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  <Override PartName="/customXml/itemProps4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8" r:id="rId2"/>
  </p:sldIdLst>
  <p:sldSz cx="6858000" cy="9144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4" d="100"/>
          <a:sy n="54" d="100"/>
        </p:scale>
        <p:origin x="-2052" y="-96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11" Type="http://schemas.openxmlformats.org/officeDocument/2006/relationships/customXml" Target="../customXml/item4.xml"/><Relationship Id="rId5" Type="http://schemas.openxmlformats.org/officeDocument/2006/relationships/viewProps" Target="viewProps.xml"/><Relationship Id="rId10" Type="http://schemas.openxmlformats.org/officeDocument/2006/relationships/customXml" Target="../customXml/item3.xml"/><Relationship Id="rId4" Type="http://schemas.openxmlformats.org/officeDocument/2006/relationships/presProps" Target="presProps.xml"/><Relationship Id="rId9" Type="http://schemas.openxmlformats.org/officeDocument/2006/relationships/customXml" Target="../customXml/item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DC647E5-5788-474A-AE41-AFBF34024D1E}" type="datetimeFigureOut">
              <a:rPr lang="en-US" smtClean="0"/>
              <a:pPr/>
              <a:t>7/17/2013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143125" y="685800"/>
            <a:ext cx="25717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1627CEE-A854-41A8-AF20-F62A5569278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9955127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0B7BB4-3137-46F0-8CCE-B4B836E0261D}" type="slidenum">
              <a:rPr lang="en-US" smtClean="0">
                <a:solidFill>
                  <a:prstClr val="black"/>
                </a:solidFill>
              </a:rPr>
              <a:pPr/>
              <a:t>1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7162286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9"/>
            <a:ext cx="5829300" cy="196003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70D4AE-A291-4D20-A204-094B35E34DAD}" type="datetimeFigureOut">
              <a:rPr lang="en-US" smtClean="0"/>
              <a:pPr/>
              <a:t>7/17/2013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4E1061-2BEE-4A08-B356-641907D387A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0811277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70D4AE-A291-4D20-A204-094B35E34DAD}" type="datetimeFigureOut">
              <a:rPr lang="en-US" smtClean="0"/>
              <a:pPr/>
              <a:t>7/17/2013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4E1061-2BEE-4A08-B356-641907D387A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4842216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7176" y="488951"/>
            <a:ext cx="3357563" cy="104013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70D4AE-A291-4D20-A204-094B35E34DAD}" type="datetimeFigureOut">
              <a:rPr lang="en-US" smtClean="0"/>
              <a:pPr/>
              <a:t>7/17/2013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4E1061-2BEE-4A08-B356-641907D387A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2597290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70D4AE-A291-4D20-A204-094B35E34DAD}" type="datetimeFigureOut">
              <a:rPr lang="en-US" smtClean="0"/>
              <a:pPr/>
              <a:t>7/17/2013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4E1061-2BEE-4A08-B356-641907D387A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910182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20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70D4AE-A291-4D20-A204-094B35E34DAD}" type="datetimeFigureOut">
              <a:rPr lang="en-US" smtClean="0"/>
              <a:pPr/>
              <a:t>7/17/2013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4E1061-2BEE-4A08-B356-641907D387A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143484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7176" y="2844801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28901" y="2844801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70D4AE-A291-4D20-A204-094B35E34DAD}" type="datetimeFigureOut">
              <a:rPr lang="en-US" smtClean="0"/>
              <a:pPr/>
              <a:t>7/17/2013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4E1061-2BEE-4A08-B356-641907D387A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6726457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1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1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70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70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70D4AE-A291-4D20-A204-094B35E34DAD}" type="datetimeFigureOut">
              <a:rPr lang="en-US" smtClean="0"/>
              <a:pPr/>
              <a:t>7/17/2013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4E1061-2BEE-4A08-B356-641907D387A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0991940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70D4AE-A291-4D20-A204-094B35E34DAD}" type="datetimeFigureOut">
              <a:rPr lang="en-US" smtClean="0"/>
              <a:pPr/>
              <a:t>7/17/2013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4E1061-2BEE-4A08-B356-641907D387A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327288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70D4AE-A291-4D20-A204-094B35E34DAD}" type="datetimeFigureOut">
              <a:rPr lang="en-US" smtClean="0"/>
              <a:pPr/>
              <a:t>7/17/2013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4E1061-2BEE-4A08-B356-641907D387A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4467877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1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8" y="364069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1" y="1913469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70D4AE-A291-4D20-A204-094B35E34DAD}" type="datetimeFigureOut">
              <a:rPr lang="en-US" smtClean="0"/>
              <a:pPr/>
              <a:t>7/17/2013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4E1061-2BEE-4A08-B356-641907D387A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8523805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1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2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70D4AE-A291-4D20-A204-094B35E34DAD}" type="datetimeFigureOut">
              <a:rPr lang="en-US" smtClean="0"/>
              <a:pPr/>
              <a:t>7/17/2013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4E1061-2BEE-4A08-B356-641907D387A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123562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2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6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70D4AE-A291-4D20-A204-094B35E34DAD}" type="datetimeFigureOut">
              <a:rPr lang="en-US" smtClean="0"/>
              <a:pPr/>
              <a:t>7/17/2013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6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6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4E1061-2BEE-4A08-B356-641907D387A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1105146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35" name="Straight Connector 134"/>
          <p:cNvCxnSpPr/>
          <p:nvPr/>
        </p:nvCxnSpPr>
        <p:spPr>
          <a:xfrm>
            <a:off x="2895600" y="3010011"/>
            <a:ext cx="0" cy="396990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9" name="Straight Connector 128"/>
          <p:cNvCxnSpPr/>
          <p:nvPr/>
        </p:nvCxnSpPr>
        <p:spPr>
          <a:xfrm>
            <a:off x="2884281" y="1458656"/>
            <a:ext cx="0" cy="69773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4" name="Straight Connector 123"/>
          <p:cNvCxnSpPr/>
          <p:nvPr/>
        </p:nvCxnSpPr>
        <p:spPr>
          <a:xfrm>
            <a:off x="381000" y="5998935"/>
            <a:ext cx="0" cy="277582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" name="Straight Connector 103"/>
          <p:cNvCxnSpPr/>
          <p:nvPr/>
        </p:nvCxnSpPr>
        <p:spPr>
          <a:xfrm>
            <a:off x="367798" y="4842271"/>
            <a:ext cx="0" cy="2308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Straight Connector 88"/>
          <p:cNvCxnSpPr/>
          <p:nvPr/>
        </p:nvCxnSpPr>
        <p:spPr>
          <a:xfrm>
            <a:off x="352558" y="1312918"/>
            <a:ext cx="0" cy="120380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Rectangle 4"/>
          <p:cNvSpPr/>
          <p:nvPr/>
        </p:nvSpPr>
        <p:spPr>
          <a:xfrm>
            <a:off x="312684" y="489326"/>
            <a:ext cx="2124139" cy="3693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en-US" sz="900" b="1" dirty="0">
                <a:solidFill>
                  <a:prstClr val="black"/>
                </a:solidFill>
              </a:rPr>
              <a:t>1.1 ECCM PMO Support (SOW 5.1)</a:t>
            </a:r>
          </a:p>
          <a:p>
            <a:endParaRPr lang="en-US" sz="900" b="1" dirty="0">
              <a:solidFill>
                <a:prstClr val="black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785329" y="512783"/>
            <a:ext cx="1714500" cy="3693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>
            <a:spAutoFit/>
          </a:bodyPr>
          <a:lstStyle/>
          <a:p>
            <a:r>
              <a:rPr lang="en-US" sz="900" b="1" dirty="0">
                <a:solidFill>
                  <a:prstClr val="black"/>
                </a:solidFill>
              </a:rPr>
              <a:t>1.2 IT Strategic Business </a:t>
            </a:r>
            <a:r>
              <a:rPr lang="en-US" sz="900" b="1" dirty="0" err="1">
                <a:solidFill>
                  <a:prstClr val="black"/>
                </a:solidFill>
              </a:rPr>
              <a:t>Mgmt</a:t>
            </a:r>
            <a:r>
              <a:rPr lang="en-US" sz="900" b="1" dirty="0">
                <a:solidFill>
                  <a:prstClr val="black"/>
                </a:solidFill>
              </a:rPr>
              <a:t> Support (SOW 5.2)</a:t>
            </a:r>
          </a:p>
        </p:txBody>
      </p:sp>
      <p:sp>
        <p:nvSpPr>
          <p:cNvPr id="7" name="Rectangle 6"/>
          <p:cNvSpPr/>
          <p:nvPr/>
        </p:nvSpPr>
        <p:spPr>
          <a:xfrm>
            <a:off x="4851302" y="513048"/>
            <a:ext cx="1714500" cy="3693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>
            <a:spAutoFit/>
          </a:bodyPr>
          <a:lstStyle/>
          <a:p>
            <a:r>
              <a:rPr lang="en-US" sz="900" b="1" dirty="0">
                <a:solidFill>
                  <a:prstClr val="black"/>
                </a:solidFill>
              </a:rPr>
              <a:t>1.3 IT Strategic Planning Support  (SOW 5.3)</a:t>
            </a:r>
          </a:p>
        </p:txBody>
      </p:sp>
      <p:sp>
        <p:nvSpPr>
          <p:cNvPr id="9" name="Rectangle 8"/>
          <p:cNvSpPr/>
          <p:nvPr/>
        </p:nvSpPr>
        <p:spPr>
          <a:xfrm>
            <a:off x="311518" y="4484369"/>
            <a:ext cx="2125306" cy="3693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en-US" sz="900" dirty="0">
                <a:solidFill>
                  <a:prstClr val="black"/>
                </a:solidFill>
              </a:rPr>
              <a:t>1.1.3 ECCM Project Management Administration Support (SOW 5.1.1) </a:t>
            </a:r>
          </a:p>
        </p:txBody>
      </p:sp>
      <p:sp>
        <p:nvSpPr>
          <p:cNvPr id="10" name="Rectangle 9"/>
          <p:cNvSpPr/>
          <p:nvPr/>
        </p:nvSpPr>
        <p:spPr>
          <a:xfrm>
            <a:off x="311516" y="5791199"/>
            <a:ext cx="2125308" cy="2308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en-US" sz="800" dirty="0">
                <a:solidFill>
                  <a:prstClr val="black"/>
                </a:solidFill>
              </a:rPr>
              <a:t>1.1.4 IT </a:t>
            </a:r>
            <a:r>
              <a:rPr lang="en-US" sz="900" dirty="0">
                <a:solidFill>
                  <a:prstClr val="black"/>
                </a:solidFill>
              </a:rPr>
              <a:t>Acquisition Support </a:t>
            </a:r>
            <a:r>
              <a:rPr lang="en-US" sz="800" dirty="0">
                <a:solidFill>
                  <a:prstClr val="black"/>
                </a:solidFill>
              </a:rPr>
              <a:t>(SOW 5.1.2)</a:t>
            </a:r>
          </a:p>
        </p:txBody>
      </p:sp>
      <p:sp>
        <p:nvSpPr>
          <p:cNvPr id="11" name="Rectangle 10"/>
          <p:cNvSpPr/>
          <p:nvPr/>
        </p:nvSpPr>
        <p:spPr>
          <a:xfrm>
            <a:off x="2798029" y="2455716"/>
            <a:ext cx="1701800" cy="58477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en-US" sz="800" dirty="0">
                <a:solidFill>
                  <a:prstClr val="black"/>
                </a:solidFill>
              </a:rPr>
              <a:t>1.2.2 Develop an OCIO specific Target Architecture and/or Transition Strategy and Sequencing Plan (SOW 5.2)</a:t>
            </a:r>
          </a:p>
        </p:txBody>
      </p:sp>
      <p:sp>
        <p:nvSpPr>
          <p:cNvPr id="12" name="Rectangle 11"/>
          <p:cNvSpPr/>
          <p:nvPr/>
        </p:nvSpPr>
        <p:spPr>
          <a:xfrm>
            <a:off x="2956780" y="3051736"/>
            <a:ext cx="1505372" cy="253915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900" dirty="0">
                <a:solidFill>
                  <a:prstClr val="black"/>
                </a:solidFill>
              </a:rPr>
              <a:t>1.2.2.1 Assist the OCIO with planning and implementing a program to ensure a strategic view and approach regarding the alignment of business areas across the Department</a:t>
            </a:r>
          </a:p>
          <a:p>
            <a:pPr marL="228600" lvl="1"/>
            <a:r>
              <a:rPr lang="en-US" sz="800" dirty="0">
                <a:solidFill>
                  <a:prstClr val="black"/>
                </a:solidFill>
              </a:rPr>
              <a:t>1.2.2.1.1 Formulate scope and direction</a:t>
            </a:r>
          </a:p>
          <a:p>
            <a:pPr marL="228600" lvl="1"/>
            <a:r>
              <a:rPr lang="en-US" sz="800" dirty="0">
                <a:solidFill>
                  <a:prstClr val="black"/>
                </a:solidFill>
              </a:rPr>
              <a:t>1.2.2.1.2 Conduct business process mapping</a:t>
            </a:r>
          </a:p>
          <a:p>
            <a:pPr marL="228600" lvl="1"/>
            <a:r>
              <a:rPr lang="en-US" sz="800" dirty="0">
                <a:solidFill>
                  <a:prstClr val="black"/>
                </a:solidFill>
              </a:rPr>
              <a:t>1.2.2.1.3 Determine the desired end state</a:t>
            </a:r>
          </a:p>
          <a:p>
            <a:pPr marL="228600" lvl="1"/>
            <a:r>
              <a:rPr lang="en-US" sz="800" dirty="0">
                <a:solidFill>
                  <a:prstClr val="black"/>
                </a:solidFill>
              </a:rPr>
              <a:t>1.2.2.1.4 Develop a plan of action to transition</a:t>
            </a:r>
          </a:p>
          <a:p>
            <a:pPr marL="228600" lvl="1"/>
            <a:r>
              <a:rPr lang="en-US" sz="800" dirty="0">
                <a:solidFill>
                  <a:prstClr val="black"/>
                </a:solidFill>
              </a:rPr>
              <a:t>1.2.2.1.5. Assess the need for implementing and managing an automated tool and/or repository</a:t>
            </a:r>
          </a:p>
        </p:txBody>
      </p:sp>
      <p:sp>
        <p:nvSpPr>
          <p:cNvPr id="13" name="Rectangle 12"/>
          <p:cNvSpPr/>
          <p:nvPr/>
        </p:nvSpPr>
        <p:spPr>
          <a:xfrm>
            <a:off x="2945130" y="5505575"/>
            <a:ext cx="15621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900" dirty="0">
                <a:solidFill>
                  <a:prstClr val="black"/>
                </a:solidFill>
              </a:rPr>
              <a:t>1.2.2.2 Develop Agency-specific Target Architecture and/or Transition Strategy and Sequencing Plan</a:t>
            </a:r>
          </a:p>
        </p:txBody>
      </p:sp>
      <p:sp>
        <p:nvSpPr>
          <p:cNvPr id="14" name="Rectangle 13"/>
          <p:cNvSpPr/>
          <p:nvPr/>
        </p:nvSpPr>
        <p:spPr>
          <a:xfrm>
            <a:off x="2932492" y="6855559"/>
            <a:ext cx="1477108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900" dirty="0">
                <a:solidFill>
                  <a:prstClr val="black"/>
                </a:solidFill>
              </a:rPr>
              <a:t>1.2.2.3 Support implementing the SBAC activities, including strategic direction </a:t>
            </a:r>
          </a:p>
        </p:txBody>
      </p:sp>
      <p:sp>
        <p:nvSpPr>
          <p:cNvPr id="15" name="Rectangle 14"/>
          <p:cNvSpPr/>
          <p:nvPr/>
        </p:nvSpPr>
        <p:spPr>
          <a:xfrm>
            <a:off x="2945241" y="6117170"/>
            <a:ext cx="1428750" cy="7848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900" dirty="0">
                <a:solidFill>
                  <a:prstClr val="black"/>
                </a:solidFill>
              </a:rPr>
              <a:t>1.2.2.2 Monitor OCIO and agency TS&amp;SP activities to ensure alignment with the Agency and OCIO target architectures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2514599" y="76200"/>
            <a:ext cx="1356581" cy="2308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900" dirty="0">
                <a:solidFill>
                  <a:prstClr val="black"/>
                </a:solidFill>
              </a:rPr>
              <a:t>1. Initial Task Order</a:t>
            </a:r>
          </a:p>
        </p:txBody>
      </p:sp>
      <p:cxnSp>
        <p:nvCxnSpPr>
          <p:cNvPr id="4" name="Elbow Connector 3"/>
          <p:cNvCxnSpPr>
            <a:stCxn id="2" idx="2"/>
            <a:endCxn id="5" idx="0"/>
          </p:cNvCxnSpPr>
          <p:nvPr/>
        </p:nvCxnSpPr>
        <p:spPr>
          <a:xfrm rot="5400000">
            <a:off x="2192675" y="-510889"/>
            <a:ext cx="182294" cy="1818136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Elbow Connector 15"/>
          <p:cNvCxnSpPr>
            <a:stCxn id="6" idx="0"/>
            <a:endCxn id="2" idx="2"/>
          </p:cNvCxnSpPr>
          <p:nvPr/>
        </p:nvCxnSpPr>
        <p:spPr>
          <a:xfrm rot="16200000" flipV="1">
            <a:off x="3314860" y="185063"/>
            <a:ext cx="205751" cy="449689"/>
          </a:xfrm>
          <a:prstGeom prst="bentConnector3">
            <a:avLst>
              <a:gd name="adj1" fmla="val 55556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Elbow Connector 18"/>
          <p:cNvCxnSpPr>
            <a:stCxn id="7" idx="0"/>
            <a:endCxn id="2" idx="2"/>
          </p:cNvCxnSpPr>
          <p:nvPr/>
        </p:nvCxnSpPr>
        <p:spPr>
          <a:xfrm rot="16200000" flipV="1">
            <a:off x="4347713" y="-847791"/>
            <a:ext cx="206016" cy="2515662"/>
          </a:xfrm>
          <a:prstGeom prst="bentConnector3">
            <a:avLst>
              <a:gd name="adj1" fmla="val 61096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Rectangle 31"/>
          <p:cNvSpPr/>
          <p:nvPr/>
        </p:nvSpPr>
        <p:spPr>
          <a:xfrm>
            <a:off x="2785329" y="979170"/>
            <a:ext cx="1714500" cy="50783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en-US" sz="900" dirty="0">
                <a:solidFill>
                  <a:prstClr val="black"/>
                </a:solidFill>
              </a:rPr>
              <a:t>1.2.1 Review and assess current Agency IT investments (SOW 5.2)</a:t>
            </a:r>
          </a:p>
        </p:txBody>
      </p:sp>
      <p:sp>
        <p:nvSpPr>
          <p:cNvPr id="33" name="Rectangle 32"/>
          <p:cNvSpPr/>
          <p:nvPr/>
        </p:nvSpPr>
        <p:spPr>
          <a:xfrm>
            <a:off x="4836062" y="986789"/>
            <a:ext cx="1718310" cy="64633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en-US" sz="900" dirty="0">
                <a:solidFill>
                  <a:prstClr val="black"/>
                </a:solidFill>
              </a:rPr>
              <a:t>1.3.1 Comprehensive update to DOL’s IT Strategic Plan covering a five (5) year planning cycle (SOW 5.3)</a:t>
            </a:r>
          </a:p>
        </p:txBody>
      </p:sp>
      <p:sp>
        <p:nvSpPr>
          <p:cNvPr id="34" name="Rectangle 33"/>
          <p:cNvSpPr/>
          <p:nvPr/>
        </p:nvSpPr>
        <p:spPr>
          <a:xfrm>
            <a:off x="311518" y="975359"/>
            <a:ext cx="2125306" cy="3693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en-US" sz="900" dirty="0">
                <a:solidFill>
                  <a:prstClr val="black"/>
                </a:solidFill>
              </a:rPr>
              <a:t>1.1.1 Assist in the development and operation of PMO (SOW 5.1)</a:t>
            </a:r>
          </a:p>
        </p:txBody>
      </p:sp>
      <p:sp>
        <p:nvSpPr>
          <p:cNvPr id="3" name="Rectangle 2"/>
          <p:cNvSpPr/>
          <p:nvPr/>
        </p:nvSpPr>
        <p:spPr>
          <a:xfrm>
            <a:off x="384810" y="1321474"/>
            <a:ext cx="2056869" cy="25083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900" dirty="0">
                <a:solidFill>
                  <a:prstClr val="black"/>
                </a:solidFill>
              </a:rPr>
              <a:t>1.1.1.1 Assist the OCIO in managing the existing ECCM BPA contract</a:t>
            </a:r>
          </a:p>
          <a:p>
            <a:r>
              <a:rPr lang="en-US" sz="900" dirty="0">
                <a:solidFill>
                  <a:prstClr val="black"/>
                </a:solidFill>
              </a:rPr>
              <a:t>1.1.1.2 Support Agency meetings and presentations</a:t>
            </a:r>
          </a:p>
          <a:p>
            <a:r>
              <a:rPr lang="en-US" sz="900" dirty="0">
                <a:solidFill>
                  <a:prstClr val="black"/>
                </a:solidFill>
              </a:rPr>
              <a:t>1.1.1.3 Support Agency TO initiation and execution</a:t>
            </a:r>
          </a:p>
          <a:p>
            <a:r>
              <a:rPr lang="en-US" sz="900" dirty="0">
                <a:solidFill>
                  <a:prstClr val="black"/>
                </a:solidFill>
              </a:rPr>
              <a:t>1.1.1.4 Perform other related management support activities</a:t>
            </a:r>
          </a:p>
          <a:p>
            <a:r>
              <a:rPr lang="en-US" sz="900" dirty="0">
                <a:solidFill>
                  <a:prstClr val="black"/>
                </a:solidFill>
              </a:rPr>
              <a:t>1.1.1.5 Assist in the development and production of ECCM IT investment management planning documentation</a:t>
            </a:r>
          </a:p>
          <a:p>
            <a:pPr lvl="1"/>
            <a:r>
              <a:rPr lang="en-US" sz="800" dirty="0">
                <a:solidFill>
                  <a:prstClr val="black"/>
                </a:solidFill>
              </a:rPr>
              <a:t>1.1.1.5.1 DOL SDLCM</a:t>
            </a:r>
          </a:p>
          <a:p>
            <a:pPr lvl="1"/>
            <a:r>
              <a:rPr lang="en-US" sz="800" dirty="0">
                <a:solidFill>
                  <a:prstClr val="black"/>
                </a:solidFill>
              </a:rPr>
              <a:t>1.1.1.5.2 IT CPIC Guide</a:t>
            </a:r>
          </a:p>
          <a:p>
            <a:pPr lvl="1"/>
            <a:r>
              <a:rPr lang="en-US" sz="800" dirty="0">
                <a:solidFill>
                  <a:prstClr val="black"/>
                </a:solidFill>
              </a:rPr>
              <a:t>1.1.1.5.3 DOL IT Computer Security Handbook</a:t>
            </a:r>
          </a:p>
          <a:p>
            <a:pPr lvl="1"/>
            <a:r>
              <a:rPr lang="en-US" sz="800" dirty="0">
                <a:solidFill>
                  <a:prstClr val="black"/>
                </a:solidFill>
              </a:rPr>
              <a:t>1.1.1.5.4 EA</a:t>
            </a:r>
          </a:p>
          <a:p>
            <a:pPr lvl="1"/>
            <a:r>
              <a:rPr lang="en-US" sz="800" dirty="0">
                <a:solidFill>
                  <a:prstClr val="black"/>
                </a:solidFill>
              </a:rPr>
              <a:t>1.1.1.5.5. Acquisition and budget management </a:t>
            </a:r>
          </a:p>
        </p:txBody>
      </p:sp>
      <p:sp>
        <p:nvSpPr>
          <p:cNvPr id="8" name="Rectangle 7"/>
          <p:cNvSpPr/>
          <p:nvPr/>
        </p:nvSpPr>
        <p:spPr>
          <a:xfrm>
            <a:off x="311519" y="3766131"/>
            <a:ext cx="2125304" cy="64633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indent="-168275"/>
            <a:r>
              <a:rPr lang="en-US" sz="900" dirty="0">
                <a:solidFill>
                  <a:prstClr val="black"/>
                </a:solidFill>
              </a:rPr>
              <a:t>1.1.2 Support the ECCM IT Investment to assist in meeting and reporting to DOL senior management, OMB, GAO, and the DOL OIG. (SOW 5.1)</a:t>
            </a:r>
          </a:p>
        </p:txBody>
      </p:sp>
      <p:sp>
        <p:nvSpPr>
          <p:cNvPr id="17" name="Rectangle 16"/>
          <p:cNvSpPr/>
          <p:nvPr/>
        </p:nvSpPr>
        <p:spPr>
          <a:xfrm>
            <a:off x="421528" y="4800600"/>
            <a:ext cx="2015295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900" dirty="0">
                <a:solidFill>
                  <a:prstClr val="black"/>
                </a:solidFill>
              </a:rPr>
              <a:t>1.1.3.1 Assist in PM services</a:t>
            </a:r>
          </a:p>
        </p:txBody>
      </p:sp>
      <p:sp>
        <p:nvSpPr>
          <p:cNvPr id="21" name="Rectangle 20"/>
          <p:cNvSpPr/>
          <p:nvPr/>
        </p:nvSpPr>
        <p:spPr>
          <a:xfrm>
            <a:off x="421528" y="4956221"/>
            <a:ext cx="2015295" cy="8463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900" dirty="0">
                <a:solidFill>
                  <a:prstClr val="black"/>
                </a:solidFill>
              </a:rPr>
              <a:t>1.1.3.2 Develop ECCM PM deliverables</a:t>
            </a:r>
            <a:endParaRPr lang="en-US" sz="800" dirty="0">
              <a:solidFill>
                <a:prstClr val="black"/>
              </a:solidFill>
            </a:endParaRPr>
          </a:p>
          <a:p>
            <a:pPr lvl="1"/>
            <a:r>
              <a:rPr lang="en-US" sz="800" dirty="0">
                <a:solidFill>
                  <a:prstClr val="black"/>
                </a:solidFill>
              </a:rPr>
              <a:t>1.1.3.2.1 Kickoff Meeting</a:t>
            </a:r>
          </a:p>
          <a:p>
            <a:pPr lvl="1"/>
            <a:r>
              <a:rPr lang="en-US" sz="800" dirty="0">
                <a:solidFill>
                  <a:prstClr val="black"/>
                </a:solidFill>
              </a:rPr>
              <a:t>1.1.3.2.2 Schedule</a:t>
            </a:r>
          </a:p>
          <a:p>
            <a:pPr lvl="1"/>
            <a:r>
              <a:rPr lang="en-US" sz="800" dirty="0">
                <a:solidFill>
                  <a:prstClr val="black"/>
                </a:solidFill>
              </a:rPr>
              <a:t>1.1.3.2.3 Status Reports </a:t>
            </a:r>
          </a:p>
          <a:p>
            <a:pPr lvl="1"/>
            <a:r>
              <a:rPr lang="en-US" sz="800" dirty="0">
                <a:solidFill>
                  <a:prstClr val="black"/>
                </a:solidFill>
              </a:rPr>
              <a:t>1.1.3.2.4 Status Meetings</a:t>
            </a:r>
          </a:p>
          <a:p>
            <a:pPr lvl="1"/>
            <a:r>
              <a:rPr lang="en-US" sz="800" dirty="0">
                <a:solidFill>
                  <a:prstClr val="black"/>
                </a:solidFill>
              </a:rPr>
              <a:t>1.1.3.2.5 Cost Management</a:t>
            </a:r>
          </a:p>
        </p:txBody>
      </p:sp>
      <p:sp>
        <p:nvSpPr>
          <p:cNvPr id="23" name="Rectangle 22"/>
          <p:cNvSpPr/>
          <p:nvPr/>
        </p:nvSpPr>
        <p:spPr>
          <a:xfrm>
            <a:off x="438657" y="5987176"/>
            <a:ext cx="2083032" cy="32008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900" dirty="0">
                <a:solidFill>
                  <a:prstClr val="black"/>
                </a:solidFill>
              </a:rPr>
              <a:t>1.1.4.1 DOL OCIO Programs IT related acquisition support, ECCM BPA related Agencies IT TO support, and Agency IT investment acquisition support </a:t>
            </a:r>
          </a:p>
          <a:p>
            <a:pPr lvl="1"/>
            <a:r>
              <a:rPr lang="en-US" sz="800" dirty="0">
                <a:solidFill>
                  <a:prstClr val="black"/>
                </a:solidFill>
              </a:rPr>
              <a:t>1.1.4.1.1 Contract Award Support </a:t>
            </a:r>
          </a:p>
          <a:p>
            <a:pPr lvl="1"/>
            <a:r>
              <a:rPr lang="en-US" sz="800" dirty="0">
                <a:solidFill>
                  <a:prstClr val="black"/>
                </a:solidFill>
              </a:rPr>
              <a:t>1.1.4.1.2 Source Selection Evaluation Support </a:t>
            </a:r>
          </a:p>
          <a:p>
            <a:pPr lvl="1"/>
            <a:r>
              <a:rPr lang="en-US" sz="800" dirty="0">
                <a:solidFill>
                  <a:prstClr val="black"/>
                </a:solidFill>
              </a:rPr>
              <a:t>1.1.4.1.3 TO Development, Evaluation, and Award Support </a:t>
            </a:r>
          </a:p>
          <a:p>
            <a:r>
              <a:rPr lang="en-US" sz="900" dirty="0">
                <a:solidFill>
                  <a:prstClr val="black"/>
                </a:solidFill>
              </a:rPr>
              <a:t>1.1.4.2 Development and/or assistance of acquisition documentation</a:t>
            </a:r>
          </a:p>
          <a:p>
            <a:pPr lvl="1"/>
            <a:r>
              <a:rPr lang="en-US" sz="800" dirty="0">
                <a:solidFill>
                  <a:prstClr val="black"/>
                </a:solidFill>
              </a:rPr>
              <a:t>1.1.4.2.1 CLINS</a:t>
            </a:r>
          </a:p>
          <a:p>
            <a:pPr lvl="1"/>
            <a:r>
              <a:rPr lang="en-US" sz="800" dirty="0">
                <a:solidFill>
                  <a:prstClr val="black"/>
                </a:solidFill>
              </a:rPr>
              <a:t>1.1.4.2.2 Contract T&amp;Cs</a:t>
            </a:r>
          </a:p>
          <a:p>
            <a:pPr lvl="1"/>
            <a:r>
              <a:rPr lang="en-US" sz="800" dirty="0">
                <a:solidFill>
                  <a:prstClr val="black"/>
                </a:solidFill>
              </a:rPr>
              <a:t>1.1.4.2.3 Contract Pricing, IGCE</a:t>
            </a:r>
          </a:p>
          <a:p>
            <a:pPr lvl="1"/>
            <a:r>
              <a:rPr lang="en-US" sz="800" dirty="0">
                <a:solidFill>
                  <a:prstClr val="black"/>
                </a:solidFill>
              </a:rPr>
              <a:t>1.1.4.2.4 Market Research Requests </a:t>
            </a:r>
          </a:p>
          <a:p>
            <a:pPr lvl="1"/>
            <a:r>
              <a:rPr lang="en-US" sz="800" dirty="0">
                <a:solidFill>
                  <a:prstClr val="black"/>
                </a:solidFill>
              </a:rPr>
              <a:t>1.1.4.2.5 RFI, RFQ, RFP</a:t>
            </a:r>
          </a:p>
          <a:p>
            <a:pPr lvl="1"/>
            <a:r>
              <a:rPr lang="en-US" sz="800" dirty="0">
                <a:solidFill>
                  <a:prstClr val="black"/>
                </a:solidFill>
              </a:rPr>
              <a:t>1.1.4.2.6 SLAs</a:t>
            </a:r>
          </a:p>
          <a:p>
            <a:pPr lvl="1"/>
            <a:r>
              <a:rPr lang="en-US" sz="800" dirty="0">
                <a:solidFill>
                  <a:prstClr val="black"/>
                </a:solidFill>
              </a:rPr>
              <a:t>1.1.4.2.7 SOO, SOW</a:t>
            </a:r>
          </a:p>
          <a:p>
            <a:pPr lvl="1"/>
            <a:r>
              <a:rPr lang="en-US" sz="800" dirty="0">
                <a:solidFill>
                  <a:prstClr val="black"/>
                </a:solidFill>
              </a:rPr>
              <a:t>1.1.4.2.8 QASPs for the TOs</a:t>
            </a:r>
          </a:p>
          <a:p>
            <a:r>
              <a:rPr lang="en-US" sz="900" dirty="0">
                <a:solidFill>
                  <a:prstClr val="black"/>
                </a:solidFill>
              </a:rPr>
              <a:t>1.1.4.3 Post TO Award Quality Assurance </a:t>
            </a:r>
          </a:p>
          <a:p>
            <a:r>
              <a:rPr lang="en-US" sz="900" dirty="0">
                <a:solidFill>
                  <a:prstClr val="black"/>
                </a:solidFill>
              </a:rPr>
              <a:t>1.1.4.4 Monitoring, inspection, and acceptance activities for the TO contract if providing PMO services for the award</a:t>
            </a:r>
          </a:p>
        </p:txBody>
      </p:sp>
      <p:sp>
        <p:nvSpPr>
          <p:cNvPr id="25" name="Rectangle 24"/>
          <p:cNvSpPr/>
          <p:nvPr/>
        </p:nvSpPr>
        <p:spPr>
          <a:xfrm>
            <a:off x="2948940" y="1498877"/>
            <a:ext cx="164592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900" dirty="0">
                <a:solidFill>
                  <a:prstClr val="black"/>
                </a:solidFill>
              </a:rPr>
              <a:t>1.2.1.1 Meet with DOL Agency representatives to review and discuss IT budget planning activities</a:t>
            </a:r>
          </a:p>
          <a:p>
            <a:r>
              <a:rPr lang="en-US" sz="900" dirty="0">
                <a:solidFill>
                  <a:prstClr val="black"/>
                </a:solidFill>
              </a:rPr>
              <a:t>1.2.1.2 Other review and assessment activities</a:t>
            </a:r>
          </a:p>
        </p:txBody>
      </p:sp>
      <p:sp>
        <p:nvSpPr>
          <p:cNvPr id="26" name="Rectangle 25"/>
          <p:cNvSpPr/>
          <p:nvPr/>
        </p:nvSpPr>
        <p:spPr>
          <a:xfrm>
            <a:off x="4847492" y="1722832"/>
            <a:ext cx="1718310" cy="64633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en-US" sz="900" dirty="0">
                <a:solidFill>
                  <a:prstClr val="black"/>
                </a:solidFill>
              </a:rPr>
              <a:t>1.3.2 Identifying and defining the IT vision, mission, strategic direction and focus areas for DOL (SOW 5.3)</a:t>
            </a:r>
          </a:p>
        </p:txBody>
      </p:sp>
      <p:sp>
        <p:nvSpPr>
          <p:cNvPr id="31" name="Rectangle 30"/>
          <p:cNvSpPr/>
          <p:nvPr/>
        </p:nvSpPr>
        <p:spPr>
          <a:xfrm>
            <a:off x="4836062" y="3363366"/>
            <a:ext cx="1718310" cy="3693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en-US" sz="900" b="1" dirty="0">
                <a:solidFill>
                  <a:prstClr val="black"/>
                </a:solidFill>
              </a:rPr>
              <a:t>1.4 Project Management</a:t>
            </a:r>
          </a:p>
          <a:p>
            <a:endParaRPr lang="en-US" sz="900" dirty="0">
              <a:solidFill>
                <a:prstClr val="black"/>
              </a:solidFill>
            </a:endParaRPr>
          </a:p>
        </p:txBody>
      </p:sp>
      <p:cxnSp>
        <p:nvCxnSpPr>
          <p:cNvPr id="28" name="Elbow Connector 27"/>
          <p:cNvCxnSpPr>
            <a:stCxn id="31" idx="3"/>
            <a:endCxn id="2" idx="2"/>
          </p:cNvCxnSpPr>
          <p:nvPr/>
        </p:nvCxnSpPr>
        <p:spPr>
          <a:xfrm flipH="1" flipV="1">
            <a:off x="3192890" y="307032"/>
            <a:ext cx="3361482" cy="3241000"/>
          </a:xfrm>
          <a:prstGeom prst="bentConnector4">
            <a:avLst>
              <a:gd name="adj1" fmla="val -3401"/>
              <a:gd name="adj2" fmla="val 97286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Elbow Connector 48"/>
          <p:cNvCxnSpPr>
            <a:stCxn id="5" idx="1"/>
            <a:endCxn id="34" idx="1"/>
          </p:cNvCxnSpPr>
          <p:nvPr/>
        </p:nvCxnSpPr>
        <p:spPr>
          <a:xfrm rot="10800000" flipV="1">
            <a:off x="311518" y="673991"/>
            <a:ext cx="1166" cy="486033"/>
          </a:xfrm>
          <a:prstGeom prst="bentConnector3">
            <a:avLst>
              <a:gd name="adj1" fmla="val 10883019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Elbow Connector 52"/>
          <p:cNvCxnSpPr>
            <a:stCxn id="8" idx="1"/>
            <a:endCxn id="5" idx="1"/>
          </p:cNvCxnSpPr>
          <p:nvPr/>
        </p:nvCxnSpPr>
        <p:spPr>
          <a:xfrm rot="10800000" flipH="1">
            <a:off x="311518" y="673993"/>
            <a:ext cx="1165" cy="3415305"/>
          </a:xfrm>
          <a:prstGeom prst="bentConnector3">
            <a:avLst>
              <a:gd name="adj1" fmla="val -10792275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Elbow Connector 54"/>
          <p:cNvCxnSpPr>
            <a:stCxn id="9" idx="1"/>
            <a:endCxn id="5" idx="1"/>
          </p:cNvCxnSpPr>
          <p:nvPr/>
        </p:nvCxnSpPr>
        <p:spPr>
          <a:xfrm rot="10800000" flipH="1">
            <a:off x="311518" y="673993"/>
            <a:ext cx="1166" cy="3995043"/>
          </a:xfrm>
          <a:prstGeom prst="bentConnector3">
            <a:avLst>
              <a:gd name="adj1" fmla="val -10783019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Elbow Connector 56"/>
          <p:cNvCxnSpPr>
            <a:stCxn id="10" idx="1"/>
            <a:endCxn id="5" idx="1"/>
          </p:cNvCxnSpPr>
          <p:nvPr/>
        </p:nvCxnSpPr>
        <p:spPr>
          <a:xfrm rot="10800000" flipH="1">
            <a:off x="311516" y="673993"/>
            <a:ext cx="1168" cy="5232623"/>
          </a:xfrm>
          <a:prstGeom prst="bentConnector3">
            <a:avLst>
              <a:gd name="adj1" fmla="val -10764555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Elbow Connector 72"/>
          <p:cNvCxnSpPr>
            <a:stCxn id="6" idx="1"/>
            <a:endCxn id="32" idx="1"/>
          </p:cNvCxnSpPr>
          <p:nvPr/>
        </p:nvCxnSpPr>
        <p:spPr>
          <a:xfrm rot="10800000" flipV="1">
            <a:off x="2785329" y="697448"/>
            <a:ext cx="12700" cy="535637"/>
          </a:xfrm>
          <a:prstGeom prst="bentConnector3">
            <a:avLst>
              <a:gd name="adj1" fmla="val 117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Elbow Connector 74"/>
          <p:cNvCxnSpPr>
            <a:stCxn id="6" idx="1"/>
            <a:endCxn id="11" idx="1"/>
          </p:cNvCxnSpPr>
          <p:nvPr/>
        </p:nvCxnSpPr>
        <p:spPr>
          <a:xfrm rot="10800000" flipH="1" flipV="1">
            <a:off x="2785329" y="697448"/>
            <a:ext cx="12700" cy="2050655"/>
          </a:xfrm>
          <a:prstGeom prst="bentConnector3">
            <a:avLst>
              <a:gd name="adj1" fmla="val -108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Elbow Connector 76"/>
          <p:cNvCxnSpPr>
            <a:stCxn id="7" idx="1"/>
            <a:endCxn id="33" idx="1"/>
          </p:cNvCxnSpPr>
          <p:nvPr/>
        </p:nvCxnSpPr>
        <p:spPr>
          <a:xfrm rot="10800000" flipV="1">
            <a:off x="4836062" y="697713"/>
            <a:ext cx="15240" cy="612241"/>
          </a:xfrm>
          <a:prstGeom prst="bentConnector3">
            <a:avLst>
              <a:gd name="adj1" fmla="val 925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Elbow Connector 78"/>
          <p:cNvCxnSpPr>
            <a:stCxn id="26" idx="1"/>
            <a:endCxn id="7" idx="1"/>
          </p:cNvCxnSpPr>
          <p:nvPr/>
        </p:nvCxnSpPr>
        <p:spPr>
          <a:xfrm rot="10800000" flipH="1">
            <a:off x="4847492" y="697714"/>
            <a:ext cx="3810" cy="1348284"/>
          </a:xfrm>
          <a:prstGeom prst="bentConnector3">
            <a:avLst>
              <a:gd name="adj1" fmla="val -360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Straight Connector 90"/>
          <p:cNvCxnSpPr/>
          <p:nvPr/>
        </p:nvCxnSpPr>
        <p:spPr>
          <a:xfrm>
            <a:off x="352558" y="1441281"/>
            <a:ext cx="10464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Straight Connector 91"/>
          <p:cNvCxnSpPr/>
          <p:nvPr/>
        </p:nvCxnSpPr>
        <p:spPr>
          <a:xfrm>
            <a:off x="358140" y="1718310"/>
            <a:ext cx="10464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Straight Connector 92"/>
          <p:cNvCxnSpPr/>
          <p:nvPr/>
        </p:nvCxnSpPr>
        <p:spPr>
          <a:xfrm>
            <a:off x="352558" y="1985010"/>
            <a:ext cx="10464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Straight Connector 93"/>
          <p:cNvCxnSpPr/>
          <p:nvPr/>
        </p:nvCxnSpPr>
        <p:spPr>
          <a:xfrm>
            <a:off x="369570" y="2263140"/>
            <a:ext cx="10464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Straight Connector 94"/>
          <p:cNvCxnSpPr/>
          <p:nvPr/>
        </p:nvCxnSpPr>
        <p:spPr>
          <a:xfrm>
            <a:off x="352558" y="2522220"/>
            <a:ext cx="10464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Straight Connector 96"/>
          <p:cNvCxnSpPr/>
          <p:nvPr/>
        </p:nvCxnSpPr>
        <p:spPr>
          <a:xfrm>
            <a:off x="814170" y="2855825"/>
            <a:ext cx="1170" cy="69220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Straight Connector 97"/>
          <p:cNvCxnSpPr/>
          <p:nvPr/>
        </p:nvCxnSpPr>
        <p:spPr>
          <a:xfrm>
            <a:off x="809758" y="2926080"/>
            <a:ext cx="10464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9" name="Straight Connector 98"/>
          <p:cNvCxnSpPr/>
          <p:nvPr/>
        </p:nvCxnSpPr>
        <p:spPr>
          <a:xfrm>
            <a:off x="815340" y="3048000"/>
            <a:ext cx="10464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0" name="Straight Connector 99"/>
          <p:cNvCxnSpPr/>
          <p:nvPr/>
        </p:nvCxnSpPr>
        <p:spPr>
          <a:xfrm>
            <a:off x="815340" y="3188970"/>
            <a:ext cx="10464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1" name="Straight Connector 100"/>
          <p:cNvCxnSpPr/>
          <p:nvPr/>
        </p:nvCxnSpPr>
        <p:spPr>
          <a:xfrm>
            <a:off x="815340" y="3417570"/>
            <a:ext cx="10464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" name="Straight Connector 101"/>
          <p:cNvCxnSpPr/>
          <p:nvPr/>
        </p:nvCxnSpPr>
        <p:spPr>
          <a:xfrm>
            <a:off x="815340" y="3558540"/>
            <a:ext cx="10464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" name="Straight Connector 104"/>
          <p:cNvCxnSpPr/>
          <p:nvPr/>
        </p:nvCxnSpPr>
        <p:spPr>
          <a:xfrm>
            <a:off x="369570" y="4899660"/>
            <a:ext cx="10464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Straight Connector 105"/>
          <p:cNvCxnSpPr/>
          <p:nvPr/>
        </p:nvCxnSpPr>
        <p:spPr>
          <a:xfrm>
            <a:off x="369570" y="5071110"/>
            <a:ext cx="10464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Straight Connector 107"/>
          <p:cNvCxnSpPr/>
          <p:nvPr/>
        </p:nvCxnSpPr>
        <p:spPr>
          <a:xfrm>
            <a:off x="839219" y="5135880"/>
            <a:ext cx="0" cy="54033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Straight Connector 111"/>
          <p:cNvCxnSpPr/>
          <p:nvPr/>
        </p:nvCxnSpPr>
        <p:spPr>
          <a:xfrm>
            <a:off x="838200" y="5204460"/>
            <a:ext cx="10464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3" name="Straight Connector 112"/>
          <p:cNvCxnSpPr/>
          <p:nvPr/>
        </p:nvCxnSpPr>
        <p:spPr>
          <a:xfrm>
            <a:off x="838200" y="5322570"/>
            <a:ext cx="10464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" name="Straight Connector 113"/>
          <p:cNvCxnSpPr/>
          <p:nvPr/>
        </p:nvCxnSpPr>
        <p:spPr>
          <a:xfrm>
            <a:off x="838200" y="5444490"/>
            <a:ext cx="10464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5" name="Straight Connector 114"/>
          <p:cNvCxnSpPr/>
          <p:nvPr/>
        </p:nvCxnSpPr>
        <p:spPr>
          <a:xfrm>
            <a:off x="838200" y="5551170"/>
            <a:ext cx="10464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6" name="Straight Connector 115"/>
          <p:cNvCxnSpPr/>
          <p:nvPr/>
        </p:nvCxnSpPr>
        <p:spPr>
          <a:xfrm>
            <a:off x="838200" y="5673090"/>
            <a:ext cx="10464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7" name="Straight Connector 116"/>
          <p:cNvCxnSpPr/>
          <p:nvPr/>
        </p:nvCxnSpPr>
        <p:spPr>
          <a:xfrm>
            <a:off x="381000" y="6096000"/>
            <a:ext cx="10464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5" name="Straight Connector 124"/>
          <p:cNvCxnSpPr/>
          <p:nvPr/>
        </p:nvCxnSpPr>
        <p:spPr>
          <a:xfrm>
            <a:off x="381000" y="7273290"/>
            <a:ext cx="10464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6" name="Straight Connector 125"/>
          <p:cNvCxnSpPr/>
          <p:nvPr/>
        </p:nvCxnSpPr>
        <p:spPr>
          <a:xfrm>
            <a:off x="381000" y="8629650"/>
            <a:ext cx="10464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7" name="Straight Connector 126"/>
          <p:cNvCxnSpPr/>
          <p:nvPr/>
        </p:nvCxnSpPr>
        <p:spPr>
          <a:xfrm>
            <a:off x="381000" y="8774430"/>
            <a:ext cx="10464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2" name="Straight Connector 131"/>
          <p:cNvCxnSpPr/>
          <p:nvPr/>
        </p:nvCxnSpPr>
        <p:spPr>
          <a:xfrm>
            <a:off x="2884170" y="1616541"/>
            <a:ext cx="10464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3" name="Straight Connector 132"/>
          <p:cNvCxnSpPr/>
          <p:nvPr/>
        </p:nvCxnSpPr>
        <p:spPr>
          <a:xfrm>
            <a:off x="2895600" y="2156460"/>
            <a:ext cx="10464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8" name="Straight Connector 137"/>
          <p:cNvCxnSpPr/>
          <p:nvPr/>
        </p:nvCxnSpPr>
        <p:spPr>
          <a:xfrm>
            <a:off x="2895600" y="3181350"/>
            <a:ext cx="10464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9" name="Straight Connector 138"/>
          <p:cNvCxnSpPr/>
          <p:nvPr/>
        </p:nvCxnSpPr>
        <p:spPr>
          <a:xfrm>
            <a:off x="2895600" y="5627370"/>
            <a:ext cx="10464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0" name="Straight Connector 139"/>
          <p:cNvCxnSpPr/>
          <p:nvPr/>
        </p:nvCxnSpPr>
        <p:spPr>
          <a:xfrm>
            <a:off x="2895600" y="6229350"/>
            <a:ext cx="10464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1" name="Straight Connector 140"/>
          <p:cNvCxnSpPr/>
          <p:nvPr/>
        </p:nvCxnSpPr>
        <p:spPr>
          <a:xfrm>
            <a:off x="2895600" y="6968490"/>
            <a:ext cx="10464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4" name="Straight Connector 143"/>
          <p:cNvCxnSpPr/>
          <p:nvPr/>
        </p:nvCxnSpPr>
        <p:spPr>
          <a:xfrm flipH="1">
            <a:off x="838200" y="6557695"/>
            <a:ext cx="1019" cy="45270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5" name="Straight Connector 144"/>
          <p:cNvCxnSpPr/>
          <p:nvPr/>
        </p:nvCxnSpPr>
        <p:spPr>
          <a:xfrm>
            <a:off x="838200" y="6637705"/>
            <a:ext cx="10464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6" name="Straight Connector 145"/>
          <p:cNvCxnSpPr/>
          <p:nvPr/>
        </p:nvCxnSpPr>
        <p:spPr>
          <a:xfrm>
            <a:off x="838200" y="6767245"/>
            <a:ext cx="10464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9" name="Straight Connector 148"/>
          <p:cNvCxnSpPr/>
          <p:nvPr/>
        </p:nvCxnSpPr>
        <p:spPr>
          <a:xfrm>
            <a:off x="838200" y="7021830"/>
            <a:ext cx="10464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5" name="Straight Connector 154"/>
          <p:cNvCxnSpPr/>
          <p:nvPr/>
        </p:nvCxnSpPr>
        <p:spPr>
          <a:xfrm>
            <a:off x="850649" y="7456170"/>
            <a:ext cx="0" cy="104394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9" name="Straight Connector 158"/>
          <p:cNvCxnSpPr/>
          <p:nvPr/>
        </p:nvCxnSpPr>
        <p:spPr>
          <a:xfrm>
            <a:off x="849630" y="7532370"/>
            <a:ext cx="10464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0" name="Straight Connector 159"/>
          <p:cNvCxnSpPr/>
          <p:nvPr/>
        </p:nvCxnSpPr>
        <p:spPr>
          <a:xfrm>
            <a:off x="840238" y="7646670"/>
            <a:ext cx="10464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1" name="Straight Connector 160"/>
          <p:cNvCxnSpPr/>
          <p:nvPr/>
        </p:nvCxnSpPr>
        <p:spPr>
          <a:xfrm>
            <a:off x="849630" y="7760970"/>
            <a:ext cx="10464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2" name="Straight Connector 161"/>
          <p:cNvCxnSpPr/>
          <p:nvPr/>
        </p:nvCxnSpPr>
        <p:spPr>
          <a:xfrm>
            <a:off x="849630" y="7890510"/>
            <a:ext cx="10464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3" name="Straight Connector 162"/>
          <p:cNvCxnSpPr/>
          <p:nvPr/>
        </p:nvCxnSpPr>
        <p:spPr>
          <a:xfrm>
            <a:off x="849630" y="8130540"/>
            <a:ext cx="10464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4" name="Straight Connector 163"/>
          <p:cNvCxnSpPr/>
          <p:nvPr/>
        </p:nvCxnSpPr>
        <p:spPr>
          <a:xfrm>
            <a:off x="849630" y="8248650"/>
            <a:ext cx="10464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5" name="Straight Connector 164"/>
          <p:cNvCxnSpPr/>
          <p:nvPr/>
        </p:nvCxnSpPr>
        <p:spPr>
          <a:xfrm>
            <a:off x="849630" y="8370570"/>
            <a:ext cx="10464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6" name="Straight Connector 165"/>
          <p:cNvCxnSpPr/>
          <p:nvPr/>
        </p:nvCxnSpPr>
        <p:spPr>
          <a:xfrm>
            <a:off x="849630" y="8500110"/>
            <a:ext cx="10464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8" name="Straight Connector 167"/>
          <p:cNvCxnSpPr/>
          <p:nvPr/>
        </p:nvCxnSpPr>
        <p:spPr>
          <a:xfrm>
            <a:off x="3135739" y="4050957"/>
            <a:ext cx="0" cy="104658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9" name="Straight Connector 168"/>
          <p:cNvCxnSpPr/>
          <p:nvPr/>
        </p:nvCxnSpPr>
        <p:spPr>
          <a:xfrm>
            <a:off x="3126238" y="5093970"/>
            <a:ext cx="10464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0" name="Straight Connector 169"/>
          <p:cNvCxnSpPr/>
          <p:nvPr/>
        </p:nvCxnSpPr>
        <p:spPr>
          <a:xfrm>
            <a:off x="3135630" y="4834890"/>
            <a:ext cx="10464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1" name="Straight Connector 170"/>
          <p:cNvCxnSpPr/>
          <p:nvPr/>
        </p:nvCxnSpPr>
        <p:spPr>
          <a:xfrm>
            <a:off x="3135630" y="4591050"/>
            <a:ext cx="10464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2" name="Straight Connector 171"/>
          <p:cNvCxnSpPr/>
          <p:nvPr/>
        </p:nvCxnSpPr>
        <p:spPr>
          <a:xfrm>
            <a:off x="3135630" y="4114800"/>
            <a:ext cx="10464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6908169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7481B8C9E7DB747BFB4C0D78B606131" ma:contentTypeVersion="8" ma:contentTypeDescription="Create a new document." ma:contentTypeScope="" ma:versionID="08ca3226d6cfe5a7771227905164c3df">
  <xsd:schema xmlns:xsd="http://www.w3.org/2001/XMLSchema" xmlns:xs="http://www.w3.org/2001/XMLSchema" xmlns:p="http://schemas.microsoft.com/office/2006/metadata/properties" xmlns:ns2="f97ff1ac-894a-45a2-8b48-6309a27cd334" xmlns:ns3="9046c589-78aa-4615-8a78-c6d7cbc86a15" targetNamespace="http://schemas.microsoft.com/office/2006/metadata/properties" ma:root="true" ma:fieldsID="429a1a0e15b33ac0b6d931e810b3e2bb" ns2:_="" ns3:_="">
    <xsd:import namespace="f97ff1ac-894a-45a2-8b48-6309a27cd334"/>
    <xsd:import namespace="9046c589-78aa-4615-8a78-c6d7cbc86a15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ServiceDateTaken" minOccurs="0"/>
                <xsd:element ref="ns3:MediaServiceAutoTags" minOccurs="0"/>
                <xsd:element ref="ns3:MediaServiceGenerationTime" minOccurs="0"/>
                <xsd:element ref="ns3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97ff1ac-894a-45a2-8b48-6309a27cd334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046c589-78aa-4615-8a78-c6d7cbc86a1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6" nillable="true" ma:displayName="Tags" ma:internalName="MediaServiceAutoTags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f97ff1ac-894a-45a2-8b48-6309a27cd334">FJQ3RZUUXK2M-1545715999-387</_dlc_DocId>
    <_dlc_DocIdUrl xmlns="f97ff1ac-894a-45a2-8b48-6309a27cd334">
      <Url>https://netorg872092.sharepoint.com/sites/LMS/_layouts/15/DocIdRedir.aspx?ID=FJQ3RZUUXK2M-1545715999-387</Url>
      <Description>FJQ3RZUUXK2M-1545715999-387</Description>
    </_dlc_DocIdUrl>
  </documentManagement>
</p:properties>
</file>

<file path=customXml/item4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Props1.xml><?xml version="1.0" encoding="utf-8"?>
<ds:datastoreItem xmlns:ds="http://schemas.openxmlformats.org/officeDocument/2006/customXml" ds:itemID="{4731E190-6CC8-4CA9-835C-78835AD63293}"/>
</file>

<file path=customXml/itemProps2.xml><?xml version="1.0" encoding="utf-8"?>
<ds:datastoreItem xmlns:ds="http://schemas.openxmlformats.org/officeDocument/2006/customXml" ds:itemID="{8CACFBA1-5F70-407B-A5B4-F6EF60232DB7}"/>
</file>

<file path=customXml/itemProps3.xml><?xml version="1.0" encoding="utf-8"?>
<ds:datastoreItem xmlns:ds="http://schemas.openxmlformats.org/officeDocument/2006/customXml" ds:itemID="{44B7E5C9-EB50-4486-96EB-9AB8CF22685F}"/>
</file>

<file path=customXml/itemProps4.xml><?xml version="1.0" encoding="utf-8"?>
<ds:datastoreItem xmlns:ds="http://schemas.openxmlformats.org/officeDocument/2006/customXml" ds:itemID="{ED0B6E84-225F-444E-845C-E605A762B8ED}"/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484</Words>
  <Application>Microsoft Office PowerPoint</Application>
  <PresentationFormat>On-screen Show (4:3)</PresentationFormat>
  <Paragraphs>57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Olessia</dc:creator>
  <cp:lastModifiedBy>David</cp:lastModifiedBy>
  <cp:revision>1</cp:revision>
  <dcterms:created xsi:type="dcterms:W3CDTF">2012-07-06T17:07:12Z</dcterms:created>
  <dcterms:modified xsi:type="dcterms:W3CDTF">2013-07-17T14:06:41Z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0x01010007481B8C9E7DB747BFB4C0D78B606131</vt:lpwstr>
  </property>
  <property fmtid="{D5CDD505-2E9C-101B-9397-08002B2CF9AE}" pid="3" name="_dlc_DocIdItemGuid">
    <vt:lpwstr>e872f868-6ab8-4bf4-8b7c-207fd1881b36</vt:lpwstr>
  </property>
</Properties>
</file>