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39" r:id="rId3"/>
    <p:sldId id="377" r:id="rId4"/>
    <p:sldId id="340" r:id="rId5"/>
    <p:sldId id="352" r:id="rId6"/>
    <p:sldId id="390" r:id="rId7"/>
    <p:sldId id="378" r:id="rId8"/>
    <p:sldId id="379" r:id="rId9"/>
    <p:sldId id="380" r:id="rId10"/>
    <p:sldId id="381" r:id="rId11"/>
    <p:sldId id="382" r:id="rId12"/>
    <p:sldId id="383" r:id="rId13"/>
    <p:sldId id="384" r:id="rId14"/>
    <p:sldId id="385" r:id="rId15"/>
    <p:sldId id="387" r:id="rId16"/>
    <p:sldId id="389" r:id="rId17"/>
    <p:sldId id="346" r:id="rId18"/>
    <p:sldId id="348" r:id="rId19"/>
    <p:sldId id="3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9E4"/>
    <a:srgbClr val="7BA7D3"/>
    <a:srgbClr val="3D7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8BC15-CAFF-4E25-AC98-56357C931685}" v="10" dt="2024-06-06T14:24:31.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87277" autoAdjust="0"/>
  </p:normalViewPr>
  <p:slideViewPr>
    <p:cSldViewPr snapToGrid="0">
      <p:cViewPr varScale="1">
        <p:scale>
          <a:sx n="93" d="100"/>
          <a:sy n="93" d="100"/>
        </p:scale>
        <p:origin x="10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618CB-A86C-4B81-9F8A-B448D9D67A86}"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452E25-E1A6-431C-AF44-8350D066821B}" type="slidenum">
              <a:rPr lang="en-US" smtClean="0"/>
              <a:t>‹#›</a:t>
            </a:fld>
            <a:endParaRPr lang="en-US"/>
          </a:p>
        </p:txBody>
      </p:sp>
    </p:spTree>
    <p:extLst>
      <p:ext uri="{BB962C8B-B14F-4D97-AF65-F5344CB8AC3E}">
        <p14:creationId xmlns:p14="http://schemas.microsoft.com/office/powerpoint/2010/main" val="339139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a:t>
            </a:fld>
            <a:endParaRPr lang="en-US"/>
          </a:p>
        </p:txBody>
      </p:sp>
    </p:spTree>
    <p:extLst>
      <p:ext uri="{BB962C8B-B14F-4D97-AF65-F5344CB8AC3E}">
        <p14:creationId xmlns:p14="http://schemas.microsoft.com/office/powerpoint/2010/main" val="388164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5</a:t>
            </a:fld>
            <a:endParaRPr lang="en-US"/>
          </a:p>
        </p:txBody>
      </p:sp>
    </p:spTree>
    <p:extLst>
      <p:ext uri="{BB962C8B-B14F-4D97-AF65-F5344CB8AC3E}">
        <p14:creationId xmlns:p14="http://schemas.microsoft.com/office/powerpoint/2010/main" val="276589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452E25-E1A6-431C-AF44-8350D066821B}" type="slidenum">
              <a:rPr lang="en-US" smtClean="0"/>
              <a:t>16</a:t>
            </a:fld>
            <a:endParaRPr lang="en-US"/>
          </a:p>
        </p:txBody>
      </p:sp>
    </p:spTree>
    <p:extLst>
      <p:ext uri="{BB962C8B-B14F-4D97-AF65-F5344CB8AC3E}">
        <p14:creationId xmlns:p14="http://schemas.microsoft.com/office/powerpoint/2010/main" val="2806704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7F3608-5351-4851-9743-701E3CE2BA54}" type="slidenum">
              <a:rPr lang="en-US" smtClean="0"/>
              <a:t>19</a:t>
            </a:fld>
            <a:endParaRPr lang="en-US"/>
          </a:p>
        </p:txBody>
      </p:sp>
    </p:spTree>
    <p:extLst>
      <p:ext uri="{BB962C8B-B14F-4D97-AF65-F5344CB8AC3E}">
        <p14:creationId xmlns:p14="http://schemas.microsoft.com/office/powerpoint/2010/main" val="3374259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service@ostglobalsolutions.com"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567"/>
          <a:stretch/>
        </p:blipFill>
        <p:spPr>
          <a:xfrm>
            <a:off x="-1028" y="-13324"/>
            <a:ext cx="12191998" cy="6858000"/>
          </a:xfrm>
          <a:prstGeom prst="rect">
            <a:avLst/>
          </a:prstGeom>
        </p:spPr>
      </p:pic>
      <p:sp>
        <p:nvSpPr>
          <p:cNvPr id="9" name="Rectangle 8"/>
          <p:cNvSpPr/>
          <p:nvPr userDrawn="1"/>
        </p:nvSpPr>
        <p:spPr>
          <a:xfrm>
            <a:off x="6226233" y="5381104"/>
            <a:ext cx="5964737" cy="681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226233" y="5038896"/>
            <a:ext cx="5965767" cy="3480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226232" y="2749802"/>
            <a:ext cx="5964737" cy="228909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038623" y="3011208"/>
            <a:ext cx="4574257" cy="883141"/>
          </a:xfrm>
        </p:spPr>
        <p:txBody>
          <a:bodyPr anchor="b">
            <a:noAutofit/>
          </a:bodyPr>
          <a:lstStyle>
            <a:lvl1pPr algn="ctr">
              <a:defRPr sz="4800">
                <a:solidFill>
                  <a:schemeClr val="bg1"/>
                </a:solidFill>
              </a:defRPr>
            </a:lvl1pPr>
          </a:lstStyle>
          <a:p>
            <a:r>
              <a:rPr lang="en-US" dirty="0"/>
              <a:t>Master title style</a:t>
            </a:r>
          </a:p>
        </p:txBody>
      </p:sp>
      <p:sp>
        <p:nvSpPr>
          <p:cNvPr id="3" name="Subtitle 2"/>
          <p:cNvSpPr>
            <a:spLocks noGrp="1"/>
          </p:cNvSpPr>
          <p:nvPr>
            <p:ph type="subTitle" idx="1" hasCustomPrompt="1"/>
          </p:nvPr>
        </p:nvSpPr>
        <p:spPr>
          <a:xfrm>
            <a:off x="7406643" y="4015046"/>
            <a:ext cx="4184073" cy="723209"/>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a:p>
            <a:r>
              <a:rPr lang="en-US" dirty="0"/>
              <a:t>11/11/2017</a:t>
            </a:r>
          </a:p>
        </p:txBody>
      </p:sp>
      <p:sp>
        <p:nvSpPr>
          <p:cNvPr id="17" name="Oval 16"/>
          <p:cNvSpPr/>
          <p:nvPr userDrawn="1"/>
        </p:nvSpPr>
        <p:spPr>
          <a:xfrm>
            <a:off x="4064922" y="620500"/>
            <a:ext cx="538925" cy="52665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872837" y="1649221"/>
            <a:ext cx="382151" cy="37259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603154" y="5882802"/>
            <a:ext cx="3210892" cy="830997"/>
          </a:xfrm>
          <a:prstGeom prst="rect">
            <a:avLst/>
          </a:prstGeom>
        </p:spPr>
        <p:txBody>
          <a:bodyPr wrap="square">
            <a:spAutoFit/>
          </a:bodyPr>
          <a:lstStyle/>
          <a:p>
            <a:pPr algn="ctr"/>
            <a:r>
              <a:rPr lang="en-US" sz="1200" b="1" dirty="0">
                <a:solidFill>
                  <a:schemeClr val="accent5">
                    <a:lumMod val="50000"/>
                  </a:schemeClr>
                </a:solidFill>
              </a:rPr>
              <a:t>7361 Calhoun Place, Suite 560</a:t>
            </a:r>
          </a:p>
          <a:p>
            <a:pPr algn="ctr"/>
            <a:r>
              <a:rPr lang="en-US" sz="1200" b="1" dirty="0">
                <a:solidFill>
                  <a:schemeClr val="accent5">
                    <a:lumMod val="50000"/>
                  </a:schemeClr>
                </a:solidFill>
              </a:rPr>
              <a:t>Rockville, MD</a:t>
            </a:r>
          </a:p>
          <a:p>
            <a:pPr algn="ctr"/>
            <a:r>
              <a:rPr lang="en-US" sz="1200" b="1" dirty="0">
                <a:solidFill>
                  <a:schemeClr val="accent5">
                    <a:lumMod val="50000"/>
                  </a:schemeClr>
                </a:solidFill>
                <a:hlinkClick r:id="rId3"/>
              </a:rPr>
              <a:t>service@ostglobalsolutions.com</a:t>
            </a:r>
            <a:r>
              <a:rPr lang="en-US" sz="1200" b="1" dirty="0">
                <a:solidFill>
                  <a:schemeClr val="accent5">
                    <a:lumMod val="50000"/>
                  </a:schemeClr>
                </a:solidFill>
              </a:rPr>
              <a:t> </a:t>
            </a:r>
          </a:p>
          <a:p>
            <a:pPr algn="ctr"/>
            <a:r>
              <a:rPr lang="en-US" sz="1200" b="1" dirty="0">
                <a:solidFill>
                  <a:schemeClr val="accent5">
                    <a:lumMod val="50000"/>
                  </a:schemeClr>
                </a:solidFill>
              </a:rPr>
              <a:t>301.384.3350 </a:t>
            </a:r>
            <a:r>
              <a:rPr lang="en-US" sz="1200" b="1" dirty="0">
                <a:solidFill>
                  <a:schemeClr val="accent5">
                    <a:lumMod val="50000"/>
                  </a:schemeClr>
                </a:solidFill>
                <a:sym typeface="Symbol" panose="05050102010706020507" pitchFamily="18" charset="2"/>
              </a:rPr>
              <a:t> www.ostglobalsolutions.com</a:t>
            </a:r>
            <a:endParaRPr lang="en-US" sz="2000" b="1" dirty="0">
              <a:solidFill>
                <a:schemeClr val="accent5">
                  <a:lumMod val="50000"/>
                </a:schemeClr>
              </a:solidFill>
            </a:endParaRPr>
          </a:p>
        </p:txBody>
      </p:sp>
      <p:pic>
        <p:nvPicPr>
          <p:cNvPr id="20" name="Picture 19">
            <a:extLst>
              <a:ext uri="{FF2B5EF4-FFF2-40B4-BE49-F238E27FC236}">
                <a16:creationId xmlns:a16="http://schemas.microsoft.com/office/drawing/2014/main" id="{8A3BE3EC-CA3A-4ED6-B17D-F2BAD39938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6130" y="1408793"/>
            <a:ext cx="2804939" cy="1138804"/>
          </a:xfrm>
          <a:prstGeom prst="rect">
            <a:avLst/>
          </a:prstGeom>
        </p:spPr>
      </p:pic>
    </p:spTree>
    <p:extLst>
      <p:ext uri="{BB962C8B-B14F-4D97-AF65-F5344CB8AC3E}">
        <p14:creationId xmlns:p14="http://schemas.microsoft.com/office/powerpoint/2010/main" val="167551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0234"/>
            <a:ext cx="8331679" cy="989849"/>
          </a:xfr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p:spPr>
        <p:txBody>
          <a:bodyPr/>
          <a:lstStyle>
            <a:lvl1pPr marL="228600" indent="-228600">
              <a:buClr>
                <a:schemeClr val="accent1"/>
              </a:buClr>
              <a:buFont typeface="Wingdings" panose="05000000000000000000" pitchFamily="2" charset="2"/>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66BB81C2-0E08-DA71-978C-77350B128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22819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099386"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09938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3985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87488"/>
            <a:ext cx="8271294" cy="989850"/>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D11C25A-E445-9C0F-0932-B4D8B0E9E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90707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62732"/>
            <a:ext cx="8338718" cy="1006475"/>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0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00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CBBBDCA4-D7C7-2598-E700-F696EE1EE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7313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6803" y="304740"/>
            <a:ext cx="8274450" cy="1006475"/>
          </a:xfrm>
        </p:spPr>
        <p:txBody>
          <a:bodyPr/>
          <a:lstStyle/>
          <a:p>
            <a:r>
              <a:rPr lang="en-US"/>
              <a:t>Click to edit Master title style</a:t>
            </a:r>
          </a:p>
        </p:txBody>
      </p:sp>
      <p:pic>
        <p:nvPicPr>
          <p:cNvPr id="3" name="Picture 2">
            <a:extLst>
              <a:ext uri="{FF2B5EF4-FFF2-40B4-BE49-F238E27FC236}">
                <a16:creationId xmlns:a16="http://schemas.microsoft.com/office/drawing/2014/main" id="{15BF2C78-57DD-1215-4F63-E0BF696F86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6432" y="361616"/>
            <a:ext cx="2097368" cy="851531"/>
          </a:xfrm>
          <a:prstGeom prst="rect">
            <a:avLst/>
          </a:prstGeom>
        </p:spPr>
      </p:pic>
    </p:spTree>
    <p:extLst>
      <p:ext uri="{BB962C8B-B14F-4D97-AF65-F5344CB8AC3E}">
        <p14:creationId xmlns:p14="http://schemas.microsoft.com/office/powerpoint/2010/main" val="19780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70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31" name="Group 1030"/>
          <p:cNvGrpSpPr/>
          <p:nvPr userDrawn="1"/>
        </p:nvGrpSpPr>
        <p:grpSpPr>
          <a:xfrm>
            <a:off x="4566458" y="4009606"/>
            <a:ext cx="7616198" cy="2843382"/>
            <a:chOff x="4574771" y="4001293"/>
            <a:chExt cx="7616198" cy="2843382"/>
          </a:xfrm>
        </p:grpSpPr>
        <p:pic>
          <p:nvPicPr>
            <p:cNvPr id="41" name="Picture 40"/>
            <p:cNvPicPr>
              <a:picLocks noChangeAspect="1"/>
            </p:cNvPicPr>
            <p:nvPr userDrawn="1"/>
          </p:nvPicPr>
          <p:blipFill rotWithShape="1">
            <a:blip r:embed="rId9">
              <a:extLst>
                <a:ext uri="{28A0092B-C50C-407E-A947-70E740481C1C}">
                  <a14:useLocalDpi xmlns:a14="http://schemas.microsoft.com/office/drawing/2010/main" val="0"/>
                </a:ext>
              </a:extLst>
            </a:blip>
            <a:srcRect l="43577" t="67261"/>
            <a:stretch/>
          </p:blipFill>
          <p:spPr>
            <a:xfrm>
              <a:off x="5311832" y="4563686"/>
              <a:ext cx="6879137" cy="2280989"/>
            </a:xfrm>
            <a:prstGeom prst="rect">
              <a:avLst/>
            </a:prstGeom>
          </p:spPr>
        </p:pic>
        <p:sp>
          <p:nvSpPr>
            <p:cNvPr id="1029" name="Rectangle 1028"/>
            <p:cNvSpPr/>
            <p:nvPr userDrawn="1"/>
          </p:nvSpPr>
          <p:spPr>
            <a:xfrm>
              <a:off x="4574771" y="4001293"/>
              <a:ext cx="2757054" cy="2817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5508567" y="4488873"/>
              <a:ext cx="3042458" cy="822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 name="Title Placeholder 1"/>
          <p:cNvSpPr>
            <a:spLocks noGrp="1"/>
          </p:cNvSpPr>
          <p:nvPr>
            <p:ph type="title"/>
          </p:nvPr>
        </p:nvSpPr>
        <p:spPr>
          <a:xfrm>
            <a:off x="836287" y="296490"/>
            <a:ext cx="8230075" cy="9879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AutoShape 8" descr="https://thumbs1.dreamstime.com/x/abstract-technology-background-various-technological-elements-innovation-56221148.jpg"/>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TextBox 1031"/>
          <p:cNvSpPr txBox="1"/>
          <p:nvPr userDrawn="1"/>
        </p:nvSpPr>
        <p:spPr>
          <a:xfrm>
            <a:off x="9472475" y="6240557"/>
            <a:ext cx="2425298" cy="307777"/>
          </a:xfrm>
          <a:prstGeom prst="rect">
            <a:avLst/>
          </a:prstGeom>
          <a:noFill/>
        </p:spPr>
        <p:txBody>
          <a:bodyPr wrap="square" rtlCol="0">
            <a:spAutoFit/>
          </a:bodyPr>
          <a:lstStyle/>
          <a:p>
            <a:pPr algn="r"/>
            <a:r>
              <a:rPr lang="en-US" sz="1400" b="1" dirty="0">
                <a:solidFill>
                  <a:schemeClr val="accent5">
                    <a:lumMod val="50000"/>
                  </a:schemeClr>
                </a:solidFill>
              </a:rPr>
              <a:t>www.ostglobalsolutions.com</a:t>
            </a:r>
          </a:p>
        </p:txBody>
      </p:sp>
      <p:sp>
        <p:nvSpPr>
          <p:cNvPr id="49" name="Rectangle 48"/>
          <p:cNvSpPr/>
          <p:nvPr userDrawn="1"/>
        </p:nvSpPr>
        <p:spPr>
          <a:xfrm>
            <a:off x="-1055" y="1589155"/>
            <a:ext cx="12199233" cy="570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0" y="1353091"/>
            <a:ext cx="12190970" cy="2386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p:cNvSpPr txBox="1"/>
          <p:nvPr userDrawn="1"/>
        </p:nvSpPr>
        <p:spPr>
          <a:xfrm>
            <a:off x="268746" y="6271335"/>
            <a:ext cx="1429789" cy="276999"/>
          </a:xfrm>
          <a:prstGeom prst="rect">
            <a:avLst/>
          </a:prstGeom>
          <a:noFill/>
        </p:spPr>
        <p:txBody>
          <a:bodyPr wrap="square" rtlCol="0">
            <a:spAutoFit/>
          </a:bodyPr>
          <a:lstStyle/>
          <a:p>
            <a:r>
              <a:rPr lang="en-US" sz="1200" dirty="0"/>
              <a:t> </a:t>
            </a:r>
            <a:r>
              <a:rPr lang="en-US" sz="1200" dirty="0">
                <a:solidFill>
                  <a:schemeClr val="accent5">
                    <a:lumMod val="50000"/>
                  </a:schemeClr>
                </a:solidFill>
              </a:rPr>
              <a:t>2024 </a:t>
            </a:r>
            <a:r>
              <a:rPr lang="en-US" sz="1200" dirty="0">
                <a:solidFill>
                  <a:schemeClr val="accent4"/>
                </a:solidFill>
              </a:rPr>
              <a:t>|</a:t>
            </a:r>
            <a:r>
              <a:rPr lang="en-US" sz="1200" dirty="0">
                <a:solidFill>
                  <a:schemeClr val="accent5">
                    <a:lumMod val="50000"/>
                  </a:schemeClr>
                </a:solidFill>
              </a:rPr>
              <a:t> </a:t>
            </a:r>
            <a:fld id="{F7DBC657-E1B6-42FD-A789-7A4398F76148}" type="slidenum">
              <a:rPr lang="en-US" sz="1200" smtClean="0">
                <a:solidFill>
                  <a:schemeClr val="accent5">
                    <a:lumMod val="50000"/>
                  </a:schemeClr>
                </a:solidFill>
              </a:rPr>
              <a:t>‹#›</a:t>
            </a:fld>
            <a:endParaRPr lang="en-US" sz="1200" dirty="0">
              <a:solidFill>
                <a:schemeClr val="accent5">
                  <a:lumMod val="50000"/>
                </a:schemeClr>
              </a:solidFill>
            </a:endParaRPr>
          </a:p>
        </p:txBody>
      </p:sp>
    </p:spTree>
    <p:extLst>
      <p:ext uri="{BB962C8B-B14F-4D97-AF65-F5344CB8AC3E}">
        <p14:creationId xmlns:p14="http://schemas.microsoft.com/office/powerpoint/2010/main" val="64417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primecontractor@abilityon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hyperlink" Target="https://www.ostglobalsolutions.com/teaming-partner-match-portal/" TargetMode="External"/><Relationship Id="rId7" Type="http://schemas.openxmlformats.org/officeDocument/2006/relationships/hyperlink" Target="https://www.ostglobalsolutions.com/tag/email/" TargetMode="External"/><Relationship Id="rId2" Type="http://schemas.openxmlformats.org/officeDocument/2006/relationships/hyperlink" Target="https://www.sewp.nasa.gov/sewpvi/" TargetMode="External"/><Relationship Id="rId1" Type="http://schemas.openxmlformats.org/officeDocument/2006/relationships/slideLayout" Target="../slideLayouts/slideLayout2.xml"/><Relationship Id="rId6" Type="http://schemas.openxmlformats.org/officeDocument/2006/relationships/hyperlink" Target="https://www.ostglobalsolutions.com/blog/" TargetMode="External"/><Relationship Id="rId5" Type="http://schemas.openxmlformats.org/officeDocument/2006/relationships/hyperlink" Target="https://meetings.hupspot.com/anthony-bone" TargetMode="External"/><Relationship Id="rId4" Type="http://schemas.openxmlformats.org/officeDocument/2006/relationships/hyperlink" Target="https://calendly.com/ostglobalsolutions/bdconsulting?month=2023-0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7311" y="3174715"/>
            <a:ext cx="5422998" cy="1230517"/>
          </a:xfrm>
        </p:spPr>
        <p:txBody>
          <a:bodyPr>
            <a:normAutofit fontScale="90000"/>
          </a:bodyPr>
          <a:lstStyle/>
          <a:p>
            <a:r>
              <a:rPr lang="en-US" dirty="0"/>
              <a:t>SEWP VI </a:t>
            </a:r>
            <a:br>
              <a:rPr lang="en-US" dirty="0"/>
            </a:br>
            <a:r>
              <a:rPr lang="en-US" dirty="0"/>
              <a:t>Questions &amp; Quirks</a:t>
            </a:r>
          </a:p>
        </p:txBody>
      </p:sp>
      <p:sp>
        <p:nvSpPr>
          <p:cNvPr id="3" name="Subtitle 2"/>
          <p:cNvSpPr>
            <a:spLocks noGrp="1"/>
          </p:cNvSpPr>
          <p:nvPr>
            <p:ph type="subTitle" idx="1"/>
          </p:nvPr>
        </p:nvSpPr>
        <p:spPr>
          <a:xfrm>
            <a:off x="7108554" y="4535647"/>
            <a:ext cx="4184073" cy="725884"/>
          </a:xfrm>
        </p:spPr>
        <p:txBody>
          <a:bodyPr>
            <a:normAutofit/>
          </a:bodyPr>
          <a:lstStyle/>
          <a:p>
            <a:r>
              <a:rPr lang="en-US" dirty="0"/>
              <a:t>06 June 2024</a:t>
            </a:r>
          </a:p>
        </p:txBody>
      </p:sp>
      <p:pic>
        <p:nvPicPr>
          <p:cNvPr id="4" name="Picture 3" descr="NASA SEWP logo.">
            <a:extLst>
              <a:ext uri="{FF2B5EF4-FFF2-40B4-BE49-F238E27FC236}">
                <a16:creationId xmlns:a16="http://schemas.microsoft.com/office/drawing/2014/main" id="{F1FCD37C-DFA3-2BC3-A692-DC8374666909}"/>
              </a:ext>
            </a:extLst>
          </p:cNvPr>
          <p:cNvPicPr>
            <a:picLocks noChangeAspect="1"/>
          </p:cNvPicPr>
          <p:nvPr/>
        </p:nvPicPr>
        <p:blipFill rotWithShape="1">
          <a:blip r:embed="rId3">
            <a:extLst>
              <a:ext uri="{28A0092B-C50C-407E-A947-70E740481C1C}">
                <a14:useLocalDpi xmlns:a14="http://schemas.microsoft.com/office/drawing/2010/main" val="0"/>
              </a:ext>
            </a:extLst>
          </a:blip>
          <a:srcRect l="12350" t="39623" r="53628"/>
          <a:stretch/>
        </p:blipFill>
        <p:spPr>
          <a:xfrm>
            <a:off x="6847452" y="893851"/>
            <a:ext cx="1515711" cy="1340425"/>
          </a:xfrm>
          <a:prstGeom prst="rect">
            <a:avLst/>
          </a:prstGeom>
        </p:spPr>
      </p:pic>
    </p:spTree>
    <p:extLst>
      <p:ext uri="{BB962C8B-B14F-4D97-AF65-F5344CB8AC3E}">
        <p14:creationId xmlns:p14="http://schemas.microsoft.com/office/powerpoint/2010/main" val="3611211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FDF2-D886-F39B-5F94-B95A4B1BEC0B}"/>
              </a:ext>
            </a:extLst>
          </p:cNvPr>
          <p:cNvSpPr>
            <a:spLocks noGrp="1"/>
          </p:cNvSpPr>
          <p:nvPr>
            <p:ph type="title"/>
          </p:nvPr>
        </p:nvSpPr>
        <p:spPr/>
        <p:txBody>
          <a:bodyPr/>
          <a:lstStyle/>
          <a:p>
            <a:r>
              <a:rPr lang="en-US" dirty="0"/>
              <a:t>Offer Volume Quirks: </a:t>
            </a:r>
            <a:r>
              <a:rPr lang="en-US" dirty="0" err="1"/>
              <a:t>AbilityOne</a:t>
            </a:r>
            <a:endParaRPr lang="en-US" dirty="0"/>
          </a:p>
        </p:txBody>
      </p:sp>
      <p:sp>
        <p:nvSpPr>
          <p:cNvPr id="3" name="Content Placeholder 2">
            <a:extLst>
              <a:ext uri="{FF2B5EF4-FFF2-40B4-BE49-F238E27FC236}">
                <a16:creationId xmlns:a16="http://schemas.microsoft.com/office/drawing/2014/main" id="{12EC9509-0C79-1261-F98B-5403B34AD672}"/>
              </a:ext>
            </a:extLst>
          </p:cNvPr>
          <p:cNvSpPr>
            <a:spLocks noGrp="1"/>
          </p:cNvSpPr>
          <p:nvPr>
            <p:ph idx="1"/>
          </p:nvPr>
        </p:nvSpPr>
        <p:spPr/>
        <p:txBody>
          <a:bodyPr>
            <a:normAutofit fontScale="62500" lnSpcReduction="20000"/>
          </a:bodyPr>
          <a:lstStyle/>
          <a:p>
            <a:r>
              <a:rPr lang="en-US" b="1" dirty="0"/>
              <a:t>A.1.35 </a:t>
            </a:r>
            <a:r>
              <a:rPr lang="en-US" b="1" dirty="0" err="1"/>
              <a:t>AbilityOne</a:t>
            </a:r>
            <a:r>
              <a:rPr lang="en-US" b="1" dirty="0"/>
              <a:t> SUBCONTRACTING</a:t>
            </a:r>
          </a:p>
          <a:p>
            <a:pPr lvl="1"/>
            <a:r>
              <a:rPr lang="en-US" dirty="0"/>
              <a:t>All Contractors competing and awarded a SEWP contract under NAICS Codes provided in A.1.34 NAICS and In-Scope NAICS Codes have a mandatory requirement to utilize </a:t>
            </a:r>
            <a:r>
              <a:rPr lang="en-US" dirty="0" err="1"/>
              <a:t>AbilityOne</a:t>
            </a:r>
            <a:r>
              <a:rPr lang="en-US" dirty="0"/>
              <a:t> non-profit organizations as Subcontractors on orders utilizing any of the referenced NAICS codes identified with an asterisk. </a:t>
            </a:r>
          </a:p>
          <a:p>
            <a:pPr lvl="1"/>
            <a:r>
              <a:rPr lang="en-US" dirty="0"/>
              <a:t>All </a:t>
            </a:r>
            <a:r>
              <a:rPr lang="en-US" dirty="0" err="1"/>
              <a:t>AbilityOne</a:t>
            </a:r>
            <a:r>
              <a:rPr lang="en-US" dirty="0"/>
              <a:t> subcontractors shall be utilized for services provided by </a:t>
            </a:r>
            <a:r>
              <a:rPr lang="en-US" dirty="0" err="1"/>
              <a:t>AbilityOne</a:t>
            </a:r>
            <a:r>
              <a:rPr lang="en-US" dirty="0"/>
              <a:t> nonprofit agencies that employ people who are blind or have significant disabilities and are affiliated with the </a:t>
            </a:r>
            <a:r>
              <a:rPr lang="en-US" dirty="0" err="1"/>
              <a:t>SourceAmerica</a:t>
            </a:r>
            <a:r>
              <a:rPr lang="en-US" dirty="0"/>
              <a:t> or the National Industries for the Blind (NIB), the central nonprofit agencies under the </a:t>
            </a:r>
            <a:r>
              <a:rPr lang="en-US" dirty="0" err="1"/>
              <a:t>AbilityOne</a:t>
            </a:r>
            <a:r>
              <a:rPr lang="en-US" dirty="0"/>
              <a:t> Program (www.abilityone.gov). Attachment H is applicable at the order level and the </a:t>
            </a:r>
            <a:r>
              <a:rPr lang="en-US" dirty="0" err="1"/>
              <a:t>AbilityOne</a:t>
            </a:r>
            <a:r>
              <a:rPr lang="en-US" dirty="0"/>
              <a:t> Central Nonprofits will provide reporting to the SEWP PMO at the Contract level in the aggregate to verify what is submitted by the contract holder. The contractor shall identify in the Ability One Commitment letter the communication with </a:t>
            </a:r>
            <a:r>
              <a:rPr lang="en-US" dirty="0" err="1"/>
              <a:t>SourceAmerica</a:t>
            </a:r>
            <a:r>
              <a:rPr lang="en-US" dirty="0"/>
              <a:t>/NIB to identify qualified nonprofit agencies and use subcontracting opportunities for SEWP with qualified </a:t>
            </a:r>
            <a:r>
              <a:rPr lang="en-US" dirty="0" err="1"/>
              <a:t>AbilityOne</a:t>
            </a:r>
            <a:r>
              <a:rPr lang="en-US" dirty="0"/>
              <a:t> nonprofit agencies. To assist contractors in finding qualified </a:t>
            </a:r>
            <a:r>
              <a:rPr lang="en-US" dirty="0" err="1"/>
              <a:t>AbilityOne</a:t>
            </a:r>
            <a:r>
              <a:rPr lang="en-US" dirty="0"/>
              <a:t> nonprofits, contact: </a:t>
            </a:r>
            <a:r>
              <a:rPr lang="en-US" dirty="0">
                <a:hlinkClick r:id="rId2"/>
              </a:rPr>
              <a:t>primecontractor@abilityone.org</a:t>
            </a:r>
            <a:r>
              <a:rPr lang="en-US" dirty="0"/>
              <a:t>.</a:t>
            </a:r>
          </a:p>
          <a:p>
            <a:pPr lvl="1"/>
            <a:r>
              <a:rPr lang="en-US" dirty="0"/>
              <a:t>Upon award, the SEWP Contract Holder shall have an established formal agreement with </a:t>
            </a:r>
            <a:r>
              <a:rPr lang="en-US" dirty="0" err="1"/>
              <a:t>AbilityOne</a:t>
            </a:r>
            <a:r>
              <a:rPr lang="en-US" dirty="0"/>
              <a:t> Non-Profit Agency (NPA)/Non-Profit Agencies NPAs as proof of commitment to meeting the mandatory requirement to utilize non-profit organizations, which will be incorporated into the contract as Attachment I. The formal agreement shall outline the qualifications for subcontracting inclusive of facility clearance level, various company certifications, and the process for notification of applicable order level solicitations and the subcontractor’s acceptance to perform work. Contract holders shall allocate a target goal of at least 2% of the overall contract value to </a:t>
            </a:r>
            <a:r>
              <a:rPr lang="en-US" dirty="0" err="1"/>
              <a:t>AbilityOne</a:t>
            </a:r>
            <a:r>
              <a:rPr lang="en-US" dirty="0"/>
              <a:t> subcontractors. If Ability One subcontractor is unable to perform the work, the contractor may utilize their own subcontractors or perform the work as the prime. The contractor is required to submit a quarterly report reflecting which orders have been subcontracted to qualified </a:t>
            </a:r>
            <a:r>
              <a:rPr lang="en-US" dirty="0" err="1"/>
              <a:t>AbilityOne</a:t>
            </a:r>
            <a:r>
              <a:rPr lang="en-US" dirty="0"/>
              <a:t> Non-profits. In the yearly report, if the goal is not met, then the contractor shall state what they will do to improve efforts to meet the goal. The quarterly and yearly report shall be sent via email to </a:t>
            </a:r>
            <a:r>
              <a:rPr lang="en-US" dirty="0">
                <a:hlinkClick r:id="rId2"/>
              </a:rPr>
              <a:t>primecontractor@abilityone.org</a:t>
            </a:r>
            <a:r>
              <a:rPr lang="en-US" dirty="0"/>
              <a:t> with subject header- (insert Contract Number) </a:t>
            </a:r>
            <a:r>
              <a:rPr lang="en-US" dirty="0" err="1"/>
              <a:t>AbilityOne</a:t>
            </a:r>
            <a:r>
              <a:rPr lang="en-US" dirty="0"/>
              <a:t> Subcontracting (insert Quarterly or Yearly) Report.</a:t>
            </a:r>
          </a:p>
        </p:txBody>
      </p:sp>
    </p:spTree>
    <p:extLst>
      <p:ext uri="{BB962C8B-B14F-4D97-AF65-F5344CB8AC3E}">
        <p14:creationId xmlns:p14="http://schemas.microsoft.com/office/powerpoint/2010/main" val="3221213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FDF2-D886-F39B-5F94-B95A4B1BEC0B}"/>
              </a:ext>
            </a:extLst>
          </p:cNvPr>
          <p:cNvSpPr>
            <a:spLocks noGrp="1"/>
          </p:cNvSpPr>
          <p:nvPr>
            <p:ph type="title"/>
          </p:nvPr>
        </p:nvSpPr>
        <p:spPr/>
        <p:txBody>
          <a:bodyPr/>
          <a:lstStyle/>
          <a:p>
            <a:r>
              <a:rPr lang="en-US" dirty="0"/>
              <a:t>Offer Volume Quirks: </a:t>
            </a:r>
            <a:r>
              <a:rPr lang="en-US" dirty="0" err="1"/>
              <a:t>AbilityOne</a:t>
            </a:r>
            <a:endParaRPr lang="en-US" dirty="0"/>
          </a:p>
        </p:txBody>
      </p:sp>
      <p:sp>
        <p:nvSpPr>
          <p:cNvPr id="3" name="Content Placeholder 2">
            <a:extLst>
              <a:ext uri="{FF2B5EF4-FFF2-40B4-BE49-F238E27FC236}">
                <a16:creationId xmlns:a16="http://schemas.microsoft.com/office/drawing/2014/main" id="{12EC9509-0C79-1261-F98B-5403B34AD672}"/>
              </a:ext>
            </a:extLst>
          </p:cNvPr>
          <p:cNvSpPr>
            <a:spLocks noGrp="1"/>
          </p:cNvSpPr>
          <p:nvPr>
            <p:ph idx="1"/>
          </p:nvPr>
        </p:nvSpPr>
        <p:spPr>
          <a:xfrm>
            <a:off x="838200" y="1825624"/>
            <a:ext cx="10515600" cy="4544353"/>
          </a:xfrm>
        </p:spPr>
        <p:txBody>
          <a:bodyPr>
            <a:normAutofit fontScale="55000" lnSpcReduction="20000"/>
          </a:bodyPr>
          <a:lstStyle/>
          <a:p>
            <a:r>
              <a:rPr lang="en-US" b="1" dirty="0"/>
              <a:t>A.3.7.1 OFFER VOLUME: (c) Offeror NAICS Size Standard Crosswalk (Exhibit 4)</a:t>
            </a:r>
          </a:p>
          <a:p>
            <a:pPr lvl="1"/>
            <a:r>
              <a:rPr lang="en-US" dirty="0"/>
              <a:t>A contractor can compete for a SEWP VI contract using any of the eligible in-scope NAICS for the category in which they are competing and are not beholden to using NAICS 541512- Computer Systems Design Services. The use of NAICS Code 541512- Computer Systems Design Services in Category B and C or NAICS 541519 footnote 18- IT Value Added Reseller in Category A are </a:t>
            </a:r>
            <a:r>
              <a:rPr lang="en-US" dirty="0">
                <a:highlight>
                  <a:srgbClr val="FFFF00"/>
                </a:highlight>
              </a:rPr>
              <a:t>for administrative purposes only</a:t>
            </a:r>
            <a:r>
              <a:rPr lang="en-US" dirty="0"/>
              <a:t>. </a:t>
            </a:r>
          </a:p>
          <a:p>
            <a:pPr lvl="1"/>
            <a:r>
              <a:rPr lang="en-US" dirty="0"/>
              <a:t>For non-applicable NAICS codes, please enter “NA” in the cell. An Offeror’s size standard shall match the NAICS information reflected in SAM.gov entity information. This exhibit is being collected to verify an Offeror’s size standard and for the SEWP data repository. </a:t>
            </a:r>
          </a:p>
          <a:p>
            <a:pPr lvl="1"/>
            <a:r>
              <a:rPr lang="en-US" dirty="0"/>
              <a:t>An Offeror will be grouped within a scope category based on the size standard associated with NAICS code identified on Exhibit 4.</a:t>
            </a:r>
          </a:p>
          <a:p>
            <a:r>
              <a:rPr lang="en-US" dirty="0"/>
              <a:t>Several questions result from this requirement impacting the </a:t>
            </a:r>
            <a:r>
              <a:rPr lang="en-US" dirty="0" err="1"/>
              <a:t>AbilityOne</a:t>
            </a:r>
            <a:r>
              <a:rPr lang="en-US" dirty="0"/>
              <a:t> requirement and which proposal instructions offerors must submit a SEWP VI proposal under:</a:t>
            </a:r>
          </a:p>
          <a:p>
            <a:pPr lvl="1"/>
            <a:r>
              <a:rPr lang="en-US" dirty="0"/>
              <a:t>If my company is small under NAICS 325910 (750 employees) but considered large under NAICS 541519e (150 employees), should I follow the small business proposal instructions/minimum requirements or do I have to meeting the minimum requirements of a large business?</a:t>
            </a:r>
          </a:p>
          <a:p>
            <a:pPr lvl="1"/>
            <a:r>
              <a:rPr lang="en-US" dirty="0"/>
              <a:t>If the primary NAICS that we bid the SEWP VI Contract under is in a NAICS that does not have an </a:t>
            </a:r>
            <a:r>
              <a:rPr lang="en-US" dirty="0" err="1"/>
              <a:t>AbilityOne</a:t>
            </a:r>
            <a:r>
              <a:rPr lang="en-US" dirty="0"/>
              <a:t> requirement, do I still have to meet the </a:t>
            </a:r>
            <a:r>
              <a:rPr lang="en-US" dirty="0" err="1"/>
              <a:t>AbilityOne</a:t>
            </a:r>
            <a:r>
              <a:rPr lang="en-US" dirty="0"/>
              <a:t> subcontracting requirement in order to compete for task orders within NAICS that do require </a:t>
            </a:r>
            <a:r>
              <a:rPr lang="en-US" dirty="0" err="1"/>
              <a:t>AbilityOne</a:t>
            </a:r>
            <a:r>
              <a:rPr lang="en-US" dirty="0"/>
              <a:t> subcontracting requirements or will we be excluded from bidding on those task orders? </a:t>
            </a:r>
          </a:p>
          <a:p>
            <a:pPr lvl="1"/>
            <a:r>
              <a:rPr lang="en-US" dirty="0"/>
              <a:t>What FAR clause is the SEWP PMO using to mandate that all bidders enter into a contractual relationship with a commercial entity without regard for competition?</a:t>
            </a:r>
          </a:p>
          <a:p>
            <a:pPr lvl="1"/>
            <a:r>
              <a:rPr lang="en-US" dirty="0"/>
              <a:t>Did the Government confirm that </a:t>
            </a:r>
            <a:r>
              <a:rPr lang="en-US" dirty="0" err="1"/>
              <a:t>AbilityOne</a:t>
            </a:r>
            <a:r>
              <a:rPr lang="en-US" dirty="0"/>
              <a:t> and its subsidiaries will enter into commercial subcontract agreements with all SEWP bidders with out discrimination? </a:t>
            </a:r>
          </a:p>
          <a:p>
            <a:pPr lvl="1"/>
            <a:r>
              <a:rPr lang="en-US" dirty="0"/>
              <a:t>Has NASA SEWP PMO conducted price competitiveness of </a:t>
            </a:r>
            <a:r>
              <a:rPr lang="en-US" dirty="0" err="1"/>
              <a:t>AbilityOne</a:t>
            </a:r>
            <a:r>
              <a:rPr lang="en-US" dirty="0"/>
              <a:t> and its subsidiaries to ensure cost competitiveness on task orders?</a:t>
            </a:r>
          </a:p>
          <a:p>
            <a:pPr lvl="1"/>
            <a:r>
              <a:rPr lang="en-US" dirty="0"/>
              <a:t>The NASA PMO does not generate requirements for Task Orders on the SEWP VI contract. Will NASA SEWP PMO require ordering agencies to mandate the use of </a:t>
            </a:r>
            <a:r>
              <a:rPr lang="en-US" dirty="0" err="1"/>
              <a:t>AbilityOne</a:t>
            </a:r>
            <a:r>
              <a:rPr lang="en-US" dirty="0"/>
              <a:t>/subsidiaries in their minimum task order requirements or give preferential evaluation to </a:t>
            </a:r>
            <a:r>
              <a:rPr lang="en-US" dirty="0" err="1"/>
              <a:t>subK</a:t>
            </a:r>
            <a:r>
              <a:rPr lang="en-US" dirty="0"/>
              <a:t> plans that include </a:t>
            </a:r>
            <a:r>
              <a:rPr lang="en-US" dirty="0" err="1"/>
              <a:t>AbilityOne</a:t>
            </a:r>
            <a:r>
              <a:rPr lang="en-US" dirty="0"/>
              <a:t>/subsidiaries offsetting costs?</a:t>
            </a:r>
          </a:p>
          <a:p>
            <a:pPr lvl="1"/>
            <a:r>
              <a:rPr lang="en-US" dirty="0"/>
              <a:t>Given the limitations on subcontracting for small business, mandating contractual requirements and subcontracting to large entities (non-profits) significantly impacts the ability of a small business to build a competitive team on small orders. Is the </a:t>
            </a:r>
            <a:r>
              <a:rPr lang="en-US" dirty="0" err="1"/>
              <a:t>AbilityOne</a:t>
            </a:r>
            <a:r>
              <a:rPr lang="en-US" dirty="0"/>
              <a:t> subcontracting requirement only for large businesses or for all bidders? </a:t>
            </a:r>
          </a:p>
        </p:txBody>
      </p:sp>
    </p:spTree>
    <p:extLst>
      <p:ext uri="{BB962C8B-B14F-4D97-AF65-F5344CB8AC3E}">
        <p14:creationId xmlns:p14="http://schemas.microsoft.com/office/powerpoint/2010/main" val="42857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A67D-5BED-B73D-93BD-78F04C902774}"/>
              </a:ext>
            </a:extLst>
          </p:cNvPr>
          <p:cNvSpPr>
            <a:spLocks noGrp="1"/>
          </p:cNvSpPr>
          <p:nvPr>
            <p:ph type="title"/>
          </p:nvPr>
        </p:nvSpPr>
        <p:spPr/>
        <p:txBody>
          <a:bodyPr>
            <a:normAutofit fontScale="90000"/>
          </a:bodyPr>
          <a:lstStyle/>
          <a:p>
            <a:r>
              <a:rPr lang="en-US" dirty="0"/>
              <a:t>Offer Volume Quirks: Consultants and Generative AI</a:t>
            </a:r>
          </a:p>
        </p:txBody>
      </p:sp>
      <p:sp>
        <p:nvSpPr>
          <p:cNvPr id="3" name="Content Placeholder 2">
            <a:extLst>
              <a:ext uri="{FF2B5EF4-FFF2-40B4-BE49-F238E27FC236}">
                <a16:creationId xmlns:a16="http://schemas.microsoft.com/office/drawing/2014/main" id="{A9ED83F5-B5AD-3735-5CA4-2B82DDFEACFD}"/>
              </a:ext>
            </a:extLst>
          </p:cNvPr>
          <p:cNvSpPr>
            <a:spLocks noGrp="1"/>
          </p:cNvSpPr>
          <p:nvPr>
            <p:ph idx="1"/>
          </p:nvPr>
        </p:nvSpPr>
        <p:spPr/>
        <p:txBody>
          <a:bodyPr/>
          <a:lstStyle/>
          <a:p>
            <a:r>
              <a:rPr lang="en-US" dirty="0"/>
              <a:t>Identify any consultants, generative artificial intelligence, and/or sub-contractors used in writing this proposal (if any) and the extent to which their services will be available in the subsequent performance of this effort.</a:t>
            </a:r>
          </a:p>
        </p:txBody>
      </p:sp>
    </p:spTree>
    <p:extLst>
      <p:ext uri="{BB962C8B-B14F-4D97-AF65-F5344CB8AC3E}">
        <p14:creationId xmlns:p14="http://schemas.microsoft.com/office/powerpoint/2010/main" val="2773977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A025-7E3C-EAFB-7B63-A99852548999}"/>
              </a:ext>
            </a:extLst>
          </p:cNvPr>
          <p:cNvSpPr>
            <a:spLocks noGrp="1"/>
          </p:cNvSpPr>
          <p:nvPr>
            <p:ph type="title"/>
          </p:nvPr>
        </p:nvSpPr>
        <p:spPr/>
        <p:txBody>
          <a:bodyPr>
            <a:normAutofit fontScale="90000"/>
          </a:bodyPr>
          <a:lstStyle/>
          <a:p>
            <a:r>
              <a:rPr lang="en-US" dirty="0"/>
              <a:t>Offer Volume Quirks: ISO 9001:2015 and CMMI</a:t>
            </a:r>
          </a:p>
        </p:txBody>
      </p:sp>
      <p:sp>
        <p:nvSpPr>
          <p:cNvPr id="3" name="Content Placeholder 2">
            <a:extLst>
              <a:ext uri="{FF2B5EF4-FFF2-40B4-BE49-F238E27FC236}">
                <a16:creationId xmlns:a16="http://schemas.microsoft.com/office/drawing/2014/main" id="{03A02EFA-D64F-5C3A-E27F-084E57DAD588}"/>
              </a:ext>
            </a:extLst>
          </p:cNvPr>
          <p:cNvSpPr>
            <a:spLocks noGrp="1"/>
          </p:cNvSpPr>
          <p:nvPr>
            <p:ph idx="1"/>
          </p:nvPr>
        </p:nvSpPr>
        <p:spPr/>
        <p:txBody>
          <a:bodyPr>
            <a:normAutofit fontScale="92500" lnSpcReduction="10000"/>
          </a:bodyPr>
          <a:lstStyle/>
          <a:p>
            <a:r>
              <a:rPr lang="en-US" dirty="0"/>
              <a:t>Offerors may not use the ISO 9001:2015 and/or CMMI certifications of a Parent Company, Affiliate, Division, and/or Subsidiary within a corporate structure.</a:t>
            </a:r>
          </a:p>
          <a:p>
            <a:r>
              <a:rPr lang="en-US" dirty="0"/>
              <a:t>For Small Business offerors: It is acceptable to provide proof that the </a:t>
            </a:r>
            <a:r>
              <a:rPr lang="en-US" dirty="0">
                <a:highlight>
                  <a:srgbClr val="FFFF00"/>
                </a:highlight>
              </a:rPr>
              <a:t>certification approval is in process </a:t>
            </a:r>
            <a:r>
              <a:rPr lang="en-US" dirty="0"/>
              <a:t>by providing the Point of Contact information including the name of appraisal body and name, phone number, and email of a representative from whom the Offeror is obtaining the certification. The certification process must be completed within 12 months of contract award.</a:t>
            </a:r>
          </a:p>
          <a:p>
            <a:r>
              <a:rPr lang="en-US" dirty="0"/>
              <a:t>This used to be that the certification process is in progress. Will need NASA SEWP PMO to clarify that the difference between preparing to be certified and currently within the process of being certified. </a:t>
            </a:r>
          </a:p>
        </p:txBody>
      </p:sp>
    </p:spTree>
    <p:extLst>
      <p:ext uri="{BB962C8B-B14F-4D97-AF65-F5344CB8AC3E}">
        <p14:creationId xmlns:p14="http://schemas.microsoft.com/office/powerpoint/2010/main" val="326924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A025-7E3C-EAFB-7B63-A99852548999}"/>
              </a:ext>
            </a:extLst>
          </p:cNvPr>
          <p:cNvSpPr>
            <a:spLocks noGrp="1"/>
          </p:cNvSpPr>
          <p:nvPr>
            <p:ph type="title"/>
          </p:nvPr>
        </p:nvSpPr>
        <p:spPr/>
        <p:txBody>
          <a:bodyPr>
            <a:normAutofit fontScale="90000"/>
          </a:bodyPr>
          <a:lstStyle/>
          <a:p>
            <a:r>
              <a:rPr lang="en-US" dirty="0"/>
              <a:t>Offer Volume Quirks: Mandatory Experience Offerings – Category A</a:t>
            </a:r>
          </a:p>
        </p:txBody>
      </p:sp>
      <p:sp>
        <p:nvSpPr>
          <p:cNvPr id="3" name="Content Placeholder 2">
            <a:extLst>
              <a:ext uri="{FF2B5EF4-FFF2-40B4-BE49-F238E27FC236}">
                <a16:creationId xmlns:a16="http://schemas.microsoft.com/office/drawing/2014/main" id="{03A02EFA-D64F-5C3A-E27F-084E57DAD588}"/>
              </a:ext>
            </a:extLst>
          </p:cNvPr>
          <p:cNvSpPr>
            <a:spLocks noGrp="1"/>
          </p:cNvSpPr>
          <p:nvPr>
            <p:ph idx="1"/>
          </p:nvPr>
        </p:nvSpPr>
        <p:spPr/>
        <p:txBody>
          <a:bodyPr>
            <a:normAutofit lnSpcReduction="10000"/>
          </a:bodyPr>
          <a:lstStyle/>
          <a:p>
            <a:r>
              <a:rPr lang="en-US" dirty="0"/>
              <a:t>Offerors shall provide a Letter of Authorization (LOA) from a designated provider (OEM) for each of the four (4) Technical Areas, excluding Technical Area 9, which does not require a designated provider, identifying that the provider is aware and approves of the offeror proposing their solutions for the SEWP VI proposal.</a:t>
            </a:r>
          </a:p>
          <a:p>
            <a:r>
              <a:rPr lang="en-US" dirty="0"/>
              <a:t>While the exact wording and format of the LOA can vary, the Point of Contact (POC) signing the LOA must include the name of the offeror, a reference to SEWP VI, and the POC’s position in the company.</a:t>
            </a:r>
          </a:p>
          <a:p>
            <a:r>
              <a:rPr lang="en-US" dirty="0"/>
              <a:t>Additionally, the POC in the LOA must be the designated provider identified in Exhibit 3a- Category A Solutions Spreadsheet, Point of Contact (POC) Info Tab.</a:t>
            </a:r>
          </a:p>
        </p:txBody>
      </p:sp>
    </p:spTree>
    <p:extLst>
      <p:ext uri="{BB962C8B-B14F-4D97-AF65-F5344CB8AC3E}">
        <p14:creationId xmlns:p14="http://schemas.microsoft.com/office/powerpoint/2010/main" val="3262642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A025-7E3C-EAFB-7B63-A99852548999}"/>
              </a:ext>
            </a:extLst>
          </p:cNvPr>
          <p:cNvSpPr>
            <a:spLocks noGrp="1"/>
          </p:cNvSpPr>
          <p:nvPr>
            <p:ph type="title"/>
          </p:nvPr>
        </p:nvSpPr>
        <p:spPr/>
        <p:txBody>
          <a:bodyPr>
            <a:normAutofit fontScale="90000"/>
          </a:bodyPr>
          <a:lstStyle/>
          <a:p>
            <a:r>
              <a:rPr lang="en-US" dirty="0"/>
              <a:t>Offer Volume Quirks: Mandatory Experience Offerings – Category A</a:t>
            </a:r>
          </a:p>
        </p:txBody>
      </p:sp>
      <p:sp>
        <p:nvSpPr>
          <p:cNvPr id="3" name="Content Placeholder 2">
            <a:extLst>
              <a:ext uri="{FF2B5EF4-FFF2-40B4-BE49-F238E27FC236}">
                <a16:creationId xmlns:a16="http://schemas.microsoft.com/office/drawing/2014/main" id="{03A02EFA-D64F-5C3A-E27F-084E57DAD588}"/>
              </a:ext>
            </a:extLst>
          </p:cNvPr>
          <p:cNvSpPr>
            <a:spLocks noGrp="1"/>
          </p:cNvSpPr>
          <p:nvPr>
            <p:ph idx="1"/>
          </p:nvPr>
        </p:nvSpPr>
        <p:spPr/>
        <p:txBody>
          <a:bodyPr numCol="3">
            <a:normAutofit fontScale="55000" lnSpcReduction="20000"/>
          </a:bodyPr>
          <a:lstStyle/>
          <a:p>
            <a:pPr>
              <a:lnSpc>
                <a:spcPct val="120000"/>
              </a:lnSpc>
              <a:spcBef>
                <a:spcPts val="0"/>
              </a:spcBef>
            </a:pPr>
            <a:r>
              <a:rPr lang="en-US" dirty="0"/>
              <a:t>Adobe Systems, Inc.</a:t>
            </a:r>
          </a:p>
          <a:p>
            <a:pPr>
              <a:lnSpc>
                <a:spcPct val="120000"/>
              </a:lnSpc>
              <a:spcBef>
                <a:spcPts val="0"/>
              </a:spcBef>
            </a:pPr>
            <a:r>
              <a:rPr lang="en-US" dirty="0"/>
              <a:t>Amazon.com Inc</a:t>
            </a:r>
          </a:p>
          <a:p>
            <a:pPr>
              <a:lnSpc>
                <a:spcPct val="120000"/>
              </a:lnSpc>
              <a:spcBef>
                <a:spcPts val="0"/>
              </a:spcBef>
            </a:pPr>
            <a:r>
              <a:rPr lang="en-US" dirty="0"/>
              <a:t>Apple Computer, Inc.</a:t>
            </a:r>
          </a:p>
          <a:p>
            <a:pPr>
              <a:lnSpc>
                <a:spcPct val="120000"/>
              </a:lnSpc>
              <a:spcBef>
                <a:spcPts val="0"/>
              </a:spcBef>
            </a:pPr>
            <a:r>
              <a:rPr lang="en-US" dirty="0"/>
              <a:t>Bosch Group</a:t>
            </a:r>
          </a:p>
          <a:p>
            <a:pPr>
              <a:lnSpc>
                <a:spcPct val="120000"/>
              </a:lnSpc>
              <a:spcBef>
                <a:spcPts val="0"/>
              </a:spcBef>
            </a:pPr>
            <a:r>
              <a:rPr lang="en-US" dirty="0"/>
              <a:t>Broadcom LTD /VMWare</a:t>
            </a:r>
          </a:p>
          <a:p>
            <a:pPr>
              <a:lnSpc>
                <a:spcPct val="120000"/>
              </a:lnSpc>
              <a:spcBef>
                <a:spcPts val="0"/>
              </a:spcBef>
            </a:pPr>
            <a:r>
              <a:rPr lang="en-US" dirty="0"/>
              <a:t>Canon, Inc</a:t>
            </a:r>
          </a:p>
          <a:p>
            <a:pPr>
              <a:lnSpc>
                <a:spcPct val="120000"/>
              </a:lnSpc>
              <a:spcBef>
                <a:spcPts val="0"/>
              </a:spcBef>
            </a:pPr>
            <a:r>
              <a:rPr lang="en-US" dirty="0"/>
              <a:t>Cisco Systems Inc</a:t>
            </a:r>
          </a:p>
          <a:p>
            <a:pPr>
              <a:lnSpc>
                <a:spcPct val="120000"/>
              </a:lnSpc>
              <a:spcBef>
                <a:spcPts val="0"/>
              </a:spcBef>
            </a:pPr>
            <a:r>
              <a:rPr lang="en-US" dirty="0" err="1"/>
              <a:t>CitriX</a:t>
            </a:r>
            <a:r>
              <a:rPr lang="en-US" dirty="0"/>
              <a:t> Systems, Inc.</a:t>
            </a:r>
          </a:p>
          <a:p>
            <a:pPr>
              <a:lnSpc>
                <a:spcPct val="120000"/>
              </a:lnSpc>
              <a:spcBef>
                <a:spcPts val="0"/>
              </a:spcBef>
            </a:pPr>
            <a:r>
              <a:rPr lang="en-US" dirty="0" err="1"/>
              <a:t>CommVault</a:t>
            </a:r>
            <a:r>
              <a:rPr lang="en-US" dirty="0"/>
              <a:t> Systems, Inc.</a:t>
            </a:r>
          </a:p>
          <a:p>
            <a:pPr>
              <a:lnSpc>
                <a:spcPct val="120000"/>
              </a:lnSpc>
              <a:spcBef>
                <a:spcPts val="0"/>
              </a:spcBef>
            </a:pPr>
            <a:r>
              <a:rPr lang="en-US" dirty="0"/>
              <a:t>Dell Technologies Inc</a:t>
            </a:r>
          </a:p>
          <a:p>
            <a:pPr>
              <a:lnSpc>
                <a:spcPct val="120000"/>
              </a:lnSpc>
              <a:spcBef>
                <a:spcPts val="0"/>
              </a:spcBef>
            </a:pPr>
            <a:r>
              <a:rPr lang="en-US" dirty="0"/>
              <a:t>Document Storage Systems, Inc.</a:t>
            </a:r>
          </a:p>
          <a:p>
            <a:pPr>
              <a:lnSpc>
                <a:spcPct val="120000"/>
              </a:lnSpc>
              <a:spcBef>
                <a:spcPts val="0"/>
              </a:spcBef>
            </a:pPr>
            <a:r>
              <a:rPr lang="en-US" dirty="0"/>
              <a:t>Elasticsearch BV</a:t>
            </a:r>
          </a:p>
          <a:p>
            <a:pPr>
              <a:lnSpc>
                <a:spcPct val="120000"/>
              </a:lnSpc>
              <a:spcBef>
                <a:spcPts val="0"/>
              </a:spcBef>
            </a:pPr>
            <a:r>
              <a:rPr lang="en-US" dirty="0"/>
              <a:t>F5 Networks, Inc.</a:t>
            </a:r>
          </a:p>
          <a:p>
            <a:pPr>
              <a:lnSpc>
                <a:spcPct val="120000"/>
              </a:lnSpc>
              <a:spcBef>
                <a:spcPts val="0"/>
              </a:spcBef>
            </a:pPr>
            <a:r>
              <a:rPr lang="en-US" dirty="0"/>
              <a:t>Forcepoint LLC</a:t>
            </a:r>
          </a:p>
          <a:p>
            <a:pPr>
              <a:lnSpc>
                <a:spcPct val="120000"/>
              </a:lnSpc>
              <a:spcBef>
                <a:spcPts val="0"/>
              </a:spcBef>
            </a:pPr>
            <a:r>
              <a:rPr lang="en-US" dirty="0"/>
              <a:t>Hewlett Packard Enterprise CO</a:t>
            </a:r>
          </a:p>
          <a:p>
            <a:pPr>
              <a:lnSpc>
                <a:spcPct val="120000"/>
              </a:lnSpc>
              <a:spcBef>
                <a:spcPts val="0"/>
              </a:spcBef>
            </a:pPr>
            <a:r>
              <a:rPr lang="en-US" dirty="0"/>
              <a:t>HID Corp</a:t>
            </a:r>
          </a:p>
          <a:p>
            <a:pPr>
              <a:lnSpc>
                <a:spcPct val="120000"/>
              </a:lnSpc>
              <a:spcBef>
                <a:spcPts val="0"/>
              </a:spcBef>
            </a:pPr>
            <a:r>
              <a:rPr lang="en-US" dirty="0"/>
              <a:t>Hitachi, Ltd.</a:t>
            </a:r>
          </a:p>
          <a:p>
            <a:pPr>
              <a:lnSpc>
                <a:spcPct val="120000"/>
              </a:lnSpc>
              <a:spcBef>
                <a:spcPts val="0"/>
              </a:spcBef>
            </a:pPr>
            <a:r>
              <a:rPr lang="en-US" dirty="0"/>
              <a:t>HPI Federal LLC</a:t>
            </a:r>
          </a:p>
          <a:p>
            <a:pPr>
              <a:lnSpc>
                <a:spcPct val="120000"/>
              </a:lnSpc>
              <a:spcBef>
                <a:spcPts val="0"/>
              </a:spcBef>
            </a:pPr>
            <a:r>
              <a:rPr lang="en-US" dirty="0"/>
              <a:t>IBM Corporation</a:t>
            </a:r>
          </a:p>
          <a:p>
            <a:pPr>
              <a:lnSpc>
                <a:spcPct val="120000"/>
              </a:lnSpc>
              <a:spcBef>
                <a:spcPts val="0"/>
              </a:spcBef>
            </a:pPr>
            <a:r>
              <a:rPr lang="en-US" dirty="0"/>
              <a:t>Intel Corp.</a:t>
            </a:r>
          </a:p>
          <a:p>
            <a:pPr>
              <a:lnSpc>
                <a:spcPct val="120000"/>
              </a:lnSpc>
              <a:spcBef>
                <a:spcPts val="0"/>
              </a:spcBef>
            </a:pPr>
            <a:r>
              <a:rPr lang="en-US" dirty="0"/>
              <a:t>Juniper Networks, Inc.</a:t>
            </a:r>
          </a:p>
          <a:p>
            <a:pPr>
              <a:lnSpc>
                <a:spcPct val="120000"/>
              </a:lnSpc>
              <a:spcBef>
                <a:spcPts val="0"/>
              </a:spcBef>
            </a:pPr>
            <a:r>
              <a:rPr lang="en-US" dirty="0"/>
              <a:t>Kensington Technology Group</a:t>
            </a:r>
          </a:p>
          <a:p>
            <a:pPr>
              <a:lnSpc>
                <a:spcPct val="120000"/>
              </a:lnSpc>
              <a:spcBef>
                <a:spcPts val="0"/>
              </a:spcBef>
            </a:pPr>
            <a:r>
              <a:rPr lang="en-US" dirty="0" err="1"/>
              <a:t>Koninklijke</a:t>
            </a:r>
            <a:r>
              <a:rPr lang="en-US" dirty="0"/>
              <a:t> Philips N.V.</a:t>
            </a:r>
          </a:p>
          <a:p>
            <a:pPr>
              <a:lnSpc>
                <a:spcPct val="120000"/>
              </a:lnSpc>
              <a:spcBef>
                <a:spcPts val="0"/>
              </a:spcBef>
            </a:pPr>
            <a:r>
              <a:rPr lang="en-US" dirty="0"/>
              <a:t>L3Harris Technologies, Inc.</a:t>
            </a:r>
          </a:p>
          <a:p>
            <a:pPr>
              <a:lnSpc>
                <a:spcPct val="120000"/>
              </a:lnSpc>
              <a:spcBef>
                <a:spcPts val="0"/>
              </a:spcBef>
            </a:pPr>
            <a:r>
              <a:rPr lang="en-US" dirty="0"/>
              <a:t>Legrand Sa</a:t>
            </a:r>
          </a:p>
          <a:p>
            <a:pPr>
              <a:lnSpc>
                <a:spcPct val="120000"/>
              </a:lnSpc>
              <a:spcBef>
                <a:spcPts val="0"/>
              </a:spcBef>
            </a:pPr>
            <a:r>
              <a:rPr lang="en-US" dirty="0"/>
              <a:t>Meta</a:t>
            </a:r>
          </a:p>
          <a:p>
            <a:pPr>
              <a:lnSpc>
                <a:spcPct val="120000"/>
              </a:lnSpc>
              <a:spcBef>
                <a:spcPts val="0"/>
              </a:spcBef>
            </a:pPr>
            <a:r>
              <a:rPr lang="en-US" dirty="0"/>
              <a:t>Microsoft Corp.</a:t>
            </a:r>
          </a:p>
          <a:p>
            <a:pPr>
              <a:lnSpc>
                <a:spcPct val="120000"/>
              </a:lnSpc>
              <a:spcBef>
                <a:spcPts val="0"/>
              </a:spcBef>
            </a:pPr>
            <a:r>
              <a:rPr lang="en-US" dirty="0"/>
              <a:t>Motorola Solutions Inc</a:t>
            </a:r>
          </a:p>
          <a:p>
            <a:pPr>
              <a:lnSpc>
                <a:spcPct val="120000"/>
              </a:lnSpc>
              <a:spcBef>
                <a:spcPts val="0"/>
              </a:spcBef>
            </a:pPr>
            <a:r>
              <a:rPr lang="en-US" dirty="0"/>
              <a:t>NetApp, Inc.</a:t>
            </a:r>
          </a:p>
          <a:p>
            <a:pPr>
              <a:lnSpc>
                <a:spcPct val="120000"/>
              </a:lnSpc>
              <a:spcBef>
                <a:spcPts val="0"/>
              </a:spcBef>
            </a:pPr>
            <a:r>
              <a:rPr lang="en-US" dirty="0" err="1"/>
              <a:t>NutaniX</a:t>
            </a:r>
            <a:r>
              <a:rPr lang="en-US" dirty="0"/>
              <a:t>, Inc.</a:t>
            </a:r>
          </a:p>
          <a:p>
            <a:pPr>
              <a:lnSpc>
                <a:spcPct val="120000"/>
              </a:lnSpc>
              <a:spcBef>
                <a:spcPts val="0"/>
              </a:spcBef>
            </a:pPr>
            <a:r>
              <a:rPr lang="en-US" dirty="0"/>
              <a:t>Open Text Corp</a:t>
            </a:r>
          </a:p>
          <a:p>
            <a:pPr>
              <a:lnSpc>
                <a:spcPct val="120000"/>
              </a:lnSpc>
              <a:spcBef>
                <a:spcPts val="0"/>
              </a:spcBef>
            </a:pPr>
            <a:r>
              <a:rPr lang="en-US" dirty="0"/>
              <a:t>Oracle Corp.</a:t>
            </a:r>
          </a:p>
          <a:p>
            <a:pPr>
              <a:lnSpc>
                <a:spcPct val="120000"/>
              </a:lnSpc>
              <a:spcBef>
                <a:spcPts val="0"/>
              </a:spcBef>
            </a:pPr>
            <a:r>
              <a:rPr lang="en-US" dirty="0"/>
              <a:t>Palo Alto Networks Inc</a:t>
            </a:r>
          </a:p>
          <a:p>
            <a:pPr>
              <a:lnSpc>
                <a:spcPct val="120000"/>
              </a:lnSpc>
              <a:spcBef>
                <a:spcPts val="0"/>
              </a:spcBef>
            </a:pPr>
            <a:r>
              <a:rPr lang="en-US" dirty="0"/>
              <a:t>Panasonic Corp.</a:t>
            </a:r>
          </a:p>
          <a:p>
            <a:pPr>
              <a:lnSpc>
                <a:spcPct val="120000"/>
              </a:lnSpc>
              <a:spcBef>
                <a:spcPts val="0"/>
              </a:spcBef>
            </a:pPr>
            <a:r>
              <a:rPr lang="en-US" dirty="0"/>
              <a:t>Red Hat, Inc.</a:t>
            </a:r>
          </a:p>
          <a:p>
            <a:pPr>
              <a:lnSpc>
                <a:spcPct val="120000"/>
              </a:lnSpc>
              <a:spcBef>
                <a:spcPts val="0"/>
              </a:spcBef>
            </a:pPr>
            <a:r>
              <a:rPr lang="en-US" dirty="0"/>
              <a:t>Ricoh Company, Ltd.</a:t>
            </a:r>
          </a:p>
          <a:p>
            <a:pPr>
              <a:lnSpc>
                <a:spcPct val="120000"/>
              </a:lnSpc>
              <a:spcBef>
                <a:spcPts val="0"/>
              </a:spcBef>
            </a:pPr>
            <a:r>
              <a:rPr lang="en-US" dirty="0"/>
              <a:t>Salesforce.com</a:t>
            </a:r>
          </a:p>
          <a:p>
            <a:pPr>
              <a:lnSpc>
                <a:spcPct val="120000"/>
              </a:lnSpc>
              <a:spcBef>
                <a:spcPts val="0"/>
              </a:spcBef>
            </a:pPr>
            <a:r>
              <a:rPr lang="en-US" dirty="0"/>
              <a:t>Samsung Group</a:t>
            </a:r>
          </a:p>
          <a:p>
            <a:pPr>
              <a:lnSpc>
                <a:spcPct val="120000"/>
              </a:lnSpc>
              <a:spcBef>
                <a:spcPts val="0"/>
              </a:spcBef>
            </a:pPr>
            <a:r>
              <a:rPr lang="en-US" dirty="0"/>
              <a:t>SAP SE</a:t>
            </a:r>
          </a:p>
          <a:p>
            <a:pPr>
              <a:lnSpc>
                <a:spcPct val="120000"/>
              </a:lnSpc>
              <a:spcBef>
                <a:spcPts val="0"/>
              </a:spcBef>
            </a:pPr>
            <a:r>
              <a:rPr lang="en-US" dirty="0"/>
              <a:t>Schneider Electric SA</a:t>
            </a:r>
          </a:p>
          <a:p>
            <a:pPr>
              <a:lnSpc>
                <a:spcPct val="120000"/>
              </a:lnSpc>
              <a:spcBef>
                <a:spcPts val="0"/>
              </a:spcBef>
            </a:pPr>
            <a:r>
              <a:rPr lang="en-US" dirty="0"/>
              <a:t>Seagate Technology LLC</a:t>
            </a:r>
          </a:p>
          <a:p>
            <a:pPr>
              <a:lnSpc>
                <a:spcPct val="120000"/>
              </a:lnSpc>
              <a:spcBef>
                <a:spcPts val="0"/>
              </a:spcBef>
            </a:pPr>
            <a:r>
              <a:rPr lang="en-US" dirty="0"/>
              <a:t>ServiceNow, Inc.</a:t>
            </a:r>
          </a:p>
          <a:p>
            <a:pPr>
              <a:lnSpc>
                <a:spcPct val="120000"/>
              </a:lnSpc>
              <a:spcBef>
                <a:spcPts val="0"/>
              </a:spcBef>
            </a:pPr>
            <a:r>
              <a:rPr lang="en-US" dirty="0"/>
              <a:t>Shure Inc</a:t>
            </a:r>
          </a:p>
          <a:p>
            <a:pPr>
              <a:lnSpc>
                <a:spcPct val="120000"/>
              </a:lnSpc>
              <a:spcBef>
                <a:spcPts val="0"/>
              </a:spcBef>
            </a:pPr>
            <a:r>
              <a:rPr lang="en-US" dirty="0"/>
              <a:t>Splunk, Inc.</a:t>
            </a:r>
          </a:p>
          <a:p>
            <a:pPr>
              <a:lnSpc>
                <a:spcPct val="120000"/>
              </a:lnSpc>
              <a:spcBef>
                <a:spcPts val="0"/>
              </a:spcBef>
            </a:pPr>
            <a:r>
              <a:rPr lang="en-US" dirty="0"/>
              <a:t>StarTech.com</a:t>
            </a:r>
          </a:p>
          <a:p>
            <a:pPr>
              <a:lnSpc>
                <a:spcPct val="120000"/>
              </a:lnSpc>
              <a:spcBef>
                <a:spcPts val="0"/>
              </a:spcBef>
            </a:pPr>
            <a:r>
              <a:rPr lang="en-US" dirty="0"/>
              <a:t>TPV Technology</a:t>
            </a:r>
          </a:p>
          <a:p>
            <a:pPr>
              <a:lnSpc>
                <a:spcPct val="120000"/>
              </a:lnSpc>
              <a:spcBef>
                <a:spcPts val="0"/>
              </a:spcBef>
            </a:pPr>
            <a:r>
              <a:rPr lang="en-US" dirty="0" err="1"/>
              <a:t>TrelliX</a:t>
            </a:r>
            <a:endParaRPr lang="en-US" dirty="0"/>
          </a:p>
          <a:p>
            <a:pPr>
              <a:lnSpc>
                <a:spcPct val="120000"/>
              </a:lnSpc>
              <a:spcBef>
                <a:spcPts val="0"/>
              </a:spcBef>
            </a:pPr>
            <a:r>
              <a:rPr lang="en-US" dirty="0"/>
              <a:t>Veritas Technologies LLC</a:t>
            </a:r>
          </a:p>
          <a:p>
            <a:pPr>
              <a:lnSpc>
                <a:spcPct val="120000"/>
              </a:lnSpc>
              <a:spcBef>
                <a:spcPts val="0"/>
              </a:spcBef>
            </a:pPr>
            <a:r>
              <a:rPr lang="en-US" dirty="0"/>
              <a:t>Vertiv Group</a:t>
            </a:r>
          </a:p>
          <a:p>
            <a:pPr>
              <a:lnSpc>
                <a:spcPct val="120000"/>
              </a:lnSpc>
              <a:spcBef>
                <a:spcPts val="0"/>
              </a:spcBef>
            </a:pPr>
            <a:r>
              <a:rPr lang="en-US" dirty="0"/>
              <a:t>Zoom Video Communications, Inc.</a:t>
            </a:r>
          </a:p>
        </p:txBody>
      </p:sp>
      <p:sp>
        <p:nvSpPr>
          <p:cNvPr id="4" name="Content Placeholder 2">
            <a:extLst>
              <a:ext uri="{FF2B5EF4-FFF2-40B4-BE49-F238E27FC236}">
                <a16:creationId xmlns:a16="http://schemas.microsoft.com/office/drawing/2014/main" id="{A770269E-B38D-7259-8014-4169E7FEC3A3}"/>
              </a:ext>
            </a:extLst>
          </p:cNvPr>
          <p:cNvSpPr txBox="1">
            <a:spLocks/>
          </p:cNvSpPr>
          <p:nvPr/>
        </p:nvSpPr>
        <p:spPr>
          <a:xfrm>
            <a:off x="6718300" y="5178274"/>
            <a:ext cx="4419600" cy="998690"/>
          </a:xfrm>
          <a:prstGeom prst="rect">
            <a:avLst/>
          </a:prstGeom>
          <a:solidFill>
            <a:schemeClr val="accent1">
              <a:lumMod val="50000"/>
            </a:schemeClr>
          </a:solidFill>
        </p:spPr>
        <p:txBody>
          <a:bodyPr vert="horz" lIns="91440" tIns="45720" rIns="91440" bIns="45720" numCol="1" rtlCol="0">
            <a:normAutofit fontScale="62500" lnSpcReduction="20000"/>
          </a:bodyPr>
          <a:lst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9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b="1" dirty="0">
                <a:solidFill>
                  <a:schemeClr val="bg1"/>
                </a:solidFill>
              </a:rPr>
              <a:t>There are over 9,700 OEMS on SEWP V. Many of these providers are not accepting new resellers for the purposes of SEWP VI. </a:t>
            </a:r>
          </a:p>
        </p:txBody>
      </p:sp>
    </p:spTree>
    <p:extLst>
      <p:ext uri="{BB962C8B-B14F-4D97-AF65-F5344CB8AC3E}">
        <p14:creationId xmlns:p14="http://schemas.microsoft.com/office/powerpoint/2010/main" val="76158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A025-7E3C-EAFB-7B63-A99852548999}"/>
              </a:ext>
            </a:extLst>
          </p:cNvPr>
          <p:cNvSpPr>
            <a:spLocks noGrp="1"/>
          </p:cNvSpPr>
          <p:nvPr>
            <p:ph type="title"/>
          </p:nvPr>
        </p:nvSpPr>
        <p:spPr/>
        <p:txBody>
          <a:bodyPr>
            <a:noAutofit/>
          </a:bodyPr>
          <a:lstStyle/>
          <a:p>
            <a:r>
              <a:rPr lang="en-US" sz="3600" dirty="0"/>
              <a:t>Mission Suitability: Commitment to Sustainability</a:t>
            </a:r>
          </a:p>
        </p:txBody>
      </p:sp>
      <p:sp>
        <p:nvSpPr>
          <p:cNvPr id="3" name="Content Placeholder 2">
            <a:extLst>
              <a:ext uri="{FF2B5EF4-FFF2-40B4-BE49-F238E27FC236}">
                <a16:creationId xmlns:a16="http://schemas.microsoft.com/office/drawing/2014/main" id="{03A02EFA-D64F-5C3A-E27F-084E57DAD588}"/>
              </a:ext>
            </a:extLst>
          </p:cNvPr>
          <p:cNvSpPr>
            <a:spLocks noGrp="1"/>
          </p:cNvSpPr>
          <p:nvPr>
            <p:ph idx="1"/>
          </p:nvPr>
        </p:nvSpPr>
        <p:spPr/>
        <p:txBody>
          <a:bodyPr>
            <a:normAutofit fontScale="70000" lnSpcReduction="20000"/>
          </a:bodyPr>
          <a:lstStyle/>
          <a:p>
            <a:r>
              <a:rPr lang="en-US" dirty="0"/>
              <a:t>At a minimum, the offeror shall address the following areas:</a:t>
            </a:r>
          </a:p>
          <a:p>
            <a:pPr marL="914400" lvl="1" indent="-457200">
              <a:buFont typeface="+mj-lt"/>
              <a:buAutoNum type="arabicPeriod"/>
            </a:pPr>
            <a:r>
              <a:rPr lang="en-US" dirty="0"/>
              <a:t>Does your company have in place a documented environmental management system?</a:t>
            </a:r>
          </a:p>
          <a:p>
            <a:pPr marL="914400" lvl="1" indent="-457200">
              <a:buFont typeface="+mj-lt"/>
              <a:buAutoNum type="arabicPeriod"/>
            </a:pPr>
            <a:r>
              <a:rPr lang="en-US" dirty="0"/>
              <a:t>Does your company have a formal sustainability/environmental policy?</a:t>
            </a:r>
          </a:p>
          <a:p>
            <a:pPr marL="914400" lvl="1" indent="-457200">
              <a:buFont typeface="+mj-lt"/>
              <a:buAutoNum type="arabicPeriod"/>
            </a:pPr>
            <a:r>
              <a:rPr lang="en-US" dirty="0"/>
              <a:t>Does your company use or intend to use renewable energy sources?</a:t>
            </a:r>
          </a:p>
          <a:p>
            <a:pPr marL="914400" lvl="1" indent="-457200">
              <a:buFont typeface="+mj-lt"/>
              <a:buAutoNum type="arabicPeriod"/>
            </a:pPr>
            <a:r>
              <a:rPr lang="en-US" dirty="0"/>
              <a:t>Does your company have a recycling program?</a:t>
            </a:r>
          </a:p>
          <a:p>
            <a:pPr marL="914400" lvl="1" indent="-457200">
              <a:buFont typeface="+mj-lt"/>
              <a:buAutoNum type="arabicPeriod"/>
            </a:pPr>
            <a:r>
              <a:rPr lang="en-US" dirty="0"/>
              <a:t>Has your company established sustainability purchasing guidelines for your direct suppliers that address issues such as environmental compliance, employment practices, and product/ingredient safety?</a:t>
            </a:r>
          </a:p>
          <a:p>
            <a:pPr marL="914400" lvl="1" indent="-457200">
              <a:buFont typeface="+mj-lt"/>
              <a:buAutoNum type="arabicPeriod"/>
            </a:pPr>
            <a:r>
              <a:rPr lang="en-US" dirty="0"/>
              <a:t>Does your company monitor its carbon emissions to set reductions targets or objectives?</a:t>
            </a:r>
          </a:p>
          <a:p>
            <a:pPr marL="914400" lvl="1" indent="-457200">
              <a:buFont typeface="+mj-lt"/>
              <a:buAutoNum type="arabicPeriod"/>
            </a:pPr>
            <a:r>
              <a:rPr lang="en-US" dirty="0"/>
              <a:t>Describe other ways in which your company mitigates the environmental impact of its services, such as greenhouse gas emissions, amount of waste generated, water and energy use, or other areas related to your services and how application of your company sustainability policies benefit the environment.</a:t>
            </a:r>
          </a:p>
          <a:p>
            <a:r>
              <a:rPr lang="en-US" dirty="0"/>
              <a:t>The Government will evaluate the Offeror’s management approach for commitment to Sustainability, specified in Section A.3.7.3(b)(2) for effectiveness, reasonableness, and efficiency.</a:t>
            </a:r>
          </a:p>
          <a:p>
            <a:r>
              <a:rPr lang="en-US" dirty="0"/>
              <a:t>Is seems like this questionnaire is more applicable to manufacturers. What is considered reasonable and effective for organizations who are primarily resellers and/or services providers? </a:t>
            </a:r>
          </a:p>
          <a:p>
            <a:r>
              <a:rPr lang="en-US" dirty="0"/>
              <a:t>Is answering no or saying the offeror has no applicability for these requirements reasonable?</a:t>
            </a:r>
          </a:p>
        </p:txBody>
      </p:sp>
    </p:spTree>
    <p:extLst>
      <p:ext uri="{BB962C8B-B14F-4D97-AF65-F5344CB8AC3E}">
        <p14:creationId xmlns:p14="http://schemas.microsoft.com/office/powerpoint/2010/main" val="95637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349827"/>
            <a:ext cx="3302866" cy="1288943"/>
          </a:xfrm>
          <a:prstGeom prst="rect">
            <a:avLst/>
          </a:prstGeom>
          <a:noFill/>
        </p:spPr>
        <p:txBody>
          <a:bodyPr wrap="square" rtlCol="0" anchor="ctr">
            <a:spAutoFit/>
          </a:bodyPr>
          <a:lstStyle/>
          <a:p>
            <a:pPr>
              <a:lnSpc>
                <a:spcPct val="80000"/>
              </a:lnSpc>
            </a:pPr>
            <a:r>
              <a:rPr lang="en-US" sz="4800" b="1" dirty="0">
                <a:solidFill>
                  <a:schemeClr val="bg1"/>
                </a:solidFill>
                <a:latin typeface="+mj-lt"/>
              </a:rPr>
              <a:t>Next Steps </a:t>
            </a:r>
          </a:p>
          <a:p>
            <a:pPr>
              <a:lnSpc>
                <a:spcPct val="80000"/>
              </a:lnSpc>
            </a:pPr>
            <a:r>
              <a:rPr lang="en-US" sz="4800" b="1" dirty="0">
                <a:solidFill>
                  <a:schemeClr val="bg1"/>
                </a:solidFill>
                <a:latin typeface="+mj-lt"/>
              </a:rPr>
              <a:t>&amp; Resources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2161701"/>
            <a:ext cx="845932" cy="845932"/>
          </a:xfrm>
          <a:prstGeom prst="rect">
            <a:avLst/>
          </a:prstGeom>
        </p:spPr>
      </p:pic>
    </p:spTree>
    <p:extLst>
      <p:ext uri="{BB962C8B-B14F-4D97-AF65-F5344CB8AC3E}">
        <p14:creationId xmlns:p14="http://schemas.microsoft.com/office/powerpoint/2010/main" val="2821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D3A9-9719-3528-87A6-E9F0A0A88B1A}"/>
              </a:ext>
            </a:extLst>
          </p:cNvPr>
          <p:cNvSpPr>
            <a:spLocks noGrp="1"/>
          </p:cNvSpPr>
          <p:nvPr>
            <p:ph type="title"/>
          </p:nvPr>
        </p:nvSpPr>
        <p:spPr/>
        <p:txBody>
          <a:bodyPr/>
          <a:lstStyle/>
          <a:p>
            <a:r>
              <a:rPr lang="en-US" dirty="0"/>
              <a:t>Next Steps &amp; Resources</a:t>
            </a:r>
          </a:p>
        </p:txBody>
      </p:sp>
      <p:sp>
        <p:nvSpPr>
          <p:cNvPr id="3" name="Content Placeholder 2">
            <a:extLst>
              <a:ext uri="{FF2B5EF4-FFF2-40B4-BE49-F238E27FC236}">
                <a16:creationId xmlns:a16="http://schemas.microsoft.com/office/drawing/2014/main" id="{3FB13C45-BF78-59AB-4FB5-5C13B48E9969}"/>
              </a:ext>
            </a:extLst>
          </p:cNvPr>
          <p:cNvSpPr>
            <a:spLocks noGrp="1"/>
          </p:cNvSpPr>
          <p:nvPr>
            <p:ph idx="1"/>
          </p:nvPr>
        </p:nvSpPr>
        <p:spPr/>
        <p:txBody>
          <a:bodyPr>
            <a:normAutofit fontScale="85000" lnSpcReduction="10000"/>
          </a:bodyPr>
          <a:lstStyle/>
          <a:p>
            <a:r>
              <a:rPr lang="en-US" dirty="0"/>
              <a:t>We provide gap analysis, capture, and proposal support.</a:t>
            </a:r>
          </a:p>
          <a:p>
            <a:r>
              <a:rPr lang="en-US" dirty="0"/>
              <a:t>Q&amp;A updates can be found here: </a:t>
            </a:r>
            <a:r>
              <a:rPr lang="en-US" dirty="0">
                <a:hlinkClick r:id="rId2"/>
              </a:rPr>
              <a:t>https://www.sewp.nasa.gov/sewpvi/</a:t>
            </a:r>
            <a:r>
              <a:rPr lang="en-US" dirty="0"/>
              <a:t> </a:t>
            </a:r>
          </a:p>
          <a:p>
            <a:r>
              <a:rPr lang="en-US" dirty="0"/>
              <a:t>We have a subcontractor portal where you can upload your capabilities for this opportunity and others: </a:t>
            </a:r>
          </a:p>
          <a:p>
            <a:pPr lvl="1"/>
            <a:r>
              <a:rPr lang="en-US" dirty="0">
                <a:hlinkClick r:id="rId3"/>
              </a:rPr>
              <a:t>https://www.ostglobalsolutions.com/teaming-partner-match-portal/</a:t>
            </a:r>
            <a:r>
              <a:rPr lang="en-US" dirty="0"/>
              <a:t> </a:t>
            </a:r>
          </a:p>
          <a:p>
            <a:r>
              <a:rPr lang="en-US" dirty="0"/>
              <a:t>We are happy to schedule time to discuss your SEWP VI bid:</a:t>
            </a:r>
          </a:p>
          <a:p>
            <a:pPr lvl="1"/>
            <a:r>
              <a:rPr lang="en-US" dirty="0">
                <a:hlinkClick r:id="rId4"/>
              </a:rPr>
              <a:t>https://calendly.com/ostglobalsolutions/bdconsulting?month=2023-09</a:t>
            </a:r>
            <a:r>
              <a:rPr lang="en-US" dirty="0"/>
              <a:t> </a:t>
            </a:r>
          </a:p>
          <a:p>
            <a:r>
              <a:rPr lang="en-US" dirty="0"/>
              <a:t>If you need any support or assistance with ISO certification process:</a:t>
            </a:r>
          </a:p>
          <a:p>
            <a:pPr lvl="1"/>
            <a:r>
              <a:rPr lang="en-US" dirty="0"/>
              <a:t>Schedule a meeting at </a:t>
            </a:r>
            <a:r>
              <a:rPr lang="en-US" dirty="0">
                <a:hlinkClick r:id="rId5"/>
              </a:rPr>
              <a:t>https://meetings.hupspot.com/anthony-bone</a:t>
            </a:r>
            <a:endParaRPr lang="en-US" dirty="0"/>
          </a:p>
          <a:p>
            <a:r>
              <a:rPr lang="en-US" dirty="0"/>
              <a:t>We regularly publish updates to major contracts through our newsletter and blog: </a:t>
            </a:r>
          </a:p>
          <a:p>
            <a:pPr lvl="1"/>
            <a:r>
              <a:rPr lang="en-US" dirty="0"/>
              <a:t>Blog: </a:t>
            </a:r>
            <a:r>
              <a:rPr lang="en-US" dirty="0">
                <a:hlinkClick r:id="rId6"/>
              </a:rPr>
              <a:t>https://www.ostglobalsolutions.com/blog/</a:t>
            </a:r>
            <a:r>
              <a:rPr lang="en-US" dirty="0"/>
              <a:t> </a:t>
            </a:r>
          </a:p>
          <a:p>
            <a:pPr lvl="1"/>
            <a:r>
              <a:rPr lang="en-US" dirty="0"/>
              <a:t>Newsletter sign up: </a:t>
            </a:r>
            <a:r>
              <a:rPr lang="en-US" dirty="0">
                <a:hlinkClick r:id="rId7"/>
              </a:rPr>
              <a:t>https://www.ostglobalsolutions.com/tag/email/</a:t>
            </a:r>
            <a:r>
              <a:rPr lang="en-US" dirty="0"/>
              <a:t> </a:t>
            </a:r>
          </a:p>
        </p:txBody>
      </p:sp>
    </p:spTree>
    <p:extLst>
      <p:ext uri="{BB962C8B-B14F-4D97-AF65-F5344CB8AC3E}">
        <p14:creationId xmlns:p14="http://schemas.microsoft.com/office/powerpoint/2010/main" val="110410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Partner in Winning Business</a:t>
            </a:r>
          </a:p>
        </p:txBody>
      </p:sp>
      <p:sp>
        <p:nvSpPr>
          <p:cNvPr id="4" name="Content Placeholder 4"/>
          <p:cNvSpPr txBox="1">
            <a:spLocks/>
          </p:cNvSpPr>
          <p:nvPr/>
        </p:nvSpPr>
        <p:spPr>
          <a:xfrm>
            <a:off x="2979226" y="2839501"/>
            <a:ext cx="3581400" cy="25908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1B75BB"/>
              </a:buClr>
              <a:buFontTx/>
              <a:buNone/>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BE1E2D"/>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b="1" dirty="0"/>
              <a:t>David Huff</a:t>
            </a:r>
          </a:p>
          <a:p>
            <a:r>
              <a:rPr lang="en-US" sz="1600" dirty="0"/>
              <a:t>CEO</a:t>
            </a:r>
          </a:p>
          <a:p>
            <a:pPr>
              <a:lnSpc>
                <a:spcPct val="150000"/>
              </a:lnSpc>
              <a:spcBef>
                <a:spcPts val="600"/>
              </a:spcBef>
            </a:pPr>
            <a:r>
              <a:rPr lang="en-US" sz="1600" b="1" dirty="0"/>
              <a:t>c: </a:t>
            </a:r>
            <a:r>
              <a:rPr lang="en-US" sz="1600" dirty="0"/>
              <a:t>513.316.0993</a:t>
            </a:r>
          </a:p>
          <a:p>
            <a:r>
              <a:rPr lang="en-US" sz="1600" b="1" dirty="0"/>
              <a:t>o: </a:t>
            </a:r>
            <a:r>
              <a:rPr lang="en-US" sz="1600" dirty="0"/>
              <a:t>301.769.6602</a:t>
            </a:r>
            <a:endParaRPr lang="en-US" sz="1600" b="1" dirty="0"/>
          </a:p>
          <a:p>
            <a:pPr>
              <a:spcBef>
                <a:spcPts val="600"/>
              </a:spcBef>
            </a:pPr>
            <a:r>
              <a:rPr lang="en-US" sz="1600" b="1" dirty="0"/>
              <a:t>e: </a:t>
            </a:r>
            <a:r>
              <a:rPr lang="en-US" sz="1600" dirty="0"/>
              <a:t>dhuff@ostglobalsolutions.com</a:t>
            </a:r>
            <a:endParaRPr lang="en-US" sz="1600" dirty="0">
              <a:solidFill>
                <a:srgbClr val="800000"/>
              </a:solidFill>
            </a:endParaRPr>
          </a:p>
          <a:p>
            <a:pPr lvl="1"/>
            <a:endParaRPr lang="en-US" sz="1600" dirty="0"/>
          </a:p>
        </p:txBody>
      </p:sp>
      <p:sp>
        <p:nvSpPr>
          <p:cNvPr id="6" name="Rectangle 5"/>
          <p:cNvSpPr/>
          <p:nvPr/>
        </p:nvSpPr>
        <p:spPr>
          <a:xfrm>
            <a:off x="1023134" y="4539401"/>
            <a:ext cx="4562856" cy="833433"/>
          </a:xfrm>
          <a:prstGeom prst="rect">
            <a:avLst/>
          </a:prstGeom>
        </p:spPr>
        <p:txBody>
          <a:bodyPr wrap="square">
            <a:spAutoFit/>
          </a:bodyPr>
          <a:lstStyle/>
          <a:p>
            <a:pPr lvl="0">
              <a:lnSpc>
                <a:spcPct val="200000"/>
              </a:lnSpc>
            </a:pPr>
            <a:r>
              <a:rPr lang="en-US" sz="2800" b="1" dirty="0">
                <a:solidFill>
                  <a:schemeClr val="accent1"/>
                </a:solidFill>
                <a:latin typeface="+mn-lt"/>
              </a:rPr>
              <a:t>www.ostglobalsolutions.com</a:t>
            </a:r>
          </a:p>
        </p:txBody>
      </p:sp>
      <p:pic>
        <p:nvPicPr>
          <p:cNvPr id="3" name="Picture 2">
            <a:extLst>
              <a:ext uri="{FF2B5EF4-FFF2-40B4-BE49-F238E27FC236}">
                <a16:creationId xmlns:a16="http://schemas.microsoft.com/office/drawing/2014/main" id="{38E28734-E842-44C3-A2B0-EF5A672F227A}"/>
              </a:ext>
            </a:extLst>
          </p:cNvPr>
          <p:cNvPicPr>
            <a:picLocks noChangeAspect="1"/>
          </p:cNvPicPr>
          <p:nvPr/>
        </p:nvPicPr>
        <p:blipFill>
          <a:blip r:embed="rId3"/>
          <a:stretch>
            <a:fillRect/>
          </a:stretch>
        </p:blipFill>
        <p:spPr>
          <a:xfrm>
            <a:off x="1160610" y="2872892"/>
            <a:ext cx="1670347" cy="1668286"/>
          </a:xfrm>
          <a:prstGeom prst="rect">
            <a:avLst/>
          </a:prstGeom>
        </p:spPr>
      </p:pic>
      <p:sp>
        <p:nvSpPr>
          <p:cNvPr id="5" name="Content Placeholder 4">
            <a:extLst>
              <a:ext uri="{FF2B5EF4-FFF2-40B4-BE49-F238E27FC236}">
                <a16:creationId xmlns:a16="http://schemas.microsoft.com/office/drawing/2014/main" id="{173CEF84-CFDF-6485-2EC1-DA8342AB82D2}"/>
              </a:ext>
            </a:extLst>
          </p:cNvPr>
          <p:cNvSpPr txBox="1">
            <a:spLocks/>
          </p:cNvSpPr>
          <p:nvPr/>
        </p:nvSpPr>
        <p:spPr>
          <a:xfrm>
            <a:off x="8225744" y="2839501"/>
            <a:ext cx="3581400" cy="259080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Clr>
                <a:srgbClr val="1B75BB"/>
              </a:buClr>
              <a:buFontTx/>
              <a:buNone/>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Tx/>
              <a:buNone/>
              <a:defRPr sz="2400" kern="1200">
                <a:solidFill>
                  <a:schemeClr val="bg1"/>
                </a:solidFill>
                <a:latin typeface="+mn-lt"/>
                <a:ea typeface="+mn-ea"/>
                <a:cs typeface="+mn-cs"/>
              </a:defRPr>
            </a:lvl2pPr>
            <a:lvl3pPr marL="1143000" indent="-228600" algn="l" defTabSz="914400" rtl="0" eaLnBrk="1" latinLnBrk="0" hangingPunct="1">
              <a:spcBef>
                <a:spcPct val="20000"/>
              </a:spcBef>
              <a:buClr>
                <a:srgbClr val="BE1E2D"/>
              </a:buClr>
              <a:buFontTx/>
              <a:buNone/>
              <a:defRPr sz="2000" kern="1200">
                <a:solidFill>
                  <a:schemeClr val="bg1"/>
                </a:solidFill>
                <a:latin typeface="+mn-lt"/>
                <a:ea typeface="+mn-ea"/>
                <a:cs typeface="+mn-cs"/>
              </a:defRPr>
            </a:lvl3pPr>
            <a:lvl4pPr marL="1600200" indent="-228600" algn="l" defTabSz="914400" rtl="0" eaLnBrk="1" latinLnBrk="0" hangingPunct="1">
              <a:spcBef>
                <a:spcPct val="20000"/>
              </a:spcBef>
              <a:buFontTx/>
              <a:buNone/>
              <a:defRPr sz="1800" kern="1200">
                <a:solidFill>
                  <a:schemeClr val="bg1"/>
                </a:solidFill>
                <a:latin typeface="+mn-lt"/>
                <a:ea typeface="+mn-ea"/>
                <a:cs typeface="+mn-cs"/>
              </a:defRPr>
            </a:lvl4pPr>
            <a:lvl5pPr marL="2057400" indent="-228600" algn="l" defTabSz="914400" rtl="0" eaLnBrk="1" latinLnBrk="0" hangingPunct="1">
              <a:spcBef>
                <a:spcPct val="20000"/>
              </a:spcBef>
              <a:buFontTx/>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1600" b="1" dirty="0"/>
              <a:t>Anthony Bone</a:t>
            </a:r>
          </a:p>
          <a:p>
            <a:r>
              <a:rPr lang="en-US" sz="1600" dirty="0"/>
              <a:t>General Manager</a:t>
            </a:r>
          </a:p>
          <a:p>
            <a:r>
              <a:rPr lang="en-US" sz="1600" dirty="0"/>
              <a:t>North America</a:t>
            </a:r>
          </a:p>
          <a:p>
            <a:pPr>
              <a:lnSpc>
                <a:spcPct val="150000"/>
              </a:lnSpc>
              <a:spcBef>
                <a:spcPts val="600"/>
              </a:spcBef>
            </a:pPr>
            <a:r>
              <a:rPr lang="en-US" sz="1600" b="1" dirty="0"/>
              <a:t>c: </a:t>
            </a:r>
            <a:r>
              <a:rPr lang="en-US" sz="1600" dirty="0"/>
              <a:t>703.727.2416</a:t>
            </a:r>
          </a:p>
          <a:p>
            <a:r>
              <a:rPr lang="en-US" sz="1600" b="1" dirty="0"/>
              <a:t>e: </a:t>
            </a:r>
            <a:r>
              <a:rPr lang="en-US" sz="1600" dirty="0"/>
              <a:t>anthony.bone@canea.com</a:t>
            </a:r>
          </a:p>
          <a:p>
            <a:endParaRPr lang="en-US" sz="1600" dirty="0">
              <a:solidFill>
                <a:srgbClr val="800000"/>
              </a:solidFill>
            </a:endParaRPr>
          </a:p>
          <a:p>
            <a:pPr lvl="1"/>
            <a:endParaRPr lang="en-US" sz="1600" dirty="0"/>
          </a:p>
        </p:txBody>
      </p:sp>
      <p:pic>
        <p:nvPicPr>
          <p:cNvPr id="7" name="Picture 6" descr="A person in a suit&#10;&#10;Description automatically generated">
            <a:extLst>
              <a:ext uri="{FF2B5EF4-FFF2-40B4-BE49-F238E27FC236}">
                <a16:creationId xmlns:a16="http://schemas.microsoft.com/office/drawing/2014/main" id="{3A5742FC-5644-F6BA-5348-2F02B79F4BC3}"/>
              </a:ext>
            </a:extLst>
          </p:cNvPr>
          <p:cNvPicPr>
            <a:picLocks noChangeAspect="1"/>
          </p:cNvPicPr>
          <p:nvPr/>
        </p:nvPicPr>
        <p:blipFill rotWithShape="1">
          <a:blip r:embed="rId4">
            <a:extLst>
              <a:ext uri="{28A0092B-C50C-407E-A947-70E740481C1C}">
                <a14:useLocalDpi xmlns:a14="http://schemas.microsoft.com/office/drawing/2010/main" val="0"/>
              </a:ext>
            </a:extLst>
          </a:blip>
          <a:srcRect t="5670" b="3331"/>
          <a:stretch/>
        </p:blipFill>
        <p:spPr>
          <a:xfrm>
            <a:off x="6435044" y="2872893"/>
            <a:ext cx="1670347" cy="1668286"/>
          </a:xfrm>
          <a:prstGeom prst="rect">
            <a:avLst/>
          </a:prstGeom>
        </p:spPr>
      </p:pic>
      <p:sp>
        <p:nvSpPr>
          <p:cNvPr id="8" name="Rectangle 7">
            <a:extLst>
              <a:ext uri="{FF2B5EF4-FFF2-40B4-BE49-F238E27FC236}">
                <a16:creationId xmlns:a16="http://schemas.microsoft.com/office/drawing/2014/main" id="{569F2E75-2D95-58E4-B4CB-64AB44A87940}"/>
              </a:ext>
            </a:extLst>
          </p:cNvPr>
          <p:cNvSpPr/>
          <p:nvPr/>
        </p:nvSpPr>
        <p:spPr>
          <a:xfrm>
            <a:off x="6330262" y="4539401"/>
            <a:ext cx="4562856" cy="833433"/>
          </a:xfrm>
          <a:prstGeom prst="rect">
            <a:avLst/>
          </a:prstGeom>
        </p:spPr>
        <p:txBody>
          <a:bodyPr wrap="square">
            <a:spAutoFit/>
          </a:bodyPr>
          <a:lstStyle/>
          <a:p>
            <a:pPr lvl="0">
              <a:lnSpc>
                <a:spcPct val="200000"/>
              </a:lnSpc>
            </a:pPr>
            <a:r>
              <a:rPr lang="en-US" sz="2800" b="1" dirty="0">
                <a:solidFill>
                  <a:schemeClr val="accent1"/>
                </a:solidFill>
                <a:latin typeface="+mn-lt"/>
              </a:rPr>
              <a:t>www.</a:t>
            </a:r>
            <a:r>
              <a:rPr lang="en-US" sz="2800" b="1" dirty="0">
                <a:solidFill>
                  <a:schemeClr val="accent1"/>
                </a:solidFill>
              </a:rPr>
              <a:t>canea</a:t>
            </a:r>
            <a:r>
              <a:rPr lang="en-US" sz="2800" b="1" dirty="0">
                <a:solidFill>
                  <a:schemeClr val="accent1"/>
                </a:solidFill>
                <a:latin typeface="+mn-lt"/>
              </a:rPr>
              <a:t>.com</a:t>
            </a:r>
          </a:p>
        </p:txBody>
      </p:sp>
      <p:pic>
        <p:nvPicPr>
          <p:cNvPr id="9" name="Picture 8">
            <a:extLst>
              <a:ext uri="{FF2B5EF4-FFF2-40B4-BE49-F238E27FC236}">
                <a16:creationId xmlns:a16="http://schemas.microsoft.com/office/drawing/2014/main" id="{C70B1B12-E773-E148-AB1E-A83DC66A263A}"/>
              </a:ext>
            </a:extLst>
          </p:cNvPr>
          <p:cNvPicPr>
            <a:picLocks noChangeAspect="1"/>
          </p:cNvPicPr>
          <p:nvPr/>
        </p:nvPicPr>
        <p:blipFill>
          <a:blip r:embed="rId5"/>
          <a:stretch>
            <a:fillRect/>
          </a:stretch>
        </p:blipFill>
        <p:spPr>
          <a:xfrm>
            <a:off x="6378576" y="5619410"/>
            <a:ext cx="1856694" cy="829855"/>
          </a:xfrm>
          <a:prstGeom prst="rect">
            <a:avLst/>
          </a:prstGeom>
        </p:spPr>
      </p:pic>
    </p:spTree>
    <p:extLst>
      <p:ext uri="{BB962C8B-B14F-4D97-AF65-F5344CB8AC3E}">
        <p14:creationId xmlns:p14="http://schemas.microsoft.com/office/powerpoint/2010/main" val="416033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064679"/>
            <a:ext cx="3302866" cy="1879874"/>
          </a:xfrm>
          <a:prstGeom prst="rect">
            <a:avLst/>
          </a:prstGeom>
          <a:noFill/>
        </p:spPr>
        <p:txBody>
          <a:bodyPr wrap="square" rtlCol="0" anchor="ctr">
            <a:spAutoFit/>
          </a:bodyPr>
          <a:lstStyle/>
          <a:p>
            <a:pPr>
              <a:lnSpc>
                <a:spcPct val="80000"/>
              </a:lnSpc>
            </a:pPr>
            <a:r>
              <a:rPr lang="en-US" sz="4800" b="1" dirty="0">
                <a:solidFill>
                  <a:schemeClr val="bg1"/>
                </a:solidFill>
                <a:latin typeface="+mj-lt"/>
              </a:rPr>
              <a:t>SEWP VI</a:t>
            </a:r>
          </a:p>
          <a:p>
            <a:pPr>
              <a:lnSpc>
                <a:spcPct val="80000"/>
              </a:lnSpc>
            </a:pPr>
            <a:r>
              <a:rPr lang="en-US" sz="4800" b="1" dirty="0">
                <a:solidFill>
                  <a:schemeClr val="bg1"/>
                </a:solidFill>
                <a:latin typeface="+mj-lt"/>
              </a:rPr>
              <a:t>Brief Overview</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1835639"/>
            <a:ext cx="845932" cy="845932"/>
          </a:xfrm>
          <a:prstGeom prst="rect">
            <a:avLst/>
          </a:prstGeom>
        </p:spPr>
      </p:pic>
    </p:spTree>
    <p:extLst>
      <p:ext uri="{BB962C8B-B14F-4D97-AF65-F5344CB8AC3E}">
        <p14:creationId xmlns:p14="http://schemas.microsoft.com/office/powerpoint/2010/main" val="38278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3576-4C0D-66C2-2B4C-6A2AF7AF63EE}"/>
              </a:ext>
            </a:extLst>
          </p:cNvPr>
          <p:cNvSpPr>
            <a:spLocks noGrp="1"/>
          </p:cNvSpPr>
          <p:nvPr>
            <p:ph type="title"/>
          </p:nvPr>
        </p:nvSpPr>
        <p:spPr/>
        <p:txBody>
          <a:bodyPr/>
          <a:lstStyle/>
          <a:p>
            <a:r>
              <a:rPr lang="en-US" dirty="0"/>
              <a:t>SEWP VI Overview</a:t>
            </a:r>
          </a:p>
        </p:txBody>
      </p:sp>
      <p:sp>
        <p:nvSpPr>
          <p:cNvPr id="3" name="Content Placeholder 2">
            <a:extLst>
              <a:ext uri="{FF2B5EF4-FFF2-40B4-BE49-F238E27FC236}">
                <a16:creationId xmlns:a16="http://schemas.microsoft.com/office/drawing/2014/main" id="{CC0F83AA-666E-571E-DDD2-A2F539FE4D56}"/>
              </a:ext>
            </a:extLst>
          </p:cNvPr>
          <p:cNvSpPr>
            <a:spLocks noGrp="1"/>
          </p:cNvSpPr>
          <p:nvPr>
            <p:ph idx="1"/>
          </p:nvPr>
        </p:nvSpPr>
        <p:spPr/>
        <p:txBody>
          <a:bodyPr/>
          <a:lstStyle/>
          <a:p>
            <a:pPr marL="285750" indent="-285750">
              <a:buFont typeface="Arial" panose="020B0604020202020204" pitchFamily="34" charset="0"/>
              <a:buChar char="•"/>
              <a:defRPr/>
            </a:pPr>
            <a:r>
              <a:rPr lang="en-US" sz="2800" dirty="0">
                <a:latin typeface="Gotham Rounded Book"/>
              </a:rPr>
              <a:t>140+ Contract Holders / 100+ Small Businesses</a:t>
            </a:r>
          </a:p>
          <a:p>
            <a:pPr marL="285750" indent="-285750">
              <a:buFont typeface="Arial" panose="020B0604020202020204" pitchFamily="34" charset="0"/>
              <a:buChar char="•"/>
              <a:defRPr/>
            </a:pPr>
            <a:r>
              <a:rPr lang="en-US" sz="2800" dirty="0">
                <a:latin typeface="Gotham Rounded Book"/>
              </a:rPr>
              <a:t>9700+ OEMs (Providers)</a:t>
            </a:r>
          </a:p>
          <a:p>
            <a:pPr marL="285750" indent="-285750">
              <a:buFont typeface="Arial" panose="020B0604020202020204" pitchFamily="34" charset="0"/>
              <a:buChar char="•"/>
              <a:defRPr/>
            </a:pPr>
            <a:r>
              <a:rPr lang="en-US" sz="2800" dirty="0">
                <a:latin typeface="Gotham Rounded Book"/>
              </a:rPr>
              <a:t>Annual Obligated Value Over $12.2B (FY23)</a:t>
            </a:r>
          </a:p>
          <a:p>
            <a:pPr marL="285750" indent="-285750">
              <a:buFont typeface="Arial" panose="020B0604020202020204" pitchFamily="34" charset="0"/>
              <a:buChar char="•"/>
              <a:defRPr/>
            </a:pPr>
            <a:r>
              <a:rPr lang="en-US" sz="2800" dirty="0">
                <a:latin typeface="Gotham Rounded Book"/>
              </a:rPr>
              <a:t>Utilized by every Government Agency</a:t>
            </a:r>
            <a:endParaRPr lang="en-US" sz="3200" dirty="0"/>
          </a:p>
          <a:p>
            <a:r>
              <a:rPr lang="en-US" dirty="0"/>
              <a:t>Contract Vehicle for ITC/AV (Information Technology, Communications and Audio/Visual Solutions)</a:t>
            </a:r>
          </a:p>
          <a:p>
            <a:r>
              <a:rPr lang="en-US" dirty="0"/>
              <a:t>Program Management Office (PMO) to provide support and information throughout the Acquisition Process</a:t>
            </a:r>
          </a:p>
        </p:txBody>
      </p:sp>
    </p:spTree>
    <p:extLst>
      <p:ext uri="{BB962C8B-B14F-4D97-AF65-F5344CB8AC3E}">
        <p14:creationId xmlns:p14="http://schemas.microsoft.com/office/powerpoint/2010/main" val="343163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F561-DF53-F681-D690-990A59D2AECE}"/>
              </a:ext>
            </a:extLst>
          </p:cNvPr>
          <p:cNvSpPr>
            <a:spLocks noGrp="1"/>
          </p:cNvSpPr>
          <p:nvPr>
            <p:ph type="title"/>
          </p:nvPr>
        </p:nvSpPr>
        <p:spPr/>
        <p:txBody>
          <a:bodyPr>
            <a:noAutofit/>
          </a:bodyPr>
          <a:lstStyle/>
          <a:p>
            <a:r>
              <a:rPr lang="en-US" sz="3600" dirty="0"/>
              <a:t>SEWP VI: Categories and Set-Asides</a:t>
            </a:r>
          </a:p>
        </p:txBody>
      </p:sp>
      <p:sp>
        <p:nvSpPr>
          <p:cNvPr id="3" name="Content Placeholder 2">
            <a:extLst>
              <a:ext uri="{FF2B5EF4-FFF2-40B4-BE49-F238E27FC236}">
                <a16:creationId xmlns:a16="http://schemas.microsoft.com/office/drawing/2014/main" id="{66C3A9EF-54FF-60DF-E072-43E62C59C03C}"/>
              </a:ext>
            </a:extLst>
          </p:cNvPr>
          <p:cNvSpPr>
            <a:spLocks noGrp="1"/>
          </p:cNvSpPr>
          <p:nvPr>
            <p:ph idx="1"/>
          </p:nvPr>
        </p:nvSpPr>
        <p:spPr/>
        <p:txBody>
          <a:bodyPr>
            <a:normAutofit fontScale="85000" lnSpcReduction="20000"/>
          </a:bodyPr>
          <a:lstStyle/>
          <a:p>
            <a:r>
              <a:rPr lang="en-US" dirty="0"/>
              <a:t>Three Categories for SEWP VI:</a:t>
            </a:r>
          </a:p>
          <a:p>
            <a:pPr lvl="1"/>
            <a:r>
              <a:rPr lang="en-US" dirty="0"/>
              <a:t>Category A: IT Solutions (Products-Information Computer Technology (ICT) and Audio Visual (AV)) – NAICS 541519e</a:t>
            </a:r>
          </a:p>
          <a:p>
            <a:pPr lvl="2"/>
            <a:r>
              <a:rPr lang="en-US" dirty="0"/>
              <a:t>Unrestricted</a:t>
            </a:r>
          </a:p>
          <a:p>
            <a:pPr lvl="2"/>
            <a:r>
              <a:rPr lang="en-US" dirty="0"/>
              <a:t>SB Set-Aside</a:t>
            </a:r>
          </a:p>
          <a:p>
            <a:pPr lvl="1"/>
            <a:r>
              <a:rPr lang="en-US" dirty="0"/>
              <a:t>Category B: Category B: Enterprise-wide IT Solutions (Products and Service Solutions) – NAICS 541512</a:t>
            </a:r>
          </a:p>
          <a:p>
            <a:pPr lvl="2"/>
            <a:r>
              <a:rPr lang="en-US" dirty="0"/>
              <a:t>Unrestricted</a:t>
            </a:r>
          </a:p>
          <a:p>
            <a:pPr lvl="2"/>
            <a:r>
              <a:rPr lang="en-US" dirty="0"/>
              <a:t>SB Set-Aside</a:t>
            </a:r>
          </a:p>
          <a:p>
            <a:pPr lvl="2"/>
            <a:r>
              <a:rPr lang="en-US" dirty="0"/>
              <a:t>HUBZone, VOSB, SDVOSB, WOSB, EDWOSB, 8a Set-Aside</a:t>
            </a:r>
          </a:p>
          <a:p>
            <a:pPr lvl="1"/>
            <a:r>
              <a:rPr lang="en-US" dirty="0"/>
              <a:t>Category C- IT Professional Services (Information Communication Technology (ICT) and Audio Visual (AV) SERVICES) – NAICS 541512</a:t>
            </a:r>
          </a:p>
          <a:p>
            <a:pPr lvl="2"/>
            <a:r>
              <a:rPr lang="en-US" dirty="0"/>
              <a:t>SB Set-Aside</a:t>
            </a:r>
          </a:p>
          <a:p>
            <a:pPr lvl="2"/>
            <a:r>
              <a:rPr lang="en-US" dirty="0"/>
              <a:t>HUBZone, VOSB, SDVOSB, WOSB, EDWOSB, 8a Set-Aside</a:t>
            </a:r>
          </a:p>
          <a:p>
            <a:r>
              <a:rPr lang="en-US" dirty="0"/>
              <a:t>NAICS 541519e has a small business size standard of 150 employees</a:t>
            </a:r>
          </a:p>
          <a:p>
            <a:r>
              <a:rPr lang="en-US" dirty="0"/>
              <a:t>NAICS 541512 has a small business size standard of $34M</a:t>
            </a:r>
          </a:p>
        </p:txBody>
      </p:sp>
    </p:spTree>
    <p:extLst>
      <p:ext uri="{BB962C8B-B14F-4D97-AF65-F5344CB8AC3E}">
        <p14:creationId xmlns:p14="http://schemas.microsoft.com/office/powerpoint/2010/main" val="337062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F561-DF53-F681-D690-990A59D2AECE}"/>
              </a:ext>
            </a:extLst>
          </p:cNvPr>
          <p:cNvSpPr>
            <a:spLocks noGrp="1"/>
          </p:cNvSpPr>
          <p:nvPr>
            <p:ph type="title"/>
          </p:nvPr>
        </p:nvSpPr>
        <p:spPr/>
        <p:txBody>
          <a:bodyPr>
            <a:noAutofit/>
          </a:bodyPr>
          <a:lstStyle/>
          <a:p>
            <a:r>
              <a:rPr lang="en-US" sz="3600" dirty="0"/>
              <a:t>SEWP VI: Scope</a:t>
            </a:r>
          </a:p>
        </p:txBody>
      </p:sp>
      <p:sp>
        <p:nvSpPr>
          <p:cNvPr id="3" name="Content Placeholder 2">
            <a:extLst>
              <a:ext uri="{FF2B5EF4-FFF2-40B4-BE49-F238E27FC236}">
                <a16:creationId xmlns:a16="http://schemas.microsoft.com/office/drawing/2014/main" id="{66C3A9EF-54FF-60DF-E072-43E62C59C03C}"/>
              </a:ext>
            </a:extLst>
          </p:cNvPr>
          <p:cNvSpPr>
            <a:spLocks noGrp="1"/>
          </p:cNvSpPr>
          <p:nvPr>
            <p:ph idx="1"/>
          </p:nvPr>
        </p:nvSpPr>
        <p:spPr>
          <a:xfrm>
            <a:off x="838200" y="1724025"/>
            <a:ext cx="10515600" cy="5133975"/>
          </a:xfrm>
        </p:spPr>
        <p:txBody>
          <a:bodyPr>
            <a:normAutofit fontScale="40000" lnSpcReduction="20000"/>
          </a:bodyPr>
          <a:lstStyle/>
          <a:p>
            <a:r>
              <a:rPr lang="en-US" sz="3500" dirty="0"/>
              <a:t>Category A: IT Solutions:</a:t>
            </a:r>
          </a:p>
          <a:p>
            <a:pPr marL="914400" lvl="1" indent="-457200">
              <a:buFont typeface="+mj-lt"/>
              <a:buAutoNum type="arabicPeriod"/>
            </a:pPr>
            <a:r>
              <a:rPr lang="en-US" sz="3000" dirty="0"/>
              <a:t>IT Computer Systems / Compute Facilities</a:t>
            </a:r>
          </a:p>
          <a:p>
            <a:pPr marL="914400" lvl="1" indent="-457200">
              <a:spcBef>
                <a:spcPts val="0"/>
              </a:spcBef>
              <a:buFont typeface="+mj-lt"/>
              <a:buAutoNum type="arabicPeriod"/>
            </a:pPr>
            <a:r>
              <a:rPr lang="en-US" sz="3000" dirty="0"/>
              <a:t>IT Storage Systems</a:t>
            </a:r>
          </a:p>
          <a:p>
            <a:pPr marL="914400" lvl="1" indent="-457200">
              <a:spcBef>
                <a:spcPts val="0"/>
              </a:spcBef>
              <a:buFont typeface="+mj-lt"/>
              <a:buAutoNum type="arabicPeriod"/>
            </a:pPr>
            <a:r>
              <a:rPr lang="en-US" sz="3000" dirty="0"/>
              <a:t>Networking and Communication Equipment</a:t>
            </a:r>
          </a:p>
          <a:p>
            <a:pPr marL="914400" lvl="1" indent="-457200">
              <a:spcBef>
                <a:spcPts val="0"/>
              </a:spcBef>
              <a:buFont typeface="+mj-lt"/>
              <a:buAutoNum type="arabicPeriod"/>
            </a:pPr>
            <a:r>
              <a:rPr lang="en-US" sz="3000" dirty="0"/>
              <a:t>Imaging Equipment and Supporting Technology</a:t>
            </a:r>
          </a:p>
          <a:p>
            <a:pPr marL="914400" lvl="1" indent="-457200">
              <a:spcBef>
                <a:spcPts val="0"/>
              </a:spcBef>
              <a:buFont typeface="+mj-lt"/>
              <a:buAutoNum type="arabicPeriod"/>
            </a:pPr>
            <a:r>
              <a:rPr lang="en-US" sz="3000" dirty="0"/>
              <a:t>IT Power and Cabling Equipment</a:t>
            </a:r>
          </a:p>
          <a:p>
            <a:pPr marL="914400" lvl="1" indent="-457200">
              <a:spcBef>
                <a:spcPts val="0"/>
              </a:spcBef>
              <a:buFont typeface="+mj-lt"/>
              <a:buAutoNum type="arabicPeriod"/>
            </a:pPr>
            <a:r>
              <a:rPr lang="en-US" sz="3000" dirty="0"/>
              <a:t>Audio / Video Equipment</a:t>
            </a:r>
          </a:p>
          <a:p>
            <a:pPr marL="914400" lvl="1" indent="-457200">
              <a:spcBef>
                <a:spcPts val="0"/>
              </a:spcBef>
              <a:buFont typeface="+mj-lt"/>
              <a:buAutoNum type="arabicPeriod"/>
            </a:pPr>
            <a:r>
              <a:rPr lang="en-US" sz="3000" dirty="0"/>
              <a:t>Security and Sensor Equipment</a:t>
            </a:r>
          </a:p>
          <a:p>
            <a:pPr marL="914400" lvl="1" indent="-457200">
              <a:spcBef>
                <a:spcPts val="0"/>
              </a:spcBef>
              <a:buFont typeface="+mj-lt"/>
              <a:buAutoNum type="arabicPeriod"/>
            </a:pPr>
            <a:r>
              <a:rPr lang="en-US" sz="3000" dirty="0"/>
              <a:t>Software and Cloud Technology</a:t>
            </a:r>
          </a:p>
          <a:p>
            <a:pPr marL="914400" lvl="1" indent="-457200">
              <a:spcBef>
                <a:spcPts val="0"/>
              </a:spcBef>
              <a:buFont typeface="+mj-lt"/>
              <a:buAutoNum type="arabicPeriod"/>
            </a:pPr>
            <a:r>
              <a:rPr lang="en-US" sz="3000" dirty="0"/>
              <a:t>Product- based services</a:t>
            </a:r>
          </a:p>
          <a:p>
            <a:r>
              <a:rPr lang="en-US" sz="3500" dirty="0"/>
              <a:t>Category B: Category B: Enterprise-wide IT Solutions (Products and Service Solutions):</a:t>
            </a:r>
          </a:p>
          <a:p>
            <a:pPr marL="914400" lvl="1" indent="-457200">
              <a:spcBef>
                <a:spcPts val="800"/>
              </a:spcBef>
              <a:buFont typeface="+mj-lt"/>
              <a:buAutoNum type="arabicPeriod"/>
            </a:pPr>
            <a:r>
              <a:rPr lang="en-US" sz="3000" dirty="0"/>
              <a:t>IT Managed Services</a:t>
            </a:r>
          </a:p>
          <a:p>
            <a:pPr marL="914400" lvl="1" indent="-457200">
              <a:spcBef>
                <a:spcPts val="0"/>
              </a:spcBef>
              <a:buFont typeface="+mj-lt"/>
              <a:buAutoNum type="arabicPeriod"/>
            </a:pPr>
            <a:r>
              <a:rPr lang="en-US" sz="3000" dirty="0"/>
              <a:t>Enterprise-Wide Network Services</a:t>
            </a:r>
          </a:p>
          <a:p>
            <a:pPr marL="914400" lvl="1" indent="-457200">
              <a:spcBef>
                <a:spcPts val="0"/>
              </a:spcBef>
              <a:buFont typeface="+mj-lt"/>
              <a:buAutoNum type="arabicPeriod"/>
            </a:pPr>
            <a:r>
              <a:rPr lang="en-US" sz="3000" dirty="0"/>
              <a:t>Enterprise-Wide Innovation Services</a:t>
            </a:r>
          </a:p>
          <a:p>
            <a:pPr marL="914400" lvl="1" indent="-457200">
              <a:spcBef>
                <a:spcPts val="0"/>
              </a:spcBef>
              <a:buFont typeface="+mj-lt"/>
              <a:buAutoNum type="arabicPeriod"/>
            </a:pPr>
            <a:r>
              <a:rPr lang="en-US" sz="3000" dirty="0"/>
              <a:t>IT Service Management</a:t>
            </a:r>
          </a:p>
          <a:p>
            <a:pPr marL="914400" lvl="1" indent="-457200">
              <a:spcBef>
                <a:spcPts val="0"/>
              </a:spcBef>
              <a:buFont typeface="+mj-lt"/>
              <a:buAutoNum type="arabicPeriod"/>
            </a:pPr>
            <a:r>
              <a:rPr lang="en-US" sz="3000" dirty="0"/>
              <a:t>Enterprise Service Program Integration</a:t>
            </a:r>
          </a:p>
          <a:p>
            <a:pPr marL="914400" lvl="1" indent="-457200">
              <a:spcBef>
                <a:spcPts val="0"/>
              </a:spcBef>
              <a:buFont typeface="+mj-lt"/>
              <a:buAutoNum type="arabicPeriod"/>
            </a:pPr>
            <a:r>
              <a:rPr lang="en-US" sz="3000" dirty="0"/>
              <a:t>Enterprise-Wide Information and Data Analytics Services (IDAs)</a:t>
            </a:r>
          </a:p>
          <a:p>
            <a:pPr marL="914400" lvl="1" indent="-457200">
              <a:spcBef>
                <a:spcPts val="0"/>
              </a:spcBef>
              <a:buFont typeface="+mj-lt"/>
              <a:buAutoNum type="arabicPeriod"/>
            </a:pPr>
            <a:r>
              <a:rPr lang="en-US" sz="3000" dirty="0"/>
              <a:t>Enterprise-Wide Application Services/Software Development</a:t>
            </a:r>
          </a:p>
          <a:p>
            <a:pPr marL="914400" lvl="1" indent="-457200">
              <a:spcBef>
                <a:spcPts val="0"/>
              </a:spcBef>
              <a:buFont typeface="+mj-lt"/>
              <a:buAutoNum type="arabicPeriod"/>
            </a:pPr>
            <a:r>
              <a:rPr lang="en-US" sz="3000" dirty="0"/>
              <a:t>Enterprise-Wide Cybersecurity Services</a:t>
            </a:r>
          </a:p>
          <a:p>
            <a:pPr marL="914400" lvl="1" indent="-457200">
              <a:spcBef>
                <a:spcPts val="0"/>
              </a:spcBef>
              <a:buFont typeface="+mj-lt"/>
              <a:buAutoNum type="arabicPeriod"/>
            </a:pPr>
            <a:r>
              <a:rPr lang="en-US" sz="3000" dirty="0"/>
              <a:t>Enterprise-Wide Cloud Services</a:t>
            </a:r>
          </a:p>
          <a:p>
            <a:pPr marL="914400" lvl="1" indent="-457200">
              <a:spcBef>
                <a:spcPts val="0"/>
              </a:spcBef>
              <a:buFont typeface="+mj-lt"/>
              <a:buAutoNum type="arabicPeriod"/>
            </a:pPr>
            <a:r>
              <a:rPr lang="en-US" sz="3000" dirty="0"/>
              <a:t>Enterprise-Wide Digital Multimedia and Technical Communications Services</a:t>
            </a:r>
          </a:p>
          <a:p>
            <a:pPr marL="914400" lvl="1" indent="-457200">
              <a:spcBef>
                <a:spcPts val="0"/>
              </a:spcBef>
              <a:buFont typeface="+mj-lt"/>
              <a:buAutoNum type="arabicPeriod"/>
            </a:pPr>
            <a:r>
              <a:rPr lang="en-US" sz="3000" dirty="0"/>
              <a:t>Program Management/Ancillary Services and Supplies</a:t>
            </a:r>
          </a:p>
          <a:p>
            <a:r>
              <a:rPr lang="en-US" sz="3500" dirty="0"/>
              <a:t>Category C: IT Professional Services (ICT and AV Services):</a:t>
            </a:r>
          </a:p>
          <a:p>
            <a:pPr marL="914400" lvl="1" indent="-457200">
              <a:buFont typeface="+mj-lt"/>
              <a:buAutoNum type="arabicPeriod"/>
            </a:pPr>
            <a:r>
              <a:rPr lang="en-US" sz="3000" dirty="0"/>
              <a:t>Network Services</a:t>
            </a:r>
          </a:p>
          <a:p>
            <a:pPr marL="914400" lvl="1" indent="-457200">
              <a:spcBef>
                <a:spcPts val="0"/>
              </a:spcBef>
              <a:buFont typeface="+mj-lt"/>
              <a:buAutoNum type="arabicPeriod"/>
            </a:pPr>
            <a:r>
              <a:rPr lang="en-US" sz="3000" dirty="0"/>
              <a:t>Innovation Services</a:t>
            </a:r>
          </a:p>
          <a:p>
            <a:pPr marL="914400" lvl="1" indent="-457200">
              <a:spcBef>
                <a:spcPts val="0"/>
              </a:spcBef>
              <a:buFont typeface="+mj-lt"/>
              <a:buAutoNum type="arabicPeriod"/>
            </a:pPr>
            <a:r>
              <a:rPr lang="en-US" sz="3000" dirty="0"/>
              <a:t>Information and Data Analytics Services (IDAs)</a:t>
            </a:r>
          </a:p>
          <a:p>
            <a:pPr marL="914400" lvl="1" indent="-457200">
              <a:spcBef>
                <a:spcPts val="0"/>
              </a:spcBef>
              <a:buFont typeface="+mj-lt"/>
              <a:buAutoNum type="arabicPeriod"/>
            </a:pPr>
            <a:r>
              <a:rPr lang="en-US" sz="3000" dirty="0"/>
              <a:t>Application Services/Software Development</a:t>
            </a:r>
          </a:p>
          <a:p>
            <a:pPr marL="914400" lvl="1" indent="-457200">
              <a:spcBef>
                <a:spcPts val="0"/>
              </a:spcBef>
              <a:buFont typeface="+mj-lt"/>
              <a:buAutoNum type="arabicPeriod"/>
            </a:pPr>
            <a:r>
              <a:rPr lang="en-US" sz="3000" dirty="0"/>
              <a:t>Cybersecurity Services</a:t>
            </a:r>
          </a:p>
          <a:p>
            <a:pPr marL="914400" lvl="1" indent="-457200">
              <a:spcBef>
                <a:spcPts val="0"/>
              </a:spcBef>
              <a:buFont typeface="+mj-lt"/>
              <a:buAutoNum type="arabicPeriod"/>
            </a:pPr>
            <a:r>
              <a:rPr lang="en-US" sz="3000" dirty="0"/>
              <a:t>Cloud Services</a:t>
            </a:r>
          </a:p>
          <a:p>
            <a:pPr marL="914400" lvl="1" indent="-457200">
              <a:spcBef>
                <a:spcPts val="0"/>
              </a:spcBef>
              <a:buFont typeface="+mj-lt"/>
              <a:buAutoNum type="arabicPeriod"/>
            </a:pPr>
            <a:r>
              <a:rPr lang="en-US" sz="3000" dirty="0"/>
              <a:t>Digital Multimedia and Technical Communications Services</a:t>
            </a:r>
          </a:p>
          <a:p>
            <a:pPr marL="914400" lvl="1" indent="-457200">
              <a:spcBef>
                <a:spcPts val="0"/>
              </a:spcBef>
              <a:buFont typeface="+mj-lt"/>
              <a:buAutoNum type="arabicPeriod"/>
            </a:pPr>
            <a:r>
              <a:rPr lang="en-US" sz="3000" dirty="0"/>
              <a:t>IT Operations and Maintenance/Help Desk/Call Center Support</a:t>
            </a:r>
          </a:p>
          <a:p>
            <a:pPr marL="914400" lvl="1" indent="-457200">
              <a:spcBef>
                <a:spcPts val="0"/>
              </a:spcBef>
              <a:buFont typeface="+mj-lt"/>
              <a:buAutoNum type="arabicPeriod"/>
            </a:pPr>
            <a:r>
              <a:rPr lang="en-US" sz="3000" dirty="0"/>
              <a:t>Database Services</a:t>
            </a:r>
          </a:p>
          <a:p>
            <a:pPr marL="914400" lvl="1" indent="-457200">
              <a:spcBef>
                <a:spcPts val="0"/>
              </a:spcBef>
              <a:buFont typeface="+mj-lt"/>
              <a:buAutoNum type="arabicPeriod"/>
            </a:pPr>
            <a:r>
              <a:rPr lang="en-US" sz="3000" dirty="0"/>
              <a:t>In-Scope Training</a:t>
            </a:r>
          </a:p>
          <a:p>
            <a:pPr marL="914400" lvl="1" indent="-457200">
              <a:spcBef>
                <a:spcPts val="0"/>
              </a:spcBef>
              <a:buFont typeface="+mj-lt"/>
              <a:buAutoNum type="arabicPeriod"/>
            </a:pPr>
            <a:r>
              <a:rPr lang="en-US" sz="3000" dirty="0"/>
              <a:t>Program Management/Ancillary Services and Supplies</a:t>
            </a:r>
          </a:p>
          <a:p>
            <a:endParaRPr lang="en-US" dirty="0"/>
          </a:p>
        </p:txBody>
      </p:sp>
    </p:spTree>
    <p:extLst>
      <p:ext uri="{BB962C8B-B14F-4D97-AF65-F5344CB8AC3E}">
        <p14:creationId xmlns:p14="http://schemas.microsoft.com/office/powerpoint/2010/main" val="130227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l="3036" r="6353" b="27162"/>
          <a:stretch/>
        </p:blipFill>
        <p:spPr>
          <a:xfrm>
            <a:off x="0" y="0"/>
            <a:ext cx="12192000" cy="6858000"/>
          </a:xfrm>
          <a:prstGeom prst="rect">
            <a:avLst/>
          </a:prstGeom>
        </p:spPr>
      </p:pic>
      <p:sp>
        <p:nvSpPr>
          <p:cNvPr id="4" name="Oval 4">
            <a:hlinkClick r:id="" action="ppaction://hlinkshowjump?jump=nextslide"/>
          </p:cNvPr>
          <p:cNvSpPr/>
          <p:nvPr/>
        </p:nvSpPr>
        <p:spPr>
          <a:xfrm>
            <a:off x="0" y="1453876"/>
            <a:ext cx="4067464" cy="4638964"/>
          </a:xfrm>
          <a:custGeom>
            <a:avLst/>
            <a:gdLst/>
            <a:ahLst/>
            <a:cxnLst/>
            <a:rect l="l" t="t" r="r" b="b"/>
            <a:pathLst>
              <a:path w="4067464" h="4638964">
                <a:moveTo>
                  <a:pt x="1747982" y="0"/>
                </a:moveTo>
                <a:cubicBezTo>
                  <a:pt x="3028997" y="0"/>
                  <a:pt x="4067464" y="1038467"/>
                  <a:pt x="4067464" y="2319482"/>
                </a:cubicBezTo>
                <a:cubicBezTo>
                  <a:pt x="4067464" y="3600497"/>
                  <a:pt x="3028997" y="4638964"/>
                  <a:pt x="1747982" y="4638964"/>
                </a:cubicBezTo>
                <a:cubicBezTo>
                  <a:pt x="1049771" y="4638964"/>
                  <a:pt x="423614" y="4330462"/>
                  <a:pt x="0" y="3840927"/>
                </a:cubicBezTo>
                <a:lnTo>
                  <a:pt x="0" y="798037"/>
                </a:lnTo>
                <a:cubicBezTo>
                  <a:pt x="423614" y="308502"/>
                  <a:pt x="1049771" y="0"/>
                  <a:pt x="1747982" y="0"/>
                </a:cubicBezTo>
                <a:close/>
              </a:path>
            </a:pathLst>
          </a:custGeom>
          <a:solidFill>
            <a:srgbClr val="144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3062" y="3064679"/>
            <a:ext cx="3302866" cy="1879874"/>
          </a:xfrm>
          <a:prstGeom prst="rect">
            <a:avLst/>
          </a:prstGeom>
          <a:noFill/>
        </p:spPr>
        <p:txBody>
          <a:bodyPr wrap="square" rtlCol="0" anchor="ctr">
            <a:spAutoFit/>
          </a:bodyPr>
          <a:lstStyle/>
          <a:p>
            <a:pPr>
              <a:lnSpc>
                <a:spcPct val="80000"/>
              </a:lnSpc>
            </a:pPr>
            <a:r>
              <a:rPr lang="en-US" sz="4800" b="1" dirty="0">
                <a:solidFill>
                  <a:schemeClr val="bg1"/>
                </a:solidFill>
                <a:latin typeface="+mj-lt"/>
              </a:rPr>
              <a:t>SEWP VI</a:t>
            </a:r>
          </a:p>
          <a:p>
            <a:pPr>
              <a:lnSpc>
                <a:spcPct val="80000"/>
              </a:lnSpc>
            </a:pPr>
            <a:r>
              <a:rPr lang="en-US" sz="4800" b="1" dirty="0">
                <a:solidFill>
                  <a:schemeClr val="bg1"/>
                </a:solidFill>
                <a:latin typeface="+mj-lt"/>
              </a:rPr>
              <a:t>Weirdness and Quirks</a:t>
            </a:r>
          </a:p>
        </p:txBody>
      </p:sp>
      <p:sp>
        <p:nvSpPr>
          <p:cNvPr id="7" name="TextBox 6"/>
          <p:cNvSpPr txBox="1"/>
          <p:nvPr/>
        </p:nvSpPr>
        <p:spPr>
          <a:xfrm>
            <a:off x="3451780" y="4512351"/>
            <a:ext cx="615684" cy="615684"/>
          </a:xfrm>
          <a:prstGeom prst="ellipse">
            <a:avLst/>
          </a:prstGeom>
          <a:solidFill>
            <a:srgbClr val="1B75BB"/>
          </a:solidFill>
        </p:spPr>
        <p:txBody>
          <a:bodyPr wrap="none" lIns="0" tIns="0" rIns="0" bIns="0" rtlCol="0" anchor="ctr">
            <a:noAutofit/>
          </a:bodyPr>
          <a:lstStyle/>
          <a:p>
            <a:pPr algn="ctr"/>
            <a:endParaRPr lang="ru-RU" sz="3200" dirty="0">
              <a:solidFill>
                <a:schemeClr val="bg1"/>
              </a:solidFill>
            </a:endParaRPr>
          </a:p>
        </p:txBody>
      </p:sp>
      <p:sp>
        <p:nvSpPr>
          <p:cNvPr id="10" name="Oval 9">
            <a:extLst>
              <a:ext uri="{FF2B5EF4-FFF2-40B4-BE49-F238E27FC236}">
                <a16:creationId xmlns:a16="http://schemas.microsoft.com/office/drawing/2014/main" id="{65609C9D-CDB6-4876-A6AB-E7CEA7504A67}"/>
              </a:ext>
            </a:extLst>
          </p:cNvPr>
          <p:cNvSpPr/>
          <p:nvPr/>
        </p:nvSpPr>
        <p:spPr>
          <a:xfrm>
            <a:off x="3565928" y="4959104"/>
            <a:ext cx="185865" cy="185865"/>
          </a:xfrm>
          <a:prstGeom prst="ellipse">
            <a:avLst/>
          </a:prstGeom>
          <a:solidFill>
            <a:srgbClr val="BE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3B2CB8-AEB8-41FD-AA4D-0C3747931A0D}"/>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288726" y="1835639"/>
            <a:ext cx="845932" cy="845932"/>
          </a:xfrm>
          <a:prstGeom prst="rect">
            <a:avLst/>
          </a:prstGeom>
        </p:spPr>
      </p:pic>
    </p:spTree>
    <p:extLst>
      <p:ext uri="{BB962C8B-B14F-4D97-AF65-F5344CB8AC3E}">
        <p14:creationId xmlns:p14="http://schemas.microsoft.com/office/powerpoint/2010/main" val="6618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214B-8607-BFD3-AC50-42503E8260EB}"/>
              </a:ext>
            </a:extLst>
          </p:cNvPr>
          <p:cNvSpPr>
            <a:spLocks noGrp="1"/>
          </p:cNvSpPr>
          <p:nvPr>
            <p:ph type="title"/>
          </p:nvPr>
        </p:nvSpPr>
        <p:spPr/>
        <p:txBody>
          <a:bodyPr>
            <a:normAutofit fontScale="90000"/>
          </a:bodyPr>
          <a:lstStyle/>
          <a:p>
            <a:r>
              <a:rPr lang="en-US" dirty="0"/>
              <a:t>General Proposal Instructions Quirks</a:t>
            </a:r>
          </a:p>
        </p:txBody>
      </p:sp>
      <p:sp>
        <p:nvSpPr>
          <p:cNvPr id="3" name="Content Placeholder 2">
            <a:extLst>
              <a:ext uri="{FF2B5EF4-FFF2-40B4-BE49-F238E27FC236}">
                <a16:creationId xmlns:a16="http://schemas.microsoft.com/office/drawing/2014/main" id="{8E6B6F3F-43A9-2581-D1DF-5F5C3A317F17}"/>
              </a:ext>
            </a:extLst>
          </p:cNvPr>
          <p:cNvSpPr>
            <a:spLocks noGrp="1"/>
          </p:cNvSpPr>
          <p:nvPr>
            <p:ph idx="1"/>
          </p:nvPr>
        </p:nvSpPr>
        <p:spPr>
          <a:xfrm>
            <a:off x="838200" y="1825624"/>
            <a:ext cx="10515600" cy="4585449"/>
          </a:xfrm>
        </p:spPr>
        <p:txBody>
          <a:bodyPr>
            <a:normAutofit fontScale="70000" lnSpcReduction="20000"/>
          </a:bodyPr>
          <a:lstStyle/>
          <a:p>
            <a:r>
              <a:rPr lang="en-US" b="1" dirty="0"/>
              <a:t>A.3.5 PROPOSALS REQUESTED: </a:t>
            </a:r>
          </a:p>
          <a:p>
            <a:pPr lvl="1"/>
            <a:r>
              <a:rPr lang="en-US" dirty="0"/>
              <a:t>Only one proposal per group for each scope category will be accepted per offeror. An Offeror can propose as the prime contractor one time per category and can propose one additional time as a member of a joint venture (JV) or contractor team arrangement (CTA) in that same category. For example, it is permissible for XYZ, Corp to propose as a prime contractor in Category A, and form a JV with 123, LLC to propose in category A. This example applies to all categories as well as CTAs.</a:t>
            </a:r>
          </a:p>
          <a:p>
            <a:pPr lvl="1"/>
            <a:r>
              <a:rPr lang="en-US" dirty="0"/>
              <a:t>If an Offeror submits more than one proposal with any Meaningful Relationships sharing proposal evaluation elements, only the first proposal received will be considered for evaluation and all other proposals received will be rejected and not evaluated.</a:t>
            </a:r>
          </a:p>
          <a:p>
            <a:r>
              <a:rPr lang="en-US" b="1" dirty="0"/>
              <a:t>A.3.6 PROPOSAL PREPARATION—GENERAL INSTRUCTIONS:</a:t>
            </a:r>
          </a:p>
          <a:p>
            <a:pPr lvl="1"/>
            <a:r>
              <a:rPr lang="en-US" dirty="0"/>
              <a:t>If other organizations are proposed as being involved in conducting this work, their relationships during the effort shall be explained and their proposed contributions shall be identified and integrated into each part of the proposal, as appropriate.</a:t>
            </a:r>
          </a:p>
          <a:p>
            <a:r>
              <a:rPr lang="en-US" dirty="0"/>
              <a:t>Meaningful Relationship Letters are required for using past performance of another organization within your entity and/or from subcontractors of small business prime offerors. Does this mean that we can use “teaming partners/vendors” in our technical volume without the fear of being disqualified if we are not using their experience/past performance examples to meet the minimum experience/past performance requirements?</a:t>
            </a:r>
          </a:p>
          <a:p>
            <a:r>
              <a:rPr lang="en-US" dirty="0"/>
              <a:t>FYSA: one complete separate proposal per category. </a:t>
            </a:r>
          </a:p>
        </p:txBody>
      </p:sp>
    </p:spTree>
    <p:extLst>
      <p:ext uri="{BB962C8B-B14F-4D97-AF65-F5344CB8AC3E}">
        <p14:creationId xmlns:p14="http://schemas.microsoft.com/office/powerpoint/2010/main" val="380935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F191-7CFD-6796-4EE4-75405744356B}"/>
              </a:ext>
            </a:extLst>
          </p:cNvPr>
          <p:cNvSpPr>
            <a:spLocks noGrp="1"/>
          </p:cNvSpPr>
          <p:nvPr>
            <p:ph type="title"/>
          </p:nvPr>
        </p:nvSpPr>
        <p:spPr/>
        <p:txBody>
          <a:bodyPr>
            <a:normAutofit fontScale="90000"/>
          </a:bodyPr>
          <a:lstStyle/>
          <a:p>
            <a:r>
              <a:rPr lang="en-US" dirty="0"/>
              <a:t>Proposal Content and Page Limitations Quirks</a:t>
            </a:r>
          </a:p>
        </p:txBody>
      </p:sp>
      <p:sp>
        <p:nvSpPr>
          <p:cNvPr id="3" name="Content Placeholder 2">
            <a:extLst>
              <a:ext uri="{FF2B5EF4-FFF2-40B4-BE49-F238E27FC236}">
                <a16:creationId xmlns:a16="http://schemas.microsoft.com/office/drawing/2014/main" id="{8F8A40A0-B612-9350-BCAA-FED2375469EA}"/>
              </a:ext>
            </a:extLst>
          </p:cNvPr>
          <p:cNvSpPr>
            <a:spLocks noGrp="1"/>
          </p:cNvSpPr>
          <p:nvPr>
            <p:ph idx="1"/>
          </p:nvPr>
        </p:nvSpPr>
        <p:spPr/>
        <p:txBody>
          <a:bodyPr>
            <a:normAutofit fontScale="85000" lnSpcReduction="20000"/>
          </a:bodyPr>
          <a:lstStyle/>
          <a:p>
            <a:r>
              <a:rPr lang="en-US" dirty="0"/>
              <a:t>A.3.6 PROPOSAL PREPARATION—GENERAL INSTRUCTIONS; (B) PROPOSAL CONTENT AND PAGE LIMITATIONS (7)</a:t>
            </a:r>
          </a:p>
          <a:p>
            <a:pPr lvl="1"/>
            <a:r>
              <a:rPr lang="en-US" dirty="0"/>
              <a:t>Any proposal found to be a duplication or replica of another offeror (company) or have a section that is a duplication or replica of another offeror (company), that is not a part of a joint venture or contractor teaming arrangement, will lead to </a:t>
            </a:r>
            <a:r>
              <a:rPr lang="en-US" dirty="0">
                <a:highlight>
                  <a:srgbClr val="FFFF00"/>
                </a:highlight>
              </a:rPr>
              <a:t>all identified offerors being ineligible for award and will not be evaluated by the Government</a:t>
            </a:r>
            <a:r>
              <a:rPr lang="en-US" dirty="0"/>
              <a:t>. Information such as Provider Point of Contact Information, or proof of certifications will not be considered as duplication if submitted by multiple entities. </a:t>
            </a:r>
          </a:p>
          <a:p>
            <a:pPr lvl="1"/>
            <a:r>
              <a:rPr lang="en-US" dirty="0"/>
              <a:t>Offerors proposing as a prime and as part of a joint venture may submit the same management approach, certifications, references for past performance and mandatory experience. In no event can an offeror compete as a prime and as part of more than one joint venture or teaming arrangement per category.</a:t>
            </a:r>
          </a:p>
          <a:p>
            <a:r>
              <a:rPr lang="en-US" dirty="0"/>
              <a:t>Part of offerors’ ability to “demonstrate” scalability and extensibility in the Mission Suitability Volume is going to be by showcasing their partner network and “value chain”, so there will need to be clarification regarding the use of partners/vendors’ capabilities who are not being proposed as members of a CTA/JV. </a:t>
            </a:r>
          </a:p>
        </p:txBody>
      </p:sp>
    </p:spTree>
    <p:extLst>
      <p:ext uri="{BB962C8B-B14F-4D97-AF65-F5344CB8AC3E}">
        <p14:creationId xmlns:p14="http://schemas.microsoft.com/office/powerpoint/2010/main" val="300394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82C13-D780-A334-79FE-D8E268AD0C01}"/>
              </a:ext>
            </a:extLst>
          </p:cNvPr>
          <p:cNvSpPr>
            <a:spLocks noGrp="1"/>
          </p:cNvSpPr>
          <p:nvPr>
            <p:ph type="title"/>
          </p:nvPr>
        </p:nvSpPr>
        <p:spPr/>
        <p:txBody>
          <a:bodyPr/>
          <a:lstStyle/>
          <a:p>
            <a:r>
              <a:rPr lang="en-US" dirty="0"/>
              <a:t>Offer Volume Quirks: </a:t>
            </a:r>
            <a:r>
              <a:rPr lang="en-US" dirty="0" err="1"/>
              <a:t>AbilityOne</a:t>
            </a:r>
            <a:endParaRPr lang="en-US" dirty="0"/>
          </a:p>
        </p:txBody>
      </p:sp>
      <p:sp>
        <p:nvSpPr>
          <p:cNvPr id="3" name="Content Placeholder 2">
            <a:extLst>
              <a:ext uri="{FF2B5EF4-FFF2-40B4-BE49-F238E27FC236}">
                <a16:creationId xmlns:a16="http://schemas.microsoft.com/office/drawing/2014/main" id="{99A10F53-E75F-79A6-32DE-1A8036F72702}"/>
              </a:ext>
            </a:extLst>
          </p:cNvPr>
          <p:cNvSpPr>
            <a:spLocks noGrp="1"/>
          </p:cNvSpPr>
          <p:nvPr>
            <p:ph idx="1"/>
          </p:nvPr>
        </p:nvSpPr>
        <p:spPr/>
        <p:txBody>
          <a:bodyPr>
            <a:normAutofit fontScale="77500" lnSpcReduction="20000"/>
          </a:bodyPr>
          <a:lstStyle/>
          <a:p>
            <a:r>
              <a:rPr lang="en-US" dirty="0"/>
              <a:t>A.3.7.1 OFFER VOLUME</a:t>
            </a:r>
          </a:p>
          <a:p>
            <a:pPr lvl="1"/>
            <a:r>
              <a:rPr lang="en-US" dirty="0"/>
              <a:t>Offeror’s subcontracting plan and </a:t>
            </a:r>
            <a:r>
              <a:rPr lang="en-US" dirty="0" err="1"/>
              <a:t>AbilityOne</a:t>
            </a:r>
            <a:r>
              <a:rPr lang="en-US" dirty="0"/>
              <a:t> Commitment Letter, if applicable: The </a:t>
            </a:r>
            <a:r>
              <a:rPr lang="en-US" dirty="0" err="1"/>
              <a:t>AbilityOne</a:t>
            </a:r>
            <a:r>
              <a:rPr lang="en-US" dirty="0"/>
              <a:t> Commitment Letter shall identify the POC from </a:t>
            </a:r>
            <a:r>
              <a:rPr lang="en-US" dirty="0" err="1"/>
              <a:t>SourceAmerica</a:t>
            </a:r>
            <a:r>
              <a:rPr lang="en-US" dirty="0"/>
              <a:t>/NIB and identify plans to subcontract with qualified nonprofit agencies for SEWP opportunities within identified NAICS Codes.</a:t>
            </a:r>
          </a:p>
          <a:p>
            <a:r>
              <a:rPr lang="en-US" dirty="0"/>
              <a:t>A.1.34 NORTH AMERICAN INDUSTRY CLASSIFICATION SYSTEM (NAICS) &amp; NAICS CODES WITHIN SCOPE</a:t>
            </a:r>
          </a:p>
          <a:p>
            <a:pPr lvl="1"/>
            <a:r>
              <a:rPr lang="en-US" dirty="0"/>
              <a:t>Category A NAICS w/ </a:t>
            </a:r>
            <a:r>
              <a:rPr lang="en-US" dirty="0" err="1"/>
              <a:t>AbilityOne</a:t>
            </a:r>
            <a:r>
              <a:rPr lang="en-US" dirty="0"/>
              <a:t> </a:t>
            </a:r>
            <a:r>
              <a:rPr lang="en-US" dirty="0" err="1"/>
              <a:t>SubK</a:t>
            </a:r>
            <a:r>
              <a:rPr lang="en-US" dirty="0"/>
              <a:t> Requirements: </a:t>
            </a:r>
          </a:p>
          <a:p>
            <a:pPr lvl="2"/>
            <a:r>
              <a:rPr lang="en-US" dirty="0"/>
              <a:t>334112*: Computer Storage Device Manufacturing</a:t>
            </a:r>
          </a:p>
          <a:p>
            <a:pPr lvl="2"/>
            <a:r>
              <a:rPr lang="en-US" dirty="0"/>
              <a:t>518210*: Computing Infrastructure Providers, Data Processing, Web Hosting, and Related Services</a:t>
            </a:r>
          </a:p>
          <a:p>
            <a:pPr lvl="2"/>
            <a:r>
              <a:rPr lang="en-US" dirty="0"/>
              <a:t>541519*: Other Computer Related Services</a:t>
            </a:r>
          </a:p>
          <a:p>
            <a:pPr lvl="1"/>
            <a:r>
              <a:rPr lang="en-US" dirty="0"/>
              <a:t>Categories B and C NAICS w/ </a:t>
            </a:r>
            <a:r>
              <a:rPr lang="en-US" dirty="0" err="1"/>
              <a:t>AbilityOne</a:t>
            </a:r>
            <a:r>
              <a:rPr lang="en-US" dirty="0"/>
              <a:t> </a:t>
            </a:r>
            <a:r>
              <a:rPr lang="en-US" dirty="0" err="1"/>
              <a:t>SubK</a:t>
            </a:r>
            <a:r>
              <a:rPr lang="en-US" dirty="0"/>
              <a:t> Requirements: </a:t>
            </a:r>
          </a:p>
          <a:p>
            <a:pPr lvl="2"/>
            <a:r>
              <a:rPr lang="en-US" dirty="0"/>
              <a:t>518210*: Computing Infrastructure Providers, Data Processing, Web Hosting, and Related Services</a:t>
            </a:r>
          </a:p>
          <a:p>
            <a:pPr lvl="2"/>
            <a:r>
              <a:rPr lang="en-US" dirty="0"/>
              <a:t>519190*: All Other Information Services</a:t>
            </a:r>
          </a:p>
          <a:p>
            <a:pPr lvl="2"/>
            <a:r>
              <a:rPr lang="en-US" dirty="0"/>
              <a:t>541512*: Computer Systems Design Services</a:t>
            </a:r>
          </a:p>
          <a:p>
            <a:pPr lvl="2"/>
            <a:r>
              <a:rPr lang="en-US" dirty="0"/>
              <a:t>541513*: Computer Facilities Management Services</a:t>
            </a:r>
          </a:p>
          <a:p>
            <a:pPr lvl="2"/>
            <a:r>
              <a:rPr lang="en-US" dirty="0"/>
              <a:t>541519*: Other Computer Related Services</a:t>
            </a:r>
          </a:p>
        </p:txBody>
      </p:sp>
    </p:spTree>
    <p:extLst>
      <p:ext uri="{BB962C8B-B14F-4D97-AF65-F5344CB8AC3E}">
        <p14:creationId xmlns:p14="http://schemas.microsoft.com/office/powerpoint/2010/main" val="2578508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11594</TotalTime>
  <Words>2901</Words>
  <Application>Microsoft Office PowerPoint</Application>
  <PresentationFormat>Widescreen</PresentationFormat>
  <Paragraphs>212</Paragraphs>
  <Slides>19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Gotham Rounded Book</vt:lpstr>
      <vt:lpstr>Symbol</vt:lpstr>
      <vt:lpstr>Wingdings</vt:lpstr>
      <vt:lpstr>Office Theme</vt:lpstr>
      <vt:lpstr>SEWP VI  Questions &amp; Quirks</vt:lpstr>
      <vt:lpstr>PowerPoint Presentation</vt:lpstr>
      <vt:lpstr>SEWP VI Overview</vt:lpstr>
      <vt:lpstr>SEWP VI: Categories and Set-Asides</vt:lpstr>
      <vt:lpstr>SEWP VI: Scope</vt:lpstr>
      <vt:lpstr>PowerPoint Presentation</vt:lpstr>
      <vt:lpstr>General Proposal Instructions Quirks</vt:lpstr>
      <vt:lpstr>Proposal Content and Page Limitations Quirks</vt:lpstr>
      <vt:lpstr>Offer Volume Quirks: AbilityOne</vt:lpstr>
      <vt:lpstr>Offer Volume Quirks: AbilityOne</vt:lpstr>
      <vt:lpstr>Offer Volume Quirks: AbilityOne</vt:lpstr>
      <vt:lpstr>Offer Volume Quirks: Consultants and Generative AI</vt:lpstr>
      <vt:lpstr>Offer Volume Quirks: ISO 9001:2015 and CMMI</vt:lpstr>
      <vt:lpstr>Offer Volume Quirks: Mandatory Experience Offerings – Category A</vt:lpstr>
      <vt:lpstr>Offer Volume Quirks: Mandatory Experience Offerings – Category A</vt:lpstr>
      <vt:lpstr>Mission Suitability: Commitment to Sustainability</vt:lpstr>
      <vt:lpstr>PowerPoint Presentation</vt:lpstr>
      <vt:lpstr>Next Steps &amp; Resources</vt:lpstr>
      <vt:lpstr>Let’s Partner in Winning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Performance Indicators</dc:title>
  <dc:creator>Olessia Taylor</dc:creator>
  <cp:lastModifiedBy>David Huff</cp:lastModifiedBy>
  <cp:revision>341</cp:revision>
  <dcterms:created xsi:type="dcterms:W3CDTF">2017-02-09T21:07:21Z</dcterms:created>
  <dcterms:modified xsi:type="dcterms:W3CDTF">2024-06-06T14:57:24Z</dcterms:modified>
</cp:coreProperties>
</file>