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84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9" autoAdjust="0"/>
    <p:restoredTop sz="65335" autoAdjust="0"/>
  </p:normalViewPr>
  <p:slideViewPr>
    <p:cSldViewPr snapToGrid="0">
      <p:cViewPr varScale="1">
        <p:scale>
          <a:sx n="71" d="100"/>
          <a:sy n="71" d="100"/>
        </p:scale>
        <p:origin x="17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lch, Sheryl - FPAC-FBC, MO" userId="9ab79e52-839a-4c89-aab7-20bf15e030d7" providerId="ADAL" clId="{B4B872BA-FE29-4660-866F-D98E62109E9F}"/>
    <pc:docChg chg="modSld">
      <pc:chgData name="Welch, Sheryl - FPAC-FBC, MO" userId="9ab79e52-839a-4c89-aab7-20bf15e030d7" providerId="ADAL" clId="{B4B872BA-FE29-4660-866F-D98E62109E9F}" dt="2024-05-14T19:38:01.341" v="0" actId="6549"/>
      <pc:docMkLst>
        <pc:docMk/>
      </pc:docMkLst>
      <pc:sldChg chg="modNotesTx">
        <pc:chgData name="Welch, Sheryl - FPAC-FBC, MO" userId="9ab79e52-839a-4c89-aab7-20bf15e030d7" providerId="ADAL" clId="{B4B872BA-FE29-4660-866F-D98E62109E9F}" dt="2024-05-14T19:38:01.341" v="0" actId="6549"/>
        <pc:sldMkLst>
          <pc:docMk/>
          <pc:sldMk cId="325035911" sldId="384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6723F-DBEF-4CF2-8044-28DE938BCFFC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7E8D2-70ED-465E-865F-9A60A992C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76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B8F7A9-A63E-E849-8050-E6DAD3AD11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90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52140"/>
            <a:ext cx="9144000" cy="1267769"/>
          </a:xfrm>
        </p:spPr>
        <p:txBody>
          <a:bodyPr anchor="b"/>
          <a:lstStyle>
            <a:lvl1pPr algn="ctr">
              <a:defRPr sz="4000">
                <a:solidFill>
                  <a:srgbClr val="00529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35843"/>
            <a:ext cx="9144000" cy="10211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5031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E70D2-E92A-5F4F-9B25-9A516FD745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7244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6A76B-268B-A843-B9B5-DF271BDCEB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7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30015"/>
            <a:ext cx="5181600" cy="4989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045781"/>
            <a:ext cx="5181600" cy="4989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59DDB-3152-5D4D-AD38-66C972EA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50394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11C93-5888-5E46-AC93-13BB5659E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09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069" y="27999"/>
            <a:ext cx="9253319" cy="7550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14513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969051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14513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69051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0E5C9A2-24ED-9842-81C4-65EB3BF4B9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8006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13758-7216-BD45-8837-F90E87AE82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42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2C84E86-B7A1-E64D-B76D-CD0A729150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724400" y="648292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9EEA-8742-AB47-902C-E23461EEE8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9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814" y="121911"/>
            <a:ext cx="9256986" cy="543612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008100"/>
            <a:ext cx="10515600" cy="48356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724400" y="6492875"/>
            <a:ext cx="2743200" cy="365125"/>
          </a:xfrm>
        </p:spPr>
        <p:txBody>
          <a:bodyPr/>
          <a:lstStyle/>
          <a:p>
            <a:pPr>
              <a:defRPr/>
            </a:pPr>
            <a:fld id="{8E56A76B-268B-A843-B9B5-DF271BDCEB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02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5BBA4-2FB7-E041-9F77-F485B959AB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1450" y="808039"/>
            <a:ext cx="10058401" cy="770731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rgbClr val="0C6C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of Slide</a:t>
            </a:r>
          </a:p>
        </p:txBody>
      </p:sp>
    </p:spTree>
    <p:extLst>
      <p:ext uri="{BB962C8B-B14F-4D97-AF65-F5344CB8AC3E}">
        <p14:creationId xmlns:p14="http://schemas.microsoft.com/office/powerpoint/2010/main" val="424850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spect="1"/>
          </p:cNvSpPr>
          <p:nvPr userDrawn="1"/>
        </p:nvSpPr>
        <p:spPr>
          <a:xfrm>
            <a:off x="0" y="0"/>
            <a:ext cx="12192001" cy="758952"/>
          </a:xfrm>
          <a:prstGeom prst="rect">
            <a:avLst/>
          </a:prstGeom>
          <a:solidFill>
            <a:srgbClr val="002D72"/>
          </a:solidFill>
        </p:spPr>
        <p:txBody>
          <a:bodyPr wrap="square" rtlCol="0" anchor="ctr">
            <a:spAutoFit/>
          </a:bodyPr>
          <a:lstStyle/>
          <a:p>
            <a:pPr marL="0" lvl="8" algn="l" hangingPunct="0"/>
            <a:r>
              <a:rPr lang="en-US" sz="1000" b="1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	</a:t>
            </a:r>
            <a:r>
              <a:rPr lang="en-US" sz="1000" b="1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      </a:t>
            </a:r>
            <a:r>
              <a:rPr lang="en-US" sz="1000" b="1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United States</a:t>
            </a:r>
          </a:p>
          <a:p>
            <a:pPr marL="0" lvl="8" algn="l" hangingPunct="0"/>
            <a:r>
              <a:rPr lang="en-US" sz="1000" b="1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	</a:t>
            </a:r>
            <a:r>
              <a:rPr lang="en-US" sz="1000" b="1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     </a:t>
            </a:r>
            <a:r>
              <a:rPr lang="en-US" sz="1000" b="1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Department</a:t>
            </a:r>
            <a:r>
              <a:rPr lang="en-US" sz="1000" b="1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of</a:t>
            </a:r>
          </a:p>
          <a:p>
            <a:pPr marL="0" lvl="8" algn="l" hangingPunct="0"/>
            <a:r>
              <a:rPr lang="en-US" sz="1000" b="1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	      </a:t>
            </a:r>
            <a:r>
              <a:rPr lang="en-US" sz="1000" b="1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Agriculture</a:t>
            </a:r>
            <a:endParaRPr lang="en-US" sz="1000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1AB8891-1DBE-0C44-9F27-9F42ED86AA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86152" y="107670"/>
            <a:ext cx="9167647" cy="5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D9233336-B701-2C4D-B23E-4946B101A8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072055"/>
            <a:ext cx="10515600" cy="4628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160" y="6498133"/>
            <a:ext cx="12192000" cy="365760"/>
          </a:xfrm>
          <a:prstGeom prst="rect">
            <a:avLst/>
          </a:prstGeom>
          <a:solidFill>
            <a:srgbClr val="115740"/>
          </a:solidFill>
          <a:ln>
            <a:solidFill>
              <a:srgbClr val="00693D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   </a:t>
            </a:r>
            <a:r>
              <a:rPr lang="en-US" sz="1200" b="1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  </a:t>
            </a:r>
            <a:r>
              <a:rPr lang="en-US" sz="1400" b="1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Farm Production and Conservation                                                                                                  		</a:t>
            </a:r>
            <a:r>
              <a:rPr lang="en-US" sz="1400" b="1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                   </a:t>
            </a:r>
            <a:r>
              <a:rPr lang="en-US" sz="1400" b="1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FSA | NRCS | RMA | Business Center </a:t>
            </a:r>
            <a:endParaRPr lang="en-US" sz="1400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11" name="Picture 10"/>
          <p:cNvPicPr/>
          <p:nvPr userDrawn="1"/>
        </p:nvPicPr>
        <p:blipFill>
          <a:blip r:embed="rId9"/>
          <a:stretch>
            <a:fillRect/>
          </a:stretch>
        </p:blipFill>
        <p:spPr>
          <a:xfrm>
            <a:off x="483954" y="145077"/>
            <a:ext cx="637005" cy="437567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80C9455-DE28-F04C-8C03-FE9C64FDF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80200" y="6492875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E56A76B-268B-A843-B9B5-DF271BDCEB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0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anose="020B0604020202020204" pitchFamily="34" charset="0"/>
          <a:ea typeface="Open Sans" charset="0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559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559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559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559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559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559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559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559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Open Sans" charset="0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Open Sans" charset="0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Open Sans" charset="0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Open Sans" charset="0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Open Sans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D27B1-3035-6309-C1F8-9F40DA394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9152C-FFDA-B570-C6CB-92BD83579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FY 2025 Acquisition Planning Deadlines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DB73A89E-8830-25CA-B627-6F6559630A23}"/>
              </a:ext>
            </a:extLst>
          </p:cNvPr>
          <p:cNvSpPr txBox="1">
            <a:spLocks/>
          </p:cNvSpPr>
          <p:nvPr/>
        </p:nvSpPr>
        <p:spPr>
          <a:xfrm>
            <a:off x="9351745" y="5970437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E9F626-6BA3-4B7F-AD1E-A807013BF02C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17B9FD-1E65-67CF-65E2-07D72749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824287"/>
              </p:ext>
            </p:extLst>
          </p:nvPr>
        </p:nvGraphicFramePr>
        <p:xfrm>
          <a:off x="211848" y="843747"/>
          <a:ext cx="5760721" cy="5215922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875383">
                  <a:extLst>
                    <a:ext uri="{9D8B030D-6E8A-4147-A177-3AD203B41FA5}">
                      <a16:colId xmlns:a16="http://schemas.microsoft.com/office/drawing/2014/main" val="3428994135"/>
                    </a:ext>
                  </a:extLst>
                </a:gridCol>
                <a:gridCol w="1442669">
                  <a:extLst>
                    <a:ext uri="{9D8B030D-6E8A-4147-A177-3AD203B41FA5}">
                      <a16:colId xmlns:a16="http://schemas.microsoft.com/office/drawing/2014/main" val="1038781328"/>
                    </a:ext>
                  </a:extLst>
                </a:gridCol>
                <a:gridCol w="1442669">
                  <a:extLst>
                    <a:ext uri="{9D8B030D-6E8A-4147-A177-3AD203B41FA5}">
                      <a16:colId xmlns:a16="http://schemas.microsoft.com/office/drawing/2014/main" val="1491631943"/>
                    </a:ext>
                  </a:extLst>
                </a:gridCol>
              </a:tblGrid>
              <a:tr h="3073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Requirement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Final Package Due Date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Target Award Date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172152696"/>
                  </a:ext>
                </a:extLst>
              </a:tr>
              <a:tr h="2766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FPAC Administrative System Delivery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7/2024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12/2024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864314881"/>
                  </a:ext>
                </a:extLst>
              </a:tr>
              <a:tr h="2766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IT-BOT Support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9/2024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1/2025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857642179"/>
                  </a:ext>
                </a:extLst>
              </a:tr>
              <a:tr h="461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Program Financial Services Agile Support Services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End 9/2024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3/2025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504307208"/>
                  </a:ext>
                </a:extLst>
              </a:tr>
              <a:tr h="276625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FFIP Product Management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804584203"/>
                  </a:ext>
                </a:extLst>
              </a:tr>
              <a:tr h="1014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Conservation Agile Release Trains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Metis Agile Release Train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Money Agile Release Train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Olympia Agile Release Train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Odin Agile Release Train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End 9/2024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Early 5/2025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769305726"/>
                  </a:ext>
                </a:extLst>
              </a:tr>
              <a:tr h="2766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FOIA IT Support Services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End 9/2024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End 4/2025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16946019"/>
                  </a:ext>
                </a:extLst>
              </a:tr>
              <a:tr h="2766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FPAC Digital Website Support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End 9/2024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4/2025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70724835"/>
                  </a:ext>
                </a:extLst>
              </a:tr>
              <a:tr h="461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Digital Records Management System</a:t>
                      </a:r>
                      <a:endParaRPr lang="en-US" sz="1400" b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End 9/2024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5/2025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58621961"/>
                  </a:ext>
                </a:extLst>
              </a:tr>
              <a:tr h="461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FPAC IT Program Management Services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End 9/2024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Early 6/2025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54535373"/>
                  </a:ext>
                </a:extLst>
              </a:tr>
              <a:tr h="461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System Engineering &amp; Technical Assistance (SETA)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End 9/2024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3/2025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73501098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57DC84-4819-C04E-1A1A-A5E7C7B5D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806655"/>
              </p:ext>
            </p:extLst>
          </p:nvPr>
        </p:nvGraphicFramePr>
        <p:xfrm>
          <a:off x="6219432" y="843747"/>
          <a:ext cx="5760721" cy="4852706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873149">
                  <a:extLst>
                    <a:ext uri="{9D8B030D-6E8A-4147-A177-3AD203B41FA5}">
                      <a16:colId xmlns:a16="http://schemas.microsoft.com/office/drawing/2014/main" val="3428994135"/>
                    </a:ext>
                  </a:extLst>
                </a:gridCol>
                <a:gridCol w="1443786">
                  <a:extLst>
                    <a:ext uri="{9D8B030D-6E8A-4147-A177-3AD203B41FA5}">
                      <a16:colId xmlns:a16="http://schemas.microsoft.com/office/drawing/2014/main" val="1038781328"/>
                    </a:ext>
                  </a:extLst>
                </a:gridCol>
                <a:gridCol w="1443786">
                  <a:extLst>
                    <a:ext uri="{9D8B030D-6E8A-4147-A177-3AD203B41FA5}">
                      <a16:colId xmlns:a16="http://schemas.microsoft.com/office/drawing/2014/main" val="1491631943"/>
                    </a:ext>
                  </a:extLst>
                </a:gridCol>
              </a:tblGrid>
              <a:tr h="351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Requirement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Final Package Due Date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Target Award Date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172152696"/>
                  </a:ext>
                </a:extLst>
              </a:tr>
              <a:tr h="374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FPAC IT Operations Management and Strategy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End 9/2024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6/2025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58095492"/>
                  </a:ext>
                </a:extLst>
              </a:tr>
              <a:tr h="442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Farm Business Plan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End 9/2024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7/2025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732983223"/>
                  </a:ext>
                </a:extLst>
              </a:tr>
              <a:tr h="15826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FPAC Data Management and Analytics IDV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FSA Data Management Task Order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Greenhouse Gas Quantification Blueprint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FPAC Data Governance Task Order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FSA Data Analytics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NRCS Data Analytics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FBC Data Analytics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Early 8/2024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9/2024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Early12/2024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12/1/2024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12/1/2024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Early 3/2025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1/2025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5/2025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5/2025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5/2025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631466003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FPAC Quality Management and Testing Services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End 9/2024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7/2025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99240403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ESRI Professional Services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Early 12/2024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9/2025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994175771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Farm Programs Agile Software Delivery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8/2024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Mid 2/2025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844386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359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PAC-LeadershipSummit-TEMPLATE (002).POTX [Read-Only]" id="{49819BA6-C2A3-4742-A189-852FE2C2E17D}" vid="{46334D4D-F641-406F-8F62-BA9A06AC39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208</Words>
  <Application>Microsoft Office PowerPoint</Application>
  <PresentationFormat>Widescreen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Symbol</vt:lpstr>
      <vt:lpstr>1_Office Theme</vt:lpstr>
      <vt:lpstr>FY 2025 Acquisition Planning Deadlines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2025 Acquisition Planning Deadlines</dc:title>
  <dc:creator>Welch, Sheryl - FPAC-FBC, MO</dc:creator>
  <cp:lastModifiedBy>Welch, Sheryl - FPAC-FBC, MO</cp:lastModifiedBy>
  <cp:revision>1</cp:revision>
  <dcterms:created xsi:type="dcterms:W3CDTF">2024-05-14T19:28:12Z</dcterms:created>
  <dcterms:modified xsi:type="dcterms:W3CDTF">2024-05-14T19:38:04Z</dcterms:modified>
</cp:coreProperties>
</file>