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6"/>
  </p:notesMasterIdLst>
  <p:handoutMasterIdLst>
    <p:handoutMasterId r:id="rId147"/>
  </p:handoutMasterIdLst>
  <p:sldIdLst>
    <p:sldId id="256" r:id="rId5"/>
    <p:sldId id="395" r:id="rId6"/>
    <p:sldId id="333" r:id="rId7"/>
    <p:sldId id="396" r:id="rId8"/>
    <p:sldId id="397" r:id="rId9"/>
    <p:sldId id="460" r:id="rId10"/>
    <p:sldId id="461" r:id="rId11"/>
    <p:sldId id="464" r:id="rId12"/>
    <p:sldId id="462" r:id="rId13"/>
    <p:sldId id="466" r:id="rId14"/>
    <p:sldId id="465" r:id="rId15"/>
    <p:sldId id="398" r:id="rId16"/>
    <p:sldId id="335" r:id="rId17"/>
    <p:sldId id="470" r:id="rId18"/>
    <p:sldId id="336" r:id="rId19"/>
    <p:sldId id="337" r:id="rId20"/>
    <p:sldId id="399" r:id="rId21"/>
    <p:sldId id="338" r:id="rId22"/>
    <p:sldId id="339" r:id="rId23"/>
    <p:sldId id="428" r:id="rId24"/>
    <p:sldId id="408" r:id="rId25"/>
    <p:sldId id="427" r:id="rId26"/>
    <p:sldId id="400" r:id="rId27"/>
    <p:sldId id="341" r:id="rId28"/>
    <p:sldId id="445" r:id="rId29"/>
    <p:sldId id="446" r:id="rId30"/>
    <p:sldId id="342" r:id="rId31"/>
    <p:sldId id="454" r:id="rId32"/>
    <p:sldId id="343" r:id="rId33"/>
    <p:sldId id="426" r:id="rId34"/>
    <p:sldId id="344" r:id="rId35"/>
    <p:sldId id="425" r:id="rId36"/>
    <p:sldId id="346" r:id="rId37"/>
    <p:sldId id="447" r:id="rId38"/>
    <p:sldId id="448" r:id="rId39"/>
    <p:sldId id="449" r:id="rId40"/>
    <p:sldId id="450" r:id="rId41"/>
    <p:sldId id="451" r:id="rId42"/>
    <p:sldId id="452" r:id="rId43"/>
    <p:sldId id="453" r:id="rId44"/>
    <p:sldId id="345" r:id="rId45"/>
    <p:sldId id="423" r:id="rId46"/>
    <p:sldId id="429" r:id="rId47"/>
    <p:sldId id="409" r:id="rId48"/>
    <p:sldId id="347" r:id="rId49"/>
    <p:sldId id="419" r:id="rId50"/>
    <p:sldId id="421" r:id="rId51"/>
    <p:sldId id="420" r:id="rId52"/>
    <p:sldId id="418" r:id="rId53"/>
    <p:sldId id="430" r:id="rId54"/>
    <p:sldId id="431" r:id="rId55"/>
    <p:sldId id="401" r:id="rId56"/>
    <p:sldId id="349" r:id="rId57"/>
    <p:sldId id="351" r:id="rId58"/>
    <p:sldId id="473" r:id="rId59"/>
    <p:sldId id="350" r:id="rId60"/>
    <p:sldId id="455" r:id="rId61"/>
    <p:sldId id="471" r:id="rId62"/>
    <p:sldId id="472" r:id="rId63"/>
    <p:sldId id="432" r:id="rId64"/>
    <p:sldId id="353" r:id="rId65"/>
    <p:sldId id="417" r:id="rId66"/>
    <p:sldId id="354" r:id="rId67"/>
    <p:sldId id="355" r:id="rId68"/>
    <p:sldId id="356" r:id="rId69"/>
    <p:sldId id="435" r:id="rId70"/>
    <p:sldId id="437" r:id="rId71"/>
    <p:sldId id="436" r:id="rId72"/>
    <p:sldId id="438" r:id="rId73"/>
    <p:sldId id="474" r:id="rId74"/>
    <p:sldId id="475" r:id="rId75"/>
    <p:sldId id="476" r:id="rId76"/>
    <p:sldId id="477" r:id="rId77"/>
    <p:sldId id="352" r:id="rId78"/>
    <p:sldId id="808" r:id="rId79"/>
    <p:sldId id="357" r:id="rId80"/>
    <p:sldId id="358" r:id="rId81"/>
    <p:sldId id="809" r:id="rId82"/>
    <p:sldId id="804" r:id="rId83"/>
    <p:sldId id="410" r:id="rId84"/>
    <p:sldId id="433" r:id="rId85"/>
    <p:sldId id="402" r:id="rId86"/>
    <p:sldId id="434" r:id="rId87"/>
    <p:sldId id="360" r:id="rId88"/>
    <p:sldId id="361" r:id="rId89"/>
    <p:sldId id="362" r:id="rId90"/>
    <p:sldId id="363" r:id="rId91"/>
    <p:sldId id="364" r:id="rId92"/>
    <p:sldId id="411" r:id="rId93"/>
    <p:sldId id="365" r:id="rId94"/>
    <p:sldId id="403" r:id="rId95"/>
    <p:sldId id="369" r:id="rId96"/>
    <p:sldId id="370" r:id="rId97"/>
    <p:sldId id="371" r:id="rId98"/>
    <p:sldId id="412" r:id="rId99"/>
    <p:sldId id="372" r:id="rId100"/>
    <p:sldId id="404" r:id="rId101"/>
    <p:sldId id="374" r:id="rId102"/>
    <p:sldId id="375" r:id="rId103"/>
    <p:sldId id="376" r:id="rId104"/>
    <p:sldId id="377" r:id="rId105"/>
    <p:sldId id="439" r:id="rId106"/>
    <p:sldId id="378" r:id="rId107"/>
    <p:sldId id="440" r:id="rId108"/>
    <p:sldId id="379" r:id="rId109"/>
    <p:sldId id="380" r:id="rId110"/>
    <p:sldId id="381" r:id="rId111"/>
    <p:sldId id="441" r:id="rId112"/>
    <p:sldId id="382" r:id="rId113"/>
    <p:sldId id="442" r:id="rId114"/>
    <p:sldId id="443" r:id="rId115"/>
    <p:sldId id="444" r:id="rId116"/>
    <p:sldId id="383" r:id="rId117"/>
    <p:sldId id="405" r:id="rId118"/>
    <p:sldId id="456" r:id="rId119"/>
    <p:sldId id="386" r:id="rId120"/>
    <p:sldId id="385" r:id="rId121"/>
    <p:sldId id="387" r:id="rId122"/>
    <p:sldId id="388" r:id="rId123"/>
    <p:sldId id="389" r:id="rId124"/>
    <p:sldId id="390" r:id="rId125"/>
    <p:sldId id="391" r:id="rId126"/>
    <p:sldId id="414" r:id="rId127"/>
    <p:sldId id="392" r:id="rId128"/>
    <p:sldId id="457" r:id="rId129"/>
    <p:sldId id="458" r:id="rId130"/>
    <p:sldId id="459" r:id="rId131"/>
    <p:sldId id="467" r:id="rId132"/>
    <p:sldId id="463" r:id="rId133"/>
    <p:sldId id="406" r:id="rId134"/>
    <p:sldId id="811" r:id="rId135"/>
    <p:sldId id="812" r:id="rId136"/>
    <p:sldId id="415" r:id="rId137"/>
    <p:sldId id="810" r:id="rId138"/>
    <p:sldId id="416" r:id="rId139"/>
    <p:sldId id="813" r:id="rId140"/>
    <p:sldId id="424" r:id="rId141"/>
    <p:sldId id="468" r:id="rId142"/>
    <p:sldId id="469" r:id="rId143"/>
    <p:sldId id="394" r:id="rId144"/>
    <p:sldId id="516"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739C0-3736-4D7D-864D-42EDB45A1DDF}" v="2" dt="2024-04-04T18:00:28.8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81598" autoAdjust="0"/>
  </p:normalViewPr>
  <p:slideViewPr>
    <p:cSldViewPr snapToGrid="0">
      <p:cViewPr varScale="1">
        <p:scale>
          <a:sx n="86" d="100"/>
          <a:sy n="86" d="100"/>
        </p:scale>
        <p:origin x="696" y="96"/>
      </p:cViewPr>
      <p:guideLst>
        <p:guide orient="horz" pos="2160"/>
        <p:guide pos="3840"/>
      </p:guideLst>
    </p:cSldViewPr>
  </p:slideViewPr>
  <p:outlineViewPr>
    <p:cViewPr>
      <p:scale>
        <a:sx n="33" d="100"/>
        <a:sy n="33" d="100"/>
      </p:scale>
      <p:origin x="0" y="-131022"/>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viewProps" Target="view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ssia Smotrova" userId="a8d6da50-e254-43db-a743-03e22166bebd" providerId="ADAL" clId="{DED4F31B-464B-4C6F-AFBC-934ED9769D04}"/>
    <pc:docChg chg="undo redo custSel addSld delSld modSld sldOrd modMainMaster">
      <pc:chgData name="Olessia Smotrova" userId="a8d6da50-e254-43db-a743-03e22166bebd" providerId="ADAL" clId="{DED4F31B-464B-4C6F-AFBC-934ED9769D04}" dt="2024-01-17T20:12:54.314" v="28081" actId="20577"/>
      <pc:docMkLst>
        <pc:docMk/>
      </pc:docMkLst>
      <pc:sldChg chg="modSp mod">
        <pc:chgData name="Olessia Smotrova" userId="a8d6da50-e254-43db-a743-03e22166bebd" providerId="ADAL" clId="{DED4F31B-464B-4C6F-AFBC-934ED9769D04}" dt="2024-01-04T15:21:32.444" v="17027" actId="20577"/>
        <pc:sldMkLst>
          <pc:docMk/>
          <pc:sldMk cId="657528616" sldId="333"/>
        </pc:sldMkLst>
        <pc:graphicFrameChg chg="modGraphic">
          <ac:chgData name="Olessia Smotrova" userId="a8d6da50-e254-43db-a743-03e22166bebd" providerId="ADAL" clId="{DED4F31B-464B-4C6F-AFBC-934ED9769D04}" dt="2024-01-04T15:21:32.444" v="17027" actId="20577"/>
          <ac:graphicFrameMkLst>
            <pc:docMk/>
            <pc:sldMk cId="657528616" sldId="333"/>
            <ac:graphicFrameMk id="4" creationId="{00000000-0000-0000-0000-000000000000}"/>
          </ac:graphicFrameMkLst>
        </pc:graphicFrameChg>
      </pc:sldChg>
      <pc:sldChg chg="modSp mod ord">
        <pc:chgData name="Olessia Smotrova" userId="a8d6da50-e254-43db-a743-03e22166bebd" providerId="ADAL" clId="{DED4F31B-464B-4C6F-AFBC-934ED9769D04}" dt="2024-01-02T14:59:14.846" v="339" actId="1038"/>
        <pc:sldMkLst>
          <pc:docMk/>
          <pc:sldMk cId="3322141250" sldId="335"/>
        </pc:sldMkLst>
        <pc:spChg chg="mod">
          <ac:chgData name="Olessia Smotrova" userId="a8d6da50-e254-43db-a743-03e22166bebd" providerId="ADAL" clId="{DED4F31B-464B-4C6F-AFBC-934ED9769D04}" dt="2024-01-02T14:59:14.846" v="339" actId="1038"/>
          <ac:spMkLst>
            <pc:docMk/>
            <pc:sldMk cId="3322141250" sldId="335"/>
            <ac:spMk id="160" creationId="{00000000-0000-0000-0000-000000000000}"/>
          </ac:spMkLst>
        </pc:spChg>
      </pc:sldChg>
      <pc:sldChg chg="modSp mod ord">
        <pc:chgData name="Olessia Smotrova" userId="a8d6da50-e254-43db-a743-03e22166bebd" providerId="ADAL" clId="{DED4F31B-464B-4C6F-AFBC-934ED9769D04}" dt="2024-01-06T21:53:27.652" v="20935" actId="20577"/>
        <pc:sldMkLst>
          <pc:docMk/>
          <pc:sldMk cId="1638753348" sldId="336"/>
        </pc:sldMkLst>
        <pc:spChg chg="mod">
          <ac:chgData name="Olessia Smotrova" userId="a8d6da50-e254-43db-a743-03e22166bebd" providerId="ADAL" clId="{DED4F31B-464B-4C6F-AFBC-934ED9769D04}" dt="2024-01-06T21:53:27.652" v="20935" actId="20577"/>
          <ac:spMkLst>
            <pc:docMk/>
            <pc:sldMk cId="1638753348" sldId="336"/>
            <ac:spMk id="2" creationId="{00000000-0000-0000-0000-000000000000}"/>
          </ac:spMkLst>
        </pc:spChg>
      </pc:sldChg>
      <pc:sldChg chg="modSp mod ord modAnim">
        <pc:chgData name="Olessia Smotrova" userId="a8d6da50-e254-43db-a743-03e22166bebd" providerId="ADAL" clId="{DED4F31B-464B-4C6F-AFBC-934ED9769D04}" dt="2024-01-06T21:58:51.030" v="21070" actId="1076"/>
        <pc:sldMkLst>
          <pc:docMk/>
          <pc:sldMk cId="1530575996" sldId="337"/>
        </pc:sldMkLst>
        <pc:spChg chg="mod">
          <ac:chgData name="Olessia Smotrova" userId="a8d6da50-e254-43db-a743-03e22166bebd" providerId="ADAL" clId="{DED4F31B-464B-4C6F-AFBC-934ED9769D04}" dt="2024-01-02T15:01:31.818" v="394" actId="1076"/>
          <ac:spMkLst>
            <pc:docMk/>
            <pc:sldMk cId="1530575996" sldId="337"/>
            <ac:spMk id="2" creationId="{00000000-0000-0000-0000-000000000000}"/>
          </ac:spMkLst>
        </pc:spChg>
        <pc:spChg chg="mod">
          <ac:chgData name="Olessia Smotrova" userId="a8d6da50-e254-43db-a743-03e22166bebd" providerId="ADAL" clId="{DED4F31B-464B-4C6F-AFBC-934ED9769D04}" dt="2024-01-02T15:04:57.257" v="752" actId="1035"/>
          <ac:spMkLst>
            <pc:docMk/>
            <pc:sldMk cId="1530575996" sldId="337"/>
            <ac:spMk id="3" creationId="{00000000-0000-0000-0000-000000000000}"/>
          </ac:spMkLst>
        </pc:spChg>
        <pc:picChg chg="mod">
          <ac:chgData name="Olessia Smotrova" userId="a8d6da50-e254-43db-a743-03e22166bebd" providerId="ADAL" clId="{DED4F31B-464B-4C6F-AFBC-934ED9769D04}" dt="2024-01-06T21:58:51.030" v="21070" actId="1076"/>
          <ac:picMkLst>
            <pc:docMk/>
            <pc:sldMk cId="1530575996" sldId="337"/>
            <ac:picMk id="9220" creationId="{00000000-0000-0000-0000-000000000000}"/>
          </ac:picMkLst>
        </pc:picChg>
      </pc:sldChg>
      <pc:sldChg chg="modSp add mod">
        <pc:chgData name="Olessia Smotrova" userId="a8d6da50-e254-43db-a743-03e22166bebd" providerId="ADAL" clId="{DED4F31B-464B-4C6F-AFBC-934ED9769D04}" dt="2024-01-06T21:57:23.863" v="21053" actId="20577"/>
        <pc:sldMkLst>
          <pc:docMk/>
          <pc:sldMk cId="3880942058" sldId="338"/>
        </pc:sldMkLst>
        <pc:spChg chg="mod">
          <ac:chgData name="Olessia Smotrova" userId="a8d6da50-e254-43db-a743-03e22166bebd" providerId="ADAL" clId="{DED4F31B-464B-4C6F-AFBC-934ED9769D04}" dt="2024-01-06T21:57:23.863" v="21053" actId="20577"/>
          <ac:spMkLst>
            <pc:docMk/>
            <pc:sldMk cId="3880942058" sldId="338"/>
            <ac:spMk id="2" creationId="{00000000-0000-0000-0000-000000000000}"/>
          </ac:spMkLst>
        </pc:spChg>
      </pc:sldChg>
      <pc:sldChg chg="modSp del mod modAnim">
        <pc:chgData name="Olessia Smotrova" userId="a8d6da50-e254-43db-a743-03e22166bebd" providerId="ADAL" clId="{DED4F31B-464B-4C6F-AFBC-934ED9769D04}" dt="2024-01-06T21:54:59.744" v="20939" actId="2696"/>
        <pc:sldMkLst>
          <pc:docMk/>
          <pc:sldMk cId="4201153110" sldId="338"/>
        </pc:sldMkLst>
        <pc:spChg chg="mod">
          <ac:chgData name="Olessia Smotrova" userId="a8d6da50-e254-43db-a743-03e22166bebd" providerId="ADAL" clId="{DED4F31B-464B-4C6F-AFBC-934ED9769D04}" dt="2024-01-02T15:05:15.518" v="773" actId="20577"/>
          <ac:spMkLst>
            <pc:docMk/>
            <pc:sldMk cId="4201153110" sldId="338"/>
            <ac:spMk id="2" creationId="{00000000-0000-0000-0000-000000000000}"/>
          </ac:spMkLst>
        </pc:spChg>
        <pc:spChg chg="mod">
          <ac:chgData name="Olessia Smotrova" userId="a8d6da50-e254-43db-a743-03e22166bebd" providerId="ADAL" clId="{DED4F31B-464B-4C6F-AFBC-934ED9769D04}" dt="2024-01-02T15:07:46.525" v="1135" actId="113"/>
          <ac:spMkLst>
            <pc:docMk/>
            <pc:sldMk cId="4201153110" sldId="338"/>
            <ac:spMk id="3" creationId="{00000000-0000-0000-0000-000000000000}"/>
          </ac:spMkLst>
        </pc:spChg>
        <pc:picChg chg="mod">
          <ac:chgData name="Olessia Smotrova" userId="a8d6da50-e254-43db-a743-03e22166bebd" providerId="ADAL" clId="{DED4F31B-464B-4C6F-AFBC-934ED9769D04}" dt="2024-01-02T15:07:39.403" v="1132" actId="1076"/>
          <ac:picMkLst>
            <pc:docMk/>
            <pc:sldMk cId="4201153110" sldId="338"/>
            <ac:picMk id="10242" creationId="{00000000-0000-0000-0000-000000000000}"/>
          </ac:picMkLst>
        </pc:picChg>
      </pc:sldChg>
      <pc:sldChg chg="modSp mod modAnim">
        <pc:chgData name="Olessia Smotrova" userId="a8d6da50-e254-43db-a743-03e22166bebd" providerId="ADAL" clId="{DED4F31B-464B-4C6F-AFBC-934ED9769D04}" dt="2024-01-02T14:55:13.640" v="229" actId="20577"/>
        <pc:sldMkLst>
          <pc:docMk/>
          <pc:sldMk cId="1132202292" sldId="339"/>
        </pc:sldMkLst>
        <pc:spChg chg="mod">
          <ac:chgData name="Olessia Smotrova" userId="a8d6da50-e254-43db-a743-03e22166bebd" providerId="ADAL" clId="{DED4F31B-464B-4C6F-AFBC-934ED9769D04}" dt="2024-01-02T14:55:13.640" v="229" actId="20577"/>
          <ac:spMkLst>
            <pc:docMk/>
            <pc:sldMk cId="1132202292" sldId="339"/>
            <ac:spMk id="3" creationId="{00000000-0000-0000-0000-000000000000}"/>
          </ac:spMkLst>
        </pc:spChg>
      </pc:sldChg>
      <pc:sldChg chg="modSp mod modAnim">
        <pc:chgData name="Olessia Smotrova" userId="a8d6da50-e254-43db-a743-03e22166bebd" providerId="ADAL" clId="{DED4F31B-464B-4C6F-AFBC-934ED9769D04}" dt="2024-01-02T16:26:50.907" v="2620"/>
        <pc:sldMkLst>
          <pc:docMk/>
          <pc:sldMk cId="3345471974" sldId="341"/>
        </pc:sldMkLst>
        <pc:spChg chg="mod">
          <ac:chgData name="Olessia Smotrova" userId="a8d6da50-e254-43db-a743-03e22166bebd" providerId="ADAL" clId="{DED4F31B-464B-4C6F-AFBC-934ED9769D04}" dt="2024-01-02T15:52:16.087" v="1451" actId="20577"/>
          <ac:spMkLst>
            <pc:docMk/>
            <pc:sldMk cId="3345471974" sldId="341"/>
            <ac:spMk id="2" creationId="{00000000-0000-0000-0000-000000000000}"/>
          </ac:spMkLst>
        </pc:spChg>
        <pc:spChg chg="mod">
          <ac:chgData name="Olessia Smotrova" userId="a8d6da50-e254-43db-a743-03e22166bebd" providerId="ADAL" clId="{DED4F31B-464B-4C6F-AFBC-934ED9769D04}" dt="2024-01-02T15:55:46.059" v="1700" actId="20577"/>
          <ac:spMkLst>
            <pc:docMk/>
            <pc:sldMk cId="3345471974" sldId="341"/>
            <ac:spMk id="3" creationId="{00000000-0000-0000-0000-000000000000}"/>
          </ac:spMkLst>
        </pc:spChg>
      </pc:sldChg>
      <pc:sldChg chg="addSp delSp modSp mod addAnim delAnim modAnim">
        <pc:chgData name="Olessia Smotrova" userId="a8d6da50-e254-43db-a743-03e22166bebd" providerId="ADAL" clId="{DED4F31B-464B-4C6F-AFBC-934ED9769D04}" dt="2024-01-02T16:41:09.430" v="3655"/>
        <pc:sldMkLst>
          <pc:docMk/>
          <pc:sldMk cId="1959034897" sldId="342"/>
        </pc:sldMkLst>
        <pc:spChg chg="mod">
          <ac:chgData name="Olessia Smotrova" userId="a8d6da50-e254-43db-a743-03e22166bebd" providerId="ADAL" clId="{DED4F31B-464B-4C6F-AFBC-934ED9769D04}" dt="2024-01-02T16:30:16.645" v="2970" actId="20577"/>
          <ac:spMkLst>
            <pc:docMk/>
            <pc:sldMk cId="1959034897" sldId="342"/>
            <ac:spMk id="2" creationId="{00000000-0000-0000-0000-000000000000}"/>
          </ac:spMkLst>
        </pc:spChg>
        <pc:spChg chg="mod">
          <ac:chgData name="Olessia Smotrova" userId="a8d6da50-e254-43db-a743-03e22166bebd" providerId="ADAL" clId="{DED4F31B-464B-4C6F-AFBC-934ED9769D04}" dt="2024-01-02T16:41:01.212" v="3654" actId="1076"/>
          <ac:spMkLst>
            <pc:docMk/>
            <pc:sldMk cId="1959034897" sldId="342"/>
            <ac:spMk id="3" creationId="{00000000-0000-0000-0000-000000000000}"/>
          </ac:spMkLst>
        </pc:spChg>
        <pc:spChg chg="add del mod">
          <ac:chgData name="Olessia Smotrova" userId="a8d6da50-e254-43db-a743-03e22166bebd" providerId="ADAL" clId="{DED4F31B-464B-4C6F-AFBC-934ED9769D04}" dt="2024-01-02T16:32:05.708" v="3076" actId="20577"/>
          <ac:spMkLst>
            <pc:docMk/>
            <pc:sldMk cId="1959034897" sldId="342"/>
            <ac:spMk id="4" creationId="{00000000-0000-0000-0000-000000000000}"/>
          </ac:spMkLst>
        </pc:spChg>
      </pc:sldChg>
      <pc:sldChg chg="modSp mod modAnim">
        <pc:chgData name="Olessia Smotrova" userId="a8d6da50-e254-43db-a743-03e22166bebd" providerId="ADAL" clId="{DED4F31B-464B-4C6F-AFBC-934ED9769D04}" dt="2024-01-14T02:34:27.462" v="27345" actId="1362"/>
        <pc:sldMkLst>
          <pc:docMk/>
          <pc:sldMk cId="599073777" sldId="343"/>
        </pc:sldMkLst>
        <pc:spChg chg="mod">
          <ac:chgData name="Olessia Smotrova" userId="a8d6da50-e254-43db-a743-03e22166bebd" providerId="ADAL" clId="{DED4F31B-464B-4C6F-AFBC-934ED9769D04}" dt="2024-01-02T16:49:25.261" v="4170" actId="20577"/>
          <ac:spMkLst>
            <pc:docMk/>
            <pc:sldMk cId="599073777" sldId="343"/>
            <ac:spMk id="2" creationId="{00000000-0000-0000-0000-000000000000}"/>
          </ac:spMkLst>
        </pc:spChg>
        <pc:spChg chg="mod">
          <ac:chgData name="Olessia Smotrova" userId="a8d6da50-e254-43db-a743-03e22166bebd" providerId="ADAL" clId="{DED4F31B-464B-4C6F-AFBC-934ED9769D04}" dt="2024-01-02T16:42:08.593" v="3719" actId="14100"/>
          <ac:spMkLst>
            <pc:docMk/>
            <pc:sldMk cId="599073777" sldId="343"/>
            <ac:spMk id="3" creationId="{00000000-0000-0000-0000-000000000000}"/>
          </ac:spMkLst>
        </pc:spChg>
        <pc:spChg chg="mod">
          <ac:chgData name="Olessia Smotrova" userId="a8d6da50-e254-43db-a743-03e22166bebd" providerId="ADAL" clId="{DED4F31B-464B-4C6F-AFBC-934ED9769D04}" dt="2024-01-02T16:48:38.340" v="4123" actId="33524"/>
          <ac:spMkLst>
            <pc:docMk/>
            <pc:sldMk cId="599073777" sldId="343"/>
            <ac:spMk id="6" creationId="{00000000-0000-0000-0000-000000000000}"/>
          </ac:spMkLst>
        </pc:spChg>
        <pc:picChg chg="mod">
          <ac:chgData name="Olessia Smotrova" userId="a8d6da50-e254-43db-a743-03e22166bebd" providerId="ADAL" clId="{DED4F31B-464B-4C6F-AFBC-934ED9769D04}" dt="2024-01-14T02:34:27.462" v="27345" actId="1362"/>
          <ac:picMkLst>
            <pc:docMk/>
            <pc:sldMk cId="599073777" sldId="343"/>
            <ac:picMk id="5" creationId="{00000000-0000-0000-0000-000000000000}"/>
          </ac:picMkLst>
        </pc:picChg>
      </pc:sldChg>
      <pc:sldChg chg="modSp mod">
        <pc:chgData name="Olessia Smotrova" userId="a8d6da50-e254-43db-a743-03e22166bebd" providerId="ADAL" clId="{DED4F31B-464B-4C6F-AFBC-934ED9769D04}" dt="2024-01-14T02:43:05.565" v="27358" actId="20577"/>
        <pc:sldMkLst>
          <pc:docMk/>
          <pc:sldMk cId="2423303557" sldId="344"/>
        </pc:sldMkLst>
        <pc:spChg chg="mod">
          <ac:chgData name="Olessia Smotrova" userId="a8d6da50-e254-43db-a743-03e22166bebd" providerId="ADAL" clId="{DED4F31B-464B-4C6F-AFBC-934ED9769D04}" dt="2024-01-02T19:35:17.547" v="5798" actId="1035"/>
          <ac:spMkLst>
            <pc:docMk/>
            <pc:sldMk cId="2423303557" sldId="344"/>
            <ac:spMk id="2" creationId="{00000000-0000-0000-0000-000000000000}"/>
          </ac:spMkLst>
        </pc:spChg>
        <pc:spChg chg="mod">
          <ac:chgData name="Olessia Smotrova" userId="a8d6da50-e254-43db-a743-03e22166bebd" providerId="ADAL" clId="{DED4F31B-464B-4C6F-AFBC-934ED9769D04}" dt="2024-01-04T17:52:16.711" v="18798" actId="20577"/>
          <ac:spMkLst>
            <pc:docMk/>
            <pc:sldMk cId="2423303557" sldId="344"/>
            <ac:spMk id="3" creationId="{00000000-0000-0000-0000-000000000000}"/>
          </ac:spMkLst>
        </pc:spChg>
        <pc:spChg chg="mod">
          <ac:chgData name="Olessia Smotrova" userId="a8d6da50-e254-43db-a743-03e22166bebd" providerId="ADAL" clId="{DED4F31B-464B-4C6F-AFBC-934ED9769D04}" dt="2024-01-14T02:43:05.565" v="27358" actId="20577"/>
          <ac:spMkLst>
            <pc:docMk/>
            <pc:sldMk cId="2423303557" sldId="344"/>
            <ac:spMk id="4" creationId="{00000000-0000-0000-0000-000000000000}"/>
          </ac:spMkLst>
        </pc:spChg>
      </pc:sldChg>
      <pc:sldChg chg="modSp mod modAnim">
        <pc:chgData name="Olessia Smotrova" userId="a8d6da50-e254-43db-a743-03e22166bebd" providerId="ADAL" clId="{DED4F31B-464B-4C6F-AFBC-934ED9769D04}" dt="2024-01-03T15:45:03.240" v="8230" actId="1076"/>
        <pc:sldMkLst>
          <pc:docMk/>
          <pc:sldMk cId="3851138615" sldId="345"/>
        </pc:sldMkLst>
        <pc:spChg chg="mod">
          <ac:chgData name="Olessia Smotrova" userId="a8d6da50-e254-43db-a743-03e22166bebd" providerId="ADAL" clId="{DED4F31B-464B-4C6F-AFBC-934ED9769D04}" dt="2024-01-02T17:36:12.460" v="4337" actId="20577"/>
          <ac:spMkLst>
            <pc:docMk/>
            <pc:sldMk cId="3851138615" sldId="345"/>
            <ac:spMk id="2" creationId="{00000000-0000-0000-0000-000000000000}"/>
          </ac:spMkLst>
        </pc:spChg>
        <pc:spChg chg="mod">
          <ac:chgData name="Olessia Smotrova" userId="a8d6da50-e254-43db-a743-03e22166bebd" providerId="ADAL" clId="{DED4F31B-464B-4C6F-AFBC-934ED9769D04}" dt="2024-01-03T15:45:03.240" v="8230" actId="1076"/>
          <ac:spMkLst>
            <pc:docMk/>
            <pc:sldMk cId="3851138615" sldId="345"/>
            <ac:spMk id="3" creationId="{00000000-0000-0000-0000-000000000000}"/>
          </ac:spMkLst>
        </pc:spChg>
      </pc:sldChg>
      <pc:sldChg chg="addSp delSp modSp mod ord modAnim">
        <pc:chgData name="Olessia Smotrova" userId="a8d6da50-e254-43db-a743-03e22166bebd" providerId="ADAL" clId="{DED4F31B-464B-4C6F-AFBC-934ED9769D04}" dt="2024-01-03T13:16:56.488" v="5805" actId="1036"/>
        <pc:sldMkLst>
          <pc:docMk/>
          <pc:sldMk cId="2870082549" sldId="346"/>
        </pc:sldMkLst>
        <pc:spChg chg="mod">
          <ac:chgData name="Olessia Smotrova" userId="a8d6da50-e254-43db-a743-03e22166bebd" providerId="ADAL" clId="{DED4F31B-464B-4C6F-AFBC-934ED9769D04}" dt="2024-01-02T16:58:09.409" v="4279" actId="1038"/>
          <ac:spMkLst>
            <pc:docMk/>
            <pc:sldMk cId="2870082549" sldId="346"/>
            <ac:spMk id="2" creationId="{00000000-0000-0000-0000-000000000000}"/>
          </ac:spMkLst>
        </pc:spChg>
        <pc:spChg chg="mod">
          <ac:chgData name="Olessia Smotrova" userId="a8d6da50-e254-43db-a743-03e22166bebd" providerId="ADAL" clId="{DED4F31B-464B-4C6F-AFBC-934ED9769D04}" dt="2024-01-02T16:58:09.409" v="4279" actId="1038"/>
          <ac:spMkLst>
            <pc:docMk/>
            <pc:sldMk cId="2870082549" sldId="346"/>
            <ac:spMk id="6" creationId="{00000000-0000-0000-0000-000000000000}"/>
          </ac:spMkLst>
        </pc:spChg>
        <pc:spChg chg="add mod">
          <ac:chgData name="Olessia Smotrova" userId="a8d6da50-e254-43db-a743-03e22166bebd" providerId="ADAL" clId="{DED4F31B-464B-4C6F-AFBC-934ED9769D04}" dt="2024-01-03T13:16:56.488" v="5805" actId="1036"/>
          <ac:spMkLst>
            <pc:docMk/>
            <pc:sldMk cId="2870082549" sldId="346"/>
            <ac:spMk id="9" creationId="{B7B34C96-A4B4-FF57-6FD9-951A206B35F6}"/>
          </ac:spMkLst>
        </pc:spChg>
        <pc:spChg chg="mod">
          <ac:chgData name="Olessia Smotrova" userId="a8d6da50-e254-43db-a743-03e22166bebd" providerId="ADAL" clId="{DED4F31B-464B-4C6F-AFBC-934ED9769D04}" dt="2024-01-02T16:55:22.221" v="4182" actId="14100"/>
          <ac:spMkLst>
            <pc:docMk/>
            <pc:sldMk cId="2870082549" sldId="346"/>
            <ac:spMk id="15" creationId="{00000000-0000-0000-0000-000000000000}"/>
          </ac:spMkLst>
        </pc:spChg>
        <pc:spChg chg="mod">
          <ac:chgData name="Olessia Smotrova" userId="a8d6da50-e254-43db-a743-03e22166bebd" providerId="ADAL" clId="{DED4F31B-464B-4C6F-AFBC-934ED9769D04}" dt="2024-01-02T16:55:39.483" v="4183" actId="1076"/>
          <ac:spMkLst>
            <pc:docMk/>
            <pc:sldMk cId="2870082549" sldId="346"/>
            <ac:spMk id="73731" creationId="{00000000-0000-0000-0000-000000000000}"/>
          </ac:spMkLst>
        </pc:spChg>
        <pc:spChg chg="mod">
          <ac:chgData name="Olessia Smotrova" userId="a8d6da50-e254-43db-a743-03e22166bebd" providerId="ADAL" clId="{DED4F31B-464B-4C6F-AFBC-934ED9769D04}" dt="2024-01-02T16:55:39.483" v="4183" actId="1076"/>
          <ac:spMkLst>
            <pc:docMk/>
            <pc:sldMk cId="2870082549" sldId="346"/>
            <ac:spMk id="73732" creationId="{00000000-0000-0000-0000-000000000000}"/>
          </ac:spMkLst>
        </pc:spChg>
        <pc:spChg chg="mod">
          <ac:chgData name="Olessia Smotrova" userId="a8d6da50-e254-43db-a743-03e22166bebd" providerId="ADAL" clId="{DED4F31B-464B-4C6F-AFBC-934ED9769D04}" dt="2024-01-02T16:56:05.954" v="4194" actId="1038"/>
          <ac:spMkLst>
            <pc:docMk/>
            <pc:sldMk cId="2870082549" sldId="346"/>
            <ac:spMk id="73733" creationId="{00000000-0000-0000-0000-000000000000}"/>
          </ac:spMkLst>
        </pc:spChg>
        <pc:spChg chg="mod">
          <ac:chgData name="Olessia Smotrova" userId="a8d6da50-e254-43db-a743-03e22166bebd" providerId="ADAL" clId="{DED4F31B-464B-4C6F-AFBC-934ED9769D04}" dt="2024-01-02T16:56:18.633" v="4197" actId="1036"/>
          <ac:spMkLst>
            <pc:docMk/>
            <pc:sldMk cId="2870082549" sldId="346"/>
            <ac:spMk id="73734" creationId="{00000000-0000-0000-0000-000000000000}"/>
          </ac:spMkLst>
        </pc:spChg>
        <pc:spChg chg="mod">
          <ac:chgData name="Olessia Smotrova" userId="a8d6da50-e254-43db-a743-03e22166bebd" providerId="ADAL" clId="{DED4F31B-464B-4C6F-AFBC-934ED9769D04}" dt="2024-01-02T16:57:05.754" v="4252" actId="1038"/>
          <ac:spMkLst>
            <pc:docMk/>
            <pc:sldMk cId="2870082549" sldId="346"/>
            <ac:spMk id="73736" creationId="{00000000-0000-0000-0000-000000000000}"/>
          </ac:spMkLst>
        </pc:spChg>
        <pc:spChg chg="mod">
          <ac:chgData name="Olessia Smotrova" userId="a8d6da50-e254-43db-a743-03e22166bebd" providerId="ADAL" clId="{DED4F31B-464B-4C6F-AFBC-934ED9769D04}" dt="2024-01-02T16:57:30.275" v="4258" actId="1037"/>
          <ac:spMkLst>
            <pc:docMk/>
            <pc:sldMk cId="2870082549" sldId="346"/>
            <ac:spMk id="73737" creationId="{00000000-0000-0000-0000-000000000000}"/>
          </ac:spMkLst>
        </pc:spChg>
        <pc:spChg chg="mod">
          <ac:chgData name="Olessia Smotrova" userId="a8d6da50-e254-43db-a743-03e22166bebd" providerId="ADAL" clId="{DED4F31B-464B-4C6F-AFBC-934ED9769D04}" dt="2024-01-02T16:57:44.969" v="4266" actId="1035"/>
          <ac:spMkLst>
            <pc:docMk/>
            <pc:sldMk cId="2870082549" sldId="346"/>
            <ac:spMk id="73738" creationId="{00000000-0000-0000-0000-000000000000}"/>
          </ac:spMkLst>
        </pc:spChg>
        <pc:spChg chg="mod">
          <ac:chgData name="Olessia Smotrova" userId="a8d6da50-e254-43db-a743-03e22166bebd" providerId="ADAL" clId="{DED4F31B-464B-4C6F-AFBC-934ED9769D04}" dt="2024-01-02T16:57:58.967" v="4268" actId="1035"/>
          <ac:spMkLst>
            <pc:docMk/>
            <pc:sldMk cId="2870082549" sldId="346"/>
            <ac:spMk id="73739" creationId="{00000000-0000-0000-0000-000000000000}"/>
          </ac:spMkLst>
        </pc:spChg>
        <pc:picChg chg="add mod ord">
          <ac:chgData name="Olessia Smotrova" userId="a8d6da50-e254-43db-a743-03e22166bebd" providerId="ADAL" clId="{DED4F31B-464B-4C6F-AFBC-934ED9769D04}" dt="2024-01-02T16:56:37.799" v="4199" actId="1076"/>
          <ac:picMkLst>
            <pc:docMk/>
            <pc:sldMk cId="2870082549" sldId="346"/>
            <ac:picMk id="5" creationId="{550C6342-C54A-B66F-65DD-86AFF269707B}"/>
          </ac:picMkLst>
        </pc:picChg>
        <pc:picChg chg="del mod">
          <ac:chgData name="Olessia Smotrova" userId="a8d6da50-e254-43db-a743-03e22166bebd" providerId="ADAL" clId="{DED4F31B-464B-4C6F-AFBC-934ED9769D04}" dt="2024-01-02T16:54:40.322" v="4172" actId="478"/>
          <ac:picMkLst>
            <pc:docMk/>
            <pc:sldMk cId="2870082549" sldId="346"/>
            <ac:picMk id="73730" creationId="{00000000-0000-0000-0000-000000000000}"/>
          </ac:picMkLst>
        </pc:picChg>
        <pc:cxnChg chg="mod">
          <ac:chgData name="Olessia Smotrova" userId="a8d6da50-e254-43db-a743-03e22166bebd" providerId="ADAL" clId="{DED4F31B-464B-4C6F-AFBC-934ED9769D04}" dt="2024-01-02T16:56:18.633" v="4197" actId="1036"/>
          <ac:cxnSpMkLst>
            <pc:docMk/>
            <pc:sldMk cId="2870082549" sldId="346"/>
            <ac:cxnSpMk id="73735" creationId="{00000000-0000-0000-0000-000000000000}"/>
          </ac:cxnSpMkLst>
        </pc:cxnChg>
      </pc:sldChg>
      <pc:sldChg chg="modSp mod">
        <pc:chgData name="Olessia Smotrova" userId="a8d6da50-e254-43db-a743-03e22166bebd" providerId="ADAL" clId="{DED4F31B-464B-4C6F-AFBC-934ED9769D04}" dt="2024-01-14T02:41:35.403" v="27352" actId="20577"/>
        <pc:sldMkLst>
          <pc:docMk/>
          <pc:sldMk cId="3532973087" sldId="347"/>
        </pc:sldMkLst>
        <pc:spChg chg="mod">
          <ac:chgData name="Olessia Smotrova" userId="a8d6da50-e254-43db-a743-03e22166bebd" providerId="ADAL" clId="{DED4F31B-464B-4C6F-AFBC-934ED9769D04}" dt="2024-01-04T17:52:44.009" v="18806" actId="20577"/>
          <ac:spMkLst>
            <pc:docMk/>
            <pc:sldMk cId="3532973087" sldId="347"/>
            <ac:spMk id="2" creationId="{00000000-0000-0000-0000-000000000000}"/>
          </ac:spMkLst>
        </pc:spChg>
        <pc:spChg chg="mod">
          <ac:chgData name="Olessia Smotrova" userId="a8d6da50-e254-43db-a743-03e22166bebd" providerId="ADAL" clId="{DED4F31B-464B-4C6F-AFBC-934ED9769D04}" dt="2024-01-14T02:41:35.403" v="27352" actId="20577"/>
          <ac:spMkLst>
            <pc:docMk/>
            <pc:sldMk cId="3532973087" sldId="347"/>
            <ac:spMk id="3" creationId="{00000000-0000-0000-0000-000000000000}"/>
          </ac:spMkLst>
        </pc:spChg>
        <pc:picChg chg="mod">
          <ac:chgData name="Olessia Smotrova" userId="a8d6da50-e254-43db-a743-03e22166bebd" providerId="ADAL" clId="{DED4F31B-464B-4C6F-AFBC-934ED9769D04}" dt="2024-01-14T02:35:37.596" v="27349" actId="208"/>
          <ac:picMkLst>
            <pc:docMk/>
            <pc:sldMk cId="3532973087" sldId="347"/>
            <ac:picMk id="9218" creationId="{00000000-0000-0000-0000-000000000000}"/>
          </ac:picMkLst>
        </pc:picChg>
      </pc:sldChg>
      <pc:sldChg chg="modSp mod">
        <pc:chgData name="Olessia Smotrova" userId="a8d6da50-e254-43db-a743-03e22166bebd" providerId="ADAL" clId="{DED4F31B-464B-4C6F-AFBC-934ED9769D04}" dt="2024-01-03T18:02:43.150" v="11873" actId="20577"/>
        <pc:sldMkLst>
          <pc:docMk/>
          <pc:sldMk cId="3898779907" sldId="349"/>
        </pc:sldMkLst>
        <pc:spChg chg="mod">
          <ac:chgData name="Olessia Smotrova" userId="a8d6da50-e254-43db-a743-03e22166bebd" providerId="ADAL" clId="{DED4F31B-464B-4C6F-AFBC-934ED9769D04}" dt="2024-01-03T18:02:43.150" v="11873" actId="20577"/>
          <ac:spMkLst>
            <pc:docMk/>
            <pc:sldMk cId="3898779907" sldId="349"/>
            <ac:spMk id="2" creationId="{00000000-0000-0000-0000-000000000000}"/>
          </ac:spMkLst>
        </pc:spChg>
        <pc:spChg chg="mod">
          <ac:chgData name="Olessia Smotrova" userId="a8d6da50-e254-43db-a743-03e22166bebd" providerId="ADAL" clId="{DED4F31B-464B-4C6F-AFBC-934ED9769D04}" dt="2024-01-03T18:01:49.211" v="11859" actId="14100"/>
          <ac:spMkLst>
            <pc:docMk/>
            <pc:sldMk cId="3898779907" sldId="349"/>
            <ac:spMk id="3" creationId="{00000000-0000-0000-0000-000000000000}"/>
          </ac:spMkLst>
        </pc:spChg>
        <pc:spChg chg="mod">
          <ac:chgData name="Olessia Smotrova" userId="a8d6da50-e254-43db-a743-03e22166bebd" providerId="ADAL" clId="{DED4F31B-464B-4C6F-AFBC-934ED9769D04}" dt="2024-01-03T18:02:21.004" v="11860" actId="14100"/>
          <ac:spMkLst>
            <pc:docMk/>
            <pc:sldMk cId="3898779907" sldId="349"/>
            <ac:spMk id="84" creationId="{00000000-0000-0000-0000-000000000000}"/>
          </ac:spMkLst>
        </pc:spChg>
        <pc:spChg chg="mod">
          <ac:chgData name="Olessia Smotrova" userId="a8d6da50-e254-43db-a743-03e22166bebd" providerId="ADAL" clId="{DED4F31B-464B-4C6F-AFBC-934ED9769D04}" dt="2024-01-03T18:01:38.961" v="11857" actId="1036"/>
          <ac:spMkLst>
            <pc:docMk/>
            <pc:sldMk cId="3898779907" sldId="349"/>
            <ac:spMk id="87" creationId="{00000000-0000-0000-0000-000000000000}"/>
          </ac:spMkLst>
        </pc:spChg>
      </pc:sldChg>
      <pc:sldChg chg="addSp delSp modSp mod modAnim">
        <pc:chgData name="Olessia Smotrova" userId="a8d6da50-e254-43db-a743-03e22166bebd" providerId="ADAL" clId="{DED4F31B-464B-4C6F-AFBC-934ED9769D04}" dt="2024-01-09T16:47:09.528" v="21159" actId="20577"/>
        <pc:sldMkLst>
          <pc:docMk/>
          <pc:sldMk cId="3757402092" sldId="350"/>
        </pc:sldMkLst>
        <pc:spChg chg="add mod">
          <ac:chgData name="Olessia Smotrova" userId="a8d6da50-e254-43db-a743-03e22166bebd" providerId="ADAL" clId="{DED4F31B-464B-4C6F-AFBC-934ED9769D04}" dt="2024-01-09T16:47:09.528" v="21159" actId="20577"/>
          <ac:spMkLst>
            <pc:docMk/>
            <pc:sldMk cId="3757402092" sldId="350"/>
            <ac:spMk id="2" creationId="{68385023-E88A-7FF6-989D-95092EA7BE9C}"/>
          </ac:spMkLst>
        </pc:spChg>
        <pc:spChg chg="mod">
          <ac:chgData name="Olessia Smotrova" userId="a8d6da50-e254-43db-a743-03e22166bebd" providerId="ADAL" clId="{DED4F31B-464B-4C6F-AFBC-934ED9769D04}" dt="2024-01-04T13:59:15.139" v="13975" actId="20577"/>
          <ac:spMkLst>
            <pc:docMk/>
            <pc:sldMk cId="3757402092" sldId="350"/>
            <ac:spMk id="3" creationId="{00000000-0000-0000-0000-000000000000}"/>
          </ac:spMkLst>
        </pc:spChg>
        <pc:spChg chg="del">
          <ac:chgData name="Olessia Smotrova" userId="a8d6da50-e254-43db-a743-03e22166bebd" providerId="ADAL" clId="{DED4F31B-464B-4C6F-AFBC-934ED9769D04}" dt="2024-01-04T13:53:25.437" v="13247" actId="478"/>
          <ac:spMkLst>
            <pc:docMk/>
            <pc:sldMk cId="3757402092" sldId="350"/>
            <ac:spMk id="11" creationId="{00000000-0000-0000-0000-000000000000}"/>
          </ac:spMkLst>
        </pc:spChg>
        <pc:spChg chg="mod">
          <ac:chgData name="Olessia Smotrova" userId="a8d6da50-e254-43db-a743-03e22166bebd" providerId="ADAL" clId="{DED4F31B-464B-4C6F-AFBC-934ED9769D04}" dt="2024-01-03T22:18:38.703" v="12925" actId="20577"/>
          <ac:spMkLst>
            <pc:docMk/>
            <pc:sldMk cId="3757402092" sldId="350"/>
            <ac:spMk id="13" creationId="{00000000-0000-0000-0000-000000000000}"/>
          </ac:spMkLst>
        </pc:spChg>
        <pc:spChg chg="mod">
          <ac:chgData name="Olessia Smotrova" userId="a8d6da50-e254-43db-a743-03e22166bebd" providerId="ADAL" clId="{DED4F31B-464B-4C6F-AFBC-934ED9769D04}" dt="2024-01-04T14:02:11.428" v="14052" actId="13926"/>
          <ac:spMkLst>
            <pc:docMk/>
            <pc:sldMk cId="3757402092" sldId="350"/>
            <ac:spMk id="20" creationId="{00000000-0000-0000-0000-000000000000}"/>
          </ac:spMkLst>
        </pc:spChg>
      </pc:sldChg>
      <pc:sldChg chg="modSp mod modAnim">
        <pc:chgData name="Olessia Smotrova" userId="a8d6da50-e254-43db-a743-03e22166bebd" providerId="ADAL" clId="{DED4F31B-464B-4C6F-AFBC-934ED9769D04}" dt="2024-01-03T18:21:19.868" v="12885" actId="20577"/>
        <pc:sldMkLst>
          <pc:docMk/>
          <pc:sldMk cId="3037632186" sldId="351"/>
        </pc:sldMkLst>
        <pc:spChg chg="mod">
          <ac:chgData name="Olessia Smotrova" userId="a8d6da50-e254-43db-a743-03e22166bebd" providerId="ADAL" clId="{DED4F31B-464B-4C6F-AFBC-934ED9769D04}" dt="2024-01-03T18:21:19.868" v="12885" actId="20577"/>
          <ac:spMkLst>
            <pc:docMk/>
            <pc:sldMk cId="3037632186" sldId="351"/>
            <ac:spMk id="3" creationId="{00000000-0000-0000-0000-000000000000}"/>
          </ac:spMkLst>
        </pc:spChg>
      </pc:sldChg>
      <pc:sldChg chg="modSp add mod">
        <pc:chgData name="Olessia Smotrova" userId="a8d6da50-e254-43db-a743-03e22166bebd" providerId="ADAL" clId="{DED4F31B-464B-4C6F-AFBC-934ED9769D04}" dt="2024-01-14T02:46:30.808" v="27449" actId="1035"/>
        <pc:sldMkLst>
          <pc:docMk/>
          <pc:sldMk cId="566526490" sldId="352"/>
        </pc:sldMkLst>
        <pc:spChg chg="mod">
          <ac:chgData name="Olessia Smotrova" userId="a8d6da50-e254-43db-a743-03e22166bebd" providerId="ADAL" clId="{DED4F31B-464B-4C6F-AFBC-934ED9769D04}" dt="2024-01-14T02:46:30.808" v="27449" actId="1035"/>
          <ac:spMkLst>
            <pc:docMk/>
            <pc:sldMk cId="566526490" sldId="352"/>
            <ac:spMk id="8" creationId="{825B4AEF-EE8A-4728-AD69-46C2222CCE14}"/>
          </ac:spMkLst>
        </pc:spChg>
      </pc:sldChg>
      <pc:sldChg chg="modSp mod modAnim">
        <pc:chgData name="Olessia Smotrova" userId="a8d6da50-e254-43db-a743-03e22166bebd" providerId="ADAL" clId="{DED4F31B-464B-4C6F-AFBC-934ED9769D04}" dt="2024-01-14T02:42:11.985" v="27357" actId="20577"/>
        <pc:sldMkLst>
          <pc:docMk/>
          <pc:sldMk cId="3632959998" sldId="353"/>
        </pc:sldMkLst>
        <pc:spChg chg="mod">
          <ac:chgData name="Olessia Smotrova" userId="a8d6da50-e254-43db-a743-03e22166bebd" providerId="ADAL" clId="{DED4F31B-464B-4C6F-AFBC-934ED9769D04}" dt="2024-01-10T13:47:48.937" v="23560" actId="20577"/>
          <ac:spMkLst>
            <pc:docMk/>
            <pc:sldMk cId="3632959998" sldId="353"/>
            <ac:spMk id="2" creationId="{00000000-0000-0000-0000-000000000000}"/>
          </ac:spMkLst>
        </pc:spChg>
        <pc:spChg chg="mod">
          <ac:chgData name="Olessia Smotrova" userId="a8d6da50-e254-43db-a743-03e22166bebd" providerId="ADAL" clId="{DED4F31B-464B-4C6F-AFBC-934ED9769D04}" dt="2024-01-14T02:42:11.985" v="27357" actId="20577"/>
          <ac:spMkLst>
            <pc:docMk/>
            <pc:sldMk cId="3632959998" sldId="353"/>
            <ac:spMk id="3" creationId="{00000000-0000-0000-0000-000000000000}"/>
          </ac:spMkLst>
        </pc:spChg>
      </pc:sldChg>
      <pc:sldChg chg="delSp modSp mod delAnim">
        <pc:chgData name="Olessia Smotrova" userId="a8d6da50-e254-43db-a743-03e22166bebd" providerId="ADAL" clId="{DED4F31B-464B-4C6F-AFBC-934ED9769D04}" dt="2024-01-12T12:53:41.880" v="23816" actId="20577"/>
        <pc:sldMkLst>
          <pc:docMk/>
          <pc:sldMk cId="4108627024" sldId="354"/>
        </pc:sldMkLst>
        <pc:spChg chg="mod">
          <ac:chgData name="Olessia Smotrova" userId="a8d6da50-e254-43db-a743-03e22166bebd" providerId="ADAL" clId="{DED4F31B-464B-4C6F-AFBC-934ED9769D04}" dt="2024-01-10T13:44:32.511" v="23471" actId="20577"/>
          <ac:spMkLst>
            <pc:docMk/>
            <pc:sldMk cId="4108627024" sldId="354"/>
            <ac:spMk id="4" creationId="{00000000-0000-0000-0000-000000000000}"/>
          </ac:spMkLst>
        </pc:spChg>
        <pc:spChg chg="mod">
          <ac:chgData name="Olessia Smotrova" userId="a8d6da50-e254-43db-a743-03e22166bebd" providerId="ADAL" clId="{DED4F31B-464B-4C6F-AFBC-934ED9769D04}" dt="2024-01-10T13:46:19.870" v="23502" actId="1038"/>
          <ac:spMkLst>
            <pc:docMk/>
            <pc:sldMk cId="4108627024" sldId="354"/>
            <ac:spMk id="13" creationId="{00000000-0000-0000-0000-000000000000}"/>
          </ac:spMkLst>
        </pc:spChg>
        <pc:spChg chg="mod">
          <ac:chgData name="Olessia Smotrova" userId="a8d6da50-e254-43db-a743-03e22166bebd" providerId="ADAL" clId="{DED4F31B-464B-4C6F-AFBC-934ED9769D04}" dt="2024-01-10T13:45:10.077" v="23476" actId="20577"/>
          <ac:spMkLst>
            <pc:docMk/>
            <pc:sldMk cId="4108627024" sldId="354"/>
            <ac:spMk id="17" creationId="{00000000-0000-0000-0000-000000000000}"/>
          </ac:spMkLst>
        </pc:spChg>
        <pc:spChg chg="mod">
          <ac:chgData name="Olessia Smotrova" userId="a8d6da50-e254-43db-a743-03e22166bebd" providerId="ADAL" clId="{DED4F31B-464B-4C6F-AFBC-934ED9769D04}" dt="2024-01-10T13:45:33.601" v="23495" actId="20577"/>
          <ac:spMkLst>
            <pc:docMk/>
            <pc:sldMk cId="4108627024" sldId="354"/>
            <ac:spMk id="18" creationId="{00000000-0000-0000-0000-000000000000}"/>
          </ac:spMkLst>
        </pc:spChg>
        <pc:spChg chg="mod">
          <ac:chgData name="Olessia Smotrova" userId="a8d6da50-e254-43db-a743-03e22166bebd" providerId="ADAL" clId="{DED4F31B-464B-4C6F-AFBC-934ED9769D04}" dt="2024-01-10T13:46:02.669" v="23496" actId="20577"/>
          <ac:spMkLst>
            <pc:docMk/>
            <pc:sldMk cId="4108627024" sldId="354"/>
            <ac:spMk id="19" creationId="{00000000-0000-0000-0000-000000000000}"/>
          </ac:spMkLst>
        </pc:spChg>
        <pc:spChg chg="mod">
          <ac:chgData name="Olessia Smotrova" userId="a8d6da50-e254-43db-a743-03e22166bebd" providerId="ADAL" clId="{DED4F31B-464B-4C6F-AFBC-934ED9769D04}" dt="2024-01-12T12:53:41.880" v="23816" actId="20577"/>
          <ac:spMkLst>
            <pc:docMk/>
            <pc:sldMk cId="4108627024" sldId="354"/>
            <ac:spMk id="20" creationId="{00000000-0000-0000-0000-000000000000}"/>
          </ac:spMkLst>
        </pc:spChg>
        <pc:spChg chg="del">
          <ac:chgData name="Olessia Smotrova" userId="a8d6da50-e254-43db-a743-03e22166bebd" providerId="ADAL" clId="{DED4F31B-464B-4C6F-AFBC-934ED9769D04}" dt="2024-01-10T13:45:01.722" v="23472" actId="478"/>
          <ac:spMkLst>
            <pc:docMk/>
            <pc:sldMk cId="4108627024" sldId="354"/>
            <ac:spMk id="23" creationId="{00000000-0000-0000-0000-000000000000}"/>
          </ac:spMkLst>
        </pc:spChg>
        <pc:cxnChg chg="del">
          <ac:chgData name="Olessia Smotrova" userId="a8d6da50-e254-43db-a743-03e22166bebd" providerId="ADAL" clId="{DED4F31B-464B-4C6F-AFBC-934ED9769D04}" dt="2024-01-10T13:45:01.722" v="23472" actId="478"/>
          <ac:cxnSpMkLst>
            <pc:docMk/>
            <pc:sldMk cId="4108627024" sldId="354"/>
            <ac:cxnSpMk id="22" creationId="{00000000-0000-0000-0000-000000000000}"/>
          </ac:cxnSpMkLst>
        </pc:cxnChg>
      </pc:sldChg>
      <pc:sldChg chg="modSp mod">
        <pc:chgData name="Olessia Smotrova" userId="a8d6da50-e254-43db-a743-03e22166bebd" providerId="ADAL" clId="{DED4F31B-464B-4C6F-AFBC-934ED9769D04}" dt="2024-01-12T12:52:45.304" v="23796" actId="1076"/>
        <pc:sldMkLst>
          <pc:docMk/>
          <pc:sldMk cId="1838216116" sldId="355"/>
        </pc:sldMkLst>
        <pc:spChg chg="mod">
          <ac:chgData name="Olessia Smotrova" userId="a8d6da50-e254-43db-a743-03e22166bebd" providerId="ADAL" clId="{DED4F31B-464B-4C6F-AFBC-934ED9769D04}" dt="2024-01-12T12:52:21.240" v="23781" actId="1076"/>
          <ac:spMkLst>
            <pc:docMk/>
            <pc:sldMk cId="1838216116" sldId="355"/>
            <ac:spMk id="2" creationId="{00000000-0000-0000-0000-000000000000}"/>
          </ac:spMkLst>
        </pc:spChg>
        <pc:spChg chg="mod">
          <ac:chgData name="Olessia Smotrova" userId="a8d6da50-e254-43db-a743-03e22166bebd" providerId="ADAL" clId="{DED4F31B-464B-4C6F-AFBC-934ED9769D04}" dt="2024-01-12T12:52:45.304" v="23796" actId="1076"/>
          <ac:spMkLst>
            <pc:docMk/>
            <pc:sldMk cId="1838216116" sldId="355"/>
            <ac:spMk id="7" creationId="{00000000-0000-0000-0000-000000000000}"/>
          </ac:spMkLst>
        </pc:spChg>
      </pc:sldChg>
      <pc:sldChg chg="modSp mod modAnim">
        <pc:chgData name="Olessia Smotrova" userId="a8d6da50-e254-43db-a743-03e22166bebd" providerId="ADAL" clId="{DED4F31B-464B-4C6F-AFBC-934ED9769D04}" dt="2024-01-12T12:56:09.461" v="23952" actId="20577"/>
        <pc:sldMkLst>
          <pc:docMk/>
          <pc:sldMk cId="3592423286" sldId="356"/>
        </pc:sldMkLst>
        <pc:spChg chg="mod">
          <ac:chgData name="Olessia Smotrova" userId="a8d6da50-e254-43db-a743-03e22166bebd" providerId="ADAL" clId="{DED4F31B-464B-4C6F-AFBC-934ED9769D04}" dt="2024-01-12T12:56:09.461" v="23952" actId="20577"/>
          <ac:spMkLst>
            <pc:docMk/>
            <pc:sldMk cId="3592423286" sldId="356"/>
            <ac:spMk id="5" creationId="{00000000-0000-0000-0000-000000000000}"/>
          </ac:spMkLst>
        </pc:spChg>
        <pc:spChg chg="mod">
          <ac:chgData name="Olessia Smotrova" userId="a8d6da50-e254-43db-a743-03e22166bebd" providerId="ADAL" clId="{DED4F31B-464B-4C6F-AFBC-934ED9769D04}" dt="2024-01-12T12:55:09.754" v="23921" actId="20577"/>
          <ac:spMkLst>
            <pc:docMk/>
            <pc:sldMk cId="3592423286" sldId="356"/>
            <ac:spMk id="6" creationId="{00000000-0000-0000-0000-000000000000}"/>
          </ac:spMkLst>
        </pc:spChg>
      </pc:sldChg>
      <pc:sldChg chg="delSp modSp mod">
        <pc:chgData name="Olessia Smotrova" userId="a8d6da50-e254-43db-a743-03e22166bebd" providerId="ADAL" clId="{DED4F31B-464B-4C6F-AFBC-934ED9769D04}" dt="2024-01-14T00:18:18.437" v="24110" actId="478"/>
        <pc:sldMkLst>
          <pc:docMk/>
          <pc:sldMk cId="284387980" sldId="358"/>
        </pc:sldMkLst>
        <pc:spChg chg="del mod">
          <ac:chgData name="Olessia Smotrova" userId="a8d6da50-e254-43db-a743-03e22166bebd" providerId="ADAL" clId="{DED4F31B-464B-4C6F-AFBC-934ED9769D04}" dt="2024-01-14T00:18:18.437" v="24110" actId="478"/>
          <ac:spMkLst>
            <pc:docMk/>
            <pc:sldMk cId="284387980" sldId="358"/>
            <ac:spMk id="4" creationId="{C47ECD1F-7992-4FB2-A4BB-61B6FC25A97A}"/>
          </ac:spMkLst>
        </pc:spChg>
      </pc:sldChg>
      <pc:sldChg chg="modSp">
        <pc:chgData name="Olessia Smotrova" userId="a8d6da50-e254-43db-a743-03e22166bebd" providerId="ADAL" clId="{DED4F31B-464B-4C6F-AFBC-934ED9769D04}" dt="2024-01-14T01:09:09.300" v="24946" actId="1036"/>
        <pc:sldMkLst>
          <pc:docMk/>
          <pc:sldMk cId="3204683817" sldId="364"/>
        </pc:sldMkLst>
        <pc:picChg chg="mod">
          <ac:chgData name="Olessia Smotrova" userId="a8d6da50-e254-43db-a743-03e22166bebd" providerId="ADAL" clId="{DED4F31B-464B-4C6F-AFBC-934ED9769D04}" dt="2024-01-14T01:09:09.300" v="24946" actId="1036"/>
          <ac:picMkLst>
            <pc:docMk/>
            <pc:sldMk cId="3204683817" sldId="364"/>
            <ac:picMk id="11266" creationId="{00000000-0000-0000-0000-000000000000}"/>
          </ac:picMkLst>
        </pc:picChg>
      </pc:sldChg>
      <pc:sldChg chg="modSp mod">
        <pc:chgData name="Olessia Smotrova" userId="a8d6da50-e254-43db-a743-03e22166bebd" providerId="ADAL" clId="{DED4F31B-464B-4C6F-AFBC-934ED9769D04}" dt="2024-01-06T21:12:55.160" v="18928" actId="20577"/>
        <pc:sldMkLst>
          <pc:docMk/>
          <pc:sldMk cId="1949161437" sldId="365"/>
        </pc:sldMkLst>
        <pc:spChg chg="mod">
          <ac:chgData name="Olessia Smotrova" userId="a8d6da50-e254-43db-a743-03e22166bebd" providerId="ADAL" clId="{DED4F31B-464B-4C6F-AFBC-934ED9769D04}" dt="2024-01-06T21:12:55.160" v="18928" actId="20577"/>
          <ac:spMkLst>
            <pc:docMk/>
            <pc:sldMk cId="1949161437" sldId="365"/>
            <ac:spMk id="7" creationId="{00000000-0000-0000-0000-000000000000}"/>
          </ac:spMkLst>
        </pc:spChg>
      </pc:sldChg>
      <pc:sldChg chg="modSp mod">
        <pc:chgData name="Olessia Smotrova" userId="a8d6da50-e254-43db-a743-03e22166bebd" providerId="ADAL" clId="{DED4F31B-464B-4C6F-AFBC-934ED9769D04}" dt="2024-01-14T01:08:31.532" v="24942" actId="208"/>
        <pc:sldMkLst>
          <pc:docMk/>
          <pc:sldMk cId="3168341224" sldId="371"/>
        </pc:sldMkLst>
        <pc:picChg chg="mod">
          <ac:chgData name="Olessia Smotrova" userId="a8d6da50-e254-43db-a743-03e22166bebd" providerId="ADAL" clId="{DED4F31B-464B-4C6F-AFBC-934ED9769D04}" dt="2024-01-14T01:08:31.532" v="24942" actId="208"/>
          <ac:picMkLst>
            <pc:docMk/>
            <pc:sldMk cId="3168341224" sldId="371"/>
            <ac:picMk id="52226" creationId="{00000000-0000-0000-0000-000000000000}"/>
          </ac:picMkLst>
        </pc:picChg>
      </pc:sldChg>
      <pc:sldChg chg="modSp mod">
        <pc:chgData name="Olessia Smotrova" userId="a8d6da50-e254-43db-a743-03e22166bebd" providerId="ADAL" clId="{DED4F31B-464B-4C6F-AFBC-934ED9769D04}" dt="2024-01-06T21:13:23.199" v="18934" actId="20577"/>
        <pc:sldMkLst>
          <pc:docMk/>
          <pc:sldMk cId="3892857128" sldId="372"/>
        </pc:sldMkLst>
        <pc:spChg chg="mod">
          <ac:chgData name="Olessia Smotrova" userId="a8d6da50-e254-43db-a743-03e22166bebd" providerId="ADAL" clId="{DED4F31B-464B-4C6F-AFBC-934ED9769D04}" dt="2024-01-06T21:13:23.199" v="18934" actId="20577"/>
          <ac:spMkLst>
            <pc:docMk/>
            <pc:sldMk cId="3892857128" sldId="372"/>
            <ac:spMk id="2" creationId="{00000000-0000-0000-0000-000000000000}"/>
          </ac:spMkLst>
        </pc:spChg>
      </pc:sldChg>
      <pc:sldChg chg="modSp mod">
        <pc:chgData name="Olessia Smotrova" userId="a8d6da50-e254-43db-a743-03e22166bebd" providerId="ADAL" clId="{DED4F31B-464B-4C6F-AFBC-934ED9769D04}" dt="2024-01-14T01:03:21.320" v="24908" actId="1076"/>
        <pc:sldMkLst>
          <pc:docMk/>
          <pc:sldMk cId="2134686807" sldId="374"/>
        </pc:sldMkLst>
        <pc:spChg chg="mod">
          <ac:chgData name="Olessia Smotrova" userId="a8d6da50-e254-43db-a743-03e22166bebd" providerId="ADAL" clId="{DED4F31B-464B-4C6F-AFBC-934ED9769D04}" dt="2024-01-14T01:03:21.320" v="24908" actId="1076"/>
          <ac:spMkLst>
            <pc:docMk/>
            <pc:sldMk cId="2134686807" sldId="374"/>
            <ac:spMk id="3" creationId="{00000000-0000-0000-0000-000000000000}"/>
          </ac:spMkLst>
        </pc:spChg>
      </pc:sldChg>
      <pc:sldChg chg="modSp mod">
        <pc:chgData name="Olessia Smotrova" userId="a8d6da50-e254-43db-a743-03e22166bebd" providerId="ADAL" clId="{DED4F31B-464B-4C6F-AFBC-934ED9769D04}" dt="2024-01-14T01:04:12.158" v="24914" actId="1076"/>
        <pc:sldMkLst>
          <pc:docMk/>
          <pc:sldMk cId="3939466738" sldId="377"/>
        </pc:sldMkLst>
        <pc:spChg chg="mod">
          <ac:chgData name="Olessia Smotrova" userId="a8d6da50-e254-43db-a743-03e22166bebd" providerId="ADAL" clId="{DED4F31B-464B-4C6F-AFBC-934ED9769D04}" dt="2024-01-14T01:04:00.379" v="24911" actId="1076"/>
          <ac:spMkLst>
            <pc:docMk/>
            <pc:sldMk cId="3939466738" sldId="377"/>
            <ac:spMk id="3" creationId="{00000000-0000-0000-0000-000000000000}"/>
          </ac:spMkLst>
        </pc:spChg>
        <pc:spChg chg="mod">
          <ac:chgData name="Olessia Smotrova" userId="a8d6da50-e254-43db-a743-03e22166bebd" providerId="ADAL" clId="{DED4F31B-464B-4C6F-AFBC-934ED9769D04}" dt="2024-01-14T01:03:57.084" v="24910" actId="1076"/>
          <ac:spMkLst>
            <pc:docMk/>
            <pc:sldMk cId="3939466738" sldId="377"/>
            <ac:spMk id="4" creationId="{00000000-0000-0000-0000-000000000000}"/>
          </ac:spMkLst>
        </pc:spChg>
        <pc:picChg chg="mod">
          <ac:chgData name="Olessia Smotrova" userId="a8d6da50-e254-43db-a743-03e22166bebd" providerId="ADAL" clId="{DED4F31B-464B-4C6F-AFBC-934ED9769D04}" dt="2024-01-14T01:04:12.158" v="24914" actId="1076"/>
          <ac:picMkLst>
            <pc:docMk/>
            <pc:sldMk cId="3939466738" sldId="377"/>
            <ac:picMk id="22530" creationId="{00000000-0000-0000-0000-000000000000}"/>
          </ac:picMkLst>
        </pc:picChg>
      </pc:sldChg>
      <pc:sldChg chg="modSp mod">
        <pc:chgData name="Olessia Smotrova" userId="a8d6da50-e254-43db-a743-03e22166bebd" providerId="ADAL" clId="{DED4F31B-464B-4C6F-AFBC-934ED9769D04}" dt="2024-01-14T02:48:12.079" v="27490" actId="113"/>
        <pc:sldMkLst>
          <pc:docMk/>
          <pc:sldMk cId="1948977833" sldId="378"/>
        </pc:sldMkLst>
        <pc:spChg chg="mod">
          <ac:chgData name="Olessia Smotrova" userId="a8d6da50-e254-43db-a743-03e22166bebd" providerId="ADAL" clId="{DED4F31B-464B-4C6F-AFBC-934ED9769D04}" dt="2024-01-06T21:14:11.053" v="18940" actId="20577"/>
          <ac:spMkLst>
            <pc:docMk/>
            <pc:sldMk cId="1948977833" sldId="378"/>
            <ac:spMk id="2" creationId="{00000000-0000-0000-0000-000000000000}"/>
          </ac:spMkLst>
        </pc:spChg>
        <pc:spChg chg="mod">
          <ac:chgData name="Olessia Smotrova" userId="a8d6da50-e254-43db-a743-03e22166bebd" providerId="ADAL" clId="{DED4F31B-464B-4C6F-AFBC-934ED9769D04}" dt="2024-01-14T02:48:12.079" v="27490" actId="113"/>
          <ac:spMkLst>
            <pc:docMk/>
            <pc:sldMk cId="1948977833" sldId="378"/>
            <ac:spMk id="3" creationId="{00000000-0000-0000-0000-000000000000}"/>
          </ac:spMkLst>
        </pc:spChg>
      </pc:sldChg>
      <pc:sldChg chg="modSp mod">
        <pc:chgData name="Olessia Smotrova" userId="a8d6da50-e254-43db-a743-03e22166bebd" providerId="ADAL" clId="{DED4F31B-464B-4C6F-AFBC-934ED9769D04}" dt="2024-01-14T01:05:16.196" v="24920" actId="1076"/>
        <pc:sldMkLst>
          <pc:docMk/>
          <pc:sldMk cId="1806490000" sldId="379"/>
        </pc:sldMkLst>
        <pc:spChg chg="mod">
          <ac:chgData name="Olessia Smotrova" userId="a8d6da50-e254-43db-a743-03e22166bebd" providerId="ADAL" clId="{DED4F31B-464B-4C6F-AFBC-934ED9769D04}" dt="2024-01-14T01:05:16.196" v="24920" actId="1076"/>
          <ac:spMkLst>
            <pc:docMk/>
            <pc:sldMk cId="1806490000" sldId="379"/>
            <ac:spMk id="2" creationId="{00000000-0000-0000-0000-000000000000}"/>
          </ac:spMkLst>
        </pc:spChg>
        <pc:spChg chg="mod">
          <ac:chgData name="Olessia Smotrova" userId="a8d6da50-e254-43db-a743-03e22166bebd" providerId="ADAL" clId="{DED4F31B-464B-4C6F-AFBC-934ED9769D04}" dt="2024-01-14T01:04:53.115" v="24915" actId="14100"/>
          <ac:spMkLst>
            <pc:docMk/>
            <pc:sldMk cId="1806490000" sldId="379"/>
            <ac:spMk id="4" creationId="{00000000-0000-0000-0000-000000000000}"/>
          </ac:spMkLst>
        </pc:spChg>
        <pc:picChg chg="mod">
          <ac:chgData name="Olessia Smotrova" userId="a8d6da50-e254-43db-a743-03e22166bebd" providerId="ADAL" clId="{DED4F31B-464B-4C6F-AFBC-934ED9769D04}" dt="2024-01-14T01:05:09.965" v="24919" actId="208"/>
          <ac:picMkLst>
            <pc:docMk/>
            <pc:sldMk cId="1806490000" sldId="379"/>
            <ac:picMk id="10241" creationId="{00000000-0000-0000-0000-000000000000}"/>
          </ac:picMkLst>
        </pc:picChg>
      </pc:sldChg>
      <pc:sldChg chg="modSp mod">
        <pc:chgData name="Olessia Smotrova" userId="a8d6da50-e254-43db-a743-03e22166bebd" providerId="ADAL" clId="{DED4F31B-464B-4C6F-AFBC-934ED9769D04}" dt="2024-01-14T01:05:59.602" v="24925" actId="1038"/>
        <pc:sldMkLst>
          <pc:docMk/>
          <pc:sldMk cId="2953328404" sldId="381"/>
        </pc:sldMkLst>
        <pc:spChg chg="mod">
          <ac:chgData name="Olessia Smotrova" userId="a8d6da50-e254-43db-a743-03e22166bebd" providerId="ADAL" clId="{DED4F31B-464B-4C6F-AFBC-934ED9769D04}" dt="2024-01-14T01:05:35.038" v="24921" actId="1076"/>
          <ac:spMkLst>
            <pc:docMk/>
            <pc:sldMk cId="2953328404" sldId="381"/>
            <ac:spMk id="9" creationId="{00000000-0000-0000-0000-000000000000}"/>
          </ac:spMkLst>
        </pc:spChg>
        <pc:cxnChg chg="mod">
          <ac:chgData name="Olessia Smotrova" userId="a8d6da50-e254-43db-a743-03e22166bebd" providerId="ADAL" clId="{DED4F31B-464B-4C6F-AFBC-934ED9769D04}" dt="2024-01-14T01:05:59.602" v="24925" actId="1038"/>
          <ac:cxnSpMkLst>
            <pc:docMk/>
            <pc:sldMk cId="2953328404" sldId="381"/>
            <ac:cxnSpMk id="5" creationId="{00000000-0000-0000-0000-000000000000}"/>
          </ac:cxnSpMkLst>
        </pc:cxnChg>
      </pc:sldChg>
      <pc:sldChg chg="modSp mod">
        <pc:chgData name="Olessia Smotrova" userId="a8d6da50-e254-43db-a743-03e22166bebd" providerId="ADAL" clId="{DED4F31B-464B-4C6F-AFBC-934ED9769D04}" dt="2024-01-14T02:49:10.146" v="27506" actId="113"/>
        <pc:sldMkLst>
          <pc:docMk/>
          <pc:sldMk cId="2248660037" sldId="382"/>
        </pc:sldMkLst>
        <pc:spChg chg="mod">
          <ac:chgData name="Olessia Smotrova" userId="a8d6da50-e254-43db-a743-03e22166bebd" providerId="ADAL" clId="{DED4F31B-464B-4C6F-AFBC-934ED9769D04}" dt="2024-01-06T21:15:39.551" v="18944" actId="20577"/>
          <ac:spMkLst>
            <pc:docMk/>
            <pc:sldMk cId="2248660037" sldId="382"/>
            <ac:spMk id="2" creationId="{00000000-0000-0000-0000-000000000000}"/>
          </ac:spMkLst>
        </pc:spChg>
        <pc:spChg chg="mod">
          <ac:chgData name="Olessia Smotrova" userId="a8d6da50-e254-43db-a743-03e22166bebd" providerId="ADAL" clId="{DED4F31B-464B-4C6F-AFBC-934ED9769D04}" dt="2024-01-14T02:49:10.146" v="27506" actId="113"/>
          <ac:spMkLst>
            <pc:docMk/>
            <pc:sldMk cId="2248660037" sldId="382"/>
            <ac:spMk id="3" creationId="{00000000-0000-0000-0000-000000000000}"/>
          </ac:spMkLst>
        </pc:spChg>
        <pc:picChg chg="mod">
          <ac:chgData name="Olessia Smotrova" userId="a8d6da50-e254-43db-a743-03e22166bebd" providerId="ADAL" clId="{DED4F31B-464B-4C6F-AFBC-934ED9769D04}" dt="2024-01-14T01:06:24.185" v="24929" actId="208"/>
          <ac:picMkLst>
            <pc:docMk/>
            <pc:sldMk cId="2248660037" sldId="382"/>
            <ac:picMk id="13314" creationId="{00000000-0000-0000-0000-000000000000}"/>
          </ac:picMkLst>
        </pc:picChg>
        <pc:picChg chg="mod">
          <ac:chgData name="Olessia Smotrova" userId="a8d6da50-e254-43db-a743-03e22166bebd" providerId="ADAL" clId="{DED4F31B-464B-4C6F-AFBC-934ED9769D04}" dt="2024-01-14T01:06:24.185" v="24929" actId="208"/>
          <ac:picMkLst>
            <pc:docMk/>
            <pc:sldMk cId="2248660037" sldId="382"/>
            <ac:picMk id="13315" creationId="{00000000-0000-0000-0000-000000000000}"/>
          </ac:picMkLst>
        </pc:picChg>
      </pc:sldChg>
      <pc:sldChg chg="modSp mod">
        <pc:chgData name="Olessia Smotrova" userId="a8d6da50-e254-43db-a743-03e22166bebd" providerId="ADAL" clId="{DED4F31B-464B-4C6F-AFBC-934ED9769D04}" dt="2024-01-14T01:12:17.802" v="24949" actId="208"/>
        <pc:sldMkLst>
          <pc:docMk/>
          <pc:sldMk cId="2857701274" sldId="383"/>
        </pc:sldMkLst>
        <pc:spChg chg="mod">
          <ac:chgData name="Olessia Smotrova" userId="a8d6da50-e254-43db-a743-03e22166bebd" providerId="ADAL" clId="{DED4F31B-464B-4C6F-AFBC-934ED9769D04}" dt="2024-01-06T21:16:26.556" v="18948" actId="20577"/>
          <ac:spMkLst>
            <pc:docMk/>
            <pc:sldMk cId="2857701274" sldId="383"/>
            <ac:spMk id="2" creationId="{00000000-0000-0000-0000-000000000000}"/>
          </ac:spMkLst>
        </pc:spChg>
        <pc:picChg chg="mod">
          <ac:chgData name="Olessia Smotrova" userId="a8d6da50-e254-43db-a743-03e22166bebd" providerId="ADAL" clId="{DED4F31B-464B-4C6F-AFBC-934ED9769D04}" dt="2024-01-14T01:12:17.802" v="24949" actId="208"/>
          <ac:picMkLst>
            <pc:docMk/>
            <pc:sldMk cId="2857701274" sldId="383"/>
            <ac:picMk id="14338" creationId="{00000000-0000-0000-0000-000000000000}"/>
          </ac:picMkLst>
        </pc:picChg>
      </pc:sldChg>
      <pc:sldChg chg="modSp mod ord">
        <pc:chgData name="Olessia Smotrova" userId="a8d6da50-e254-43db-a743-03e22166bebd" providerId="ADAL" clId="{DED4F31B-464B-4C6F-AFBC-934ED9769D04}" dt="2024-01-14T02:58:12.406" v="27830" actId="1076"/>
        <pc:sldMkLst>
          <pc:docMk/>
          <pc:sldMk cId="2603006242" sldId="386"/>
        </pc:sldMkLst>
        <pc:spChg chg="mod">
          <ac:chgData name="Olessia Smotrova" userId="a8d6da50-e254-43db-a743-03e22166bebd" providerId="ADAL" clId="{DED4F31B-464B-4C6F-AFBC-934ED9769D04}" dt="2024-01-14T02:58:12.406" v="27830" actId="1076"/>
          <ac:spMkLst>
            <pc:docMk/>
            <pc:sldMk cId="2603006242" sldId="386"/>
            <ac:spMk id="2" creationId="{00000000-0000-0000-0000-000000000000}"/>
          </ac:spMkLst>
        </pc:spChg>
        <pc:spChg chg="mod">
          <ac:chgData name="Olessia Smotrova" userId="a8d6da50-e254-43db-a743-03e22166bebd" providerId="ADAL" clId="{DED4F31B-464B-4C6F-AFBC-934ED9769D04}" dt="2024-01-14T01:18:32.842" v="25697" actId="14100"/>
          <ac:spMkLst>
            <pc:docMk/>
            <pc:sldMk cId="2603006242" sldId="386"/>
            <ac:spMk id="3" creationId="{00000000-0000-0000-0000-000000000000}"/>
          </ac:spMkLst>
        </pc:spChg>
        <pc:picChg chg="mod">
          <ac:chgData name="Olessia Smotrova" userId="a8d6da50-e254-43db-a743-03e22166bebd" providerId="ADAL" clId="{DED4F31B-464B-4C6F-AFBC-934ED9769D04}" dt="2024-01-14T01:18:26.814" v="25696" actId="208"/>
          <ac:picMkLst>
            <pc:docMk/>
            <pc:sldMk cId="2603006242" sldId="386"/>
            <ac:picMk id="4" creationId="{00000000-0000-0000-0000-000000000000}"/>
          </ac:picMkLst>
        </pc:picChg>
      </pc:sldChg>
      <pc:sldChg chg="addSp modSp mod">
        <pc:chgData name="Olessia Smotrova" userId="a8d6da50-e254-43db-a743-03e22166bebd" providerId="ADAL" clId="{DED4F31B-464B-4C6F-AFBC-934ED9769D04}" dt="2024-01-14T03:00:54.267" v="28024" actId="1035"/>
        <pc:sldMkLst>
          <pc:docMk/>
          <pc:sldMk cId="3310695204" sldId="387"/>
        </pc:sldMkLst>
        <pc:spChg chg="add mod">
          <ac:chgData name="Olessia Smotrova" userId="a8d6da50-e254-43db-a743-03e22166bebd" providerId="ADAL" clId="{DED4F31B-464B-4C6F-AFBC-934ED9769D04}" dt="2024-01-14T03:00:54.267" v="28024" actId="1035"/>
          <ac:spMkLst>
            <pc:docMk/>
            <pc:sldMk cId="3310695204" sldId="387"/>
            <ac:spMk id="2" creationId="{0D95EE98-18CD-E41F-1459-51459BB5DF2B}"/>
          </ac:spMkLst>
        </pc:spChg>
        <pc:spChg chg="mod">
          <ac:chgData name="Olessia Smotrova" userId="a8d6da50-e254-43db-a743-03e22166bebd" providerId="ADAL" clId="{DED4F31B-464B-4C6F-AFBC-934ED9769D04}" dt="2024-01-14T02:57:53.764" v="27817" actId="20577"/>
          <ac:spMkLst>
            <pc:docMk/>
            <pc:sldMk cId="3310695204" sldId="387"/>
            <ac:spMk id="3" creationId="{00000000-0000-0000-0000-000000000000}"/>
          </ac:spMkLst>
        </pc:spChg>
      </pc:sldChg>
      <pc:sldChg chg="modSp mod">
        <pc:chgData name="Olessia Smotrova" userId="a8d6da50-e254-43db-a743-03e22166bebd" providerId="ADAL" clId="{DED4F31B-464B-4C6F-AFBC-934ED9769D04}" dt="2024-01-14T02:58:25.496" v="27839" actId="20577"/>
        <pc:sldMkLst>
          <pc:docMk/>
          <pc:sldMk cId="3150917787" sldId="388"/>
        </pc:sldMkLst>
        <pc:spChg chg="mod">
          <ac:chgData name="Olessia Smotrova" userId="a8d6da50-e254-43db-a743-03e22166bebd" providerId="ADAL" clId="{DED4F31B-464B-4C6F-AFBC-934ED9769D04}" dt="2024-01-14T02:58:25.496" v="27839" actId="20577"/>
          <ac:spMkLst>
            <pc:docMk/>
            <pc:sldMk cId="3150917787" sldId="388"/>
            <ac:spMk id="3" creationId="{00000000-0000-0000-0000-000000000000}"/>
          </ac:spMkLst>
        </pc:spChg>
      </pc:sldChg>
      <pc:sldChg chg="modSp mod">
        <pc:chgData name="Olessia Smotrova" userId="a8d6da50-e254-43db-a743-03e22166bebd" providerId="ADAL" clId="{DED4F31B-464B-4C6F-AFBC-934ED9769D04}" dt="2024-01-14T02:58:32.216" v="27854" actId="20577"/>
        <pc:sldMkLst>
          <pc:docMk/>
          <pc:sldMk cId="2897718467" sldId="389"/>
        </pc:sldMkLst>
        <pc:spChg chg="mod">
          <ac:chgData name="Olessia Smotrova" userId="a8d6da50-e254-43db-a743-03e22166bebd" providerId="ADAL" clId="{DED4F31B-464B-4C6F-AFBC-934ED9769D04}" dt="2024-01-14T02:58:32.216" v="27854" actId="20577"/>
          <ac:spMkLst>
            <pc:docMk/>
            <pc:sldMk cId="2897718467" sldId="389"/>
            <ac:spMk id="3" creationId="{00000000-0000-0000-0000-000000000000}"/>
          </ac:spMkLst>
        </pc:spChg>
      </pc:sldChg>
      <pc:sldChg chg="modSp mod">
        <pc:chgData name="Olessia Smotrova" userId="a8d6da50-e254-43db-a743-03e22166bebd" providerId="ADAL" clId="{DED4F31B-464B-4C6F-AFBC-934ED9769D04}" dt="2024-01-14T02:58:37.514" v="27865" actId="20577"/>
        <pc:sldMkLst>
          <pc:docMk/>
          <pc:sldMk cId="3445119867" sldId="390"/>
        </pc:sldMkLst>
        <pc:spChg chg="mod">
          <ac:chgData name="Olessia Smotrova" userId="a8d6da50-e254-43db-a743-03e22166bebd" providerId="ADAL" clId="{DED4F31B-464B-4C6F-AFBC-934ED9769D04}" dt="2024-01-14T02:58:37.514" v="27865" actId="20577"/>
          <ac:spMkLst>
            <pc:docMk/>
            <pc:sldMk cId="3445119867" sldId="390"/>
            <ac:spMk id="3" creationId="{00000000-0000-0000-0000-000000000000}"/>
          </ac:spMkLst>
        </pc:spChg>
      </pc:sldChg>
      <pc:sldChg chg="modSp mod">
        <pc:chgData name="Olessia Smotrova" userId="a8d6da50-e254-43db-a743-03e22166bebd" providerId="ADAL" clId="{DED4F31B-464B-4C6F-AFBC-934ED9769D04}" dt="2024-01-14T02:58:44.484" v="27875" actId="20577"/>
        <pc:sldMkLst>
          <pc:docMk/>
          <pc:sldMk cId="4004421894" sldId="391"/>
        </pc:sldMkLst>
        <pc:spChg chg="mod">
          <ac:chgData name="Olessia Smotrova" userId="a8d6da50-e254-43db-a743-03e22166bebd" providerId="ADAL" clId="{DED4F31B-464B-4C6F-AFBC-934ED9769D04}" dt="2024-01-14T02:58:44.484" v="27875" actId="20577"/>
          <ac:spMkLst>
            <pc:docMk/>
            <pc:sldMk cId="4004421894" sldId="391"/>
            <ac:spMk id="3" creationId="{00000000-0000-0000-0000-000000000000}"/>
          </ac:spMkLst>
        </pc:spChg>
      </pc:sldChg>
      <pc:sldChg chg="modSp mod modAnim">
        <pc:chgData name="Olessia Smotrova" userId="a8d6da50-e254-43db-a743-03e22166bebd" providerId="ADAL" clId="{DED4F31B-464B-4C6F-AFBC-934ED9769D04}" dt="2024-01-14T01:40:33.210" v="25983" actId="20577"/>
        <pc:sldMkLst>
          <pc:docMk/>
          <pc:sldMk cId="4166728355" sldId="392"/>
        </pc:sldMkLst>
        <pc:spChg chg="mod">
          <ac:chgData name="Olessia Smotrova" userId="a8d6da50-e254-43db-a743-03e22166bebd" providerId="ADAL" clId="{DED4F31B-464B-4C6F-AFBC-934ED9769D04}" dt="2024-01-06T21:16:54.350" v="18952" actId="20577"/>
          <ac:spMkLst>
            <pc:docMk/>
            <pc:sldMk cId="4166728355" sldId="392"/>
            <ac:spMk id="2" creationId="{00000000-0000-0000-0000-000000000000}"/>
          </ac:spMkLst>
        </pc:spChg>
        <pc:spChg chg="mod">
          <ac:chgData name="Olessia Smotrova" userId="a8d6da50-e254-43db-a743-03e22166bebd" providerId="ADAL" clId="{DED4F31B-464B-4C6F-AFBC-934ED9769D04}" dt="2024-01-14T01:40:33.210" v="25983" actId="20577"/>
          <ac:spMkLst>
            <pc:docMk/>
            <pc:sldMk cId="4166728355" sldId="392"/>
            <ac:spMk id="3" creationId="{00000000-0000-0000-0000-000000000000}"/>
          </ac:spMkLst>
        </pc:spChg>
        <pc:picChg chg="mod">
          <ac:chgData name="Olessia Smotrova" userId="a8d6da50-e254-43db-a743-03e22166bebd" providerId="ADAL" clId="{DED4F31B-464B-4C6F-AFBC-934ED9769D04}" dt="2024-01-14T01:40:15.265" v="25967" actId="1076"/>
          <ac:picMkLst>
            <pc:docMk/>
            <pc:sldMk cId="4166728355" sldId="392"/>
            <ac:picMk id="15362" creationId="{00000000-0000-0000-0000-000000000000}"/>
          </ac:picMkLst>
        </pc:picChg>
      </pc:sldChg>
      <pc:sldChg chg="modSp modAnim">
        <pc:chgData name="Olessia Smotrova" userId="a8d6da50-e254-43db-a743-03e22166bebd" providerId="ADAL" clId="{DED4F31B-464B-4C6F-AFBC-934ED9769D04}" dt="2024-01-14T02:27:10.844" v="27313" actId="20577"/>
        <pc:sldMkLst>
          <pc:docMk/>
          <pc:sldMk cId="3612606631" sldId="394"/>
        </pc:sldMkLst>
        <pc:spChg chg="mod">
          <ac:chgData name="Olessia Smotrova" userId="a8d6da50-e254-43db-a743-03e22166bebd" providerId="ADAL" clId="{DED4F31B-464B-4C6F-AFBC-934ED9769D04}" dt="2024-01-14T02:27:10.844" v="27313" actId="20577"/>
          <ac:spMkLst>
            <pc:docMk/>
            <pc:sldMk cId="3612606631" sldId="394"/>
            <ac:spMk id="3" creationId="{00000000-0000-0000-0000-000000000000}"/>
          </ac:spMkLst>
        </pc:spChg>
      </pc:sldChg>
      <pc:sldChg chg="modSp mod">
        <pc:chgData name="Olessia Smotrova" userId="a8d6da50-e254-43db-a743-03e22166bebd" providerId="ADAL" clId="{DED4F31B-464B-4C6F-AFBC-934ED9769D04}" dt="2024-01-04T17:51:41.546" v="18788" actId="20577"/>
        <pc:sldMkLst>
          <pc:docMk/>
          <pc:sldMk cId="200652876" sldId="398"/>
        </pc:sldMkLst>
        <pc:spChg chg="mod">
          <ac:chgData name="Olessia Smotrova" userId="a8d6da50-e254-43db-a743-03e22166bebd" providerId="ADAL" clId="{DED4F31B-464B-4C6F-AFBC-934ED9769D04}" dt="2024-01-04T17:51:41.546" v="18788" actId="20577"/>
          <ac:spMkLst>
            <pc:docMk/>
            <pc:sldMk cId="200652876" sldId="398"/>
            <ac:spMk id="2" creationId="{BEC17FA7-5915-4CEF-BB31-D28210C5065E}"/>
          </ac:spMkLst>
        </pc:spChg>
      </pc:sldChg>
      <pc:sldChg chg="addSp delSp modSp mod ord modAnim">
        <pc:chgData name="Olessia Smotrova" userId="a8d6da50-e254-43db-a743-03e22166bebd" providerId="ADAL" clId="{DED4F31B-464B-4C6F-AFBC-934ED9769D04}" dt="2024-01-06T21:57:59.345" v="21063" actId="20578"/>
        <pc:sldMkLst>
          <pc:docMk/>
          <pc:sldMk cId="829800901" sldId="399"/>
        </pc:sldMkLst>
        <pc:spChg chg="mod">
          <ac:chgData name="Olessia Smotrova" userId="a8d6da50-e254-43db-a743-03e22166bebd" providerId="ADAL" clId="{DED4F31B-464B-4C6F-AFBC-934ED9769D04}" dt="2024-01-06T21:57:37.975" v="21061" actId="20577"/>
          <ac:spMkLst>
            <pc:docMk/>
            <pc:sldMk cId="829800901" sldId="399"/>
            <ac:spMk id="2" creationId="{0D34BDBC-D29B-4699-965F-8C33FEC68B0E}"/>
          </ac:spMkLst>
        </pc:spChg>
        <pc:spChg chg="mod">
          <ac:chgData name="Olessia Smotrova" userId="a8d6da50-e254-43db-a743-03e22166bebd" providerId="ADAL" clId="{DED4F31B-464B-4C6F-AFBC-934ED9769D04}" dt="2024-01-06T21:57:59.345" v="21063" actId="20578"/>
          <ac:spMkLst>
            <pc:docMk/>
            <pc:sldMk cId="829800901" sldId="399"/>
            <ac:spMk id="3" creationId="{AC288701-381C-4041-A239-523B8D9C65F7}"/>
          </ac:spMkLst>
        </pc:spChg>
        <pc:picChg chg="add del mod">
          <ac:chgData name="Olessia Smotrova" userId="a8d6da50-e254-43db-a743-03e22166bebd" providerId="ADAL" clId="{DED4F31B-464B-4C6F-AFBC-934ED9769D04}" dt="2024-01-06T21:50:14.853" v="20617" actId="478"/>
          <ac:picMkLst>
            <pc:docMk/>
            <pc:sldMk cId="829800901" sldId="399"/>
            <ac:picMk id="6" creationId="{EE556C08-ED1B-4CA1-5456-CF112591AF32}"/>
          </ac:picMkLst>
        </pc:picChg>
        <pc:picChg chg="add mod">
          <ac:chgData name="Olessia Smotrova" userId="a8d6da50-e254-43db-a743-03e22166bebd" providerId="ADAL" clId="{DED4F31B-464B-4C6F-AFBC-934ED9769D04}" dt="2024-01-06T21:50:40.897" v="20629" actId="1035"/>
          <ac:picMkLst>
            <pc:docMk/>
            <pc:sldMk cId="829800901" sldId="399"/>
            <ac:picMk id="9" creationId="{8628B309-15AF-4D03-DA89-EDAB60706C0E}"/>
          </ac:picMkLst>
        </pc:picChg>
        <pc:picChg chg="del">
          <ac:chgData name="Olessia Smotrova" userId="a8d6da50-e254-43db-a743-03e22166bebd" providerId="ADAL" clId="{DED4F31B-464B-4C6F-AFBC-934ED9769D04}" dt="2024-01-06T21:36:20.832" v="20262" actId="21"/>
          <ac:picMkLst>
            <pc:docMk/>
            <pc:sldMk cId="829800901" sldId="399"/>
            <ac:picMk id="6146" creationId="{693D5C9B-2648-4223-A668-AA20749761D1}"/>
          </ac:picMkLst>
        </pc:picChg>
        <pc:cxnChg chg="del">
          <ac:chgData name="Olessia Smotrova" userId="a8d6da50-e254-43db-a743-03e22166bebd" providerId="ADAL" clId="{DED4F31B-464B-4C6F-AFBC-934ED9769D04}" dt="2024-01-06T21:36:20.832" v="20262" actId="21"/>
          <ac:cxnSpMkLst>
            <pc:docMk/>
            <pc:sldMk cId="829800901" sldId="399"/>
            <ac:cxnSpMk id="5" creationId="{F1A5EE98-52D1-404F-AFE9-8FCF9A1251EA}"/>
          </ac:cxnSpMkLst>
        </pc:cxnChg>
        <pc:cxnChg chg="del">
          <ac:chgData name="Olessia Smotrova" userId="a8d6da50-e254-43db-a743-03e22166bebd" providerId="ADAL" clId="{DED4F31B-464B-4C6F-AFBC-934ED9769D04}" dt="2024-01-06T21:36:20.832" v="20262" actId="21"/>
          <ac:cxnSpMkLst>
            <pc:docMk/>
            <pc:sldMk cId="829800901" sldId="399"/>
            <ac:cxnSpMk id="7" creationId="{1A7BC904-E616-4FFC-8ADB-30C7F96CD8CD}"/>
          </ac:cxnSpMkLst>
        </pc:cxnChg>
      </pc:sldChg>
      <pc:sldChg chg="modSp mod">
        <pc:chgData name="Olessia Smotrova" userId="a8d6da50-e254-43db-a743-03e22166bebd" providerId="ADAL" clId="{DED4F31B-464B-4C6F-AFBC-934ED9769D04}" dt="2024-01-06T22:00:17.890" v="21091" actId="20577"/>
        <pc:sldMkLst>
          <pc:docMk/>
          <pc:sldMk cId="608845926" sldId="400"/>
        </pc:sldMkLst>
        <pc:spChg chg="mod">
          <ac:chgData name="Olessia Smotrova" userId="a8d6da50-e254-43db-a743-03e22166bebd" providerId="ADAL" clId="{DED4F31B-464B-4C6F-AFBC-934ED9769D04}" dt="2024-01-04T17:51:54.731" v="18792" actId="20577"/>
          <ac:spMkLst>
            <pc:docMk/>
            <pc:sldMk cId="608845926" sldId="400"/>
            <ac:spMk id="2" creationId="{BEC17FA7-5915-4CEF-BB31-D28210C5065E}"/>
          </ac:spMkLst>
        </pc:spChg>
        <pc:spChg chg="mod">
          <ac:chgData name="Olessia Smotrova" userId="a8d6da50-e254-43db-a743-03e22166bebd" providerId="ADAL" clId="{DED4F31B-464B-4C6F-AFBC-934ED9769D04}" dt="2024-01-06T22:00:17.890" v="21091" actId="20577"/>
          <ac:spMkLst>
            <pc:docMk/>
            <pc:sldMk cId="608845926" sldId="400"/>
            <ac:spMk id="3" creationId="{923CCC23-803D-436A-A0DF-EA3431A0EC4A}"/>
          </ac:spMkLst>
        </pc:spChg>
      </pc:sldChg>
      <pc:sldChg chg="modSp mod">
        <pc:chgData name="Olessia Smotrova" userId="a8d6da50-e254-43db-a743-03e22166bebd" providerId="ADAL" clId="{DED4F31B-464B-4C6F-AFBC-934ED9769D04}" dt="2024-01-06T18:45:31.455" v="18902" actId="20577"/>
        <pc:sldMkLst>
          <pc:docMk/>
          <pc:sldMk cId="2197780497" sldId="401"/>
        </pc:sldMkLst>
        <pc:spChg chg="mod">
          <ac:chgData name="Olessia Smotrova" userId="a8d6da50-e254-43db-a743-03e22166bebd" providerId="ADAL" clId="{DED4F31B-464B-4C6F-AFBC-934ED9769D04}" dt="2024-01-06T18:45:31.455" v="18902" actId="20577"/>
          <ac:spMkLst>
            <pc:docMk/>
            <pc:sldMk cId="2197780497" sldId="401"/>
            <ac:spMk id="2" creationId="{BEC17FA7-5915-4CEF-BB31-D28210C5065E}"/>
          </ac:spMkLst>
        </pc:spChg>
      </pc:sldChg>
      <pc:sldChg chg="modSp mod">
        <pc:chgData name="Olessia Smotrova" userId="a8d6da50-e254-43db-a743-03e22166bebd" providerId="ADAL" clId="{DED4F31B-464B-4C6F-AFBC-934ED9769D04}" dt="2024-01-06T21:12:40.700" v="18926" actId="20577"/>
        <pc:sldMkLst>
          <pc:docMk/>
          <pc:sldMk cId="2682657290" sldId="402"/>
        </pc:sldMkLst>
        <pc:spChg chg="mod">
          <ac:chgData name="Olessia Smotrova" userId="a8d6da50-e254-43db-a743-03e22166bebd" providerId="ADAL" clId="{DED4F31B-464B-4C6F-AFBC-934ED9769D04}" dt="2024-01-06T21:12:40.700" v="18926" actId="20577"/>
          <ac:spMkLst>
            <pc:docMk/>
            <pc:sldMk cId="2682657290" sldId="402"/>
            <ac:spMk id="2" creationId="{BEC17FA7-5915-4CEF-BB31-D28210C5065E}"/>
          </ac:spMkLst>
        </pc:spChg>
      </pc:sldChg>
      <pc:sldChg chg="modSp mod">
        <pc:chgData name="Olessia Smotrova" userId="a8d6da50-e254-43db-a743-03e22166bebd" providerId="ADAL" clId="{DED4F31B-464B-4C6F-AFBC-934ED9769D04}" dt="2024-01-06T21:13:07.050" v="18930" actId="20577"/>
        <pc:sldMkLst>
          <pc:docMk/>
          <pc:sldMk cId="4190557953" sldId="403"/>
        </pc:sldMkLst>
        <pc:spChg chg="mod">
          <ac:chgData name="Olessia Smotrova" userId="a8d6da50-e254-43db-a743-03e22166bebd" providerId="ADAL" clId="{DED4F31B-464B-4C6F-AFBC-934ED9769D04}" dt="2024-01-06T21:13:07.050" v="18930" actId="20577"/>
          <ac:spMkLst>
            <pc:docMk/>
            <pc:sldMk cId="4190557953" sldId="403"/>
            <ac:spMk id="2" creationId="{BEC17FA7-5915-4CEF-BB31-D28210C5065E}"/>
          </ac:spMkLst>
        </pc:spChg>
      </pc:sldChg>
      <pc:sldChg chg="modSp mod">
        <pc:chgData name="Olessia Smotrova" userId="a8d6da50-e254-43db-a743-03e22166bebd" providerId="ADAL" clId="{DED4F31B-464B-4C6F-AFBC-934ED9769D04}" dt="2024-01-06T21:13:30.038" v="18935" actId="20577"/>
        <pc:sldMkLst>
          <pc:docMk/>
          <pc:sldMk cId="2042440587" sldId="404"/>
        </pc:sldMkLst>
        <pc:spChg chg="mod">
          <ac:chgData name="Olessia Smotrova" userId="a8d6da50-e254-43db-a743-03e22166bebd" providerId="ADAL" clId="{DED4F31B-464B-4C6F-AFBC-934ED9769D04}" dt="2024-01-06T21:13:30.038" v="18935" actId="20577"/>
          <ac:spMkLst>
            <pc:docMk/>
            <pc:sldMk cId="2042440587" sldId="404"/>
            <ac:spMk id="2" creationId="{BEC17FA7-5915-4CEF-BB31-D28210C5065E}"/>
          </ac:spMkLst>
        </pc:spChg>
      </pc:sldChg>
      <pc:sldChg chg="modSp mod">
        <pc:chgData name="Olessia Smotrova" userId="a8d6da50-e254-43db-a743-03e22166bebd" providerId="ADAL" clId="{DED4F31B-464B-4C6F-AFBC-934ED9769D04}" dt="2024-01-06T21:16:34.857" v="18950" actId="20577"/>
        <pc:sldMkLst>
          <pc:docMk/>
          <pc:sldMk cId="2355806848" sldId="405"/>
        </pc:sldMkLst>
        <pc:spChg chg="mod">
          <ac:chgData name="Olessia Smotrova" userId="a8d6da50-e254-43db-a743-03e22166bebd" providerId="ADAL" clId="{DED4F31B-464B-4C6F-AFBC-934ED9769D04}" dt="2024-01-06T21:16:34.857" v="18950" actId="20577"/>
          <ac:spMkLst>
            <pc:docMk/>
            <pc:sldMk cId="2355806848" sldId="405"/>
            <ac:spMk id="2" creationId="{BEC17FA7-5915-4CEF-BB31-D28210C5065E}"/>
          </ac:spMkLst>
        </pc:spChg>
      </pc:sldChg>
      <pc:sldChg chg="modSp mod">
        <pc:chgData name="Olessia Smotrova" userId="a8d6da50-e254-43db-a743-03e22166bebd" providerId="ADAL" clId="{DED4F31B-464B-4C6F-AFBC-934ED9769D04}" dt="2024-01-06T21:17:23.732" v="18966" actId="20577"/>
        <pc:sldMkLst>
          <pc:docMk/>
          <pc:sldMk cId="2595988299" sldId="406"/>
        </pc:sldMkLst>
        <pc:spChg chg="mod">
          <ac:chgData name="Olessia Smotrova" userId="a8d6da50-e254-43db-a743-03e22166bebd" providerId="ADAL" clId="{DED4F31B-464B-4C6F-AFBC-934ED9769D04}" dt="2024-01-06T21:17:23.732" v="18966" actId="20577"/>
          <ac:spMkLst>
            <pc:docMk/>
            <pc:sldMk cId="2595988299" sldId="406"/>
            <ac:spMk id="2" creationId="{BEC17FA7-5915-4CEF-BB31-D28210C5065E}"/>
          </ac:spMkLst>
        </pc:spChg>
      </pc:sldChg>
      <pc:sldChg chg="modSp mod">
        <pc:chgData name="Olessia Smotrova" userId="a8d6da50-e254-43db-a743-03e22166bebd" providerId="ADAL" clId="{DED4F31B-464B-4C6F-AFBC-934ED9769D04}" dt="2024-01-04T17:51:48.312" v="18790" actId="20577"/>
        <pc:sldMkLst>
          <pc:docMk/>
          <pc:sldMk cId="3140967413" sldId="408"/>
        </pc:sldMkLst>
        <pc:spChg chg="mod">
          <ac:chgData name="Olessia Smotrova" userId="a8d6da50-e254-43db-a743-03e22166bebd" providerId="ADAL" clId="{DED4F31B-464B-4C6F-AFBC-934ED9769D04}" dt="2024-01-04T17:51:48.312" v="18790" actId="20577"/>
          <ac:spMkLst>
            <pc:docMk/>
            <pc:sldMk cId="3140967413" sldId="408"/>
            <ac:spMk id="2" creationId="{3C80CD9B-C6A0-4194-B4F1-8C98EFE9F5DD}"/>
          </ac:spMkLst>
        </pc:spChg>
      </pc:sldChg>
      <pc:sldChg chg="modSp mod">
        <pc:chgData name="Olessia Smotrova" userId="a8d6da50-e254-43db-a743-03e22166bebd" providerId="ADAL" clId="{DED4F31B-464B-4C6F-AFBC-934ED9769D04}" dt="2024-01-04T17:52:39.059" v="18804" actId="20577"/>
        <pc:sldMkLst>
          <pc:docMk/>
          <pc:sldMk cId="2904626904" sldId="409"/>
        </pc:sldMkLst>
        <pc:spChg chg="mod">
          <ac:chgData name="Olessia Smotrova" userId="a8d6da50-e254-43db-a743-03e22166bebd" providerId="ADAL" clId="{DED4F31B-464B-4C6F-AFBC-934ED9769D04}" dt="2024-01-04T17:52:39.059" v="18804" actId="20577"/>
          <ac:spMkLst>
            <pc:docMk/>
            <pc:sldMk cId="2904626904" sldId="409"/>
            <ac:spMk id="2" creationId="{3C80CD9B-C6A0-4194-B4F1-8C98EFE9F5DD}"/>
          </ac:spMkLst>
        </pc:spChg>
      </pc:sldChg>
      <pc:sldChg chg="modSp mod">
        <pc:chgData name="Olessia Smotrova" userId="a8d6da50-e254-43db-a743-03e22166bebd" providerId="ADAL" clId="{DED4F31B-464B-4C6F-AFBC-934ED9769D04}" dt="2024-01-06T21:12:17.895" v="18922" actId="20577"/>
        <pc:sldMkLst>
          <pc:docMk/>
          <pc:sldMk cId="1976009297" sldId="410"/>
        </pc:sldMkLst>
        <pc:spChg chg="mod">
          <ac:chgData name="Olessia Smotrova" userId="a8d6da50-e254-43db-a743-03e22166bebd" providerId="ADAL" clId="{DED4F31B-464B-4C6F-AFBC-934ED9769D04}" dt="2024-01-06T21:12:17.895" v="18922" actId="20577"/>
          <ac:spMkLst>
            <pc:docMk/>
            <pc:sldMk cId="1976009297" sldId="410"/>
            <ac:spMk id="2" creationId="{3C80CD9B-C6A0-4194-B4F1-8C98EFE9F5DD}"/>
          </ac:spMkLst>
        </pc:spChg>
      </pc:sldChg>
      <pc:sldChg chg="modSp mod">
        <pc:chgData name="Olessia Smotrova" userId="a8d6da50-e254-43db-a743-03e22166bebd" providerId="ADAL" clId="{DED4F31B-464B-4C6F-AFBC-934ED9769D04}" dt="2024-01-06T21:12:49.551" v="18927" actId="20577"/>
        <pc:sldMkLst>
          <pc:docMk/>
          <pc:sldMk cId="2029976429" sldId="411"/>
        </pc:sldMkLst>
        <pc:spChg chg="mod">
          <ac:chgData name="Olessia Smotrova" userId="a8d6da50-e254-43db-a743-03e22166bebd" providerId="ADAL" clId="{DED4F31B-464B-4C6F-AFBC-934ED9769D04}" dt="2024-01-06T21:12:49.551" v="18927" actId="20577"/>
          <ac:spMkLst>
            <pc:docMk/>
            <pc:sldMk cId="2029976429" sldId="411"/>
            <ac:spMk id="2" creationId="{3C80CD9B-C6A0-4194-B4F1-8C98EFE9F5DD}"/>
          </ac:spMkLst>
        </pc:spChg>
      </pc:sldChg>
      <pc:sldChg chg="modSp mod">
        <pc:chgData name="Olessia Smotrova" userId="a8d6da50-e254-43db-a743-03e22166bebd" providerId="ADAL" clId="{DED4F31B-464B-4C6F-AFBC-934ED9769D04}" dt="2024-01-06T21:13:18.691" v="18932" actId="20577"/>
        <pc:sldMkLst>
          <pc:docMk/>
          <pc:sldMk cId="854861322" sldId="412"/>
        </pc:sldMkLst>
        <pc:spChg chg="mod">
          <ac:chgData name="Olessia Smotrova" userId="a8d6da50-e254-43db-a743-03e22166bebd" providerId="ADAL" clId="{DED4F31B-464B-4C6F-AFBC-934ED9769D04}" dt="2024-01-06T21:13:18.691" v="18932" actId="20577"/>
          <ac:spMkLst>
            <pc:docMk/>
            <pc:sldMk cId="854861322" sldId="412"/>
            <ac:spMk id="2" creationId="{3C80CD9B-C6A0-4194-B4F1-8C98EFE9F5DD}"/>
          </ac:spMkLst>
        </pc:spChg>
      </pc:sldChg>
      <pc:sldChg chg="modSp mod">
        <pc:chgData name="Olessia Smotrova" userId="a8d6da50-e254-43db-a743-03e22166bebd" providerId="ADAL" clId="{DED4F31B-464B-4C6F-AFBC-934ED9769D04}" dt="2024-01-06T21:16:47.787" v="18951" actId="20577"/>
        <pc:sldMkLst>
          <pc:docMk/>
          <pc:sldMk cId="928608917" sldId="414"/>
        </pc:sldMkLst>
        <pc:spChg chg="mod">
          <ac:chgData name="Olessia Smotrova" userId="a8d6da50-e254-43db-a743-03e22166bebd" providerId="ADAL" clId="{DED4F31B-464B-4C6F-AFBC-934ED9769D04}" dt="2024-01-06T21:16:47.787" v="18951" actId="20577"/>
          <ac:spMkLst>
            <pc:docMk/>
            <pc:sldMk cId="928608917" sldId="414"/>
            <ac:spMk id="2" creationId="{3C80CD9B-C6A0-4194-B4F1-8C98EFE9F5DD}"/>
          </ac:spMkLst>
        </pc:spChg>
      </pc:sldChg>
      <pc:sldChg chg="modSp mod">
        <pc:chgData name="Olessia Smotrova" userId="a8d6da50-e254-43db-a743-03e22166bebd" providerId="ADAL" clId="{DED4F31B-464B-4C6F-AFBC-934ED9769D04}" dt="2024-01-06T18:47:14.734" v="18914" actId="20577"/>
        <pc:sldMkLst>
          <pc:docMk/>
          <pc:sldMk cId="3705293503" sldId="417"/>
        </pc:sldMkLst>
        <pc:spChg chg="mod">
          <ac:chgData name="Olessia Smotrova" userId="a8d6da50-e254-43db-a743-03e22166bebd" providerId="ADAL" clId="{DED4F31B-464B-4C6F-AFBC-934ED9769D04}" dt="2024-01-06T18:47:14.734" v="18914" actId="20577"/>
          <ac:spMkLst>
            <pc:docMk/>
            <pc:sldMk cId="3705293503" sldId="417"/>
            <ac:spMk id="2" creationId="{BEC17FA7-5915-4CEF-BB31-D28210C5065E}"/>
          </ac:spMkLst>
        </pc:spChg>
      </pc:sldChg>
      <pc:sldChg chg="addSp delSp modSp mod addAnim delAnim modAnim">
        <pc:chgData name="Olessia Smotrova" userId="a8d6da50-e254-43db-a743-03e22166bebd" providerId="ADAL" clId="{DED4F31B-464B-4C6F-AFBC-934ED9769D04}" dt="2024-01-03T17:56:14.065" v="11849" actId="1035"/>
        <pc:sldMkLst>
          <pc:docMk/>
          <pc:sldMk cId="764329687" sldId="418"/>
        </pc:sldMkLst>
        <pc:spChg chg="mod">
          <ac:chgData name="Olessia Smotrova" userId="a8d6da50-e254-43db-a743-03e22166bebd" providerId="ADAL" clId="{DED4F31B-464B-4C6F-AFBC-934ED9769D04}" dt="2024-01-03T17:56:14.065" v="11849" actId="1035"/>
          <ac:spMkLst>
            <pc:docMk/>
            <pc:sldMk cId="764329687" sldId="418"/>
            <ac:spMk id="3" creationId="{AAC3C9D8-F48C-45AC-B7AF-083693459A0D}"/>
          </ac:spMkLst>
        </pc:spChg>
        <pc:picChg chg="del">
          <ac:chgData name="Olessia Smotrova" userId="a8d6da50-e254-43db-a743-03e22166bebd" providerId="ADAL" clId="{DED4F31B-464B-4C6F-AFBC-934ED9769D04}" dt="2024-01-03T17:54:48.514" v="11632" actId="478"/>
          <ac:picMkLst>
            <pc:docMk/>
            <pc:sldMk cId="764329687" sldId="418"/>
            <ac:picMk id="4" creationId="{58C71A09-5626-45DB-9F2F-9ED89F9DD19A}"/>
          </ac:picMkLst>
        </pc:picChg>
        <pc:picChg chg="add mod">
          <ac:chgData name="Olessia Smotrova" userId="a8d6da50-e254-43db-a743-03e22166bebd" providerId="ADAL" clId="{DED4F31B-464B-4C6F-AFBC-934ED9769D04}" dt="2024-01-03T17:54:54.928" v="11634" actId="1076"/>
          <ac:picMkLst>
            <pc:docMk/>
            <pc:sldMk cId="764329687" sldId="418"/>
            <ac:picMk id="6" creationId="{09BFF17C-FCE8-8A05-0F17-92EFE73A535D}"/>
          </ac:picMkLst>
        </pc:picChg>
      </pc:sldChg>
      <pc:sldChg chg="modSp mod">
        <pc:chgData name="Olessia Smotrova" userId="a8d6da50-e254-43db-a743-03e22166bebd" providerId="ADAL" clId="{DED4F31B-464B-4C6F-AFBC-934ED9769D04}" dt="2024-01-04T17:52:47.218" v="18810" actId="20577"/>
        <pc:sldMkLst>
          <pc:docMk/>
          <pc:sldMk cId="494777193" sldId="419"/>
        </pc:sldMkLst>
        <pc:spChg chg="mod">
          <ac:chgData name="Olessia Smotrova" userId="a8d6da50-e254-43db-a743-03e22166bebd" providerId="ADAL" clId="{DED4F31B-464B-4C6F-AFBC-934ED9769D04}" dt="2024-01-04T17:52:47.218" v="18810" actId="20577"/>
          <ac:spMkLst>
            <pc:docMk/>
            <pc:sldMk cId="494777193" sldId="419"/>
            <ac:spMk id="2" creationId="{BEC17FA7-5915-4CEF-BB31-D28210C5065E}"/>
          </ac:spMkLst>
        </pc:spChg>
      </pc:sldChg>
      <pc:sldChg chg="addSp delSp modSp mod modAnim">
        <pc:chgData name="Olessia Smotrova" userId="a8d6da50-e254-43db-a743-03e22166bebd" providerId="ADAL" clId="{DED4F31B-464B-4C6F-AFBC-934ED9769D04}" dt="2024-01-03T16:51:13.717" v="11092"/>
        <pc:sldMkLst>
          <pc:docMk/>
          <pc:sldMk cId="2444026061" sldId="420"/>
        </pc:sldMkLst>
        <pc:spChg chg="mod">
          <ac:chgData name="Olessia Smotrova" userId="a8d6da50-e254-43db-a743-03e22166bebd" providerId="ADAL" clId="{DED4F31B-464B-4C6F-AFBC-934ED9769D04}" dt="2024-01-03T16:49:33.416" v="11079" actId="20577"/>
          <ac:spMkLst>
            <pc:docMk/>
            <pc:sldMk cId="2444026061" sldId="420"/>
            <ac:spMk id="2" creationId="{A0160A73-FEA1-4ED0-8477-D3606BE85E2D}"/>
          </ac:spMkLst>
        </pc:spChg>
        <pc:spChg chg="mod">
          <ac:chgData name="Olessia Smotrova" userId="a8d6da50-e254-43db-a743-03e22166bebd" providerId="ADAL" clId="{DED4F31B-464B-4C6F-AFBC-934ED9769D04}" dt="2024-01-03T16:49:04.127" v="11072" actId="20577"/>
          <ac:spMkLst>
            <pc:docMk/>
            <pc:sldMk cId="2444026061" sldId="420"/>
            <ac:spMk id="3" creationId="{5CCEA897-982F-4A84-9A0A-CBF3C68076A8}"/>
          </ac:spMkLst>
        </pc:spChg>
        <pc:spChg chg="add del">
          <ac:chgData name="Olessia Smotrova" userId="a8d6da50-e254-43db-a743-03e22166bebd" providerId="ADAL" clId="{DED4F31B-464B-4C6F-AFBC-934ED9769D04}" dt="2024-01-03T16:34:43.913" v="10272" actId="478"/>
          <ac:spMkLst>
            <pc:docMk/>
            <pc:sldMk cId="2444026061" sldId="420"/>
            <ac:spMk id="5" creationId="{288E3D55-76A6-5488-D716-E12FAABDBC8D}"/>
          </ac:spMkLst>
        </pc:spChg>
        <pc:spChg chg="add del mod">
          <ac:chgData name="Olessia Smotrova" userId="a8d6da50-e254-43db-a743-03e22166bebd" providerId="ADAL" clId="{DED4F31B-464B-4C6F-AFBC-934ED9769D04}" dt="2024-01-03T16:36:32.020" v="10290" actId="478"/>
          <ac:spMkLst>
            <pc:docMk/>
            <pc:sldMk cId="2444026061" sldId="420"/>
            <ac:spMk id="6" creationId="{07A6F03A-2565-1558-135F-2D0DCE3AB40A}"/>
          </ac:spMkLst>
        </pc:spChg>
        <pc:spChg chg="add mod">
          <ac:chgData name="Olessia Smotrova" userId="a8d6da50-e254-43db-a743-03e22166bebd" providerId="ADAL" clId="{DED4F31B-464B-4C6F-AFBC-934ED9769D04}" dt="2024-01-03T16:47:00.295" v="10980" actId="1035"/>
          <ac:spMkLst>
            <pc:docMk/>
            <pc:sldMk cId="2444026061" sldId="420"/>
            <ac:spMk id="7" creationId="{8145CAB0-64F2-4300-86A3-0A14ABF496ED}"/>
          </ac:spMkLst>
        </pc:spChg>
        <pc:spChg chg="add mod">
          <ac:chgData name="Olessia Smotrova" userId="a8d6da50-e254-43db-a743-03e22166bebd" providerId="ADAL" clId="{DED4F31B-464B-4C6F-AFBC-934ED9769D04}" dt="2024-01-03T16:51:00.626" v="11091" actId="465"/>
          <ac:spMkLst>
            <pc:docMk/>
            <pc:sldMk cId="2444026061" sldId="420"/>
            <ac:spMk id="8" creationId="{5389549E-13CA-215A-623B-3454536AE4A4}"/>
          </ac:spMkLst>
        </pc:spChg>
        <pc:spChg chg="add mod">
          <ac:chgData name="Olessia Smotrova" userId="a8d6da50-e254-43db-a743-03e22166bebd" providerId="ADAL" clId="{DED4F31B-464B-4C6F-AFBC-934ED9769D04}" dt="2024-01-03T16:51:00.626" v="11091" actId="465"/>
          <ac:spMkLst>
            <pc:docMk/>
            <pc:sldMk cId="2444026061" sldId="420"/>
            <ac:spMk id="9" creationId="{FF99B5EB-6501-09EC-789E-F0831334CB6B}"/>
          </ac:spMkLst>
        </pc:spChg>
        <pc:spChg chg="add mod">
          <ac:chgData name="Olessia Smotrova" userId="a8d6da50-e254-43db-a743-03e22166bebd" providerId="ADAL" clId="{DED4F31B-464B-4C6F-AFBC-934ED9769D04}" dt="2024-01-03T16:51:00.626" v="11091" actId="465"/>
          <ac:spMkLst>
            <pc:docMk/>
            <pc:sldMk cId="2444026061" sldId="420"/>
            <ac:spMk id="10" creationId="{DC86EEB4-BBE9-6D29-98C3-E5718AEEDD2E}"/>
          </ac:spMkLst>
        </pc:spChg>
        <pc:spChg chg="add mod">
          <ac:chgData name="Olessia Smotrova" userId="a8d6da50-e254-43db-a743-03e22166bebd" providerId="ADAL" clId="{DED4F31B-464B-4C6F-AFBC-934ED9769D04}" dt="2024-01-03T16:51:00.626" v="11091" actId="465"/>
          <ac:spMkLst>
            <pc:docMk/>
            <pc:sldMk cId="2444026061" sldId="420"/>
            <ac:spMk id="11" creationId="{E6D3549F-3020-5815-FBFA-5C593FB0BE8E}"/>
          </ac:spMkLst>
        </pc:spChg>
        <pc:spChg chg="add mod">
          <ac:chgData name="Olessia Smotrova" userId="a8d6da50-e254-43db-a743-03e22166bebd" providerId="ADAL" clId="{DED4F31B-464B-4C6F-AFBC-934ED9769D04}" dt="2024-01-03T16:51:00.626" v="11091" actId="465"/>
          <ac:spMkLst>
            <pc:docMk/>
            <pc:sldMk cId="2444026061" sldId="420"/>
            <ac:spMk id="12" creationId="{DE535CD2-D740-BCCD-281A-242B020B3E44}"/>
          </ac:spMkLst>
        </pc:spChg>
        <pc:spChg chg="add mod">
          <ac:chgData name="Olessia Smotrova" userId="a8d6da50-e254-43db-a743-03e22166bebd" providerId="ADAL" clId="{DED4F31B-464B-4C6F-AFBC-934ED9769D04}" dt="2024-01-03T16:51:00.626" v="11091" actId="465"/>
          <ac:spMkLst>
            <pc:docMk/>
            <pc:sldMk cId="2444026061" sldId="420"/>
            <ac:spMk id="13" creationId="{4C20D0D1-4D64-5FED-03E9-63210886CB70}"/>
          </ac:spMkLst>
        </pc:spChg>
        <pc:spChg chg="add mod">
          <ac:chgData name="Olessia Smotrova" userId="a8d6da50-e254-43db-a743-03e22166bebd" providerId="ADAL" clId="{DED4F31B-464B-4C6F-AFBC-934ED9769D04}" dt="2024-01-03T16:47:12.817" v="10981" actId="14100"/>
          <ac:spMkLst>
            <pc:docMk/>
            <pc:sldMk cId="2444026061" sldId="420"/>
            <ac:spMk id="14" creationId="{7041BD92-E14A-54DE-B8B9-6B0F9D8B3063}"/>
          </ac:spMkLst>
        </pc:spChg>
        <pc:spChg chg="add mod">
          <ac:chgData name="Olessia Smotrova" userId="a8d6da50-e254-43db-a743-03e22166bebd" providerId="ADAL" clId="{DED4F31B-464B-4C6F-AFBC-934ED9769D04}" dt="2024-01-03T16:47:42.120" v="11003" actId="20577"/>
          <ac:spMkLst>
            <pc:docMk/>
            <pc:sldMk cId="2444026061" sldId="420"/>
            <ac:spMk id="15" creationId="{E702428E-1550-0CB4-E4C0-FFC103503888}"/>
          </ac:spMkLst>
        </pc:spChg>
        <pc:picChg chg="mod">
          <ac:chgData name="Olessia Smotrova" userId="a8d6da50-e254-43db-a743-03e22166bebd" providerId="ADAL" clId="{DED4F31B-464B-4C6F-AFBC-934ED9769D04}" dt="2024-01-03T16:47:00.295" v="10980" actId="1035"/>
          <ac:picMkLst>
            <pc:docMk/>
            <pc:sldMk cId="2444026061" sldId="420"/>
            <ac:picMk id="4" creationId="{A24FA1B0-4837-40CC-89A3-8FA48C237227}"/>
          </ac:picMkLst>
        </pc:picChg>
      </pc:sldChg>
      <pc:sldChg chg="addSp modSp mod modAnim">
        <pc:chgData name="Olessia Smotrova" userId="a8d6da50-e254-43db-a743-03e22166bebd" providerId="ADAL" clId="{DED4F31B-464B-4C6F-AFBC-934ED9769D04}" dt="2024-01-03T16:51:56.102" v="11102" actId="20577"/>
        <pc:sldMkLst>
          <pc:docMk/>
          <pc:sldMk cId="1752087219" sldId="421"/>
        </pc:sldMkLst>
        <pc:spChg chg="mod">
          <ac:chgData name="Olessia Smotrova" userId="a8d6da50-e254-43db-a743-03e22166bebd" providerId="ADAL" clId="{DED4F31B-464B-4C6F-AFBC-934ED9769D04}" dt="2024-01-03T16:25:38.393" v="9953" actId="20577"/>
          <ac:spMkLst>
            <pc:docMk/>
            <pc:sldMk cId="1752087219" sldId="421"/>
            <ac:spMk id="2" creationId="{0340DC1E-2BCC-4F32-8520-C7F9342A3940}"/>
          </ac:spMkLst>
        </pc:spChg>
        <pc:spChg chg="mod">
          <ac:chgData name="Olessia Smotrova" userId="a8d6da50-e254-43db-a743-03e22166bebd" providerId="ADAL" clId="{DED4F31B-464B-4C6F-AFBC-934ED9769D04}" dt="2024-01-03T16:51:56.102" v="11102" actId="20577"/>
          <ac:spMkLst>
            <pc:docMk/>
            <pc:sldMk cId="1752087219" sldId="421"/>
            <ac:spMk id="3" creationId="{ADD2D8A4-7898-476F-BF5B-E0D707226924}"/>
          </ac:spMkLst>
        </pc:spChg>
        <pc:spChg chg="add mod">
          <ac:chgData name="Olessia Smotrova" userId="a8d6da50-e254-43db-a743-03e22166bebd" providerId="ADAL" clId="{DED4F31B-464B-4C6F-AFBC-934ED9769D04}" dt="2024-01-03T16:30:02.681" v="10236" actId="20577"/>
          <ac:spMkLst>
            <pc:docMk/>
            <pc:sldMk cId="1752087219" sldId="421"/>
            <ac:spMk id="4" creationId="{E31A9943-6C6B-2105-83DA-29AA4C0DE60F}"/>
          </ac:spMkLst>
        </pc:spChg>
        <pc:spChg chg="add mod">
          <ac:chgData name="Olessia Smotrova" userId="a8d6da50-e254-43db-a743-03e22166bebd" providerId="ADAL" clId="{DED4F31B-464B-4C6F-AFBC-934ED9769D04}" dt="2024-01-03T16:28:09.359" v="10206" actId="108"/>
          <ac:spMkLst>
            <pc:docMk/>
            <pc:sldMk cId="1752087219" sldId="421"/>
            <ac:spMk id="5" creationId="{570255D8-9C77-6A74-C232-68633B9FB47B}"/>
          </ac:spMkLst>
        </pc:spChg>
      </pc:sldChg>
      <pc:sldChg chg="modSp mod">
        <pc:chgData name="Olessia Smotrova" userId="a8d6da50-e254-43db-a743-03e22166bebd" providerId="ADAL" clId="{DED4F31B-464B-4C6F-AFBC-934ED9769D04}" dt="2024-01-03T16:23:10.253" v="9842" actId="113"/>
        <pc:sldMkLst>
          <pc:docMk/>
          <pc:sldMk cId="412468626" sldId="423"/>
        </pc:sldMkLst>
        <pc:spChg chg="mod">
          <ac:chgData name="Olessia Smotrova" userId="a8d6da50-e254-43db-a743-03e22166bebd" providerId="ADAL" clId="{DED4F31B-464B-4C6F-AFBC-934ED9769D04}" dt="2024-01-03T16:23:10.253" v="9842" actId="113"/>
          <ac:spMkLst>
            <pc:docMk/>
            <pc:sldMk cId="412468626" sldId="423"/>
            <ac:spMk id="8" creationId="{00000000-0000-0000-0000-000000000000}"/>
          </ac:spMkLst>
        </pc:spChg>
      </pc:sldChg>
      <pc:sldChg chg="modSp mod">
        <pc:chgData name="Olessia Smotrova" userId="a8d6da50-e254-43db-a743-03e22166bebd" providerId="ADAL" clId="{DED4F31B-464B-4C6F-AFBC-934ED9769D04}" dt="2024-01-14T02:59:53.700" v="27979" actId="20577"/>
        <pc:sldMkLst>
          <pc:docMk/>
          <pc:sldMk cId="669080748" sldId="424"/>
        </pc:sldMkLst>
        <pc:spChg chg="mod">
          <ac:chgData name="Olessia Smotrova" userId="a8d6da50-e254-43db-a743-03e22166bebd" providerId="ADAL" clId="{DED4F31B-464B-4C6F-AFBC-934ED9769D04}" dt="2024-01-14T02:59:35.028" v="27977" actId="20577"/>
          <ac:spMkLst>
            <pc:docMk/>
            <pc:sldMk cId="669080748" sldId="424"/>
            <ac:spMk id="3" creationId="{B29ED468-2911-4264-920B-9299C764894C}"/>
          </ac:spMkLst>
        </pc:spChg>
        <pc:spChg chg="mod">
          <ac:chgData name="Olessia Smotrova" userId="a8d6da50-e254-43db-a743-03e22166bebd" providerId="ADAL" clId="{DED4F31B-464B-4C6F-AFBC-934ED9769D04}" dt="2024-01-14T02:59:53.700" v="27979" actId="20577"/>
          <ac:spMkLst>
            <pc:docMk/>
            <pc:sldMk cId="669080748" sldId="424"/>
            <ac:spMk id="7" creationId="{11D105E1-04D8-417B-AEBF-FF983EF77083}"/>
          </ac:spMkLst>
        </pc:spChg>
      </pc:sldChg>
      <pc:sldChg chg="modSp mod">
        <pc:chgData name="Olessia Smotrova" userId="a8d6da50-e254-43db-a743-03e22166bebd" providerId="ADAL" clId="{DED4F31B-464B-4C6F-AFBC-934ED9769D04}" dt="2024-01-04T17:52:20.713" v="18800" actId="20577"/>
        <pc:sldMkLst>
          <pc:docMk/>
          <pc:sldMk cId="2439128968" sldId="425"/>
        </pc:sldMkLst>
        <pc:spChg chg="mod">
          <ac:chgData name="Olessia Smotrova" userId="a8d6da50-e254-43db-a743-03e22166bebd" providerId="ADAL" clId="{DED4F31B-464B-4C6F-AFBC-934ED9769D04}" dt="2024-01-04T17:52:20.713" v="18800" actId="20577"/>
          <ac:spMkLst>
            <pc:docMk/>
            <pc:sldMk cId="2439128968" sldId="425"/>
            <ac:spMk id="2" creationId="{BEC17FA7-5915-4CEF-BB31-D28210C5065E}"/>
          </ac:spMkLst>
        </pc:spChg>
      </pc:sldChg>
      <pc:sldChg chg="modSp mod">
        <pc:chgData name="Olessia Smotrova" userId="a8d6da50-e254-43db-a743-03e22166bebd" providerId="ADAL" clId="{DED4F31B-464B-4C6F-AFBC-934ED9769D04}" dt="2024-01-04T17:52:12.664" v="18796" actId="20577"/>
        <pc:sldMkLst>
          <pc:docMk/>
          <pc:sldMk cId="1768027208" sldId="426"/>
        </pc:sldMkLst>
        <pc:spChg chg="mod">
          <ac:chgData name="Olessia Smotrova" userId="a8d6da50-e254-43db-a743-03e22166bebd" providerId="ADAL" clId="{DED4F31B-464B-4C6F-AFBC-934ED9769D04}" dt="2024-01-04T17:52:12.664" v="18796" actId="20577"/>
          <ac:spMkLst>
            <pc:docMk/>
            <pc:sldMk cId="1768027208" sldId="426"/>
            <ac:spMk id="2" creationId="{3C80CD9B-C6A0-4194-B4F1-8C98EFE9F5DD}"/>
          </ac:spMkLst>
        </pc:spChg>
      </pc:sldChg>
      <pc:sldChg chg="modSp mod modAnim modNotesTx">
        <pc:chgData name="Olessia Smotrova" userId="a8d6da50-e254-43db-a743-03e22166bebd" providerId="ADAL" clId="{DED4F31B-464B-4C6F-AFBC-934ED9769D04}" dt="2024-01-06T21:59:35.089" v="21086" actId="20577"/>
        <pc:sldMkLst>
          <pc:docMk/>
          <pc:sldMk cId="1112290615" sldId="427"/>
        </pc:sldMkLst>
        <pc:spChg chg="mod">
          <ac:chgData name="Olessia Smotrova" userId="a8d6da50-e254-43db-a743-03e22166bebd" providerId="ADAL" clId="{DED4F31B-464B-4C6F-AFBC-934ED9769D04}" dt="2024-01-06T21:59:35.089" v="21086" actId="20577"/>
          <ac:spMkLst>
            <pc:docMk/>
            <pc:sldMk cId="1112290615" sldId="427"/>
            <ac:spMk id="2" creationId="{BE1C3CD2-B709-42AE-AF1C-22E8DA4D88EF}"/>
          </ac:spMkLst>
        </pc:spChg>
        <pc:spChg chg="mod">
          <ac:chgData name="Olessia Smotrova" userId="a8d6da50-e254-43db-a743-03e22166bebd" providerId="ADAL" clId="{DED4F31B-464B-4C6F-AFBC-934ED9769D04}" dt="2024-01-02T15:28:32.057" v="1348" actId="113"/>
          <ac:spMkLst>
            <pc:docMk/>
            <pc:sldMk cId="1112290615" sldId="427"/>
            <ac:spMk id="3" creationId="{7321BED1-F4D1-4820-8CB0-F6E891A60120}"/>
          </ac:spMkLst>
        </pc:spChg>
      </pc:sldChg>
      <pc:sldChg chg="modSp mod">
        <pc:chgData name="Olessia Smotrova" userId="a8d6da50-e254-43db-a743-03e22166bebd" providerId="ADAL" clId="{DED4F31B-464B-4C6F-AFBC-934ED9769D04}" dt="2024-01-06T21:59:23.573" v="21077" actId="20577"/>
        <pc:sldMkLst>
          <pc:docMk/>
          <pc:sldMk cId="874218571" sldId="428"/>
        </pc:sldMkLst>
        <pc:spChg chg="mod">
          <ac:chgData name="Olessia Smotrova" userId="a8d6da50-e254-43db-a743-03e22166bebd" providerId="ADAL" clId="{DED4F31B-464B-4C6F-AFBC-934ED9769D04}" dt="2024-01-06T21:59:23.573" v="21077" actId="20577"/>
          <ac:spMkLst>
            <pc:docMk/>
            <pc:sldMk cId="874218571" sldId="428"/>
            <ac:spMk id="2" creationId="{53E1DA68-B76E-4053-A03F-C1701CCC3B8D}"/>
          </ac:spMkLst>
        </pc:spChg>
        <pc:spChg chg="mod">
          <ac:chgData name="Olessia Smotrova" userId="a8d6da50-e254-43db-a743-03e22166bebd" providerId="ADAL" clId="{DED4F31B-464B-4C6F-AFBC-934ED9769D04}" dt="2024-01-02T15:09:17.207" v="1167" actId="20577"/>
          <ac:spMkLst>
            <pc:docMk/>
            <pc:sldMk cId="874218571" sldId="428"/>
            <ac:spMk id="3" creationId="{4782F09C-CD12-44BB-88E4-3CF060DD1564}"/>
          </ac:spMkLst>
        </pc:spChg>
        <pc:graphicFrameChg chg="mod modGraphic">
          <ac:chgData name="Olessia Smotrova" userId="a8d6da50-e254-43db-a743-03e22166bebd" providerId="ADAL" clId="{DED4F31B-464B-4C6F-AFBC-934ED9769D04}" dt="2024-01-02T15:10:45.735" v="1189" actId="1076"/>
          <ac:graphicFrameMkLst>
            <pc:docMk/>
            <pc:sldMk cId="874218571" sldId="428"/>
            <ac:graphicFrameMk id="5" creationId="{15A42AA6-5616-41DE-A9E3-8F0421DBEE6C}"/>
          </ac:graphicFrameMkLst>
        </pc:graphicFrameChg>
      </pc:sldChg>
      <pc:sldChg chg="modSp mod">
        <pc:chgData name="Olessia Smotrova" userId="a8d6da50-e254-43db-a743-03e22166bebd" providerId="ADAL" clId="{DED4F31B-464B-4C6F-AFBC-934ED9769D04}" dt="2024-01-04T17:52:54.494" v="18814" actId="20577"/>
        <pc:sldMkLst>
          <pc:docMk/>
          <pc:sldMk cId="2373671000" sldId="430"/>
        </pc:sldMkLst>
        <pc:spChg chg="mod">
          <ac:chgData name="Olessia Smotrova" userId="a8d6da50-e254-43db-a743-03e22166bebd" providerId="ADAL" clId="{DED4F31B-464B-4C6F-AFBC-934ED9769D04}" dt="2024-01-04T17:52:54.494" v="18814" actId="20577"/>
          <ac:spMkLst>
            <pc:docMk/>
            <pc:sldMk cId="2373671000" sldId="430"/>
            <ac:spMk id="2" creationId="{3C80CD9B-C6A0-4194-B4F1-8C98EFE9F5DD}"/>
          </ac:spMkLst>
        </pc:spChg>
      </pc:sldChg>
      <pc:sldChg chg="modSp mod">
        <pc:chgData name="Olessia Smotrova" userId="a8d6da50-e254-43db-a743-03e22166bebd" providerId="ADAL" clId="{DED4F31B-464B-4C6F-AFBC-934ED9769D04}" dt="2024-01-14T02:44:49.292" v="27405" actId="27636"/>
        <pc:sldMkLst>
          <pc:docMk/>
          <pc:sldMk cId="1506337314" sldId="431"/>
        </pc:sldMkLst>
        <pc:spChg chg="mod">
          <ac:chgData name="Olessia Smotrova" userId="a8d6da50-e254-43db-a743-03e22166bebd" providerId="ADAL" clId="{DED4F31B-464B-4C6F-AFBC-934ED9769D04}" dt="2024-01-04T17:52:58.445" v="18816" actId="20577"/>
          <ac:spMkLst>
            <pc:docMk/>
            <pc:sldMk cId="1506337314" sldId="431"/>
            <ac:spMk id="2" creationId="{4E009476-DF70-4D52-B6F0-33AA11993471}"/>
          </ac:spMkLst>
        </pc:spChg>
        <pc:spChg chg="mod">
          <ac:chgData name="Olessia Smotrova" userId="a8d6da50-e254-43db-a743-03e22166bebd" providerId="ADAL" clId="{DED4F31B-464B-4C6F-AFBC-934ED9769D04}" dt="2024-01-14T02:44:49.292" v="27405" actId="27636"/>
          <ac:spMkLst>
            <pc:docMk/>
            <pc:sldMk cId="1506337314" sldId="431"/>
            <ac:spMk id="3" creationId="{243BA7BA-F4F2-40D2-B5E1-4C075F00FB82}"/>
          </ac:spMkLst>
        </pc:spChg>
      </pc:sldChg>
      <pc:sldChg chg="modSp mod">
        <pc:chgData name="Olessia Smotrova" userId="a8d6da50-e254-43db-a743-03e22166bebd" providerId="ADAL" clId="{DED4F31B-464B-4C6F-AFBC-934ED9769D04}" dt="2024-01-06T18:45:39.414" v="18904" actId="20577"/>
        <pc:sldMkLst>
          <pc:docMk/>
          <pc:sldMk cId="2327645111" sldId="432"/>
        </pc:sldMkLst>
        <pc:spChg chg="mod">
          <ac:chgData name="Olessia Smotrova" userId="a8d6da50-e254-43db-a743-03e22166bebd" providerId="ADAL" clId="{DED4F31B-464B-4C6F-AFBC-934ED9769D04}" dt="2024-01-06T18:45:39.414" v="18904" actId="20577"/>
          <ac:spMkLst>
            <pc:docMk/>
            <pc:sldMk cId="2327645111" sldId="432"/>
            <ac:spMk id="2" creationId="{3C80CD9B-C6A0-4194-B4F1-8C98EFE9F5DD}"/>
          </ac:spMkLst>
        </pc:spChg>
      </pc:sldChg>
      <pc:sldChg chg="modSp mod">
        <pc:chgData name="Olessia Smotrova" userId="a8d6da50-e254-43db-a743-03e22166bebd" providerId="ADAL" clId="{DED4F31B-464B-4C6F-AFBC-934ED9769D04}" dt="2024-01-14T02:41:47.157" v="27354" actId="20577"/>
        <pc:sldMkLst>
          <pc:docMk/>
          <pc:sldMk cId="2435972499" sldId="433"/>
        </pc:sldMkLst>
        <pc:spChg chg="mod">
          <ac:chgData name="Olessia Smotrova" userId="a8d6da50-e254-43db-a743-03e22166bebd" providerId="ADAL" clId="{DED4F31B-464B-4C6F-AFBC-934ED9769D04}" dt="2024-01-06T21:12:24.153" v="18923" actId="20577"/>
          <ac:spMkLst>
            <pc:docMk/>
            <pc:sldMk cId="2435972499" sldId="433"/>
            <ac:spMk id="2" creationId="{7E5C3E88-96B7-42C8-ABD5-E37EDE7782D9}"/>
          </ac:spMkLst>
        </pc:spChg>
        <pc:spChg chg="mod">
          <ac:chgData name="Olessia Smotrova" userId="a8d6da50-e254-43db-a743-03e22166bebd" providerId="ADAL" clId="{DED4F31B-464B-4C6F-AFBC-934ED9769D04}" dt="2024-01-14T02:41:47.157" v="27354" actId="20577"/>
          <ac:spMkLst>
            <pc:docMk/>
            <pc:sldMk cId="2435972499" sldId="433"/>
            <ac:spMk id="4" creationId="{0C3955F8-01F8-4A3E-86A9-56D633D54903}"/>
          </ac:spMkLst>
        </pc:spChg>
      </pc:sldChg>
      <pc:sldChg chg="modSp mod">
        <pc:chgData name="Olessia Smotrova" userId="a8d6da50-e254-43db-a743-03e22166bebd" providerId="ADAL" clId="{DED4F31B-464B-4C6F-AFBC-934ED9769D04}" dt="2024-01-12T12:56:34.234" v="23960" actId="313"/>
        <pc:sldMkLst>
          <pc:docMk/>
          <pc:sldMk cId="2377703012" sldId="435"/>
        </pc:sldMkLst>
        <pc:spChg chg="mod">
          <ac:chgData name="Olessia Smotrova" userId="a8d6da50-e254-43db-a743-03e22166bebd" providerId="ADAL" clId="{DED4F31B-464B-4C6F-AFBC-934ED9769D04}" dt="2024-01-12T12:56:34.234" v="23960" actId="313"/>
          <ac:spMkLst>
            <pc:docMk/>
            <pc:sldMk cId="2377703012" sldId="435"/>
            <ac:spMk id="2" creationId="{5F7E120D-AE7A-4474-9101-CA9DDF08880E}"/>
          </ac:spMkLst>
        </pc:spChg>
      </pc:sldChg>
      <pc:sldChg chg="modSp mod modAnim">
        <pc:chgData name="Olessia Smotrova" userId="a8d6da50-e254-43db-a743-03e22166bebd" providerId="ADAL" clId="{DED4F31B-464B-4C6F-AFBC-934ED9769D04}" dt="2024-01-14T02:45:41.496" v="27433" actId="113"/>
        <pc:sldMkLst>
          <pc:docMk/>
          <pc:sldMk cId="1068589152" sldId="436"/>
        </pc:sldMkLst>
        <pc:spChg chg="mod">
          <ac:chgData name="Olessia Smotrova" userId="a8d6da50-e254-43db-a743-03e22166bebd" providerId="ADAL" clId="{DED4F31B-464B-4C6F-AFBC-934ED9769D04}" dt="2024-01-06T18:47:29.592" v="18918" actId="20577"/>
          <ac:spMkLst>
            <pc:docMk/>
            <pc:sldMk cId="1068589152" sldId="436"/>
            <ac:spMk id="2" creationId="{00000000-0000-0000-0000-000000000000}"/>
          </ac:spMkLst>
        </pc:spChg>
        <pc:spChg chg="mod">
          <ac:chgData name="Olessia Smotrova" userId="a8d6da50-e254-43db-a743-03e22166bebd" providerId="ADAL" clId="{DED4F31B-464B-4C6F-AFBC-934ED9769D04}" dt="2024-01-14T02:45:41.496" v="27433" actId="113"/>
          <ac:spMkLst>
            <pc:docMk/>
            <pc:sldMk cId="1068589152" sldId="436"/>
            <ac:spMk id="3" creationId="{00000000-0000-0000-0000-000000000000}"/>
          </ac:spMkLst>
        </pc:spChg>
        <pc:picChg chg="mod">
          <ac:chgData name="Olessia Smotrova" userId="a8d6da50-e254-43db-a743-03e22166bebd" providerId="ADAL" clId="{DED4F31B-464B-4C6F-AFBC-934ED9769D04}" dt="2024-01-12T12:57:24.624" v="23963" actId="208"/>
          <ac:picMkLst>
            <pc:docMk/>
            <pc:sldMk cId="1068589152" sldId="436"/>
            <ac:picMk id="11266" creationId="{00000000-0000-0000-0000-000000000000}"/>
          </ac:picMkLst>
        </pc:picChg>
      </pc:sldChg>
      <pc:sldChg chg="modSp mod">
        <pc:chgData name="Olessia Smotrova" userId="a8d6da50-e254-43db-a743-03e22166bebd" providerId="ADAL" clId="{DED4F31B-464B-4C6F-AFBC-934ED9769D04}" dt="2024-01-06T18:47:23.371" v="18916" actId="20577"/>
        <pc:sldMkLst>
          <pc:docMk/>
          <pc:sldMk cId="1300735066" sldId="437"/>
        </pc:sldMkLst>
        <pc:spChg chg="mod">
          <ac:chgData name="Olessia Smotrova" userId="a8d6da50-e254-43db-a743-03e22166bebd" providerId="ADAL" clId="{DED4F31B-464B-4C6F-AFBC-934ED9769D04}" dt="2024-01-06T18:47:23.371" v="18916" actId="20577"/>
          <ac:spMkLst>
            <pc:docMk/>
            <pc:sldMk cId="1300735066" sldId="437"/>
            <ac:spMk id="2" creationId="{3C80CD9B-C6A0-4194-B4F1-8C98EFE9F5DD}"/>
          </ac:spMkLst>
        </pc:spChg>
      </pc:sldChg>
      <pc:sldChg chg="modSp mod">
        <pc:chgData name="Olessia Smotrova" userId="a8d6da50-e254-43db-a743-03e22166bebd" providerId="ADAL" clId="{DED4F31B-464B-4C6F-AFBC-934ED9769D04}" dt="2024-01-06T21:12:10.199" v="18920" actId="20577"/>
        <pc:sldMkLst>
          <pc:docMk/>
          <pc:sldMk cId="3504186082" sldId="438"/>
        </pc:sldMkLst>
        <pc:spChg chg="mod">
          <ac:chgData name="Olessia Smotrova" userId="a8d6da50-e254-43db-a743-03e22166bebd" providerId="ADAL" clId="{DED4F31B-464B-4C6F-AFBC-934ED9769D04}" dt="2024-01-06T21:12:10.199" v="18920" actId="20577"/>
          <ac:spMkLst>
            <pc:docMk/>
            <pc:sldMk cId="3504186082" sldId="438"/>
            <ac:spMk id="2" creationId="{BEC17FA7-5915-4CEF-BB31-D28210C5065E}"/>
          </ac:spMkLst>
        </pc:spChg>
      </pc:sldChg>
      <pc:sldChg chg="modSp mod">
        <pc:chgData name="Olessia Smotrova" userId="a8d6da50-e254-43db-a743-03e22166bebd" providerId="ADAL" clId="{DED4F31B-464B-4C6F-AFBC-934ED9769D04}" dt="2024-01-06T21:14:06.556" v="18939" actId="20577"/>
        <pc:sldMkLst>
          <pc:docMk/>
          <pc:sldMk cId="2615673666" sldId="439"/>
        </pc:sldMkLst>
        <pc:spChg chg="mod">
          <ac:chgData name="Olessia Smotrova" userId="a8d6da50-e254-43db-a743-03e22166bebd" providerId="ADAL" clId="{DED4F31B-464B-4C6F-AFBC-934ED9769D04}" dt="2024-01-06T21:14:06.556" v="18939" actId="20577"/>
          <ac:spMkLst>
            <pc:docMk/>
            <pc:sldMk cId="2615673666" sldId="439"/>
            <ac:spMk id="2" creationId="{3C80CD9B-C6A0-4194-B4F1-8C98EFE9F5DD}"/>
          </ac:spMkLst>
        </pc:spChg>
      </pc:sldChg>
      <pc:sldChg chg="modSp mod">
        <pc:chgData name="Olessia Smotrova" userId="a8d6da50-e254-43db-a743-03e22166bebd" providerId="ADAL" clId="{DED4F31B-464B-4C6F-AFBC-934ED9769D04}" dt="2024-01-06T21:15:13.843" v="18942" actId="20577"/>
        <pc:sldMkLst>
          <pc:docMk/>
          <pc:sldMk cId="897889810" sldId="440"/>
        </pc:sldMkLst>
        <pc:spChg chg="mod">
          <ac:chgData name="Olessia Smotrova" userId="a8d6da50-e254-43db-a743-03e22166bebd" providerId="ADAL" clId="{DED4F31B-464B-4C6F-AFBC-934ED9769D04}" dt="2024-01-06T21:15:13.843" v="18942" actId="20577"/>
          <ac:spMkLst>
            <pc:docMk/>
            <pc:sldMk cId="897889810" sldId="440"/>
            <ac:spMk id="2" creationId="{BEC17FA7-5915-4CEF-BB31-D28210C5065E}"/>
          </ac:spMkLst>
        </pc:spChg>
      </pc:sldChg>
      <pc:sldChg chg="modSp mod">
        <pc:chgData name="Olessia Smotrova" userId="a8d6da50-e254-43db-a743-03e22166bebd" providerId="ADAL" clId="{DED4F31B-464B-4C6F-AFBC-934ED9769D04}" dt="2024-01-06T21:15:33.726" v="18943" actId="20577"/>
        <pc:sldMkLst>
          <pc:docMk/>
          <pc:sldMk cId="930089619" sldId="441"/>
        </pc:sldMkLst>
        <pc:spChg chg="mod">
          <ac:chgData name="Olessia Smotrova" userId="a8d6da50-e254-43db-a743-03e22166bebd" providerId="ADAL" clId="{DED4F31B-464B-4C6F-AFBC-934ED9769D04}" dt="2024-01-06T21:15:33.726" v="18943" actId="20577"/>
          <ac:spMkLst>
            <pc:docMk/>
            <pc:sldMk cId="930089619" sldId="441"/>
            <ac:spMk id="2" creationId="{3C80CD9B-C6A0-4194-B4F1-8C98EFE9F5DD}"/>
          </ac:spMkLst>
        </pc:spChg>
      </pc:sldChg>
      <pc:sldChg chg="modSp mod">
        <pc:chgData name="Olessia Smotrova" userId="a8d6da50-e254-43db-a743-03e22166bebd" providerId="ADAL" clId="{DED4F31B-464B-4C6F-AFBC-934ED9769D04}" dt="2024-01-06T21:16:16.326" v="18946" actId="20577"/>
        <pc:sldMkLst>
          <pc:docMk/>
          <pc:sldMk cId="1966604068" sldId="442"/>
        </pc:sldMkLst>
        <pc:spChg chg="mod">
          <ac:chgData name="Olessia Smotrova" userId="a8d6da50-e254-43db-a743-03e22166bebd" providerId="ADAL" clId="{DED4F31B-464B-4C6F-AFBC-934ED9769D04}" dt="2024-01-06T21:16:16.326" v="18946" actId="20577"/>
          <ac:spMkLst>
            <pc:docMk/>
            <pc:sldMk cId="1966604068" sldId="442"/>
            <ac:spMk id="2" creationId="{BEC17FA7-5915-4CEF-BB31-D28210C5065E}"/>
          </ac:spMkLst>
        </pc:spChg>
      </pc:sldChg>
      <pc:sldChg chg="modSp">
        <pc:chgData name="Olessia Smotrova" userId="a8d6da50-e254-43db-a743-03e22166bebd" providerId="ADAL" clId="{DED4F31B-464B-4C6F-AFBC-934ED9769D04}" dt="2024-01-14T01:07:56.391" v="24939" actId="20577"/>
        <pc:sldMkLst>
          <pc:docMk/>
          <pc:sldMk cId="114239543" sldId="443"/>
        </pc:sldMkLst>
        <pc:spChg chg="mod">
          <ac:chgData name="Olessia Smotrova" userId="a8d6da50-e254-43db-a743-03e22166bebd" providerId="ADAL" clId="{DED4F31B-464B-4C6F-AFBC-934ED9769D04}" dt="2024-01-14T01:07:56.391" v="24939" actId="20577"/>
          <ac:spMkLst>
            <pc:docMk/>
            <pc:sldMk cId="114239543" sldId="443"/>
            <ac:spMk id="3" creationId="{A2D7EA50-2449-4557-A449-9C9DDB4C1C58}"/>
          </ac:spMkLst>
        </pc:spChg>
      </pc:sldChg>
      <pc:sldChg chg="modSp mod">
        <pc:chgData name="Olessia Smotrova" userId="a8d6da50-e254-43db-a743-03e22166bebd" providerId="ADAL" clId="{DED4F31B-464B-4C6F-AFBC-934ED9769D04}" dt="2024-01-06T21:16:22.020" v="18947" actId="20577"/>
        <pc:sldMkLst>
          <pc:docMk/>
          <pc:sldMk cId="2846174878" sldId="444"/>
        </pc:sldMkLst>
        <pc:spChg chg="mod">
          <ac:chgData name="Olessia Smotrova" userId="a8d6da50-e254-43db-a743-03e22166bebd" providerId="ADAL" clId="{DED4F31B-464B-4C6F-AFBC-934ED9769D04}" dt="2024-01-06T21:16:22.020" v="18947" actId="20577"/>
          <ac:spMkLst>
            <pc:docMk/>
            <pc:sldMk cId="2846174878" sldId="444"/>
            <ac:spMk id="2" creationId="{3C80CD9B-C6A0-4194-B4F1-8C98EFE9F5DD}"/>
          </ac:spMkLst>
        </pc:spChg>
      </pc:sldChg>
      <pc:sldChg chg="modSp new mod modAnim">
        <pc:chgData name="Olessia Smotrova" userId="a8d6da50-e254-43db-a743-03e22166bebd" providerId="ADAL" clId="{DED4F31B-464B-4C6F-AFBC-934ED9769D04}" dt="2024-01-02T16:27:01.179" v="2621"/>
        <pc:sldMkLst>
          <pc:docMk/>
          <pc:sldMk cId="3465916588" sldId="445"/>
        </pc:sldMkLst>
        <pc:spChg chg="mod">
          <ac:chgData name="Olessia Smotrova" userId="a8d6da50-e254-43db-a743-03e22166bebd" providerId="ADAL" clId="{DED4F31B-464B-4C6F-AFBC-934ED9769D04}" dt="2024-01-02T15:55:57.359" v="1713" actId="20577"/>
          <ac:spMkLst>
            <pc:docMk/>
            <pc:sldMk cId="3465916588" sldId="445"/>
            <ac:spMk id="2" creationId="{EB79404C-7AC6-62BF-F9B2-CADE8AAB6B48}"/>
          </ac:spMkLst>
        </pc:spChg>
        <pc:spChg chg="mod">
          <ac:chgData name="Olessia Smotrova" userId="a8d6da50-e254-43db-a743-03e22166bebd" providerId="ADAL" clId="{DED4F31B-464B-4C6F-AFBC-934ED9769D04}" dt="2024-01-02T16:12:02.063" v="2218" actId="20577"/>
          <ac:spMkLst>
            <pc:docMk/>
            <pc:sldMk cId="3465916588" sldId="445"/>
            <ac:spMk id="3" creationId="{51E4C297-1827-A5ED-55D4-DC44D0C72AEF}"/>
          </ac:spMkLst>
        </pc:spChg>
      </pc:sldChg>
      <pc:sldChg chg="modSp new mod modAnim">
        <pc:chgData name="Olessia Smotrova" userId="a8d6da50-e254-43db-a743-03e22166bebd" providerId="ADAL" clId="{DED4F31B-464B-4C6F-AFBC-934ED9769D04}" dt="2024-01-06T22:01:13.182" v="21108" actId="20577"/>
        <pc:sldMkLst>
          <pc:docMk/>
          <pc:sldMk cId="1423282788" sldId="446"/>
        </pc:sldMkLst>
        <pc:spChg chg="mod">
          <ac:chgData name="Olessia Smotrova" userId="a8d6da50-e254-43db-a743-03e22166bebd" providerId="ADAL" clId="{DED4F31B-464B-4C6F-AFBC-934ED9769D04}" dt="2024-01-02T15:58:15.677" v="1901" actId="20577"/>
          <ac:spMkLst>
            <pc:docMk/>
            <pc:sldMk cId="1423282788" sldId="446"/>
            <ac:spMk id="2" creationId="{BAF88A92-2C7E-58CB-88DF-0F662D4D3E13}"/>
          </ac:spMkLst>
        </pc:spChg>
        <pc:spChg chg="mod">
          <ac:chgData name="Olessia Smotrova" userId="a8d6da50-e254-43db-a743-03e22166bebd" providerId="ADAL" clId="{DED4F31B-464B-4C6F-AFBC-934ED9769D04}" dt="2024-01-06T22:01:13.182" v="21108" actId="20577"/>
          <ac:spMkLst>
            <pc:docMk/>
            <pc:sldMk cId="1423282788" sldId="446"/>
            <ac:spMk id="3" creationId="{03C4F4FB-EC12-98D2-B612-1F6A0B19617F}"/>
          </ac:spMkLst>
        </pc:spChg>
      </pc:sldChg>
      <pc:sldChg chg="modSp new mod modAnim">
        <pc:chgData name="Olessia Smotrova" userId="a8d6da50-e254-43db-a743-03e22166bebd" providerId="ADAL" clId="{DED4F31B-464B-4C6F-AFBC-934ED9769D04}" dt="2024-01-03T15:42:17.950" v="7930"/>
        <pc:sldMkLst>
          <pc:docMk/>
          <pc:sldMk cId="4103762015" sldId="447"/>
        </pc:sldMkLst>
        <pc:spChg chg="mod">
          <ac:chgData name="Olessia Smotrova" userId="a8d6da50-e254-43db-a743-03e22166bebd" providerId="ADAL" clId="{DED4F31B-464B-4C6F-AFBC-934ED9769D04}" dt="2024-01-02T17:51:30.978" v="5160" actId="20577"/>
          <ac:spMkLst>
            <pc:docMk/>
            <pc:sldMk cId="4103762015" sldId="447"/>
            <ac:spMk id="2" creationId="{D5DBBC0B-45D0-F204-11E9-D55C3A25D1E9}"/>
          </ac:spMkLst>
        </pc:spChg>
        <pc:spChg chg="mod">
          <ac:chgData name="Olessia Smotrova" userId="a8d6da50-e254-43db-a743-03e22166bebd" providerId="ADAL" clId="{DED4F31B-464B-4C6F-AFBC-934ED9769D04}" dt="2024-01-03T15:35:24.966" v="7649" actId="14100"/>
          <ac:spMkLst>
            <pc:docMk/>
            <pc:sldMk cId="4103762015" sldId="447"/>
            <ac:spMk id="3" creationId="{1708260C-57D7-2D14-6202-458AA11DC46E}"/>
          </ac:spMkLst>
        </pc:spChg>
      </pc:sldChg>
      <pc:sldChg chg="modSp new mod modAnim">
        <pc:chgData name="Olessia Smotrova" userId="a8d6da50-e254-43db-a743-03e22166bebd" providerId="ADAL" clId="{DED4F31B-464B-4C6F-AFBC-934ED9769D04}" dt="2024-01-03T15:42:11.607" v="7929"/>
        <pc:sldMkLst>
          <pc:docMk/>
          <pc:sldMk cId="2990326109" sldId="448"/>
        </pc:sldMkLst>
        <pc:spChg chg="mod">
          <ac:chgData name="Olessia Smotrova" userId="a8d6da50-e254-43db-a743-03e22166bebd" providerId="ADAL" clId="{DED4F31B-464B-4C6F-AFBC-934ED9769D04}" dt="2024-01-02T17:51:55.546" v="5204" actId="20577"/>
          <ac:spMkLst>
            <pc:docMk/>
            <pc:sldMk cId="2990326109" sldId="448"/>
            <ac:spMk id="2" creationId="{C1ED8541-81FF-DD53-957E-548A5AEC1E1D}"/>
          </ac:spMkLst>
        </pc:spChg>
        <pc:spChg chg="mod">
          <ac:chgData name="Olessia Smotrova" userId="a8d6da50-e254-43db-a743-03e22166bebd" providerId="ADAL" clId="{DED4F31B-464B-4C6F-AFBC-934ED9769D04}" dt="2024-01-02T19:34:03.579" v="5637" actId="1076"/>
          <ac:spMkLst>
            <pc:docMk/>
            <pc:sldMk cId="2990326109" sldId="448"/>
            <ac:spMk id="3" creationId="{ECFC66BF-F0C1-25B2-D162-A9625DD7D3B9}"/>
          </ac:spMkLst>
        </pc:spChg>
      </pc:sldChg>
      <pc:sldChg chg="modSp new mod modAnim">
        <pc:chgData name="Olessia Smotrova" userId="a8d6da50-e254-43db-a743-03e22166bebd" providerId="ADAL" clId="{DED4F31B-464B-4C6F-AFBC-934ED9769D04}" dt="2024-01-03T15:42:05.061" v="7928"/>
        <pc:sldMkLst>
          <pc:docMk/>
          <pc:sldMk cId="3303863863" sldId="449"/>
        </pc:sldMkLst>
        <pc:spChg chg="mod">
          <ac:chgData name="Olessia Smotrova" userId="a8d6da50-e254-43db-a743-03e22166bebd" providerId="ADAL" clId="{DED4F31B-464B-4C6F-AFBC-934ED9769D04}" dt="2024-01-03T15:27:56.593" v="7470" actId="20577"/>
          <ac:spMkLst>
            <pc:docMk/>
            <pc:sldMk cId="3303863863" sldId="449"/>
            <ac:spMk id="2" creationId="{60BA1C57-7F36-97D0-ABD7-5A62E288EB3E}"/>
          </ac:spMkLst>
        </pc:spChg>
        <pc:spChg chg="mod">
          <ac:chgData name="Olessia Smotrova" userId="a8d6da50-e254-43db-a743-03e22166bebd" providerId="ADAL" clId="{DED4F31B-464B-4C6F-AFBC-934ED9769D04}" dt="2024-01-03T13:57:35.828" v="7196" actId="20577"/>
          <ac:spMkLst>
            <pc:docMk/>
            <pc:sldMk cId="3303863863" sldId="449"/>
            <ac:spMk id="3" creationId="{529C5E6D-3E25-5F0F-AF22-3E16777903C3}"/>
          </ac:spMkLst>
        </pc:spChg>
      </pc:sldChg>
      <pc:sldChg chg="addSp modSp add mod modAnim">
        <pc:chgData name="Olessia Smotrova" userId="a8d6da50-e254-43db-a743-03e22166bebd" providerId="ADAL" clId="{DED4F31B-464B-4C6F-AFBC-934ED9769D04}" dt="2024-01-03T15:39:38.896" v="7822"/>
        <pc:sldMkLst>
          <pc:docMk/>
          <pc:sldMk cId="1455143332" sldId="450"/>
        </pc:sldMkLst>
        <pc:spChg chg="mod">
          <ac:chgData name="Olessia Smotrova" userId="a8d6da50-e254-43db-a743-03e22166bebd" providerId="ADAL" clId="{DED4F31B-464B-4C6F-AFBC-934ED9769D04}" dt="2024-01-03T13:59:05.977" v="7203" actId="20577"/>
          <ac:spMkLst>
            <pc:docMk/>
            <pc:sldMk cId="1455143332" sldId="450"/>
            <ac:spMk id="2" creationId="{60BA1C57-7F36-97D0-ABD7-5A62E288EB3E}"/>
          </ac:spMkLst>
        </pc:spChg>
        <pc:spChg chg="mod">
          <ac:chgData name="Olessia Smotrova" userId="a8d6da50-e254-43db-a743-03e22166bebd" providerId="ADAL" clId="{DED4F31B-464B-4C6F-AFBC-934ED9769D04}" dt="2024-01-03T15:37:35.737" v="7801" actId="20577"/>
          <ac:spMkLst>
            <pc:docMk/>
            <pc:sldMk cId="1455143332" sldId="450"/>
            <ac:spMk id="3" creationId="{529C5E6D-3E25-5F0F-AF22-3E16777903C3}"/>
          </ac:spMkLst>
        </pc:spChg>
        <pc:spChg chg="add mod">
          <ac:chgData name="Olessia Smotrova" userId="a8d6da50-e254-43db-a743-03e22166bebd" providerId="ADAL" clId="{DED4F31B-464B-4C6F-AFBC-934ED9769D04}" dt="2024-01-03T15:38:02.542" v="7816" actId="1035"/>
          <ac:spMkLst>
            <pc:docMk/>
            <pc:sldMk cId="1455143332" sldId="450"/>
            <ac:spMk id="4" creationId="{0A9CC1B4-36AF-DD91-B27B-7B92AAF000EB}"/>
          </ac:spMkLst>
        </pc:spChg>
      </pc:sldChg>
      <pc:sldChg chg="addSp modSp add mod ord modAnim">
        <pc:chgData name="Olessia Smotrova" userId="a8d6da50-e254-43db-a743-03e22166bebd" providerId="ADAL" clId="{DED4F31B-464B-4C6F-AFBC-934ED9769D04}" dt="2024-01-04T17:52:29.162" v="18802"/>
        <pc:sldMkLst>
          <pc:docMk/>
          <pc:sldMk cId="2307984154" sldId="451"/>
        </pc:sldMkLst>
        <pc:spChg chg="mod">
          <ac:chgData name="Olessia Smotrova" userId="a8d6da50-e254-43db-a743-03e22166bebd" providerId="ADAL" clId="{DED4F31B-464B-4C6F-AFBC-934ED9769D04}" dt="2024-01-03T13:59:10.182" v="7207" actId="20577"/>
          <ac:spMkLst>
            <pc:docMk/>
            <pc:sldMk cId="2307984154" sldId="451"/>
            <ac:spMk id="2" creationId="{60BA1C57-7F36-97D0-ABD7-5A62E288EB3E}"/>
          </ac:spMkLst>
        </pc:spChg>
        <pc:spChg chg="mod">
          <ac:chgData name="Olessia Smotrova" userId="a8d6da50-e254-43db-a743-03e22166bebd" providerId="ADAL" clId="{DED4F31B-464B-4C6F-AFBC-934ED9769D04}" dt="2024-01-03T15:40:32.877" v="7922" actId="20577"/>
          <ac:spMkLst>
            <pc:docMk/>
            <pc:sldMk cId="2307984154" sldId="451"/>
            <ac:spMk id="3" creationId="{529C5E6D-3E25-5F0F-AF22-3E16777903C3}"/>
          </ac:spMkLst>
        </pc:spChg>
        <pc:spChg chg="add mod">
          <ac:chgData name="Olessia Smotrova" userId="a8d6da50-e254-43db-a743-03e22166bebd" providerId="ADAL" clId="{DED4F31B-464B-4C6F-AFBC-934ED9769D04}" dt="2024-01-03T15:27:19.139" v="7461" actId="14100"/>
          <ac:spMkLst>
            <pc:docMk/>
            <pc:sldMk cId="2307984154" sldId="451"/>
            <ac:spMk id="4" creationId="{3667CB73-F505-0265-982F-2CC9F18376A5}"/>
          </ac:spMkLst>
        </pc:spChg>
      </pc:sldChg>
      <pc:sldChg chg="modSp new mod">
        <pc:chgData name="Olessia Smotrova" userId="a8d6da50-e254-43db-a743-03e22166bebd" providerId="ADAL" clId="{DED4F31B-464B-4C6F-AFBC-934ED9769D04}" dt="2024-01-03T16:54:52.311" v="11104" actId="108"/>
        <pc:sldMkLst>
          <pc:docMk/>
          <pc:sldMk cId="721175621" sldId="452"/>
        </pc:sldMkLst>
        <pc:spChg chg="mod">
          <ac:chgData name="Olessia Smotrova" userId="a8d6da50-e254-43db-a743-03e22166bebd" providerId="ADAL" clId="{DED4F31B-464B-4C6F-AFBC-934ED9769D04}" dt="2024-01-03T16:06:28.953" v="8747" actId="20577"/>
          <ac:spMkLst>
            <pc:docMk/>
            <pc:sldMk cId="721175621" sldId="452"/>
            <ac:spMk id="2" creationId="{BA29B6A4-7CF4-C895-D1EC-20420F4DF826}"/>
          </ac:spMkLst>
        </pc:spChg>
        <pc:spChg chg="mod">
          <ac:chgData name="Olessia Smotrova" userId="a8d6da50-e254-43db-a743-03e22166bebd" providerId="ADAL" clId="{DED4F31B-464B-4C6F-AFBC-934ED9769D04}" dt="2024-01-03T16:54:52.311" v="11104" actId="108"/>
          <ac:spMkLst>
            <pc:docMk/>
            <pc:sldMk cId="721175621" sldId="452"/>
            <ac:spMk id="3" creationId="{F39CCB85-75C6-5A42-F619-EB909232822F}"/>
          </ac:spMkLst>
        </pc:spChg>
      </pc:sldChg>
      <pc:sldChg chg="add del">
        <pc:chgData name="Olessia Smotrova" userId="a8d6da50-e254-43db-a743-03e22166bebd" providerId="ADAL" clId="{DED4F31B-464B-4C6F-AFBC-934ED9769D04}" dt="2024-01-03T15:17:09.259" v="7357" actId="47"/>
        <pc:sldMkLst>
          <pc:docMk/>
          <pc:sldMk cId="931140312" sldId="452"/>
        </pc:sldMkLst>
      </pc:sldChg>
      <pc:sldChg chg="modSp new mod">
        <pc:chgData name="Olessia Smotrova" userId="a8d6da50-e254-43db-a743-03e22166bebd" providerId="ADAL" clId="{DED4F31B-464B-4C6F-AFBC-934ED9769D04}" dt="2024-01-03T16:20:06.247" v="9839" actId="20577"/>
        <pc:sldMkLst>
          <pc:docMk/>
          <pc:sldMk cId="652804547" sldId="453"/>
        </pc:sldMkLst>
        <pc:spChg chg="mod">
          <ac:chgData name="Olessia Smotrova" userId="a8d6da50-e254-43db-a743-03e22166bebd" providerId="ADAL" clId="{DED4F31B-464B-4C6F-AFBC-934ED9769D04}" dt="2024-01-03T16:20:06.247" v="9839" actId="20577"/>
          <ac:spMkLst>
            <pc:docMk/>
            <pc:sldMk cId="652804547" sldId="453"/>
            <ac:spMk id="2" creationId="{8E1E5138-EED5-8813-C893-359F0B878CE2}"/>
          </ac:spMkLst>
        </pc:spChg>
        <pc:spChg chg="mod">
          <ac:chgData name="Olessia Smotrova" userId="a8d6da50-e254-43db-a743-03e22166bebd" providerId="ADAL" clId="{DED4F31B-464B-4C6F-AFBC-934ED9769D04}" dt="2024-01-03T16:19:54.670" v="9812" actId="20577"/>
          <ac:spMkLst>
            <pc:docMk/>
            <pc:sldMk cId="652804547" sldId="453"/>
            <ac:spMk id="3" creationId="{AF48592B-2722-C3EB-9DE9-285BD7E502DA}"/>
          </ac:spMkLst>
        </pc:spChg>
      </pc:sldChg>
      <pc:sldChg chg="addSp delSp modSp new mod ord">
        <pc:chgData name="Olessia Smotrova" userId="a8d6da50-e254-43db-a743-03e22166bebd" providerId="ADAL" clId="{DED4F31B-464B-4C6F-AFBC-934ED9769D04}" dt="2024-01-17T18:04:05.301" v="28067"/>
        <pc:sldMkLst>
          <pc:docMk/>
          <pc:sldMk cId="465947825" sldId="454"/>
        </pc:sldMkLst>
        <pc:spChg chg="mod">
          <ac:chgData name="Olessia Smotrova" userId="a8d6da50-e254-43db-a743-03e22166bebd" providerId="ADAL" clId="{DED4F31B-464B-4C6F-AFBC-934ED9769D04}" dt="2024-01-04T13:44:59.505" v="13152" actId="20577"/>
          <ac:spMkLst>
            <pc:docMk/>
            <pc:sldMk cId="465947825" sldId="454"/>
            <ac:spMk id="2" creationId="{A1C18646-EEE9-32EA-10E0-9FA3088DF6E3}"/>
          </ac:spMkLst>
        </pc:spChg>
        <pc:spChg chg="del">
          <ac:chgData name="Olessia Smotrova" userId="a8d6da50-e254-43db-a743-03e22166bebd" providerId="ADAL" clId="{DED4F31B-464B-4C6F-AFBC-934ED9769D04}" dt="2024-01-04T13:45:02.895" v="13153" actId="478"/>
          <ac:spMkLst>
            <pc:docMk/>
            <pc:sldMk cId="465947825" sldId="454"/>
            <ac:spMk id="3" creationId="{4F81FF06-AD2F-500A-4F6F-D1C424486EBD}"/>
          </ac:spMkLst>
        </pc:spChg>
        <pc:spChg chg="add del mod">
          <ac:chgData name="Olessia Smotrova" userId="a8d6da50-e254-43db-a743-03e22166bebd" providerId="ADAL" clId="{DED4F31B-464B-4C6F-AFBC-934ED9769D04}" dt="2024-01-04T13:50:36.954" v="13179" actId="22"/>
          <ac:spMkLst>
            <pc:docMk/>
            <pc:sldMk cId="465947825" sldId="454"/>
            <ac:spMk id="11" creationId="{27919E90-B9CF-7983-5107-7B9F6E9E82BB}"/>
          </ac:spMkLst>
        </pc:spChg>
        <pc:spChg chg="add mod">
          <ac:chgData name="Olessia Smotrova" userId="a8d6da50-e254-43db-a743-03e22166bebd" providerId="ADAL" clId="{DED4F31B-464B-4C6F-AFBC-934ED9769D04}" dt="2024-01-04T13:51:18.206" v="13194" actId="1037"/>
          <ac:spMkLst>
            <pc:docMk/>
            <pc:sldMk cId="465947825" sldId="454"/>
            <ac:spMk id="13" creationId="{D3AC1D58-BCE3-7793-81CB-B8B7CDC6E6E8}"/>
          </ac:spMkLst>
        </pc:spChg>
        <pc:picChg chg="add mod modCrop">
          <ac:chgData name="Olessia Smotrova" userId="a8d6da50-e254-43db-a743-03e22166bebd" providerId="ADAL" clId="{DED4F31B-464B-4C6F-AFBC-934ED9769D04}" dt="2024-01-04T13:46:54.318" v="13169" actId="14100"/>
          <ac:picMkLst>
            <pc:docMk/>
            <pc:sldMk cId="465947825" sldId="454"/>
            <ac:picMk id="5" creationId="{2B221DE9-5F63-797E-5592-4A7F73D58ACF}"/>
          </ac:picMkLst>
        </pc:picChg>
        <pc:picChg chg="add mod">
          <ac:chgData name="Olessia Smotrova" userId="a8d6da50-e254-43db-a743-03e22166bebd" providerId="ADAL" clId="{DED4F31B-464B-4C6F-AFBC-934ED9769D04}" dt="2024-01-04T13:46:44.589" v="13167" actId="14100"/>
          <ac:picMkLst>
            <pc:docMk/>
            <pc:sldMk cId="465947825" sldId="454"/>
            <ac:picMk id="7" creationId="{B2BDB0ED-E64F-8B4D-5C44-B3B7D61924B2}"/>
          </ac:picMkLst>
        </pc:picChg>
        <pc:picChg chg="add mod">
          <ac:chgData name="Olessia Smotrova" userId="a8d6da50-e254-43db-a743-03e22166bebd" providerId="ADAL" clId="{DED4F31B-464B-4C6F-AFBC-934ED9769D04}" dt="2024-01-04T13:49:02.249" v="13175" actId="1076"/>
          <ac:picMkLst>
            <pc:docMk/>
            <pc:sldMk cId="465947825" sldId="454"/>
            <ac:picMk id="9" creationId="{846CE5B1-E6F9-54DE-B5D9-3076C689EA82}"/>
          </ac:picMkLst>
        </pc:picChg>
      </pc:sldChg>
      <pc:sldChg chg="modSp new mod modAnim">
        <pc:chgData name="Olessia Smotrova" userId="a8d6da50-e254-43db-a743-03e22166bebd" providerId="ADAL" clId="{DED4F31B-464B-4C6F-AFBC-934ED9769D04}" dt="2024-01-09T17:02:58.167" v="21264"/>
        <pc:sldMkLst>
          <pc:docMk/>
          <pc:sldMk cId="1627268588" sldId="455"/>
        </pc:sldMkLst>
        <pc:spChg chg="mod">
          <ac:chgData name="Olessia Smotrova" userId="a8d6da50-e254-43db-a743-03e22166bebd" providerId="ADAL" clId="{DED4F31B-464B-4C6F-AFBC-934ED9769D04}" dt="2024-01-09T16:55:19.354" v="21191" actId="20577"/>
          <ac:spMkLst>
            <pc:docMk/>
            <pc:sldMk cId="1627268588" sldId="455"/>
            <ac:spMk id="2" creationId="{CB8846D2-88F5-6088-FF6B-CBCCD4C48885}"/>
          </ac:spMkLst>
        </pc:spChg>
        <pc:spChg chg="mod">
          <ac:chgData name="Olessia Smotrova" userId="a8d6da50-e254-43db-a743-03e22166bebd" providerId="ADAL" clId="{DED4F31B-464B-4C6F-AFBC-934ED9769D04}" dt="2024-01-09T17:02:53.059" v="21263" actId="14100"/>
          <ac:spMkLst>
            <pc:docMk/>
            <pc:sldMk cId="1627268588" sldId="455"/>
            <ac:spMk id="3" creationId="{0AEFB024-50BD-ED39-6ED0-F5CA77D25FC7}"/>
          </ac:spMkLst>
        </pc:spChg>
      </pc:sldChg>
      <pc:sldChg chg="addSp modSp new mod modAnim">
        <pc:chgData name="Olessia Smotrova" userId="a8d6da50-e254-43db-a743-03e22166bebd" providerId="ADAL" clId="{DED4F31B-464B-4C6F-AFBC-934ED9769D04}" dt="2024-01-14T03:05:07.320" v="28057"/>
        <pc:sldMkLst>
          <pc:docMk/>
          <pc:sldMk cId="1366210680" sldId="456"/>
        </pc:sldMkLst>
        <pc:spChg chg="mod">
          <ac:chgData name="Olessia Smotrova" userId="a8d6da50-e254-43db-a743-03e22166bebd" providerId="ADAL" clId="{DED4F31B-464B-4C6F-AFBC-934ED9769D04}" dt="2024-01-04T14:08:33.279" v="14145" actId="20577"/>
          <ac:spMkLst>
            <pc:docMk/>
            <pc:sldMk cId="1366210680" sldId="456"/>
            <ac:spMk id="2" creationId="{0CCA5756-9381-2764-AC10-4E2B96943253}"/>
          </ac:spMkLst>
        </pc:spChg>
        <pc:spChg chg="mod">
          <ac:chgData name="Olessia Smotrova" userId="a8d6da50-e254-43db-a743-03e22166bebd" providerId="ADAL" clId="{DED4F31B-464B-4C6F-AFBC-934ED9769D04}" dt="2024-01-14T02:57:16.267" v="27805" actId="14100"/>
          <ac:spMkLst>
            <pc:docMk/>
            <pc:sldMk cId="1366210680" sldId="456"/>
            <ac:spMk id="3" creationId="{D5AD2DA1-34D2-8328-EA9E-18F280417C8F}"/>
          </ac:spMkLst>
        </pc:spChg>
        <pc:spChg chg="add mod">
          <ac:chgData name="Olessia Smotrova" userId="a8d6da50-e254-43db-a743-03e22166bebd" providerId="ADAL" clId="{DED4F31B-464B-4C6F-AFBC-934ED9769D04}" dt="2024-01-14T02:57:30.870" v="27808" actId="1076"/>
          <ac:spMkLst>
            <pc:docMk/>
            <pc:sldMk cId="1366210680" sldId="456"/>
            <ac:spMk id="4" creationId="{F783B771-C539-2F90-CD6A-47855345DFE0}"/>
          </ac:spMkLst>
        </pc:spChg>
      </pc:sldChg>
      <pc:sldChg chg="modSp add mod">
        <pc:chgData name="Olessia Smotrova" userId="a8d6da50-e254-43db-a743-03e22166bebd" providerId="ADAL" clId="{DED4F31B-464B-4C6F-AFBC-934ED9769D04}" dt="2024-01-06T21:17:08.070" v="18954" actId="20577"/>
        <pc:sldMkLst>
          <pc:docMk/>
          <pc:sldMk cId="2456559121" sldId="457"/>
        </pc:sldMkLst>
        <pc:spChg chg="mod">
          <ac:chgData name="Olessia Smotrova" userId="a8d6da50-e254-43db-a743-03e22166bebd" providerId="ADAL" clId="{DED4F31B-464B-4C6F-AFBC-934ED9769D04}" dt="2024-01-06T21:17:08.070" v="18954" actId="20577"/>
          <ac:spMkLst>
            <pc:docMk/>
            <pc:sldMk cId="2456559121" sldId="457"/>
            <ac:spMk id="2" creationId="{BEC17FA7-5915-4CEF-BB31-D28210C5065E}"/>
          </ac:spMkLst>
        </pc:spChg>
        <pc:spChg chg="mod">
          <ac:chgData name="Olessia Smotrova" userId="a8d6da50-e254-43db-a743-03e22166bebd" providerId="ADAL" clId="{DED4F31B-464B-4C6F-AFBC-934ED9769D04}" dt="2024-01-04T14:09:17.554" v="14174" actId="20577"/>
          <ac:spMkLst>
            <pc:docMk/>
            <pc:sldMk cId="2456559121" sldId="457"/>
            <ac:spMk id="3" creationId="{923CCC23-803D-436A-A0DF-EA3431A0EC4A}"/>
          </ac:spMkLst>
        </pc:spChg>
      </pc:sldChg>
      <pc:sldChg chg="modSp new mod modAnim">
        <pc:chgData name="Olessia Smotrova" userId="a8d6da50-e254-43db-a743-03e22166bebd" providerId="ADAL" clId="{DED4F31B-464B-4C6F-AFBC-934ED9769D04}" dt="2024-01-14T03:04:45.707" v="28056"/>
        <pc:sldMkLst>
          <pc:docMk/>
          <pc:sldMk cId="4149301464" sldId="458"/>
        </pc:sldMkLst>
        <pc:spChg chg="mod">
          <ac:chgData name="Olessia Smotrova" userId="a8d6da50-e254-43db-a743-03e22166bebd" providerId="ADAL" clId="{DED4F31B-464B-4C6F-AFBC-934ED9769D04}" dt="2024-01-04T14:11:01.451" v="14233" actId="20577"/>
          <ac:spMkLst>
            <pc:docMk/>
            <pc:sldMk cId="4149301464" sldId="458"/>
            <ac:spMk id="2" creationId="{FA6C57BD-DF27-84B0-6E55-A4E557715A54}"/>
          </ac:spMkLst>
        </pc:spChg>
        <pc:spChg chg="mod">
          <ac:chgData name="Olessia Smotrova" userId="a8d6da50-e254-43db-a743-03e22166bebd" providerId="ADAL" clId="{DED4F31B-464B-4C6F-AFBC-934ED9769D04}" dt="2024-01-04T14:25:37.268" v="15988" actId="20577"/>
          <ac:spMkLst>
            <pc:docMk/>
            <pc:sldMk cId="4149301464" sldId="458"/>
            <ac:spMk id="3" creationId="{BBDC030C-6831-D951-F195-359477483FB4}"/>
          </ac:spMkLst>
        </pc:spChg>
      </pc:sldChg>
      <pc:sldChg chg="addSp delSp modSp new mod modAnim">
        <pc:chgData name="Olessia Smotrova" userId="a8d6da50-e254-43db-a743-03e22166bebd" providerId="ADAL" clId="{DED4F31B-464B-4C6F-AFBC-934ED9769D04}" dt="2024-01-14T03:04:33.897" v="28055"/>
        <pc:sldMkLst>
          <pc:docMk/>
          <pc:sldMk cId="2232807445" sldId="459"/>
        </pc:sldMkLst>
        <pc:spChg chg="mod">
          <ac:chgData name="Olessia Smotrova" userId="a8d6da50-e254-43db-a743-03e22166bebd" providerId="ADAL" clId="{DED4F31B-464B-4C6F-AFBC-934ED9769D04}" dt="2024-01-04T14:23:58.933" v="15653" actId="20577"/>
          <ac:spMkLst>
            <pc:docMk/>
            <pc:sldMk cId="2232807445" sldId="459"/>
            <ac:spMk id="2" creationId="{75A1CF20-E25B-AB7C-EEB1-4FF96A8293E8}"/>
          </ac:spMkLst>
        </pc:spChg>
        <pc:spChg chg="mod">
          <ac:chgData name="Olessia Smotrova" userId="a8d6da50-e254-43db-a743-03e22166bebd" providerId="ADAL" clId="{DED4F31B-464B-4C6F-AFBC-934ED9769D04}" dt="2024-01-04T15:39:10.765" v="17471" actId="20577"/>
          <ac:spMkLst>
            <pc:docMk/>
            <pc:sldMk cId="2232807445" sldId="459"/>
            <ac:spMk id="3" creationId="{9729329D-78FB-1EE4-D76B-A34B136A6C5B}"/>
          </ac:spMkLst>
        </pc:spChg>
        <pc:spChg chg="add mod">
          <ac:chgData name="Olessia Smotrova" userId="a8d6da50-e254-43db-a743-03e22166bebd" providerId="ADAL" clId="{DED4F31B-464B-4C6F-AFBC-934ED9769D04}" dt="2024-01-04T14:41:51.801" v="16488" actId="1038"/>
          <ac:spMkLst>
            <pc:docMk/>
            <pc:sldMk cId="2232807445" sldId="459"/>
            <ac:spMk id="6" creationId="{608F981E-F82F-6695-BE12-E96ED6FA0C03}"/>
          </ac:spMkLst>
        </pc:spChg>
        <pc:spChg chg="add mod">
          <ac:chgData name="Olessia Smotrova" userId="a8d6da50-e254-43db-a743-03e22166bebd" providerId="ADAL" clId="{DED4F31B-464B-4C6F-AFBC-934ED9769D04}" dt="2024-01-04T14:41:51.801" v="16488" actId="1038"/>
          <ac:spMkLst>
            <pc:docMk/>
            <pc:sldMk cId="2232807445" sldId="459"/>
            <ac:spMk id="7" creationId="{111344D6-055E-2A6F-7A25-9EB38947AA39}"/>
          </ac:spMkLst>
        </pc:spChg>
        <pc:spChg chg="add del mod">
          <ac:chgData name="Olessia Smotrova" userId="a8d6da50-e254-43db-a743-03e22166bebd" providerId="ADAL" clId="{DED4F31B-464B-4C6F-AFBC-934ED9769D04}" dt="2024-01-04T14:42:17.115" v="16516" actId="478"/>
          <ac:spMkLst>
            <pc:docMk/>
            <pc:sldMk cId="2232807445" sldId="459"/>
            <ac:spMk id="8" creationId="{55CFCD54-0BB1-7988-CDA9-9D5338FD44FD}"/>
          </ac:spMkLst>
        </pc:spChg>
        <pc:picChg chg="add mod modCrop">
          <ac:chgData name="Olessia Smotrova" userId="a8d6da50-e254-43db-a743-03e22166bebd" providerId="ADAL" clId="{DED4F31B-464B-4C6F-AFBC-934ED9769D04}" dt="2024-01-04T14:41:51.801" v="16488" actId="1038"/>
          <ac:picMkLst>
            <pc:docMk/>
            <pc:sldMk cId="2232807445" sldId="459"/>
            <ac:picMk id="5" creationId="{CAB12C20-85C0-8BDE-64CC-B1BBFCEB1416}"/>
          </ac:picMkLst>
        </pc:picChg>
      </pc:sldChg>
      <pc:sldChg chg="modSp new mod">
        <pc:chgData name="Olessia Smotrova" userId="a8d6da50-e254-43db-a743-03e22166bebd" providerId="ADAL" clId="{DED4F31B-464B-4C6F-AFBC-934ED9769D04}" dt="2024-01-04T15:20:38.537" v="16945" actId="20577"/>
        <pc:sldMkLst>
          <pc:docMk/>
          <pc:sldMk cId="784813279" sldId="460"/>
        </pc:sldMkLst>
        <pc:spChg chg="mod">
          <ac:chgData name="Olessia Smotrova" userId="a8d6da50-e254-43db-a743-03e22166bebd" providerId="ADAL" clId="{DED4F31B-464B-4C6F-AFBC-934ED9769D04}" dt="2024-01-04T15:20:02.873" v="16852" actId="20577"/>
          <ac:spMkLst>
            <pc:docMk/>
            <pc:sldMk cId="784813279" sldId="460"/>
            <ac:spMk id="2" creationId="{5C5DABFB-62A1-3C4C-70E1-74CD7ED256A9}"/>
          </ac:spMkLst>
        </pc:spChg>
        <pc:spChg chg="mod">
          <ac:chgData name="Olessia Smotrova" userId="a8d6da50-e254-43db-a743-03e22166bebd" providerId="ADAL" clId="{DED4F31B-464B-4C6F-AFBC-934ED9769D04}" dt="2024-01-04T15:20:38.537" v="16945" actId="20577"/>
          <ac:spMkLst>
            <pc:docMk/>
            <pc:sldMk cId="784813279" sldId="460"/>
            <ac:spMk id="3" creationId="{8CB16C97-C7B9-BB55-D9A6-14CD0F43D891}"/>
          </ac:spMkLst>
        </pc:spChg>
      </pc:sldChg>
      <pc:sldChg chg="addSp delSp modSp new mod setBg modAnim chgLayout">
        <pc:chgData name="Olessia Smotrova" userId="a8d6da50-e254-43db-a743-03e22166bebd" providerId="ADAL" clId="{DED4F31B-464B-4C6F-AFBC-934ED9769D04}" dt="2024-01-16T14:36:24.865" v="28058"/>
        <pc:sldMkLst>
          <pc:docMk/>
          <pc:sldMk cId="3261510494" sldId="461"/>
        </pc:sldMkLst>
        <pc:spChg chg="mod ord">
          <ac:chgData name="Olessia Smotrova" userId="a8d6da50-e254-43db-a743-03e22166bebd" providerId="ADAL" clId="{DED4F31B-464B-4C6F-AFBC-934ED9769D04}" dt="2024-01-14T02:32:03.343" v="27323" actId="26606"/>
          <ac:spMkLst>
            <pc:docMk/>
            <pc:sldMk cId="3261510494" sldId="461"/>
            <ac:spMk id="2" creationId="{204B7229-D8A9-73F0-8C3A-02DDA96E3CED}"/>
          </ac:spMkLst>
        </pc:spChg>
        <pc:spChg chg="mod ord">
          <ac:chgData name="Olessia Smotrova" userId="a8d6da50-e254-43db-a743-03e22166bebd" providerId="ADAL" clId="{DED4F31B-464B-4C6F-AFBC-934ED9769D04}" dt="2024-01-14T02:32:49.554" v="27337" actId="1076"/>
          <ac:spMkLst>
            <pc:docMk/>
            <pc:sldMk cId="3261510494" sldId="461"/>
            <ac:spMk id="3" creationId="{B08A12FD-2987-25A9-BF52-F1C77E9E60F4}"/>
          </ac:spMkLst>
        </pc:spChg>
        <pc:spChg chg="add">
          <ac:chgData name="Olessia Smotrova" userId="a8d6da50-e254-43db-a743-03e22166bebd" providerId="ADAL" clId="{DED4F31B-464B-4C6F-AFBC-934ED9769D04}" dt="2024-01-14T02:31:34.976" v="27316"/>
          <ac:spMkLst>
            <pc:docMk/>
            <pc:sldMk cId="3261510494" sldId="461"/>
            <ac:spMk id="4" creationId="{C5E9491E-2C97-089E-9437-173C30B07634}"/>
          </ac:spMkLst>
        </pc:spChg>
        <pc:spChg chg="add">
          <ac:chgData name="Olessia Smotrova" userId="a8d6da50-e254-43db-a743-03e22166bebd" providerId="ADAL" clId="{DED4F31B-464B-4C6F-AFBC-934ED9769D04}" dt="2024-01-14T02:31:46.182" v="27318"/>
          <ac:spMkLst>
            <pc:docMk/>
            <pc:sldMk cId="3261510494" sldId="461"/>
            <ac:spMk id="5" creationId="{397F62B1-4390-4FE9-B763-0C39A4BEDB37}"/>
          </ac:spMkLst>
        </pc:spChg>
        <pc:spChg chg="add del">
          <ac:chgData name="Olessia Smotrova" userId="a8d6da50-e254-43db-a743-03e22166bebd" providerId="ADAL" clId="{DED4F31B-464B-4C6F-AFBC-934ED9769D04}" dt="2024-01-14T02:32:03.343" v="27323" actId="26606"/>
          <ac:spMkLst>
            <pc:docMk/>
            <pc:sldMk cId="3261510494" sldId="461"/>
            <ac:spMk id="11" creationId="{4F7EBAE4-9945-4473-9E34-B2C66EA0F03D}"/>
          </ac:spMkLst>
        </pc:spChg>
        <pc:spChg chg="add del">
          <ac:chgData name="Olessia Smotrova" userId="a8d6da50-e254-43db-a743-03e22166bebd" providerId="ADAL" clId="{DED4F31B-464B-4C6F-AFBC-934ED9769D04}" dt="2024-01-14T02:32:03.343" v="27323" actId="26606"/>
          <ac:spMkLst>
            <pc:docMk/>
            <pc:sldMk cId="3261510494" sldId="461"/>
            <ac:spMk id="13" creationId="{70BEB1E7-2F88-40BC-B73D-42E5B6F80BFC}"/>
          </ac:spMkLst>
        </pc:spChg>
        <pc:spChg chg="add del">
          <ac:chgData name="Olessia Smotrova" userId="a8d6da50-e254-43db-a743-03e22166bebd" providerId="ADAL" clId="{DED4F31B-464B-4C6F-AFBC-934ED9769D04}" dt="2024-01-14T02:32:03.343" v="27323" actId="26606"/>
          <ac:spMkLst>
            <pc:docMk/>
            <pc:sldMk cId="3261510494" sldId="461"/>
            <ac:spMk id="15" creationId="{A7B99495-F43F-4D80-A44F-2CB4764EB90B}"/>
          </ac:spMkLst>
        </pc:spChg>
        <pc:picChg chg="add mod">
          <ac:chgData name="Olessia Smotrova" userId="a8d6da50-e254-43db-a743-03e22166bebd" providerId="ADAL" clId="{DED4F31B-464B-4C6F-AFBC-934ED9769D04}" dt="2024-01-14T02:32:37.943" v="27331" actId="1076"/>
          <ac:picMkLst>
            <pc:docMk/>
            <pc:sldMk cId="3261510494" sldId="461"/>
            <ac:picMk id="6" creationId="{C316B966-D684-6814-22C2-873F1A2139AF}"/>
          </ac:picMkLst>
        </pc:picChg>
      </pc:sldChg>
      <pc:sldChg chg="modSp new mod modAnim">
        <pc:chgData name="Olessia Smotrova" userId="a8d6da50-e254-43db-a743-03e22166bebd" providerId="ADAL" clId="{DED4F31B-464B-4C6F-AFBC-934ED9769D04}" dt="2024-01-16T14:53:43.163" v="28061" actId="20577"/>
        <pc:sldMkLst>
          <pc:docMk/>
          <pc:sldMk cId="2957892769" sldId="462"/>
        </pc:sldMkLst>
        <pc:spChg chg="mod">
          <ac:chgData name="Olessia Smotrova" userId="a8d6da50-e254-43db-a743-03e22166bebd" providerId="ADAL" clId="{DED4F31B-464B-4C6F-AFBC-934ED9769D04}" dt="2024-01-04T16:15:48.054" v="18035" actId="14100"/>
          <ac:spMkLst>
            <pc:docMk/>
            <pc:sldMk cId="2957892769" sldId="462"/>
            <ac:spMk id="2" creationId="{93607F7C-6091-4CD2-830D-1CE402F19E2B}"/>
          </ac:spMkLst>
        </pc:spChg>
        <pc:spChg chg="mod">
          <ac:chgData name="Olessia Smotrova" userId="a8d6da50-e254-43db-a743-03e22166bebd" providerId="ADAL" clId="{DED4F31B-464B-4C6F-AFBC-934ED9769D04}" dt="2024-01-16T14:53:43.163" v="28061" actId="20577"/>
          <ac:spMkLst>
            <pc:docMk/>
            <pc:sldMk cId="2957892769" sldId="462"/>
            <ac:spMk id="3" creationId="{40273587-6B3F-6BA8-61E0-9899D01A3D0C}"/>
          </ac:spMkLst>
        </pc:spChg>
      </pc:sldChg>
      <pc:sldChg chg="modSp new mod modAnim modNotesTx">
        <pc:chgData name="Olessia Smotrova" userId="a8d6da50-e254-43db-a743-03e22166bebd" providerId="ADAL" clId="{DED4F31B-464B-4C6F-AFBC-934ED9769D04}" dt="2024-01-14T03:04:23.912" v="28054"/>
        <pc:sldMkLst>
          <pc:docMk/>
          <pc:sldMk cId="3205477861" sldId="463"/>
        </pc:sldMkLst>
        <pc:spChg chg="mod">
          <ac:chgData name="Olessia Smotrova" userId="a8d6da50-e254-43db-a743-03e22166bebd" providerId="ADAL" clId="{DED4F31B-464B-4C6F-AFBC-934ED9769D04}" dt="2024-01-06T21:17:18.346" v="18964" actId="20577"/>
          <ac:spMkLst>
            <pc:docMk/>
            <pc:sldMk cId="3205477861" sldId="463"/>
            <ac:spMk id="2" creationId="{FD19D619-C213-78B8-8B87-D40AA142C84F}"/>
          </ac:spMkLst>
        </pc:spChg>
        <pc:spChg chg="mod">
          <ac:chgData name="Olessia Smotrova" userId="a8d6da50-e254-43db-a743-03e22166bebd" providerId="ADAL" clId="{DED4F31B-464B-4C6F-AFBC-934ED9769D04}" dt="2024-01-04T16:14:56.197" v="18024" actId="20577"/>
          <ac:spMkLst>
            <pc:docMk/>
            <pc:sldMk cId="3205477861" sldId="463"/>
            <ac:spMk id="3" creationId="{F101CDB3-E2AA-A232-C96C-139EF6BCDA30}"/>
          </ac:spMkLst>
        </pc:spChg>
      </pc:sldChg>
      <pc:sldChg chg="addSp delSp modSp new mod">
        <pc:chgData name="Olessia Smotrova" userId="a8d6da50-e254-43db-a743-03e22166bebd" providerId="ADAL" clId="{DED4F31B-464B-4C6F-AFBC-934ED9769D04}" dt="2024-01-06T21:25:43.234" v="19099" actId="20577"/>
        <pc:sldMkLst>
          <pc:docMk/>
          <pc:sldMk cId="2769598821" sldId="464"/>
        </pc:sldMkLst>
        <pc:spChg chg="mod">
          <ac:chgData name="Olessia Smotrova" userId="a8d6da50-e254-43db-a743-03e22166bebd" providerId="ADAL" clId="{DED4F31B-464B-4C6F-AFBC-934ED9769D04}" dt="2024-01-04T16:55:09.460" v="18081" actId="20577"/>
          <ac:spMkLst>
            <pc:docMk/>
            <pc:sldMk cId="2769598821" sldId="464"/>
            <ac:spMk id="2" creationId="{08F5B51F-776F-C541-15FF-24983BA1C6F8}"/>
          </ac:spMkLst>
        </pc:spChg>
        <pc:spChg chg="del mod">
          <ac:chgData name="Olessia Smotrova" userId="a8d6da50-e254-43db-a743-03e22166bebd" providerId="ADAL" clId="{DED4F31B-464B-4C6F-AFBC-934ED9769D04}" dt="2024-01-06T21:19:59.549" v="19015" actId="26606"/>
          <ac:spMkLst>
            <pc:docMk/>
            <pc:sldMk cId="2769598821" sldId="464"/>
            <ac:spMk id="3" creationId="{CFDC31D3-3BD8-A145-D3C3-E8E0E411BE5A}"/>
          </ac:spMkLst>
        </pc:spChg>
        <pc:graphicFrameChg chg="add mod modGraphic">
          <ac:chgData name="Olessia Smotrova" userId="a8d6da50-e254-43db-a743-03e22166bebd" providerId="ADAL" clId="{DED4F31B-464B-4C6F-AFBC-934ED9769D04}" dt="2024-01-06T21:25:43.234" v="19099" actId="20577"/>
          <ac:graphicFrameMkLst>
            <pc:docMk/>
            <pc:sldMk cId="2769598821" sldId="464"/>
            <ac:graphicFrameMk id="5" creationId="{71501616-387D-7937-28F3-FF0FD1FAB0F6}"/>
          </ac:graphicFrameMkLst>
        </pc:graphicFrameChg>
      </pc:sldChg>
      <pc:sldChg chg="modSp new mod modAnim modNotesTx">
        <pc:chgData name="Olessia Smotrova" userId="a8d6da50-e254-43db-a743-03e22166bebd" providerId="ADAL" clId="{DED4F31B-464B-4C6F-AFBC-934ED9769D04}" dt="2024-01-16T14:36:58.675" v="28060"/>
        <pc:sldMkLst>
          <pc:docMk/>
          <pc:sldMk cId="4279514688" sldId="465"/>
        </pc:sldMkLst>
        <pc:spChg chg="mod">
          <ac:chgData name="Olessia Smotrova" userId="a8d6da50-e254-43db-a743-03e22166bebd" providerId="ADAL" clId="{DED4F31B-464B-4C6F-AFBC-934ED9769D04}" dt="2024-01-04T16:55:23.339" v="18090" actId="20577"/>
          <ac:spMkLst>
            <pc:docMk/>
            <pc:sldMk cId="4279514688" sldId="465"/>
            <ac:spMk id="2" creationId="{9A87DC63-026B-3F66-4AA1-73B0D6026D9C}"/>
          </ac:spMkLst>
        </pc:spChg>
        <pc:spChg chg="mod">
          <ac:chgData name="Olessia Smotrova" userId="a8d6da50-e254-43db-a743-03e22166bebd" providerId="ADAL" clId="{DED4F31B-464B-4C6F-AFBC-934ED9769D04}" dt="2024-01-04T17:48:32.044" v="18328" actId="27636"/>
          <ac:spMkLst>
            <pc:docMk/>
            <pc:sldMk cId="4279514688" sldId="465"/>
            <ac:spMk id="3" creationId="{42A5A585-6339-75F8-A66E-96103D3FD1D5}"/>
          </ac:spMkLst>
        </pc:spChg>
      </pc:sldChg>
      <pc:sldChg chg="add">
        <pc:chgData name="Olessia Smotrova" userId="a8d6da50-e254-43db-a743-03e22166bebd" providerId="ADAL" clId="{DED4F31B-464B-4C6F-AFBC-934ED9769D04}" dt="2024-01-04T17:51:21.008" v="18786"/>
        <pc:sldMkLst>
          <pc:docMk/>
          <pc:sldMk cId="446743301" sldId="466"/>
        </pc:sldMkLst>
      </pc:sldChg>
      <pc:sldChg chg="modSp add mod">
        <pc:chgData name="Olessia Smotrova" userId="a8d6da50-e254-43db-a743-03e22166bebd" providerId="ADAL" clId="{DED4F31B-464B-4C6F-AFBC-934ED9769D04}" dt="2024-01-06T21:18:00.678" v="18968" actId="20577"/>
        <pc:sldMkLst>
          <pc:docMk/>
          <pc:sldMk cId="2559607121" sldId="467"/>
        </pc:sldMkLst>
        <pc:spChg chg="mod">
          <ac:chgData name="Olessia Smotrova" userId="a8d6da50-e254-43db-a743-03e22166bebd" providerId="ADAL" clId="{DED4F31B-464B-4C6F-AFBC-934ED9769D04}" dt="2024-01-06T21:18:00.678" v="18968" actId="20577"/>
          <ac:spMkLst>
            <pc:docMk/>
            <pc:sldMk cId="2559607121" sldId="467"/>
            <ac:spMk id="2" creationId="{3C80CD9B-C6A0-4194-B4F1-8C98EFE9F5DD}"/>
          </ac:spMkLst>
        </pc:spChg>
      </pc:sldChg>
      <pc:sldChg chg="modSp add mod ord">
        <pc:chgData name="Olessia Smotrova" userId="a8d6da50-e254-43db-a743-03e22166bebd" providerId="ADAL" clId="{DED4F31B-464B-4C6F-AFBC-934ED9769D04}" dt="2024-01-06T21:18:45.368" v="18972" actId="20577"/>
        <pc:sldMkLst>
          <pc:docMk/>
          <pc:sldMk cId="721411193" sldId="468"/>
        </pc:sldMkLst>
        <pc:spChg chg="mod">
          <ac:chgData name="Olessia Smotrova" userId="a8d6da50-e254-43db-a743-03e22166bebd" providerId="ADAL" clId="{DED4F31B-464B-4C6F-AFBC-934ED9769D04}" dt="2024-01-06T21:18:45.368" v="18972" actId="20577"/>
          <ac:spMkLst>
            <pc:docMk/>
            <pc:sldMk cId="721411193" sldId="468"/>
            <ac:spMk id="2" creationId="{3C80CD9B-C6A0-4194-B4F1-8C98EFE9F5DD}"/>
          </ac:spMkLst>
        </pc:spChg>
      </pc:sldChg>
      <pc:sldChg chg="modSp new mod modAnim">
        <pc:chgData name="Olessia Smotrova" userId="a8d6da50-e254-43db-a743-03e22166bebd" providerId="ADAL" clId="{DED4F31B-464B-4C6F-AFBC-934ED9769D04}" dt="2024-01-14T03:03:22.966" v="28051"/>
        <pc:sldMkLst>
          <pc:docMk/>
          <pc:sldMk cId="909155975" sldId="469"/>
        </pc:sldMkLst>
        <pc:spChg chg="mod">
          <ac:chgData name="Olessia Smotrova" userId="a8d6da50-e254-43db-a743-03e22166bebd" providerId="ADAL" clId="{DED4F31B-464B-4C6F-AFBC-934ED9769D04}" dt="2024-01-14T02:24:27.145" v="27216" actId="27636"/>
          <ac:spMkLst>
            <pc:docMk/>
            <pc:sldMk cId="909155975" sldId="469"/>
            <ac:spMk id="2" creationId="{4D57E815-E3CA-8057-B136-76AF1DF583AC}"/>
          </ac:spMkLst>
        </pc:spChg>
        <pc:spChg chg="mod">
          <ac:chgData name="Olessia Smotrova" userId="a8d6da50-e254-43db-a743-03e22166bebd" providerId="ADAL" clId="{DED4F31B-464B-4C6F-AFBC-934ED9769D04}" dt="2024-01-14T03:03:17.090" v="28050" actId="20577"/>
          <ac:spMkLst>
            <pc:docMk/>
            <pc:sldMk cId="909155975" sldId="469"/>
            <ac:spMk id="3" creationId="{14D9B7CA-8FF5-E62D-3435-100D87D4CE91}"/>
          </ac:spMkLst>
        </pc:spChg>
      </pc:sldChg>
      <pc:sldChg chg="addSp modSp new mod modAnim">
        <pc:chgData name="Olessia Smotrova" userId="a8d6da50-e254-43db-a743-03e22166bebd" providerId="ADAL" clId="{DED4F31B-464B-4C6F-AFBC-934ED9769D04}" dt="2024-01-06T21:52:20.432" v="20855" actId="20577"/>
        <pc:sldMkLst>
          <pc:docMk/>
          <pc:sldMk cId="2181609207" sldId="470"/>
        </pc:sldMkLst>
        <pc:spChg chg="mod">
          <ac:chgData name="Olessia Smotrova" userId="a8d6da50-e254-43db-a743-03e22166bebd" providerId="ADAL" clId="{DED4F31B-464B-4C6F-AFBC-934ED9769D04}" dt="2024-01-06T21:51:20.364" v="20724" actId="20577"/>
          <ac:spMkLst>
            <pc:docMk/>
            <pc:sldMk cId="2181609207" sldId="470"/>
            <ac:spMk id="2" creationId="{DA9A0C94-22CE-2606-7110-68A5E44747D4}"/>
          </ac:spMkLst>
        </pc:spChg>
        <pc:spChg chg="mod">
          <ac:chgData name="Olessia Smotrova" userId="a8d6da50-e254-43db-a743-03e22166bebd" providerId="ADAL" clId="{DED4F31B-464B-4C6F-AFBC-934ED9769D04}" dt="2024-01-06T21:52:20.432" v="20855" actId="20577"/>
          <ac:spMkLst>
            <pc:docMk/>
            <pc:sldMk cId="2181609207" sldId="470"/>
            <ac:spMk id="3" creationId="{4DE0EC4B-5D44-341C-4E62-9C5D137B0DFA}"/>
          </ac:spMkLst>
        </pc:spChg>
        <pc:picChg chg="add mod">
          <ac:chgData name="Olessia Smotrova" userId="a8d6da50-e254-43db-a743-03e22166bebd" providerId="ADAL" clId="{DED4F31B-464B-4C6F-AFBC-934ED9769D04}" dt="2024-01-06T21:36:23.211" v="20263"/>
          <ac:picMkLst>
            <pc:docMk/>
            <pc:sldMk cId="2181609207" sldId="470"/>
            <ac:picMk id="4" creationId="{E79BE7A2-1489-C127-25FC-6A24C3E0FEC7}"/>
          </ac:picMkLst>
        </pc:picChg>
        <pc:cxnChg chg="add mod">
          <ac:chgData name="Olessia Smotrova" userId="a8d6da50-e254-43db-a743-03e22166bebd" providerId="ADAL" clId="{DED4F31B-464B-4C6F-AFBC-934ED9769D04}" dt="2024-01-06T21:36:23.211" v="20263"/>
          <ac:cxnSpMkLst>
            <pc:docMk/>
            <pc:sldMk cId="2181609207" sldId="470"/>
            <ac:cxnSpMk id="5" creationId="{713B2C0F-6039-0DFF-0C7D-04E71D0042B0}"/>
          </ac:cxnSpMkLst>
        </pc:cxnChg>
        <pc:cxnChg chg="add mod">
          <ac:chgData name="Olessia Smotrova" userId="a8d6da50-e254-43db-a743-03e22166bebd" providerId="ADAL" clId="{DED4F31B-464B-4C6F-AFBC-934ED9769D04}" dt="2024-01-06T21:36:23.211" v="20263"/>
          <ac:cxnSpMkLst>
            <pc:docMk/>
            <pc:sldMk cId="2181609207" sldId="470"/>
            <ac:cxnSpMk id="6" creationId="{3C91BBEA-F5CA-B2E2-09AE-4CE1F4563E49}"/>
          </ac:cxnSpMkLst>
        </pc:cxnChg>
      </pc:sldChg>
      <pc:sldChg chg="modSp new mod">
        <pc:chgData name="Olessia Smotrova" userId="a8d6da50-e254-43db-a743-03e22166bebd" providerId="ADAL" clId="{DED4F31B-464B-4C6F-AFBC-934ED9769D04}" dt="2024-01-16T20:58:29.512" v="28065" actId="113"/>
        <pc:sldMkLst>
          <pc:docMk/>
          <pc:sldMk cId="1800108392" sldId="471"/>
        </pc:sldMkLst>
        <pc:spChg chg="mod">
          <ac:chgData name="Olessia Smotrova" userId="a8d6da50-e254-43db-a743-03e22166bebd" providerId="ADAL" clId="{DED4F31B-464B-4C6F-AFBC-934ED9769D04}" dt="2024-01-09T17:05:20.929" v="21290" actId="20577"/>
          <ac:spMkLst>
            <pc:docMk/>
            <pc:sldMk cId="1800108392" sldId="471"/>
            <ac:spMk id="2" creationId="{ACB9AB23-9402-1E2D-9ABC-E898D43EBCBB}"/>
          </ac:spMkLst>
        </pc:spChg>
        <pc:spChg chg="mod">
          <ac:chgData name="Olessia Smotrova" userId="a8d6da50-e254-43db-a743-03e22166bebd" providerId="ADAL" clId="{DED4F31B-464B-4C6F-AFBC-934ED9769D04}" dt="2024-01-16T20:58:29.512" v="28065" actId="113"/>
          <ac:spMkLst>
            <pc:docMk/>
            <pc:sldMk cId="1800108392" sldId="471"/>
            <ac:spMk id="3" creationId="{A4C45098-B440-FC28-AF9A-A85B45DECC02}"/>
          </ac:spMkLst>
        </pc:spChg>
      </pc:sldChg>
      <pc:sldChg chg="addSp delSp modSp new mod modAnim">
        <pc:chgData name="Olessia Smotrova" userId="a8d6da50-e254-43db-a743-03e22166bebd" providerId="ADAL" clId="{DED4F31B-464B-4C6F-AFBC-934ED9769D04}" dt="2024-01-10T13:33:49.932" v="23331"/>
        <pc:sldMkLst>
          <pc:docMk/>
          <pc:sldMk cId="341641644" sldId="472"/>
        </pc:sldMkLst>
        <pc:spChg chg="mod">
          <ac:chgData name="Olessia Smotrova" userId="a8d6da50-e254-43db-a743-03e22166bebd" providerId="ADAL" clId="{DED4F31B-464B-4C6F-AFBC-934ED9769D04}" dt="2024-01-09T17:13:26.518" v="21763" actId="20577"/>
          <ac:spMkLst>
            <pc:docMk/>
            <pc:sldMk cId="341641644" sldId="472"/>
            <ac:spMk id="2" creationId="{FA142291-04D8-7E62-E86F-5AB4E65377C0}"/>
          </ac:spMkLst>
        </pc:spChg>
        <pc:spChg chg="mod">
          <ac:chgData name="Olessia Smotrova" userId="a8d6da50-e254-43db-a743-03e22166bebd" providerId="ADAL" clId="{DED4F31B-464B-4C6F-AFBC-934ED9769D04}" dt="2024-01-09T18:07:52.703" v="22093" actId="207"/>
          <ac:spMkLst>
            <pc:docMk/>
            <pc:sldMk cId="341641644" sldId="472"/>
            <ac:spMk id="3" creationId="{480C0718-3469-D99D-B887-0691DE132D92}"/>
          </ac:spMkLst>
        </pc:spChg>
        <pc:spChg chg="add del">
          <ac:chgData name="Olessia Smotrova" userId="a8d6da50-e254-43db-a743-03e22166bebd" providerId="ADAL" clId="{DED4F31B-464B-4C6F-AFBC-934ED9769D04}" dt="2024-01-10T13:29:17.796" v="23132" actId="478"/>
          <ac:spMkLst>
            <pc:docMk/>
            <pc:sldMk cId="341641644" sldId="472"/>
            <ac:spMk id="4" creationId="{AA1977DE-D0B7-AEF0-D579-7ADB4F394D03}"/>
          </ac:spMkLst>
        </pc:spChg>
        <pc:spChg chg="add mod">
          <ac:chgData name="Olessia Smotrova" userId="a8d6da50-e254-43db-a743-03e22166bebd" providerId="ADAL" clId="{DED4F31B-464B-4C6F-AFBC-934ED9769D04}" dt="2024-01-10T13:31:21.820" v="23319" actId="2085"/>
          <ac:spMkLst>
            <pc:docMk/>
            <pc:sldMk cId="341641644" sldId="472"/>
            <ac:spMk id="5" creationId="{4A7A47F1-8985-1ACA-D198-2BCCDF079AED}"/>
          </ac:spMkLst>
        </pc:spChg>
      </pc:sldChg>
      <pc:sldChg chg="addSp delSp modSp new mod">
        <pc:chgData name="Olessia Smotrova" userId="a8d6da50-e254-43db-a743-03e22166bebd" providerId="ADAL" clId="{DED4F31B-464B-4C6F-AFBC-934ED9769D04}" dt="2024-01-10T13:28:20.945" v="23130" actId="1037"/>
        <pc:sldMkLst>
          <pc:docMk/>
          <pc:sldMk cId="3537221843" sldId="473"/>
        </pc:sldMkLst>
        <pc:spChg chg="mod">
          <ac:chgData name="Olessia Smotrova" userId="a8d6da50-e254-43db-a743-03e22166bebd" providerId="ADAL" clId="{DED4F31B-464B-4C6F-AFBC-934ED9769D04}" dt="2024-01-10T13:26:51.413" v="23076" actId="20577"/>
          <ac:spMkLst>
            <pc:docMk/>
            <pc:sldMk cId="3537221843" sldId="473"/>
            <ac:spMk id="2" creationId="{86B75A9E-09A2-0FC3-D9BA-B41DC78C7CE0}"/>
          </ac:spMkLst>
        </pc:spChg>
        <pc:spChg chg="mod">
          <ac:chgData name="Olessia Smotrova" userId="a8d6da50-e254-43db-a743-03e22166bebd" providerId="ADAL" clId="{DED4F31B-464B-4C6F-AFBC-934ED9769D04}" dt="2024-01-10T13:27:02.668" v="23098" actId="20577"/>
          <ac:spMkLst>
            <pc:docMk/>
            <pc:sldMk cId="3537221843" sldId="473"/>
            <ac:spMk id="3" creationId="{F1DF8A67-7CCB-9397-0EB5-CD473A541E4A}"/>
          </ac:spMkLst>
        </pc:spChg>
        <pc:spChg chg="add mod">
          <ac:chgData name="Olessia Smotrova" userId="a8d6da50-e254-43db-a743-03e22166bebd" providerId="ADAL" clId="{DED4F31B-464B-4C6F-AFBC-934ED9769D04}" dt="2024-01-10T13:28:20.945" v="23130" actId="1037"/>
          <ac:spMkLst>
            <pc:docMk/>
            <pc:sldMk cId="3537221843" sldId="473"/>
            <ac:spMk id="4" creationId="{46C2E161-7F2F-898A-8D1B-F87C7212BC02}"/>
          </ac:spMkLst>
        </pc:spChg>
        <pc:spChg chg="add mod">
          <ac:chgData name="Olessia Smotrova" userId="a8d6da50-e254-43db-a743-03e22166bebd" providerId="ADAL" clId="{DED4F31B-464B-4C6F-AFBC-934ED9769D04}" dt="2024-01-10T13:28:11.029" v="23125" actId="1035"/>
          <ac:spMkLst>
            <pc:docMk/>
            <pc:sldMk cId="3537221843" sldId="473"/>
            <ac:spMk id="5" creationId="{3ABFC8D4-E922-E38D-9666-07895F3B301D}"/>
          </ac:spMkLst>
        </pc:spChg>
        <pc:spChg chg="add mod">
          <ac:chgData name="Olessia Smotrova" userId="a8d6da50-e254-43db-a743-03e22166bebd" providerId="ADAL" clId="{DED4F31B-464B-4C6F-AFBC-934ED9769D04}" dt="2024-01-10T13:28:11.029" v="23125" actId="1035"/>
          <ac:spMkLst>
            <pc:docMk/>
            <pc:sldMk cId="3537221843" sldId="473"/>
            <ac:spMk id="6" creationId="{38CE9F64-DD18-29FF-38B0-F6CF799CC76E}"/>
          </ac:spMkLst>
        </pc:spChg>
        <pc:spChg chg="add del mod">
          <ac:chgData name="Olessia Smotrova" userId="a8d6da50-e254-43db-a743-03e22166bebd" providerId="ADAL" clId="{DED4F31B-464B-4C6F-AFBC-934ED9769D04}" dt="2024-01-10T13:24:54.588" v="22833" actId="478"/>
          <ac:spMkLst>
            <pc:docMk/>
            <pc:sldMk cId="3537221843" sldId="473"/>
            <ac:spMk id="7" creationId="{69957F42-D129-06E0-2E1C-71AA09503F56}"/>
          </ac:spMkLst>
        </pc:spChg>
        <pc:spChg chg="add del mod">
          <ac:chgData name="Olessia Smotrova" userId="a8d6da50-e254-43db-a743-03e22166bebd" providerId="ADAL" clId="{DED4F31B-464B-4C6F-AFBC-934ED9769D04}" dt="2024-01-10T13:25:49.616" v="22987" actId="478"/>
          <ac:spMkLst>
            <pc:docMk/>
            <pc:sldMk cId="3537221843" sldId="473"/>
            <ac:spMk id="8" creationId="{A966917F-3718-E515-A6F9-E785CD5E04E3}"/>
          </ac:spMkLst>
        </pc:spChg>
        <pc:spChg chg="add mod">
          <ac:chgData name="Olessia Smotrova" userId="a8d6da50-e254-43db-a743-03e22166bebd" providerId="ADAL" clId="{DED4F31B-464B-4C6F-AFBC-934ED9769D04}" dt="2024-01-10T13:28:11.029" v="23125" actId="1035"/>
          <ac:spMkLst>
            <pc:docMk/>
            <pc:sldMk cId="3537221843" sldId="473"/>
            <ac:spMk id="9" creationId="{B8F1AB37-FED3-2A6C-1094-1618C029E27E}"/>
          </ac:spMkLst>
        </pc:spChg>
      </pc:sldChg>
      <pc:sldChg chg="modSp new mod ord">
        <pc:chgData name="Olessia Smotrova" userId="a8d6da50-e254-43db-a743-03e22166bebd" providerId="ADAL" clId="{DED4F31B-464B-4C6F-AFBC-934ED9769D04}" dt="2024-01-14T00:36:59.953" v="24898" actId="20577"/>
        <pc:sldMkLst>
          <pc:docMk/>
          <pc:sldMk cId="3943646291" sldId="474"/>
        </pc:sldMkLst>
        <pc:spChg chg="mod">
          <ac:chgData name="Olessia Smotrova" userId="a8d6da50-e254-43db-a743-03e22166bebd" providerId="ADAL" clId="{DED4F31B-464B-4C6F-AFBC-934ED9769D04}" dt="2024-01-14T00:22:51.287" v="24153" actId="27636"/>
          <ac:spMkLst>
            <pc:docMk/>
            <pc:sldMk cId="3943646291" sldId="474"/>
            <ac:spMk id="2" creationId="{90059821-AE7E-AD7F-F39C-909483325D08}"/>
          </ac:spMkLst>
        </pc:spChg>
        <pc:spChg chg="mod">
          <ac:chgData name="Olessia Smotrova" userId="a8d6da50-e254-43db-a743-03e22166bebd" providerId="ADAL" clId="{DED4F31B-464B-4C6F-AFBC-934ED9769D04}" dt="2024-01-14T00:36:59.953" v="24898" actId="20577"/>
          <ac:spMkLst>
            <pc:docMk/>
            <pc:sldMk cId="3943646291" sldId="474"/>
            <ac:spMk id="3" creationId="{54503AA5-F057-F710-3AE8-5A2F70292D92}"/>
          </ac:spMkLst>
        </pc:spChg>
      </pc:sldChg>
      <pc:sldChg chg="add">
        <pc:chgData name="Olessia Smotrova" userId="a8d6da50-e254-43db-a743-03e22166bebd" providerId="ADAL" clId="{DED4F31B-464B-4C6F-AFBC-934ED9769D04}" dt="2024-01-14T00:41:26.806" v="24899"/>
        <pc:sldMkLst>
          <pc:docMk/>
          <pc:sldMk cId="538284509" sldId="475"/>
        </pc:sldMkLst>
      </pc:sldChg>
      <pc:sldChg chg="modSp add mod">
        <pc:chgData name="Olessia Smotrova" userId="a8d6da50-e254-43db-a743-03e22166bebd" providerId="ADAL" clId="{DED4F31B-464B-4C6F-AFBC-934ED9769D04}" dt="2024-01-14T02:46:06.405" v="27444" actId="20577"/>
        <pc:sldMkLst>
          <pc:docMk/>
          <pc:sldMk cId="3031064466" sldId="476"/>
        </pc:sldMkLst>
        <pc:spChg chg="mod">
          <ac:chgData name="Olessia Smotrova" userId="a8d6da50-e254-43db-a743-03e22166bebd" providerId="ADAL" clId="{DED4F31B-464B-4C6F-AFBC-934ED9769D04}" dt="2024-01-14T02:46:06.405" v="27444" actId="20577"/>
          <ac:spMkLst>
            <pc:docMk/>
            <pc:sldMk cId="3031064466" sldId="476"/>
            <ac:spMk id="6" creationId="{312ED336-9426-4DB7-9AC6-05DCF245B83E}"/>
          </ac:spMkLst>
        </pc:spChg>
        <pc:spChg chg="mod">
          <ac:chgData name="Olessia Smotrova" userId="a8d6da50-e254-43db-a743-03e22166bebd" providerId="ADAL" clId="{DED4F31B-464B-4C6F-AFBC-934ED9769D04}" dt="2024-01-14T00:41:48.378" v="24902" actId="1076"/>
          <ac:spMkLst>
            <pc:docMk/>
            <pc:sldMk cId="3031064466" sldId="476"/>
            <ac:spMk id="8" creationId="{825B4AEF-EE8A-4728-AD69-46C2222CCE14}"/>
          </ac:spMkLst>
        </pc:spChg>
      </pc:sldChg>
      <pc:sldChg chg="add">
        <pc:chgData name="Olessia Smotrova" userId="a8d6da50-e254-43db-a743-03e22166bebd" providerId="ADAL" clId="{DED4F31B-464B-4C6F-AFBC-934ED9769D04}" dt="2024-01-14T00:41:26.806" v="24899"/>
        <pc:sldMkLst>
          <pc:docMk/>
          <pc:sldMk cId="824614509" sldId="477"/>
        </pc:sldMkLst>
      </pc:sldChg>
      <pc:sldChg chg="add">
        <pc:chgData name="Olessia Smotrova" userId="a8d6da50-e254-43db-a743-03e22166bebd" providerId="ADAL" clId="{DED4F31B-464B-4C6F-AFBC-934ED9769D04}" dt="2024-01-14T00:51:26.600" v="24904"/>
        <pc:sldMkLst>
          <pc:docMk/>
          <pc:sldMk cId="1139778646" sldId="804"/>
        </pc:sldMkLst>
      </pc:sldChg>
      <pc:sldChg chg="add">
        <pc:chgData name="Olessia Smotrova" userId="a8d6da50-e254-43db-a743-03e22166bebd" providerId="ADAL" clId="{DED4F31B-464B-4C6F-AFBC-934ED9769D04}" dt="2024-01-14T00:41:26.806" v="24899"/>
        <pc:sldMkLst>
          <pc:docMk/>
          <pc:sldMk cId="1006406907" sldId="808"/>
        </pc:sldMkLst>
      </pc:sldChg>
      <pc:sldChg chg="delSp modSp add mod">
        <pc:chgData name="Olessia Smotrova" userId="a8d6da50-e254-43db-a743-03e22166bebd" providerId="ADAL" clId="{DED4F31B-464B-4C6F-AFBC-934ED9769D04}" dt="2024-01-14T02:46:59.013" v="27452" actId="113"/>
        <pc:sldMkLst>
          <pc:docMk/>
          <pc:sldMk cId="438021879" sldId="809"/>
        </pc:sldMkLst>
        <pc:spChg chg="del">
          <ac:chgData name="Olessia Smotrova" userId="a8d6da50-e254-43db-a743-03e22166bebd" providerId="ADAL" clId="{DED4F31B-464B-4C6F-AFBC-934ED9769D04}" dt="2024-01-14T00:51:36.710" v="24905" actId="478"/>
          <ac:spMkLst>
            <pc:docMk/>
            <pc:sldMk cId="438021879" sldId="809"/>
            <ac:spMk id="6" creationId="{312ED336-9426-4DB7-9AC6-05DCF245B83E}"/>
          </ac:spMkLst>
        </pc:spChg>
        <pc:spChg chg="mod">
          <ac:chgData name="Olessia Smotrova" userId="a8d6da50-e254-43db-a743-03e22166bebd" providerId="ADAL" clId="{DED4F31B-464B-4C6F-AFBC-934ED9769D04}" dt="2024-01-14T02:46:59.013" v="27452" actId="113"/>
          <ac:spMkLst>
            <pc:docMk/>
            <pc:sldMk cId="438021879" sldId="809"/>
            <ac:spMk id="8" creationId="{825B4AEF-EE8A-4728-AD69-46C2222CCE14}"/>
          </ac:spMkLst>
        </pc:spChg>
      </pc:sldChg>
      <pc:sldChg chg="modSp new mod ord modAnim">
        <pc:chgData name="Olessia Smotrova" userId="a8d6da50-e254-43db-a743-03e22166bebd" providerId="ADAL" clId="{DED4F31B-464B-4C6F-AFBC-934ED9769D04}" dt="2024-01-17T20:12:54.314" v="28081" actId="20577"/>
        <pc:sldMkLst>
          <pc:docMk/>
          <pc:sldMk cId="1546397490" sldId="810"/>
        </pc:sldMkLst>
        <pc:spChg chg="mod">
          <ac:chgData name="Olessia Smotrova" userId="a8d6da50-e254-43db-a743-03e22166bebd" providerId="ADAL" clId="{DED4F31B-464B-4C6F-AFBC-934ED9769D04}" dt="2024-01-14T01:43:32.530" v="26051" actId="20577"/>
          <ac:spMkLst>
            <pc:docMk/>
            <pc:sldMk cId="1546397490" sldId="810"/>
            <ac:spMk id="2" creationId="{A2A1E613-1055-70EA-B115-959040326F75}"/>
          </ac:spMkLst>
        </pc:spChg>
        <pc:spChg chg="mod">
          <ac:chgData name="Olessia Smotrova" userId="a8d6da50-e254-43db-a743-03e22166bebd" providerId="ADAL" clId="{DED4F31B-464B-4C6F-AFBC-934ED9769D04}" dt="2024-01-17T20:12:54.314" v="28081" actId="20577"/>
          <ac:spMkLst>
            <pc:docMk/>
            <pc:sldMk cId="1546397490" sldId="810"/>
            <ac:spMk id="3" creationId="{3EA78B91-1624-7D8C-FBF3-90D54F7ABF4C}"/>
          </ac:spMkLst>
        </pc:spChg>
      </pc:sldChg>
      <pc:sldChg chg="addSp modSp new mod modAnim">
        <pc:chgData name="Olessia Smotrova" userId="a8d6da50-e254-43db-a743-03e22166bebd" providerId="ADAL" clId="{DED4F31B-464B-4C6F-AFBC-934ED9769D04}" dt="2024-01-14T03:04:16.146" v="28053"/>
        <pc:sldMkLst>
          <pc:docMk/>
          <pc:sldMk cId="4153806762" sldId="811"/>
        </pc:sldMkLst>
        <pc:spChg chg="mod">
          <ac:chgData name="Olessia Smotrova" userId="a8d6da50-e254-43db-a743-03e22166bebd" providerId="ADAL" clId="{DED4F31B-464B-4C6F-AFBC-934ED9769D04}" dt="2024-01-14T01:55:27.718" v="26177" actId="20577"/>
          <ac:spMkLst>
            <pc:docMk/>
            <pc:sldMk cId="4153806762" sldId="811"/>
            <ac:spMk id="2" creationId="{6F51CCFA-38E6-E511-CEF9-05E31BCDE986}"/>
          </ac:spMkLst>
        </pc:spChg>
        <pc:spChg chg="mod">
          <ac:chgData name="Olessia Smotrova" userId="a8d6da50-e254-43db-a743-03e22166bebd" providerId="ADAL" clId="{DED4F31B-464B-4C6F-AFBC-934ED9769D04}" dt="2024-01-14T02:02:11.155" v="26580" actId="27636"/>
          <ac:spMkLst>
            <pc:docMk/>
            <pc:sldMk cId="4153806762" sldId="811"/>
            <ac:spMk id="3" creationId="{CB828790-2490-03B9-536F-E81048019679}"/>
          </ac:spMkLst>
        </pc:spChg>
        <pc:spChg chg="add">
          <ac:chgData name="Olessia Smotrova" userId="a8d6da50-e254-43db-a743-03e22166bebd" providerId="ADAL" clId="{DED4F31B-464B-4C6F-AFBC-934ED9769D04}" dt="2024-01-14T01:55:15.760" v="26170"/>
          <ac:spMkLst>
            <pc:docMk/>
            <pc:sldMk cId="4153806762" sldId="811"/>
            <ac:spMk id="4" creationId="{ACD441AC-D5B9-DB12-3E49-D3000C731349}"/>
          </ac:spMkLst>
        </pc:spChg>
        <pc:spChg chg="add">
          <ac:chgData name="Olessia Smotrova" userId="a8d6da50-e254-43db-a743-03e22166bebd" providerId="ADAL" clId="{DED4F31B-464B-4C6F-AFBC-934ED9769D04}" dt="2024-01-14T01:55:15.760" v="26170"/>
          <ac:spMkLst>
            <pc:docMk/>
            <pc:sldMk cId="4153806762" sldId="811"/>
            <ac:spMk id="5" creationId="{C9EF1734-DFE1-3BC9-C689-253E37D295AA}"/>
          </ac:spMkLst>
        </pc:spChg>
        <pc:spChg chg="add">
          <ac:chgData name="Olessia Smotrova" userId="a8d6da50-e254-43db-a743-03e22166bebd" providerId="ADAL" clId="{DED4F31B-464B-4C6F-AFBC-934ED9769D04}" dt="2024-01-14T01:55:15.760" v="26170"/>
          <ac:spMkLst>
            <pc:docMk/>
            <pc:sldMk cId="4153806762" sldId="811"/>
            <ac:spMk id="6" creationId="{8E48AEA9-03B6-ACC2-5CDB-844E749BCDD0}"/>
          </ac:spMkLst>
        </pc:spChg>
        <pc:picChg chg="add">
          <ac:chgData name="Olessia Smotrova" userId="a8d6da50-e254-43db-a743-03e22166bebd" providerId="ADAL" clId="{DED4F31B-464B-4C6F-AFBC-934ED9769D04}" dt="2024-01-14T01:55:15.760" v="26170"/>
          <ac:picMkLst>
            <pc:docMk/>
            <pc:sldMk cId="4153806762" sldId="811"/>
            <ac:picMk id="1025" creationId="{9A349CD2-C63E-F318-507E-2916C9124C85}"/>
          </ac:picMkLst>
        </pc:picChg>
        <pc:picChg chg="add">
          <ac:chgData name="Olessia Smotrova" userId="a8d6da50-e254-43db-a743-03e22166bebd" providerId="ADAL" clId="{DED4F31B-464B-4C6F-AFBC-934ED9769D04}" dt="2024-01-14T01:55:15.760" v="26170"/>
          <ac:picMkLst>
            <pc:docMk/>
            <pc:sldMk cId="4153806762" sldId="811"/>
            <ac:picMk id="1026" creationId="{2938FF72-ACF2-942F-E5EE-D7B44746388A}"/>
          </ac:picMkLst>
        </pc:picChg>
      </pc:sldChg>
      <pc:sldChg chg="modSp add mod modAnim">
        <pc:chgData name="Olessia Smotrova" userId="a8d6da50-e254-43db-a743-03e22166bebd" providerId="ADAL" clId="{DED4F31B-464B-4C6F-AFBC-934ED9769D04}" dt="2024-01-14T03:04:11.046" v="28052"/>
        <pc:sldMkLst>
          <pc:docMk/>
          <pc:sldMk cId="4215103894" sldId="812"/>
        </pc:sldMkLst>
        <pc:spChg chg="mod">
          <ac:chgData name="Olessia Smotrova" userId="a8d6da50-e254-43db-a743-03e22166bebd" providerId="ADAL" clId="{DED4F31B-464B-4C6F-AFBC-934ED9769D04}" dt="2024-01-14T01:55:37.538" v="26179" actId="20577"/>
          <ac:spMkLst>
            <pc:docMk/>
            <pc:sldMk cId="4215103894" sldId="812"/>
            <ac:spMk id="2" creationId="{6F51CCFA-38E6-E511-CEF9-05E31BCDE986}"/>
          </ac:spMkLst>
        </pc:spChg>
        <pc:spChg chg="mod">
          <ac:chgData name="Olessia Smotrova" userId="a8d6da50-e254-43db-a743-03e22166bebd" providerId="ADAL" clId="{DED4F31B-464B-4C6F-AFBC-934ED9769D04}" dt="2024-01-14T02:05:52.903" v="26732" actId="20577"/>
          <ac:spMkLst>
            <pc:docMk/>
            <pc:sldMk cId="4215103894" sldId="812"/>
            <ac:spMk id="3" creationId="{CB828790-2490-03B9-536F-E81048019679}"/>
          </ac:spMkLst>
        </pc:spChg>
      </pc:sldChg>
      <pc:sldChg chg="modSp new mod modAnim">
        <pc:chgData name="Olessia Smotrova" userId="a8d6da50-e254-43db-a743-03e22166bebd" providerId="ADAL" clId="{DED4F31B-464B-4C6F-AFBC-934ED9769D04}" dt="2024-01-14T03:02:42.978" v="28025"/>
        <pc:sldMkLst>
          <pc:docMk/>
          <pc:sldMk cId="493093236" sldId="813"/>
        </pc:sldMkLst>
        <pc:spChg chg="mod">
          <ac:chgData name="Olessia Smotrova" userId="a8d6da50-e254-43db-a743-03e22166bebd" providerId="ADAL" clId="{DED4F31B-464B-4C6F-AFBC-934ED9769D04}" dt="2024-01-14T02:06:22.917" v="26773" actId="20577"/>
          <ac:spMkLst>
            <pc:docMk/>
            <pc:sldMk cId="493093236" sldId="813"/>
            <ac:spMk id="2" creationId="{97E2F07D-BC44-B13F-4294-F2C019A8EFFC}"/>
          </ac:spMkLst>
        </pc:spChg>
        <pc:spChg chg="mod">
          <ac:chgData name="Olessia Smotrova" userId="a8d6da50-e254-43db-a743-03e22166bebd" providerId="ADAL" clId="{DED4F31B-464B-4C6F-AFBC-934ED9769D04}" dt="2024-01-14T02:14:17.415" v="27167" actId="1035"/>
          <ac:spMkLst>
            <pc:docMk/>
            <pc:sldMk cId="493093236" sldId="813"/>
            <ac:spMk id="3" creationId="{49483D78-4B39-7FAC-DAB8-69AE9422DAD9}"/>
          </ac:spMkLst>
        </pc:spChg>
      </pc:sldChg>
      <pc:sldMasterChg chg="modSp mod">
        <pc:chgData name="Olessia Smotrova" userId="a8d6da50-e254-43db-a743-03e22166bebd" providerId="ADAL" clId="{DED4F31B-464B-4C6F-AFBC-934ED9769D04}" dt="2024-01-02T14:58:00.418" v="316" actId="20577"/>
        <pc:sldMasterMkLst>
          <pc:docMk/>
          <pc:sldMasterMk cId="3386501654" sldId="2147483648"/>
        </pc:sldMasterMkLst>
        <pc:spChg chg="mod">
          <ac:chgData name="Olessia Smotrova" userId="a8d6da50-e254-43db-a743-03e22166bebd" providerId="ADAL" clId="{DED4F31B-464B-4C6F-AFBC-934ED9769D04}" dt="2024-01-02T14:58:00.418" v="316" actId="20577"/>
          <ac:spMkLst>
            <pc:docMk/>
            <pc:sldMasterMk cId="3386501654" sldId="2147483648"/>
            <ac:spMk id="13" creationId="{00000000-0000-0000-0000-000000000000}"/>
          </ac:spMkLst>
        </pc:spChg>
      </pc:sldMasterChg>
    </pc:docChg>
  </pc:docChgLst>
  <pc:docChgLst>
    <pc:chgData name="Olessia Smotrova" userId="a8d6da50-e254-43db-a743-03e22166bebd" providerId="ADAL" clId="{7AD739C0-3736-4D7D-864D-42EDB45A1DDF}"/>
    <pc:docChg chg="addSld delSld modSld">
      <pc:chgData name="Olessia Smotrova" userId="a8d6da50-e254-43db-a743-03e22166bebd" providerId="ADAL" clId="{7AD739C0-3736-4D7D-864D-42EDB45A1DDF}" dt="2024-04-04T18:00:28.881" v="7"/>
      <pc:docMkLst>
        <pc:docMk/>
      </pc:docMkLst>
      <pc:sldChg chg="addSp modSp mod">
        <pc:chgData name="Olessia Smotrova" userId="a8d6da50-e254-43db-a743-03e22166bebd" providerId="ADAL" clId="{7AD739C0-3736-4D7D-864D-42EDB45A1DDF}" dt="2024-04-04T18:00:28.881" v="7"/>
        <pc:sldMkLst>
          <pc:docMk/>
          <pc:sldMk cId="3134625201" sldId="256"/>
        </pc:sldMkLst>
        <pc:spChg chg="add mod">
          <ac:chgData name="Olessia Smotrova" userId="a8d6da50-e254-43db-a743-03e22166bebd" providerId="ADAL" clId="{7AD739C0-3736-4D7D-864D-42EDB45A1DDF}" dt="2024-04-04T18:00:28.881" v="7"/>
          <ac:spMkLst>
            <pc:docMk/>
            <pc:sldMk cId="3134625201" sldId="256"/>
            <ac:spMk id="2" creationId="{9721D634-1EA3-EC6C-B8AB-B7C3A381A38A}"/>
          </ac:spMkLst>
        </pc:spChg>
        <pc:spChg chg="mod">
          <ac:chgData name="Olessia Smotrova" userId="a8d6da50-e254-43db-a743-03e22166bebd" providerId="ADAL" clId="{7AD739C0-3736-4D7D-864D-42EDB45A1DDF}" dt="2024-04-04T18:00:28.546" v="6" actId="20577"/>
          <ac:spMkLst>
            <pc:docMk/>
            <pc:sldMk cId="3134625201" sldId="256"/>
            <ac:spMk id="4" creationId="{037E4F65-4483-4D6C-B411-8F746BF8EE75}"/>
          </ac:spMkLst>
        </pc:spChg>
      </pc:sldChg>
      <pc:sldChg chg="del">
        <pc:chgData name="Olessia Smotrova" userId="a8d6da50-e254-43db-a743-03e22166bebd" providerId="ADAL" clId="{7AD739C0-3736-4D7D-864D-42EDB45A1DDF}" dt="2024-04-04T17:59:41.987" v="1" actId="47"/>
        <pc:sldMkLst>
          <pc:docMk/>
          <pc:sldMk cId="4160334255" sldId="407"/>
        </pc:sldMkLst>
      </pc:sldChg>
      <pc:sldChg chg="add">
        <pc:chgData name="Olessia Smotrova" userId="a8d6da50-e254-43db-a743-03e22166bebd" providerId="ADAL" clId="{7AD739C0-3736-4D7D-864D-42EDB45A1DDF}" dt="2024-04-04T17:59:38.442" v="0"/>
        <pc:sldMkLst>
          <pc:docMk/>
          <pc:sldMk cId="4286899043" sldId="51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03A838-7106-4EBD-BF13-21FB24A9806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61BCF36-8CAC-4F32-8682-CE0B940DEBB9}">
      <dgm:prSet custT="1"/>
      <dgm:spPr/>
      <dgm:t>
        <a:bodyPr/>
        <a:lstStyle/>
        <a:p>
          <a:pPr>
            <a:lnSpc>
              <a:spcPct val="100000"/>
            </a:lnSpc>
            <a:defRPr cap="all"/>
          </a:pPr>
          <a:r>
            <a:rPr lang="en-US" sz="1800" b="1" dirty="0"/>
            <a:t>1. Instructional Compliance</a:t>
          </a:r>
          <a:r>
            <a:rPr lang="en-US" sz="1800" dirty="0"/>
            <a:t> </a:t>
          </a:r>
        </a:p>
        <a:p>
          <a:pPr>
            <a:lnSpc>
              <a:spcPct val="100000"/>
            </a:lnSpc>
            <a:defRPr cap="all"/>
          </a:pPr>
          <a:r>
            <a:rPr lang="en-US" sz="1800" cap="none" dirty="0"/>
            <a:t>Following the RFP Instructions to Offerors</a:t>
          </a:r>
          <a:endParaRPr lang="en-US" sz="1800" dirty="0"/>
        </a:p>
      </dgm:t>
    </dgm:pt>
    <dgm:pt modelId="{874D50F7-2B52-4BEA-B297-2B5DABE54341}" type="parTrans" cxnId="{905DC0A8-5C47-4491-A00D-E6B07C3AC0B2}">
      <dgm:prSet/>
      <dgm:spPr/>
      <dgm:t>
        <a:bodyPr/>
        <a:lstStyle/>
        <a:p>
          <a:endParaRPr lang="en-US"/>
        </a:p>
      </dgm:t>
    </dgm:pt>
    <dgm:pt modelId="{F91460C5-C1EF-4732-AFB4-89F572F2B85B}" type="sibTrans" cxnId="{905DC0A8-5C47-4491-A00D-E6B07C3AC0B2}">
      <dgm:prSet/>
      <dgm:spPr/>
      <dgm:t>
        <a:bodyPr/>
        <a:lstStyle/>
        <a:p>
          <a:endParaRPr lang="en-US"/>
        </a:p>
      </dgm:t>
    </dgm:pt>
    <dgm:pt modelId="{33ADAC3F-547F-4A13-A615-EC778BEB6358}">
      <dgm:prSet custT="1"/>
      <dgm:spPr/>
      <dgm:t>
        <a:bodyPr/>
        <a:lstStyle/>
        <a:p>
          <a:pPr>
            <a:lnSpc>
              <a:spcPct val="100000"/>
            </a:lnSpc>
            <a:defRPr cap="all"/>
          </a:pPr>
          <a:r>
            <a:rPr lang="en-US" sz="1800" b="1" dirty="0"/>
            <a:t>2. Administrative Compliance</a:t>
          </a:r>
          <a:r>
            <a:rPr lang="en-US" sz="1800" dirty="0"/>
            <a:t> </a:t>
          </a:r>
        </a:p>
        <a:p>
          <a:pPr>
            <a:lnSpc>
              <a:spcPct val="100000"/>
            </a:lnSpc>
            <a:defRPr cap="all"/>
          </a:pPr>
          <a:r>
            <a:rPr lang="en-US" sz="1800" cap="none" dirty="0"/>
            <a:t>Filling Out the Required Forms and Submitting the Right Attachments and Documents. </a:t>
          </a:r>
          <a:endParaRPr lang="en-US" sz="1800" dirty="0"/>
        </a:p>
      </dgm:t>
    </dgm:pt>
    <dgm:pt modelId="{F615A3E2-DA85-4CED-A229-7C066B22784E}" type="parTrans" cxnId="{B1291CB4-ECB8-47B9-ABA8-BA0742D9F55F}">
      <dgm:prSet/>
      <dgm:spPr/>
      <dgm:t>
        <a:bodyPr/>
        <a:lstStyle/>
        <a:p>
          <a:endParaRPr lang="en-US"/>
        </a:p>
      </dgm:t>
    </dgm:pt>
    <dgm:pt modelId="{A526BD56-E62F-455B-9E44-8CA09599ADBD}" type="sibTrans" cxnId="{B1291CB4-ECB8-47B9-ABA8-BA0742D9F55F}">
      <dgm:prSet/>
      <dgm:spPr/>
      <dgm:t>
        <a:bodyPr/>
        <a:lstStyle/>
        <a:p>
          <a:endParaRPr lang="en-US"/>
        </a:p>
      </dgm:t>
    </dgm:pt>
    <dgm:pt modelId="{D9D18EE0-011D-4673-9493-F6DF3B5E9E8A}">
      <dgm:prSet custT="1"/>
      <dgm:spPr/>
      <dgm:t>
        <a:bodyPr/>
        <a:lstStyle/>
        <a:p>
          <a:pPr>
            <a:lnSpc>
              <a:spcPct val="100000"/>
            </a:lnSpc>
            <a:defRPr cap="all"/>
          </a:pPr>
          <a:r>
            <a:rPr lang="en-US" sz="1800" b="1" dirty="0"/>
            <a:t>3. Technical Compliance</a:t>
          </a:r>
          <a:r>
            <a:rPr lang="en-US" sz="1800" dirty="0"/>
            <a:t> </a:t>
          </a:r>
        </a:p>
        <a:p>
          <a:pPr>
            <a:lnSpc>
              <a:spcPct val="100000"/>
            </a:lnSpc>
            <a:defRPr cap="all"/>
          </a:pPr>
          <a:r>
            <a:rPr lang="en-US" sz="1800" cap="none" dirty="0"/>
            <a:t>Providing a Technical Solution That Meets All RFP Requirements – Otherwise Referred to as Responsiveness. </a:t>
          </a:r>
          <a:endParaRPr lang="en-US" sz="1800" dirty="0"/>
        </a:p>
      </dgm:t>
    </dgm:pt>
    <dgm:pt modelId="{57286B40-DB72-45A3-A668-F88F8421135B}" type="parTrans" cxnId="{79F7C361-BD89-4E3C-AB3D-6F0F756F601B}">
      <dgm:prSet/>
      <dgm:spPr/>
      <dgm:t>
        <a:bodyPr/>
        <a:lstStyle/>
        <a:p>
          <a:endParaRPr lang="en-US"/>
        </a:p>
      </dgm:t>
    </dgm:pt>
    <dgm:pt modelId="{3ED846E5-4268-43BB-9E52-67302CF9B3DD}" type="sibTrans" cxnId="{79F7C361-BD89-4E3C-AB3D-6F0F756F601B}">
      <dgm:prSet/>
      <dgm:spPr/>
      <dgm:t>
        <a:bodyPr/>
        <a:lstStyle/>
        <a:p>
          <a:endParaRPr lang="en-US"/>
        </a:p>
      </dgm:t>
    </dgm:pt>
    <dgm:pt modelId="{0124FC30-5D41-4244-92C3-4F8981150115}" type="pres">
      <dgm:prSet presAssocID="{AB03A838-7106-4EBD-BF13-21FB24A98069}" presName="root" presStyleCnt="0">
        <dgm:presLayoutVars>
          <dgm:dir/>
          <dgm:resizeHandles val="exact"/>
        </dgm:presLayoutVars>
      </dgm:prSet>
      <dgm:spPr/>
    </dgm:pt>
    <dgm:pt modelId="{76B437C7-F755-42AF-A07C-F7F42D35C681}" type="pres">
      <dgm:prSet presAssocID="{061BCF36-8CAC-4F32-8682-CE0B940DEBB9}" presName="compNode" presStyleCnt="0"/>
      <dgm:spPr/>
    </dgm:pt>
    <dgm:pt modelId="{3CEC876E-D761-4CE7-908C-73EADE21CDA2}" type="pres">
      <dgm:prSet presAssocID="{061BCF36-8CAC-4F32-8682-CE0B940DEBB9}" presName="iconBgRect" presStyleLbl="bgShp" presStyleIdx="0" presStyleCnt="3"/>
      <dgm:spPr/>
    </dgm:pt>
    <dgm:pt modelId="{33D208EF-5BB9-4CCF-A54B-84E29BCF9CD2}" type="pres">
      <dgm:prSet presAssocID="{061BCF36-8CAC-4F32-8682-CE0B940DEBB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83F19A02-69F4-44F1-A69B-4A29DB439E23}" type="pres">
      <dgm:prSet presAssocID="{061BCF36-8CAC-4F32-8682-CE0B940DEBB9}" presName="spaceRect" presStyleCnt="0"/>
      <dgm:spPr/>
    </dgm:pt>
    <dgm:pt modelId="{0109F0BD-AA3D-407B-A02C-26FBD2A25E2F}" type="pres">
      <dgm:prSet presAssocID="{061BCF36-8CAC-4F32-8682-CE0B940DEBB9}" presName="textRect" presStyleLbl="revTx" presStyleIdx="0" presStyleCnt="3" custScaleX="134479">
        <dgm:presLayoutVars>
          <dgm:chMax val="1"/>
          <dgm:chPref val="1"/>
        </dgm:presLayoutVars>
      </dgm:prSet>
      <dgm:spPr/>
    </dgm:pt>
    <dgm:pt modelId="{25D00F3B-C05A-4E9F-B3CD-B7BDD07A62BD}" type="pres">
      <dgm:prSet presAssocID="{F91460C5-C1EF-4732-AFB4-89F572F2B85B}" presName="sibTrans" presStyleCnt="0"/>
      <dgm:spPr/>
    </dgm:pt>
    <dgm:pt modelId="{CF939E9E-18EC-4FCE-8540-7FDBFCA4C318}" type="pres">
      <dgm:prSet presAssocID="{33ADAC3F-547F-4A13-A615-EC778BEB6358}" presName="compNode" presStyleCnt="0"/>
      <dgm:spPr/>
    </dgm:pt>
    <dgm:pt modelId="{9E124615-0148-4367-A792-A602E300E473}" type="pres">
      <dgm:prSet presAssocID="{33ADAC3F-547F-4A13-A615-EC778BEB6358}" presName="iconBgRect" presStyleLbl="bgShp" presStyleIdx="1" presStyleCnt="3"/>
      <dgm:spPr/>
    </dgm:pt>
    <dgm:pt modelId="{28D70263-0E18-439F-B809-16D5D2206030}" type="pres">
      <dgm:prSet presAssocID="{33ADAC3F-547F-4A13-A615-EC778BEB63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perclip"/>
        </a:ext>
      </dgm:extLst>
    </dgm:pt>
    <dgm:pt modelId="{EA74074D-3CCA-400B-BF25-F645B9C05929}" type="pres">
      <dgm:prSet presAssocID="{33ADAC3F-547F-4A13-A615-EC778BEB6358}" presName="spaceRect" presStyleCnt="0"/>
      <dgm:spPr/>
    </dgm:pt>
    <dgm:pt modelId="{351EF738-D733-4835-993E-A19783848791}" type="pres">
      <dgm:prSet presAssocID="{33ADAC3F-547F-4A13-A615-EC778BEB6358}" presName="textRect" presStyleLbl="revTx" presStyleIdx="1" presStyleCnt="3" custScaleX="117545">
        <dgm:presLayoutVars>
          <dgm:chMax val="1"/>
          <dgm:chPref val="1"/>
        </dgm:presLayoutVars>
      </dgm:prSet>
      <dgm:spPr/>
    </dgm:pt>
    <dgm:pt modelId="{6FE6A95A-F2F2-4DA4-9857-E8FABB8AF190}" type="pres">
      <dgm:prSet presAssocID="{A526BD56-E62F-455B-9E44-8CA09599ADBD}" presName="sibTrans" presStyleCnt="0"/>
      <dgm:spPr/>
    </dgm:pt>
    <dgm:pt modelId="{37FA20D0-BF5C-410A-8782-4B969854352D}" type="pres">
      <dgm:prSet presAssocID="{D9D18EE0-011D-4673-9493-F6DF3B5E9E8A}" presName="compNode" presStyleCnt="0"/>
      <dgm:spPr/>
    </dgm:pt>
    <dgm:pt modelId="{B7061F04-5832-4018-99C2-8BA20F4D5698}" type="pres">
      <dgm:prSet presAssocID="{D9D18EE0-011D-4673-9493-F6DF3B5E9E8A}" presName="iconBgRect" presStyleLbl="bgShp" presStyleIdx="2" presStyleCnt="3"/>
      <dgm:spPr/>
    </dgm:pt>
    <dgm:pt modelId="{50421BE4-3D6D-4A36-9E94-FD04D2894A71}" type="pres">
      <dgm:prSet presAssocID="{D9D18EE0-011D-4673-9493-F6DF3B5E9E8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A934ABCB-AB9D-4FCD-BCCF-31CE532A3B7A}" type="pres">
      <dgm:prSet presAssocID="{D9D18EE0-011D-4673-9493-F6DF3B5E9E8A}" presName="spaceRect" presStyleCnt="0"/>
      <dgm:spPr/>
    </dgm:pt>
    <dgm:pt modelId="{82482FA8-FBA8-41B3-BD58-1E8D937FA3DE}" type="pres">
      <dgm:prSet presAssocID="{D9D18EE0-011D-4673-9493-F6DF3B5E9E8A}" presName="textRect" presStyleLbl="revTx" presStyleIdx="2" presStyleCnt="3">
        <dgm:presLayoutVars>
          <dgm:chMax val="1"/>
          <dgm:chPref val="1"/>
        </dgm:presLayoutVars>
      </dgm:prSet>
      <dgm:spPr/>
    </dgm:pt>
  </dgm:ptLst>
  <dgm:cxnLst>
    <dgm:cxn modelId="{921DFD24-495D-40FC-B17C-B7C3EFE22AF0}" type="presOf" srcId="{AB03A838-7106-4EBD-BF13-21FB24A98069}" destId="{0124FC30-5D41-4244-92C3-4F8981150115}" srcOrd="0" destOrd="0" presId="urn:microsoft.com/office/officeart/2018/5/layout/IconCircleLabelList"/>
    <dgm:cxn modelId="{79F7C361-BD89-4E3C-AB3D-6F0F756F601B}" srcId="{AB03A838-7106-4EBD-BF13-21FB24A98069}" destId="{D9D18EE0-011D-4673-9493-F6DF3B5E9E8A}" srcOrd="2" destOrd="0" parTransId="{57286B40-DB72-45A3-A668-F88F8421135B}" sibTransId="{3ED846E5-4268-43BB-9E52-67302CF9B3DD}"/>
    <dgm:cxn modelId="{905DC0A8-5C47-4491-A00D-E6B07C3AC0B2}" srcId="{AB03A838-7106-4EBD-BF13-21FB24A98069}" destId="{061BCF36-8CAC-4F32-8682-CE0B940DEBB9}" srcOrd="0" destOrd="0" parTransId="{874D50F7-2B52-4BEA-B297-2B5DABE54341}" sibTransId="{F91460C5-C1EF-4732-AFB4-89F572F2B85B}"/>
    <dgm:cxn modelId="{26B0BCA9-F153-43CE-A9B7-9115F6385678}" type="presOf" srcId="{D9D18EE0-011D-4673-9493-F6DF3B5E9E8A}" destId="{82482FA8-FBA8-41B3-BD58-1E8D937FA3DE}" srcOrd="0" destOrd="0" presId="urn:microsoft.com/office/officeart/2018/5/layout/IconCircleLabelList"/>
    <dgm:cxn modelId="{F7E03CAB-D0EF-4AC3-B7A8-1462E9068709}" type="presOf" srcId="{061BCF36-8CAC-4F32-8682-CE0B940DEBB9}" destId="{0109F0BD-AA3D-407B-A02C-26FBD2A25E2F}" srcOrd="0" destOrd="0" presId="urn:microsoft.com/office/officeart/2018/5/layout/IconCircleLabelList"/>
    <dgm:cxn modelId="{B1291CB4-ECB8-47B9-ABA8-BA0742D9F55F}" srcId="{AB03A838-7106-4EBD-BF13-21FB24A98069}" destId="{33ADAC3F-547F-4A13-A615-EC778BEB6358}" srcOrd="1" destOrd="0" parTransId="{F615A3E2-DA85-4CED-A229-7C066B22784E}" sibTransId="{A526BD56-E62F-455B-9E44-8CA09599ADBD}"/>
    <dgm:cxn modelId="{7D500CE2-6F7C-4DA6-8BAD-EF04B43B123B}" type="presOf" srcId="{33ADAC3F-547F-4A13-A615-EC778BEB6358}" destId="{351EF738-D733-4835-993E-A19783848791}" srcOrd="0" destOrd="0" presId="urn:microsoft.com/office/officeart/2018/5/layout/IconCircleLabelList"/>
    <dgm:cxn modelId="{C5757D11-AFF4-476F-84FE-2553CD165A76}" type="presParOf" srcId="{0124FC30-5D41-4244-92C3-4F8981150115}" destId="{76B437C7-F755-42AF-A07C-F7F42D35C681}" srcOrd="0" destOrd="0" presId="urn:microsoft.com/office/officeart/2018/5/layout/IconCircleLabelList"/>
    <dgm:cxn modelId="{89B327BB-BB2E-4FC6-9D74-BF16DBCAA41B}" type="presParOf" srcId="{76B437C7-F755-42AF-A07C-F7F42D35C681}" destId="{3CEC876E-D761-4CE7-908C-73EADE21CDA2}" srcOrd="0" destOrd="0" presId="urn:microsoft.com/office/officeart/2018/5/layout/IconCircleLabelList"/>
    <dgm:cxn modelId="{E127CED4-D4FC-4E27-B62D-E817CC046BD6}" type="presParOf" srcId="{76B437C7-F755-42AF-A07C-F7F42D35C681}" destId="{33D208EF-5BB9-4CCF-A54B-84E29BCF9CD2}" srcOrd="1" destOrd="0" presId="urn:microsoft.com/office/officeart/2018/5/layout/IconCircleLabelList"/>
    <dgm:cxn modelId="{6DDF6693-2DF1-4B9A-80F4-93BC27FBA057}" type="presParOf" srcId="{76B437C7-F755-42AF-A07C-F7F42D35C681}" destId="{83F19A02-69F4-44F1-A69B-4A29DB439E23}" srcOrd="2" destOrd="0" presId="urn:microsoft.com/office/officeart/2018/5/layout/IconCircleLabelList"/>
    <dgm:cxn modelId="{ACF3D4A8-F9BF-4ACC-BA28-74D21BFE92C3}" type="presParOf" srcId="{76B437C7-F755-42AF-A07C-F7F42D35C681}" destId="{0109F0BD-AA3D-407B-A02C-26FBD2A25E2F}" srcOrd="3" destOrd="0" presId="urn:microsoft.com/office/officeart/2018/5/layout/IconCircleLabelList"/>
    <dgm:cxn modelId="{A012229D-F903-47EB-9E60-BD57608C67F7}" type="presParOf" srcId="{0124FC30-5D41-4244-92C3-4F8981150115}" destId="{25D00F3B-C05A-4E9F-B3CD-B7BDD07A62BD}" srcOrd="1" destOrd="0" presId="urn:microsoft.com/office/officeart/2018/5/layout/IconCircleLabelList"/>
    <dgm:cxn modelId="{C37F39E4-4A05-4CD7-AD5A-2CBB5B41B1DA}" type="presParOf" srcId="{0124FC30-5D41-4244-92C3-4F8981150115}" destId="{CF939E9E-18EC-4FCE-8540-7FDBFCA4C318}" srcOrd="2" destOrd="0" presId="urn:microsoft.com/office/officeart/2018/5/layout/IconCircleLabelList"/>
    <dgm:cxn modelId="{8CF9A911-513D-471A-BC6E-08DD7ADBC434}" type="presParOf" srcId="{CF939E9E-18EC-4FCE-8540-7FDBFCA4C318}" destId="{9E124615-0148-4367-A792-A602E300E473}" srcOrd="0" destOrd="0" presId="urn:microsoft.com/office/officeart/2018/5/layout/IconCircleLabelList"/>
    <dgm:cxn modelId="{F5099370-2A38-4E2F-AD69-50380E042D46}" type="presParOf" srcId="{CF939E9E-18EC-4FCE-8540-7FDBFCA4C318}" destId="{28D70263-0E18-439F-B809-16D5D2206030}" srcOrd="1" destOrd="0" presId="urn:microsoft.com/office/officeart/2018/5/layout/IconCircleLabelList"/>
    <dgm:cxn modelId="{C5FDF930-41E6-478F-9CEC-946ABB1B2D8D}" type="presParOf" srcId="{CF939E9E-18EC-4FCE-8540-7FDBFCA4C318}" destId="{EA74074D-3CCA-400B-BF25-F645B9C05929}" srcOrd="2" destOrd="0" presId="urn:microsoft.com/office/officeart/2018/5/layout/IconCircleLabelList"/>
    <dgm:cxn modelId="{B50D5155-5251-4144-AA4C-B00AB7FA08C9}" type="presParOf" srcId="{CF939E9E-18EC-4FCE-8540-7FDBFCA4C318}" destId="{351EF738-D733-4835-993E-A19783848791}" srcOrd="3" destOrd="0" presId="urn:microsoft.com/office/officeart/2018/5/layout/IconCircleLabelList"/>
    <dgm:cxn modelId="{08133073-A93C-49DA-992D-E99354FD1D21}" type="presParOf" srcId="{0124FC30-5D41-4244-92C3-4F8981150115}" destId="{6FE6A95A-F2F2-4DA4-9857-E8FABB8AF190}" srcOrd="3" destOrd="0" presId="urn:microsoft.com/office/officeart/2018/5/layout/IconCircleLabelList"/>
    <dgm:cxn modelId="{622167FD-B799-4534-98CD-73FD914F30F8}" type="presParOf" srcId="{0124FC30-5D41-4244-92C3-4F8981150115}" destId="{37FA20D0-BF5C-410A-8782-4B969854352D}" srcOrd="4" destOrd="0" presId="urn:microsoft.com/office/officeart/2018/5/layout/IconCircleLabelList"/>
    <dgm:cxn modelId="{C7D93C71-B86E-4E83-A548-0661A4E2FD0E}" type="presParOf" srcId="{37FA20D0-BF5C-410A-8782-4B969854352D}" destId="{B7061F04-5832-4018-99C2-8BA20F4D5698}" srcOrd="0" destOrd="0" presId="urn:microsoft.com/office/officeart/2018/5/layout/IconCircleLabelList"/>
    <dgm:cxn modelId="{E1A50B39-F762-4927-99EB-966C2ECB313A}" type="presParOf" srcId="{37FA20D0-BF5C-410A-8782-4B969854352D}" destId="{50421BE4-3D6D-4A36-9E94-FD04D2894A71}" srcOrd="1" destOrd="0" presId="urn:microsoft.com/office/officeart/2018/5/layout/IconCircleLabelList"/>
    <dgm:cxn modelId="{7DADAE72-8CF6-4F1F-80B1-F22ACB558C0E}" type="presParOf" srcId="{37FA20D0-BF5C-410A-8782-4B969854352D}" destId="{A934ABCB-AB9D-4FCD-BCCF-31CE532A3B7A}" srcOrd="2" destOrd="0" presId="urn:microsoft.com/office/officeart/2018/5/layout/IconCircleLabelList"/>
    <dgm:cxn modelId="{A21A0C2D-0675-4E70-801D-A99DFB60B564}" type="presParOf" srcId="{37FA20D0-BF5C-410A-8782-4B969854352D}" destId="{82482FA8-FBA8-41B3-BD58-1E8D937FA3D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C876E-D761-4CE7-908C-73EADE21CDA2}">
      <dsp:nvSpPr>
        <dsp:cNvPr id="0" name=""/>
        <dsp:cNvSpPr/>
      </dsp:nvSpPr>
      <dsp:spPr>
        <a:xfrm>
          <a:off x="1156257" y="660232"/>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208EF-5BB9-4CCF-A54B-84E29BCF9CD2}">
      <dsp:nvSpPr>
        <dsp:cNvPr id="0" name=""/>
        <dsp:cNvSpPr/>
      </dsp:nvSpPr>
      <dsp:spPr>
        <a:xfrm>
          <a:off x="1529194" y="1033169"/>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09F0BD-AA3D-407B-A02C-26FBD2A25E2F}">
      <dsp:nvSpPr>
        <dsp:cNvPr id="0" name=""/>
        <dsp:cNvSpPr/>
      </dsp:nvSpPr>
      <dsp:spPr>
        <a:xfrm>
          <a:off x="102292" y="2955232"/>
          <a:ext cx="3857866" cy="74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dirty="0"/>
            <a:t>1. Instructional Compliance</a:t>
          </a:r>
          <a:r>
            <a:rPr lang="en-US" sz="1800" kern="1200" dirty="0"/>
            <a:t> </a:t>
          </a:r>
        </a:p>
        <a:p>
          <a:pPr marL="0" lvl="0" indent="0" algn="ctr" defTabSz="800100">
            <a:lnSpc>
              <a:spcPct val="100000"/>
            </a:lnSpc>
            <a:spcBef>
              <a:spcPct val="0"/>
            </a:spcBef>
            <a:spcAft>
              <a:spcPct val="35000"/>
            </a:spcAft>
            <a:buNone/>
            <a:defRPr cap="all"/>
          </a:pPr>
          <a:r>
            <a:rPr lang="en-US" sz="1800" kern="1200" cap="none" dirty="0"/>
            <a:t>Following the RFP Instructions to Offerors</a:t>
          </a:r>
          <a:endParaRPr lang="en-US" sz="1800" kern="1200" dirty="0"/>
        </a:p>
      </dsp:txBody>
      <dsp:txXfrm>
        <a:off x="102292" y="2955232"/>
        <a:ext cx="3857866" cy="747835"/>
      </dsp:txXfrm>
    </dsp:sp>
    <dsp:sp modelId="{9E124615-0148-4367-A792-A602E300E473}">
      <dsp:nvSpPr>
        <dsp:cNvPr id="0" name=""/>
        <dsp:cNvSpPr/>
      </dsp:nvSpPr>
      <dsp:spPr>
        <a:xfrm>
          <a:off x="5273257" y="660232"/>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70263-0E18-439F-B809-16D5D2206030}">
      <dsp:nvSpPr>
        <dsp:cNvPr id="0" name=""/>
        <dsp:cNvSpPr/>
      </dsp:nvSpPr>
      <dsp:spPr>
        <a:xfrm>
          <a:off x="5646195" y="1033169"/>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EF738-D733-4835-993E-A19783848791}">
      <dsp:nvSpPr>
        <dsp:cNvPr id="0" name=""/>
        <dsp:cNvSpPr/>
      </dsp:nvSpPr>
      <dsp:spPr>
        <a:xfrm>
          <a:off x="4462190" y="2955232"/>
          <a:ext cx="3372072" cy="74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dirty="0"/>
            <a:t>2. Administrative Compliance</a:t>
          </a:r>
          <a:r>
            <a:rPr lang="en-US" sz="1800" kern="1200" dirty="0"/>
            <a:t> </a:t>
          </a:r>
        </a:p>
        <a:p>
          <a:pPr marL="0" lvl="0" indent="0" algn="ctr" defTabSz="800100">
            <a:lnSpc>
              <a:spcPct val="100000"/>
            </a:lnSpc>
            <a:spcBef>
              <a:spcPct val="0"/>
            </a:spcBef>
            <a:spcAft>
              <a:spcPct val="35000"/>
            </a:spcAft>
            <a:buNone/>
            <a:defRPr cap="all"/>
          </a:pPr>
          <a:r>
            <a:rPr lang="en-US" sz="1800" kern="1200" cap="none" dirty="0"/>
            <a:t>Filling Out the Required Forms and Submitting the Right Attachments and Documents. </a:t>
          </a:r>
          <a:endParaRPr lang="en-US" sz="1800" kern="1200" dirty="0"/>
        </a:p>
      </dsp:txBody>
      <dsp:txXfrm>
        <a:off x="4462190" y="2955232"/>
        <a:ext cx="3372072" cy="747835"/>
      </dsp:txXfrm>
    </dsp:sp>
    <dsp:sp modelId="{B7061F04-5832-4018-99C2-8BA20F4D5698}">
      <dsp:nvSpPr>
        <dsp:cNvPr id="0" name=""/>
        <dsp:cNvSpPr/>
      </dsp:nvSpPr>
      <dsp:spPr>
        <a:xfrm>
          <a:off x="8895700" y="660232"/>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421BE4-3D6D-4A36-9E94-FD04D2894A71}">
      <dsp:nvSpPr>
        <dsp:cNvPr id="0" name=""/>
        <dsp:cNvSpPr/>
      </dsp:nvSpPr>
      <dsp:spPr>
        <a:xfrm>
          <a:off x="9268637" y="1033169"/>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82FA8-FBA8-41B3-BD58-1E8D937FA3DE}">
      <dsp:nvSpPr>
        <dsp:cNvPr id="0" name=""/>
        <dsp:cNvSpPr/>
      </dsp:nvSpPr>
      <dsp:spPr>
        <a:xfrm>
          <a:off x="8336294" y="2955232"/>
          <a:ext cx="2868750" cy="74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dirty="0"/>
            <a:t>3. Technical Compliance</a:t>
          </a:r>
          <a:r>
            <a:rPr lang="en-US" sz="1800" kern="1200" dirty="0"/>
            <a:t> </a:t>
          </a:r>
        </a:p>
        <a:p>
          <a:pPr marL="0" lvl="0" indent="0" algn="ctr" defTabSz="800100">
            <a:lnSpc>
              <a:spcPct val="100000"/>
            </a:lnSpc>
            <a:spcBef>
              <a:spcPct val="0"/>
            </a:spcBef>
            <a:spcAft>
              <a:spcPct val="35000"/>
            </a:spcAft>
            <a:buNone/>
            <a:defRPr cap="all"/>
          </a:pPr>
          <a:r>
            <a:rPr lang="en-US" sz="1800" kern="1200" cap="none" dirty="0"/>
            <a:t>Providing a Technical Solution That Meets All RFP Requirements – Otherwise Referred to as Responsiveness. </a:t>
          </a:r>
          <a:endParaRPr lang="en-US" sz="1800" kern="1200" dirty="0"/>
        </a:p>
      </dsp:txBody>
      <dsp:txXfrm>
        <a:off x="8336294" y="2955232"/>
        <a:ext cx="2868750" cy="74783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2AAAFE-6C49-4737-AB9E-99304E890EFB}" type="datetimeFigureOut">
              <a:rPr lang="en-US" smtClean="0"/>
              <a:t>4/4/2024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DCDA-3A22-4E0D-A54B-40F27ECAEF05}" type="slidenum">
              <a:rPr lang="en-US" smtClean="0"/>
              <a:t>‹#›</a:t>
            </a:fld>
            <a:endParaRPr lang="en-US"/>
          </a:p>
        </p:txBody>
      </p:sp>
    </p:spTree>
    <p:extLst>
      <p:ext uri="{BB962C8B-B14F-4D97-AF65-F5344CB8AC3E}">
        <p14:creationId xmlns:p14="http://schemas.microsoft.com/office/powerpoint/2010/main" val="2956954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CFFF2-8846-4FF8-91B5-FD55B30DD8BA}"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F3608-5351-4851-9743-701E3CE2BA54}" type="slidenum">
              <a:rPr lang="en-US" smtClean="0"/>
              <a:t>‹#›</a:t>
            </a:fld>
            <a:endParaRPr lang="en-US"/>
          </a:p>
        </p:txBody>
      </p:sp>
    </p:spTree>
    <p:extLst>
      <p:ext uri="{BB962C8B-B14F-4D97-AF65-F5344CB8AC3E}">
        <p14:creationId xmlns:p14="http://schemas.microsoft.com/office/powerpoint/2010/main" val="251962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4</a:t>
            </a:fld>
            <a:endParaRPr lang="en-US"/>
          </a:p>
        </p:txBody>
      </p:sp>
    </p:spTree>
    <p:extLst>
      <p:ext uri="{BB962C8B-B14F-4D97-AF65-F5344CB8AC3E}">
        <p14:creationId xmlns:p14="http://schemas.microsoft.com/office/powerpoint/2010/main" val="3393352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decide what sections are important for compliant</a:t>
            </a:r>
            <a:r>
              <a:rPr lang="en-US" baseline="0" dirty="0"/>
              <a:t> outlining and what sections are part of a contractual document and therefore don’t require proposal mention</a:t>
            </a:r>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31</a:t>
            </a:fld>
            <a:endParaRPr lang="en-US"/>
          </a:p>
        </p:txBody>
      </p:sp>
    </p:spTree>
    <p:extLst>
      <p:ext uri="{BB962C8B-B14F-4D97-AF65-F5344CB8AC3E}">
        <p14:creationId xmlns:p14="http://schemas.microsoft.com/office/powerpoint/2010/main" val="2796791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a:t>
            </a:r>
            <a:r>
              <a:rPr lang="en-US" baseline="0" dirty="0"/>
              <a:t> and replace – highlight keywords (shall, </a:t>
            </a:r>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33</a:t>
            </a:fld>
            <a:endParaRPr lang="en-US"/>
          </a:p>
        </p:txBody>
      </p:sp>
    </p:spTree>
    <p:extLst>
      <p:ext uri="{BB962C8B-B14F-4D97-AF65-F5344CB8AC3E}">
        <p14:creationId xmlns:p14="http://schemas.microsoft.com/office/powerpoint/2010/main" val="323809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38</a:t>
            </a:fld>
            <a:endParaRPr lang="en-US"/>
          </a:p>
        </p:txBody>
      </p:sp>
    </p:spTree>
    <p:extLst>
      <p:ext uri="{BB962C8B-B14F-4D97-AF65-F5344CB8AC3E}">
        <p14:creationId xmlns:p14="http://schemas.microsoft.com/office/powerpoint/2010/main" val="75042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decide what sections are important for compliant outlining and what sections are part of a contractual document and therefore don’t require proposal mention</a:t>
            </a:r>
          </a:p>
        </p:txBody>
      </p:sp>
      <p:sp>
        <p:nvSpPr>
          <p:cNvPr id="4" name="Slide Number Placeholder 3"/>
          <p:cNvSpPr>
            <a:spLocks noGrp="1"/>
          </p:cNvSpPr>
          <p:nvPr>
            <p:ph type="sldNum" sz="quarter" idx="10"/>
          </p:nvPr>
        </p:nvSpPr>
        <p:spPr/>
        <p:txBody>
          <a:bodyPr/>
          <a:lstStyle/>
          <a:p>
            <a:fld id="{DA61334A-31EB-4630-BE16-0A8DC4C773D3}" type="slidenum">
              <a:rPr lang="en-US" smtClean="0"/>
              <a:pPr/>
              <a:t>41</a:t>
            </a:fld>
            <a:endParaRPr lang="en-US"/>
          </a:p>
        </p:txBody>
      </p:sp>
    </p:spTree>
    <p:extLst>
      <p:ext uri="{BB962C8B-B14F-4D97-AF65-F5344CB8AC3E}">
        <p14:creationId xmlns:p14="http://schemas.microsoft.com/office/powerpoint/2010/main" val="4074473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45</a:t>
            </a:fld>
            <a:endParaRPr lang="en-US"/>
          </a:p>
        </p:txBody>
      </p:sp>
    </p:spTree>
    <p:extLst>
      <p:ext uri="{BB962C8B-B14F-4D97-AF65-F5344CB8AC3E}">
        <p14:creationId xmlns:p14="http://schemas.microsoft.com/office/powerpoint/2010/main" val="2761338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47</a:t>
            </a:fld>
            <a:endParaRPr lang="en-US"/>
          </a:p>
        </p:txBody>
      </p:sp>
    </p:spTree>
    <p:extLst>
      <p:ext uri="{BB962C8B-B14F-4D97-AF65-F5344CB8AC3E}">
        <p14:creationId xmlns:p14="http://schemas.microsoft.com/office/powerpoint/2010/main" val="294852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48</a:t>
            </a:fld>
            <a:endParaRPr lang="en-US"/>
          </a:p>
        </p:txBody>
      </p:sp>
    </p:spTree>
    <p:extLst>
      <p:ext uri="{BB962C8B-B14F-4D97-AF65-F5344CB8AC3E}">
        <p14:creationId xmlns:p14="http://schemas.microsoft.com/office/powerpoint/2010/main" val="320159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53</a:t>
            </a:fld>
            <a:endParaRPr lang="en-US"/>
          </a:p>
        </p:txBody>
      </p:sp>
    </p:spTree>
    <p:extLst>
      <p:ext uri="{BB962C8B-B14F-4D97-AF65-F5344CB8AC3E}">
        <p14:creationId xmlns:p14="http://schemas.microsoft.com/office/powerpoint/2010/main" val="1011134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54</a:t>
            </a:fld>
            <a:endParaRPr lang="en-US"/>
          </a:p>
        </p:txBody>
      </p:sp>
    </p:spTree>
    <p:extLst>
      <p:ext uri="{BB962C8B-B14F-4D97-AF65-F5344CB8AC3E}">
        <p14:creationId xmlns:p14="http://schemas.microsoft.com/office/powerpoint/2010/main" val="2596359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56</a:t>
            </a:fld>
            <a:endParaRPr lang="en-US"/>
          </a:p>
        </p:txBody>
      </p:sp>
    </p:spTree>
    <p:extLst>
      <p:ext uri="{BB962C8B-B14F-4D97-AF65-F5344CB8AC3E}">
        <p14:creationId xmlns:p14="http://schemas.microsoft.com/office/powerpoint/2010/main" val="355424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me:</a:t>
            </a:r>
          </a:p>
        </p:txBody>
      </p:sp>
      <p:sp>
        <p:nvSpPr>
          <p:cNvPr id="4" name="Slide Number Placeholder 3"/>
          <p:cNvSpPr>
            <a:spLocks noGrp="1"/>
          </p:cNvSpPr>
          <p:nvPr>
            <p:ph type="sldNum" sz="quarter" idx="10"/>
          </p:nvPr>
        </p:nvSpPr>
        <p:spPr/>
        <p:txBody>
          <a:bodyPr/>
          <a:lstStyle/>
          <a:p>
            <a:fld id="{DA61334A-31EB-4630-BE16-0A8DC4C773D3}" type="slidenum">
              <a:rPr lang="en-US" smtClean="0"/>
              <a:t>5</a:t>
            </a:fld>
            <a:endParaRPr lang="en-US"/>
          </a:p>
        </p:txBody>
      </p:sp>
    </p:spTree>
    <p:extLst>
      <p:ext uri="{BB962C8B-B14F-4D97-AF65-F5344CB8AC3E}">
        <p14:creationId xmlns:p14="http://schemas.microsoft.com/office/powerpoint/2010/main" val="1070753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61</a:t>
            </a:fld>
            <a:endParaRPr lang="en-US"/>
          </a:p>
        </p:txBody>
      </p:sp>
    </p:spTree>
    <p:extLst>
      <p:ext uri="{BB962C8B-B14F-4D97-AF65-F5344CB8AC3E}">
        <p14:creationId xmlns:p14="http://schemas.microsoft.com/office/powerpoint/2010/main" val="1770241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63</a:t>
            </a:fld>
            <a:endParaRPr lang="en-US"/>
          </a:p>
        </p:txBody>
      </p:sp>
    </p:spTree>
    <p:extLst>
      <p:ext uri="{BB962C8B-B14F-4D97-AF65-F5344CB8AC3E}">
        <p14:creationId xmlns:p14="http://schemas.microsoft.com/office/powerpoint/2010/main" val="2328455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92</a:t>
            </a:fld>
            <a:endParaRPr lang="en-US"/>
          </a:p>
        </p:txBody>
      </p:sp>
    </p:spTree>
    <p:extLst>
      <p:ext uri="{BB962C8B-B14F-4D97-AF65-F5344CB8AC3E}">
        <p14:creationId xmlns:p14="http://schemas.microsoft.com/office/powerpoint/2010/main" val="2373910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93</a:t>
            </a:fld>
            <a:endParaRPr lang="en-US"/>
          </a:p>
        </p:txBody>
      </p:sp>
    </p:spTree>
    <p:extLst>
      <p:ext uri="{BB962C8B-B14F-4D97-AF65-F5344CB8AC3E}">
        <p14:creationId xmlns:p14="http://schemas.microsoft.com/office/powerpoint/2010/main" val="1714128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96</a:t>
            </a:fld>
            <a:endParaRPr lang="en-US"/>
          </a:p>
        </p:txBody>
      </p:sp>
    </p:spTree>
    <p:extLst>
      <p:ext uri="{BB962C8B-B14F-4D97-AF65-F5344CB8AC3E}">
        <p14:creationId xmlns:p14="http://schemas.microsoft.com/office/powerpoint/2010/main" val="4195419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109</a:t>
            </a:fld>
            <a:endParaRPr lang="en-US"/>
          </a:p>
        </p:txBody>
      </p:sp>
    </p:spTree>
    <p:extLst>
      <p:ext uri="{BB962C8B-B14F-4D97-AF65-F5344CB8AC3E}">
        <p14:creationId xmlns:p14="http://schemas.microsoft.com/office/powerpoint/2010/main" val="1742159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113</a:t>
            </a:fld>
            <a:endParaRPr lang="en-US"/>
          </a:p>
        </p:txBody>
      </p:sp>
    </p:spTree>
    <p:extLst>
      <p:ext uri="{BB962C8B-B14F-4D97-AF65-F5344CB8AC3E}">
        <p14:creationId xmlns:p14="http://schemas.microsoft.com/office/powerpoint/2010/main" val="596659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117</a:t>
            </a:fld>
            <a:endParaRPr lang="en-US"/>
          </a:p>
        </p:txBody>
      </p:sp>
    </p:spTree>
    <p:extLst>
      <p:ext uri="{BB962C8B-B14F-4D97-AF65-F5344CB8AC3E}">
        <p14:creationId xmlns:p14="http://schemas.microsoft.com/office/powerpoint/2010/main" val="2918606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Correct Answer: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Correct Answer: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124</a:t>
            </a:fld>
            <a:endParaRPr lang="en-US"/>
          </a:p>
        </p:txBody>
      </p:sp>
    </p:spTree>
    <p:extLst>
      <p:ext uri="{BB962C8B-B14F-4D97-AF65-F5344CB8AC3E}">
        <p14:creationId xmlns:p14="http://schemas.microsoft.com/office/powerpoint/2010/main" val="33829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127</a:t>
            </a:fld>
            <a:endParaRPr lang="en-US"/>
          </a:p>
        </p:txBody>
      </p:sp>
    </p:spTree>
    <p:extLst>
      <p:ext uri="{BB962C8B-B14F-4D97-AF65-F5344CB8AC3E}">
        <p14:creationId xmlns:p14="http://schemas.microsoft.com/office/powerpoint/2010/main" val="313003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8</a:t>
            </a:fld>
            <a:endParaRPr lang="en-US"/>
          </a:p>
        </p:txBody>
      </p:sp>
    </p:spTree>
    <p:extLst>
      <p:ext uri="{BB962C8B-B14F-4D97-AF65-F5344CB8AC3E}">
        <p14:creationId xmlns:p14="http://schemas.microsoft.com/office/powerpoint/2010/main" val="3717380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1" dirty="0">
                <a:solidFill>
                  <a:srgbClr val="374151"/>
                </a:solidFill>
                <a:effectLst/>
                <a:latin typeface="Söhne"/>
              </a:rPr>
              <a:t>Correct Answer: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solidFill>
                  <a:srgbClr val="374151"/>
                </a:solidFill>
                <a:latin typeface="Söhne"/>
              </a:rPr>
              <a:t>Correct Answer: 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1" dirty="0">
                <a:solidFill>
                  <a:srgbClr val="374151"/>
                </a:solidFill>
                <a:effectLst/>
                <a:latin typeface="Söhne"/>
              </a:rPr>
              <a:t>Correct Answer: 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1"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129</a:t>
            </a:fld>
            <a:endParaRPr lang="en-US"/>
          </a:p>
        </p:txBody>
      </p:sp>
    </p:spTree>
    <p:extLst>
      <p:ext uri="{BB962C8B-B14F-4D97-AF65-F5344CB8AC3E}">
        <p14:creationId xmlns:p14="http://schemas.microsoft.com/office/powerpoint/2010/main" val="2869534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 [Technical]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b) </a:t>
            </a:r>
            <a:r>
              <a:rPr lang="en-US" dirty="0"/>
              <a:t>[Submission]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False.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Correct Answer: B</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Check</a:t>
            </a:r>
            <a:r>
              <a:rPr lang="en-US" baseline="0" dirty="0"/>
              <a:t> again after you feel it is unnecessary and you feel stupid for checking.</a:t>
            </a:r>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139</a:t>
            </a:fld>
            <a:endParaRPr lang="en-US"/>
          </a:p>
        </p:txBody>
      </p:sp>
    </p:spTree>
    <p:extLst>
      <p:ext uri="{BB962C8B-B14F-4D97-AF65-F5344CB8AC3E}">
        <p14:creationId xmlns:p14="http://schemas.microsoft.com/office/powerpoint/2010/main" val="1731457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141</a:t>
            </a:fld>
            <a:endParaRPr lang="en-US"/>
          </a:p>
        </p:txBody>
      </p:sp>
    </p:spTree>
    <p:extLst>
      <p:ext uri="{BB962C8B-B14F-4D97-AF65-F5344CB8AC3E}">
        <p14:creationId xmlns:p14="http://schemas.microsoft.com/office/powerpoint/2010/main" val="121906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74151"/>
                </a:solidFill>
                <a:effectLst/>
                <a:latin typeface="Söhne"/>
              </a:rPr>
              <a:t>1. Correct Answer: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74151"/>
                </a:solidFill>
                <a:effectLst/>
                <a:latin typeface="Söhne"/>
              </a:rPr>
              <a:t>2. Correct Answer: 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74151"/>
                </a:solidFill>
                <a:effectLst/>
                <a:latin typeface="Söhne"/>
              </a:rPr>
              <a:t>3. Attendees discuss or share a writeup of their observations. Responsiveness is ensuring that a proposal not only provides a response that states what you will do and that you have done it before – but also offers the details of how you will do it. It contains “substance” that satisfies the intent of the question the government asked.</a:t>
            </a:r>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11</a:t>
            </a:fld>
            <a:endParaRPr lang="en-US"/>
          </a:p>
        </p:txBody>
      </p:sp>
    </p:spTree>
    <p:extLst>
      <p:ext uri="{BB962C8B-B14F-4D97-AF65-F5344CB8AC3E}">
        <p14:creationId xmlns:p14="http://schemas.microsoft.com/office/powerpoint/2010/main" val="97014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17</a:t>
            </a:fld>
            <a:endParaRPr lang="en-US"/>
          </a:p>
        </p:txBody>
      </p:sp>
    </p:spTree>
    <p:extLst>
      <p:ext uri="{BB962C8B-B14F-4D97-AF65-F5344CB8AC3E}">
        <p14:creationId xmlns:p14="http://schemas.microsoft.com/office/powerpoint/2010/main" val="356545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baseline="0"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19</a:t>
            </a:fld>
            <a:endParaRPr lang="en-US"/>
          </a:p>
        </p:txBody>
      </p:sp>
    </p:spTree>
    <p:extLst>
      <p:ext uri="{BB962C8B-B14F-4D97-AF65-F5344CB8AC3E}">
        <p14:creationId xmlns:p14="http://schemas.microsoft.com/office/powerpoint/2010/main" val="3541151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Correct Answer: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Correct Answer: 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Correct Answer: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22</a:t>
            </a:fld>
            <a:endParaRPr lang="en-US"/>
          </a:p>
        </p:txBody>
      </p:sp>
    </p:spTree>
    <p:extLst>
      <p:ext uri="{BB962C8B-B14F-4D97-AF65-F5344CB8AC3E}">
        <p14:creationId xmlns:p14="http://schemas.microsoft.com/office/powerpoint/2010/main" val="4148672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28</a:t>
            </a:fld>
            <a:endParaRPr lang="en-US"/>
          </a:p>
        </p:txBody>
      </p:sp>
    </p:spTree>
    <p:extLst>
      <p:ext uri="{BB962C8B-B14F-4D97-AF65-F5344CB8AC3E}">
        <p14:creationId xmlns:p14="http://schemas.microsoft.com/office/powerpoint/2010/main" val="423119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a:t>
            </a:r>
            <a:r>
              <a:rPr lang="en-US" baseline="0" dirty="0"/>
              <a:t> types of structures and how to navigate them successfully</a:t>
            </a:r>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pPr/>
              <a:t>29</a:t>
            </a:fld>
            <a:endParaRPr lang="en-US"/>
          </a:p>
        </p:txBody>
      </p:sp>
    </p:spTree>
    <p:extLst>
      <p:ext uri="{BB962C8B-B14F-4D97-AF65-F5344CB8AC3E}">
        <p14:creationId xmlns:p14="http://schemas.microsoft.com/office/powerpoint/2010/main" val="1964236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food, coffee&#10;&#10;Description automatically generated">
            <a:extLst>
              <a:ext uri="{FF2B5EF4-FFF2-40B4-BE49-F238E27FC236}">
                <a16:creationId xmlns:a16="http://schemas.microsoft.com/office/drawing/2014/main" id="{34EA0CE6-13F4-4A9C-B3A2-B7A37508EB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36"/>
          <a:stretch/>
        </p:blipFill>
        <p:spPr>
          <a:xfrm>
            <a:off x="-1" y="-3040"/>
            <a:ext cx="8876581" cy="6864475"/>
          </a:xfrm>
          <a:prstGeom prst="rect">
            <a:avLst/>
          </a:prstGeom>
        </p:spPr>
      </p:pic>
      <p:sp>
        <p:nvSpPr>
          <p:cNvPr id="12" name="Flowchart: Document 11">
            <a:extLst>
              <a:ext uri="{FF2B5EF4-FFF2-40B4-BE49-F238E27FC236}">
                <a16:creationId xmlns:a16="http://schemas.microsoft.com/office/drawing/2014/main" id="{F50C0668-5838-4A7F-B622-E0B9C26D1AB3}"/>
              </a:ext>
            </a:extLst>
          </p:cNvPr>
          <p:cNvSpPr/>
          <p:nvPr userDrawn="1"/>
        </p:nvSpPr>
        <p:spPr>
          <a:xfrm rot="5400000">
            <a:off x="6222779" y="865589"/>
            <a:ext cx="6869173" cy="5115652"/>
          </a:xfrm>
          <a:prstGeom prst="flowChartDocumen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ocument 21">
            <a:extLst>
              <a:ext uri="{FF2B5EF4-FFF2-40B4-BE49-F238E27FC236}">
                <a16:creationId xmlns:a16="http://schemas.microsoft.com/office/drawing/2014/main" id="{899CBE2A-B5F6-4385-9694-9B4F7D6574FC}"/>
              </a:ext>
            </a:extLst>
          </p:cNvPr>
          <p:cNvSpPr/>
          <p:nvPr userDrawn="1"/>
        </p:nvSpPr>
        <p:spPr>
          <a:xfrm rot="5400000">
            <a:off x="6431922" y="1085905"/>
            <a:ext cx="6869173" cy="4697365"/>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8031191" y="4632326"/>
            <a:ext cx="4088922" cy="10654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itle 1">
            <a:extLst>
              <a:ext uri="{FF2B5EF4-FFF2-40B4-BE49-F238E27FC236}">
                <a16:creationId xmlns:a16="http://schemas.microsoft.com/office/drawing/2014/main" id="{4FAA99F1-49D5-4CCD-8747-99AF7891E71B}"/>
              </a:ext>
            </a:extLst>
          </p:cNvPr>
          <p:cNvSpPr>
            <a:spLocks noGrp="1"/>
          </p:cNvSpPr>
          <p:nvPr>
            <p:ph type="ctrTitle"/>
          </p:nvPr>
        </p:nvSpPr>
        <p:spPr>
          <a:xfrm>
            <a:off x="8031192" y="1889185"/>
            <a:ext cx="4088921" cy="2743141"/>
          </a:xfrm>
        </p:spPr>
        <p:txBody>
          <a:bodyPr anchor="b"/>
          <a:lstStyle>
            <a:lvl1pPr algn="ctr">
              <a:defRPr sz="6000">
                <a:solidFill>
                  <a:schemeClr val="bg1"/>
                </a:solidFill>
              </a:defRPr>
            </a:lvl1pPr>
          </a:lstStyle>
          <a:p>
            <a:r>
              <a:rPr lang="en-US" dirty="0"/>
              <a:t>Click to edit Master title style</a:t>
            </a:r>
          </a:p>
        </p:txBody>
      </p:sp>
      <p:pic>
        <p:nvPicPr>
          <p:cNvPr id="17" name="Picture 16">
            <a:extLst>
              <a:ext uri="{FF2B5EF4-FFF2-40B4-BE49-F238E27FC236}">
                <a16:creationId xmlns:a16="http://schemas.microsoft.com/office/drawing/2014/main" id="{33FD8641-88DA-46A7-866C-C536857197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2267" y="474948"/>
            <a:ext cx="2718439" cy="1103686"/>
          </a:xfrm>
          <a:prstGeom prst="rect">
            <a:avLst/>
          </a:prstGeom>
        </p:spPr>
      </p:pic>
      <p:pic>
        <p:nvPicPr>
          <p:cNvPr id="21" name="Picture 20" descr="A picture containing text, book&#10;&#10;Description generated with high confidence">
            <a:extLst>
              <a:ext uri="{FF2B5EF4-FFF2-40B4-BE49-F238E27FC236}">
                <a16:creationId xmlns:a16="http://schemas.microsoft.com/office/drawing/2014/main" id="{CFAD00CB-BFF6-4EA9-B0FE-1CB06AA106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3665" y="353162"/>
            <a:ext cx="1432563" cy="1380747"/>
          </a:xfrm>
          <a:prstGeom prst="rect">
            <a:avLst/>
          </a:prstGeom>
        </p:spPr>
      </p:pic>
    </p:spTree>
    <p:extLst>
      <p:ext uri="{BB962C8B-B14F-4D97-AF65-F5344CB8AC3E}">
        <p14:creationId xmlns:p14="http://schemas.microsoft.com/office/powerpoint/2010/main" val="44996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79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24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close up of a piece of paper&#10;&#10;Description automatically generated">
            <a:extLst>
              <a:ext uri="{FF2B5EF4-FFF2-40B4-BE49-F238E27FC236}">
                <a16:creationId xmlns:a16="http://schemas.microsoft.com/office/drawing/2014/main" id="{025A0674-50DC-459F-83D5-3176304441D4}"/>
              </a:ext>
            </a:extLst>
          </p:cNvPr>
          <p:cNvPicPr>
            <a:picLocks noChangeAspect="1"/>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770EF2F-CABD-4470-A691-90C79C938064}"/>
              </a:ext>
            </a:extLst>
          </p:cNvPr>
          <p:cNvSpPr/>
          <p:nvPr userDrawn="1"/>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7E79B5A8-0260-4C2C-85F9-FBC0ED0B277F}"/>
              </a:ext>
            </a:extLst>
          </p:cNvPr>
          <p:cNvSpPr>
            <a:spLocks noGrp="1"/>
          </p:cNvSpPr>
          <p:nvPr>
            <p:ph type="title"/>
          </p:nvPr>
        </p:nvSpPr>
        <p:spPr>
          <a:xfrm>
            <a:off x="831850" y="2113472"/>
            <a:ext cx="10515600" cy="2449003"/>
          </a:xfrm>
        </p:spPr>
        <p:txBody>
          <a:bodyPr anchor="b"/>
          <a:lstStyle>
            <a:lvl1pPr>
              <a:defRPr sz="6000"/>
            </a:lvl1pPr>
          </a:lstStyle>
          <a:p>
            <a:r>
              <a:rPr lang="en-US"/>
              <a:t>Click to edit Master title style</a:t>
            </a:r>
          </a:p>
        </p:txBody>
      </p:sp>
      <p:sp>
        <p:nvSpPr>
          <p:cNvPr id="7" name="Text Placeholder 2">
            <a:extLst>
              <a:ext uri="{FF2B5EF4-FFF2-40B4-BE49-F238E27FC236}">
                <a16:creationId xmlns:a16="http://schemas.microsoft.com/office/drawing/2014/main" id="{267EA3E2-8525-40B1-BC89-FF4703CBC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2458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1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7217284" cy="1049607"/>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09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6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346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846052"/>
            <a:ext cx="3932237" cy="129396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777042"/>
            <a:ext cx="6172200" cy="40840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140014"/>
            <a:ext cx="3932237" cy="27289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967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6057" y="1742535"/>
            <a:ext cx="3932237" cy="115593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742536"/>
            <a:ext cx="6172200" cy="411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26056" y="2898474"/>
            <a:ext cx="3932237" cy="29625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6313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7215554" cy="10416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199" y="1825625"/>
            <a:ext cx="1072170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b="98742"/>
          <a:stretch/>
        </p:blipFill>
        <p:spPr>
          <a:xfrm>
            <a:off x="0" y="1406768"/>
            <a:ext cx="12192000" cy="105509"/>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053754" y="352765"/>
            <a:ext cx="2360162" cy="958225"/>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28216" y="352765"/>
            <a:ext cx="1031687" cy="994371"/>
          </a:xfrm>
          <a:prstGeom prst="rect">
            <a:avLst/>
          </a:prstGeom>
        </p:spPr>
      </p:pic>
      <p:cxnSp>
        <p:nvCxnSpPr>
          <p:cNvPr id="11" name="Straight Connector 10"/>
          <p:cNvCxnSpPr>
            <a:cxnSpLocks/>
          </p:cNvCxnSpPr>
          <p:nvPr userDrawn="1"/>
        </p:nvCxnSpPr>
        <p:spPr>
          <a:xfrm>
            <a:off x="0" y="1529864"/>
            <a:ext cx="12192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9067800" y="6240557"/>
            <a:ext cx="2492103" cy="461665"/>
          </a:xfrm>
          <a:prstGeom prst="rect">
            <a:avLst/>
          </a:prstGeom>
          <a:noFill/>
        </p:spPr>
        <p:txBody>
          <a:bodyPr wrap="square" rtlCol="0">
            <a:spAutoFit/>
          </a:bodyPr>
          <a:lstStyle/>
          <a:p>
            <a:pPr algn="r"/>
            <a:r>
              <a:rPr lang="en-US" sz="1200" b="1" dirty="0">
                <a:solidFill>
                  <a:schemeClr val="accent5"/>
                </a:solidFill>
              </a:rPr>
              <a:t>COPYRIGHT © 2024 WWW.OSTGLOBALSOLUTIONS.COM</a:t>
            </a:r>
          </a:p>
        </p:txBody>
      </p:sp>
      <p:sp>
        <p:nvSpPr>
          <p:cNvPr id="14" name="TextBox 13"/>
          <p:cNvSpPr txBox="1"/>
          <p:nvPr userDrawn="1"/>
        </p:nvSpPr>
        <p:spPr>
          <a:xfrm>
            <a:off x="736895" y="6247368"/>
            <a:ext cx="4409855" cy="276999"/>
          </a:xfrm>
          <a:prstGeom prst="rect">
            <a:avLst/>
          </a:prstGeom>
          <a:noFill/>
        </p:spPr>
        <p:txBody>
          <a:bodyPr wrap="square" rtlCol="0">
            <a:spAutoFit/>
          </a:bodyPr>
          <a:lstStyle/>
          <a:p>
            <a:r>
              <a:rPr lang="en-US" sz="1200" kern="1200" dirty="0">
                <a:solidFill>
                  <a:schemeClr val="accent5"/>
                </a:solidFill>
                <a:latin typeface="+mn-lt"/>
                <a:ea typeface="+mn-ea"/>
                <a:cs typeface="+mn-cs"/>
              </a:rPr>
              <a:t>HOW TO DEVELOP A COMPLIANT PROPOSAL</a:t>
            </a:r>
            <a:r>
              <a:rPr lang="en-US" sz="1200" dirty="0">
                <a:solidFill>
                  <a:schemeClr val="accent6"/>
                </a:solidFill>
              </a:rPr>
              <a:t>| </a:t>
            </a:r>
            <a:fld id="{F7DBC657-E1B6-42FD-A789-7A4398F76148}" type="slidenum">
              <a:rPr lang="en-US" sz="1200" smtClean="0">
                <a:solidFill>
                  <a:schemeClr val="accent5"/>
                </a:solidFill>
              </a:rPr>
              <a:t>‹#›</a:t>
            </a:fld>
            <a:endParaRPr lang="en-US" sz="1200" dirty="0">
              <a:solidFill>
                <a:schemeClr val="accent5"/>
              </a:solidFill>
            </a:endParaRPr>
          </a:p>
        </p:txBody>
      </p:sp>
    </p:spTree>
    <p:extLst>
      <p:ext uri="{BB962C8B-B14F-4D97-AF65-F5344CB8AC3E}">
        <p14:creationId xmlns:p14="http://schemas.microsoft.com/office/powerpoint/2010/main" val="338650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package" Target="../embeddings/Microsoft_Word_Document1.docx"/><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package" Target="../embeddings/Microsoft_Word_Document2.docx"/><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package" Target="../embeddings/Microsoft_Word_Document3.docx"/><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am.gov/opp/37298dea43964737b0c55d80081f5ed9/view"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7936302" y="2380891"/>
            <a:ext cx="4183811" cy="2489974"/>
          </a:xfrm>
        </p:spPr>
        <p:txBody>
          <a:bodyPr anchor="b">
            <a:noAutofit/>
          </a:bodyPr>
          <a:lstStyle>
            <a:lvl1pPr algn="ctr">
              <a:defRPr sz="6000"/>
            </a:lvl1pPr>
          </a:lstStyle>
          <a:p>
            <a:r>
              <a:rPr lang="en-US" sz="4400" dirty="0"/>
              <a:t>How to Develop a Compliant Proposal</a:t>
            </a:r>
          </a:p>
        </p:txBody>
      </p:sp>
      <p:sp>
        <p:nvSpPr>
          <p:cNvPr id="9" name="Subtitle 2"/>
          <p:cNvSpPr>
            <a:spLocks noGrp="1"/>
          </p:cNvSpPr>
          <p:nvPr>
            <p:ph type="subTitle" idx="1"/>
          </p:nvPr>
        </p:nvSpPr>
        <p:spPr>
          <a:xfrm>
            <a:off x="8358996" y="5181415"/>
            <a:ext cx="3597215" cy="1065421"/>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OST Bid &amp; Proposal Academy Course</a:t>
            </a:r>
          </a:p>
        </p:txBody>
      </p:sp>
      <p:sp>
        <p:nvSpPr>
          <p:cNvPr id="4" name="Subtitle 2">
            <a:extLst>
              <a:ext uri="{FF2B5EF4-FFF2-40B4-BE49-F238E27FC236}">
                <a16:creationId xmlns:a16="http://schemas.microsoft.com/office/drawing/2014/main" id="{037E4F65-4483-4D6C-B411-8F746BF8EE75}"/>
              </a:ext>
            </a:extLst>
          </p:cNvPr>
          <p:cNvSpPr txBox="1">
            <a:spLocks/>
          </p:cNvSpPr>
          <p:nvPr/>
        </p:nvSpPr>
        <p:spPr>
          <a:xfrm>
            <a:off x="8430883" y="6363981"/>
            <a:ext cx="3761117" cy="3868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5"/>
              </a:buClr>
              <a:buSzPct val="90000"/>
              <a:buFont typeface="Wingdings" panose="05000000000000000000" pitchFamily="2" charset="2"/>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600" dirty="0"/>
          </a:p>
        </p:txBody>
      </p:sp>
      <p:sp>
        <p:nvSpPr>
          <p:cNvPr id="2" name="TextBox 1">
            <a:extLst>
              <a:ext uri="{FF2B5EF4-FFF2-40B4-BE49-F238E27FC236}">
                <a16:creationId xmlns:a16="http://schemas.microsoft.com/office/drawing/2014/main" id="{9721D634-1EA3-EC6C-B8AB-B7C3A381A38A}"/>
              </a:ext>
            </a:extLst>
          </p:cNvPr>
          <p:cNvSpPr txBox="1"/>
          <p:nvPr/>
        </p:nvSpPr>
        <p:spPr>
          <a:xfrm>
            <a:off x="7863875" y="6135533"/>
            <a:ext cx="4019364" cy="523220"/>
          </a:xfrm>
          <a:prstGeom prst="rect">
            <a:avLst/>
          </a:prstGeom>
          <a:noFill/>
        </p:spPr>
        <p:txBody>
          <a:bodyPr wrap="square">
            <a:spAutoFit/>
          </a:bodyPr>
          <a:lstStyle/>
          <a:p>
            <a:pPr algn="r"/>
            <a:r>
              <a:rPr lang="en-US" sz="1400" b="1" dirty="0">
                <a:solidFill>
                  <a:schemeClr val="accent5"/>
                </a:solidFill>
              </a:rPr>
              <a:t>COPYRIGHT © 2024 WWW.OSTGLOBALSOLUTIONS.COM</a:t>
            </a:r>
          </a:p>
        </p:txBody>
      </p:sp>
    </p:spTree>
    <p:extLst>
      <p:ext uri="{BB962C8B-B14F-4D97-AF65-F5344CB8AC3E}">
        <p14:creationId xmlns:p14="http://schemas.microsoft.com/office/powerpoint/2010/main" val="313462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1 </a:t>
            </a:r>
            <a:r>
              <a:rPr lang="en-US" dirty="0"/>
              <a:t>Prior to Listening to the Next Module</a:t>
            </a:r>
          </a:p>
        </p:txBody>
      </p:sp>
    </p:spTree>
    <p:extLst>
      <p:ext uri="{BB962C8B-B14F-4D97-AF65-F5344CB8AC3E}">
        <p14:creationId xmlns:p14="http://schemas.microsoft.com/office/powerpoint/2010/main" val="4467433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Filling Out the Template</a:t>
            </a:r>
          </a:p>
        </p:txBody>
      </p:sp>
      <p:sp>
        <p:nvSpPr>
          <p:cNvPr id="3" name="Content Placeholder 2"/>
          <p:cNvSpPr>
            <a:spLocks noGrp="1"/>
          </p:cNvSpPr>
          <p:nvPr>
            <p:ph idx="1"/>
          </p:nvPr>
        </p:nvSpPr>
        <p:spPr>
          <a:xfrm>
            <a:off x="838200" y="2010564"/>
            <a:ext cx="6267994" cy="4391025"/>
          </a:xfrm>
        </p:spPr>
        <p:txBody>
          <a:bodyPr>
            <a:normAutofit fontScale="85000" lnSpcReduction="10000"/>
          </a:bodyPr>
          <a:lstStyle/>
          <a:p>
            <a:pPr lvl="0"/>
            <a:r>
              <a:rPr lang="en-US" dirty="0"/>
              <a:t>Embed instructions to the writers to ensure consistency </a:t>
            </a:r>
          </a:p>
          <a:p>
            <a:pPr lvl="0"/>
            <a:r>
              <a:rPr lang="en-US" dirty="0"/>
              <a:t>Display your advantages:</a:t>
            </a:r>
          </a:p>
          <a:p>
            <a:pPr lvl="1"/>
            <a:r>
              <a:rPr lang="en-US" dirty="0"/>
              <a:t>Explicit relevance above all</a:t>
            </a:r>
          </a:p>
          <a:p>
            <a:pPr lvl="1"/>
            <a:r>
              <a:rPr lang="en-US" dirty="0"/>
              <a:t>Organize in accordance with the RFP requirements</a:t>
            </a:r>
          </a:p>
          <a:p>
            <a:pPr lvl="1"/>
            <a:r>
              <a:rPr lang="en-US" dirty="0"/>
              <a:t>If a project is only relevant to a couple of RFP areas, don’t list all RFP areas and show "not relevant" </a:t>
            </a:r>
          </a:p>
          <a:p>
            <a:pPr lvl="1"/>
            <a:r>
              <a:rPr lang="en-US" dirty="0"/>
              <a:t>Reuse </a:t>
            </a:r>
            <a:r>
              <a:rPr lang="en-US" b="1" dirty="0"/>
              <a:t>this</a:t>
            </a:r>
            <a:r>
              <a:rPr lang="en-US" dirty="0"/>
              <a:t> RFP’s terminology</a:t>
            </a:r>
          </a:p>
          <a:p>
            <a:pPr lvl="1"/>
            <a:r>
              <a:rPr lang="en-US" dirty="0"/>
              <a:t>State explicitly why it is relevant or good: </a:t>
            </a:r>
            <a:r>
              <a:rPr lang="en-US" i="1" dirty="0"/>
              <a:t>"Our experience on this project is highly relevant to this RFP because..."</a:t>
            </a:r>
            <a:endParaRPr lang="en-US" dirty="0"/>
          </a:p>
          <a:p>
            <a:r>
              <a:rPr lang="en-US" dirty="0"/>
              <a:t>Remind the writers to refer to the SOW/PWS for the past performance project</a:t>
            </a:r>
          </a:p>
        </p:txBody>
      </p:sp>
      <p:sp>
        <p:nvSpPr>
          <p:cNvPr id="4" name="TextBox 3"/>
          <p:cNvSpPr txBox="1"/>
          <p:nvPr/>
        </p:nvSpPr>
        <p:spPr>
          <a:xfrm>
            <a:off x="838200" y="1524000"/>
            <a:ext cx="8229600" cy="369332"/>
          </a:xfrm>
          <a:prstGeom prst="rect">
            <a:avLst/>
          </a:prstGeom>
          <a:noFill/>
        </p:spPr>
        <p:txBody>
          <a:bodyPr wrap="square" rtlCol="0">
            <a:spAutoFit/>
          </a:bodyPr>
          <a:lstStyle/>
          <a:p>
            <a:r>
              <a:rPr lang="en-US" i="1" dirty="0">
                <a:solidFill>
                  <a:schemeClr val="tx2"/>
                </a:solidFill>
              </a:rPr>
              <a:t>There are a few rules while filling out the template</a:t>
            </a:r>
          </a:p>
        </p:txBody>
      </p:sp>
      <p:pic>
        <p:nvPicPr>
          <p:cNvPr id="21506" name="Picture 2" descr="http://www.designassembly.org/wp-content/uploads/2009/03/relevance_021.gif"/>
          <p:cNvPicPr>
            <a:picLocks noChangeAspect="1" noChangeArrowheads="1" noCrop="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79361" y="2010564"/>
            <a:ext cx="3895725" cy="2628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573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4" y="423864"/>
            <a:ext cx="8377238" cy="600075"/>
          </a:xfrm>
        </p:spPr>
        <p:txBody>
          <a:bodyPr>
            <a:normAutofit fontScale="90000"/>
          </a:bodyPr>
          <a:lstStyle/>
          <a:p>
            <a:r>
              <a:rPr lang="en-US" dirty="0"/>
              <a:t>How to Make Your Past Performance Sizzle</a:t>
            </a:r>
          </a:p>
        </p:txBody>
      </p:sp>
      <p:sp>
        <p:nvSpPr>
          <p:cNvPr id="3" name="Content Placeholder 2"/>
          <p:cNvSpPr>
            <a:spLocks noGrp="1"/>
          </p:cNvSpPr>
          <p:nvPr>
            <p:ph idx="1"/>
          </p:nvPr>
        </p:nvSpPr>
        <p:spPr>
          <a:xfrm>
            <a:off x="598714" y="2043111"/>
            <a:ext cx="6783159" cy="4391025"/>
          </a:xfrm>
        </p:spPr>
        <p:txBody>
          <a:bodyPr>
            <a:normAutofit/>
          </a:bodyPr>
          <a:lstStyle/>
          <a:p>
            <a:pPr lvl="0"/>
            <a:r>
              <a:rPr lang="en-US" sz="2400" dirty="0"/>
              <a:t>Showcase:</a:t>
            </a:r>
          </a:p>
          <a:p>
            <a:pPr lvl="1"/>
            <a:r>
              <a:rPr lang="en-US" sz="2000" dirty="0"/>
              <a:t>Technical, program management skills</a:t>
            </a:r>
          </a:p>
          <a:p>
            <a:pPr lvl="1"/>
            <a:r>
              <a:rPr lang="en-US" sz="2000" dirty="0"/>
              <a:t>Unique capabilities, facilities, products</a:t>
            </a:r>
          </a:p>
          <a:p>
            <a:pPr lvl="1"/>
            <a:r>
              <a:rPr lang="en-US" sz="2000" dirty="0"/>
              <a:t>Resourcefulness</a:t>
            </a:r>
          </a:p>
          <a:p>
            <a:pPr lvl="1"/>
            <a:r>
              <a:rPr lang="en-US" sz="2000" dirty="0"/>
              <a:t>Improvements that resolved problems</a:t>
            </a:r>
          </a:p>
          <a:p>
            <a:pPr lvl="0"/>
            <a:r>
              <a:rPr lang="en-US" sz="2400" dirty="0"/>
              <a:t>Use direct quotes from award fee letters, awards, commendations, and customer emails</a:t>
            </a:r>
          </a:p>
          <a:p>
            <a:pPr lvl="0"/>
            <a:r>
              <a:rPr lang="en-US" sz="2400" dirty="0"/>
              <a:t>Include such graphics as Award Fee Improvement Curve (Award fee % over time)</a:t>
            </a:r>
          </a:p>
          <a:p>
            <a:endParaRPr lang="en-US" sz="2400" dirty="0"/>
          </a:p>
        </p:txBody>
      </p:sp>
      <p:sp>
        <p:nvSpPr>
          <p:cNvPr id="4" name="TextBox 3"/>
          <p:cNvSpPr txBox="1"/>
          <p:nvPr/>
        </p:nvSpPr>
        <p:spPr>
          <a:xfrm>
            <a:off x="598714" y="1658809"/>
            <a:ext cx="9447438" cy="369332"/>
          </a:xfrm>
          <a:prstGeom prst="rect">
            <a:avLst/>
          </a:prstGeom>
          <a:noFill/>
        </p:spPr>
        <p:txBody>
          <a:bodyPr wrap="square" rtlCol="0">
            <a:spAutoFit/>
          </a:bodyPr>
          <a:lstStyle/>
          <a:p>
            <a:r>
              <a:rPr lang="en-US" i="1" dirty="0">
                <a:solidFill>
                  <a:schemeClr val="tx2"/>
                </a:solidFill>
              </a:rPr>
              <a:t>Here is how you go for the gold in the past performance area and outdo your competition</a:t>
            </a:r>
          </a:p>
        </p:txBody>
      </p:sp>
      <p:pic>
        <p:nvPicPr>
          <p:cNvPr id="22530" name="Picture 2" descr="http://www.peoplespharmacy.com/photos/hot_peppers_for_treating_psoriasis.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0075" y="1843475"/>
            <a:ext cx="3103211" cy="4380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11 </a:t>
            </a:r>
            <a:r>
              <a:rPr lang="en-US" dirty="0"/>
              <a:t>Prior to Listening to the Next Module</a:t>
            </a:r>
          </a:p>
        </p:txBody>
      </p:sp>
    </p:spTree>
    <p:extLst>
      <p:ext uri="{BB962C8B-B14F-4D97-AF65-F5344CB8AC3E}">
        <p14:creationId xmlns:p14="http://schemas.microsoft.com/office/powerpoint/2010/main" val="26156736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4" y="485778"/>
            <a:ext cx="8520113" cy="600075"/>
          </a:xfrm>
        </p:spPr>
        <p:txBody>
          <a:bodyPr>
            <a:normAutofit fontScale="90000"/>
          </a:bodyPr>
          <a:lstStyle/>
          <a:p>
            <a:r>
              <a:rPr lang="en-US" dirty="0"/>
              <a:t>Module 11 Exercise – Develop Past Performance Template</a:t>
            </a:r>
          </a:p>
        </p:txBody>
      </p:sp>
      <p:sp>
        <p:nvSpPr>
          <p:cNvPr id="3" name="Content Placeholder 2"/>
          <p:cNvSpPr>
            <a:spLocks noGrp="1"/>
          </p:cNvSpPr>
          <p:nvPr>
            <p:ph idx="1"/>
          </p:nvPr>
        </p:nvSpPr>
        <p:spPr>
          <a:xfrm>
            <a:off x="576944" y="2322060"/>
            <a:ext cx="6372496" cy="4391025"/>
          </a:xfrm>
        </p:spPr>
        <p:txBody>
          <a:bodyPr>
            <a:normAutofit/>
          </a:bodyPr>
          <a:lstStyle/>
          <a:p>
            <a:r>
              <a:rPr lang="en-US" sz="3200" dirty="0"/>
              <a:t>Build a Past Performance Template using the instructions in the </a:t>
            </a:r>
            <a:r>
              <a:rPr lang="en-US" sz="3200" b="1" dirty="0"/>
              <a:t>Modules 3-13 Exercise - RFP</a:t>
            </a:r>
          </a:p>
          <a:p>
            <a:r>
              <a:rPr lang="en-US" sz="3200" dirty="0"/>
              <a:t>Use the table format in MS Word or draw by hand</a:t>
            </a:r>
          </a:p>
          <a:p>
            <a:r>
              <a:rPr lang="en-US" sz="3200" dirty="0"/>
              <a:t>Do not miss any requirements</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0423" t="19894" r="25794" b="8317"/>
          <a:stretch/>
        </p:blipFill>
        <p:spPr bwMode="auto">
          <a:xfrm>
            <a:off x="8244115" y="2209800"/>
            <a:ext cx="2946400" cy="3913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76944" y="1543052"/>
            <a:ext cx="6683827" cy="646331"/>
          </a:xfrm>
          <a:prstGeom prst="rect">
            <a:avLst/>
          </a:prstGeom>
          <a:noFill/>
        </p:spPr>
        <p:txBody>
          <a:bodyPr wrap="square" rtlCol="0">
            <a:spAutoFit/>
          </a:bodyPr>
          <a:lstStyle/>
          <a:p>
            <a:r>
              <a:rPr lang="en-US" i="1" dirty="0">
                <a:solidFill>
                  <a:schemeClr val="tx2"/>
                </a:solidFill>
              </a:rPr>
              <a:t>This exercise is a tad challenging but will help you understand compliance in past performance templates</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879" t="21550" r="29061" b="12668"/>
          <a:stretch/>
        </p:blipFill>
        <p:spPr bwMode="auto">
          <a:xfrm>
            <a:off x="7497111" y="1752601"/>
            <a:ext cx="3019641" cy="3844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97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12</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normAutofit/>
          </a:bodyPr>
          <a:lstStyle/>
          <a:p>
            <a:r>
              <a:rPr lang="en-US" sz="4400" b="1" dirty="0">
                <a:solidFill>
                  <a:schemeClr val="tx1"/>
                </a:solidFill>
              </a:rPr>
              <a:t>Developing Resume Templates</a:t>
            </a:r>
          </a:p>
        </p:txBody>
      </p:sp>
    </p:spTree>
    <p:extLst>
      <p:ext uri="{BB962C8B-B14F-4D97-AF65-F5344CB8AC3E}">
        <p14:creationId xmlns:p14="http://schemas.microsoft.com/office/powerpoint/2010/main" val="8978898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1884" y="1896737"/>
            <a:ext cx="7489372" cy="3822115"/>
          </a:xfrm>
        </p:spPr>
        <p:txBody>
          <a:bodyPr>
            <a:noAutofit/>
          </a:bodyPr>
          <a:lstStyle/>
          <a:p>
            <a:pPr>
              <a:spcBef>
                <a:spcPts val="600"/>
              </a:spcBef>
            </a:pPr>
            <a:r>
              <a:rPr lang="en-US" sz="2200" dirty="0"/>
              <a:t>Use requirements language in the resume – same terms as the RFP</a:t>
            </a:r>
          </a:p>
          <a:p>
            <a:pPr>
              <a:spcBef>
                <a:spcPts val="600"/>
              </a:spcBef>
            </a:pPr>
            <a:r>
              <a:rPr lang="en-US" sz="2200" dirty="0"/>
              <a:t>In the Summary paragraph, highlight the areas most important to “sell” in each position</a:t>
            </a:r>
          </a:p>
          <a:p>
            <a:pPr>
              <a:spcBef>
                <a:spcPts val="600"/>
              </a:spcBef>
            </a:pPr>
            <a:r>
              <a:rPr lang="en-US" sz="2200" dirty="0"/>
              <a:t>The summary paragraph is personal (Mr. Johnson has experience in…), but exclude all personal names and pronouns from the rest of text</a:t>
            </a:r>
          </a:p>
          <a:p>
            <a:pPr>
              <a:spcBef>
                <a:spcPts val="600"/>
              </a:spcBef>
            </a:pPr>
            <a:r>
              <a:rPr lang="en-US" sz="2200" dirty="0"/>
              <a:t>Professional experience starts with the most recent job, with duties and quantified technical/management/cost reduction accomplishments, tied to the requirements</a:t>
            </a:r>
          </a:p>
          <a:p>
            <a:pPr>
              <a:spcBef>
                <a:spcPts val="600"/>
              </a:spcBef>
            </a:pPr>
            <a:r>
              <a:rPr lang="en-US" sz="2200" dirty="0"/>
              <a:t>Tie everything to the exact position requirements and statement of work by calling those out for ease of evaluation</a:t>
            </a:r>
          </a:p>
        </p:txBody>
      </p:sp>
      <p:sp>
        <p:nvSpPr>
          <p:cNvPr id="3" name="Title 2"/>
          <p:cNvSpPr>
            <a:spLocks noGrp="1"/>
          </p:cNvSpPr>
          <p:nvPr>
            <p:ph type="title"/>
          </p:nvPr>
        </p:nvSpPr>
        <p:spPr>
          <a:xfrm>
            <a:off x="391885" y="410720"/>
            <a:ext cx="8453438" cy="600075"/>
          </a:xfrm>
        </p:spPr>
        <p:txBody>
          <a:bodyPr>
            <a:normAutofit fontScale="90000"/>
          </a:bodyPr>
          <a:lstStyle/>
          <a:p>
            <a:r>
              <a:rPr lang="en-US" dirty="0"/>
              <a:t>Important Resume Tips</a:t>
            </a:r>
          </a:p>
        </p:txBody>
      </p:sp>
      <p:sp>
        <p:nvSpPr>
          <p:cNvPr id="4" name="TextBox 3"/>
          <p:cNvSpPr txBox="1"/>
          <p:nvPr/>
        </p:nvSpPr>
        <p:spPr>
          <a:xfrm>
            <a:off x="391884" y="1527405"/>
            <a:ext cx="10409465" cy="369332"/>
          </a:xfrm>
          <a:prstGeom prst="rect">
            <a:avLst/>
          </a:prstGeom>
          <a:noFill/>
        </p:spPr>
        <p:txBody>
          <a:bodyPr wrap="square" rtlCol="0">
            <a:spAutoFit/>
          </a:bodyPr>
          <a:lstStyle/>
          <a:p>
            <a:r>
              <a:rPr lang="en-US" i="1" dirty="0">
                <a:solidFill>
                  <a:schemeClr val="tx2"/>
                </a:solidFill>
              </a:rPr>
              <a:t>Resumes require a level of consistency and standardization to send a message that you are trustworthy</a:t>
            </a:r>
          </a:p>
        </p:txBody>
      </p:sp>
      <p:pic>
        <p:nvPicPr>
          <p:cNvPr id="1024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1443" t="19702" r="25670" b="10060"/>
          <a:stretch/>
        </p:blipFill>
        <p:spPr bwMode="auto">
          <a:xfrm>
            <a:off x="8280401" y="1896737"/>
            <a:ext cx="3207657" cy="4281715"/>
          </a:xfrm>
          <a:prstGeom prst="rect">
            <a:avLst/>
          </a:prstGeom>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649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183" y="460084"/>
            <a:ext cx="8520113" cy="600075"/>
          </a:xfrm>
        </p:spPr>
        <p:txBody>
          <a:bodyPr>
            <a:normAutofit fontScale="90000"/>
          </a:bodyPr>
          <a:lstStyle/>
          <a:p>
            <a:r>
              <a:rPr lang="en-US" dirty="0"/>
              <a:t>Resume Template Example</a:t>
            </a: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455" b="2163"/>
          <a:stretch/>
        </p:blipFill>
        <p:spPr bwMode="auto">
          <a:xfrm>
            <a:off x="4284616" y="1569633"/>
            <a:ext cx="4532813" cy="52883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5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558" y="491679"/>
            <a:ext cx="8364084" cy="600075"/>
          </a:xfrm>
        </p:spPr>
        <p:txBody>
          <a:bodyPr>
            <a:normAutofit fontScale="90000"/>
          </a:bodyPr>
          <a:lstStyle/>
          <a:p>
            <a:r>
              <a:rPr lang="en-US" dirty="0"/>
              <a:t>Resume Template with Detailed Instructions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6600" y="1578431"/>
            <a:ext cx="4260850" cy="536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7998657" y="4964151"/>
            <a:ext cx="741136" cy="0"/>
          </a:xfrm>
          <a:prstGeom prst="line">
            <a:avLst/>
          </a:prstGeom>
          <a:solidFill>
            <a:schemeClr val="accent1"/>
          </a:solidFill>
          <a:ln w="19050" cap="flat" cmpd="sng" algn="ctr">
            <a:solidFill>
              <a:srgbClr val="5F5F5F"/>
            </a:solidFill>
            <a:prstDash val="solid"/>
            <a:round/>
            <a:headEnd type="none" w="med" len="med"/>
            <a:tailEnd type="none" w="med" len="med"/>
          </a:ln>
          <a:effectLst/>
        </p:spPr>
      </p:cxnSp>
      <p:sp>
        <p:nvSpPr>
          <p:cNvPr id="9" name="TextBox 8"/>
          <p:cNvSpPr txBox="1"/>
          <p:nvPr/>
        </p:nvSpPr>
        <p:spPr>
          <a:xfrm>
            <a:off x="364558" y="1688897"/>
            <a:ext cx="3500663" cy="646331"/>
          </a:xfrm>
          <a:prstGeom prst="rect">
            <a:avLst/>
          </a:prstGeom>
          <a:noFill/>
        </p:spPr>
        <p:txBody>
          <a:bodyPr wrap="square" rtlCol="0">
            <a:spAutoFit/>
          </a:bodyPr>
          <a:lstStyle/>
          <a:p>
            <a:r>
              <a:rPr lang="en-US" i="1" dirty="0">
                <a:solidFill>
                  <a:schemeClr val="tx2"/>
                </a:solidFill>
              </a:rPr>
              <a:t>Detailed instructions help make your resumes more consistent</a:t>
            </a:r>
          </a:p>
        </p:txBody>
      </p:sp>
    </p:spTree>
    <p:extLst>
      <p:ext uri="{BB962C8B-B14F-4D97-AF65-F5344CB8AC3E}">
        <p14:creationId xmlns:p14="http://schemas.microsoft.com/office/powerpoint/2010/main" val="29533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12 </a:t>
            </a:r>
            <a:r>
              <a:rPr lang="en-US" dirty="0"/>
              <a:t>Prior to Listening to the Next Module</a:t>
            </a:r>
          </a:p>
        </p:txBody>
      </p:sp>
    </p:spTree>
    <p:extLst>
      <p:ext uri="{BB962C8B-B14F-4D97-AF65-F5344CB8AC3E}">
        <p14:creationId xmlns:p14="http://schemas.microsoft.com/office/powerpoint/2010/main" val="9300896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31034" cy="1041643"/>
          </a:xfrm>
        </p:spPr>
        <p:txBody>
          <a:bodyPr>
            <a:normAutofit fontScale="90000"/>
          </a:bodyPr>
          <a:lstStyle/>
          <a:p>
            <a:r>
              <a:rPr lang="en-US" dirty="0"/>
              <a:t>Module 12 Exercise: Design Resume Template for Your Practice Section</a:t>
            </a:r>
          </a:p>
        </p:txBody>
      </p:sp>
      <p:sp>
        <p:nvSpPr>
          <p:cNvPr id="3" name="Content Placeholder 2"/>
          <p:cNvSpPr>
            <a:spLocks noGrp="1"/>
          </p:cNvSpPr>
          <p:nvPr>
            <p:ph idx="1"/>
          </p:nvPr>
        </p:nvSpPr>
        <p:spPr>
          <a:xfrm>
            <a:off x="838200" y="1784306"/>
            <a:ext cx="6359635" cy="4391025"/>
          </a:xfrm>
        </p:spPr>
        <p:txBody>
          <a:bodyPr>
            <a:normAutofit lnSpcReduction="10000"/>
          </a:bodyPr>
          <a:lstStyle/>
          <a:p>
            <a:r>
              <a:rPr lang="en-US" dirty="0"/>
              <a:t>Design resume template for your practice section</a:t>
            </a:r>
          </a:p>
          <a:p>
            <a:r>
              <a:rPr lang="en-US" dirty="0"/>
              <a:t>How would you tailor the summary section?</a:t>
            </a:r>
          </a:p>
          <a:p>
            <a:r>
              <a:rPr lang="en-US" dirty="0"/>
              <a:t>Show compliance with all the key requirements</a:t>
            </a:r>
          </a:p>
          <a:p>
            <a:r>
              <a:rPr lang="en-US" dirty="0"/>
              <a:t>Don’t forget to show SOW references</a:t>
            </a:r>
          </a:p>
          <a:p>
            <a:pPr marL="0" indent="0">
              <a:buNone/>
            </a:pPr>
            <a:r>
              <a:rPr lang="en-US" dirty="0"/>
              <a:t>Reference Word file: </a:t>
            </a:r>
            <a:r>
              <a:rPr lang="en-US" b="1" dirty="0"/>
              <a:t>Module 12 - Resumes template example </a:t>
            </a:r>
            <a:r>
              <a:rPr lang="en-US" dirty="0"/>
              <a:t>and </a:t>
            </a:r>
            <a:r>
              <a:rPr lang="en-US" b="1" dirty="0"/>
              <a:t>Modules 3-13 Exercise - RFP</a:t>
            </a: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802" t="22531" r="29099" b="10061"/>
          <a:stretch/>
        </p:blipFill>
        <p:spPr bwMode="auto">
          <a:xfrm>
            <a:off x="8102242" y="2191432"/>
            <a:ext cx="3445525" cy="4489690"/>
          </a:xfrm>
          <a:prstGeom prst="rect">
            <a:avLst/>
          </a:prstGeom>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2196" t="22971" r="28902" b="9514"/>
          <a:stretch/>
        </p:blipFill>
        <p:spPr bwMode="auto">
          <a:xfrm>
            <a:off x="7197835" y="1784306"/>
            <a:ext cx="3305508" cy="4343401"/>
          </a:xfrm>
          <a:prstGeom prst="rect">
            <a:avLst/>
          </a:prstGeom>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4866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DC63-026B-3F66-4AA1-73B0D6026D9C}"/>
              </a:ext>
            </a:extLst>
          </p:cNvPr>
          <p:cNvSpPr>
            <a:spLocks noGrp="1"/>
          </p:cNvSpPr>
          <p:nvPr>
            <p:ph type="title"/>
          </p:nvPr>
        </p:nvSpPr>
        <p:spPr/>
        <p:txBody>
          <a:bodyPr/>
          <a:lstStyle/>
          <a:p>
            <a:r>
              <a:rPr lang="en-US" dirty="0"/>
              <a:t>Quiz</a:t>
            </a:r>
          </a:p>
        </p:txBody>
      </p:sp>
      <p:sp>
        <p:nvSpPr>
          <p:cNvPr id="3" name="Content Placeholder 2">
            <a:extLst>
              <a:ext uri="{FF2B5EF4-FFF2-40B4-BE49-F238E27FC236}">
                <a16:creationId xmlns:a16="http://schemas.microsoft.com/office/drawing/2014/main" id="{42A5A585-6339-75F8-A66E-96103D3FD1D5}"/>
              </a:ext>
            </a:extLst>
          </p:cNvPr>
          <p:cNvSpPr>
            <a:spLocks noGrp="1"/>
          </p:cNvSpPr>
          <p:nvPr>
            <p:ph idx="1"/>
          </p:nvPr>
        </p:nvSpPr>
        <p:spPr/>
        <p:txBody>
          <a:bodyPr>
            <a:normAutofit fontScale="92500" lnSpcReduction="10000"/>
          </a:bodyPr>
          <a:lstStyle/>
          <a:p>
            <a:pPr marL="514350" indent="-514350" algn="l">
              <a:buFont typeface="+mj-lt"/>
              <a:buAutoNum type="arabicPeriod"/>
            </a:pPr>
            <a:r>
              <a:rPr lang="en-US" b="0" i="0" dirty="0">
                <a:solidFill>
                  <a:srgbClr val="374151"/>
                </a:solidFill>
                <a:effectLst/>
                <a:latin typeface="Söhne"/>
              </a:rPr>
              <a:t>Which of the following is NOT a type of compliance necessary for a successful proposal? </a:t>
            </a:r>
          </a:p>
          <a:p>
            <a:pPr marL="971550" lvl="1" indent="-514350">
              <a:buFont typeface="+mj-lt"/>
              <a:buAutoNum type="alphaLcParenR"/>
            </a:pPr>
            <a:r>
              <a:rPr lang="en-US" b="0" i="0" dirty="0">
                <a:solidFill>
                  <a:srgbClr val="374151"/>
                </a:solidFill>
                <a:effectLst/>
                <a:latin typeface="Söhne"/>
              </a:rPr>
              <a:t>Instructional Compliance</a:t>
            </a:r>
          </a:p>
          <a:p>
            <a:pPr marL="971550" lvl="1" indent="-514350">
              <a:buFont typeface="+mj-lt"/>
              <a:buAutoNum type="alphaLcParenR"/>
            </a:pPr>
            <a:r>
              <a:rPr lang="en-US" b="0" i="0" dirty="0">
                <a:solidFill>
                  <a:srgbClr val="374151"/>
                </a:solidFill>
                <a:effectLst/>
                <a:latin typeface="Söhne"/>
              </a:rPr>
              <a:t>Technical Compliance</a:t>
            </a:r>
          </a:p>
          <a:p>
            <a:pPr marL="971550" lvl="1" indent="-514350">
              <a:buFont typeface="+mj-lt"/>
              <a:buAutoNum type="alphaLcParenR"/>
            </a:pPr>
            <a:r>
              <a:rPr lang="en-US" b="0" i="0" dirty="0">
                <a:solidFill>
                  <a:srgbClr val="374151"/>
                </a:solidFill>
                <a:effectLst/>
                <a:latin typeface="Söhne"/>
              </a:rPr>
              <a:t>Financial Compliance</a:t>
            </a:r>
          </a:p>
          <a:p>
            <a:pPr marL="971550" lvl="1" indent="-514350">
              <a:buFont typeface="+mj-lt"/>
              <a:buAutoNum type="alphaLcParenR"/>
            </a:pPr>
            <a:r>
              <a:rPr lang="en-US" b="0" i="0" dirty="0">
                <a:solidFill>
                  <a:srgbClr val="374151"/>
                </a:solidFill>
                <a:effectLst/>
                <a:latin typeface="Söhne"/>
              </a:rPr>
              <a:t>Administrative Compliance </a:t>
            </a:r>
          </a:p>
          <a:p>
            <a:pPr marL="514350" indent="-514350">
              <a:buFont typeface="+mj-lt"/>
              <a:buAutoNum type="arabicPeriod"/>
            </a:pPr>
            <a:r>
              <a:rPr lang="en-US" b="0" i="0" dirty="0">
                <a:solidFill>
                  <a:srgbClr val="374151"/>
                </a:solidFill>
                <a:effectLst/>
                <a:latin typeface="Söhne"/>
              </a:rPr>
              <a:t>True or False: A proposal that tells what you will do to show that your company will comply with the requirements is considered substantively compliant. </a:t>
            </a:r>
          </a:p>
          <a:p>
            <a:pPr marL="514350" indent="-514350" algn="l">
              <a:buFont typeface="+mj-lt"/>
              <a:buAutoNum type="arabicPeriod"/>
            </a:pPr>
            <a:r>
              <a:rPr lang="en-US" b="0" i="0" dirty="0">
                <a:solidFill>
                  <a:srgbClr val="374151"/>
                </a:solidFill>
                <a:effectLst/>
                <a:latin typeface="Söhne"/>
              </a:rPr>
              <a:t>What is the importance of "responsiveness" in the context of technical compliance? </a:t>
            </a:r>
            <a:r>
              <a:rPr lang="en-US" dirty="0">
                <a:solidFill>
                  <a:srgbClr val="374151"/>
                </a:solidFill>
                <a:latin typeface="Söhne"/>
              </a:rPr>
              <a:t>From your observations, please, share</a:t>
            </a:r>
            <a:r>
              <a:rPr lang="en-US" b="0" i="0" dirty="0">
                <a:solidFill>
                  <a:srgbClr val="374151"/>
                </a:solidFill>
                <a:effectLst/>
                <a:latin typeface="Söhne"/>
              </a:rPr>
              <a:t> an example of how you have seen a proposal demonstrate this characteristic or fail to do so.</a:t>
            </a:r>
          </a:p>
          <a:p>
            <a:endParaRPr lang="en-US" dirty="0"/>
          </a:p>
        </p:txBody>
      </p:sp>
    </p:spTree>
    <p:extLst>
      <p:ext uri="{BB962C8B-B14F-4D97-AF65-F5344CB8AC3E}">
        <p14:creationId xmlns:p14="http://schemas.microsoft.com/office/powerpoint/2010/main" val="42795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13</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normAutofit/>
          </a:bodyPr>
          <a:lstStyle/>
          <a:p>
            <a:r>
              <a:rPr lang="en-US" sz="4400" b="1" dirty="0">
                <a:solidFill>
                  <a:schemeClr val="tx1"/>
                </a:solidFill>
              </a:rPr>
              <a:t>Developing Cost Proposal Templates</a:t>
            </a:r>
          </a:p>
        </p:txBody>
      </p:sp>
    </p:spTree>
    <p:extLst>
      <p:ext uri="{BB962C8B-B14F-4D97-AF65-F5344CB8AC3E}">
        <p14:creationId xmlns:p14="http://schemas.microsoft.com/office/powerpoint/2010/main" val="19666040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5E12-CF19-4D85-BCD6-73E5886F5061}"/>
              </a:ext>
            </a:extLst>
          </p:cNvPr>
          <p:cNvSpPr>
            <a:spLocks noGrp="1"/>
          </p:cNvSpPr>
          <p:nvPr>
            <p:ph type="title"/>
          </p:nvPr>
        </p:nvSpPr>
        <p:spPr/>
        <p:txBody>
          <a:bodyPr>
            <a:normAutofit fontScale="90000"/>
          </a:bodyPr>
          <a:lstStyle/>
          <a:p>
            <a:r>
              <a:rPr lang="en-US" dirty="0"/>
              <a:t>Don’t Skip the Cost Proposal Outline</a:t>
            </a:r>
          </a:p>
        </p:txBody>
      </p:sp>
      <p:sp>
        <p:nvSpPr>
          <p:cNvPr id="3" name="Content Placeholder 2">
            <a:extLst>
              <a:ext uri="{FF2B5EF4-FFF2-40B4-BE49-F238E27FC236}">
                <a16:creationId xmlns:a16="http://schemas.microsoft.com/office/drawing/2014/main" id="{A2D7EA50-2449-4557-A449-9C9DDB4C1C58}"/>
              </a:ext>
            </a:extLst>
          </p:cNvPr>
          <p:cNvSpPr>
            <a:spLocks noGrp="1"/>
          </p:cNvSpPr>
          <p:nvPr>
            <p:ph idx="1"/>
          </p:nvPr>
        </p:nvSpPr>
        <p:spPr>
          <a:xfrm>
            <a:off x="838200" y="1825625"/>
            <a:ext cx="5889171" cy="4351338"/>
          </a:xfrm>
        </p:spPr>
        <p:txBody>
          <a:bodyPr/>
          <a:lstStyle/>
          <a:p>
            <a:r>
              <a:rPr lang="en-US" dirty="0"/>
              <a:t>Often if you don’t drive the cost proposal outline development, the cost team may leave it to the end</a:t>
            </a:r>
          </a:p>
          <a:p>
            <a:r>
              <a:rPr lang="en-US" dirty="0"/>
              <a:t>Cutting and pasting may take you out of compliance</a:t>
            </a:r>
          </a:p>
          <a:p>
            <a:r>
              <a:rPr lang="en-US" dirty="0"/>
              <a:t>Ensure that you drive the process and track the cost proposal development the same as the rest of the proposal</a:t>
            </a:r>
          </a:p>
          <a:p>
            <a:r>
              <a:rPr lang="en-US" dirty="0"/>
              <a:t>Make sure you coordinate closely with the cost team on table set up</a:t>
            </a:r>
          </a:p>
        </p:txBody>
      </p:sp>
      <p:pic>
        <p:nvPicPr>
          <p:cNvPr id="5" name="Picture 4" descr="A person sitting at a desk with a computer&#10;&#10;Description automatically generated">
            <a:extLst>
              <a:ext uri="{FF2B5EF4-FFF2-40B4-BE49-F238E27FC236}">
                <a16:creationId xmlns:a16="http://schemas.microsoft.com/office/drawing/2014/main" id="{13F03807-8F8B-4B18-9792-743716BCA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0963" y="1972854"/>
            <a:ext cx="4564925" cy="3043283"/>
          </a:xfrm>
          <a:prstGeom prst="rect">
            <a:avLst/>
          </a:prstGeom>
        </p:spPr>
      </p:pic>
    </p:spTree>
    <p:extLst>
      <p:ext uri="{BB962C8B-B14F-4D97-AF65-F5344CB8AC3E}">
        <p14:creationId xmlns:p14="http://schemas.microsoft.com/office/powerpoint/2010/main" val="11423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13 </a:t>
            </a:r>
            <a:r>
              <a:rPr lang="en-US" dirty="0"/>
              <a:t>Prior to Listening to the Next Module</a:t>
            </a:r>
          </a:p>
        </p:txBody>
      </p:sp>
    </p:spTree>
    <p:extLst>
      <p:ext uri="{BB962C8B-B14F-4D97-AF65-F5344CB8AC3E}">
        <p14:creationId xmlns:p14="http://schemas.microsoft.com/office/powerpoint/2010/main" val="28461748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Module 13 Exercise: Set Up an Outline for the Cost/Price Volume</a:t>
            </a:r>
          </a:p>
        </p:txBody>
      </p:sp>
      <p:sp>
        <p:nvSpPr>
          <p:cNvPr id="3" name="Content Placeholder 2"/>
          <p:cNvSpPr>
            <a:spLocks noGrp="1"/>
          </p:cNvSpPr>
          <p:nvPr>
            <p:ph idx="1"/>
          </p:nvPr>
        </p:nvSpPr>
        <p:spPr>
          <a:xfrm>
            <a:off x="838200" y="1614489"/>
            <a:ext cx="6477000" cy="4391025"/>
          </a:xfrm>
        </p:spPr>
        <p:txBody>
          <a:bodyPr/>
          <a:lstStyle/>
          <a:p>
            <a:r>
              <a:rPr lang="en-US" dirty="0"/>
              <a:t>Go over the requirements</a:t>
            </a:r>
          </a:p>
          <a:p>
            <a:pPr lvl="1"/>
            <a:r>
              <a:rPr lang="en-US" dirty="0"/>
              <a:t>Are there any requirements you find confusing?</a:t>
            </a:r>
          </a:p>
          <a:p>
            <a:r>
              <a:rPr lang="en-US" dirty="0"/>
              <a:t>How would you go about building a Cost/Price Volume?</a:t>
            </a:r>
          </a:p>
          <a:p>
            <a:r>
              <a:rPr lang="en-US" dirty="0"/>
              <a:t>Jot down a rough draft of an outline, noting where you may need guidance from your finance team</a:t>
            </a: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186" t="22201" r="28907" b="10071"/>
          <a:stretch/>
        </p:blipFill>
        <p:spPr bwMode="auto">
          <a:xfrm>
            <a:off x="8210005" y="1614489"/>
            <a:ext cx="3352800" cy="4418720"/>
          </a:xfrm>
          <a:prstGeom prst="rect">
            <a:avLst/>
          </a:prstGeom>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77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14</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normAutofit/>
          </a:bodyPr>
          <a:lstStyle/>
          <a:p>
            <a:r>
              <a:rPr lang="en-US" sz="4400" b="1" dirty="0">
                <a:solidFill>
                  <a:schemeClr val="tx1"/>
                </a:solidFill>
              </a:rPr>
              <a:t>Creating Proposal Storyboards and Work Packages</a:t>
            </a:r>
          </a:p>
        </p:txBody>
      </p:sp>
    </p:spTree>
    <p:extLst>
      <p:ext uri="{BB962C8B-B14F-4D97-AF65-F5344CB8AC3E}">
        <p14:creationId xmlns:p14="http://schemas.microsoft.com/office/powerpoint/2010/main" val="23558068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5756-9381-2764-AC10-4E2B96943253}"/>
              </a:ext>
            </a:extLst>
          </p:cNvPr>
          <p:cNvSpPr>
            <a:spLocks noGrp="1"/>
          </p:cNvSpPr>
          <p:nvPr>
            <p:ph type="title"/>
          </p:nvPr>
        </p:nvSpPr>
        <p:spPr/>
        <p:txBody>
          <a:bodyPr>
            <a:normAutofit fontScale="90000"/>
          </a:bodyPr>
          <a:lstStyle/>
          <a:p>
            <a:r>
              <a:rPr lang="en-US" dirty="0"/>
              <a:t>Split Annotated Outline Into Assignments</a:t>
            </a:r>
          </a:p>
        </p:txBody>
      </p:sp>
      <p:sp>
        <p:nvSpPr>
          <p:cNvPr id="3" name="Content Placeholder 2">
            <a:extLst>
              <a:ext uri="{FF2B5EF4-FFF2-40B4-BE49-F238E27FC236}">
                <a16:creationId xmlns:a16="http://schemas.microsoft.com/office/drawing/2014/main" id="{D5AD2DA1-34D2-8328-EA9E-18F280417C8F}"/>
              </a:ext>
            </a:extLst>
          </p:cNvPr>
          <p:cNvSpPr>
            <a:spLocks noGrp="1"/>
          </p:cNvSpPr>
          <p:nvPr>
            <p:ph idx="1"/>
          </p:nvPr>
        </p:nvSpPr>
        <p:spPr>
          <a:xfrm>
            <a:off x="838200" y="1825625"/>
            <a:ext cx="6856141" cy="4351338"/>
          </a:xfrm>
        </p:spPr>
        <p:txBody>
          <a:bodyPr>
            <a:normAutofit fontScale="92500" lnSpcReduction="20000"/>
          </a:bodyPr>
          <a:lstStyle/>
          <a:p>
            <a:r>
              <a:rPr lang="en-US" dirty="0"/>
              <a:t>“Cut” the annotated outline into sections to allow easier document configuration control and navigation</a:t>
            </a:r>
          </a:p>
          <a:p>
            <a:r>
              <a:rPr lang="en-US" dirty="0"/>
              <a:t>Resave the document with a section number and author’s name in the file name</a:t>
            </a:r>
          </a:p>
          <a:p>
            <a:r>
              <a:rPr lang="en-US" dirty="0"/>
              <a:t>Delete the front matter and portions of the outline that don’t apply to that author</a:t>
            </a:r>
          </a:p>
          <a:p>
            <a:r>
              <a:rPr lang="en-US" dirty="0"/>
              <a:t>Conduct Pink Team on the multiple sections, but combine the sections into one document in time for the Red Team</a:t>
            </a:r>
          </a:p>
          <a:p>
            <a:r>
              <a:rPr lang="en-US" dirty="0"/>
              <a:t>This creates precise “work packages” for the authors</a:t>
            </a:r>
          </a:p>
        </p:txBody>
      </p:sp>
      <p:sp>
        <p:nvSpPr>
          <p:cNvPr id="4" name="TextBox 3">
            <a:extLst>
              <a:ext uri="{FF2B5EF4-FFF2-40B4-BE49-F238E27FC236}">
                <a16:creationId xmlns:a16="http://schemas.microsoft.com/office/drawing/2014/main" id="{F783B771-C539-2F90-CD6A-47855345DFE0}"/>
              </a:ext>
            </a:extLst>
          </p:cNvPr>
          <p:cNvSpPr txBox="1"/>
          <p:nvPr/>
        </p:nvSpPr>
        <p:spPr>
          <a:xfrm>
            <a:off x="7370956" y="1825625"/>
            <a:ext cx="4516243" cy="1754326"/>
          </a:xfrm>
          <a:prstGeom prst="rect">
            <a:avLst/>
          </a:prstGeom>
          <a:solidFill>
            <a:schemeClr val="accent5">
              <a:lumMod val="20000"/>
              <a:lumOff val="80000"/>
            </a:schemeClr>
          </a:solidFill>
        </p:spPr>
        <p:txBody>
          <a:bodyPr wrap="square" rtlCol="0">
            <a:spAutoFit/>
          </a:bodyPr>
          <a:lstStyle/>
          <a:p>
            <a:r>
              <a:rPr lang="en-US" dirty="0"/>
              <a:t>1.1_Executive </a:t>
            </a:r>
            <a:r>
              <a:rPr lang="en-US" dirty="0" err="1"/>
              <a:t>Summary_Jenn_C</a:t>
            </a:r>
            <a:endParaRPr lang="en-US" dirty="0"/>
          </a:p>
          <a:p>
            <a:r>
              <a:rPr lang="en-US" dirty="0"/>
              <a:t>1.2_Technical Intro_and_1.2.2-1.2.4_Design_and_Construction_John_M</a:t>
            </a:r>
          </a:p>
          <a:p>
            <a:r>
              <a:rPr lang="en-US" dirty="0"/>
              <a:t>1.2.5_Design_Reviews_Ranita_H</a:t>
            </a:r>
          </a:p>
          <a:p>
            <a:r>
              <a:rPr lang="en-US" dirty="0"/>
              <a:t>2.0_Management_Intro_and_2.1-2.2_Organization_Quality_Assurance_Tariq_S</a:t>
            </a:r>
          </a:p>
        </p:txBody>
      </p:sp>
    </p:spTree>
    <p:extLst>
      <p:ext uri="{BB962C8B-B14F-4D97-AF65-F5344CB8AC3E}">
        <p14:creationId xmlns:p14="http://schemas.microsoft.com/office/powerpoint/2010/main" val="13662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41" y="266034"/>
            <a:ext cx="8285357" cy="1041643"/>
          </a:xfrm>
        </p:spPr>
        <p:txBody>
          <a:bodyPr>
            <a:noAutofit/>
          </a:bodyPr>
          <a:lstStyle/>
          <a:p>
            <a:r>
              <a:rPr lang="en-US" sz="3200" dirty="0"/>
              <a:t>When to Use Standard Work Packages/Storyboards instead of an Annotated Outline</a:t>
            </a:r>
          </a:p>
        </p:txBody>
      </p:sp>
      <p:sp>
        <p:nvSpPr>
          <p:cNvPr id="3" name="Content Placeholder 2"/>
          <p:cNvSpPr>
            <a:spLocks noGrp="1"/>
          </p:cNvSpPr>
          <p:nvPr>
            <p:ph idx="1"/>
          </p:nvPr>
        </p:nvSpPr>
        <p:spPr>
          <a:xfrm>
            <a:off x="482337" y="1680119"/>
            <a:ext cx="6866317" cy="4391025"/>
          </a:xfrm>
        </p:spPr>
        <p:txBody>
          <a:bodyPr>
            <a:normAutofit/>
          </a:bodyPr>
          <a:lstStyle/>
          <a:p>
            <a:r>
              <a:rPr lang="en-US" dirty="0"/>
              <a:t>When the effort is large and complex, with hundreds or thousands of pages</a:t>
            </a:r>
          </a:p>
          <a:p>
            <a:r>
              <a:rPr lang="en-US" dirty="0"/>
              <a:t>When you don’t have enough time to create an annotated outline</a:t>
            </a:r>
          </a:p>
          <a:p>
            <a:r>
              <a:rPr lang="en-US" dirty="0"/>
              <a:t>When someone on the executive team loves storyboards and feels that it’s a requirement for a winning proposal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294" y="1676401"/>
            <a:ext cx="3218060" cy="4162696"/>
          </a:xfrm>
          <a:prstGeom prst="rect">
            <a:avLst/>
          </a:prstGeom>
          <a:ln>
            <a:solidFill>
              <a:schemeClr val="accent5"/>
            </a:solidFill>
          </a:ln>
        </p:spPr>
      </p:pic>
    </p:spTree>
    <p:extLst>
      <p:ext uri="{BB962C8B-B14F-4D97-AF65-F5344CB8AC3E}">
        <p14:creationId xmlns:p14="http://schemas.microsoft.com/office/powerpoint/2010/main" val="260300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Traditional Storyboards Pitfalls</a:t>
            </a:r>
          </a:p>
        </p:txBody>
      </p:sp>
      <p:sp>
        <p:nvSpPr>
          <p:cNvPr id="3" name="Content Placeholder 2"/>
          <p:cNvSpPr>
            <a:spLocks noGrp="1"/>
          </p:cNvSpPr>
          <p:nvPr>
            <p:ph idx="1"/>
          </p:nvPr>
        </p:nvSpPr>
        <p:spPr>
          <a:xfrm>
            <a:off x="838200" y="1829195"/>
            <a:ext cx="10879183" cy="4391025"/>
          </a:xfrm>
        </p:spPr>
        <p:txBody>
          <a:bodyPr>
            <a:normAutofit fontScale="77500" lnSpcReduction="20000"/>
          </a:bodyPr>
          <a:lstStyle/>
          <a:p>
            <a:r>
              <a:rPr lang="en-US" dirty="0"/>
              <a:t>Most RFPs are too straight-forward and short for storyboards </a:t>
            </a:r>
          </a:p>
          <a:p>
            <a:r>
              <a:rPr lang="en-US" dirty="0"/>
              <a:t>Storyboards are difficult to format and work with, and they are inefficient in that you work in a separate document and then have to transfer information into the proposal</a:t>
            </a:r>
          </a:p>
          <a:p>
            <a:r>
              <a:rPr lang="en-US" dirty="0"/>
              <a:t>Storyboards are difficult to move information into and out of – making transition to the first draft onerous</a:t>
            </a:r>
          </a:p>
          <a:p>
            <a:r>
              <a:rPr lang="en-US" dirty="0"/>
              <a:t>Storyboards scare authors who are not used to the format</a:t>
            </a:r>
          </a:p>
          <a:p>
            <a:r>
              <a:rPr lang="en-US" dirty="0"/>
              <a:t>Storyboards put too much time and effort into documents that are typically abandoned by the authors after the Pink Team</a:t>
            </a:r>
          </a:p>
          <a:p>
            <a:r>
              <a:rPr lang="en-US" dirty="0"/>
              <a:t>Storyboards don’t provide good instructions and guidance on how to develop the material and what to do with that material after</a:t>
            </a:r>
          </a:p>
          <a:p>
            <a:pPr lvl="1"/>
            <a:r>
              <a:rPr lang="en-US" b="0" dirty="0"/>
              <a:t>Storyboards require “win themes,” without </a:t>
            </a:r>
            <a:r>
              <a:rPr lang="en-US" dirty="0"/>
              <a:t>pointing </a:t>
            </a:r>
            <a:r>
              <a:rPr lang="en-US" b="0" dirty="0"/>
              <a:t>where they fit in the draft </a:t>
            </a:r>
          </a:p>
          <a:p>
            <a:r>
              <a:rPr lang="en-US" dirty="0"/>
              <a:t>Storyboards don’t address everything that should go into a section – an annotated outline will provide more specific instructions</a:t>
            </a:r>
            <a:endParaRPr lang="en-US" b="0" dirty="0"/>
          </a:p>
          <a:p>
            <a:r>
              <a:rPr lang="en-US" dirty="0"/>
              <a:t>Storyboards are not flexible as the information you need to collect varies </a:t>
            </a:r>
          </a:p>
        </p:txBody>
      </p:sp>
    </p:spTree>
    <p:extLst>
      <p:ext uri="{BB962C8B-B14F-4D97-AF65-F5344CB8AC3E}">
        <p14:creationId xmlns:p14="http://schemas.microsoft.com/office/powerpoint/2010/main" val="252962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32" y="553628"/>
            <a:ext cx="8839200" cy="600075"/>
          </a:xfrm>
        </p:spPr>
        <p:txBody>
          <a:bodyPr>
            <a:normAutofit fontScale="90000"/>
          </a:bodyPr>
          <a:lstStyle/>
          <a:p>
            <a:pPr eaLnBrk="1" hangingPunct="1">
              <a:defRPr/>
            </a:pPr>
            <a:r>
              <a:rPr lang="en-US" dirty="0"/>
              <a:t>Standard Work Packages: Part 1</a:t>
            </a:r>
          </a:p>
        </p:txBody>
      </p:sp>
      <p:graphicFrame>
        <p:nvGraphicFramePr>
          <p:cNvPr id="5" name="Table 4"/>
          <p:cNvGraphicFramePr>
            <a:graphicFrameLocks noGrp="1"/>
          </p:cNvGraphicFramePr>
          <p:nvPr>
            <p:extLst>
              <p:ext uri="{D42A27DB-BD31-4B8C-83A1-F6EECF244321}">
                <p14:modId xmlns:p14="http://schemas.microsoft.com/office/powerpoint/2010/main" val="331779576"/>
              </p:ext>
            </p:extLst>
          </p:nvPr>
        </p:nvGraphicFramePr>
        <p:xfrm>
          <a:off x="590006" y="2374635"/>
          <a:ext cx="7162800" cy="1004389"/>
        </p:xfrm>
        <a:graphic>
          <a:graphicData uri="http://schemas.openxmlformats.org/drawingml/2006/table">
            <a:tbl>
              <a:tblPr/>
              <a:tblGrid>
                <a:gridCol w="897215">
                  <a:extLst>
                    <a:ext uri="{9D8B030D-6E8A-4147-A177-3AD203B41FA5}">
                      <a16:colId xmlns:a16="http://schemas.microsoft.com/office/drawing/2014/main" val="20000"/>
                    </a:ext>
                  </a:extLst>
                </a:gridCol>
                <a:gridCol w="1251624">
                  <a:extLst>
                    <a:ext uri="{9D8B030D-6E8A-4147-A177-3AD203B41FA5}">
                      <a16:colId xmlns:a16="http://schemas.microsoft.com/office/drawing/2014/main" val="20001"/>
                    </a:ext>
                  </a:extLst>
                </a:gridCol>
                <a:gridCol w="1365410">
                  <a:extLst>
                    <a:ext uri="{9D8B030D-6E8A-4147-A177-3AD203B41FA5}">
                      <a16:colId xmlns:a16="http://schemas.microsoft.com/office/drawing/2014/main" val="20002"/>
                    </a:ext>
                  </a:extLst>
                </a:gridCol>
                <a:gridCol w="1089342">
                  <a:extLst>
                    <a:ext uri="{9D8B030D-6E8A-4147-A177-3AD203B41FA5}">
                      <a16:colId xmlns:a16="http://schemas.microsoft.com/office/drawing/2014/main" val="20003"/>
                    </a:ext>
                  </a:extLst>
                </a:gridCol>
                <a:gridCol w="1154629">
                  <a:extLst>
                    <a:ext uri="{9D8B030D-6E8A-4147-A177-3AD203B41FA5}">
                      <a16:colId xmlns:a16="http://schemas.microsoft.com/office/drawing/2014/main" val="20004"/>
                    </a:ext>
                  </a:extLst>
                </a:gridCol>
                <a:gridCol w="964366">
                  <a:extLst>
                    <a:ext uri="{9D8B030D-6E8A-4147-A177-3AD203B41FA5}">
                      <a16:colId xmlns:a16="http://schemas.microsoft.com/office/drawing/2014/main" val="20005"/>
                    </a:ext>
                  </a:extLst>
                </a:gridCol>
                <a:gridCol w="440214">
                  <a:extLst>
                    <a:ext uri="{9D8B030D-6E8A-4147-A177-3AD203B41FA5}">
                      <a16:colId xmlns:a16="http://schemas.microsoft.com/office/drawing/2014/main" val="20006"/>
                    </a:ext>
                  </a:extLst>
                </a:gridCol>
              </a:tblGrid>
              <a:tr h="3991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Pursuit:</a:t>
                      </a:r>
                      <a:r>
                        <a:rPr kumimoji="0" lang="en-US" sz="1200" b="0" i="0" u="none" strike="noStrike" cap="none" normalizeH="0" baseline="0" dirty="0">
                          <a:ln>
                            <a:noFill/>
                          </a:ln>
                          <a:solidFill>
                            <a:schemeClr val="tx1"/>
                          </a:solidFill>
                          <a:effectLst/>
                          <a:latin typeface="Arial" charset="0"/>
                          <a:cs typeface="Times New Roman" pitchFamily="18" charset="0"/>
                        </a:rPr>
                        <a:t>  </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txBody>
                  <a:tcPr marL="47532" marR="4753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txBody>
                  <a:tcPr marL="47532" marR="4753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Volume No/Title:</a:t>
                      </a:r>
                      <a:r>
                        <a:rPr kumimoji="0" lang="en-US" sz="1200" b="0" i="0" u="none" strike="noStrike" cap="none" normalizeH="0" baseline="0" dirty="0">
                          <a:ln>
                            <a:noFill/>
                          </a:ln>
                          <a:solidFill>
                            <a:schemeClr val="tx1"/>
                          </a:solidFill>
                          <a:effectLst/>
                          <a:latin typeface="Arial" charset="0"/>
                          <a:cs typeface="Times New Roman" pitchFamily="18" charset="0"/>
                        </a:rPr>
                        <a:t> </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txBody>
                  <a:tcPr marL="47532" marR="4753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cs typeface="Times New Roman" pitchFamily="18" charset="0"/>
                      </a:endParaRPr>
                    </a:p>
                  </a:txBody>
                  <a:tcPr marL="47532" marR="4753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Work Package#:</a:t>
                      </a:r>
                      <a:r>
                        <a:rPr kumimoji="0" lang="en-US" sz="1200" b="0" i="0" u="none" strike="noStrike" cap="none" normalizeH="0" baseline="0" dirty="0">
                          <a:ln>
                            <a:noFill/>
                          </a:ln>
                          <a:solidFill>
                            <a:schemeClr val="tx1"/>
                          </a:solidFill>
                          <a:effectLst/>
                          <a:latin typeface="Arial" charset="0"/>
                          <a:cs typeface="Times New Roman" pitchFamily="18" charset="0"/>
                        </a:rPr>
                        <a:t> </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txBody>
                  <a:tcPr marL="47532" marR="4753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cs typeface="Times New Roman" pitchFamily="18" charset="0"/>
                        </a:rPr>
                        <a:t>01</a:t>
                      </a:r>
                      <a:endParaRPr kumimoji="0" lang="en-US" sz="1200" b="0" i="0" u="none" strike="noStrike" cap="none" normalizeH="0" baseline="0">
                        <a:ln>
                          <a:noFill/>
                        </a:ln>
                        <a:solidFill>
                          <a:schemeClr val="tx1"/>
                        </a:solidFill>
                        <a:effectLst/>
                        <a:latin typeface="Times New Roman" pitchFamily="18" charset="0"/>
                        <a:cs typeface="Times New Roman" pitchFamily="18" charset="0"/>
                      </a:endParaRPr>
                    </a:p>
                  </a:txBody>
                  <a:tcPr marL="47532" marR="4753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0457">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Subsection/Subsection Title:</a:t>
                      </a:r>
                      <a:r>
                        <a:rPr kumimoji="0" lang="en-US" sz="1200" b="0" i="0" u="none" strike="noStrike" cap="none" normalizeH="0" baseline="0" dirty="0">
                          <a:ln>
                            <a:noFill/>
                          </a:ln>
                          <a:solidFill>
                            <a:schemeClr val="tx1"/>
                          </a:solidFill>
                          <a:effectLst/>
                          <a:latin typeface="Arial" charset="0"/>
                          <a:cs typeface="Times New Roman" pitchFamily="18" charset="0"/>
                        </a:rPr>
                        <a:t> </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txBody>
                  <a:tcPr marL="47532" marR="4753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cs typeface="Times New Roman" pitchFamily="18" charset="0"/>
                      </a:endParaRPr>
                    </a:p>
                  </a:txBody>
                  <a:tcPr marL="47532" marR="4753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9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cs typeface="Times New Roman" pitchFamily="18" charset="0"/>
                        </a:rPr>
                        <a:t>WP Lead:</a:t>
                      </a:r>
                      <a:endParaRPr kumimoji="0" lang="en-US" sz="1200" b="0" i="0" u="none" strike="noStrike" cap="none" normalizeH="0" baseline="0">
                        <a:ln>
                          <a:noFill/>
                        </a:ln>
                        <a:solidFill>
                          <a:schemeClr val="tx1"/>
                        </a:solidFill>
                        <a:effectLst/>
                        <a:latin typeface="Times New Roman" pitchFamily="18" charset="0"/>
                        <a:cs typeface="Times New Roman" pitchFamily="18" charset="0"/>
                      </a:endParaRPr>
                    </a:p>
                  </a:txBody>
                  <a:tcPr marL="47532" marR="4753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cs typeface="Times New Roman" pitchFamily="18" charset="0"/>
                      </a:endParaRPr>
                    </a:p>
                  </a:txBody>
                  <a:tcPr marL="47532" marR="4753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Cell #:</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txBody>
                  <a:tcPr marL="47532" marR="4753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cs typeface="Times New Roman" pitchFamily="18" charset="0"/>
                      </a:endParaRPr>
                    </a:p>
                  </a:txBody>
                  <a:tcPr marL="47532" marR="4753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cs typeface="Times New Roman" pitchFamily="18" charset="0"/>
                        </a:rPr>
                        <a:t>Contributors:</a:t>
                      </a:r>
                      <a:endParaRPr kumimoji="0" lang="en-US" sz="1200" b="0" i="0" u="none" strike="noStrike" cap="none" normalizeH="0" baseline="0">
                        <a:ln>
                          <a:noFill/>
                        </a:ln>
                        <a:solidFill>
                          <a:schemeClr val="tx1"/>
                        </a:solidFill>
                        <a:effectLst/>
                        <a:latin typeface="Times New Roman" pitchFamily="18" charset="0"/>
                        <a:cs typeface="Times New Roman" pitchFamily="18" charset="0"/>
                      </a:endParaRPr>
                    </a:p>
                  </a:txBody>
                  <a:tcPr marL="47532" marR="4753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txBody>
                  <a:tcPr marL="47532" marR="4753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76898873"/>
              </p:ext>
            </p:extLst>
          </p:nvPr>
        </p:nvGraphicFramePr>
        <p:xfrm>
          <a:off x="590006" y="3383015"/>
          <a:ext cx="7162800" cy="2895231"/>
        </p:xfrm>
        <a:graphic>
          <a:graphicData uri="http://schemas.openxmlformats.org/drawingml/2006/table">
            <a:tbl>
              <a:tblPr/>
              <a:tblGrid>
                <a:gridCol w="2104412">
                  <a:extLst>
                    <a:ext uri="{9D8B030D-6E8A-4147-A177-3AD203B41FA5}">
                      <a16:colId xmlns:a16="http://schemas.microsoft.com/office/drawing/2014/main" val="20000"/>
                    </a:ext>
                  </a:extLst>
                </a:gridCol>
                <a:gridCol w="120206">
                  <a:extLst>
                    <a:ext uri="{9D8B030D-6E8A-4147-A177-3AD203B41FA5}">
                      <a16:colId xmlns:a16="http://schemas.microsoft.com/office/drawing/2014/main" val="20001"/>
                    </a:ext>
                  </a:extLst>
                </a:gridCol>
                <a:gridCol w="4938182">
                  <a:extLst>
                    <a:ext uri="{9D8B030D-6E8A-4147-A177-3AD203B41FA5}">
                      <a16:colId xmlns:a16="http://schemas.microsoft.com/office/drawing/2014/main" val="20002"/>
                    </a:ext>
                  </a:extLst>
                </a:gridCol>
              </a:tblGrid>
              <a:tr h="227828">
                <a:tc gridSpan="2">
                  <a:txBody>
                    <a:bodyPr/>
                    <a:lstStyle/>
                    <a:p>
                      <a:pPr marL="0" marR="0">
                        <a:spcBef>
                          <a:spcPts val="1200"/>
                        </a:spcBef>
                        <a:spcAft>
                          <a:spcPts val="300"/>
                        </a:spcAft>
                      </a:pPr>
                      <a:r>
                        <a:rPr lang="en-US" sz="1200" dirty="0">
                          <a:latin typeface="Arial"/>
                          <a:ea typeface="Times New Roman"/>
                          <a:cs typeface="Times New Roman"/>
                        </a:rPr>
                        <a:t>RFP REQUIREMENT</a:t>
                      </a:r>
                      <a:endParaRPr lang="en-US" sz="1200" dirty="0">
                        <a:latin typeface="Calibri"/>
                        <a:ea typeface="Times New Roman"/>
                        <a:cs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marL="0" marR="0">
                        <a:spcBef>
                          <a:spcPts val="1200"/>
                        </a:spcBef>
                        <a:spcAft>
                          <a:spcPts val="300"/>
                        </a:spcAft>
                      </a:pPr>
                      <a:r>
                        <a:rPr lang="en-US" sz="1200" i="1" dirty="0">
                          <a:latin typeface="Arial"/>
                          <a:ea typeface="Times New Roman"/>
                          <a:cs typeface="Times New Roman"/>
                        </a:rPr>
                        <a:t>RFP PARAGRAPH TITLE </a:t>
                      </a:r>
                      <a:endParaRPr lang="en-US" sz="1200" i="1" dirty="0">
                        <a:latin typeface="Calibri"/>
                        <a:ea typeface="Times New Roman"/>
                        <a:cs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89855">
                <a:tc gridSpan="2">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r>
                        <a:rPr lang="en-US" sz="1200" b="1">
                          <a:latin typeface="Arial"/>
                          <a:ea typeface="Times New Roman"/>
                        </a:rPr>
                        <a:t>L </a:t>
                      </a:r>
                      <a:endParaRPr lang="en-US" sz="1200">
                        <a:latin typeface="Times New Roman"/>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tc>
                  <a:txBody>
                    <a:bodyPr/>
                    <a:lstStyle/>
                    <a:p>
                      <a:pPr marL="102870" marR="0" indent="-114300" algn="just">
                        <a:spcBef>
                          <a:spcPts val="0"/>
                        </a:spcBef>
                        <a:spcAft>
                          <a:spcPts val="65"/>
                        </a:spcAft>
                        <a:tabLst>
                          <a:tab pos="-228600" algn="l"/>
                          <a:tab pos="102870" algn="l"/>
                          <a:tab pos="160020" algn="l"/>
                          <a:tab pos="2514600" algn="l"/>
                          <a:tab pos="2971800" algn="l"/>
                          <a:tab pos="3429000" algn="l"/>
                          <a:tab pos="3886200" algn="l"/>
                          <a:tab pos="4343400" algn="l"/>
                          <a:tab pos="4800600" algn="l"/>
                          <a:tab pos="5257800" algn="l"/>
                        </a:tabLst>
                      </a:pPr>
                      <a:endParaRPr lang="en-US" sz="1200" dirty="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1"/>
                  </a:ext>
                </a:extLst>
              </a:tr>
              <a:tr h="227828">
                <a:tc gridSpan="2">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r>
                        <a:rPr lang="en-US" sz="1200" b="1">
                          <a:latin typeface="Arial"/>
                          <a:ea typeface="Times New Roman"/>
                        </a:rPr>
                        <a:t>M </a:t>
                      </a:r>
                      <a:endParaRPr lang="en-US" sz="1200">
                        <a:latin typeface="Times New Roman"/>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tc>
                  <a:txBody>
                    <a:bodyPr/>
                    <a:lstStyle/>
                    <a:p>
                      <a:pPr marL="914400" marR="0" indent="-914400">
                        <a:spcBef>
                          <a:spcPts val="0"/>
                        </a:spcBef>
                        <a:spcAft>
                          <a:spcPts val="0"/>
                        </a:spcAft>
                        <a:tabLst>
                          <a:tab pos="228600" algn="l"/>
                          <a:tab pos="457200" algn="l"/>
                        </a:tabLst>
                      </a:pPr>
                      <a:endParaRPr lang="en-US" sz="1200" dirty="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chemeClr val="bg1"/>
                    </a:solidFill>
                  </a:tcPr>
                </a:tc>
                <a:extLst>
                  <a:ext uri="{0D108BD9-81ED-4DB2-BD59-A6C34878D82A}">
                    <a16:rowId xmlns:a16="http://schemas.microsoft.com/office/drawing/2014/main" val="10002"/>
                  </a:ext>
                </a:extLst>
              </a:tr>
              <a:tr h="191438">
                <a:tc gridSpan="2">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r>
                        <a:rPr lang="en-US" sz="1200" b="1">
                          <a:latin typeface="Arial"/>
                          <a:ea typeface="Times New Roman"/>
                        </a:rPr>
                        <a:t>C</a:t>
                      </a:r>
                      <a:endParaRPr lang="en-US" sz="1200">
                        <a:latin typeface="Times New Roman"/>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tc>
                  <a:txBody>
                    <a:bodyPr/>
                    <a:lstStyle/>
                    <a:p>
                      <a:pPr marL="0" marR="0">
                        <a:spcBef>
                          <a:spcPts val="0"/>
                        </a:spcBef>
                        <a:spcAft>
                          <a:spcPts val="6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20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3"/>
                  </a:ext>
                </a:extLst>
              </a:tr>
              <a:tr h="191438">
                <a:tc gridSpan="2">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endParaRPr lang="en-US" sz="120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4"/>
                  </a:ext>
                </a:extLst>
              </a:tr>
              <a:tr h="531596">
                <a:tc gridSpan="3">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r>
                        <a:rPr lang="en-US" sz="1200" b="1" dirty="0">
                          <a:latin typeface="Arial"/>
                          <a:ea typeface="Times New Roman"/>
                        </a:rPr>
                        <a:t>OTHER INFORMATION </a:t>
                      </a:r>
                      <a:r>
                        <a:rPr lang="en-US" sz="1200" i="1" dirty="0">
                          <a:latin typeface="Arial"/>
                          <a:ea typeface="Times New Roman"/>
                        </a:rPr>
                        <a:t>(Specify other information that is relevant to this section such as customer issues/hot buttons/biases/barriers, our issues/hot buttons, references to other helpful documents or files, or anything else that may be helpful in section development):</a:t>
                      </a:r>
                      <a:endParaRPr lang="en-US" sz="1200" dirty="0">
                        <a:latin typeface="Times New Roman"/>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9713">
                <a:tc>
                  <a:txBody>
                    <a:bodyPr/>
                    <a:lstStyle/>
                    <a:p>
                      <a:pPr marL="0" marR="0">
                        <a:spcBef>
                          <a:spcPts val="1200"/>
                        </a:spcBef>
                        <a:spcAft>
                          <a:spcPts val="300"/>
                        </a:spcAft>
                      </a:pPr>
                      <a:r>
                        <a:rPr lang="en-US" sz="1200" b="1">
                          <a:latin typeface="Arial"/>
                        </a:rPr>
                        <a:t>Customer Issues/Hot Buttons/Third Rail</a:t>
                      </a:r>
                      <a:endParaRPr lang="en-US" sz="1200" b="1">
                        <a:latin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gridSpan="2">
                  <a:txBody>
                    <a:bodyPr/>
                    <a:lstStyle/>
                    <a:p>
                      <a:pPr marL="45720" marR="0">
                        <a:spcBef>
                          <a:spcPts val="0"/>
                        </a:spcBef>
                        <a:spcAft>
                          <a:spcPts val="0"/>
                        </a:spcAft>
                        <a:tabLst>
                          <a:tab pos="5486400" algn="l"/>
                          <a:tab pos="6400800" algn="l"/>
                        </a:tabLst>
                      </a:pPr>
                      <a:endParaRPr lang="en-US" sz="120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189855">
                <a:tc>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r>
                        <a:rPr lang="en-US" sz="1200" b="1">
                          <a:latin typeface="Arial"/>
                          <a:ea typeface="Times New Roman"/>
                        </a:rPr>
                        <a:t>Our Issues or Assumptions</a:t>
                      </a:r>
                      <a:endParaRPr lang="en-US" sz="1200">
                        <a:latin typeface="Times New Roman"/>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gridSpan="2">
                  <a:txBody>
                    <a:bodyPr/>
                    <a:lstStyle/>
                    <a:p>
                      <a:pPr marL="45720" marR="0">
                        <a:spcBef>
                          <a:spcPts val="0"/>
                        </a:spcBef>
                        <a:spcAft>
                          <a:spcPts val="0"/>
                        </a:spcAft>
                        <a:tabLst>
                          <a:tab pos="5486400" algn="l"/>
                          <a:tab pos="6400800" algn="l"/>
                        </a:tabLst>
                      </a:pPr>
                      <a:endParaRPr lang="en-US" sz="1200" dirty="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r h="189855">
                <a:tc>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r>
                        <a:rPr lang="en-US" sz="1200" b="1">
                          <a:latin typeface="Arial"/>
                          <a:ea typeface="Times New Roman"/>
                        </a:rPr>
                        <a:t>Innovations or Savings</a:t>
                      </a:r>
                      <a:endParaRPr lang="en-US" sz="1200">
                        <a:latin typeface="Times New Roman"/>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gridSpan="2">
                  <a:txBody>
                    <a:bodyPr/>
                    <a:lstStyle/>
                    <a:p>
                      <a:pPr marL="45720" marR="0">
                        <a:spcBef>
                          <a:spcPts val="0"/>
                        </a:spcBef>
                        <a:spcAft>
                          <a:spcPts val="0"/>
                        </a:spcAft>
                        <a:tabLst>
                          <a:tab pos="5486400" algn="l"/>
                          <a:tab pos="6400800" algn="l"/>
                        </a:tabLst>
                      </a:pPr>
                      <a:endParaRPr lang="en-US" sz="120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8"/>
                  </a:ext>
                </a:extLst>
              </a:tr>
              <a:tr h="191438">
                <a:tc>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r>
                        <a:rPr lang="en-US" sz="1200" b="1">
                          <a:latin typeface="Arial"/>
                          <a:ea typeface="Times New Roman"/>
                        </a:rPr>
                        <a:t>References to Documents </a:t>
                      </a:r>
                      <a:endParaRPr lang="en-US" sz="1200">
                        <a:latin typeface="Times New Roman"/>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gridSpan="2">
                  <a:txBody>
                    <a:bodyPr/>
                    <a:lstStyle/>
                    <a:p>
                      <a:pPr marL="45720" marR="0">
                        <a:spcBef>
                          <a:spcPts val="0"/>
                        </a:spcBef>
                        <a:spcAft>
                          <a:spcPts val="0"/>
                        </a:spcAft>
                        <a:tabLst>
                          <a:tab pos="5486400" algn="l"/>
                          <a:tab pos="6400800" algn="l"/>
                        </a:tabLst>
                      </a:pPr>
                      <a:endParaRPr lang="en-US" sz="1200" dirty="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9"/>
                  </a:ext>
                </a:extLst>
              </a:tr>
              <a:tr h="191438">
                <a:tc>
                  <a:txBody>
                    <a:bodyPr/>
                    <a:lstStyle/>
                    <a:p>
                      <a:pPr marL="0" marR="0">
                        <a:spcBef>
                          <a:spcPts val="0"/>
                        </a:spcBef>
                        <a:spcAft>
                          <a:spcPts val="0"/>
                        </a:spcAft>
                        <a:tabLst>
                          <a:tab pos="1943100" algn="l"/>
                          <a:tab pos="2057400" algn="l"/>
                          <a:tab pos="3086100" algn="l"/>
                          <a:tab pos="3200400" algn="l"/>
                          <a:tab pos="5372100" algn="l"/>
                          <a:tab pos="5486400" algn="l"/>
                          <a:tab pos="6400800" algn="l"/>
                        </a:tabLst>
                      </a:pPr>
                      <a:r>
                        <a:rPr lang="en-US" sz="1200" b="1" dirty="0">
                          <a:latin typeface="Arial"/>
                          <a:ea typeface="Times New Roman"/>
                        </a:rPr>
                        <a:t>Other Info</a:t>
                      </a:r>
                      <a:endParaRPr lang="en-US" sz="1200" dirty="0">
                        <a:latin typeface="Times New Roman"/>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endParaRPr lang="en-US" sz="1200" dirty="0">
                        <a:latin typeface="Arial"/>
                        <a:ea typeface="Times New Roman"/>
                      </a:endParaRPr>
                    </a:p>
                  </a:txBody>
                  <a:tcPr marL="64168" marR="64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67660" name="Rectangle 2"/>
          <p:cNvSpPr>
            <a:spLocks noChangeArrowheads="1"/>
          </p:cNvSpPr>
          <p:nvPr/>
        </p:nvSpPr>
        <p:spPr bwMode="auto">
          <a:xfrm>
            <a:off x="590006" y="1580507"/>
            <a:ext cx="7162800" cy="777075"/>
          </a:xfrm>
          <a:prstGeom prst="rect">
            <a:avLst/>
          </a:prstGeom>
          <a:solidFill>
            <a:schemeClr val="bg1"/>
          </a:solidFill>
          <a:ln w="9525">
            <a:noFill/>
            <a:miter lim="800000"/>
            <a:headEnd/>
            <a:tailEnd/>
          </a:ln>
        </p:spPr>
        <p:txBody>
          <a:bodyPr wrap="square" lIns="0" tIns="152352" rIns="0" bIns="38088" anchor="ctr">
            <a:spAutoFit/>
          </a:bodyPr>
          <a:lstStyle/>
          <a:p>
            <a:pPr algn="ctr">
              <a:tabLst>
                <a:tab pos="1943100" algn="l"/>
                <a:tab pos="2057400" algn="l"/>
                <a:tab pos="3086100" algn="l"/>
                <a:tab pos="3200400" algn="l"/>
                <a:tab pos="5372100" algn="l"/>
                <a:tab pos="5486400" algn="l"/>
                <a:tab pos="6400800" algn="l"/>
              </a:tabLst>
            </a:pPr>
            <a:r>
              <a:rPr lang="en-US" sz="1400" b="1" dirty="0">
                <a:cs typeface="Times New Roman" pitchFamily="18" charset="0"/>
              </a:rPr>
              <a:t>WORK PACKAGE</a:t>
            </a:r>
          </a:p>
          <a:p>
            <a:pPr algn="ctr">
              <a:tabLst>
                <a:tab pos="1943100" algn="l"/>
                <a:tab pos="2057400" algn="l"/>
                <a:tab pos="3086100" algn="l"/>
                <a:tab pos="3200400" algn="l"/>
                <a:tab pos="5372100" algn="l"/>
                <a:tab pos="5486400" algn="l"/>
                <a:tab pos="6400800" algn="l"/>
              </a:tabLst>
            </a:pPr>
            <a:endParaRPr lang="en-US" sz="1200" dirty="0"/>
          </a:p>
          <a:p>
            <a:pPr eaLnBrk="0" hangingPunct="0">
              <a:tabLst>
                <a:tab pos="1943100" algn="l"/>
                <a:tab pos="2057400" algn="l"/>
                <a:tab pos="3086100" algn="l"/>
                <a:tab pos="3200400" algn="l"/>
                <a:tab pos="5372100" algn="l"/>
                <a:tab pos="5486400" algn="l"/>
                <a:tab pos="6400800" algn="l"/>
              </a:tabLst>
            </a:pPr>
            <a:r>
              <a:rPr lang="en-US" sz="1200" b="1" dirty="0">
                <a:cs typeface="Times New Roman" pitchFamily="18" charset="0"/>
              </a:rPr>
              <a:t>1. SECTION REQUIREMENTS  OVERVIEW</a:t>
            </a:r>
            <a:endParaRPr lang="en-US" sz="1200" dirty="0"/>
          </a:p>
        </p:txBody>
      </p:sp>
      <p:sp>
        <p:nvSpPr>
          <p:cNvPr id="2" name="TextBox 1">
            <a:extLst>
              <a:ext uri="{FF2B5EF4-FFF2-40B4-BE49-F238E27FC236}">
                <a16:creationId xmlns:a16="http://schemas.microsoft.com/office/drawing/2014/main" id="{0D95EE98-18CD-E41F-1459-51459BB5DF2B}"/>
              </a:ext>
            </a:extLst>
          </p:cNvPr>
          <p:cNvSpPr txBox="1"/>
          <p:nvPr/>
        </p:nvSpPr>
        <p:spPr>
          <a:xfrm>
            <a:off x="8382000" y="2279385"/>
            <a:ext cx="3067050" cy="646331"/>
          </a:xfrm>
          <a:prstGeom prst="rect">
            <a:avLst/>
          </a:prstGeom>
          <a:noFill/>
        </p:spPr>
        <p:txBody>
          <a:bodyPr wrap="square" rtlCol="0">
            <a:spAutoFit/>
          </a:bodyPr>
          <a:lstStyle/>
          <a:p>
            <a:r>
              <a:rPr lang="en-US" dirty="0"/>
              <a:t>See </a:t>
            </a:r>
            <a:r>
              <a:rPr lang="en-US" b="1" dirty="0"/>
              <a:t>Module 14 – Work Package Example</a:t>
            </a:r>
          </a:p>
        </p:txBody>
      </p:sp>
    </p:spTree>
    <p:extLst>
      <p:ext uri="{BB962C8B-B14F-4D97-AF65-F5344CB8AC3E}">
        <p14:creationId xmlns:p14="http://schemas.microsoft.com/office/powerpoint/2010/main" val="33106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660"/>
                                        </p:tgtEl>
                                        <p:attrNameLst>
                                          <p:attrName>style.visibility</p:attrName>
                                        </p:attrNameLst>
                                      </p:cBhvr>
                                      <p:to>
                                        <p:strVal val="visible"/>
                                      </p:to>
                                    </p:set>
                                    <p:animEffect transition="in" filter="fade">
                                      <p:cBhvr>
                                        <p:cTn id="7" dur="500"/>
                                        <p:tgtEl>
                                          <p:spTgt spid="67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6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4287" y="446315"/>
            <a:ext cx="8520113" cy="600075"/>
          </a:xfrm>
        </p:spPr>
        <p:txBody>
          <a:bodyPr>
            <a:normAutofit fontScale="90000"/>
          </a:bodyPr>
          <a:lstStyle/>
          <a:p>
            <a:pPr eaLnBrk="1" hangingPunct="1">
              <a:defRPr/>
            </a:pPr>
            <a:r>
              <a:rPr lang="en-US" dirty="0"/>
              <a:t>Standard Work Packages – Part 2</a:t>
            </a:r>
          </a:p>
        </p:txBody>
      </p:sp>
      <p:graphicFrame>
        <p:nvGraphicFramePr>
          <p:cNvPr id="32770" name="Object 2"/>
          <p:cNvGraphicFramePr>
            <a:graphicFrameLocks noChangeAspect="1"/>
          </p:cNvGraphicFramePr>
          <p:nvPr>
            <p:extLst>
              <p:ext uri="{D42A27DB-BD31-4B8C-83A1-F6EECF244321}">
                <p14:modId xmlns:p14="http://schemas.microsoft.com/office/powerpoint/2010/main" val="3219044591"/>
              </p:ext>
            </p:extLst>
          </p:nvPr>
        </p:nvGraphicFramePr>
        <p:xfrm>
          <a:off x="770708" y="1595905"/>
          <a:ext cx="7598706" cy="4586321"/>
        </p:xfrm>
        <a:graphic>
          <a:graphicData uri="http://schemas.openxmlformats.org/presentationml/2006/ole">
            <mc:AlternateContent xmlns:mc="http://schemas.openxmlformats.org/markup-compatibility/2006">
              <mc:Choice xmlns:v="urn:schemas-microsoft-com:vml" Requires="v">
                <p:oleObj name="Document" r:id="rId2" imgW="5638014" imgH="3737245" progId="Word.Document.12">
                  <p:embed/>
                </p:oleObj>
              </mc:Choice>
              <mc:Fallback>
                <p:oleObj name="Document" r:id="rId2" imgW="5638014" imgH="3737245" progId="Word.Document.12">
                  <p:embed/>
                  <p:pic>
                    <p:nvPicPr>
                      <p:cNvPr id="3277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08" y="1595905"/>
                        <a:ext cx="7598706" cy="4586321"/>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15091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2</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lstStyle/>
          <a:p>
            <a:r>
              <a:rPr lang="en-US" sz="4400" b="1" dirty="0">
                <a:solidFill>
                  <a:schemeClr val="tx1"/>
                </a:solidFill>
              </a:rPr>
              <a:t>Overview of Outlines</a:t>
            </a:r>
          </a:p>
        </p:txBody>
      </p:sp>
    </p:spTree>
    <p:extLst>
      <p:ext uri="{BB962C8B-B14F-4D97-AF65-F5344CB8AC3E}">
        <p14:creationId xmlns:p14="http://schemas.microsoft.com/office/powerpoint/2010/main" val="2006528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2515" y="457201"/>
            <a:ext cx="8520113" cy="600075"/>
          </a:xfrm>
        </p:spPr>
        <p:txBody>
          <a:bodyPr>
            <a:normAutofit fontScale="90000"/>
          </a:bodyPr>
          <a:lstStyle/>
          <a:p>
            <a:pPr eaLnBrk="1" hangingPunct="1">
              <a:defRPr/>
            </a:pPr>
            <a:r>
              <a:rPr lang="en-US" dirty="0"/>
              <a:t>Standard Work Packages – Part 3</a:t>
            </a:r>
          </a:p>
        </p:txBody>
      </p:sp>
      <p:graphicFrame>
        <p:nvGraphicFramePr>
          <p:cNvPr id="33794" name="Object 2"/>
          <p:cNvGraphicFramePr>
            <a:graphicFrameLocks noChangeAspect="1"/>
          </p:cNvGraphicFramePr>
          <p:nvPr>
            <p:extLst>
              <p:ext uri="{D42A27DB-BD31-4B8C-83A1-F6EECF244321}">
                <p14:modId xmlns:p14="http://schemas.microsoft.com/office/powerpoint/2010/main" val="2640384999"/>
              </p:ext>
            </p:extLst>
          </p:nvPr>
        </p:nvGraphicFramePr>
        <p:xfrm>
          <a:off x="681446" y="1555821"/>
          <a:ext cx="6372496" cy="4932066"/>
        </p:xfrm>
        <a:graphic>
          <a:graphicData uri="http://schemas.openxmlformats.org/presentationml/2006/ole">
            <mc:AlternateContent xmlns:mc="http://schemas.openxmlformats.org/markup-compatibility/2006">
              <mc:Choice xmlns:v="urn:schemas-microsoft-com:vml" Requires="v">
                <p:oleObj name="Document" r:id="rId2" imgW="5483860" imgH="4856152" progId="Word.Document.12">
                  <p:embed/>
                </p:oleObj>
              </mc:Choice>
              <mc:Fallback>
                <p:oleObj name="Document" r:id="rId2" imgW="5483860" imgH="4856152" progId="Word.Document.12">
                  <p:embed/>
                  <p:pic>
                    <p:nvPicPr>
                      <p:cNvPr id="3379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46" y="1555821"/>
                        <a:ext cx="6372496" cy="4932066"/>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89771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944" y="457201"/>
            <a:ext cx="8520113" cy="600075"/>
          </a:xfrm>
        </p:spPr>
        <p:txBody>
          <a:bodyPr>
            <a:normAutofit fontScale="90000"/>
          </a:bodyPr>
          <a:lstStyle/>
          <a:p>
            <a:pPr eaLnBrk="1" hangingPunct="1">
              <a:defRPr/>
            </a:pPr>
            <a:r>
              <a:rPr lang="en-US" dirty="0"/>
              <a:t>Standard Work Packages – Part 3 cont.</a:t>
            </a:r>
          </a:p>
        </p:txBody>
      </p:sp>
      <p:graphicFrame>
        <p:nvGraphicFramePr>
          <p:cNvPr id="34818" name="Object 2"/>
          <p:cNvGraphicFramePr>
            <a:graphicFrameLocks noChangeAspect="1"/>
          </p:cNvGraphicFramePr>
          <p:nvPr>
            <p:extLst>
              <p:ext uri="{D42A27DB-BD31-4B8C-83A1-F6EECF244321}">
                <p14:modId xmlns:p14="http://schemas.microsoft.com/office/powerpoint/2010/main" val="591555100"/>
              </p:ext>
            </p:extLst>
          </p:nvPr>
        </p:nvGraphicFramePr>
        <p:xfrm>
          <a:off x="669783" y="1763487"/>
          <a:ext cx="6638343" cy="4414156"/>
        </p:xfrm>
        <a:graphic>
          <a:graphicData uri="http://schemas.openxmlformats.org/presentationml/2006/ole">
            <mc:AlternateContent xmlns:mc="http://schemas.openxmlformats.org/markup-compatibility/2006">
              <mc:Choice xmlns:v="urn:schemas-microsoft-com:vml" Requires="v">
                <p:oleObj name="Document" r:id="rId2" imgW="5483860" imgH="4534932" progId="Word.Document.12">
                  <p:embed/>
                </p:oleObj>
              </mc:Choice>
              <mc:Fallback>
                <p:oleObj name="Document" r:id="rId2" imgW="5483860" imgH="4534932" progId="Word.Document.12">
                  <p:embed/>
                  <p:pic>
                    <p:nvPicPr>
                      <p:cNvPr id="3481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83" y="1763487"/>
                        <a:ext cx="6638343" cy="4414156"/>
                      </a:xfrm>
                      <a:prstGeom prst="rect">
                        <a:avLst/>
                      </a:prstGeom>
                      <a:noFill/>
                    </p:spPr>
                  </p:pic>
                </p:oleObj>
              </mc:Fallback>
            </mc:AlternateContent>
          </a:graphicData>
        </a:graphic>
      </p:graphicFrame>
    </p:spTree>
    <p:extLst>
      <p:ext uri="{BB962C8B-B14F-4D97-AF65-F5344CB8AC3E}">
        <p14:creationId xmlns:p14="http://schemas.microsoft.com/office/powerpoint/2010/main" val="344511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defRPr/>
            </a:pPr>
            <a:r>
              <a:rPr lang="en-US" b="0" dirty="0"/>
              <a:t>Standard Work Packages – Part 4</a:t>
            </a:r>
          </a:p>
        </p:txBody>
      </p:sp>
      <p:graphicFrame>
        <p:nvGraphicFramePr>
          <p:cNvPr id="35842" name="Object 2"/>
          <p:cNvGraphicFramePr>
            <a:graphicFrameLocks noChangeAspect="1"/>
          </p:cNvGraphicFramePr>
          <p:nvPr>
            <p:extLst>
              <p:ext uri="{D42A27DB-BD31-4B8C-83A1-F6EECF244321}">
                <p14:modId xmlns:p14="http://schemas.microsoft.com/office/powerpoint/2010/main" val="3556837416"/>
              </p:ext>
            </p:extLst>
          </p:nvPr>
        </p:nvGraphicFramePr>
        <p:xfrm>
          <a:off x="838200" y="1828800"/>
          <a:ext cx="9057566" cy="3200400"/>
        </p:xfrm>
        <a:graphic>
          <a:graphicData uri="http://schemas.openxmlformats.org/presentationml/2006/ole">
            <mc:AlternateContent xmlns:mc="http://schemas.openxmlformats.org/markup-compatibility/2006">
              <mc:Choice xmlns:v="urn:schemas-microsoft-com:vml" Requires="v">
                <p:oleObj name="Document" r:id="rId2" imgW="6861302" imgH="2423389" progId="Word.Document.12">
                  <p:embed/>
                </p:oleObj>
              </mc:Choice>
              <mc:Fallback>
                <p:oleObj name="Document" r:id="rId2" imgW="6861302" imgH="2423389" progId="Word.Document.12">
                  <p:embed/>
                  <p:pic>
                    <p:nvPicPr>
                      <p:cNvPr id="3584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9057566"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0442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14 </a:t>
            </a:r>
            <a:r>
              <a:rPr lang="en-US" dirty="0"/>
              <a:t>Prior to Listening to the Next Module</a:t>
            </a:r>
          </a:p>
        </p:txBody>
      </p:sp>
    </p:spTree>
    <p:extLst>
      <p:ext uri="{BB962C8B-B14F-4D97-AF65-F5344CB8AC3E}">
        <p14:creationId xmlns:p14="http://schemas.microsoft.com/office/powerpoint/2010/main" val="9286089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14 Quiz</a:t>
            </a:r>
          </a:p>
        </p:txBody>
      </p:sp>
      <p:sp>
        <p:nvSpPr>
          <p:cNvPr id="3" name="Content Placeholder 2"/>
          <p:cNvSpPr>
            <a:spLocks noGrp="1"/>
          </p:cNvSpPr>
          <p:nvPr>
            <p:ph idx="1"/>
          </p:nvPr>
        </p:nvSpPr>
        <p:spPr>
          <a:xfrm>
            <a:off x="838200" y="1613477"/>
            <a:ext cx="6487886" cy="4619625"/>
          </a:xfrm>
        </p:spPr>
        <p:txBody>
          <a:bodyPr>
            <a:normAutofit fontScale="77500" lnSpcReduction="20000"/>
          </a:bodyPr>
          <a:lstStyle/>
          <a:p>
            <a:pPr marL="514350" indent="-514350">
              <a:buFont typeface="+mj-lt"/>
              <a:buAutoNum type="arabicPeriod"/>
            </a:pPr>
            <a:r>
              <a:rPr lang="en-US" dirty="0"/>
              <a:t>When is it appropriate to use storyboards (or storyboard-like standard work packages) in the proposal process? </a:t>
            </a:r>
          </a:p>
          <a:p>
            <a:pPr marL="914400" lvl="1" indent="-457200">
              <a:buFont typeface="+mj-lt"/>
              <a:buAutoNum type="alphaLcParenR"/>
            </a:pPr>
            <a:r>
              <a:rPr lang="en-US" dirty="0"/>
              <a:t>When the proposal effort is small and straightforward.</a:t>
            </a:r>
          </a:p>
          <a:p>
            <a:pPr marL="914400" lvl="1" indent="-457200">
              <a:buFont typeface="+mj-lt"/>
              <a:buAutoNum type="alphaLcParenR"/>
            </a:pPr>
            <a:r>
              <a:rPr lang="en-US" dirty="0"/>
              <a:t>When the proposal is large and complex, potentially spanning hundreds or thousands of pages.</a:t>
            </a:r>
          </a:p>
          <a:p>
            <a:pPr marL="914400" lvl="1" indent="-457200">
              <a:buFont typeface="+mj-lt"/>
              <a:buAutoNum type="alphaLcParenR"/>
            </a:pPr>
            <a:r>
              <a:rPr lang="en-US" dirty="0"/>
              <a:t>Only when the proposal is under ten pages. </a:t>
            </a:r>
          </a:p>
          <a:p>
            <a:pPr marL="914400" lvl="1" indent="-457200">
              <a:buFont typeface="+mj-lt"/>
              <a:buAutoNum type="alphaLcParenR"/>
            </a:pPr>
            <a:r>
              <a:rPr lang="en-US" dirty="0"/>
              <a:t>Whenever the proposal requires less detailed instructions. </a:t>
            </a:r>
          </a:p>
          <a:p>
            <a:pPr marL="457200" indent="-457200">
              <a:buFont typeface="+mj-lt"/>
              <a:buAutoNum type="arabicPeriod"/>
            </a:pPr>
            <a:r>
              <a:rPr lang="en-US" dirty="0"/>
              <a:t>True or False: Work packages created from the sections of the annotated outline allow authors to focus, find their sections faster, and keep easier configuration control. </a:t>
            </a:r>
          </a:p>
          <a:p>
            <a:pPr marL="457200" indent="-457200">
              <a:buFont typeface="+mj-lt"/>
              <a:buAutoNum type="arabicPeriod"/>
            </a:pPr>
            <a:r>
              <a:rPr lang="en-US" dirty="0"/>
              <a:t>Describe the impact of not having enough time to create an annotated outline on the proposal development process and the potential benefits of opting for work packages in this scenario.</a:t>
            </a:r>
          </a:p>
        </p:txBody>
      </p:sp>
      <p:pic>
        <p:nvPicPr>
          <p:cNvPr id="15362" name="Picture 2" descr="http://assets.nydailynews.com/polopoly_fs/1.1438466!/img/httpImage/image.jpg_gen/derivatives/landscape_635/medfrd12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086" y="1687247"/>
            <a:ext cx="4371975" cy="2912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667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15</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normAutofit/>
          </a:bodyPr>
          <a:lstStyle/>
          <a:p>
            <a:r>
              <a:rPr lang="en-US" sz="4400" b="1" dirty="0">
                <a:solidFill>
                  <a:schemeClr val="tx1"/>
                </a:solidFill>
              </a:rPr>
              <a:t>Work With Q&amp;A and Amendments</a:t>
            </a:r>
          </a:p>
        </p:txBody>
      </p:sp>
    </p:spTree>
    <p:extLst>
      <p:ext uri="{BB962C8B-B14F-4D97-AF65-F5344CB8AC3E}">
        <p14:creationId xmlns:p14="http://schemas.microsoft.com/office/powerpoint/2010/main" val="24565591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57BD-DF27-84B0-6E55-A4E557715A54}"/>
              </a:ext>
            </a:extLst>
          </p:cNvPr>
          <p:cNvSpPr>
            <a:spLocks noGrp="1"/>
          </p:cNvSpPr>
          <p:nvPr>
            <p:ph type="title"/>
          </p:nvPr>
        </p:nvSpPr>
        <p:spPr/>
        <p:txBody>
          <a:bodyPr>
            <a:normAutofit/>
          </a:bodyPr>
          <a:lstStyle/>
          <a:p>
            <a:r>
              <a:rPr lang="en-US" dirty="0"/>
              <a:t>How to Work with Q&amp;A</a:t>
            </a:r>
          </a:p>
        </p:txBody>
      </p:sp>
      <p:sp>
        <p:nvSpPr>
          <p:cNvPr id="3" name="Content Placeholder 2">
            <a:extLst>
              <a:ext uri="{FF2B5EF4-FFF2-40B4-BE49-F238E27FC236}">
                <a16:creationId xmlns:a16="http://schemas.microsoft.com/office/drawing/2014/main" id="{BBDC030C-6831-D951-F195-359477483FB4}"/>
              </a:ext>
            </a:extLst>
          </p:cNvPr>
          <p:cNvSpPr>
            <a:spLocks noGrp="1"/>
          </p:cNvSpPr>
          <p:nvPr>
            <p:ph idx="1"/>
          </p:nvPr>
        </p:nvSpPr>
        <p:spPr/>
        <p:txBody>
          <a:bodyPr>
            <a:normAutofit fontScale="70000" lnSpcReduction="20000"/>
          </a:bodyPr>
          <a:lstStyle/>
          <a:p>
            <a:r>
              <a:rPr lang="en-US" dirty="0"/>
              <a:t>General rule is: if changes introduced in the Q&amp;A are not incorporated in the conformed RFP, technically the unchanged RFP prevails</a:t>
            </a:r>
          </a:p>
          <a:p>
            <a:pPr lvl="1"/>
            <a:r>
              <a:rPr lang="en-US" dirty="0"/>
              <a:t>However, many Contracting Officers have not updated the RFP</a:t>
            </a:r>
          </a:p>
          <a:p>
            <a:pPr lvl="1"/>
            <a:r>
              <a:rPr lang="en-US" dirty="0"/>
              <a:t>Always ask the question if the RFP will be updated to be sure you are compliant, and check with the Government if it forgot to add the intended change to the RFP or issue a formal Amendment</a:t>
            </a:r>
          </a:p>
          <a:p>
            <a:r>
              <a:rPr lang="en-US" dirty="0"/>
              <a:t>Some Q&amp;As take hours to get through</a:t>
            </a:r>
          </a:p>
          <a:p>
            <a:r>
              <a:rPr lang="en-US" dirty="0"/>
              <a:t>Fast navigation techniques: </a:t>
            </a:r>
          </a:p>
          <a:p>
            <a:pPr lvl="1"/>
            <a:r>
              <a:rPr lang="en-US" dirty="0"/>
              <a:t>Scan through the answers instead of reading in order (Question – Answer) – often the answer is the same and speeds up the reading</a:t>
            </a:r>
          </a:p>
          <a:p>
            <a:pPr lvl="1"/>
            <a:r>
              <a:rPr lang="en-US" dirty="0"/>
              <a:t>Use Search function to find relevant changes first – e.g. “font” or “past performance”</a:t>
            </a:r>
          </a:p>
          <a:p>
            <a:pPr lvl="1"/>
            <a:r>
              <a:rPr lang="en-US" dirty="0"/>
              <a:t>Use AI to analyze the document</a:t>
            </a:r>
          </a:p>
          <a:p>
            <a:r>
              <a:rPr lang="en-US" dirty="0"/>
              <a:t>Check who may have asked a certain question and why (even though questions must be anonymized)– it may provide insight into a number of competitors, their level of preparation, and identity</a:t>
            </a:r>
          </a:p>
          <a:p>
            <a:r>
              <a:rPr lang="en-US" dirty="0"/>
              <a:t>Ask a follow up question if the Government misunderstood or willfully provided a vague or a non-answer to your question (even if it is past the deadline, clarifications are allowed)</a:t>
            </a:r>
          </a:p>
        </p:txBody>
      </p:sp>
    </p:spTree>
    <p:extLst>
      <p:ext uri="{BB962C8B-B14F-4D97-AF65-F5344CB8AC3E}">
        <p14:creationId xmlns:p14="http://schemas.microsoft.com/office/powerpoint/2010/main" val="414930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CF20-E25B-AB7C-EEB1-4FF96A8293E8}"/>
              </a:ext>
            </a:extLst>
          </p:cNvPr>
          <p:cNvSpPr>
            <a:spLocks noGrp="1"/>
          </p:cNvSpPr>
          <p:nvPr>
            <p:ph type="title"/>
          </p:nvPr>
        </p:nvSpPr>
        <p:spPr/>
        <p:txBody>
          <a:bodyPr/>
          <a:lstStyle/>
          <a:p>
            <a:r>
              <a:rPr lang="en-US" dirty="0"/>
              <a:t>Work with an Amendment</a:t>
            </a:r>
          </a:p>
        </p:txBody>
      </p:sp>
      <p:sp>
        <p:nvSpPr>
          <p:cNvPr id="3" name="Content Placeholder 2">
            <a:extLst>
              <a:ext uri="{FF2B5EF4-FFF2-40B4-BE49-F238E27FC236}">
                <a16:creationId xmlns:a16="http://schemas.microsoft.com/office/drawing/2014/main" id="{9729329D-78FB-1EE4-D76B-A34B136A6C5B}"/>
              </a:ext>
            </a:extLst>
          </p:cNvPr>
          <p:cNvSpPr>
            <a:spLocks noGrp="1"/>
          </p:cNvSpPr>
          <p:nvPr>
            <p:ph idx="1"/>
          </p:nvPr>
        </p:nvSpPr>
        <p:spPr>
          <a:xfrm>
            <a:off x="838200" y="1624904"/>
            <a:ext cx="6064406" cy="4867971"/>
          </a:xfrm>
        </p:spPr>
        <p:txBody>
          <a:bodyPr>
            <a:normAutofit fontScale="62500" lnSpcReduction="20000"/>
          </a:bodyPr>
          <a:lstStyle/>
          <a:p>
            <a:r>
              <a:rPr lang="en-US" dirty="0"/>
              <a:t>Check the Amendment for changes right away:</a:t>
            </a:r>
          </a:p>
          <a:p>
            <a:pPr lvl="1"/>
            <a:r>
              <a:rPr lang="en-US" dirty="0"/>
              <a:t>Some summarize the changes upfront</a:t>
            </a:r>
          </a:p>
          <a:p>
            <a:pPr lvl="1"/>
            <a:r>
              <a:rPr lang="en-US" dirty="0"/>
              <a:t>Others may provide the redlines</a:t>
            </a:r>
          </a:p>
          <a:p>
            <a:pPr lvl="1"/>
            <a:r>
              <a:rPr lang="en-US" dirty="0"/>
              <a:t>Least helpful ones provide an updated “conformed” solicitation or no solicitation and just the Q&amp;A and Amendment that references the Q&amp;A</a:t>
            </a:r>
          </a:p>
          <a:p>
            <a:r>
              <a:rPr lang="en-US" dirty="0"/>
              <a:t>If no summary or redlines are provided, create your own document comparison</a:t>
            </a:r>
          </a:p>
          <a:p>
            <a:pPr lvl="1"/>
            <a:r>
              <a:rPr lang="en-US" dirty="0"/>
              <a:t>Export the solicitation from PDF into Word format, if needed</a:t>
            </a:r>
          </a:p>
          <a:p>
            <a:pPr lvl="1"/>
            <a:r>
              <a:rPr lang="en-US" dirty="0"/>
              <a:t>Review -&gt; Compare (Compare Two Versions of a Document – Legal Blackline) </a:t>
            </a:r>
          </a:p>
          <a:p>
            <a:r>
              <a:rPr lang="en-US" dirty="0"/>
              <a:t>After opening a redlined new document, which may be slow, </a:t>
            </a:r>
            <a:r>
              <a:rPr lang="en-US" i="1" dirty="0"/>
              <a:t>uncheck</a:t>
            </a:r>
            <a:r>
              <a:rPr lang="en-US" dirty="0"/>
              <a:t> Formatting redlines for ease of navigation and visibility into changes (go to Review -&gt; Show Markup -&gt; Formatting</a:t>
            </a:r>
          </a:p>
          <a:p>
            <a:r>
              <a:rPr lang="en-US" dirty="0"/>
              <a:t>Assess/summarize what changes need to be made to the proposal</a:t>
            </a:r>
          </a:p>
          <a:p>
            <a:r>
              <a:rPr lang="en-US" dirty="0"/>
              <a:t>Update the outline and compliance matrix</a:t>
            </a:r>
          </a:p>
          <a:p>
            <a:r>
              <a:rPr lang="en-US" dirty="0"/>
              <a:t>Communicate your findings to the proposal team and see if they saw something you may have missed</a:t>
            </a:r>
          </a:p>
        </p:txBody>
      </p:sp>
      <p:pic>
        <p:nvPicPr>
          <p:cNvPr id="5" name="Picture 4">
            <a:extLst>
              <a:ext uri="{FF2B5EF4-FFF2-40B4-BE49-F238E27FC236}">
                <a16:creationId xmlns:a16="http://schemas.microsoft.com/office/drawing/2014/main" id="{CAB12C20-85C0-8BDE-64CC-B1BBFCEB1416}"/>
              </a:ext>
            </a:extLst>
          </p:cNvPr>
          <p:cNvPicPr>
            <a:picLocks noChangeAspect="1"/>
          </p:cNvPicPr>
          <p:nvPr/>
        </p:nvPicPr>
        <p:blipFill rotWithShape="1">
          <a:blip r:embed="rId3"/>
          <a:srcRect l="605" t="4293" r="1067" b="1859"/>
          <a:stretch/>
        </p:blipFill>
        <p:spPr>
          <a:xfrm>
            <a:off x="7038633" y="3142432"/>
            <a:ext cx="5019550" cy="1609703"/>
          </a:xfrm>
          <a:prstGeom prst="rect">
            <a:avLst/>
          </a:prstGeom>
          <a:ln>
            <a:solidFill>
              <a:schemeClr val="tx2"/>
            </a:solidFill>
          </a:ln>
        </p:spPr>
      </p:pic>
      <p:sp>
        <p:nvSpPr>
          <p:cNvPr id="6" name="Callout: Line with Border and Accent Bar 5">
            <a:extLst>
              <a:ext uri="{FF2B5EF4-FFF2-40B4-BE49-F238E27FC236}">
                <a16:creationId xmlns:a16="http://schemas.microsoft.com/office/drawing/2014/main" id="{608F981E-F82F-6695-BE12-E96ED6FA0C03}"/>
              </a:ext>
            </a:extLst>
          </p:cNvPr>
          <p:cNvSpPr/>
          <p:nvPr/>
        </p:nvSpPr>
        <p:spPr>
          <a:xfrm>
            <a:off x="7226739" y="2007219"/>
            <a:ext cx="1268666" cy="620107"/>
          </a:xfrm>
          <a:prstGeom prst="accentBorderCallout1">
            <a:avLst>
              <a:gd name="adj1" fmla="val 28385"/>
              <a:gd name="adj2" fmla="val 110328"/>
              <a:gd name="adj3" fmla="val 262375"/>
              <a:gd name="adj4" fmla="val 163831"/>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Browse to the previous RFP</a:t>
            </a:r>
          </a:p>
        </p:txBody>
      </p:sp>
      <p:sp>
        <p:nvSpPr>
          <p:cNvPr id="7" name="Callout: Line with Border and Accent Bar 6">
            <a:extLst>
              <a:ext uri="{FF2B5EF4-FFF2-40B4-BE49-F238E27FC236}">
                <a16:creationId xmlns:a16="http://schemas.microsoft.com/office/drawing/2014/main" id="{111344D6-055E-2A6F-7A25-9EB38947AA39}"/>
              </a:ext>
            </a:extLst>
          </p:cNvPr>
          <p:cNvSpPr/>
          <p:nvPr/>
        </p:nvSpPr>
        <p:spPr>
          <a:xfrm>
            <a:off x="9787803" y="2059767"/>
            <a:ext cx="1268666" cy="620107"/>
          </a:xfrm>
          <a:prstGeom prst="accentBorderCallout1">
            <a:avLst>
              <a:gd name="adj1" fmla="val 28385"/>
              <a:gd name="adj2" fmla="val 110328"/>
              <a:gd name="adj3" fmla="val 262375"/>
              <a:gd name="adj4" fmla="val 163831"/>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Browse to the amended RFP</a:t>
            </a:r>
          </a:p>
        </p:txBody>
      </p:sp>
    </p:spTree>
    <p:extLst>
      <p:ext uri="{BB962C8B-B14F-4D97-AF65-F5344CB8AC3E}">
        <p14:creationId xmlns:p14="http://schemas.microsoft.com/office/powerpoint/2010/main" val="223280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15 </a:t>
            </a:r>
            <a:r>
              <a:rPr lang="en-US" dirty="0"/>
              <a:t>Prior to Listening to the Next Module</a:t>
            </a:r>
          </a:p>
        </p:txBody>
      </p:sp>
    </p:spTree>
    <p:extLst>
      <p:ext uri="{BB962C8B-B14F-4D97-AF65-F5344CB8AC3E}">
        <p14:creationId xmlns:p14="http://schemas.microsoft.com/office/powerpoint/2010/main" val="25596071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D619-C213-78B8-8B87-D40AA142C84F}"/>
              </a:ext>
            </a:extLst>
          </p:cNvPr>
          <p:cNvSpPr>
            <a:spLocks noGrp="1"/>
          </p:cNvSpPr>
          <p:nvPr>
            <p:ph type="title"/>
          </p:nvPr>
        </p:nvSpPr>
        <p:spPr/>
        <p:txBody>
          <a:bodyPr/>
          <a:lstStyle/>
          <a:p>
            <a:r>
              <a:rPr lang="en-US" dirty="0"/>
              <a:t>Module 15 Quiz</a:t>
            </a:r>
          </a:p>
        </p:txBody>
      </p:sp>
      <p:sp>
        <p:nvSpPr>
          <p:cNvPr id="3" name="Content Placeholder 2">
            <a:extLst>
              <a:ext uri="{FF2B5EF4-FFF2-40B4-BE49-F238E27FC236}">
                <a16:creationId xmlns:a16="http://schemas.microsoft.com/office/drawing/2014/main" id="{F101CDB3-E2AA-A232-C96C-139EF6BCDA30}"/>
              </a:ext>
            </a:extLst>
          </p:cNvPr>
          <p:cNvSpPr>
            <a:spLocks noGrp="1"/>
          </p:cNvSpPr>
          <p:nvPr>
            <p:ph idx="1"/>
          </p:nvPr>
        </p:nvSpPr>
        <p:spPr>
          <a:xfrm>
            <a:off x="804746" y="1702964"/>
            <a:ext cx="11026699" cy="4667250"/>
          </a:xfrm>
        </p:spPr>
        <p:txBody>
          <a:bodyPr>
            <a:normAutofit fontScale="92500" lnSpcReduction="10000"/>
          </a:bodyPr>
          <a:lstStyle/>
          <a:p>
            <a:pPr marL="514350" indent="-514350">
              <a:buFont typeface="+mj-lt"/>
              <a:buAutoNum type="arabicPeriod"/>
            </a:pPr>
            <a:r>
              <a:rPr lang="en-US" sz="2000" b="0" i="0" dirty="0">
                <a:solidFill>
                  <a:srgbClr val="374151"/>
                </a:solidFill>
                <a:effectLst/>
                <a:latin typeface="Söhne"/>
              </a:rPr>
              <a:t>What should you do if you notice that changes mentioned in the Q&amp;A are not reflected in the updated RFP? </a:t>
            </a:r>
          </a:p>
          <a:p>
            <a:pPr marL="914400" lvl="1" indent="-457200">
              <a:buFont typeface="+mj-lt"/>
              <a:buAutoNum type="alphaLcParenR"/>
            </a:pPr>
            <a:r>
              <a:rPr lang="en-US" sz="1600" b="0" i="0" dirty="0">
                <a:solidFill>
                  <a:srgbClr val="374151"/>
                </a:solidFill>
                <a:effectLst/>
                <a:latin typeface="Söhne"/>
              </a:rPr>
              <a:t>Assume the Q&amp;A is correct and ignore the unmodified RFP. </a:t>
            </a:r>
            <a:endParaRPr lang="en-US" sz="1600" dirty="0">
              <a:solidFill>
                <a:srgbClr val="374151"/>
              </a:solidFill>
              <a:latin typeface="Söhne"/>
            </a:endParaRPr>
          </a:p>
          <a:p>
            <a:pPr marL="914400" lvl="1" indent="-457200">
              <a:buFont typeface="+mj-lt"/>
              <a:buAutoNum type="alphaLcParenR"/>
            </a:pPr>
            <a:r>
              <a:rPr lang="en-US" sz="1600" b="0" i="0" dirty="0">
                <a:solidFill>
                  <a:srgbClr val="374151"/>
                </a:solidFill>
                <a:effectLst/>
                <a:latin typeface="Söhne"/>
              </a:rPr>
              <a:t>Incorporate the changes Q&amp;A introduced and ask if the RFP will be conformed to incorporate the changes via a formal Amendment. </a:t>
            </a:r>
            <a:endParaRPr lang="en-US" sz="1600" dirty="0">
              <a:solidFill>
                <a:srgbClr val="374151"/>
              </a:solidFill>
              <a:latin typeface="Söhne"/>
            </a:endParaRPr>
          </a:p>
          <a:p>
            <a:pPr marL="914400" lvl="1" indent="-457200">
              <a:buFont typeface="+mj-lt"/>
              <a:buAutoNum type="alphaLcParenR"/>
            </a:pPr>
            <a:r>
              <a:rPr lang="en-US" sz="1600" b="0" i="0" dirty="0">
                <a:solidFill>
                  <a:srgbClr val="374151"/>
                </a:solidFill>
                <a:effectLst/>
                <a:latin typeface="Söhne"/>
              </a:rPr>
              <a:t>Incorporate the changes Q&amp;A introduced and wait for other competitors to ask for clarification. </a:t>
            </a:r>
            <a:endParaRPr lang="en-US" sz="1600" dirty="0">
              <a:solidFill>
                <a:srgbClr val="374151"/>
              </a:solidFill>
              <a:latin typeface="Söhne"/>
            </a:endParaRPr>
          </a:p>
          <a:p>
            <a:pPr marL="914400" lvl="1" indent="-457200">
              <a:buFont typeface="+mj-lt"/>
              <a:buAutoNum type="alphaLcParenR"/>
            </a:pPr>
            <a:r>
              <a:rPr lang="en-US" sz="1600" b="0" i="0" dirty="0">
                <a:solidFill>
                  <a:srgbClr val="374151"/>
                </a:solidFill>
                <a:effectLst/>
                <a:latin typeface="Söhne"/>
              </a:rPr>
              <a:t>Proceed with the original RFP as is, without considering the Q&amp;A, until and if an Amendment is issued. </a:t>
            </a:r>
          </a:p>
          <a:p>
            <a:pPr marL="457200" indent="-457200">
              <a:buFont typeface="+mj-lt"/>
              <a:buAutoNum type="arabicPeriod"/>
            </a:pPr>
            <a:r>
              <a:rPr lang="en-US" sz="2000" b="0" i="0" dirty="0">
                <a:solidFill>
                  <a:srgbClr val="374151"/>
                </a:solidFill>
                <a:effectLst/>
                <a:latin typeface="Söhne"/>
              </a:rPr>
              <a:t>If the government provides a vague or non-answer to a question, what is the suggested course of action? </a:t>
            </a:r>
          </a:p>
          <a:p>
            <a:pPr marL="914400" lvl="1" indent="-457200">
              <a:buFont typeface="+mj-lt"/>
              <a:buAutoNum type="alphaLcParenR"/>
            </a:pPr>
            <a:r>
              <a:rPr lang="en-US" sz="1600" dirty="0">
                <a:solidFill>
                  <a:srgbClr val="374151"/>
                </a:solidFill>
                <a:latin typeface="Söhne"/>
              </a:rPr>
              <a:t>Accept the vague answer and proceed without further action or changes. </a:t>
            </a:r>
          </a:p>
          <a:p>
            <a:pPr marL="914400" lvl="1" indent="-457200">
              <a:buFont typeface="+mj-lt"/>
              <a:buAutoNum type="alphaLcParenR"/>
            </a:pPr>
            <a:r>
              <a:rPr lang="en-US" sz="1600" dirty="0">
                <a:solidFill>
                  <a:srgbClr val="374151"/>
                </a:solidFill>
                <a:latin typeface="Söhne"/>
              </a:rPr>
              <a:t>Use the broader team and AI to read into the Government’s intent and interpret the answer. </a:t>
            </a:r>
          </a:p>
          <a:p>
            <a:pPr marL="914400" lvl="1" indent="-457200">
              <a:buFont typeface="+mj-lt"/>
              <a:buAutoNum type="alphaLcParenR"/>
            </a:pPr>
            <a:r>
              <a:rPr lang="en-US" sz="1600" dirty="0">
                <a:solidFill>
                  <a:srgbClr val="374151"/>
                </a:solidFill>
                <a:latin typeface="Söhne"/>
              </a:rPr>
              <a:t>Ask a follow-up question for clarification, even if the original Q&amp;A deadline has passed and a new one was not set. </a:t>
            </a:r>
          </a:p>
          <a:p>
            <a:pPr marL="914400" lvl="1" indent="-457200">
              <a:buFont typeface="+mj-lt"/>
              <a:buAutoNum type="alphaLcParenR"/>
            </a:pPr>
            <a:r>
              <a:rPr lang="en-US" sz="1600" dirty="0">
                <a:solidFill>
                  <a:srgbClr val="374151"/>
                </a:solidFill>
                <a:latin typeface="Söhne"/>
              </a:rPr>
              <a:t>Try to guess the government's intention and proceed accordingly. </a:t>
            </a:r>
          </a:p>
          <a:p>
            <a:pPr marL="457200" indent="-457200">
              <a:buFont typeface="+mj-lt"/>
              <a:buAutoNum type="arabicPeriod"/>
            </a:pPr>
            <a:r>
              <a:rPr lang="en-US" sz="2000" b="0" i="0" dirty="0">
                <a:solidFill>
                  <a:srgbClr val="374151"/>
                </a:solidFill>
                <a:effectLst/>
                <a:latin typeface="Söhne"/>
              </a:rPr>
              <a:t>If an amendment does not provide a summary of changes or redlines, what is a recommended next step? </a:t>
            </a:r>
          </a:p>
          <a:p>
            <a:pPr marL="914400" lvl="1" indent="-457200">
              <a:buFont typeface="+mj-lt"/>
              <a:buAutoNum type="alphaLcParenR"/>
            </a:pPr>
            <a:r>
              <a:rPr lang="en-US" sz="1600" dirty="0">
                <a:solidFill>
                  <a:srgbClr val="374151"/>
                </a:solidFill>
                <a:latin typeface="Söhne"/>
              </a:rPr>
              <a:t>Guess the changes based on the most recent Q&amp;A and highlight each one manually. </a:t>
            </a:r>
          </a:p>
          <a:p>
            <a:pPr marL="914400" lvl="1" indent="-457200">
              <a:buFont typeface="+mj-lt"/>
              <a:buAutoNum type="alphaLcParenR"/>
            </a:pPr>
            <a:r>
              <a:rPr lang="en-US" sz="1600" dirty="0">
                <a:solidFill>
                  <a:srgbClr val="374151"/>
                </a:solidFill>
                <a:latin typeface="Söhne"/>
              </a:rPr>
              <a:t>Ignore the amendment if it does not have a summary. </a:t>
            </a:r>
          </a:p>
          <a:p>
            <a:pPr marL="914400" lvl="1" indent="-457200">
              <a:buFont typeface="+mj-lt"/>
              <a:buAutoNum type="alphaLcParenR"/>
            </a:pPr>
            <a:r>
              <a:rPr lang="en-US" sz="1600" dirty="0">
                <a:solidFill>
                  <a:srgbClr val="374151"/>
                </a:solidFill>
                <a:latin typeface="Söhne"/>
              </a:rPr>
              <a:t>Ask for another amendment that includes the summary of changes or redlines. </a:t>
            </a:r>
          </a:p>
          <a:p>
            <a:pPr marL="914400" lvl="1" indent="-457200">
              <a:buFont typeface="+mj-lt"/>
              <a:buAutoNum type="alphaLcParenR"/>
            </a:pPr>
            <a:r>
              <a:rPr lang="en-US" sz="1600" dirty="0">
                <a:solidFill>
                  <a:srgbClr val="374151"/>
                </a:solidFill>
                <a:latin typeface="Söhne"/>
              </a:rPr>
              <a:t>Create your own document comparison to identify changes. </a:t>
            </a:r>
          </a:p>
        </p:txBody>
      </p:sp>
    </p:spTree>
    <p:extLst>
      <p:ext uri="{BB962C8B-B14F-4D97-AF65-F5344CB8AC3E}">
        <p14:creationId xmlns:p14="http://schemas.microsoft.com/office/powerpoint/2010/main" val="320547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1000"/>
                                        <p:tgtEl>
                                          <p:spTgt spid="3">
                                            <p:txEl>
                                              <p:pRg st="13" end="13"/>
                                            </p:txEl>
                                          </p:spTgt>
                                        </p:tgtEl>
                                      </p:cBhvr>
                                    </p:animEffect>
                                    <p:anim calcmode="lin" valueType="num">
                                      <p:cBhvr>
                                        <p:cTn id="7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
                                            <p:txEl>
                                              <p:pRg st="14" end="14"/>
                                            </p:txEl>
                                          </p:spTgt>
                                        </p:tgtEl>
                                        <p:attrNameLst>
                                          <p:attrName>style.visibility</p:attrName>
                                        </p:attrNameLst>
                                      </p:cBhvr>
                                      <p:to>
                                        <p:strVal val="visible"/>
                                      </p:to>
                                    </p:set>
                                    <p:animEffect transition="in" filter="fade">
                                      <p:cBhvr>
                                        <p:cTn id="81" dur="1000"/>
                                        <p:tgtEl>
                                          <p:spTgt spid="3">
                                            <p:txEl>
                                              <p:pRg st="14" end="14"/>
                                            </p:txEl>
                                          </p:spTgt>
                                        </p:tgtEl>
                                      </p:cBhvr>
                                    </p:animEffect>
                                    <p:anim calcmode="lin" valueType="num">
                                      <p:cBhvr>
                                        <p:cTn id="8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7905" y="552703"/>
            <a:ext cx="8520113" cy="600075"/>
          </a:xfrm>
        </p:spPr>
        <p:txBody>
          <a:bodyPr>
            <a:normAutofit fontScale="90000"/>
          </a:bodyPr>
          <a:lstStyle/>
          <a:p>
            <a:r>
              <a:rPr lang="en-US" dirty="0"/>
              <a:t>Where Outlining Fits in the Proposal Process</a:t>
            </a:r>
          </a:p>
        </p:txBody>
      </p:sp>
      <p:sp>
        <p:nvSpPr>
          <p:cNvPr id="95" name="Rounded Rectangle 94"/>
          <p:cNvSpPr/>
          <p:nvPr/>
        </p:nvSpPr>
        <p:spPr>
          <a:xfrm>
            <a:off x="8825616" y="2680538"/>
            <a:ext cx="469317" cy="206499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96" name="Rounded Rectangle 95"/>
          <p:cNvSpPr/>
          <p:nvPr/>
        </p:nvSpPr>
        <p:spPr>
          <a:xfrm>
            <a:off x="7229939" y="2680538"/>
            <a:ext cx="1595677" cy="2064994"/>
          </a:xfrm>
          <a:prstGeom prst="round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97" name="Rectangle 96"/>
          <p:cNvSpPr/>
          <p:nvPr/>
        </p:nvSpPr>
        <p:spPr>
          <a:xfrm>
            <a:off x="1034958" y="5504598"/>
            <a:ext cx="10304563" cy="46931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endParaRPr>
          </a:p>
        </p:txBody>
      </p:sp>
      <p:sp>
        <p:nvSpPr>
          <p:cNvPr id="98" name="Rounded Rectangle 97"/>
          <p:cNvSpPr/>
          <p:nvPr/>
        </p:nvSpPr>
        <p:spPr>
          <a:xfrm>
            <a:off x="1034958" y="2680538"/>
            <a:ext cx="2158857" cy="206499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99" name="TextBox 98"/>
          <p:cNvSpPr txBox="1"/>
          <p:nvPr/>
        </p:nvSpPr>
        <p:spPr>
          <a:xfrm>
            <a:off x="1434893" y="5484193"/>
            <a:ext cx="1318168" cy="461665"/>
          </a:xfrm>
          <a:prstGeom prst="rect">
            <a:avLst/>
          </a:prstGeom>
          <a:noFill/>
        </p:spPr>
        <p:txBody>
          <a:bodyPr wrap="square" rtlCol="0">
            <a:spAutoFit/>
          </a:bodyPr>
          <a:lstStyle/>
          <a:p>
            <a:pPr algn="ctr"/>
            <a:r>
              <a:rPr lang="en-US" sz="1200" b="1" dirty="0">
                <a:solidFill>
                  <a:prstClr val="black"/>
                </a:solidFill>
                <a:latin typeface="Lucida Sans Unicode"/>
              </a:rPr>
              <a:t>Integration Phase</a:t>
            </a:r>
          </a:p>
        </p:txBody>
      </p:sp>
      <p:sp>
        <p:nvSpPr>
          <p:cNvPr id="100" name="Rounded Rectangle 99"/>
          <p:cNvSpPr/>
          <p:nvPr/>
        </p:nvSpPr>
        <p:spPr>
          <a:xfrm>
            <a:off x="3193815" y="2680538"/>
            <a:ext cx="2252721" cy="206499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01" name="TextBox 100"/>
          <p:cNvSpPr txBox="1"/>
          <p:nvPr/>
        </p:nvSpPr>
        <p:spPr>
          <a:xfrm>
            <a:off x="3663132" y="5484193"/>
            <a:ext cx="1273275" cy="461665"/>
          </a:xfrm>
          <a:prstGeom prst="rect">
            <a:avLst/>
          </a:prstGeom>
          <a:noFill/>
        </p:spPr>
        <p:txBody>
          <a:bodyPr wrap="square" rtlCol="0">
            <a:spAutoFit/>
          </a:bodyPr>
          <a:lstStyle/>
          <a:p>
            <a:pPr algn="ctr"/>
            <a:r>
              <a:rPr lang="en-US" sz="1200" b="1" dirty="0">
                <a:solidFill>
                  <a:prstClr val="black"/>
                </a:solidFill>
                <a:latin typeface="Lucida Sans Unicode"/>
              </a:rPr>
              <a:t>Planning Phase</a:t>
            </a:r>
          </a:p>
        </p:txBody>
      </p:sp>
      <p:sp>
        <p:nvSpPr>
          <p:cNvPr id="102" name="Rounded Rectangle 101"/>
          <p:cNvSpPr/>
          <p:nvPr/>
        </p:nvSpPr>
        <p:spPr>
          <a:xfrm>
            <a:off x="5446535" y="2680538"/>
            <a:ext cx="1783404" cy="206499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03" name="Rounded Rectangle 102"/>
          <p:cNvSpPr/>
          <p:nvPr/>
        </p:nvSpPr>
        <p:spPr>
          <a:xfrm>
            <a:off x="9294933" y="2680538"/>
            <a:ext cx="1877267" cy="2064994"/>
          </a:xfrm>
          <a:prstGeom prst="round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04" name="TextBox 103"/>
          <p:cNvSpPr txBox="1"/>
          <p:nvPr/>
        </p:nvSpPr>
        <p:spPr>
          <a:xfrm>
            <a:off x="932124" y="1658984"/>
            <a:ext cx="2628174" cy="338554"/>
          </a:xfrm>
          <a:prstGeom prst="rect">
            <a:avLst/>
          </a:prstGeom>
          <a:noFill/>
        </p:spPr>
        <p:txBody>
          <a:bodyPr wrap="square" rtlCol="0">
            <a:spAutoFit/>
          </a:bodyPr>
          <a:lstStyle/>
          <a:p>
            <a:pPr algn="ctr"/>
            <a:r>
              <a:rPr lang="en-US" sz="1600" b="1" dirty="0">
                <a:solidFill>
                  <a:schemeClr val="accent1"/>
                </a:solidFill>
                <a:latin typeface="Lucida Sans Unicode"/>
              </a:rPr>
              <a:t>OST Proposal Process:</a:t>
            </a:r>
          </a:p>
        </p:txBody>
      </p:sp>
      <p:sp>
        <p:nvSpPr>
          <p:cNvPr id="105" name="Right Arrow 104"/>
          <p:cNvSpPr/>
          <p:nvPr/>
        </p:nvSpPr>
        <p:spPr>
          <a:xfrm>
            <a:off x="847231" y="3431445"/>
            <a:ext cx="10700423" cy="375453"/>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06" name="Isosceles Triangle 105"/>
          <p:cNvSpPr/>
          <p:nvPr/>
        </p:nvSpPr>
        <p:spPr>
          <a:xfrm>
            <a:off x="1128821"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07" name="TextBox 106"/>
          <p:cNvSpPr txBox="1"/>
          <p:nvPr/>
        </p:nvSpPr>
        <p:spPr>
          <a:xfrm>
            <a:off x="998229" y="2255871"/>
            <a:ext cx="563180" cy="369332"/>
          </a:xfrm>
          <a:prstGeom prst="rect">
            <a:avLst/>
          </a:prstGeom>
          <a:noFill/>
        </p:spPr>
        <p:txBody>
          <a:bodyPr wrap="square" rtlCol="0">
            <a:spAutoFit/>
          </a:bodyPr>
          <a:lstStyle/>
          <a:p>
            <a:pPr algn="ctr"/>
            <a:r>
              <a:rPr lang="en-US" sz="900" b="1" dirty="0">
                <a:solidFill>
                  <a:prstClr val="black"/>
                </a:solidFill>
                <a:latin typeface="Lucida Sans Unicode"/>
              </a:rPr>
              <a:t>Read RFP</a:t>
            </a:r>
          </a:p>
        </p:txBody>
      </p:sp>
      <p:cxnSp>
        <p:nvCxnSpPr>
          <p:cNvPr id="108" name="Straight Connector 107"/>
          <p:cNvCxnSpPr/>
          <p:nvPr/>
        </p:nvCxnSpPr>
        <p:spPr>
          <a:xfrm rot="5400000">
            <a:off x="813717" y="2941246"/>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1153307" y="4863884"/>
            <a:ext cx="938634" cy="507831"/>
          </a:xfrm>
          <a:prstGeom prst="rect">
            <a:avLst/>
          </a:prstGeom>
          <a:noFill/>
        </p:spPr>
        <p:txBody>
          <a:bodyPr wrap="square" rtlCol="0">
            <a:spAutoFit/>
          </a:bodyPr>
          <a:lstStyle/>
          <a:p>
            <a:pPr algn="ctr"/>
            <a:r>
              <a:rPr lang="en-US" sz="900" b="1" dirty="0">
                <a:solidFill>
                  <a:prstClr val="black"/>
                </a:solidFill>
                <a:latin typeface="Lucida Sans Unicode"/>
              </a:rPr>
              <a:t>Make Bid-No-Bid Decision</a:t>
            </a:r>
          </a:p>
        </p:txBody>
      </p:sp>
      <p:cxnSp>
        <p:nvCxnSpPr>
          <p:cNvPr id="110" name="Straight Connector 109"/>
          <p:cNvCxnSpPr/>
          <p:nvPr/>
        </p:nvCxnSpPr>
        <p:spPr>
          <a:xfrm rot="5400000">
            <a:off x="1059443" y="4333350"/>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1" name="Isosceles Triangle 110"/>
          <p:cNvSpPr/>
          <p:nvPr/>
        </p:nvSpPr>
        <p:spPr>
          <a:xfrm>
            <a:off x="1822593"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12" name="TextBox 111"/>
          <p:cNvSpPr txBox="1"/>
          <p:nvPr/>
        </p:nvSpPr>
        <p:spPr>
          <a:xfrm>
            <a:off x="1561409" y="2264690"/>
            <a:ext cx="844770" cy="369332"/>
          </a:xfrm>
          <a:prstGeom prst="rect">
            <a:avLst/>
          </a:prstGeom>
          <a:noFill/>
        </p:spPr>
        <p:txBody>
          <a:bodyPr wrap="square" rtlCol="0">
            <a:spAutoFit/>
          </a:bodyPr>
          <a:lstStyle/>
          <a:p>
            <a:pPr algn="ctr"/>
            <a:r>
              <a:rPr lang="en-US" sz="900" b="1" dirty="0">
                <a:solidFill>
                  <a:prstClr val="black"/>
                </a:solidFill>
                <a:latin typeface="Lucida Sans Unicode"/>
              </a:rPr>
              <a:t>Prepare for Kick-Off</a:t>
            </a:r>
          </a:p>
        </p:txBody>
      </p:sp>
      <p:cxnSp>
        <p:nvCxnSpPr>
          <p:cNvPr id="113" name="Straight Connector 112"/>
          <p:cNvCxnSpPr/>
          <p:nvPr/>
        </p:nvCxnSpPr>
        <p:spPr>
          <a:xfrm rot="5400000">
            <a:off x="1537985"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4" name="Isosceles Triangle 113"/>
          <p:cNvSpPr/>
          <p:nvPr/>
        </p:nvSpPr>
        <p:spPr>
          <a:xfrm>
            <a:off x="3050980" y="3431445"/>
            <a:ext cx="281590" cy="28159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15" name="TextBox 114"/>
          <p:cNvSpPr txBox="1"/>
          <p:nvPr/>
        </p:nvSpPr>
        <p:spPr>
          <a:xfrm>
            <a:off x="2593906" y="2272433"/>
            <a:ext cx="1220224" cy="230832"/>
          </a:xfrm>
          <a:prstGeom prst="rect">
            <a:avLst/>
          </a:prstGeom>
          <a:noFill/>
        </p:spPr>
        <p:txBody>
          <a:bodyPr wrap="square" rtlCol="0">
            <a:spAutoFit/>
          </a:bodyPr>
          <a:lstStyle/>
          <a:p>
            <a:pPr algn="ctr"/>
            <a:r>
              <a:rPr lang="en-US" sz="900" b="1" dirty="0">
                <a:solidFill>
                  <a:prstClr val="black"/>
                </a:solidFill>
                <a:latin typeface="Lucida Sans Unicode"/>
              </a:rPr>
              <a:t>Conduct Kick-Off </a:t>
            </a:r>
          </a:p>
        </p:txBody>
      </p:sp>
      <p:cxnSp>
        <p:nvCxnSpPr>
          <p:cNvPr id="116" name="Straight Connector 115"/>
          <p:cNvCxnSpPr/>
          <p:nvPr/>
        </p:nvCxnSpPr>
        <p:spPr>
          <a:xfrm rot="5400000">
            <a:off x="2758209"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7" name="Flowchart: Decision 116"/>
          <p:cNvSpPr/>
          <p:nvPr/>
        </p:nvSpPr>
        <p:spPr>
          <a:xfrm>
            <a:off x="1483868" y="3337581"/>
            <a:ext cx="281590" cy="375453"/>
          </a:xfrm>
          <a:prstGeom prst="flowChartDecisi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18" name="TextBox 117"/>
          <p:cNvSpPr txBox="1"/>
          <p:nvPr/>
        </p:nvSpPr>
        <p:spPr>
          <a:xfrm>
            <a:off x="1712404" y="3676307"/>
            <a:ext cx="1595677" cy="1338828"/>
          </a:xfrm>
          <a:prstGeom prst="rect">
            <a:avLst/>
          </a:prstGeom>
          <a:noFill/>
        </p:spPr>
        <p:txBody>
          <a:bodyPr wrap="square" rtlCol="0">
            <a:spAutoFit/>
          </a:bodyPr>
          <a:lstStyle/>
          <a:p>
            <a:pPr>
              <a:buFont typeface="Arial" pitchFamily="34" charset="0"/>
              <a:buChar char="•"/>
            </a:pPr>
            <a:r>
              <a:rPr lang="en-US" sz="900" b="1" i="1" dirty="0">
                <a:solidFill>
                  <a:prstClr val="black"/>
                </a:solidFill>
                <a:latin typeface="Lucida Sans Unicode"/>
              </a:rPr>
              <a:t>Annotated Outline</a:t>
            </a:r>
          </a:p>
          <a:p>
            <a:pPr>
              <a:buFont typeface="Arial" pitchFamily="34" charset="0"/>
              <a:buChar char="•"/>
            </a:pPr>
            <a:r>
              <a:rPr lang="en-US" sz="900" b="1" i="1" dirty="0">
                <a:solidFill>
                  <a:prstClr val="black"/>
                </a:solidFill>
                <a:latin typeface="Lucida Sans Unicode"/>
              </a:rPr>
              <a:t>Assignments</a:t>
            </a:r>
          </a:p>
          <a:p>
            <a:pPr>
              <a:buFont typeface="Arial" pitchFamily="34" charset="0"/>
              <a:buChar char="•"/>
            </a:pPr>
            <a:r>
              <a:rPr lang="en-US" sz="900" b="1" i="1" dirty="0">
                <a:solidFill>
                  <a:prstClr val="black"/>
                </a:solidFill>
                <a:latin typeface="Lucida Sans Unicode"/>
              </a:rPr>
              <a:t>Work Packages</a:t>
            </a:r>
          </a:p>
          <a:p>
            <a:pPr>
              <a:buFont typeface="Arial" pitchFamily="34" charset="0"/>
              <a:buChar char="•"/>
            </a:pPr>
            <a:r>
              <a:rPr lang="en-US" sz="900" b="1" i="1" dirty="0">
                <a:solidFill>
                  <a:prstClr val="black"/>
                </a:solidFill>
                <a:latin typeface="Lucida Sans Unicode"/>
              </a:rPr>
              <a:t>Compliance Checklist</a:t>
            </a:r>
          </a:p>
          <a:p>
            <a:pPr>
              <a:buFont typeface="Arial" pitchFamily="34" charset="0"/>
              <a:buChar char="•"/>
            </a:pPr>
            <a:r>
              <a:rPr lang="en-US" sz="900" b="1" i="1" dirty="0">
                <a:solidFill>
                  <a:prstClr val="black"/>
                </a:solidFill>
                <a:latin typeface="Lucida Sans Unicode"/>
              </a:rPr>
              <a:t>Style Guide</a:t>
            </a:r>
          </a:p>
          <a:p>
            <a:pPr>
              <a:buFont typeface="Arial" pitchFamily="34" charset="0"/>
              <a:buChar char="•"/>
            </a:pPr>
            <a:r>
              <a:rPr lang="en-US" sz="900" b="1" i="1" dirty="0">
                <a:solidFill>
                  <a:prstClr val="black"/>
                </a:solidFill>
                <a:latin typeface="Lucida Sans Unicode"/>
              </a:rPr>
              <a:t>Background Materials</a:t>
            </a:r>
          </a:p>
          <a:p>
            <a:pPr>
              <a:buFont typeface="Arial" pitchFamily="34" charset="0"/>
              <a:buChar char="•"/>
            </a:pPr>
            <a:r>
              <a:rPr lang="en-US" sz="900" b="1" i="1" dirty="0">
                <a:solidFill>
                  <a:prstClr val="black"/>
                </a:solidFill>
                <a:latin typeface="Lucida Sans Unicode"/>
              </a:rPr>
              <a:t>Briefing</a:t>
            </a:r>
          </a:p>
          <a:p>
            <a:endParaRPr lang="en-US" sz="900" b="1" dirty="0">
              <a:solidFill>
                <a:prstClr val="black"/>
              </a:solidFill>
              <a:latin typeface="Lucida Sans Unicode"/>
            </a:endParaRPr>
          </a:p>
          <a:p>
            <a:pPr>
              <a:buFont typeface="Arial" pitchFamily="34" charset="0"/>
              <a:buChar char="•"/>
            </a:pPr>
            <a:endParaRPr lang="en-US" sz="900" b="1" dirty="0">
              <a:solidFill>
                <a:prstClr val="black"/>
              </a:solidFill>
              <a:latin typeface="Lucida Sans Unicode"/>
            </a:endParaRPr>
          </a:p>
        </p:txBody>
      </p:sp>
      <p:sp>
        <p:nvSpPr>
          <p:cNvPr id="119" name="Isosceles Triangle 118"/>
          <p:cNvSpPr/>
          <p:nvPr/>
        </p:nvSpPr>
        <p:spPr>
          <a:xfrm>
            <a:off x="3389705"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20" name="TextBox 119"/>
          <p:cNvSpPr txBox="1"/>
          <p:nvPr/>
        </p:nvSpPr>
        <p:spPr>
          <a:xfrm>
            <a:off x="2969363" y="4867962"/>
            <a:ext cx="1126360" cy="369332"/>
          </a:xfrm>
          <a:prstGeom prst="rect">
            <a:avLst/>
          </a:prstGeom>
          <a:noFill/>
        </p:spPr>
        <p:txBody>
          <a:bodyPr wrap="square" rtlCol="0">
            <a:spAutoFit/>
          </a:bodyPr>
          <a:lstStyle/>
          <a:p>
            <a:pPr algn="ctr"/>
            <a:r>
              <a:rPr lang="en-US" sz="900" b="1" dirty="0">
                <a:solidFill>
                  <a:prstClr val="black"/>
                </a:solidFill>
                <a:latin typeface="Lucida Sans Unicode"/>
              </a:rPr>
              <a:t>Brainstorm &amp; Research</a:t>
            </a:r>
          </a:p>
        </p:txBody>
      </p:sp>
      <p:sp>
        <p:nvSpPr>
          <p:cNvPr id="121" name="Isosceles Triangle 120"/>
          <p:cNvSpPr/>
          <p:nvPr/>
        </p:nvSpPr>
        <p:spPr>
          <a:xfrm>
            <a:off x="4042666"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22" name="Isosceles Triangle 121"/>
          <p:cNvSpPr/>
          <p:nvPr/>
        </p:nvSpPr>
        <p:spPr>
          <a:xfrm>
            <a:off x="4393640" y="3431445"/>
            <a:ext cx="281590" cy="28159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23" name="TextBox 122"/>
          <p:cNvSpPr txBox="1"/>
          <p:nvPr/>
        </p:nvSpPr>
        <p:spPr>
          <a:xfrm>
            <a:off x="3671296" y="2272437"/>
            <a:ext cx="1024334" cy="369332"/>
          </a:xfrm>
          <a:prstGeom prst="rect">
            <a:avLst/>
          </a:prstGeom>
          <a:noFill/>
        </p:spPr>
        <p:txBody>
          <a:bodyPr wrap="square" rtlCol="0">
            <a:spAutoFit/>
          </a:bodyPr>
          <a:lstStyle/>
          <a:p>
            <a:pPr algn="ctr"/>
            <a:r>
              <a:rPr lang="en-US" sz="900" b="1" dirty="0">
                <a:solidFill>
                  <a:prstClr val="black"/>
                </a:solidFill>
                <a:latin typeface="Lucida Sans Unicode"/>
              </a:rPr>
              <a:t>Develop Work Packages</a:t>
            </a:r>
          </a:p>
        </p:txBody>
      </p:sp>
      <p:cxnSp>
        <p:nvCxnSpPr>
          <p:cNvPr id="124" name="Straight Connector 123"/>
          <p:cNvCxnSpPr/>
          <p:nvPr/>
        </p:nvCxnSpPr>
        <p:spPr>
          <a:xfrm rot="5400000">
            <a:off x="3753975"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5" name="Isosceles Triangle 124"/>
          <p:cNvSpPr/>
          <p:nvPr/>
        </p:nvSpPr>
        <p:spPr>
          <a:xfrm>
            <a:off x="4740528"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26" name="TextBox 125"/>
          <p:cNvSpPr txBox="1"/>
          <p:nvPr/>
        </p:nvSpPr>
        <p:spPr>
          <a:xfrm>
            <a:off x="4454851" y="2272437"/>
            <a:ext cx="848850" cy="369332"/>
          </a:xfrm>
          <a:prstGeom prst="rect">
            <a:avLst/>
          </a:prstGeom>
          <a:noFill/>
        </p:spPr>
        <p:txBody>
          <a:bodyPr wrap="square" rtlCol="0">
            <a:spAutoFit/>
          </a:bodyPr>
          <a:lstStyle/>
          <a:p>
            <a:pPr algn="ctr"/>
            <a:r>
              <a:rPr lang="en-US" sz="900" b="1" dirty="0">
                <a:solidFill>
                  <a:prstClr val="black"/>
                </a:solidFill>
                <a:latin typeface="Lucida Sans Unicode"/>
              </a:rPr>
              <a:t>Prepare Draft 1</a:t>
            </a:r>
          </a:p>
        </p:txBody>
      </p:sp>
      <p:cxnSp>
        <p:nvCxnSpPr>
          <p:cNvPr id="127" name="Straight Connector 126"/>
          <p:cNvCxnSpPr/>
          <p:nvPr/>
        </p:nvCxnSpPr>
        <p:spPr>
          <a:xfrm rot="5400000">
            <a:off x="4447749"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2962174" y="4324208"/>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4176359" y="4867962"/>
            <a:ext cx="794731" cy="369332"/>
          </a:xfrm>
          <a:prstGeom prst="rect">
            <a:avLst/>
          </a:prstGeom>
          <a:noFill/>
        </p:spPr>
        <p:txBody>
          <a:bodyPr wrap="square" rtlCol="0">
            <a:spAutoFit/>
          </a:bodyPr>
          <a:lstStyle/>
          <a:p>
            <a:pPr algn="ctr"/>
            <a:r>
              <a:rPr lang="en-US" sz="900" b="1" dirty="0">
                <a:solidFill>
                  <a:prstClr val="black"/>
                </a:solidFill>
                <a:latin typeface="Lucida Sans Unicode"/>
              </a:rPr>
              <a:t>In-Process Review(s)</a:t>
            </a:r>
          </a:p>
        </p:txBody>
      </p:sp>
      <p:cxnSp>
        <p:nvCxnSpPr>
          <p:cNvPr id="130" name="Straight Connector 129"/>
          <p:cNvCxnSpPr/>
          <p:nvPr/>
        </p:nvCxnSpPr>
        <p:spPr>
          <a:xfrm rot="5400000">
            <a:off x="3970182" y="4324208"/>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1" name="Isosceles Triangle 130"/>
          <p:cNvSpPr/>
          <p:nvPr/>
        </p:nvSpPr>
        <p:spPr>
          <a:xfrm>
            <a:off x="5311867" y="3431445"/>
            <a:ext cx="281590" cy="281590"/>
          </a:xfrm>
          <a:prstGeom prst="triangl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32" name="TextBox 131"/>
          <p:cNvSpPr txBox="1"/>
          <p:nvPr/>
        </p:nvSpPr>
        <p:spPr>
          <a:xfrm>
            <a:off x="5038433" y="2272437"/>
            <a:ext cx="848850" cy="369332"/>
          </a:xfrm>
          <a:prstGeom prst="rect">
            <a:avLst/>
          </a:prstGeom>
          <a:noFill/>
        </p:spPr>
        <p:txBody>
          <a:bodyPr wrap="square" rtlCol="0">
            <a:spAutoFit/>
          </a:bodyPr>
          <a:lstStyle/>
          <a:p>
            <a:pPr algn="ctr"/>
            <a:r>
              <a:rPr lang="en-US" sz="900" b="1" dirty="0">
                <a:solidFill>
                  <a:prstClr val="black"/>
                </a:solidFill>
                <a:latin typeface="Lucida Sans Unicode"/>
              </a:rPr>
              <a:t>Conduct Pink Team</a:t>
            </a:r>
          </a:p>
        </p:txBody>
      </p:sp>
      <p:cxnSp>
        <p:nvCxnSpPr>
          <p:cNvPr id="133" name="Straight Connector 132"/>
          <p:cNvCxnSpPr/>
          <p:nvPr/>
        </p:nvCxnSpPr>
        <p:spPr>
          <a:xfrm rot="5400000">
            <a:off x="5031332"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4" name="Isosceles Triangle 133"/>
          <p:cNvSpPr/>
          <p:nvPr/>
        </p:nvSpPr>
        <p:spPr>
          <a:xfrm>
            <a:off x="6197442" y="3444104"/>
            <a:ext cx="281590" cy="28159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35" name="TextBox 134"/>
          <p:cNvSpPr txBox="1"/>
          <p:nvPr/>
        </p:nvSpPr>
        <p:spPr>
          <a:xfrm>
            <a:off x="5842397" y="4909157"/>
            <a:ext cx="887622" cy="369332"/>
          </a:xfrm>
          <a:prstGeom prst="rect">
            <a:avLst/>
          </a:prstGeom>
          <a:noFill/>
        </p:spPr>
        <p:txBody>
          <a:bodyPr wrap="square" rtlCol="0">
            <a:spAutoFit/>
          </a:bodyPr>
          <a:lstStyle/>
          <a:p>
            <a:pPr algn="ctr"/>
            <a:r>
              <a:rPr lang="en-US" sz="900" b="1" dirty="0">
                <a:solidFill>
                  <a:prstClr val="black"/>
                </a:solidFill>
                <a:latin typeface="Lucida Sans Unicode"/>
              </a:rPr>
              <a:t>In-Process Review(s)</a:t>
            </a:r>
          </a:p>
        </p:txBody>
      </p:sp>
      <p:cxnSp>
        <p:nvCxnSpPr>
          <p:cNvPr id="136" name="Straight Connector 135"/>
          <p:cNvCxnSpPr/>
          <p:nvPr/>
        </p:nvCxnSpPr>
        <p:spPr>
          <a:xfrm rot="5400000">
            <a:off x="5765828" y="4336868"/>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7" name="Isosceles Triangle 136"/>
          <p:cNvSpPr/>
          <p:nvPr/>
        </p:nvSpPr>
        <p:spPr>
          <a:xfrm>
            <a:off x="5899533" y="3443688"/>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38" name="TextBox 137"/>
          <p:cNvSpPr txBox="1"/>
          <p:nvPr/>
        </p:nvSpPr>
        <p:spPr>
          <a:xfrm>
            <a:off x="5763872" y="2284680"/>
            <a:ext cx="698834" cy="369332"/>
          </a:xfrm>
          <a:prstGeom prst="rect">
            <a:avLst/>
          </a:prstGeom>
          <a:noFill/>
        </p:spPr>
        <p:txBody>
          <a:bodyPr wrap="square" rtlCol="0">
            <a:spAutoFit/>
          </a:bodyPr>
          <a:lstStyle/>
          <a:p>
            <a:pPr algn="ctr"/>
            <a:r>
              <a:rPr lang="en-US" sz="900" b="1" dirty="0">
                <a:solidFill>
                  <a:prstClr val="black"/>
                </a:solidFill>
                <a:latin typeface="Lucida Sans Unicode"/>
              </a:rPr>
              <a:t>Prepare Draft 2</a:t>
            </a:r>
          </a:p>
        </p:txBody>
      </p:sp>
      <p:cxnSp>
        <p:nvCxnSpPr>
          <p:cNvPr id="139" name="Straight Connector 138"/>
          <p:cNvCxnSpPr/>
          <p:nvPr/>
        </p:nvCxnSpPr>
        <p:spPr>
          <a:xfrm rot="5400000">
            <a:off x="5606755" y="3021302"/>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0" name="Isosceles Triangle 139"/>
          <p:cNvSpPr/>
          <p:nvPr/>
        </p:nvSpPr>
        <p:spPr>
          <a:xfrm>
            <a:off x="6487203" y="3443688"/>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41" name="TextBox 140"/>
          <p:cNvSpPr txBox="1"/>
          <p:nvPr/>
        </p:nvSpPr>
        <p:spPr>
          <a:xfrm>
            <a:off x="6314810" y="2284680"/>
            <a:ext cx="735566" cy="369332"/>
          </a:xfrm>
          <a:prstGeom prst="rect">
            <a:avLst/>
          </a:prstGeom>
          <a:noFill/>
        </p:spPr>
        <p:txBody>
          <a:bodyPr wrap="square" rtlCol="0">
            <a:spAutoFit/>
          </a:bodyPr>
          <a:lstStyle/>
          <a:p>
            <a:pPr algn="ctr"/>
            <a:r>
              <a:rPr lang="en-US" sz="900" b="1" dirty="0">
                <a:solidFill>
                  <a:prstClr val="black"/>
                </a:solidFill>
                <a:latin typeface="Lucida Sans Unicode"/>
              </a:rPr>
              <a:t>Prepare Draft n</a:t>
            </a:r>
          </a:p>
        </p:txBody>
      </p:sp>
      <p:cxnSp>
        <p:nvCxnSpPr>
          <p:cNvPr id="142" name="Straight Connector 141"/>
          <p:cNvCxnSpPr/>
          <p:nvPr/>
        </p:nvCxnSpPr>
        <p:spPr>
          <a:xfrm rot="5400000">
            <a:off x="6194424" y="3021302"/>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3" name="Isosceles Triangle 142"/>
          <p:cNvSpPr/>
          <p:nvPr/>
        </p:nvSpPr>
        <p:spPr>
          <a:xfrm>
            <a:off x="7083028" y="3443688"/>
            <a:ext cx="281590" cy="28159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44" name="TextBox 143"/>
          <p:cNvSpPr txBox="1"/>
          <p:nvPr/>
        </p:nvSpPr>
        <p:spPr>
          <a:xfrm>
            <a:off x="6785108" y="2272437"/>
            <a:ext cx="848850" cy="369332"/>
          </a:xfrm>
          <a:prstGeom prst="rect">
            <a:avLst/>
          </a:prstGeom>
          <a:noFill/>
        </p:spPr>
        <p:txBody>
          <a:bodyPr wrap="square" rtlCol="0">
            <a:spAutoFit/>
          </a:bodyPr>
          <a:lstStyle/>
          <a:p>
            <a:pPr algn="ctr"/>
            <a:r>
              <a:rPr lang="en-US" sz="900" b="1" dirty="0">
                <a:solidFill>
                  <a:prstClr val="black"/>
                </a:solidFill>
                <a:latin typeface="Lucida Sans Unicode"/>
              </a:rPr>
              <a:t>Conduct Red Team</a:t>
            </a:r>
          </a:p>
        </p:txBody>
      </p:sp>
      <p:cxnSp>
        <p:nvCxnSpPr>
          <p:cNvPr id="145" name="Straight Connector 144"/>
          <p:cNvCxnSpPr/>
          <p:nvPr/>
        </p:nvCxnSpPr>
        <p:spPr>
          <a:xfrm rot="5400000">
            <a:off x="6790250"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5483264" y="3688550"/>
            <a:ext cx="889662" cy="923330"/>
          </a:xfrm>
          <a:prstGeom prst="rect">
            <a:avLst/>
          </a:prstGeom>
          <a:noFill/>
        </p:spPr>
        <p:txBody>
          <a:bodyPr wrap="square" rtlCol="0">
            <a:spAutoFit/>
          </a:bodyPr>
          <a:lstStyle/>
          <a:p>
            <a:pPr>
              <a:buFont typeface="Arial" pitchFamily="34" charset="0"/>
              <a:buChar char="•"/>
            </a:pPr>
            <a:r>
              <a:rPr lang="en-US" sz="900" b="1" i="1" dirty="0">
                <a:solidFill>
                  <a:prstClr val="black"/>
                </a:solidFill>
                <a:latin typeface="Lucida Sans Unicode"/>
              </a:rPr>
              <a:t>Pink Team Recovery</a:t>
            </a:r>
          </a:p>
          <a:p>
            <a:pPr>
              <a:buFont typeface="Arial" pitchFamily="34" charset="0"/>
              <a:buChar char="•"/>
            </a:pPr>
            <a:r>
              <a:rPr lang="en-US" sz="900" b="1" i="1" dirty="0">
                <a:solidFill>
                  <a:prstClr val="black"/>
                </a:solidFill>
                <a:latin typeface="Lucida Sans Unicode"/>
              </a:rPr>
              <a:t>Outline Frozen</a:t>
            </a:r>
          </a:p>
          <a:p>
            <a:endParaRPr lang="en-US" sz="900" b="1" dirty="0">
              <a:solidFill>
                <a:prstClr val="black"/>
              </a:solidFill>
              <a:latin typeface="Lucida Sans Unicode"/>
            </a:endParaRPr>
          </a:p>
          <a:p>
            <a:pPr>
              <a:buFont typeface="Arial" pitchFamily="34" charset="0"/>
              <a:buChar char="•"/>
            </a:pPr>
            <a:endParaRPr lang="en-US" sz="900" b="1" dirty="0">
              <a:solidFill>
                <a:prstClr val="black"/>
              </a:solidFill>
              <a:latin typeface="Lucida Sans Unicode"/>
            </a:endParaRPr>
          </a:p>
        </p:txBody>
      </p:sp>
      <p:sp>
        <p:nvSpPr>
          <p:cNvPr id="147" name="Isosceles Triangle 146"/>
          <p:cNvSpPr/>
          <p:nvPr/>
        </p:nvSpPr>
        <p:spPr>
          <a:xfrm>
            <a:off x="6772865" y="3443688"/>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cxnSp>
        <p:nvCxnSpPr>
          <p:cNvPr id="148" name="Straight Connector 147"/>
          <p:cNvCxnSpPr/>
          <p:nvPr/>
        </p:nvCxnSpPr>
        <p:spPr>
          <a:xfrm rot="5400000">
            <a:off x="6329009" y="4324208"/>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548410" y="4880621"/>
            <a:ext cx="701935" cy="230832"/>
          </a:xfrm>
          <a:prstGeom prst="rect">
            <a:avLst/>
          </a:prstGeom>
          <a:noFill/>
        </p:spPr>
        <p:txBody>
          <a:bodyPr wrap="square" rtlCol="0">
            <a:spAutoFit/>
          </a:bodyPr>
          <a:lstStyle/>
          <a:p>
            <a:pPr algn="ctr"/>
            <a:r>
              <a:rPr lang="en-US" sz="900" b="1" dirty="0">
                <a:solidFill>
                  <a:prstClr val="black"/>
                </a:solidFill>
                <a:latin typeface="Lucida Sans Unicode"/>
              </a:rPr>
              <a:t>DTP, Edit</a:t>
            </a:r>
          </a:p>
        </p:txBody>
      </p:sp>
      <p:sp>
        <p:nvSpPr>
          <p:cNvPr id="150" name="TextBox 149"/>
          <p:cNvSpPr txBox="1"/>
          <p:nvPr/>
        </p:nvSpPr>
        <p:spPr>
          <a:xfrm>
            <a:off x="7229939" y="3676307"/>
            <a:ext cx="844770" cy="923330"/>
          </a:xfrm>
          <a:prstGeom prst="rect">
            <a:avLst/>
          </a:prstGeom>
          <a:noFill/>
        </p:spPr>
        <p:txBody>
          <a:bodyPr wrap="square" rtlCol="0">
            <a:spAutoFit/>
          </a:bodyPr>
          <a:lstStyle/>
          <a:p>
            <a:pPr>
              <a:buFont typeface="Arial" pitchFamily="34" charset="0"/>
              <a:buChar char="•"/>
            </a:pPr>
            <a:r>
              <a:rPr lang="en-US" sz="900" b="1" i="1" dirty="0">
                <a:solidFill>
                  <a:prstClr val="black"/>
                </a:solidFill>
                <a:latin typeface="Lucida Sans Unicode"/>
              </a:rPr>
              <a:t>Red Team Recovery</a:t>
            </a:r>
          </a:p>
          <a:p>
            <a:pPr>
              <a:buFont typeface="Arial" pitchFamily="34" charset="0"/>
              <a:buChar char="•"/>
            </a:pPr>
            <a:r>
              <a:rPr lang="en-US" sz="900" b="1" i="1" dirty="0">
                <a:solidFill>
                  <a:prstClr val="black"/>
                </a:solidFill>
                <a:latin typeface="Lucida Sans Unicode"/>
              </a:rPr>
              <a:t>Decision to proceed</a:t>
            </a:r>
          </a:p>
          <a:p>
            <a:endParaRPr lang="en-US" sz="900" b="1" dirty="0">
              <a:solidFill>
                <a:prstClr val="black"/>
              </a:solidFill>
              <a:latin typeface="Lucida Sans Unicode"/>
            </a:endParaRPr>
          </a:p>
          <a:p>
            <a:pPr>
              <a:buFont typeface="Arial" pitchFamily="34" charset="0"/>
              <a:buChar char="•"/>
            </a:pPr>
            <a:endParaRPr lang="en-US" sz="900" b="1" dirty="0">
              <a:solidFill>
                <a:prstClr val="black"/>
              </a:solidFill>
              <a:latin typeface="Lucida Sans Unicode"/>
            </a:endParaRPr>
          </a:p>
        </p:txBody>
      </p:sp>
      <p:sp>
        <p:nvSpPr>
          <p:cNvPr id="151" name="Isosceles Triangle 150"/>
          <p:cNvSpPr/>
          <p:nvPr/>
        </p:nvSpPr>
        <p:spPr>
          <a:xfrm>
            <a:off x="7719666"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52" name="TextBox 151"/>
          <p:cNvSpPr txBox="1"/>
          <p:nvPr/>
        </p:nvSpPr>
        <p:spPr>
          <a:xfrm>
            <a:off x="7433988" y="2272437"/>
            <a:ext cx="848850" cy="369332"/>
          </a:xfrm>
          <a:prstGeom prst="rect">
            <a:avLst/>
          </a:prstGeom>
          <a:noFill/>
        </p:spPr>
        <p:txBody>
          <a:bodyPr wrap="square" rtlCol="0">
            <a:spAutoFit/>
          </a:bodyPr>
          <a:lstStyle/>
          <a:p>
            <a:pPr algn="ctr"/>
            <a:r>
              <a:rPr lang="en-US" sz="900" b="1" dirty="0">
                <a:solidFill>
                  <a:prstClr val="black"/>
                </a:solidFill>
                <a:latin typeface="Lucida Sans Unicode"/>
              </a:rPr>
              <a:t>Prepare Final Draft</a:t>
            </a:r>
          </a:p>
        </p:txBody>
      </p:sp>
      <p:cxnSp>
        <p:nvCxnSpPr>
          <p:cNvPr id="153" name="Straight Connector 152"/>
          <p:cNvCxnSpPr/>
          <p:nvPr/>
        </p:nvCxnSpPr>
        <p:spPr>
          <a:xfrm rot="5400000">
            <a:off x="7426887"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4" name="Isosceles Triangle 153"/>
          <p:cNvSpPr/>
          <p:nvPr/>
        </p:nvSpPr>
        <p:spPr>
          <a:xfrm>
            <a:off x="7993089"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cxnSp>
        <p:nvCxnSpPr>
          <p:cNvPr id="155" name="Straight Connector 154"/>
          <p:cNvCxnSpPr/>
          <p:nvPr/>
        </p:nvCxnSpPr>
        <p:spPr>
          <a:xfrm rot="5400000">
            <a:off x="7573718" y="4311965"/>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7780876" y="4868378"/>
            <a:ext cx="701935" cy="230832"/>
          </a:xfrm>
          <a:prstGeom prst="rect">
            <a:avLst/>
          </a:prstGeom>
          <a:noFill/>
        </p:spPr>
        <p:txBody>
          <a:bodyPr wrap="square" rtlCol="0">
            <a:spAutoFit/>
          </a:bodyPr>
          <a:lstStyle/>
          <a:p>
            <a:pPr algn="ctr"/>
            <a:r>
              <a:rPr lang="en-US" sz="900" b="1" dirty="0">
                <a:solidFill>
                  <a:prstClr val="black"/>
                </a:solidFill>
                <a:latin typeface="Lucida Sans Unicode"/>
              </a:rPr>
              <a:t>DTP, Edit</a:t>
            </a:r>
          </a:p>
        </p:txBody>
      </p:sp>
      <p:sp>
        <p:nvSpPr>
          <p:cNvPr id="157" name="TextBox 156"/>
          <p:cNvSpPr txBox="1"/>
          <p:nvPr/>
        </p:nvSpPr>
        <p:spPr>
          <a:xfrm>
            <a:off x="5915852" y="5484193"/>
            <a:ext cx="1032497" cy="461665"/>
          </a:xfrm>
          <a:prstGeom prst="rect">
            <a:avLst/>
          </a:prstGeom>
          <a:noFill/>
        </p:spPr>
        <p:txBody>
          <a:bodyPr wrap="square" rtlCol="0">
            <a:spAutoFit/>
          </a:bodyPr>
          <a:lstStyle/>
          <a:p>
            <a:pPr algn="ctr"/>
            <a:r>
              <a:rPr lang="en-US" sz="1200" b="1" dirty="0">
                <a:solidFill>
                  <a:prstClr val="black"/>
                </a:solidFill>
                <a:latin typeface="Lucida Sans Unicode"/>
              </a:rPr>
              <a:t>Writing Phase</a:t>
            </a:r>
          </a:p>
        </p:txBody>
      </p:sp>
      <p:sp>
        <p:nvSpPr>
          <p:cNvPr id="158" name="TextBox 157"/>
          <p:cNvSpPr txBox="1"/>
          <p:nvPr/>
        </p:nvSpPr>
        <p:spPr>
          <a:xfrm>
            <a:off x="7331960" y="5496440"/>
            <a:ext cx="1285525" cy="461665"/>
          </a:xfrm>
          <a:prstGeom prst="rect">
            <a:avLst/>
          </a:prstGeom>
          <a:noFill/>
        </p:spPr>
        <p:txBody>
          <a:bodyPr wrap="square" rtlCol="0">
            <a:spAutoFit/>
          </a:bodyPr>
          <a:lstStyle/>
          <a:p>
            <a:pPr algn="ctr"/>
            <a:r>
              <a:rPr lang="en-US" sz="1200" b="1" dirty="0">
                <a:solidFill>
                  <a:prstClr val="black"/>
                </a:solidFill>
                <a:latin typeface="Lucida Sans Unicode"/>
              </a:rPr>
              <a:t>Polishing Phase</a:t>
            </a:r>
          </a:p>
        </p:txBody>
      </p:sp>
      <p:sp>
        <p:nvSpPr>
          <p:cNvPr id="159" name="Isosceles Triangle 158"/>
          <p:cNvSpPr/>
          <p:nvPr/>
        </p:nvSpPr>
        <p:spPr>
          <a:xfrm>
            <a:off x="8331821" y="3431445"/>
            <a:ext cx="281590" cy="28159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60" name="TextBox 159"/>
          <p:cNvSpPr txBox="1"/>
          <p:nvPr/>
        </p:nvSpPr>
        <p:spPr>
          <a:xfrm>
            <a:off x="8086942" y="2272437"/>
            <a:ext cx="750902" cy="369332"/>
          </a:xfrm>
          <a:prstGeom prst="rect">
            <a:avLst/>
          </a:prstGeom>
          <a:noFill/>
        </p:spPr>
        <p:txBody>
          <a:bodyPr wrap="square" rtlCol="0">
            <a:spAutoFit/>
          </a:bodyPr>
          <a:lstStyle/>
          <a:p>
            <a:pPr algn="ctr"/>
            <a:r>
              <a:rPr lang="en-US" sz="900" b="1" dirty="0">
                <a:solidFill>
                  <a:prstClr val="black"/>
                </a:solidFill>
                <a:latin typeface="Lucida Sans Unicode"/>
              </a:rPr>
              <a:t>Read Aloud</a:t>
            </a:r>
          </a:p>
        </p:txBody>
      </p:sp>
      <p:cxnSp>
        <p:nvCxnSpPr>
          <p:cNvPr id="161" name="Straight Connector 160"/>
          <p:cNvCxnSpPr/>
          <p:nvPr/>
        </p:nvCxnSpPr>
        <p:spPr>
          <a:xfrm rot="5400000">
            <a:off x="8039043"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2" name="Isosceles Triangle 161"/>
          <p:cNvSpPr/>
          <p:nvPr/>
        </p:nvSpPr>
        <p:spPr>
          <a:xfrm>
            <a:off x="8682781" y="3431445"/>
            <a:ext cx="281590" cy="28159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cxnSp>
        <p:nvCxnSpPr>
          <p:cNvPr id="163" name="Straight Connector 162"/>
          <p:cNvCxnSpPr/>
          <p:nvPr/>
        </p:nvCxnSpPr>
        <p:spPr>
          <a:xfrm rot="5400000">
            <a:off x="8259327" y="4324208"/>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8393028" y="4880621"/>
            <a:ext cx="840690" cy="369332"/>
          </a:xfrm>
          <a:prstGeom prst="rect">
            <a:avLst/>
          </a:prstGeom>
          <a:noFill/>
        </p:spPr>
        <p:txBody>
          <a:bodyPr wrap="square" rtlCol="0">
            <a:spAutoFit/>
          </a:bodyPr>
          <a:lstStyle/>
          <a:p>
            <a:pPr algn="ctr"/>
            <a:r>
              <a:rPr lang="en-US" sz="900" b="1" dirty="0">
                <a:solidFill>
                  <a:prstClr val="black"/>
                </a:solidFill>
                <a:latin typeface="Lucida Sans Unicode"/>
              </a:rPr>
              <a:t>Conduct Gold Team</a:t>
            </a:r>
          </a:p>
        </p:txBody>
      </p:sp>
      <p:sp>
        <p:nvSpPr>
          <p:cNvPr id="165" name="Isosceles Triangle 164"/>
          <p:cNvSpPr/>
          <p:nvPr/>
        </p:nvSpPr>
        <p:spPr>
          <a:xfrm>
            <a:off x="9148018"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66" name="TextBox 165"/>
          <p:cNvSpPr txBox="1"/>
          <p:nvPr/>
        </p:nvSpPr>
        <p:spPr>
          <a:xfrm>
            <a:off x="8792972" y="2272437"/>
            <a:ext cx="979442" cy="369332"/>
          </a:xfrm>
          <a:prstGeom prst="rect">
            <a:avLst/>
          </a:prstGeom>
          <a:noFill/>
        </p:spPr>
        <p:txBody>
          <a:bodyPr wrap="square" rtlCol="0">
            <a:spAutoFit/>
          </a:bodyPr>
          <a:lstStyle/>
          <a:p>
            <a:pPr algn="ctr"/>
            <a:r>
              <a:rPr lang="en-US" sz="900" b="1" dirty="0">
                <a:solidFill>
                  <a:prstClr val="black"/>
                </a:solidFill>
                <a:latin typeface="Lucida Sans Unicode"/>
              </a:rPr>
              <a:t>Print, Check, Deliver</a:t>
            </a:r>
          </a:p>
        </p:txBody>
      </p:sp>
      <p:cxnSp>
        <p:nvCxnSpPr>
          <p:cNvPr id="167" name="Straight Connector 166"/>
          <p:cNvCxnSpPr/>
          <p:nvPr/>
        </p:nvCxnSpPr>
        <p:spPr>
          <a:xfrm rot="5400000">
            <a:off x="8855240"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8429757" y="5496440"/>
            <a:ext cx="1537702" cy="461665"/>
          </a:xfrm>
          <a:prstGeom prst="rect">
            <a:avLst/>
          </a:prstGeom>
          <a:noFill/>
        </p:spPr>
        <p:txBody>
          <a:bodyPr wrap="square" rtlCol="0">
            <a:spAutoFit/>
          </a:bodyPr>
          <a:lstStyle/>
          <a:p>
            <a:pPr algn="ctr"/>
            <a:r>
              <a:rPr lang="en-US" sz="1200" b="1" dirty="0">
                <a:solidFill>
                  <a:prstClr val="black"/>
                </a:solidFill>
                <a:latin typeface="Lucida Sans Unicode"/>
              </a:rPr>
              <a:t>Production </a:t>
            </a:r>
          </a:p>
          <a:p>
            <a:pPr algn="ctr"/>
            <a:r>
              <a:rPr lang="en-US" sz="1200" b="1" dirty="0">
                <a:solidFill>
                  <a:prstClr val="black"/>
                </a:solidFill>
                <a:latin typeface="Lucida Sans Unicode"/>
              </a:rPr>
              <a:t>Phase</a:t>
            </a:r>
          </a:p>
        </p:txBody>
      </p:sp>
      <p:sp>
        <p:nvSpPr>
          <p:cNvPr id="169" name="Isosceles Triangle 168"/>
          <p:cNvSpPr/>
          <p:nvPr/>
        </p:nvSpPr>
        <p:spPr>
          <a:xfrm>
            <a:off x="10128181"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70" name="TextBox 169"/>
          <p:cNvSpPr txBox="1"/>
          <p:nvPr/>
        </p:nvSpPr>
        <p:spPr>
          <a:xfrm>
            <a:off x="9726118" y="2155367"/>
            <a:ext cx="1023835" cy="507831"/>
          </a:xfrm>
          <a:prstGeom prst="rect">
            <a:avLst/>
          </a:prstGeom>
          <a:noFill/>
        </p:spPr>
        <p:txBody>
          <a:bodyPr wrap="square" rtlCol="0">
            <a:spAutoFit/>
          </a:bodyPr>
          <a:lstStyle/>
          <a:p>
            <a:pPr algn="ctr"/>
            <a:r>
              <a:rPr lang="en-US" sz="900" b="1" dirty="0">
                <a:solidFill>
                  <a:prstClr val="black"/>
                </a:solidFill>
                <a:latin typeface="Lucida Sans Unicode"/>
              </a:rPr>
              <a:t>Implement Post-Delivery Win Strategy</a:t>
            </a:r>
          </a:p>
        </p:txBody>
      </p:sp>
      <p:cxnSp>
        <p:nvCxnSpPr>
          <p:cNvPr id="171" name="Straight Connector 170"/>
          <p:cNvCxnSpPr/>
          <p:nvPr/>
        </p:nvCxnSpPr>
        <p:spPr>
          <a:xfrm rot="5400000">
            <a:off x="9835402"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2" name="Isosceles Triangle 171"/>
          <p:cNvSpPr/>
          <p:nvPr/>
        </p:nvSpPr>
        <p:spPr>
          <a:xfrm>
            <a:off x="9467776"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cxnSp>
        <p:nvCxnSpPr>
          <p:cNvPr id="173" name="Straight Connector 172"/>
          <p:cNvCxnSpPr/>
          <p:nvPr/>
        </p:nvCxnSpPr>
        <p:spPr>
          <a:xfrm rot="5400000">
            <a:off x="9048405" y="4311965"/>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9196992" y="4909158"/>
            <a:ext cx="793876" cy="507831"/>
          </a:xfrm>
          <a:prstGeom prst="rect">
            <a:avLst/>
          </a:prstGeom>
          <a:noFill/>
        </p:spPr>
        <p:txBody>
          <a:bodyPr wrap="square" rtlCol="0">
            <a:spAutoFit/>
          </a:bodyPr>
          <a:lstStyle/>
          <a:p>
            <a:pPr algn="ctr"/>
            <a:r>
              <a:rPr lang="en-US" sz="900" b="1" dirty="0">
                <a:solidFill>
                  <a:prstClr val="black"/>
                </a:solidFill>
                <a:latin typeface="Lucida Sans Unicode"/>
              </a:rPr>
              <a:t>Collect Lessons Learned</a:t>
            </a:r>
          </a:p>
        </p:txBody>
      </p:sp>
      <p:sp>
        <p:nvSpPr>
          <p:cNvPr id="175" name="Isosceles Triangle 174"/>
          <p:cNvSpPr/>
          <p:nvPr/>
        </p:nvSpPr>
        <p:spPr>
          <a:xfrm>
            <a:off x="10711043"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cxnSp>
        <p:nvCxnSpPr>
          <p:cNvPr id="176" name="Straight Connector 175"/>
          <p:cNvCxnSpPr/>
          <p:nvPr/>
        </p:nvCxnSpPr>
        <p:spPr>
          <a:xfrm rot="5400000">
            <a:off x="10291672" y="4311965"/>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10400887" y="4868378"/>
            <a:ext cx="938634" cy="369332"/>
          </a:xfrm>
          <a:prstGeom prst="rect">
            <a:avLst/>
          </a:prstGeom>
          <a:noFill/>
        </p:spPr>
        <p:txBody>
          <a:bodyPr wrap="square" rtlCol="0">
            <a:spAutoFit/>
          </a:bodyPr>
          <a:lstStyle/>
          <a:p>
            <a:pPr algn="ctr"/>
            <a:r>
              <a:rPr lang="en-US" sz="900" b="1" dirty="0">
                <a:solidFill>
                  <a:prstClr val="black"/>
                </a:solidFill>
                <a:latin typeface="Lucida Sans Unicode"/>
              </a:rPr>
              <a:t>Attend Debrief</a:t>
            </a:r>
          </a:p>
        </p:txBody>
      </p:sp>
      <p:sp>
        <p:nvSpPr>
          <p:cNvPr id="178" name="Isosceles Triangle 177"/>
          <p:cNvSpPr/>
          <p:nvPr/>
        </p:nvSpPr>
        <p:spPr>
          <a:xfrm>
            <a:off x="11025284"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79" name="TextBox 178"/>
          <p:cNvSpPr txBox="1"/>
          <p:nvPr/>
        </p:nvSpPr>
        <p:spPr>
          <a:xfrm>
            <a:off x="10617183" y="2272437"/>
            <a:ext cx="960949" cy="507831"/>
          </a:xfrm>
          <a:prstGeom prst="rect">
            <a:avLst/>
          </a:prstGeom>
          <a:noFill/>
        </p:spPr>
        <p:txBody>
          <a:bodyPr wrap="square" rtlCol="0">
            <a:spAutoFit/>
          </a:bodyPr>
          <a:lstStyle/>
          <a:p>
            <a:pPr algn="ctr"/>
            <a:r>
              <a:rPr lang="en-US" sz="900" b="1" dirty="0">
                <a:solidFill>
                  <a:prstClr val="black"/>
                </a:solidFill>
                <a:latin typeface="Lucida Sans Unicode"/>
              </a:rPr>
              <a:t>Update Lessons Learned</a:t>
            </a:r>
          </a:p>
        </p:txBody>
      </p:sp>
      <p:cxnSp>
        <p:nvCxnSpPr>
          <p:cNvPr id="180" name="Straight Connector 179"/>
          <p:cNvCxnSpPr/>
          <p:nvPr/>
        </p:nvCxnSpPr>
        <p:spPr>
          <a:xfrm rot="5400000">
            <a:off x="10732506" y="3009060"/>
            <a:ext cx="845748" cy="9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9817301" y="5505549"/>
            <a:ext cx="1522220" cy="461665"/>
          </a:xfrm>
          <a:prstGeom prst="rect">
            <a:avLst/>
          </a:prstGeom>
          <a:noFill/>
        </p:spPr>
        <p:txBody>
          <a:bodyPr wrap="square" rtlCol="0">
            <a:spAutoFit/>
          </a:bodyPr>
          <a:lstStyle/>
          <a:p>
            <a:pPr algn="ctr"/>
            <a:r>
              <a:rPr lang="en-US" sz="1200" b="1" dirty="0">
                <a:solidFill>
                  <a:prstClr val="black"/>
                </a:solidFill>
                <a:latin typeface="Lucida Sans Unicode"/>
              </a:rPr>
              <a:t>Post-Proposal</a:t>
            </a:r>
          </a:p>
          <a:p>
            <a:pPr algn="ctr"/>
            <a:r>
              <a:rPr lang="en-US" sz="1200" b="1" dirty="0">
                <a:solidFill>
                  <a:prstClr val="black"/>
                </a:solidFill>
                <a:latin typeface="Lucida Sans Unicode"/>
              </a:rPr>
              <a:t>Phase</a:t>
            </a:r>
          </a:p>
        </p:txBody>
      </p:sp>
      <p:sp>
        <p:nvSpPr>
          <p:cNvPr id="183" name="Flowchart: Decision 182"/>
          <p:cNvSpPr/>
          <p:nvPr/>
        </p:nvSpPr>
        <p:spPr>
          <a:xfrm>
            <a:off x="10400887" y="3337581"/>
            <a:ext cx="281590" cy="375453"/>
          </a:xfrm>
          <a:prstGeom prst="flowChartDecisi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84" name="TextBox 183"/>
          <p:cNvSpPr txBox="1"/>
          <p:nvPr/>
        </p:nvSpPr>
        <p:spPr>
          <a:xfrm>
            <a:off x="10262132" y="3721200"/>
            <a:ext cx="563180" cy="230832"/>
          </a:xfrm>
          <a:prstGeom prst="rect">
            <a:avLst/>
          </a:prstGeom>
          <a:noFill/>
        </p:spPr>
        <p:txBody>
          <a:bodyPr wrap="square" rtlCol="0">
            <a:spAutoFit/>
          </a:bodyPr>
          <a:lstStyle/>
          <a:p>
            <a:pPr algn="ctr"/>
            <a:r>
              <a:rPr lang="en-US" sz="900" b="1" dirty="0">
                <a:solidFill>
                  <a:prstClr val="black"/>
                </a:solidFill>
                <a:latin typeface="Lucida Sans Unicode"/>
              </a:rPr>
              <a:t>Award</a:t>
            </a:r>
          </a:p>
        </p:txBody>
      </p:sp>
      <p:sp>
        <p:nvSpPr>
          <p:cNvPr id="185" name="Isosceles Triangle 184"/>
          <p:cNvSpPr/>
          <p:nvPr/>
        </p:nvSpPr>
        <p:spPr>
          <a:xfrm>
            <a:off x="9826664" y="3431445"/>
            <a:ext cx="281590" cy="28159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cxnSp>
        <p:nvCxnSpPr>
          <p:cNvPr id="186" name="Straight Connector 185"/>
          <p:cNvCxnSpPr/>
          <p:nvPr/>
        </p:nvCxnSpPr>
        <p:spPr>
          <a:xfrm rot="5400000">
            <a:off x="9411583" y="4324929"/>
            <a:ext cx="1126360" cy="19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9580881" y="4920173"/>
            <a:ext cx="1039697" cy="507831"/>
          </a:xfrm>
          <a:prstGeom prst="rect">
            <a:avLst/>
          </a:prstGeom>
          <a:noFill/>
        </p:spPr>
        <p:txBody>
          <a:bodyPr wrap="square" rtlCol="0">
            <a:spAutoFit/>
          </a:bodyPr>
          <a:lstStyle/>
          <a:p>
            <a:pPr algn="ctr"/>
            <a:r>
              <a:rPr lang="en-US" sz="900" b="1" dirty="0">
                <a:solidFill>
                  <a:prstClr val="black"/>
                </a:solidFill>
                <a:latin typeface="Lucida Sans Unicode"/>
              </a:rPr>
              <a:t>Orals, </a:t>
            </a:r>
          </a:p>
          <a:p>
            <a:pPr algn="ctr"/>
            <a:r>
              <a:rPr lang="en-US" sz="900" b="1" dirty="0">
                <a:solidFill>
                  <a:prstClr val="black"/>
                </a:solidFill>
                <a:latin typeface="Lucida Sans Unicode"/>
              </a:rPr>
              <a:t>CR/DRs, </a:t>
            </a:r>
          </a:p>
          <a:p>
            <a:pPr algn="ctr"/>
            <a:r>
              <a:rPr lang="en-US" sz="900" b="1" dirty="0">
                <a:solidFill>
                  <a:prstClr val="black"/>
                </a:solidFill>
                <a:latin typeface="Lucida Sans Unicode"/>
              </a:rPr>
              <a:t>FPR</a:t>
            </a:r>
          </a:p>
        </p:txBody>
      </p:sp>
      <p:sp>
        <p:nvSpPr>
          <p:cNvPr id="2" name="Oval 1"/>
          <p:cNvSpPr/>
          <p:nvPr/>
        </p:nvSpPr>
        <p:spPr bwMode="auto">
          <a:xfrm>
            <a:off x="1483870" y="2038103"/>
            <a:ext cx="1697704" cy="3221637"/>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a:latin typeface="Arial" charset="0"/>
            </a:endParaRPr>
          </a:p>
        </p:txBody>
      </p:sp>
      <p:sp>
        <p:nvSpPr>
          <p:cNvPr id="4" name="Oval 3"/>
          <p:cNvSpPr/>
          <p:nvPr/>
        </p:nvSpPr>
        <p:spPr bwMode="auto">
          <a:xfrm>
            <a:off x="3180595" y="1658983"/>
            <a:ext cx="2265941" cy="3846565"/>
          </a:xfrm>
          <a:prstGeom prst="ellipse">
            <a:avLst/>
          </a:prstGeom>
          <a:noFill/>
          <a:ln w="19050" cap="flat" cmpd="sng" algn="ctr">
            <a:solidFill>
              <a:srgbClr val="C0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a:latin typeface="Arial" charset="0"/>
            </a:endParaRPr>
          </a:p>
        </p:txBody>
      </p:sp>
    </p:spTree>
    <p:extLst>
      <p:ext uri="{BB962C8B-B14F-4D97-AF65-F5344CB8AC3E}">
        <p14:creationId xmlns:p14="http://schemas.microsoft.com/office/powerpoint/2010/main" val="33221412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16</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normAutofit/>
          </a:bodyPr>
          <a:lstStyle/>
          <a:p>
            <a:r>
              <a:rPr lang="en-US" sz="4400" b="1" dirty="0">
                <a:solidFill>
                  <a:schemeClr val="tx1"/>
                </a:solidFill>
              </a:rPr>
              <a:t>Checking Compliance During Reviews</a:t>
            </a:r>
          </a:p>
        </p:txBody>
      </p:sp>
    </p:spTree>
    <p:extLst>
      <p:ext uri="{BB962C8B-B14F-4D97-AF65-F5344CB8AC3E}">
        <p14:creationId xmlns:p14="http://schemas.microsoft.com/office/powerpoint/2010/main" val="25959882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1CCFA-38E6-E511-CEF9-05E31BCDE986}"/>
              </a:ext>
            </a:extLst>
          </p:cNvPr>
          <p:cNvSpPr>
            <a:spLocks noGrp="1"/>
          </p:cNvSpPr>
          <p:nvPr>
            <p:ph type="title"/>
          </p:nvPr>
        </p:nvSpPr>
        <p:spPr/>
        <p:txBody>
          <a:bodyPr>
            <a:normAutofit fontScale="90000"/>
          </a:bodyPr>
          <a:lstStyle/>
          <a:p>
            <a:r>
              <a:rPr lang="en-US" dirty="0"/>
              <a:t>Checking for Instructional Compliance (1)</a:t>
            </a:r>
          </a:p>
        </p:txBody>
      </p:sp>
      <p:sp>
        <p:nvSpPr>
          <p:cNvPr id="3" name="Content Placeholder 2">
            <a:extLst>
              <a:ext uri="{FF2B5EF4-FFF2-40B4-BE49-F238E27FC236}">
                <a16:creationId xmlns:a16="http://schemas.microsoft.com/office/drawing/2014/main" id="{CB828790-2490-03B9-536F-E81048019679}"/>
              </a:ext>
            </a:extLst>
          </p:cNvPr>
          <p:cNvSpPr>
            <a:spLocks noGrp="1"/>
          </p:cNvSpPr>
          <p:nvPr>
            <p:ph idx="1"/>
          </p:nvPr>
        </p:nvSpPr>
        <p:spPr/>
        <p:txBody>
          <a:bodyPr>
            <a:normAutofit fontScale="47500" lnSpcReduction="20000"/>
          </a:bodyPr>
          <a:lstStyle/>
          <a:p>
            <a:r>
              <a:rPr lang="en-US" sz="4000" dirty="0"/>
              <a:t>Double-check – is the company qualified to bid in the business size standard, business type, and NAICS codes, past performance, key personnel, possession of certain certifications, and other RFP requirements that limit the types of bidders that could bid. </a:t>
            </a:r>
          </a:p>
          <a:p>
            <a:r>
              <a:rPr lang="en-US" sz="4000" dirty="0"/>
              <a:t>Start with looking at the proposal table of contents. Check if all the sections that are supposed to be there, are there per the proposal instructions (Section L) – same order, titling, numbering, etc. Did the authors introduce sections that are extraneous and are not supposed to be in the outline? The proposal may need restructuring at an outline level. </a:t>
            </a:r>
          </a:p>
          <a:p>
            <a:r>
              <a:rPr lang="en-US" sz="4000" dirty="0"/>
              <a:t>Review evaluation criteria (Section M), and make sure that you can match evaluation factors to proposal sections where they apply. Specifically, identify Section M information that contains instructions or requirements not previously mentioned in proposal instructions (Section L) and check if those are included in the outline and/or are clearly referenced content.</a:t>
            </a:r>
          </a:p>
          <a:p>
            <a:r>
              <a:rPr lang="en-US" sz="4000" dirty="0"/>
              <a:t>Check if Section C (SOW/Performance Work Statement (PWS)) requirements are added and mapped back to the RFP where they logically should occur. </a:t>
            </a:r>
          </a:p>
          <a:p>
            <a:r>
              <a:rPr lang="en-US" sz="4000" dirty="0"/>
              <a:t>Review all other RFP sections for information that must be included.</a:t>
            </a:r>
          </a:p>
          <a:p>
            <a:r>
              <a:rPr lang="en-US" sz="4000" dirty="0"/>
              <a:t>Check compliance with the formatting requirements such as page count, margins, font size/family, shrunken graphics, information required on the title page, front matter, appendixes/placeholders, text in header/footer, proposal due date if there was an extension, etc.</a:t>
            </a:r>
          </a:p>
          <a:p>
            <a:endParaRPr lang="en-US" dirty="0"/>
          </a:p>
        </p:txBody>
      </p:sp>
    </p:spTree>
    <p:extLst>
      <p:ext uri="{BB962C8B-B14F-4D97-AF65-F5344CB8AC3E}">
        <p14:creationId xmlns:p14="http://schemas.microsoft.com/office/powerpoint/2010/main" val="415380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1CCFA-38E6-E511-CEF9-05E31BCDE986}"/>
              </a:ext>
            </a:extLst>
          </p:cNvPr>
          <p:cNvSpPr>
            <a:spLocks noGrp="1"/>
          </p:cNvSpPr>
          <p:nvPr>
            <p:ph type="title"/>
          </p:nvPr>
        </p:nvSpPr>
        <p:spPr/>
        <p:txBody>
          <a:bodyPr>
            <a:normAutofit fontScale="90000"/>
          </a:bodyPr>
          <a:lstStyle/>
          <a:p>
            <a:r>
              <a:rPr lang="en-US" dirty="0"/>
              <a:t>Checking for Instructional Compliance (2)</a:t>
            </a:r>
          </a:p>
        </p:txBody>
      </p:sp>
      <p:sp>
        <p:nvSpPr>
          <p:cNvPr id="3" name="Content Placeholder 2">
            <a:extLst>
              <a:ext uri="{FF2B5EF4-FFF2-40B4-BE49-F238E27FC236}">
                <a16:creationId xmlns:a16="http://schemas.microsoft.com/office/drawing/2014/main" id="{CB828790-2490-03B9-536F-E81048019679}"/>
              </a:ext>
            </a:extLst>
          </p:cNvPr>
          <p:cNvSpPr>
            <a:spLocks noGrp="1"/>
          </p:cNvSpPr>
          <p:nvPr>
            <p:ph idx="1"/>
          </p:nvPr>
        </p:nvSpPr>
        <p:spPr/>
        <p:txBody>
          <a:bodyPr>
            <a:normAutofit fontScale="77500" lnSpcReduction="20000"/>
          </a:bodyPr>
          <a:lstStyle/>
          <a:p>
            <a:r>
              <a:rPr lang="en-US" dirty="0"/>
              <a:t>Do word searches in the proposal and each section to ensure you didn’t miss the compliance words.</a:t>
            </a:r>
          </a:p>
          <a:p>
            <a:r>
              <a:rPr lang="en-US" dirty="0"/>
              <a:t>Pay attention to “buried” requirements. The government sometimes require a supporting piece of evidence and point to a subdocument that you must fill out, such as a past performance questionnaire, or a Transition Plan, or a Program Management Plan, or an Attachment providing additional detail. That document may not be listed in RFP instructions that often have a table with a list of all the documents to submit, or as a separate item in the submission requirements summary. </a:t>
            </a:r>
          </a:p>
          <a:p>
            <a:r>
              <a:rPr lang="en-US" dirty="0"/>
              <a:t>Flag obscure attachment requests that don’t make sense so our brains tend to dismiss them. For example, “include this attachment in PDF and Word formats” – and it’s signed teaming agreements.</a:t>
            </a:r>
          </a:p>
          <a:p>
            <a:r>
              <a:rPr lang="en-US" dirty="0"/>
              <a:t>Put the requirement in the text comment bubble to show what’s missing and what’s supposed to be addressed.</a:t>
            </a:r>
          </a:p>
          <a:p>
            <a:r>
              <a:rPr lang="en-US" dirty="0"/>
              <a:t>Indicate in your comments if there are redundancies and unnecessary duplication of information.</a:t>
            </a:r>
          </a:p>
        </p:txBody>
      </p:sp>
    </p:spTree>
    <p:extLst>
      <p:ext uri="{BB962C8B-B14F-4D97-AF65-F5344CB8AC3E}">
        <p14:creationId xmlns:p14="http://schemas.microsoft.com/office/powerpoint/2010/main" val="42151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9C10-A541-4755-ABE3-BF8A736D8D8C}"/>
              </a:ext>
            </a:extLst>
          </p:cNvPr>
          <p:cNvSpPr>
            <a:spLocks noGrp="1"/>
          </p:cNvSpPr>
          <p:nvPr>
            <p:ph type="title"/>
          </p:nvPr>
        </p:nvSpPr>
        <p:spPr/>
        <p:txBody>
          <a:bodyPr>
            <a:normAutofit fontScale="90000"/>
          </a:bodyPr>
          <a:lstStyle/>
          <a:p>
            <a:r>
              <a:rPr lang="en-US" dirty="0"/>
              <a:t>Reviewer Feedback and Compliance Check: Pink</a:t>
            </a:r>
          </a:p>
        </p:txBody>
      </p:sp>
      <p:pic>
        <p:nvPicPr>
          <p:cNvPr id="4" name="Picture 3">
            <a:extLst>
              <a:ext uri="{FF2B5EF4-FFF2-40B4-BE49-F238E27FC236}">
                <a16:creationId xmlns:a16="http://schemas.microsoft.com/office/drawing/2014/main" id="{697BEF40-F0CE-4054-9002-CC8DADD1F2A7}"/>
              </a:ext>
            </a:extLst>
          </p:cNvPr>
          <p:cNvPicPr>
            <a:picLocks noChangeAspect="1"/>
          </p:cNvPicPr>
          <p:nvPr/>
        </p:nvPicPr>
        <p:blipFill>
          <a:blip r:embed="rId2"/>
          <a:stretch>
            <a:fillRect/>
          </a:stretch>
        </p:blipFill>
        <p:spPr>
          <a:xfrm>
            <a:off x="838200" y="1834650"/>
            <a:ext cx="8943975" cy="4181475"/>
          </a:xfrm>
          <a:prstGeom prst="rect">
            <a:avLst/>
          </a:prstGeom>
        </p:spPr>
      </p:pic>
      <p:sp>
        <p:nvSpPr>
          <p:cNvPr id="5" name="TextBox 4">
            <a:extLst>
              <a:ext uri="{FF2B5EF4-FFF2-40B4-BE49-F238E27FC236}">
                <a16:creationId xmlns:a16="http://schemas.microsoft.com/office/drawing/2014/main" id="{A0327144-CC3B-4012-B27E-1DD4850A5362}"/>
              </a:ext>
            </a:extLst>
          </p:cNvPr>
          <p:cNvSpPr txBox="1"/>
          <p:nvPr/>
        </p:nvSpPr>
        <p:spPr>
          <a:xfrm>
            <a:off x="9940834" y="1834650"/>
            <a:ext cx="2063932" cy="2031325"/>
          </a:xfrm>
          <a:prstGeom prst="rect">
            <a:avLst/>
          </a:prstGeom>
          <a:noFill/>
        </p:spPr>
        <p:txBody>
          <a:bodyPr wrap="square" rtlCol="0">
            <a:spAutoFit/>
          </a:bodyPr>
          <a:lstStyle/>
          <a:p>
            <a:r>
              <a:rPr lang="en-US" dirty="0"/>
              <a:t>At Pink Team, the compliance is somewhat relative because some information may be still missing: Yes, No, Maybe, So-So</a:t>
            </a:r>
          </a:p>
        </p:txBody>
      </p:sp>
    </p:spTree>
    <p:extLst>
      <p:ext uri="{BB962C8B-B14F-4D97-AF65-F5344CB8AC3E}">
        <p14:creationId xmlns:p14="http://schemas.microsoft.com/office/powerpoint/2010/main" val="34194962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E613-1055-70EA-B115-959040326F75}"/>
              </a:ext>
            </a:extLst>
          </p:cNvPr>
          <p:cNvSpPr>
            <a:spLocks noGrp="1"/>
          </p:cNvSpPr>
          <p:nvPr>
            <p:ph type="title"/>
          </p:nvPr>
        </p:nvSpPr>
        <p:spPr/>
        <p:txBody>
          <a:bodyPr>
            <a:normAutofit fontScale="90000"/>
          </a:bodyPr>
          <a:lstStyle/>
          <a:p>
            <a:r>
              <a:rPr lang="en-US" dirty="0"/>
              <a:t>Evaluating Technical Compliance is the Toughest</a:t>
            </a:r>
          </a:p>
        </p:txBody>
      </p:sp>
      <p:sp>
        <p:nvSpPr>
          <p:cNvPr id="3" name="Content Placeholder 2">
            <a:extLst>
              <a:ext uri="{FF2B5EF4-FFF2-40B4-BE49-F238E27FC236}">
                <a16:creationId xmlns:a16="http://schemas.microsoft.com/office/drawing/2014/main" id="{3EA78B91-1624-7D8C-FBF3-90D54F7ABF4C}"/>
              </a:ext>
            </a:extLst>
          </p:cNvPr>
          <p:cNvSpPr>
            <a:spLocks noGrp="1"/>
          </p:cNvSpPr>
          <p:nvPr>
            <p:ph idx="1"/>
          </p:nvPr>
        </p:nvSpPr>
        <p:spPr>
          <a:xfrm>
            <a:off x="838200" y="1680659"/>
            <a:ext cx="10721703" cy="4667250"/>
          </a:xfrm>
        </p:spPr>
        <p:txBody>
          <a:bodyPr>
            <a:normAutofit fontScale="92500" lnSpcReduction="10000"/>
          </a:bodyPr>
          <a:lstStyle/>
          <a:p>
            <a:r>
              <a:rPr lang="en-US" sz="1600" dirty="0"/>
              <a:t>Dive deeper into the proposal content to judge technical compliance at a level of “responsiveness” to ensure the proposal doesn’t simply regurgitate the RFP </a:t>
            </a:r>
          </a:p>
          <a:p>
            <a:r>
              <a:rPr lang="en-US" sz="1600" dirty="0"/>
              <a:t>For example, if per the instructions, the big three narrative elements for management and operations are:</a:t>
            </a:r>
          </a:p>
          <a:p>
            <a:pPr lvl="1"/>
            <a:r>
              <a:rPr lang="en-US" sz="1400" dirty="0"/>
              <a:t>Understanding of the Requirements</a:t>
            </a:r>
          </a:p>
          <a:p>
            <a:pPr lvl="1"/>
            <a:r>
              <a:rPr lang="en-US" sz="1400" dirty="0"/>
              <a:t>Approach/Methodologies</a:t>
            </a:r>
          </a:p>
          <a:p>
            <a:pPr lvl="1"/>
            <a:r>
              <a:rPr lang="en-US" sz="1400" dirty="0"/>
              <a:t>Demonstrated Capability</a:t>
            </a:r>
          </a:p>
          <a:p>
            <a:r>
              <a:rPr lang="en-US" sz="1600" dirty="0"/>
              <a:t>Your first test is – did the section include all three? Then, move in deeper.</a:t>
            </a:r>
          </a:p>
          <a:p>
            <a:pPr lvl="1"/>
            <a:r>
              <a:rPr lang="en-US" sz="1400" dirty="0"/>
              <a:t>In the Understanding of the Requirement discussion, did the proposal highlight customer knowledge, focus on customer’s pain points and weaknesses, and convincingly articulate their vision for their mission?</a:t>
            </a:r>
          </a:p>
          <a:p>
            <a:pPr lvl="1"/>
            <a:r>
              <a:rPr lang="en-US" sz="1400" dirty="0"/>
              <a:t>In the Approach/Methodologies, did the section answer everything that’s required in the RFP instructions (Section L) in enough detail? </a:t>
            </a:r>
          </a:p>
          <a:p>
            <a:r>
              <a:rPr lang="en-US" sz="1600" dirty="0"/>
              <a:t>Walk through the RFP requirements in the SOW/PWS and check if the technical solution meets all SOW/PWS elements and it goes beyond WHAT will be done. Review the proposal and ensure it answered the other “W” questions? Why, Who, How, When, Where, and Wow? </a:t>
            </a:r>
          </a:p>
          <a:p>
            <a:r>
              <a:rPr lang="en-US" sz="1600" dirty="0"/>
              <a:t>In the HOW, did the section specifically discuss what processes and tools will be used, and any innovative processes or technologies that benefit the customer?</a:t>
            </a:r>
          </a:p>
          <a:p>
            <a:r>
              <a:rPr lang="en-US" sz="1600" dirty="0"/>
              <a:t>Did the proposal use the RFP language? If not, and the narrative is unconvincing, it is probably not responsive. </a:t>
            </a:r>
          </a:p>
          <a:p>
            <a:r>
              <a:rPr lang="en-US" sz="1600" dirty="0"/>
              <a:t>Where it comes to Demonstrated Capability, did the proposal show how </a:t>
            </a:r>
            <a:r>
              <a:rPr lang="en-US" sz="1600"/>
              <a:t>the company </a:t>
            </a:r>
            <a:r>
              <a:rPr lang="en-US" sz="1600" dirty="0"/>
              <a:t>successfully applied their approach on similar past projects? To what good results? Is the success quantifiable in hard statistics? Are customer satisfaction ratings or Excellent CPARS touted? Are customer kudos cited? Are there other quantified statistics, or is that discussion missing?</a:t>
            </a:r>
          </a:p>
          <a:p>
            <a:endParaRPr lang="en-US" sz="1600" dirty="0"/>
          </a:p>
        </p:txBody>
      </p:sp>
    </p:spTree>
    <p:extLst>
      <p:ext uri="{BB962C8B-B14F-4D97-AF65-F5344CB8AC3E}">
        <p14:creationId xmlns:p14="http://schemas.microsoft.com/office/powerpoint/2010/main" val="15463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Effect transition="in" filter="fade">
                                      <p:cBhvr>
                                        <p:cTn id="74" dur="1000"/>
                                        <p:tgtEl>
                                          <p:spTgt spid="3">
                                            <p:txEl>
                                              <p:pRg st="11" end="11"/>
                                            </p:txEl>
                                          </p:spTgt>
                                        </p:tgtEl>
                                      </p:cBhvr>
                                    </p:animEffect>
                                    <p:anim calcmode="lin" valueType="num">
                                      <p:cBhvr>
                                        <p:cTn id="7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EAF7-7E73-4C4C-AD35-9FD76453E42F}"/>
              </a:ext>
            </a:extLst>
          </p:cNvPr>
          <p:cNvSpPr>
            <a:spLocks noGrp="1"/>
          </p:cNvSpPr>
          <p:nvPr>
            <p:ph type="title"/>
          </p:nvPr>
        </p:nvSpPr>
        <p:spPr/>
        <p:txBody>
          <a:bodyPr>
            <a:normAutofit fontScale="90000"/>
          </a:bodyPr>
          <a:lstStyle/>
          <a:p>
            <a:r>
              <a:rPr lang="en-US" dirty="0"/>
              <a:t>Reviewer Feedback and Compliance Check: Red</a:t>
            </a:r>
          </a:p>
        </p:txBody>
      </p:sp>
      <p:pic>
        <p:nvPicPr>
          <p:cNvPr id="4" name="Picture 3">
            <a:extLst>
              <a:ext uri="{FF2B5EF4-FFF2-40B4-BE49-F238E27FC236}">
                <a16:creationId xmlns:a16="http://schemas.microsoft.com/office/drawing/2014/main" id="{32AF9807-200E-435E-ADDB-DCDC6BE5DC78}"/>
              </a:ext>
            </a:extLst>
          </p:cNvPr>
          <p:cNvPicPr>
            <a:picLocks noChangeAspect="1"/>
          </p:cNvPicPr>
          <p:nvPr/>
        </p:nvPicPr>
        <p:blipFill>
          <a:blip r:embed="rId2"/>
          <a:stretch>
            <a:fillRect/>
          </a:stretch>
        </p:blipFill>
        <p:spPr>
          <a:xfrm>
            <a:off x="1359979" y="1762506"/>
            <a:ext cx="7405204" cy="4437126"/>
          </a:xfrm>
          <a:prstGeom prst="rect">
            <a:avLst/>
          </a:prstGeom>
        </p:spPr>
      </p:pic>
      <p:sp>
        <p:nvSpPr>
          <p:cNvPr id="3" name="TextBox 2">
            <a:extLst>
              <a:ext uri="{FF2B5EF4-FFF2-40B4-BE49-F238E27FC236}">
                <a16:creationId xmlns:a16="http://schemas.microsoft.com/office/drawing/2014/main" id="{DD01850B-3B9D-41F2-B212-36382573F4A2}"/>
              </a:ext>
            </a:extLst>
          </p:cNvPr>
          <p:cNvSpPr txBox="1"/>
          <p:nvPr/>
        </p:nvSpPr>
        <p:spPr>
          <a:xfrm>
            <a:off x="9470571" y="1959429"/>
            <a:ext cx="2063932" cy="923330"/>
          </a:xfrm>
          <a:prstGeom prst="rect">
            <a:avLst/>
          </a:prstGeom>
          <a:noFill/>
        </p:spPr>
        <p:txBody>
          <a:bodyPr wrap="square" rtlCol="0">
            <a:spAutoFit/>
          </a:bodyPr>
          <a:lstStyle/>
          <a:p>
            <a:r>
              <a:rPr lang="en-US" dirty="0"/>
              <a:t>At Red Team, the compliance is absolute: Yes or No</a:t>
            </a:r>
          </a:p>
        </p:txBody>
      </p:sp>
    </p:spTree>
    <p:extLst>
      <p:ext uri="{BB962C8B-B14F-4D97-AF65-F5344CB8AC3E}">
        <p14:creationId xmlns:p14="http://schemas.microsoft.com/office/powerpoint/2010/main" val="11842090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F07D-BC44-B13F-4294-F2C019A8EFFC}"/>
              </a:ext>
            </a:extLst>
          </p:cNvPr>
          <p:cNvSpPr>
            <a:spLocks noGrp="1"/>
          </p:cNvSpPr>
          <p:nvPr>
            <p:ph type="title"/>
          </p:nvPr>
        </p:nvSpPr>
        <p:spPr/>
        <p:txBody>
          <a:bodyPr>
            <a:normAutofit fontScale="90000"/>
          </a:bodyPr>
          <a:lstStyle/>
          <a:p>
            <a:r>
              <a:rPr lang="en-US" dirty="0"/>
              <a:t>Check for Administrative Compliance</a:t>
            </a:r>
          </a:p>
        </p:txBody>
      </p:sp>
      <p:sp>
        <p:nvSpPr>
          <p:cNvPr id="3" name="Content Placeholder 2">
            <a:extLst>
              <a:ext uri="{FF2B5EF4-FFF2-40B4-BE49-F238E27FC236}">
                <a16:creationId xmlns:a16="http://schemas.microsoft.com/office/drawing/2014/main" id="{49483D78-4B39-7FAC-DAB8-69AE9422DAD9}"/>
              </a:ext>
            </a:extLst>
          </p:cNvPr>
          <p:cNvSpPr>
            <a:spLocks noGrp="1"/>
          </p:cNvSpPr>
          <p:nvPr>
            <p:ph idx="1"/>
          </p:nvPr>
        </p:nvSpPr>
        <p:spPr>
          <a:xfrm>
            <a:off x="838200" y="1658357"/>
            <a:ext cx="10721703" cy="4667250"/>
          </a:xfrm>
        </p:spPr>
        <p:txBody>
          <a:bodyPr>
            <a:normAutofit fontScale="70000" lnSpcReduction="20000"/>
          </a:bodyPr>
          <a:lstStyle/>
          <a:p>
            <a:r>
              <a:rPr lang="en-US" dirty="0"/>
              <a:t>Administrative Compliance Check may happen before the Gold team or at Production/White Glove and Final Compliance Check.</a:t>
            </a:r>
          </a:p>
          <a:p>
            <a:r>
              <a:rPr lang="en-US" dirty="0"/>
              <a:t>Are all the forms and attachments/appendices included, with original/copy signatures? </a:t>
            </a:r>
          </a:p>
          <a:p>
            <a:r>
              <a:rPr lang="en-US" dirty="0"/>
              <a:t>Is everything filled out correctly? </a:t>
            </a:r>
          </a:p>
          <a:p>
            <a:r>
              <a:rPr lang="en-US" dirty="0"/>
              <a:t>Review Representations and Certifications (Section K) requirements and fill-ins or substituted SAM compliance statement if allowed.</a:t>
            </a:r>
          </a:p>
          <a:p>
            <a:r>
              <a:rPr lang="en-US" dirty="0"/>
              <a:t>Were all the amendments that were issued referenced in the proposal? Are they all acknowledged in the way that the RFP requires (via signed copies, SF 1449 form, and/or text response)?</a:t>
            </a:r>
          </a:p>
          <a:p>
            <a:r>
              <a:rPr lang="en-US" dirty="0"/>
              <a:t>Check the requirements for Cover or Transmittal Letter and ensure it contains the right information and is signed.</a:t>
            </a:r>
          </a:p>
          <a:p>
            <a:r>
              <a:rPr lang="en-US" dirty="0"/>
              <a:t>Check all Section J Attachments and ensure that all required forms such as DD-254 are completed/signed.</a:t>
            </a:r>
          </a:p>
          <a:p>
            <a:r>
              <a:rPr lang="en-US" dirty="0"/>
              <a:t>Make sure the files are the right type and size and are named per the RFP instructions, and open.</a:t>
            </a:r>
          </a:p>
          <a:p>
            <a:r>
              <a:rPr lang="en-US" dirty="0"/>
              <a:t>Make sure original is there and copies are numbered correctly on proposal cover pages in a physical submission.</a:t>
            </a:r>
          </a:p>
          <a:p>
            <a:r>
              <a:rPr lang="en-US" dirty="0"/>
              <a:t>Manually count to double-check that page counts aggregate correctly.</a:t>
            </a:r>
          </a:p>
        </p:txBody>
      </p:sp>
    </p:spTree>
    <p:extLst>
      <p:ext uri="{BB962C8B-B14F-4D97-AF65-F5344CB8AC3E}">
        <p14:creationId xmlns:p14="http://schemas.microsoft.com/office/powerpoint/2010/main" val="49309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791E-BE62-489D-B8EF-4B8105465A79}"/>
              </a:ext>
            </a:extLst>
          </p:cNvPr>
          <p:cNvSpPr>
            <a:spLocks noGrp="1"/>
          </p:cNvSpPr>
          <p:nvPr>
            <p:ph type="title"/>
          </p:nvPr>
        </p:nvSpPr>
        <p:spPr/>
        <p:txBody>
          <a:bodyPr/>
          <a:lstStyle/>
          <a:p>
            <a:r>
              <a:rPr lang="en-US" dirty="0"/>
              <a:t>Final Compliance Check	</a:t>
            </a:r>
          </a:p>
        </p:txBody>
      </p:sp>
      <p:sp>
        <p:nvSpPr>
          <p:cNvPr id="3" name="Content Placeholder 2">
            <a:extLst>
              <a:ext uri="{FF2B5EF4-FFF2-40B4-BE49-F238E27FC236}">
                <a16:creationId xmlns:a16="http://schemas.microsoft.com/office/drawing/2014/main" id="{B29ED468-2911-4264-920B-9299C764894C}"/>
              </a:ext>
            </a:extLst>
          </p:cNvPr>
          <p:cNvSpPr>
            <a:spLocks noGrp="1"/>
          </p:cNvSpPr>
          <p:nvPr>
            <p:ph idx="1"/>
          </p:nvPr>
        </p:nvSpPr>
        <p:spPr>
          <a:xfrm>
            <a:off x="838201" y="1825625"/>
            <a:ext cx="5247202" cy="4351338"/>
          </a:xfrm>
        </p:spPr>
        <p:txBody>
          <a:bodyPr>
            <a:normAutofit fontScale="92500" lnSpcReduction="10000"/>
          </a:bodyPr>
          <a:lstStyle/>
          <a:p>
            <a:r>
              <a:rPr lang="en-US" dirty="0"/>
              <a:t>Always run a compliance check prior to proposal submission</a:t>
            </a:r>
          </a:p>
          <a:p>
            <a:r>
              <a:rPr lang="en-US" dirty="0"/>
              <a:t>Create a submission checklist ahead of time to prevent missing an item that was required</a:t>
            </a:r>
          </a:p>
          <a:p>
            <a:r>
              <a:rPr lang="en-US" dirty="0"/>
              <a:t>Run a punch list until the end to ensure you took care of all proposal-related action items</a:t>
            </a:r>
          </a:p>
          <a:p>
            <a:r>
              <a:rPr lang="en-US" dirty="0"/>
              <a:t>“Quadruple-check” to check again after you feel that it is completely unnecessary and you feel stupid for checking</a:t>
            </a:r>
          </a:p>
          <a:p>
            <a:pPr marL="0" indent="0">
              <a:buNone/>
            </a:pPr>
            <a:endParaRPr lang="en-US" dirty="0"/>
          </a:p>
        </p:txBody>
      </p:sp>
      <p:sp>
        <p:nvSpPr>
          <p:cNvPr id="7" name="TextBox 6">
            <a:extLst>
              <a:ext uri="{FF2B5EF4-FFF2-40B4-BE49-F238E27FC236}">
                <a16:creationId xmlns:a16="http://schemas.microsoft.com/office/drawing/2014/main" id="{11D105E1-04D8-417B-AEBF-FF983EF77083}"/>
              </a:ext>
            </a:extLst>
          </p:cNvPr>
          <p:cNvSpPr txBox="1"/>
          <p:nvPr/>
        </p:nvSpPr>
        <p:spPr>
          <a:xfrm>
            <a:off x="6273968" y="5776561"/>
            <a:ext cx="5582617" cy="646331"/>
          </a:xfrm>
          <a:prstGeom prst="rect">
            <a:avLst/>
          </a:prstGeom>
          <a:noFill/>
        </p:spPr>
        <p:txBody>
          <a:bodyPr wrap="square">
            <a:spAutoFit/>
          </a:bodyPr>
          <a:lstStyle/>
          <a:p>
            <a:r>
              <a:rPr lang="en-US" b="1" dirty="0"/>
              <a:t>See Word file: Module 16 - </a:t>
            </a:r>
            <a:r>
              <a:rPr lang="en-US" b="1" dirty="0" err="1"/>
              <a:t>Proposal_Production</a:t>
            </a:r>
            <a:r>
              <a:rPr lang="en-US" b="1" dirty="0"/>
              <a:t> Checklist Example</a:t>
            </a:r>
          </a:p>
        </p:txBody>
      </p:sp>
      <p:pic>
        <p:nvPicPr>
          <p:cNvPr id="8" name="Picture 7">
            <a:extLst>
              <a:ext uri="{FF2B5EF4-FFF2-40B4-BE49-F238E27FC236}">
                <a16:creationId xmlns:a16="http://schemas.microsoft.com/office/drawing/2014/main" id="{87A9E03A-636F-4076-986D-BC998AE07BB6}"/>
              </a:ext>
            </a:extLst>
          </p:cNvPr>
          <p:cNvPicPr>
            <a:picLocks noChangeAspect="1"/>
          </p:cNvPicPr>
          <p:nvPr/>
        </p:nvPicPr>
        <p:blipFill>
          <a:blip r:embed="rId2"/>
          <a:stretch>
            <a:fillRect/>
          </a:stretch>
        </p:blipFill>
        <p:spPr>
          <a:xfrm>
            <a:off x="6285355" y="1825625"/>
            <a:ext cx="5571230" cy="3950936"/>
          </a:xfrm>
          <a:prstGeom prst="rect">
            <a:avLst/>
          </a:prstGeom>
        </p:spPr>
      </p:pic>
    </p:spTree>
    <p:extLst>
      <p:ext uri="{BB962C8B-B14F-4D97-AF65-F5344CB8AC3E}">
        <p14:creationId xmlns:p14="http://schemas.microsoft.com/office/powerpoint/2010/main" val="66908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16 </a:t>
            </a:r>
            <a:r>
              <a:rPr lang="en-US" dirty="0"/>
              <a:t>Prior to Listening to the Next Module</a:t>
            </a:r>
          </a:p>
        </p:txBody>
      </p:sp>
    </p:spTree>
    <p:extLst>
      <p:ext uri="{BB962C8B-B14F-4D97-AF65-F5344CB8AC3E}">
        <p14:creationId xmlns:p14="http://schemas.microsoft.com/office/powerpoint/2010/main" val="7214111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E815-E3CA-8057-B136-76AF1DF583AC}"/>
              </a:ext>
            </a:extLst>
          </p:cNvPr>
          <p:cNvSpPr>
            <a:spLocks noGrp="1"/>
          </p:cNvSpPr>
          <p:nvPr>
            <p:ph type="title"/>
          </p:nvPr>
        </p:nvSpPr>
        <p:spPr/>
        <p:txBody>
          <a:bodyPr/>
          <a:lstStyle/>
          <a:p>
            <a:r>
              <a:rPr lang="en-US" dirty="0"/>
              <a:t>Module 16 Quiz</a:t>
            </a:r>
          </a:p>
        </p:txBody>
      </p:sp>
      <p:sp>
        <p:nvSpPr>
          <p:cNvPr id="3" name="Content Placeholder 2">
            <a:extLst>
              <a:ext uri="{FF2B5EF4-FFF2-40B4-BE49-F238E27FC236}">
                <a16:creationId xmlns:a16="http://schemas.microsoft.com/office/drawing/2014/main" id="{14D9B7CA-8FF5-E62D-3435-100D87D4CE91}"/>
              </a:ext>
            </a:extLst>
          </p:cNvPr>
          <p:cNvSpPr>
            <a:spLocks noGrp="1"/>
          </p:cNvSpPr>
          <p:nvPr>
            <p:ph idx="1"/>
          </p:nvPr>
        </p:nvSpPr>
        <p:spPr>
          <a:xfrm>
            <a:off x="838199" y="1825625"/>
            <a:ext cx="10721703" cy="4564542"/>
          </a:xfrm>
        </p:spPr>
        <p:txBody>
          <a:bodyPr>
            <a:normAutofit fontScale="92500" lnSpcReduction="20000"/>
          </a:bodyPr>
          <a:lstStyle/>
          <a:p>
            <a:pPr marL="514350" indent="-514350">
              <a:buFont typeface="+mj-lt"/>
              <a:buAutoNum type="arabicPeriod"/>
            </a:pPr>
            <a:r>
              <a:rPr lang="en-US" dirty="0"/>
              <a:t>Fill in the Blank:</a:t>
            </a:r>
          </a:p>
          <a:p>
            <a:pPr marL="914400" lvl="1" indent="-457200">
              <a:buFont typeface="+mj-lt"/>
              <a:buAutoNum type="alphaLcParenR"/>
            </a:pPr>
            <a:r>
              <a:rPr lang="en-US" dirty="0"/>
              <a:t>Checking for ________ compliance often involves ensuring that the proposal does not simply repeat RFP language but provides a substantive response.</a:t>
            </a:r>
          </a:p>
          <a:p>
            <a:pPr marL="914400" lvl="1" indent="-457200">
              <a:buFont typeface="+mj-lt"/>
              <a:buAutoNum type="alphaLcParenR"/>
            </a:pPr>
            <a:r>
              <a:rPr lang="en-US" dirty="0"/>
              <a:t>During the final compliance check, it is important to create a ________ checklist to ensure nothing is missed before submission.</a:t>
            </a:r>
          </a:p>
          <a:p>
            <a:pPr marL="514350" indent="-514350">
              <a:buFont typeface="+mj-lt"/>
              <a:buAutoNum type="arabicPeriod"/>
            </a:pPr>
            <a:r>
              <a:rPr lang="en-US" dirty="0"/>
              <a:t>True or False? Administrative compliance checks should only be conducted during the Pink Team review phase.</a:t>
            </a:r>
          </a:p>
          <a:p>
            <a:pPr marL="457200" indent="-457200">
              <a:buFont typeface="+mj-lt"/>
              <a:buAutoNum type="arabicPeriod"/>
            </a:pPr>
            <a:r>
              <a:rPr lang="en-US" dirty="0"/>
              <a:t>What is the result of not addressing 'buried' requirements in a proposal?</a:t>
            </a:r>
          </a:p>
          <a:p>
            <a:pPr marL="914400" lvl="1" indent="-457200">
              <a:buFont typeface="+mj-lt"/>
              <a:buAutoNum type="alphaLcParenR"/>
            </a:pPr>
            <a:r>
              <a:rPr lang="en-US" dirty="0"/>
              <a:t>The proposal may be seen as more innovative.</a:t>
            </a:r>
          </a:p>
          <a:p>
            <a:pPr marL="914400" lvl="1" indent="-457200">
              <a:buFont typeface="+mj-lt"/>
              <a:buAutoNum type="alphaLcParenR"/>
            </a:pPr>
            <a:r>
              <a:rPr lang="en-US" dirty="0"/>
              <a:t>The proposal may be disqualified for non-compliance.</a:t>
            </a:r>
          </a:p>
          <a:p>
            <a:pPr marL="914400" lvl="1" indent="-457200">
              <a:buFont typeface="+mj-lt"/>
              <a:buAutoNum type="alphaLcParenR"/>
            </a:pPr>
            <a:r>
              <a:rPr lang="en-US" dirty="0"/>
              <a:t>The proposal will likely receive extra points for brevity.</a:t>
            </a:r>
          </a:p>
          <a:p>
            <a:pPr marL="914400" lvl="1" indent="-457200">
              <a:buFont typeface="+mj-lt"/>
              <a:buAutoNum type="alphaLcParenR"/>
            </a:pPr>
            <a:r>
              <a:rPr lang="en-US" dirty="0"/>
              <a:t>The proposal will automatically pass to the final round of evaluations.</a:t>
            </a:r>
          </a:p>
          <a:p>
            <a:pPr marL="457200" indent="-457200">
              <a:buFont typeface="+mj-lt"/>
              <a:buAutoNum type="arabicPeriod"/>
            </a:pPr>
            <a:r>
              <a:rPr lang="en-US" dirty="0"/>
              <a:t>What is the purpose of the "quadruple-check" mentioned in the Final Compliance Check?</a:t>
            </a:r>
          </a:p>
        </p:txBody>
      </p:sp>
    </p:spTree>
    <p:extLst>
      <p:ext uri="{BB962C8B-B14F-4D97-AF65-F5344CB8AC3E}">
        <p14:creationId xmlns:p14="http://schemas.microsoft.com/office/powerpoint/2010/main" val="9091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0C94-22CE-2606-7110-68A5E44747D4}"/>
              </a:ext>
            </a:extLst>
          </p:cNvPr>
          <p:cNvSpPr>
            <a:spLocks noGrp="1"/>
          </p:cNvSpPr>
          <p:nvPr>
            <p:ph type="title"/>
          </p:nvPr>
        </p:nvSpPr>
        <p:spPr/>
        <p:txBody>
          <a:bodyPr>
            <a:normAutofit fontScale="90000"/>
          </a:bodyPr>
          <a:lstStyle/>
          <a:p>
            <a:r>
              <a:rPr lang="en-US" dirty="0"/>
              <a:t>Outlining is the Foundation of Instructional Compliance</a:t>
            </a:r>
          </a:p>
        </p:txBody>
      </p:sp>
      <p:sp>
        <p:nvSpPr>
          <p:cNvPr id="3" name="Content Placeholder 2">
            <a:extLst>
              <a:ext uri="{FF2B5EF4-FFF2-40B4-BE49-F238E27FC236}">
                <a16:creationId xmlns:a16="http://schemas.microsoft.com/office/drawing/2014/main" id="{4DE0EC4B-5D44-341C-4E62-9C5D137B0DFA}"/>
              </a:ext>
            </a:extLst>
          </p:cNvPr>
          <p:cNvSpPr>
            <a:spLocks noGrp="1"/>
          </p:cNvSpPr>
          <p:nvPr>
            <p:ph idx="1"/>
          </p:nvPr>
        </p:nvSpPr>
        <p:spPr>
          <a:xfrm>
            <a:off x="838199" y="1825625"/>
            <a:ext cx="7737089" cy="4351338"/>
          </a:xfrm>
        </p:spPr>
        <p:txBody>
          <a:bodyPr>
            <a:normAutofit fontScale="85000" lnSpcReduction="20000"/>
          </a:bodyPr>
          <a:lstStyle/>
          <a:p>
            <a:r>
              <a:rPr lang="en-US" dirty="0"/>
              <a:t>Proposal outlining is figuring out how to tell a compelling story within the confines of the instructional and administrative compliance.</a:t>
            </a:r>
          </a:p>
          <a:p>
            <a:r>
              <a:rPr lang="en-US" dirty="0"/>
              <a:t>Instead of one set of instructions, RFPs often come in multiple parts and documents with requirements sprinkled in multiple places. </a:t>
            </a:r>
          </a:p>
          <a:p>
            <a:r>
              <a:rPr lang="en-US" dirty="0"/>
              <a:t>You must figure out how to correlate these requirements to each other – “integrate” the proposal upfront.</a:t>
            </a:r>
          </a:p>
          <a:p>
            <a:r>
              <a:rPr lang="en-US" dirty="0"/>
              <a:t>It is about putting puzzle pieces together that become an integrated proposal development architecture.</a:t>
            </a:r>
          </a:p>
          <a:p>
            <a:pPr lvl="1"/>
            <a:r>
              <a:rPr lang="en-US" dirty="0"/>
              <a:t>Some RFPs are highly prescriptive and outlining is straightforward and mechanical.</a:t>
            </a:r>
          </a:p>
          <a:p>
            <a:pPr lvl="1"/>
            <a:r>
              <a:rPr lang="en-US" dirty="0"/>
              <a:t>Other RFPs make outlining more of an art with substantial decision making – it is not a mechanical process.</a:t>
            </a:r>
          </a:p>
          <a:p>
            <a:pPr lvl="1"/>
            <a:r>
              <a:rPr lang="en-US" dirty="0"/>
              <a:t>Many RFPs are a mix of both the art and the craft.</a:t>
            </a:r>
          </a:p>
          <a:p>
            <a:endParaRPr lang="en-US" dirty="0"/>
          </a:p>
        </p:txBody>
      </p:sp>
      <p:pic>
        <p:nvPicPr>
          <p:cNvPr id="4" name="Picture 2" descr="GEARS – BASIC 2 TECH">
            <a:extLst>
              <a:ext uri="{FF2B5EF4-FFF2-40B4-BE49-F238E27FC236}">
                <a16:creationId xmlns:a16="http://schemas.microsoft.com/office/drawing/2014/main" id="{E79BE7A2-1489-C127-25FC-6A24C3E0F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4183" y="2338400"/>
            <a:ext cx="2748416" cy="24556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13B2C0F-6039-0DFF-0C7D-04E71D0042B0}"/>
              </a:ext>
            </a:extLst>
          </p:cNvPr>
          <p:cNvCxnSpPr/>
          <p:nvPr/>
        </p:nvCxnSpPr>
        <p:spPr>
          <a:xfrm>
            <a:off x="9156337" y="2351388"/>
            <a:ext cx="2142308" cy="21552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91BBEA-F5CA-B2E2-09AE-4CE1F4563E49}"/>
              </a:ext>
            </a:extLst>
          </p:cNvPr>
          <p:cNvCxnSpPr>
            <a:cxnSpLocks/>
          </p:cNvCxnSpPr>
          <p:nvPr/>
        </p:nvCxnSpPr>
        <p:spPr>
          <a:xfrm flipV="1">
            <a:off x="9091749" y="2338399"/>
            <a:ext cx="1939245" cy="21552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6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838200" y="2101850"/>
            <a:ext cx="8156944" cy="4391025"/>
          </a:xfrm>
        </p:spPr>
        <p:txBody>
          <a:bodyPr>
            <a:normAutofit/>
          </a:bodyPr>
          <a:lstStyle/>
          <a:p>
            <a:r>
              <a:rPr lang="en-US" dirty="0"/>
              <a:t>What are the three types of proposal compliance? </a:t>
            </a:r>
          </a:p>
          <a:p>
            <a:r>
              <a:rPr lang="en-US" dirty="0"/>
              <a:t>What is the order of developing a proposal outline?</a:t>
            </a:r>
          </a:p>
          <a:p>
            <a:r>
              <a:rPr lang="en-US" dirty="0"/>
              <a:t>What is the difference between compliance matrix, cross-reference matrix, and compliance checklist?</a:t>
            </a:r>
          </a:p>
          <a:p>
            <a:r>
              <a:rPr lang="en-US" dirty="0"/>
              <a:t>What are the pros and cons of annotated outlines versus standardized work packages or storyboards?</a:t>
            </a:r>
          </a:p>
          <a:p>
            <a:r>
              <a:rPr lang="en-US" dirty="0"/>
              <a:t>What is your biggest takeaway from this class?</a:t>
            </a:r>
          </a:p>
          <a:p>
            <a:endParaRPr lang="en-US" dirty="0"/>
          </a:p>
        </p:txBody>
      </p:sp>
      <p:sp>
        <p:nvSpPr>
          <p:cNvPr id="5" name="TextBox 4">
            <a:extLst>
              <a:ext uri="{FF2B5EF4-FFF2-40B4-BE49-F238E27FC236}">
                <a16:creationId xmlns:a16="http://schemas.microsoft.com/office/drawing/2014/main" id="{4D58FCCE-6638-4697-8B2C-9F2E712EF994}"/>
              </a:ext>
            </a:extLst>
          </p:cNvPr>
          <p:cNvSpPr txBox="1"/>
          <p:nvPr/>
        </p:nvSpPr>
        <p:spPr>
          <a:xfrm>
            <a:off x="9640389" y="1174536"/>
            <a:ext cx="1866901" cy="4508927"/>
          </a:xfrm>
          <a:prstGeom prst="rect">
            <a:avLst/>
          </a:prstGeom>
          <a:noFill/>
        </p:spPr>
        <p:txBody>
          <a:bodyPr wrap="square" rtlCol="0">
            <a:spAutoFit/>
          </a:bodyPr>
          <a:lstStyle/>
          <a:p>
            <a:r>
              <a:rPr lang="en-US" sz="28700" dirty="0">
                <a:solidFill>
                  <a:schemeClr val="accent1"/>
                </a:solidFill>
              </a:rPr>
              <a:t>?</a:t>
            </a:r>
          </a:p>
        </p:txBody>
      </p:sp>
    </p:spTree>
    <p:extLst>
      <p:ext uri="{BB962C8B-B14F-4D97-AF65-F5344CB8AC3E}">
        <p14:creationId xmlns:p14="http://schemas.microsoft.com/office/powerpoint/2010/main" val="361260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5"/>
            <a:ext cx="7101840" cy="1041643"/>
          </a:xfrm>
        </p:spPr>
        <p:txBody>
          <a:bodyPr>
            <a:normAutofit/>
          </a:bodyPr>
          <a:lstStyle/>
          <a:p>
            <a:r>
              <a:rPr lang="en-US" dirty="0"/>
              <a:t>Contact Us!</a:t>
            </a:r>
          </a:p>
        </p:txBody>
      </p:sp>
      <p:sp>
        <p:nvSpPr>
          <p:cNvPr id="6" name="Rectangle 5"/>
          <p:cNvSpPr/>
          <p:nvPr/>
        </p:nvSpPr>
        <p:spPr>
          <a:xfrm>
            <a:off x="3329343" y="4468885"/>
            <a:ext cx="6975878" cy="1045223"/>
          </a:xfrm>
          <a:prstGeom prst="rect">
            <a:avLst/>
          </a:prstGeom>
        </p:spPr>
        <p:txBody>
          <a:bodyPr wrap="square">
            <a:spAutoFit/>
          </a:bodyPr>
          <a:lstStyle/>
          <a:p>
            <a:pPr lvl="0">
              <a:lnSpc>
                <a:spcPct val="200000"/>
              </a:lnSpc>
            </a:pPr>
            <a:r>
              <a:rPr lang="en-US" sz="3600" b="1" dirty="0">
                <a:solidFill>
                  <a:schemeClr val="accent1"/>
                </a:solidFill>
                <a:latin typeface="+mn-lt"/>
              </a:rPr>
              <a:t>www.ostglobalsolutions.com</a:t>
            </a:r>
          </a:p>
        </p:txBody>
      </p:sp>
      <p:sp>
        <p:nvSpPr>
          <p:cNvPr id="3" name="Rectangle 2">
            <a:extLst>
              <a:ext uri="{FF2B5EF4-FFF2-40B4-BE49-F238E27FC236}">
                <a16:creationId xmlns:a16="http://schemas.microsoft.com/office/drawing/2014/main" id="{BEBC8114-609B-43CD-82A2-256109016A21}"/>
              </a:ext>
            </a:extLst>
          </p:cNvPr>
          <p:cNvSpPr/>
          <p:nvPr/>
        </p:nvSpPr>
        <p:spPr>
          <a:xfrm>
            <a:off x="6531768" y="2360662"/>
            <a:ext cx="5200650" cy="3000821"/>
          </a:xfrm>
          <a:prstGeom prst="rect">
            <a:avLst/>
          </a:prstGeom>
        </p:spPr>
        <p:txBody>
          <a:bodyPr wrap="square">
            <a:spAutoFit/>
          </a:bodyPr>
          <a:lstStyle/>
          <a:p>
            <a:pPr algn="ctr">
              <a:spcBef>
                <a:spcPts val="600"/>
              </a:spcBef>
            </a:pPr>
            <a:r>
              <a:rPr lang="en-US" sz="2400" b="1" dirty="0"/>
              <a:t>7361 Calhoun Place, Suite 560</a:t>
            </a:r>
          </a:p>
          <a:p>
            <a:pPr algn="ctr">
              <a:spcBef>
                <a:spcPts val="600"/>
              </a:spcBef>
            </a:pPr>
            <a:r>
              <a:rPr lang="en-US" sz="2400" b="1" dirty="0"/>
              <a:t>Rockville, MD 20855</a:t>
            </a:r>
          </a:p>
          <a:p>
            <a:pPr algn="ctr">
              <a:spcBef>
                <a:spcPts val="600"/>
              </a:spcBef>
            </a:pPr>
            <a:r>
              <a:rPr lang="en-US" sz="2400" b="1" dirty="0"/>
              <a:t>Phone: 301-384-3350</a:t>
            </a:r>
          </a:p>
          <a:p>
            <a:pPr algn="ctr">
              <a:spcBef>
                <a:spcPts val="600"/>
              </a:spcBef>
            </a:pPr>
            <a:r>
              <a:rPr lang="en-US" sz="2400" b="1" dirty="0">
                <a:hlinkClick r:id="rId3"/>
              </a:rPr>
              <a:t>service@ostglobalsolutions.com</a:t>
            </a:r>
            <a:endParaRPr lang="en-US" sz="2400" b="1" dirty="0"/>
          </a:p>
          <a:p>
            <a:pPr algn="ctr">
              <a:spcBef>
                <a:spcPts val="600"/>
              </a:spcBef>
            </a:pPr>
            <a:r>
              <a:rPr lang="en-US" sz="2000" i="1" dirty="0"/>
              <a:t>Improving Our Country Through Better Proposals!™</a:t>
            </a:r>
          </a:p>
          <a:p>
            <a:pPr algn="ctr">
              <a:spcBef>
                <a:spcPts val="600"/>
              </a:spcBef>
            </a:pPr>
            <a:endParaRPr lang="en-US" sz="2400" b="1" dirty="0"/>
          </a:p>
        </p:txBody>
      </p:sp>
      <p:pic>
        <p:nvPicPr>
          <p:cNvPr id="12" name="Picture 11">
            <a:extLst>
              <a:ext uri="{FF2B5EF4-FFF2-40B4-BE49-F238E27FC236}">
                <a16:creationId xmlns:a16="http://schemas.microsoft.com/office/drawing/2014/main" id="{D84D25C7-098A-49BD-8D4D-709489B8D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52" y="1950425"/>
            <a:ext cx="4661782" cy="82047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20087D39-E265-4385-AC9A-58FC06C54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052" y="2657887"/>
            <a:ext cx="2004148" cy="2011358"/>
          </a:xfrm>
          <a:prstGeom prst="rect">
            <a:avLst/>
          </a:prstGeom>
        </p:spPr>
      </p:pic>
      <p:pic>
        <p:nvPicPr>
          <p:cNvPr id="8" name="Picture 7">
            <a:extLst>
              <a:ext uri="{FF2B5EF4-FFF2-40B4-BE49-F238E27FC236}">
                <a16:creationId xmlns:a16="http://schemas.microsoft.com/office/drawing/2014/main" id="{1CAC54B1-FCF6-4D41-9EB0-7E7787B307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5386" y="2603951"/>
            <a:ext cx="2142799" cy="2065294"/>
          </a:xfrm>
          <a:prstGeom prst="rect">
            <a:avLst/>
          </a:prstGeom>
        </p:spPr>
      </p:pic>
      <p:sp>
        <p:nvSpPr>
          <p:cNvPr id="4" name="TextBox 3">
            <a:extLst>
              <a:ext uri="{FF2B5EF4-FFF2-40B4-BE49-F238E27FC236}">
                <a16:creationId xmlns:a16="http://schemas.microsoft.com/office/drawing/2014/main" id="{5EFDC3B6-0B0A-FD06-DECB-6BDC60715BE7}"/>
              </a:ext>
            </a:extLst>
          </p:cNvPr>
          <p:cNvSpPr txBox="1"/>
          <p:nvPr/>
        </p:nvSpPr>
        <p:spPr>
          <a:xfrm>
            <a:off x="725424" y="5644106"/>
            <a:ext cx="10954512" cy="523220"/>
          </a:xfrm>
          <a:prstGeom prst="rect">
            <a:avLst/>
          </a:prstGeom>
          <a:noFill/>
        </p:spPr>
        <p:txBody>
          <a:bodyPr wrap="square" rtlCol="0">
            <a:spAutoFit/>
          </a:bodyPr>
          <a:lstStyle/>
          <a:p>
            <a:r>
              <a:rPr lang="en-US" sz="1400" dirty="0"/>
              <a:t>Copyright © 2024  OST Global Solutions, Inc. </a:t>
            </a:r>
            <a:r>
              <a:rPr lang="en-US" sz="1400" b="0" i="0" dirty="0">
                <a:solidFill>
                  <a:srgbClr val="0D0D0D"/>
                </a:solidFill>
                <a:effectLst/>
                <a:latin typeface="Söhne"/>
              </a:rPr>
              <a:t>All rights reserved. This material may not be reproduced, distributed, transmitted, or used for any commercial purpose without the express written permission of OST Global Solutions, Inc.</a:t>
            </a:r>
            <a:endParaRPr lang="en-US" sz="1400" dirty="0"/>
          </a:p>
        </p:txBody>
      </p:sp>
    </p:spTree>
    <p:extLst>
      <p:ext uri="{BB962C8B-B14F-4D97-AF65-F5344CB8AC3E}">
        <p14:creationId xmlns:p14="http://schemas.microsoft.com/office/powerpoint/2010/main" val="4286899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48239" cy="1041643"/>
          </a:xfrm>
        </p:spPr>
        <p:txBody>
          <a:bodyPr>
            <a:normAutofit fontScale="90000"/>
          </a:bodyPr>
          <a:lstStyle/>
          <a:p>
            <a:r>
              <a:rPr lang="en-US" dirty="0"/>
              <a:t>A Classical Outline Used to Organize Work and Track Compliance</a:t>
            </a:r>
          </a:p>
        </p:txBody>
      </p:sp>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Lst>
          </a:blip>
          <a:srcRect l="2344" t="23958" r="10940" b="6250"/>
          <a:stretch/>
        </p:blipFill>
        <p:spPr bwMode="auto">
          <a:xfrm>
            <a:off x="838200" y="1628880"/>
            <a:ext cx="8221772" cy="511155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0D34C18-997C-4FA8-953E-432903392F9A}"/>
              </a:ext>
            </a:extLst>
          </p:cNvPr>
          <p:cNvSpPr txBox="1"/>
          <p:nvPr/>
        </p:nvSpPr>
        <p:spPr>
          <a:xfrm>
            <a:off x="9405257" y="1815737"/>
            <a:ext cx="2416629" cy="1754326"/>
          </a:xfrm>
          <a:prstGeom prst="rect">
            <a:avLst/>
          </a:prstGeom>
          <a:noFill/>
        </p:spPr>
        <p:txBody>
          <a:bodyPr wrap="square" rtlCol="0">
            <a:spAutoFit/>
          </a:bodyPr>
          <a:lstStyle/>
          <a:p>
            <a:r>
              <a:rPr lang="en-US" dirty="0"/>
              <a:t>Many proposal managers feel that this outline is sufficient to issue assignments to writers, but it is not the case</a:t>
            </a:r>
          </a:p>
        </p:txBody>
      </p:sp>
    </p:spTree>
    <p:extLst>
      <p:ext uri="{BB962C8B-B14F-4D97-AF65-F5344CB8AC3E}">
        <p14:creationId xmlns:p14="http://schemas.microsoft.com/office/powerpoint/2010/main" val="16387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384175"/>
            <a:ext cx="7639050" cy="1041643"/>
          </a:xfrm>
        </p:spPr>
        <p:txBody>
          <a:bodyPr>
            <a:normAutofit fontScale="90000"/>
          </a:bodyPr>
          <a:lstStyle/>
          <a:p>
            <a:r>
              <a:rPr lang="en-US" dirty="0"/>
              <a:t>A Regular Outline with Requirements Included is a Step Up in Helpfulness</a:t>
            </a:r>
          </a:p>
        </p:txBody>
      </p:sp>
      <p:sp>
        <p:nvSpPr>
          <p:cNvPr id="3" name="Content Placeholder 2"/>
          <p:cNvSpPr>
            <a:spLocks noGrp="1"/>
          </p:cNvSpPr>
          <p:nvPr>
            <p:ph idx="1"/>
          </p:nvPr>
        </p:nvSpPr>
        <p:spPr>
          <a:xfrm>
            <a:off x="707571" y="1533525"/>
            <a:ext cx="7388679" cy="5029200"/>
          </a:xfrm>
        </p:spPr>
        <p:txBody>
          <a:bodyPr>
            <a:normAutofit/>
          </a:bodyPr>
          <a:lstStyle/>
          <a:p>
            <a:pPr marL="0" indent="0">
              <a:buNone/>
            </a:pPr>
            <a:r>
              <a:rPr lang="en-US" sz="1800" i="1" dirty="0">
                <a:solidFill>
                  <a:schemeClr val="tx2"/>
                </a:solidFill>
              </a:rPr>
              <a:t>The outline with requirements, page counts, and assigned names pasted in is better than just a list of headings in a separate document</a:t>
            </a:r>
          </a:p>
          <a:p>
            <a:r>
              <a:rPr lang="en-US" sz="2400" dirty="0"/>
              <a:t>Set up in a proposal template or a blank MS Word document</a:t>
            </a:r>
          </a:p>
          <a:p>
            <a:r>
              <a:rPr lang="en-US" sz="2400" dirty="0"/>
              <a:t>Structures the proposal and serves as a “skeleton” </a:t>
            </a:r>
          </a:p>
          <a:p>
            <a:r>
              <a:rPr lang="en-US" sz="2400" dirty="0"/>
              <a:t>Provides the requirements allocated to that section to make life easier for the writer</a:t>
            </a:r>
          </a:p>
          <a:p>
            <a:r>
              <a:rPr lang="en-US" sz="2400" dirty="0"/>
              <a:t>Adds authors and page count allocations to provide additional guidance</a:t>
            </a:r>
          </a:p>
          <a:p>
            <a:r>
              <a:rPr lang="en-US" sz="2400" dirty="0"/>
              <a:t>Serves as a style sheet if developed inside the company’s proposal template</a:t>
            </a:r>
          </a:p>
          <a:p>
            <a:pPr lvl="1"/>
            <a:r>
              <a:rPr lang="en-US" sz="2000" dirty="0"/>
              <a:t>Tip: Teach your writers to “Paste Special, Unformatted Text” into the templates to ensure clean Styles </a:t>
            </a:r>
          </a:p>
        </p:txBody>
      </p:sp>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5624" t="22069" r="35435" b="9331"/>
          <a:stretch/>
        </p:blipFill>
        <p:spPr bwMode="auto">
          <a:xfrm>
            <a:off x="8069690" y="1635942"/>
            <a:ext cx="3414739" cy="4552985"/>
          </a:xfrm>
          <a:prstGeom prst="rect">
            <a:avLst/>
          </a:prstGeom>
          <a:ln>
            <a:solidFill>
              <a:schemeClr val="accent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05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BDBC-D29B-4699-965F-8C33FEC68B0E}"/>
              </a:ext>
            </a:extLst>
          </p:cNvPr>
          <p:cNvSpPr>
            <a:spLocks noGrp="1"/>
          </p:cNvSpPr>
          <p:nvPr>
            <p:ph type="title"/>
          </p:nvPr>
        </p:nvSpPr>
        <p:spPr>
          <a:xfrm>
            <a:off x="838199" y="365125"/>
            <a:ext cx="7534275" cy="1041643"/>
          </a:xfrm>
        </p:spPr>
        <p:txBody>
          <a:bodyPr>
            <a:normAutofit fontScale="90000"/>
          </a:bodyPr>
          <a:lstStyle/>
          <a:p>
            <a:r>
              <a:rPr lang="en-US" dirty="0"/>
              <a:t>An Annotated Outline is More of a Creative Hybrid Product</a:t>
            </a:r>
          </a:p>
        </p:txBody>
      </p:sp>
      <p:sp>
        <p:nvSpPr>
          <p:cNvPr id="3" name="Content Placeholder 2">
            <a:extLst>
              <a:ext uri="{FF2B5EF4-FFF2-40B4-BE49-F238E27FC236}">
                <a16:creationId xmlns:a16="http://schemas.microsoft.com/office/drawing/2014/main" id="{AC288701-381C-4041-A239-523B8D9C65F7}"/>
              </a:ext>
            </a:extLst>
          </p:cNvPr>
          <p:cNvSpPr>
            <a:spLocks noGrp="1"/>
          </p:cNvSpPr>
          <p:nvPr>
            <p:ph idx="1"/>
          </p:nvPr>
        </p:nvSpPr>
        <p:spPr>
          <a:xfrm>
            <a:off x="838199" y="1725264"/>
            <a:ext cx="7146074" cy="4667250"/>
          </a:xfrm>
        </p:spPr>
        <p:txBody>
          <a:bodyPr>
            <a:normAutofit fontScale="92500" lnSpcReduction="10000"/>
          </a:bodyPr>
          <a:lstStyle/>
          <a:p>
            <a:r>
              <a:rPr lang="en-US" dirty="0"/>
              <a:t>While developing an annotated outline, a proposal manager truly digests and masters the RFP, removing most guesswork for the writers, creating:</a:t>
            </a:r>
          </a:p>
          <a:p>
            <a:pPr lvl="1"/>
            <a:r>
              <a:rPr lang="en-US" dirty="0"/>
              <a:t>A topical outline</a:t>
            </a:r>
          </a:p>
          <a:p>
            <a:pPr lvl="1"/>
            <a:r>
              <a:rPr lang="en-US" dirty="0"/>
              <a:t>RFP requirements shred/checklist</a:t>
            </a:r>
          </a:p>
          <a:p>
            <a:pPr lvl="1"/>
            <a:r>
              <a:rPr lang="en-US" dirty="0"/>
              <a:t>A Cross-Reference (“Compliance”) roadmap laid out in a Word Document</a:t>
            </a:r>
          </a:p>
          <a:p>
            <a:pPr lvl="1"/>
            <a:r>
              <a:rPr lang="en-US" dirty="0"/>
              <a:t>Assignments roadmap</a:t>
            </a:r>
          </a:p>
          <a:p>
            <a:pPr lvl="1"/>
            <a:r>
              <a:rPr lang="en-US" dirty="0"/>
              <a:t>A proposal mockup</a:t>
            </a:r>
          </a:p>
          <a:p>
            <a:pPr lvl="1"/>
            <a:r>
              <a:rPr lang="en-US" dirty="0"/>
              <a:t>Style sheet</a:t>
            </a:r>
          </a:p>
          <a:p>
            <a:pPr lvl="1"/>
            <a:r>
              <a:rPr lang="en-US" dirty="0"/>
              <a:t>Storyboards with framework to think through the sections</a:t>
            </a:r>
          </a:p>
          <a:p>
            <a:pPr lvl="1"/>
            <a:r>
              <a:rPr lang="en-US" dirty="0"/>
              <a:t>Conceptual framework for proposal content</a:t>
            </a:r>
          </a:p>
          <a:p>
            <a:endParaRPr lang="en-US" sz="4000" dirty="0"/>
          </a:p>
        </p:txBody>
      </p:sp>
      <p:pic>
        <p:nvPicPr>
          <p:cNvPr id="9" name="Picture 8">
            <a:extLst>
              <a:ext uri="{FF2B5EF4-FFF2-40B4-BE49-F238E27FC236}">
                <a16:creationId xmlns:a16="http://schemas.microsoft.com/office/drawing/2014/main" id="{8628B309-15AF-4D03-DA89-EDAB60706C0E}"/>
              </a:ext>
            </a:extLst>
          </p:cNvPr>
          <p:cNvPicPr>
            <a:picLocks noChangeAspect="1"/>
          </p:cNvPicPr>
          <p:nvPr/>
        </p:nvPicPr>
        <p:blipFill>
          <a:blip r:embed="rId3"/>
          <a:stretch>
            <a:fillRect/>
          </a:stretch>
        </p:blipFill>
        <p:spPr>
          <a:xfrm>
            <a:off x="7984274" y="1640364"/>
            <a:ext cx="3958682" cy="5102845"/>
          </a:xfrm>
          <a:prstGeom prst="rect">
            <a:avLst/>
          </a:prstGeom>
          <a:ln>
            <a:solidFill>
              <a:schemeClr val="accent1"/>
            </a:solidFill>
          </a:ln>
        </p:spPr>
      </p:pic>
    </p:spTree>
    <p:extLst>
      <p:ext uri="{BB962C8B-B14F-4D97-AF65-F5344CB8AC3E}">
        <p14:creationId xmlns:p14="http://schemas.microsoft.com/office/powerpoint/2010/main" val="8298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 Annotated Outline is Most Helpful to Writers</a:t>
            </a:r>
          </a:p>
        </p:txBody>
      </p:sp>
      <p:sp>
        <p:nvSpPr>
          <p:cNvPr id="3" name="Content Placeholder 2"/>
          <p:cNvSpPr>
            <a:spLocks noGrp="1"/>
          </p:cNvSpPr>
          <p:nvPr>
            <p:ph idx="1"/>
          </p:nvPr>
        </p:nvSpPr>
        <p:spPr>
          <a:xfrm>
            <a:off x="940526" y="1614489"/>
            <a:ext cx="7031899" cy="4391025"/>
          </a:xfrm>
        </p:spPr>
        <p:txBody>
          <a:bodyPr>
            <a:normAutofit fontScale="92500"/>
          </a:bodyPr>
          <a:lstStyle/>
          <a:p>
            <a:r>
              <a:rPr lang="en-US" dirty="0"/>
              <a:t>Offers a step up from the regular MS Word Outline with Requirements:</a:t>
            </a:r>
          </a:p>
          <a:p>
            <a:pPr lvl="1"/>
            <a:r>
              <a:rPr lang="en-US" dirty="0"/>
              <a:t>Provides explicit instructions on how to address the requirements, with their interpretations</a:t>
            </a:r>
          </a:p>
          <a:p>
            <a:pPr lvl="1"/>
            <a:r>
              <a:rPr lang="en-US" dirty="0"/>
              <a:t>Adds tables with instructions, graphics concepts, etc.</a:t>
            </a:r>
          </a:p>
          <a:p>
            <a:pPr lvl="1"/>
            <a:r>
              <a:rPr lang="en-US" dirty="0"/>
              <a:t>Builds in cross-references</a:t>
            </a:r>
          </a:p>
          <a:p>
            <a:pPr lvl="1"/>
            <a:r>
              <a:rPr lang="en-US" dirty="0"/>
              <a:t>May add win themes, section transitions, and already developed solution descriptions or boilerplate</a:t>
            </a:r>
          </a:p>
          <a:p>
            <a:pPr lvl="1"/>
            <a:r>
              <a:rPr lang="en-US" b="1" dirty="0"/>
              <a:t>Tip: </a:t>
            </a:r>
            <a:r>
              <a:rPr lang="en-US" dirty="0"/>
              <a:t>Be careful not to overwhelm inexperienced proposal writers that may have “too much” stuff in the outline – walk each person through the material, don’t trust them to figure it out on their own</a:t>
            </a:r>
          </a:p>
          <a:p>
            <a:pPr lvl="1"/>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71" t="22053" r="35123" b="10392"/>
          <a:stretch/>
        </p:blipFill>
        <p:spPr bwMode="auto">
          <a:xfrm>
            <a:off x="8185461" y="1755514"/>
            <a:ext cx="3292164" cy="4283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9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030" y="601108"/>
            <a:ext cx="8520113" cy="600075"/>
          </a:xfrm>
        </p:spPr>
        <p:txBody>
          <a:bodyPr>
            <a:normAutofit fontScale="90000"/>
          </a:bodyPr>
          <a:lstStyle/>
          <a:p>
            <a:pPr lvl="0"/>
            <a:r>
              <a:rPr lang="en-US" dirty="0"/>
              <a:t>Why Develop an Annotated Outline?</a:t>
            </a:r>
          </a:p>
        </p:txBody>
      </p:sp>
      <p:sp>
        <p:nvSpPr>
          <p:cNvPr id="3" name="Content Placeholder 2"/>
          <p:cNvSpPr>
            <a:spLocks noGrp="1"/>
          </p:cNvSpPr>
          <p:nvPr>
            <p:ph idx="1"/>
          </p:nvPr>
        </p:nvSpPr>
        <p:spPr>
          <a:xfrm>
            <a:off x="764177" y="2024252"/>
            <a:ext cx="6945086" cy="4391025"/>
          </a:xfrm>
        </p:spPr>
        <p:txBody>
          <a:bodyPr>
            <a:normAutofit lnSpcReduction="10000"/>
          </a:bodyPr>
          <a:lstStyle/>
          <a:p>
            <a:r>
              <a:rPr lang="en-US" dirty="0"/>
              <a:t>“Integrates” the proposal upfront and reduces “writers’ drift” and compliance issues</a:t>
            </a:r>
          </a:p>
          <a:p>
            <a:r>
              <a:rPr lang="en-US" dirty="0"/>
              <a:t>Keeps all the requirements at a writer’s fingertips</a:t>
            </a:r>
          </a:p>
          <a:p>
            <a:r>
              <a:rPr lang="en-US" dirty="0"/>
              <a:t>Enables compliance tracking and reviews</a:t>
            </a:r>
          </a:p>
          <a:p>
            <a:r>
              <a:rPr lang="en-US" dirty="0"/>
              <a:t>Unclutters tracking of the completion status of proposal sections</a:t>
            </a:r>
          </a:p>
          <a:p>
            <a:r>
              <a:rPr lang="en-US" dirty="0"/>
              <a:t>Helps organize the content management process</a:t>
            </a:r>
          </a:p>
        </p:txBody>
      </p:sp>
      <p:pic>
        <p:nvPicPr>
          <p:cNvPr id="2050" name="Picture 2" descr="http://nachalooman.files.wordpress.com/2011/04/leadership.jpg?w=4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8669" y="2305525"/>
            <a:ext cx="3456945" cy="3050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522923" y="1654920"/>
            <a:ext cx="8491220" cy="369332"/>
          </a:xfrm>
          <a:prstGeom prst="rect">
            <a:avLst/>
          </a:prstGeom>
          <a:noFill/>
        </p:spPr>
        <p:txBody>
          <a:bodyPr wrap="square" rtlCol="0">
            <a:spAutoFit/>
          </a:bodyPr>
          <a:lstStyle/>
          <a:p>
            <a:r>
              <a:rPr lang="en-US" i="1" dirty="0">
                <a:solidFill>
                  <a:schemeClr val="tx2"/>
                </a:solidFill>
              </a:rPr>
              <a:t>Annotated outlines help reduce stress in proposals and get a higher score with evaluators</a:t>
            </a:r>
          </a:p>
        </p:txBody>
      </p:sp>
    </p:spTree>
    <p:extLst>
      <p:ext uri="{BB962C8B-B14F-4D97-AF65-F5344CB8AC3E}">
        <p14:creationId xmlns:p14="http://schemas.microsoft.com/office/powerpoint/2010/main" val="113220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181E-7CDC-4AB7-B8D9-B880F7CEB5B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FC12F6A-E5D4-4565-8784-26BA04E140D4}"/>
              </a:ext>
            </a:extLst>
          </p:cNvPr>
          <p:cNvSpPr>
            <a:spLocks noGrp="1"/>
          </p:cNvSpPr>
          <p:nvPr>
            <p:ph idx="1"/>
          </p:nvPr>
        </p:nvSpPr>
        <p:spPr/>
        <p:txBody>
          <a:bodyPr>
            <a:normAutofit fontScale="92500" lnSpcReduction="10000"/>
          </a:bodyPr>
          <a:lstStyle/>
          <a:p>
            <a:r>
              <a:rPr lang="en-US" dirty="0"/>
              <a:t>09:00 – 10:30 AM Training</a:t>
            </a:r>
          </a:p>
          <a:p>
            <a:r>
              <a:rPr lang="en-US" dirty="0"/>
              <a:t>10:30 – 10:45 AM Break</a:t>
            </a:r>
          </a:p>
          <a:p>
            <a:r>
              <a:rPr lang="en-US" dirty="0"/>
              <a:t>10:45 AM – 12:00 PM Training</a:t>
            </a:r>
          </a:p>
          <a:p>
            <a:r>
              <a:rPr lang="en-US" dirty="0"/>
              <a:t>12:00 – 01:00 PM Lunch Break</a:t>
            </a:r>
          </a:p>
          <a:p>
            <a:r>
              <a:rPr lang="en-US" dirty="0"/>
              <a:t>01:00 PM – 02:45 PM Training</a:t>
            </a:r>
          </a:p>
          <a:p>
            <a:r>
              <a:rPr lang="en-US" dirty="0"/>
              <a:t>02:45 PM – 03:00 PM Break</a:t>
            </a:r>
          </a:p>
          <a:p>
            <a:r>
              <a:rPr lang="en-US" dirty="0"/>
              <a:t>03:00 PM – 04:00 PM Training</a:t>
            </a:r>
          </a:p>
          <a:p>
            <a:r>
              <a:rPr lang="en-US" dirty="0"/>
              <a:t>04:00 PM – 05:00 PM Flex</a:t>
            </a:r>
          </a:p>
          <a:p>
            <a:pPr marL="0" indent="0">
              <a:buNone/>
            </a:pPr>
            <a:r>
              <a:rPr lang="en-US" dirty="0">
                <a:solidFill>
                  <a:schemeClr val="accent1"/>
                </a:solidFill>
              </a:rPr>
              <a:t>Please, give yourself the benefit of focus and limit email and use of cell phones to breaks </a:t>
            </a:r>
          </a:p>
          <a:p>
            <a:endParaRPr lang="en-US" dirty="0"/>
          </a:p>
        </p:txBody>
      </p:sp>
      <p:pic>
        <p:nvPicPr>
          <p:cNvPr id="4" name="Picture 3">
            <a:extLst>
              <a:ext uri="{FF2B5EF4-FFF2-40B4-BE49-F238E27FC236}">
                <a16:creationId xmlns:a16="http://schemas.microsoft.com/office/drawing/2014/main" id="{17361EC5-9C18-4D31-BE8A-F971B1C13BEC}"/>
              </a:ext>
            </a:extLst>
          </p:cNvPr>
          <p:cNvPicPr>
            <a:picLocks noChangeAspect="1"/>
          </p:cNvPicPr>
          <p:nvPr/>
        </p:nvPicPr>
        <p:blipFill rotWithShape="1">
          <a:blip r:embed="rId2"/>
          <a:srcRect l="47514" t="18498" r="10644" b="20360"/>
          <a:stretch/>
        </p:blipFill>
        <p:spPr>
          <a:xfrm>
            <a:off x="7762187" y="1637907"/>
            <a:ext cx="3591614" cy="3582186"/>
          </a:xfrm>
          <a:prstGeom prst="rect">
            <a:avLst/>
          </a:prstGeom>
        </p:spPr>
      </p:pic>
    </p:spTree>
    <p:extLst>
      <p:ext uri="{BB962C8B-B14F-4D97-AF65-F5344CB8AC3E}">
        <p14:creationId xmlns:p14="http://schemas.microsoft.com/office/powerpoint/2010/main" val="1561880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DA68-B76E-4053-A03F-C1701CCC3B8D}"/>
              </a:ext>
            </a:extLst>
          </p:cNvPr>
          <p:cNvSpPr>
            <a:spLocks noGrp="1"/>
          </p:cNvSpPr>
          <p:nvPr>
            <p:ph type="title"/>
          </p:nvPr>
        </p:nvSpPr>
        <p:spPr>
          <a:xfrm>
            <a:off x="838199" y="260622"/>
            <a:ext cx="7587343" cy="1041643"/>
          </a:xfrm>
        </p:spPr>
        <p:txBody>
          <a:bodyPr>
            <a:noAutofit/>
          </a:bodyPr>
          <a:lstStyle/>
          <a:p>
            <a:r>
              <a:rPr lang="en-US" sz="3200" dirty="0"/>
              <a:t>An Annotated Outline is Best Paired with an Assignments/Cross Reference/Status Tracking Matrix</a:t>
            </a:r>
          </a:p>
        </p:txBody>
      </p:sp>
      <p:sp>
        <p:nvSpPr>
          <p:cNvPr id="3" name="Content Placeholder 2">
            <a:extLst>
              <a:ext uri="{FF2B5EF4-FFF2-40B4-BE49-F238E27FC236}">
                <a16:creationId xmlns:a16="http://schemas.microsoft.com/office/drawing/2014/main" id="{4782F09C-CD12-44BB-88E4-3CF060DD1564}"/>
              </a:ext>
            </a:extLst>
          </p:cNvPr>
          <p:cNvSpPr>
            <a:spLocks noGrp="1"/>
          </p:cNvSpPr>
          <p:nvPr>
            <p:ph idx="1"/>
          </p:nvPr>
        </p:nvSpPr>
        <p:spPr>
          <a:xfrm>
            <a:off x="838199" y="1747037"/>
            <a:ext cx="10721703" cy="1881051"/>
          </a:xfrm>
        </p:spPr>
        <p:txBody>
          <a:bodyPr>
            <a:normAutofit fontScale="92500" lnSpcReduction="20000"/>
          </a:bodyPr>
          <a:lstStyle/>
          <a:p>
            <a:r>
              <a:rPr lang="en-US" dirty="0"/>
              <a:t>An MS Word annotated outline is not enough for a well-organized proposal effort – a punch list of actions for each section and visual completion status are vital to continuous situational awareness and progress tracking </a:t>
            </a:r>
          </a:p>
          <a:p>
            <a:r>
              <a:rPr lang="en-US" dirty="0"/>
              <a:t>Transfer your outline headings and compliance items into a table</a:t>
            </a:r>
          </a:p>
          <a:p>
            <a:r>
              <a:rPr lang="en-US" dirty="0"/>
              <a:t>Consider the following format for this living, constantly updated document:</a:t>
            </a:r>
          </a:p>
        </p:txBody>
      </p:sp>
      <p:graphicFrame>
        <p:nvGraphicFramePr>
          <p:cNvPr id="5" name="Table 4">
            <a:extLst>
              <a:ext uri="{FF2B5EF4-FFF2-40B4-BE49-F238E27FC236}">
                <a16:creationId xmlns:a16="http://schemas.microsoft.com/office/drawing/2014/main" id="{15A42AA6-5616-41DE-A9E3-8F0421DBEE6C}"/>
              </a:ext>
            </a:extLst>
          </p:cNvPr>
          <p:cNvGraphicFramePr>
            <a:graphicFrameLocks noGrp="1"/>
          </p:cNvGraphicFramePr>
          <p:nvPr>
            <p:extLst>
              <p:ext uri="{D42A27DB-BD31-4B8C-83A1-F6EECF244321}">
                <p14:modId xmlns:p14="http://schemas.microsoft.com/office/powerpoint/2010/main" val="4170706734"/>
              </p:ext>
            </p:extLst>
          </p:nvPr>
        </p:nvGraphicFramePr>
        <p:xfrm>
          <a:off x="289560" y="3805675"/>
          <a:ext cx="11612879" cy="2378245"/>
        </p:xfrm>
        <a:graphic>
          <a:graphicData uri="http://schemas.openxmlformats.org/drawingml/2006/table">
            <a:tbl>
              <a:tblPr firstRow="1" firstCol="1" bandRow="1">
                <a:tableStyleId>{5C22544A-7EE6-4342-B048-85BDC9FD1C3A}</a:tableStyleId>
              </a:tblPr>
              <a:tblGrid>
                <a:gridCol w="1027516">
                  <a:extLst>
                    <a:ext uri="{9D8B030D-6E8A-4147-A177-3AD203B41FA5}">
                      <a16:colId xmlns:a16="http://schemas.microsoft.com/office/drawing/2014/main" val="3504107313"/>
                    </a:ext>
                  </a:extLst>
                </a:gridCol>
                <a:gridCol w="2470609">
                  <a:extLst>
                    <a:ext uri="{9D8B030D-6E8A-4147-A177-3AD203B41FA5}">
                      <a16:colId xmlns:a16="http://schemas.microsoft.com/office/drawing/2014/main" val="141265105"/>
                    </a:ext>
                  </a:extLst>
                </a:gridCol>
                <a:gridCol w="857250">
                  <a:extLst>
                    <a:ext uri="{9D8B030D-6E8A-4147-A177-3AD203B41FA5}">
                      <a16:colId xmlns:a16="http://schemas.microsoft.com/office/drawing/2014/main" val="233490375"/>
                    </a:ext>
                  </a:extLst>
                </a:gridCol>
                <a:gridCol w="923925">
                  <a:extLst>
                    <a:ext uri="{9D8B030D-6E8A-4147-A177-3AD203B41FA5}">
                      <a16:colId xmlns:a16="http://schemas.microsoft.com/office/drawing/2014/main" val="951217687"/>
                    </a:ext>
                  </a:extLst>
                </a:gridCol>
                <a:gridCol w="742950">
                  <a:extLst>
                    <a:ext uri="{9D8B030D-6E8A-4147-A177-3AD203B41FA5}">
                      <a16:colId xmlns:a16="http://schemas.microsoft.com/office/drawing/2014/main" val="3392288317"/>
                    </a:ext>
                  </a:extLst>
                </a:gridCol>
                <a:gridCol w="781050">
                  <a:extLst>
                    <a:ext uri="{9D8B030D-6E8A-4147-A177-3AD203B41FA5}">
                      <a16:colId xmlns:a16="http://schemas.microsoft.com/office/drawing/2014/main" val="3767187831"/>
                    </a:ext>
                  </a:extLst>
                </a:gridCol>
                <a:gridCol w="762000">
                  <a:extLst>
                    <a:ext uri="{9D8B030D-6E8A-4147-A177-3AD203B41FA5}">
                      <a16:colId xmlns:a16="http://schemas.microsoft.com/office/drawing/2014/main" val="3977480157"/>
                    </a:ext>
                  </a:extLst>
                </a:gridCol>
                <a:gridCol w="1076325">
                  <a:extLst>
                    <a:ext uri="{9D8B030D-6E8A-4147-A177-3AD203B41FA5}">
                      <a16:colId xmlns:a16="http://schemas.microsoft.com/office/drawing/2014/main" val="3761546169"/>
                    </a:ext>
                  </a:extLst>
                </a:gridCol>
                <a:gridCol w="1508215">
                  <a:extLst>
                    <a:ext uri="{9D8B030D-6E8A-4147-A177-3AD203B41FA5}">
                      <a16:colId xmlns:a16="http://schemas.microsoft.com/office/drawing/2014/main" val="2084271570"/>
                    </a:ext>
                  </a:extLst>
                </a:gridCol>
                <a:gridCol w="1463039">
                  <a:extLst>
                    <a:ext uri="{9D8B030D-6E8A-4147-A177-3AD203B41FA5}">
                      <a16:colId xmlns:a16="http://schemas.microsoft.com/office/drawing/2014/main" val="1834431121"/>
                    </a:ext>
                  </a:extLst>
                </a:gridCol>
              </a:tblGrid>
              <a:tr h="964153">
                <a:tc>
                  <a:txBody>
                    <a:bodyPr/>
                    <a:lstStyle/>
                    <a:p>
                      <a:pPr marL="0" marR="0" algn="l">
                        <a:spcBef>
                          <a:spcPts val="0"/>
                        </a:spcBef>
                        <a:spcAft>
                          <a:spcPts val="0"/>
                        </a:spcAft>
                      </a:pPr>
                      <a:r>
                        <a:rPr lang="en-US" sz="1800" dirty="0">
                          <a:effectLst/>
                          <a:latin typeface="+mn-lt"/>
                        </a:rPr>
                        <a:t>Proposal Section No.</a:t>
                      </a:r>
                      <a:endParaRPr lang="en-US" sz="24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latin typeface="+mn-lt"/>
                          <a:ea typeface="Calibri" panose="020F0502020204030204" pitchFamily="34" charset="0"/>
                        </a:rPr>
                        <a:t>Proposal Section Title</a:t>
                      </a:r>
                      <a:endParaRPr lang="en-US" sz="24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Section L</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Section M</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PWS</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Other</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Page Limit</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Author and Support </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latin typeface="+mn-lt"/>
                        </a:rPr>
                        <a:t>Actions to Get to “Blue”</a:t>
                      </a:r>
                      <a:endParaRPr lang="en-US" sz="24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latin typeface="+mn-lt"/>
                        </a:rPr>
                        <a:t>Status</a:t>
                      </a:r>
                      <a:endParaRPr lang="en-US" sz="24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437466012"/>
                  </a:ext>
                </a:extLst>
              </a:tr>
              <a:tr h="353523">
                <a:tc>
                  <a:txBody>
                    <a:bodyPr/>
                    <a:lstStyle/>
                    <a:p>
                      <a:pPr marL="0" marR="0" algn="l">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solidFill>
                            <a:schemeClr val="bg1"/>
                          </a:solidFill>
                          <a:effectLst/>
                          <a:latin typeface="+mn-lt"/>
                          <a:ea typeface="Calibri" panose="020F0502020204030204" pitchFamily="34" charset="0"/>
                        </a:rPr>
                        <a:t>Not Started</a:t>
                      </a:r>
                    </a:p>
                  </a:txBody>
                  <a:tcPr marL="68580" marR="68580" marT="0" marB="0">
                    <a:solidFill>
                      <a:srgbClr val="FF0000"/>
                    </a:solidFill>
                  </a:tcPr>
                </a:tc>
                <a:extLst>
                  <a:ext uri="{0D108BD9-81ED-4DB2-BD59-A6C34878D82A}">
                    <a16:rowId xmlns:a16="http://schemas.microsoft.com/office/drawing/2014/main" val="4062070424"/>
                  </a:ext>
                </a:extLst>
              </a:tr>
              <a:tr h="353523">
                <a:tc>
                  <a:txBody>
                    <a:bodyPr/>
                    <a:lstStyle/>
                    <a:p>
                      <a:pPr marL="0" marR="0" algn="l">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Calibri" panose="020F0502020204030204" pitchFamily="34" charset="0"/>
                        </a:rPr>
                        <a:t>In Progress</a:t>
                      </a:r>
                    </a:p>
                  </a:txBody>
                  <a:tcPr marL="68580" marR="68580" marT="0" marB="0">
                    <a:solidFill>
                      <a:srgbClr val="FFFF00"/>
                    </a:solidFill>
                  </a:tcPr>
                </a:tc>
                <a:extLst>
                  <a:ext uri="{0D108BD9-81ED-4DB2-BD59-A6C34878D82A}">
                    <a16:rowId xmlns:a16="http://schemas.microsoft.com/office/drawing/2014/main" val="3261973563"/>
                  </a:ext>
                </a:extLst>
              </a:tr>
              <a:tr h="353523">
                <a:tc>
                  <a:txBody>
                    <a:bodyPr/>
                    <a:lstStyle/>
                    <a:p>
                      <a:pPr marL="0" marR="0" algn="l">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solidFill>
                            <a:schemeClr val="bg1"/>
                          </a:solidFill>
                          <a:effectLst/>
                          <a:latin typeface="+mn-lt"/>
                          <a:ea typeface="Calibri" panose="020F0502020204030204" pitchFamily="34" charset="0"/>
                        </a:rPr>
                        <a:t>Good</a:t>
                      </a:r>
                    </a:p>
                  </a:txBody>
                  <a:tcPr marL="68580" marR="68580" marT="0" marB="0">
                    <a:solidFill>
                      <a:srgbClr val="00B050"/>
                    </a:solidFill>
                  </a:tcPr>
                </a:tc>
                <a:extLst>
                  <a:ext uri="{0D108BD9-81ED-4DB2-BD59-A6C34878D82A}">
                    <a16:rowId xmlns:a16="http://schemas.microsoft.com/office/drawing/2014/main" val="3407094645"/>
                  </a:ext>
                </a:extLst>
              </a:tr>
              <a:tr h="353523">
                <a:tc>
                  <a:txBody>
                    <a:bodyPr/>
                    <a:lstStyle/>
                    <a:p>
                      <a:pPr marL="0" marR="0" algn="l">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solidFill>
                            <a:schemeClr val="bg1"/>
                          </a:solidFill>
                          <a:effectLst/>
                          <a:latin typeface="+mn-lt"/>
                          <a:ea typeface="Calibri" panose="020F0502020204030204" pitchFamily="34" charset="0"/>
                        </a:rPr>
                        <a:t>Ready</a:t>
                      </a:r>
                    </a:p>
                  </a:txBody>
                  <a:tcPr marL="68580" marR="68580" marT="0" marB="0">
                    <a:solidFill>
                      <a:srgbClr val="00B0F0"/>
                    </a:solidFill>
                  </a:tcPr>
                </a:tc>
                <a:extLst>
                  <a:ext uri="{0D108BD9-81ED-4DB2-BD59-A6C34878D82A}">
                    <a16:rowId xmlns:a16="http://schemas.microsoft.com/office/drawing/2014/main" val="2079539387"/>
                  </a:ext>
                </a:extLst>
              </a:tr>
            </a:tbl>
          </a:graphicData>
        </a:graphic>
      </p:graphicFrame>
    </p:spTree>
    <p:extLst>
      <p:ext uri="{BB962C8B-B14F-4D97-AF65-F5344CB8AC3E}">
        <p14:creationId xmlns:p14="http://schemas.microsoft.com/office/powerpoint/2010/main" val="87421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2 </a:t>
            </a:r>
            <a:r>
              <a:rPr lang="en-US" dirty="0"/>
              <a:t>Prior to Listening to the Next Module</a:t>
            </a:r>
          </a:p>
        </p:txBody>
      </p:sp>
    </p:spTree>
    <p:extLst>
      <p:ext uri="{BB962C8B-B14F-4D97-AF65-F5344CB8AC3E}">
        <p14:creationId xmlns:p14="http://schemas.microsoft.com/office/powerpoint/2010/main" val="3140967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3CD2-B709-42AE-AF1C-22E8DA4D88EF}"/>
              </a:ext>
            </a:extLst>
          </p:cNvPr>
          <p:cNvSpPr>
            <a:spLocks noGrp="1"/>
          </p:cNvSpPr>
          <p:nvPr>
            <p:ph type="title"/>
          </p:nvPr>
        </p:nvSpPr>
        <p:spPr/>
        <p:txBody>
          <a:bodyPr/>
          <a:lstStyle/>
          <a:p>
            <a:r>
              <a:rPr lang="en-US" dirty="0"/>
              <a:t>Module 2 Quiz</a:t>
            </a:r>
          </a:p>
        </p:txBody>
      </p:sp>
      <p:sp>
        <p:nvSpPr>
          <p:cNvPr id="3" name="Content Placeholder 2">
            <a:extLst>
              <a:ext uri="{FF2B5EF4-FFF2-40B4-BE49-F238E27FC236}">
                <a16:creationId xmlns:a16="http://schemas.microsoft.com/office/drawing/2014/main" id="{7321BED1-F4D1-4820-8CB0-F6E891A60120}"/>
              </a:ext>
            </a:extLst>
          </p:cNvPr>
          <p:cNvSpPr>
            <a:spLocks noGrp="1"/>
          </p:cNvSpPr>
          <p:nvPr>
            <p:ph idx="1"/>
          </p:nvPr>
        </p:nvSpPr>
        <p:spPr>
          <a:xfrm>
            <a:off x="838199" y="1825625"/>
            <a:ext cx="10721703" cy="4667250"/>
          </a:xfrm>
        </p:spPr>
        <p:txBody>
          <a:bodyPr>
            <a:normAutofit fontScale="62500" lnSpcReduction="20000"/>
          </a:bodyPr>
          <a:lstStyle/>
          <a:p>
            <a:pPr marL="514350" indent="-514350">
              <a:buFont typeface="+mj-lt"/>
              <a:buAutoNum type="arabicPeriod"/>
            </a:pPr>
            <a:r>
              <a:rPr lang="en-US" dirty="0"/>
              <a:t>What is a key benefit of using an annotated outline in the proposal development process? </a:t>
            </a:r>
          </a:p>
          <a:p>
            <a:pPr marL="914400" lvl="1" indent="-457200">
              <a:buFont typeface="+mj-lt"/>
              <a:buAutoNum type="alphaLcParenR"/>
            </a:pPr>
            <a:r>
              <a:rPr lang="en-US" dirty="0"/>
              <a:t>It facilitates a better understanding of the Request for Proposal (RFP), thereby minimizing the reliance on guesswork by writers. </a:t>
            </a:r>
          </a:p>
          <a:p>
            <a:pPr marL="914400" lvl="1" indent="-457200">
              <a:buFont typeface="+mj-lt"/>
              <a:buAutoNum type="alphaLcParenR"/>
            </a:pPr>
            <a:r>
              <a:rPr lang="en-US" dirty="0"/>
              <a:t>It is only used for formatting the final proposal document. </a:t>
            </a:r>
          </a:p>
          <a:p>
            <a:pPr marL="914400" lvl="1" indent="-457200">
              <a:buFont typeface="+mj-lt"/>
              <a:buAutoNum type="alphaLcParenR"/>
            </a:pPr>
            <a:r>
              <a:rPr lang="en-US" dirty="0"/>
              <a:t>It replaces the need for an initial proposal draft. </a:t>
            </a:r>
          </a:p>
          <a:p>
            <a:pPr marL="914400" lvl="1" indent="-457200">
              <a:buFont typeface="+mj-lt"/>
              <a:buAutoNum type="alphaLcParenR"/>
            </a:pPr>
            <a:r>
              <a:rPr lang="en-US" dirty="0"/>
              <a:t>It is used to determine the technical specifications of the product or service being proposed. </a:t>
            </a:r>
          </a:p>
          <a:p>
            <a:pPr marL="514350" indent="-514350">
              <a:buFont typeface="+mj-lt"/>
              <a:buAutoNum type="arabicPeriod"/>
            </a:pPr>
            <a:r>
              <a:rPr lang="en-US" dirty="0"/>
              <a:t>Which statement best describes the difference between a regular MS Word outline with requirements and a proper annotated outline? </a:t>
            </a:r>
          </a:p>
          <a:p>
            <a:pPr marL="971550" lvl="1" indent="-514350">
              <a:buFont typeface="+mj-lt"/>
              <a:buAutoNum type="alphaLcParenR"/>
            </a:pPr>
            <a:r>
              <a:rPr lang="en-US" dirty="0"/>
              <a:t>An annotated outline should not contain any win themes or graphics concepts. </a:t>
            </a:r>
          </a:p>
          <a:p>
            <a:pPr marL="971550" lvl="1" indent="-514350">
              <a:buFont typeface="+mj-lt"/>
              <a:buAutoNum type="alphaLcParenR"/>
            </a:pPr>
            <a:r>
              <a:rPr lang="en-US" dirty="0"/>
              <a:t>An annotated outline is less detailed and only includes the section titles.</a:t>
            </a:r>
          </a:p>
          <a:p>
            <a:pPr marL="971550" lvl="1" indent="-514350">
              <a:buFont typeface="+mj-lt"/>
              <a:buAutoNum type="alphaLcParenR"/>
            </a:pPr>
            <a:r>
              <a:rPr lang="en-US" dirty="0"/>
              <a:t>A regular outline with requirements does not include explicit instructions or interpretations for addressing the requirements. </a:t>
            </a:r>
          </a:p>
          <a:p>
            <a:pPr marL="971550" lvl="1" indent="-514350">
              <a:buFont typeface="+mj-lt"/>
              <a:buAutoNum type="alphaLcParenR"/>
            </a:pPr>
            <a:r>
              <a:rPr lang="en-US" dirty="0"/>
              <a:t>A regular outline with requirements is more comprehensive and includes win themes and boilerplate content. </a:t>
            </a:r>
          </a:p>
          <a:p>
            <a:pPr marL="514350" indent="-514350">
              <a:spcAft>
                <a:spcPts val="800"/>
              </a:spcAft>
              <a:buFont typeface="+mj-lt"/>
              <a:buAutoNum type="arabicPeriod"/>
              <a:tabLst>
                <a:tab pos="914400" algn="l"/>
              </a:tabLst>
            </a:pPr>
            <a:r>
              <a:rPr lang="en-US" sz="2900" dirty="0"/>
              <a:t>What should be paired with an MS Word annotated outline to ensure a well-organized proposal effort? </a:t>
            </a:r>
          </a:p>
          <a:p>
            <a:pPr marL="971550" lvl="1" indent="-514350">
              <a:spcBef>
                <a:spcPts val="0"/>
              </a:spcBef>
              <a:buFont typeface="+mj-lt"/>
              <a:buAutoNum type="alphaLcParenR"/>
              <a:tabLst>
                <a:tab pos="914400" algn="l"/>
              </a:tabLst>
            </a:pPr>
            <a:r>
              <a:rPr lang="en-US" dirty="0"/>
              <a:t>A detailed biography of each team member. </a:t>
            </a:r>
          </a:p>
          <a:p>
            <a:pPr marL="971550" lvl="1" indent="-514350">
              <a:buFont typeface="+mj-lt"/>
              <a:buAutoNum type="alphaLcParenR"/>
              <a:tabLst>
                <a:tab pos="914400" algn="l"/>
              </a:tabLst>
            </a:pPr>
            <a:r>
              <a:rPr lang="en-US" dirty="0"/>
              <a:t>A list of all potential competitors. </a:t>
            </a:r>
          </a:p>
          <a:p>
            <a:pPr marL="971550" lvl="1" indent="-514350">
              <a:buFont typeface="+mj-lt"/>
              <a:buAutoNum type="alphaLcParenR"/>
              <a:tabLst>
                <a:tab pos="914400" algn="l"/>
              </a:tabLst>
            </a:pPr>
            <a:r>
              <a:rPr lang="en-US" dirty="0"/>
              <a:t>The final draft of the proposal. </a:t>
            </a:r>
          </a:p>
          <a:p>
            <a:pPr marL="971550" lvl="1" indent="-514350">
              <a:buFont typeface="+mj-lt"/>
              <a:buAutoNum type="alphaLcParenR"/>
              <a:tabLst>
                <a:tab pos="914400" algn="l"/>
              </a:tabLst>
            </a:pPr>
            <a:r>
              <a:rPr lang="en-US" dirty="0"/>
              <a:t>An Assignments/Cross Reference/Status Tracking Matrix. </a:t>
            </a:r>
          </a:p>
          <a:p>
            <a:pPr marL="971550" lvl="1" indent="-514350">
              <a:spcAft>
                <a:spcPts val="800"/>
              </a:spcAft>
              <a:buFont typeface="+mj-lt"/>
              <a:buAutoNum type="alphaLcParenR"/>
              <a:tabLst>
                <a:tab pos="914400" algn="l"/>
              </a:tabLst>
            </a:pPr>
            <a:endParaRPr lang="en-US" dirty="0"/>
          </a:p>
          <a:p>
            <a:pPr lvl="1"/>
            <a:endParaRPr lang="en-US" dirty="0"/>
          </a:p>
        </p:txBody>
      </p:sp>
    </p:spTree>
    <p:extLst>
      <p:ext uri="{BB962C8B-B14F-4D97-AF65-F5344CB8AC3E}">
        <p14:creationId xmlns:p14="http://schemas.microsoft.com/office/powerpoint/2010/main" val="111229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1000"/>
                                        <p:tgtEl>
                                          <p:spTgt spid="3">
                                            <p:txEl>
                                              <p:pRg st="13" end="13"/>
                                            </p:txEl>
                                          </p:spTgt>
                                        </p:tgtEl>
                                      </p:cBhvr>
                                    </p:animEffect>
                                    <p:anim calcmode="lin" valueType="num">
                                      <p:cBhvr>
                                        <p:cTn id="7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
                                            <p:txEl>
                                              <p:pRg st="14" end="14"/>
                                            </p:txEl>
                                          </p:spTgt>
                                        </p:tgtEl>
                                        <p:attrNameLst>
                                          <p:attrName>style.visibility</p:attrName>
                                        </p:attrNameLst>
                                      </p:cBhvr>
                                      <p:to>
                                        <p:strVal val="visible"/>
                                      </p:to>
                                    </p:set>
                                    <p:animEffect transition="in" filter="fade">
                                      <p:cBhvr>
                                        <p:cTn id="81" dur="1000"/>
                                        <p:tgtEl>
                                          <p:spTgt spid="3">
                                            <p:txEl>
                                              <p:pRg st="14" end="14"/>
                                            </p:txEl>
                                          </p:spTgt>
                                        </p:tgtEl>
                                      </p:cBhvr>
                                    </p:animEffect>
                                    <p:anim calcmode="lin" valueType="num">
                                      <p:cBhvr>
                                        <p:cTn id="8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3</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lstStyle/>
          <a:p>
            <a:r>
              <a:rPr lang="en-US" sz="4400" b="1" dirty="0">
                <a:solidFill>
                  <a:schemeClr val="tx1"/>
                </a:solidFill>
              </a:rPr>
              <a:t>Navigating RFPs, RFQs, and Other Solicitation Types</a:t>
            </a:r>
          </a:p>
        </p:txBody>
      </p:sp>
    </p:spTree>
    <p:extLst>
      <p:ext uri="{BB962C8B-B14F-4D97-AF65-F5344CB8AC3E}">
        <p14:creationId xmlns:p14="http://schemas.microsoft.com/office/powerpoint/2010/main" val="608845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659" y="478972"/>
            <a:ext cx="8012175" cy="600075"/>
          </a:xfrm>
        </p:spPr>
        <p:txBody>
          <a:bodyPr>
            <a:normAutofit fontScale="90000"/>
          </a:bodyPr>
          <a:lstStyle/>
          <a:p>
            <a:r>
              <a:rPr lang="en-US" dirty="0"/>
              <a:t>There Are Different Types of Government Solicitations</a:t>
            </a:r>
          </a:p>
        </p:txBody>
      </p:sp>
      <p:sp>
        <p:nvSpPr>
          <p:cNvPr id="3" name="Content Placeholder 2"/>
          <p:cNvSpPr>
            <a:spLocks noGrp="1"/>
          </p:cNvSpPr>
          <p:nvPr>
            <p:ph idx="1"/>
          </p:nvPr>
        </p:nvSpPr>
        <p:spPr>
          <a:xfrm>
            <a:off x="529659" y="1609466"/>
            <a:ext cx="11453745" cy="4953000"/>
          </a:xfrm>
        </p:spPr>
        <p:txBody>
          <a:bodyPr>
            <a:normAutofit/>
          </a:bodyPr>
          <a:lstStyle/>
          <a:p>
            <a:r>
              <a:rPr lang="en-US" sz="2000" b="1" dirty="0"/>
              <a:t>Request for proposal (RFP) for a requirements contract or an Indefinite Delivery Vehicle (IDV): </a:t>
            </a:r>
            <a:r>
              <a:rPr lang="en-US" sz="2000" b="0" dirty="0"/>
              <a:t>traditional negotiated procurement of professional services, systems, and solutions where proposals are complex; usually includes several volumes that cover technical and management approach, past performance, and price. Price is almost always separate from technical response. </a:t>
            </a:r>
            <a:r>
              <a:rPr lang="en-US" sz="2000" dirty="0"/>
              <a:t>These have many flavors in and of themselves, that come with different formats.</a:t>
            </a:r>
            <a:endParaRPr lang="en-US" sz="2000" b="0" dirty="0"/>
          </a:p>
          <a:p>
            <a:r>
              <a:rPr lang="en-US" sz="2000" b="1" dirty="0"/>
              <a:t>Request for quote (RFQ): </a:t>
            </a:r>
            <a:r>
              <a:rPr lang="en-US" sz="2000" b="0" dirty="0"/>
              <a:t>a solicitation for a fixed-price, non-sealed bid contract. Often doesn’t ask for price separately from technical.</a:t>
            </a:r>
          </a:p>
          <a:p>
            <a:r>
              <a:rPr lang="en-US" sz="2000" b="1" dirty="0"/>
              <a:t>Task Order, Call Order, or Delivery Order RFPs: </a:t>
            </a:r>
            <a:r>
              <a:rPr lang="en-US" sz="2000" dirty="0"/>
              <a:t>RFPs for a Task Order under an indefinite delivery multiple award contract that are page-limited and time-limited and are often structured similarly to one another on the same contract vehicle.</a:t>
            </a:r>
          </a:p>
          <a:p>
            <a:r>
              <a:rPr lang="en-US" sz="2000" b="1" dirty="0"/>
              <a:t>Invitation for bid (IFB): </a:t>
            </a:r>
            <a:r>
              <a:rPr lang="en-US" sz="2000" b="0" dirty="0"/>
              <a:t>a request to submit the technical proposal, and if it is deemed acceptable, then submit a sealed, fixed-price bid. IFBs are mostly used in construction or in situations where the requirements are very clearly defined. </a:t>
            </a:r>
          </a:p>
          <a:p>
            <a:r>
              <a:rPr lang="en-US" sz="2000" b="1" dirty="0"/>
              <a:t>Request for Information, Sources Sought: </a:t>
            </a:r>
            <a:r>
              <a:rPr lang="en-US" sz="2000" b="0" dirty="0"/>
              <a:t>Although these deliverables may not result in contract award, they require a compliant response that catches customer’s attention.</a:t>
            </a:r>
          </a:p>
        </p:txBody>
      </p:sp>
    </p:spTree>
    <p:extLst>
      <p:ext uri="{BB962C8B-B14F-4D97-AF65-F5344CB8AC3E}">
        <p14:creationId xmlns:p14="http://schemas.microsoft.com/office/powerpoint/2010/main" val="334547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9404C-7AC6-62BF-F9B2-CADE8AAB6B48}"/>
              </a:ext>
            </a:extLst>
          </p:cNvPr>
          <p:cNvSpPr>
            <a:spLocks noGrp="1"/>
          </p:cNvSpPr>
          <p:nvPr>
            <p:ph type="title"/>
          </p:nvPr>
        </p:nvSpPr>
        <p:spPr/>
        <p:txBody>
          <a:bodyPr/>
          <a:lstStyle/>
          <a:p>
            <a:r>
              <a:rPr lang="en-US" dirty="0"/>
              <a:t>And More Solicitation Types</a:t>
            </a:r>
          </a:p>
        </p:txBody>
      </p:sp>
      <p:sp>
        <p:nvSpPr>
          <p:cNvPr id="3" name="Content Placeholder 2">
            <a:extLst>
              <a:ext uri="{FF2B5EF4-FFF2-40B4-BE49-F238E27FC236}">
                <a16:creationId xmlns:a16="http://schemas.microsoft.com/office/drawing/2014/main" id="{51E4C297-1827-A5ED-55D4-DC44D0C72AEF}"/>
              </a:ext>
            </a:extLst>
          </p:cNvPr>
          <p:cNvSpPr>
            <a:spLocks noGrp="1"/>
          </p:cNvSpPr>
          <p:nvPr>
            <p:ph idx="1"/>
          </p:nvPr>
        </p:nvSpPr>
        <p:spPr>
          <a:xfrm>
            <a:off x="838200" y="1557995"/>
            <a:ext cx="10982093" cy="5012938"/>
          </a:xfrm>
        </p:spPr>
        <p:txBody>
          <a:bodyPr>
            <a:normAutofit fontScale="85000" lnSpcReduction="20000"/>
          </a:bodyPr>
          <a:lstStyle/>
          <a:p>
            <a:pPr>
              <a:lnSpc>
                <a:spcPct val="110000"/>
              </a:lnSpc>
            </a:pPr>
            <a:r>
              <a:rPr lang="en-US" sz="2000" b="1" dirty="0"/>
              <a:t>Broad Agency Announcements (BAA): </a:t>
            </a:r>
            <a:r>
              <a:rPr lang="en-US" sz="2000" dirty="0"/>
              <a:t>R&amp;D solicitations that describe a specific research area and request proposals from industry or academia to conduct research and development in that area.</a:t>
            </a:r>
          </a:p>
          <a:p>
            <a:pPr>
              <a:lnSpc>
                <a:spcPct val="110000"/>
              </a:lnSpc>
            </a:pPr>
            <a:r>
              <a:rPr lang="en-US" sz="2000" b="1" dirty="0"/>
              <a:t>Other Transaction Authority (OTA) or OT Solicitation:</a:t>
            </a:r>
            <a:r>
              <a:rPr lang="en-US" sz="2000" dirty="0"/>
              <a:t> A flexible mechanism that allows specific government agencies, such as the DoD, NASA, and the Department of Homeland Security, to enter into transactions that are not contracts, grants, or cooperative agreements. Other OTA solicitation types include Request for White Papers (RWP), Request for Project Proposals (RPP), and Consortium Membership Request from a consortium between industry, academia, and non-profit members.</a:t>
            </a:r>
          </a:p>
          <a:p>
            <a:pPr>
              <a:lnSpc>
                <a:spcPct val="110000"/>
              </a:lnSpc>
            </a:pPr>
            <a:r>
              <a:rPr lang="en-US" sz="2000" b="1" dirty="0"/>
              <a:t>Commercial Solutions Openings (CSO): </a:t>
            </a:r>
            <a:r>
              <a:rPr lang="en-US" sz="2000" dirty="0"/>
              <a:t>This relatively new type of solicitation is designed to acquire innovative commercial items, technologies, or services that directly fulfill requirements, close capability gaps, or provide potential technological advances. Used often to enter into OTAs.</a:t>
            </a:r>
          </a:p>
          <a:p>
            <a:pPr>
              <a:lnSpc>
                <a:spcPct val="110000"/>
              </a:lnSpc>
            </a:pPr>
            <a:r>
              <a:rPr lang="en-US" sz="2000" b="1" dirty="0"/>
              <a:t>Request for Solutions (RFS): </a:t>
            </a:r>
            <a:r>
              <a:rPr lang="en-US" sz="2000" dirty="0"/>
              <a:t>Often used in government innovation units like the Defense Innovation Unit (DIU), an RFS solicits innovative solutions or prototypes to rapidly fulfill the most pressing needs of the government.</a:t>
            </a:r>
          </a:p>
          <a:p>
            <a:pPr>
              <a:lnSpc>
                <a:spcPct val="110000"/>
              </a:lnSpc>
            </a:pPr>
            <a:r>
              <a:rPr lang="en-US" sz="2000" b="1" dirty="0"/>
              <a:t>Small Business Innovation Research (SBIR) and Small Business Technology Transfer (STTR) Solicitations: </a:t>
            </a:r>
            <a:r>
              <a:rPr lang="en-US" sz="2000" dirty="0"/>
              <a:t>These programs encourage domestic small businesses to engage in Federal Research/Research and Development (R/R&amp;D) that has the potential for commercialization. Often referred to as government “Seed” capital.</a:t>
            </a:r>
          </a:p>
          <a:p>
            <a:pPr>
              <a:lnSpc>
                <a:spcPct val="110000"/>
              </a:lnSpc>
            </a:pPr>
            <a:r>
              <a:rPr lang="en-US" sz="2000" b="1" dirty="0"/>
              <a:t>Request for Expressions of Interest (RFEI):</a:t>
            </a:r>
            <a:r>
              <a:rPr lang="en-US" sz="2000" dirty="0"/>
              <a:t> An RFEI is used when a procuring entity wants to gather market interest or capabilities from potential vendors, often prior to issuing a formal solicitation.</a:t>
            </a:r>
          </a:p>
        </p:txBody>
      </p:sp>
    </p:spTree>
    <p:extLst>
      <p:ext uri="{BB962C8B-B14F-4D97-AF65-F5344CB8AC3E}">
        <p14:creationId xmlns:p14="http://schemas.microsoft.com/office/powerpoint/2010/main" val="34659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8A92-2C7E-58CB-88DF-0F662D4D3E13}"/>
              </a:ext>
            </a:extLst>
          </p:cNvPr>
          <p:cNvSpPr>
            <a:spLocks noGrp="1"/>
          </p:cNvSpPr>
          <p:nvPr>
            <p:ph type="title"/>
          </p:nvPr>
        </p:nvSpPr>
        <p:spPr/>
        <p:txBody>
          <a:bodyPr/>
          <a:lstStyle/>
          <a:p>
            <a:r>
              <a:rPr lang="en-US" dirty="0"/>
              <a:t>But Wait – There is More!</a:t>
            </a:r>
          </a:p>
        </p:txBody>
      </p:sp>
      <p:sp>
        <p:nvSpPr>
          <p:cNvPr id="3" name="Content Placeholder 2">
            <a:extLst>
              <a:ext uri="{FF2B5EF4-FFF2-40B4-BE49-F238E27FC236}">
                <a16:creationId xmlns:a16="http://schemas.microsoft.com/office/drawing/2014/main" id="{03C4F4FB-EC12-98D2-B612-1F6A0B19617F}"/>
              </a:ext>
            </a:extLst>
          </p:cNvPr>
          <p:cNvSpPr>
            <a:spLocks noGrp="1"/>
          </p:cNvSpPr>
          <p:nvPr>
            <p:ph idx="1"/>
          </p:nvPr>
        </p:nvSpPr>
        <p:spPr>
          <a:xfrm>
            <a:off x="838199" y="1569150"/>
            <a:ext cx="10892884" cy="5288849"/>
          </a:xfrm>
        </p:spPr>
        <p:txBody>
          <a:bodyPr>
            <a:normAutofit fontScale="55000" lnSpcReduction="20000"/>
          </a:bodyPr>
          <a:lstStyle/>
          <a:p>
            <a:r>
              <a:rPr lang="en-US" sz="2900" b="1" dirty="0"/>
              <a:t>RFPs or RFQs for Single/Sole Source Justifications: </a:t>
            </a:r>
            <a:r>
              <a:rPr lang="en-US" sz="2900" dirty="0"/>
              <a:t>Not a competitive solicitation, but a formal request for proposal to contract without a competitive process, usually due to unique capabilities or situations where only one provider can fulfill requirements.</a:t>
            </a:r>
          </a:p>
          <a:p>
            <a:r>
              <a:rPr lang="en-US" sz="2900" b="1" dirty="0"/>
              <a:t>Notice of Funding Opportunity (NOFO): </a:t>
            </a:r>
            <a:r>
              <a:rPr lang="en-US" sz="2900" dirty="0"/>
              <a:t>This is a formal announcement by a government agency or a private foundation that funds are available for a specific program or project. NOFOs typically outline the scope of the funding program, eligibility requirements, the application process, and the criteria that will be used to evaluate submissions.</a:t>
            </a:r>
          </a:p>
          <a:p>
            <a:r>
              <a:rPr lang="en-US" sz="2900" b="1" dirty="0"/>
              <a:t>Program Announcements (PA): </a:t>
            </a:r>
            <a:r>
              <a:rPr lang="en-US" sz="2900" dirty="0"/>
              <a:t>Used primarily by federal agencies such as the National Institutes of Health (NIH), PAs are formal statements about new or ongoing extramural activities or programs that are used to solicit applications for grant-supported research.</a:t>
            </a:r>
          </a:p>
          <a:p>
            <a:r>
              <a:rPr lang="en-US" sz="2900" b="1" dirty="0"/>
              <a:t>Funding Opportunity Announcement (FOA): </a:t>
            </a:r>
            <a:r>
              <a:rPr lang="en-US" sz="2900" dirty="0"/>
              <a:t>A public document that announces the availability of federal funds for specific grant or cooperative agreement programs. This is the government's equivalent of a Request for Proposal (RFP) for grants and typically outlines the funding agency's expectations and requirements.</a:t>
            </a:r>
          </a:p>
          <a:p>
            <a:r>
              <a:rPr lang="en-US" sz="2900" b="1" dirty="0"/>
              <a:t>Cooperative Agreement Notice (CAN): </a:t>
            </a:r>
            <a:r>
              <a:rPr lang="en-US" sz="2900" dirty="0"/>
              <a:t>Similar to a NOFO, a CAN is used when the government anticipates substantial involvement with the recipient during the performance of the activities funded by the award.</a:t>
            </a:r>
          </a:p>
          <a:p>
            <a:r>
              <a:rPr lang="en-US" sz="2900" dirty="0"/>
              <a:t>And more (think all the NASA-specific solicitation types, such as Announcement of Opportunity, etc.)</a:t>
            </a:r>
            <a:endParaRPr lang="en-US" dirty="0"/>
          </a:p>
          <a:p>
            <a:pPr marL="0" indent="0" algn="ctr">
              <a:lnSpc>
                <a:spcPct val="120000"/>
              </a:lnSpc>
              <a:buNone/>
            </a:pPr>
            <a:r>
              <a:rPr lang="en-US" sz="3300" b="1" dirty="0">
                <a:solidFill>
                  <a:schemeClr val="accent6"/>
                </a:solidFill>
              </a:rPr>
              <a:t>DON’T BE INTIMIDATED BY THE DIFFERENT SOLICITATION TYPES – THEY HAVE SIMILAR CHARACTERISTICS AND RECOGNIZABLE PARTS IMPORTANT TO OUTLINING. LEARN HOW TO FIND THOSE PARTS AND WORK WITH THEM. </a:t>
            </a:r>
          </a:p>
          <a:p>
            <a:pPr marL="0" indent="0" algn="ctr">
              <a:lnSpc>
                <a:spcPct val="120000"/>
              </a:lnSpc>
              <a:buNone/>
            </a:pPr>
            <a:r>
              <a:rPr lang="en-US" sz="3300" b="1" dirty="0">
                <a:solidFill>
                  <a:schemeClr val="accent6"/>
                </a:solidFill>
              </a:rPr>
              <a:t>NOTE THAT YOU NEED ALL THE RELEVANT DOCUMENTS AT HAND AS SOME SOLICITATIONS REFER TO DOCUMENTS NOT INCLUDED IN THE SOLICITATION BUT ARE IMPORTANT TO OUTLINING.</a:t>
            </a:r>
          </a:p>
        </p:txBody>
      </p:sp>
    </p:spTree>
    <p:extLst>
      <p:ext uri="{BB962C8B-B14F-4D97-AF65-F5344CB8AC3E}">
        <p14:creationId xmlns:p14="http://schemas.microsoft.com/office/powerpoint/2010/main" val="14232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41" y="509588"/>
            <a:ext cx="8520113" cy="600075"/>
          </a:xfrm>
        </p:spPr>
        <p:txBody>
          <a:bodyPr>
            <a:normAutofit fontScale="90000"/>
          </a:bodyPr>
          <a:lstStyle/>
          <a:p>
            <a:r>
              <a:rPr lang="en-US" dirty="0"/>
              <a:t>Check How the Solicitation is Set Up</a:t>
            </a:r>
          </a:p>
        </p:txBody>
      </p:sp>
      <p:sp>
        <p:nvSpPr>
          <p:cNvPr id="3" name="Content Placeholder 2"/>
          <p:cNvSpPr>
            <a:spLocks noGrp="1"/>
          </p:cNvSpPr>
          <p:nvPr>
            <p:ph idx="1"/>
          </p:nvPr>
        </p:nvSpPr>
        <p:spPr>
          <a:xfrm>
            <a:off x="521154" y="1915885"/>
            <a:ext cx="11323321" cy="4624388"/>
          </a:xfrm>
        </p:spPr>
        <p:txBody>
          <a:bodyPr>
            <a:normAutofit fontScale="77500" lnSpcReduction="20000"/>
          </a:bodyPr>
          <a:lstStyle/>
          <a:p>
            <a:r>
              <a:rPr lang="en-US" b="0" dirty="0"/>
              <a:t>Alphabetical</a:t>
            </a:r>
          </a:p>
          <a:p>
            <a:pPr lvl="1"/>
            <a:r>
              <a:rPr lang="en-US" dirty="0"/>
              <a:t>A-M with standard FAR meanings for the sections</a:t>
            </a:r>
          </a:p>
          <a:p>
            <a:pPr lvl="1"/>
            <a:r>
              <a:rPr lang="en-US" b="0" dirty="0"/>
              <a:t>Other alphabetical specific to the agency (ex. GSA, VA…)</a:t>
            </a:r>
          </a:p>
          <a:p>
            <a:r>
              <a:rPr lang="en-US" b="0" dirty="0"/>
              <a:t>Non-alphabetical</a:t>
            </a:r>
          </a:p>
          <a:p>
            <a:pPr lvl="1"/>
            <a:r>
              <a:rPr lang="en-US" dirty="0"/>
              <a:t>Numbered</a:t>
            </a:r>
          </a:p>
          <a:p>
            <a:pPr lvl="1"/>
            <a:r>
              <a:rPr lang="en-US" b="0" dirty="0"/>
              <a:t>Organized into distinct sections in several separate documents, sometimes published elsewhere and not included with the solicitation</a:t>
            </a:r>
          </a:p>
          <a:p>
            <a:pPr lvl="1"/>
            <a:r>
              <a:rPr lang="en-US" dirty="0"/>
              <a:t>Unnumbered (bulleted or not)</a:t>
            </a:r>
          </a:p>
          <a:p>
            <a:pPr lvl="1"/>
            <a:r>
              <a:rPr lang="en-US" dirty="0"/>
              <a:t>Stream of consciousness (the most painful kind)</a:t>
            </a:r>
          </a:p>
          <a:p>
            <a:r>
              <a:rPr lang="en-US" b="0" dirty="0"/>
              <a:t>May even be in the HTML format in the body of the </a:t>
            </a:r>
            <a:r>
              <a:rPr lang="en-US" dirty="0"/>
              <a:t>SAM</a:t>
            </a:r>
            <a:r>
              <a:rPr lang="en-US" b="0" dirty="0"/>
              <a:t> announcement</a:t>
            </a:r>
          </a:p>
          <a:p>
            <a:r>
              <a:rPr lang="en-US" dirty="0"/>
              <a:t>May hide in Attachments or Appendices</a:t>
            </a:r>
          </a:p>
          <a:p>
            <a:r>
              <a:rPr lang="en-US" b="0" dirty="0"/>
              <a:t>May issue additional requirements in amendments and clarify in Question and Answer responses that are important to read to gain full understanding</a:t>
            </a:r>
          </a:p>
          <a:p>
            <a:r>
              <a:rPr lang="en-US" dirty="0"/>
              <a:t>May include templates and explanations for preparing the response on the agency’s website – do your research</a:t>
            </a:r>
            <a:endParaRPr lang="en-US" b="0" dirty="0"/>
          </a:p>
          <a:p>
            <a:endParaRPr lang="en-US" b="0" dirty="0"/>
          </a:p>
          <a:p>
            <a:endParaRPr lang="en-US" b="0" dirty="0"/>
          </a:p>
        </p:txBody>
      </p:sp>
      <p:sp>
        <p:nvSpPr>
          <p:cNvPr id="4" name="Rectangle 3"/>
          <p:cNvSpPr/>
          <p:nvPr/>
        </p:nvSpPr>
        <p:spPr>
          <a:xfrm>
            <a:off x="521154" y="1546553"/>
            <a:ext cx="11670845" cy="369332"/>
          </a:xfrm>
          <a:prstGeom prst="rect">
            <a:avLst/>
          </a:prstGeom>
        </p:spPr>
        <p:txBody>
          <a:bodyPr wrap="square">
            <a:spAutoFit/>
          </a:bodyPr>
          <a:lstStyle/>
          <a:p>
            <a:r>
              <a:rPr lang="en-US" i="1" dirty="0">
                <a:solidFill>
                  <a:schemeClr val="tx2"/>
                </a:solidFill>
              </a:rPr>
              <a:t>Check How the RFP is Structured to Understand Where the Relevant Requirements Are Hiding</a:t>
            </a:r>
          </a:p>
        </p:txBody>
      </p:sp>
    </p:spTree>
    <p:extLst>
      <p:ext uri="{BB962C8B-B14F-4D97-AF65-F5344CB8AC3E}">
        <p14:creationId xmlns:p14="http://schemas.microsoft.com/office/powerpoint/2010/main" val="19590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1000"/>
                                        <p:tgtEl>
                                          <p:spTgt spid="3">
                                            <p:txEl>
                                              <p:pRg st="11" end="11"/>
                                            </p:txEl>
                                          </p:spTgt>
                                        </p:tgtEl>
                                      </p:cBhvr>
                                    </p:animEffect>
                                    <p:anim calcmode="lin" valueType="num">
                                      <p:cBhvr>
                                        <p:cTn id="7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8646-EEE9-32EA-10E0-9FA3088DF6E3}"/>
              </a:ext>
            </a:extLst>
          </p:cNvPr>
          <p:cNvSpPr>
            <a:spLocks noGrp="1"/>
          </p:cNvSpPr>
          <p:nvPr>
            <p:ph type="title"/>
          </p:nvPr>
        </p:nvSpPr>
        <p:spPr/>
        <p:txBody>
          <a:bodyPr/>
          <a:lstStyle/>
          <a:p>
            <a:r>
              <a:rPr lang="en-US" dirty="0"/>
              <a:t>What a Solicitation Looks Like</a:t>
            </a:r>
          </a:p>
        </p:txBody>
      </p:sp>
      <p:pic>
        <p:nvPicPr>
          <p:cNvPr id="5" name="Picture 4">
            <a:extLst>
              <a:ext uri="{FF2B5EF4-FFF2-40B4-BE49-F238E27FC236}">
                <a16:creationId xmlns:a16="http://schemas.microsoft.com/office/drawing/2014/main" id="{2B221DE9-5F63-797E-5592-4A7F73D58ACF}"/>
              </a:ext>
            </a:extLst>
          </p:cNvPr>
          <p:cNvPicPr>
            <a:picLocks noChangeAspect="1"/>
          </p:cNvPicPr>
          <p:nvPr/>
        </p:nvPicPr>
        <p:blipFill rotWithShape="1">
          <a:blip r:embed="rId3"/>
          <a:srcRect b="16793"/>
          <a:stretch/>
        </p:blipFill>
        <p:spPr>
          <a:xfrm>
            <a:off x="5050530" y="1603020"/>
            <a:ext cx="3307482" cy="4628445"/>
          </a:xfrm>
          <a:prstGeom prst="rect">
            <a:avLst/>
          </a:prstGeom>
        </p:spPr>
      </p:pic>
      <p:pic>
        <p:nvPicPr>
          <p:cNvPr id="7" name="Picture 6">
            <a:extLst>
              <a:ext uri="{FF2B5EF4-FFF2-40B4-BE49-F238E27FC236}">
                <a16:creationId xmlns:a16="http://schemas.microsoft.com/office/drawing/2014/main" id="{B2BDB0ED-E64F-8B4D-5C44-B3B7D61924B2}"/>
              </a:ext>
            </a:extLst>
          </p:cNvPr>
          <p:cNvPicPr>
            <a:picLocks noChangeAspect="1"/>
          </p:cNvPicPr>
          <p:nvPr/>
        </p:nvPicPr>
        <p:blipFill>
          <a:blip r:embed="rId4"/>
          <a:stretch>
            <a:fillRect/>
          </a:stretch>
        </p:blipFill>
        <p:spPr>
          <a:xfrm>
            <a:off x="8458357" y="1603021"/>
            <a:ext cx="3074491" cy="4628445"/>
          </a:xfrm>
          <a:prstGeom prst="rect">
            <a:avLst/>
          </a:prstGeom>
        </p:spPr>
      </p:pic>
      <p:pic>
        <p:nvPicPr>
          <p:cNvPr id="9" name="Picture 8">
            <a:extLst>
              <a:ext uri="{FF2B5EF4-FFF2-40B4-BE49-F238E27FC236}">
                <a16:creationId xmlns:a16="http://schemas.microsoft.com/office/drawing/2014/main" id="{846CE5B1-E6F9-54DE-B5D9-3076C689EA82}"/>
              </a:ext>
            </a:extLst>
          </p:cNvPr>
          <p:cNvPicPr>
            <a:picLocks noChangeAspect="1"/>
          </p:cNvPicPr>
          <p:nvPr/>
        </p:nvPicPr>
        <p:blipFill>
          <a:blip r:embed="rId5"/>
          <a:stretch>
            <a:fillRect/>
          </a:stretch>
        </p:blipFill>
        <p:spPr>
          <a:xfrm>
            <a:off x="224978" y="1603020"/>
            <a:ext cx="4725207" cy="4267198"/>
          </a:xfrm>
          <a:prstGeom prst="rect">
            <a:avLst/>
          </a:prstGeom>
        </p:spPr>
      </p:pic>
      <p:sp>
        <p:nvSpPr>
          <p:cNvPr id="13" name="TextBox 12">
            <a:extLst>
              <a:ext uri="{FF2B5EF4-FFF2-40B4-BE49-F238E27FC236}">
                <a16:creationId xmlns:a16="http://schemas.microsoft.com/office/drawing/2014/main" id="{D3AC1D58-BCE3-7793-81CB-B8B7CDC6E6E8}"/>
              </a:ext>
            </a:extLst>
          </p:cNvPr>
          <p:cNvSpPr txBox="1"/>
          <p:nvPr/>
        </p:nvSpPr>
        <p:spPr>
          <a:xfrm>
            <a:off x="180374" y="5112363"/>
            <a:ext cx="1559217" cy="954107"/>
          </a:xfrm>
          <a:prstGeom prst="rect">
            <a:avLst/>
          </a:prstGeom>
          <a:noFill/>
        </p:spPr>
        <p:txBody>
          <a:bodyPr wrap="square">
            <a:spAutoFit/>
          </a:bodyPr>
          <a:lstStyle/>
          <a:p>
            <a:r>
              <a:rPr lang="en-US" sz="1400" dirty="0">
                <a:hlinkClick r:id="rId6"/>
              </a:rPr>
              <a:t>https://sam.gov/opp/37298dea43964737b0c55d80081f5ed9/view</a:t>
            </a:r>
            <a:r>
              <a:rPr lang="en-US" sz="1400" dirty="0"/>
              <a:t> </a:t>
            </a:r>
          </a:p>
        </p:txBody>
      </p:sp>
    </p:spTree>
    <p:extLst>
      <p:ext uri="{BB962C8B-B14F-4D97-AF65-F5344CB8AC3E}">
        <p14:creationId xmlns:p14="http://schemas.microsoft.com/office/powerpoint/2010/main" val="465947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9330" y="1989138"/>
            <a:ext cx="7499820" cy="4525962"/>
          </a:xfrm>
        </p:spPr>
        <p:txBody>
          <a:bodyPr>
            <a:normAutofit/>
          </a:bodyPr>
          <a:lstStyle/>
          <a:p>
            <a:pPr>
              <a:spcBef>
                <a:spcPts val="600"/>
              </a:spcBef>
            </a:pPr>
            <a:r>
              <a:rPr lang="en-US" sz="2400" dirty="0"/>
              <a:t>Seek sections that have familiar functions: </a:t>
            </a:r>
          </a:p>
          <a:p>
            <a:pPr lvl="1">
              <a:spcBef>
                <a:spcPts val="0"/>
              </a:spcBef>
            </a:pPr>
            <a:r>
              <a:rPr lang="en-US" dirty="0"/>
              <a:t>Instructions (A, L) – what you need to do and submit</a:t>
            </a:r>
          </a:p>
          <a:p>
            <a:pPr lvl="1">
              <a:spcBef>
                <a:spcPts val="0"/>
              </a:spcBef>
            </a:pPr>
            <a:r>
              <a:rPr lang="en-US" dirty="0"/>
              <a:t>Evaluation Criteria (M) – how your proposal will be judged</a:t>
            </a:r>
          </a:p>
          <a:p>
            <a:pPr lvl="1">
              <a:spcBef>
                <a:spcPts val="0"/>
              </a:spcBef>
            </a:pPr>
            <a:r>
              <a:rPr lang="en-US" dirty="0"/>
              <a:t>Statement of Work (C or J) – what work you will need to do once awarded</a:t>
            </a:r>
          </a:p>
          <a:p>
            <a:pPr lvl="1">
              <a:spcBef>
                <a:spcPts val="0"/>
              </a:spcBef>
            </a:pPr>
            <a:r>
              <a:rPr lang="en-US" dirty="0"/>
              <a:t>Other: B (pricing), H (special contract requirements), etc. - additional information that could affect your proposal</a:t>
            </a:r>
          </a:p>
          <a:p>
            <a:pPr>
              <a:spcBef>
                <a:spcPts val="600"/>
              </a:spcBef>
            </a:pPr>
            <a:r>
              <a:rPr lang="en-US" sz="2400" dirty="0"/>
              <a:t>Example: In a traditional FAR-dictated RFP, start reading with the order above first (A, L, M, C (J) or equivalents), and only then read the rest</a:t>
            </a:r>
          </a:p>
          <a:p>
            <a:pPr marL="0" indent="0">
              <a:spcBef>
                <a:spcPts val="600"/>
              </a:spcBef>
              <a:buNone/>
            </a:pPr>
            <a:endParaRPr lang="en-US" sz="2400" dirty="0"/>
          </a:p>
        </p:txBody>
      </p:sp>
      <p:sp>
        <p:nvSpPr>
          <p:cNvPr id="3" name="Title 2"/>
          <p:cNvSpPr>
            <a:spLocks noGrp="1"/>
          </p:cNvSpPr>
          <p:nvPr>
            <p:ph type="title"/>
          </p:nvPr>
        </p:nvSpPr>
        <p:spPr>
          <a:xfrm>
            <a:off x="939331" y="468087"/>
            <a:ext cx="7233120" cy="600075"/>
          </a:xfrm>
        </p:spPr>
        <p:txBody>
          <a:bodyPr>
            <a:normAutofit fontScale="90000"/>
          </a:bodyPr>
          <a:lstStyle/>
          <a:p>
            <a:r>
              <a:rPr lang="en-US" dirty="0"/>
              <a:t>Do Not Read a Solicitation Like a Book, From Beginning to End</a:t>
            </a:r>
          </a:p>
        </p:txBody>
      </p:sp>
      <p:pic>
        <p:nvPicPr>
          <p:cNvPr id="5" name="Picture 2" descr="http://www.bodyhealthdebate.co.uk/wp-content/uploads/2008/08/breast-cancer-resource.jpg"/>
          <p:cNvPicPr>
            <a:picLocks noChangeAspect="1" noChangeArrowheads="1"/>
          </p:cNvPicPr>
          <p:nvPr/>
        </p:nvPicPr>
        <p:blipFill>
          <a:blip r:embed="rId3" cstate="print"/>
          <a:srcRect/>
          <a:stretch>
            <a:fillRect/>
          </a:stretch>
        </p:blipFill>
        <p:spPr bwMode="auto">
          <a:xfrm>
            <a:off x="8439150" y="2124768"/>
            <a:ext cx="3191027" cy="2127351"/>
          </a:xfrm>
          <a:prstGeom prst="rect">
            <a:avLst/>
          </a:prstGeom>
        </p:spPr>
      </p:pic>
      <p:sp>
        <p:nvSpPr>
          <p:cNvPr id="6" name="Rectangle 5"/>
          <p:cNvSpPr/>
          <p:nvPr/>
        </p:nvSpPr>
        <p:spPr>
          <a:xfrm>
            <a:off x="939330" y="1600200"/>
            <a:ext cx="10985970" cy="646331"/>
          </a:xfrm>
          <a:prstGeom prst="rect">
            <a:avLst/>
          </a:prstGeom>
        </p:spPr>
        <p:txBody>
          <a:bodyPr wrap="square">
            <a:spAutoFit/>
          </a:bodyPr>
          <a:lstStyle/>
          <a:p>
            <a:r>
              <a:rPr lang="en-US" i="1" dirty="0">
                <a:solidFill>
                  <a:schemeClr val="tx2"/>
                </a:solidFill>
              </a:rPr>
              <a:t>Reading an RFP cover-to-cover will take more time – instead, navigate to the most important parts first</a:t>
            </a:r>
          </a:p>
          <a:p>
            <a:pPr lvl="0"/>
            <a:endParaRPr lang="en-US" i="1" dirty="0">
              <a:solidFill>
                <a:schemeClr val="tx2"/>
              </a:solidFill>
            </a:endParaRPr>
          </a:p>
        </p:txBody>
      </p:sp>
    </p:spTree>
    <p:extLst>
      <p:ext uri="{BB962C8B-B14F-4D97-AF65-F5344CB8AC3E}">
        <p14:creationId xmlns:p14="http://schemas.microsoft.com/office/powerpoint/2010/main" val="5990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6660734"/>
              </p:ext>
            </p:extLst>
          </p:nvPr>
        </p:nvGraphicFramePr>
        <p:xfrm>
          <a:off x="1005840" y="1643743"/>
          <a:ext cx="10502537" cy="4914900"/>
        </p:xfrm>
        <a:graphic>
          <a:graphicData uri="http://schemas.openxmlformats.org/drawingml/2006/table">
            <a:tbl>
              <a:tblPr firstRow="1" firstCol="1" bandRow="1">
                <a:tableStyleId>{7DF18680-E054-41AD-8BC1-D1AEF772440D}</a:tableStyleId>
              </a:tblPr>
              <a:tblGrid>
                <a:gridCol w="5225143">
                  <a:extLst>
                    <a:ext uri="{9D8B030D-6E8A-4147-A177-3AD203B41FA5}">
                      <a16:colId xmlns:a16="http://schemas.microsoft.com/office/drawing/2014/main" val="20000"/>
                    </a:ext>
                  </a:extLst>
                </a:gridCol>
                <a:gridCol w="5277394">
                  <a:extLst>
                    <a:ext uri="{9D8B030D-6E8A-4147-A177-3AD203B41FA5}">
                      <a16:colId xmlns:a16="http://schemas.microsoft.com/office/drawing/2014/main" val="20001"/>
                    </a:ext>
                  </a:extLst>
                </a:gridCol>
              </a:tblGrid>
              <a:tr h="4572000">
                <a:tc>
                  <a:txBody>
                    <a:bodyPr/>
                    <a:lstStyle/>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Understanding compliance</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Understanding how properly annotated outlines help reduce stress in proposals and get a higher score with evaluators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Navigating different types of RFX structures like a professional</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Mastering the techniques for structuring proposal outlines correctly</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Setting up compliance matrixes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Developing cross-reference matrixes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Developing compliance checklists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Allocating the page count correctly</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Developing effective resumes and past performance templates</a:t>
                      </a:r>
                    </a:p>
                    <a:p>
                      <a:pPr marL="342900" marR="0" lvl="0" indent="-342900" algn="l" defTabSz="914400" rtl="0" eaLnBrk="1" fontAlgn="auto" latinLnBrk="0" hangingPunct="1">
                        <a:lnSpc>
                          <a:spcPct val="100000"/>
                        </a:lnSpc>
                        <a:spcBef>
                          <a:spcPts val="400"/>
                        </a:spcBef>
                        <a:spcAft>
                          <a:spcPts val="300"/>
                        </a:spcAft>
                        <a:buClr>
                          <a:srgbClr val="244061"/>
                        </a:buClr>
                        <a:buSzPts val="1200"/>
                        <a:buFont typeface="Symbol"/>
                        <a:buChar char=""/>
                        <a:tabLst>
                          <a:tab pos="4972050" algn="l"/>
                          <a:tab pos="5086350" algn="l"/>
                        </a:tabLst>
                        <a:defRPr/>
                      </a:pPr>
                      <a:r>
                        <a:rPr lang="en-US" sz="1800" b="0" i="0" kern="1400" dirty="0">
                          <a:solidFill>
                            <a:schemeClr val="accent1"/>
                          </a:solidFill>
                          <a:effectLst/>
                        </a:rPr>
                        <a:t>Setting up outlines for business and cost volumes</a:t>
                      </a:r>
                    </a:p>
                  </a:txBody>
                  <a:tcPr marL="68580" marR="68580" marT="0" marB="0">
                    <a:solidFill>
                      <a:schemeClr val="accent1">
                        <a:lumMod val="20000"/>
                        <a:lumOff val="80000"/>
                      </a:schemeClr>
                    </a:solidFill>
                  </a:tcPr>
                </a:tc>
                <a:tc>
                  <a:txBody>
                    <a:bodyPr/>
                    <a:lstStyle/>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Creating useful annotations to guide the authors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Incorporating proposal mock-up elements into the outline</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Incorporating section flow into the outline</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Reviewing and refining the outline</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Issuing assignments to the authors using an annotated outline</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Navigating through the pros and cons of working with storyboards and writers’ work packages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Setting up the storyboards correctly for the writers to eliminate typical storyboard breakdowns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Working with Q&amp;A and Amendments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Checking</a:t>
                      </a:r>
                      <a:r>
                        <a:rPr lang="en-US" sz="1800" b="0" i="0" kern="1400" baseline="0" dirty="0">
                          <a:solidFill>
                            <a:schemeClr val="accent1"/>
                          </a:solidFill>
                          <a:effectLst/>
                        </a:rPr>
                        <a:t> compliance at reviews</a:t>
                      </a:r>
                    </a:p>
                    <a:p>
                      <a:pPr marL="342900" marR="0" lvl="0" indent="-342900">
                        <a:spcBef>
                          <a:spcPts val="400"/>
                        </a:spcBef>
                        <a:spcAft>
                          <a:spcPts val="300"/>
                        </a:spcAft>
                        <a:buClr>
                          <a:srgbClr val="244061"/>
                        </a:buClr>
                        <a:buSzPts val="1200"/>
                        <a:buFont typeface="Symbol"/>
                        <a:buChar char=""/>
                        <a:tabLst>
                          <a:tab pos="4972050" algn="l"/>
                          <a:tab pos="5086350" algn="l"/>
                        </a:tabLst>
                      </a:pPr>
                      <a:r>
                        <a:rPr lang="en-US" sz="1800" b="0" i="0" kern="1400" dirty="0">
                          <a:solidFill>
                            <a:schemeClr val="accent1"/>
                          </a:solidFill>
                          <a:effectLst/>
                        </a:rPr>
                        <a:t>Preparing a compliant</a:t>
                      </a:r>
                      <a:r>
                        <a:rPr lang="en-US" sz="1800" b="0" i="0" kern="1400" baseline="0" dirty="0">
                          <a:solidFill>
                            <a:schemeClr val="accent1"/>
                          </a:solidFill>
                          <a:effectLst/>
                        </a:rPr>
                        <a:t> proposal for submission</a:t>
                      </a:r>
                      <a:endParaRPr lang="en-US" sz="1800" b="0" i="0" kern="1400" dirty="0">
                        <a:solidFill>
                          <a:schemeClr val="accent1"/>
                        </a:solidFill>
                        <a:effectLst/>
                      </a:endParaRPr>
                    </a:p>
                  </a:txBody>
                  <a:tcPr marL="68580" marR="68580" marT="0" marB="0">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575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3 </a:t>
            </a:r>
            <a:r>
              <a:rPr lang="en-US" dirty="0"/>
              <a:t>Prior to Listening to the Next Module</a:t>
            </a:r>
          </a:p>
        </p:txBody>
      </p:sp>
    </p:spTree>
    <p:extLst>
      <p:ext uri="{BB962C8B-B14F-4D97-AF65-F5344CB8AC3E}">
        <p14:creationId xmlns:p14="http://schemas.microsoft.com/office/powerpoint/2010/main" val="176802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5544" y="2109427"/>
            <a:ext cx="11364686" cy="4724400"/>
          </a:xfrm>
        </p:spPr>
        <p:txBody>
          <a:bodyPr/>
          <a:lstStyle/>
          <a:p>
            <a:pPr>
              <a:spcBef>
                <a:spcPts val="200"/>
              </a:spcBef>
            </a:pPr>
            <a:r>
              <a:rPr lang="en-US" sz="2000" dirty="0">
                <a:solidFill>
                  <a:schemeClr val="accent1"/>
                </a:solidFill>
              </a:rPr>
              <a:t>A </a:t>
            </a:r>
            <a:r>
              <a:rPr lang="en-US" sz="2000" dirty="0"/>
              <a:t>– standard offer form (the form that becomes cover of the contract once countersigned by the government)</a:t>
            </a:r>
          </a:p>
          <a:p>
            <a:pPr>
              <a:spcBef>
                <a:spcPts val="200"/>
              </a:spcBef>
            </a:pPr>
            <a:r>
              <a:rPr lang="en-US" sz="2000" dirty="0">
                <a:solidFill>
                  <a:schemeClr val="accent1"/>
                </a:solidFill>
              </a:rPr>
              <a:t>B</a:t>
            </a:r>
            <a:r>
              <a:rPr lang="en-US" sz="2000" dirty="0"/>
              <a:t> – supplies or services and prices</a:t>
            </a:r>
          </a:p>
          <a:p>
            <a:pPr>
              <a:spcBef>
                <a:spcPts val="200"/>
              </a:spcBef>
            </a:pPr>
            <a:r>
              <a:rPr lang="en-US" sz="2000" dirty="0">
                <a:solidFill>
                  <a:schemeClr val="accent1"/>
                </a:solidFill>
              </a:rPr>
              <a:t>C</a:t>
            </a:r>
            <a:r>
              <a:rPr lang="en-US" sz="2000" dirty="0"/>
              <a:t> – descriptions/specifications/performance work statement (PWS)</a:t>
            </a:r>
          </a:p>
          <a:p>
            <a:pPr>
              <a:spcBef>
                <a:spcPts val="200"/>
              </a:spcBef>
            </a:pPr>
            <a:r>
              <a:rPr lang="en-US" sz="2000" dirty="0">
                <a:solidFill>
                  <a:schemeClr val="accent1"/>
                </a:solidFill>
              </a:rPr>
              <a:t>D</a:t>
            </a:r>
            <a:r>
              <a:rPr lang="en-US" sz="2000" dirty="0"/>
              <a:t> – packaging and marking</a:t>
            </a:r>
          </a:p>
          <a:p>
            <a:pPr>
              <a:spcBef>
                <a:spcPts val="200"/>
              </a:spcBef>
            </a:pPr>
            <a:r>
              <a:rPr lang="en-US" sz="2000" dirty="0">
                <a:solidFill>
                  <a:schemeClr val="accent1"/>
                </a:solidFill>
              </a:rPr>
              <a:t>E</a:t>
            </a:r>
            <a:r>
              <a:rPr lang="en-US" sz="2000" dirty="0"/>
              <a:t> – inspection and acceptance</a:t>
            </a:r>
          </a:p>
          <a:p>
            <a:pPr>
              <a:spcBef>
                <a:spcPts val="200"/>
              </a:spcBef>
            </a:pPr>
            <a:r>
              <a:rPr lang="en-US" sz="2000" dirty="0">
                <a:solidFill>
                  <a:schemeClr val="accent1"/>
                </a:solidFill>
              </a:rPr>
              <a:t>F </a:t>
            </a:r>
            <a:r>
              <a:rPr lang="en-US" sz="2000" dirty="0"/>
              <a:t>– deliveries or performance</a:t>
            </a:r>
          </a:p>
          <a:p>
            <a:pPr>
              <a:spcBef>
                <a:spcPts val="200"/>
              </a:spcBef>
            </a:pPr>
            <a:r>
              <a:rPr lang="en-US" sz="2000" dirty="0">
                <a:solidFill>
                  <a:schemeClr val="accent1"/>
                </a:solidFill>
              </a:rPr>
              <a:t>G</a:t>
            </a:r>
            <a:r>
              <a:rPr lang="en-US" sz="2000" dirty="0"/>
              <a:t> – contract administrative data</a:t>
            </a:r>
          </a:p>
          <a:p>
            <a:pPr>
              <a:spcBef>
                <a:spcPts val="200"/>
              </a:spcBef>
            </a:pPr>
            <a:r>
              <a:rPr lang="en-US" sz="2000" dirty="0">
                <a:solidFill>
                  <a:schemeClr val="accent1"/>
                </a:solidFill>
              </a:rPr>
              <a:t>H </a:t>
            </a:r>
            <a:r>
              <a:rPr lang="en-US" sz="2000" dirty="0"/>
              <a:t>– special contract requirements</a:t>
            </a:r>
          </a:p>
          <a:p>
            <a:pPr>
              <a:spcBef>
                <a:spcPts val="200"/>
              </a:spcBef>
            </a:pPr>
            <a:r>
              <a:rPr lang="en-US" sz="2000" dirty="0">
                <a:solidFill>
                  <a:schemeClr val="accent1"/>
                </a:solidFill>
              </a:rPr>
              <a:t> I</a:t>
            </a:r>
            <a:r>
              <a:rPr lang="en-US" sz="2000" dirty="0"/>
              <a:t>  – contract clauses</a:t>
            </a:r>
          </a:p>
          <a:p>
            <a:pPr>
              <a:spcBef>
                <a:spcPts val="200"/>
              </a:spcBef>
            </a:pPr>
            <a:r>
              <a:rPr lang="en-US" sz="2000" dirty="0">
                <a:solidFill>
                  <a:schemeClr val="accent1"/>
                </a:solidFill>
              </a:rPr>
              <a:t>J</a:t>
            </a:r>
            <a:r>
              <a:rPr lang="en-US" sz="2000" dirty="0"/>
              <a:t>  – attachments – a</a:t>
            </a:r>
            <a:r>
              <a:rPr lang="en-US" sz="2000" i="1" dirty="0"/>
              <a:t> “flexible” </a:t>
            </a:r>
            <a:r>
              <a:rPr lang="en-US" sz="2000" dirty="0"/>
              <a:t>section designation</a:t>
            </a:r>
          </a:p>
          <a:p>
            <a:pPr>
              <a:spcBef>
                <a:spcPts val="200"/>
              </a:spcBef>
            </a:pPr>
            <a:r>
              <a:rPr lang="en-US" sz="2000" dirty="0">
                <a:solidFill>
                  <a:schemeClr val="accent1"/>
                </a:solidFill>
              </a:rPr>
              <a:t>K</a:t>
            </a:r>
            <a:r>
              <a:rPr lang="en-US" sz="2000" dirty="0"/>
              <a:t> – representations, certifications, and other statements of </a:t>
            </a:r>
            <a:r>
              <a:rPr lang="en-US" sz="2000" dirty="0" err="1"/>
              <a:t>offerors</a:t>
            </a:r>
            <a:r>
              <a:rPr lang="en-US" sz="2000" dirty="0"/>
              <a:t> </a:t>
            </a:r>
          </a:p>
          <a:p>
            <a:pPr>
              <a:spcBef>
                <a:spcPts val="200"/>
              </a:spcBef>
            </a:pPr>
            <a:r>
              <a:rPr lang="en-US" sz="2000" dirty="0">
                <a:solidFill>
                  <a:schemeClr val="accent1"/>
                </a:solidFill>
              </a:rPr>
              <a:t>L</a:t>
            </a:r>
            <a:r>
              <a:rPr lang="en-US" sz="2000" dirty="0"/>
              <a:t>  – instructions, conditions, and notices to </a:t>
            </a:r>
            <a:r>
              <a:rPr lang="en-US" sz="2000" dirty="0" err="1"/>
              <a:t>offerors</a:t>
            </a:r>
            <a:r>
              <a:rPr lang="en-US" sz="2000" dirty="0"/>
              <a:t> </a:t>
            </a:r>
          </a:p>
          <a:p>
            <a:pPr>
              <a:spcBef>
                <a:spcPts val="200"/>
              </a:spcBef>
            </a:pPr>
            <a:r>
              <a:rPr lang="en-US" sz="2000" dirty="0">
                <a:solidFill>
                  <a:schemeClr val="accent1"/>
                </a:solidFill>
              </a:rPr>
              <a:t>M</a:t>
            </a:r>
            <a:r>
              <a:rPr lang="en-US" sz="2000" dirty="0"/>
              <a:t> – evaluation criteria for award</a:t>
            </a:r>
          </a:p>
          <a:p>
            <a:pPr marL="0" indent="0">
              <a:spcBef>
                <a:spcPts val="200"/>
              </a:spcBef>
              <a:buNone/>
            </a:pPr>
            <a:endParaRPr lang="en-US" sz="2000" dirty="0"/>
          </a:p>
        </p:txBody>
      </p:sp>
      <p:sp>
        <p:nvSpPr>
          <p:cNvPr id="3" name="Title 2"/>
          <p:cNvSpPr>
            <a:spLocks noGrp="1"/>
          </p:cNvSpPr>
          <p:nvPr>
            <p:ph type="title"/>
          </p:nvPr>
        </p:nvSpPr>
        <p:spPr>
          <a:xfrm>
            <a:off x="598715" y="434166"/>
            <a:ext cx="8520113" cy="600075"/>
          </a:xfrm>
        </p:spPr>
        <p:txBody>
          <a:bodyPr>
            <a:normAutofit fontScale="90000"/>
          </a:bodyPr>
          <a:lstStyle/>
          <a:p>
            <a:r>
              <a:rPr lang="en-US" dirty="0"/>
              <a:t>Module 3 Exercise: Navigate a Classic Alphabetical RFP with Sections A-M</a:t>
            </a:r>
          </a:p>
        </p:txBody>
      </p:sp>
      <p:sp>
        <p:nvSpPr>
          <p:cNvPr id="4" name="Rectangle 3"/>
          <p:cNvSpPr/>
          <p:nvPr/>
        </p:nvSpPr>
        <p:spPr>
          <a:xfrm>
            <a:off x="598715" y="1479918"/>
            <a:ext cx="11364686" cy="707886"/>
          </a:xfrm>
          <a:prstGeom prst="rect">
            <a:avLst/>
          </a:prstGeom>
        </p:spPr>
        <p:txBody>
          <a:bodyPr wrap="square">
            <a:spAutoFit/>
          </a:bodyPr>
          <a:lstStyle/>
          <a:p>
            <a:r>
              <a:rPr lang="en-US" sz="2000" i="1" dirty="0">
                <a:solidFill>
                  <a:schemeClr val="tx2"/>
                </a:solidFill>
              </a:rPr>
              <a:t>Walk through the RFP handout to identify each of the sections and information offered in them; Use Word file: </a:t>
            </a:r>
            <a:r>
              <a:rPr lang="en-US" sz="2000" b="1" i="1" dirty="0">
                <a:solidFill>
                  <a:schemeClr val="tx2"/>
                </a:solidFill>
              </a:rPr>
              <a:t>Modules 3-13 Exercise - RFP</a:t>
            </a:r>
          </a:p>
        </p:txBody>
      </p:sp>
    </p:spTree>
    <p:extLst>
      <p:ext uri="{BB962C8B-B14F-4D97-AF65-F5344CB8AC3E}">
        <p14:creationId xmlns:p14="http://schemas.microsoft.com/office/powerpoint/2010/main" val="24233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4</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lstStyle/>
          <a:p>
            <a:r>
              <a:rPr lang="en-US" sz="4400" b="1" dirty="0">
                <a:solidFill>
                  <a:schemeClr val="tx1"/>
                </a:solidFill>
              </a:rPr>
              <a:t>Identifying RFX Requirements for Outlining</a:t>
            </a:r>
          </a:p>
        </p:txBody>
      </p:sp>
    </p:spTree>
    <p:extLst>
      <p:ext uri="{BB962C8B-B14F-4D97-AF65-F5344CB8AC3E}">
        <p14:creationId xmlns:p14="http://schemas.microsoft.com/office/powerpoint/2010/main" val="2439128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C6342-C54A-B66F-65DD-86AFF269707B}"/>
              </a:ext>
            </a:extLst>
          </p:cNvPr>
          <p:cNvPicPr>
            <a:picLocks noChangeAspect="1"/>
          </p:cNvPicPr>
          <p:nvPr/>
        </p:nvPicPr>
        <p:blipFill>
          <a:blip r:embed="rId3"/>
          <a:stretch>
            <a:fillRect/>
          </a:stretch>
        </p:blipFill>
        <p:spPr>
          <a:xfrm>
            <a:off x="2119264" y="1736859"/>
            <a:ext cx="5997728" cy="4474369"/>
          </a:xfrm>
          <a:prstGeom prst="rect">
            <a:avLst/>
          </a:prstGeom>
        </p:spPr>
      </p:pic>
      <p:sp>
        <p:nvSpPr>
          <p:cNvPr id="3" name="Title 2"/>
          <p:cNvSpPr>
            <a:spLocks noGrp="1"/>
          </p:cNvSpPr>
          <p:nvPr>
            <p:ph type="title"/>
          </p:nvPr>
        </p:nvSpPr>
        <p:spPr>
          <a:xfrm>
            <a:off x="245496" y="459315"/>
            <a:ext cx="8520113" cy="600075"/>
          </a:xfrm>
        </p:spPr>
        <p:txBody>
          <a:bodyPr>
            <a:normAutofit fontScale="90000"/>
          </a:bodyPr>
          <a:lstStyle/>
          <a:p>
            <a:r>
              <a:rPr lang="en-US" dirty="0"/>
              <a:t>Find the Requirements Easily</a:t>
            </a:r>
          </a:p>
        </p:txBody>
      </p:sp>
      <p:sp>
        <p:nvSpPr>
          <p:cNvPr id="6" name="Rectangle 3"/>
          <p:cNvSpPr txBox="1">
            <a:spLocks noChangeArrowheads="1"/>
          </p:cNvSpPr>
          <p:nvPr/>
        </p:nvSpPr>
        <p:spPr bwMode="auto">
          <a:xfrm>
            <a:off x="8368830" y="1997573"/>
            <a:ext cx="3276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lnSpc>
                <a:spcPct val="80000"/>
              </a:lnSpc>
              <a:spcBef>
                <a:spcPts val="400"/>
              </a:spcBef>
              <a:spcAft>
                <a:spcPct val="0"/>
              </a:spcAft>
              <a:buClr>
                <a:schemeClr val="accent1"/>
              </a:buClr>
              <a:buSzPct val="68000"/>
            </a:pPr>
            <a:r>
              <a:rPr lang="en-US" sz="2400" b="1" dirty="0">
                <a:latin typeface="Arial" pitchFamily="34" charset="0"/>
              </a:rPr>
              <a:t>Look for Major </a:t>
            </a:r>
            <a:br>
              <a:rPr lang="en-US" sz="2400" b="1" dirty="0">
                <a:latin typeface="Arial" pitchFamily="34" charset="0"/>
              </a:rPr>
            </a:br>
            <a:r>
              <a:rPr lang="en-US" sz="2400" b="1" dirty="0">
                <a:latin typeface="Arial" pitchFamily="34" charset="0"/>
              </a:rPr>
              <a:t>Requirement Words:</a:t>
            </a:r>
          </a:p>
          <a:p>
            <a:endParaRPr lang="en-US" b="1" i="1" dirty="0"/>
          </a:p>
          <a:p>
            <a:pPr marL="285750" indent="-285750">
              <a:buClr>
                <a:schemeClr val="tx2"/>
              </a:buClr>
              <a:buFont typeface="Wingdings" pitchFamily="2" charset="2"/>
              <a:buChar char="§"/>
            </a:pPr>
            <a:r>
              <a:rPr lang="en-US" b="1" dirty="0"/>
              <a:t>Shall</a:t>
            </a:r>
          </a:p>
          <a:p>
            <a:pPr marL="285750" indent="-285750">
              <a:buClr>
                <a:schemeClr val="tx2"/>
              </a:buClr>
              <a:buFont typeface="Wingdings" pitchFamily="2" charset="2"/>
              <a:buChar char="§"/>
            </a:pPr>
            <a:r>
              <a:rPr lang="en-US" b="1" dirty="0"/>
              <a:t>Will</a:t>
            </a:r>
            <a:endParaRPr lang="en-US" dirty="0"/>
          </a:p>
          <a:p>
            <a:pPr marL="285750" indent="-285750">
              <a:buClr>
                <a:schemeClr val="tx2"/>
              </a:buClr>
              <a:buFont typeface="Wingdings" pitchFamily="2" charset="2"/>
              <a:buChar char="§"/>
            </a:pPr>
            <a:r>
              <a:rPr lang="en-US" b="1" dirty="0"/>
              <a:t>Require</a:t>
            </a:r>
            <a:endParaRPr lang="en-US" dirty="0"/>
          </a:p>
          <a:p>
            <a:pPr marL="285750" indent="-285750">
              <a:buClr>
                <a:schemeClr val="tx2"/>
              </a:buClr>
              <a:buFont typeface="Wingdings" pitchFamily="2" charset="2"/>
              <a:buChar char="§"/>
            </a:pPr>
            <a:r>
              <a:rPr lang="en-US" b="1" dirty="0"/>
              <a:t>Change</a:t>
            </a:r>
            <a:endParaRPr lang="en-US" dirty="0"/>
          </a:p>
          <a:p>
            <a:pPr marL="285750" indent="-285750">
              <a:buClr>
                <a:schemeClr val="tx2"/>
              </a:buClr>
              <a:buFont typeface="Wingdings" pitchFamily="2" charset="2"/>
              <a:buChar char="§"/>
            </a:pPr>
            <a:r>
              <a:rPr lang="en-US" b="1" dirty="0"/>
              <a:t>Must</a:t>
            </a:r>
            <a:endParaRPr lang="en-US" dirty="0"/>
          </a:p>
          <a:p>
            <a:pPr marL="285750" indent="-285750">
              <a:buClr>
                <a:schemeClr val="tx2"/>
              </a:buClr>
              <a:buFont typeface="Wingdings" pitchFamily="2" charset="2"/>
              <a:buChar char="§"/>
            </a:pPr>
            <a:r>
              <a:rPr lang="en-US" b="1" dirty="0"/>
              <a:t>Should</a:t>
            </a:r>
            <a:endParaRPr lang="en-US" dirty="0"/>
          </a:p>
          <a:p>
            <a:pPr marL="285750" indent="-285750">
              <a:buClr>
                <a:schemeClr val="tx2"/>
              </a:buClr>
              <a:buFont typeface="Wingdings" pitchFamily="2" charset="2"/>
              <a:buChar char="§"/>
            </a:pPr>
            <a:r>
              <a:rPr lang="en-US" b="1" dirty="0"/>
              <a:t>Comply</a:t>
            </a:r>
            <a:endParaRPr lang="en-US" dirty="0"/>
          </a:p>
          <a:p>
            <a:pPr marL="285750" indent="-285750">
              <a:buClr>
                <a:schemeClr val="tx2"/>
              </a:buClr>
              <a:buFont typeface="Wingdings" pitchFamily="2" charset="2"/>
              <a:buChar char="§"/>
            </a:pPr>
            <a:r>
              <a:rPr lang="en-US" b="1" dirty="0"/>
              <a:t>Request</a:t>
            </a:r>
            <a:endParaRPr lang="en-US" dirty="0"/>
          </a:p>
          <a:p>
            <a:pPr marL="285750" indent="-285750">
              <a:buClr>
                <a:schemeClr val="tx2"/>
              </a:buClr>
              <a:buFont typeface="Wingdings" pitchFamily="2" charset="2"/>
              <a:buChar char="§"/>
            </a:pPr>
            <a:r>
              <a:rPr lang="en-US" b="1" dirty="0"/>
              <a:t>Submit</a:t>
            </a:r>
          </a:p>
          <a:p>
            <a:pPr marL="285750" indent="-285750">
              <a:buClr>
                <a:schemeClr val="tx2"/>
              </a:buClr>
              <a:buFont typeface="Wingdings" pitchFamily="2" charset="2"/>
              <a:buChar char="§"/>
            </a:pPr>
            <a:r>
              <a:rPr lang="en-US" b="1" dirty="0"/>
              <a:t>Remove</a:t>
            </a:r>
            <a:endParaRPr lang="en-US" dirty="0"/>
          </a:p>
          <a:p>
            <a:pPr marL="609600" indent="-609600" fontAlgn="base">
              <a:lnSpc>
                <a:spcPct val="80000"/>
              </a:lnSpc>
              <a:spcBef>
                <a:spcPts val="400"/>
              </a:spcBef>
              <a:spcAft>
                <a:spcPct val="0"/>
              </a:spcAft>
              <a:buClr>
                <a:schemeClr val="accent1"/>
              </a:buClr>
              <a:buSzPct val="68000"/>
              <a:buFont typeface="Wingdings 3" pitchFamily="18" charset="2"/>
              <a:buChar char=""/>
              <a:defRPr/>
            </a:pPr>
            <a:endParaRPr lang="en-US" sz="2400" dirty="0"/>
          </a:p>
        </p:txBody>
      </p:sp>
      <p:sp>
        <p:nvSpPr>
          <p:cNvPr id="73731" name="Oval 3"/>
          <p:cNvSpPr>
            <a:spLocks noChangeArrowheads="1"/>
          </p:cNvSpPr>
          <p:nvPr/>
        </p:nvSpPr>
        <p:spPr bwMode="auto">
          <a:xfrm>
            <a:off x="2807739" y="2275004"/>
            <a:ext cx="361950" cy="161925"/>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32" name="Oval 4"/>
          <p:cNvSpPr>
            <a:spLocks noChangeArrowheads="1"/>
          </p:cNvSpPr>
          <p:nvPr/>
        </p:nvSpPr>
        <p:spPr bwMode="auto">
          <a:xfrm>
            <a:off x="2821747" y="2781510"/>
            <a:ext cx="361950" cy="161925"/>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33" name="Oval 5"/>
          <p:cNvSpPr>
            <a:spLocks noChangeArrowheads="1"/>
          </p:cNvSpPr>
          <p:nvPr/>
        </p:nvSpPr>
        <p:spPr bwMode="auto">
          <a:xfrm>
            <a:off x="2319453" y="5128924"/>
            <a:ext cx="521739" cy="179057"/>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34" name="Oval 6"/>
          <p:cNvSpPr>
            <a:spLocks noChangeArrowheads="1"/>
          </p:cNvSpPr>
          <p:nvPr/>
        </p:nvSpPr>
        <p:spPr bwMode="auto">
          <a:xfrm>
            <a:off x="4649426" y="2019875"/>
            <a:ext cx="762000" cy="184337"/>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73735" name="AutoShape 7"/>
          <p:cNvCxnSpPr>
            <a:cxnSpLocks noChangeShapeType="1"/>
            <a:endCxn id="73734" idx="3"/>
          </p:cNvCxnSpPr>
          <p:nvPr/>
        </p:nvCxnSpPr>
        <p:spPr bwMode="auto">
          <a:xfrm flipV="1">
            <a:off x="2575932" y="2177216"/>
            <a:ext cx="2185086" cy="2974010"/>
          </a:xfrm>
          <a:prstGeom prst="straightConnector1">
            <a:avLst/>
          </a:prstGeom>
          <a:noFill/>
          <a:ln w="9525">
            <a:solidFill>
              <a:srgbClr val="FF0000"/>
            </a:solidFill>
            <a:round/>
            <a:headEnd/>
            <a:tailEnd type="triangle" w="med" len="med"/>
          </a:ln>
        </p:spPr>
      </p:cxnSp>
      <p:sp>
        <p:nvSpPr>
          <p:cNvPr id="73736" name="Oval 8"/>
          <p:cNvSpPr>
            <a:spLocks noChangeArrowheads="1"/>
          </p:cNvSpPr>
          <p:nvPr/>
        </p:nvSpPr>
        <p:spPr bwMode="auto">
          <a:xfrm>
            <a:off x="4899452" y="3557594"/>
            <a:ext cx="914400" cy="474382"/>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37" name="Oval 9"/>
          <p:cNvSpPr>
            <a:spLocks noChangeArrowheads="1"/>
          </p:cNvSpPr>
          <p:nvPr/>
        </p:nvSpPr>
        <p:spPr bwMode="auto">
          <a:xfrm>
            <a:off x="5899346" y="3557594"/>
            <a:ext cx="914400" cy="474382"/>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38" name="Oval 10"/>
          <p:cNvSpPr>
            <a:spLocks noChangeArrowheads="1"/>
          </p:cNvSpPr>
          <p:nvPr/>
        </p:nvSpPr>
        <p:spPr bwMode="auto">
          <a:xfrm>
            <a:off x="6925256" y="3560846"/>
            <a:ext cx="914400" cy="474382"/>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39" name="Oval 11"/>
          <p:cNvSpPr>
            <a:spLocks noChangeArrowheads="1"/>
          </p:cNvSpPr>
          <p:nvPr/>
        </p:nvSpPr>
        <p:spPr bwMode="auto">
          <a:xfrm>
            <a:off x="6650367" y="2815684"/>
            <a:ext cx="814070" cy="160057"/>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9740430" y="2851647"/>
            <a:ext cx="1828800" cy="2862322"/>
          </a:xfrm>
          <a:prstGeom prst="rect">
            <a:avLst/>
          </a:prstGeom>
        </p:spPr>
        <p:txBody>
          <a:bodyPr wrap="square">
            <a:spAutoFit/>
          </a:bodyPr>
          <a:lstStyle/>
          <a:p>
            <a:pPr marL="285750" indent="-285750">
              <a:buClr>
                <a:schemeClr val="tx2"/>
              </a:buClr>
              <a:buFont typeface="Wingdings" pitchFamily="2" charset="2"/>
              <a:buChar char="§"/>
            </a:pPr>
            <a:r>
              <a:rPr lang="en-US" b="1" dirty="0"/>
              <a:t>Include</a:t>
            </a:r>
            <a:endParaRPr lang="en-US" dirty="0"/>
          </a:p>
          <a:p>
            <a:pPr marL="285750" indent="-285750">
              <a:buClr>
                <a:schemeClr val="tx2"/>
              </a:buClr>
              <a:buFont typeface="Wingdings" pitchFamily="2" charset="2"/>
              <a:buChar char="§"/>
            </a:pPr>
            <a:r>
              <a:rPr lang="en-US" b="1" dirty="0"/>
              <a:t>Incorporate</a:t>
            </a:r>
            <a:endParaRPr lang="en-US" dirty="0"/>
          </a:p>
          <a:p>
            <a:pPr marL="285750" indent="-285750">
              <a:buClr>
                <a:schemeClr val="tx2"/>
              </a:buClr>
              <a:buFont typeface="Wingdings" pitchFamily="2" charset="2"/>
              <a:buChar char="§"/>
            </a:pPr>
            <a:r>
              <a:rPr lang="en-US" b="1" dirty="0"/>
              <a:t>Contain</a:t>
            </a:r>
            <a:endParaRPr lang="en-US" dirty="0"/>
          </a:p>
          <a:p>
            <a:pPr marL="285750" indent="-285750">
              <a:buClr>
                <a:schemeClr val="tx2"/>
              </a:buClr>
              <a:buFont typeface="Wingdings" pitchFamily="2" charset="2"/>
              <a:buChar char="§"/>
            </a:pPr>
            <a:r>
              <a:rPr lang="en-US" b="1" dirty="0"/>
              <a:t>Commit</a:t>
            </a:r>
            <a:endParaRPr lang="en-US" dirty="0"/>
          </a:p>
          <a:p>
            <a:pPr marL="285750" indent="-285750">
              <a:buClr>
                <a:schemeClr val="tx2"/>
              </a:buClr>
              <a:buFont typeface="Wingdings" pitchFamily="2" charset="2"/>
              <a:buChar char="§"/>
            </a:pPr>
            <a:r>
              <a:rPr lang="en-US" b="1" dirty="0"/>
              <a:t>Constraint</a:t>
            </a:r>
            <a:endParaRPr lang="en-US" dirty="0"/>
          </a:p>
          <a:p>
            <a:pPr marL="285750" indent="-285750">
              <a:buClr>
                <a:schemeClr val="tx2"/>
              </a:buClr>
              <a:buFont typeface="Wingdings" pitchFamily="2" charset="2"/>
              <a:buChar char="§"/>
            </a:pPr>
            <a:r>
              <a:rPr lang="en-US" b="1" dirty="0"/>
              <a:t>Guideline</a:t>
            </a:r>
            <a:endParaRPr lang="en-US" dirty="0"/>
          </a:p>
          <a:p>
            <a:pPr marL="285750" indent="-285750">
              <a:buClr>
                <a:schemeClr val="tx2"/>
              </a:buClr>
              <a:buFont typeface="Wingdings" pitchFamily="2" charset="2"/>
              <a:buChar char="§"/>
            </a:pPr>
            <a:r>
              <a:rPr lang="en-US" b="1" dirty="0"/>
              <a:t>Respond</a:t>
            </a:r>
            <a:endParaRPr lang="en-US" dirty="0"/>
          </a:p>
          <a:p>
            <a:pPr marL="285750" indent="-285750">
              <a:buClr>
                <a:schemeClr val="tx2"/>
              </a:buClr>
              <a:buFont typeface="Wingdings" pitchFamily="2" charset="2"/>
              <a:buChar char="§"/>
            </a:pPr>
            <a:r>
              <a:rPr lang="en-US" b="1" dirty="0"/>
              <a:t>Ensure</a:t>
            </a:r>
            <a:endParaRPr lang="en-US" dirty="0"/>
          </a:p>
          <a:p>
            <a:pPr marL="285750" indent="-285750">
              <a:buClr>
                <a:schemeClr val="tx2"/>
              </a:buClr>
              <a:buFont typeface="Wingdings" pitchFamily="2" charset="2"/>
              <a:buChar char="§"/>
            </a:pPr>
            <a:r>
              <a:rPr lang="en-US" b="1" dirty="0"/>
              <a:t>Not</a:t>
            </a:r>
            <a:endParaRPr lang="en-US" dirty="0"/>
          </a:p>
          <a:p>
            <a:pPr marL="285750" indent="-285750">
              <a:buClr>
                <a:schemeClr val="tx2"/>
              </a:buClr>
              <a:buFont typeface="Wingdings" pitchFamily="2" charset="2"/>
              <a:buChar char="§"/>
            </a:pPr>
            <a:r>
              <a:rPr lang="en-US" b="1" dirty="0"/>
              <a:t>ASAP</a:t>
            </a:r>
            <a:endParaRPr lang="en-US" dirty="0"/>
          </a:p>
        </p:txBody>
      </p:sp>
      <p:sp>
        <p:nvSpPr>
          <p:cNvPr id="15" name="Rectangle 14"/>
          <p:cNvSpPr/>
          <p:nvPr/>
        </p:nvSpPr>
        <p:spPr>
          <a:xfrm>
            <a:off x="159477" y="1785794"/>
            <a:ext cx="1881196" cy="3416320"/>
          </a:xfrm>
          <a:prstGeom prst="rect">
            <a:avLst/>
          </a:prstGeom>
        </p:spPr>
        <p:txBody>
          <a:bodyPr wrap="square">
            <a:spAutoFit/>
          </a:bodyPr>
          <a:lstStyle/>
          <a:p>
            <a:r>
              <a:rPr lang="en-US" i="1" dirty="0">
                <a:solidFill>
                  <a:schemeClr val="tx2"/>
                </a:solidFill>
              </a:rPr>
              <a:t>Highlighting key requirement words may help draw your eye to the requirements and help highlight the difference between INFORMATION and REQUIREMENT</a:t>
            </a:r>
          </a:p>
          <a:p>
            <a:pPr lvl="0"/>
            <a:endParaRPr lang="en-US" i="1" dirty="0">
              <a:solidFill>
                <a:schemeClr val="tx2"/>
              </a:solidFill>
            </a:endParaRPr>
          </a:p>
        </p:txBody>
      </p:sp>
      <p:sp>
        <p:nvSpPr>
          <p:cNvPr id="9" name="Oval 6">
            <a:extLst>
              <a:ext uri="{FF2B5EF4-FFF2-40B4-BE49-F238E27FC236}">
                <a16:creationId xmlns:a16="http://schemas.microsoft.com/office/drawing/2014/main" id="{B7B34C96-A4B4-FF57-6FD9-951A206B35F6}"/>
              </a:ext>
            </a:extLst>
          </p:cNvPr>
          <p:cNvSpPr>
            <a:spLocks noChangeArrowheads="1"/>
          </p:cNvSpPr>
          <p:nvPr/>
        </p:nvSpPr>
        <p:spPr bwMode="auto">
          <a:xfrm>
            <a:off x="2040672" y="1751921"/>
            <a:ext cx="1007327" cy="243685"/>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7008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7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7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37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7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P spid="73732" grpId="0" animBg="1"/>
      <p:bldP spid="73733" grpId="0" animBg="1"/>
      <p:bldP spid="73734" grpId="0" animBg="1"/>
      <p:bldP spid="73736" grpId="0" animBg="1"/>
      <p:bldP spid="73737" grpId="0" animBg="1"/>
      <p:bldP spid="73738" grpId="0" animBg="1"/>
      <p:bldP spid="73739" grpId="0" animBg="1"/>
      <p:bldP spid="15"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BC0B-45D0-F204-11E9-D55C3A25D1E9}"/>
              </a:ext>
            </a:extLst>
          </p:cNvPr>
          <p:cNvSpPr>
            <a:spLocks noGrp="1"/>
          </p:cNvSpPr>
          <p:nvPr>
            <p:ph type="title"/>
          </p:nvPr>
        </p:nvSpPr>
        <p:spPr/>
        <p:txBody>
          <a:bodyPr>
            <a:normAutofit fontScale="90000"/>
          </a:bodyPr>
          <a:lstStyle/>
          <a:p>
            <a:r>
              <a:rPr lang="en-US" dirty="0"/>
              <a:t>What Instructions Typically Include</a:t>
            </a:r>
          </a:p>
        </p:txBody>
      </p:sp>
      <p:sp>
        <p:nvSpPr>
          <p:cNvPr id="3" name="Content Placeholder 2">
            <a:extLst>
              <a:ext uri="{FF2B5EF4-FFF2-40B4-BE49-F238E27FC236}">
                <a16:creationId xmlns:a16="http://schemas.microsoft.com/office/drawing/2014/main" id="{1708260C-57D7-2D14-6202-458AA11DC46E}"/>
              </a:ext>
            </a:extLst>
          </p:cNvPr>
          <p:cNvSpPr>
            <a:spLocks noGrp="1"/>
          </p:cNvSpPr>
          <p:nvPr>
            <p:ph idx="1"/>
          </p:nvPr>
        </p:nvSpPr>
        <p:spPr>
          <a:xfrm>
            <a:off x="838200" y="1669507"/>
            <a:ext cx="10721703" cy="4686687"/>
          </a:xfrm>
        </p:spPr>
        <p:txBody>
          <a:bodyPr>
            <a:normAutofit fontScale="62500" lnSpcReduction="20000"/>
          </a:bodyPr>
          <a:lstStyle/>
          <a:p>
            <a:pPr algn="l"/>
            <a:r>
              <a:rPr lang="en-US" b="1" i="0" dirty="0">
                <a:solidFill>
                  <a:srgbClr val="374151"/>
                </a:solidFill>
                <a:effectLst/>
              </a:rPr>
              <a:t>Proposal Format and Organization:</a:t>
            </a:r>
            <a:endParaRPr lang="en-US" b="0" i="0" dirty="0">
              <a:solidFill>
                <a:srgbClr val="374151"/>
              </a:solidFill>
              <a:effectLst/>
            </a:endParaRPr>
          </a:p>
          <a:p>
            <a:pPr lvl="1"/>
            <a:r>
              <a:rPr lang="en-US" b="1" i="0" dirty="0">
                <a:solidFill>
                  <a:srgbClr val="374151"/>
                </a:solidFill>
                <a:effectLst/>
              </a:rPr>
              <a:t>Structure:</a:t>
            </a:r>
            <a:r>
              <a:rPr lang="en-US" b="0" i="0" dirty="0">
                <a:solidFill>
                  <a:srgbClr val="374151"/>
                </a:solidFill>
                <a:effectLst/>
              </a:rPr>
              <a:t> Clear guidance on organizing your proposal into distinct volumes or sections, such as technical, management, past performance, and price.</a:t>
            </a:r>
          </a:p>
          <a:p>
            <a:pPr lvl="1"/>
            <a:r>
              <a:rPr lang="en-US" b="1" i="0" dirty="0">
                <a:solidFill>
                  <a:srgbClr val="374151"/>
                </a:solidFill>
                <a:effectLst/>
              </a:rPr>
              <a:t>Page Limits:</a:t>
            </a:r>
            <a:r>
              <a:rPr lang="en-US" b="0" i="0" dirty="0">
                <a:solidFill>
                  <a:srgbClr val="374151"/>
                </a:solidFill>
                <a:effectLst/>
              </a:rPr>
              <a:t> Specific limitations on the length of each section and instructions on page formatting (margins, font type, font size).</a:t>
            </a:r>
          </a:p>
          <a:p>
            <a:pPr lvl="1"/>
            <a:r>
              <a:rPr lang="en-US" b="1" i="0" dirty="0">
                <a:solidFill>
                  <a:srgbClr val="374151"/>
                </a:solidFill>
                <a:effectLst/>
              </a:rPr>
              <a:t>Tables and Figures:</a:t>
            </a:r>
            <a:r>
              <a:rPr lang="en-US" b="0" i="0" dirty="0">
                <a:solidFill>
                  <a:srgbClr val="374151"/>
                </a:solidFill>
                <a:effectLst/>
              </a:rPr>
              <a:t> Directions on the inclusion of tables, figures, and appendices, and how they count towards page limits.</a:t>
            </a:r>
          </a:p>
          <a:p>
            <a:pPr algn="l"/>
            <a:r>
              <a:rPr lang="en-US" b="1" i="0" dirty="0">
                <a:solidFill>
                  <a:srgbClr val="374151"/>
                </a:solidFill>
                <a:effectLst/>
              </a:rPr>
              <a:t>Content Requirements By Proposal Volume or Section – Examples of Typical Proposal Parts.</a:t>
            </a:r>
            <a:endParaRPr lang="en-US" b="0" i="0" dirty="0">
              <a:solidFill>
                <a:srgbClr val="374151"/>
              </a:solidFill>
              <a:effectLst/>
            </a:endParaRPr>
          </a:p>
          <a:p>
            <a:pPr lvl="1"/>
            <a:r>
              <a:rPr lang="en-US" b="1" i="0" dirty="0">
                <a:solidFill>
                  <a:srgbClr val="374151"/>
                </a:solidFill>
                <a:effectLst/>
              </a:rPr>
              <a:t>Executive Summary:</a:t>
            </a:r>
            <a:r>
              <a:rPr lang="en-US" b="0" i="0" dirty="0">
                <a:solidFill>
                  <a:srgbClr val="374151"/>
                </a:solidFill>
                <a:effectLst/>
              </a:rPr>
              <a:t> Instructions for preparing an executive summary that captures the essence of the proposal.</a:t>
            </a:r>
          </a:p>
          <a:p>
            <a:pPr lvl="1"/>
            <a:r>
              <a:rPr lang="en-US" b="1" i="0" dirty="0">
                <a:solidFill>
                  <a:srgbClr val="374151"/>
                </a:solidFill>
                <a:effectLst/>
              </a:rPr>
              <a:t>Technical Approach:</a:t>
            </a:r>
            <a:r>
              <a:rPr lang="en-US" b="0" i="0" dirty="0">
                <a:solidFill>
                  <a:srgbClr val="374151"/>
                </a:solidFill>
                <a:effectLst/>
              </a:rPr>
              <a:t> Detailed requirements for describing the technical solution, innovation, and compliance with the Statement of Work (SOW).</a:t>
            </a:r>
          </a:p>
          <a:p>
            <a:pPr lvl="1"/>
            <a:r>
              <a:rPr lang="en-US" b="1" i="0" dirty="0">
                <a:solidFill>
                  <a:srgbClr val="374151"/>
                </a:solidFill>
                <a:effectLst/>
              </a:rPr>
              <a:t>Management Plan:</a:t>
            </a:r>
            <a:r>
              <a:rPr lang="en-US" b="0" i="0" dirty="0">
                <a:solidFill>
                  <a:srgbClr val="374151"/>
                </a:solidFill>
                <a:effectLst/>
              </a:rPr>
              <a:t> Outline of the management structure, staffing plan, and quality assurance processes.</a:t>
            </a:r>
          </a:p>
          <a:p>
            <a:pPr lvl="1"/>
            <a:r>
              <a:rPr lang="en-US" b="1" i="0" dirty="0">
                <a:solidFill>
                  <a:srgbClr val="374151"/>
                </a:solidFill>
                <a:effectLst/>
              </a:rPr>
              <a:t>Past Performance:</a:t>
            </a:r>
            <a:r>
              <a:rPr lang="en-US" b="0" i="0" dirty="0">
                <a:solidFill>
                  <a:srgbClr val="374151"/>
                </a:solidFill>
                <a:effectLst/>
              </a:rPr>
              <a:t> Specifications for documenting relevant past projects and references.</a:t>
            </a:r>
          </a:p>
          <a:p>
            <a:pPr lvl="1"/>
            <a:r>
              <a:rPr lang="en-US" b="1" i="0" dirty="0">
                <a:solidFill>
                  <a:srgbClr val="374151"/>
                </a:solidFill>
                <a:effectLst/>
              </a:rPr>
              <a:t>Cost Volume: </a:t>
            </a:r>
            <a:r>
              <a:rPr lang="en-US" b="0" i="0" dirty="0">
                <a:solidFill>
                  <a:srgbClr val="374151"/>
                </a:solidFill>
                <a:effectLst/>
              </a:rPr>
              <a:t>What the customer wants in the cost/price volume.</a:t>
            </a:r>
          </a:p>
          <a:p>
            <a:pPr algn="l"/>
            <a:r>
              <a:rPr lang="en-US" b="1" i="0" dirty="0">
                <a:solidFill>
                  <a:srgbClr val="374151"/>
                </a:solidFill>
                <a:effectLst/>
              </a:rPr>
              <a:t>Submission Details:</a:t>
            </a:r>
            <a:endParaRPr lang="en-US" b="0" i="0" dirty="0">
              <a:solidFill>
                <a:srgbClr val="374151"/>
              </a:solidFill>
              <a:effectLst/>
            </a:endParaRPr>
          </a:p>
          <a:p>
            <a:pPr lvl="1"/>
            <a:r>
              <a:rPr lang="en-US" b="1" i="0" dirty="0">
                <a:solidFill>
                  <a:srgbClr val="374151"/>
                </a:solidFill>
                <a:effectLst/>
              </a:rPr>
              <a:t>Deadlines:</a:t>
            </a:r>
            <a:r>
              <a:rPr lang="en-US" b="0" i="0" dirty="0">
                <a:solidFill>
                  <a:srgbClr val="374151"/>
                </a:solidFill>
                <a:effectLst/>
              </a:rPr>
              <a:t> Exact due dates and times for proposal submission, including any milestones for draft proposal submissions.</a:t>
            </a:r>
          </a:p>
          <a:p>
            <a:pPr lvl="1"/>
            <a:r>
              <a:rPr lang="en-US" b="1" i="0" dirty="0">
                <a:solidFill>
                  <a:srgbClr val="374151"/>
                </a:solidFill>
                <a:effectLst/>
              </a:rPr>
              <a:t>Delivery Method:</a:t>
            </a:r>
            <a:r>
              <a:rPr lang="en-US" b="0" i="0" dirty="0">
                <a:solidFill>
                  <a:srgbClr val="374151"/>
                </a:solidFill>
                <a:effectLst/>
              </a:rPr>
              <a:t> Instructions for electronic submission portals, email addresses, or physical mailing addresses for hard copies.</a:t>
            </a:r>
          </a:p>
          <a:p>
            <a:pPr lvl="1"/>
            <a:r>
              <a:rPr lang="en-US" b="1" i="0" dirty="0">
                <a:solidFill>
                  <a:srgbClr val="374151"/>
                </a:solidFill>
                <a:effectLst/>
              </a:rPr>
              <a:t>Point of Contact:</a:t>
            </a:r>
            <a:r>
              <a:rPr lang="en-US" b="0" i="0" dirty="0">
                <a:solidFill>
                  <a:srgbClr val="374151"/>
                </a:solidFill>
                <a:effectLst/>
              </a:rPr>
              <a:t> Designated agency representatives for submitting questions and clarifications, and deadline.</a:t>
            </a:r>
          </a:p>
        </p:txBody>
      </p:sp>
    </p:spTree>
    <p:extLst>
      <p:ext uri="{BB962C8B-B14F-4D97-AF65-F5344CB8AC3E}">
        <p14:creationId xmlns:p14="http://schemas.microsoft.com/office/powerpoint/2010/main" val="410376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1000"/>
                                        <p:tgtEl>
                                          <p:spTgt spid="3">
                                            <p:txEl>
                                              <p:pRg st="13" end="13"/>
                                            </p:txEl>
                                          </p:spTgt>
                                        </p:tgtEl>
                                      </p:cBhvr>
                                    </p:animEffect>
                                    <p:anim calcmode="lin" valueType="num">
                                      <p:cBhvr>
                                        <p:cTn id="7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8541-81FF-DD53-957E-548A5AEC1E1D}"/>
              </a:ext>
            </a:extLst>
          </p:cNvPr>
          <p:cNvSpPr>
            <a:spLocks noGrp="1"/>
          </p:cNvSpPr>
          <p:nvPr>
            <p:ph type="title"/>
          </p:nvPr>
        </p:nvSpPr>
        <p:spPr/>
        <p:txBody>
          <a:bodyPr>
            <a:normAutofit fontScale="90000"/>
          </a:bodyPr>
          <a:lstStyle/>
          <a:p>
            <a:r>
              <a:rPr lang="en-US" dirty="0"/>
              <a:t>What Evaluation Criteria Typically Include</a:t>
            </a:r>
          </a:p>
        </p:txBody>
      </p:sp>
      <p:sp>
        <p:nvSpPr>
          <p:cNvPr id="3" name="Content Placeholder 2">
            <a:extLst>
              <a:ext uri="{FF2B5EF4-FFF2-40B4-BE49-F238E27FC236}">
                <a16:creationId xmlns:a16="http://schemas.microsoft.com/office/drawing/2014/main" id="{ECFC66BF-F0C1-25B2-D162-A9625DD7D3B9}"/>
              </a:ext>
            </a:extLst>
          </p:cNvPr>
          <p:cNvSpPr>
            <a:spLocks noGrp="1"/>
          </p:cNvSpPr>
          <p:nvPr>
            <p:ph idx="1"/>
          </p:nvPr>
        </p:nvSpPr>
        <p:spPr>
          <a:xfrm>
            <a:off x="838200" y="1689100"/>
            <a:ext cx="10721703" cy="4803775"/>
          </a:xfrm>
        </p:spPr>
        <p:txBody>
          <a:bodyPr>
            <a:normAutofit fontScale="62500" lnSpcReduction="20000"/>
          </a:bodyPr>
          <a:lstStyle/>
          <a:p>
            <a:r>
              <a:rPr lang="en-US" dirty="0"/>
              <a:t>Each acquisition’s evaluation factors are unique and focus on aspects critical to that particular procurement.</a:t>
            </a:r>
          </a:p>
          <a:p>
            <a:r>
              <a:rPr lang="en-US" dirty="0"/>
              <a:t>All evaluation criteria and their importance must be clearly stated in the solicitation.</a:t>
            </a:r>
          </a:p>
          <a:p>
            <a:r>
              <a:rPr lang="en-US" dirty="0"/>
              <a:t>Evaluation Type:</a:t>
            </a:r>
          </a:p>
          <a:p>
            <a:pPr lvl="1"/>
            <a:r>
              <a:rPr lang="en-US" dirty="0"/>
              <a:t>Lowest Price, Technically Acceptable (LPTA). Award will be made to the offeror whose price is lowest among all proposals that were deemed to be technically acceptable.</a:t>
            </a:r>
          </a:p>
          <a:p>
            <a:pPr lvl="1"/>
            <a:r>
              <a:rPr lang="en-US" dirty="0"/>
              <a:t>Best Value/Tradeoff. The tradeoff method is used when it is in the Government’s best interest to consider award to other than lowest priced offeror, or to other than the offeror given the highest ratings for technical, management, past performance, or other non-cost/price factors. Under the tradeoff approach, the Government evaluates both cost/price and other performance factors. </a:t>
            </a:r>
          </a:p>
          <a:p>
            <a:r>
              <a:rPr lang="en-US" dirty="0"/>
              <a:t>Evaluation factors show key areas of importance in your proposal and are a tool to compare the proposals.</a:t>
            </a:r>
          </a:p>
          <a:p>
            <a:r>
              <a:rPr lang="en-US" dirty="0"/>
              <a:t>Price or cost is evaluated in all selections, with some exceptions for certain DoD, NASA, and Coast Guard contracts and multiple award contracts.</a:t>
            </a:r>
          </a:p>
          <a:p>
            <a:r>
              <a:rPr lang="en-US" dirty="0"/>
              <a:t>Quality is assessed via non-cost factors like past performance and technical excellence.</a:t>
            </a:r>
          </a:p>
          <a:p>
            <a:r>
              <a:rPr lang="en-US" dirty="0"/>
              <a:t>Past Performance is evaluated in acquisitions exceeding the simplified acquisition threshold.</a:t>
            </a:r>
          </a:p>
          <a:p>
            <a:r>
              <a:rPr lang="en-US" dirty="0"/>
              <a:t>A factor for assessing small business participation goals in subcontracting normally applicable to full and open contracts.</a:t>
            </a:r>
          </a:p>
          <a:p>
            <a:r>
              <a:rPr lang="en-US" dirty="0"/>
              <a:t>The solicitation must indicate relative importance: state if non-cost factors are more, less, or equally important as cost or price.</a:t>
            </a:r>
          </a:p>
        </p:txBody>
      </p:sp>
    </p:spTree>
    <p:extLst>
      <p:ext uri="{BB962C8B-B14F-4D97-AF65-F5344CB8AC3E}">
        <p14:creationId xmlns:p14="http://schemas.microsoft.com/office/powerpoint/2010/main" val="2990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Effect transition="in" filter="fade">
                                      <p:cBhvr>
                                        <p:cTn id="73" dur="1000"/>
                                        <p:tgtEl>
                                          <p:spTgt spid="3">
                                            <p:txEl>
                                              <p:pRg st="10" end="10"/>
                                            </p:txEl>
                                          </p:spTgt>
                                        </p:tgtEl>
                                      </p:cBhvr>
                                    </p:animEffect>
                                    <p:anim calcmode="lin" valueType="num">
                                      <p:cBhvr>
                                        <p:cTn id="7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1C57-7F36-97D0-ABD7-5A62E288EB3E}"/>
              </a:ext>
            </a:extLst>
          </p:cNvPr>
          <p:cNvSpPr>
            <a:spLocks noGrp="1"/>
          </p:cNvSpPr>
          <p:nvPr>
            <p:ph type="title"/>
          </p:nvPr>
        </p:nvSpPr>
        <p:spPr/>
        <p:txBody>
          <a:bodyPr>
            <a:normAutofit/>
          </a:bodyPr>
          <a:lstStyle/>
          <a:p>
            <a:r>
              <a:rPr lang="en-US" dirty="0"/>
              <a:t>Various Scope Section Types</a:t>
            </a:r>
          </a:p>
        </p:txBody>
      </p:sp>
      <p:sp>
        <p:nvSpPr>
          <p:cNvPr id="3" name="Content Placeholder 2">
            <a:extLst>
              <a:ext uri="{FF2B5EF4-FFF2-40B4-BE49-F238E27FC236}">
                <a16:creationId xmlns:a16="http://schemas.microsoft.com/office/drawing/2014/main" id="{529C5E6D-3E25-5F0F-AF22-3E16777903C3}"/>
              </a:ext>
            </a:extLst>
          </p:cNvPr>
          <p:cNvSpPr>
            <a:spLocks noGrp="1"/>
          </p:cNvSpPr>
          <p:nvPr>
            <p:ph idx="1"/>
          </p:nvPr>
        </p:nvSpPr>
        <p:spPr/>
        <p:txBody>
          <a:bodyPr>
            <a:normAutofit fontScale="77500" lnSpcReduction="20000"/>
          </a:bodyPr>
          <a:lstStyle/>
          <a:p>
            <a:r>
              <a:rPr lang="en-US" dirty="0"/>
              <a:t>SOW – lists tasks and subtasks of the work scope (WHAT the contractor needs to do and sometimes the HOW – preferred methods or processes)</a:t>
            </a:r>
          </a:p>
          <a:p>
            <a:r>
              <a:rPr lang="en-US" dirty="0"/>
              <a:t>Performance Work Statement (PWS) – adds performance standards and metrics to the work scope; it’s up to bidder to propose the best way to meet those standards and metrics</a:t>
            </a:r>
          </a:p>
          <a:p>
            <a:r>
              <a:rPr lang="en-US" dirty="0"/>
              <a:t>Statement of Objectives (SOO) – lists the desired outcomes and goals but requires the bidders to create their own PWS or SOW with methods to achieve the objectives; signals need for innovations</a:t>
            </a:r>
          </a:p>
          <a:p>
            <a:r>
              <a:rPr lang="en-US" dirty="0"/>
              <a:t>Design Specifications – contains detailed engineering requirements that may list precise measurements, materials, and procedures</a:t>
            </a:r>
          </a:p>
          <a:p>
            <a:r>
              <a:rPr lang="en-US" dirty="0"/>
              <a:t>Level of Effort (LOE) – Effort-focused – specifies the amount of effort and nature of the work for R&amp;D contracts; or lists Time &amp; Materials – labor hours and materials required</a:t>
            </a:r>
          </a:p>
          <a:p>
            <a:r>
              <a:rPr lang="en-US" dirty="0"/>
              <a:t>Program Description, Project Description, Scope of Project, or Funding Opportunity Description – describes grant program and priorities, as well as impacts, research topics, or programmatic activities; lists details of available funding, budget restrictions, and cost-sharing or matching requirements</a:t>
            </a:r>
          </a:p>
        </p:txBody>
      </p:sp>
    </p:spTree>
    <p:extLst>
      <p:ext uri="{BB962C8B-B14F-4D97-AF65-F5344CB8AC3E}">
        <p14:creationId xmlns:p14="http://schemas.microsoft.com/office/powerpoint/2010/main" val="33038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1C57-7F36-97D0-ABD7-5A62E288EB3E}"/>
              </a:ext>
            </a:extLst>
          </p:cNvPr>
          <p:cNvSpPr>
            <a:spLocks noGrp="1"/>
          </p:cNvSpPr>
          <p:nvPr>
            <p:ph type="title"/>
          </p:nvPr>
        </p:nvSpPr>
        <p:spPr/>
        <p:txBody>
          <a:bodyPr>
            <a:normAutofit fontScale="90000"/>
          </a:bodyPr>
          <a:lstStyle/>
          <a:p>
            <a:r>
              <a:rPr lang="en-US" dirty="0"/>
              <a:t>What Statement of Work (SOW) Typically Includes (1)</a:t>
            </a:r>
          </a:p>
        </p:txBody>
      </p:sp>
      <p:sp>
        <p:nvSpPr>
          <p:cNvPr id="3" name="Content Placeholder 2">
            <a:extLst>
              <a:ext uri="{FF2B5EF4-FFF2-40B4-BE49-F238E27FC236}">
                <a16:creationId xmlns:a16="http://schemas.microsoft.com/office/drawing/2014/main" id="{529C5E6D-3E25-5F0F-AF22-3E16777903C3}"/>
              </a:ext>
            </a:extLst>
          </p:cNvPr>
          <p:cNvSpPr>
            <a:spLocks noGrp="1"/>
          </p:cNvSpPr>
          <p:nvPr>
            <p:ph idx="1"/>
          </p:nvPr>
        </p:nvSpPr>
        <p:spPr>
          <a:xfrm>
            <a:off x="838199" y="1702962"/>
            <a:ext cx="5684228" cy="4667250"/>
          </a:xfrm>
        </p:spPr>
        <p:txBody>
          <a:bodyPr>
            <a:normAutofit fontScale="92500" lnSpcReduction="10000"/>
          </a:bodyPr>
          <a:lstStyle/>
          <a:p>
            <a:pPr marL="0" indent="0" algn="l">
              <a:buNone/>
            </a:pPr>
            <a:r>
              <a:rPr lang="en-US" sz="2000" b="1" i="0" dirty="0">
                <a:solidFill>
                  <a:srgbClr val="374151"/>
                </a:solidFill>
                <a:effectLst/>
              </a:rPr>
              <a:t>Introduction or Background:</a:t>
            </a:r>
            <a:endParaRPr lang="en-US" sz="2000" b="0" i="0" dirty="0">
              <a:solidFill>
                <a:srgbClr val="374151"/>
              </a:solidFill>
              <a:effectLst/>
            </a:endParaRPr>
          </a:p>
          <a:p>
            <a:pPr lvl="1"/>
            <a:r>
              <a:rPr lang="en-US" sz="1800" b="0" i="0" dirty="0">
                <a:solidFill>
                  <a:srgbClr val="374151"/>
                </a:solidFill>
                <a:effectLst/>
              </a:rPr>
              <a:t>Describes the customer, purpose of the project and its significance.</a:t>
            </a:r>
          </a:p>
          <a:p>
            <a:pPr lvl="1"/>
            <a:r>
              <a:rPr lang="en-US" sz="1800" b="0" i="0" dirty="0">
                <a:solidFill>
                  <a:srgbClr val="374151"/>
                </a:solidFill>
                <a:effectLst/>
              </a:rPr>
              <a:t>Provides context and sets the stage for the specific tasks.</a:t>
            </a:r>
          </a:p>
          <a:p>
            <a:pPr lvl="1"/>
            <a:r>
              <a:rPr lang="en-US" sz="1800" b="0" i="0" dirty="0">
                <a:solidFill>
                  <a:srgbClr val="374151"/>
                </a:solidFill>
                <a:effectLst/>
              </a:rPr>
              <a:t>Serves as fodder for Introduction/Executive Summary.</a:t>
            </a:r>
          </a:p>
          <a:p>
            <a:pPr marL="0" indent="0" algn="l">
              <a:buNone/>
            </a:pPr>
            <a:r>
              <a:rPr lang="en-US" sz="2000" b="1" i="0" dirty="0">
                <a:solidFill>
                  <a:srgbClr val="374151"/>
                </a:solidFill>
                <a:effectLst/>
              </a:rPr>
              <a:t>Objectives:</a:t>
            </a:r>
            <a:endParaRPr lang="en-US" sz="2000" b="0" i="0" dirty="0">
              <a:solidFill>
                <a:srgbClr val="374151"/>
              </a:solidFill>
              <a:effectLst/>
            </a:endParaRPr>
          </a:p>
          <a:p>
            <a:pPr lvl="1"/>
            <a:r>
              <a:rPr lang="en-US" sz="1800" b="0" i="0" dirty="0">
                <a:solidFill>
                  <a:srgbClr val="374151"/>
                </a:solidFill>
                <a:effectLst/>
              </a:rPr>
              <a:t>States the goals the project seeks to achieve.</a:t>
            </a:r>
          </a:p>
          <a:p>
            <a:pPr lvl="1"/>
            <a:r>
              <a:rPr lang="en-US" sz="1800" b="0" i="0" dirty="0">
                <a:solidFill>
                  <a:srgbClr val="374151"/>
                </a:solidFill>
                <a:effectLst/>
              </a:rPr>
              <a:t>Provides a clear picture of the desired end state or outcomes.</a:t>
            </a:r>
          </a:p>
          <a:p>
            <a:pPr lvl="1"/>
            <a:r>
              <a:rPr lang="en-US" sz="1800" b="0" i="0" dirty="0">
                <a:solidFill>
                  <a:srgbClr val="374151"/>
                </a:solidFill>
                <a:effectLst/>
              </a:rPr>
              <a:t>Serves as fodder for Intro sections and Exec Summary.</a:t>
            </a:r>
          </a:p>
          <a:p>
            <a:pPr marL="0" indent="0" algn="l">
              <a:buNone/>
            </a:pPr>
            <a:r>
              <a:rPr lang="en-US" sz="2000" b="1" i="0" dirty="0">
                <a:solidFill>
                  <a:srgbClr val="374151"/>
                </a:solidFill>
                <a:effectLst/>
              </a:rPr>
              <a:t>Scope of Work/Tasks and Subtasks:</a:t>
            </a:r>
            <a:endParaRPr lang="en-US" sz="2000" b="0" i="0" dirty="0">
              <a:solidFill>
                <a:srgbClr val="374151"/>
              </a:solidFill>
              <a:effectLst/>
            </a:endParaRPr>
          </a:p>
          <a:p>
            <a:pPr lvl="1"/>
            <a:r>
              <a:rPr lang="en-US" sz="1800" b="0" i="0" dirty="0">
                <a:solidFill>
                  <a:srgbClr val="374151"/>
                </a:solidFill>
                <a:effectLst/>
              </a:rPr>
              <a:t>Outlines the breadth of work, including the tasks and subtasks to be performed.</a:t>
            </a:r>
          </a:p>
          <a:p>
            <a:pPr lvl="1"/>
            <a:r>
              <a:rPr lang="en-US" sz="1800" dirty="0">
                <a:solidFill>
                  <a:srgbClr val="374151"/>
                </a:solidFill>
              </a:rPr>
              <a:t>Details specific tasks, deliverables, and responsibilities.</a:t>
            </a:r>
          </a:p>
          <a:p>
            <a:pPr lvl="1"/>
            <a:r>
              <a:rPr lang="en-US" sz="1800" dirty="0">
                <a:solidFill>
                  <a:srgbClr val="374151"/>
                </a:solidFill>
              </a:rPr>
              <a:t>The part that’s used in outlining.</a:t>
            </a:r>
          </a:p>
          <a:p>
            <a:pPr algn="l">
              <a:buFont typeface="+mj-lt"/>
              <a:buAutoNum type="arabicPeriod"/>
            </a:pPr>
            <a:endParaRPr lang="en-US" sz="2000" b="0" i="0" dirty="0">
              <a:solidFill>
                <a:srgbClr val="374151"/>
              </a:solidFill>
              <a:effectLst/>
            </a:endParaRPr>
          </a:p>
        </p:txBody>
      </p:sp>
      <p:sp>
        <p:nvSpPr>
          <p:cNvPr id="4" name="Content Placeholder 2">
            <a:extLst>
              <a:ext uri="{FF2B5EF4-FFF2-40B4-BE49-F238E27FC236}">
                <a16:creationId xmlns:a16="http://schemas.microsoft.com/office/drawing/2014/main" id="{0A9CC1B4-36AF-DD91-B27B-7B92AAF000EB}"/>
              </a:ext>
            </a:extLst>
          </p:cNvPr>
          <p:cNvSpPr txBox="1">
            <a:spLocks/>
          </p:cNvSpPr>
          <p:nvPr/>
        </p:nvSpPr>
        <p:spPr>
          <a:xfrm>
            <a:off x="6522427" y="1747570"/>
            <a:ext cx="5465133" cy="426294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374151"/>
                </a:solidFill>
              </a:rPr>
              <a:t>Performance Standards:</a:t>
            </a:r>
            <a:endParaRPr lang="en-US" sz="2000" dirty="0">
              <a:solidFill>
                <a:srgbClr val="374151"/>
              </a:solidFill>
            </a:endParaRPr>
          </a:p>
          <a:p>
            <a:pPr lvl="1"/>
            <a:r>
              <a:rPr lang="en-US" sz="1800" dirty="0">
                <a:solidFill>
                  <a:srgbClr val="374151"/>
                </a:solidFill>
              </a:rPr>
              <a:t>Specifies the quality and performance metrics required.</a:t>
            </a:r>
          </a:p>
          <a:p>
            <a:pPr lvl="1"/>
            <a:r>
              <a:rPr lang="en-US" sz="1800" dirty="0">
                <a:solidFill>
                  <a:srgbClr val="374151"/>
                </a:solidFill>
              </a:rPr>
              <a:t>Provides standards for acceptable deliverables.</a:t>
            </a:r>
          </a:p>
          <a:p>
            <a:pPr lvl="1"/>
            <a:r>
              <a:rPr lang="en-US" sz="1800" dirty="0">
                <a:solidFill>
                  <a:srgbClr val="374151"/>
                </a:solidFill>
              </a:rPr>
              <a:t>Called out in the outline wherever pertinent.</a:t>
            </a:r>
          </a:p>
          <a:p>
            <a:pPr marL="0" indent="0">
              <a:buNone/>
            </a:pPr>
            <a:r>
              <a:rPr lang="en-US" sz="2000" b="1" dirty="0">
                <a:solidFill>
                  <a:srgbClr val="374151"/>
                </a:solidFill>
              </a:rPr>
              <a:t>Deliverables:</a:t>
            </a:r>
            <a:endParaRPr lang="en-US" sz="2000" dirty="0">
              <a:solidFill>
                <a:srgbClr val="374151"/>
              </a:solidFill>
            </a:endParaRPr>
          </a:p>
          <a:p>
            <a:pPr lvl="1"/>
            <a:r>
              <a:rPr lang="en-US" sz="1800" dirty="0">
                <a:solidFill>
                  <a:srgbClr val="374151"/>
                </a:solidFill>
              </a:rPr>
              <a:t>Lists tangible items or services to be delivered, including reports, plans, documentation, and physical products.</a:t>
            </a:r>
          </a:p>
          <a:p>
            <a:pPr lvl="1"/>
            <a:r>
              <a:rPr lang="en-US" sz="1800" dirty="0">
                <a:solidFill>
                  <a:srgbClr val="374151"/>
                </a:solidFill>
              </a:rPr>
              <a:t>Details delivery schedules, format, and content.</a:t>
            </a:r>
          </a:p>
          <a:p>
            <a:pPr lvl="1"/>
            <a:r>
              <a:rPr lang="en-US" sz="1800" dirty="0">
                <a:solidFill>
                  <a:srgbClr val="374151"/>
                </a:solidFill>
              </a:rPr>
              <a:t>Called out in the outline wherever pertinent.</a:t>
            </a:r>
          </a:p>
          <a:p>
            <a:pPr marL="0" indent="0" algn="l">
              <a:buNone/>
            </a:pPr>
            <a:r>
              <a:rPr lang="en-US" sz="2000" b="1" i="0" dirty="0">
                <a:solidFill>
                  <a:srgbClr val="374151"/>
                </a:solidFill>
                <a:effectLst/>
              </a:rPr>
              <a:t>Place of Performance:</a:t>
            </a:r>
            <a:endParaRPr lang="en-US" sz="2000" dirty="0">
              <a:solidFill>
                <a:srgbClr val="374151"/>
              </a:solidFill>
            </a:endParaRPr>
          </a:p>
          <a:p>
            <a:pPr lvl="1"/>
            <a:r>
              <a:rPr lang="en-US" sz="1800" dirty="0">
                <a:solidFill>
                  <a:srgbClr val="374151"/>
                </a:solidFill>
              </a:rPr>
              <a:t>Identifies where the work will be performed, which can be at the government's site, the contractor's facilities, or other locations.</a:t>
            </a:r>
          </a:p>
          <a:p>
            <a:pPr lvl="1"/>
            <a:r>
              <a:rPr lang="en-US" sz="1800" dirty="0">
                <a:solidFill>
                  <a:srgbClr val="374151"/>
                </a:solidFill>
              </a:rPr>
              <a:t>Taken into consideration in the approach.</a:t>
            </a:r>
          </a:p>
          <a:p>
            <a:pPr marL="742950" lvl="1" indent="-285750">
              <a:buFont typeface="+mj-lt"/>
              <a:buAutoNum type="arabicPeriod"/>
            </a:pPr>
            <a:endParaRPr lang="en-US" sz="1800" dirty="0">
              <a:solidFill>
                <a:srgbClr val="374151"/>
              </a:solidFill>
            </a:endParaRPr>
          </a:p>
        </p:txBody>
      </p:sp>
    </p:spTree>
    <p:extLst>
      <p:ext uri="{BB962C8B-B14F-4D97-AF65-F5344CB8AC3E}">
        <p14:creationId xmlns:p14="http://schemas.microsoft.com/office/powerpoint/2010/main" val="145514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animEffect transition="in" filter="fade">
                                      <p:cBhvr>
                                        <p:cTn id="73" dur="1000"/>
                                        <p:tgtEl>
                                          <p:spTgt spid="4">
                                            <p:txEl>
                                              <p:pRg st="0" end="0"/>
                                            </p:txEl>
                                          </p:spTgt>
                                        </p:tgtEl>
                                      </p:cBhvr>
                                    </p:animEffect>
                                    <p:anim calcmode="lin" valueType="num">
                                      <p:cBhvr>
                                        <p:cTn id="7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0" end="0"/>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animEffect transition="in" filter="fade">
                                      <p:cBhvr>
                                        <p:cTn id="78" dur="1000"/>
                                        <p:tgtEl>
                                          <p:spTgt spid="4">
                                            <p:txEl>
                                              <p:pRg st="1" end="1"/>
                                            </p:txEl>
                                          </p:spTgt>
                                        </p:tgtEl>
                                      </p:cBhvr>
                                    </p:animEffect>
                                    <p:anim calcmode="lin" valueType="num">
                                      <p:cBhvr>
                                        <p:cTn id="7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80" dur="1000" fill="hold"/>
                                        <p:tgtEl>
                                          <p:spTgt spid="4">
                                            <p:txEl>
                                              <p:pRg st="1" end="1"/>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
                                            <p:txEl>
                                              <p:pRg st="2" end="2"/>
                                            </p:txEl>
                                          </p:spTgt>
                                        </p:tgtEl>
                                        <p:attrNameLst>
                                          <p:attrName>style.visibility</p:attrName>
                                        </p:attrNameLst>
                                      </p:cBhvr>
                                      <p:to>
                                        <p:strVal val="visible"/>
                                      </p:to>
                                    </p:set>
                                    <p:animEffect transition="in" filter="fade">
                                      <p:cBhvr>
                                        <p:cTn id="83" dur="1000"/>
                                        <p:tgtEl>
                                          <p:spTgt spid="4">
                                            <p:txEl>
                                              <p:pRg st="2" end="2"/>
                                            </p:txEl>
                                          </p:spTgt>
                                        </p:tgtEl>
                                      </p:cBhvr>
                                    </p:animEffect>
                                    <p:anim calcmode="lin" valueType="num">
                                      <p:cBhvr>
                                        <p:cTn id="8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85" dur="1000" fill="hold"/>
                                        <p:tgtEl>
                                          <p:spTgt spid="4">
                                            <p:txEl>
                                              <p:pRg st="2" end="2"/>
                                            </p:txEl>
                                          </p:spTgt>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4">
                                            <p:txEl>
                                              <p:pRg st="3" end="3"/>
                                            </p:txEl>
                                          </p:spTgt>
                                        </p:tgtEl>
                                        <p:attrNameLst>
                                          <p:attrName>style.visibility</p:attrName>
                                        </p:attrNameLst>
                                      </p:cBhvr>
                                      <p:to>
                                        <p:strVal val="visible"/>
                                      </p:to>
                                    </p:set>
                                    <p:animEffect transition="in" filter="fade">
                                      <p:cBhvr>
                                        <p:cTn id="88" dur="1000"/>
                                        <p:tgtEl>
                                          <p:spTgt spid="4">
                                            <p:txEl>
                                              <p:pRg st="3" end="3"/>
                                            </p:txEl>
                                          </p:spTgt>
                                        </p:tgtEl>
                                      </p:cBhvr>
                                    </p:animEffect>
                                    <p:anim calcmode="lin" valueType="num">
                                      <p:cBhvr>
                                        <p:cTn id="8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4">
                                            <p:txEl>
                                              <p:pRg st="4" end="4"/>
                                            </p:txEl>
                                          </p:spTgt>
                                        </p:tgtEl>
                                        <p:attrNameLst>
                                          <p:attrName>style.visibility</p:attrName>
                                        </p:attrNameLst>
                                      </p:cBhvr>
                                      <p:to>
                                        <p:strVal val="visible"/>
                                      </p:to>
                                    </p:set>
                                    <p:animEffect transition="in" filter="fade">
                                      <p:cBhvr>
                                        <p:cTn id="95" dur="1000"/>
                                        <p:tgtEl>
                                          <p:spTgt spid="4">
                                            <p:txEl>
                                              <p:pRg st="4" end="4"/>
                                            </p:txEl>
                                          </p:spTgt>
                                        </p:tgtEl>
                                      </p:cBhvr>
                                    </p:animEffect>
                                    <p:anim calcmode="lin" valueType="num">
                                      <p:cBhvr>
                                        <p:cTn id="9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
                                            <p:txEl>
                                              <p:pRg st="5" end="5"/>
                                            </p:txEl>
                                          </p:spTgt>
                                        </p:tgtEl>
                                        <p:attrNameLst>
                                          <p:attrName>style.visibility</p:attrName>
                                        </p:attrNameLst>
                                      </p:cBhvr>
                                      <p:to>
                                        <p:strVal val="visible"/>
                                      </p:to>
                                    </p:set>
                                    <p:animEffect transition="in" filter="fade">
                                      <p:cBhvr>
                                        <p:cTn id="100" dur="1000"/>
                                        <p:tgtEl>
                                          <p:spTgt spid="4">
                                            <p:txEl>
                                              <p:pRg st="5" end="5"/>
                                            </p:txEl>
                                          </p:spTgt>
                                        </p:tgtEl>
                                      </p:cBhvr>
                                    </p:animEffect>
                                    <p:anim calcmode="lin" valueType="num">
                                      <p:cBhvr>
                                        <p:cTn id="10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0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4">
                                            <p:txEl>
                                              <p:pRg st="6" end="6"/>
                                            </p:txEl>
                                          </p:spTgt>
                                        </p:tgtEl>
                                        <p:attrNameLst>
                                          <p:attrName>style.visibility</p:attrName>
                                        </p:attrNameLst>
                                      </p:cBhvr>
                                      <p:to>
                                        <p:strVal val="visible"/>
                                      </p:to>
                                    </p:set>
                                    <p:animEffect transition="in" filter="fade">
                                      <p:cBhvr>
                                        <p:cTn id="105" dur="1000"/>
                                        <p:tgtEl>
                                          <p:spTgt spid="4">
                                            <p:txEl>
                                              <p:pRg st="6" end="6"/>
                                            </p:txEl>
                                          </p:spTgt>
                                        </p:tgtEl>
                                      </p:cBhvr>
                                    </p:animEffect>
                                    <p:anim calcmode="lin" valueType="num">
                                      <p:cBhvr>
                                        <p:cTn id="10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0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4">
                                            <p:txEl>
                                              <p:pRg st="7" end="7"/>
                                            </p:txEl>
                                          </p:spTgt>
                                        </p:tgtEl>
                                        <p:attrNameLst>
                                          <p:attrName>style.visibility</p:attrName>
                                        </p:attrNameLst>
                                      </p:cBhvr>
                                      <p:to>
                                        <p:strVal val="visible"/>
                                      </p:to>
                                    </p:set>
                                    <p:animEffect transition="in" filter="fade">
                                      <p:cBhvr>
                                        <p:cTn id="110" dur="1000"/>
                                        <p:tgtEl>
                                          <p:spTgt spid="4">
                                            <p:txEl>
                                              <p:pRg st="7" end="7"/>
                                            </p:txEl>
                                          </p:spTgt>
                                        </p:tgtEl>
                                      </p:cBhvr>
                                    </p:animEffect>
                                    <p:anim calcmode="lin" valueType="num">
                                      <p:cBhvr>
                                        <p:cTn id="11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12"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4">
                                            <p:txEl>
                                              <p:pRg st="8" end="8"/>
                                            </p:txEl>
                                          </p:spTgt>
                                        </p:tgtEl>
                                        <p:attrNameLst>
                                          <p:attrName>style.visibility</p:attrName>
                                        </p:attrNameLst>
                                      </p:cBhvr>
                                      <p:to>
                                        <p:strVal val="visible"/>
                                      </p:to>
                                    </p:set>
                                    <p:animEffect transition="in" filter="fade">
                                      <p:cBhvr>
                                        <p:cTn id="117" dur="1000"/>
                                        <p:tgtEl>
                                          <p:spTgt spid="4">
                                            <p:txEl>
                                              <p:pRg st="8" end="8"/>
                                            </p:txEl>
                                          </p:spTgt>
                                        </p:tgtEl>
                                      </p:cBhvr>
                                    </p:animEffect>
                                    <p:anim calcmode="lin" valueType="num">
                                      <p:cBhvr>
                                        <p:cTn id="11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1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4">
                                            <p:txEl>
                                              <p:pRg st="9" end="9"/>
                                            </p:txEl>
                                          </p:spTgt>
                                        </p:tgtEl>
                                        <p:attrNameLst>
                                          <p:attrName>style.visibility</p:attrName>
                                        </p:attrNameLst>
                                      </p:cBhvr>
                                      <p:to>
                                        <p:strVal val="visible"/>
                                      </p:to>
                                    </p:set>
                                    <p:animEffect transition="in" filter="fade">
                                      <p:cBhvr>
                                        <p:cTn id="122" dur="1000"/>
                                        <p:tgtEl>
                                          <p:spTgt spid="4">
                                            <p:txEl>
                                              <p:pRg st="9" end="9"/>
                                            </p:txEl>
                                          </p:spTgt>
                                        </p:tgtEl>
                                      </p:cBhvr>
                                    </p:animEffect>
                                    <p:anim calcmode="lin" valueType="num">
                                      <p:cBhvr>
                                        <p:cTn id="12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12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4">
                                            <p:txEl>
                                              <p:pRg st="10" end="10"/>
                                            </p:txEl>
                                          </p:spTgt>
                                        </p:tgtEl>
                                        <p:attrNameLst>
                                          <p:attrName>style.visibility</p:attrName>
                                        </p:attrNameLst>
                                      </p:cBhvr>
                                      <p:to>
                                        <p:strVal val="visible"/>
                                      </p:to>
                                    </p:set>
                                    <p:animEffect transition="in" filter="fade">
                                      <p:cBhvr>
                                        <p:cTn id="127" dur="1000"/>
                                        <p:tgtEl>
                                          <p:spTgt spid="4">
                                            <p:txEl>
                                              <p:pRg st="10" end="10"/>
                                            </p:txEl>
                                          </p:spTgt>
                                        </p:tgtEl>
                                      </p:cBhvr>
                                    </p:animEffect>
                                    <p:anim calcmode="lin" valueType="num">
                                      <p:cBhvr>
                                        <p:cTn id="12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12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1C57-7F36-97D0-ABD7-5A62E288EB3E}"/>
              </a:ext>
            </a:extLst>
          </p:cNvPr>
          <p:cNvSpPr>
            <a:spLocks noGrp="1"/>
          </p:cNvSpPr>
          <p:nvPr>
            <p:ph type="title"/>
          </p:nvPr>
        </p:nvSpPr>
        <p:spPr/>
        <p:txBody>
          <a:bodyPr>
            <a:normAutofit fontScale="90000"/>
          </a:bodyPr>
          <a:lstStyle/>
          <a:p>
            <a:r>
              <a:rPr lang="en-US" dirty="0"/>
              <a:t>What Statement of Work (SOW) Typically Includes (2)</a:t>
            </a:r>
          </a:p>
        </p:txBody>
      </p:sp>
      <p:sp>
        <p:nvSpPr>
          <p:cNvPr id="3" name="Content Placeholder 2">
            <a:extLst>
              <a:ext uri="{FF2B5EF4-FFF2-40B4-BE49-F238E27FC236}">
                <a16:creationId xmlns:a16="http://schemas.microsoft.com/office/drawing/2014/main" id="{529C5E6D-3E25-5F0F-AF22-3E16777903C3}"/>
              </a:ext>
            </a:extLst>
          </p:cNvPr>
          <p:cNvSpPr>
            <a:spLocks noGrp="1"/>
          </p:cNvSpPr>
          <p:nvPr>
            <p:ph idx="1"/>
          </p:nvPr>
        </p:nvSpPr>
        <p:spPr>
          <a:xfrm>
            <a:off x="838199" y="1825625"/>
            <a:ext cx="4982738" cy="4251790"/>
          </a:xfrm>
        </p:spPr>
        <p:txBody>
          <a:bodyPr>
            <a:normAutofit fontScale="92500" lnSpcReduction="20000"/>
          </a:bodyPr>
          <a:lstStyle/>
          <a:p>
            <a:pPr marL="0" indent="0" algn="l">
              <a:buNone/>
            </a:pPr>
            <a:r>
              <a:rPr lang="en-US" sz="2000" b="1" i="0" dirty="0">
                <a:solidFill>
                  <a:srgbClr val="374151"/>
                </a:solidFill>
                <a:effectLst/>
                <a:latin typeface="Söhne"/>
              </a:rPr>
              <a:t>Period of Performance:</a:t>
            </a:r>
            <a:endParaRPr lang="en-US" sz="2000" b="0" i="0" dirty="0">
              <a:solidFill>
                <a:srgbClr val="374151"/>
              </a:solidFill>
              <a:effectLst/>
              <a:latin typeface="Söhne"/>
            </a:endParaRPr>
          </a:p>
          <a:p>
            <a:pPr lvl="1"/>
            <a:r>
              <a:rPr lang="en-US" sz="1800" dirty="0">
                <a:solidFill>
                  <a:srgbClr val="374151"/>
                </a:solidFill>
                <a:latin typeface="Söhne"/>
              </a:rPr>
              <a:t>Specifies the start date, end date, and any key milestones.</a:t>
            </a:r>
          </a:p>
          <a:p>
            <a:pPr lvl="1"/>
            <a:r>
              <a:rPr lang="en-US" sz="1800" dirty="0">
                <a:solidFill>
                  <a:srgbClr val="374151"/>
                </a:solidFill>
                <a:latin typeface="Söhne"/>
              </a:rPr>
              <a:t>Includes deadlines for each phase of the project.</a:t>
            </a:r>
          </a:p>
          <a:p>
            <a:pPr marL="0" indent="0" algn="l">
              <a:buNone/>
            </a:pPr>
            <a:r>
              <a:rPr lang="en-US" sz="2000" b="1" i="0" dirty="0">
                <a:solidFill>
                  <a:srgbClr val="374151"/>
                </a:solidFill>
                <a:effectLst/>
                <a:latin typeface="Söhne"/>
              </a:rPr>
              <a:t>Reporting Requirements:</a:t>
            </a:r>
            <a:endParaRPr lang="en-US" sz="2000" b="0" i="0" dirty="0">
              <a:solidFill>
                <a:srgbClr val="374151"/>
              </a:solidFill>
              <a:effectLst/>
              <a:latin typeface="Söhne"/>
            </a:endParaRPr>
          </a:p>
          <a:p>
            <a:pPr lvl="1"/>
            <a:r>
              <a:rPr lang="en-US" sz="1800" dirty="0">
                <a:solidFill>
                  <a:srgbClr val="374151"/>
                </a:solidFill>
                <a:latin typeface="Söhne"/>
              </a:rPr>
              <a:t>Outlines the reporting structure, frequency, and content.</a:t>
            </a:r>
          </a:p>
          <a:p>
            <a:pPr lvl="1"/>
            <a:r>
              <a:rPr lang="en-US" sz="1800" dirty="0">
                <a:solidFill>
                  <a:srgbClr val="374151"/>
                </a:solidFill>
                <a:latin typeface="Söhne"/>
              </a:rPr>
              <a:t>Details any briefings or updates to be provided to the government.</a:t>
            </a:r>
          </a:p>
          <a:p>
            <a:pPr lvl="1"/>
            <a:r>
              <a:rPr lang="en-US" sz="1800" dirty="0">
                <a:solidFill>
                  <a:srgbClr val="374151"/>
                </a:solidFill>
                <a:latin typeface="Söhne"/>
              </a:rPr>
              <a:t>May be combined with deliverables.</a:t>
            </a:r>
          </a:p>
          <a:p>
            <a:pPr marL="0" indent="0" algn="l">
              <a:buNone/>
            </a:pPr>
            <a:r>
              <a:rPr lang="en-US" sz="2000" b="1" i="0" dirty="0">
                <a:solidFill>
                  <a:srgbClr val="374151"/>
                </a:solidFill>
                <a:effectLst/>
                <a:latin typeface="Söhne"/>
              </a:rPr>
              <a:t>Standards and Testing:</a:t>
            </a:r>
            <a:endParaRPr lang="en-US" sz="2000" b="0" i="0" dirty="0">
              <a:solidFill>
                <a:srgbClr val="374151"/>
              </a:solidFill>
              <a:effectLst/>
              <a:latin typeface="Söhne"/>
            </a:endParaRPr>
          </a:p>
          <a:p>
            <a:pPr lvl="1"/>
            <a:r>
              <a:rPr lang="en-US" sz="1800" dirty="0">
                <a:solidFill>
                  <a:srgbClr val="374151"/>
                </a:solidFill>
                <a:latin typeface="Söhne"/>
              </a:rPr>
              <a:t>Details any industry standards or testing protocols that apply to the work or deliverables.</a:t>
            </a:r>
          </a:p>
          <a:p>
            <a:pPr lvl="1"/>
            <a:r>
              <a:rPr lang="en-US" sz="1800" dirty="0">
                <a:solidFill>
                  <a:srgbClr val="374151"/>
                </a:solidFill>
                <a:latin typeface="Söhne"/>
              </a:rPr>
              <a:t>Describes inspection and acceptance criteria.</a:t>
            </a:r>
          </a:p>
          <a:p>
            <a:pPr lvl="1"/>
            <a:r>
              <a:rPr lang="en-US" sz="1800" dirty="0">
                <a:solidFill>
                  <a:srgbClr val="374151"/>
                </a:solidFill>
                <a:latin typeface="Söhne"/>
              </a:rPr>
              <a:t>Applicable only to certain types of work.</a:t>
            </a:r>
          </a:p>
        </p:txBody>
      </p:sp>
      <p:sp>
        <p:nvSpPr>
          <p:cNvPr id="4" name="Content Placeholder 2">
            <a:extLst>
              <a:ext uri="{FF2B5EF4-FFF2-40B4-BE49-F238E27FC236}">
                <a16:creationId xmlns:a16="http://schemas.microsoft.com/office/drawing/2014/main" id="{3667CB73-F505-0265-982F-2CC9F18376A5}"/>
              </a:ext>
            </a:extLst>
          </p:cNvPr>
          <p:cNvSpPr txBox="1">
            <a:spLocks/>
          </p:cNvSpPr>
          <p:nvPr/>
        </p:nvSpPr>
        <p:spPr>
          <a:xfrm>
            <a:off x="5820937" y="1825625"/>
            <a:ext cx="5951962" cy="44748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374151"/>
                </a:solidFill>
                <a:latin typeface="Söhne"/>
              </a:rPr>
              <a:t>Government-Furnished Property/Information (GFP/GFI):</a:t>
            </a:r>
            <a:endParaRPr lang="en-US" sz="2000" dirty="0">
              <a:solidFill>
                <a:srgbClr val="374151"/>
              </a:solidFill>
              <a:latin typeface="Söhne"/>
            </a:endParaRPr>
          </a:p>
          <a:p>
            <a:pPr lvl="1">
              <a:lnSpc>
                <a:spcPct val="100000"/>
              </a:lnSpc>
            </a:pPr>
            <a:r>
              <a:rPr lang="en-US" sz="1800" dirty="0">
                <a:solidFill>
                  <a:srgbClr val="374151"/>
                </a:solidFill>
                <a:latin typeface="Söhne"/>
              </a:rPr>
              <a:t>Lists any property, facilities, or information provided by the government for use in the project.</a:t>
            </a:r>
          </a:p>
          <a:p>
            <a:pPr lvl="1">
              <a:lnSpc>
                <a:spcPct val="100000"/>
              </a:lnSpc>
            </a:pPr>
            <a:r>
              <a:rPr lang="en-US" sz="1800" dirty="0">
                <a:solidFill>
                  <a:srgbClr val="374151"/>
                </a:solidFill>
                <a:latin typeface="Söhne"/>
              </a:rPr>
              <a:t>Describes the handling, use, and return of such items.</a:t>
            </a:r>
          </a:p>
          <a:p>
            <a:pPr marL="0" indent="0">
              <a:buNone/>
            </a:pPr>
            <a:r>
              <a:rPr lang="en-US" sz="2000" b="1" dirty="0">
                <a:solidFill>
                  <a:srgbClr val="374151"/>
                </a:solidFill>
                <a:latin typeface="Söhne"/>
              </a:rPr>
              <a:t>Security Requirements:</a:t>
            </a:r>
            <a:endParaRPr lang="en-US" sz="2000" dirty="0">
              <a:solidFill>
                <a:srgbClr val="374151"/>
              </a:solidFill>
              <a:latin typeface="Söhne"/>
            </a:endParaRPr>
          </a:p>
          <a:p>
            <a:pPr lvl="1"/>
            <a:r>
              <a:rPr lang="en-US" sz="1800" dirty="0">
                <a:solidFill>
                  <a:srgbClr val="374151"/>
                </a:solidFill>
                <a:latin typeface="Söhne"/>
              </a:rPr>
              <a:t>Outlines any security clearances required and procedures for handling classified or sensitive information.</a:t>
            </a:r>
          </a:p>
          <a:p>
            <a:pPr marL="0" indent="0">
              <a:buNone/>
            </a:pPr>
            <a:r>
              <a:rPr lang="en-US" sz="2000" b="1" dirty="0">
                <a:solidFill>
                  <a:srgbClr val="374151"/>
                </a:solidFill>
                <a:latin typeface="Söhne"/>
              </a:rPr>
              <a:t>Travel and Personnel:</a:t>
            </a:r>
            <a:endParaRPr lang="en-US" sz="2000" dirty="0">
              <a:solidFill>
                <a:srgbClr val="374151"/>
              </a:solidFill>
              <a:latin typeface="Söhne"/>
            </a:endParaRPr>
          </a:p>
          <a:p>
            <a:pPr lvl="1"/>
            <a:r>
              <a:rPr lang="en-US" sz="1800" dirty="0">
                <a:solidFill>
                  <a:srgbClr val="374151"/>
                </a:solidFill>
                <a:latin typeface="Söhne"/>
              </a:rPr>
              <a:t>Specifies requirements for travel or personnel qualifications necessary to complete the work.</a:t>
            </a:r>
          </a:p>
          <a:p>
            <a:pPr marL="0" indent="0">
              <a:buNone/>
            </a:pPr>
            <a:r>
              <a:rPr lang="en-US" sz="2000" b="1" dirty="0">
                <a:solidFill>
                  <a:srgbClr val="374151"/>
                </a:solidFill>
                <a:latin typeface="Söhne"/>
              </a:rPr>
              <a:t>Other Direct Costs:</a:t>
            </a:r>
            <a:endParaRPr lang="en-US" sz="2000" dirty="0">
              <a:solidFill>
                <a:srgbClr val="374151"/>
              </a:solidFill>
              <a:latin typeface="Söhne"/>
            </a:endParaRPr>
          </a:p>
          <a:p>
            <a:pPr lvl="1"/>
            <a:r>
              <a:rPr lang="en-US" sz="1800" dirty="0">
                <a:solidFill>
                  <a:srgbClr val="374151"/>
                </a:solidFill>
                <a:latin typeface="Söhne"/>
              </a:rPr>
              <a:t>Identifies any other costs expected to be incurred, such as materials, communication expenses, or special equipment.</a:t>
            </a:r>
          </a:p>
        </p:txBody>
      </p:sp>
    </p:spTree>
    <p:extLst>
      <p:ext uri="{BB962C8B-B14F-4D97-AF65-F5344CB8AC3E}">
        <p14:creationId xmlns:p14="http://schemas.microsoft.com/office/powerpoint/2010/main" val="230798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xEl>
                                              <p:pRg st="0" end="0"/>
                                            </p:txEl>
                                          </p:spTgt>
                                        </p:tgtEl>
                                        <p:attrNameLst>
                                          <p:attrName>style.visibility</p:attrName>
                                        </p:attrNameLst>
                                      </p:cBhvr>
                                      <p:to>
                                        <p:strVal val="visible"/>
                                      </p:to>
                                    </p:set>
                                    <p:animEffect transition="in" filter="fade">
                                      <p:cBhvr>
                                        <p:cTn id="68" dur="1000"/>
                                        <p:tgtEl>
                                          <p:spTgt spid="4">
                                            <p:txEl>
                                              <p:pRg st="0" end="0"/>
                                            </p:txEl>
                                          </p:spTgt>
                                        </p:tgtEl>
                                      </p:cBhvr>
                                    </p:animEffect>
                                    <p:anim calcmode="lin" valueType="num">
                                      <p:cBhvr>
                                        <p:cTn id="6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4">
                                            <p:txEl>
                                              <p:pRg st="0" end="0"/>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animEffect transition="in" filter="fade">
                                      <p:cBhvr>
                                        <p:cTn id="73" dur="1000"/>
                                        <p:tgtEl>
                                          <p:spTgt spid="4">
                                            <p:txEl>
                                              <p:pRg st="1" end="1"/>
                                            </p:txEl>
                                          </p:spTgt>
                                        </p:tgtEl>
                                      </p:cBhvr>
                                    </p:animEffect>
                                    <p:anim calcmode="lin" valueType="num">
                                      <p:cBhvr>
                                        <p:cTn id="7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
                                            <p:txEl>
                                              <p:pRg st="2" end="2"/>
                                            </p:txEl>
                                          </p:spTgt>
                                        </p:tgtEl>
                                        <p:attrNameLst>
                                          <p:attrName>style.visibility</p:attrName>
                                        </p:attrNameLst>
                                      </p:cBhvr>
                                      <p:to>
                                        <p:strVal val="visible"/>
                                      </p:to>
                                    </p:set>
                                    <p:animEffect transition="in" filter="fade">
                                      <p:cBhvr>
                                        <p:cTn id="78" dur="1000"/>
                                        <p:tgtEl>
                                          <p:spTgt spid="4">
                                            <p:txEl>
                                              <p:pRg st="2" end="2"/>
                                            </p:txEl>
                                          </p:spTgt>
                                        </p:tgtEl>
                                      </p:cBhvr>
                                    </p:animEffect>
                                    <p:anim calcmode="lin" valueType="num">
                                      <p:cBhvr>
                                        <p:cTn id="7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Effect transition="in" filter="fade">
                                      <p:cBhvr>
                                        <p:cTn id="85" dur="1000"/>
                                        <p:tgtEl>
                                          <p:spTgt spid="4">
                                            <p:txEl>
                                              <p:pRg st="3" end="3"/>
                                            </p:txEl>
                                          </p:spTgt>
                                        </p:tgtEl>
                                      </p:cBhvr>
                                    </p:animEffect>
                                    <p:anim calcmode="lin" valueType="num">
                                      <p:cBhvr>
                                        <p:cTn id="8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8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animEffect transition="in" filter="fade">
                                      <p:cBhvr>
                                        <p:cTn id="90" dur="1000"/>
                                        <p:tgtEl>
                                          <p:spTgt spid="4">
                                            <p:txEl>
                                              <p:pRg st="4" end="4"/>
                                            </p:txEl>
                                          </p:spTgt>
                                        </p:tgtEl>
                                      </p:cBhvr>
                                    </p:animEffect>
                                    <p:anim calcmode="lin" valueType="num">
                                      <p:cBhvr>
                                        <p:cTn id="9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Effect transition="in" filter="fade">
                                      <p:cBhvr>
                                        <p:cTn id="97" dur="1000"/>
                                        <p:tgtEl>
                                          <p:spTgt spid="4">
                                            <p:txEl>
                                              <p:pRg st="5" end="5"/>
                                            </p:txEl>
                                          </p:spTgt>
                                        </p:tgtEl>
                                      </p:cBhvr>
                                    </p:animEffect>
                                    <p:anim calcmode="lin" valueType="num">
                                      <p:cBhvr>
                                        <p:cTn id="9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
                                            <p:txEl>
                                              <p:pRg st="6" end="6"/>
                                            </p:txEl>
                                          </p:spTgt>
                                        </p:tgtEl>
                                        <p:attrNameLst>
                                          <p:attrName>style.visibility</p:attrName>
                                        </p:attrNameLst>
                                      </p:cBhvr>
                                      <p:to>
                                        <p:strVal val="visible"/>
                                      </p:to>
                                    </p:set>
                                    <p:animEffect transition="in" filter="fade">
                                      <p:cBhvr>
                                        <p:cTn id="102" dur="1000"/>
                                        <p:tgtEl>
                                          <p:spTgt spid="4">
                                            <p:txEl>
                                              <p:pRg st="6" end="6"/>
                                            </p:txEl>
                                          </p:spTgt>
                                        </p:tgtEl>
                                      </p:cBhvr>
                                    </p:animEffect>
                                    <p:anim calcmode="lin" valueType="num">
                                      <p:cBhvr>
                                        <p:cTn id="10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0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4">
                                            <p:txEl>
                                              <p:pRg st="7" end="7"/>
                                            </p:txEl>
                                          </p:spTgt>
                                        </p:tgtEl>
                                        <p:attrNameLst>
                                          <p:attrName>style.visibility</p:attrName>
                                        </p:attrNameLst>
                                      </p:cBhvr>
                                      <p:to>
                                        <p:strVal val="visible"/>
                                      </p:to>
                                    </p:set>
                                    <p:animEffect transition="in" filter="fade">
                                      <p:cBhvr>
                                        <p:cTn id="109" dur="1000"/>
                                        <p:tgtEl>
                                          <p:spTgt spid="4">
                                            <p:txEl>
                                              <p:pRg st="7" end="7"/>
                                            </p:txEl>
                                          </p:spTgt>
                                        </p:tgtEl>
                                      </p:cBhvr>
                                    </p:animEffect>
                                    <p:anim calcmode="lin" valueType="num">
                                      <p:cBhvr>
                                        <p:cTn id="11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11" dur="1000" fill="hold"/>
                                        <p:tgtEl>
                                          <p:spTgt spid="4">
                                            <p:txEl>
                                              <p:pRg st="7" end="7"/>
                                            </p:txEl>
                                          </p:spTgt>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4">
                                            <p:txEl>
                                              <p:pRg st="8" end="8"/>
                                            </p:txEl>
                                          </p:spTgt>
                                        </p:tgtEl>
                                        <p:attrNameLst>
                                          <p:attrName>style.visibility</p:attrName>
                                        </p:attrNameLst>
                                      </p:cBhvr>
                                      <p:to>
                                        <p:strVal val="visible"/>
                                      </p:to>
                                    </p:set>
                                    <p:animEffect transition="in" filter="fade">
                                      <p:cBhvr>
                                        <p:cTn id="114" dur="1000"/>
                                        <p:tgtEl>
                                          <p:spTgt spid="4">
                                            <p:txEl>
                                              <p:pRg st="8" end="8"/>
                                            </p:txEl>
                                          </p:spTgt>
                                        </p:tgtEl>
                                      </p:cBhvr>
                                    </p:animEffect>
                                    <p:anim calcmode="lin" valueType="num">
                                      <p:cBhvr>
                                        <p:cTn id="11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1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B6A4-7CF4-C895-D1EC-20420F4DF826}"/>
              </a:ext>
            </a:extLst>
          </p:cNvPr>
          <p:cNvSpPr>
            <a:spLocks noGrp="1"/>
          </p:cNvSpPr>
          <p:nvPr>
            <p:ph type="title"/>
          </p:nvPr>
        </p:nvSpPr>
        <p:spPr/>
        <p:txBody>
          <a:bodyPr>
            <a:normAutofit fontScale="90000"/>
          </a:bodyPr>
          <a:lstStyle/>
          <a:p>
            <a:r>
              <a:rPr lang="en-US" dirty="0"/>
              <a:t>What Section H Typically Includes</a:t>
            </a:r>
          </a:p>
        </p:txBody>
      </p:sp>
      <p:sp>
        <p:nvSpPr>
          <p:cNvPr id="3" name="Content Placeholder 2">
            <a:extLst>
              <a:ext uri="{FF2B5EF4-FFF2-40B4-BE49-F238E27FC236}">
                <a16:creationId xmlns:a16="http://schemas.microsoft.com/office/drawing/2014/main" id="{F39CCB85-75C6-5A42-F619-EB909232822F}"/>
              </a:ext>
            </a:extLst>
          </p:cNvPr>
          <p:cNvSpPr>
            <a:spLocks noGrp="1"/>
          </p:cNvSpPr>
          <p:nvPr>
            <p:ph idx="1"/>
          </p:nvPr>
        </p:nvSpPr>
        <p:spPr/>
        <p:txBody>
          <a:bodyPr>
            <a:normAutofit fontScale="70000" lnSpcReduction="20000"/>
          </a:bodyPr>
          <a:lstStyle/>
          <a:p>
            <a:r>
              <a:rPr lang="en-US" sz="2900" dirty="0"/>
              <a:t>Unique administrative, management, or legal stipulations that are not covered elsewhere in the standard contract clauses – often many of these items are already included in the scope of work.</a:t>
            </a:r>
          </a:p>
          <a:p>
            <a:r>
              <a:rPr lang="en-US" sz="2900" dirty="0"/>
              <a:t>Pertinent to Outlining a Proposal:</a:t>
            </a:r>
          </a:p>
          <a:p>
            <a:pPr lvl="1"/>
            <a:r>
              <a:rPr lang="en-US" dirty="0"/>
              <a:t>Key Personnel – positions that are must-have and tough to replace that may need to be addressed in your technical/management approach and Resume section.</a:t>
            </a:r>
          </a:p>
          <a:p>
            <a:r>
              <a:rPr lang="en-US" sz="2900" dirty="0"/>
              <a:t>Pertinent to Formulating the Technical/Management Approach:</a:t>
            </a:r>
          </a:p>
          <a:p>
            <a:pPr lvl="1"/>
            <a:r>
              <a:rPr lang="en-US" dirty="0"/>
              <a:t>Travel and Level of Effort – requirements for travel or level of effort that might impact your staffing, management, and pricing.</a:t>
            </a:r>
          </a:p>
          <a:p>
            <a:pPr lvl="1"/>
            <a:r>
              <a:rPr lang="en-US" dirty="0"/>
              <a:t>Reporting Requirements and Security Requirements integrated into your management approach.</a:t>
            </a:r>
          </a:p>
          <a:p>
            <a:pPr lvl="1"/>
            <a:r>
              <a:rPr lang="en-US" dirty="0"/>
              <a:t>Data Rights and Intellectual Property developed under the contract, influencing technical approach and collaboration strategies.</a:t>
            </a:r>
          </a:p>
          <a:p>
            <a:pPr lvl="1"/>
            <a:r>
              <a:rPr lang="en-US" dirty="0"/>
              <a:t>Equipment and Property (GFE or facilities), impacting logistics and operations in the technical plan and pricing.</a:t>
            </a:r>
          </a:p>
          <a:p>
            <a:pPr lvl="1"/>
            <a:r>
              <a:rPr lang="en-US" dirty="0"/>
              <a:t>Environmental and Safety standards a contractor must adhere to, which may affect the technical approach and project management plans.</a:t>
            </a:r>
          </a:p>
          <a:p>
            <a:pPr lvl="1"/>
            <a:r>
              <a:rPr lang="en-US" dirty="0"/>
              <a:t>Subcontracting Restrictions or Requirements with guidance on the use of subcontractors, which must be considered in your management approach.</a:t>
            </a:r>
          </a:p>
          <a:p>
            <a:pPr lvl="1"/>
            <a:r>
              <a:rPr lang="en-US" dirty="0"/>
              <a:t>Details the quality assurance measures that the contractor is expected to follow, informing the technical approach and quality management plan.</a:t>
            </a:r>
          </a:p>
          <a:p>
            <a:pPr lvl="1"/>
            <a:endParaRPr lang="en-US" dirty="0"/>
          </a:p>
        </p:txBody>
      </p:sp>
    </p:spTree>
    <p:extLst>
      <p:ext uri="{BB962C8B-B14F-4D97-AF65-F5344CB8AC3E}">
        <p14:creationId xmlns:p14="http://schemas.microsoft.com/office/powerpoint/2010/main" val="721175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How to Maximize the Learning Process</a:t>
            </a:r>
          </a:p>
        </p:txBody>
      </p:sp>
      <p:sp>
        <p:nvSpPr>
          <p:cNvPr id="2" name="Content Placeholder 1"/>
          <p:cNvSpPr>
            <a:spLocks noGrp="1"/>
          </p:cNvSpPr>
          <p:nvPr>
            <p:ph idx="1"/>
          </p:nvPr>
        </p:nvSpPr>
        <p:spPr>
          <a:xfrm>
            <a:off x="838200" y="1694468"/>
            <a:ext cx="5715000" cy="4525962"/>
          </a:xfrm>
        </p:spPr>
        <p:txBody>
          <a:bodyPr>
            <a:normAutofit/>
          </a:bodyPr>
          <a:lstStyle/>
          <a:p>
            <a:r>
              <a:rPr lang="en-US" sz="2400" dirty="0"/>
              <a:t>How adults learn: </a:t>
            </a:r>
          </a:p>
          <a:p>
            <a:pPr lvl="1"/>
            <a:r>
              <a:rPr lang="en-US" dirty="0"/>
              <a:t>Understand WHY things work a certain way</a:t>
            </a:r>
          </a:p>
          <a:p>
            <a:pPr lvl="1"/>
            <a:r>
              <a:rPr lang="en-US" dirty="0"/>
              <a:t>Participate in exercises</a:t>
            </a:r>
          </a:p>
          <a:p>
            <a:pPr lvl="1"/>
            <a:r>
              <a:rPr lang="en-US" dirty="0"/>
              <a:t>Ask questions</a:t>
            </a:r>
          </a:p>
          <a:p>
            <a:pPr lvl="1"/>
            <a:r>
              <a:rPr lang="en-US" dirty="0"/>
              <a:t>Relate the material to your own experience</a:t>
            </a:r>
          </a:p>
          <a:p>
            <a:pPr lvl="1"/>
            <a:r>
              <a:rPr lang="en-US" dirty="0"/>
              <a:t>Take notes</a:t>
            </a:r>
          </a:p>
          <a:p>
            <a:r>
              <a:rPr lang="en-US" sz="2400" dirty="0"/>
              <a:t>Bring up topics of interest to your job</a:t>
            </a:r>
          </a:p>
          <a:p>
            <a:r>
              <a:rPr lang="en-US" sz="2400" dirty="0"/>
              <a:t>Move around during exercises</a:t>
            </a:r>
          </a:p>
        </p:txBody>
      </p:sp>
      <p:pic>
        <p:nvPicPr>
          <p:cNvPr id="6" name="Picture 5" descr="adult learning.jpg"/>
          <p:cNvPicPr>
            <a:picLocks noChangeAspect="1"/>
          </p:cNvPicPr>
          <p:nvPr/>
        </p:nvPicPr>
        <p:blipFill>
          <a:blip r:embed="rId3"/>
          <a:stretch>
            <a:fillRect/>
          </a:stretch>
        </p:blipFill>
        <p:spPr>
          <a:xfrm>
            <a:off x="8530225" y="1647559"/>
            <a:ext cx="2967119" cy="4450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1751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5138-EED5-8813-C893-359F0B878CE2}"/>
              </a:ext>
            </a:extLst>
          </p:cNvPr>
          <p:cNvSpPr>
            <a:spLocks noGrp="1"/>
          </p:cNvSpPr>
          <p:nvPr>
            <p:ph type="title"/>
          </p:nvPr>
        </p:nvSpPr>
        <p:spPr/>
        <p:txBody>
          <a:bodyPr>
            <a:normAutofit fontScale="90000"/>
          </a:bodyPr>
          <a:lstStyle/>
          <a:p>
            <a:r>
              <a:rPr lang="en-US" dirty="0"/>
              <a:t>Additional Solicitation Items to Check </a:t>
            </a:r>
          </a:p>
        </p:txBody>
      </p:sp>
      <p:sp>
        <p:nvSpPr>
          <p:cNvPr id="3" name="Content Placeholder 2">
            <a:extLst>
              <a:ext uri="{FF2B5EF4-FFF2-40B4-BE49-F238E27FC236}">
                <a16:creationId xmlns:a16="http://schemas.microsoft.com/office/drawing/2014/main" id="{AF48592B-2722-C3EB-9DE9-285BD7E502DA}"/>
              </a:ext>
            </a:extLst>
          </p:cNvPr>
          <p:cNvSpPr>
            <a:spLocks noGrp="1"/>
          </p:cNvSpPr>
          <p:nvPr>
            <p:ph idx="1"/>
          </p:nvPr>
        </p:nvSpPr>
        <p:spPr/>
        <p:txBody>
          <a:bodyPr>
            <a:normAutofit lnSpcReduction="10000"/>
          </a:bodyPr>
          <a:lstStyle/>
          <a:p>
            <a:r>
              <a:rPr lang="en-US" dirty="0"/>
              <a:t>Is there any mention of any kind of documents or a resource library that presents additional knowledge about the project? </a:t>
            </a:r>
          </a:p>
          <a:p>
            <a:r>
              <a:rPr lang="en-US" dirty="0"/>
              <a:t>What does Section B say about the way you are supposed to present pricing and break it into Contract Line Item Numbers (CLIN), which may impact your management approach?</a:t>
            </a:r>
          </a:p>
          <a:p>
            <a:r>
              <a:rPr lang="en-US" dirty="0"/>
              <a:t>Always scan the attachments</a:t>
            </a:r>
          </a:p>
          <a:p>
            <a:pPr lvl="1"/>
            <a:r>
              <a:rPr lang="en-US" dirty="0"/>
              <a:t>Do they offer a separate section called Contract Deliverable Requirements List (CDRL) to address where needed and include in the schedule?</a:t>
            </a:r>
          </a:p>
          <a:p>
            <a:pPr lvl="1"/>
            <a:r>
              <a:rPr lang="en-US" dirty="0"/>
              <a:t>Are there forms or templates to fill out such as the past performance table(s), pricing table, resume/CV format, or certifications you are supposed to provide?</a:t>
            </a:r>
          </a:p>
          <a:p>
            <a:pPr lvl="1"/>
            <a:r>
              <a:rPr lang="en-US" dirty="0"/>
              <a:t>Are there additional drawings, technical specifications, reports, or data relevant to the project?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52804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10" y="365125"/>
            <a:ext cx="7738946" cy="1041643"/>
          </a:xfrm>
        </p:spPr>
        <p:txBody>
          <a:bodyPr>
            <a:normAutofit fontScale="90000"/>
          </a:bodyPr>
          <a:lstStyle/>
          <a:p>
            <a:r>
              <a:rPr lang="en-US" dirty="0"/>
              <a:t>Not Every “Shall” or Other Requirement is Needed for Outlining</a:t>
            </a:r>
          </a:p>
        </p:txBody>
      </p:sp>
      <p:sp>
        <p:nvSpPr>
          <p:cNvPr id="3" name="Content Placeholder 2"/>
          <p:cNvSpPr>
            <a:spLocks noGrp="1"/>
          </p:cNvSpPr>
          <p:nvPr>
            <p:ph idx="1"/>
          </p:nvPr>
        </p:nvSpPr>
        <p:spPr>
          <a:xfrm>
            <a:off x="735148" y="1691811"/>
            <a:ext cx="10721703" cy="4667250"/>
          </a:xfrm>
        </p:spPr>
        <p:txBody>
          <a:bodyPr>
            <a:normAutofit fontScale="77500" lnSpcReduction="20000"/>
          </a:bodyPr>
          <a:lstStyle/>
          <a:p>
            <a:r>
              <a:rPr lang="en-US" dirty="0"/>
              <a:t>Remember that the RFX for contracts (not grants) is mostly the contract for the future work – lots of requirements it contains are contractual specifications, terms, and conditions</a:t>
            </a:r>
          </a:p>
          <a:p>
            <a:r>
              <a:rPr lang="en-US" dirty="0"/>
              <a:t>Sections important to outlining: </a:t>
            </a:r>
          </a:p>
          <a:p>
            <a:pPr lvl="1"/>
            <a:r>
              <a:rPr lang="en-US" dirty="0"/>
              <a:t>Everything that instructions dictate to include in the proposal</a:t>
            </a:r>
          </a:p>
          <a:p>
            <a:pPr lvl="1"/>
            <a:r>
              <a:rPr lang="en-US" dirty="0"/>
              <a:t>Everything that will be evaluated</a:t>
            </a:r>
          </a:p>
          <a:p>
            <a:pPr lvl="1"/>
            <a:r>
              <a:rPr lang="en-US" dirty="0"/>
              <a:t>The actual “tasks” section in the statement of work</a:t>
            </a:r>
          </a:p>
          <a:p>
            <a:pPr lvl="1"/>
            <a:r>
              <a:rPr lang="en-US" dirty="0"/>
              <a:t>Specifications and standards</a:t>
            </a:r>
          </a:p>
          <a:p>
            <a:pPr lvl="1"/>
            <a:r>
              <a:rPr lang="en-US" dirty="0"/>
              <a:t>Deliverables</a:t>
            </a:r>
          </a:p>
          <a:p>
            <a:r>
              <a:rPr lang="en-US" dirty="0"/>
              <a:t>The main goal is to address every bit of instructions and evaluation criteria</a:t>
            </a:r>
          </a:p>
          <a:p>
            <a:r>
              <a:rPr lang="en-US" dirty="0"/>
              <a:t>Solutions that address scope could be presented at a higher level if proposal is severely page-limited, without having to reference every item</a:t>
            </a:r>
          </a:p>
          <a:p>
            <a:r>
              <a:rPr lang="en-US" dirty="0"/>
              <a:t>Statement of Work sections that are only important to contract execution and would </a:t>
            </a:r>
            <a:r>
              <a:rPr lang="en-US" b="1" dirty="0">
                <a:solidFill>
                  <a:schemeClr val="accent1"/>
                </a:solidFill>
              </a:rPr>
              <a:t>make proposal overly bureaucratic and take up valuable space</a:t>
            </a:r>
          </a:p>
          <a:p>
            <a:pPr lvl="1"/>
            <a:r>
              <a:rPr lang="en-US" dirty="0"/>
              <a:t>Should be informing your approach but don’t need to appear in the text: Ex: Work hours, travel clearance, Common Access Cards, etc.</a:t>
            </a:r>
          </a:p>
        </p:txBody>
      </p:sp>
    </p:spTree>
    <p:extLst>
      <p:ext uri="{BB962C8B-B14F-4D97-AF65-F5344CB8AC3E}">
        <p14:creationId xmlns:p14="http://schemas.microsoft.com/office/powerpoint/2010/main" val="385113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1000"/>
                                        <p:tgtEl>
                                          <p:spTgt spid="3">
                                            <p:txEl>
                                              <p:pRg st="10" end="10"/>
                                            </p:txEl>
                                          </p:spTgt>
                                        </p:tgtEl>
                                      </p:cBhvr>
                                    </p:animEffect>
                                    <p:anim calcmode="lin" valueType="num">
                                      <p:cBhvr>
                                        <p:cTn id="6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9" y="223611"/>
            <a:ext cx="7215554" cy="1041643"/>
          </a:xfrm>
        </p:spPr>
        <p:txBody>
          <a:bodyPr>
            <a:noAutofit/>
          </a:bodyPr>
          <a:lstStyle/>
          <a:p>
            <a:r>
              <a:rPr lang="en-US" sz="3200" dirty="0"/>
              <a:t>Excellent Point from a LinkedIn Question About “Ignoring” Some Compliance Requirements</a:t>
            </a:r>
          </a:p>
        </p:txBody>
      </p:sp>
      <p:sp>
        <p:nvSpPr>
          <p:cNvPr id="8" name="Content Placeholder 7"/>
          <p:cNvSpPr>
            <a:spLocks noGrp="1"/>
          </p:cNvSpPr>
          <p:nvPr>
            <p:ph idx="1"/>
          </p:nvPr>
        </p:nvSpPr>
        <p:spPr>
          <a:xfrm>
            <a:off x="816429" y="1654893"/>
            <a:ext cx="10848702" cy="4391025"/>
          </a:xfrm>
        </p:spPr>
        <p:txBody>
          <a:bodyPr>
            <a:normAutofit/>
          </a:bodyPr>
          <a:lstStyle/>
          <a:p>
            <a:pPr marL="0" indent="0">
              <a:buNone/>
            </a:pPr>
            <a:r>
              <a:rPr lang="en-US" sz="1800" dirty="0">
                <a:solidFill>
                  <a:schemeClr val="tx2"/>
                </a:solidFill>
              </a:rPr>
              <a:t>“You pose an interesting question. How many times have I been approached by a seasoned, senior executive asking if I've prepared a "compliance matrix" that's responsive to all the "</a:t>
            </a:r>
            <a:r>
              <a:rPr lang="en-US" sz="1800" dirty="0" err="1">
                <a:solidFill>
                  <a:schemeClr val="tx2"/>
                </a:solidFill>
              </a:rPr>
              <a:t>shalls</a:t>
            </a:r>
            <a:r>
              <a:rPr lang="en-US" sz="1800" dirty="0">
                <a:solidFill>
                  <a:schemeClr val="tx2"/>
                </a:solidFill>
              </a:rPr>
              <a:t>" in an RFP. It only takes 10 minutes with Word to parse a 200-page document for all the "</a:t>
            </a:r>
            <a:r>
              <a:rPr lang="en-US" sz="1800" dirty="0" err="1">
                <a:solidFill>
                  <a:schemeClr val="tx2"/>
                </a:solidFill>
              </a:rPr>
              <a:t>shalls</a:t>
            </a:r>
            <a:r>
              <a:rPr lang="en-US" sz="1800" dirty="0">
                <a:solidFill>
                  <a:schemeClr val="tx2"/>
                </a:solidFill>
              </a:rPr>
              <a:t>" </a:t>
            </a:r>
            <a:r>
              <a:rPr lang="en-US" sz="1800" b="1" dirty="0">
                <a:solidFill>
                  <a:schemeClr val="tx2"/>
                </a:solidFill>
              </a:rPr>
              <a:t>to discover how futile that exercise can be in figuring out which parts are necessary in outlining.</a:t>
            </a:r>
          </a:p>
          <a:p>
            <a:pPr marL="0" indent="0">
              <a:buNone/>
            </a:pPr>
            <a:r>
              <a:rPr lang="en-US" sz="1800" dirty="0">
                <a:solidFill>
                  <a:schemeClr val="tx2"/>
                </a:solidFill>
              </a:rPr>
              <a:t>The next step seems to involve </a:t>
            </a:r>
            <a:r>
              <a:rPr lang="en-US" sz="1800" b="1" dirty="0">
                <a:solidFill>
                  <a:schemeClr val="tx2"/>
                </a:solidFill>
              </a:rPr>
              <a:t>judgment and experience </a:t>
            </a:r>
            <a:r>
              <a:rPr lang="en-US" sz="1800" dirty="0">
                <a:solidFill>
                  <a:schemeClr val="tx2"/>
                </a:solidFill>
              </a:rPr>
              <a:t>to decide </a:t>
            </a:r>
            <a:r>
              <a:rPr lang="en-US" sz="1800" b="1" dirty="0">
                <a:solidFill>
                  <a:schemeClr val="tx2"/>
                </a:solidFill>
              </a:rPr>
              <a:t>what the evaluators will care about and what they won't</a:t>
            </a:r>
            <a:r>
              <a:rPr lang="en-US" sz="1800" dirty="0">
                <a:solidFill>
                  <a:schemeClr val="tx2"/>
                </a:solidFill>
              </a:rPr>
              <a:t>. And to make it even more subjective, throw in the Capture team's assessment of what the customer "really" wants and you end up concluding there are no tools, processes, or formulae that will deliver a winning proposal. Winning takes diligence, analysis, judgment, insight, many pairs of eyes, and perhaps a bit of luck.</a:t>
            </a:r>
          </a:p>
          <a:p>
            <a:pPr marL="0" indent="0">
              <a:buNone/>
            </a:pPr>
            <a:r>
              <a:rPr lang="en-US" sz="1800" dirty="0">
                <a:solidFill>
                  <a:schemeClr val="tx2"/>
                </a:solidFill>
              </a:rPr>
              <a:t>I think the most likely truth is: most acquisition teams don't truly understand the process by which an RFP is turned into a proposal, and all the subtle and not-so-subtle cues proposal professionals read into RFPs can be misleading. Consequently, a formulaic approach to proposal development HAS to be tempered with judgment and customer </a:t>
            </a:r>
            <a:r>
              <a:rPr lang="en-US" sz="1800" dirty="0" err="1">
                <a:solidFill>
                  <a:schemeClr val="tx2"/>
                </a:solidFill>
              </a:rPr>
              <a:t>intel</a:t>
            </a:r>
            <a:r>
              <a:rPr lang="en-US" sz="1800" dirty="0">
                <a:solidFill>
                  <a:schemeClr val="tx2"/>
                </a:solidFill>
              </a:rPr>
              <a:t>.</a:t>
            </a:r>
          </a:p>
          <a:p>
            <a:pPr marL="0" indent="0">
              <a:buNone/>
            </a:pPr>
            <a:r>
              <a:rPr lang="en-US" sz="1800" dirty="0">
                <a:solidFill>
                  <a:schemeClr val="tx2"/>
                </a:solidFill>
              </a:rPr>
              <a:t>So, yes: I ignore LOTs of "</a:t>
            </a:r>
            <a:r>
              <a:rPr lang="en-US" sz="1800" dirty="0" err="1">
                <a:solidFill>
                  <a:schemeClr val="tx2"/>
                </a:solidFill>
              </a:rPr>
              <a:t>shalls</a:t>
            </a:r>
            <a:r>
              <a:rPr lang="en-US" sz="1800" dirty="0">
                <a:solidFill>
                  <a:schemeClr val="tx2"/>
                </a:solidFill>
              </a:rPr>
              <a:t>" to leave space to address what we believe will be truly valued and defensibly scored.”</a:t>
            </a:r>
          </a:p>
          <a:p>
            <a:pPr marL="0" indent="0">
              <a:buNone/>
            </a:pPr>
            <a:r>
              <a:rPr lang="en-US" sz="1800" i="1" dirty="0">
                <a:solidFill>
                  <a:schemeClr val="tx2"/>
                </a:solidFill>
              </a:rPr>
              <a:t>By Nils van den </a:t>
            </a:r>
            <a:r>
              <a:rPr lang="en-US" sz="1800" i="1" dirty="0" err="1">
                <a:solidFill>
                  <a:schemeClr val="tx2"/>
                </a:solidFill>
              </a:rPr>
              <a:t>Beemt</a:t>
            </a:r>
            <a:endParaRPr lang="en-US" sz="1800" i="1" dirty="0">
              <a:solidFill>
                <a:schemeClr val="tx2"/>
              </a:solidFill>
            </a:endParaRPr>
          </a:p>
          <a:p>
            <a:endParaRPr lang="en-US" sz="1800" dirty="0">
              <a:solidFill>
                <a:schemeClr val="tx2"/>
              </a:solidFill>
            </a:endParaRPr>
          </a:p>
        </p:txBody>
      </p:sp>
    </p:spTree>
    <p:extLst>
      <p:ext uri="{BB962C8B-B14F-4D97-AF65-F5344CB8AC3E}">
        <p14:creationId xmlns:p14="http://schemas.microsoft.com/office/powerpoint/2010/main" val="412468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944DC-1147-4B87-A5BE-3BBE887104D3}"/>
              </a:ext>
            </a:extLst>
          </p:cNvPr>
          <p:cNvSpPr>
            <a:spLocks noGrp="1"/>
          </p:cNvSpPr>
          <p:nvPr>
            <p:ph type="title"/>
          </p:nvPr>
        </p:nvSpPr>
        <p:spPr/>
        <p:txBody>
          <a:bodyPr>
            <a:normAutofit fontScale="90000"/>
          </a:bodyPr>
          <a:lstStyle/>
          <a:p>
            <a:r>
              <a:rPr lang="en-US" dirty="0"/>
              <a:t>Role of Section M, Evaluation Criteria</a:t>
            </a:r>
          </a:p>
        </p:txBody>
      </p:sp>
      <p:sp>
        <p:nvSpPr>
          <p:cNvPr id="3" name="Content Placeholder 2">
            <a:extLst>
              <a:ext uri="{FF2B5EF4-FFF2-40B4-BE49-F238E27FC236}">
                <a16:creationId xmlns:a16="http://schemas.microsoft.com/office/drawing/2014/main" id="{22DF28EC-FEFD-42B7-9CF0-367A73178CB8}"/>
              </a:ext>
            </a:extLst>
          </p:cNvPr>
          <p:cNvSpPr>
            <a:spLocks noGrp="1"/>
          </p:cNvSpPr>
          <p:nvPr>
            <p:ph idx="1"/>
          </p:nvPr>
        </p:nvSpPr>
        <p:spPr>
          <a:xfrm>
            <a:off x="838199" y="1825625"/>
            <a:ext cx="11022875" cy="4351338"/>
          </a:xfrm>
        </p:spPr>
        <p:txBody>
          <a:bodyPr>
            <a:normAutofit lnSpcReduction="10000"/>
          </a:bodyPr>
          <a:lstStyle/>
          <a:p>
            <a:r>
              <a:rPr lang="en-US" dirty="0"/>
              <a:t>Although instructions tell you what to include in the proposal, what evaluators use to decide the winner is all-important</a:t>
            </a:r>
          </a:p>
          <a:p>
            <a:r>
              <a:rPr lang="en-US" dirty="0"/>
              <a:t>Make sure you clearly understand what is:</a:t>
            </a:r>
          </a:p>
          <a:p>
            <a:pPr lvl="1"/>
            <a:r>
              <a:rPr lang="en-US" dirty="0"/>
              <a:t>Evaluated and counts to distinguish between winners and losers</a:t>
            </a:r>
          </a:p>
          <a:p>
            <a:pPr lvl="1"/>
            <a:r>
              <a:rPr lang="en-US" dirty="0"/>
              <a:t>Not evaluated but must be included just to be compliant</a:t>
            </a:r>
          </a:p>
          <a:p>
            <a:r>
              <a:rPr lang="en-US" dirty="0"/>
              <a:t>This knowledge helps you make important decisions that drive:</a:t>
            </a:r>
          </a:p>
          <a:p>
            <a:pPr lvl="1"/>
            <a:r>
              <a:rPr lang="en-US" dirty="0"/>
              <a:t>Page allocation</a:t>
            </a:r>
          </a:p>
          <a:p>
            <a:pPr lvl="1"/>
            <a:r>
              <a:rPr lang="en-US" dirty="0"/>
              <a:t>Resource allocation</a:t>
            </a:r>
          </a:p>
          <a:p>
            <a:pPr lvl="1"/>
            <a:r>
              <a:rPr lang="en-US" dirty="0"/>
              <a:t>Emphasis for persuasion purposes (win themes, visuals, use of bold font)</a:t>
            </a:r>
          </a:p>
          <a:p>
            <a:pPr lvl="1"/>
            <a:r>
              <a:rPr lang="en-US" dirty="0"/>
              <a:t>The ultimate outline structure (subsections/elements that help evaluators score)</a:t>
            </a:r>
          </a:p>
          <a:p>
            <a:pPr lvl="1"/>
            <a:r>
              <a:rPr lang="en-US" dirty="0"/>
              <a:t>Reviewer instructions that imitate government evaluation of your proposal</a:t>
            </a:r>
          </a:p>
        </p:txBody>
      </p:sp>
    </p:spTree>
    <p:extLst>
      <p:ext uri="{BB962C8B-B14F-4D97-AF65-F5344CB8AC3E}">
        <p14:creationId xmlns:p14="http://schemas.microsoft.com/office/powerpoint/2010/main" val="2148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4 </a:t>
            </a:r>
            <a:r>
              <a:rPr lang="en-US" dirty="0"/>
              <a:t>Prior to Listening to the Next Module</a:t>
            </a:r>
          </a:p>
        </p:txBody>
      </p:sp>
    </p:spTree>
    <p:extLst>
      <p:ext uri="{BB962C8B-B14F-4D97-AF65-F5344CB8AC3E}">
        <p14:creationId xmlns:p14="http://schemas.microsoft.com/office/powerpoint/2010/main" val="2904626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898" y="369435"/>
            <a:ext cx="8520113" cy="947737"/>
          </a:xfrm>
        </p:spPr>
        <p:txBody>
          <a:bodyPr>
            <a:normAutofit fontScale="90000"/>
          </a:bodyPr>
          <a:lstStyle/>
          <a:p>
            <a:r>
              <a:rPr lang="en-US" dirty="0"/>
              <a:t>Module 4 Exercise: Identify Sections Pertinent to Outlining </a:t>
            </a:r>
          </a:p>
        </p:txBody>
      </p:sp>
      <p:sp>
        <p:nvSpPr>
          <p:cNvPr id="3" name="Content Placeholder 2"/>
          <p:cNvSpPr>
            <a:spLocks noGrp="1"/>
          </p:cNvSpPr>
          <p:nvPr>
            <p:ph idx="1"/>
          </p:nvPr>
        </p:nvSpPr>
        <p:spPr>
          <a:xfrm>
            <a:off x="1021898" y="1686568"/>
            <a:ext cx="6587217" cy="4391025"/>
          </a:xfrm>
        </p:spPr>
        <p:txBody>
          <a:bodyPr>
            <a:normAutofit fontScale="92500"/>
          </a:bodyPr>
          <a:lstStyle/>
          <a:p>
            <a:pPr marL="342900" indent="-342900">
              <a:buFont typeface="+mj-lt"/>
              <a:buAutoNum type="arabicPeriod"/>
            </a:pPr>
            <a:r>
              <a:rPr lang="en-US" dirty="0"/>
              <a:t>Identify sections and information important to know when outlining the proposal </a:t>
            </a:r>
          </a:p>
          <a:p>
            <a:pPr marL="342900" indent="-342900">
              <a:buFont typeface="+mj-lt"/>
              <a:buAutoNum type="arabicPeriod"/>
            </a:pPr>
            <a:r>
              <a:rPr lang="en-US" dirty="0"/>
              <a:t>Identify sections that would not make it into the outline but are important to take into consideration as they inform your solution development</a:t>
            </a:r>
          </a:p>
          <a:p>
            <a:pPr marL="342900" indent="-342900">
              <a:buFont typeface="+mj-lt"/>
              <a:buAutoNum type="arabicPeriod"/>
            </a:pPr>
            <a:r>
              <a:rPr lang="en-US" dirty="0"/>
              <a:t>Identify sections and information that are important for contract execution but are not as relevant to outlining</a:t>
            </a:r>
          </a:p>
          <a:p>
            <a:pPr marL="0" indent="0">
              <a:buNone/>
            </a:pPr>
            <a:r>
              <a:rPr lang="en-US" dirty="0"/>
              <a:t>Use the Word file: </a:t>
            </a:r>
            <a:r>
              <a:rPr lang="en-US" b="1" dirty="0"/>
              <a:t>Modules 3-13 Exercise - RFP</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497" t="22175" r="34817" b="8872"/>
          <a:stretch/>
        </p:blipFill>
        <p:spPr bwMode="auto">
          <a:xfrm>
            <a:off x="8159726" y="1765663"/>
            <a:ext cx="3239794" cy="4232836"/>
          </a:xfrm>
          <a:prstGeom prst="rect">
            <a:avLst/>
          </a:prstGeom>
          <a:solidFill>
            <a:schemeClr val="accent5"/>
          </a:solidFill>
          <a:ln>
            <a:solidFill>
              <a:schemeClr val="accent5"/>
            </a:solidFill>
          </a:ln>
        </p:spPr>
      </p:pic>
    </p:spTree>
    <p:extLst>
      <p:ext uri="{BB962C8B-B14F-4D97-AF65-F5344CB8AC3E}">
        <p14:creationId xmlns:p14="http://schemas.microsoft.com/office/powerpoint/2010/main" val="353297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5</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lstStyle/>
          <a:p>
            <a:r>
              <a:rPr lang="en-US" sz="4400" b="1" dirty="0">
                <a:solidFill>
                  <a:schemeClr val="tx1"/>
                </a:solidFill>
              </a:rPr>
              <a:t>Set Up Your Proposal Template</a:t>
            </a:r>
          </a:p>
        </p:txBody>
      </p:sp>
    </p:spTree>
    <p:extLst>
      <p:ext uri="{BB962C8B-B14F-4D97-AF65-F5344CB8AC3E}">
        <p14:creationId xmlns:p14="http://schemas.microsoft.com/office/powerpoint/2010/main" val="494777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DC1E-2BCC-4F32-8520-C7F9342A3940}"/>
              </a:ext>
            </a:extLst>
          </p:cNvPr>
          <p:cNvSpPr>
            <a:spLocks noGrp="1"/>
          </p:cNvSpPr>
          <p:nvPr>
            <p:ph type="title"/>
          </p:nvPr>
        </p:nvSpPr>
        <p:spPr/>
        <p:txBody>
          <a:bodyPr>
            <a:normAutofit fontScale="90000"/>
          </a:bodyPr>
          <a:lstStyle/>
          <a:p>
            <a:r>
              <a:rPr lang="en-US" dirty="0"/>
              <a:t>Set Up Template and Styles Compliant with the RFP</a:t>
            </a:r>
          </a:p>
        </p:txBody>
      </p:sp>
      <p:sp>
        <p:nvSpPr>
          <p:cNvPr id="3" name="Content Placeholder 2">
            <a:extLst>
              <a:ext uri="{FF2B5EF4-FFF2-40B4-BE49-F238E27FC236}">
                <a16:creationId xmlns:a16="http://schemas.microsoft.com/office/drawing/2014/main" id="{ADD2D8A4-7898-476F-BF5B-E0D707226924}"/>
              </a:ext>
            </a:extLst>
          </p:cNvPr>
          <p:cNvSpPr>
            <a:spLocks noGrp="1"/>
          </p:cNvSpPr>
          <p:nvPr>
            <p:ph idx="1"/>
          </p:nvPr>
        </p:nvSpPr>
        <p:spPr>
          <a:xfrm>
            <a:off x="838201" y="2321310"/>
            <a:ext cx="5257799" cy="4283074"/>
          </a:xfrm>
        </p:spPr>
        <p:txBody>
          <a:bodyPr>
            <a:normAutofit/>
          </a:bodyPr>
          <a:lstStyle/>
          <a:p>
            <a:r>
              <a:rPr lang="en-US" sz="2000" dirty="0"/>
              <a:t>Margins</a:t>
            </a:r>
          </a:p>
          <a:p>
            <a:r>
              <a:rPr lang="en-US" sz="2000" dirty="0"/>
              <a:t>Page size</a:t>
            </a:r>
          </a:p>
          <a:p>
            <a:r>
              <a:rPr lang="en-US" sz="2000" dirty="0"/>
              <a:t>Fonts for text, tables, graphics (and other sizing limitations)</a:t>
            </a:r>
          </a:p>
          <a:p>
            <a:r>
              <a:rPr lang="en-US" sz="2000" dirty="0"/>
              <a:t>Spacing between the lines and paragraphs (ex: One blank line)</a:t>
            </a:r>
          </a:p>
          <a:p>
            <a:r>
              <a:rPr lang="en-US" sz="2000" dirty="0"/>
              <a:t>Graphics and Tables captions: Make decision between Exhibit and Table/Figure</a:t>
            </a:r>
          </a:p>
          <a:p>
            <a:r>
              <a:rPr lang="en-US" sz="2000" dirty="0"/>
              <a:t>Markings on the proposal document (disclaimers, volume number, etc.)</a:t>
            </a:r>
          </a:p>
        </p:txBody>
      </p:sp>
      <p:sp>
        <p:nvSpPr>
          <p:cNvPr id="4" name="Content Placeholder 2">
            <a:extLst>
              <a:ext uri="{FF2B5EF4-FFF2-40B4-BE49-F238E27FC236}">
                <a16:creationId xmlns:a16="http://schemas.microsoft.com/office/drawing/2014/main" id="{E31A9943-6C6B-2105-83DA-29AA4C0DE60F}"/>
              </a:ext>
            </a:extLst>
          </p:cNvPr>
          <p:cNvSpPr txBox="1">
            <a:spLocks/>
          </p:cNvSpPr>
          <p:nvPr/>
        </p:nvSpPr>
        <p:spPr>
          <a:xfrm>
            <a:off x="6515101" y="2333919"/>
            <a:ext cx="5416704" cy="428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Any restrictions (ex: no offeror’s name or logo on proposal document pages)</a:t>
            </a:r>
          </a:p>
          <a:p>
            <a:r>
              <a:rPr lang="en-US" sz="2000" dirty="0"/>
              <a:t>Color restrictions (ex: black font on white pages)</a:t>
            </a:r>
          </a:p>
          <a:p>
            <a:r>
              <a:rPr lang="en-US" sz="2000" dirty="0"/>
              <a:t>Page numbering (consecutive, by section, etc.)</a:t>
            </a:r>
          </a:p>
          <a:p>
            <a:r>
              <a:rPr lang="en-US" sz="2000" dirty="0"/>
              <a:t>Tabulation</a:t>
            </a:r>
          </a:p>
          <a:p>
            <a:r>
              <a:rPr lang="en-US" sz="2000" dirty="0"/>
              <a:t>What’s included or excluded from the page count</a:t>
            </a:r>
          </a:p>
          <a:p>
            <a:r>
              <a:rPr lang="en-US" sz="2000" dirty="0"/>
              <a:t>“Front matter”: Table of Contents, Table of Figures, Table of Tables, Acronyms, Cross-Reference Matrix, Signature, etc.</a:t>
            </a:r>
          </a:p>
          <a:p>
            <a:r>
              <a:rPr lang="en-US" sz="2000" dirty="0"/>
              <a:t>Other</a:t>
            </a:r>
          </a:p>
        </p:txBody>
      </p:sp>
      <p:sp>
        <p:nvSpPr>
          <p:cNvPr id="5" name="TextBox 4">
            <a:extLst>
              <a:ext uri="{FF2B5EF4-FFF2-40B4-BE49-F238E27FC236}">
                <a16:creationId xmlns:a16="http://schemas.microsoft.com/office/drawing/2014/main" id="{570255D8-9C77-6A74-C232-68633B9FB47B}"/>
              </a:ext>
            </a:extLst>
          </p:cNvPr>
          <p:cNvSpPr txBox="1"/>
          <p:nvPr/>
        </p:nvSpPr>
        <p:spPr>
          <a:xfrm>
            <a:off x="838199" y="1549403"/>
            <a:ext cx="10515600" cy="707886"/>
          </a:xfrm>
          <a:prstGeom prst="rect">
            <a:avLst/>
          </a:prstGeom>
          <a:noFill/>
        </p:spPr>
        <p:txBody>
          <a:bodyPr wrap="square" rtlCol="0">
            <a:spAutoFit/>
          </a:bodyPr>
          <a:lstStyle/>
          <a:p>
            <a:r>
              <a:rPr lang="en-US" sz="2000" i="1" dirty="0">
                <a:solidFill>
                  <a:schemeClr val="tx2"/>
                </a:solidFill>
              </a:rPr>
              <a:t>Professionals set up their compliant templates from the outset, so that you can judge where you are lengthwise, and not forget about some small compliance item at submission time</a:t>
            </a:r>
          </a:p>
        </p:txBody>
      </p:sp>
    </p:spTree>
    <p:extLst>
      <p:ext uri="{BB962C8B-B14F-4D97-AF65-F5344CB8AC3E}">
        <p14:creationId xmlns:p14="http://schemas.microsoft.com/office/powerpoint/2010/main" val="175208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1000"/>
                                        <p:tgtEl>
                                          <p:spTgt spid="4">
                                            <p:txEl>
                                              <p:pRg st="0" end="0"/>
                                            </p:txEl>
                                          </p:spTgt>
                                        </p:tgtEl>
                                      </p:cBhvr>
                                    </p:animEffect>
                                    <p:anim calcmode="lin" valueType="num">
                                      <p:cBhvr>
                                        <p:cTn id="5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1" end="1"/>
                                            </p:txEl>
                                          </p:spTgt>
                                        </p:tgtEl>
                                        <p:attrNameLst>
                                          <p:attrName>style.visibility</p:attrName>
                                        </p:attrNameLst>
                                      </p:cBhvr>
                                      <p:to>
                                        <p:strVal val="visible"/>
                                      </p:to>
                                    </p:set>
                                    <p:animEffect transition="in" filter="fade">
                                      <p:cBhvr>
                                        <p:cTn id="56" dur="1000"/>
                                        <p:tgtEl>
                                          <p:spTgt spid="4">
                                            <p:txEl>
                                              <p:pRg st="1" end="1"/>
                                            </p:txEl>
                                          </p:spTgt>
                                        </p:tgtEl>
                                      </p:cBhvr>
                                    </p:animEffect>
                                    <p:anim calcmode="lin" valueType="num">
                                      <p:cBhvr>
                                        <p:cTn id="5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animEffect transition="in" filter="fade">
                                      <p:cBhvr>
                                        <p:cTn id="63" dur="1000"/>
                                        <p:tgtEl>
                                          <p:spTgt spid="4">
                                            <p:txEl>
                                              <p:pRg st="2" end="2"/>
                                            </p:txEl>
                                          </p:spTgt>
                                        </p:tgtEl>
                                      </p:cBhvr>
                                    </p:animEffect>
                                    <p:anim calcmode="lin" valueType="num">
                                      <p:cBhvr>
                                        <p:cTn id="6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fade">
                                      <p:cBhvr>
                                        <p:cTn id="70" dur="1000"/>
                                        <p:tgtEl>
                                          <p:spTgt spid="4">
                                            <p:txEl>
                                              <p:pRg st="3" end="3"/>
                                            </p:txEl>
                                          </p:spTgt>
                                        </p:tgtEl>
                                      </p:cBhvr>
                                    </p:animEffect>
                                    <p:anim calcmode="lin" valueType="num">
                                      <p:cBhvr>
                                        <p:cTn id="7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1000"/>
                                        <p:tgtEl>
                                          <p:spTgt spid="4">
                                            <p:txEl>
                                              <p:pRg st="4" end="4"/>
                                            </p:txEl>
                                          </p:spTgt>
                                        </p:tgtEl>
                                      </p:cBhvr>
                                    </p:animEffect>
                                    <p:anim calcmode="lin" valueType="num">
                                      <p:cBhvr>
                                        <p:cTn id="7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1000"/>
                                        <p:tgtEl>
                                          <p:spTgt spid="4">
                                            <p:txEl>
                                              <p:pRg st="5" end="5"/>
                                            </p:txEl>
                                          </p:spTgt>
                                        </p:tgtEl>
                                      </p:cBhvr>
                                    </p:animEffect>
                                    <p:anim calcmode="lin" valueType="num">
                                      <p:cBhvr>
                                        <p:cTn id="8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
                                            <p:txEl>
                                              <p:pRg st="6" end="6"/>
                                            </p:txEl>
                                          </p:spTgt>
                                        </p:tgtEl>
                                        <p:attrNameLst>
                                          <p:attrName>style.visibility</p:attrName>
                                        </p:attrNameLst>
                                      </p:cBhvr>
                                      <p:to>
                                        <p:strVal val="visible"/>
                                      </p:to>
                                    </p:set>
                                    <p:animEffect transition="in" filter="fade">
                                      <p:cBhvr>
                                        <p:cTn id="91" dur="1000"/>
                                        <p:tgtEl>
                                          <p:spTgt spid="4">
                                            <p:txEl>
                                              <p:pRg st="6" end="6"/>
                                            </p:txEl>
                                          </p:spTgt>
                                        </p:tgtEl>
                                      </p:cBhvr>
                                    </p:animEffect>
                                    <p:anim calcmode="lin" valueType="num">
                                      <p:cBhvr>
                                        <p:cTn id="9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0A73-FEA1-4ED0-8477-D3606BE85E2D}"/>
              </a:ext>
            </a:extLst>
          </p:cNvPr>
          <p:cNvSpPr>
            <a:spLocks noGrp="1"/>
          </p:cNvSpPr>
          <p:nvPr>
            <p:ph type="title"/>
          </p:nvPr>
        </p:nvSpPr>
        <p:spPr/>
        <p:txBody>
          <a:bodyPr>
            <a:normAutofit/>
          </a:bodyPr>
          <a:lstStyle/>
          <a:p>
            <a:r>
              <a:rPr lang="en-US" dirty="0"/>
              <a:t>Set Up Cover and Title Page</a:t>
            </a:r>
          </a:p>
        </p:txBody>
      </p:sp>
      <p:sp>
        <p:nvSpPr>
          <p:cNvPr id="3" name="Content Placeholder 2">
            <a:extLst>
              <a:ext uri="{FF2B5EF4-FFF2-40B4-BE49-F238E27FC236}">
                <a16:creationId xmlns:a16="http://schemas.microsoft.com/office/drawing/2014/main" id="{5CCEA897-982F-4A84-9A0A-CBF3C68076A8}"/>
              </a:ext>
            </a:extLst>
          </p:cNvPr>
          <p:cNvSpPr>
            <a:spLocks noGrp="1"/>
          </p:cNvSpPr>
          <p:nvPr>
            <p:ph idx="1"/>
          </p:nvPr>
        </p:nvSpPr>
        <p:spPr>
          <a:xfrm>
            <a:off x="838200" y="1825625"/>
            <a:ext cx="5607205" cy="4351338"/>
          </a:xfrm>
        </p:spPr>
        <p:txBody>
          <a:bodyPr>
            <a:normAutofit fontScale="85000" lnSpcReduction="20000"/>
          </a:bodyPr>
          <a:lstStyle/>
          <a:p>
            <a:r>
              <a:rPr lang="en-US" dirty="0"/>
              <a:t>Carefully review what must be included in the title/cover requirements, and set up the page (even if the image will be generated later)</a:t>
            </a:r>
          </a:p>
          <a:p>
            <a:r>
              <a:rPr lang="en-US" dirty="0"/>
              <a:t>In electronic submissions cover and title page are the usually same</a:t>
            </a:r>
          </a:p>
          <a:p>
            <a:r>
              <a:rPr lang="en-US" dirty="0"/>
              <a:t>In hard copy submissions, cover and title page are not always synonymous Cover goes outside the binder in hard copy submissions</a:t>
            </a:r>
          </a:p>
          <a:p>
            <a:pPr lvl="1"/>
            <a:r>
              <a:rPr lang="en-US" dirty="0"/>
              <a:t>Title page goes inside the binder</a:t>
            </a:r>
          </a:p>
          <a:p>
            <a:pPr lvl="1"/>
            <a:r>
              <a:rPr lang="en-US" dirty="0"/>
              <a:t>May include less information on the binder cover than title page in hard copy submissions to make it more visually attractive, as long as the title page is inside the binder</a:t>
            </a:r>
          </a:p>
        </p:txBody>
      </p:sp>
      <p:pic>
        <p:nvPicPr>
          <p:cNvPr id="4" name="Picture 3">
            <a:extLst>
              <a:ext uri="{FF2B5EF4-FFF2-40B4-BE49-F238E27FC236}">
                <a16:creationId xmlns:a16="http://schemas.microsoft.com/office/drawing/2014/main" id="{A24FA1B0-4837-40CC-89A3-8FA48C237227}"/>
              </a:ext>
            </a:extLst>
          </p:cNvPr>
          <p:cNvPicPr>
            <a:picLocks noChangeAspect="1"/>
          </p:cNvPicPr>
          <p:nvPr/>
        </p:nvPicPr>
        <p:blipFill>
          <a:blip r:embed="rId3"/>
          <a:stretch>
            <a:fillRect/>
          </a:stretch>
        </p:blipFill>
        <p:spPr>
          <a:xfrm>
            <a:off x="6565866" y="1758719"/>
            <a:ext cx="3213709" cy="4193176"/>
          </a:xfrm>
          <a:prstGeom prst="rect">
            <a:avLst/>
          </a:prstGeom>
          <a:solidFill>
            <a:srgbClr val="00B0F0"/>
          </a:solidFill>
          <a:ln>
            <a:solidFill>
              <a:schemeClr val="accent1"/>
            </a:solidFill>
          </a:ln>
        </p:spPr>
      </p:pic>
      <p:sp>
        <p:nvSpPr>
          <p:cNvPr id="7" name="Callout: Line with Border and Accent Bar 6">
            <a:extLst>
              <a:ext uri="{FF2B5EF4-FFF2-40B4-BE49-F238E27FC236}">
                <a16:creationId xmlns:a16="http://schemas.microsoft.com/office/drawing/2014/main" id="{8145CAB0-64F2-4300-86A3-0A14ABF496ED}"/>
              </a:ext>
            </a:extLst>
          </p:cNvPr>
          <p:cNvSpPr/>
          <p:nvPr/>
        </p:nvSpPr>
        <p:spPr>
          <a:xfrm>
            <a:off x="10186250" y="1602600"/>
            <a:ext cx="1706138" cy="806065"/>
          </a:xfrm>
          <a:prstGeom prst="accentBorderCallout1">
            <a:avLst>
              <a:gd name="adj1" fmla="val 18750"/>
              <a:gd name="adj2" fmla="val -8333"/>
              <a:gd name="adj3" fmla="val 83818"/>
              <a:gd name="adj4" fmla="val -84084"/>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Customer-centric image</a:t>
            </a:r>
          </a:p>
          <a:p>
            <a:pPr algn="ctr"/>
            <a:r>
              <a:rPr lang="en-US" sz="1100" dirty="0">
                <a:solidFill>
                  <a:schemeClr val="accent1"/>
                </a:solidFill>
              </a:rPr>
              <a:t>Yours or Team’s Logo(s)</a:t>
            </a:r>
          </a:p>
          <a:p>
            <a:pPr algn="ctr"/>
            <a:r>
              <a:rPr lang="en-US" sz="1100" dirty="0">
                <a:solidFill>
                  <a:schemeClr val="accent1"/>
                </a:solidFill>
              </a:rPr>
              <a:t>(Don’t use customer’s logo without permission)</a:t>
            </a:r>
          </a:p>
        </p:txBody>
      </p:sp>
      <p:sp>
        <p:nvSpPr>
          <p:cNvPr id="8" name="Callout: Line with Border and Accent Bar 7">
            <a:extLst>
              <a:ext uri="{FF2B5EF4-FFF2-40B4-BE49-F238E27FC236}">
                <a16:creationId xmlns:a16="http://schemas.microsoft.com/office/drawing/2014/main" id="{5389549E-13CA-215A-623B-3454536AE4A4}"/>
              </a:ext>
            </a:extLst>
          </p:cNvPr>
          <p:cNvSpPr/>
          <p:nvPr/>
        </p:nvSpPr>
        <p:spPr>
          <a:xfrm>
            <a:off x="10186252" y="2483919"/>
            <a:ext cx="1706137" cy="542153"/>
          </a:xfrm>
          <a:prstGeom prst="accentBorderCallout1">
            <a:avLst>
              <a:gd name="adj1" fmla="val 18750"/>
              <a:gd name="adj2" fmla="val -8333"/>
              <a:gd name="adj3" fmla="val 357377"/>
              <a:gd name="adj4" fmla="val -104345"/>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Solicitation Title (usually found at the top of the SOW)</a:t>
            </a:r>
          </a:p>
        </p:txBody>
      </p:sp>
      <p:sp>
        <p:nvSpPr>
          <p:cNvPr id="9" name="Callout: Line with Border and Accent Bar 8">
            <a:extLst>
              <a:ext uri="{FF2B5EF4-FFF2-40B4-BE49-F238E27FC236}">
                <a16:creationId xmlns:a16="http://schemas.microsoft.com/office/drawing/2014/main" id="{FF99B5EB-6501-09EC-789E-F0831334CB6B}"/>
              </a:ext>
            </a:extLst>
          </p:cNvPr>
          <p:cNvSpPr/>
          <p:nvPr/>
        </p:nvSpPr>
        <p:spPr>
          <a:xfrm>
            <a:off x="10186251" y="3101326"/>
            <a:ext cx="1706137" cy="429188"/>
          </a:xfrm>
          <a:prstGeom prst="accentBorderCallout1">
            <a:avLst>
              <a:gd name="adj1" fmla="val 18750"/>
              <a:gd name="adj2" fmla="val -8333"/>
              <a:gd name="adj3" fmla="val 337141"/>
              <a:gd name="adj4" fmla="val -9911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Proposal due date (and possibly time)</a:t>
            </a:r>
          </a:p>
        </p:txBody>
      </p:sp>
      <p:sp>
        <p:nvSpPr>
          <p:cNvPr id="10" name="Callout: Line with Border and Accent Bar 9">
            <a:extLst>
              <a:ext uri="{FF2B5EF4-FFF2-40B4-BE49-F238E27FC236}">
                <a16:creationId xmlns:a16="http://schemas.microsoft.com/office/drawing/2014/main" id="{DC86EEB4-BBE9-6D29-98C3-E5718AEEDD2E}"/>
              </a:ext>
            </a:extLst>
          </p:cNvPr>
          <p:cNvSpPr/>
          <p:nvPr/>
        </p:nvSpPr>
        <p:spPr>
          <a:xfrm>
            <a:off x="10186250" y="3605768"/>
            <a:ext cx="1706137" cy="214594"/>
          </a:xfrm>
          <a:prstGeom prst="accentBorderCallout1">
            <a:avLst>
              <a:gd name="adj1" fmla="val 18750"/>
              <a:gd name="adj2" fmla="val -8333"/>
              <a:gd name="adj3" fmla="val 459257"/>
              <a:gd name="adj4" fmla="val -9715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Solicitation number</a:t>
            </a:r>
          </a:p>
        </p:txBody>
      </p:sp>
      <p:sp>
        <p:nvSpPr>
          <p:cNvPr id="11" name="Callout: Line with Border and Accent Bar 10">
            <a:extLst>
              <a:ext uri="{FF2B5EF4-FFF2-40B4-BE49-F238E27FC236}">
                <a16:creationId xmlns:a16="http://schemas.microsoft.com/office/drawing/2014/main" id="{E6D3549F-3020-5815-FBFA-5C593FB0BE8E}"/>
              </a:ext>
            </a:extLst>
          </p:cNvPr>
          <p:cNvSpPr/>
          <p:nvPr/>
        </p:nvSpPr>
        <p:spPr>
          <a:xfrm>
            <a:off x="10186250" y="3895616"/>
            <a:ext cx="1706137" cy="214594"/>
          </a:xfrm>
          <a:prstGeom prst="accentBorderCallout1">
            <a:avLst>
              <a:gd name="adj1" fmla="val 18750"/>
              <a:gd name="adj2" fmla="val -8333"/>
              <a:gd name="adj3" fmla="val 373515"/>
              <a:gd name="adj4" fmla="val -65131"/>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Volume number and title</a:t>
            </a:r>
          </a:p>
        </p:txBody>
      </p:sp>
      <p:sp>
        <p:nvSpPr>
          <p:cNvPr id="12" name="Callout: Line with Border and Accent Bar 11">
            <a:extLst>
              <a:ext uri="{FF2B5EF4-FFF2-40B4-BE49-F238E27FC236}">
                <a16:creationId xmlns:a16="http://schemas.microsoft.com/office/drawing/2014/main" id="{DE535CD2-D740-BCCD-281A-242B020B3E44}"/>
              </a:ext>
            </a:extLst>
          </p:cNvPr>
          <p:cNvSpPr/>
          <p:nvPr/>
        </p:nvSpPr>
        <p:spPr>
          <a:xfrm>
            <a:off x="10186250" y="4185464"/>
            <a:ext cx="1706137" cy="705882"/>
          </a:xfrm>
          <a:prstGeom prst="accentBorderCallout1">
            <a:avLst>
              <a:gd name="adj1" fmla="val 18750"/>
              <a:gd name="adj2" fmla="val -8333"/>
              <a:gd name="adj3" fmla="val 98105"/>
              <a:gd name="adj4" fmla="val -80164"/>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Submitted by (company name, address, and contact name, title, and info)</a:t>
            </a:r>
          </a:p>
        </p:txBody>
      </p:sp>
      <p:sp>
        <p:nvSpPr>
          <p:cNvPr id="13" name="Callout: Line with Border and Accent Bar 12">
            <a:extLst>
              <a:ext uri="{FF2B5EF4-FFF2-40B4-BE49-F238E27FC236}">
                <a16:creationId xmlns:a16="http://schemas.microsoft.com/office/drawing/2014/main" id="{4C20D0D1-4D64-5FED-03E9-63210886CB70}"/>
              </a:ext>
            </a:extLst>
          </p:cNvPr>
          <p:cNvSpPr/>
          <p:nvPr/>
        </p:nvSpPr>
        <p:spPr>
          <a:xfrm>
            <a:off x="10186250" y="4966600"/>
            <a:ext cx="1706137" cy="492556"/>
          </a:xfrm>
          <a:prstGeom prst="accentBorderCallout1">
            <a:avLst>
              <a:gd name="adj1" fmla="val 18750"/>
              <a:gd name="adj2" fmla="val -8333"/>
              <a:gd name="adj3" fmla="val 61448"/>
              <a:gd name="adj4" fmla="val -14683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Submitted to (agency, address, and contact name, title, and info)</a:t>
            </a:r>
          </a:p>
        </p:txBody>
      </p:sp>
      <p:sp>
        <p:nvSpPr>
          <p:cNvPr id="14" name="Callout: Line with Border and Accent Bar 13">
            <a:extLst>
              <a:ext uri="{FF2B5EF4-FFF2-40B4-BE49-F238E27FC236}">
                <a16:creationId xmlns:a16="http://schemas.microsoft.com/office/drawing/2014/main" id="{7041BD92-E14A-54DE-B8B9-6B0F9D8B3063}"/>
              </a:ext>
            </a:extLst>
          </p:cNvPr>
          <p:cNvSpPr/>
          <p:nvPr/>
        </p:nvSpPr>
        <p:spPr>
          <a:xfrm>
            <a:off x="10186249" y="5534409"/>
            <a:ext cx="1706137" cy="214594"/>
          </a:xfrm>
          <a:prstGeom prst="accentBorderCallout1">
            <a:avLst>
              <a:gd name="adj1" fmla="val 18750"/>
              <a:gd name="adj2" fmla="val -8333"/>
              <a:gd name="adj3" fmla="val 17560"/>
              <a:gd name="adj4" fmla="val -42908"/>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Legal disclaimer</a:t>
            </a:r>
          </a:p>
        </p:txBody>
      </p:sp>
      <p:sp>
        <p:nvSpPr>
          <p:cNvPr id="15" name="TextBox 14">
            <a:extLst>
              <a:ext uri="{FF2B5EF4-FFF2-40B4-BE49-F238E27FC236}">
                <a16:creationId xmlns:a16="http://schemas.microsoft.com/office/drawing/2014/main" id="{E702428E-1550-0CB4-E4C0-FFC103503888}"/>
              </a:ext>
            </a:extLst>
          </p:cNvPr>
          <p:cNvSpPr txBox="1"/>
          <p:nvPr/>
        </p:nvSpPr>
        <p:spPr>
          <a:xfrm>
            <a:off x="6565865" y="5967967"/>
            <a:ext cx="3425628" cy="600164"/>
          </a:xfrm>
          <a:prstGeom prst="rect">
            <a:avLst/>
          </a:prstGeom>
          <a:noFill/>
        </p:spPr>
        <p:txBody>
          <a:bodyPr wrap="square" rtlCol="0">
            <a:spAutoFit/>
          </a:bodyPr>
          <a:lstStyle/>
          <a:p>
            <a:r>
              <a:rPr lang="en-US" sz="1100" dirty="0">
                <a:solidFill>
                  <a:schemeClr val="accent1"/>
                </a:solidFill>
              </a:rPr>
              <a:t>Other possible items: CAGE code, UEI, GSA schedule, IDIQs, small business/socioeconomic type, signature, original/copy, etc. </a:t>
            </a:r>
          </a:p>
        </p:txBody>
      </p:sp>
    </p:spTree>
    <p:extLst>
      <p:ext uri="{BB962C8B-B14F-4D97-AF65-F5344CB8AC3E}">
        <p14:creationId xmlns:p14="http://schemas.microsoft.com/office/powerpoint/2010/main" val="244402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1000"/>
                                        <p:tgtEl>
                                          <p:spTgt spid="15"/>
                                        </p:tgtEl>
                                      </p:cBhvr>
                                    </p:animEffect>
                                    <p:anim calcmode="lin" valueType="num">
                                      <p:cBhvr>
                                        <p:cTn id="95" dur="1000" fill="hold"/>
                                        <p:tgtEl>
                                          <p:spTgt spid="15"/>
                                        </p:tgtEl>
                                        <p:attrNameLst>
                                          <p:attrName>ppt_x</p:attrName>
                                        </p:attrNameLst>
                                      </p:cBhvr>
                                      <p:tavLst>
                                        <p:tav tm="0">
                                          <p:val>
                                            <p:strVal val="#ppt_x"/>
                                          </p:val>
                                        </p:tav>
                                        <p:tav tm="100000">
                                          <p:val>
                                            <p:strVal val="#ppt_x"/>
                                          </p:val>
                                        </p:tav>
                                      </p:tavLst>
                                    </p:anim>
                                    <p:anim calcmode="lin" valueType="num">
                                      <p:cBhvr>
                                        <p:cTn id="9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1044-5A94-4271-9BC1-752764A734AC}"/>
              </a:ext>
            </a:extLst>
          </p:cNvPr>
          <p:cNvSpPr>
            <a:spLocks noGrp="1"/>
          </p:cNvSpPr>
          <p:nvPr>
            <p:ph type="title"/>
          </p:nvPr>
        </p:nvSpPr>
        <p:spPr/>
        <p:txBody>
          <a:bodyPr>
            <a:normAutofit fontScale="90000"/>
          </a:bodyPr>
          <a:lstStyle/>
          <a:p>
            <a:r>
              <a:rPr lang="en-US" dirty="0"/>
              <a:t>Table of Contents and Other References</a:t>
            </a:r>
          </a:p>
        </p:txBody>
      </p:sp>
      <p:sp>
        <p:nvSpPr>
          <p:cNvPr id="3" name="Content Placeholder 2">
            <a:extLst>
              <a:ext uri="{FF2B5EF4-FFF2-40B4-BE49-F238E27FC236}">
                <a16:creationId xmlns:a16="http://schemas.microsoft.com/office/drawing/2014/main" id="{AAC3C9D8-F48C-45AC-B7AF-083693459A0D}"/>
              </a:ext>
            </a:extLst>
          </p:cNvPr>
          <p:cNvSpPr>
            <a:spLocks noGrp="1"/>
          </p:cNvSpPr>
          <p:nvPr>
            <p:ph idx="1"/>
          </p:nvPr>
        </p:nvSpPr>
        <p:spPr>
          <a:xfrm>
            <a:off x="838199" y="1667578"/>
            <a:ext cx="10721703" cy="3333398"/>
          </a:xfrm>
        </p:spPr>
        <p:txBody>
          <a:bodyPr>
            <a:normAutofit fontScale="62500" lnSpcReduction="20000"/>
          </a:bodyPr>
          <a:lstStyle/>
          <a:p>
            <a:r>
              <a:rPr lang="en-US" dirty="0"/>
              <a:t>Insert a section break after the cover (Layout -&gt; Breaks -&gt; Section Breaks -&gt; Next Page)</a:t>
            </a:r>
          </a:p>
          <a:p>
            <a:r>
              <a:rPr lang="en-US" dirty="0"/>
              <a:t>Consult the solicitation – does the page count allow for inserting the table of contents, does it require specific tables, or does it specify the format and level of detail for the Table of Contents? How should the page numbering appear?</a:t>
            </a:r>
          </a:p>
          <a:p>
            <a:r>
              <a:rPr lang="en-US" dirty="0"/>
              <a:t>Insert a Table of Contents (References -&gt; Table of Contents) or other reference tables (Table of Figures, Table of Tables)</a:t>
            </a:r>
          </a:p>
          <a:p>
            <a:r>
              <a:rPr lang="en-US" dirty="0"/>
              <a:t>Does the RFP distinguish between Figures and Tables or can you reference Exhibits (Tables and Figures together)?</a:t>
            </a:r>
          </a:p>
          <a:p>
            <a:r>
              <a:rPr lang="en-US" dirty="0"/>
              <a:t>Follow with the section break</a:t>
            </a:r>
          </a:p>
          <a:p>
            <a:r>
              <a:rPr lang="en-US" dirty="0"/>
              <a:t>See if a Glossary of Acronyms is required and add a placeholder, follow with another section break</a:t>
            </a:r>
          </a:p>
          <a:p>
            <a:r>
              <a:rPr lang="en-US" dirty="0"/>
              <a:t>In the Footer, adjust page number format to lower case roman numerals for the front matter and set Different First Page to ensure there is no page number on the cover sheet. Ensure the page numbers aggregate correctly.</a:t>
            </a:r>
          </a:p>
        </p:txBody>
      </p:sp>
      <p:pic>
        <p:nvPicPr>
          <p:cNvPr id="6" name="Picture 5">
            <a:extLst>
              <a:ext uri="{FF2B5EF4-FFF2-40B4-BE49-F238E27FC236}">
                <a16:creationId xmlns:a16="http://schemas.microsoft.com/office/drawing/2014/main" id="{09BFF17C-FCE8-8A05-0F17-92EFE73A535D}"/>
              </a:ext>
            </a:extLst>
          </p:cNvPr>
          <p:cNvPicPr>
            <a:picLocks noChangeAspect="1"/>
          </p:cNvPicPr>
          <p:nvPr/>
        </p:nvPicPr>
        <p:blipFill>
          <a:blip r:embed="rId2"/>
          <a:stretch>
            <a:fillRect/>
          </a:stretch>
        </p:blipFill>
        <p:spPr>
          <a:xfrm>
            <a:off x="0" y="4936889"/>
            <a:ext cx="12192000" cy="1169096"/>
          </a:xfrm>
          <a:prstGeom prst="rect">
            <a:avLst/>
          </a:prstGeom>
        </p:spPr>
      </p:pic>
    </p:spTree>
    <p:extLst>
      <p:ext uri="{BB962C8B-B14F-4D97-AF65-F5344CB8AC3E}">
        <p14:creationId xmlns:p14="http://schemas.microsoft.com/office/powerpoint/2010/main" val="76432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6617740" y="802955"/>
            <a:ext cx="4766330" cy="1454051"/>
          </a:xfrm>
        </p:spPr>
        <p:txBody>
          <a:bodyPr>
            <a:normAutofit/>
          </a:bodyPr>
          <a:lstStyle/>
          <a:p>
            <a:r>
              <a:rPr lang="en-US" sz="3600" dirty="0">
                <a:solidFill>
                  <a:srgbClr val="000000"/>
                </a:solidFill>
              </a:rPr>
              <a:t>Introductions – Who is Who</a:t>
            </a:r>
          </a:p>
        </p:txBody>
      </p:sp>
      <p:sp>
        <p:nvSpPr>
          <p:cNvPr id="1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my name is.bmp"/>
          <p:cNvPicPr>
            <a:picLocks noChangeAspect="1"/>
          </p:cNvPicPr>
          <p:nvPr/>
        </p:nvPicPr>
        <p:blipFill>
          <a:blip r:embed="rId4"/>
          <a:stretch>
            <a:fillRect/>
          </a:stretch>
        </p:blipFill>
        <p:spPr>
          <a:xfrm>
            <a:off x="338328" y="2536347"/>
            <a:ext cx="4142232" cy="2708850"/>
          </a:xfrm>
          <a:prstGeom prst="rect">
            <a:avLst/>
          </a:prstGeom>
        </p:spPr>
      </p:pic>
      <p:sp>
        <p:nvSpPr>
          <p:cNvPr id="2" name="Content Placeholder 1"/>
          <p:cNvSpPr>
            <a:spLocks noGrp="1"/>
          </p:cNvSpPr>
          <p:nvPr>
            <p:ph idx="1"/>
          </p:nvPr>
        </p:nvSpPr>
        <p:spPr>
          <a:xfrm>
            <a:off x="6621072" y="2421683"/>
            <a:ext cx="4765949" cy="3353476"/>
          </a:xfrm>
        </p:spPr>
        <p:txBody>
          <a:bodyPr anchor="t">
            <a:normAutofit lnSpcReduction="10000"/>
          </a:bodyPr>
          <a:lstStyle/>
          <a:p>
            <a:r>
              <a:rPr lang="en-US" sz="2400" dirty="0">
                <a:solidFill>
                  <a:srgbClr val="000000"/>
                </a:solidFill>
              </a:rPr>
              <a:t>Your Name, Position, Company</a:t>
            </a:r>
          </a:p>
          <a:p>
            <a:pPr>
              <a:buNone/>
            </a:pPr>
            <a:endParaRPr lang="en-US" sz="2400" dirty="0">
              <a:solidFill>
                <a:srgbClr val="000000"/>
              </a:solidFill>
            </a:endParaRPr>
          </a:p>
          <a:p>
            <a:r>
              <a:rPr lang="en-US" sz="2400" dirty="0">
                <a:solidFill>
                  <a:srgbClr val="000000"/>
                </a:solidFill>
              </a:rPr>
              <a:t>An interesting fact about your life</a:t>
            </a:r>
          </a:p>
          <a:p>
            <a:pPr marL="0" indent="0">
              <a:buNone/>
            </a:pPr>
            <a:endParaRPr lang="en-US" sz="2400" dirty="0">
              <a:solidFill>
                <a:srgbClr val="000000"/>
              </a:solidFill>
            </a:endParaRPr>
          </a:p>
          <a:p>
            <a:r>
              <a:rPr lang="en-US" sz="2400" dirty="0">
                <a:solidFill>
                  <a:srgbClr val="000000"/>
                </a:solidFill>
              </a:rPr>
              <a:t>Experience with proposals</a:t>
            </a:r>
          </a:p>
          <a:p>
            <a:pPr>
              <a:buNone/>
            </a:pPr>
            <a:endParaRPr lang="en-US" sz="2400" dirty="0">
              <a:solidFill>
                <a:srgbClr val="000000"/>
              </a:solidFill>
            </a:endParaRPr>
          </a:p>
          <a:p>
            <a:r>
              <a:rPr lang="en-US" sz="2400" dirty="0">
                <a:solidFill>
                  <a:srgbClr val="000000"/>
                </a:solidFill>
              </a:rPr>
              <a:t>What are you looking to get out of this training?</a:t>
            </a:r>
          </a:p>
          <a:p>
            <a:pPr>
              <a:buNone/>
            </a:pPr>
            <a:endParaRPr lang="en-US" sz="2400" dirty="0">
              <a:solidFill>
                <a:srgbClr val="000000"/>
              </a:solidFill>
            </a:endParaRPr>
          </a:p>
        </p:txBody>
      </p:sp>
    </p:spTree>
    <p:extLst>
      <p:ext uri="{BB962C8B-B14F-4D97-AF65-F5344CB8AC3E}">
        <p14:creationId xmlns:p14="http://schemas.microsoft.com/office/powerpoint/2010/main" val="697003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5 </a:t>
            </a:r>
            <a:r>
              <a:rPr lang="en-US" dirty="0"/>
              <a:t>Prior to Listening to the Next Module</a:t>
            </a:r>
          </a:p>
        </p:txBody>
      </p:sp>
    </p:spTree>
    <p:extLst>
      <p:ext uri="{BB962C8B-B14F-4D97-AF65-F5344CB8AC3E}">
        <p14:creationId xmlns:p14="http://schemas.microsoft.com/office/powerpoint/2010/main" val="2373671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9476-DF70-4D52-B6F0-33AA11993471}"/>
              </a:ext>
            </a:extLst>
          </p:cNvPr>
          <p:cNvSpPr>
            <a:spLocks noGrp="1"/>
          </p:cNvSpPr>
          <p:nvPr>
            <p:ph type="title"/>
          </p:nvPr>
        </p:nvSpPr>
        <p:spPr/>
        <p:txBody>
          <a:bodyPr>
            <a:normAutofit fontScale="90000"/>
          </a:bodyPr>
          <a:lstStyle/>
          <a:p>
            <a:r>
              <a:rPr lang="en-US" dirty="0"/>
              <a:t>Module 5 Exercise: Set Up Your Title Sheet and Proposal Template</a:t>
            </a:r>
          </a:p>
        </p:txBody>
      </p:sp>
      <p:sp>
        <p:nvSpPr>
          <p:cNvPr id="3" name="Content Placeholder 2">
            <a:extLst>
              <a:ext uri="{FF2B5EF4-FFF2-40B4-BE49-F238E27FC236}">
                <a16:creationId xmlns:a16="http://schemas.microsoft.com/office/drawing/2014/main" id="{243BA7BA-F4F2-40D2-B5E1-4C075F00FB82}"/>
              </a:ext>
            </a:extLst>
          </p:cNvPr>
          <p:cNvSpPr>
            <a:spLocks noGrp="1"/>
          </p:cNvSpPr>
          <p:nvPr>
            <p:ph idx="1"/>
          </p:nvPr>
        </p:nvSpPr>
        <p:spPr>
          <a:xfrm>
            <a:off x="838200" y="1825625"/>
            <a:ext cx="6610350" cy="4351338"/>
          </a:xfrm>
        </p:spPr>
        <p:txBody>
          <a:bodyPr>
            <a:normAutofit fontScale="92500" lnSpcReduction="20000"/>
          </a:bodyPr>
          <a:lstStyle/>
          <a:p>
            <a:r>
              <a:rPr lang="en-US" dirty="0"/>
              <a:t>Set up a compliant proposal template</a:t>
            </a:r>
          </a:p>
          <a:p>
            <a:r>
              <a:rPr lang="en-US" dirty="0"/>
              <a:t>Start with the cover/title sheet using the provided Word file: </a:t>
            </a:r>
            <a:r>
              <a:rPr lang="en-US" b="1" dirty="0"/>
              <a:t>Module 5 Exercise – Proposal Cover </a:t>
            </a:r>
            <a:r>
              <a:rPr lang="en-US" dirty="0"/>
              <a:t>and</a:t>
            </a:r>
            <a:r>
              <a:rPr lang="en-US" b="1" dirty="0"/>
              <a:t> Modules 3-13 Exercise - RFP</a:t>
            </a:r>
            <a:endParaRPr lang="en-US" dirty="0"/>
          </a:p>
          <a:p>
            <a:r>
              <a:rPr lang="en-US" dirty="0"/>
              <a:t>Locate RFP customer and title that usually appears in the statement of work (also in the SAM or another opportunity listing)</a:t>
            </a:r>
          </a:p>
          <a:p>
            <a:r>
              <a:rPr lang="en-US" dirty="0"/>
              <a:t>Add RFP number, customer, due date, volume number, and other required information</a:t>
            </a:r>
          </a:p>
          <a:p>
            <a:r>
              <a:rPr lang="en-US" dirty="0"/>
              <a:t>Ensure all the compliance elements required by the RFP are present</a:t>
            </a:r>
          </a:p>
        </p:txBody>
      </p:sp>
      <p:pic>
        <p:nvPicPr>
          <p:cNvPr id="4" name="Picture 3">
            <a:extLst>
              <a:ext uri="{FF2B5EF4-FFF2-40B4-BE49-F238E27FC236}">
                <a16:creationId xmlns:a16="http://schemas.microsoft.com/office/drawing/2014/main" id="{6DB935E5-F14C-455C-A5A1-E55F1441AC40}"/>
              </a:ext>
            </a:extLst>
          </p:cNvPr>
          <p:cNvPicPr>
            <a:picLocks noChangeAspect="1"/>
          </p:cNvPicPr>
          <p:nvPr/>
        </p:nvPicPr>
        <p:blipFill>
          <a:blip r:embed="rId2"/>
          <a:stretch>
            <a:fillRect/>
          </a:stretch>
        </p:blipFill>
        <p:spPr>
          <a:xfrm>
            <a:off x="8053754" y="1825625"/>
            <a:ext cx="3186182" cy="4140926"/>
          </a:xfrm>
          <a:prstGeom prst="rect">
            <a:avLst/>
          </a:prstGeom>
          <a:ln>
            <a:solidFill>
              <a:schemeClr val="accent1"/>
            </a:solidFill>
          </a:ln>
        </p:spPr>
      </p:pic>
    </p:spTree>
    <p:extLst>
      <p:ext uri="{BB962C8B-B14F-4D97-AF65-F5344CB8AC3E}">
        <p14:creationId xmlns:p14="http://schemas.microsoft.com/office/powerpoint/2010/main" val="15063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6</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lstStyle/>
          <a:p>
            <a:r>
              <a:rPr lang="en-US" sz="4400" b="1" dirty="0">
                <a:solidFill>
                  <a:schemeClr val="tx1"/>
                </a:solidFill>
              </a:rPr>
              <a:t>Structuring Proposal Outlines</a:t>
            </a:r>
          </a:p>
        </p:txBody>
      </p:sp>
    </p:spTree>
    <p:extLst>
      <p:ext uri="{BB962C8B-B14F-4D97-AF65-F5344CB8AC3E}">
        <p14:creationId xmlns:p14="http://schemas.microsoft.com/office/powerpoint/2010/main" val="2197780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Annotated Outline Development Process</a:t>
            </a:r>
          </a:p>
        </p:txBody>
      </p:sp>
      <p:sp>
        <p:nvSpPr>
          <p:cNvPr id="9" name="AutoShape 3"/>
          <p:cNvSpPr>
            <a:spLocks noChangeAspect="1" noChangeArrowheads="1" noTextEdit="1"/>
          </p:cNvSpPr>
          <p:nvPr/>
        </p:nvSpPr>
        <p:spPr bwMode="auto">
          <a:xfrm>
            <a:off x="2109493" y="2347456"/>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5"/>
          <p:cNvSpPr>
            <a:spLocks noChangeArrowheads="1"/>
          </p:cNvSpPr>
          <p:nvPr/>
        </p:nvSpPr>
        <p:spPr bwMode="auto">
          <a:xfrm>
            <a:off x="2114256" y="2434769"/>
            <a:ext cx="2184400" cy="347503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6"/>
          <p:cNvSpPr>
            <a:spLocks noChangeArrowheads="1"/>
          </p:cNvSpPr>
          <p:nvPr/>
        </p:nvSpPr>
        <p:spPr bwMode="auto">
          <a:xfrm>
            <a:off x="2114256" y="2434769"/>
            <a:ext cx="2184400" cy="3838256"/>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2" name="Rectangle 7"/>
          <p:cNvSpPr>
            <a:spLocks noChangeArrowheads="1"/>
          </p:cNvSpPr>
          <p:nvPr/>
        </p:nvSpPr>
        <p:spPr bwMode="auto">
          <a:xfrm>
            <a:off x="2214268" y="2493506"/>
            <a:ext cx="21050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500" b="1" dirty="0">
                <a:solidFill>
                  <a:srgbClr val="000000"/>
                </a:solidFill>
                <a:latin typeface="Arial" pitchFamily="34" charset="0"/>
                <a:cs typeface="Arial" pitchFamily="34" charset="0"/>
              </a:rPr>
              <a:t>Proposal Manager</a:t>
            </a:r>
          </a:p>
          <a:p>
            <a:pPr fontAlgn="base">
              <a:spcBef>
                <a:spcPct val="0"/>
              </a:spcBef>
              <a:spcAft>
                <a:spcPct val="0"/>
              </a:spcAft>
            </a:pPr>
            <a:r>
              <a:rPr lang="en-US" sz="1500" b="1" dirty="0">
                <a:solidFill>
                  <a:srgbClr val="000000"/>
                </a:solidFill>
                <a:latin typeface="Arial" pitchFamily="34" charset="0"/>
                <a:cs typeface="Arial" pitchFamily="34" charset="0"/>
              </a:rPr>
              <a:t>Creates the </a:t>
            </a:r>
          </a:p>
          <a:p>
            <a:pPr fontAlgn="base">
              <a:spcBef>
                <a:spcPct val="0"/>
              </a:spcBef>
              <a:spcAft>
                <a:spcPct val="0"/>
              </a:spcAft>
            </a:pPr>
            <a:r>
              <a:rPr lang="en-US" sz="1500" b="1" dirty="0">
                <a:solidFill>
                  <a:srgbClr val="000000"/>
                </a:solidFill>
                <a:latin typeface="Arial" pitchFamily="34" charset="0"/>
                <a:cs typeface="Arial" pitchFamily="34" charset="0"/>
              </a:rPr>
              <a:t>Requirements-Based Outline first</a:t>
            </a:r>
            <a:endParaRPr lang="en-US" dirty="0">
              <a:latin typeface="Arial" pitchFamily="34" charset="0"/>
              <a:cs typeface="Arial" pitchFamily="34" charset="0"/>
            </a:endParaRPr>
          </a:p>
        </p:txBody>
      </p:sp>
      <p:sp>
        <p:nvSpPr>
          <p:cNvPr id="15" name="Rectangle 10"/>
          <p:cNvSpPr>
            <a:spLocks noChangeArrowheads="1"/>
          </p:cNvSpPr>
          <p:nvPr/>
        </p:nvSpPr>
        <p:spPr bwMode="auto">
          <a:xfrm>
            <a:off x="2293008" y="3519982"/>
            <a:ext cx="1773238" cy="539750"/>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7" name="Rectangle 12"/>
          <p:cNvSpPr>
            <a:spLocks noChangeArrowheads="1"/>
          </p:cNvSpPr>
          <p:nvPr/>
        </p:nvSpPr>
        <p:spPr bwMode="auto">
          <a:xfrm>
            <a:off x="2366034" y="3577133"/>
            <a:ext cx="9539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Start with L </a:t>
            </a:r>
            <a:endParaRPr lang="en-US" dirty="0">
              <a:latin typeface="Arial" pitchFamily="34" charset="0"/>
              <a:cs typeface="Arial" pitchFamily="34" charset="0"/>
            </a:endParaRPr>
          </a:p>
        </p:txBody>
      </p:sp>
      <p:sp>
        <p:nvSpPr>
          <p:cNvPr id="18" name="Rectangle 13"/>
          <p:cNvSpPr>
            <a:spLocks noChangeArrowheads="1"/>
          </p:cNvSpPr>
          <p:nvPr/>
        </p:nvSpPr>
        <p:spPr bwMode="auto">
          <a:xfrm>
            <a:off x="2366033" y="3772396"/>
            <a:ext cx="10708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a:solidFill>
                  <a:srgbClr val="000000"/>
                </a:solidFill>
                <a:latin typeface="Arial" pitchFamily="34" charset="0"/>
                <a:cs typeface="Arial" pitchFamily="34" charset="0"/>
              </a:rPr>
              <a:t>(Instructions)</a:t>
            </a:r>
            <a:endParaRPr lang="en-US">
              <a:latin typeface="Arial" pitchFamily="34" charset="0"/>
              <a:cs typeface="Arial" pitchFamily="34" charset="0"/>
            </a:endParaRPr>
          </a:p>
        </p:txBody>
      </p:sp>
      <p:sp>
        <p:nvSpPr>
          <p:cNvPr id="19" name="Rectangle 14"/>
          <p:cNvSpPr>
            <a:spLocks noChangeArrowheads="1"/>
          </p:cNvSpPr>
          <p:nvPr/>
        </p:nvSpPr>
        <p:spPr bwMode="auto">
          <a:xfrm>
            <a:off x="2293008" y="4131171"/>
            <a:ext cx="1773238" cy="557849"/>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 name="Rectangle 16"/>
          <p:cNvSpPr>
            <a:spLocks noChangeArrowheads="1"/>
          </p:cNvSpPr>
          <p:nvPr/>
        </p:nvSpPr>
        <p:spPr bwMode="auto">
          <a:xfrm>
            <a:off x="2373972" y="4202608"/>
            <a:ext cx="170238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Add in M (Evaluation </a:t>
            </a:r>
            <a:endParaRPr lang="en-US" dirty="0">
              <a:latin typeface="Arial" pitchFamily="34" charset="0"/>
              <a:cs typeface="Arial" pitchFamily="34" charset="0"/>
            </a:endParaRPr>
          </a:p>
        </p:txBody>
      </p:sp>
      <p:sp>
        <p:nvSpPr>
          <p:cNvPr id="22" name="Rectangle 17"/>
          <p:cNvSpPr>
            <a:spLocks noChangeArrowheads="1"/>
          </p:cNvSpPr>
          <p:nvPr/>
        </p:nvSpPr>
        <p:spPr bwMode="auto">
          <a:xfrm>
            <a:off x="2373972" y="4394696"/>
            <a:ext cx="6395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a:solidFill>
                  <a:srgbClr val="000000"/>
                </a:solidFill>
                <a:latin typeface="Arial" pitchFamily="34" charset="0"/>
                <a:cs typeface="Arial" pitchFamily="34" charset="0"/>
              </a:rPr>
              <a:t>Criteria)</a:t>
            </a:r>
            <a:endParaRPr lang="en-US">
              <a:latin typeface="Arial" pitchFamily="34" charset="0"/>
              <a:cs typeface="Arial" pitchFamily="34" charset="0"/>
            </a:endParaRPr>
          </a:p>
        </p:txBody>
      </p:sp>
      <p:sp>
        <p:nvSpPr>
          <p:cNvPr id="23" name="Rectangle 18"/>
          <p:cNvSpPr>
            <a:spLocks noChangeArrowheads="1"/>
          </p:cNvSpPr>
          <p:nvPr/>
        </p:nvSpPr>
        <p:spPr bwMode="auto">
          <a:xfrm>
            <a:off x="2293008" y="4762361"/>
            <a:ext cx="1773238" cy="559449"/>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 name="Rectangle 20"/>
          <p:cNvSpPr>
            <a:spLocks noChangeArrowheads="1"/>
          </p:cNvSpPr>
          <p:nvPr/>
        </p:nvSpPr>
        <p:spPr bwMode="auto">
          <a:xfrm>
            <a:off x="2370796" y="4832211"/>
            <a:ext cx="8912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a:solidFill>
                  <a:srgbClr val="000000"/>
                </a:solidFill>
                <a:latin typeface="Arial" pitchFamily="34" charset="0"/>
                <a:cs typeface="Arial" pitchFamily="34" charset="0"/>
              </a:rPr>
              <a:t>Add C or J </a:t>
            </a:r>
            <a:endParaRPr lang="en-US">
              <a:latin typeface="Arial" pitchFamily="34" charset="0"/>
              <a:cs typeface="Arial" pitchFamily="34" charset="0"/>
            </a:endParaRPr>
          </a:p>
        </p:txBody>
      </p:sp>
      <p:sp>
        <p:nvSpPr>
          <p:cNvPr id="26" name="Rectangle 21"/>
          <p:cNvSpPr>
            <a:spLocks noChangeArrowheads="1"/>
          </p:cNvSpPr>
          <p:nvPr/>
        </p:nvSpPr>
        <p:spPr bwMode="auto">
          <a:xfrm>
            <a:off x="2370796" y="5025886"/>
            <a:ext cx="15855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(Statement of Work)</a:t>
            </a:r>
            <a:endParaRPr lang="en-US" dirty="0">
              <a:latin typeface="Arial" pitchFamily="34" charset="0"/>
              <a:cs typeface="Arial" pitchFamily="34" charset="0"/>
            </a:endParaRPr>
          </a:p>
        </p:txBody>
      </p:sp>
      <p:sp>
        <p:nvSpPr>
          <p:cNvPr id="27" name="Rectangle 22"/>
          <p:cNvSpPr>
            <a:spLocks noChangeArrowheads="1"/>
          </p:cNvSpPr>
          <p:nvPr/>
        </p:nvSpPr>
        <p:spPr bwMode="auto">
          <a:xfrm>
            <a:off x="2293008" y="5407837"/>
            <a:ext cx="1773238" cy="513400"/>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 name="Rectangle 24"/>
          <p:cNvSpPr>
            <a:spLocks noChangeArrowheads="1"/>
          </p:cNvSpPr>
          <p:nvPr/>
        </p:nvSpPr>
        <p:spPr bwMode="auto">
          <a:xfrm>
            <a:off x="2400959" y="5507851"/>
            <a:ext cx="15228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Add H, CDRLs, etc.</a:t>
            </a:r>
            <a:endParaRPr lang="en-US" dirty="0">
              <a:latin typeface="Arial" pitchFamily="34" charset="0"/>
              <a:cs typeface="Arial" pitchFamily="34" charset="0"/>
            </a:endParaRPr>
          </a:p>
        </p:txBody>
      </p:sp>
      <p:sp>
        <p:nvSpPr>
          <p:cNvPr id="30" name="Rectangle 25"/>
          <p:cNvSpPr>
            <a:spLocks noChangeArrowheads="1"/>
          </p:cNvSpPr>
          <p:nvPr/>
        </p:nvSpPr>
        <p:spPr bwMode="auto">
          <a:xfrm>
            <a:off x="4581232" y="2425245"/>
            <a:ext cx="3914775" cy="3847781"/>
          </a:xfrm>
          <a:prstGeom prst="rect">
            <a:avLst/>
          </a:pr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 name="Rectangle 27"/>
          <p:cNvSpPr>
            <a:spLocks noChangeArrowheads="1"/>
          </p:cNvSpPr>
          <p:nvPr/>
        </p:nvSpPr>
        <p:spPr bwMode="auto">
          <a:xfrm>
            <a:off x="4700294" y="2482395"/>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500" b="1" dirty="0">
                <a:solidFill>
                  <a:schemeClr val="tx2"/>
                </a:solidFill>
                <a:latin typeface="Arial" pitchFamily="34" charset="0"/>
                <a:cs typeface="Arial" pitchFamily="34" charset="0"/>
              </a:rPr>
              <a:t>The first cut takes place before brainstorming, and the second step after</a:t>
            </a:r>
            <a:endParaRPr lang="en-US" dirty="0">
              <a:solidFill>
                <a:schemeClr val="tx2"/>
              </a:solidFill>
              <a:latin typeface="Arial" pitchFamily="34" charset="0"/>
              <a:cs typeface="Arial" pitchFamily="34" charset="0"/>
            </a:endParaRPr>
          </a:p>
        </p:txBody>
      </p:sp>
      <p:sp>
        <p:nvSpPr>
          <p:cNvPr id="33" name="Rectangle 28"/>
          <p:cNvSpPr>
            <a:spLocks noChangeArrowheads="1"/>
          </p:cNvSpPr>
          <p:nvPr/>
        </p:nvSpPr>
        <p:spPr bwMode="auto">
          <a:xfrm>
            <a:off x="4859044" y="3099930"/>
            <a:ext cx="3355975" cy="311150"/>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 name="Rectangle 29"/>
          <p:cNvSpPr>
            <a:spLocks noChangeArrowheads="1"/>
          </p:cNvSpPr>
          <p:nvPr/>
        </p:nvSpPr>
        <p:spPr bwMode="auto">
          <a:xfrm>
            <a:off x="4859044" y="3099930"/>
            <a:ext cx="3355975" cy="311150"/>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1"/>
          <p:cNvSpPr>
            <a:spLocks noChangeArrowheads="1"/>
          </p:cNvSpPr>
          <p:nvPr/>
        </p:nvSpPr>
        <p:spPr bwMode="auto">
          <a:xfrm>
            <a:off x="4859044" y="3492043"/>
            <a:ext cx="3355975" cy="333375"/>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 name="Rectangle 32"/>
          <p:cNvSpPr>
            <a:spLocks noChangeArrowheads="1"/>
          </p:cNvSpPr>
          <p:nvPr/>
        </p:nvSpPr>
        <p:spPr bwMode="auto">
          <a:xfrm>
            <a:off x="4859044" y="3492043"/>
            <a:ext cx="3355975" cy="333375"/>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36"/>
          <p:cNvSpPr>
            <a:spLocks noChangeArrowheads="1"/>
          </p:cNvSpPr>
          <p:nvPr/>
        </p:nvSpPr>
        <p:spPr bwMode="auto">
          <a:xfrm>
            <a:off x="4859044" y="3906381"/>
            <a:ext cx="3355975" cy="333375"/>
          </a:xfrm>
          <a:prstGeom prst="rect">
            <a:avLst/>
          </a:prstGeom>
          <a:solidFill>
            <a:srgbClr val="F9FB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7"/>
          <p:cNvSpPr>
            <a:spLocks noChangeArrowheads="1"/>
          </p:cNvSpPr>
          <p:nvPr/>
        </p:nvSpPr>
        <p:spPr bwMode="auto">
          <a:xfrm>
            <a:off x="4859044" y="3906381"/>
            <a:ext cx="3355975" cy="334963"/>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4" name="Rectangle 39"/>
          <p:cNvSpPr>
            <a:spLocks noChangeArrowheads="1"/>
          </p:cNvSpPr>
          <p:nvPr/>
        </p:nvSpPr>
        <p:spPr bwMode="auto">
          <a:xfrm>
            <a:off x="4859044" y="4321670"/>
            <a:ext cx="3355975" cy="331788"/>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5" name="Rectangle 40"/>
          <p:cNvSpPr>
            <a:spLocks noChangeArrowheads="1"/>
          </p:cNvSpPr>
          <p:nvPr/>
        </p:nvSpPr>
        <p:spPr bwMode="auto">
          <a:xfrm>
            <a:off x="4859044" y="4321670"/>
            <a:ext cx="3355975" cy="331788"/>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1"/>
          <p:cNvSpPr>
            <a:spLocks noChangeArrowheads="1"/>
          </p:cNvSpPr>
          <p:nvPr/>
        </p:nvSpPr>
        <p:spPr bwMode="auto">
          <a:xfrm>
            <a:off x="4963818" y="4399458"/>
            <a:ext cx="2148024"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applicable win themes</a:t>
            </a:r>
            <a:endParaRPr lang="en-US" dirty="0">
              <a:solidFill>
                <a:srgbClr val="FFFFFF"/>
              </a:solidFill>
              <a:latin typeface="Arial" pitchFamily="34" charset="0"/>
              <a:cs typeface="Arial" pitchFamily="34" charset="0"/>
            </a:endParaRPr>
          </a:p>
        </p:txBody>
      </p:sp>
      <p:sp>
        <p:nvSpPr>
          <p:cNvPr id="49" name="Rectangle 44"/>
          <p:cNvSpPr>
            <a:spLocks noChangeArrowheads="1"/>
          </p:cNvSpPr>
          <p:nvPr/>
        </p:nvSpPr>
        <p:spPr bwMode="auto">
          <a:xfrm>
            <a:off x="4859044" y="4736007"/>
            <a:ext cx="3355975" cy="331788"/>
          </a:xfrm>
          <a:prstGeom prst="rect">
            <a:avLst/>
          </a:prstGeom>
          <a:solidFill>
            <a:srgbClr val="F9FBA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45"/>
          <p:cNvSpPr>
            <a:spLocks noChangeArrowheads="1"/>
          </p:cNvSpPr>
          <p:nvPr/>
        </p:nvSpPr>
        <p:spPr bwMode="auto">
          <a:xfrm>
            <a:off x="4859044" y="4736008"/>
            <a:ext cx="3355975" cy="333375"/>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1" name="Rectangle 46"/>
          <p:cNvSpPr>
            <a:spLocks noChangeArrowheads="1"/>
          </p:cNvSpPr>
          <p:nvPr/>
        </p:nvSpPr>
        <p:spPr bwMode="auto">
          <a:xfrm>
            <a:off x="4963818" y="4812208"/>
            <a:ext cx="3193182"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other points of discussion if known</a:t>
            </a:r>
            <a:endParaRPr lang="en-US" dirty="0">
              <a:solidFill>
                <a:srgbClr val="FFFFFF"/>
              </a:solidFill>
              <a:latin typeface="Arial" pitchFamily="34" charset="0"/>
              <a:cs typeface="Arial" pitchFamily="34" charset="0"/>
            </a:endParaRPr>
          </a:p>
        </p:txBody>
      </p:sp>
      <p:sp>
        <p:nvSpPr>
          <p:cNvPr id="53" name="Rectangle 48"/>
          <p:cNvSpPr>
            <a:spLocks noChangeArrowheads="1"/>
          </p:cNvSpPr>
          <p:nvPr/>
        </p:nvSpPr>
        <p:spPr bwMode="auto">
          <a:xfrm>
            <a:off x="4859044" y="5150981"/>
            <a:ext cx="3355975" cy="585470"/>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4" name="Rectangle 49"/>
          <p:cNvSpPr>
            <a:spLocks noChangeArrowheads="1"/>
          </p:cNvSpPr>
          <p:nvPr/>
        </p:nvSpPr>
        <p:spPr bwMode="auto">
          <a:xfrm>
            <a:off x="4963819" y="5244643"/>
            <a:ext cx="817531"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cross</a:t>
            </a:r>
            <a:endParaRPr lang="en-US" dirty="0">
              <a:solidFill>
                <a:srgbClr val="FFFFFF"/>
              </a:solidFill>
              <a:latin typeface="Arial" pitchFamily="34" charset="0"/>
              <a:cs typeface="Arial" pitchFamily="34" charset="0"/>
            </a:endParaRPr>
          </a:p>
        </p:txBody>
      </p:sp>
      <p:sp>
        <p:nvSpPr>
          <p:cNvPr id="55" name="Rectangle 50"/>
          <p:cNvSpPr>
            <a:spLocks noChangeArrowheads="1"/>
          </p:cNvSpPr>
          <p:nvPr/>
        </p:nvSpPr>
        <p:spPr bwMode="auto">
          <a:xfrm>
            <a:off x="5775031" y="5244643"/>
            <a:ext cx="56106"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a:solidFill>
                  <a:srgbClr val="FFFFFF"/>
                </a:solidFill>
                <a:latin typeface="Arial" pitchFamily="34" charset="0"/>
                <a:cs typeface="Arial" pitchFamily="34" charset="0"/>
              </a:rPr>
              <a:t>-</a:t>
            </a:r>
            <a:endParaRPr lang="en-US">
              <a:solidFill>
                <a:srgbClr val="FFFFFF"/>
              </a:solidFill>
              <a:latin typeface="Arial" pitchFamily="34" charset="0"/>
              <a:cs typeface="Arial" pitchFamily="34" charset="0"/>
            </a:endParaRPr>
          </a:p>
        </p:txBody>
      </p:sp>
      <p:sp>
        <p:nvSpPr>
          <p:cNvPr id="56" name="Rectangle 51"/>
          <p:cNvSpPr>
            <a:spLocks noChangeArrowheads="1"/>
          </p:cNvSpPr>
          <p:nvPr/>
        </p:nvSpPr>
        <p:spPr bwMode="auto">
          <a:xfrm>
            <a:off x="5827418" y="5244643"/>
            <a:ext cx="2333972"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references between sections </a:t>
            </a:r>
            <a:endParaRPr lang="en-US" dirty="0">
              <a:solidFill>
                <a:srgbClr val="FFFFFF"/>
              </a:solidFill>
              <a:latin typeface="Arial" pitchFamily="34" charset="0"/>
              <a:cs typeface="Arial" pitchFamily="34" charset="0"/>
            </a:endParaRPr>
          </a:p>
        </p:txBody>
      </p:sp>
      <p:sp>
        <p:nvSpPr>
          <p:cNvPr id="57" name="Rectangle 52"/>
          <p:cNvSpPr>
            <a:spLocks noChangeArrowheads="1"/>
          </p:cNvSpPr>
          <p:nvPr/>
        </p:nvSpPr>
        <p:spPr bwMode="auto">
          <a:xfrm>
            <a:off x="4963818" y="5438318"/>
            <a:ext cx="1022716"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and volumes</a:t>
            </a:r>
            <a:endParaRPr lang="en-US" dirty="0">
              <a:solidFill>
                <a:srgbClr val="FFFFFF"/>
              </a:solidFill>
              <a:latin typeface="Arial" pitchFamily="34" charset="0"/>
              <a:cs typeface="Arial" pitchFamily="34" charset="0"/>
            </a:endParaRPr>
          </a:p>
        </p:txBody>
      </p:sp>
      <p:sp>
        <p:nvSpPr>
          <p:cNvPr id="58" name="Rectangle 53"/>
          <p:cNvSpPr>
            <a:spLocks noChangeArrowheads="1"/>
          </p:cNvSpPr>
          <p:nvPr/>
        </p:nvSpPr>
        <p:spPr bwMode="auto">
          <a:xfrm>
            <a:off x="8815387" y="2425243"/>
            <a:ext cx="1547813" cy="134464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sz="1300" b="1" dirty="0">
                <a:solidFill>
                  <a:srgbClr val="FFFFFF"/>
                </a:solidFill>
                <a:latin typeface="Arial" pitchFamily="34" charset="0"/>
                <a:cs typeface="Arial" pitchFamily="34" charset="0"/>
              </a:rPr>
              <a:t>Rearrange bullets within sections and streamline while minding compliance</a:t>
            </a:r>
            <a:endParaRPr lang="en-US" sz="1300" dirty="0">
              <a:solidFill>
                <a:schemeClr val="tx1"/>
              </a:solidFill>
              <a:latin typeface="Arial" pitchFamily="34" charset="0"/>
              <a:cs typeface="Arial" pitchFamily="34" charset="0"/>
            </a:endParaRPr>
          </a:p>
        </p:txBody>
      </p:sp>
      <p:sp>
        <p:nvSpPr>
          <p:cNvPr id="64" name="Rectangle 59"/>
          <p:cNvSpPr>
            <a:spLocks noChangeArrowheads="1"/>
          </p:cNvSpPr>
          <p:nvPr/>
        </p:nvSpPr>
        <p:spPr bwMode="auto">
          <a:xfrm>
            <a:off x="8815387" y="4071481"/>
            <a:ext cx="1547813" cy="2201544"/>
          </a:xfrm>
          <a:prstGeom prst="rect">
            <a:avLst/>
          </a:prstGeom>
          <a:gradFill>
            <a:gsLst>
              <a:gs pos="0">
                <a:srgbClr val="FFFFFF"/>
              </a:gs>
              <a:gs pos="50000">
                <a:schemeClr val="bg2">
                  <a:lumMod val="40000"/>
                  <a:lumOff val="60000"/>
                </a:schemeClr>
              </a:gs>
              <a:gs pos="100000">
                <a:srgbClr val="FFCCCC"/>
              </a:gs>
            </a:gsLst>
            <a:lin ang="5400000" scaled="0"/>
          </a:gradFill>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6" name="Rectangle 61"/>
          <p:cNvSpPr>
            <a:spLocks noChangeArrowheads="1"/>
          </p:cNvSpPr>
          <p:nvPr/>
        </p:nvSpPr>
        <p:spPr bwMode="auto">
          <a:xfrm>
            <a:off x="8886951" y="4344531"/>
            <a:ext cx="14046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300" b="1" dirty="0">
                <a:solidFill>
                  <a:srgbClr val="000000"/>
                </a:solidFill>
                <a:latin typeface="Arial" pitchFamily="34" charset="0"/>
                <a:cs typeface="Arial" pitchFamily="34" charset="0"/>
              </a:rPr>
              <a:t>Submit for in-process reviews, improve, and freeze the compliance part after Pink Team</a:t>
            </a:r>
          </a:p>
        </p:txBody>
      </p:sp>
      <p:sp>
        <p:nvSpPr>
          <p:cNvPr id="78" name="Right Arrow 77"/>
          <p:cNvSpPr/>
          <p:nvPr/>
        </p:nvSpPr>
        <p:spPr bwMode="auto">
          <a:xfrm>
            <a:off x="4298657" y="3558719"/>
            <a:ext cx="28257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solidFill>
                <a:schemeClr val="tx1"/>
              </a:solidFill>
              <a:latin typeface="Arial" charset="0"/>
            </a:endParaRPr>
          </a:p>
        </p:txBody>
      </p:sp>
      <p:sp>
        <p:nvSpPr>
          <p:cNvPr id="79" name="Left Brace 78"/>
          <p:cNvSpPr/>
          <p:nvPr/>
        </p:nvSpPr>
        <p:spPr bwMode="auto">
          <a:xfrm rot="5400000">
            <a:off x="6407649" y="294346"/>
            <a:ext cx="261941" cy="3914777"/>
          </a:xfrm>
          <a:prstGeom prst="leftBrace">
            <a:avLst/>
          </a:prstGeom>
          <a:no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80" name="TextBox 79"/>
          <p:cNvSpPr txBox="1"/>
          <p:nvPr/>
        </p:nvSpPr>
        <p:spPr>
          <a:xfrm>
            <a:off x="4535511" y="1613395"/>
            <a:ext cx="4005263" cy="523220"/>
          </a:xfrm>
          <a:prstGeom prst="rect">
            <a:avLst/>
          </a:prstGeom>
          <a:noFill/>
        </p:spPr>
        <p:txBody>
          <a:bodyPr wrap="square" rtlCol="0">
            <a:spAutoFit/>
          </a:bodyPr>
          <a:lstStyle/>
          <a:p>
            <a:pPr algn="ctr"/>
            <a:r>
              <a:rPr lang="en-US" sz="1400" dirty="0">
                <a:solidFill>
                  <a:schemeClr val="tx2"/>
                </a:solidFill>
              </a:rPr>
              <a:t>Some of this information can be added right away, and other after brainstorming </a:t>
            </a:r>
          </a:p>
        </p:txBody>
      </p:sp>
      <p:sp>
        <p:nvSpPr>
          <p:cNvPr id="81" name="Right Arrow 80"/>
          <p:cNvSpPr/>
          <p:nvPr/>
        </p:nvSpPr>
        <p:spPr bwMode="auto">
          <a:xfrm>
            <a:off x="8519454" y="2587168"/>
            <a:ext cx="28257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solidFill>
                <a:schemeClr val="tx1"/>
              </a:solidFill>
              <a:latin typeface="Arial" charset="0"/>
            </a:endParaRPr>
          </a:p>
        </p:txBody>
      </p:sp>
      <p:sp>
        <p:nvSpPr>
          <p:cNvPr id="83" name="Right Arrow 82"/>
          <p:cNvSpPr/>
          <p:nvPr/>
        </p:nvSpPr>
        <p:spPr bwMode="auto">
          <a:xfrm rot="5400000">
            <a:off x="9432465" y="3684567"/>
            <a:ext cx="31365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solidFill>
                <a:schemeClr val="tx1"/>
              </a:solidFill>
              <a:latin typeface="Arial" charset="0"/>
            </a:endParaRPr>
          </a:p>
        </p:txBody>
      </p:sp>
      <p:sp>
        <p:nvSpPr>
          <p:cNvPr id="84" name="Rectangle 83"/>
          <p:cNvSpPr/>
          <p:nvPr/>
        </p:nvSpPr>
        <p:spPr>
          <a:xfrm>
            <a:off x="241500" y="1642660"/>
            <a:ext cx="1737584" cy="1477328"/>
          </a:xfrm>
          <a:prstGeom prst="rect">
            <a:avLst/>
          </a:prstGeom>
        </p:spPr>
        <p:txBody>
          <a:bodyPr wrap="square">
            <a:spAutoFit/>
          </a:bodyPr>
          <a:lstStyle/>
          <a:p>
            <a:pPr lvl="0"/>
            <a:r>
              <a:rPr lang="en-US" i="1" dirty="0">
                <a:solidFill>
                  <a:schemeClr val="tx2"/>
                </a:solidFill>
              </a:rPr>
              <a:t>Just like anything in proposals, outlining is an iterative process</a:t>
            </a:r>
          </a:p>
        </p:txBody>
      </p:sp>
      <p:sp>
        <p:nvSpPr>
          <p:cNvPr id="86" name="TextBox 85"/>
          <p:cNvSpPr txBox="1"/>
          <p:nvPr/>
        </p:nvSpPr>
        <p:spPr>
          <a:xfrm>
            <a:off x="2109494" y="1665604"/>
            <a:ext cx="2189163" cy="738664"/>
          </a:xfrm>
          <a:prstGeom prst="rect">
            <a:avLst/>
          </a:prstGeom>
          <a:noFill/>
        </p:spPr>
        <p:txBody>
          <a:bodyPr wrap="square" rtlCol="0">
            <a:spAutoFit/>
          </a:bodyPr>
          <a:lstStyle/>
          <a:p>
            <a:pPr algn="ctr"/>
            <a:r>
              <a:rPr lang="en-US" sz="1400" dirty="0">
                <a:solidFill>
                  <a:schemeClr val="accent1"/>
                </a:solidFill>
              </a:rPr>
              <a:t>Don’t stop at a top-level outline and leave figuring out the details to authors</a:t>
            </a:r>
          </a:p>
        </p:txBody>
      </p:sp>
      <p:sp>
        <p:nvSpPr>
          <p:cNvPr id="87" name="TextBox 86"/>
          <p:cNvSpPr txBox="1"/>
          <p:nvPr/>
        </p:nvSpPr>
        <p:spPr>
          <a:xfrm>
            <a:off x="8605507" y="1607626"/>
            <a:ext cx="1930975" cy="738664"/>
          </a:xfrm>
          <a:prstGeom prst="rect">
            <a:avLst/>
          </a:prstGeom>
          <a:noFill/>
        </p:spPr>
        <p:txBody>
          <a:bodyPr wrap="square" rtlCol="0">
            <a:spAutoFit/>
          </a:bodyPr>
          <a:lstStyle/>
          <a:p>
            <a:pPr algn="ctr"/>
            <a:r>
              <a:rPr lang="en-US" sz="1400" dirty="0">
                <a:solidFill>
                  <a:schemeClr val="tx2"/>
                </a:solidFill>
              </a:rPr>
              <a:t>Be ready to rearrange and tweak as your thinking matures</a:t>
            </a:r>
          </a:p>
        </p:txBody>
      </p:sp>
      <p:sp>
        <p:nvSpPr>
          <p:cNvPr id="88" name="Rectangle 48"/>
          <p:cNvSpPr>
            <a:spLocks noChangeArrowheads="1"/>
          </p:cNvSpPr>
          <p:nvPr/>
        </p:nvSpPr>
        <p:spPr bwMode="auto">
          <a:xfrm>
            <a:off x="4860631" y="5801220"/>
            <a:ext cx="3355975" cy="359708"/>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r>
              <a:rPr lang="en-US" sz="1300" b="1" dirty="0">
                <a:solidFill>
                  <a:srgbClr val="FFFFFF"/>
                </a:solidFill>
                <a:latin typeface="Arial" pitchFamily="34" charset="0"/>
                <a:cs typeface="Arial" pitchFamily="34" charset="0"/>
              </a:rPr>
              <a:t>Add introductions and transitions</a:t>
            </a:r>
          </a:p>
        </p:txBody>
      </p:sp>
      <p:sp>
        <p:nvSpPr>
          <p:cNvPr id="59" name="Rectangle 33"/>
          <p:cNvSpPr>
            <a:spLocks noChangeArrowheads="1"/>
          </p:cNvSpPr>
          <p:nvPr/>
        </p:nvSpPr>
        <p:spPr bwMode="auto">
          <a:xfrm>
            <a:off x="4963819" y="3978848"/>
            <a:ext cx="2798843"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must-have figure placeholders</a:t>
            </a:r>
            <a:endParaRPr lang="en-US" dirty="0">
              <a:solidFill>
                <a:srgbClr val="FFFFFF"/>
              </a:solidFill>
              <a:latin typeface="Arial" pitchFamily="34" charset="0"/>
              <a:cs typeface="Arial" pitchFamily="34" charset="0"/>
            </a:endParaRPr>
          </a:p>
        </p:txBody>
      </p:sp>
      <p:sp>
        <p:nvSpPr>
          <p:cNvPr id="60" name="Rectangle 30"/>
          <p:cNvSpPr>
            <a:spLocks noChangeArrowheads="1"/>
          </p:cNvSpPr>
          <p:nvPr/>
        </p:nvSpPr>
        <p:spPr bwMode="auto">
          <a:xfrm>
            <a:off x="4959056" y="3553693"/>
            <a:ext cx="195245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templates for tables</a:t>
            </a:r>
            <a:endParaRPr lang="en-US" dirty="0">
              <a:solidFill>
                <a:srgbClr val="FFFFFF"/>
              </a:solidFill>
              <a:latin typeface="Arial" pitchFamily="34" charset="0"/>
              <a:cs typeface="Arial" pitchFamily="34" charset="0"/>
            </a:endParaRPr>
          </a:p>
        </p:txBody>
      </p:sp>
      <p:sp>
        <p:nvSpPr>
          <p:cNvPr id="61" name="Rectangle 30"/>
          <p:cNvSpPr>
            <a:spLocks noChangeArrowheads="1"/>
          </p:cNvSpPr>
          <p:nvPr/>
        </p:nvSpPr>
        <p:spPr bwMode="auto">
          <a:xfrm>
            <a:off x="4961852" y="3172780"/>
            <a:ext cx="3169137"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your interpretation of requirements</a:t>
            </a:r>
            <a:endParaRPr lang="en-US" dirty="0">
              <a:solidFill>
                <a:srgbClr val="FFFFFF"/>
              </a:solidFill>
              <a:latin typeface="Arial" pitchFamily="34" charset="0"/>
              <a:cs typeface="Arial" pitchFamily="34" charset="0"/>
            </a:endParaRPr>
          </a:p>
        </p:txBody>
      </p:sp>
      <p:sp>
        <p:nvSpPr>
          <p:cNvPr id="3" name="Rounded Rectangle 2"/>
          <p:cNvSpPr/>
          <p:nvPr/>
        </p:nvSpPr>
        <p:spPr bwMode="auto">
          <a:xfrm>
            <a:off x="2002531" y="1665604"/>
            <a:ext cx="2393344" cy="4827271"/>
          </a:xfrm>
          <a:prstGeom prst="roundRect">
            <a:avLst/>
          </a:prstGeom>
          <a:noFill/>
          <a:ln w="19050" cap="flat" cmpd="sng" algn="ctr">
            <a:solidFill>
              <a:srgbClr val="0070C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38987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1000"/>
                                        <p:tgtEl>
                                          <p:spTgt spid="78"/>
                                        </p:tgtEl>
                                      </p:cBhvr>
                                    </p:animEffect>
                                    <p:anim calcmode="lin" valueType="num">
                                      <p:cBhvr>
                                        <p:cTn id="83" dur="1000" fill="hold"/>
                                        <p:tgtEl>
                                          <p:spTgt spid="78"/>
                                        </p:tgtEl>
                                        <p:attrNameLst>
                                          <p:attrName>ppt_x</p:attrName>
                                        </p:attrNameLst>
                                      </p:cBhvr>
                                      <p:tavLst>
                                        <p:tav tm="0">
                                          <p:val>
                                            <p:strVal val="#ppt_x"/>
                                          </p:val>
                                        </p:tav>
                                        <p:tav tm="100000">
                                          <p:val>
                                            <p:strVal val="#ppt_x"/>
                                          </p:val>
                                        </p:tav>
                                      </p:tavLst>
                                    </p:anim>
                                    <p:anim calcmode="lin" valueType="num">
                                      <p:cBhvr>
                                        <p:cTn id="84" dur="1000" fill="hold"/>
                                        <p:tgtEl>
                                          <p:spTgt spid="7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fade">
                                      <p:cBhvr>
                                        <p:cTn id="87" dur="1000"/>
                                        <p:tgtEl>
                                          <p:spTgt spid="86"/>
                                        </p:tgtEl>
                                      </p:cBhvr>
                                    </p:animEffect>
                                    <p:anim calcmode="lin" valueType="num">
                                      <p:cBhvr>
                                        <p:cTn id="88" dur="1000" fill="hold"/>
                                        <p:tgtEl>
                                          <p:spTgt spid="86"/>
                                        </p:tgtEl>
                                        <p:attrNameLst>
                                          <p:attrName>ppt_x</p:attrName>
                                        </p:attrNameLst>
                                      </p:cBhvr>
                                      <p:tavLst>
                                        <p:tav tm="0">
                                          <p:val>
                                            <p:strVal val="#ppt_x"/>
                                          </p:val>
                                        </p:tav>
                                        <p:tav tm="100000">
                                          <p:val>
                                            <p:strVal val="#ppt_x"/>
                                          </p:val>
                                        </p:tav>
                                      </p:tavLst>
                                    </p:anim>
                                    <p:anim calcmode="lin" valueType="num">
                                      <p:cBhvr>
                                        <p:cTn id="8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anim calcmode="lin" valueType="num">
                                      <p:cBhvr>
                                        <p:cTn id="100" dur="1000" fill="hold"/>
                                        <p:tgtEl>
                                          <p:spTgt spid="32"/>
                                        </p:tgtEl>
                                        <p:attrNameLst>
                                          <p:attrName>ppt_x</p:attrName>
                                        </p:attrNameLst>
                                      </p:cBhvr>
                                      <p:tavLst>
                                        <p:tav tm="0">
                                          <p:val>
                                            <p:strVal val="#ppt_x"/>
                                          </p:val>
                                        </p:tav>
                                        <p:tav tm="100000">
                                          <p:val>
                                            <p:strVal val="#ppt_x"/>
                                          </p:val>
                                        </p:tav>
                                      </p:tavLst>
                                    </p:anim>
                                    <p:anim calcmode="lin" valueType="num">
                                      <p:cBhvr>
                                        <p:cTn id="101" dur="1000" fill="hold"/>
                                        <p:tgtEl>
                                          <p:spTgt spid="32"/>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anim calcmode="lin" valueType="num">
                                      <p:cBhvr>
                                        <p:cTn id="105" dur="1000" fill="hold"/>
                                        <p:tgtEl>
                                          <p:spTgt spid="33"/>
                                        </p:tgtEl>
                                        <p:attrNameLst>
                                          <p:attrName>ppt_x</p:attrName>
                                        </p:attrNameLst>
                                      </p:cBhvr>
                                      <p:tavLst>
                                        <p:tav tm="0">
                                          <p:val>
                                            <p:strVal val="#ppt_x"/>
                                          </p:val>
                                        </p:tav>
                                        <p:tav tm="100000">
                                          <p:val>
                                            <p:strVal val="#ppt_x"/>
                                          </p:val>
                                        </p:tav>
                                      </p:tavLst>
                                    </p:anim>
                                    <p:anim calcmode="lin" valueType="num">
                                      <p:cBhvr>
                                        <p:cTn id="106" dur="1000" fill="hold"/>
                                        <p:tgtEl>
                                          <p:spTgt spid="3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nodePh="1">
                                  <p:stCondLst>
                                    <p:cond delay="0"/>
                                  </p:stCondLst>
                                  <p:endCondLst>
                                    <p:cond evt="begin" delay="0">
                                      <p:tn val="107"/>
                                    </p:cond>
                                  </p:end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1000"/>
                                        <p:tgtEl>
                                          <p:spTgt spid="34"/>
                                        </p:tgtEl>
                                      </p:cBhvr>
                                    </p:animEffect>
                                    <p:anim calcmode="lin" valueType="num">
                                      <p:cBhvr>
                                        <p:cTn id="110" dur="1000" fill="hold"/>
                                        <p:tgtEl>
                                          <p:spTgt spid="34"/>
                                        </p:tgtEl>
                                        <p:attrNameLst>
                                          <p:attrName>ppt_x</p:attrName>
                                        </p:attrNameLst>
                                      </p:cBhvr>
                                      <p:tavLst>
                                        <p:tav tm="0">
                                          <p:val>
                                            <p:strVal val="#ppt_x"/>
                                          </p:val>
                                        </p:tav>
                                        <p:tav tm="100000">
                                          <p:val>
                                            <p:strVal val="#ppt_x"/>
                                          </p:val>
                                        </p:tav>
                                      </p:tavLst>
                                    </p:anim>
                                    <p:anim calcmode="lin" valueType="num">
                                      <p:cBhvr>
                                        <p:cTn id="111" dur="1000" fill="hold"/>
                                        <p:tgtEl>
                                          <p:spTgt spid="34"/>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1000"/>
                                        <p:tgtEl>
                                          <p:spTgt spid="36"/>
                                        </p:tgtEl>
                                      </p:cBhvr>
                                    </p:animEffect>
                                    <p:anim calcmode="lin" valueType="num">
                                      <p:cBhvr>
                                        <p:cTn id="115" dur="1000" fill="hold"/>
                                        <p:tgtEl>
                                          <p:spTgt spid="36"/>
                                        </p:tgtEl>
                                        <p:attrNameLst>
                                          <p:attrName>ppt_x</p:attrName>
                                        </p:attrNameLst>
                                      </p:cBhvr>
                                      <p:tavLst>
                                        <p:tav tm="0">
                                          <p:val>
                                            <p:strVal val="#ppt_x"/>
                                          </p:val>
                                        </p:tav>
                                        <p:tav tm="100000">
                                          <p:val>
                                            <p:strVal val="#ppt_x"/>
                                          </p:val>
                                        </p:tav>
                                      </p:tavLst>
                                    </p:anim>
                                    <p:anim calcmode="lin" valueType="num">
                                      <p:cBhvr>
                                        <p:cTn id="116" dur="1000" fill="hold"/>
                                        <p:tgtEl>
                                          <p:spTgt spid="36"/>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nodePh="1">
                                  <p:stCondLst>
                                    <p:cond delay="0"/>
                                  </p:stCondLst>
                                  <p:endCondLst>
                                    <p:cond evt="begin" delay="0">
                                      <p:tn val="117"/>
                                    </p:cond>
                                  </p:endCondLst>
                                  <p:childTnLst>
                                    <p:set>
                                      <p:cBhvr>
                                        <p:cTn id="118" dur="1" fill="hold">
                                          <p:stCondLst>
                                            <p:cond delay="0"/>
                                          </p:stCondLst>
                                        </p:cTn>
                                        <p:tgtEl>
                                          <p:spTgt spid="37"/>
                                        </p:tgtEl>
                                        <p:attrNameLst>
                                          <p:attrName>style.visibility</p:attrName>
                                        </p:attrNameLst>
                                      </p:cBhvr>
                                      <p:to>
                                        <p:strVal val="visible"/>
                                      </p:to>
                                    </p:set>
                                    <p:animEffect transition="in" filter="fade">
                                      <p:cBhvr>
                                        <p:cTn id="119" dur="1000"/>
                                        <p:tgtEl>
                                          <p:spTgt spid="37"/>
                                        </p:tgtEl>
                                      </p:cBhvr>
                                    </p:animEffect>
                                    <p:anim calcmode="lin" valueType="num">
                                      <p:cBhvr>
                                        <p:cTn id="120" dur="1000" fill="hold"/>
                                        <p:tgtEl>
                                          <p:spTgt spid="37"/>
                                        </p:tgtEl>
                                        <p:attrNameLst>
                                          <p:attrName>ppt_x</p:attrName>
                                        </p:attrNameLst>
                                      </p:cBhvr>
                                      <p:tavLst>
                                        <p:tav tm="0">
                                          <p:val>
                                            <p:strVal val="#ppt_x"/>
                                          </p:val>
                                        </p:tav>
                                        <p:tav tm="100000">
                                          <p:val>
                                            <p:strVal val="#ppt_x"/>
                                          </p:val>
                                        </p:tav>
                                      </p:tavLst>
                                    </p:anim>
                                    <p:anim calcmode="lin" valueType="num">
                                      <p:cBhvr>
                                        <p:cTn id="121" dur="1000" fill="hold"/>
                                        <p:tgtEl>
                                          <p:spTgt spid="37"/>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fade">
                                      <p:cBhvr>
                                        <p:cTn id="124" dur="1000"/>
                                        <p:tgtEl>
                                          <p:spTgt spid="41"/>
                                        </p:tgtEl>
                                      </p:cBhvr>
                                    </p:animEffect>
                                    <p:anim calcmode="lin" valueType="num">
                                      <p:cBhvr>
                                        <p:cTn id="125" dur="1000" fill="hold"/>
                                        <p:tgtEl>
                                          <p:spTgt spid="41"/>
                                        </p:tgtEl>
                                        <p:attrNameLst>
                                          <p:attrName>ppt_x</p:attrName>
                                        </p:attrNameLst>
                                      </p:cBhvr>
                                      <p:tavLst>
                                        <p:tav tm="0">
                                          <p:val>
                                            <p:strVal val="#ppt_x"/>
                                          </p:val>
                                        </p:tav>
                                        <p:tav tm="100000">
                                          <p:val>
                                            <p:strVal val="#ppt_x"/>
                                          </p:val>
                                        </p:tav>
                                      </p:tavLst>
                                    </p:anim>
                                    <p:anim calcmode="lin" valueType="num">
                                      <p:cBhvr>
                                        <p:cTn id="126" dur="1000" fill="hold"/>
                                        <p:tgtEl>
                                          <p:spTgt spid="41"/>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42"/>
                                        </p:tgtEl>
                                        <p:attrNameLst>
                                          <p:attrName>style.visibility</p:attrName>
                                        </p:attrNameLst>
                                      </p:cBhvr>
                                      <p:to>
                                        <p:strVal val="visible"/>
                                      </p:to>
                                    </p:set>
                                    <p:animEffect transition="in" filter="fade">
                                      <p:cBhvr>
                                        <p:cTn id="129" dur="1000"/>
                                        <p:tgtEl>
                                          <p:spTgt spid="42"/>
                                        </p:tgtEl>
                                      </p:cBhvr>
                                    </p:animEffect>
                                    <p:anim calcmode="lin" valueType="num">
                                      <p:cBhvr>
                                        <p:cTn id="130" dur="1000" fill="hold"/>
                                        <p:tgtEl>
                                          <p:spTgt spid="42"/>
                                        </p:tgtEl>
                                        <p:attrNameLst>
                                          <p:attrName>ppt_x</p:attrName>
                                        </p:attrNameLst>
                                      </p:cBhvr>
                                      <p:tavLst>
                                        <p:tav tm="0">
                                          <p:val>
                                            <p:strVal val="#ppt_x"/>
                                          </p:val>
                                        </p:tav>
                                        <p:tav tm="100000">
                                          <p:val>
                                            <p:strVal val="#ppt_x"/>
                                          </p:val>
                                        </p:tav>
                                      </p:tavLst>
                                    </p:anim>
                                    <p:anim calcmode="lin" valueType="num">
                                      <p:cBhvr>
                                        <p:cTn id="131" dur="1000" fill="hold"/>
                                        <p:tgtEl>
                                          <p:spTgt spid="42"/>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fade">
                                      <p:cBhvr>
                                        <p:cTn id="134" dur="1000"/>
                                        <p:tgtEl>
                                          <p:spTgt spid="44"/>
                                        </p:tgtEl>
                                      </p:cBhvr>
                                    </p:animEffect>
                                    <p:anim calcmode="lin" valueType="num">
                                      <p:cBhvr>
                                        <p:cTn id="135" dur="1000" fill="hold"/>
                                        <p:tgtEl>
                                          <p:spTgt spid="44"/>
                                        </p:tgtEl>
                                        <p:attrNameLst>
                                          <p:attrName>ppt_x</p:attrName>
                                        </p:attrNameLst>
                                      </p:cBhvr>
                                      <p:tavLst>
                                        <p:tav tm="0">
                                          <p:val>
                                            <p:strVal val="#ppt_x"/>
                                          </p:val>
                                        </p:tav>
                                        <p:tav tm="100000">
                                          <p:val>
                                            <p:strVal val="#ppt_x"/>
                                          </p:val>
                                        </p:tav>
                                      </p:tavLst>
                                    </p:anim>
                                    <p:anim calcmode="lin" valueType="num">
                                      <p:cBhvr>
                                        <p:cTn id="136" dur="1000" fill="hold"/>
                                        <p:tgtEl>
                                          <p:spTgt spid="44"/>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nodePh="1">
                                  <p:stCondLst>
                                    <p:cond delay="0"/>
                                  </p:stCondLst>
                                  <p:endCondLst>
                                    <p:cond evt="begin" delay="0">
                                      <p:tn val="137"/>
                                    </p:cond>
                                  </p:end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1000"/>
                                        <p:tgtEl>
                                          <p:spTgt spid="45"/>
                                        </p:tgtEl>
                                      </p:cBhvr>
                                    </p:animEffect>
                                    <p:anim calcmode="lin" valueType="num">
                                      <p:cBhvr>
                                        <p:cTn id="140" dur="1000" fill="hold"/>
                                        <p:tgtEl>
                                          <p:spTgt spid="45"/>
                                        </p:tgtEl>
                                        <p:attrNameLst>
                                          <p:attrName>ppt_x</p:attrName>
                                        </p:attrNameLst>
                                      </p:cBhvr>
                                      <p:tavLst>
                                        <p:tav tm="0">
                                          <p:val>
                                            <p:strVal val="#ppt_x"/>
                                          </p:val>
                                        </p:tav>
                                        <p:tav tm="100000">
                                          <p:val>
                                            <p:strVal val="#ppt_x"/>
                                          </p:val>
                                        </p:tav>
                                      </p:tavLst>
                                    </p:anim>
                                    <p:anim calcmode="lin" valueType="num">
                                      <p:cBhvr>
                                        <p:cTn id="141" dur="1000" fill="hold"/>
                                        <p:tgtEl>
                                          <p:spTgt spid="45"/>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fade">
                                      <p:cBhvr>
                                        <p:cTn id="144" dur="1000"/>
                                        <p:tgtEl>
                                          <p:spTgt spid="46"/>
                                        </p:tgtEl>
                                      </p:cBhvr>
                                    </p:animEffect>
                                    <p:anim calcmode="lin" valueType="num">
                                      <p:cBhvr>
                                        <p:cTn id="145" dur="1000" fill="hold"/>
                                        <p:tgtEl>
                                          <p:spTgt spid="46"/>
                                        </p:tgtEl>
                                        <p:attrNameLst>
                                          <p:attrName>ppt_x</p:attrName>
                                        </p:attrNameLst>
                                      </p:cBhvr>
                                      <p:tavLst>
                                        <p:tav tm="0">
                                          <p:val>
                                            <p:strVal val="#ppt_x"/>
                                          </p:val>
                                        </p:tav>
                                        <p:tav tm="100000">
                                          <p:val>
                                            <p:strVal val="#ppt_x"/>
                                          </p:val>
                                        </p:tav>
                                      </p:tavLst>
                                    </p:anim>
                                    <p:anim calcmode="lin" valueType="num">
                                      <p:cBhvr>
                                        <p:cTn id="146" dur="1000" fill="hold"/>
                                        <p:tgtEl>
                                          <p:spTgt spid="46"/>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fade">
                                      <p:cBhvr>
                                        <p:cTn id="149" dur="1000"/>
                                        <p:tgtEl>
                                          <p:spTgt spid="49"/>
                                        </p:tgtEl>
                                      </p:cBhvr>
                                    </p:animEffect>
                                    <p:anim calcmode="lin" valueType="num">
                                      <p:cBhvr>
                                        <p:cTn id="150" dur="1000" fill="hold"/>
                                        <p:tgtEl>
                                          <p:spTgt spid="49"/>
                                        </p:tgtEl>
                                        <p:attrNameLst>
                                          <p:attrName>ppt_x</p:attrName>
                                        </p:attrNameLst>
                                      </p:cBhvr>
                                      <p:tavLst>
                                        <p:tav tm="0">
                                          <p:val>
                                            <p:strVal val="#ppt_x"/>
                                          </p:val>
                                        </p:tav>
                                        <p:tav tm="100000">
                                          <p:val>
                                            <p:strVal val="#ppt_x"/>
                                          </p:val>
                                        </p:tav>
                                      </p:tavLst>
                                    </p:anim>
                                    <p:anim calcmode="lin" valueType="num">
                                      <p:cBhvr>
                                        <p:cTn id="151" dur="1000" fill="hold"/>
                                        <p:tgtEl>
                                          <p:spTgt spid="49"/>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1000"/>
                                        <p:tgtEl>
                                          <p:spTgt spid="51"/>
                                        </p:tgtEl>
                                      </p:cBhvr>
                                    </p:animEffect>
                                    <p:anim calcmode="lin" valueType="num">
                                      <p:cBhvr>
                                        <p:cTn id="160" dur="1000" fill="hold"/>
                                        <p:tgtEl>
                                          <p:spTgt spid="51"/>
                                        </p:tgtEl>
                                        <p:attrNameLst>
                                          <p:attrName>ppt_x</p:attrName>
                                        </p:attrNameLst>
                                      </p:cBhvr>
                                      <p:tavLst>
                                        <p:tav tm="0">
                                          <p:val>
                                            <p:strVal val="#ppt_x"/>
                                          </p:val>
                                        </p:tav>
                                        <p:tav tm="100000">
                                          <p:val>
                                            <p:strVal val="#ppt_x"/>
                                          </p:val>
                                        </p:tav>
                                      </p:tavLst>
                                    </p:anim>
                                    <p:anim calcmode="lin" valueType="num">
                                      <p:cBhvr>
                                        <p:cTn id="161" dur="1000" fill="hold"/>
                                        <p:tgtEl>
                                          <p:spTgt spid="51"/>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53"/>
                                        </p:tgtEl>
                                        <p:attrNameLst>
                                          <p:attrName>style.visibility</p:attrName>
                                        </p:attrNameLst>
                                      </p:cBhvr>
                                      <p:to>
                                        <p:strVal val="visible"/>
                                      </p:to>
                                    </p:set>
                                    <p:animEffect transition="in" filter="fade">
                                      <p:cBhvr>
                                        <p:cTn id="164" dur="1000"/>
                                        <p:tgtEl>
                                          <p:spTgt spid="53"/>
                                        </p:tgtEl>
                                      </p:cBhvr>
                                    </p:animEffect>
                                    <p:anim calcmode="lin" valueType="num">
                                      <p:cBhvr>
                                        <p:cTn id="165" dur="1000" fill="hold"/>
                                        <p:tgtEl>
                                          <p:spTgt spid="53"/>
                                        </p:tgtEl>
                                        <p:attrNameLst>
                                          <p:attrName>ppt_x</p:attrName>
                                        </p:attrNameLst>
                                      </p:cBhvr>
                                      <p:tavLst>
                                        <p:tav tm="0">
                                          <p:val>
                                            <p:strVal val="#ppt_x"/>
                                          </p:val>
                                        </p:tav>
                                        <p:tav tm="100000">
                                          <p:val>
                                            <p:strVal val="#ppt_x"/>
                                          </p:val>
                                        </p:tav>
                                      </p:tavLst>
                                    </p:anim>
                                    <p:anim calcmode="lin" valueType="num">
                                      <p:cBhvr>
                                        <p:cTn id="166" dur="1000" fill="hold"/>
                                        <p:tgtEl>
                                          <p:spTgt spid="53"/>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1000"/>
                                        <p:tgtEl>
                                          <p:spTgt spid="54"/>
                                        </p:tgtEl>
                                      </p:cBhvr>
                                    </p:animEffect>
                                    <p:anim calcmode="lin" valueType="num">
                                      <p:cBhvr>
                                        <p:cTn id="170" dur="1000" fill="hold"/>
                                        <p:tgtEl>
                                          <p:spTgt spid="54"/>
                                        </p:tgtEl>
                                        <p:attrNameLst>
                                          <p:attrName>ppt_x</p:attrName>
                                        </p:attrNameLst>
                                      </p:cBhvr>
                                      <p:tavLst>
                                        <p:tav tm="0">
                                          <p:val>
                                            <p:strVal val="#ppt_x"/>
                                          </p:val>
                                        </p:tav>
                                        <p:tav tm="100000">
                                          <p:val>
                                            <p:strVal val="#ppt_x"/>
                                          </p:val>
                                        </p:tav>
                                      </p:tavLst>
                                    </p:anim>
                                    <p:anim calcmode="lin" valueType="num">
                                      <p:cBhvr>
                                        <p:cTn id="171" dur="1000" fill="hold"/>
                                        <p:tgtEl>
                                          <p:spTgt spid="54"/>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55"/>
                                        </p:tgtEl>
                                        <p:attrNameLst>
                                          <p:attrName>style.visibility</p:attrName>
                                        </p:attrNameLst>
                                      </p:cBhvr>
                                      <p:to>
                                        <p:strVal val="visible"/>
                                      </p:to>
                                    </p:set>
                                    <p:animEffect transition="in" filter="fade">
                                      <p:cBhvr>
                                        <p:cTn id="174" dur="1000"/>
                                        <p:tgtEl>
                                          <p:spTgt spid="55"/>
                                        </p:tgtEl>
                                      </p:cBhvr>
                                    </p:animEffect>
                                    <p:anim calcmode="lin" valueType="num">
                                      <p:cBhvr>
                                        <p:cTn id="175" dur="1000" fill="hold"/>
                                        <p:tgtEl>
                                          <p:spTgt spid="55"/>
                                        </p:tgtEl>
                                        <p:attrNameLst>
                                          <p:attrName>ppt_x</p:attrName>
                                        </p:attrNameLst>
                                      </p:cBhvr>
                                      <p:tavLst>
                                        <p:tav tm="0">
                                          <p:val>
                                            <p:strVal val="#ppt_x"/>
                                          </p:val>
                                        </p:tav>
                                        <p:tav tm="100000">
                                          <p:val>
                                            <p:strVal val="#ppt_x"/>
                                          </p:val>
                                        </p:tav>
                                      </p:tavLst>
                                    </p:anim>
                                    <p:anim calcmode="lin" valueType="num">
                                      <p:cBhvr>
                                        <p:cTn id="176" dur="1000" fill="hold"/>
                                        <p:tgtEl>
                                          <p:spTgt spid="55"/>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56"/>
                                        </p:tgtEl>
                                        <p:attrNameLst>
                                          <p:attrName>style.visibility</p:attrName>
                                        </p:attrNameLst>
                                      </p:cBhvr>
                                      <p:to>
                                        <p:strVal val="visible"/>
                                      </p:to>
                                    </p:set>
                                    <p:animEffect transition="in" filter="fade">
                                      <p:cBhvr>
                                        <p:cTn id="179" dur="1000"/>
                                        <p:tgtEl>
                                          <p:spTgt spid="56"/>
                                        </p:tgtEl>
                                      </p:cBhvr>
                                    </p:animEffect>
                                    <p:anim calcmode="lin" valueType="num">
                                      <p:cBhvr>
                                        <p:cTn id="180" dur="1000" fill="hold"/>
                                        <p:tgtEl>
                                          <p:spTgt spid="56"/>
                                        </p:tgtEl>
                                        <p:attrNameLst>
                                          <p:attrName>ppt_x</p:attrName>
                                        </p:attrNameLst>
                                      </p:cBhvr>
                                      <p:tavLst>
                                        <p:tav tm="0">
                                          <p:val>
                                            <p:strVal val="#ppt_x"/>
                                          </p:val>
                                        </p:tav>
                                        <p:tav tm="100000">
                                          <p:val>
                                            <p:strVal val="#ppt_x"/>
                                          </p:val>
                                        </p:tav>
                                      </p:tavLst>
                                    </p:anim>
                                    <p:anim calcmode="lin" valueType="num">
                                      <p:cBhvr>
                                        <p:cTn id="181" dur="1000" fill="hold"/>
                                        <p:tgtEl>
                                          <p:spTgt spid="56"/>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57"/>
                                        </p:tgtEl>
                                        <p:attrNameLst>
                                          <p:attrName>style.visibility</p:attrName>
                                        </p:attrNameLst>
                                      </p:cBhvr>
                                      <p:to>
                                        <p:strVal val="visible"/>
                                      </p:to>
                                    </p:set>
                                    <p:animEffect transition="in" filter="fade">
                                      <p:cBhvr>
                                        <p:cTn id="184" dur="1000"/>
                                        <p:tgtEl>
                                          <p:spTgt spid="57"/>
                                        </p:tgtEl>
                                      </p:cBhvr>
                                    </p:animEffect>
                                    <p:anim calcmode="lin" valueType="num">
                                      <p:cBhvr>
                                        <p:cTn id="185" dur="1000" fill="hold"/>
                                        <p:tgtEl>
                                          <p:spTgt spid="57"/>
                                        </p:tgtEl>
                                        <p:attrNameLst>
                                          <p:attrName>ppt_x</p:attrName>
                                        </p:attrNameLst>
                                      </p:cBhvr>
                                      <p:tavLst>
                                        <p:tav tm="0">
                                          <p:val>
                                            <p:strVal val="#ppt_x"/>
                                          </p:val>
                                        </p:tav>
                                        <p:tav tm="100000">
                                          <p:val>
                                            <p:strVal val="#ppt_x"/>
                                          </p:val>
                                        </p:tav>
                                      </p:tavLst>
                                    </p:anim>
                                    <p:anim calcmode="lin" valueType="num">
                                      <p:cBhvr>
                                        <p:cTn id="186" dur="1000" fill="hold"/>
                                        <p:tgtEl>
                                          <p:spTgt spid="57"/>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88"/>
                                        </p:tgtEl>
                                        <p:attrNameLst>
                                          <p:attrName>style.visibility</p:attrName>
                                        </p:attrNameLst>
                                      </p:cBhvr>
                                      <p:to>
                                        <p:strVal val="visible"/>
                                      </p:to>
                                    </p:set>
                                    <p:animEffect transition="in" filter="fade">
                                      <p:cBhvr>
                                        <p:cTn id="189" dur="1000"/>
                                        <p:tgtEl>
                                          <p:spTgt spid="88"/>
                                        </p:tgtEl>
                                      </p:cBhvr>
                                    </p:animEffect>
                                    <p:anim calcmode="lin" valueType="num">
                                      <p:cBhvr>
                                        <p:cTn id="190" dur="1000" fill="hold"/>
                                        <p:tgtEl>
                                          <p:spTgt spid="88"/>
                                        </p:tgtEl>
                                        <p:attrNameLst>
                                          <p:attrName>ppt_x</p:attrName>
                                        </p:attrNameLst>
                                      </p:cBhvr>
                                      <p:tavLst>
                                        <p:tav tm="0">
                                          <p:val>
                                            <p:strVal val="#ppt_x"/>
                                          </p:val>
                                        </p:tav>
                                        <p:tav tm="100000">
                                          <p:val>
                                            <p:strVal val="#ppt_x"/>
                                          </p:val>
                                        </p:tav>
                                      </p:tavLst>
                                    </p:anim>
                                    <p:anim calcmode="lin" valueType="num">
                                      <p:cBhvr>
                                        <p:cTn id="19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grpId="0" nodeType="clickEffect">
                                  <p:stCondLst>
                                    <p:cond delay="0"/>
                                  </p:stCondLst>
                                  <p:childTnLst>
                                    <p:set>
                                      <p:cBhvr>
                                        <p:cTn id="195" dur="1" fill="hold">
                                          <p:stCondLst>
                                            <p:cond delay="0"/>
                                          </p:stCondLst>
                                        </p:cTn>
                                        <p:tgtEl>
                                          <p:spTgt spid="79"/>
                                        </p:tgtEl>
                                        <p:attrNameLst>
                                          <p:attrName>style.visibility</p:attrName>
                                        </p:attrNameLst>
                                      </p:cBhvr>
                                      <p:to>
                                        <p:strVal val="visible"/>
                                      </p:to>
                                    </p:set>
                                    <p:animEffect transition="in" filter="fade">
                                      <p:cBhvr>
                                        <p:cTn id="196" dur="1000"/>
                                        <p:tgtEl>
                                          <p:spTgt spid="79"/>
                                        </p:tgtEl>
                                      </p:cBhvr>
                                    </p:animEffect>
                                    <p:anim calcmode="lin" valueType="num">
                                      <p:cBhvr>
                                        <p:cTn id="197" dur="1000" fill="hold"/>
                                        <p:tgtEl>
                                          <p:spTgt spid="79"/>
                                        </p:tgtEl>
                                        <p:attrNameLst>
                                          <p:attrName>ppt_x</p:attrName>
                                        </p:attrNameLst>
                                      </p:cBhvr>
                                      <p:tavLst>
                                        <p:tav tm="0">
                                          <p:val>
                                            <p:strVal val="#ppt_x"/>
                                          </p:val>
                                        </p:tav>
                                        <p:tav tm="100000">
                                          <p:val>
                                            <p:strVal val="#ppt_x"/>
                                          </p:val>
                                        </p:tav>
                                      </p:tavLst>
                                    </p:anim>
                                    <p:anim calcmode="lin" valueType="num">
                                      <p:cBhvr>
                                        <p:cTn id="198" dur="1000" fill="hold"/>
                                        <p:tgtEl>
                                          <p:spTgt spid="79"/>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80"/>
                                        </p:tgtEl>
                                        <p:attrNameLst>
                                          <p:attrName>style.visibility</p:attrName>
                                        </p:attrNameLst>
                                      </p:cBhvr>
                                      <p:to>
                                        <p:strVal val="visible"/>
                                      </p:to>
                                    </p:set>
                                    <p:animEffect transition="in" filter="fade">
                                      <p:cBhvr>
                                        <p:cTn id="201" dur="1000"/>
                                        <p:tgtEl>
                                          <p:spTgt spid="80"/>
                                        </p:tgtEl>
                                      </p:cBhvr>
                                    </p:animEffect>
                                    <p:anim calcmode="lin" valueType="num">
                                      <p:cBhvr>
                                        <p:cTn id="202" dur="1000" fill="hold"/>
                                        <p:tgtEl>
                                          <p:spTgt spid="80"/>
                                        </p:tgtEl>
                                        <p:attrNameLst>
                                          <p:attrName>ppt_x</p:attrName>
                                        </p:attrNameLst>
                                      </p:cBhvr>
                                      <p:tavLst>
                                        <p:tav tm="0">
                                          <p:val>
                                            <p:strVal val="#ppt_x"/>
                                          </p:val>
                                        </p:tav>
                                        <p:tav tm="100000">
                                          <p:val>
                                            <p:strVal val="#ppt_x"/>
                                          </p:val>
                                        </p:tav>
                                      </p:tavLst>
                                    </p:anim>
                                    <p:anim calcmode="lin" valueType="num">
                                      <p:cBhvr>
                                        <p:cTn id="20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42" presetClass="entr" presetSubtype="0" fill="hold" grpId="0" nodeType="clickEffect">
                                  <p:stCondLst>
                                    <p:cond delay="0"/>
                                  </p:stCondLst>
                                  <p:childTnLst>
                                    <p:set>
                                      <p:cBhvr>
                                        <p:cTn id="207" dur="1" fill="hold">
                                          <p:stCondLst>
                                            <p:cond delay="0"/>
                                          </p:stCondLst>
                                        </p:cTn>
                                        <p:tgtEl>
                                          <p:spTgt spid="81"/>
                                        </p:tgtEl>
                                        <p:attrNameLst>
                                          <p:attrName>style.visibility</p:attrName>
                                        </p:attrNameLst>
                                      </p:cBhvr>
                                      <p:to>
                                        <p:strVal val="visible"/>
                                      </p:to>
                                    </p:set>
                                    <p:animEffect transition="in" filter="fade">
                                      <p:cBhvr>
                                        <p:cTn id="208" dur="1000"/>
                                        <p:tgtEl>
                                          <p:spTgt spid="81"/>
                                        </p:tgtEl>
                                      </p:cBhvr>
                                    </p:animEffect>
                                    <p:anim calcmode="lin" valueType="num">
                                      <p:cBhvr>
                                        <p:cTn id="209" dur="1000" fill="hold"/>
                                        <p:tgtEl>
                                          <p:spTgt spid="81"/>
                                        </p:tgtEl>
                                        <p:attrNameLst>
                                          <p:attrName>ppt_x</p:attrName>
                                        </p:attrNameLst>
                                      </p:cBhvr>
                                      <p:tavLst>
                                        <p:tav tm="0">
                                          <p:val>
                                            <p:strVal val="#ppt_x"/>
                                          </p:val>
                                        </p:tav>
                                        <p:tav tm="100000">
                                          <p:val>
                                            <p:strVal val="#ppt_x"/>
                                          </p:val>
                                        </p:tav>
                                      </p:tavLst>
                                    </p:anim>
                                    <p:anim calcmode="lin" valueType="num">
                                      <p:cBhvr>
                                        <p:cTn id="210" dur="1000" fill="hold"/>
                                        <p:tgtEl>
                                          <p:spTgt spid="81"/>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58"/>
                                        </p:tgtEl>
                                        <p:attrNameLst>
                                          <p:attrName>style.visibility</p:attrName>
                                        </p:attrNameLst>
                                      </p:cBhvr>
                                      <p:to>
                                        <p:strVal val="visible"/>
                                      </p:to>
                                    </p:set>
                                    <p:animEffect transition="in" filter="fade">
                                      <p:cBhvr>
                                        <p:cTn id="213" dur="1000"/>
                                        <p:tgtEl>
                                          <p:spTgt spid="58"/>
                                        </p:tgtEl>
                                      </p:cBhvr>
                                    </p:animEffect>
                                    <p:anim calcmode="lin" valueType="num">
                                      <p:cBhvr>
                                        <p:cTn id="214" dur="1000" fill="hold"/>
                                        <p:tgtEl>
                                          <p:spTgt spid="58"/>
                                        </p:tgtEl>
                                        <p:attrNameLst>
                                          <p:attrName>ppt_x</p:attrName>
                                        </p:attrNameLst>
                                      </p:cBhvr>
                                      <p:tavLst>
                                        <p:tav tm="0">
                                          <p:val>
                                            <p:strVal val="#ppt_x"/>
                                          </p:val>
                                        </p:tav>
                                        <p:tav tm="100000">
                                          <p:val>
                                            <p:strVal val="#ppt_x"/>
                                          </p:val>
                                        </p:tav>
                                      </p:tavLst>
                                    </p:anim>
                                    <p:anim calcmode="lin" valueType="num">
                                      <p:cBhvr>
                                        <p:cTn id="215" dur="1000" fill="hold"/>
                                        <p:tgtEl>
                                          <p:spTgt spid="58"/>
                                        </p:tgtEl>
                                        <p:attrNameLst>
                                          <p:attrName>ppt_y</p:attrName>
                                        </p:attrNameLst>
                                      </p:cBhvr>
                                      <p:tavLst>
                                        <p:tav tm="0">
                                          <p:val>
                                            <p:strVal val="#ppt_y+.1"/>
                                          </p:val>
                                        </p:tav>
                                        <p:tav tm="100000">
                                          <p:val>
                                            <p:strVal val="#ppt_y"/>
                                          </p:val>
                                        </p:tav>
                                      </p:tavLst>
                                    </p:anim>
                                  </p:childTnLst>
                                </p:cTn>
                              </p:par>
                              <p:par>
                                <p:cTn id="216" presetID="42" presetClass="entr" presetSubtype="0" fill="hold" grpId="0" nodeType="withEffect">
                                  <p:stCondLst>
                                    <p:cond delay="0"/>
                                  </p:stCondLst>
                                  <p:childTnLst>
                                    <p:set>
                                      <p:cBhvr>
                                        <p:cTn id="217" dur="1" fill="hold">
                                          <p:stCondLst>
                                            <p:cond delay="0"/>
                                          </p:stCondLst>
                                        </p:cTn>
                                        <p:tgtEl>
                                          <p:spTgt spid="87"/>
                                        </p:tgtEl>
                                        <p:attrNameLst>
                                          <p:attrName>style.visibility</p:attrName>
                                        </p:attrNameLst>
                                      </p:cBhvr>
                                      <p:to>
                                        <p:strVal val="visible"/>
                                      </p:to>
                                    </p:set>
                                    <p:animEffect transition="in" filter="fade">
                                      <p:cBhvr>
                                        <p:cTn id="218" dur="1000"/>
                                        <p:tgtEl>
                                          <p:spTgt spid="87"/>
                                        </p:tgtEl>
                                      </p:cBhvr>
                                    </p:animEffect>
                                    <p:anim calcmode="lin" valueType="num">
                                      <p:cBhvr>
                                        <p:cTn id="219" dur="1000" fill="hold"/>
                                        <p:tgtEl>
                                          <p:spTgt spid="87"/>
                                        </p:tgtEl>
                                        <p:attrNameLst>
                                          <p:attrName>ppt_x</p:attrName>
                                        </p:attrNameLst>
                                      </p:cBhvr>
                                      <p:tavLst>
                                        <p:tav tm="0">
                                          <p:val>
                                            <p:strVal val="#ppt_x"/>
                                          </p:val>
                                        </p:tav>
                                        <p:tav tm="100000">
                                          <p:val>
                                            <p:strVal val="#ppt_x"/>
                                          </p:val>
                                        </p:tav>
                                      </p:tavLst>
                                    </p:anim>
                                    <p:anim calcmode="lin" valueType="num">
                                      <p:cBhvr>
                                        <p:cTn id="22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42" presetClass="entr" presetSubtype="0" fill="hold" grpId="0" nodeType="clickEffect">
                                  <p:stCondLst>
                                    <p:cond delay="0"/>
                                  </p:stCondLst>
                                  <p:childTnLst>
                                    <p:set>
                                      <p:cBhvr>
                                        <p:cTn id="224" dur="1" fill="hold">
                                          <p:stCondLst>
                                            <p:cond delay="0"/>
                                          </p:stCondLst>
                                        </p:cTn>
                                        <p:tgtEl>
                                          <p:spTgt spid="83"/>
                                        </p:tgtEl>
                                        <p:attrNameLst>
                                          <p:attrName>style.visibility</p:attrName>
                                        </p:attrNameLst>
                                      </p:cBhvr>
                                      <p:to>
                                        <p:strVal val="visible"/>
                                      </p:to>
                                    </p:set>
                                    <p:animEffect transition="in" filter="fade">
                                      <p:cBhvr>
                                        <p:cTn id="225" dur="1000"/>
                                        <p:tgtEl>
                                          <p:spTgt spid="83"/>
                                        </p:tgtEl>
                                      </p:cBhvr>
                                    </p:animEffect>
                                    <p:anim calcmode="lin" valueType="num">
                                      <p:cBhvr>
                                        <p:cTn id="226" dur="1000" fill="hold"/>
                                        <p:tgtEl>
                                          <p:spTgt spid="83"/>
                                        </p:tgtEl>
                                        <p:attrNameLst>
                                          <p:attrName>ppt_x</p:attrName>
                                        </p:attrNameLst>
                                      </p:cBhvr>
                                      <p:tavLst>
                                        <p:tav tm="0">
                                          <p:val>
                                            <p:strVal val="#ppt_x"/>
                                          </p:val>
                                        </p:tav>
                                        <p:tav tm="100000">
                                          <p:val>
                                            <p:strVal val="#ppt_x"/>
                                          </p:val>
                                        </p:tav>
                                      </p:tavLst>
                                    </p:anim>
                                    <p:anim calcmode="lin" valueType="num">
                                      <p:cBhvr>
                                        <p:cTn id="227" dur="1000" fill="hold"/>
                                        <p:tgtEl>
                                          <p:spTgt spid="83"/>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0"/>
                                  </p:stCondLst>
                                  <p:childTnLst>
                                    <p:set>
                                      <p:cBhvr>
                                        <p:cTn id="229" dur="1" fill="hold">
                                          <p:stCondLst>
                                            <p:cond delay="0"/>
                                          </p:stCondLst>
                                        </p:cTn>
                                        <p:tgtEl>
                                          <p:spTgt spid="66"/>
                                        </p:tgtEl>
                                        <p:attrNameLst>
                                          <p:attrName>style.visibility</p:attrName>
                                        </p:attrNameLst>
                                      </p:cBhvr>
                                      <p:to>
                                        <p:strVal val="visible"/>
                                      </p:to>
                                    </p:set>
                                    <p:animEffect transition="in" filter="fade">
                                      <p:cBhvr>
                                        <p:cTn id="230" dur="1000"/>
                                        <p:tgtEl>
                                          <p:spTgt spid="66"/>
                                        </p:tgtEl>
                                      </p:cBhvr>
                                    </p:animEffect>
                                    <p:anim calcmode="lin" valueType="num">
                                      <p:cBhvr>
                                        <p:cTn id="231" dur="1000" fill="hold"/>
                                        <p:tgtEl>
                                          <p:spTgt spid="66"/>
                                        </p:tgtEl>
                                        <p:attrNameLst>
                                          <p:attrName>ppt_x</p:attrName>
                                        </p:attrNameLst>
                                      </p:cBhvr>
                                      <p:tavLst>
                                        <p:tav tm="0">
                                          <p:val>
                                            <p:strVal val="#ppt_x"/>
                                          </p:val>
                                        </p:tav>
                                        <p:tav tm="100000">
                                          <p:val>
                                            <p:strVal val="#ppt_x"/>
                                          </p:val>
                                        </p:tav>
                                      </p:tavLst>
                                    </p:anim>
                                    <p:anim calcmode="lin" valueType="num">
                                      <p:cBhvr>
                                        <p:cTn id="232" dur="1000" fill="hold"/>
                                        <p:tgtEl>
                                          <p:spTgt spid="66"/>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64"/>
                                        </p:tgtEl>
                                        <p:attrNameLst>
                                          <p:attrName>style.visibility</p:attrName>
                                        </p:attrNameLst>
                                      </p:cBhvr>
                                      <p:to>
                                        <p:strVal val="visible"/>
                                      </p:to>
                                    </p:set>
                                    <p:animEffect transition="in" filter="fade">
                                      <p:cBhvr>
                                        <p:cTn id="235" dur="1000"/>
                                        <p:tgtEl>
                                          <p:spTgt spid="64"/>
                                        </p:tgtEl>
                                      </p:cBhvr>
                                    </p:animEffect>
                                    <p:anim calcmode="lin" valueType="num">
                                      <p:cBhvr>
                                        <p:cTn id="236" dur="1000" fill="hold"/>
                                        <p:tgtEl>
                                          <p:spTgt spid="64"/>
                                        </p:tgtEl>
                                        <p:attrNameLst>
                                          <p:attrName>ppt_x</p:attrName>
                                        </p:attrNameLst>
                                      </p:cBhvr>
                                      <p:tavLst>
                                        <p:tav tm="0">
                                          <p:val>
                                            <p:strVal val="#ppt_x"/>
                                          </p:val>
                                        </p:tav>
                                        <p:tav tm="100000">
                                          <p:val>
                                            <p:strVal val="#ppt_x"/>
                                          </p:val>
                                        </p:tav>
                                      </p:tavLst>
                                    </p:anim>
                                    <p:anim calcmode="lin" valueType="num">
                                      <p:cBhvr>
                                        <p:cTn id="237" dur="1000" fill="hold"/>
                                        <p:tgtEl>
                                          <p:spTgt spid="64"/>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0"/>
                                  </p:stCondLst>
                                  <p:childTnLst>
                                    <p:set>
                                      <p:cBhvr>
                                        <p:cTn id="239" dur="1" fill="hold">
                                          <p:stCondLst>
                                            <p:cond delay="0"/>
                                          </p:stCondLst>
                                        </p:cTn>
                                        <p:tgtEl>
                                          <p:spTgt spid="59"/>
                                        </p:tgtEl>
                                        <p:attrNameLst>
                                          <p:attrName>style.visibility</p:attrName>
                                        </p:attrNameLst>
                                      </p:cBhvr>
                                      <p:to>
                                        <p:strVal val="visible"/>
                                      </p:to>
                                    </p:set>
                                    <p:animEffect transition="in" filter="fade">
                                      <p:cBhvr>
                                        <p:cTn id="240" dur="1000"/>
                                        <p:tgtEl>
                                          <p:spTgt spid="59"/>
                                        </p:tgtEl>
                                      </p:cBhvr>
                                    </p:animEffect>
                                    <p:anim calcmode="lin" valueType="num">
                                      <p:cBhvr>
                                        <p:cTn id="241" dur="1000" fill="hold"/>
                                        <p:tgtEl>
                                          <p:spTgt spid="59"/>
                                        </p:tgtEl>
                                        <p:attrNameLst>
                                          <p:attrName>ppt_x</p:attrName>
                                        </p:attrNameLst>
                                      </p:cBhvr>
                                      <p:tavLst>
                                        <p:tav tm="0">
                                          <p:val>
                                            <p:strVal val="#ppt_x"/>
                                          </p:val>
                                        </p:tav>
                                        <p:tav tm="100000">
                                          <p:val>
                                            <p:strVal val="#ppt_x"/>
                                          </p:val>
                                        </p:tav>
                                      </p:tavLst>
                                    </p:anim>
                                    <p:anim calcmode="lin" valueType="num">
                                      <p:cBhvr>
                                        <p:cTn id="242" dur="1000" fill="hold"/>
                                        <p:tgtEl>
                                          <p:spTgt spid="59"/>
                                        </p:tgtEl>
                                        <p:attrNameLst>
                                          <p:attrName>ppt_y</p:attrName>
                                        </p:attrNameLst>
                                      </p:cBhvr>
                                      <p:tavLst>
                                        <p:tav tm="0">
                                          <p:val>
                                            <p:strVal val="#ppt_y+.1"/>
                                          </p:val>
                                        </p:tav>
                                        <p:tav tm="100000">
                                          <p:val>
                                            <p:strVal val="#ppt_y"/>
                                          </p:val>
                                        </p:tav>
                                      </p:tavLst>
                                    </p:anim>
                                  </p:childTnLst>
                                </p:cTn>
                              </p:par>
                              <p:par>
                                <p:cTn id="243" presetID="42" presetClass="entr" presetSubtype="0" fill="hold" grpId="0" nodeType="withEffect">
                                  <p:stCondLst>
                                    <p:cond delay="0"/>
                                  </p:stCondLst>
                                  <p:childTnLst>
                                    <p:set>
                                      <p:cBhvr>
                                        <p:cTn id="244" dur="1" fill="hold">
                                          <p:stCondLst>
                                            <p:cond delay="0"/>
                                          </p:stCondLst>
                                        </p:cTn>
                                        <p:tgtEl>
                                          <p:spTgt spid="60"/>
                                        </p:tgtEl>
                                        <p:attrNameLst>
                                          <p:attrName>style.visibility</p:attrName>
                                        </p:attrNameLst>
                                      </p:cBhvr>
                                      <p:to>
                                        <p:strVal val="visible"/>
                                      </p:to>
                                    </p:set>
                                    <p:animEffect transition="in" filter="fade">
                                      <p:cBhvr>
                                        <p:cTn id="245" dur="1000"/>
                                        <p:tgtEl>
                                          <p:spTgt spid="60"/>
                                        </p:tgtEl>
                                      </p:cBhvr>
                                    </p:animEffect>
                                    <p:anim calcmode="lin" valueType="num">
                                      <p:cBhvr>
                                        <p:cTn id="246" dur="1000" fill="hold"/>
                                        <p:tgtEl>
                                          <p:spTgt spid="60"/>
                                        </p:tgtEl>
                                        <p:attrNameLst>
                                          <p:attrName>ppt_x</p:attrName>
                                        </p:attrNameLst>
                                      </p:cBhvr>
                                      <p:tavLst>
                                        <p:tav tm="0">
                                          <p:val>
                                            <p:strVal val="#ppt_x"/>
                                          </p:val>
                                        </p:tav>
                                        <p:tav tm="100000">
                                          <p:val>
                                            <p:strVal val="#ppt_x"/>
                                          </p:val>
                                        </p:tav>
                                      </p:tavLst>
                                    </p:anim>
                                    <p:anim calcmode="lin" valueType="num">
                                      <p:cBhvr>
                                        <p:cTn id="247" dur="1000" fill="hold"/>
                                        <p:tgtEl>
                                          <p:spTgt spid="60"/>
                                        </p:tgtEl>
                                        <p:attrNameLst>
                                          <p:attrName>ppt_y</p:attrName>
                                        </p:attrNameLst>
                                      </p:cBhvr>
                                      <p:tavLst>
                                        <p:tav tm="0">
                                          <p:val>
                                            <p:strVal val="#ppt_y+.1"/>
                                          </p:val>
                                        </p:tav>
                                        <p:tav tm="100000">
                                          <p:val>
                                            <p:strVal val="#ppt_y"/>
                                          </p:val>
                                        </p:tav>
                                      </p:tavLst>
                                    </p:anim>
                                  </p:childTnLst>
                                </p:cTn>
                              </p:par>
                              <p:par>
                                <p:cTn id="248" presetID="42" presetClass="entr" presetSubtype="0" fill="hold" grpId="0" nodeType="withEffect">
                                  <p:stCondLst>
                                    <p:cond delay="0"/>
                                  </p:stCondLst>
                                  <p:childTnLst>
                                    <p:set>
                                      <p:cBhvr>
                                        <p:cTn id="249" dur="1" fill="hold">
                                          <p:stCondLst>
                                            <p:cond delay="0"/>
                                          </p:stCondLst>
                                        </p:cTn>
                                        <p:tgtEl>
                                          <p:spTgt spid="61"/>
                                        </p:tgtEl>
                                        <p:attrNameLst>
                                          <p:attrName>style.visibility</p:attrName>
                                        </p:attrNameLst>
                                      </p:cBhvr>
                                      <p:to>
                                        <p:strVal val="visible"/>
                                      </p:to>
                                    </p:set>
                                    <p:animEffect transition="in" filter="fade">
                                      <p:cBhvr>
                                        <p:cTn id="250" dur="1000"/>
                                        <p:tgtEl>
                                          <p:spTgt spid="61"/>
                                        </p:tgtEl>
                                      </p:cBhvr>
                                    </p:animEffect>
                                    <p:anim calcmode="lin" valueType="num">
                                      <p:cBhvr>
                                        <p:cTn id="251" dur="1000" fill="hold"/>
                                        <p:tgtEl>
                                          <p:spTgt spid="61"/>
                                        </p:tgtEl>
                                        <p:attrNameLst>
                                          <p:attrName>ppt_x</p:attrName>
                                        </p:attrNameLst>
                                      </p:cBhvr>
                                      <p:tavLst>
                                        <p:tav tm="0">
                                          <p:val>
                                            <p:strVal val="#ppt_x"/>
                                          </p:val>
                                        </p:tav>
                                        <p:tav tm="100000">
                                          <p:val>
                                            <p:strVal val="#ppt_x"/>
                                          </p:val>
                                        </p:tav>
                                      </p:tavLst>
                                    </p:anim>
                                    <p:anim calcmode="lin" valueType="num">
                                      <p:cBhvr>
                                        <p:cTn id="25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5" grpId="0" animBg="1"/>
      <p:bldP spid="17" grpId="0"/>
      <p:bldP spid="18" grpId="0"/>
      <p:bldP spid="19" grpId="0" animBg="1"/>
      <p:bldP spid="21" grpId="0"/>
      <p:bldP spid="22" grpId="0"/>
      <p:bldP spid="23" grpId="0" animBg="1"/>
      <p:bldP spid="25" grpId="0"/>
      <p:bldP spid="26" grpId="0"/>
      <p:bldP spid="27" grpId="0" animBg="1"/>
      <p:bldP spid="29" grpId="0"/>
      <p:bldP spid="30" grpId="0" animBg="1"/>
      <p:bldP spid="32" grpId="0"/>
      <p:bldP spid="33" grpId="0" animBg="1"/>
      <p:bldP spid="34" grpId="0"/>
      <p:bldP spid="36" grpId="0" animBg="1"/>
      <p:bldP spid="37" grpId="0"/>
      <p:bldP spid="41" grpId="0" animBg="1"/>
      <p:bldP spid="42" grpId="0" animBg="1"/>
      <p:bldP spid="44" grpId="0" animBg="1"/>
      <p:bldP spid="45" grpId="0"/>
      <p:bldP spid="46" grpId="0"/>
      <p:bldP spid="49" grpId="0" animBg="1"/>
      <p:bldP spid="50" grpId="0" animBg="1"/>
      <p:bldP spid="51" grpId="0"/>
      <p:bldP spid="53" grpId="0" animBg="1"/>
      <p:bldP spid="54" grpId="0"/>
      <p:bldP spid="55" grpId="0"/>
      <p:bldP spid="56" grpId="0"/>
      <p:bldP spid="57" grpId="0"/>
      <p:bldP spid="58" grpId="0" animBg="1"/>
      <p:bldP spid="64" grpId="0" animBg="1"/>
      <p:bldP spid="66" grpId="0"/>
      <p:bldP spid="78" grpId="0" animBg="1"/>
      <p:bldP spid="79" grpId="0" animBg="1"/>
      <p:bldP spid="80" grpId="0"/>
      <p:bldP spid="81" grpId="0" animBg="1"/>
      <p:bldP spid="83" grpId="0" animBg="1"/>
      <p:bldP spid="86" grpId="0"/>
      <p:bldP spid="87" grpId="0"/>
      <p:bldP spid="88" grpId="0" animBg="1"/>
      <p:bldP spid="59" grpId="0"/>
      <p:bldP spid="60" grpId="0"/>
      <p:bldP spid="6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869" y="402772"/>
            <a:ext cx="8520113" cy="600075"/>
          </a:xfrm>
        </p:spPr>
        <p:txBody>
          <a:bodyPr>
            <a:normAutofit fontScale="90000"/>
          </a:bodyPr>
          <a:lstStyle/>
          <a:p>
            <a:r>
              <a:rPr lang="en-US" dirty="0"/>
              <a:t>Focus on Telling the Story While Remaining Compliant</a:t>
            </a:r>
          </a:p>
        </p:txBody>
      </p:sp>
      <p:sp>
        <p:nvSpPr>
          <p:cNvPr id="3" name="Content Placeholder 2"/>
          <p:cNvSpPr>
            <a:spLocks noGrp="1"/>
          </p:cNvSpPr>
          <p:nvPr>
            <p:ph idx="1"/>
          </p:nvPr>
        </p:nvSpPr>
        <p:spPr>
          <a:xfrm>
            <a:off x="858611" y="1959430"/>
            <a:ext cx="10950212" cy="4495798"/>
          </a:xfrm>
        </p:spPr>
        <p:txBody>
          <a:bodyPr>
            <a:normAutofit fontScale="92500" lnSpcReduction="20000"/>
          </a:bodyPr>
          <a:lstStyle/>
          <a:p>
            <a:r>
              <a:rPr lang="en-US" dirty="0"/>
              <a:t>The more the RFP is open to interpretation, the more decision-making is involved</a:t>
            </a:r>
          </a:p>
          <a:p>
            <a:r>
              <a:rPr lang="en-US" dirty="0"/>
              <a:t>Picture the best way to present information so that it is easy to evaluate:</a:t>
            </a:r>
          </a:p>
          <a:p>
            <a:pPr lvl="1"/>
            <a:r>
              <a:rPr lang="en-US" dirty="0"/>
              <a:t>It follows the instructions and the levels of importance given to each evaluation factor</a:t>
            </a:r>
          </a:p>
          <a:p>
            <a:pPr lvl="1"/>
            <a:r>
              <a:rPr lang="en-US" dirty="0"/>
              <a:t>It works in SOW task information logically where it fits in the order that instructions and evaluation criteria require you to reference it, not necessarily the order in the SOW</a:t>
            </a:r>
          </a:p>
          <a:p>
            <a:pPr lvl="1"/>
            <a:r>
              <a:rPr lang="en-US" dirty="0"/>
              <a:t>Section headings and inline headings are labeled with solicitation references – the evaluator doesn’t have to guess or hunt and peck to find where requirements are addressed</a:t>
            </a:r>
          </a:p>
          <a:p>
            <a:pPr lvl="1"/>
            <a:r>
              <a:rPr lang="en-US" dirty="0"/>
              <a:t>The outline considers the story: it presents information from general (big picture) to specific (details), and introduces information logically so that an evaluator doesn’t have to jump around to understand the story</a:t>
            </a:r>
          </a:p>
          <a:p>
            <a:pPr lvl="1"/>
            <a:r>
              <a:rPr lang="en-US" dirty="0"/>
              <a:t>It is not repetitive</a:t>
            </a:r>
          </a:p>
          <a:p>
            <a:pPr lvl="1"/>
            <a:r>
              <a:rPr lang="en-US" dirty="0"/>
              <a:t>It is not over-numbered, over-partitioned, and overly bureaucratic, wasting space on items that don’t matter during the evaluation</a:t>
            </a:r>
          </a:p>
        </p:txBody>
      </p:sp>
      <p:sp>
        <p:nvSpPr>
          <p:cNvPr id="4" name="Rectangle 3"/>
          <p:cNvSpPr/>
          <p:nvPr/>
        </p:nvSpPr>
        <p:spPr>
          <a:xfrm>
            <a:off x="849086" y="1578429"/>
            <a:ext cx="3794629" cy="369332"/>
          </a:xfrm>
          <a:prstGeom prst="rect">
            <a:avLst/>
          </a:prstGeom>
        </p:spPr>
        <p:txBody>
          <a:bodyPr wrap="none">
            <a:spAutoFit/>
          </a:bodyPr>
          <a:lstStyle/>
          <a:p>
            <a:r>
              <a:rPr lang="en-US" i="1" dirty="0">
                <a:solidFill>
                  <a:schemeClr val="tx2"/>
                </a:solidFill>
              </a:rPr>
              <a:t>Outlining is more of an art than a craft</a:t>
            </a:r>
          </a:p>
        </p:txBody>
      </p:sp>
    </p:spTree>
    <p:extLst>
      <p:ext uri="{BB962C8B-B14F-4D97-AF65-F5344CB8AC3E}">
        <p14:creationId xmlns:p14="http://schemas.microsoft.com/office/powerpoint/2010/main" val="303763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75A9E-09A2-0FC3-D9BA-B41DC78C7CE0}"/>
              </a:ext>
            </a:extLst>
          </p:cNvPr>
          <p:cNvSpPr>
            <a:spLocks noGrp="1"/>
          </p:cNvSpPr>
          <p:nvPr>
            <p:ph type="title"/>
          </p:nvPr>
        </p:nvSpPr>
        <p:spPr/>
        <p:txBody>
          <a:bodyPr>
            <a:normAutofit fontScale="90000"/>
          </a:bodyPr>
          <a:lstStyle/>
          <a:p>
            <a:r>
              <a:rPr lang="en-US" dirty="0"/>
              <a:t>Color Code Requirements As You Outline (and Include a Legend)</a:t>
            </a:r>
          </a:p>
        </p:txBody>
      </p:sp>
      <p:sp>
        <p:nvSpPr>
          <p:cNvPr id="3" name="Content Placeholder 2">
            <a:extLst>
              <a:ext uri="{FF2B5EF4-FFF2-40B4-BE49-F238E27FC236}">
                <a16:creationId xmlns:a16="http://schemas.microsoft.com/office/drawing/2014/main" id="{F1DF8A67-7CCB-9397-0EB5-CD473A541E4A}"/>
              </a:ext>
            </a:extLst>
          </p:cNvPr>
          <p:cNvSpPr>
            <a:spLocks noGrp="1"/>
          </p:cNvSpPr>
          <p:nvPr>
            <p:ph idx="1"/>
          </p:nvPr>
        </p:nvSpPr>
        <p:spPr>
          <a:xfrm>
            <a:off x="838199" y="1825625"/>
            <a:ext cx="6131313" cy="4351338"/>
          </a:xfrm>
        </p:spPr>
        <p:txBody>
          <a:bodyPr>
            <a:normAutofit lnSpcReduction="10000"/>
          </a:bodyPr>
          <a:lstStyle/>
          <a:p>
            <a:r>
              <a:rPr lang="en-US" i="1" dirty="0">
                <a:solidFill>
                  <a:schemeClr val="accent1"/>
                </a:solidFill>
              </a:rPr>
              <a:t>Blue: </a:t>
            </a:r>
            <a:r>
              <a:rPr lang="en-US" dirty="0"/>
              <a:t>Proposal Instructions (L)</a:t>
            </a:r>
          </a:p>
          <a:p>
            <a:r>
              <a:rPr lang="en-US" i="1" dirty="0">
                <a:solidFill>
                  <a:srgbClr val="FF0000"/>
                </a:solidFill>
              </a:rPr>
              <a:t>Red: </a:t>
            </a:r>
            <a:r>
              <a:rPr lang="en-US" dirty="0"/>
              <a:t>Evaluation Criteria (M)</a:t>
            </a:r>
          </a:p>
          <a:p>
            <a:r>
              <a:rPr lang="en-US" i="1" dirty="0">
                <a:solidFill>
                  <a:schemeClr val="accent6"/>
                </a:solidFill>
              </a:rPr>
              <a:t>Green: </a:t>
            </a:r>
            <a:r>
              <a:rPr lang="en-US" dirty="0"/>
              <a:t>Statement of Work (C, J)</a:t>
            </a:r>
          </a:p>
          <a:p>
            <a:r>
              <a:rPr lang="en-US" i="1" dirty="0">
                <a:solidFill>
                  <a:srgbClr val="7030A0"/>
                </a:solidFill>
              </a:rPr>
              <a:t>Purple: </a:t>
            </a:r>
            <a:r>
              <a:rPr lang="en-US" dirty="0"/>
              <a:t>Performance Metrics</a:t>
            </a:r>
          </a:p>
          <a:p>
            <a:r>
              <a:rPr lang="en-US" i="1" dirty="0">
                <a:solidFill>
                  <a:schemeClr val="accent4">
                    <a:lumMod val="50000"/>
                  </a:schemeClr>
                </a:solidFill>
              </a:rPr>
              <a:t>Brown: </a:t>
            </a:r>
            <a:r>
              <a:rPr lang="en-US" dirty="0"/>
              <a:t>Deliverables</a:t>
            </a:r>
          </a:p>
          <a:p>
            <a:r>
              <a:rPr lang="en-US" dirty="0"/>
              <a:t>Black: Proposal Manager’s comments and instructions</a:t>
            </a:r>
          </a:p>
          <a:p>
            <a:r>
              <a:rPr lang="en-US" dirty="0">
                <a:highlight>
                  <a:srgbClr val="FFFF00"/>
                </a:highlight>
              </a:rPr>
              <a:t>Yellow highlights </a:t>
            </a:r>
            <a:r>
              <a:rPr lang="en-US" dirty="0"/>
              <a:t>over the requirements are there to point out the important parts</a:t>
            </a:r>
          </a:p>
        </p:txBody>
      </p:sp>
      <p:sp>
        <p:nvSpPr>
          <p:cNvPr id="4" name="TextBox 3">
            <a:extLst>
              <a:ext uri="{FF2B5EF4-FFF2-40B4-BE49-F238E27FC236}">
                <a16:creationId xmlns:a16="http://schemas.microsoft.com/office/drawing/2014/main" id="{46C2E161-7F2F-898A-8D1B-F87C7212BC02}"/>
              </a:ext>
            </a:extLst>
          </p:cNvPr>
          <p:cNvSpPr txBox="1"/>
          <p:nvPr/>
        </p:nvSpPr>
        <p:spPr>
          <a:xfrm>
            <a:off x="7069874" y="1647207"/>
            <a:ext cx="4683512" cy="400110"/>
          </a:xfrm>
          <a:prstGeom prst="rect">
            <a:avLst/>
          </a:prstGeom>
          <a:noFill/>
        </p:spPr>
        <p:txBody>
          <a:bodyPr wrap="square" rtlCol="0">
            <a:spAutoFit/>
          </a:bodyPr>
          <a:lstStyle/>
          <a:p>
            <a:pPr algn="ctr"/>
            <a:r>
              <a:rPr lang="en-US" sz="2000" b="1" dirty="0"/>
              <a:t>Requirements Journey in the Outline</a:t>
            </a:r>
          </a:p>
        </p:txBody>
      </p:sp>
      <p:sp>
        <p:nvSpPr>
          <p:cNvPr id="5" name="Rectangle 4">
            <a:extLst>
              <a:ext uri="{FF2B5EF4-FFF2-40B4-BE49-F238E27FC236}">
                <a16:creationId xmlns:a16="http://schemas.microsoft.com/office/drawing/2014/main" id="{3ABFC8D4-E922-E38D-9666-07895F3B301D}"/>
              </a:ext>
            </a:extLst>
          </p:cNvPr>
          <p:cNvSpPr/>
          <p:nvPr/>
        </p:nvSpPr>
        <p:spPr>
          <a:xfrm>
            <a:off x="7192538" y="2098620"/>
            <a:ext cx="4418457" cy="8474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Pasted into the Word document so that the writer could digest all of them together and respond.</a:t>
            </a:r>
          </a:p>
        </p:txBody>
      </p:sp>
      <p:sp>
        <p:nvSpPr>
          <p:cNvPr id="6" name="Rectangle 5">
            <a:extLst>
              <a:ext uri="{FF2B5EF4-FFF2-40B4-BE49-F238E27FC236}">
                <a16:creationId xmlns:a16="http://schemas.microsoft.com/office/drawing/2014/main" id="{38CE9F64-DD18-29FF-38B0-F6CF799CC76E}"/>
              </a:ext>
            </a:extLst>
          </p:cNvPr>
          <p:cNvSpPr/>
          <p:nvPr/>
        </p:nvSpPr>
        <p:spPr>
          <a:xfrm>
            <a:off x="7192537" y="3083647"/>
            <a:ext cx="4418457" cy="17225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Upon addressing each one thoroughly, moved into comments that attach to that section’s heading. Moving into comments helps retain requirements for compliance checks but allow for accurate page count estimation.</a:t>
            </a:r>
          </a:p>
        </p:txBody>
      </p:sp>
      <p:sp>
        <p:nvSpPr>
          <p:cNvPr id="9" name="Rectangle 8">
            <a:extLst>
              <a:ext uri="{FF2B5EF4-FFF2-40B4-BE49-F238E27FC236}">
                <a16:creationId xmlns:a16="http://schemas.microsoft.com/office/drawing/2014/main" id="{B8F1AB37-FED3-2A6C-1094-1618C029E27E}"/>
              </a:ext>
            </a:extLst>
          </p:cNvPr>
          <p:cNvSpPr/>
          <p:nvPr/>
        </p:nvSpPr>
        <p:spPr>
          <a:xfrm>
            <a:off x="7192537" y="4954320"/>
            <a:ext cx="4418457" cy="8474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Delete after the last compliance check (around the Red Team).</a:t>
            </a:r>
          </a:p>
        </p:txBody>
      </p:sp>
    </p:spTree>
    <p:extLst>
      <p:ext uri="{BB962C8B-B14F-4D97-AF65-F5344CB8AC3E}">
        <p14:creationId xmlns:p14="http://schemas.microsoft.com/office/powerpoint/2010/main" val="3537221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4030" y="516923"/>
            <a:ext cx="7275638" cy="600075"/>
          </a:xfrm>
        </p:spPr>
        <p:txBody>
          <a:bodyPr>
            <a:noAutofit/>
          </a:bodyPr>
          <a:lstStyle/>
          <a:p>
            <a:r>
              <a:rPr lang="en-US" sz="4000" dirty="0"/>
              <a:t>Read Each Requirements Phrase Carefully to Understand the Intent</a:t>
            </a:r>
          </a:p>
        </p:txBody>
      </p:sp>
      <p:sp>
        <p:nvSpPr>
          <p:cNvPr id="20" name="Content Placeholder 1"/>
          <p:cNvSpPr>
            <a:spLocks noGrp="1"/>
          </p:cNvSpPr>
          <p:nvPr>
            <p:ph idx="1"/>
          </p:nvPr>
        </p:nvSpPr>
        <p:spPr>
          <a:xfrm>
            <a:off x="664029" y="1968676"/>
            <a:ext cx="6082459" cy="4225925"/>
          </a:xfrm>
        </p:spPr>
        <p:txBody>
          <a:bodyPr>
            <a:normAutofit lnSpcReduction="10000"/>
          </a:bodyPr>
          <a:lstStyle/>
          <a:p>
            <a:r>
              <a:rPr lang="en-US" sz="2400" dirty="0"/>
              <a:t>Each requirement may contain several key phrases – dissect each sentence carefully to catch every requirement that may appear hidden until you read closely.</a:t>
            </a:r>
          </a:p>
          <a:p>
            <a:r>
              <a:rPr lang="en-US" sz="2400" dirty="0"/>
              <a:t>Example from the practice RFP:</a:t>
            </a:r>
          </a:p>
          <a:p>
            <a:pPr lvl="1"/>
            <a:r>
              <a:rPr lang="en-US" sz="2000" dirty="0"/>
              <a:t>L.3.1.4 The offeror shall propose their ability to provide an adequate amount of personnel with the appropriate labor mix to fulfill the requirements set forth in the SOW.</a:t>
            </a:r>
          </a:p>
          <a:p>
            <a:r>
              <a:rPr lang="en-US" sz="2400" dirty="0"/>
              <a:t>Dissect it into requirements phrases:</a:t>
            </a:r>
          </a:p>
          <a:p>
            <a:pPr lvl="1"/>
            <a:r>
              <a:rPr lang="en-US" sz="2000" dirty="0"/>
              <a:t>L.3.1.4 The offeror shall propose their </a:t>
            </a:r>
            <a:r>
              <a:rPr lang="en-US" sz="2000" dirty="0">
                <a:highlight>
                  <a:srgbClr val="FFFF00"/>
                </a:highlight>
              </a:rPr>
              <a:t>ability to provide an adequate amount of personnel </a:t>
            </a:r>
            <a:r>
              <a:rPr lang="en-US" sz="2000" dirty="0"/>
              <a:t>with the </a:t>
            </a:r>
            <a:r>
              <a:rPr lang="en-US" sz="2000" dirty="0">
                <a:highlight>
                  <a:srgbClr val="FFFF00"/>
                </a:highlight>
              </a:rPr>
              <a:t>appropriate labor mix</a:t>
            </a:r>
            <a:r>
              <a:rPr lang="en-US" sz="2000" dirty="0"/>
              <a:t> to </a:t>
            </a:r>
            <a:r>
              <a:rPr lang="en-US" sz="2000" dirty="0">
                <a:highlight>
                  <a:srgbClr val="FFFF00"/>
                </a:highlight>
              </a:rPr>
              <a:t>fulfill the requirements set forth in the SOW.</a:t>
            </a:r>
          </a:p>
        </p:txBody>
      </p:sp>
      <p:sp>
        <p:nvSpPr>
          <p:cNvPr id="13" name="Rectangle 12"/>
          <p:cNvSpPr/>
          <p:nvPr/>
        </p:nvSpPr>
        <p:spPr>
          <a:xfrm>
            <a:off x="664029" y="1547174"/>
            <a:ext cx="10909661" cy="400110"/>
          </a:xfrm>
          <a:prstGeom prst="rect">
            <a:avLst/>
          </a:prstGeom>
        </p:spPr>
        <p:txBody>
          <a:bodyPr wrap="square">
            <a:spAutoFit/>
          </a:bodyPr>
          <a:lstStyle/>
          <a:p>
            <a:pPr lvl="0"/>
            <a:r>
              <a:rPr lang="en-US" sz="2000" i="1" dirty="0">
                <a:solidFill>
                  <a:schemeClr val="tx2"/>
                </a:solidFill>
              </a:rPr>
              <a:t>Note that there are several key phrases and ways to combine them to outline the section.</a:t>
            </a:r>
          </a:p>
        </p:txBody>
      </p:sp>
      <p:sp>
        <p:nvSpPr>
          <p:cNvPr id="2" name="TextBox 1">
            <a:extLst>
              <a:ext uri="{FF2B5EF4-FFF2-40B4-BE49-F238E27FC236}">
                <a16:creationId xmlns:a16="http://schemas.microsoft.com/office/drawing/2014/main" id="{68385023-E88A-7FF6-989D-95092EA7BE9C}"/>
              </a:ext>
            </a:extLst>
          </p:cNvPr>
          <p:cNvSpPr txBox="1"/>
          <p:nvPr/>
        </p:nvSpPr>
        <p:spPr>
          <a:xfrm>
            <a:off x="6746488" y="1947284"/>
            <a:ext cx="4873083" cy="4247317"/>
          </a:xfrm>
          <a:prstGeom prst="rect">
            <a:avLst/>
          </a:prstGeom>
          <a:noFill/>
          <a:ln>
            <a:solidFill>
              <a:schemeClr val="accent1">
                <a:lumMod val="40000"/>
                <a:lumOff val="60000"/>
              </a:schemeClr>
            </a:solidFill>
          </a:ln>
        </p:spPr>
        <p:txBody>
          <a:bodyPr wrap="square" rtlCol="0">
            <a:spAutoFit/>
          </a:bodyPr>
          <a:lstStyle/>
          <a:p>
            <a:r>
              <a:rPr lang="en-US" i="1" dirty="0">
                <a:solidFill>
                  <a:schemeClr val="accent1"/>
                </a:solidFill>
              </a:rPr>
              <a:t>Ability to provide an adequate amount of personnel</a:t>
            </a:r>
          </a:p>
          <a:p>
            <a:pPr marL="285750" indent="-285750">
              <a:buFont typeface="Arial" panose="020B0604020202020204" pitchFamily="34" charset="0"/>
              <a:buChar char="•"/>
            </a:pPr>
            <a:r>
              <a:rPr lang="en-US" dirty="0">
                <a:solidFill>
                  <a:schemeClr val="bg2">
                    <a:lumMod val="50000"/>
                  </a:schemeClr>
                </a:solidFill>
              </a:rPr>
              <a:t>Is this about showing them how many people should be in each labor category (presented in a table with the labor mix below)? Or is it about making sure one has proper recruiting or candidates for each slot?</a:t>
            </a:r>
            <a:endParaRPr lang="en-US" dirty="0"/>
          </a:p>
          <a:p>
            <a:r>
              <a:rPr lang="en-US" i="1" dirty="0">
                <a:solidFill>
                  <a:schemeClr val="accent1"/>
                </a:solidFill>
              </a:rPr>
              <a:t>Appropriate labor mix</a:t>
            </a:r>
          </a:p>
          <a:p>
            <a:pPr marL="285750" indent="-285750">
              <a:buFont typeface="Arial" panose="020B0604020202020204" pitchFamily="34" charset="0"/>
              <a:buChar char="•"/>
            </a:pPr>
            <a:r>
              <a:rPr lang="en-US" dirty="0">
                <a:solidFill>
                  <a:schemeClr val="bg2">
                    <a:lumMod val="50000"/>
                  </a:schemeClr>
                </a:solidFill>
              </a:rPr>
              <a:t>What is the best format to present this information? Is it required anywhere else in the proposal so we could build on that format?</a:t>
            </a:r>
          </a:p>
          <a:p>
            <a:r>
              <a:rPr lang="en-US" i="1" dirty="0">
                <a:solidFill>
                  <a:schemeClr val="accent1"/>
                </a:solidFill>
              </a:rPr>
              <a:t>Fulfill the requirements set forth in the SOW</a:t>
            </a:r>
          </a:p>
          <a:p>
            <a:pPr marL="285750" indent="-285750">
              <a:buFont typeface="Arial" panose="020B0604020202020204" pitchFamily="34" charset="0"/>
              <a:buChar char="•"/>
            </a:pPr>
            <a:r>
              <a:rPr lang="en-US" dirty="0">
                <a:solidFill>
                  <a:schemeClr val="bg2">
                    <a:lumMod val="50000"/>
                  </a:schemeClr>
                </a:solidFill>
              </a:rPr>
              <a:t>How do we ensure that we pick the right areas of the SOW or how do we allocate the whole SOW if it’s about everyone bid on the project?</a:t>
            </a:r>
          </a:p>
        </p:txBody>
      </p:sp>
    </p:spTree>
    <p:extLst>
      <p:ext uri="{BB962C8B-B14F-4D97-AF65-F5344CB8AC3E}">
        <p14:creationId xmlns:p14="http://schemas.microsoft.com/office/powerpoint/2010/main" val="375740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fade">
                                      <p:cBhvr>
                                        <p:cTn id="19" dur="1000"/>
                                        <p:tgtEl>
                                          <p:spTgt spid="20">
                                            <p:txEl>
                                              <p:pRg st="2" end="2"/>
                                            </p:txEl>
                                          </p:spTgt>
                                        </p:tgtEl>
                                      </p:cBhvr>
                                    </p:animEffect>
                                    <p:anim calcmode="lin" valueType="num">
                                      <p:cBhvr>
                                        <p:cTn id="20"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xEl>
                                              <p:pRg st="3" end="3"/>
                                            </p:txEl>
                                          </p:spTgt>
                                        </p:tgtEl>
                                        <p:attrNameLst>
                                          <p:attrName>style.visibility</p:attrName>
                                        </p:attrNameLst>
                                      </p:cBhvr>
                                      <p:to>
                                        <p:strVal val="visible"/>
                                      </p:to>
                                    </p:set>
                                    <p:animEffect transition="in" filter="fade">
                                      <p:cBhvr>
                                        <p:cTn id="26" dur="1000"/>
                                        <p:tgtEl>
                                          <p:spTgt spid="20">
                                            <p:txEl>
                                              <p:pRg st="3" end="3"/>
                                            </p:txEl>
                                          </p:spTgt>
                                        </p:tgtEl>
                                      </p:cBhvr>
                                    </p:animEffect>
                                    <p:anim calcmode="lin" valueType="num">
                                      <p:cBhvr>
                                        <p:cTn id="27"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0">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Effect transition="in" filter="fade">
                                      <p:cBhvr>
                                        <p:cTn id="31" dur="1000"/>
                                        <p:tgtEl>
                                          <p:spTgt spid="20">
                                            <p:txEl>
                                              <p:pRg st="4" end="4"/>
                                            </p:txEl>
                                          </p:spTgt>
                                        </p:tgtEl>
                                      </p:cBhvr>
                                    </p:animEffect>
                                    <p:anim calcmode="lin" valueType="num">
                                      <p:cBhvr>
                                        <p:cTn id="32"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fade">
                                      <p:cBhvr>
                                        <p:cTn id="38" dur="1000"/>
                                        <p:tgtEl>
                                          <p:spTgt spid="2">
                                            <p:txEl>
                                              <p:pRg st="0" end="0"/>
                                            </p:txEl>
                                          </p:spTgt>
                                        </p:tgtEl>
                                      </p:cBhvr>
                                    </p:animEffect>
                                    <p:anim calcmode="lin" valueType="num">
                                      <p:cBhvr>
                                        <p:cTn id="3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0" end="0"/>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fade">
                                      <p:cBhvr>
                                        <p:cTn id="43" dur="1000"/>
                                        <p:tgtEl>
                                          <p:spTgt spid="2">
                                            <p:txEl>
                                              <p:pRg st="1" end="1"/>
                                            </p:txEl>
                                          </p:spTgt>
                                        </p:tgtEl>
                                      </p:cBhvr>
                                    </p:animEffect>
                                    <p:anim calcmode="lin" valueType="num">
                                      <p:cBhvr>
                                        <p:cTn id="4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fade">
                                      <p:cBhvr>
                                        <p:cTn id="50" dur="1000"/>
                                        <p:tgtEl>
                                          <p:spTgt spid="2">
                                            <p:txEl>
                                              <p:pRg st="2" end="2"/>
                                            </p:txEl>
                                          </p:spTgt>
                                        </p:tgtEl>
                                      </p:cBhvr>
                                    </p:animEffect>
                                    <p:anim calcmode="lin" valueType="num">
                                      <p:cBhvr>
                                        <p:cTn id="5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2" end="2"/>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1000"/>
                                        <p:tgtEl>
                                          <p:spTgt spid="2">
                                            <p:txEl>
                                              <p:pRg st="3" end="3"/>
                                            </p:txEl>
                                          </p:spTgt>
                                        </p:tgtEl>
                                      </p:cBhvr>
                                    </p:animEffect>
                                    <p:anim calcmode="lin" valueType="num">
                                      <p:cBhvr>
                                        <p:cTn id="5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Effect transition="in" filter="fade">
                                      <p:cBhvr>
                                        <p:cTn id="62" dur="1000"/>
                                        <p:tgtEl>
                                          <p:spTgt spid="2">
                                            <p:txEl>
                                              <p:pRg st="4" end="4"/>
                                            </p:txEl>
                                          </p:spTgt>
                                        </p:tgtEl>
                                      </p:cBhvr>
                                    </p:animEffect>
                                    <p:anim calcmode="lin" valueType="num">
                                      <p:cBhvr>
                                        <p:cTn id="6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
                                            <p:txEl>
                                              <p:pRg st="5" end="5"/>
                                            </p:txEl>
                                          </p:spTgt>
                                        </p:tgtEl>
                                        <p:attrNameLst>
                                          <p:attrName>style.visibility</p:attrName>
                                        </p:attrNameLst>
                                      </p:cBhvr>
                                      <p:to>
                                        <p:strVal val="visible"/>
                                      </p:to>
                                    </p:set>
                                    <p:animEffect transition="in" filter="fade">
                                      <p:cBhvr>
                                        <p:cTn id="67" dur="1000"/>
                                        <p:tgtEl>
                                          <p:spTgt spid="2">
                                            <p:txEl>
                                              <p:pRg st="5" end="5"/>
                                            </p:txEl>
                                          </p:spTgt>
                                        </p:tgtEl>
                                      </p:cBhvr>
                                    </p:animEffect>
                                    <p:anim calcmode="lin" valueType="num">
                                      <p:cBhvr>
                                        <p:cTn id="6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846D2-88F5-6088-FF6B-CBCCD4C48885}"/>
              </a:ext>
            </a:extLst>
          </p:cNvPr>
          <p:cNvSpPr>
            <a:spLocks noGrp="1"/>
          </p:cNvSpPr>
          <p:nvPr>
            <p:ph type="title"/>
          </p:nvPr>
        </p:nvSpPr>
        <p:spPr/>
        <p:txBody>
          <a:bodyPr>
            <a:normAutofit fontScale="90000"/>
          </a:bodyPr>
          <a:lstStyle/>
          <a:p>
            <a:r>
              <a:rPr lang="en-US" dirty="0"/>
              <a:t>Look for Correlated Other Requirements: Section M</a:t>
            </a:r>
          </a:p>
        </p:txBody>
      </p:sp>
      <p:sp>
        <p:nvSpPr>
          <p:cNvPr id="3" name="Content Placeholder 2">
            <a:extLst>
              <a:ext uri="{FF2B5EF4-FFF2-40B4-BE49-F238E27FC236}">
                <a16:creationId xmlns:a16="http://schemas.microsoft.com/office/drawing/2014/main" id="{0AEFB024-50BD-ED39-6ED0-F5CA77D25FC7}"/>
              </a:ext>
            </a:extLst>
          </p:cNvPr>
          <p:cNvSpPr>
            <a:spLocks noGrp="1"/>
          </p:cNvSpPr>
          <p:nvPr>
            <p:ph idx="1"/>
          </p:nvPr>
        </p:nvSpPr>
        <p:spPr>
          <a:xfrm>
            <a:off x="838199" y="1624906"/>
            <a:ext cx="10721703" cy="4675534"/>
          </a:xfrm>
        </p:spPr>
        <p:txBody>
          <a:bodyPr>
            <a:normAutofit/>
          </a:bodyPr>
          <a:lstStyle/>
          <a:p>
            <a:r>
              <a:rPr lang="en-US" sz="1400" dirty="0"/>
              <a:t>M.4  Rating System, Evaluation Criteria, Standards, and Factors</a:t>
            </a:r>
          </a:p>
          <a:p>
            <a:r>
              <a:rPr lang="en-US" sz="1400" dirty="0"/>
              <a:t>M.4.1.1.1  Excellent – Proposal demonstrates a thorough </a:t>
            </a:r>
            <a:r>
              <a:rPr lang="en-US" sz="1400" dirty="0">
                <a:highlight>
                  <a:srgbClr val="FFFF00"/>
                </a:highlight>
              </a:rPr>
              <a:t>understanding of requirements </a:t>
            </a:r>
            <a:r>
              <a:rPr lang="en-US" sz="1400" dirty="0"/>
              <a:t>and an </a:t>
            </a:r>
            <a:r>
              <a:rPr lang="en-US" sz="1400" dirty="0">
                <a:highlight>
                  <a:srgbClr val="FFFF00"/>
                </a:highlight>
              </a:rPr>
              <a:t>approach that exceeds the minimum performance requirements </a:t>
            </a:r>
            <a:r>
              <a:rPr lang="en-US" sz="1400" dirty="0"/>
              <a:t>in a way significantly </a:t>
            </a:r>
            <a:r>
              <a:rPr lang="en-US" sz="1400" dirty="0">
                <a:highlight>
                  <a:srgbClr val="FFFF00"/>
                </a:highlight>
              </a:rPr>
              <a:t>beneficial</a:t>
            </a:r>
            <a:r>
              <a:rPr lang="en-US" sz="1400" dirty="0"/>
              <a:t> to the government. The offeror’s proposal demonstrates a thorough </a:t>
            </a:r>
            <a:r>
              <a:rPr lang="en-US" sz="1400" dirty="0">
                <a:highlight>
                  <a:srgbClr val="FFFF00"/>
                </a:highlight>
              </a:rPr>
              <a:t>understanding of the requirements </a:t>
            </a:r>
            <a:r>
              <a:rPr lang="en-US" sz="1400" dirty="0"/>
              <a:t>and </a:t>
            </a:r>
            <a:r>
              <a:rPr lang="en-US" sz="1400" dirty="0">
                <a:highlight>
                  <a:srgbClr val="FFFF00"/>
                </a:highlight>
              </a:rPr>
              <a:t>how</a:t>
            </a:r>
            <a:r>
              <a:rPr lang="en-US" sz="1400" dirty="0"/>
              <a:t> these requirements will be </a:t>
            </a:r>
            <a:r>
              <a:rPr lang="en-US" sz="1400" dirty="0">
                <a:highlight>
                  <a:srgbClr val="FFFF00"/>
                </a:highlight>
              </a:rPr>
              <a:t>executed</a:t>
            </a:r>
            <a:r>
              <a:rPr lang="en-US" sz="1400" dirty="0"/>
              <a:t>.  The technical approach is clearly and completely described and </a:t>
            </a:r>
            <a:r>
              <a:rPr lang="en-US" sz="1400" dirty="0">
                <a:highlight>
                  <a:srgbClr val="FFFF00"/>
                </a:highlight>
              </a:rPr>
              <a:t>represents a feasible approach for meeting the ManTech and Technology Transition (T2) requirements</a:t>
            </a:r>
            <a:r>
              <a:rPr lang="en-US" sz="1400" dirty="0"/>
              <a:t>.  The offeror’s proposal provides </a:t>
            </a:r>
            <a:r>
              <a:rPr lang="en-US" sz="1400" dirty="0">
                <a:highlight>
                  <a:srgbClr val="FFFF00"/>
                </a:highlight>
              </a:rPr>
              <a:t>evidence of significant knowledge and expertise </a:t>
            </a:r>
            <a:r>
              <a:rPr lang="en-US" sz="1400" dirty="0"/>
              <a:t>in </a:t>
            </a:r>
            <a:r>
              <a:rPr lang="en-US" sz="1400" dirty="0">
                <a:highlight>
                  <a:srgbClr val="FFFF00"/>
                </a:highlight>
              </a:rPr>
              <a:t>ManTech and T2 support services</a:t>
            </a:r>
            <a:r>
              <a:rPr lang="en-US" sz="1400" dirty="0"/>
              <a:t>. </a:t>
            </a:r>
          </a:p>
          <a:p>
            <a:r>
              <a:rPr lang="en-US" sz="1400" dirty="0"/>
              <a:t>M.5.2	 Technical Approach</a:t>
            </a:r>
          </a:p>
          <a:p>
            <a:r>
              <a:rPr lang="en-US" sz="1400" dirty="0"/>
              <a:t>M.5.2.1  The Government will evaluate the offeror’s proposed technical approach which the offeror demonstrates </a:t>
            </a:r>
            <a:r>
              <a:rPr lang="en-US" sz="1400" dirty="0">
                <a:highlight>
                  <a:srgbClr val="FFFF00"/>
                </a:highlight>
              </a:rPr>
              <a:t>ability to provide manpower support services to the Government as detailed in the SOW.  </a:t>
            </a:r>
            <a:r>
              <a:rPr lang="en-US" sz="1400" dirty="0"/>
              <a:t>Each evaluator will make an independent evaluation and assign an adjectival rating to each of the factors, based upon an integrated assessment of the individual elements. The factor rating shall be supported by narrative comments citing </a:t>
            </a:r>
            <a:r>
              <a:rPr lang="en-US" sz="1400" dirty="0">
                <a:highlight>
                  <a:srgbClr val="FFFF00"/>
                </a:highlight>
              </a:rPr>
              <a:t>significant strengths</a:t>
            </a:r>
            <a:r>
              <a:rPr lang="en-US" sz="1400" dirty="0"/>
              <a:t>, strengths, weaknesses, significant weaknesses, deficiencies, and other special considerations made by the evaluation board members</a:t>
            </a:r>
          </a:p>
          <a:p>
            <a:r>
              <a:rPr lang="en-US" sz="1400" dirty="0"/>
              <a:t>M.5.2.2  Adjectival Rating/Definition – Technical Approach</a:t>
            </a:r>
          </a:p>
          <a:p>
            <a:r>
              <a:rPr lang="en-US" sz="1400" dirty="0"/>
              <a:t>M.5.2.2.1  Excellent (E)   Proposal </a:t>
            </a:r>
            <a:r>
              <a:rPr lang="en-US" sz="1400" dirty="0">
                <a:highlight>
                  <a:srgbClr val="FFFF00"/>
                </a:highlight>
              </a:rPr>
              <a:t>significantly exceeds </a:t>
            </a:r>
            <a:r>
              <a:rPr lang="en-US" sz="1400" dirty="0"/>
              <a:t>the Government’s requirements.  </a:t>
            </a:r>
            <a:r>
              <a:rPr lang="en-US" sz="1400" dirty="0">
                <a:highlight>
                  <a:srgbClr val="FFFF00"/>
                </a:highlight>
              </a:rPr>
              <a:t>Numerous strengths </a:t>
            </a:r>
            <a:r>
              <a:rPr lang="en-US" sz="1400" dirty="0"/>
              <a:t>are identified which will significantly benefit the Government.  </a:t>
            </a:r>
            <a:r>
              <a:rPr lang="en-US" sz="1400" dirty="0">
                <a:highlight>
                  <a:srgbClr val="FFFF00"/>
                </a:highlight>
              </a:rPr>
              <a:t>No deficiencies or weaknesses </a:t>
            </a:r>
            <a:r>
              <a:rPr lang="en-US" sz="1400" dirty="0"/>
              <a:t>are identified.  The proposal represents a </a:t>
            </a:r>
            <a:r>
              <a:rPr lang="en-US" sz="1400" dirty="0">
                <a:highlight>
                  <a:srgbClr val="FFFF00"/>
                </a:highlight>
              </a:rPr>
              <a:t>low risk</a:t>
            </a:r>
            <a:r>
              <a:rPr lang="en-US" sz="1400" dirty="0"/>
              <a:t>. </a:t>
            </a:r>
          </a:p>
          <a:p>
            <a:r>
              <a:rPr lang="en-US" sz="1400" dirty="0"/>
              <a:t>M.5.2.3.1  Significant Strength:  An aspect of a proposal that, when judged against a stated evaluation criteria, appreciably enhances the merit of the proposal or </a:t>
            </a:r>
            <a:r>
              <a:rPr lang="en-US" sz="1400" dirty="0">
                <a:highlight>
                  <a:srgbClr val="FFFF00"/>
                </a:highlight>
              </a:rPr>
              <a:t>significantly increases the probability of successful performance</a:t>
            </a:r>
            <a:r>
              <a:rPr lang="en-US" sz="1400" dirty="0"/>
              <a:t> of the contract.  </a:t>
            </a:r>
          </a:p>
          <a:p>
            <a:r>
              <a:rPr lang="en-US" sz="1400" dirty="0"/>
              <a:t>M.4.1.2.1  Low Risk (LR)   Offeror’s proposal provides essentially </a:t>
            </a:r>
            <a:r>
              <a:rPr lang="en-US" sz="1400" dirty="0">
                <a:highlight>
                  <a:srgbClr val="FFFF00"/>
                </a:highlight>
              </a:rPr>
              <a:t>no doubt </a:t>
            </a:r>
            <a:r>
              <a:rPr lang="en-US" sz="1400" dirty="0"/>
              <a:t>that the Offeror </a:t>
            </a:r>
            <a:r>
              <a:rPr lang="en-US" sz="1400" dirty="0">
                <a:highlight>
                  <a:srgbClr val="FFFF00"/>
                </a:highlight>
              </a:rPr>
              <a:t>will successfully perform the required effort</a:t>
            </a:r>
            <a:r>
              <a:rPr lang="en-US" sz="1400" dirty="0"/>
              <a:t>. </a:t>
            </a:r>
          </a:p>
        </p:txBody>
      </p:sp>
    </p:spTree>
    <p:extLst>
      <p:ext uri="{BB962C8B-B14F-4D97-AF65-F5344CB8AC3E}">
        <p14:creationId xmlns:p14="http://schemas.microsoft.com/office/powerpoint/2010/main" val="162726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AB23-9402-1E2D-9ABC-E898D43EBCBB}"/>
              </a:ext>
            </a:extLst>
          </p:cNvPr>
          <p:cNvSpPr>
            <a:spLocks noGrp="1"/>
          </p:cNvSpPr>
          <p:nvPr>
            <p:ph type="title"/>
          </p:nvPr>
        </p:nvSpPr>
        <p:spPr/>
        <p:txBody>
          <a:bodyPr/>
          <a:lstStyle/>
          <a:p>
            <a:r>
              <a:rPr lang="en-US" dirty="0"/>
              <a:t>Adding Section M Insights</a:t>
            </a:r>
          </a:p>
        </p:txBody>
      </p:sp>
      <p:sp>
        <p:nvSpPr>
          <p:cNvPr id="3" name="Content Placeholder 2">
            <a:extLst>
              <a:ext uri="{FF2B5EF4-FFF2-40B4-BE49-F238E27FC236}">
                <a16:creationId xmlns:a16="http://schemas.microsoft.com/office/drawing/2014/main" id="{A4C45098-B440-FC28-AF9A-A85B45DECC02}"/>
              </a:ext>
            </a:extLst>
          </p:cNvPr>
          <p:cNvSpPr>
            <a:spLocks noGrp="1"/>
          </p:cNvSpPr>
          <p:nvPr>
            <p:ph idx="1"/>
          </p:nvPr>
        </p:nvSpPr>
        <p:spPr/>
        <p:txBody>
          <a:bodyPr>
            <a:normAutofit/>
          </a:bodyPr>
          <a:lstStyle/>
          <a:p>
            <a:r>
              <a:rPr lang="en-US" i="1" dirty="0">
                <a:solidFill>
                  <a:schemeClr val="accent1"/>
                </a:solidFill>
              </a:rPr>
              <a:t>Ability to provide an adequate amount of personnel</a:t>
            </a:r>
          </a:p>
          <a:p>
            <a:pPr lvl="1"/>
            <a:r>
              <a:rPr lang="en-US" b="1" i="1" dirty="0">
                <a:solidFill>
                  <a:srgbClr val="FF0000"/>
                </a:solidFill>
              </a:rPr>
              <a:t>Understanding:</a:t>
            </a:r>
            <a:r>
              <a:rPr lang="en-US" i="1" dirty="0">
                <a:solidFill>
                  <a:srgbClr val="FF0000"/>
                </a:solidFill>
              </a:rPr>
              <a:t> </a:t>
            </a:r>
            <a:r>
              <a:rPr lang="en-US" b="1" i="1" dirty="0"/>
              <a:t>What is tough about </a:t>
            </a:r>
            <a:r>
              <a:rPr lang="en-US" dirty="0">
                <a:solidFill>
                  <a:schemeClr val="bg2">
                    <a:lumMod val="50000"/>
                  </a:schemeClr>
                </a:solidFill>
              </a:rPr>
              <a:t>making sure one has proper recruiting or candidates for each slot? </a:t>
            </a:r>
            <a:r>
              <a:rPr lang="en-US" b="1" i="1" dirty="0"/>
              <a:t>What are the critical factors in the </a:t>
            </a:r>
            <a:r>
              <a:rPr lang="en-US" i="1" dirty="0">
                <a:solidFill>
                  <a:srgbClr val="FF0000"/>
                </a:solidFill>
              </a:rPr>
              <a:t>ability to provide manpower support services to the Government as detailed in the SOW? </a:t>
            </a:r>
          </a:p>
          <a:p>
            <a:pPr lvl="1"/>
            <a:r>
              <a:rPr lang="en-US" b="1" i="1" dirty="0">
                <a:solidFill>
                  <a:srgbClr val="FF0000"/>
                </a:solidFill>
              </a:rPr>
              <a:t>Approach: </a:t>
            </a:r>
            <a:r>
              <a:rPr lang="en-US" dirty="0">
                <a:solidFill>
                  <a:schemeClr val="bg2">
                    <a:lumMod val="50000"/>
                  </a:schemeClr>
                </a:solidFill>
              </a:rPr>
              <a:t>ensure we show how we </a:t>
            </a:r>
            <a:r>
              <a:rPr lang="en-US" b="1" i="1" dirty="0">
                <a:solidFill>
                  <a:srgbClr val="FF0000"/>
                </a:solidFill>
              </a:rPr>
              <a:t>exceed</a:t>
            </a:r>
            <a:r>
              <a:rPr lang="en-US" i="1" dirty="0">
                <a:solidFill>
                  <a:srgbClr val="FF0000"/>
                </a:solidFill>
              </a:rPr>
              <a:t> the minimum performance requirements </a:t>
            </a:r>
            <a:r>
              <a:rPr lang="en-US" i="1" dirty="0">
                <a:solidFill>
                  <a:schemeClr val="bg2">
                    <a:lumMod val="50000"/>
                  </a:schemeClr>
                </a:solidFill>
              </a:rPr>
              <a:t>and </a:t>
            </a:r>
            <a:r>
              <a:rPr lang="en-US" i="1" dirty="0">
                <a:solidFill>
                  <a:srgbClr val="FF0000"/>
                </a:solidFill>
              </a:rPr>
              <a:t>significant </a:t>
            </a:r>
            <a:r>
              <a:rPr lang="en-US" b="1" i="1" dirty="0">
                <a:solidFill>
                  <a:srgbClr val="FF0000"/>
                </a:solidFill>
              </a:rPr>
              <a:t>benefits</a:t>
            </a:r>
            <a:r>
              <a:rPr lang="en-US" i="1" dirty="0">
                <a:solidFill>
                  <a:srgbClr val="FF0000"/>
                </a:solidFill>
              </a:rPr>
              <a:t> to the government </a:t>
            </a:r>
          </a:p>
          <a:p>
            <a:pPr lvl="1"/>
            <a:r>
              <a:rPr lang="en-US" b="1" i="1" dirty="0">
                <a:solidFill>
                  <a:srgbClr val="FF0000"/>
                </a:solidFill>
              </a:rPr>
              <a:t>Proof: </a:t>
            </a:r>
            <a:r>
              <a:rPr lang="en-US" i="1" dirty="0">
                <a:solidFill>
                  <a:srgbClr val="FF0000"/>
                </a:solidFill>
              </a:rPr>
              <a:t>Evidence of significant knowledge and expertise in ManTech and Technology Transition (T2) requirements (</a:t>
            </a:r>
            <a:r>
              <a:rPr lang="en-US" i="1" dirty="0">
                <a:solidFill>
                  <a:schemeClr val="bg2">
                    <a:lumMod val="50000"/>
                  </a:schemeClr>
                </a:solidFill>
              </a:rPr>
              <a:t>we are </a:t>
            </a:r>
            <a:r>
              <a:rPr lang="en-US" b="1" i="1" dirty="0">
                <a:solidFill>
                  <a:srgbClr val="FF0000"/>
                </a:solidFill>
              </a:rPr>
              <a:t>low risk</a:t>
            </a:r>
            <a:r>
              <a:rPr lang="en-US" i="1" dirty="0">
                <a:solidFill>
                  <a:srgbClr val="FF0000"/>
                </a:solidFill>
              </a:rPr>
              <a:t>)</a:t>
            </a:r>
          </a:p>
          <a:p>
            <a:r>
              <a:rPr lang="en-US" i="1" dirty="0">
                <a:solidFill>
                  <a:schemeClr val="accent1"/>
                </a:solidFill>
              </a:rPr>
              <a:t>Labor mix</a:t>
            </a:r>
          </a:p>
          <a:p>
            <a:r>
              <a:rPr lang="en-US" i="1" dirty="0">
                <a:solidFill>
                  <a:schemeClr val="accent1"/>
                </a:solidFill>
              </a:rPr>
              <a:t>Fulfill the requirements set forth in the SOW</a:t>
            </a:r>
          </a:p>
        </p:txBody>
      </p:sp>
    </p:spTree>
    <p:extLst>
      <p:ext uri="{BB962C8B-B14F-4D97-AF65-F5344CB8AC3E}">
        <p14:creationId xmlns:p14="http://schemas.microsoft.com/office/powerpoint/2010/main" val="1800108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2291-04D8-7E62-E86F-5AB4E65377C0}"/>
              </a:ext>
            </a:extLst>
          </p:cNvPr>
          <p:cNvSpPr>
            <a:spLocks noGrp="1"/>
          </p:cNvSpPr>
          <p:nvPr>
            <p:ph type="title"/>
          </p:nvPr>
        </p:nvSpPr>
        <p:spPr/>
        <p:txBody>
          <a:bodyPr/>
          <a:lstStyle/>
          <a:p>
            <a:r>
              <a:rPr lang="en-US" dirty="0"/>
              <a:t>Adding SOW Insights</a:t>
            </a:r>
          </a:p>
        </p:txBody>
      </p:sp>
      <p:sp>
        <p:nvSpPr>
          <p:cNvPr id="3" name="Content Placeholder 2">
            <a:extLst>
              <a:ext uri="{FF2B5EF4-FFF2-40B4-BE49-F238E27FC236}">
                <a16:creationId xmlns:a16="http://schemas.microsoft.com/office/drawing/2014/main" id="{480C0718-3469-D99D-B887-0691DE132D92}"/>
              </a:ext>
            </a:extLst>
          </p:cNvPr>
          <p:cNvSpPr>
            <a:spLocks noGrp="1"/>
          </p:cNvSpPr>
          <p:nvPr>
            <p:ph idx="1"/>
          </p:nvPr>
        </p:nvSpPr>
        <p:spPr>
          <a:xfrm>
            <a:off x="838200" y="1580297"/>
            <a:ext cx="10721703" cy="4912577"/>
          </a:xfrm>
        </p:spPr>
        <p:txBody>
          <a:bodyPr>
            <a:normAutofit fontScale="92500" lnSpcReduction="10000"/>
          </a:bodyPr>
          <a:lstStyle/>
          <a:p>
            <a:r>
              <a:rPr lang="en-US" sz="2000" i="1" dirty="0">
                <a:solidFill>
                  <a:schemeClr val="accent1"/>
                </a:solidFill>
              </a:rPr>
              <a:t>Ability to provide an adequate amount of personnel </a:t>
            </a:r>
            <a:r>
              <a:rPr lang="en-US" sz="2000" b="1" i="1" dirty="0">
                <a:solidFill>
                  <a:schemeClr val="accent1"/>
                </a:solidFill>
              </a:rPr>
              <a:t>to fulfill the requirements set forth in the SOW </a:t>
            </a:r>
          </a:p>
          <a:p>
            <a:pPr lvl="1"/>
            <a:r>
              <a:rPr lang="en-US" sz="1600" b="1" i="1" dirty="0">
                <a:solidFill>
                  <a:srgbClr val="FF0000"/>
                </a:solidFill>
              </a:rPr>
              <a:t>Understanding:</a:t>
            </a:r>
            <a:r>
              <a:rPr lang="en-US" sz="1600" i="1" dirty="0">
                <a:solidFill>
                  <a:srgbClr val="FF0000"/>
                </a:solidFill>
              </a:rPr>
              <a:t> </a:t>
            </a:r>
            <a:r>
              <a:rPr lang="en-US" sz="1600" b="1" i="1" dirty="0"/>
              <a:t>What is tough about </a:t>
            </a:r>
            <a:r>
              <a:rPr lang="en-US" sz="1600" dirty="0">
                <a:solidFill>
                  <a:schemeClr val="bg2">
                    <a:lumMod val="50000"/>
                  </a:schemeClr>
                </a:solidFill>
              </a:rPr>
              <a:t>making sure one has proper recruiting or candidates for each slot? </a:t>
            </a:r>
            <a:r>
              <a:rPr lang="en-US" sz="1600" b="1" i="1" dirty="0"/>
              <a:t>What are the critical factors in the </a:t>
            </a:r>
            <a:r>
              <a:rPr lang="en-US" sz="1600" i="1" dirty="0">
                <a:solidFill>
                  <a:srgbClr val="FF0000"/>
                </a:solidFill>
              </a:rPr>
              <a:t>ability to provide manpower support services to the Government as detailed in the SOW?</a:t>
            </a:r>
          </a:p>
          <a:p>
            <a:pPr lvl="2"/>
            <a:r>
              <a:rPr lang="en-US" sz="1400" b="1" dirty="0">
                <a:solidFill>
                  <a:schemeClr val="accent6"/>
                </a:solidFill>
                <a:latin typeface="Söhne"/>
              </a:rPr>
              <a:t>Objectives (SOW 1.0): </a:t>
            </a:r>
            <a:r>
              <a:rPr lang="en-US" sz="1400" dirty="0">
                <a:latin typeface="Söhne"/>
              </a:rPr>
              <a:t>Show how your staffing objectives are in line with facilitating the RDECOM’s execution of the Army ManTech Program.</a:t>
            </a:r>
          </a:p>
          <a:p>
            <a:pPr lvl="2"/>
            <a:r>
              <a:rPr lang="en-US" sz="1400" b="1" dirty="0">
                <a:solidFill>
                  <a:schemeClr val="accent6"/>
                </a:solidFill>
                <a:latin typeface="Söhne"/>
              </a:rPr>
              <a:t>Background Information (Section 2.0): </a:t>
            </a:r>
            <a:r>
              <a:rPr lang="en-US" sz="1400" dirty="0">
                <a:latin typeface="Söhne"/>
              </a:rPr>
              <a:t>Describe the current state of affairs versus the goals of the ManTech Program, including technology transition and technical processes – ghost the incumbent.</a:t>
            </a:r>
            <a:endParaRPr lang="en-US" sz="1400" i="1" dirty="0">
              <a:solidFill>
                <a:srgbClr val="FF0000"/>
              </a:solidFill>
            </a:endParaRPr>
          </a:p>
          <a:p>
            <a:pPr lvl="1"/>
            <a:r>
              <a:rPr lang="en-US" sz="1600" b="1" i="1" dirty="0">
                <a:solidFill>
                  <a:srgbClr val="FF0000"/>
                </a:solidFill>
              </a:rPr>
              <a:t>Approach: </a:t>
            </a:r>
            <a:r>
              <a:rPr lang="en-US" sz="1600" i="1" dirty="0">
                <a:solidFill>
                  <a:srgbClr val="FF0000"/>
                </a:solidFill>
              </a:rPr>
              <a:t>ensure we show how we </a:t>
            </a:r>
            <a:r>
              <a:rPr lang="en-US" sz="1600" b="1" i="1" dirty="0">
                <a:solidFill>
                  <a:srgbClr val="FF0000"/>
                </a:solidFill>
              </a:rPr>
              <a:t>exceed</a:t>
            </a:r>
            <a:r>
              <a:rPr lang="en-US" sz="1600" i="1" dirty="0">
                <a:solidFill>
                  <a:srgbClr val="FF0000"/>
                </a:solidFill>
              </a:rPr>
              <a:t> the minimum performance requirements and significant </a:t>
            </a:r>
            <a:r>
              <a:rPr lang="en-US" sz="1600" b="1" i="1" dirty="0">
                <a:solidFill>
                  <a:srgbClr val="FF0000"/>
                </a:solidFill>
              </a:rPr>
              <a:t>benefits</a:t>
            </a:r>
            <a:r>
              <a:rPr lang="en-US" sz="1600" i="1" dirty="0">
                <a:solidFill>
                  <a:srgbClr val="FF0000"/>
                </a:solidFill>
              </a:rPr>
              <a:t> to the government </a:t>
            </a:r>
          </a:p>
          <a:p>
            <a:pPr lvl="2"/>
            <a:r>
              <a:rPr lang="en-US" sz="1400" b="1" dirty="0">
                <a:solidFill>
                  <a:schemeClr val="accent6"/>
                </a:solidFill>
                <a:latin typeface="Söhne"/>
              </a:rPr>
              <a:t>Scope of Work (Section 3.0):</a:t>
            </a:r>
            <a:r>
              <a:rPr lang="en-US" sz="1400" dirty="0">
                <a:solidFill>
                  <a:schemeClr val="accent6"/>
                </a:solidFill>
                <a:latin typeface="Söhne"/>
              </a:rPr>
              <a:t> </a:t>
            </a:r>
            <a:r>
              <a:rPr lang="en-US" sz="1400" dirty="0">
                <a:latin typeface="Söhne"/>
              </a:rPr>
              <a:t>Address how proper staffing will help address the tasks listed in the SOW:</a:t>
            </a:r>
          </a:p>
          <a:p>
            <a:pPr lvl="2"/>
            <a:r>
              <a:rPr lang="en-US" sz="1400" b="1" dirty="0">
                <a:solidFill>
                  <a:schemeClr val="accent6"/>
                </a:solidFill>
                <a:latin typeface="Söhne"/>
              </a:rPr>
              <a:t>ManTech Program Support (3.1): </a:t>
            </a:r>
            <a:r>
              <a:rPr lang="en-US" sz="1400" dirty="0">
                <a:latin typeface="Söhne"/>
              </a:rPr>
              <a:t>Joint service integration (3.1.1), program execution (3.1.2), and various support tasks mentioned like the Defense Manufacturing Conference (3.1.1.2).</a:t>
            </a:r>
          </a:p>
          <a:p>
            <a:pPr lvl="2"/>
            <a:r>
              <a:rPr lang="en-US" sz="1400" b="1" dirty="0">
                <a:solidFill>
                  <a:schemeClr val="accent6"/>
                </a:solidFill>
                <a:latin typeface="Söhne"/>
              </a:rPr>
              <a:t>Technology Transition Program Support (3.2): </a:t>
            </a:r>
            <a:r>
              <a:rPr lang="en-US" sz="1400" dirty="0">
                <a:latin typeface="Söhne"/>
              </a:rPr>
              <a:t>Support of T2 functions, including coordination, briefing materials, and interactions with Army Legal Council related to CRADAs and PLAs (3.2.1).</a:t>
            </a:r>
          </a:p>
          <a:p>
            <a:pPr lvl="2"/>
            <a:r>
              <a:rPr lang="en-US" sz="1400" b="1" dirty="0">
                <a:solidFill>
                  <a:schemeClr val="accent6"/>
                </a:solidFill>
                <a:latin typeface="Söhne"/>
              </a:rPr>
              <a:t>Technical Process Support (3.2.3): </a:t>
            </a:r>
            <a:r>
              <a:rPr lang="en-US" sz="1400" dirty="0">
                <a:latin typeface="Söhne"/>
              </a:rPr>
              <a:t>Facilitation of HQ planning, coordination, and management of TFT/SID activities (3.2.3.1) and support of business process and policy development (3.2.3.3).</a:t>
            </a:r>
            <a:endParaRPr lang="en-US" sz="1400" i="1" dirty="0">
              <a:solidFill>
                <a:srgbClr val="FF0000"/>
              </a:solidFill>
            </a:endParaRPr>
          </a:p>
          <a:p>
            <a:pPr lvl="1"/>
            <a:r>
              <a:rPr lang="en-US" sz="1600" b="1" i="1" dirty="0">
                <a:solidFill>
                  <a:srgbClr val="FF0000"/>
                </a:solidFill>
              </a:rPr>
              <a:t>Proof: </a:t>
            </a:r>
            <a:r>
              <a:rPr lang="en-US" sz="1600" i="1" dirty="0">
                <a:solidFill>
                  <a:srgbClr val="FF0000"/>
                </a:solidFill>
              </a:rPr>
              <a:t>Evidence of significant knowledge and expertise in ManTech and Technology Transition (T2) requirements (</a:t>
            </a:r>
            <a:r>
              <a:rPr lang="en-US" sz="1600" b="1" i="1" dirty="0">
                <a:solidFill>
                  <a:srgbClr val="FF0000"/>
                </a:solidFill>
              </a:rPr>
              <a:t>we are low risk</a:t>
            </a:r>
            <a:r>
              <a:rPr lang="en-US" sz="1600" i="1" dirty="0">
                <a:solidFill>
                  <a:srgbClr val="FF0000"/>
                </a:solidFill>
              </a:rPr>
              <a:t>)</a:t>
            </a:r>
          </a:p>
          <a:p>
            <a:r>
              <a:rPr lang="en-US" sz="2000" i="1" dirty="0">
                <a:solidFill>
                  <a:schemeClr val="accent1"/>
                </a:solidFill>
              </a:rPr>
              <a:t>Labor mix</a:t>
            </a:r>
          </a:p>
          <a:p>
            <a:pPr lvl="1"/>
            <a:r>
              <a:rPr lang="en-US" sz="1600" b="1" i="0" dirty="0">
                <a:solidFill>
                  <a:schemeClr val="accent6"/>
                </a:solidFill>
                <a:effectLst/>
                <a:latin typeface="Söhne"/>
              </a:rPr>
              <a:t>Estimated Work Requirements (Section 3.3):</a:t>
            </a:r>
            <a:r>
              <a:rPr lang="en-US" sz="1600" b="0" i="0" dirty="0">
                <a:solidFill>
                  <a:schemeClr val="accent6"/>
                </a:solidFill>
                <a:effectLst/>
                <a:latin typeface="Söhne"/>
              </a:rPr>
              <a:t> </a:t>
            </a:r>
            <a:r>
              <a:rPr lang="en-US" sz="1600" b="0" i="0" dirty="0">
                <a:effectLst/>
                <a:latin typeface="Söhne"/>
              </a:rPr>
              <a:t>Include projections for manpower including the roles and hours estimated for the performance of the contract. Show you can meet and exceed these estimated work requirements with qualified personnel.</a:t>
            </a:r>
          </a:p>
          <a:p>
            <a:pPr lvl="1"/>
            <a:r>
              <a:rPr lang="en-US" sz="1600" b="1" i="0" dirty="0">
                <a:solidFill>
                  <a:schemeClr val="accent6"/>
                </a:solidFill>
                <a:effectLst/>
                <a:latin typeface="Söhne"/>
              </a:rPr>
              <a:t>Security Requirements (Section 6.0):</a:t>
            </a:r>
            <a:r>
              <a:rPr lang="en-US" sz="1600" b="0" i="0" dirty="0">
                <a:effectLst/>
                <a:latin typeface="Söhne"/>
              </a:rPr>
              <a:t> Show that all personnel has the right security clearance levels.</a:t>
            </a:r>
            <a:endParaRPr lang="en-US" sz="1600" i="1" dirty="0">
              <a:solidFill>
                <a:srgbClr val="FF0000"/>
              </a:solidFill>
            </a:endParaRPr>
          </a:p>
        </p:txBody>
      </p:sp>
      <p:sp>
        <p:nvSpPr>
          <p:cNvPr id="5" name="Speech Bubble: Rectangle 4">
            <a:extLst>
              <a:ext uri="{FF2B5EF4-FFF2-40B4-BE49-F238E27FC236}">
                <a16:creationId xmlns:a16="http://schemas.microsoft.com/office/drawing/2014/main" id="{4A7A47F1-8985-1ACA-D198-2BCCDF079AED}"/>
              </a:ext>
            </a:extLst>
          </p:cNvPr>
          <p:cNvSpPr/>
          <p:nvPr/>
        </p:nvSpPr>
        <p:spPr>
          <a:xfrm>
            <a:off x="44605" y="2442117"/>
            <a:ext cx="1405054" cy="2196790"/>
          </a:xfrm>
          <a:prstGeom prst="wedgeRectCallout">
            <a:avLst>
              <a:gd name="adj1" fmla="val 78177"/>
              <a:gd name="adj2" fmla="val -519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Note that SOW is not here as full text; but you normally would include it; sometimes you may want to include full text in comments </a:t>
            </a:r>
          </a:p>
        </p:txBody>
      </p:sp>
    </p:spTree>
    <p:extLst>
      <p:ext uri="{BB962C8B-B14F-4D97-AF65-F5344CB8AC3E}">
        <p14:creationId xmlns:p14="http://schemas.microsoft.com/office/powerpoint/2010/main" val="3416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1000"/>
                                        <p:tgtEl>
                                          <p:spTgt spid="3">
                                            <p:txEl>
                                              <p:pRg st="6" end="6"/>
                                            </p:txEl>
                                          </p:spTgt>
                                        </p:tgtEl>
                                      </p:cBhvr>
                                    </p:animEffect>
                                    <p:anim calcmode="lin" valueType="num">
                                      <p:cBhvr>
                                        <p:cTn id="5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1000"/>
                                        <p:tgtEl>
                                          <p:spTgt spid="3">
                                            <p:txEl>
                                              <p:pRg st="8" end="8"/>
                                            </p:txEl>
                                          </p:spTgt>
                                        </p:tgtEl>
                                      </p:cBhvr>
                                    </p:animEffect>
                                    <p:anim calcmode="lin" valueType="num">
                                      <p:cBhvr>
                                        <p:cTn id="6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Effect transition="in" filter="fade">
                                      <p:cBhvr>
                                        <p:cTn id="69" dur="1000"/>
                                        <p:tgtEl>
                                          <p:spTgt spid="3">
                                            <p:txEl>
                                              <p:pRg st="9" end="9"/>
                                            </p:txEl>
                                          </p:spTgt>
                                        </p:tgtEl>
                                      </p:cBhvr>
                                    </p:animEffect>
                                    <p:anim calcmode="lin" valueType="num">
                                      <p:cBhvr>
                                        <p:cTn id="7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
                                            <p:txEl>
                                              <p:pRg st="10" end="10"/>
                                            </p:txEl>
                                          </p:spTgt>
                                        </p:tgtEl>
                                        <p:attrNameLst>
                                          <p:attrName>style.visibility</p:attrName>
                                        </p:attrNameLst>
                                      </p:cBhvr>
                                      <p:to>
                                        <p:strVal val="visible"/>
                                      </p:to>
                                    </p:set>
                                    <p:animEffect transition="in" filter="fade">
                                      <p:cBhvr>
                                        <p:cTn id="76" dur="1000"/>
                                        <p:tgtEl>
                                          <p:spTgt spid="3">
                                            <p:txEl>
                                              <p:pRg st="10" end="10"/>
                                            </p:txEl>
                                          </p:spTgt>
                                        </p:tgtEl>
                                      </p:cBhvr>
                                    </p:animEffect>
                                    <p:anim calcmode="lin" valueType="num">
                                      <p:cBhvr>
                                        <p:cTn id="7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
                                            <p:txEl>
                                              <p:pRg st="11" end="11"/>
                                            </p:txEl>
                                          </p:spTgt>
                                        </p:tgtEl>
                                        <p:attrNameLst>
                                          <p:attrName>style.visibility</p:attrName>
                                        </p:attrNameLst>
                                      </p:cBhvr>
                                      <p:to>
                                        <p:strVal val="visible"/>
                                      </p:to>
                                    </p:set>
                                    <p:animEffect transition="in" filter="fade">
                                      <p:cBhvr>
                                        <p:cTn id="81" dur="1000"/>
                                        <p:tgtEl>
                                          <p:spTgt spid="3">
                                            <p:txEl>
                                              <p:pRg st="11" end="11"/>
                                            </p:txEl>
                                          </p:spTgt>
                                        </p:tgtEl>
                                      </p:cBhvr>
                                    </p:animEffect>
                                    <p:anim calcmode="lin" valueType="num">
                                      <p:cBhvr>
                                        <p:cTn id="8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
                                            <p:txEl>
                                              <p:pRg st="12" end="12"/>
                                            </p:txEl>
                                          </p:spTgt>
                                        </p:tgtEl>
                                        <p:attrNameLst>
                                          <p:attrName>style.visibility</p:attrName>
                                        </p:attrNameLst>
                                      </p:cBhvr>
                                      <p:to>
                                        <p:strVal val="visible"/>
                                      </p:to>
                                    </p:set>
                                    <p:animEffect transition="in" filter="fade">
                                      <p:cBhvr>
                                        <p:cTn id="86" dur="1000"/>
                                        <p:tgtEl>
                                          <p:spTgt spid="3">
                                            <p:txEl>
                                              <p:pRg st="12" end="12"/>
                                            </p:txEl>
                                          </p:spTgt>
                                        </p:tgtEl>
                                      </p:cBhvr>
                                    </p:animEffect>
                                    <p:anim calcmode="lin" valueType="num">
                                      <p:cBhvr>
                                        <p:cTn id="8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ABFB-62A1-3C4C-70E1-74CD7ED256A9}"/>
              </a:ext>
            </a:extLst>
          </p:cNvPr>
          <p:cNvSpPr>
            <a:spLocks noGrp="1"/>
          </p:cNvSpPr>
          <p:nvPr>
            <p:ph type="title"/>
          </p:nvPr>
        </p:nvSpPr>
        <p:spPr/>
        <p:txBody>
          <a:bodyPr/>
          <a:lstStyle/>
          <a:p>
            <a:r>
              <a:rPr lang="en-US" dirty="0"/>
              <a:t>Module 1</a:t>
            </a:r>
          </a:p>
        </p:txBody>
      </p:sp>
      <p:sp>
        <p:nvSpPr>
          <p:cNvPr id="3" name="Text Placeholder 2">
            <a:extLst>
              <a:ext uri="{FF2B5EF4-FFF2-40B4-BE49-F238E27FC236}">
                <a16:creationId xmlns:a16="http://schemas.microsoft.com/office/drawing/2014/main" id="{8CB16C97-C7B9-BB55-D9A6-14CD0F43D891}"/>
              </a:ext>
            </a:extLst>
          </p:cNvPr>
          <p:cNvSpPr>
            <a:spLocks noGrp="1"/>
          </p:cNvSpPr>
          <p:nvPr>
            <p:ph type="body" idx="1"/>
          </p:nvPr>
        </p:nvSpPr>
        <p:spPr/>
        <p:txBody>
          <a:bodyPr/>
          <a:lstStyle/>
          <a:p>
            <a:r>
              <a:rPr lang="en-US" sz="4400" b="1" dirty="0">
                <a:solidFill>
                  <a:schemeClr val="tx1"/>
                </a:solidFill>
              </a:rPr>
              <a:t>How to Ensure Your Proposal Is Compliant</a:t>
            </a:r>
          </a:p>
        </p:txBody>
      </p:sp>
    </p:spTree>
    <p:extLst>
      <p:ext uri="{BB962C8B-B14F-4D97-AF65-F5344CB8AC3E}">
        <p14:creationId xmlns:p14="http://schemas.microsoft.com/office/powerpoint/2010/main" val="784813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6 </a:t>
            </a:r>
            <a:r>
              <a:rPr lang="en-US" dirty="0"/>
              <a:t>Prior to Listening to the Next Module</a:t>
            </a:r>
          </a:p>
        </p:txBody>
      </p:sp>
    </p:spTree>
    <p:extLst>
      <p:ext uri="{BB962C8B-B14F-4D97-AF65-F5344CB8AC3E}">
        <p14:creationId xmlns:p14="http://schemas.microsoft.com/office/powerpoint/2010/main" val="2327645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870902" cy="1041643"/>
          </a:xfrm>
        </p:spPr>
        <p:txBody>
          <a:bodyPr>
            <a:normAutofit fontScale="90000"/>
          </a:bodyPr>
          <a:lstStyle/>
          <a:p>
            <a:r>
              <a:rPr lang="en-US" dirty="0"/>
              <a:t>Module 6 Exercise: Decide on How to Structure the Proposal Outline</a:t>
            </a:r>
          </a:p>
        </p:txBody>
      </p:sp>
      <p:sp>
        <p:nvSpPr>
          <p:cNvPr id="3" name="Content Placeholder 2"/>
          <p:cNvSpPr>
            <a:spLocks noGrp="1"/>
          </p:cNvSpPr>
          <p:nvPr>
            <p:ph idx="1"/>
          </p:nvPr>
        </p:nvSpPr>
        <p:spPr>
          <a:xfrm>
            <a:off x="925287" y="1668024"/>
            <a:ext cx="6899364" cy="4628273"/>
          </a:xfrm>
        </p:spPr>
        <p:txBody>
          <a:bodyPr>
            <a:normAutofit fontScale="92500" lnSpcReduction="20000"/>
          </a:bodyPr>
          <a:lstStyle/>
          <a:p>
            <a:pPr marL="342900" indent="-342900">
              <a:buFont typeface="+mj-lt"/>
              <a:buAutoNum type="arabicPeriod"/>
            </a:pPr>
            <a:r>
              <a:rPr lang="en-US" dirty="0"/>
              <a:t>Build the skeleton outline first (volumes, sections, subsections, </a:t>
            </a:r>
            <a:r>
              <a:rPr lang="en-US" dirty="0" err="1"/>
              <a:t>etc</a:t>
            </a:r>
            <a:r>
              <a:rPr lang="en-US" dirty="0"/>
              <a:t>…).</a:t>
            </a:r>
          </a:p>
          <a:p>
            <a:pPr lvl="1">
              <a:buFont typeface="Arial" panose="020B0604020202020204" pitchFamily="34" charset="0"/>
              <a:buChar char="•"/>
            </a:pPr>
            <a:r>
              <a:rPr lang="en-US" dirty="0"/>
              <a:t>Follow the instructions first.</a:t>
            </a:r>
          </a:p>
          <a:p>
            <a:pPr lvl="1">
              <a:buFont typeface="Arial" panose="020B0604020202020204" pitchFamily="34" charset="0"/>
              <a:buChar char="•"/>
            </a:pPr>
            <a:r>
              <a:rPr lang="en-US" dirty="0"/>
              <a:t>Then map the evaluation criteria and SOW.</a:t>
            </a:r>
          </a:p>
          <a:p>
            <a:pPr lvl="1">
              <a:buFont typeface="Arial" panose="020B0604020202020204" pitchFamily="34" charset="0"/>
              <a:buChar char="•"/>
            </a:pPr>
            <a:r>
              <a:rPr lang="en-US" dirty="0"/>
              <a:t>Then, decide how you will map other instructions into your outline:</a:t>
            </a:r>
          </a:p>
          <a:p>
            <a:pPr lvl="2"/>
            <a:r>
              <a:rPr lang="en-US" dirty="0"/>
              <a:t>Performance Requirements</a:t>
            </a:r>
          </a:p>
          <a:p>
            <a:pPr lvl="2"/>
            <a:r>
              <a:rPr lang="en-US" dirty="0"/>
              <a:t>Deliverables</a:t>
            </a:r>
          </a:p>
          <a:p>
            <a:pPr lvl="2"/>
            <a:r>
              <a:rPr lang="en-US" dirty="0"/>
              <a:t>Format for staffing matrix</a:t>
            </a:r>
          </a:p>
          <a:p>
            <a:pPr marL="342900" indent="-342900">
              <a:buFont typeface="+mj-lt"/>
              <a:buAutoNum type="arabicPeriod"/>
            </a:pPr>
            <a:r>
              <a:rPr lang="en-US" dirty="0"/>
              <a:t>Debrief on how you decided to structure your outline and why.</a:t>
            </a:r>
          </a:p>
          <a:p>
            <a:pPr marL="0" indent="0">
              <a:buNone/>
            </a:pPr>
            <a:r>
              <a:rPr lang="en-US" dirty="0"/>
              <a:t>Create a blank Word document and get the requirements from the Word file: </a:t>
            </a:r>
            <a:r>
              <a:rPr lang="en-US" b="1" dirty="0"/>
              <a:t>Modules 3-13 Exercise - RFP</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497" t="22175" r="34817" b="8872"/>
          <a:stretch/>
        </p:blipFill>
        <p:spPr bwMode="auto">
          <a:xfrm>
            <a:off x="8159018" y="1668024"/>
            <a:ext cx="3260096" cy="4259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9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7</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lstStyle/>
          <a:p>
            <a:r>
              <a:rPr lang="en-US" sz="4400" b="1" dirty="0">
                <a:solidFill>
                  <a:schemeClr val="tx1"/>
                </a:solidFill>
              </a:rPr>
              <a:t>Properly Titling and Numbering Proposal Sections</a:t>
            </a:r>
          </a:p>
        </p:txBody>
      </p:sp>
    </p:spTree>
    <p:extLst>
      <p:ext uri="{BB962C8B-B14F-4D97-AF65-F5344CB8AC3E}">
        <p14:creationId xmlns:p14="http://schemas.microsoft.com/office/powerpoint/2010/main" val="3705293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Proposal Level Section Flow</a:t>
            </a:r>
          </a:p>
        </p:txBody>
      </p:sp>
      <p:sp>
        <p:nvSpPr>
          <p:cNvPr id="3" name="AutoShape 18"/>
          <p:cNvSpPr>
            <a:spLocks noChangeAspect="1" noChangeArrowheads="1" noTextEdit="1"/>
          </p:cNvSpPr>
          <p:nvPr/>
        </p:nvSpPr>
        <p:spPr bwMode="auto">
          <a:xfrm>
            <a:off x="3918857" y="1980747"/>
            <a:ext cx="5494338" cy="4594225"/>
          </a:xfrm>
          <a:prstGeom prst="rect">
            <a:avLst/>
          </a:prstGeom>
          <a:noFill/>
        </p:spPr>
        <p:txBody>
          <a:bodyPr vert="horz" wrap="square" lIns="91440" tIns="45720" rIns="91440" bIns="45720" numCol="1" anchor="t" anchorCtr="0" compatLnSpc="1">
            <a:prstTxWarp prst="textNoShape">
              <a:avLst/>
            </a:prstTxWarp>
          </a:bodyPr>
          <a:lstStyle/>
          <a:p>
            <a:endParaRPr lang="en-US" sz="1400"/>
          </a:p>
        </p:txBody>
      </p:sp>
      <p:sp>
        <p:nvSpPr>
          <p:cNvPr id="4" name="Rectangle 17"/>
          <p:cNvSpPr>
            <a:spLocks noChangeArrowheads="1"/>
          </p:cNvSpPr>
          <p:nvPr/>
        </p:nvSpPr>
        <p:spPr bwMode="auto">
          <a:xfrm>
            <a:off x="3918858" y="1980747"/>
            <a:ext cx="4876519" cy="79110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FFFFFF"/>
                </a:solidFill>
                <a:latin typeface="Arial" pitchFamily="34" charset="0"/>
                <a:ea typeface="Times New Roman" pitchFamily="18" charset="0"/>
                <a:cs typeface="Arial" pitchFamily="34" charset="0"/>
              </a:rPr>
              <a:t>1.0 - Overall Top Level Summary or Introduction/Overview Section</a:t>
            </a:r>
          </a:p>
          <a:p>
            <a:pPr algn="ctr" fontAlgn="base">
              <a:spcBef>
                <a:spcPct val="0"/>
              </a:spcBef>
              <a:spcAft>
                <a:spcPct val="0"/>
              </a:spcAft>
            </a:pPr>
            <a:r>
              <a:rPr lang="en-US" sz="1400" i="1" dirty="0">
                <a:solidFill>
                  <a:srgbClr val="FFFFFF"/>
                </a:solidFill>
                <a:latin typeface="Arial" pitchFamily="34" charset="0"/>
                <a:cs typeface="Arial" pitchFamily="34" charset="0"/>
              </a:rPr>
              <a:t>Example:</a:t>
            </a:r>
            <a:r>
              <a:rPr lang="en-US" sz="1400" dirty="0">
                <a:solidFill>
                  <a:srgbClr val="FFFFFF"/>
                </a:solidFill>
                <a:latin typeface="Arial" pitchFamily="34" charset="0"/>
                <a:cs typeface="Arial" pitchFamily="34" charset="0"/>
              </a:rPr>
              <a:t> Technical Solution or Management Approach Intro</a:t>
            </a:r>
            <a:endParaRPr lang="en-US" sz="1400" dirty="0">
              <a:solidFill>
                <a:schemeClr val="tx1"/>
              </a:solidFill>
              <a:latin typeface="Arial" pitchFamily="34" charset="0"/>
              <a:cs typeface="Arial" pitchFamily="34" charset="0"/>
            </a:endParaRPr>
          </a:p>
        </p:txBody>
      </p:sp>
      <p:sp>
        <p:nvSpPr>
          <p:cNvPr id="5" name="Rectangle 16"/>
          <p:cNvSpPr>
            <a:spLocks noChangeArrowheads="1"/>
          </p:cNvSpPr>
          <p:nvPr/>
        </p:nvSpPr>
        <p:spPr bwMode="auto">
          <a:xfrm>
            <a:off x="4551915" y="2921686"/>
            <a:ext cx="4243460" cy="368884"/>
          </a:xfrm>
          <a:prstGeom prst="rect">
            <a:avLst/>
          </a:prstGeom>
          <a:solidFill>
            <a:schemeClr val="bg2">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a:solidFill>
                  <a:srgbClr val="000000"/>
                </a:solidFill>
                <a:latin typeface="Arial" pitchFamily="34" charset="0"/>
                <a:ea typeface="Times New Roman" pitchFamily="18" charset="0"/>
                <a:cs typeface="Arial" pitchFamily="34" charset="0"/>
              </a:rPr>
              <a:t>1.1 – First Topic</a:t>
            </a:r>
            <a:endParaRPr lang="en-US" sz="1400">
              <a:solidFill>
                <a:schemeClr val="tx1"/>
              </a:solidFill>
              <a:latin typeface="Arial" pitchFamily="34" charset="0"/>
              <a:cs typeface="Arial" pitchFamily="34" charset="0"/>
            </a:endParaRPr>
          </a:p>
        </p:txBody>
      </p:sp>
      <p:sp>
        <p:nvSpPr>
          <p:cNvPr id="6" name="Rectangle 15"/>
          <p:cNvSpPr>
            <a:spLocks noChangeArrowheads="1"/>
          </p:cNvSpPr>
          <p:nvPr/>
        </p:nvSpPr>
        <p:spPr bwMode="auto">
          <a:xfrm>
            <a:off x="5184974" y="3395965"/>
            <a:ext cx="3610402" cy="211426"/>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FFFFFF"/>
                </a:solidFill>
                <a:latin typeface="Arial" pitchFamily="34" charset="0"/>
                <a:ea typeface="Times New Roman" pitchFamily="18" charset="0"/>
                <a:cs typeface="Arial" pitchFamily="34" charset="0"/>
              </a:rPr>
              <a:t>1.1.1 - Detail*</a:t>
            </a:r>
            <a:endParaRPr lang="en-US" sz="1400" dirty="0">
              <a:solidFill>
                <a:schemeClr val="tx1"/>
              </a:solidFill>
              <a:latin typeface="Arial" pitchFamily="34" charset="0"/>
              <a:cs typeface="Arial" pitchFamily="34" charset="0"/>
            </a:endParaRPr>
          </a:p>
        </p:txBody>
      </p:sp>
      <p:sp>
        <p:nvSpPr>
          <p:cNvPr id="7" name="Rectangle 14"/>
          <p:cNvSpPr>
            <a:spLocks noChangeArrowheads="1"/>
          </p:cNvSpPr>
          <p:nvPr/>
        </p:nvSpPr>
        <p:spPr bwMode="auto">
          <a:xfrm>
            <a:off x="5184974" y="3712152"/>
            <a:ext cx="3610402" cy="211426"/>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a:solidFill>
                  <a:srgbClr val="FFFFFF"/>
                </a:solidFill>
                <a:latin typeface="Arial" pitchFamily="34" charset="0"/>
                <a:ea typeface="Times New Roman" pitchFamily="18" charset="0"/>
                <a:cs typeface="Arial" pitchFamily="34" charset="0"/>
              </a:rPr>
              <a:t>1.1.2 - Detail</a:t>
            </a:r>
            <a:endParaRPr lang="en-US" sz="1400">
              <a:solidFill>
                <a:schemeClr val="tx1"/>
              </a:solidFill>
              <a:latin typeface="Arial" pitchFamily="34" charset="0"/>
              <a:cs typeface="Arial" pitchFamily="34" charset="0"/>
            </a:endParaRPr>
          </a:p>
        </p:txBody>
      </p:sp>
      <p:sp>
        <p:nvSpPr>
          <p:cNvPr id="8" name="Rectangle 13"/>
          <p:cNvSpPr>
            <a:spLocks noChangeArrowheads="1"/>
          </p:cNvSpPr>
          <p:nvPr/>
        </p:nvSpPr>
        <p:spPr bwMode="auto">
          <a:xfrm>
            <a:off x="4551915" y="4143258"/>
            <a:ext cx="4243460" cy="369519"/>
          </a:xfrm>
          <a:prstGeom prst="rect">
            <a:avLst/>
          </a:prstGeom>
          <a:solidFill>
            <a:schemeClr val="bg2">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a:solidFill>
                  <a:srgbClr val="000000"/>
                </a:solidFill>
                <a:latin typeface="Arial" pitchFamily="34" charset="0"/>
                <a:ea typeface="Times New Roman" pitchFamily="18" charset="0"/>
                <a:cs typeface="Arial" pitchFamily="34" charset="0"/>
              </a:rPr>
              <a:t>1.2 – Second Topic</a:t>
            </a:r>
            <a:endParaRPr lang="en-US" sz="1400">
              <a:solidFill>
                <a:schemeClr val="tx1"/>
              </a:solidFill>
              <a:latin typeface="Arial" pitchFamily="34" charset="0"/>
              <a:cs typeface="Arial" pitchFamily="34" charset="0"/>
            </a:endParaRPr>
          </a:p>
        </p:txBody>
      </p:sp>
      <p:sp>
        <p:nvSpPr>
          <p:cNvPr id="9" name="Rectangle 12"/>
          <p:cNvSpPr>
            <a:spLocks noChangeArrowheads="1"/>
          </p:cNvSpPr>
          <p:nvPr/>
        </p:nvSpPr>
        <p:spPr bwMode="auto">
          <a:xfrm>
            <a:off x="5184974" y="4618172"/>
            <a:ext cx="3610402" cy="210791"/>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a:solidFill>
                  <a:srgbClr val="FFFFFF"/>
                </a:solidFill>
                <a:latin typeface="Arial" pitchFamily="34" charset="0"/>
                <a:ea typeface="Times New Roman" pitchFamily="18" charset="0"/>
                <a:cs typeface="Arial" pitchFamily="34" charset="0"/>
              </a:rPr>
              <a:t>1.2.1 - Detail</a:t>
            </a:r>
            <a:endParaRPr lang="en-US" sz="1400">
              <a:solidFill>
                <a:schemeClr val="tx1"/>
              </a:solidFill>
              <a:latin typeface="Arial" pitchFamily="34" charset="0"/>
              <a:cs typeface="Arial" pitchFamily="34" charset="0"/>
            </a:endParaRPr>
          </a:p>
        </p:txBody>
      </p:sp>
      <p:sp>
        <p:nvSpPr>
          <p:cNvPr id="10" name="Rectangle 9"/>
          <p:cNvSpPr>
            <a:spLocks noChangeArrowheads="1"/>
          </p:cNvSpPr>
          <p:nvPr/>
        </p:nvSpPr>
        <p:spPr bwMode="auto">
          <a:xfrm>
            <a:off x="5184974" y="4934994"/>
            <a:ext cx="3610402" cy="210791"/>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a:solidFill>
                  <a:srgbClr val="FFFFFF"/>
                </a:solidFill>
                <a:latin typeface="Arial" pitchFamily="34" charset="0"/>
                <a:ea typeface="Times New Roman" pitchFamily="18" charset="0"/>
                <a:cs typeface="Arial" pitchFamily="34" charset="0"/>
              </a:rPr>
              <a:t>1.2.2 - Detail</a:t>
            </a:r>
            <a:endParaRPr lang="en-US" sz="1400">
              <a:solidFill>
                <a:schemeClr val="tx1"/>
              </a:solidFill>
              <a:latin typeface="Arial" pitchFamily="34" charset="0"/>
              <a:cs typeface="Arial" pitchFamily="34" charset="0"/>
            </a:endParaRPr>
          </a:p>
        </p:txBody>
      </p:sp>
      <p:sp>
        <p:nvSpPr>
          <p:cNvPr id="11" name="Rectangle 10"/>
          <p:cNvSpPr>
            <a:spLocks noChangeArrowheads="1"/>
          </p:cNvSpPr>
          <p:nvPr/>
        </p:nvSpPr>
        <p:spPr bwMode="auto">
          <a:xfrm>
            <a:off x="5184974" y="5251179"/>
            <a:ext cx="3610402" cy="211426"/>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a:solidFill>
                  <a:srgbClr val="FFFFFF"/>
                </a:solidFill>
                <a:latin typeface="Arial" pitchFamily="34" charset="0"/>
                <a:ea typeface="Times New Roman" pitchFamily="18" charset="0"/>
                <a:cs typeface="Arial" pitchFamily="34" charset="0"/>
              </a:rPr>
              <a:t>1.2.3 - Detail</a:t>
            </a:r>
            <a:endParaRPr lang="en-US" sz="1400">
              <a:solidFill>
                <a:schemeClr val="tx1"/>
              </a:solidFill>
              <a:latin typeface="Arial" pitchFamily="34" charset="0"/>
              <a:cs typeface="Arial" pitchFamily="34" charset="0"/>
            </a:endParaRPr>
          </a:p>
        </p:txBody>
      </p:sp>
      <p:sp>
        <p:nvSpPr>
          <p:cNvPr id="12" name="Line 9"/>
          <p:cNvSpPr>
            <a:spLocks noChangeShapeType="1"/>
          </p:cNvSpPr>
          <p:nvPr/>
        </p:nvSpPr>
        <p:spPr bwMode="auto">
          <a:xfrm>
            <a:off x="9140161" y="1980746"/>
            <a:ext cx="0" cy="3534556"/>
          </a:xfrm>
          <a:prstGeom prst="line">
            <a:avLst/>
          </a:prstGeom>
          <a:noFill/>
          <a:ln w="50800">
            <a:solidFill>
              <a:srgbClr val="C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sz="1400">
              <a:solidFill>
                <a:srgbClr val="C00000"/>
              </a:solidFill>
            </a:endParaRPr>
          </a:p>
        </p:txBody>
      </p:sp>
      <p:sp>
        <p:nvSpPr>
          <p:cNvPr id="13" name="Text Box 8"/>
          <p:cNvSpPr txBox="1">
            <a:spLocks noChangeArrowheads="1"/>
          </p:cNvSpPr>
          <p:nvPr/>
        </p:nvSpPr>
        <p:spPr bwMode="auto">
          <a:xfrm>
            <a:off x="9137237" y="3352157"/>
            <a:ext cx="342864" cy="824751"/>
          </a:xfrm>
          <a:prstGeom prst="rect">
            <a:avLst/>
          </a:prstGeom>
          <a:noFill/>
          <a:ln w="9525">
            <a:noFill/>
            <a:miter lim="800000"/>
            <a:headEnd/>
            <a:tailEnd/>
          </a:ln>
        </p:spPr>
        <p:txBody>
          <a:bodyPr vert="eaVert" wrap="square" lIns="63094" tIns="31547" rIns="63094" bIns="31547" numCol="1" anchor="t" anchorCtr="0" compatLnSpc="1">
            <a:prstTxWarp prst="textNoShape">
              <a:avLst/>
            </a:prstTxWarp>
            <a:spAutoFit/>
          </a:bodyPr>
          <a:lstStyle/>
          <a:p>
            <a:pPr fontAlgn="base">
              <a:spcBef>
                <a:spcPct val="0"/>
              </a:spcBef>
              <a:spcAft>
                <a:spcPct val="0"/>
              </a:spcAft>
            </a:pPr>
            <a:r>
              <a:rPr lang="en-US" sz="1400" dirty="0">
                <a:solidFill>
                  <a:srgbClr val="C00000"/>
                </a:solidFill>
                <a:latin typeface="Arial" pitchFamily="34" charset="0"/>
                <a:ea typeface="Times New Roman" pitchFamily="18" charset="0"/>
                <a:cs typeface="Arial" pitchFamily="34" charset="0"/>
              </a:rPr>
              <a:t>FLOW</a:t>
            </a:r>
            <a:endParaRPr lang="en-US" sz="1400" dirty="0">
              <a:solidFill>
                <a:srgbClr val="C00000"/>
              </a:solidFill>
              <a:latin typeface="Arial" pitchFamily="34" charset="0"/>
              <a:cs typeface="Arial" pitchFamily="34" charset="0"/>
            </a:endParaRPr>
          </a:p>
        </p:txBody>
      </p:sp>
      <p:sp>
        <p:nvSpPr>
          <p:cNvPr id="14" name="Rectangle 7"/>
          <p:cNvSpPr>
            <a:spLocks noChangeArrowheads="1"/>
          </p:cNvSpPr>
          <p:nvPr/>
        </p:nvSpPr>
        <p:spPr bwMode="auto">
          <a:xfrm>
            <a:off x="3918857" y="5673396"/>
            <a:ext cx="457174" cy="31618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63094" tIns="31547" rIns="63094" bIns="31547" numCol="1" anchor="ctr" anchorCtr="0" compatLnSpc="1">
            <a:prstTxWarp prst="textNoShape">
              <a:avLst/>
            </a:prstTxWarp>
          </a:bodyPr>
          <a:lstStyle/>
          <a:p>
            <a:pPr fontAlgn="base">
              <a:spcBef>
                <a:spcPct val="0"/>
              </a:spcBef>
              <a:spcAft>
                <a:spcPct val="0"/>
              </a:spcAft>
            </a:pPr>
            <a:endParaRPr lang="en-US" sz="1000">
              <a:solidFill>
                <a:schemeClr val="tx1"/>
              </a:solidFill>
              <a:latin typeface="Arial" pitchFamily="34" charset="0"/>
              <a:cs typeface="Arial" pitchFamily="34" charset="0"/>
            </a:endParaRPr>
          </a:p>
        </p:txBody>
      </p:sp>
      <p:sp>
        <p:nvSpPr>
          <p:cNvPr id="15" name="Rectangle 6"/>
          <p:cNvSpPr>
            <a:spLocks noChangeArrowheads="1"/>
          </p:cNvSpPr>
          <p:nvPr/>
        </p:nvSpPr>
        <p:spPr bwMode="auto">
          <a:xfrm>
            <a:off x="5501187" y="5673396"/>
            <a:ext cx="474953" cy="316186"/>
          </a:xfrm>
          <a:prstGeom prst="rect">
            <a:avLst/>
          </a:prstGeom>
          <a:solidFill>
            <a:schemeClr val="bg2">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ctr" anchorCtr="0" compatLnSpc="1">
            <a:prstTxWarp prst="textNoShape">
              <a:avLst/>
            </a:prstTxWarp>
          </a:bodyPr>
          <a:lstStyle/>
          <a:p>
            <a:pPr fontAlgn="base">
              <a:spcBef>
                <a:spcPct val="0"/>
              </a:spcBef>
              <a:spcAft>
                <a:spcPct val="0"/>
              </a:spcAft>
            </a:pPr>
            <a:endParaRPr lang="en-US" sz="1000">
              <a:solidFill>
                <a:schemeClr val="tx1"/>
              </a:solidFill>
              <a:latin typeface="Arial" pitchFamily="34" charset="0"/>
              <a:cs typeface="Arial" pitchFamily="34" charset="0"/>
            </a:endParaRPr>
          </a:p>
        </p:txBody>
      </p:sp>
      <p:sp>
        <p:nvSpPr>
          <p:cNvPr id="16" name="Rectangle 5"/>
          <p:cNvSpPr>
            <a:spLocks noChangeArrowheads="1"/>
          </p:cNvSpPr>
          <p:nvPr/>
        </p:nvSpPr>
        <p:spPr bwMode="auto">
          <a:xfrm>
            <a:off x="7505766" y="5673396"/>
            <a:ext cx="451459" cy="316186"/>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fontAlgn="base">
              <a:spcBef>
                <a:spcPct val="0"/>
              </a:spcBef>
              <a:spcAft>
                <a:spcPct val="0"/>
              </a:spcAft>
            </a:pPr>
            <a:endParaRPr lang="en-US" sz="1000">
              <a:solidFill>
                <a:schemeClr val="tx1"/>
              </a:solidFill>
              <a:latin typeface="Arial" pitchFamily="34" charset="0"/>
              <a:cs typeface="Arial" pitchFamily="34" charset="0"/>
            </a:endParaRPr>
          </a:p>
        </p:txBody>
      </p:sp>
      <p:sp>
        <p:nvSpPr>
          <p:cNvPr id="17" name="Text Box 4"/>
          <p:cNvSpPr txBox="1">
            <a:spLocks noChangeArrowheads="1"/>
          </p:cNvSpPr>
          <p:nvPr/>
        </p:nvSpPr>
        <p:spPr bwMode="auto">
          <a:xfrm>
            <a:off x="4446513" y="5620698"/>
            <a:ext cx="981653" cy="1140928"/>
          </a:xfrm>
          <a:prstGeom prst="rect">
            <a:avLst/>
          </a:prstGeom>
          <a:noFill/>
          <a:ln w="9525">
            <a:noFill/>
            <a:miter lim="800000"/>
            <a:headEnd/>
            <a:tailEnd/>
          </a:ln>
        </p:spPr>
        <p:txBody>
          <a:bodyPr vert="horz" wrap="square" lIns="63094" tIns="31547" rIns="63094" bIns="31547" numCol="1" anchor="t" anchorCtr="0" compatLnSpc="1">
            <a:prstTxWarp prst="textNoShape">
              <a:avLst/>
            </a:prstTxWarp>
            <a:spAutoFit/>
          </a:bodyPr>
          <a:lstStyle/>
          <a:p>
            <a:pPr fontAlgn="base">
              <a:spcBef>
                <a:spcPct val="0"/>
              </a:spcBef>
              <a:spcAft>
                <a:spcPct val="0"/>
              </a:spcAft>
            </a:pPr>
            <a:r>
              <a:rPr lang="en-US" sz="1000" dirty="0">
                <a:solidFill>
                  <a:srgbClr val="000000"/>
                </a:solidFill>
                <a:latin typeface="Arial" pitchFamily="34" charset="0"/>
                <a:ea typeface="Times New Roman" pitchFamily="18" charset="0"/>
                <a:cs typeface="Arial" pitchFamily="34" charset="0"/>
              </a:rPr>
              <a:t>Evaluator that doesn't have expertise in the field (usually the Contracting Officer)</a:t>
            </a:r>
            <a:endParaRPr lang="en-US" sz="1000" dirty="0">
              <a:latin typeface="Arial" pitchFamily="34" charset="0"/>
              <a:cs typeface="Arial" pitchFamily="34" charset="0"/>
            </a:endParaRPr>
          </a:p>
        </p:txBody>
      </p:sp>
      <p:sp>
        <p:nvSpPr>
          <p:cNvPr id="18" name="Text Box 3"/>
          <p:cNvSpPr txBox="1">
            <a:spLocks noChangeArrowheads="1"/>
          </p:cNvSpPr>
          <p:nvPr/>
        </p:nvSpPr>
        <p:spPr bwMode="auto">
          <a:xfrm>
            <a:off x="6028841" y="5620698"/>
            <a:ext cx="1476925" cy="1140928"/>
          </a:xfrm>
          <a:prstGeom prst="rect">
            <a:avLst/>
          </a:prstGeom>
          <a:noFill/>
          <a:ln w="9525">
            <a:noFill/>
            <a:miter lim="800000"/>
            <a:headEnd/>
            <a:tailEnd/>
          </a:ln>
        </p:spPr>
        <p:txBody>
          <a:bodyPr vert="horz" wrap="square" lIns="63094" tIns="31547" rIns="63094" bIns="31547" numCol="1" anchor="t" anchorCtr="0" compatLnSpc="1">
            <a:prstTxWarp prst="textNoShape">
              <a:avLst/>
            </a:prstTxWarp>
            <a:spAutoFit/>
          </a:bodyPr>
          <a:lstStyle/>
          <a:p>
            <a:pPr fontAlgn="base">
              <a:spcBef>
                <a:spcPct val="0"/>
              </a:spcBef>
              <a:spcAft>
                <a:spcPct val="0"/>
              </a:spcAft>
            </a:pPr>
            <a:r>
              <a:rPr lang="en-US" sz="1000" dirty="0">
                <a:solidFill>
                  <a:srgbClr val="000000"/>
                </a:solidFill>
                <a:latin typeface="Arial" pitchFamily="34" charset="0"/>
                <a:ea typeface="Times New Roman" pitchFamily="18" charset="0"/>
                <a:cs typeface="Arial" pitchFamily="34" charset="0"/>
              </a:rPr>
              <a:t>Evaluator with some expertise (usually the COR/COTR, Program Manager, other evaluators that are not as familiar with the program)</a:t>
            </a:r>
            <a:endParaRPr lang="en-US" sz="1000" dirty="0">
              <a:latin typeface="Arial" pitchFamily="34" charset="0"/>
              <a:cs typeface="Arial" pitchFamily="34" charset="0"/>
            </a:endParaRPr>
          </a:p>
        </p:txBody>
      </p:sp>
      <p:sp>
        <p:nvSpPr>
          <p:cNvPr id="19" name="Text Box 2"/>
          <p:cNvSpPr txBox="1">
            <a:spLocks noChangeArrowheads="1"/>
          </p:cNvSpPr>
          <p:nvPr/>
        </p:nvSpPr>
        <p:spPr bwMode="auto">
          <a:xfrm>
            <a:off x="8033420" y="5620698"/>
            <a:ext cx="1299770" cy="679263"/>
          </a:xfrm>
          <a:prstGeom prst="rect">
            <a:avLst/>
          </a:prstGeom>
          <a:noFill/>
          <a:ln w="9525">
            <a:noFill/>
            <a:miter lim="800000"/>
            <a:headEnd/>
            <a:tailEnd/>
          </a:ln>
        </p:spPr>
        <p:txBody>
          <a:bodyPr vert="horz" wrap="square" lIns="63094" tIns="31547" rIns="63094" bIns="31547" numCol="1" anchor="t" anchorCtr="0" compatLnSpc="1">
            <a:prstTxWarp prst="textNoShape">
              <a:avLst/>
            </a:prstTxWarp>
            <a:spAutoFit/>
          </a:bodyPr>
          <a:lstStyle/>
          <a:p>
            <a:pPr fontAlgn="base">
              <a:spcBef>
                <a:spcPct val="0"/>
              </a:spcBef>
              <a:spcAft>
                <a:spcPct val="0"/>
              </a:spcAft>
            </a:pPr>
            <a:r>
              <a:rPr lang="en-US" sz="1000" dirty="0">
                <a:solidFill>
                  <a:srgbClr val="000000"/>
                </a:solidFill>
                <a:latin typeface="Arial" pitchFamily="34" charset="0"/>
                <a:ea typeface="Times New Roman" pitchFamily="18" charset="0"/>
                <a:cs typeface="Arial" pitchFamily="34" charset="0"/>
              </a:rPr>
              <a:t>Subject Matter Expert Reader (SETA contractors, etc.)</a:t>
            </a:r>
            <a:endParaRPr lang="en-US" sz="1000" dirty="0">
              <a:latin typeface="Arial" pitchFamily="34" charset="0"/>
              <a:cs typeface="Arial" pitchFamily="34" charset="0"/>
            </a:endParaRPr>
          </a:p>
        </p:txBody>
      </p:sp>
      <p:sp>
        <p:nvSpPr>
          <p:cNvPr id="20" name="Rectangle 19"/>
          <p:cNvSpPr/>
          <p:nvPr/>
        </p:nvSpPr>
        <p:spPr>
          <a:xfrm>
            <a:off x="838199" y="1527352"/>
            <a:ext cx="10078843" cy="400110"/>
          </a:xfrm>
          <a:prstGeom prst="rect">
            <a:avLst/>
          </a:prstGeom>
        </p:spPr>
        <p:txBody>
          <a:bodyPr wrap="square">
            <a:spAutoFit/>
          </a:bodyPr>
          <a:lstStyle/>
          <a:p>
            <a:pPr lvl="0"/>
            <a:r>
              <a:rPr lang="en-US" sz="2000" i="1" dirty="0">
                <a:solidFill>
                  <a:schemeClr val="tx2"/>
                </a:solidFill>
              </a:rPr>
              <a:t>If the solicitation permits, go from general to specific, and from an overview to greater detail</a:t>
            </a:r>
          </a:p>
        </p:txBody>
      </p:sp>
    </p:spTree>
    <p:extLst>
      <p:ext uri="{BB962C8B-B14F-4D97-AF65-F5344CB8AC3E}">
        <p14:creationId xmlns:p14="http://schemas.microsoft.com/office/powerpoint/2010/main" val="41086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p:bldP spid="14" grpId="0" animBg="1"/>
      <p:bldP spid="15" grpId="0" animBg="1"/>
      <p:bldP spid="16" grpId="0" animBg="1"/>
      <p:bldP spid="17" grpId="0"/>
      <p:bldP spid="18"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591" y="2018983"/>
            <a:ext cx="7149152" cy="4525962"/>
          </a:xfrm>
        </p:spPr>
        <p:txBody>
          <a:bodyPr>
            <a:normAutofit/>
          </a:bodyPr>
          <a:lstStyle/>
          <a:p>
            <a:pPr>
              <a:spcBef>
                <a:spcPts val="600"/>
              </a:spcBef>
            </a:pPr>
            <a:r>
              <a:rPr lang="en-US" dirty="0"/>
              <a:t>Mimic your customer’s order, numbering system, and naming conventions</a:t>
            </a:r>
          </a:p>
          <a:p>
            <a:pPr>
              <a:spcBef>
                <a:spcPts val="600"/>
              </a:spcBef>
            </a:pPr>
            <a:r>
              <a:rPr lang="en-US" dirty="0"/>
              <a:t>Make your proposal easy to evaluate</a:t>
            </a:r>
          </a:p>
          <a:p>
            <a:pPr>
              <a:spcBef>
                <a:spcPts val="600"/>
              </a:spcBef>
            </a:pPr>
            <a:r>
              <a:rPr lang="en-US" dirty="0"/>
              <a:t>Follow the RFP order (no matter how logical or illogical)</a:t>
            </a:r>
          </a:p>
          <a:p>
            <a:pPr>
              <a:spcBef>
                <a:spcPts val="600"/>
              </a:spcBef>
            </a:pPr>
            <a:r>
              <a:rPr lang="en-US" dirty="0"/>
              <a:t>Incorporate customer’s section names into yours, with adjustments for brevity </a:t>
            </a:r>
          </a:p>
          <a:p>
            <a:pPr>
              <a:spcBef>
                <a:spcPts val="600"/>
              </a:spcBef>
            </a:pPr>
            <a:r>
              <a:rPr lang="en-US" dirty="0"/>
              <a:t>Always explicitly explain how you are deviating from the solicitation order, if you select to do so for highly compelling reasons</a:t>
            </a:r>
          </a:p>
        </p:txBody>
      </p:sp>
      <p:sp>
        <p:nvSpPr>
          <p:cNvPr id="5" name="Title 2"/>
          <p:cNvSpPr txBox="1">
            <a:spLocks/>
          </p:cNvSpPr>
          <p:nvPr/>
        </p:nvSpPr>
        <p:spPr>
          <a:xfrm>
            <a:off x="495918" y="345996"/>
            <a:ext cx="8229600" cy="1143000"/>
          </a:xfrm>
          <a:prstGeom prst="rect">
            <a:avLst/>
          </a:prstGeom>
        </p:spPr>
        <p:txBody>
          <a:bodyPr vert="horz" rtlCol="0" anchor="ctr">
            <a:normAutofit fontScale="97500"/>
            <a:scene3d>
              <a:camera prst="orthographicFront"/>
              <a:lightRig rig="soft" dir="t"/>
            </a:scene3d>
            <a:sp3d prstMaterial="softEdge">
              <a:bevelT w="25400" h="25400"/>
            </a:sp3d>
          </a:bodyPr>
          <a:lstStyle/>
          <a:p>
            <a:pPr eaLnBrk="0" fontAlgn="base" hangingPunct="0">
              <a:lnSpc>
                <a:spcPct val="95000"/>
              </a:lnSpc>
              <a:spcBef>
                <a:spcPct val="0"/>
              </a:spcBef>
              <a:spcAft>
                <a:spcPct val="0"/>
              </a:spcAft>
              <a:defRPr/>
            </a:pPr>
            <a:r>
              <a:rPr lang="en-US" sz="4000" b="1" dirty="0">
                <a:latin typeface="+mj-lt"/>
                <a:ea typeface="ＭＳ Ｐゴシック" charset="0"/>
                <a:cs typeface="+mj-cs"/>
              </a:rPr>
              <a:t>Naming and Numbering Your Sections</a:t>
            </a:r>
          </a:p>
        </p:txBody>
      </p:sp>
      <p:sp>
        <p:nvSpPr>
          <p:cNvPr id="7" name="TextBox 6"/>
          <p:cNvSpPr txBox="1"/>
          <p:nvPr/>
        </p:nvSpPr>
        <p:spPr>
          <a:xfrm>
            <a:off x="495918" y="1591311"/>
            <a:ext cx="9818960" cy="400110"/>
          </a:xfrm>
          <a:prstGeom prst="rect">
            <a:avLst/>
          </a:prstGeom>
          <a:noFill/>
        </p:spPr>
        <p:txBody>
          <a:bodyPr wrap="square" rtlCol="0">
            <a:spAutoFit/>
          </a:bodyPr>
          <a:lstStyle/>
          <a:p>
            <a:r>
              <a:rPr lang="en-US" sz="2000" i="1" dirty="0">
                <a:solidFill>
                  <a:schemeClr val="tx2"/>
                </a:solidFill>
              </a:rPr>
              <a:t>Emulate your customer’s section naming and numbering conventions as much as possible</a:t>
            </a:r>
          </a:p>
        </p:txBody>
      </p:sp>
      <p:sp>
        <p:nvSpPr>
          <p:cNvPr id="4" name="TextBox 3"/>
          <p:cNvSpPr txBox="1"/>
          <p:nvPr/>
        </p:nvSpPr>
        <p:spPr>
          <a:xfrm>
            <a:off x="8035834" y="2325189"/>
            <a:ext cx="3886200" cy="1477328"/>
          </a:xfrm>
          <a:prstGeom prst="rect">
            <a:avLst/>
          </a:prstGeom>
          <a:solidFill>
            <a:schemeClr val="tx2">
              <a:lumMod val="20000"/>
              <a:lumOff val="80000"/>
            </a:schemeClr>
          </a:solidFill>
        </p:spPr>
        <p:txBody>
          <a:bodyPr wrap="square" rtlCol="0">
            <a:spAutoFit/>
          </a:bodyPr>
          <a:lstStyle/>
          <a:p>
            <a:r>
              <a:rPr lang="en-US" b="1" dirty="0"/>
              <a:t>RFP:</a:t>
            </a:r>
          </a:p>
          <a:p>
            <a:endParaRPr lang="en-US" dirty="0"/>
          </a:p>
          <a:p>
            <a:r>
              <a:rPr lang="en-US" dirty="0"/>
              <a:t>L.2.5 Show capability of providing analysts who have fluency in the PWS target languages.</a:t>
            </a:r>
          </a:p>
        </p:txBody>
      </p:sp>
      <p:sp>
        <p:nvSpPr>
          <p:cNvPr id="8" name="TextBox 7"/>
          <p:cNvSpPr txBox="1"/>
          <p:nvPr/>
        </p:nvSpPr>
        <p:spPr>
          <a:xfrm>
            <a:off x="8035834" y="4230189"/>
            <a:ext cx="3886200" cy="1477328"/>
          </a:xfrm>
          <a:prstGeom prst="rect">
            <a:avLst/>
          </a:prstGeom>
          <a:solidFill>
            <a:schemeClr val="tx2">
              <a:lumMod val="20000"/>
              <a:lumOff val="80000"/>
            </a:schemeClr>
          </a:solidFill>
        </p:spPr>
        <p:txBody>
          <a:bodyPr wrap="square" rtlCol="0">
            <a:spAutoFit/>
          </a:bodyPr>
          <a:lstStyle/>
          <a:p>
            <a:r>
              <a:rPr lang="en-US" b="1" dirty="0"/>
              <a:t>Proposal:</a:t>
            </a:r>
          </a:p>
          <a:p>
            <a:endParaRPr lang="en-US" dirty="0"/>
          </a:p>
          <a:p>
            <a:r>
              <a:rPr lang="en-US" dirty="0"/>
              <a:t>1.5 Capability of Providing Analysts with Fluency in the PWS Target Languages</a:t>
            </a:r>
          </a:p>
        </p:txBody>
      </p:sp>
      <p:sp>
        <p:nvSpPr>
          <p:cNvPr id="6" name="Down Arrow 5"/>
          <p:cNvSpPr/>
          <p:nvPr/>
        </p:nvSpPr>
        <p:spPr bwMode="auto">
          <a:xfrm>
            <a:off x="9788434" y="3802517"/>
            <a:ext cx="381000" cy="427672"/>
          </a:xfrm>
          <a:prstGeom prst="downArrow">
            <a:avLst/>
          </a:prstGeom>
          <a:solidFill>
            <a:schemeClr val="accent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18382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63000" y="1776409"/>
            <a:ext cx="2971800" cy="4525962"/>
          </a:xfrm>
        </p:spPr>
        <p:txBody>
          <a:bodyPr/>
          <a:lstStyle/>
          <a:p>
            <a:pPr lvl="0"/>
            <a:r>
              <a:rPr lang="en-US" sz="1400" b="1" dirty="0"/>
              <a:t>Volume 1 – 1.0</a:t>
            </a:r>
            <a:endParaRPr lang="en-US" sz="1200" dirty="0"/>
          </a:p>
          <a:p>
            <a:pPr lvl="1"/>
            <a:r>
              <a:rPr lang="en-US" sz="1200" dirty="0"/>
              <a:t>Section 1.1</a:t>
            </a:r>
            <a:endParaRPr lang="en-US" sz="1100" dirty="0"/>
          </a:p>
          <a:p>
            <a:pPr lvl="1"/>
            <a:r>
              <a:rPr lang="en-US" sz="1200" dirty="0"/>
              <a:t>Section 1.2</a:t>
            </a:r>
            <a:endParaRPr lang="en-US" sz="1100" dirty="0"/>
          </a:p>
          <a:p>
            <a:pPr lvl="2"/>
            <a:r>
              <a:rPr lang="en-US" sz="1200" dirty="0"/>
              <a:t>Section 1.2.1</a:t>
            </a:r>
            <a:endParaRPr lang="en-US" sz="1100" dirty="0"/>
          </a:p>
          <a:p>
            <a:pPr lvl="2"/>
            <a:r>
              <a:rPr lang="en-US" sz="1200" dirty="0"/>
              <a:t>Section 1.2.2</a:t>
            </a:r>
            <a:endParaRPr lang="en-US" sz="1100" dirty="0"/>
          </a:p>
          <a:p>
            <a:pPr lvl="3"/>
            <a:r>
              <a:rPr lang="en-US" sz="1100" dirty="0"/>
              <a:t>Section 1.2.2.1</a:t>
            </a:r>
            <a:endParaRPr lang="en-US" sz="1050" dirty="0"/>
          </a:p>
          <a:p>
            <a:pPr lvl="3"/>
            <a:r>
              <a:rPr lang="en-US" sz="1100" dirty="0"/>
              <a:t>Section 1.2.2.2</a:t>
            </a:r>
            <a:endParaRPr lang="en-US" sz="1050" dirty="0"/>
          </a:p>
          <a:p>
            <a:pPr lvl="0"/>
            <a:r>
              <a:rPr lang="en-US" sz="1400" b="1" dirty="0"/>
              <a:t>Volume 2 – 2.0</a:t>
            </a:r>
            <a:endParaRPr lang="en-US" sz="1200" dirty="0"/>
          </a:p>
          <a:p>
            <a:pPr lvl="1"/>
            <a:r>
              <a:rPr lang="en-US" sz="1200" dirty="0"/>
              <a:t>Section 2.1</a:t>
            </a:r>
            <a:endParaRPr lang="en-US" sz="1100" dirty="0"/>
          </a:p>
          <a:p>
            <a:pPr lvl="1"/>
            <a:r>
              <a:rPr lang="en-US" sz="1200" dirty="0"/>
              <a:t>Section 2.2</a:t>
            </a:r>
            <a:endParaRPr lang="en-US" sz="1100" dirty="0"/>
          </a:p>
          <a:p>
            <a:pPr lvl="2"/>
            <a:r>
              <a:rPr lang="en-US" sz="1200" dirty="0"/>
              <a:t>Section 2.2.1</a:t>
            </a:r>
            <a:endParaRPr lang="en-US" sz="1100" dirty="0"/>
          </a:p>
          <a:p>
            <a:pPr lvl="2"/>
            <a:r>
              <a:rPr lang="en-US" sz="1200" dirty="0"/>
              <a:t>Section 2.2.2</a:t>
            </a:r>
            <a:endParaRPr lang="en-US" sz="1100" dirty="0"/>
          </a:p>
          <a:p>
            <a:pPr lvl="3"/>
            <a:r>
              <a:rPr lang="en-US" sz="1100" dirty="0"/>
              <a:t>Section 2.2.2.1</a:t>
            </a:r>
            <a:endParaRPr lang="en-US" sz="1050" dirty="0"/>
          </a:p>
          <a:p>
            <a:pPr lvl="3"/>
            <a:r>
              <a:rPr lang="en-US" sz="1100" dirty="0"/>
              <a:t>Section 2.2.2.2</a:t>
            </a:r>
            <a:endParaRPr lang="en-US" sz="1050" dirty="0"/>
          </a:p>
          <a:p>
            <a:pPr lvl="0"/>
            <a:r>
              <a:rPr lang="en-US" sz="1400" b="1" dirty="0"/>
              <a:t>Volume 3 – 3.0 </a:t>
            </a:r>
            <a:endParaRPr lang="en-US" sz="1200" dirty="0"/>
          </a:p>
          <a:p>
            <a:pPr lvl="1"/>
            <a:r>
              <a:rPr lang="en-US" sz="1200" dirty="0"/>
              <a:t>Section 3.1</a:t>
            </a:r>
            <a:endParaRPr lang="en-US" sz="1100" dirty="0"/>
          </a:p>
          <a:p>
            <a:pPr lvl="1"/>
            <a:r>
              <a:rPr lang="en-US" sz="1200" dirty="0"/>
              <a:t>Section 3.2</a:t>
            </a:r>
            <a:endParaRPr lang="en-US" sz="1100" dirty="0"/>
          </a:p>
          <a:p>
            <a:pPr lvl="2"/>
            <a:r>
              <a:rPr lang="en-US" sz="1200" dirty="0"/>
              <a:t>Section 3.2.1</a:t>
            </a:r>
            <a:endParaRPr lang="en-US" sz="1100" dirty="0"/>
          </a:p>
          <a:p>
            <a:pPr lvl="2"/>
            <a:r>
              <a:rPr lang="en-US" sz="1200" dirty="0"/>
              <a:t>Section 3.2.2</a:t>
            </a:r>
            <a:endParaRPr lang="en-US" sz="1100" dirty="0"/>
          </a:p>
        </p:txBody>
      </p:sp>
      <p:sp>
        <p:nvSpPr>
          <p:cNvPr id="3" name="Title 2"/>
          <p:cNvSpPr>
            <a:spLocks noGrp="1"/>
          </p:cNvSpPr>
          <p:nvPr>
            <p:ph type="title"/>
          </p:nvPr>
        </p:nvSpPr>
        <p:spPr>
          <a:xfrm>
            <a:off x="533400" y="260009"/>
            <a:ext cx="8229600" cy="1143000"/>
          </a:xfrm>
        </p:spPr>
        <p:txBody>
          <a:bodyPr>
            <a:normAutofit/>
          </a:bodyPr>
          <a:lstStyle/>
          <a:p>
            <a:r>
              <a:rPr lang="en-US" b="0" dirty="0"/>
              <a:t>Numbering Can Be a Bit Tricky</a:t>
            </a:r>
          </a:p>
        </p:txBody>
      </p:sp>
      <p:sp>
        <p:nvSpPr>
          <p:cNvPr id="5" name="Rectangle 4"/>
          <p:cNvSpPr/>
          <p:nvPr/>
        </p:nvSpPr>
        <p:spPr>
          <a:xfrm>
            <a:off x="457200" y="1776409"/>
            <a:ext cx="2787268" cy="2031325"/>
          </a:xfrm>
          <a:prstGeom prst="rect">
            <a:avLst/>
          </a:prstGeom>
        </p:spPr>
        <p:txBody>
          <a:bodyPr wrap="square">
            <a:spAutoFit/>
          </a:bodyPr>
          <a:lstStyle/>
          <a:p>
            <a:r>
              <a:rPr lang="en-US" b="1" i="1" dirty="0">
                <a:solidFill>
                  <a:schemeClr val="tx2"/>
                </a:solidFill>
              </a:rPr>
              <a:t>Yes, </a:t>
            </a:r>
            <a:r>
              <a:rPr lang="en-US" i="1" dirty="0">
                <a:solidFill>
                  <a:schemeClr val="tx2"/>
                </a:solidFill>
              </a:rPr>
              <a:t>you can assign your own numbers to the outline, and track compliance to the solicitation numbering in brackets in each section’s heading</a:t>
            </a:r>
          </a:p>
        </p:txBody>
      </p:sp>
      <p:sp>
        <p:nvSpPr>
          <p:cNvPr id="6" name="Content Placeholder 1"/>
          <p:cNvSpPr txBox="1">
            <a:spLocks/>
          </p:cNvSpPr>
          <p:nvPr/>
        </p:nvSpPr>
        <p:spPr bwMode="gray">
          <a:xfrm>
            <a:off x="3429001" y="1687200"/>
            <a:ext cx="5181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charset="0"/>
              <a:buChar char="§"/>
              <a:defRPr b="1">
                <a:solidFill>
                  <a:schemeClr val="tx1"/>
                </a:solidFill>
                <a:latin typeface="+mn-lt"/>
                <a:ea typeface="ＭＳ Ｐゴシック" charset="0"/>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2pPr>
            <a:lvl3pPr marL="561975" indent="-1793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3pPr>
            <a:lvl4pPr marL="768350" indent="-2047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0"/>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kern="0" dirty="0"/>
              <a:t>Don’t get carried away with numbering and over-number sections</a:t>
            </a:r>
          </a:p>
          <a:p>
            <a:pPr lvl="1"/>
            <a:r>
              <a:rPr lang="en-US" kern="0" dirty="0"/>
              <a:t>Too many headings detract from the story and eat up page count</a:t>
            </a:r>
          </a:p>
          <a:p>
            <a:r>
              <a:rPr lang="en-US" dirty="0"/>
              <a:t>Try not to go down deeper than four levels unless the solicitation leaves you no choice</a:t>
            </a:r>
          </a:p>
          <a:p>
            <a:pPr lvl="1"/>
            <a:r>
              <a:rPr lang="en-US" dirty="0"/>
              <a:t>Use bold inline headings to drill down further than four levels</a:t>
            </a:r>
          </a:p>
          <a:p>
            <a:r>
              <a:rPr lang="en-US" dirty="0"/>
              <a:t>If there are multiple volumes with a narrative, consider starting numbering with volume numbers to give your proposal sections unique numbers – make sure it doesn’t contradict the RFP</a:t>
            </a:r>
          </a:p>
          <a:p>
            <a:r>
              <a:rPr lang="en-US" dirty="0"/>
              <a:t>Subdivide sections only when there are more parts than one</a:t>
            </a:r>
          </a:p>
          <a:p>
            <a:endParaRPr lang="en-US" dirty="0"/>
          </a:p>
        </p:txBody>
      </p:sp>
    </p:spTree>
    <p:extLst>
      <p:ext uri="{BB962C8B-B14F-4D97-AF65-F5344CB8AC3E}">
        <p14:creationId xmlns:p14="http://schemas.microsoft.com/office/powerpoint/2010/main" val="359242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5" end="1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17" end="1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E120D-AE7A-4474-9101-CA9DDF08880E}"/>
              </a:ext>
            </a:extLst>
          </p:cNvPr>
          <p:cNvSpPr>
            <a:spLocks noGrp="1"/>
          </p:cNvSpPr>
          <p:nvPr>
            <p:ph type="title"/>
          </p:nvPr>
        </p:nvSpPr>
        <p:spPr/>
        <p:txBody>
          <a:bodyPr>
            <a:normAutofit fontScale="90000"/>
          </a:bodyPr>
          <a:lstStyle/>
          <a:p>
            <a:r>
              <a:rPr lang="en-US" dirty="0"/>
              <a:t>Add Compliance References to Your Sections’ Headings</a:t>
            </a:r>
          </a:p>
        </p:txBody>
      </p:sp>
      <p:sp>
        <p:nvSpPr>
          <p:cNvPr id="3" name="Content Placeholder 2">
            <a:extLst>
              <a:ext uri="{FF2B5EF4-FFF2-40B4-BE49-F238E27FC236}">
                <a16:creationId xmlns:a16="http://schemas.microsoft.com/office/drawing/2014/main" id="{463C1AA3-C82F-4294-A6E2-8CD8C2F08418}"/>
              </a:ext>
            </a:extLst>
          </p:cNvPr>
          <p:cNvSpPr>
            <a:spLocks noGrp="1"/>
          </p:cNvSpPr>
          <p:nvPr>
            <p:ph idx="1"/>
          </p:nvPr>
        </p:nvSpPr>
        <p:spPr/>
        <p:txBody>
          <a:bodyPr/>
          <a:lstStyle/>
          <a:p>
            <a:r>
              <a:rPr lang="en-US" dirty="0"/>
              <a:t>Add L, M, Statement of Work</a:t>
            </a:r>
          </a:p>
          <a:p>
            <a:r>
              <a:rPr lang="en-US" dirty="0"/>
              <a:t>Consider adding other requirements (CDRLs, H, etc.)</a:t>
            </a:r>
          </a:p>
          <a:p>
            <a:r>
              <a:rPr lang="en-US" dirty="0"/>
              <a:t>May add WBS References</a:t>
            </a:r>
          </a:p>
          <a:p>
            <a:r>
              <a:rPr lang="en-US" dirty="0"/>
              <a:t>May track compliance at major section levels, or at subsection levels</a:t>
            </a:r>
          </a:p>
          <a:p>
            <a:r>
              <a:rPr lang="en-US" dirty="0"/>
              <a:t>If tracking at subsection levels, only add unique compliance items such as the Statement of Work and CDRLs</a:t>
            </a:r>
          </a:p>
        </p:txBody>
      </p:sp>
      <p:sp>
        <p:nvSpPr>
          <p:cNvPr id="4" name="TextBox 3">
            <a:extLst>
              <a:ext uri="{FF2B5EF4-FFF2-40B4-BE49-F238E27FC236}">
                <a16:creationId xmlns:a16="http://schemas.microsoft.com/office/drawing/2014/main" id="{121AF2F9-960B-4476-B281-C85D081B06C5}"/>
              </a:ext>
            </a:extLst>
          </p:cNvPr>
          <p:cNvSpPr txBox="1"/>
          <p:nvPr/>
        </p:nvSpPr>
        <p:spPr>
          <a:xfrm>
            <a:off x="1085850" y="5133975"/>
            <a:ext cx="9277350" cy="461665"/>
          </a:xfrm>
          <a:prstGeom prst="rect">
            <a:avLst/>
          </a:prstGeom>
          <a:solidFill>
            <a:schemeClr val="accent1">
              <a:lumMod val="20000"/>
              <a:lumOff val="80000"/>
            </a:schemeClr>
          </a:solidFill>
        </p:spPr>
        <p:txBody>
          <a:bodyPr wrap="square" rtlCol="0">
            <a:spAutoFit/>
          </a:bodyPr>
          <a:lstStyle/>
          <a:p>
            <a:r>
              <a:rPr lang="en-US" sz="2400" dirty="0"/>
              <a:t>1.0 Management Approach [L.2.1, M.2.1.3, C.2.5, CDRLs A001, A002]</a:t>
            </a:r>
          </a:p>
        </p:txBody>
      </p:sp>
    </p:spTree>
    <p:extLst>
      <p:ext uri="{BB962C8B-B14F-4D97-AF65-F5344CB8AC3E}">
        <p14:creationId xmlns:p14="http://schemas.microsoft.com/office/powerpoint/2010/main" val="237770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7 </a:t>
            </a:r>
            <a:r>
              <a:rPr lang="en-US" dirty="0"/>
              <a:t>Prior to Listening to the Next Module</a:t>
            </a:r>
          </a:p>
        </p:txBody>
      </p:sp>
    </p:spTree>
    <p:extLst>
      <p:ext uri="{BB962C8B-B14F-4D97-AF65-F5344CB8AC3E}">
        <p14:creationId xmlns:p14="http://schemas.microsoft.com/office/powerpoint/2010/main" val="1300735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23" y="321538"/>
            <a:ext cx="7873908" cy="871537"/>
          </a:xfrm>
        </p:spPr>
        <p:txBody>
          <a:bodyPr>
            <a:noAutofit/>
          </a:bodyPr>
          <a:lstStyle/>
          <a:p>
            <a:r>
              <a:rPr lang="en-US" sz="3400" dirty="0"/>
              <a:t>Module 7 Exercise: Transfer Your Outline to the Proposal Template and Add RFP Requirements</a:t>
            </a:r>
          </a:p>
        </p:txBody>
      </p:sp>
      <p:sp>
        <p:nvSpPr>
          <p:cNvPr id="3" name="Content Placeholder 2"/>
          <p:cNvSpPr>
            <a:spLocks noGrp="1"/>
          </p:cNvSpPr>
          <p:nvPr>
            <p:ph idx="1"/>
          </p:nvPr>
        </p:nvSpPr>
        <p:spPr>
          <a:xfrm>
            <a:off x="486323" y="1645922"/>
            <a:ext cx="7147560" cy="4580172"/>
          </a:xfrm>
        </p:spPr>
        <p:txBody>
          <a:bodyPr>
            <a:normAutofit fontScale="77500" lnSpcReduction="20000"/>
          </a:bodyPr>
          <a:lstStyle/>
          <a:p>
            <a:r>
              <a:rPr lang="en-US" dirty="0"/>
              <a:t>Use </a:t>
            </a:r>
            <a:r>
              <a:rPr lang="en-US" b="0" i="1" dirty="0"/>
              <a:t>Paste Special, Unformatted Text</a:t>
            </a:r>
          </a:p>
          <a:p>
            <a:r>
              <a:rPr lang="en-US" dirty="0"/>
              <a:t>Assign the right heading levels to the outline using styles or format painter</a:t>
            </a:r>
          </a:p>
          <a:p>
            <a:r>
              <a:rPr lang="en-US" dirty="0"/>
              <a:t>Start inserting RFP text (instructions, evaluation, SOW) into the Technical Approach section</a:t>
            </a:r>
          </a:p>
          <a:p>
            <a:r>
              <a:rPr lang="en-US" dirty="0"/>
              <a:t>Use RFP reference information in section headings so that the evaluators can cross-reference your proposal with the RFP</a:t>
            </a:r>
          </a:p>
          <a:p>
            <a:pPr lvl="1"/>
            <a:r>
              <a:rPr lang="en-US" dirty="0"/>
              <a:t>2.1.2 Personnel Recruitment Plan [SOW 3.1.2]</a:t>
            </a:r>
          </a:p>
          <a:p>
            <a:r>
              <a:rPr lang="en-US" dirty="0"/>
              <a:t>Add authors’ names (fictional) and page count allocations in a different color to the headings as if you were assigning the sections to writers</a:t>
            </a:r>
          </a:p>
          <a:p>
            <a:r>
              <a:rPr lang="en-US" dirty="0"/>
              <a:t>Build the entire outline before you begin annotations</a:t>
            </a:r>
          </a:p>
          <a:p>
            <a:r>
              <a:rPr lang="en-US" dirty="0"/>
              <a:t>Use the Word file: </a:t>
            </a:r>
            <a:r>
              <a:rPr lang="en-US" b="1" dirty="0"/>
              <a:t>Module 7 Exercise - Proposal Template </a:t>
            </a:r>
            <a:r>
              <a:rPr lang="en-US" dirty="0"/>
              <a:t>and the </a:t>
            </a:r>
            <a:r>
              <a:rPr lang="en-US" b="1" dirty="0"/>
              <a:t>Modules 3-13 Exercise - RFP</a:t>
            </a:r>
          </a:p>
          <a:p>
            <a:endParaRPr lang="en-US"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082" t="22303" r="28959" b="9346"/>
          <a:stretch/>
        </p:blipFill>
        <p:spPr bwMode="auto">
          <a:xfrm>
            <a:off x="8011688" y="1632858"/>
            <a:ext cx="3459679" cy="4593236"/>
          </a:xfrm>
          <a:prstGeom prst="rect">
            <a:avLst/>
          </a:prstGeom>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85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8</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lstStyle/>
          <a:p>
            <a:r>
              <a:rPr lang="en-US" sz="4400" b="1" dirty="0">
                <a:solidFill>
                  <a:schemeClr val="tx1"/>
                </a:solidFill>
              </a:rPr>
              <a:t>Understanding the Evaluation Criteria</a:t>
            </a:r>
          </a:p>
        </p:txBody>
      </p:sp>
    </p:spTree>
    <p:extLst>
      <p:ext uri="{BB962C8B-B14F-4D97-AF65-F5344CB8AC3E}">
        <p14:creationId xmlns:p14="http://schemas.microsoft.com/office/powerpoint/2010/main" val="3504186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7229-D8A9-73F0-8C3A-02DDA96E3CED}"/>
              </a:ext>
            </a:extLst>
          </p:cNvPr>
          <p:cNvSpPr>
            <a:spLocks noGrp="1"/>
          </p:cNvSpPr>
          <p:nvPr>
            <p:ph type="title"/>
          </p:nvPr>
        </p:nvSpPr>
        <p:spPr/>
        <p:txBody>
          <a:bodyPr/>
          <a:lstStyle/>
          <a:p>
            <a:r>
              <a:rPr lang="en-US" dirty="0"/>
              <a:t>What is Compliance?</a:t>
            </a:r>
          </a:p>
        </p:txBody>
      </p:sp>
      <p:sp>
        <p:nvSpPr>
          <p:cNvPr id="3" name="Content Placeholder 2">
            <a:extLst>
              <a:ext uri="{FF2B5EF4-FFF2-40B4-BE49-F238E27FC236}">
                <a16:creationId xmlns:a16="http://schemas.microsoft.com/office/drawing/2014/main" id="{B08A12FD-2987-25A9-BF52-F1C77E9E60F4}"/>
              </a:ext>
            </a:extLst>
          </p:cNvPr>
          <p:cNvSpPr>
            <a:spLocks noGrp="1"/>
          </p:cNvSpPr>
          <p:nvPr>
            <p:ph idx="1"/>
          </p:nvPr>
        </p:nvSpPr>
        <p:spPr>
          <a:xfrm>
            <a:off x="838200" y="1677723"/>
            <a:ext cx="6544734" cy="4667250"/>
          </a:xfrm>
        </p:spPr>
        <p:txBody>
          <a:bodyPr>
            <a:normAutofit fontScale="70000" lnSpcReduction="20000"/>
          </a:bodyPr>
          <a:lstStyle/>
          <a:p>
            <a:pPr fontAlgn="base"/>
            <a:r>
              <a:rPr lang="en-US" dirty="0"/>
              <a:t>Compliance is: </a:t>
            </a:r>
          </a:p>
          <a:p>
            <a:pPr lvl="1" fontAlgn="base"/>
            <a:r>
              <a:rPr lang="en-US" dirty="0"/>
              <a:t>Submitting everything that the RFP requires </a:t>
            </a:r>
          </a:p>
          <a:p>
            <a:pPr lvl="1" fontAlgn="base"/>
            <a:r>
              <a:rPr lang="en-US" dirty="0"/>
              <a:t>Answering every requirement the way the government asked </a:t>
            </a:r>
          </a:p>
          <a:p>
            <a:r>
              <a:rPr lang="en-US" dirty="0"/>
              <a:t>If the proposal is non-compliant, it gets removed from consideration or gets a lower score.</a:t>
            </a:r>
          </a:p>
          <a:p>
            <a:r>
              <a:rPr lang="en-US" dirty="0"/>
              <a:t>Compliance goes deeper than merely catching every RFP requirement and writing a response to it - it must show </a:t>
            </a:r>
            <a:r>
              <a:rPr lang="en-US" b="1" dirty="0"/>
              <a:t>responsiveness</a:t>
            </a:r>
            <a:r>
              <a:rPr lang="en-US" dirty="0"/>
              <a:t>. </a:t>
            </a:r>
          </a:p>
          <a:p>
            <a:r>
              <a:rPr lang="en-US" dirty="0"/>
              <a:t>To be deemed compliant, your proposal response needs to be of substance.</a:t>
            </a:r>
          </a:p>
          <a:p>
            <a:pPr lvl="1"/>
            <a:r>
              <a:rPr lang="en-US" dirty="0"/>
              <a:t>It cannot be “we will comply with” or “we will deliver” this and that, or merely mentioning a requirement and giving it some lip service. </a:t>
            </a:r>
          </a:p>
          <a:p>
            <a:pPr lvl="1"/>
            <a:r>
              <a:rPr lang="en-US" dirty="0"/>
              <a:t>The proposal must respond to that requirement by answering at a minimum WHAT will be done, WHO will do it, and HOW it will be done, as well as WHEN and WHERE it will be done if applicable. </a:t>
            </a:r>
          </a:p>
          <a:p>
            <a:r>
              <a:rPr lang="en-US" dirty="0"/>
              <a:t>As a proposal professional, your proposals must be 100% compliant 100% of the time.</a:t>
            </a:r>
          </a:p>
        </p:txBody>
      </p:sp>
      <p:pic>
        <p:nvPicPr>
          <p:cNvPr id="6" name="Picture 5">
            <a:extLst>
              <a:ext uri="{FF2B5EF4-FFF2-40B4-BE49-F238E27FC236}">
                <a16:creationId xmlns:a16="http://schemas.microsoft.com/office/drawing/2014/main" id="{C316B966-D684-6814-22C2-873F1A2139AF}"/>
              </a:ext>
            </a:extLst>
          </p:cNvPr>
          <p:cNvPicPr>
            <a:picLocks noChangeAspect="1"/>
          </p:cNvPicPr>
          <p:nvPr/>
        </p:nvPicPr>
        <p:blipFill>
          <a:blip r:embed="rId2"/>
          <a:stretch>
            <a:fillRect/>
          </a:stretch>
        </p:blipFill>
        <p:spPr>
          <a:xfrm>
            <a:off x="7665155" y="2084741"/>
            <a:ext cx="3853215" cy="3853215"/>
          </a:xfrm>
          <a:prstGeom prst="rect">
            <a:avLst/>
          </a:prstGeom>
        </p:spPr>
      </p:pic>
    </p:spTree>
    <p:extLst>
      <p:ext uri="{BB962C8B-B14F-4D97-AF65-F5344CB8AC3E}">
        <p14:creationId xmlns:p14="http://schemas.microsoft.com/office/powerpoint/2010/main" val="326151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9821-AE7E-AD7F-F39C-909483325D08}"/>
              </a:ext>
            </a:extLst>
          </p:cNvPr>
          <p:cNvSpPr>
            <a:spLocks noGrp="1"/>
          </p:cNvSpPr>
          <p:nvPr>
            <p:ph type="title"/>
          </p:nvPr>
        </p:nvSpPr>
        <p:spPr/>
        <p:txBody>
          <a:bodyPr>
            <a:normAutofit fontScale="90000"/>
          </a:bodyPr>
          <a:lstStyle/>
          <a:p>
            <a:r>
              <a:rPr lang="en-US" dirty="0"/>
              <a:t>Importance of Evaluation Criteria</a:t>
            </a:r>
          </a:p>
        </p:txBody>
      </p:sp>
      <p:sp>
        <p:nvSpPr>
          <p:cNvPr id="3" name="Content Placeholder 2">
            <a:extLst>
              <a:ext uri="{FF2B5EF4-FFF2-40B4-BE49-F238E27FC236}">
                <a16:creationId xmlns:a16="http://schemas.microsoft.com/office/drawing/2014/main" id="{54503AA5-F057-F710-3AE8-5A2F70292D92}"/>
              </a:ext>
            </a:extLst>
          </p:cNvPr>
          <p:cNvSpPr>
            <a:spLocks noGrp="1"/>
          </p:cNvSpPr>
          <p:nvPr>
            <p:ph idx="1"/>
          </p:nvPr>
        </p:nvSpPr>
        <p:spPr/>
        <p:txBody>
          <a:bodyPr>
            <a:normAutofit lnSpcReduction="10000"/>
          </a:bodyPr>
          <a:lstStyle/>
          <a:p>
            <a:r>
              <a:rPr lang="en-US" dirty="0">
                <a:solidFill>
                  <a:srgbClr val="111111"/>
                </a:solidFill>
                <a:latin typeface="-apple-system"/>
              </a:rPr>
              <a:t>Evaluation Criteria are t</a:t>
            </a:r>
            <a:r>
              <a:rPr lang="en-US" i="0" dirty="0">
                <a:solidFill>
                  <a:srgbClr val="111111"/>
                </a:solidFill>
                <a:effectLst/>
                <a:latin typeface="-apple-system"/>
              </a:rPr>
              <a:t>he </a:t>
            </a:r>
            <a:r>
              <a:rPr lang="en-US" b="0" i="0" dirty="0">
                <a:solidFill>
                  <a:srgbClr val="111111"/>
                </a:solidFill>
                <a:effectLst/>
                <a:latin typeface="-apple-system"/>
              </a:rPr>
              <a:t>standards used to evaluate proposals.</a:t>
            </a:r>
          </a:p>
          <a:p>
            <a:r>
              <a:rPr lang="en-US" dirty="0">
                <a:solidFill>
                  <a:srgbClr val="111111"/>
                </a:solidFill>
                <a:latin typeface="-apple-system"/>
              </a:rPr>
              <a:t>Define what the customer values the most, guiding your areas of differentiation and strengths.</a:t>
            </a:r>
            <a:endParaRPr lang="en-US" b="0" i="0" dirty="0">
              <a:solidFill>
                <a:srgbClr val="111111"/>
              </a:solidFill>
              <a:effectLst/>
              <a:latin typeface="-apple-system"/>
            </a:endParaRPr>
          </a:p>
          <a:p>
            <a:r>
              <a:rPr lang="en-US" b="0" i="0" dirty="0">
                <a:solidFill>
                  <a:srgbClr val="111111"/>
                </a:solidFill>
                <a:effectLst/>
                <a:latin typeface="-apple-system"/>
              </a:rPr>
              <a:t>Must be clearly defined in the RFP. </a:t>
            </a:r>
          </a:p>
          <a:p>
            <a:r>
              <a:rPr lang="en-US" dirty="0">
                <a:solidFill>
                  <a:srgbClr val="111111"/>
                </a:solidFill>
                <a:latin typeface="-apple-system"/>
              </a:rPr>
              <a:t>Tell you what will be scored and how.</a:t>
            </a:r>
          </a:p>
          <a:p>
            <a:r>
              <a:rPr lang="en-US" dirty="0">
                <a:solidFill>
                  <a:srgbClr val="111111"/>
                </a:solidFill>
                <a:latin typeface="-apple-system"/>
              </a:rPr>
              <a:t>Shows you what information doesn’t contribute to evaluation scores and may get less ‘real estate’ or be extraneous.</a:t>
            </a:r>
          </a:p>
          <a:p>
            <a:r>
              <a:rPr lang="en-US" dirty="0">
                <a:solidFill>
                  <a:srgbClr val="111111"/>
                </a:solidFill>
                <a:latin typeface="-apple-system"/>
              </a:rPr>
              <a:t>May include additional instructions on what to include in the proposal.</a:t>
            </a:r>
          </a:p>
          <a:p>
            <a:r>
              <a:rPr lang="en-US" dirty="0">
                <a:solidFill>
                  <a:srgbClr val="111111"/>
                </a:solidFill>
                <a:latin typeface="-apple-system"/>
              </a:rPr>
              <a:t>Helps determine where to best allocate page count, time, and resources in the proposal process. </a:t>
            </a:r>
            <a:endParaRPr lang="en-US" dirty="0"/>
          </a:p>
        </p:txBody>
      </p:sp>
    </p:spTree>
    <p:extLst>
      <p:ext uri="{BB962C8B-B14F-4D97-AF65-F5344CB8AC3E}">
        <p14:creationId xmlns:p14="http://schemas.microsoft.com/office/powerpoint/2010/main" val="39436462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Happens Behind the Closed Doors</a:t>
            </a:r>
          </a:p>
        </p:txBody>
      </p:sp>
      <p:sp>
        <p:nvSpPr>
          <p:cNvPr id="9" name="TextBox 8">
            <a:extLst>
              <a:ext uri="{FF2B5EF4-FFF2-40B4-BE49-F238E27FC236}">
                <a16:creationId xmlns:a16="http://schemas.microsoft.com/office/drawing/2014/main" id="{ED597570-EB8C-41A2-B89B-6DA122BECE35}"/>
              </a:ext>
            </a:extLst>
          </p:cNvPr>
          <p:cNvSpPr txBox="1"/>
          <p:nvPr/>
        </p:nvSpPr>
        <p:spPr>
          <a:xfrm>
            <a:off x="1479892" y="1651428"/>
            <a:ext cx="1066800"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Evaluators get “just-in-time training” on the evaluation process</a:t>
            </a:r>
          </a:p>
          <a:p>
            <a:endParaRPr lang="en-US" sz="1400" dirty="0"/>
          </a:p>
        </p:txBody>
      </p:sp>
      <p:sp>
        <p:nvSpPr>
          <p:cNvPr id="10" name="TextBox 9">
            <a:extLst>
              <a:ext uri="{FF2B5EF4-FFF2-40B4-BE49-F238E27FC236}">
                <a16:creationId xmlns:a16="http://schemas.microsoft.com/office/drawing/2014/main" id="{266DE1DB-5504-4C79-89FB-B35BF855F629}"/>
              </a:ext>
            </a:extLst>
          </p:cNvPr>
          <p:cNvSpPr txBox="1"/>
          <p:nvPr/>
        </p:nvSpPr>
        <p:spPr>
          <a:xfrm>
            <a:off x="4527892" y="1644802"/>
            <a:ext cx="1905000"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Scan the pile of proposals. </a:t>
            </a:r>
            <a:r>
              <a:rPr lang="en-US" sz="1400" i="1" dirty="0"/>
              <a:t>An average evaluator spends 20 seconds on a page of text, 40 seconds on a graphic</a:t>
            </a:r>
          </a:p>
          <a:p>
            <a:endParaRPr lang="en-US" sz="1400" i="1" dirty="0"/>
          </a:p>
          <a:p>
            <a:endParaRPr lang="en-US" sz="1400" i="1" dirty="0"/>
          </a:p>
        </p:txBody>
      </p:sp>
      <p:sp>
        <p:nvSpPr>
          <p:cNvPr id="11" name="TextBox 10">
            <a:extLst>
              <a:ext uri="{FF2B5EF4-FFF2-40B4-BE49-F238E27FC236}">
                <a16:creationId xmlns:a16="http://schemas.microsoft.com/office/drawing/2014/main" id="{90A332F7-C73D-448C-B438-AD48815C6EBC}"/>
              </a:ext>
            </a:extLst>
          </p:cNvPr>
          <p:cNvSpPr txBox="1"/>
          <p:nvPr/>
        </p:nvSpPr>
        <p:spPr>
          <a:xfrm>
            <a:off x="2699092" y="1644802"/>
            <a:ext cx="1676400"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Proposals may or may not be split into sections or volumes assigned by specialty; cost is nearly always separately evaluated per FAR</a:t>
            </a:r>
          </a:p>
        </p:txBody>
      </p:sp>
      <p:sp>
        <p:nvSpPr>
          <p:cNvPr id="12" name="TextBox 11">
            <a:extLst>
              <a:ext uri="{FF2B5EF4-FFF2-40B4-BE49-F238E27FC236}">
                <a16:creationId xmlns:a16="http://schemas.microsoft.com/office/drawing/2014/main" id="{7B798699-8617-4146-95A1-8EBB47C43A11}"/>
              </a:ext>
            </a:extLst>
          </p:cNvPr>
          <p:cNvSpPr txBox="1"/>
          <p:nvPr/>
        </p:nvSpPr>
        <p:spPr>
          <a:xfrm>
            <a:off x="6558788" y="1644801"/>
            <a:ext cx="1676400"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Throw out the non-responsive proposals and document the decision – to cut down the evaluation process</a:t>
            </a:r>
          </a:p>
          <a:p>
            <a:endParaRPr lang="en-US" sz="1400" dirty="0"/>
          </a:p>
        </p:txBody>
      </p:sp>
      <p:sp>
        <p:nvSpPr>
          <p:cNvPr id="13" name="TextBox 12">
            <a:extLst>
              <a:ext uri="{FF2B5EF4-FFF2-40B4-BE49-F238E27FC236}">
                <a16:creationId xmlns:a16="http://schemas.microsoft.com/office/drawing/2014/main" id="{4BE7487D-E47A-43C0-AE2B-DEA59DA8454F}"/>
              </a:ext>
            </a:extLst>
          </p:cNvPr>
          <p:cNvSpPr txBox="1"/>
          <p:nvPr/>
        </p:nvSpPr>
        <p:spPr>
          <a:xfrm>
            <a:off x="8384275" y="1638176"/>
            <a:ext cx="1338470"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Read the remainder of proposals more closely</a:t>
            </a:r>
          </a:p>
          <a:p>
            <a:endParaRPr lang="en-US" sz="1400" dirty="0"/>
          </a:p>
          <a:p>
            <a:endParaRPr lang="en-US" sz="1400" dirty="0"/>
          </a:p>
          <a:p>
            <a:endParaRPr lang="en-US" sz="1400" dirty="0"/>
          </a:p>
          <a:p>
            <a:endParaRPr lang="en-US" sz="1400" dirty="0"/>
          </a:p>
        </p:txBody>
      </p:sp>
      <p:sp>
        <p:nvSpPr>
          <p:cNvPr id="15" name="TextBox 14">
            <a:extLst>
              <a:ext uri="{FF2B5EF4-FFF2-40B4-BE49-F238E27FC236}">
                <a16:creationId xmlns:a16="http://schemas.microsoft.com/office/drawing/2014/main" id="{21BFA69F-B8E2-4B93-AE96-AD7D77E224C3}"/>
              </a:ext>
            </a:extLst>
          </p:cNvPr>
          <p:cNvSpPr txBox="1"/>
          <p:nvPr/>
        </p:nvSpPr>
        <p:spPr>
          <a:xfrm>
            <a:off x="1479892" y="3938722"/>
            <a:ext cx="1066800"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Document findings in a scorecard, a form, or a freeform memo</a:t>
            </a:r>
          </a:p>
          <a:p>
            <a:endParaRPr lang="en-US" sz="1400" dirty="0"/>
          </a:p>
        </p:txBody>
      </p:sp>
      <p:sp>
        <p:nvSpPr>
          <p:cNvPr id="16" name="TextBox 15">
            <a:extLst>
              <a:ext uri="{FF2B5EF4-FFF2-40B4-BE49-F238E27FC236}">
                <a16:creationId xmlns:a16="http://schemas.microsoft.com/office/drawing/2014/main" id="{03065FBA-D8A8-4466-951A-1C304E48C0B1}"/>
              </a:ext>
            </a:extLst>
          </p:cNvPr>
          <p:cNvSpPr txBox="1"/>
          <p:nvPr/>
        </p:nvSpPr>
        <p:spPr>
          <a:xfrm>
            <a:off x="4089741" y="3950500"/>
            <a:ext cx="1326047"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Decide to conduct discussions; make determination of a competitive range</a:t>
            </a:r>
          </a:p>
        </p:txBody>
      </p:sp>
      <p:sp>
        <p:nvSpPr>
          <p:cNvPr id="17" name="TextBox 16">
            <a:extLst>
              <a:ext uri="{FF2B5EF4-FFF2-40B4-BE49-F238E27FC236}">
                <a16:creationId xmlns:a16="http://schemas.microsoft.com/office/drawing/2014/main" id="{D1616DD5-E53E-4200-A91E-AEBCFB18DAA6}"/>
              </a:ext>
            </a:extLst>
          </p:cNvPr>
          <p:cNvSpPr txBox="1"/>
          <p:nvPr/>
        </p:nvSpPr>
        <p:spPr>
          <a:xfrm>
            <a:off x="2689567" y="3946863"/>
            <a:ext cx="1257300"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Scrutinize the proposal; talk to other evaluators to make sure it makes sense</a:t>
            </a:r>
          </a:p>
          <a:p>
            <a:endParaRPr lang="en-US" sz="1400" dirty="0"/>
          </a:p>
          <a:p>
            <a:endParaRPr lang="en-US" sz="1400" dirty="0"/>
          </a:p>
        </p:txBody>
      </p:sp>
      <p:sp>
        <p:nvSpPr>
          <p:cNvPr id="18" name="TextBox 17">
            <a:extLst>
              <a:ext uri="{FF2B5EF4-FFF2-40B4-BE49-F238E27FC236}">
                <a16:creationId xmlns:a16="http://schemas.microsoft.com/office/drawing/2014/main" id="{766408D9-9639-4E9D-930A-08A96FC28E18}"/>
              </a:ext>
            </a:extLst>
          </p:cNvPr>
          <p:cNvSpPr txBox="1"/>
          <p:nvPr/>
        </p:nvSpPr>
        <p:spPr>
          <a:xfrm>
            <a:off x="5568189" y="3946863"/>
            <a:ext cx="1320248"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Conduct pre-award debriefings, ask questions, request clarifications, discuss, ask for final offers</a:t>
            </a:r>
          </a:p>
        </p:txBody>
      </p:sp>
      <p:sp>
        <p:nvSpPr>
          <p:cNvPr id="19" name="TextBox 18">
            <a:extLst>
              <a:ext uri="{FF2B5EF4-FFF2-40B4-BE49-F238E27FC236}">
                <a16:creationId xmlns:a16="http://schemas.microsoft.com/office/drawing/2014/main" id="{F7B44C7A-CE89-4531-964C-C1B2EC3965B6}"/>
              </a:ext>
            </a:extLst>
          </p:cNvPr>
          <p:cNvSpPr txBox="1"/>
          <p:nvPr/>
        </p:nvSpPr>
        <p:spPr>
          <a:xfrm>
            <a:off x="7040834" y="3946863"/>
            <a:ext cx="1196009"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Recommend the decision to the SSA (if CO is not the SSA)</a:t>
            </a:r>
          </a:p>
          <a:p>
            <a:endParaRPr lang="en-US" sz="1400" dirty="0"/>
          </a:p>
          <a:p>
            <a:endParaRPr lang="en-US" sz="1400" dirty="0"/>
          </a:p>
          <a:p>
            <a:endParaRPr lang="en-US" sz="1400" dirty="0"/>
          </a:p>
        </p:txBody>
      </p:sp>
      <p:sp>
        <p:nvSpPr>
          <p:cNvPr id="20" name="TextBox 19">
            <a:extLst>
              <a:ext uri="{FF2B5EF4-FFF2-40B4-BE49-F238E27FC236}">
                <a16:creationId xmlns:a16="http://schemas.microsoft.com/office/drawing/2014/main" id="{5FA5735B-94D7-4144-8918-98AB20D78154}"/>
              </a:ext>
            </a:extLst>
          </p:cNvPr>
          <p:cNvSpPr txBox="1"/>
          <p:nvPr/>
        </p:nvSpPr>
        <p:spPr>
          <a:xfrm>
            <a:off x="8384275" y="3946863"/>
            <a:ext cx="1338470" cy="1815882"/>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SSA Signs the Award Justification Memo and other activities including notifying the bidders</a:t>
            </a:r>
          </a:p>
        </p:txBody>
      </p:sp>
      <p:sp>
        <p:nvSpPr>
          <p:cNvPr id="21" name="TextBox 20">
            <a:extLst>
              <a:ext uri="{FF2B5EF4-FFF2-40B4-BE49-F238E27FC236}">
                <a16:creationId xmlns:a16="http://schemas.microsoft.com/office/drawing/2014/main" id="{CC764A8A-CA85-4EE8-9D52-CDFAFE7CCCA9}"/>
              </a:ext>
            </a:extLst>
          </p:cNvPr>
          <p:cNvSpPr txBox="1"/>
          <p:nvPr/>
        </p:nvSpPr>
        <p:spPr>
          <a:xfrm>
            <a:off x="4472194" y="5902064"/>
            <a:ext cx="3346174" cy="738664"/>
          </a:xfrm>
          <a:prstGeom prst="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a:t>Evaluators keep their fingers crossed to make sure there is no protest within 10 days of award or 5 days of debrief(s)</a:t>
            </a:r>
          </a:p>
        </p:txBody>
      </p:sp>
      <p:sp>
        <p:nvSpPr>
          <p:cNvPr id="22" name="Right Arrow 15">
            <a:extLst>
              <a:ext uri="{FF2B5EF4-FFF2-40B4-BE49-F238E27FC236}">
                <a16:creationId xmlns:a16="http://schemas.microsoft.com/office/drawing/2014/main" id="{0F5A3E37-CBD8-4BA4-8091-F6327DC6167E}"/>
              </a:ext>
            </a:extLst>
          </p:cNvPr>
          <p:cNvSpPr/>
          <p:nvPr/>
        </p:nvSpPr>
        <p:spPr bwMode="auto">
          <a:xfrm>
            <a:off x="2546692" y="2337299"/>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Right Arrow 16">
            <a:extLst>
              <a:ext uri="{FF2B5EF4-FFF2-40B4-BE49-F238E27FC236}">
                <a16:creationId xmlns:a16="http://schemas.microsoft.com/office/drawing/2014/main" id="{3359C47A-6410-4786-A10F-A9EF90C70A14}"/>
              </a:ext>
            </a:extLst>
          </p:cNvPr>
          <p:cNvSpPr/>
          <p:nvPr/>
        </p:nvSpPr>
        <p:spPr bwMode="auto">
          <a:xfrm>
            <a:off x="4375492" y="2334095"/>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ight Arrow 17">
            <a:extLst>
              <a:ext uri="{FF2B5EF4-FFF2-40B4-BE49-F238E27FC236}">
                <a16:creationId xmlns:a16="http://schemas.microsoft.com/office/drawing/2014/main" id="{65F348C1-4837-471C-92C9-B71879098C9F}"/>
              </a:ext>
            </a:extLst>
          </p:cNvPr>
          <p:cNvSpPr/>
          <p:nvPr/>
        </p:nvSpPr>
        <p:spPr bwMode="auto">
          <a:xfrm>
            <a:off x="6415913" y="2337299"/>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ight Arrow 18">
            <a:extLst>
              <a:ext uri="{FF2B5EF4-FFF2-40B4-BE49-F238E27FC236}">
                <a16:creationId xmlns:a16="http://schemas.microsoft.com/office/drawing/2014/main" id="{15B7823B-5E3B-49FC-A10D-B064C7A05DB8}"/>
              </a:ext>
            </a:extLst>
          </p:cNvPr>
          <p:cNvSpPr/>
          <p:nvPr/>
        </p:nvSpPr>
        <p:spPr bwMode="auto">
          <a:xfrm>
            <a:off x="8231875" y="2334095"/>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ight Arrow 19">
            <a:extLst>
              <a:ext uri="{FF2B5EF4-FFF2-40B4-BE49-F238E27FC236}">
                <a16:creationId xmlns:a16="http://schemas.microsoft.com/office/drawing/2014/main" id="{CD922C74-EB33-4FC1-A283-1DD68016BC3E}"/>
              </a:ext>
            </a:extLst>
          </p:cNvPr>
          <p:cNvSpPr/>
          <p:nvPr/>
        </p:nvSpPr>
        <p:spPr bwMode="auto">
          <a:xfrm>
            <a:off x="2546692" y="4715859"/>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Right Arrow 20">
            <a:extLst>
              <a:ext uri="{FF2B5EF4-FFF2-40B4-BE49-F238E27FC236}">
                <a16:creationId xmlns:a16="http://schemas.microsoft.com/office/drawing/2014/main" id="{DFCC4858-4343-4735-8FFA-28FCE4D825C0}"/>
              </a:ext>
            </a:extLst>
          </p:cNvPr>
          <p:cNvSpPr/>
          <p:nvPr/>
        </p:nvSpPr>
        <p:spPr bwMode="auto">
          <a:xfrm>
            <a:off x="3937341" y="4702841"/>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Right Arrow 21">
            <a:extLst>
              <a:ext uri="{FF2B5EF4-FFF2-40B4-BE49-F238E27FC236}">
                <a16:creationId xmlns:a16="http://schemas.microsoft.com/office/drawing/2014/main" id="{7880CF72-5D41-4914-ACF7-562BEF577E00}"/>
              </a:ext>
            </a:extLst>
          </p:cNvPr>
          <p:cNvSpPr/>
          <p:nvPr/>
        </p:nvSpPr>
        <p:spPr bwMode="auto">
          <a:xfrm>
            <a:off x="5415788" y="4738832"/>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Right Arrow 22">
            <a:extLst>
              <a:ext uri="{FF2B5EF4-FFF2-40B4-BE49-F238E27FC236}">
                <a16:creationId xmlns:a16="http://schemas.microsoft.com/office/drawing/2014/main" id="{3400B1D4-F43F-4412-A3A8-F1AED09B34E6}"/>
              </a:ext>
            </a:extLst>
          </p:cNvPr>
          <p:cNvSpPr/>
          <p:nvPr/>
        </p:nvSpPr>
        <p:spPr bwMode="auto">
          <a:xfrm>
            <a:off x="6890092" y="4715859"/>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0" name="Right Arrow 23">
            <a:extLst>
              <a:ext uri="{FF2B5EF4-FFF2-40B4-BE49-F238E27FC236}">
                <a16:creationId xmlns:a16="http://schemas.microsoft.com/office/drawing/2014/main" id="{F2325531-9E95-49CF-AFD9-E7198E126972}"/>
              </a:ext>
            </a:extLst>
          </p:cNvPr>
          <p:cNvSpPr/>
          <p:nvPr/>
        </p:nvSpPr>
        <p:spPr bwMode="auto">
          <a:xfrm>
            <a:off x="8233117" y="4705663"/>
            <a:ext cx="152400" cy="261608"/>
          </a:xfrm>
          <a:prstGeom prst="rightArrow">
            <a:avLst/>
          </a:prstGeom>
          <a:solidFill>
            <a:schemeClr val="accent1"/>
          </a:solid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31" name="Elbow Connector 26">
            <a:extLst>
              <a:ext uri="{FF2B5EF4-FFF2-40B4-BE49-F238E27FC236}">
                <a16:creationId xmlns:a16="http://schemas.microsoft.com/office/drawing/2014/main" id="{56ADF150-C84D-417E-BD55-C916A5E5493B}"/>
              </a:ext>
            </a:extLst>
          </p:cNvPr>
          <p:cNvCxnSpPr>
            <a:stCxn id="13" idx="2"/>
            <a:endCxn id="15" idx="0"/>
          </p:cNvCxnSpPr>
          <p:nvPr/>
        </p:nvCxnSpPr>
        <p:spPr bwMode="auto">
          <a:xfrm rot="5400000">
            <a:off x="5291069" y="176281"/>
            <a:ext cx="484664" cy="7040218"/>
          </a:xfrm>
          <a:prstGeom prst="bentConnector3">
            <a:avLst>
              <a:gd name="adj1" fmla="val 36328"/>
            </a:avLst>
          </a:prstGeom>
          <a:solidFill>
            <a:schemeClr val="accent1"/>
          </a:solidFill>
          <a:ln w="76200" cap="flat" cmpd="sng" algn="ctr">
            <a:solidFill>
              <a:schemeClr val="accent1"/>
            </a:solidFill>
            <a:prstDash val="solid"/>
            <a:round/>
            <a:headEnd type="none" w="med" len="med"/>
            <a:tailEnd type="triangle" w="med" len="med"/>
          </a:ln>
          <a:effectLst/>
        </p:spPr>
      </p:cxnSp>
      <p:cxnSp>
        <p:nvCxnSpPr>
          <p:cNvPr id="32" name="Elbow Connector 28">
            <a:extLst>
              <a:ext uri="{FF2B5EF4-FFF2-40B4-BE49-F238E27FC236}">
                <a16:creationId xmlns:a16="http://schemas.microsoft.com/office/drawing/2014/main" id="{2C717221-BE2F-4E67-87AE-32649EA38515}"/>
              </a:ext>
            </a:extLst>
          </p:cNvPr>
          <p:cNvCxnSpPr>
            <a:stCxn id="20" idx="2"/>
            <a:endCxn id="21" idx="3"/>
          </p:cNvCxnSpPr>
          <p:nvPr/>
        </p:nvCxnSpPr>
        <p:spPr bwMode="auto">
          <a:xfrm rot="5400000">
            <a:off x="8181614" y="5399499"/>
            <a:ext cx="508651" cy="1235142"/>
          </a:xfrm>
          <a:prstGeom prst="bentConnector2">
            <a:avLst/>
          </a:prstGeom>
          <a:solidFill>
            <a:schemeClr val="accent1"/>
          </a:solidFill>
          <a:ln w="76200" cap="flat" cmpd="sng" algn="ctr">
            <a:solidFill>
              <a:schemeClr val="accent1"/>
            </a:solidFill>
            <a:prstDash val="solid"/>
            <a:round/>
            <a:headEnd type="none" w="med" len="med"/>
            <a:tailEnd type="triangle" w="med" len="med"/>
          </a:ln>
          <a:effectLst/>
        </p:spPr>
      </p:cxnSp>
    </p:spTree>
    <p:extLst>
      <p:ext uri="{BB962C8B-B14F-4D97-AF65-F5344CB8AC3E}">
        <p14:creationId xmlns:p14="http://schemas.microsoft.com/office/powerpoint/2010/main" val="53828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anim calcmode="lin" valueType="num">
                                      <p:cBhvr>
                                        <p:cTn id="85" dur="1000" fill="hold"/>
                                        <p:tgtEl>
                                          <p:spTgt spid="27"/>
                                        </p:tgtEl>
                                        <p:attrNameLst>
                                          <p:attrName>ppt_x</p:attrName>
                                        </p:attrNameLst>
                                      </p:cBhvr>
                                      <p:tavLst>
                                        <p:tav tm="0">
                                          <p:val>
                                            <p:strVal val="#ppt_x"/>
                                          </p:val>
                                        </p:tav>
                                        <p:tav tm="100000">
                                          <p:val>
                                            <p:strVal val="#ppt_x"/>
                                          </p:val>
                                        </p:tav>
                                      </p:tavLst>
                                    </p:anim>
                                    <p:anim calcmode="lin" valueType="num">
                                      <p:cBhvr>
                                        <p:cTn id="8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1000"/>
                                        <p:tgtEl>
                                          <p:spTgt spid="16"/>
                                        </p:tgtEl>
                                      </p:cBhvr>
                                    </p:animEffect>
                                    <p:anim calcmode="lin" valueType="num">
                                      <p:cBhvr>
                                        <p:cTn id="92" dur="1000" fill="hold"/>
                                        <p:tgtEl>
                                          <p:spTgt spid="16"/>
                                        </p:tgtEl>
                                        <p:attrNameLst>
                                          <p:attrName>ppt_x</p:attrName>
                                        </p:attrNameLst>
                                      </p:cBhvr>
                                      <p:tavLst>
                                        <p:tav tm="0">
                                          <p:val>
                                            <p:strVal val="#ppt_x"/>
                                          </p:val>
                                        </p:tav>
                                        <p:tav tm="100000">
                                          <p:val>
                                            <p:strVal val="#ppt_x"/>
                                          </p:val>
                                        </p:tav>
                                      </p:tavLst>
                                    </p:anim>
                                    <p:anim calcmode="lin" valueType="num">
                                      <p:cBhvr>
                                        <p:cTn id="93" dur="1000" fill="hold"/>
                                        <p:tgtEl>
                                          <p:spTgt spid="16"/>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1000"/>
                                        <p:tgtEl>
                                          <p:spTgt spid="28"/>
                                        </p:tgtEl>
                                      </p:cBhvr>
                                    </p:animEffect>
                                    <p:anim calcmode="lin" valueType="num">
                                      <p:cBhvr>
                                        <p:cTn id="97" dur="1000" fill="hold"/>
                                        <p:tgtEl>
                                          <p:spTgt spid="28"/>
                                        </p:tgtEl>
                                        <p:attrNameLst>
                                          <p:attrName>ppt_x</p:attrName>
                                        </p:attrNameLst>
                                      </p:cBhvr>
                                      <p:tavLst>
                                        <p:tav tm="0">
                                          <p:val>
                                            <p:strVal val="#ppt_x"/>
                                          </p:val>
                                        </p:tav>
                                        <p:tav tm="100000">
                                          <p:val>
                                            <p:strVal val="#ppt_x"/>
                                          </p:val>
                                        </p:tav>
                                      </p:tavLst>
                                    </p:anim>
                                    <p:anim calcmode="lin" valueType="num">
                                      <p:cBhvr>
                                        <p:cTn id="9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1000"/>
                                        <p:tgtEl>
                                          <p:spTgt spid="18"/>
                                        </p:tgtEl>
                                      </p:cBhvr>
                                    </p:animEffect>
                                    <p:anim calcmode="lin" valueType="num">
                                      <p:cBhvr>
                                        <p:cTn id="104" dur="1000" fill="hold"/>
                                        <p:tgtEl>
                                          <p:spTgt spid="18"/>
                                        </p:tgtEl>
                                        <p:attrNameLst>
                                          <p:attrName>ppt_x</p:attrName>
                                        </p:attrNameLst>
                                      </p:cBhvr>
                                      <p:tavLst>
                                        <p:tav tm="0">
                                          <p:val>
                                            <p:strVal val="#ppt_x"/>
                                          </p:val>
                                        </p:tav>
                                        <p:tav tm="100000">
                                          <p:val>
                                            <p:strVal val="#ppt_x"/>
                                          </p:val>
                                        </p:tav>
                                      </p:tavLst>
                                    </p:anim>
                                    <p:anim calcmode="lin" valueType="num">
                                      <p:cBhvr>
                                        <p:cTn id="105" dur="1000" fill="hold"/>
                                        <p:tgtEl>
                                          <p:spTgt spid="1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1000"/>
                                        <p:tgtEl>
                                          <p:spTgt spid="29"/>
                                        </p:tgtEl>
                                      </p:cBhvr>
                                    </p:animEffect>
                                    <p:anim calcmode="lin" valueType="num">
                                      <p:cBhvr>
                                        <p:cTn id="109" dur="1000" fill="hold"/>
                                        <p:tgtEl>
                                          <p:spTgt spid="29"/>
                                        </p:tgtEl>
                                        <p:attrNameLst>
                                          <p:attrName>ppt_x</p:attrName>
                                        </p:attrNameLst>
                                      </p:cBhvr>
                                      <p:tavLst>
                                        <p:tav tm="0">
                                          <p:val>
                                            <p:strVal val="#ppt_x"/>
                                          </p:val>
                                        </p:tav>
                                        <p:tav tm="100000">
                                          <p:val>
                                            <p:strVal val="#ppt_x"/>
                                          </p:val>
                                        </p:tav>
                                      </p:tavLst>
                                    </p:anim>
                                    <p:anim calcmode="lin" valueType="num">
                                      <p:cBhvr>
                                        <p:cTn id="11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fade">
                                      <p:cBhvr>
                                        <p:cTn id="115" dur="1000"/>
                                        <p:tgtEl>
                                          <p:spTgt spid="19"/>
                                        </p:tgtEl>
                                      </p:cBhvr>
                                    </p:animEffect>
                                    <p:anim calcmode="lin" valueType="num">
                                      <p:cBhvr>
                                        <p:cTn id="116" dur="1000" fill="hold"/>
                                        <p:tgtEl>
                                          <p:spTgt spid="19"/>
                                        </p:tgtEl>
                                        <p:attrNameLst>
                                          <p:attrName>ppt_x</p:attrName>
                                        </p:attrNameLst>
                                      </p:cBhvr>
                                      <p:tavLst>
                                        <p:tav tm="0">
                                          <p:val>
                                            <p:strVal val="#ppt_x"/>
                                          </p:val>
                                        </p:tav>
                                        <p:tav tm="100000">
                                          <p:val>
                                            <p:strVal val="#ppt_x"/>
                                          </p:val>
                                        </p:tav>
                                      </p:tavLst>
                                    </p:anim>
                                    <p:anim calcmode="lin" valueType="num">
                                      <p:cBhvr>
                                        <p:cTn id="117" dur="1000" fill="hold"/>
                                        <p:tgtEl>
                                          <p:spTgt spid="19"/>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1000"/>
                                        <p:tgtEl>
                                          <p:spTgt spid="20"/>
                                        </p:tgtEl>
                                      </p:cBhvr>
                                    </p:animEffect>
                                    <p:anim calcmode="lin" valueType="num">
                                      <p:cBhvr>
                                        <p:cTn id="128" dur="1000" fill="hold"/>
                                        <p:tgtEl>
                                          <p:spTgt spid="20"/>
                                        </p:tgtEl>
                                        <p:attrNameLst>
                                          <p:attrName>ppt_x</p:attrName>
                                        </p:attrNameLst>
                                      </p:cBhvr>
                                      <p:tavLst>
                                        <p:tav tm="0">
                                          <p:val>
                                            <p:strVal val="#ppt_x"/>
                                          </p:val>
                                        </p:tav>
                                        <p:tav tm="100000">
                                          <p:val>
                                            <p:strVal val="#ppt_x"/>
                                          </p:val>
                                        </p:tav>
                                      </p:tavLst>
                                    </p:anim>
                                    <p:anim calcmode="lin" valueType="num">
                                      <p:cBhvr>
                                        <p:cTn id="1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fade">
                                      <p:cBhvr>
                                        <p:cTn id="139" dur="1000"/>
                                        <p:tgtEl>
                                          <p:spTgt spid="21"/>
                                        </p:tgtEl>
                                      </p:cBhvr>
                                    </p:animEffect>
                                    <p:anim calcmode="lin" valueType="num">
                                      <p:cBhvr>
                                        <p:cTn id="140" dur="1000" fill="hold"/>
                                        <p:tgtEl>
                                          <p:spTgt spid="21"/>
                                        </p:tgtEl>
                                        <p:attrNameLst>
                                          <p:attrName>ppt_x</p:attrName>
                                        </p:attrNameLst>
                                      </p:cBhvr>
                                      <p:tavLst>
                                        <p:tav tm="0">
                                          <p:val>
                                            <p:strVal val="#ppt_x"/>
                                          </p:val>
                                        </p:tav>
                                        <p:tav tm="100000">
                                          <p:val>
                                            <p:strVal val="#ppt_x"/>
                                          </p:val>
                                        </p:tav>
                                      </p:tavLst>
                                    </p:anim>
                                    <p:anim calcmode="lin" valueType="num">
                                      <p:cBhvr>
                                        <p:cTn id="1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Evaluation Approach Will Your Agency Use?</a:t>
            </a:r>
          </a:p>
        </p:txBody>
      </p:sp>
      <p:sp>
        <p:nvSpPr>
          <p:cNvPr id="6" name="Content Placeholder 2">
            <a:extLst>
              <a:ext uri="{FF2B5EF4-FFF2-40B4-BE49-F238E27FC236}">
                <a16:creationId xmlns:a16="http://schemas.microsoft.com/office/drawing/2014/main" id="{312ED336-9426-4DB7-9AC6-05DCF245B83E}"/>
              </a:ext>
            </a:extLst>
          </p:cNvPr>
          <p:cNvSpPr txBox="1">
            <a:spLocks/>
          </p:cNvSpPr>
          <p:nvPr/>
        </p:nvSpPr>
        <p:spPr>
          <a:xfrm>
            <a:off x="377653" y="1584050"/>
            <a:ext cx="11474018" cy="1261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2"/>
                </a:solidFill>
              </a:rPr>
              <a:t>Understanding the evaluation approach will help you determine the best proposal planning strategy</a:t>
            </a:r>
          </a:p>
        </p:txBody>
      </p:sp>
      <p:sp>
        <p:nvSpPr>
          <p:cNvPr id="8" name="Content Placeholder 8">
            <a:extLst>
              <a:ext uri="{FF2B5EF4-FFF2-40B4-BE49-F238E27FC236}">
                <a16:creationId xmlns:a16="http://schemas.microsoft.com/office/drawing/2014/main" id="{825B4AEF-EE8A-4728-AD69-46C2222CCE14}"/>
              </a:ext>
            </a:extLst>
          </p:cNvPr>
          <p:cNvSpPr>
            <a:spLocks noGrp="1"/>
          </p:cNvSpPr>
          <p:nvPr>
            <p:ph idx="1"/>
          </p:nvPr>
        </p:nvSpPr>
        <p:spPr>
          <a:xfrm>
            <a:off x="407888" y="1966913"/>
            <a:ext cx="8983762" cy="4525962"/>
          </a:xfrm>
        </p:spPr>
        <p:txBody>
          <a:bodyPr>
            <a:normAutofit/>
          </a:bodyPr>
          <a:lstStyle/>
          <a:p>
            <a:r>
              <a:rPr lang="en-US" sz="2000" dirty="0"/>
              <a:t>Best Value is the greatest overall benefit in response to the requirement, even if higher price</a:t>
            </a:r>
          </a:p>
          <a:p>
            <a:r>
              <a:rPr lang="en-US" sz="2000" dirty="0"/>
              <a:t>Best Value/Tradeoff or Lowest Price Technically Acceptable is not a black-and-white distinction</a:t>
            </a:r>
          </a:p>
          <a:p>
            <a:r>
              <a:rPr lang="en-US" sz="2000" dirty="0"/>
              <a:t>Best value is actually a continuum with “lowest price technically acceptable” process on one end and Tradeoff process on the other end</a:t>
            </a:r>
          </a:p>
          <a:p>
            <a:r>
              <a:rPr lang="en-US" sz="2000" dirty="0"/>
              <a:t>Best value is obtained through one or more source selection approaches: LPTA, Performance Price Tradeoff, or Full Tradeoff</a:t>
            </a:r>
          </a:p>
          <a:p>
            <a:r>
              <a:rPr lang="en-US" sz="2000" dirty="0"/>
              <a:t>Evaluation criteria defines which process will be used</a:t>
            </a:r>
          </a:p>
          <a:p>
            <a:pPr lvl="1"/>
            <a:r>
              <a:rPr lang="en-US" sz="1600" dirty="0"/>
              <a:t>Always seek to influence the evaluation criteria during capture</a:t>
            </a:r>
          </a:p>
          <a:p>
            <a:pPr lvl="1"/>
            <a:r>
              <a:rPr lang="en-US" sz="1600" dirty="0"/>
              <a:t>Read the section M (evaluation criteria) carefully during the proposal</a:t>
            </a:r>
          </a:p>
          <a:p>
            <a:r>
              <a:rPr lang="en-US" sz="2000" dirty="0"/>
              <a:t>Best value/tradeoff means that you could win as the high technical, high price; but don’t go over the budget ceiling</a:t>
            </a:r>
          </a:p>
        </p:txBody>
      </p:sp>
      <p:pic>
        <p:nvPicPr>
          <p:cNvPr id="10" name="Picture 2" descr="http://dreamcatcheropen.com/BestValueStar5.jpg">
            <a:extLst>
              <a:ext uri="{FF2B5EF4-FFF2-40B4-BE49-F238E27FC236}">
                <a16:creationId xmlns:a16="http://schemas.microsoft.com/office/drawing/2014/main" id="{F86B5B39-5AD0-4010-8B7B-F97981AE3CD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6862" y="1996751"/>
            <a:ext cx="4667250" cy="305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6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F054-B0DC-4FFD-976F-E431CADD2C6B}"/>
              </a:ext>
            </a:extLst>
          </p:cNvPr>
          <p:cNvSpPr>
            <a:spLocks noGrp="1"/>
          </p:cNvSpPr>
          <p:nvPr>
            <p:ph type="title"/>
          </p:nvPr>
        </p:nvSpPr>
        <p:spPr>
          <a:xfrm>
            <a:off x="838199" y="365125"/>
            <a:ext cx="7451786" cy="1041643"/>
          </a:xfrm>
        </p:spPr>
        <p:txBody>
          <a:bodyPr>
            <a:normAutofit fontScale="90000"/>
          </a:bodyPr>
          <a:lstStyle/>
          <a:p>
            <a:r>
              <a:rPr lang="en-US" dirty="0"/>
              <a:t>Understand the Best Value Continuum in Proposal Evaluation</a:t>
            </a:r>
          </a:p>
        </p:txBody>
      </p:sp>
      <p:sp>
        <p:nvSpPr>
          <p:cNvPr id="4" name="Arrow: Left-Right 3">
            <a:extLst>
              <a:ext uri="{FF2B5EF4-FFF2-40B4-BE49-F238E27FC236}">
                <a16:creationId xmlns:a16="http://schemas.microsoft.com/office/drawing/2014/main" id="{076D2EDD-50F7-4A36-94E7-0CDCF9D42391}"/>
              </a:ext>
            </a:extLst>
          </p:cNvPr>
          <p:cNvSpPr/>
          <p:nvPr/>
        </p:nvSpPr>
        <p:spPr>
          <a:xfrm>
            <a:off x="301925" y="3569123"/>
            <a:ext cx="10964173" cy="630166"/>
          </a:xfrm>
          <a:prstGeom prst="lef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Best Value Continuum</a:t>
            </a:r>
          </a:p>
        </p:txBody>
      </p:sp>
      <p:sp>
        <p:nvSpPr>
          <p:cNvPr id="5" name="TextBox 4">
            <a:extLst>
              <a:ext uri="{FF2B5EF4-FFF2-40B4-BE49-F238E27FC236}">
                <a16:creationId xmlns:a16="http://schemas.microsoft.com/office/drawing/2014/main" id="{C4A9633C-24EE-493D-8598-DA22CC49AEEA}"/>
              </a:ext>
            </a:extLst>
          </p:cNvPr>
          <p:cNvSpPr txBox="1"/>
          <p:nvPr/>
        </p:nvSpPr>
        <p:spPr>
          <a:xfrm>
            <a:off x="1685023" y="4058203"/>
            <a:ext cx="1733912" cy="2031325"/>
          </a:xfrm>
          <a:prstGeom prst="rect">
            <a:avLst/>
          </a:prstGeom>
          <a:noFill/>
        </p:spPr>
        <p:txBody>
          <a:bodyPr wrap="square" rtlCol="0">
            <a:spAutoFit/>
          </a:bodyPr>
          <a:lstStyle/>
          <a:p>
            <a:r>
              <a:rPr lang="en-US" dirty="0">
                <a:solidFill>
                  <a:schemeClr val="accent1"/>
                </a:solidFill>
              </a:rPr>
              <a:t>LPTA where the customer only reads the lowest-priced proposal; cost factors are most important</a:t>
            </a:r>
          </a:p>
        </p:txBody>
      </p:sp>
      <p:sp>
        <p:nvSpPr>
          <p:cNvPr id="6" name="TextBox 5">
            <a:extLst>
              <a:ext uri="{FF2B5EF4-FFF2-40B4-BE49-F238E27FC236}">
                <a16:creationId xmlns:a16="http://schemas.microsoft.com/office/drawing/2014/main" id="{76A6C6AD-9775-4A0F-8899-03AF7FDF0FE0}"/>
              </a:ext>
            </a:extLst>
          </p:cNvPr>
          <p:cNvSpPr txBox="1"/>
          <p:nvPr/>
        </p:nvSpPr>
        <p:spPr>
          <a:xfrm>
            <a:off x="3418935" y="1976061"/>
            <a:ext cx="3371492" cy="1754326"/>
          </a:xfrm>
          <a:prstGeom prst="rect">
            <a:avLst/>
          </a:prstGeom>
          <a:noFill/>
        </p:spPr>
        <p:txBody>
          <a:bodyPr wrap="square" rtlCol="0">
            <a:spAutoFit/>
          </a:bodyPr>
          <a:lstStyle/>
          <a:p>
            <a:r>
              <a:rPr lang="en-US" dirty="0">
                <a:solidFill>
                  <a:schemeClr val="accent1"/>
                </a:solidFill>
              </a:rPr>
              <a:t>LPTA where the customer reads all the proposals and it is possible to influence the perception of what’s technically acceptable; cost factors significantly more important</a:t>
            </a:r>
          </a:p>
        </p:txBody>
      </p:sp>
      <p:sp>
        <p:nvSpPr>
          <p:cNvPr id="7" name="TextBox 6">
            <a:extLst>
              <a:ext uri="{FF2B5EF4-FFF2-40B4-BE49-F238E27FC236}">
                <a16:creationId xmlns:a16="http://schemas.microsoft.com/office/drawing/2014/main" id="{30E55F66-C7A7-4F3F-8518-1FAC5F9A0B54}"/>
              </a:ext>
            </a:extLst>
          </p:cNvPr>
          <p:cNvSpPr txBox="1"/>
          <p:nvPr/>
        </p:nvSpPr>
        <p:spPr>
          <a:xfrm>
            <a:off x="6535947" y="4058203"/>
            <a:ext cx="2802148" cy="2308324"/>
          </a:xfrm>
          <a:prstGeom prst="rect">
            <a:avLst/>
          </a:prstGeom>
          <a:noFill/>
        </p:spPr>
        <p:txBody>
          <a:bodyPr wrap="square" rtlCol="0">
            <a:spAutoFit/>
          </a:bodyPr>
          <a:lstStyle/>
          <a:p>
            <a:r>
              <a:rPr lang="en-US" dirty="0">
                <a:solidFill>
                  <a:schemeClr val="accent1"/>
                </a:solidFill>
              </a:rPr>
              <a:t>Performance/Price Trade-off (PPT) – once the proposal is deemed technically acceptable, the customer decides between price and performance; cost and non-cost factors are equally as important</a:t>
            </a:r>
          </a:p>
        </p:txBody>
      </p:sp>
      <p:sp>
        <p:nvSpPr>
          <p:cNvPr id="8" name="TextBox 7">
            <a:extLst>
              <a:ext uri="{FF2B5EF4-FFF2-40B4-BE49-F238E27FC236}">
                <a16:creationId xmlns:a16="http://schemas.microsoft.com/office/drawing/2014/main" id="{46A99270-4B6E-48E9-821F-C80DF0E6BDFB}"/>
              </a:ext>
            </a:extLst>
          </p:cNvPr>
          <p:cNvSpPr txBox="1"/>
          <p:nvPr/>
        </p:nvSpPr>
        <p:spPr>
          <a:xfrm>
            <a:off x="198407" y="2922792"/>
            <a:ext cx="1604514" cy="646331"/>
          </a:xfrm>
          <a:prstGeom prst="rect">
            <a:avLst/>
          </a:prstGeom>
          <a:noFill/>
        </p:spPr>
        <p:txBody>
          <a:bodyPr wrap="square" rtlCol="0">
            <a:spAutoFit/>
          </a:bodyPr>
          <a:lstStyle/>
          <a:p>
            <a:r>
              <a:rPr lang="en-US" dirty="0">
                <a:solidFill>
                  <a:schemeClr val="accent1"/>
                </a:solidFill>
              </a:rPr>
              <a:t>Simplified and sealed bids</a:t>
            </a:r>
          </a:p>
        </p:txBody>
      </p:sp>
      <p:sp>
        <p:nvSpPr>
          <p:cNvPr id="9" name="TextBox 8">
            <a:extLst>
              <a:ext uri="{FF2B5EF4-FFF2-40B4-BE49-F238E27FC236}">
                <a16:creationId xmlns:a16="http://schemas.microsoft.com/office/drawing/2014/main" id="{649D2606-6917-4059-B78F-8785D98BC4C5}"/>
              </a:ext>
            </a:extLst>
          </p:cNvPr>
          <p:cNvSpPr txBox="1"/>
          <p:nvPr/>
        </p:nvSpPr>
        <p:spPr>
          <a:xfrm>
            <a:off x="8960687" y="1976061"/>
            <a:ext cx="2169544" cy="1754326"/>
          </a:xfrm>
          <a:prstGeom prst="rect">
            <a:avLst/>
          </a:prstGeom>
          <a:noFill/>
        </p:spPr>
        <p:txBody>
          <a:bodyPr wrap="square" rtlCol="0">
            <a:spAutoFit/>
          </a:bodyPr>
          <a:lstStyle/>
          <a:p>
            <a:r>
              <a:rPr lang="en-US" dirty="0">
                <a:solidFill>
                  <a:schemeClr val="accent1"/>
                </a:solidFill>
              </a:rPr>
              <a:t>Full trade-off analysis between the cost and non-cost factors; non-cost factors are more important than price</a:t>
            </a:r>
          </a:p>
        </p:txBody>
      </p:sp>
      <p:sp>
        <p:nvSpPr>
          <p:cNvPr id="10" name="Rectangle 9">
            <a:extLst>
              <a:ext uri="{FF2B5EF4-FFF2-40B4-BE49-F238E27FC236}">
                <a16:creationId xmlns:a16="http://schemas.microsoft.com/office/drawing/2014/main" id="{C15FE9C5-08F9-4B4C-8D20-5A07C84695D6}"/>
              </a:ext>
            </a:extLst>
          </p:cNvPr>
          <p:cNvSpPr/>
          <p:nvPr/>
        </p:nvSpPr>
        <p:spPr>
          <a:xfrm>
            <a:off x="1587261" y="1648245"/>
            <a:ext cx="9747849" cy="3278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FAR Parts 8 and 12</a:t>
            </a:r>
          </a:p>
        </p:txBody>
      </p:sp>
      <p:sp>
        <p:nvSpPr>
          <p:cNvPr id="11" name="Rectangle 10">
            <a:extLst>
              <a:ext uri="{FF2B5EF4-FFF2-40B4-BE49-F238E27FC236}">
                <a16:creationId xmlns:a16="http://schemas.microsoft.com/office/drawing/2014/main" id="{1BBD9A41-988F-4A03-8C56-5AD4582D9BF1}"/>
              </a:ext>
            </a:extLst>
          </p:cNvPr>
          <p:cNvSpPr/>
          <p:nvPr/>
        </p:nvSpPr>
        <p:spPr>
          <a:xfrm>
            <a:off x="198408" y="1651496"/>
            <a:ext cx="1388854" cy="32781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FAR Parts 13-14</a:t>
            </a:r>
          </a:p>
        </p:txBody>
      </p:sp>
      <p:pic>
        <p:nvPicPr>
          <p:cNvPr id="12" name="Picture 11">
            <a:extLst>
              <a:ext uri="{FF2B5EF4-FFF2-40B4-BE49-F238E27FC236}">
                <a16:creationId xmlns:a16="http://schemas.microsoft.com/office/drawing/2014/main" id="{754828A0-8F91-45DF-A96E-91C4105B7AB4}"/>
              </a:ext>
            </a:extLst>
          </p:cNvPr>
          <p:cNvPicPr>
            <a:picLocks noChangeAspect="1"/>
          </p:cNvPicPr>
          <p:nvPr/>
        </p:nvPicPr>
        <p:blipFill>
          <a:blip r:embed="rId2"/>
          <a:stretch>
            <a:fillRect/>
          </a:stretch>
        </p:blipFill>
        <p:spPr>
          <a:xfrm>
            <a:off x="9315397" y="4127559"/>
            <a:ext cx="2802148" cy="799092"/>
          </a:xfrm>
          <a:prstGeom prst="rect">
            <a:avLst/>
          </a:prstGeom>
        </p:spPr>
      </p:pic>
    </p:spTree>
    <p:extLst>
      <p:ext uri="{BB962C8B-B14F-4D97-AF65-F5344CB8AC3E}">
        <p14:creationId xmlns:p14="http://schemas.microsoft.com/office/powerpoint/2010/main" val="824614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Typical Evaluation Factors</a:t>
            </a:r>
          </a:p>
        </p:txBody>
      </p:sp>
      <p:sp>
        <p:nvSpPr>
          <p:cNvPr id="6" name="Content Placeholder 2">
            <a:extLst>
              <a:ext uri="{FF2B5EF4-FFF2-40B4-BE49-F238E27FC236}">
                <a16:creationId xmlns:a16="http://schemas.microsoft.com/office/drawing/2014/main" id="{312ED336-9426-4DB7-9AC6-05DCF245B83E}"/>
              </a:ext>
            </a:extLst>
          </p:cNvPr>
          <p:cNvSpPr txBox="1">
            <a:spLocks/>
          </p:cNvSpPr>
          <p:nvPr/>
        </p:nvSpPr>
        <p:spPr>
          <a:xfrm>
            <a:off x="377653" y="1584050"/>
            <a:ext cx="11474018" cy="1261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2"/>
                </a:solidFill>
              </a:rPr>
              <a:t>The more experience the evaluator has, the less important is the price factor; Technical approach, past performance, and price are the most used factors</a:t>
            </a:r>
          </a:p>
        </p:txBody>
      </p:sp>
      <p:sp>
        <p:nvSpPr>
          <p:cNvPr id="8" name="Content Placeholder 8">
            <a:extLst>
              <a:ext uri="{FF2B5EF4-FFF2-40B4-BE49-F238E27FC236}">
                <a16:creationId xmlns:a16="http://schemas.microsoft.com/office/drawing/2014/main" id="{825B4AEF-EE8A-4728-AD69-46C2222CCE14}"/>
              </a:ext>
            </a:extLst>
          </p:cNvPr>
          <p:cNvSpPr>
            <a:spLocks noGrp="1"/>
          </p:cNvSpPr>
          <p:nvPr>
            <p:ph idx="1"/>
          </p:nvPr>
        </p:nvSpPr>
        <p:spPr>
          <a:xfrm>
            <a:off x="407888" y="2244320"/>
            <a:ext cx="9404805" cy="4525962"/>
          </a:xfrm>
        </p:spPr>
        <p:txBody>
          <a:bodyPr>
            <a:normAutofit/>
          </a:bodyPr>
          <a:lstStyle/>
          <a:p>
            <a:r>
              <a:rPr lang="en-US" sz="2000" b="1" dirty="0"/>
              <a:t>Five “mandatory” evaluation factors:</a:t>
            </a:r>
          </a:p>
          <a:p>
            <a:pPr lvl="1"/>
            <a:r>
              <a:rPr lang="en-US" sz="1600" dirty="0"/>
              <a:t>Price or cost to the Government</a:t>
            </a:r>
          </a:p>
          <a:p>
            <a:pPr lvl="1"/>
            <a:r>
              <a:rPr lang="en-US" sz="1600" dirty="0"/>
              <a:t>Quality (can be evaluated under other factors as a proxy)</a:t>
            </a:r>
          </a:p>
          <a:p>
            <a:pPr lvl="1"/>
            <a:r>
              <a:rPr lang="en-US" sz="1600" dirty="0"/>
              <a:t>Past performance (can be waived but is increasingly more important)</a:t>
            </a:r>
          </a:p>
          <a:p>
            <a:pPr lvl="1"/>
            <a:r>
              <a:rPr lang="en-US" sz="1600" dirty="0"/>
              <a:t>Small disadvantaged business participation (don’t apply to SBs)</a:t>
            </a:r>
          </a:p>
          <a:p>
            <a:pPr lvl="1"/>
            <a:r>
              <a:rPr lang="en-US" sz="1600" dirty="0"/>
              <a:t>Small business subcontracting (don’t apply to SBs)</a:t>
            </a:r>
          </a:p>
          <a:p>
            <a:r>
              <a:rPr lang="en-US" sz="2000" b="1" dirty="0"/>
              <a:t>Minimal evaluation factors:</a:t>
            </a:r>
          </a:p>
          <a:p>
            <a:pPr lvl="1"/>
            <a:r>
              <a:rPr lang="en-US" sz="1600" dirty="0"/>
              <a:t>Acceptability of the offer (where the offeror accepts the terms, proposes adequate small disadvantaged business participation, and is eligible for the award)</a:t>
            </a:r>
          </a:p>
          <a:p>
            <a:pPr lvl="1"/>
            <a:r>
              <a:rPr lang="en-US" sz="1600" dirty="0"/>
              <a:t>Risk</a:t>
            </a:r>
          </a:p>
          <a:p>
            <a:pPr lvl="1"/>
            <a:r>
              <a:rPr lang="en-US" sz="1600" dirty="0"/>
              <a:t>Price (or </a:t>
            </a:r>
            <a:r>
              <a:rPr lang="en-US" sz="1600" dirty="0" err="1"/>
              <a:t>cost+fee</a:t>
            </a:r>
            <a:r>
              <a:rPr lang="en-US" sz="1600" dirty="0"/>
              <a:t>)</a:t>
            </a:r>
          </a:p>
          <a:p>
            <a:pPr lvl="1"/>
            <a:r>
              <a:rPr lang="en-US" sz="1600" dirty="0"/>
              <a:t>OCI</a:t>
            </a:r>
          </a:p>
          <a:p>
            <a:r>
              <a:rPr lang="en-US" sz="2000" dirty="0"/>
              <a:t>Evaluation factors are often cut-and-pasted from old solicitations</a:t>
            </a:r>
          </a:p>
        </p:txBody>
      </p:sp>
      <p:sp>
        <p:nvSpPr>
          <p:cNvPr id="10" name="TextBox 9">
            <a:extLst>
              <a:ext uri="{FF2B5EF4-FFF2-40B4-BE49-F238E27FC236}">
                <a16:creationId xmlns:a16="http://schemas.microsoft.com/office/drawing/2014/main" id="{D6830937-7E7C-4134-8880-21016A3A70A0}"/>
              </a:ext>
            </a:extLst>
          </p:cNvPr>
          <p:cNvSpPr txBox="1"/>
          <p:nvPr/>
        </p:nvSpPr>
        <p:spPr>
          <a:xfrm>
            <a:off x="9290478" y="1700974"/>
            <a:ext cx="1104900" cy="3154710"/>
          </a:xfrm>
          <a:prstGeom prst="rect">
            <a:avLst/>
          </a:prstGeom>
          <a:noFill/>
        </p:spPr>
        <p:txBody>
          <a:bodyPr wrap="square" rtlCol="0">
            <a:spAutoFit/>
          </a:bodyPr>
          <a:lstStyle/>
          <a:p>
            <a:r>
              <a:rPr lang="en-US" sz="19900" b="1" dirty="0">
                <a:solidFill>
                  <a:srgbClr val="C00000"/>
                </a:solidFill>
                <a:latin typeface="Bodoni Poster" pitchFamily="18" charset="0"/>
              </a:rPr>
              <a:t>M</a:t>
            </a:r>
          </a:p>
        </p:txBody>
      </p:sp>
    </p:spTree>
    <p:extLst>
      <p:ext uri="{BB962C8B-B14F-4D97-AF65-F5344CB8AC3E}">
        <p14:creationId xmlns:p14="http://schemas.microsoft.com/office/powerpoint/2010/main" val="56652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0CD1-DE79-447D-953C-35DC571FE1B9}"/>
              </a:ext>
            </a:extLst>
          </p:cNvPr>
          <p:cNvSpPr>
            <a:spLocks noGrp="1"/>
          </p:cNvSpPr>
          <p:nvPr>
            <p:ph type="title"/>
          </p:nvPr>
        </p:nvSpPr>
        <p:spPr/>
        <p:txBody>
          <a:bodyPr>
            <a:normAutofit fontScale="90000"/>
          </a:bodyPr>
          <a:lstStyle/>
          <a:p>
            <a:r>
              <a:rPr lang="en-US" dirty="0"/>
              <a:t>Gather Enough Strengths and Reduce Risk</a:t>
            </a:r>
          </a:p>
        </p:txBody>
      </p:sp>
      <p:pic>
        <p:nvPicPr>
          <p:cNvPr id="5" name="Picture 4">
            <a:extLst>
              <a:ext uri="{FF2B5EF4-FFF2-40B4-BE49-F238E27FC236}">
                <a16:creationId xmlns:a16="http://schemas.microsoft.com/office/drawing/2014/main" id="{D560ABCF-502A-424F-8AE6-089ECCA1E901}"/>
              </a:ext>
            </a:extLst>
          </p:cNvPr>
          <p:cNvPicPr>
            <a:picLocks noChangeAspect="1"/>
          </p:cNvPicPr>
          <p:nvPr/>
        </p:nvPicPr>
        <p:blipFill rotWithShape="1">
          <a:blip r:embed="rId2"/>
          <a:srcRect t="6919"/>
          <a:stretch/>
        </p:blipFill>
        <p:spPr>
          <a:xfrm>
            <a:off x="2304641" y="1964987"/>
            <a:ext cx="6977280" cy="3881336"/>
          </a:xfrm>
          <a:prstGeom prst="rect">
            <a:avLst/>
          </a:prstGeom>
        </p:spPr>
      </p:pic>
    </p:spTree>
    <p:extLst>
      <p:ext uri="{BB962C8B-B14F-4D97-AF65-F5344CB8AC3E}">
        <p14:creationId xmlns:p14="http://schemas.microsoft.com/office/powerpoint/2010/main" val="1006406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39486" y="226887"/>
            <a:ext cx="8610600" cy="1143000"/>
          </a:xfrm>
        </p:spPr>
        <p:txBody>
          <a:bodyPr>
            <a:normAutofit fontScale="90000"/>
          </a:bodyPr>
          <a:lstStyle/>
          <a:p>
            <a:r>
              <a:rPr lang="en-US" dirty="0"/>
              <a:t>Create a Scoring Tree to Understand the Weighting of the Evaluation Criteria</a:t>
            </a:r>
          </a:p>
        </p:txBody>
      </p:sp>
      <p:sp>
        <p:nvSpPr>
          <p:cNvPr id="59395" name="Rectangle 3"/>
          <p:cNvSpPr>
            <a:spLocks noGrp="1" noChangeArrowheads="1"/>
          </p:cNvSpPr>
          <p:nvPr>
            <p:ph type="body" idx="1"/>
          </p:nvPr>
        </p:nvSpPr>
        <p:spPr>
          <a:xfrm>
            <a:off x="3145971" y="1698172"/>
            <a:ext cx="8763000" cy="4724400"/>
          </a:xfrm>
        </p:spPr>
        <p:txBody>
          <a:bodyPr/>
          <a:lstStyle/>
          <a:p>
            <a:pPr>
              <a:lnSpc>
                <a:spcPct val="80000"/>
              </a:lnSpc>
            </a:pPr>
            <a:r>
              <a:rPr lang="en-US" sz="2000" dirty="0"/>
              <a:t>Evaluation factors:</a:t>
            </a:r>
          </a:p>
          <a:p>
            <a:pPr>
              <a:lnSpc>
                <a:spcPct val="80000"/>
              </a:lnSpc>
              <a:buFontTx/>
              <a:buNone/>
            </a:pPr>
            <a:r>
              <a:rPr lang="en-US" b="0" dirty="0"/>
              <a:t>	(1)  Mission Support</a:t>
            </a:r>
          </a:p>
          <a:p>
            <a:pPr lvl="3">
              <a:lnSpc>
                <a:spcPct val="80000"/>
              </a:lnSpc>
              <a:buFontTx/>
              <a:buNone/>
            </a:pPr>
            <a:r>
              <a:rPr lang="en-US" dirty="0"/>
              <a:t>   Factor 1 – Technical Approach</a:t>
            </a:r>
          </a:p>
          <a:p>
            <a:pPr lvl="3">
              <a:lnSpc>
                <a:spcPct val="80000"/>
              </a:lnSpc>
              <a:buFontTx/>
              <a:buNone/>
            </a:pPr>
            <a:r>
              <a:rPr lang="en-US" dirty="0"/>
              <a:t>   Factor 2 – Management </a:t>
            </a:r>
          </a:p>
          <a:p>
            <a:pPr lvl="3">
              <a:lnSpc>
                <a:spcPct val="80000"/>
              </a:lnSpc>
              <a:buFontTx/>
              <a:buNone/>
            </a:pPr>
            <a:r>
              <a:rPr lang="en-US" dirty="0"/>
              <a:t>   Factor 3 – Quality Control</a:t>
            </a:r>
          </a:p>
          <a:p>
            <a:pPr>
              <a:lnSpc>
                <a:spcPct val="80000"/>
              </a:lnSpc>
              <a:buFontTx/>
              <a:buNone/>
            </a:pPr>
            <a:r>
              <a:rPr lang="en-US" b="0" dirty="0"/>
              <a:t>   (2)  Past Performance </a:t>
            </a:r>
          </a:p>
          <a:p>
            <a:pPr>
              <a:lnSpc>
                <a:spcPct val="80000"/>
              </a:lnSpc>
              <a:buFontTx/>
              <a:buNone/>
            </a:pPr>
            <a:r>
              <a:rPr lang="en-US" b="0" dirty="0"/>
              <a:t>   (3)  Price  </a:t>
            </a:r>
          </a:p>
          <a:p>
            <a:pPr>
              <a:lnSpc>
                <a:spcPct val="80000"/>
              </a:lnSpc>
            </a:pPr>
            <a:r>
              <a:rPr lang="en-US" sz="2000" dirty="0"/>
              <a:t>The Mission Support factor is more important than the Past Performance factor and more important than the Price Factor  </a:t>
            </a:r>
          </a:p>
          <a:p>
            <a:pPr>
              <a:lnSpc>
                <a:spcPct val="80000"/>
              </a:lnSpc>
            </a:pPr>
            <a:r>
              <a:rPr lang="en-US" sz="2000" dirty="0"/>
              <a:t>The Past Performance Factor and Price Factor are equal in importance</a:t>
            </a:r>
          </a:p>
          <a:p>
            <a:pPr>
              <a:lnSpc>
                <a:spcPct val="80000"/>
              </a:lnSpc>
            </a:pPr>
            <a:r>
              <a:rPr lang="en-US" sz="2000" dirty="0"/>
              <a:t>Under Mission Support, Factor 1 - Technical Approach, and Factor 2 - Management are of equal importance, and each of these Factors is more important than Factor 3 - Quality Control </a:t>
            </a:r>
          </a:p>
        </p:txBody>
      </p:sp>
      <p:sp>
        <p:nvSpPr>
          <p:cNvPr id="4" name="Rectangle 3"/>
          <p:cNvSpPr/>
          <p:nvPr/>
        </p:nvSpPr>
        <p:spPr>
          <a:xfrm>
            <a:off x="239486" y="1720591"/>
            <a:ext cx="2906485" cy="1200329"/>
          </a:xfrm>
          <a:prstGeom prst="rect">
            <a:avLst/>
          </a:prstGeom>
        </p:spPr>
        <p:txBody>
          <a:bodyPr wrap="square">
            <a:spAutoFit/>
          </a:bodyPr>
          <a:lstStyle/>
          <a:p>
            <a:r>
              <a:rPr lang="en-US" i="1" dirty="0">
                <a:solidFill>
                  <a:schemeClr val="tx2"/>
                </a:solidFill>
              </a:rPr>
              <a:t>Understanding the relative importance of evaluation criteria helps allocate page count and resources</a:t>
            </a:r>
          </a:p>
        </p:txBody>
      </p:sp>
      <p:sp>
        <p:nvSpPr>
          <p:cNvPr id="2" name="TextBox 1"/>
          <p:cNvSpPr txBox="1"/>
          <p:nvPr/>
        </p:nvSpPr>
        <p:spPr>
          <a:xfrm>
            <a:off x="8360231" y="2425706"/>
            <a:ext cx="1371600" cy="646331"/>
          </a:xfrm>
          <a:prstGeom prst="rect">
            <a:avLst/>
          </a:prstGeom>
          <a:solidFill>
            <a:srgbClr val="C00000"/>
          </a:solidFill>
        </p:spPr>
        <p:txBody>
          <a:bodyPr wrap="square" rtlCol="0">
            <a:spAutoFit/>
          </a:bodyPr>
          <a:lstStyle/>
          <a:p>
            <a:r>
              <a:rPr lang="en-US" dirty="0">
                <a:solidFill>
                  <a:srgbClr val="FFFFFF"/>
                </a:solidFill>
              </a:rPr>
              <a:t>50 pages total</a:t>
            </a:r>
          </a:p>
        </p:txBody>
      </p:sp>
      <p:sp>
        <p:nvSpPr>
          <p:cNvPr id="3" name="Right Brace 2"/>
          <p:cNvSpPr/>
          <p:nvPr/>
        </p:nvSpPr>
        <p:spPr bwMode="auto">
          <a:xfrm>
            <a:off x="7522031" y="1952898"/>
            <a:ext cx="685800" cy="1676400"/>
          </a:xfrm>
          <a:prstGeom prst="rightBrac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271580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3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3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3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11943" y="444861"/>
            <a:ext cx="8520113" cy="600075"/>
          </a:xfrm>
        </p:spPr>
        <p:txBody>
          <a:bodyPr>
            <a:noAutofit/>
          </a:bodyPr>
          <a:lstStyle/>
          <a:p>
            <a:r>
              <a:rPr lang="en-US" dirty="0"/>
              <a:t>Page Allocation – Results and Exercise</a:t>
            </a:r>
          </a:p>
        </p:txBody>
      </p:sp>
      <p:sp>
        <p:nvSpPr>
          <p:cNvPr id="60423" name="Rectangle 7"/>
          <p:cNvSpPr>
            <a:spLocks noChangeArrowheads="1"/>
          </p:cNvSpPr>
          <p:nvPr/>
        </p:nvSpPr>
        <p:spPr bwMode="auto">
          <a:xfrm>
            <a:off x="3730626" y="3038475"/>
            <a:ext cx="1571625" cy="11811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24" name="Text Box 8"/>
          <p:cNvSpPr txBox="1">
            <a:spLocks noChangeArrowheads="1"/>
          </p:cNvSpPr>
          <p:nvPr/>
        </p:nvSpPr>
        <p:spPr bwMode="auto">
          <a:xfrm>
            <a:off x="3813176" y="3128964"/>
            <a:ext cx="1444625" cy="8921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Mission Support </a:t>
            </a:r>
          </a:p>
          <a:p>
            <a:pPr algn="ctr">
              <a:spcBef>
                <a:spcPct val="50000"/>
              </a:spcBef>
            </a:pPr>
            <a:r>
              <a:rPr lang="en-US" sz="1500" b="1" dirty="0">
                <a:solidFill>
                  <a:schemeClr val="accent1"/>
                </a:solidFill>
                <a:cs typeface="Arial" pitchFamily="34" charset="0"/>
              </a:rPr>
              <a:t>25 pages</a:t>
            </a:r>
          </a:p>
        </p:txBody>
      </p:sp>
      <p:sp>
        <p:nvSpPr>
          <p:cNvPr id="60425" name="Rectangle 9"/>
          <p:cNvSpPr>
            <a:spLocks noChangeArrowheads="1"/>
          </p:cNvSpPr>
          <p:nvPr/>
        </p:nvSpPr>
        <p:spPr bwMode="auto">
          <a:xfrm>
            <a:off x="5603876" y="3038475"/>
            <a:ext cx="1571625" cy="11811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26" name="Text Box 10"/>
          <p:cNvSpPr txBox="1">
            <a:spLocks noChangeArrowheads="1"/>
          </p:cNvSpPr>
          <p:nvPr/>
        </p:nvSpPr>
        <p:spPr bwMode="auto">
          <a:xfrm>
            <a:off x="5686426" y="3128964"/>
            <a:ext cx="1323975" cy="32316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Price</a:t>
            </a:r>
          </a:p>
        </p:txBody>
      </p:sp>
      <p:sp>
        <p:nvSpPr>
          <p:cNvPr id="60427" name="Rectangle 11"/>
          <p:cNvSpPr>
            <a:spLocks noChangeArrowheads="1"/>
          </p:cNvSpPr>
          <p:nvPr/>
        </p:nvSpPr>
        <p:spPr bwMode="auto">
          <a:xfrm>
            <a:off x="7481889" y="3038475"/>
            <a:ext cx="1571625" cy="11811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28" name="Text Box 12"/>
          <p:cNvSpPr txBox="1">
            <a:spLocks noChangeArrowheads="1"/>
          </p:cNvSpPr>
          <p:nvPr/>
        </p:nvSpPr>
        <p:spPr bwMode="auto">
          <a:xfrm>
            <a:off x="7564439" y="3128964"/>
            <a:ext cx="1450975" cy="8921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Past Performance</a:t>
            </a:r>
          </a:p>
          <a:p>
            <a:pPr algn="ctr">
              <a:spcBef>
                <a:spcPct val="50000"/>
              </a:spcBef>
            </a:pPr>
            <a:r>
              <a:rPr lang="en-US" sz="1500" b="1" dirty="0">
                <a:solidFill>
                  <a:schemeClr val="accent1"/>
                </a:solidFill>
                <a:cs typeface="Arial" pitchFamily="34" charset="0"/>
              </a:rPr>
              <a:t>25 pages</a:t>
            </a:r>
          </a:p>
        </p:txBody>
      </p:sp>
      <p:sp>
        <p:nvSpPr>
          <p:cNvPr id="60429" name="Rectangle 13"/>
          <p:cNvSpPr>
            <a:spLocks noChangeArrowheads="1"/>
          </p:cNvSpPr>
          <p:nvPr/>
        </p:nvSpPr>
        <p:spPr bwMode="auto">
          <a:xfrm>
            <a:off x="5188350" y="1219200"/>
            <a:ext cx="1571625" cy="118268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dirty="0"/>
          </a:p>
        </p:txBody>
      </p:sp>
      <p:sp>
        <p:nvSpPr>
          <p:cNvPr id="60430" name="Text Box 14"/>
          <p:cNvSpPr txBox="1">
            <a:spLocks noChangeArrowheads="1"/>
          </p:cNvSpPr>
          <p:nvPr/>
        </p:nvSpPr>
        <p:spPr bwMode="auto">
          <a:xfrm>
            <a:off x="5349876" y="1495154"/>
            <a:ext cx="1323975" cy="6635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Proposal</a:t>
            </a:r>
          </a:p>
          <a:p>
            <a:pPr algn="ctr">
              <a:spcBef>
                <a:spcPct val="50000"/>
              </a:spcBef>
            </a:pPr>
            <a:r>
              <a:rPr lang="en-US" sz="1500" b="1" dirty="0">
                <a:solidFill>
                  <a:schemeClr val="accent1"/>
                </a:solidFill>
                <a:cs typeface="Arial" pitchFamily="34" charset="0"/>
              </a:rPr>
              <a:t>50 pages</a:t>
            </a:r>
          </a:p>
        </p:txBody>
      </p:sp>
      <p:sp>
        <p:nvSpPr>
          <p:cNvPr id="60431" name="Rectangle 15"/>
          <p:cNvSpPr>
            <a:spLocks noChangeArrowheads="1"/>
          </p:cNvSpPr>
          <p:nvPr/>
        </p:nvSpPr>
        <p:spPr bwMode="auto">
          <a:xfrm>
            <a:off x="1828800" y="4856164"/>
            <a:ext cx="1752600" cy="118268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32" name="Text Box 16"/>
          <p:cNvSpPr txBox="1">
            <a:spLocks noChangeArrowheads="1"/>
          </p:cNvSpPr>
          <p:nvPr/>
        </p:nvSpPr>
        <p:spPr bwMode="auto">
          <a:xfrm>
            <a:off x="1911350" y="4946650"/>
            <a:ext cx="1670050" cy="900246"/>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Factor 1 </a:t>
            </a:r>
            <a:br>
              <a:rPr lang="en-US" sz="1500" b="1" dirty="0">
                <a:cs typeface="Arial" pitchFamily="34" charset="0"/>
              </a:rPr>
            </a:br>
            <a:r>
              <a:rPr lang="en-US" sz="1500" b="1" dirty="0">
                <a:cs typeface="Arial" pitchFamily="34" charset="0"/>
              </a:rPr>
              <a:t>Tech Approach </a:t>
            </a:r>
          </a:p>
          <a:p>
            <a:pPr algn="ctr">
              <a:spcBef>
                <a:spcPct val="50000"/>
              </a:spcBef>
            </a:pPr>
            <a:r>
              <a:rPr lang="en-US" sz="1500" b="1" dirty="0">
                <a:solidFill>
                  <a:schemeClr val="accent1"/>
                </a:solidFill>
                <a:cs typeface="Arial" pitchFamily="34" charset="0"/>
              </a:rPr>
              <a:t>10 pages</a:t>
            </a:r>
          </a:p>
        </p:txBody>
      </p:sp>
      <p:sp>
        <p:nvSpPr>
          <p:cNvPr id="60433" name="Rectangle 17"/>
          <p:cNvSpPr>
            <a:spLocks noChangeArrowheads="1"/>
          </p:cNvSpPr>
          <p:nvPr/>
        </p:nvSpPr>
        <p:spPr bwMode="auto">
          <a:xfrm>
            <a:off x="3763964" y="4856164"/>
            <a:ext cx="1679575" cy="118268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34" name="Text Box 18"/>
          <p:cNvSpPr txBox="1">
            <a:spLocks noChangeArrowheads="1"/>
          </p:cNvSpPr>
          <p:nvPr/>
        </p:nvSpPr>
        <p:spPr bwMode="auto">
          <a:xfrm>
            <a:off x="3829051" y="4953001"/>
            <a:ext cx="1520825" cy="8921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Factor 2</a:t>
            </a:r>
            <a:br>
              <a:rPr lang="en-US" sz="1500" b="1" dirty="0">
                <a:cs typeface="Arial" pitchFamily="34" charset="0"/>
              </a:rPr>
            </a:br>
            <a:r>
              <a:rPr lang="en-US" sz="1500" b="1" dirty="0">
                <a:cs typeface="Arial" pitchFamily="34" charset="0"/>
              </a:rPr>
              <a:t>Management </a:t>
            </a:r>
          </a:p>
          <a:p>
            <a:pPr algn="ctr">
              <a:spcBef>
                <a:spcPct val="50000"/>
              </a:spcBef>
            </a:pPr>
            <a:r>
              <a:rPr lang="en-US" sz="1500" b="1" dirty="0">
                <a:solidFill>
                  <a:schemeClr val="accent1"/>
                </a:solidFill>
                <a:cs typeface="Arial" pitchFamily="34" charset="0"/>
              </a:rPr>
              <a:t>10 pages</a:t>
            </a:r>
          </a:p>
        </p:txBody>
      </p:sp>
      <p:sp>
        <p:nvSpPr>
          <p:cNvPr id="60435" name="Rectangle 19"/>
          <p:cNvSpPr>
            <a:spLocks noChangeArrowheads="1"/>
          </p:cNvSpPr>
          <p:nvPr/>
        </p:nvSpPr>
        <p:spPr bwMode="auto">
          <a:xfrm>
            <a:off x="5632450" y="4856164"/>
            <a:ext cx="1758950" cy="118268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36" name="Text Box 20"/>
          <p:cNvSpPr txBox="1">
            <a:spLocks noChangeArrowheads="1"/>
          </p:cNvSpPr>
          <p:nvPr/>
        </p:nvSpPr>
        <p:spPr bwMode="auto">
          <a:xfrm>
            <a:off x="5700714" y="4949825"/>
            <a:ext cx="1614486" cy="900246"/>
          </a:xfrm>
          <a:prstGeom prst="rect">
            <a:avLst/>
          </a:prstGeom>
          <a:noFill/>
          <a:ln w="9525">
            <a:noFill/>
            <a:miter lim="800000"/>
            <a:headEnd/>
            <a:tailEnd/>
          </a:ln>
          <a:effectLst/>
        </p:spPr>
        <p:txBody>
          <a:bodyPr wrap="square">
            <a:spAutoFit/>
          </a:bodyPr>
          <a:lstStyle/>
          <a:p>
            <a:pPr algn="ctr">
              <a:spcBef>
                <a:spcPct val="50000"/>
              </a:spcBef>
            </a:pPr>
            <a:r>
              <a:rPr lang="en-US" sz="1500" b="1" dirty="0">
                <a:cs typeface="Arial" pitchFamily="34" charset="0"/>
              </a:rPr>
              <a:t>Factor 3 Quality Control</a:t>
            </a:r>
          </a:p>
          <a:p>
            <a:pPr algn="ctr">
              <a:spcBef>
                <a:spcPct val="50000"/>
              </a:spcBef>
            </a:pPr>
            <a:r>
              <a:rPr lang="en-US" sz="1500" b="1" dirty="0">
                <a:solidFill>
                  <a:schemeClr val="accent1"/>
                </a:solidFill>
                <a:cs typeface="Arial" pitchFamily="34" charset="0"/>
              </a:rPr>
              <a:t>5 pages</a:t>
            </a:r>
          </a:p>
        </p:txBody>
      </p:sp>
      <p:sp>
        <p:nvSpPr>
          <p:cNvPr id="60437" name="Line 21"/>
          <p:cNvSpPr>
            <a:spLocks noChangeShapeType="1"/>
          </p:cNvSpPr>
          <p:nvPr/>
        </p:nvSpPr>
        <p:spPr bwMode="auto">
          <a:xfrm>
            <a:off x="5918200" y="2401888"/>
            <a:ext cx="0" cy="271462"/>
          </a:xfrm>
          <a:prstGeom prst="line">
            <a:avLst/>
          </a:prstGeom>
          <a:noFill/>
          <a:ln w="9525">
            <a:solidFill>
              <a:schemeClr val="tx1"/>
            </a:solidFill>
            <a:round/>
            <a:headEnd/>
            <a:tailEnd/>
          </a:ln>
          <a:effectLst/>
        </p:spPr>
        <p:txBody>
          <a:bodyPr/>
          <a:lstStyle/>
          <a:p>
            <a:pPr algn="ctr"/>
            <a:endParaRPr lang="en-US"/>
          </a:p>
        </p:txBody>
      </p:sp>
      <p:sp>
        <p:nvSpPr>
          <p:cNvPr id="60440" name="Line 24"/>
          <p:cNvSpPr>
            <a:spLocks noChangeShapeType="1"/>
          </p:cNvSpPr>
          <p:nvPr/>
        </p:nvSpPr>
        <p:spPr bwMode="auto">
          <a:xfrm>
            <a:off x="4557713" y="2673351"/>
            <a:ext cx="0" cy="365125"/>
          </a:xfrm>
          <a:prstGeom prst="line">
            <a:avLst/>
          </a:prstGeom>
          <a:noFill/>
          <a:ln w="9525">
            <a:solidFill>
              <a:schemeClr val="tx1"/>
            </a:solidFill>
            <a:round/>
            <a:headEnd/>
            <a:tailEnd/>
          </a:ln>
          <a:effectLst/>
        </p:spPr>
        <p:txBody>
          <a:bodyPr/>
          <a:lstStyle/>
          <a:p>
            <a:pPr algn="ctr"/>
            <a:endParaRPr lang="en-US"/>
          </a:p>
        </p:txBody>
      </p:sp>
      <p:sp>
        <p:nvSpPr>
          <p:cNvPr id="60441" name="Line 25"/>
          <p:cNvSpPr>
            <a:spLocks noChangeShapeType="1"/>
          </p:cNvSpPr>
          <p:nvPr/>
        </p:nvSpPr>
        <p:spPr bwMode="auto">
          <a:xfrm>
            <a:off x="6459538" y="2673351"/>
            <a:ext cx="0" cy="365125"/>
          </a:xfrm>
          <a:prstGeom prst="line">
            <a:avLst/>
          </a:prstGeom>
          <a:noFill/>
          <a:ln w="9525">
            <a:solidFill>
              <a:schemeClr val="tx1"/>
            </a:solidFill>
            <a:round/>
            <a:headEnd/>
            <a:tailEnd/>
          </a:ln>
          <a:effectLst/>
        </p:spPr>
        <p:txBody>
          <a:bodyPr/>
          <a:lstStyle/>
          <a:p>
            <a:pPr algn="ctr"/>
            <a:endParaRPr lang="en-US"/>
          </a:p>
        </p:txBody>
      </p:sp>
      <p:sp>
        <p:nvSpPr>
          <p:cNvPr id="60442" name="Line 26"/>
          <p:cNvSpPr>
            <a:spLocks noChangeShapeType="1"/>
          </p:cNvSpPr>
          <p:nvPr/>
        </p:nvSpPr>
        <p:spPr bwMode="auto">
          <a:xfrm>
            <a:off x="8234363" y="2668589"/>
            <a:ext cx="0" cy="365125"/>
          </a:xfrm>
          <a:prstGeom prst="line">
            <a:avLst/>
          </a:prstGeom>
          <a:noFill/>
          <a:ln w="9525">
            <a:solidFill>
              <a:schemeClr val="tx1"/>
            </a:solidFill>
            <a:round/>
            <a:headEnd/>
            <a:tailEnd/>
          </a:ln>
          <a:effectLst/>
        </p:spPr>
        <p:txBody>
          <a:bodyPr/>
          <a:lstStyle/>
          <a:p>
            <a:pPr algn="ctr"/>
            <a:endParaRPr lang="en-US"/>
          </a:p>
        </p:txBody>
      </p:sp>
      <p:sp>
        <p:nvSpPr>
          <p:cNvPr id="60443" name="Line 27"/>
          <p:cNvSpPr>
            <a:spLocks noChangeShapeType="1"/>
          </p:cNvSpPr>
          <p:nvPr/>
        </p:nvSpPr>
        <p:spPr bwMode="auto">
          <a:xfrm>
            <a:off x="4557713" y="4219575"/>
            <a:ext cx="0" cy="273050"/>
          </a:xfrm>
          <a:prstGeom prst="line">
            <a:avLst/>
          </a:prstGeom>
          <a:noFill/>
          <a:ln w="9525">
            <a:solidFill>
              <a:schemeClr val="tx1"/>
            </a:solidFill>
            <a:round/>
            <a:headEnd/>
            <a:tailEnd/>
          </a:ln>
          <a:effectLst/>
        </p:spPr>
        <p:txBody>
          <a:bodyPr/>
          <a:lstStyle/>
          <a:p>
            <a:pPr algn="ctr"/>
            <a:endParaRPr lang="en-US"/>
          </a:p>
        </p:txBody>
      </p:sp>
      <p:sp>
        <p:nvSpPr>
          <p:cNvPr id="60444" name="Line 28"/>
          <p:cNvSpPr>
            <a:spLocks noChangeShapeType="1"/>
          </p:cNvSpPr>
          <p:nvPr/>
        </p:nvSpPr>
        <p:spPr bwMode="auto">
          <a:xfrm>
            <a:off x="2573338" y="4492625"/>
            <a:ext cx="3886200" cy="0"/>
          </a:xfrm>
          <a:prstGeom prst="line">
            <a:avLst/>
          </a:prstGeom>
          <a:noFill/>
          <a:ln w="9525">
            <a:solidFill>
              <a:schemeClr val="tx1"/>
            </a:solidFill>
            <a:round/>
            <a:headEnd/>
            <a:tailEnd/>
          </a:ln>
          <a:effectLst/>
        </p:spPr>
        <p:txBody>
          <a:bodyPr/>
          <a:lstStyle/>
          <a:p>
            <a:pPr algn="ctr"/>
            <a:endParaRPr lang="en-US"/>
          </a:p>
        </p:txBody>
      </p:sp>
      <p:sp>
        <p:nvSpPr>
          <p:cNvPr id="60445" name="Line 29"/>
          <p:cNvSpPr>
            <a:spLocks noChangeShapeType="1"/>
          </p:cNvSpPr>
          <p:nvPr/>
        </p:nvSpPr>
        <p:spPr bwMode="auto">
          <a:xfrm>
            <a:off x="2573338" y="4494214"/>
            <a:ext cx="0" cy="363537"/>
          </a:xfrm>
          <a:prstGeom prst="line">
            <a:avLst/>
          </a:prstGeom>
          <a:noFill/>
          <a:ln w="9525">
            <a:solidFill>
              <a:schemeClr val="tx1"/>
            </a:solidFill>
            <a:round/>
            <a:headEnd/>
            <a:tailEnd/>
          </a:ln>
          <a:effectLst/>
        </p:spPr>
        <p:txBody>
          <a:bodyPr/>
          <a:lstStyle/>
          <a:p>
            <a:pPr algn="ctr"/>
            <a:endParaRPr lang="en-US"/>
          </a:p>
        </p:txBody>
      </p:sp>
      <p:sp>
        <p:nvSpPr>
          <p:cNvPr id="60446" name="Line 30"/>
          <p:cNvSpPr>
            <a:spLocks noChangeShapeType="1"/>
          </p:cNvSpPr>
          <p:nvPr/>
        </p:nvSpPr>
        <p:spPr bwMode="auto">
          <a:xfrm>
            <a:off x="4557713" y="4492625"/>
            <a:ext cx="0" cy="363538"/>
          </a:xfrm>
          <a:prstGeom prst="line">
            <a:avLst/>
          </a:prstGeom>
          <a:noFill/>
          <a:ln w="9525">
            <a:solidFill>
              <a:schemeClr val="tx1"/>
            </a:solidFill>
            <a:round/>
            <a:headEnd/>
            <a:tailEnd/>
          </a:ln>
          <a:effectLst/>
        </p:spPr>
        <p:txBody>
          <a:bodyPr/>
          <a:lstStyle/>
          <a:p>
            <a:pPr algn="ctr"/>
            <a:endParaRPr lang="en-US"/>
          </a:p>
        </p:txBody>
      </p:sp>
      <p:sp>
        <p:nvSpPr>
          <p:cNvPr id="60447" name="Line 31"/>
          <p:cNvSpPr>
            <a:spLocks noChangeShapeType="1"/>
          </p:cNvSpPr>
          <p:nvPr/>
        </p:nvSpPr>
        <p:spPr bwMode="auto">
          <a:xfrm>
            <a:off x="6459538" y="4492625"/>
            <a:ext cx="0" cy="363538"/>
          </a:xfrm>
          <a:prstGeom prst="line">
            <a:avLst/>
          </a:prstGeom>
          <a:noFill/>
          <a:ln w="9525">
            <a:solidFill>
              <a:schemeClr val="tx1"/>
            </a:solidFill>
            <a:round/>
            <a:headEnd/>
            <a:tailEnd/>
          </a:ln>
          <a:effectLst/>
        </p:spPr>
        <p:txBody>
          <a:bodyPr/>
          <a:lstStyle/>
          <a:p>
            <a:pPr algn="ctr"/>
            <a:endParaRPr lang="en-US"/>
          </a:p>
        </p:txBody>
      </p:sp>
      <p:sp>
        <p:nvSpPr>
          <p:cNvPr id="60448" name="Line 32"/>
          <p:cNvSpPr>
            <a:spLocks noChangeShapeType="1"/>
          </p:cNvSpPr>
          <p:nvPr/>
        </p:nvSpPr>
        <p:spPr bwMode="auto">
          <a:xfrm>
            <a:off x="4572000" y="2667000"/>
            <a:ext cx="3657600" cy="0"/>
          </a:xfrm>
          <a:prstGeom prst="line">
            <a:avLst/>
          </a:prstGeom>
          <a:noFill/>
          <a:ln w="9525">
            <a:solidFill>
              <a:schemeClr val="tx1"/>
            </a:solidFill>
            <a:round/>
            <a:headEnd/>
            <a:tailEnd/>
          </a:ln>
          <a:effectLst/>
        </p:spPr>
        <p:txBody>
          <a:bodyPr/>
          <a:lstStyle/>
          <a:p>
            <a:pPr algn="ctr"/>
            <a:endParaRPr lang="en-US"/>
          </a:p>
        </p:txBody>
      </p:sp>
      <p:sp>
        <p:nvSpPr>
          <p:cNvPr id="3" name="TextBox 2"/>
          <p:cNvSpPr txBox="1"/>
          <p:nvPr/>
        </p:nvSpPr>
        <p:spPr>
          <a:xfrm>
            <a:off x="8458200" y="2738736"/>
            <a:ext cx="1219200" cy="461665"/>
          </a:xfrm>
          <a:prstGeom prst="rect">
            <a:avLst/>
          </a:prstGeom>
          <a:solidFill>
            <a:srgbClr val="C00000"/>
          </a:solidFill>
        </p:spPr>
        <p:txBody>
          <a:bodyPr wrap="square" rtlCol="0">
            <a:spAutoFit/>
          </a:bodyPr>
          <a:lstStyle/>
          <a:p>
            <a:r>
              <a:rPr lang="en-US" sz="1200" dirty="0">
                <a:solidFill>
                  <a:srgbClr val="FFFFFF"/>
                </a:solidFill>
              </a:rPr>
              <a:t>3 references, 2 pages each</a:t>
            </a:r>
          </a:p>
        </p:txBody>
      </p:sp>
      <p:sp>
        <p:nvSpPr>
          <p:cNvPr id="29" name="TextBox 28"/>
          <p:cNvSpPr txBox="1"/>
          <p:nvPr/>
        </p:nvSpPr>
        <p:spPr>
          <a:xfrm>
            <a:off x="5791200" y="3500736"/>
            <a:ext cx="1219200" cy="646331"/>
          </a:xfrm>
          <a:prstGeom prst="rect">
            <a:avLst/>
          </a:prstGeom>
          <a:solidFill>
            <a:srgbClr val="C00000"/>
          </a:solidFill>
        </p:spPr>
        <p:txBody>
          <a:bodyPr wrap="square" rtlCol="0">
            <a:spAutoFit/>
          </a:bodyPr>
          <a:lstStyle/>
          <a:p>
            <a:r>
              <a:rPr lang="en-US" sz="1200" dirty="0">
                <a:solidFill>
                  <a:srgbClr val="FFFFFF"/>
                </a:solidFill>
              </a:rPr>
              <a:t>Not in this volume’s page count</a:t>
            </a:r>
          </a:p>
        </p:txBody>
      </p:sp>
      <p:cxnSp>
        <p:nvCxnSpPr>
          <p:cNvPr id="5" name="Straight Connector 4"/>
          <p:cNvCxnSpPr/>
          <p:nvPr/>
        </p:nvCxnSpPr>
        <p:spPr bwMode="auto">
          <a:xfrm>
            <a:off x="7772400" y="3823900"/>
            <a:ext cx="381000" cy="6925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2" name="Straight Connector 31"/>
          <p:cNvCxnSpPr/>
          <p:nvPr/>
        </p:nvCxnSpPr>
        <p:spPr bwMode="auto">
          <a:xfrm>
            <a:off x="2248377" y="5641683"/>
            <a:ext cx="363538" cy="69250"/>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
        <p:nvSpPr>
          <p:cNvPr id="8" name="TextBox 7"/>
          <p:cNvSpPr txBox="1"/>
          <p:nvPr/>
        </p:nvSpPr>
        <p:spPr>
          <a:xfrm>
            <a:off x="7564438" y="3519966"/>
            <a:ext cx="1046162" cy="307777"/>
          </a:xfrm>
          <a:prstGeom prst="rect">
            <a:avLst/>
          </a:prstGeom>
          <a:noFill/>
        </p:spPr>
        <p:txBody>
          <a:bodyPr wrap="square" rtlCol="0">
            <a:spAutoFit/>
          </a:bodyPr>
          <a:lstStyle/>
          <a:p>
            <a:r>
              <a:rPr lang="en-US" sz="1400" b="1" dirty="0">
                <a:solidFill>
                  <a:srgbClr val="C00000"/>
                </a:solidFill>
              </a:rPr>
              <a:t>7 pages</a:t>
            </a:r>
          </a:p>
        </p:txBody>
      </p:sp>
      <p:sp>
        <p:nvSpPr>
          <p:cNvPr id="36" name="TextBox 35"/>
          <p:cNvSpPr txBox="1"/>
          <p:nvPr/>
        </p:nvSpPr>
        <p:spPr>
          <a:xfrm>
            <a:off x="2133600" y="5356035"/>
            <a:ext cx="1046162" cy="307777"/>
          </a:xfrm>
          <a:prstGeom prst="rect">
            <a:avLst/>
          </a:prstGeom>
          <a:noFill/>
        </p:spPr>
        <p:txBody>
          <a:bodyPr wrap="square" rtlCol="0">
            <a:spAutoFit/>
          </a:bodyPr>
          <a:lstStyle/>
          <a:p>
            <a:r>
              <a:rPr lang="en-US" sz="1400" b="1" dirty="0">
                <a:solidFill>
                  <a:srgbClr val="C00000"/>
                </a:solidFill>
              </a:rPr>
              <a:t>28 pages</a:t>
            </a:r>
          </a:p>
        </p:txBody>
      </p:sp>
      <p:sp>
        <p:nvSpPr>
          <p:cNvPr id="39" name="Content Placeholder 2"/>
          <p:cNvSpPr txBox="1">
            <a:spLocks/>
          </p:cNvSpPr>
          <p:nvPr/>
        </p:nvSpPr>
        <p:spPr bwMode="gray">
          <a:xfrm>
            <a:off x="491333" y="1724348"/>
            <a:ext cx="2886075" cy="1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charset="0"/>
              <a:buChar char="§"/>
              <a:defRPr b="1">
                <a:solidFill>
                  <a:schemeClr val="tx1"/>
                </a:solidFill>
                <a:latin typeface="+mn-lt"/>
                <a:ea typeface="ＭＳ Ｐゴシック" charset="0"/>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2pPr>
            <a:lvl3pPr marL="561975" indent="-1793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3pPr>
            <a:lvl4pPr marL="768350" indent="-2047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0"/>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kern="0" dirty="0"/>
              <a:t>Check the weighting criteria</a:t>
            </a:r>
          </a:p>
          <a:p>
            <a:r>
              <a:rPr lang="en-US" kern="0" dirty="0"/>
              <a:t>Develop a scoring tree</a:t>
            </a:r>
          </a:p>
          <a:p>
            <a:r>
              <a:rPr lang="en-US" kern="0" dirty="0"/>
              <a:t>Adjust for reasonableness</a:t>
            </a:r>
          </a:p>
        </p:txBody>
      </p:sp>
    </p:spTree>
    <p:extLst>
      <p:ext uri="{BB962C8B-B14F-4D97-AF65-F5344CB8AC3E}">
        <p14:creationId xmlns:p14="http://schemas.microsoft.com/office/powerpoint/2010/main" val="2843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4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4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4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4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4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4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4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4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4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4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4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4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4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4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04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4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animBg="1"/>
      <p:bldP spid="60424" grpId="0"/>
      <p:bldP spid="60425" grpId="0" animBg="1"/>
      <p:bldP spid="60426" grpId="0"/>
      <p:bldP spid="60427" grpId="0" animBg="1"/>
      <p:bldP spid="60428" grpId="0"/>
      <p:bldP spid="60429" grpId="0" animBg="1"/>
      <p:bldP spid="60430" grpId="0"/>
      <p:bldP spid="60431" grpId="0" animBg="1"/>
      <p:bldP spid="60432" grpId="0"/>
      <p:bldP spid="60433" grpId="0" animBg="1"/>
      <p:bldP spid="60434" grpId="0"/>
      <p:bldP spid="60435" grpId="0" animBg="1"/>
      <p:bldP spid="60436" grpId="0"/>
      <p:bldP spid="60437" grpId="0" animBg="1"/>
      <p:bldP spid="60440" grpId="0" animBg="1"/>
      <p:bldP spid="60441" grpId="0" animBg="1"/>
      <p:bldP spid="60442" grpId="0" animBg="1"/>
      <p:bldP spid="60443" grpId="0" animBg="1"/>
      <p:bldP spid="60444" grpId="0" animBg="1"/>
      <p:bldP spid="60446" grpId="0" animBg="1"/>
      <p:bldP spid="60447" grpId="0" animBg="1"/>
      <p:bldP spid="6044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Evaluators are Trained to Follow the RFP</a:t>
            </a:r>
          </a:p>
        </p:txBody>
      </p:sp>
      <p:sp>
        <p:nvSpPr>
          <p:cNvPr id="8" name="Content Placeholder 8">
            <a:extLst>
              <a:ext uri="{FF2B5EF4-FFF2-40B4-BE49-F238E27FC236}">
                <a16:creationId xmlns:a16="http://schemas.microsoft.com/office/drawing/2014/main" id="{825B4AEF-EE8A-4728-AD69-46C2222CCE14}"/>
              </a:ext>
            </a:extLst>
          </p:cNvPr>
          <p:cNvSpPr>
            <a:spLocks noGrp="1"/>
          </p:cNvSpPr>
          <p:nvPr>
            <p:ph idx="1"/>
          </p:nvPr>
        </p:nvSpPr>
        <p:spPr>
          <a:xfrm>
            <a:off x="516746" y="1966913"/>
            <a:ext cx="11675254" cy="4525962"/>
          </a:xfrm>
        </p:spPr>
        <p:txBody>
          <a:bodyPr>
            <a:normAutofit/>
          </a:bodyPr>
          <a:lstStyle/>
          <a:p>
            <a:r>
              <a:rPr lang="en-US" sz="2000" dirty="0"/>
              <a:t>Evaluation is based on the proposal alone, and NOT:</a:t>
            </a:r>
          </a:p>
          <a:p>
            <a:pPr lvl="1"/>
            <a:r>
              <a:rPr lang="en-US" sz="1600" dirty="0"/>
              <a:t>Knowledge of your capabilities by the Government missing from your proposal</a:t>
            </a:r>
          </a:p>
          <a:p>
            <a:pPr lvl="1"/>
            <a:r>
              <a:rPr lang="en-US" sz="1600" dirty="0"/>
              <a:t>Relationships</a:t>
            </a:r>
          </a:p>
          <a:p>
            <a:pPr lvl="1"/>
            <a:r>
              <a:rPr lang="en-US" sz="1600" dirty="0"/>
              <a:t>Great things you have done in the past </a:t>
            </a:r>
          </a:p>
          <a:p>
            <a:r>
              <a:rPr lang="en-US" sz="2000" dirty="0"/>
              <a:t>Even if evaluators love you, you may still lose a proposal because:</a:t>
            </a:r>
          </a:p>
          <a:p>
            <a:pPr lvl="1"/>
            <a:r>
              <a:rPr lang="en-US" sz="1600" dirty="0"/>
              <a:t>Source selection process has many checks and balances</a:t>
            </a:r>
          </a:p>
          <a:p>
            <a:pPr lvl="1"/>
            <a:r>
              <a:rPr lang="en-US" sz="1600" dirty="0"/>
              <a:t>Process is transparent in its documentation</a:t>
            </a:r>
          </a:p>
          <a:p>
            <a:pPr lvl="1"/>
            <a:r>
              <a:rPr lang="en-US" sz="1600" dirty="0"/>
              <a:t>Government is afraid of protests and associated “discovery”</a:t>
            </a:r>
          </a:p>
          <a:p>
            <a:r>
              <a:rPr lang="en-US" sz="2000" dirty="0"/>
              <a:t>If it is not in the RFP, even if you were told it was important, use caution when responding</a:t>
            </a:r>
          </a:p>
          <a:p>
            <a:r>
              <a:rPr lang="en-US" sz="2000" dirty="0"/>
              <a:t>If it is not in the RFP, it cannot be evaluated; the impact is purely emotional</a:t>
            </a:r>
          </a:p>
          <a:p>
            <a:r>
              <a:rPr lang="en-US" sz="2000" dirty="0"/>
              <a:t>Protest ambiguity prior to proposal submission</a:t>
            </a:r>
          </a:p>
        </p:txBody>
      </p:sp>
    </p:spTree>
    <p:extLst>
      <p:ext uri="{BB962C8B-B14F-4D97-AF65-F5344CB8AC3E}">
        <p14:creationId xmlns:p14="http://schemas.microsoft.com/office/powerpoint/2010/main" val="43802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D361-1B80-4F00-9AE4-B5C15C950567}"/>
              </a:ext>
            </a:extLst>
          </p:cNvPr>
          <p:cNvSpPr>
            <a:spLocks noGrp="1"/>
          </p:cNvSpPr>
          <p:nvPr>
            <p:ph type="title"/>
          </p:nvPr>
        </p:nvSpPr>
        <p:spPr/>
        <p:txBody>
          <a:bodyPr>
            <a:normAutofit fontScale="90000"/>
          </a:bodyPr>
          <a:lstStyle/>
          <a:p>
            <a:r>
              <a:rPr lang="en-US" dirty="0"/>
              <a:t>Example of Evaluator’s Scorecard</a:t>
            </a:r>
          </a:p>
        </p:txBody>
      </p:sp>
      <p:pic>
        <p:nvPicPr>
          <p:cNvPr id="4" name="Picture 3">
            <a:extLst>
              <a:ext uri="{FF2B5EF4-FFF2-40B4-BE49-F238E27FC236}">
                <a16:creationId xmlns:a16="http://schemas.microsoft.com/office/drawing/2014/main" id="{CF6799C0-565A-4FDD-A8D0-A74F0B3E3716}"/>
              </a:ext>
            </a:extLst>
          </p:cNvPr>
          <p:cNvPicPr>
            <a:picLocks noChangeAspect="1"/>
          </p:cNvPicPr>
          <p:nvPr/>
        </p:nvPicPr>
        <p:blipFill rotWithShape="1">
          <a:blip r:embed="rId2"/>
          <a:srcRect t="3513" b="16740"/>
          <a:stretch/>
        </p:blipFill>
        <p:spPr>
          <a:xfrm>
            <a:off x="646582" y="1556426"/>
            <a:ext cx="5725490" cy="4640093"/>
          </a:xfrm>
          <a:prstGeom prst="rect">
            <a:avLst/>
          </a:prstGeom>
        </p:spPr>
      </p:pic>
      <p:pic>
        <p:nvPicPr>
          <p:cNvPr id="5" name="Picture 4">
            <a:extLst>
              <a:ext uri="{FF2B5EF4-FFF2-40B4-BE49-F238E27FC236}">
                <a16:creationId xmlns:a16="http://schemas.microsoft.com/office/drawing/2014/main" id="{9A10554E-5A3E-4FEC-846B-2D40A0C724B5}"/>
              </a:ext>
            </a:extLst>
          </p:cNvPr>
          <p:cNvPicPr>
            <a:picLocks noChangeAspect="1"/>
          </p:cNvPicPr>
          <p:nvPr/>
        </p:nvPicPr>
        <p:blipFill rotWithShape="1">
          <a:blip r:embed="rId3"/>
          <a:srcRect t="2203" b="2281"/>
          <a:stretch/>
        </p:blipFill>
        <p:spPr>
          <a:xfrm>
            <a:off x="6901581" y="1556426"/>
            <a:ext cx="4882024" cy="4756825"/>
          </a:xfrm>
          <a:prstGeom prst="rect">
            <a:avLst/>
          </a:prstGeom>
        </p:spPr>
      </p:pic>
    </p:spTree>
    <p:extLst>
      <p:ext uri="{BB962C8B-B14F-4D97-AF65-F5344CB8AC3E}">
        <p14:creationId xmlns:p14="http://schemas.microsoft.com/office/powerpoint/2010/main" val="113977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B51F-776F-C541-15FF-24983BA1C6F8}"/>
              </a:ext>
            </a:extLst>
          </p:cNvPr>
          <p:cNvSpPr>
            <a:spLocks noGrp="1"/>
          </p:cNvSpPr>
          <p:nvPr>
            <p:ph type="title"/>
          </p:nvPr>
        </p:nvSpPr>
        <p:spPr/>
        <p:txBody>
          <a:bodyPr/>
          <a:lstStyle/>
          <a:p>
            <a:r>
              <a:rPr lang="en-US" dirty="0"/>
              <a:t>Three Types of Compliance</a:t>
            </a:r>
          </a:p>
        </p:txBody>
      </p:sp>
      <p:graphicFrame>
        <p:nvGraphicFramePr>
          <p:cNvPr id="5" name="Content Placeholder 2">
            <a:extLst>
              <a:ext uri="{FF2B5EF4-FFF2-40B4-BE49-F238E27FC236}">
                <a16:creationId xmlns:a16="http://schemas.microsoft.com/office/drawing/2014/main" id="{71501616-387D-7937-28F3-FF0FD1FAB0F6}"/>
              </a:ext>
            </a:extLst>
          </p:cNvPr>
          <p:cNvGraphicFramePr>
            <a:graphicFrameLocks noGrp="1"/>
          </p:cNvGraphicFramePr>
          <p:nvPr>
            <p:ph idx="1"/>
            <p:extLst>
              <p:ext uri="{D42A27DB-BD31-4B8C-83A1-F6EECF244321}">
                <p14:modId xmlns:p14="http://schemas.microsoft.com/office/powerpoint/2010/main" val="3490932508"/>
              </p:ext>
            </p:extLst>
          </p:nvPr>
        </p:nvGraphicFramePr>
        <p:xfrm>
          <a:off x="442331" y="1658359"/>
          <a:ext cx="11307337" cy="4363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95988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8 </a:t>
            </a:r>
            <a:r>
              <a:rPr lang="en-US" dirty="0"/>
              <a:t>Prior to Listening to the Next Module</a:t>
            </a:r>
          </a:p>
        </p:txBody>
      </p:sp>
    </p:spTree>
    <p:extLst>
      <p:ext uri="{BB962C8B-B14F-4D97-AF65-F5344CB8AC3E}">
        <p14:creationId xmlns:p14="http://schemas.microsoft.com/office/powerpoint/2010/main" val="19760092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3E88-96B7-42C8-ABD5-E37EDE7782D9}"/>
              </a:ext>
            </a:extLst>
          </p:cNvPr>
          <p:cNvSpPr>
            <a:spLocks noGrp="1"/>
          </p:cNvSpPr>
          <p:nvPr>
            <p:ph type="title"/>
          </p:nvPr>
        </p:nvSpPr>
        <p:spPr>
          <a:xfrm>
            <a:off x="838199" y="365125"/>
            <a:ext cx="7522029" cy="1041643"/>
          </a:xfrm>
        </p:spPr>
        <p:txBody>
          <a:bodyPr>
            <a:normAutofit fontScale="90000"/>
          </a:bodyPr>
          <a:lstStyle/>
          <a:p>
            <a:r>
              <a:rPr lang="en-US" dirty="0"/>
              <a:t>Module 8 Exercise: Create a Scoring Tree and Assign Page Counts</a:t>
            </a:r>
          </a:p>
        </p:txBody>
      </p:sp>
      <p:sp>
        <p:nvSpPr>
          <p:cNvPr id="4" name="Content Placeholder 1">
            <a:extLst>
              <a:ext uri="{FF2B5EF4-FFF2-40B4-BE49-F238E27FC236}">
                <a16:creationId xmlns:a16="http://schemas.microsoft.com/office/drawing/2014/main" id="{0C3955F8-01F8-4A3E-86A9-56D633D54903}"/>
              </a:ext>
            </a:extLst>
          </p:cNvPr>
          <p:cNvSpPr>
            <a:spLocks noGrp="1"/>
          </p:cNvSpPr>
          <p:nvPr>
            <p:ph idx="1"/>
          </p:nvPr>
        </p:nvSpPr>
        <p:spPr>
          <a:xfrm>
            <a:off x="1016726" y="1720840"/>
            <a:ext cx="5079274" cy="4351338"/>
          </a:xfrm>
        </p:spPr>
        <p:txBody>
          <a:bodyPr>
            <a:normAutofit lnSpcReduction="10000"/>
          </a:bodyPr>
          <a:lstStyle/>
          <a:p>
            <a:pPr marL="514350" lvl="0" indent="-514350">
              <a:buFont typeface="+mj-lt"/>
              <a:buAutoNum type="arabicPeriod"/>
            </a:pPr>
            <a:r>
              <a:rPr lang="en-US" sz="3200" dirty="0"/>
              <a:t>Create a scoring tree</a:t>
            </a:r>
          </a:p>
          <a:p>
            <a:pPr marL="514350" lvl="0" indent="-514350">
              <a:buFont typeface="+mj-lt"/>
              <a:buAutoNum type="arabicPeriod"/>
            </a:pPr>
            <a:r>
              <a:rPr lang="en-US" sz="3200" dirty="0"/>
              <a:t>Assign page counts for our practice proposal (write page count allocations in brackets in the headings of the outline you are creating)</a:t>
            </a:r>
          </a:p>
          <a:p>
            <a:pPr marL="0" indent="0">
              <a:buNone/>
            </a:pPr>
            <a:r>
              <a:rPr lang="en-US" sz="3200" dirty="0"/>
              <a:t>Use section M.3.1.2 from the Word file: </a:t>
            </a:r>
            <a:r>
              <a:rPr lang="en-US" sz="3200" b="1" dirty="0"/>
              <a:t>Modules 3-13 Exercise - RFP</a:t>
            </a:r>
          </a:p>
          <a:p>
            <a:pPr lvl="0"/>
            <a:endParaRPr lang="en-US" sz="3200" dirty="0"/>
          </a:p>
        </p:txBody>
      </p:sp>
      <p:sp>
        <p:nvSpPr>
          <p:cNvPr id="6" name="TextBox 5">
            <a:extLst>
              <a:ext uri="{FF2B5EF4-FFF2-40B4-BE49-F238E27FC236}">
                <a16:creationId xmlns:a16="http://schemas.microsoft.com/office/drawing/2014/main" id="{5C0B8484-06E9-406D-A680-51C5D3EE2908}"/>
              </a:ext>
            </a:extLst>
          </p:cNvPr>
          <p:cNvSpPr txBox="1"/>
          <p:nvPr/>
        </p:nvSpPr>
        <p:spPr>
          <a:xfrm>
            <a:off x="6400799" y="1812280"/>
            <a:ext cx="5368836" cy="3970318"/>
          </a:xfrm>
          <a:prstGeom prst="rect">
            <a:avLst/>
          </a:prstGeom>
          <a:solidFill>
            <a:schemeClr val="accent1">
              <a:lumMod val="20000"/>
              <a:lumOff val="80000"/>
            </a:schemeClr>
          </a:solidFill>
        </p:spPr>
        <p:txBody>
          <a:bodyPr wrap="square">
            <a:spAutoFit/>
          </a:bodyPr>
          <a:lstStyle/>
          <a:p>
            <a:pPr marL="0" marR="0">
              <a:spcBef>
                <a:spcPts val="0"/>
              </a:spcBef>
              <a:spcAft>
                <a:spcPts val="0"/>
              </a:spcAft>
            </a:pPr>
            <a:r>
              <a:rPr lang="en-US" sz="1800" b="1" dirty="0">
                <a:effectLst/>
                <a:ea typeface="Calibri" panose="020F0502020204030204" pitchFamily="34" charset="0"/>
              </a:rPr>
              <a:t>M.3.1.2  </a:t>
            </a:r>
            <a:r>
              <a:rPr lang="en-US" sz="1800" dirty="0">
                <a:effectLst/>
                <a:ea typeface="Calibri" panose="020F0502020204030204" pitchFamily="34" charset="0"/>
              </a:rPr>
              <a:t>The evaluation factors include (1) Technical, (2) Past Performance, (3) Cost/Price.  Technical is more important than past performance which are both significantly more important than Cost/Price. Within the Technical proposal, the organization, management, and technical approach is equal in importance to the ability to provide knowledgeable personnel, and is somewhat more important than the ability to provide an adequate amount of personnel.   The Government is willing to pay more if increases in, for example, technical merit of the proposal so warrants.  The Cost/Price Factor may become more significant in contributing to the source selection decision if proposals are comparable.  </a:t>
            </a:r>
          </a:p>
        </p:txBody>
      </p:sp>
    </p:spTree>
    <p:extLst>
      <p:ext uri="{BB962C8B-B14F-4D97-AF65-F5344CB8AC3E}">
        <p14:creationId xmlns:p14="http://schemas.microsoft.com/office/powerpoint/2010/main" val="243597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9</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lstStyle/>
          <a:p>
            <a:r>
              <a:rPr lang="en-US" sz="4400" b="1" dirty="0">
                <a:solidFill>
                  <a:schemeClr val="tx1"/>
                </a:solidFill>
              </a:rPr>
              <a:t>Ensuring Compliance Throughout the Proposal Development Process</a:t>
            </a:r>
          </a:p>
        </p:txBody>
      </p:sp>
    </p:spTree>
    <p:extLst>
      <p:ext uri="{BB962C8B-B14F-4D97-AF65-F5344CB8AC3E}">
        <p14:creationId xmlns:p14="http://schemas.microsoft.com/office/powerpoint/2010/main" val="26826572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1F3B0-8290-4D6E-8EDE-BB2EDC544755}"/>
              </a:ext>
            </a:extLst>
          </p:cNvPr>
          <p:cNvSpPr>
            <a:spLocks noGrp="1"/>
          </p:cNvSpPr>
          <p:nvPr>
            <p:ph type="title"/>
          </p:nvPr>
        </p:nvSpPr>
        <p:spPr/>
        <p:txBody>
          <a:bodyPr>
            <a:normAutofit fontScale="90000"/>
          </a:bodyPr>
          <a:lstStyle/>
          <a:p>
            <a:r>
              <a:rPr lang="en-US" dirty="0"/>
              <a:t>Various Matrixes: Proposal Manager’s and Evaluator’s Helpers</a:t>
            </a:r>
          </a:p>
        </p:txBody>
      </p:sp>
      <p:sp>
        <p:nvSpPr>
          <p:cNvPr id="3" name="Content Placeholder 2">
            <a:extLst>
              <a:ext uri="{FF2B5EF4-FFF2-40B4-BE49-F238E27FC236}">
                <a16:creationId xmlns:a16="http://schemas.microsoft.com/office/drawing/2014/main" id="{E370C376-D5A5-4256-9496-CD8586831BC1}"/>
              </a:ext>
            </a:extLst>
          </p:cNvPr>
          <p:cNvSpPr>
            <a:spLocks noGrp="1"/>
          </p:cNvSpPr>
          <p:nvPr>
            <p:ph idx="1"/>
          </p:nvPr>
        </p:nvSpPr>
        <p:spPr>
          <a:xfrm>
            <a:off x="838200" y="1825625"/>
            <a:ext cx="4217126" cy="4351338"/>
          </a:xfrm>
        </p:spPr>
        <p:txBody>
          <a:bodyPr/>
          <a:lstStyle/>
          <a:p>
            <a:r>
              <a:rPr lang="en-US" dirty="0"/>
              <a:t>Cross-Reference Matrix</a:t>
            </a:r>
          </a:p>
          <a:p>
            <a:r>
              <a:rPr lang="en-US" dirty="0"/>
              <a:t>Compliance Matrixes: </a:t>
            </a:r>
          </a:p>
          <a:p>
            <a:pPr lvl="1"/>
            <a:r>
              <a:rPr lang="en-US" dirty="0"/>
              <a:t>By RFP Section</a:t>
            </a:r>
          </a:p>
          <a:p>
            <a:pPr lvl="1"/>
            <a:r>
              <a:rPr lang="en-US" dirty="0"/>
              <a:t>By RFP Section with requirements language</a:t>
            </a:r>
          </a:p>
          <a:p>
            <a:r>
              <a:rPr lang="en-US" dirty="0"/>
              <a:t>Compliance Checklist</a:t>
            </a:r>
          </a:p>
        </p:txBody>
      </p:sp>
      <p:pic>
        <p:nvPicPr>
          <p:cNvPr id="5" name="Picture 4" descr="A person in a blue shirt&#10;&#10;Description automatically generated">
            <a:extLst>
              <a:ext uri="{FF2B5EF4-FFF2-40B4-BE49-F238E27FC236}">
                <a16:creationId xmlns:a16="http://schemas.microsoft.com/office/drawing/2014/main" id="{BE0DFE21-C92C-419C-AD7A-A854015D3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235" y="1933302"/>
            <a:ext cx="5990641" cy="3788229"/>
          </a:xfrm>
          <a:prstGeom prst="rect">
            <a:avLst/>
          </a:prstGeom>
        </p:spPr>
      </p:pic>
    </p:spTree>
    <p:extLst>
      <p:ext uri="{BB962C8B-B14F-4D97-AF65-F5344CB8AC3E}">
        <p14:creationId xmlns:p14="http://schemas.microsoft.com/office/powerpoint/2010/main" val="9538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Cross-Reference Matrix</a:t>
            </a:r>
          </a:p>
        </p:txBody>
      </p:sp>
      <p:graphicFrame>
        <p:nvGraphicFramePr>
          <p:cNvPr id="5" name="Table 4"/>
          <p:cNvGraphicFramePr>
            <a:graphicFrameLocks noGrp="1"/>
          </p:cNvGraphicFramePr>
          <p:nvPr>
            <p:extLst>
              <p:ext uri="{D42A27DB-BD31-4B8C-83A1-F6EECF244321}">
                <p14:modId xmlns:p14="http://schemas.microsoft.com/office/powerpoint/2010/main" val="656453701"/>
              </p:ext>
            </p:extLst>
          </p:nvPr>
        </p:nvGraphicFramePr>
        <p:xfrm>
          <a:off x="1905001" y="1688475"/>
          <a:ext cx="6768949" cy="1382617"/>
        </p:xfrm>
        <a:graphic>
          <a:graphicData uri="http://schemas.openxmlformats.org/drawingml/2006/table">
            <a:tbl>
              <a:tblPr firstRow="1" bandRow="1">
                <a:tableStyleId>{5C22544A-7EE6-4342-B048-85BDC9FD1C3A}</a:tableStyleId>
              </a:tblPr>
              <a:tblGrid>
                <a:gridCol w="914398">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1143002">
                  <a:extLst>
                    <a:ext uri="{9D8B030D-6E8A-4147-A177-3AD203B41FA5}">
                      <a16:colId xmlns:a16="http://schemas.microsoft.com/office/drawing/2014/main" val="20005"/>
                    </a:ext>
                  </a:extLst>
                </a:gridCol>
                <a:gridCol w="749149">
                  <a:extLst>
                    <a:ext uri="{9D8B030D-6E8A-4147-A177-3AD203B41FA5}">
                      <a16:colId xmlns:a16="http://schemas.microsoft.com/office/drawing/2014/main" val="20006"/>
                    </a:ext>
                  </a:extLst>
                </a:gridCol>
              </a:tblGrid>
              <a:tr h="468217">
                <a:tc>
                  <a:txBody>
                    <a:bodyPr/>
                    <a:lstStyle/>
                    <a:p>
                      <a:r>
                        <a:rPr lang="en-US" sz="1200" dirty="0"/>
                        <a:t>Prop. Section #</a:t>
                      </a:r>
                    </a:p>
                  </a:txBody>
                  <a:tcPr/>
                </a:tc>
                <a:tc>
                  <a:txBody>
                    <a:bodyPr/>
                    <a:lstStyle/>
                    <a:p>
                      <a:r>
                        <a:rPr lang="en-US" sz="1200" dirty="0"/>
                        <a:t>Section Title</a:t>
                      </a:r>
                    </a:p>
                  </a:txBody>
                  <a:tcPr/>
                </a:tc>
                <a:tc>
                  <a:txBody>
                    <a:bodyPr/>
                    <a:lstStyle/>
                    <a:p>
                      <a:r>
                        <a:rPr lang="en-US" sz="1200" dirty="0"/>
                        <a:t>L</a:t>
                      </a:r>
                    </a:p>
                  </a:txBody>
                  <a:tcPr/>
                </a:tc>
                <a:tc>
                  <a:txBody>
                    <a:bodyPr/>
                    <a:lstStyle/>
                    <a:p>
                      <a:r>
                        <a:rPr lang="en-US" sz="1200" dirty="0"/>
                        <a:t>M</a:t>
                      </a:r>
                    </a:p>
                  </a:txBody>
                  <a:tcPr/>
                </a:tc>
                <a:tc>
                  <a:txBody>
                    <a:bodyPr/>
                    <a:lstStyle/>
                    <a:p>
                      <a:r>
                        <a:rPr lang="en-US" sz="1200" dirty="0"/>
                        <a:t>C</a:t>
                      </a:r>
                    </a:p>
                  </a:txBody>
                  <a:tcPr/>
                </a:tc>
                <a:tc>
                  <a:txBody>
                    <a:bodyPr/>
                    <a:lstStyle/>
                    <a:p>
                      <a:r>
                        <a:rPr lang="en-US" sz="1200" dirty="0"/>
                        <a:t>Other</a:t>
                      </a:r>
                    </a:p>
                  </a:txBody>
                  <a:tcPr/>
                </a:tc>
                <a:tc>
                  <a:txBody>
                    <a:bodyPr/>
                    <a:lstStyle/>
                    <a:p>
                      <a:r>
                        <a:rPr lang="en-US" sz="1200" dirty="0"/>
                        <a:t>Page</a:t>
                      </a:r>
                    </a:p>
                  </a:txBody>
                  <a:tcPr/>
                </a:tc>
                <a:extLst>
                  <a:ext uri="{0D108BD9-81ED-4DB2-BD59-A6C34878D82A}">
                    <a16:rowId xmlns:a16="http://schemas.microsoft.com/office/drawing/2014/main" val="10000"/>
                  </a:ext>
                </a:extLst>
              </a:tr>
              <a:tr h="370840">
                <a:tc>
                  <a:txBody>
                    <a:bodyPr/>
                    <a:lstStyle/>
                    <a:p>
                      <a:r>
                        <a:rPr lang="en-US" sz="1200" dirty="0"/>
                        <a:t>1.2</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Engineering Approach</a:t>
                      </a:r>
                    </a:p>
                  </a:txBody>
                  <a:tcPr>
                    <a:noFill/>
                  </a:tcPr>
                </a:tc>
                <a:tc>
                  <a:txBody>
                    <a:bodyPr/>
                    <a:lstStyle/>
                    <a:p>
                      <a:r>
                        <a:rPr lang="en-US" sz="1200" dirty="0"/>
                        <a:t>L.2.2</a:t>
                      </a:r>
                    </a:p>
                  </a:txBody>
                  <a:tcPr>
                    <a:noFill/>
                  </a:tcPr>
                </a:tc>
                <a:tc>
                  <a:txBody>
                    <a:bodyPr/>
                    <a:lstStyle/>
                    <a:p>
                      <a:r>
                        <a:rPr lang="en-US" sz="1200" dirty="0"/>
                        <a:t>M.1.a</a:t>
                      </a:r>
                    </a:p>
                  </a:txBody>
                  <a:tcPr>
                    <a:noFill/>
                  </a:tcPr>
                </a:tc>
                <a:tc>
                  <a:txBody>
                    <a:bodyPr/>
                    <a:lstStyle/>
                    <a:p>
                      <a:r>
                        <a:rPr lang="en-US" sz="1200" dirty="0"/>
                        <a:t>C.3.5</a:t>
                      </a:r>
                    </a:p>
                  </a:txBody>
                  <a:tcPr>
                    <a:noFill/>
                  </a:tcPr>
                </a:tc>
                <a:tc>
                  <a:txBody>
                    <a:bodyPr/>
                    <a:lstStyle/>
                    <a:p>
                      <a:r>
                        <a:rPr lang="en-US" sz="1200" dirty="0"/>
                        <a:t>H.12</a:t>
                      </a:r>
                    </a:p>
                  </a:txBody>
                  <a:tcPr>
                    <a:noFill/>
                  </a:tcPr>
                </a:tc>
                <a:tc>
                  <a:txBody>
                    <a:bodyPr/>
                    <a:lstStyle/>
                    <a:p>
                      <a:r>
                        <a:rPr lang="en-US" sz="1200" dirty="0"/>
                        <a:t>12</a:t>
                      </a:r>
                    </a:p>
                  </a:txBody>
                  <a:tcPr>
                    <a:noFill/>
                  </a:tcPr>
                </a:tc>
                <a:extLst>
                  <a:ext uri="{0D108BD9-81ED-4DB2-BD59-A6C34878D82A}">
                    <a16:rowId xmlns:a16="http://schemas.microsoft.com/office/drawing/2014/main" val="10001"/>
                  </a:ext>
                </a:extLst>
              </a:tr>
              <a:tr h="370840">
                <a:tc>
                  <a:txBody>
                    <a:bodyPr/>
                    <a:lstStyle/>
                    <a:p>
                      <a:r>
                        <a:rPr lang="en-US" sz="1200" dirty="0"/>
                        <a:t>1.2.1</a:t>
                      </a:r>
                    </a:p>
                  </a:txBody>
                  <a:tcPr>
                    <a:noFill/>
                  </a:tcPr>
                </a:tc>
                <a:tc>
                  <a:txBody>
                    <a:bodyPr/>
                    <a:lstStyle/>
                    <a:p>
                      <a:r>
                        <a:rPr lang="en-US" sz="1200" dirty="0"/>
                        <a:t>Command and Control System</a:t>
                      </a:r>
                    </a:p>
                  </a:txBody>
                  <a:tcPr>
                    <a:noFill/>
                  </a:tcPr>
                </a:tc>
                <a:tc>
                  <a:txBody>
                    <a:bodyPr/>
                    <a:lstStyle/>
                    <a:p>
                      <a:r>
                        <a:rPr lang="en-US" sz="1200" dirty="0"/>
                        <a:t>L.2.2</a:t>
                      </a:r>
                    </a:p>
                  </a:txBody>
                  <a:tcPr>
                    <a:noFill/>
                  </a:tcPr>
                </a:tc>
                <a:tc>
                  <a:txBody>
                    <a:bodyPr/>
                    <a:lstStyle/>
                    <a:p>
                      <a:r>
                        <a:rPr lang="en-US" sz="1200" dirty="0"/>
                        <a:t>M.1.a</a:t>
                      </a:r>
                    </a:p>
                  </a:txBody>
                  <a:tcPr>
                    <a:noFill/>
                  </a:tcPr>
                </a:tc>
                <a:tc>
                  <a:txBody>
                    <a:bodyPr/>
                    <a:lstStyle/>
                    <a:p>
                      <a:r>
                        <a:rPr lang="en-US" sz="1200" dirty="0"/>
                        <a:t>C.3.5.1</a:t>
                      </a:r>
                    </a:p>
                  </a:txBody>
                  <a:tcPr>
                    <a:noFill/>
                  </a:tcPr>
                </a:tc>
                <a:tc>
                  <a:txBody>
                    <a:bodyPr/>
                    <a:lstStyle/>
                    <a:p>
                      <a:r>
                        <a:rPr lang="en-US" sz="1200" dirty="0"/>
                        <a:t>Attachment 1</a:t>
                      </a:r>
                    </a:p>
                  </a:txBody>
                  <a:tcPr>
                    <a:noFill/>
                  </a:tcPr>
                </a:tc>
                <a:tc>
                  <a:txBody>
                    <a:bodyPr/>
                    <a:lstStyle/>
                    <a:p>
                      <a:r>
                        <a:rPr lang="en-US" sz="1200" dirty="0"/>
                        <a:t>14</a:t>
                      </a:r>
                    </a:p>
                  </a:txBody>
                  <a:tcPr>
                    <a:noFill/>
                  </a:tcPr>
                </a:tc>
                <a:extLst>
                  <a:ext uri="{0D108BD9-81ED-4DB2-BD59-A6C34878D82A}">
                    <a16:rowId xmlns:a16="http://schemas.microsoft.com/office/drawing/2014/main" val="10002"/>
                  </a:ext>
                </a:extLst>
              </a:tr>
            </a:tbl>
          </a:graphicData>
        </a:graphic>
      </p:graphicFrame>
      <p:sp>
        <p:nvSpPr>
          <p:cNvPr id="6" name="Content Placeholder 2"/>
          <p:cNvSpPr>
            <a:spLocks noGrp="1"/>
          </p:cNvSpPr>
          <p:nvPr>
            <p:ph idx="1"/>
          </p:nvPr>
        </p:nvSpPr>
        <p:spPr>
          <a:xfrm>
            <a:off x="1905001" y="3352800"/>
            <a:ext cx="8524875" cy="2514600"/>
          </a:xfrm>
        </p:spPr>
        <p:txBody>
          <a:bodyPr>
            <a:normAutofit fontScale="77500" lnSpcReduction="20000"/>
          </a:bodyPr>
          <a:lstStyle/>
          <a:p>
            <a:r>
              <a:rPr lang="en-US" dirty="0"/>
              <a:t>Used in page-limited proposals</a:t>
            </a:r>
          </a:p>
          <a:p>
            <a:r>
              <a:rPr lang="en-US" dirty="0"/>
              <a:t>Sometimes required by the customer</a:t>
            </a:r>
          </a:p>
          <a:p>
            <a:r>
              <a:rPr lang="en-US" dirty="0"/>
              <a:t>Tracks how compliance gets addressed in proposal sections</a:t>
            </a:r>
          </a:p>
          <a:p>
            <a:r>
              <a:rPr lang="en-US" dirty="0"/>
              <a:t>Shows how RFP requirements “intersect”</a:t>
            </a:r>
          </a:p>
          <a:p>
            <a:r>
              <a:rPr lang="en-US" dirty="0"/>
              <a:t>Usually is the basis for the outline</a:t>
            </a:r>
          </a:p>
          <a:p>
            <a:r>
              <a:rPr lang="en-US" dirty="0"/>
              <a:t>When compliance is tracked in section headings, a Table of Contents can serve as a cross-reference matrix</a:t>
            </a:r>
          </a:p>
        </p:txBody>
      </p:sp>
    </p:spTree>
    <p:extLst>
      <p:ext uri="{BB962C8B-B14F-4D97-AF65-F5344CB8AC3E}">
        <p14:creationId xmlns:p14="http://schemas.microsoft.com/office/powerpoint/2010/main" val="116008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anim calcmode="lin" valueType="num">
                                      <p:cBhvr>
                                        <p:cTn id="3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1000"/>
                                        <p:tgtEl>
                                          <p:spTgt spid="6">
                                            <p:txEl>
                                              <p:pRg st="5" end="5"/>
                                            </p:txEl>
                                          </p:spTgt>
                                        </p:tgtEl>
                                      </p:cBhvr>
                                    </p:animEffect>
                                    <p:anim calcmode="lin" valueType="num">
                                      <p:cBhvr>
                                        <p:cTn id="4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Compliance Matrix</a:t>
            </a:r>
          </a:p>
        </p:txBody>
      </p:sp>
      <p:sp>
        <p:nvSpPr>
          <p:cNvPr id="3" name="Content Placeholder 2"/>
          <p:cNvSpPr>
            <a:spLocks noGrp="1"/>
          </p:cNvSpPr>
          <p:nvPr>
            <p:ph idx="1"/>
          </p:nvPr>
        </p:nvSpPr>
        <p:spPr>
          <a:xfrm>
            <a:off x="695325" y="5061858"/>
            <a:ext cx="8524875" cy="1509713"/>
          </a:xfrm>
        </p:spPr>
        <p:txBody>
          <a:bodyPr>
            <a:normAutofit fontScale="70000" lnSpcReduction="20000"/>
          </a:bodyPr>
          <a:lstStyle/>
          <a:p>
            <a:r>
              <a:rPr lang="en-US" dirty="0"/>
              <a:t>Is easier for evaluators to track compliance as it goes in the order of the RFP</a:t>
            </a:r>
          </a:p>
          <a:p>
            <a:r>
              <a:rPr lang="en-US" dirty="0"/>
              <a:t>Goes on for pages and is not suited for page-limited proposals</a:t>
            </a:r>
          </a:p>
          <a:p>
            <a:r>
              <a:rPr lang="en-US" dirty="0"/>
              <a:t>Usually is provided for instructions, evaluation criteria, and statement of work</a:t>
            </a:r>
          </a:p>
        </p:txBody>
      </p:sp>
      <p:graphicFrame>
        <p:nvGraphicFramePr>
          <p:cNvPr id="4" name="Table 3"/>
          <p:cNvGraphicFramePr>
            <a:graphicFrameLocks noGrp="1"/>
          </p:cNvGraphicFramePr>
          <p:nvPr>
            <p:extLst>
              <p:ext uri="{D42A27DB-BD31-4B8C-83A1-F6EECF244321}">
                <p14:modId xmlns:p14="http://schemas.microsoft.com/office/powerpoint/2010/main" val="2129819838"/>
              </p:ext>
            </p:extLst>
          </p:nvPr>
        </p:nvGraphicFramePr>
        <p:xfrm>
          <a:off x="3265715" y="1676864"/>
          <a:ext cx="6705600" cy="1382617"/>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tblGrid>
              <a:tr h="468217">
                <a:tc>
                  <a:txBody>
                    <a:bodyPr/>
                    <a:lstStyle/>
                    <a:p>
                      <a:r>
                        <a:rPr lang="en-US" sz="1200" dirty="0"/>
                        <a:t>Section L</a:t>
                      </a:r>
                    </a:p>
                  </a:txBody>
                  <a:tcPr/>
                </a:tc>
                <a:tc>
                  <a:txBody>
                    <a:bodyPr/>
                    <a:lstStyle/>
                    <a:p>
                      <a:r>
                        <a:rPr lang="en-US" sz="1200" dirty="0"/>
                        <a:t>Proposal Section Number</a:t>
                      </a:r>
                    </a:p>
                  </a:txBody>
                  <a:tcPr/>
                </a:tc>
                <a:tc>
                  <a:txBody>
                    <a:bodyPr/>
                    <a:lstStyle/>
                    <a:p>
                      <a:r>
                        <a:rPr lang="en-US" sz="1200" dirty="0"/>
                        <a:t>Section</a:t>
                      </a:r>
                      <a:r>
                        <a:rPr lang="en-US" sz="1200" baseline="0" dirty="0"/>
                        <a:t> Title</a:t>
                      </a:r>
                      <a:endParaRPr lang="en-US" sz="1200" dirty="0"/>
                    </a:p>
                  </a:txBody>
                  <a:tcPr/>
                </a:tc>
                <a:tc>
                  <a:txBody>
                    <a:bodyPr/>
                    <a:lstStyle/>
                    <a:p>
                      <a:r>
                        <a:rPr lang="en-US" sz="1200" dirty="0"/>
                        <a:t>Page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L.2.2</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1.2</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Engineering Approach</a:t>
                      </a:r>
                    </a:p>
                    <a:p>
                      <a:endParaRPr lang="en-US" sz="1200" dirty="0"/>
                    </a:p>
                  </a:txBody>
                  <a:tcPr>
                    <a:noFill/>
                  </a:tcPr>
                </a:tc>
                <a:tc>
                  <a:txBody>
                    <a:bodyPr/>
                    <a:lstStyle/>
                    <a:p>
                      <a:r>
                        <a:rPr lang="en-US" sz="1200" dirty="0"/>
                        <a:t>12</a:t>
                      </a:r>
                    </a:p>
                  </a:txBody>
                  <a:tcPr>
                    <a:noFill/>
                  </a:tcPr>
                </a:tc>
                <a:extLst>
                  <a:ext uri="{0D108BD9-81ED-4DB2-BD59-A6C34878D82A}">
                    <a16:rowId xmlns:a16="http://schemas.microsoft.com/office/drawing/2014/main" val="10001"/>
                  </a:ext>
                </a:extLst>
              </a:tr>
              <a:tr h="370840">
                <a:tc>
                  <a:txBody>
                    <a:bodyPr/>
                    <a:lstStyle/>
                    <a:p>
                      <a:r>
                        <a:rPr lang="en-US" sz="1200" dirty="0"/>
                        <a:t>L.2.2</a:t>
                      </a:r>
                    </a:p>
                  </a:txBody>
                  <a:tcPr>
                    <a:noFill/>
                  </a:tcPr>
                </a:tc>
                <a:tc>
                  <a:txBody>
                    <a:bodyPr/>
                    <a:lstStyle/>
                    <a:p>
                      <a:r>
                        <a:rPr lang="en-US" sz="1200" dirty="0"/>
                        <a:t>1.2.1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Command and Control System</a:t>
                      </a:r>
                    </a:p>
                    <a:p>
                      <a:endParaRPr lang="en-US" sz="1200" dirty="0"/>
                    </a:p>
                  </a:txBody>
                  <a:tcPr>
                    <a:noFill/>
                  </a:tcPr>
                </a:tc>
                <a:tc>
                  <a:txBody>
                    <a:bodyPr/>
                    <a:lstStyle/>
                    <a:p>
                      <a:r>
                        <a:rPr lang="en-US" sz="1200" dirty="0"/>
                        <a:t>14</a:t>
                      </a:r>
                    </a:p>
                  </a:txBody>
                  <a:tcPr>
                    <a:noFill/>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78753156"/>
              </p:ext>
            </p:extLst>
          </p:nvPr>
        </p:nvGraphicFramePr>
        <p:xfrm>
          <a:off x="4103915" y="3581864"/>
          <a:ext cx="6324600" cy="1209897"/>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tblGrid>
              <a:tr h="468217">
                <a:tc>
                  <a:txBody>
                    <a:bodyPr/>
                    <a:lstStyle/>
                    <a:p>
                      <a:r>
                        <a:rPr lang="en-US" sz="1200" dirty="0"/>
                        <a:t>Section C</a:t>
                      </a:r>
                    </a:p>
                  </a:txBody>
                  <a:tcPr/>
                </a:tc>
                <a:tc>
                  <a:txBody>
                    <a:bodyPr/>
                    <a:lstStyle/>
                    <a:p>
                      <a:r>
                        <a:rPr lang="en-US" sz="1200" dirty="0"/>
                        <a:t>Proposal Section Number</a:t>
                      </a:r>
                    </a:p>
                  </a:txBody>
                  <a:tcPr/>
                </a:tc>
                <a:tc>
                  <a:txBody>
                    <a:bodyPr/>
                    <a:lstStyle/>
                    <a:p>
                      <a:r>
                        <a:rPr lang="en-US" sz="1200" dirty="0"/>
                        <a:t>Section</a:t>
                      </a:r>
                      <a:r>
                        <a:rPr lang="en-US" sz="1200" baseline="0" dirty="0"/>
                        <a:t> Title</a:t>
                      </a:r>
                      <a:endParaRPr lang="en-US" sz="1200" dirty="0"/>
                    </a:p>
                  </a:txBody>
                  <a:tcPr/>
                </a:tc>
                <a:tc>
                  <a:txBody>
                    <a:bodyPr/>
                    <a:lstStyle/>
                    <a:p>
                      <a:r>
                        <a:rPr lang="en-US" sz="1200" dirty="0"/>
                        <a:t>Page</a:t>
                      </a:r>
                    </a:p>
                  </a:txBody>
                  <a:tcPr/>
                </a:tc>
                <a:extLst>
                  <a:ext uri="{0D108BD9-81ED-4DB2-BD59-A6C34878D82A}">
                    <a16:rowId xmlns:a16="http://schemas.microsoft.com/office/drawing/2014/main" val="10000"/>
                  </a:ext>
                </a:extLst>
              </a:tr>
              <a:tr h="370840">
                <a:tc>
                  <a:txBody>
                    <a:bodyPr/>
                    <a:lstStyle/>
                    <a:p>
                      <a:r>
                        <a:rPr lang="en-US" sz="1200" dirty="0"/>
                        <a:t>C.3.5</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1.2</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Engineering Approach</a:t>
                      </a:r>
                    </a:p>
                  </a:txBody>
                  <a:tcPr>
                    <a:noFill/>
                  </a:tcPr>
                </a:tc>
                <a:tc>
                  <a:txBody>
                    <a:bodyPr/>
                    <a:lstStyle/>
                    <a:p>
                      <a:r>
                        <a:rPr lang="en-US" sz="1200" dirty="0"/>
                        <a:t>12</a:t>
                      </a:r>
                    </a:p>
                  </a:txBody>
                  <a:tcPr>
                    <a:noFill/>
                  </a:tcPr>
                </a:tc>
                <a:extLst>
                  <a:ext uri="{0D108BD9-81ED-4DB2-BD59-A6C34878D82A}">
                    <a16:rowId xmlns:a16="http://schemas.microsoft.com/office/drawing/2014/main" val="10001"/>
                  </a:ext>
                </a:extLst>
              </a:tr>
              <a:tr h="370840">
                <a:tc>
                  <a:txBody>
                    <a:bodyPr/>
                    <a:lstStyle/>
                    <a:p>
                      <a:r>
                        <a:rPr lang="en-US" sz="1200" dirty="0"/>
                        <a:t>C.3.5.1</a:t>
                      </a:r>
                    </a:p>
                  </a:txBody>
                  <a:tcPr>
                    <a:noFill/>
                  </a:tcPr>
                </a:tc>
                <a:tc>
                  <a:txBody>
                    <a:bodyPr/>
                    <a:lstStyle/>
                    <a:p>
                      <a:r>
                        <a:rPr lang="en-US" sz="1200" dirty="0"/>
                        <a:t>1.2.1</a:t>
                      </a:r>
                    </a:p>
                  </a:txBody>
                  <a:tcPr>
                    <a:noFill/>
                  </a:tcPr>
                </a:tc>
                <a:tc>
                  <a:txBody>
                    <a:bodyPr/>
                    <a:lstStyle/>
                    <a:p>
                      <a:r>
                        <a:rPr lang="en-US" sz="1200" dirty="0"/>
                        <a:t>Command and Control System</a:t>
                      </a:r>
                    </a:p>
                  </a:txBody>
                  <a:tcPr>
                    <a:noFill/>
                  </a:tcPr>
                </a:tc>
                <a:tc>
                  <a:txBody>
                    <a:bodyPr/>
                    <a:lstStyle/>
                    <a:p>
                      <a:r>
                        <a:rPr lang="en-US" sz="1200" dirty="0"/>
                        <a:t>14</a:t>
                      </a:r>
                    </a:p>
                  </a:txBody>
                  <a:tcPr>
                    <a:noFill/>
                  </a:tcPr>
                </a:tc>
                <a:extLst>
                  <a:ext uri="{0D108BD9-81ED-4DB2-BD59-A6C34878D82A}">
                    <a16:rowId xmlns:a16="http://schemas.microsoft.com/office/drawing/2014/main" val="10002"/>
                  </a:ext>
                </a:extLst>
              </a:tr>
            </a:tbl>
          </a:graphicData>
        </a:graphic>
      </p:graphicFrame>
      <p:sp>
        <p:nvSpPr>
          <p:cNvPr id="6" name="TextBox 5"/>
          <p:cNvSpPr txBox="1"/>
          <p:nvPr/>
        </p:nvSpPr>
        <p:spPr>
          <a:xfrm>
            <a:off x="6542315" y="2896063"/>
            <a:ext cx="2133600" cy="707886"/>
          </a:xfrm>
          <a:prstGeom prst="rect">
            <a:avLst/>
          </a:prstGeom>
          <a:noFill/>
        </p:spPr>
        <p:txBody>
          <a:bodyPr wrap="square" rtlCol="0">
            <a:spAutoFit/>
          </a:bodyPr>
          <a:lstStyle/>
          <a:p>
            <a:r>
              <a:rPr lang="en-US" sz="4000" b="1" dirty="0">
                <a:solidFill>
                  <a:srgbClr val="C00000"/>
                </a:solidFill>
              </a:rPr>
              <a:t>… … …</a:t>
            </a:r>
          </a:p>
        </p:txBody>
      </p:sp>
    </p:spTree>
    <p:extLst>
      <p:ext uri="{BB962C8B-B14F-4D97-AF65-F5344CB8AC3E}">
        <p14:creationId xmlns:p14="http://schemas.microsoft.com/office/powerpoint/2010/main" val="40469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Another Variation of a Compliance Matrix</a:t>
            </a:r>
          </a:p>
        </p:txBody>
      </p:sp>
      <p:sp>
        <p:nvSpPr>
          <p:cNvPr id="3" name="Content Placeholder 2"/>
          <p:cNvSpPr>
            <a:spLocks noGrp="1"/>
          </p:cNvSpPr>
          <p:nvPr>
            <p:ph idx="1"/>
          </p:nvPr>
        </p:nvSpPr>
        <p:spPr>
          <a:xfrm>
            <a:off x="1838326" y="4648201"/>
            <a:ext cx="8524875" cy="1357313"/>
          </a:xfrm>
        </p:spPr>
        <p:txBody>
          <a:bodyPr>
            <a:normAutofit fontScale="77500" lnSpcReduction="20000"/>
          </a:bodyPr>
          <a:lstStyle/>
          <a:p>
            <a:r>
              <a:rPr lang="en-US" dirty="0"/>
              <a:t>Very convenient for an evaluator</a:t>
            </a:r>
          </a:p>
          <a:p>
            <a:r>
              <a:rPr lang="en-US" dirty="0"/>
              <a:t>May backfire if you have not been 100% thorough with compliance</a:t>
            </a:r>
          </a:p>
          <a:p>
            <a:pPr lvl="1"/>
            <a:r>
              <a:rPr lang="en-US" dirty="0"/>
              <a:t>Often compliance matrixes are there to create an impression of thoroughness even if you had to fudge it in some areas</a:t>
            </a:r>
          </a:p>
        </p:txBody>
      </p:sp>
      <p:graphicFrame>
        <p:nvGraphicFramePr>
          <p:cNvPr id="4" name="Table 3"/>
          <p:cNvGraphicFramePr>
            <a:graphicFrameLocks noGrp="1"/>
          </p:cNvGraphicFramePr>
          <p:nvPr>
            <p:extLst>
              <p:ext uri="{D42A27DB-BD31-4B8C-83A1-F6EECF244321}">
                <p14:modId xmlns:p14="http://schemas.microsoft.com/office/powerpoint/2010/main" val="3287575808"/>
              </p:ext>
            </p:extLst>
          </p:nvPr>
        </p:nvGraphicFramePr>
        <p:xfrm>
          <a:off x="1948543" y="1785258"/>
          <a:ext cx="6934200" cy="2675547"/>
        </p:xfrm>
        <a:graphic>
          <a:graphicData uri="http://schemas.openxmlformats.org/drawingml/2006/table">
            <a:tbl>
              <a:tblPr/>
              <a:tblGrid>
                <a:gridCol w="1238250">
                  <a:extLst>
                    <a:ext uri="{9D8B030D-6E8A-4147-A177-3AD203B41FA5}">
                      <a16:colId xmlns:a16="http://schemas.microsoft.com/office/drawing/2014/main" val="20000"/>
                    </a:ext>
                  </a:extLst>
                </a:gridCol>
                <a:gridCol w="2228850">
                  <a:extLst>
                    <a:ext uri="{9D8B030D-6E8A-4147-A177-3AD203B41FA5}">
                      <a16:colId xmlns:a16="http://schemas.microsoft.com/office/drawing/2014/main" val="20001"/>
                    </a:ext>
                  </a:extLst>
                </a:gridCol>
                <a:gridCol w="22288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tblGrid>
              <a:tr h="521576">
                <a:tc>
                  <a:txBody>
                    <a:bodyPr/>
                    <a:lstStyle/>
                    <a:p>
                      <a:pPr marL="0" marR="0" algn="ctr">
                        <a:lnSpc>
                          <a:spcPct val="115000"/>
                        </a:lnSpc>
                        <a:spcBef>
                          <a:spcPts val="0"/>
                        </a:spcBef>
                        <a:spcAft>
                          <a:spcPts val="0"/>
                        </a:spcAft>
                      </a:pPr>
                      <a:r>
                        <a:rPr lang="en-US" sz="1600" b="1" dirty="0">
                          <a:solidFill>
                            <a:schemeClr val="bg1"/>
                          </a:solidFill>
                          <a:latin typeface="Calibri"/>
                          <a:ea typeface="Calibri"/>
                          <a:cs typeface="Times New Roman"/>
                        </a:rPr>
                        <a:t>Requirement Reference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lnSpc>
                          <a:spcPct val="115000"/>
                        </a:lnSpc>
                        <a:spcBef>
                          <a:spcPts val="0"/>
                        </a:spcBef>
                        <a:spcAft>
                          <a:spcPts val="0"/>
                        </a:spcAft>
                      </a:pPr>
                      <a:r>
                        <a:rPr lang="en-US" sz="1600" b="1" dirty="0">
                          <a:solidFill>
                            <a:schemeClr val="bg1"/>
                          </a:solidFill>
                          <a:latin typeface="Calibri"/>
                          <a:ea typeface="Calibri"/>
                          <a:cs typeface="Times New Roman"/>
                        </a:rPr>
                        <a:t>Requirement Language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lnSpc>
                          <a:spcPct val="115000"/>
                        </a:lnSpc>
                        <a:spcBef>
                          <a:spcPts val="0"/>
                        </a:spcBef>
                        <a:spcAft>
                          <a:spcPts val="0"/>
                        </a:spcAft>
                      </a:pPr>
                      <a:r>
                        <a:rPr lang="en-US" sz="1600" b="1" dirty="0">
                          <a:solidFill>
                            <a:schemeClr val="bg1"/>
                          </a:solidFill>
                          <a:latin typeface="Calibri"/>
                          <a:ea typeface="Calibri"/>
                          <a:cs typeface="Times New Roman"/>
                        </a:rPr>
                        <a:t>Proposal Section Number and Title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lnSpc>
                          <a:spcPct val="115000"/>
                        </a:lnSpc>
                        <a:spcBef>
                          <a:spcPts val="0"/>
                        </a:spcBef>
                        <a:spcAft>
                          <a:spcPts val="0"/>
                        </a:spcAft>
                      </a:pPr>
                      <a:r>
                        <a:rPr lang="en-US" sz="1600" b="1" dirty="0">
                          <a:solidFill>
                            <a:schemeClr val="bg1"/>
                          </a:solidFill>
                          <a:latin typeface="Calibri"/>
                          <a:ea typeface="Calibri"/>
                          <a:cs typeface="Times New Roman"/>
                        </a:rPr>
                        <a:t>Proposal Page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043152">
                <a:tc>
                  <a:txBody>
                    <a:bodyPr/>
                    <a:lstStyle/>
                    <a:p>
                      <a:pPr marL="0" marR="0">
                        <a:lnSpc>
                          <a:spcPct val="115000"/>
                        </a:lnSpc>
                        <a:spcBef>
                          <a:spcPts val="0"/>
                        </a:spcBef>
                        <a:spcAft>
                          <a:spcPts val="0"/>
                        </a:spcAft>
                      </a:pPr>
                      <a:r>
                        <a:rPr lang="en-US" sz="1600">
                          <a:latin typeface="Calibri"/>
                          <a:ea typeface="Calibri"/>
                          <a:cs typeface="Times New Roman"/>
                        </a:rPr>
                        <a:t>L.3.a.1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Calibri"/>
                          <a:ea typeface="Calibri"/>
                          <a:cs typeface="Times New Roman"/>
                        </a:rPr>
                        <a:t>Offeror</a:t>
                      </a:r>
                      <a:r>
                        <a:rPr lang="en-US" sz="1600" dirty="0">
                          <a:latin typeface="Calibri"/>
                          <a:ea typeface="Calibri"/>
                          <a:cs typeface="Times New Roman"/>
                        </a:rPr>
                        <a:t> </a:t>
                      </a:r>
                      <a:r>
                        <a:rPr lang="en-US" sz="1600" u="sng" dirty="0">
                          <a:latin typeface="Calibri"/>
                          <a:ea typeface="Calibri"/>
                          <a:cs typeface="Times New Roman"/>
                        </a:rPr>
                        <a:t>shall</a:t>
                      </a:r>
                      <a:r>
                        <a:rPr lang="en-US" sz="1600" dirty="0">
                          <a:latin typeface="Calibri"/>
                          <a:ea typeface="Calibri"/>
                          <a:cs typeface="Times New Roman"/>
                        </a:rPr>
                        <a:t> discuss the technical approach where it pertains to mail delivery.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dirty="0">
                          <a:latin typeface="Calibri"/>
                          <a:ea typeface="Calibri"/>
                          <a:cs typeface="Times New Roman"/>
                        </a:rPr>
                        <a:t>2.1 Technical Approach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Page 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6071">
                <a:tc>
                  <a:txBody>
                    <a:bodyPr/>
                    <a:lstStyle/>
                    <a:p>
                      <a:pPr marL="0" marR="0">
                        <a:lnSpc>
                          <a:spcPct val="115000"/>
                        </a:lnSpc>
                        <a:spcBef>
                          <a:spcPts val="0"/>
                        </a:spcBef>
                        <a:spcAft>
                          <a:spcPts val="0"/>
                        </a:spcAft>
                      </a:pPr>
                      <a:r>
                        <a:rPr lang="en-US" sz="1600" dirty="0">
                          <a:latin typeface="Calibri"/>
                        </a:rPr>
                        <a:t>L.3.a.1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Calibri"/>
                          <a:ea typeface="Calibri"/>
                          <a:cs typeface="Times New Roman"/>
                        </a:rPr>
                        <a:t>Offeror's</a:t>
                      </a:r>
                      <a:r>
                        <a:rPr lang="en-US" sz="1600" dirty="0">
                          <a:latin typeface="Calibri"/>
                          <a:ea typeface="Calibri"/>
                          <a:cs typeface="Times New Roman"/>
                        </a:rPr>
                        <a:t> proposal </a:t>
                      </a:r>
                      <a:r>
                        <a:rPr lang="en-US" sz="1600" u="sng" dirty="0">
                          <a:latin typeface="Calibri"/>
                          <a:ea typeface="Calibri"/>
                          <a:cs typeface="Times New Roman"/>
                        </a:rPr>
                        <a:t>shall</a:t>
                      </a:r>
                      <a:r>
                        <a:rPr lang="en-US" sz="1600" dirty="0">
                          <a:latin typeface="Calibri"/>
                          <a:ea typeface="Calibri"/>
                          <a:cs typeface="Times New Roman"/>
                        </a:rPr>
                        <a:t> also include the approach to security.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dirty="0">
                          <a:latin typeface="Calibri"/>
                          <a:ea typeface="Calibri"/>
                          <a:cs typeface="Times New Roman"/>
                        </a:rPr>
                        <a:t>2.1.1.2 Security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Page 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993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383" y="446052"/>
            <a:ext cx="8520113" cy="600075"/>
          </a:xfrm>
        </p:spPr>
        <p:txBody>
          <a:bodyPr>
            <a:normAutofit fontScale="90000"/>
          </a:bodyPr>
          <a:lstStyle/>
          <a:p>
            <a:r>
              <a:rPr lang="en-US" dirty="0"/>
              <a:t>Compliance Checklist</a:t>
            </a:r>
          </a:p>
        </p:txBody>
      </p:sp>
      <p:sp>
        <p:nvSpPr>
          <p:cNvPr id="3" name="Content Placeholder 2"/>
          <p:cNvSpPr>
            <a:spLocks noGrp="1"/>
          </p:cNvSpPr>
          <p:nvPr>
            <p:ph idx="1"/>
          </p:nvPr>
        </p:nvSpPr>
        <p:spPr>
          <a:xfrm>
            <a:off x="227242" y="1712196"/>
            <a:ext cx="2820758" cy="2533232"/>
          </a:xfrm>
        </p:spPr>
        <p:txBody>
          <a:bodyPr>
            <a:normAutofit fontScale="85000" lnSpcReduction="10000"/>
          </a:bodyPr>
          <a:lstStyle/>
          <a:p>
            <a:pPr>
              <a:spcBef>
                <a:spcPts val="600"/>
              </a:spcBef>
            </a:pPr>
            <a:r>
              <a:rPr lang="en-US" dirty="0"/>
              <a:t>Used for reviews to check compliance</a:t>
            </a:r>
          </a:p>
          <a:p>
            <a:pPr>
              <a:spcBef>
                <a:spcPts val="600"/>
              </a:spcBef>
            </a:pPr>
            <a:r>
              <a:rPr lang="en-US" dirty="0"/>
              <a:t>Also used to shred the RFP to ensure incorporation of every requirement</a:t>
            </a:r>
          </a:p>
        </p:txBody>
      </p:sp>
      <p:graphicFrame>
        <p:nvGraphicFramePr>
          <p:cNvPr id="4" name="Group 1138"/>
          <p:cNvGraphicFramePr>
            <a:graphicFrameLocks/>
          </p:cNvGraphicFramePr>
          <p:nvPr>
            <p:extLst>
              <p:ext uri="{D42A27DB-BD31-4B8C-83A1-F6EECF244321}">
                <p14:modId xmlns:p14="http://schemas.microsoft.com/office/powerpoint/2010/main" val="2128436372"/>
              </p:ext>
            </p:extLst>
          </p:nvPr>
        </p:nvGraphicFramePr>
        <p:xfrm>
          <a:off x="3189514" y="1662612"/>
          <a:ext cx="8839199" cy="4189898"/>
        </p:xfrm>
        <a:graphic>
          <a:graphicData uri="http://schemas.openxmlformats.org/drawingml/2006/table">
            <a:tbl>
              <a:tblPr/>
              <a:tblGrid>
                <a:gridCol w="918569">
                  <a:extLst>
                    <a:ext uri="{9D8B030D-6E8A-4147-A177-3AD203B41FA5}">
                      <a16:colId xmlns:a16="http://schemas.microsoft.com/office/drawing/2014/main" val="20000"/>
                    </a:ext>
                  </a:extLst>
                </a:gridCol>
                <a:gridCol w="1054328">
                  <a:extLst>
                    <a:ext uri="{9D8B030D-6E8A-4147-A177-3AD203B41FA5}">
                      <a16:colId xmlns:a16="http://schemas.microsoft.com/office/drawing/2014/main" val="20001"/>
                    </a:ext>
                  </a:extLst>
                </a:gridCol>
                <a:gridCol w="652953">
                  <a:extLst>
                    <a:ext uri="{9D8B030D-6E8A-4147-A177-3AD203B41FA5}">
                      <a16:colId xmlns:a16="http://schemas.microsoft.com/office/drawing/2014/main" val="20002"/>
                    </a:ext>
                  </a:extLst>
                </a:gridCol>
                <a:gridCol w="3540205">
                  <a:extLst>
                    <a:ext uri="{9D8B030D-6E8A-4147-A177-3AD203B41FA5}">
                      <a16:colId xmlns:a16="http://schemas.microsoft.com/office/drawing/2014/main" val="20003"/>
                    </a:ext>
                  </a:extLst>
                </a:gridCol>
                <a:gridCol w="766301">
                  <a:extLst>
                    <a:ext uri="{9D8B030D-6E8A-4147-A177-3AD203B41FA5}">
                      <a16:colId xmlns:a16="http://schemas.microsoft.com/office/drawing/2014/main" val="20004"/>
                    </a:ext>
                  </a:extLst>
                </a:gridCol>
                <a:gridCol w="543539">
                  <a:extLst>
                    <a:ext uri="{9D8B030D-6E8A-4147-A177-3AD203B41FA5}">
                      <a16:colId xmlns:a16="http://schemas.microsoft.com/office/drawing/2014/main" val="20005"/>
                    </a:ext>
                  </a:extLst>
                </a:gridCol>
                <a:gridCol w="1363304">
                  <a:extLst>
                    <a:ext uri="{9D8B030D-6E8A-4147-A177-3AD203B41FA5}">
                      <a16:colId xmlns:a16="http://schemas.microsoft.com/office/drawing/2014/main" val="20006"/>
                    </a:ext>
                  </a:extLst>
                </a:gridCol>
              </a:tblGrid>
              <a:tr h="5322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kern="1200" cap="none" normalizeH="0" baseline="0" dirty="0">
                          <a:ln>
                            <a:noFill/>
                          </a:ln>
                          <a:solidFill>
                            <a:srgbClr val="FFFFFF"/>
                          </a:solidFill>
                          <a:effectLst/>
                          <a:latin typeface="Times New Roman" pitchFamily="18" charset="0"/>
                          <a:ea typeface="Batang" pitchFamily="18" charset="-127"/>
                          <a:cs typeface="Times New Roman" pitchFamily="18" charset="0"/>
                        </a:rPr>
                        <a:t>RFP – Statement of Work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100" b="1" i="0" u="none" strike="noStrike" cap="none" normalizeH="0" baseline="0" dirty="0">
                          <a:ln>
                            <a:noFill/>
                          </a:ln>
                          <a:solidFill>
                            <a:srgbClr val="FFFFFF"/>
                          </a:solidFill>
                          <a:effectLst/>
                          <a:latin typeface="Times New Roman" pitchFamily="18" charset="0"/>
                          <a:ea typeface="Batang" pitchFamily="18" charset="-127"/>
                          <a:cs typeface="Times New Roman" pitchFamily="18" charset="0"/>
                        </a:rPr>
                        <a:t>YES</a:t>
                      </a:r>
                      <a:endParaRPr kumimoji="0" lang="en-US" altLang="ko-KR" sz="1100" b="0" i="0" u="none" strike="noStrike" cap="none" normalizeH="0" baseline="0" dirty="0">
                        <a:ln>
                          <a:noFill/>
                        </a:ln>
                        <a:solidFill>
                          <a:srgbClr val="FFFF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100" b="1" i="0" u="none" strike="noStrike" cap="none" normalizeH="0" baseline="0" dirty="0">
                          <a:ln>
                            <a:noFill/>
                          </a:ln>
                          <a:solidFill>
                            <a:srgbClr val="FFFFFF"/>
                          </a:solidFill>
                          <a:effectLst/>
                          <a:latin typeface="Times New Roman" pitchFamily="18" charset="0"/>
                          <a:ea typeface="Batang" pitchFamily="18" charset="-127"/>
                          <a:cs typeface="Times New Roman" pitchFamily="18" charset="0"/>
                        </a:rPr>
                        <a:t>NO</a:t>
                      </a:r>
                      <a:endParaRPr kumimoji="0" lang="en-US" altLang="ko-KR" sz="1100" b="0" i="0" u="none" strike="noStrike" cap="none" normalizeH="0" baseline="0" dirty="0">
                        <a:ln>
                          <a:noFill/>
                        </a:ln>
                        <a:solidFill>
                          <a:srgbClr val="FFFF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200" b="1" i="0" u="none" strike="noStrike" cap="none" normalizeH="0" baseline="0" dirty="0">
                          <a:ln>
                            <a:noFill/>
                          </a:ln>
                          <a:solidFill>
                            <a:srgbClr val="FFFFFF"/>
                          </a:solidFill>
                          <a:effectLst/>
                          <a:latin typeface="Times New Roman" pitchFamily="18" charset="0"/>
                          <a:ea typeface="Batang" pitchFamily="18" charset="-127"/>
                          <a:cs typeface="Times New Roman" pitchFamily="18" charset="0"/>
                        </a:rPr>
                        <a:t>Outline Section No.</a:t>
                      </a:r>
                      <a:endParaRPr kumimoji="0" lang="en-US" altLang="ko-KR" sz="1200" b="0" i="0" u="none" strike="noStrike" cap="none" normalizeH="0" baseline="0" dirty="0">
                        <a:ln>
                          <a:noFill/>
                        </a:ln>
                        <a:solidFill>
                          <a:srgbClr val="FFFFFF"/>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32892">
                <a:tc row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4.0 GENERAL</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4.1 Contractor Transition</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4.1.1 </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The Contractor </a:t>
                      </a:r>
                      <a:r>
                        <a:rPr kumimoji="0" lang="en-US" altLang="ko-KR" sz="1200" b="1" i="1" u="sng" strike="noStrike" cap="none" normalizeH="0" baseline="0" dirty="0">
                          <a:ln>
                            <a:noFill/>
                          </a:ln>
                          <a:solidFill>
                            <a:schemeClr val="tx1"/>
                          </a:solidFill>
                          <a:effectLst/>
                          <a:latin typeface="Times New Roman" pitchFamily="18" charset="0"/>
                          <a:ea typeface="Batang" pitchFamily="18" charset="-127"/>
                          <a:cs typeface="Times New Roman" pitchFamily="18" charset="0"/>
                        </a:rPr>
                        <a:t>shall</a:t>
                      </a: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conduct phase-in procedures beginning 60 calendar days prior to the performance date specified in Section F of the contract. </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4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2.4.1</a:t>
                      </a:r>
                      <a:endParaRPr kumimoji="0" lang="en-US" altLang="ko-KR" sz="14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063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The Contractor </a:t>
                      </a:r>
                      <a:r>
                        <a:rPr kumimoji="0" lang="en-US" altLang="ko-KR" sz="1200" b="1" i="1" u="sng" strike="noStrike" cap="none" normalizeH="0" baseline="0" dirty="0">
                          <a:ln>
                            <a:noFill/>
                          </a:ln>
                          <a:solidFill>
                            <a:schemeClr val="tx1"/>
                          </a:solidFill>
                          <a:effectLst/>
                          <a:latin typeface="Times New Roman" pitchFamily="18" charset="0"/>
                          <a:ea typeface="Batang" pitchFamily="18" charset="-127"/>
                          <a:cs typeface="Times New Roman" pitchFamily="18" charset="0"/>
                        </a:rPr>
                        <a:t>shall</a:t>
                      </a: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submit a phase-in plan for evaluation with its proposal. </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4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2.4.1</a:t>
                      </a:r>
                      <a:endParaRPr kumimoji="0" lang="en-US" altLang="ko-KR" sz="14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063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The phase-in </a:t>
                      </a:r>
                      <a:r>
                        <a:rPr kumimoji="0" lang="en-US" altLang="ko-KR" sz="1200" b="1" i="1" u="sng" strike="noStrike" cap="none" normalizeH="0" baseline="0" dirty="0">
                          <a:ln>
                            <a:noFill/>
                          </a:ln>
                          <a:solidFill>
                            <a:schemeClr val="tx1"/>
                          </a:solidFill>
                          <a:effectLst/>
                          <a:latin typeface="Times New Roman" pitchFamily="18" charset="0"/>
                          <a:ea typeface="Batang" pitchFamily="18" charset="-127"/>
                          <a:cs typeface="Times New Roman" pitchFamily="18" charset="0"/>
                        </a:rPr>
                        <a:t>requires</a:t>
                      </a: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coordination with the incumbent Contractors.</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4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2.4.1</a:t>
                      </a:r>
                      <a:endParaRPr kumimoji="0" lang="en-US" altLang="ko-KR" sz="14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7402">
                <a:tc vMerge="1">
                  <a:txBody>
                    <a:bodyPr/>
                    <a:lstStyle/>
                    <a:p>
                      <a:endParaRPr lang="en-US"/>
                    </a:p>
                  </a:txBody>
                  <a:tcPr/>
                </a:tc>
                <a:tc vMerge="1">
                  <a:txBody>
                    <a:bodyPr/>
                    <a:lstStyle/>
                    <a:p>
                      <a:endParaRPr lang="en-US"/>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4.1.2</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At least 60 calendar days prior to contract completion, the Contracting Officer (KO) and Contracting Officers Representative (COR) </a:t>
                      </a:r>
                      <a:r>
                        <a:rPr kumimoji="0" lang="en-US" altLang="ko-KR" sz="1200" b="1" i="1" u="sng" strike="noStrike" cap="none" normalizeH="0" baseline="0" dirty="0">
                          <a:ln>
                            <a:noFill/>
                          </a:ln>
                          <a:solidFill>
                            <a:schemeClr val="tx1"/>
                          </a:solidFill>
                          <a:effectLst/>
                          <a:latin typeface="Times New Roman" pitchFamily="18" charset="0"/>
                          <a:ea typeface="Batang" pitchFamily="18" charset="-127"/>
                          <a:cs typeface="Times New Roman" pitchFamily="18" charset="0"/>
                        </a:rPr>
                        <a:t>will</a:t>
                      </a: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notify the Contractor of all outstanding requirements that </a:t>
                      </a:r>
                      <a:r>
                        <a:rPr kumimoji="0" lang="en-US" altLang="ko-KR" sz="1200" b="1" i="1" u="sng" strike="noStrike" cap="none" normalizeH="0" baseline="0" dirty="0">
                          <a:ln>
                            <a:noFill/>
                          </a:ln>
                          <a:solidFill>
                            <a:schemeClr val="tx1"/>
                          </a:solidFill>
                          <a:effectLst/>
                          <a:latin typeface="Times New Roman" pitchFamily="18" charset="0"/>
                          <a:ea typeface="Batang" pitchFamily="18" charset="-127"/>
                          <a:cs typeface="Times New Roman" pitchFamily="18" charset="0"/>
                        </a:rPr>
                        <a:t>shall</a:t>
                      </a: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be completed prior to contract termination.</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4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2.4.1</a:t>
                      </a:r>
                      <a:endParaRPr kumimoji="0" lang="en-US" altLang="ko-KR" sz="14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28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The Contractor </a:t>
                      </a:r>
                      <a:r>
                        <a:rPr kumimoji="0" lang="en-US" altLang="ko-KR" sz="1200" b="1" i="1" u="sng" strike="noStrike" cap="none" normalizeH="0" baseline="0" dirty="0">
                          <a:ln>
                            <a:noFill/>
                          </a:ln>
                          <a:solidFill>
                            <a:schemeClr val="tx1"/>
                          </a:solidFill>
                          <a:effectLst/>
                          <a:latin typeface="Times New Roman" pitchFamily="18" charset="0"/>
                          <a:ea typeface="Batang" pitchFamily="18" charset="-127"/>
                          <a:cs typeface="Times New Roman" pitchFamily="18" charset="0"/>
                        </a:rPr>
                        <a:t>shall</a:t>
                      </a: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provide personnel with a level of knowledge, skills, abilities, and aptitude in services to support the deliverables of this contract. </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4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2.4.1</a:t>
                      </a:r>
                      <a:endParaRPr kumimoji="0" lang="en-US" altLang="ko-KR" sz="14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063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Contractor employees working under this contract </a:t>
                      </a:r>
                      <a:r>
                        <a:rPr kumimoji="0" lang="en-US" altLang="ko-KR" sz="1200" b="1" i="1" u="sng" strike="noStrike" cap="none" normalizeH="0" baseline="0" dirty="0">
                          <a:ln>
                            <a:noFill/>
                          </a:ln>
                          <a:solidFill>
                            <a:schemeClr val="tx1"/>
                          </a:solidFill>
                          <a:effectLst/>
                          <a:latin typeface="Times New Roman" pitchFamily="18" charset="0"/>
                          <a:ea typeface="Batang" pitchFamily="18" charset="-127"/>
                          <a:cs typeface="Times New Roman" pitchFamily="18" charset="0"/>
                        </a:rPr>
                        <a:t>shall</a:t>
                      </a:r>
                      <a:r>
                        <a:rPr kumimoji="0" lang="en-US" altLang="ko-K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be able to fluently speak, read, and write English.</a:t>
                      </a:r>
                      <a:endParaRPr kumimoji="0" lang="en-US" altLang="ko-KR" sz="12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00408C"/>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4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2.4.1</a:t>
                      </a:r>
                      <a:endParaRPr kumimoji="0" lang="en-US" altLang="ko-KR" sz="1400" b="0" i="0" u="none" strike="noStrike" cap="none" normalizeH="0" baseline="0" dirty="0">
                        <a:ln>
                          <a:noFill/>
                        </a:ln>
                        <a:solidFill>
                          <a:schemeClr val="tx1"/>
                        </a:solidFill>
                        <a:effectLst/>
                        <a:latin typeface="Arial" pitchFamily="34"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8062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65125"/>
            <a:ext cx="7215554" cy="1041643"/>
          </a:xfrm>
        </p:spPr>
        <p:txBody>
          <a:bodyPr/>
          <a:lstStyle/>
          <a:p>
            <a:r>
              <a:rPr lang="en-US" b="0" dirty="0"/>
              <a:t>Numbering Compliance Items</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65" t="20924" r="25854" b="7702"/>
          <a:stretch/>
        </p:blipFill>
        <p:spPr bwMode="auto">
          <a:xfrm>
            <a:off x="576548" y="1572162"/>
            <a:ext cx="6179055" cy="5257800"/>
          </a:xfrm>
          <a:prstGeom prst="rect">
            <a:avLst/>
          </a:prstGeom>
          <a:ln w="952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bwMode="auto">
          <a:xfrm>
            <a:off x="1011713" y="1538977"/>
            <a:ext cx="381000" cy="152400"/>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6" name="Oval 5"/>
          <p:cNvSpPr/>
          <p:nvPr/>
        </p:nvSpPr>
        <p:spPr bwMode="auto">
          <a:xfrm>
            <a:off x="1359662" y="4271160"/>
            <a:ext cx="381000" cy="152400"/>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7" name="Oval 6"/>
          <p:cNvSpPr/>
          <p:nvPr/>
        </p:nvSpPr>
        <p:spPr bwMode="auto">
          <a:xfrm>
            <a:off x="1501964" y="4783445"/>
            <a:ext cx="381000" cy="152400"/>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8" name="Oval 7"/>
          <p:cNvSpPr/>
          <p:nvPr/>
        </p:nvSpPr>
        <p:spPr bwMode="auto">
          <a:xfrm>
            <a:off x="1392713" y="4456612"/>
            <a:ext cx="914400" cy="261651"/>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cxnSp>
        <p:nvCxnSpPr>
          <p:cNvPr id="9" name="Straight Connector 8"/>
          <p:cNvCxnSpPr>
            <a:stCxn id="4" idx="6"/>
          </p:cNvCxnSpPr>
          <p:nvPr/>
        </p:nvCxnSpPr>
        <p:spPr bwMode="auto">
          <a:xfrm>
            <a:off x="1392714" y="1615177"/>
            <a:ext cx="6052851" cy="326834"/>
          </a:xfrm>
          <a:prstGeom prst="line">
            <a:avLst/>
          </a:prstGeom>
          <a:solidFill>
            <a:schemeClr val="accent1"/>
          </a:solidFill>
          <a:ln w="19050" cap="flat" cmpd="sng" algn="ctr">
            <a:solidFill>
              <a:srgbClr val="C00000"/>
            </a:solidFill>
            <a:prstDash val="lgDash"/>
            <a:round/>
            <a:headEnd type="none" w="med" len="med"/>
            <a:tailEnd type="none" w="med" len="med"/>
          </a:ln>
          <a:effectLst/>
        </p:spPr>
      </p:cxnSp>
      <p:cxnSp>
        <p:nvCxnSpPr>
          <p:cNvPr id="11" name="Straight Connector 10"/>
          <p:cNvCxnSpPr/>
          <p:nvPr/>
        </p:nvCxnSpPr>
        <p:spPr bwMode="auto">
          <a:xfrm flipV="1">
            <a:off x="1681448" y="1942012"/>
            <a:ext cx="5764117" cy="2360997"/>
          </a:xfrm>
          <a:prstGeom prst="line">
            <a:avLst/>
          </a:prstGeom>
          <a:solidFill>
            <a:schemeClr val="accent1"/>
          </a:solidFill>
          <a:ln w="19050" cap="flat" cmpd="sng" algn="ctr">
            <a:solidFill>
              <a:srgbClr val="C00000"/>
            </a:solidFill>
            <a:prstDash val="lgDash"/>
            <a:round/>
            <a:headEnd type="none" w="med" len="med"/>
            <a:tailEnd type="none" w="med" len="med"/>
          </a:ln>
          <a:effectLst/>
        </p:spPr>
      </p:cxnSp>
      <p:cxnSp>
        <p:nvCxnSpPr>
          <p:cNvPr id="13" name="Straight Connector 12"/>
          <p:cNvCxnSpPr>
            <a:stCxn id="8" idx="7"/>
          </p:cNvCxnSpPr>
          <p:nvPr/>
        </p:nvCxnSpPr>
        <p:spPr bwMode="auto">
          <a:xfrm flipV="1">
            <a:off x="2173202" y="1942011"/>
            <a:ext cx="5402728" cy="2552918"/>
          </a:xfrm>
          <a:prstGeom prst="line">
            <a:avLst/>
          </a:prstGeom>
          <a:solidFill>
            <a:schemeClr val="accent1"/>
          </a:solidFill>
          <a:ln w="19050" cap="flat" cmpd="sng" algn="ctr">
            <a:solidFill>
              <a:srgbClr val="C00000"/>
            </a:solidFill>
            <a:prstDash val="lgDash"/>
            <a:round/>
            <a:headEnd type="none" w="med" len="med"/>
            <a:tailEnd type="none" w="med" len="med"/>
          </a:ln>
          <a:effectLst/>
        </p:spPr>
      </p:cxnSp>
      <p:cxnSp>
        <p:nvCxnSpPr>
          <p:cNvPr id="16" name="Straight Connector 15"/>
          <p:cNvCxnSpPr>
            <a:stCxn id="7" idx="6"/>
          </p:cNvCxnSpPr>
          <p:nvPr/>
        </p:nvCxnSpPr>
        <p:spPr bwMode="auto">
          <a:xfrm flipV="1">
            <a:off x="1882965" y="1942011"/>
            <a:ext cx="5780183" cy="2917634"/>
          </a:xfrm>
          <a:prstGeom prst="line">
            <a:avLst/>
          </a:prstGeom>
          <a:solidFill>
            <a:schemeClr val="accent1"/>
          </a:solidFill>
          <a:ln w="19050" cap="flat" cmpd="sng" algn="ctr">
            <a:solidFill>
              <a:srgbClr val="C00000"/>
            </a:solidFill>
            <a:prstDash val="lgDash"/>
            <a:round/>
            <a:headEnd type="none" w="med" len="med"/>
            <a:tailEnd type="none" w="med" len="med"/>
          </a:ln>
          <a:effectLst/>
        </p:spPr>
      </p:cxnSp>
      <p:sp>
        <p:nvSpPr>
          <p:cNvPr id="25" name="TextBox 24"/>
          <p:cNvSpPr txBox="1"/>
          <p:nvPr/>
        </p:nvSpPr>
        <p:spPr>
          <a:xfrm>
            <a:off x="7597965" y="1725079"/>
            <a:ext cx="1687417" cy="369332"/>
          </a:xfrm>
          <a:prstGeom prst="rect">
            <a:avLst/>
          </a:prstGeom>
          <a:noFill/>
        </p:spPr>
        <p:txBody>
          <a:bodyPr wrap="square" rtlCol="0">
            <a:spAutoFit/>
          </a:bodyPr>
          <a:lstStyle/>
          <a:p>
            <a:r>
              <a:rPr lang="en-US" dirty="0">
                <a:solidFill>
                  <a:srgbClr val="C00000"/>
                </a:solidFill>
              </a:rPr>
              <a:t>[L3.(c).Sec I.1]</a:t>
            </a:r>
          </a:p>
        </p:txBody>
      </p:sp>
      <p:sp>
        <p:nvSpPr>
          <p:cNvPr id="26" name="TextBox 25"/>
          <p:cNvSpPr txBox="1"/>
          <p:nvPr/>
        </p:nvSpPr>
        <p:spPr>
          <a:xfrm>
            <a:off x="7077389" y="2497974"/>
            <a:ext cx="4538063" cy="2529923"/>
          </a:xfrm>
          <a:prstGeom prst="rect">
            <a:avLst/>
          </a:prstGeom>
          <a:noFill/>
        </p:spPr>
        <p:txBody>
          <a:bodyPr wrap="square" rtlCol="0">
            <a:spAutoFit/>
          </a:bodyPr>
          <a:lstStyle/>
          <a:p>
            <a:pPr marL="190500" indent="-190500" eaLnBrk="0" fontAlgn="base" hangingPunct="0">
              <a:spcBef>
                <a:spcPct val="60000"/>
              </a:spcBef>
              <a:spcAft>
                <a:spcPct val="0"/>
              </a:spcAft>
              <a:buClr>
                <a:schemeClr val="accent1"/>
              </a:buClr>
              <a:buFont typeface="Wingdings" charset="0"/>
              <a:buChar char="§"/>
            </a:pPr>
            <a:r>
              <a:rPr lang="en-US" sz="2400" b="1" dirty="0">
                <a:ea typeface="ＭＳ Ｐゴシック" charset="0"/>
              </a:rPr>
              <a:t>Track compliance to instructions, evaluation criteria, statement of work, and any other pertinent sections and attachments</a:t>
            </a:r>
          </a:p>
          <a:p>
            <a:pPr marL="190500" indent="-190500" eaLnBrk="0" fontAlgn="base" hangingPunct="0">
              <a:spcBef>
                <a:spcPct val="60000"/>
              </a:spcBef>
              <a:spcAft>
                <a:spcPct val="0"/>
              </a:spcAft>
              <a:buClr>
                <a:schemeClr val="accent1"/>
              </a:buClr>
              <a:buFont typeface="Wingdings" charset="0"/>
              <a:buChar char="§"/>
            </a:pPr>
            <a:r>
              <a:rPr lang="en-US" sz="2400" b="1" dirty="0">
                <a:ea typeface="ＭＳ Ｐゴシック" charset="0"/>
              </a:rPr>
              <a:t>In select cases, may also track your sections to WBS</a:t>
            </a:r>
          </a:p>
        </p:txBody>
      </p:sp>
    </p:spTree>
    <p:extLst>
      <p:ext uri="{BB962C8B-B14F-4D97-AF65-F5344CB8AC3E}">
        <p14:creationId xmlns:p14="http://schemas.microsoft.com/office/powerpoint/2010/main" val="32046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9 </a:t>
            </a:r>
            <a:r>
              <a:rPr lang="en-US" dirty="0"/>
              <a:t>Prior to Listening to the Next Module</a:t>
            </a:r>
          </a:p>
        </p:txBody>
      </p:sp>
    </p:spTree>
    <p:extLst>
      <p:ext uri="{BB962C8B-B14F-4D97-AF65-F5344CB8AC3E}">
        <p14:creationId xmlns:p14="http://schemas.microsoft.com/office/powerpoint/2010/main" val="2029976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7F7C-6091-4CD2-830D-1CE402F19E2B}"/>
              </a:ext>
            </a:extLst>
          </p:cNvPr>
          <p:cNvSpPr>
            <a:spLocks noGrp="1"/>
          </p:cNvSpPr>
          <p:nvPr>
            <p:ph type="title"/>
          </p:nvPr>
        </p:nvSpPr>
        <p:spPr>
          <a:xfrm>
            <a:off x="838199" y="365125"/>
            <a:ext cx="7525215" cy="1041643"/>
          </a:xfrm>
        </p:spPr>
        <p:txBody>
          <a:bodyPr>
            <a:normAutofit fontScale="90000"/>
          </a:bodyPr>
          <a:lstStyle/>
          <a:p>
            <a:r>
              <a:rPr lang="en-US" dirty="0"/>
              <a:t>Compliance is Built In From the Start and is Checked Till Submission</a:t>
            </a:r>
          </a:p>
        </p:txBody>
      </p:sp>
      <p:sp>
        <p:nvSpPr>
          <p:cNvPr id="3" name="Content Placeholder 2">
            <a:extLst>
              <a:ext uri="{FF2B5EF4-FFF2-40B4-BE49-F238E27FC236}">
                <a16:creationId xmlns:a16="http://schemas.microsoft.com/office/drawing/2014/main" id="{40273587-6B3F-6BA8-61E0-9899D01A3D0C}"/>
              </a:ext>
            </a:extLst>
          </p:cNvPr>
          <p:cNvSpPr>
            <a:spLocks noGrp="1"/>
          </p:cNvSpPr>
          <p:nvPr>
            <p:ph idx="1"/>
          </p:nvPr>
        </p:nvSpPr>
        <p:spPr>
          <a:xfrm>
            <a:off x="838199" y="1825624"/>
            <a:ext cx="10721703" cy="4775897"/>
          </a:xfrm>
        </p:spPr>
        <p:txBody>
          <a:bodyPr>
            <a:normAutofit fontScale="47500" lnSpcReduction="20000"/>
          </a:bodyPr>
          <a:lstStyle/>
          <a:p>
            <a:pPr fontAlgn="base"/>
            <a:r>
              <a:rPr lang="en-US" sz="4000" dirty="0"/>
              <a:t>Preparation and review of the annotated outline (Is the outline built correctly? Does it include everything needed? Are all the volumes and attachments built correctly?) </a:t>
            </a:r>
          </a:p>
          <a:p>
            <a:pPr fontAlgn="base"/>
            <a:r>
              <a:rPr lang="en-US" sz="4000" dirty="0"/>
              <a:t>In-process reviews (Is there a “writer’s drift” and how should we adjust course? Are the writers responding completely to the requirements?) </a:t>
            </a:r>
          </a:p>
          <a:p>
            <a:pPr fontAlgn="base"/>
            <a:r>
              <a:rPr lang="en-US" sz="4000" dirty="0"/>
              <a:t>Amendments and Q&amp;As issuance, when changes need to be made. </a:t>
            </a:r>
          </a:p>
          <a:p>
            <a:pPr fontAlgn="base"/>
            <a:r>
              <a:rPr lang="en-US" sz="4000" dirty="0"/>
              <a:t>Reviews:  </a:t>
            </a:r>
          </a:p>
          <a:p>
            <a:pPr lvl="1" fontAlgn="base"/>
            <a:r>
              <a:rPr lang="en-US" sz="3600" dirty="0">
                <a:solidFill>
                  <a:schemeClr val="bg1"/>
                </a:solidFill>
                <a:highlight>
                  <a:srgbClr val="FF00FF"/>
                </a:highlight>
              </a:rPr>
              <a:t>Pink Team</a:t>
            </a:r>
            <a:r>
              <a:rPr lang="en-US" sz="3600" dirty="0">
                <a:highlight>
                  <a:srgbClr val="FF00FF"/>
                </a:highlight>
              </a:rPr>
              <a:t> </a:t>
            </a:r>
            <a:r>
              <a:rPr lang="en-US" sz="3600" dirty="0"/>
              <a:t>(Check of outline compliance and compliance of the information that’s in the document by this point. Customer readiness level of the proposal is at 60%.) </a:t>
            </a:r>
          </a:p>
          <a:p>
            <a:pPr lvl="1" fontAlgn="base"/>
            <a:r>
              <a:rPr lang="en-US" sz="3600" dirty="0">
                <a:solidFill>
                  <a:schemeClr val="bg1"/>
                </a:solidFill>
                <a:highlight>
                  <a:srgbClr val="FF0000"/>
                </a:highlight>
              </a:rPr>
              <a:t>Red Team </a:t>
            </a:r>
            <a:r>
              <a:rPr lang="en-US" sz="3600" dirty="0"/>
              <a:t>(Full content compliance check in addition to all the requirements being addressed. Customer readiness level of the proposal is at 90%.) </a:t>
            </a:r>
          </a:p>
          <a:p>
            <a:pPr lvl="1" fontAlgn="base"/>
            <a:r>
              <a:rPr lang="en-US" sz="3600" dirty="0">
                <a:highlight>
                  <a:srgbClr val="C0C0C0"/>
                </a:highlight>
              </a:rPr>
              <a:t>Read-Aloud Review </a:t>
            </a:r>
            <a:r>
              <a:rPr lang="en-US" sz="3600" dirty="0"/>
              <a:t>(did we address every requirement?) </a:t>
            </a:r>
          </a:p>
          <a:p>
            <a:pPr lvl="1" fontAlgn="base"/>
            <a:r>
              <a:rPr lang="en-US" sz="3600" dirty="0">
                <a:highlight>
                  <a:srgbClr val="FFFF00"/>
                </a:highlight>
              </a:rPr>
              <a:t>Gold Team </a:t>
            </a:r>
            <a:r>
              <a:rPr lang="en-US" sz="3600" dirty="0"/>
              <a:t>(Is everything compliant in form and in substance? Customer readiness level is 99.99%) </a:t>
            </a:r>
          </a:p>
          <a:p>
            <a:pPr fontAlgn="base"/>
            <a:r>
              <a:rPr lang="en-US" sz="4000" dirty="0"/>
              <a:t>Production (White Glove) (Did we assemble the package correctly? Did we include absolutely everything? Customer readiness level is 100%) </a:t>
            </a:r>
          </a:p>
          <a:p>
            <a:pPr fontAlgn="base"/>
            <a:r>
              <a:rPr lang="en-US" sz="4000" dirty="0"/>
              <a:t>Final compliance check (Quadruple-check: are there all the pieces necessary for submission?)</a:t>
            </a:r>
            <a:endParaRPr lang="en-US" dirty="0"/>
          </a:p>
        </p:txBody>
      </p:sp>
    </p:spTree>
    <p:extLst>
      <p:ext uri="{BB962C8B-B14F-4D97-AF65-F5344CB8AC3E}">
        <p14:creationId xmlns:p14="http://schemas.microsoft.com/office/powerpoint/2010/main" val="295789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325" y="2209800"/>
            <a:ext cx="11482252" cy="1905000"/>
          </a:xfrm>
        </p:spPr>
        <p:txBody>
          <a:bodyPr/>
          <a:lstStyle/>
          <a:p>
            <a:pPr lvl="0"/>
            <a:r>
              <a:rPr lang="en-US" dirty="0"/>
              <a:t>Transfer your logic to the Word or Excel/Smartsheets-based outline to figure out the numbering and compliance</a:t>
            </a:r>
          </a:p>
          <a:p>
            <a:pPr lvl="0"/>
            <a:r>
              <a:rPr lang="en-US" dirty="0"/>
              <a:t>Fill out section titles, page count allocations, and RFP section references</a:t>
            </a:r>
          </a:p>
        </p:txBody>
      </p:sp>
      <p:sp>
        <p:nvSpPr>
          <p:cNvPr id="7" name="Title 2"/>
          <p:cNvSpPr txBox="1">
            <a:spLocks/>
          </p:cNvSpPr>
          <p:nvPr/>
        </p:nvSpPr>
        <p:spPr>
          <a:xfrm>
            <a:off x="446315" y="304801"/>
            <a:ext cx="8229600" cy="1143000"/>
          </a:xfrm>
          <a:prstGeom prst="rect">
            <a:avLst/>
          </a:prstGeom>
        </p:spPr>
        <p:txBody>
          <a:bodyPr vert="horz" rtlCol="0" anchor="ctr">
            <a:normAutofit/>
            <a:scene3d>
              <a:camera prst="orthographicFront"/>
              <a:lightRig rig="soft" dir="t"/>
            </a:scene3d>
            <a:sp3d prstMaterial="softEdge">
              <a:bevelT w="25400" h="25400"/>
            </a:sp3d>
          </a:bodyPr>
          <a:lstStyle/>
          <a:p>
            <a:pPr fontAlgn="base">
              <a:lnSpc>
                <a:spcPct val="100000"/>
              </a:lnSpc>
              <a:spcBef>
                <a:spcPct val="0"/>
              </a:spcBef>
              <a:spcAft>
                <a:spcPct val="0"/>
              </a:spcAft>
              <a:defRPr/>
            </a:pPr>
            <a:r>
              <a:rPr lang="en-US" sz="3200" b="1" dirty="0">
                <a:latin typeface="+mj-lt"/>
                <a:ea typeface="ＭＳ Ｐゴシック" charset="0"/>
                <a:cs typeface="+mj-cs"/>
              </a:rPr>
              <a:t>Module 9 Exercise: Create the Initial Outline and Cross-Reference Matrix</a:t>
            </a:r>
          </a:p>
        </p:txBody>
      </p:sp>
      <p:sp>
        <p:nvSpPr>
          <p:cNvPr id="9" name="TextBox 8"/>
          <p:cNvSpPr txBox="1"/>
          <p:nvPr/>
        </p:nvSpPr>
        <p:spPr>
          <a:xfrm>
            <a:off x="446314" y="1543735"/>
            <a:ext cx="11745685" cy="369332"/>
          </a:xfrm>
          <a:prstGeom prst="rect">
            <a:avLst/>
          </a:prstGeom>
          <a:noFill/>
        </p:spPr>
        <p:txBody>
          <a:bodyPr wrap="square" rtlCol="0">
            <a:spAutoFit/>
          </a:bodyPr>
          <a:lstStyle/>
          <a:p>
            <a:r>
              <a:rPr lang="en-US" i="1" dirty="0">
                <a:solidFill>
                  <a:schemeClr val="tx2"/>
                </a:solidFill>
              </a:rPr>
              <a:t>This type of outline helps keep a succinct view of the structure, assignments, page allocations, compliance, and status</a:t>
            </a:r>
          </a:p>
        </p:txBody>
      </p:sp>
      <p:graphicFrame>
        <p:nvGraphicFramePr>
          <p:cNvPr id="6" name="Table 5">
            <a:extLst>
              <a:ext uri="{FF2B5EF4-FFF2-40B4-BE49-F238E27FC236}">
                <a16:creationId xmlns:a16="http://schemas.microsoft.com/office/drawing/2014/main" id="{D82F223A-E137-43E3-881F-44E753F3532F}"/>
              </a:ext>
            </a:extLst>
          </p:cNvPr>
          <p:cNvGraphicFramePr>
            <a:graphicFrameLocks noGrp="1"/>
          </p:cNvGraphicFramePr>
          <p:nvPr>
            <p:extLst>
              <p:ext uri="{D42A27DB-BD31-4B8C-83A1-F6EECF244321}">
                <p14:modId xmlns:p14="http://schemas.microsoft.com/office/powerpoint/2010/main" val="1795814356"/>
              </p:ext>
            </p:extLst>
          </p:nvPr>
        </p:nvGraphicFramePr>
        <p:xfrm>
          <a:off x="483325" y="3815200"/>
          <a:ext cx="11612879" cy="2378245"/>
        </p:xfrm>
        <a:graphic>
          <a:graphicData uri="http://schemas.openxmlformats.org/drawingml/2006/table">
            <a:tbl>
              <a:tblPr firstRow="1" firstCol="1" bandRow="1">
                <a:tableStyleId>{5C22544A-7EE6-4342-B048-85BDC9FD1C3A}</a:tableStyleId>
              </a:tblPr>
              <a:tblGrid>
                <a:gridCol w="1027516">
                  <a:extLst>
                    <a:ext uri="{9D8B030D-6E8A-4147-A177-3AD203B41FA5}">
                      <a16:colId xmlns:a16="http://schemas.microsoft.com/office/drawing/2014/main" val="3504107313"/>
                    </a:ext>
                  </a:extLst>
                </a:gridCol>
                <a:gridCol w="2841586">
                  <a:extLst>
                    <a:ext uri="{9D8B030D-6E8A-4147-A177-3AD203B41FA5}">
                      <a16:colId xmlns:a16="http://schemas.microsoft.com/office/drawing/2014/main" val="141265105"/>
                    </a:ext>
                  </a:extLst>
                </a:gridCol>
                <a:gridCol w="911904">
                  <a:extLst>
                    <a:ext uri="{9D8B030D-6E8A-4147-A177-3AD203B41FA5}">
                      <a16:colId xmlns:a16="http://schemas.microsoft.com/office/drawing/2014/main" val="233490375"/>
                    </a:ext>
                  </a:extLst>
                </a:gridCol>
                <a:gridCol w="862149">
                  <a:extLst>
                    <a:ext uri="{9D8B030D-6E8A-4147-A177-3AD203B41FA5}">
                      <a16:colId xmlns:a16="http://schemas.microsoft.com/office/drawing/2014/main" val="951217687"/>
                    </a:ext>
                  </a:extLst>
                </a:gridCol>
                <a:gridCol w="783771">
                  <a:extLst>
                    <a:ext uri="{9D8B030D-6E8A-4147-A177-3AD203B41FA5}">
                      <a16:colId xmlns:a16="http://schemas.microsoft.com/office/drawing/2014/main" val="3392288317"/>
                    </a:ext>
                  </a:extLst>
                </a:gridCol>
                <a:gridCol w="783771">
                  <a:extLst>
                    <a:ext uri="{9D8B030D-6E8A-4147-A177-3AD203B41FA5}">
                      <a16:colId xmlns:a16="http://schemas.microsoft.com/office/drawing/2014/main" val="3767187831"/>
                    </a:ext>
                  </a:extLst>
                </a:gridCol>
                <a:gridCol w="783772">
                  <a:extLst>
                    <a:ext uri="{9D8B030D-6E8A-4147-A177-3AD203B41FA5}">
                      <a16:colId xmlns:a16="http://schemas.microsoft.com/office/drawing/2014/main" val="3977480157"/>
                    </a:ext>
                  </a:extLst>
                </a:gridCol>
                <a:gridCol w="1097280">
                  <a:extLst>
                    <a:ext uri="{9D8B030D-6E8A-4147-A177-3AD203B41FA5}">
                      <a16:colId xmlns:a16="http://schemas.microsoft.com/office/drawing/2014/main" val="3761546169"/>
                    </a:ext>
                  </a:extLst>
                </a:gridCol>
                <a:gridCol w="1058091">
                  <a:extLst>
                    <a:ext uri="{9D8B030D-6E8A-4147-A177-3AD203B41FA5}">
                      <a16:colId xmlns:a16="http://schemas.microsoft.com/office/drawing/2014/main" val="2084271570"/>
                    </a:ext>
                  </a:extLst>
                </a:gridCol>
                <a:gridCol w="1463039">
                  <a:extLst>
                    <a:ext uri="{9D8B030D-6E8A-4147-A177-3AD203B41FA5}">
                      <a16:colId xmlns:a16="http://schemas.microsoft.com/office/drawing/2014/main" val="1834431121"/>
                    </a:ext>
                  </a:extLst>
                </a:gridCol>
              </a:tblGrid>
              <a:tr h="964153">
                <a:tc>
                  <a:txBody>
                    <a:bodyPr/>
                    <a:lstStyle/>
                    <a:p>
                      <a:pPr marL="0" marR="0" algn="l">
                        <a:spcBef>
                          <a:spcPts val="0"/>
                        </a:spcBef>
                        <a:spcAft>
                          <a:spcPts val="0"/>
                        </a:spcAft>
                      </a:pPr>
                      <a:r>
                        <a:rPr lang="en-US" sz="1800" dirty="0">
                          <a:effectLst/>
                          <a:latin typeface="+mn-lt"/>
                        </a:rPr>
                        <a:t>Proposal Section No.</a:t>
                      </a:r>
                      <a:endParaRPr lang="en-US" sz="24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latin typeface="+mn-lt"/>
                          <a:ea typeface="Calibri" panose="020F0502020204030204" pitchFamily="34" charset="0"/>
                        </a:rPr>
                        <a:t>Proposal Section Title</a:t>
                      </a:r>
                      <a:endParaRPr lang="en-US" sz="24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Section L</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Section M</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PWS</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Other</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Page Limit</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latin typeface="+mn-lt"/>
                        </a:rPr>
                        <a:t>Author and Support </a:t>
                      </a:r>
                      <a:endParaRPr lang="en-US" sz="240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latin typeface="+mn-lt"/>
                        </a:rPr>
                        <a:t>Actions to Get to Blue</a:t>
                      </a:r>
                      <a:endParaRPr lang="en-US" sz="24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latin typeface="+mn-lt"/>
                        </a:rPr>
                        <a:t>Status</a:t>
                      </a:r>
                      <a:endParaRPr lang="en-US" sz="24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437466012"/>
                  </a:ext>
                </a:extLst>
              </a:tr>
              <a:tr h="353523">
                <a:tc>
                  <a:txBody>
                    <a:bodyPr/>
                    <a:lstStyle/>
                    <a:p>
                      <a:pPr marL="0" marR="0" algn="l">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solidFill>
                            <a:schemeClr val="bg1"/>
                          </a:solidFill>
                          <a:effectLst/>
                          <a:latin typeface="+mn-lt"/>
                          <a:ea typeface="Calibri" panose="020F0502020204030204" pitchFamily="34" charset="0"/>
                        </a:rPr>
                        <a:t>Not Started</a:t>
                      </a:r>
                    </a:p>
                  </a:txBody>
                  <a:tcPr marL="68580" marR="68580" marT="0" marB="0">
                    <a:solidFill>
                      <a:srgbClr val="FF0000"/>
                    </a:solidFill>
                  </a:tcPr>
                </a:tc>
                <a:extLst>
                  <a:ext uri="{0D108BD9-81ED-4DB2-BD59-A6C34878D82A}">
                    <a16:rowId xmlns:a16="http://schemas.microsoft.com/office/drawing/2014/main" val="4062070424"/>
                  </a:ext>
                </a:extLst>
              </a:tr>
              <a:tr h="353523">
                <a:tc>
                  <a:txBody>
                    <a:bodyPr/>
                    <a:lstStyle/>
                    <a:p>
                      <a:pPr marL="0" marR="0" algn="l">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Calibri" panose="020F0502020204030204" pitchFamily="34" charset="0"/>
                        </a:rPr>
                        <a:t>In Progress</a:t>
                      </a:r>
                    </a:p>
                  </a:txBody>
                  <a:tcPr marL="68580" marR="68580" marT="0" marB="0">
                    <a:solidFill>
                      <a:srgbClr val="FFFF00"/>
                    </a:solidFill>
                  </a:tcPr>
                </a:tc>
                <a:extLst>
                  <a:ext uri="{0D108BD9-81ED-4DB2-BD59-A6C34878D82A}">
                    <a16:rowId xmlns:a16="http://schemas.microsoft.com/office/drawing/2014/main" val="3261973563"/>
                  </a:ext>
                </a:extLst>
              </a:tr>
              <a:tr h="353523">
                <a:tc>
                  <a:txBody>
                    <a:bodyPr/>
                    <a:lstStyle/>
                    <a:p>
                      <a:pPr marL="0" marR="0" algn="l">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solidFill>
                            <a:schemeClr val="bg1"/>
                          </a:solidFill>
                          <a:effectLst/>
                          <a:latin typeface="+mn-lt"/>
                          <a:ea typeface="Calibri" panose="020F0502020204030204" pitchFamily="34" charset="0"/>
                        </a:rPr>
                        <a:t>Good</a:t>
                      </a:r>
                    </a:p>
                  </a:txBody>
                  <a:tcPr marL="68580" marR="68580" marT="0" marB="0">
                    <a:solidFill>
                      <a:srgbClr val="00B050"/>
                    </a:solidFill>
                  </a:tcPr>
                </a:tc>
                <a:extLst>
                  <a:ext uri="{0D108BD9-81ED-4DB2-BD59-A6C34878D82A}">
                    <a16:rowId xmlns:a16="http://schemas.microsoft.com/office/drawing/2014/main" val="3407094645"/>
                  </a:ext>
                </a:extLst>
              </a:tr>
              <a:tr h="353523">
                <a:tc>
                  <a:txBody>
                    <a:bodyPr/>
                    <a:lstStyle/>
                    <a:p>
                      <a:pPr marL="0" marR="0" algn="l">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solidFill>
                            <a:schemeClr val="bg1"/>
                          </a:solidFill>
                          <a:effectLst/>
                          <a:latin typeface="+mn-lt"/>
                          <a:ea typeface="Calibri" panose="020F0502020204030204" pitchFamily="34" charset="0"/>
                        </a:rPr>
                        <a:t>Ready</a:t>
                      </a:r>
                    </a:p>
                  </a:txBody>
                  <a:tcPr marL="68580" marR="68580" marT="0" marB="0">
                    <a:solidFill>
                      <a:srgbClr val="00B0F0"/>
                    </a:solidFill>
                  </a:tcPr>
                </a:tc>
                <a:extLst>
                  <a:ext uri="{0D108BD9-81ED-4DB2-BD59-A6C34878D82A}">
                    <a16:rowId xmlns:a16="http://schemas.microsoft.com/office/drawing/2014/main" val="2079539387"/>
                  </a:ext>
                </a:extLst>
              </a:tr>
            </a:tbl>
          </a:graphicData>
        </a:graphic>
      </p:graphicFrame>
    </p:spTree>
    <p:extLst>
      <p:ext uri="{BB962C8B-B14F-4D97-AF65-F5344CB8AC3E}">
        <p14:creationId xmlns:p14="http://schemas.microsoft.com/office/powerpoint/2010/main" val="194916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10</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normAutofit/>
          </a:bodyPr>
          <a:lstStyle/>
          <a:p>
            <a:r>
              <a:rPr lang="en-US" sz="4400" b="1" dirty="0">
                <a:solidFill>
                  <a:schemeClr val="tx1"/>
                </a:solidFill>
              </a:rPr>
              <a:t>Transforming the Topical Proposal Outline into an Annotated Outline</a:t>
            </a:r>
          </a:p>
        </p:txBody>
      </p:sp>
    </p:spTree>
    <p:extLst>
      <p:ext uri="{BB962C8B-B14F-4D97-AF65-F5344CB8AC3E}">
        <p14:creationId xmlns:p14="http://schemas.microsoft.com/office/powerpoint/2010/main" val="41905579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35" y="419896"/>
            <a:ext cx="7215554" cy="1041643"/>
          </a:xfrm>
        </p:spPr>
        <p:txBody>
          <a:bodyPr>
            <a:normAutofit fontScale="90000"/>
          </a:bodyPr>
          <a:lstStyle/>
          <a:p>
            <a:r>
              <a:rPr lang="en-US" dirty="0"/>
              <a:t>Annotated Outline Development</a:t>
            </a:r>
          </a:p>
        </p:txBody>
      </p:sp>
      <p:sp>
        <p:nvSpPr>
          <p:cNvPr id="9" name="AutoShape 3"/>
          <p:cNvSpPr>
            <a:spLocks noChangeAspect="1" noChangeArrowheads="1" noTextEdit="1"/>
          </p:cNvSpPr>
          <p:nvPr/>
        </p:nvSpPr>
        <p:spPr bwMode="auto">
          <a:xfrm>
            <a:off x="2644140" y="2385830"/>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5"/>
          <p:cNvSpPr>
            <a:spLocks noChangeArrowheads="1"/>
          </p:cNvSpPr>
          <p:nvPr/>
        </p:nvSpPr>
        <p:spPr bwMode="auto">
          <a:xfrm>
            <a:off x="2648903" y="2473143"/>
            <a:ext cx="2184400" cy="347503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6"/>
          <p:cNvSpPr>
            <a:spLocks noChangeArrowheads="1"/>
          </p:cNvSpPr>
          <p:nvPr/>
        </p:nvSpPr>
        <p:spPr bwMode="auto">
          <a:xfrm>
            <a:off x="2648903" y="2473143"/>
            <a:ext cx="2184400" cy="3838256"/>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2" name="Rectangle 7"/>
          <p:cNvSpPr>
            <a:spLocks noChangeArrowheads="1"/>
          </p:cNvSpPr>
          <p:nvPr/>
        </p:nvSpPr>
        <p:spPr bwMode="auto">
          <a:xfrm>
            <a:off x="2748915" y="2531880"/>
            <a:ext cx="21050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500" b="1" dirty="0">
                <a:solidFill>
                  <a:srgbClr val="000000"/>
                </a:solidFill>
                <a:latin typeface="Arial" pitchFamily="34" charset="0"/>
                <a:cs typeface="Arial" pitchFamily="34" charset="0"/>
              </a:rPr>
              <a:t>Proposal Manager</a:t>
            </a:r>
          </a:p>
          <a:p>
            <a:pPr fontAlgn="base">
              <a:spcBef>
                <a:spcPct val="0"/>
              </a:spcBef>
              <a:spcAft>
                <a:spcPct val="0"/>
              </a:spcAft>
            </a:pPr>
            <a:r>
              <a:rPr lang="en-US" sz="1500" b="1" dirty="0">
                <a:solidFill>
                  <a:srgbClr val="000000"/>
                </a:solidFill>
                <a:latin typeface="Arial" pitchFamily="34" charset="0"/>
                <a:cs typeface="Arial" pitchFamily="34" charset="0"/>
              </a:rPr>
              <a:t>Creates the </a:t>
            </a:r>
          </a:p>
          <a:p>
            <a:pPr fontAlgn="base">
              <a:spcBef>
                <a:spcPct val="0"/>
              </a:spcBef>
              <a:spcAft>
                <a:spcPct val="0"/>
              </a:spcAft>
            </a:pPr>
            <a:r>
              <a:rPr lang="en-US" sz="1500" b="1" dirty="0">
                <a:solidFill>
                  <a:srgbClr val="000000"/>
                </a:solidFill>
                <a:latin typeface="Arial" pitchFamily="34" charset="0"/>
                <a:cs typeface="Arial" pitchFamily="34" charset="0"/>
              </a:rPr>
              <a:t>Requirements-Based Outline first</a:t>
            </a:r>
            <a:endParaRPr lang="en-US" dirty="0">
              <a:latin typeface="Arial" pitchFamily="34" charset="0"/>
              <a:cs typeface="Arial" pitchFamily="34" charset="0"/>
            </a:endParaRPr>
          </a:p>
        </p:txBody>
      </p:sp>
      <p:sp>
        <p:nvSpPr>
          <p:cNvPr id="15" name="Rectangle 10"/>
          <p:cNvSpPr>
            <a:spLocks noChangeArrowheads="1"/>
          </p:cNvSpPr>
          <p:nvPr/>
        </p:nvSpPr>
        <p:spPr bwMode="auto">
          <a:xfrm>
            <a:off x="2827655" y="3558356"/>
            <a:ext cx="1773238" cy="539750"/>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7" name="Rectangle 12"/>
          <p:cNvSpPr>
            <a:spLocks noChangeArrowheads="1"/>
          </p:cNvSpPr>
          <p:nvPr/>
        </p:nvSpPr>
        <p:spPr bwMode="auto">
          <a:xfrm>
            <a:off x="2900681" y="3615507"/>
            <a:ext cx="9539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Start with L </a:t>
            </a:r>
            <a:endParaRPr lang="en-US" dirty="0">
              <a:latin typeface="Arial" pitchFamily="34" charset="0"/>
              <a:cs typeface="Arial" pitchFamily="34" charset="0"/>
            </a:endParaRPr>
          </a:p>
        </p:txBody>
      </p:sp>
      <p:sp>
        <p:nvSpPr>
          <p:cNvPr id="18" name="Rectangle 13"/>
          <p:cNvSpPr>
            <a:spLocks noChangeArrowheads="1"/>
          </p:cNvSpPr>
          <p:nvPr/>
        </p:nvSpPr>
        <p:spPr bwMode="auto">
          <a:xfrm>
            <a:off x="2900680" y="3810770"/>
            <a:ext cx="10708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a:solidFill>
                  <a:srgbClr val="000000"/>
                </a:solidFill>
                <a:latin typeface="Arial" pitchFamily="34" charset="0"/>
                <a:cs typeface="Arial" pitchFamily="34" charset="0"/>
              </a:rPr>
              <a:t>(Instructions)</a:t>
            </a:r>
            <a:endParaRPr lang="en-US">
              <a:latin typeface="Arial" pitchFamily="34" charset="0"/>
              <a:cs typeface="Arial" pitchFamily="34" charset="0"/>
            </a:endParaRPr>
          </a:p>
        </p:txBody>
      </p:sp>
      <p:sp>
        <p:nvSpPr>
          <p:cNvPr id="19" name="Rectangle 14"/>
          <p:cNvSpPr>
            <a:spLocks noChangeArrowheads="1"/>
          </p:cNvSpPr>
          <p:nvPr/>
        </p:nvSpPr>
        <p:spPr bwMode="auto">
          <a:xfrm>
            <a:off x="2827655" y="4169545"/>
            <a:ext cx="1773238" cy="557849"/>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 name="Rectangle 16"/>
          <p:cNvSpPr>
            <a:spLocks noChangeArrowheads="1"/>
          </p:cNvSpPr>
          <p:nvPr/>
        </p:nvSpPr>
        <p:spPr bwMode="auto">
          <a:xfrm>
            <a:off x="2908619" y="4240982"/>
            <a:ext cx="170238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Add in M (Evaluation </a:t>
            </a:r>
            <a:endParaRPr lang="en-US" dirty="0">
              <a:latin typeface="Arial" pitchFamily="34" charset="0"/>
              <a:cs typeface="Arial" pitchFamily="34" charset="0"/>
            </a:endParaRPr>
          </a:p>
        </p:txBody>
      </p:sp>
      <p:sp>
        <p:nvSpPr>
          <p:cNvPr id="22" name="Rectangle 17"/>
          <p:cNvSpPr>
            <a:spLocks noChangeArrowheads="1"/>
          </p:cNvSpPr>
          <p:nvPr/>
        </p:nvSpPr>
        <p:spPr bwMode="auto">
          <a:xfrm>
            <a:off x="2908619" y="4433070"/>
            <a:ext cx="6395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a:solidFill>
                  <a:srgbClr val="000000"/>
                </a:solidFill>
                <a:latin typeface="Arial" pitchFamily="34" charset="0"/>
                <a:cs typeface="Arial" pitchFamily="34" charset="0"/>
              </a:rPr>
              <a:t>Criteria)</a:t>
            </a:r>
            <a:endParaRPr lang="en-US">
              <a:latin typeface="Arial" pitchFamily="34" charset="0"/>
              <a:cs typeface="Arial" pitchFamily="34" charset="0"/>
            </a:endParaRPr>
          </a:p>
        </p:txBody>
      </p:sp>
      <p:sp>
        <p:nvSpPr>
          <p:cNvPr id="23" name="Rectangle 18"/>
          <p:cNvSpPr>
            <a:spLocks noChangeArrowheads="1"/>
          </p:cNvSpPr>
          <p:nvPr/>
        </p:nvSpPr>
        <p:spPr bwMode="auto">
          <a:xfrm>
            <a:off x="2827655" y="4800735"/>
            <a:ext cx="1773238" cy="559449"/>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 name="Rectangle 20"/>
          <p:cNvSpPr>
            <a:spLocks noChangeArrowheads="1"/>
          </p:cNvSpPr>
          <p:nvPr/>
        </p:nvSpPr>
        <p:spPr bwMode="auto">
          <a:xfrm>
            <a:off x="2905443" y="4870585"/>
            <a:ext cx="8912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a:solidFill>
                  <a:srgbClr val="000000"/>
                </a:solidFill>
                <a:latin typeface="Arial" pitchFamily="34" charset="0"/>
                <a:cs typeface="Arial" pitchFamily="34" charset="0"/>
              </a:rPr>
              <a:t>Add C or J </a:t>
            </a:r>
            <a:endParaRPr lang="en-US">
              <a:latin typeface="Arial" pitchFamily="34" charset="0"/>
              <a:cs typeface="Arial" pitchFamily="34" charset="0"/>
            </a:endParaRPr>
          </a:p>
        </p:txBody>
      </p:sp>
      <p:sp>
        <p:nvSpPr>
          <p:cNvPr id="26" name="Rectangle 21"/>
          <p:cNvSpPr>
            <a:spLocks noChangeArrowheads="1"/>
          </p:cNvSpPr>
          <p:nvPr/>
        </p:nvSpPr>
        <p:spPr bwMode="auto">
          <a:xfrm>
            <a:off x="2905443" y="5064260"/>
            <a:ext cx="15855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(Statement of Work)</a:t>
            </a:r>
            <a:endParaRPr lang="en-US" dirty="0">
              <a:latin typeface="Arial" pitchFamily="34" charset="0"/>
              <a:cs typeface="Arial" pitchFamily="34" charset="0"/>
            </a:endParaRPr>
          </a:p>
        </p:txBody>
      </p:sp>
      <p:sp>
        <p:nvSpPr>
          <p:cNvPr id="27" name="Rectangle 22"/>
          <p:cNvSpPr>
            <a:spLocks noChangeArrowheads="1"/>
          </p:cNvSpPr>
          <p:nvPr/>
        </p:nvSpPr>
        <p:spPr bwMode="auto">
          <a:xfrm>
            <a:off x="2827655" y="5446211"/>
            <a:ext cx="1773238" cy="513400"/>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 name="Rectangle 24"/>
          <p:cNvSpPr>
            <a:spLocks noChangeArrowheads="1"/>
          </p:cNvSpPr>
          <p:nvPr/>
        </p:nvSpPr>
        <p:spPr bwMode="auto">
          <a:xfrm>
            <a:off x="2935606" y="5546225"/>
            <a:ext cx="15228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Add H, CDRLs, etc.</a:t>
            </a:r>
            <a:endParaRPr lang="en-US" dirty="0">
              <a:latin typeface="Arial" pitchFamily="34" charset="0"/>
              <a:cs typeface="Arial" pitchFamily="34" charset="0"/>
            </a:endParaRPr>
          </a:p>
        </p:txBody>
      </p:sp>
      <p:sp>
        <p:nvSpPr>
          <p:cNvPr id="30" name="Rectangle 25"/>
          <p:cNvSpPr>
            <a:spLocks noChangeArrowheads="1"/>
          </p:cNvSpPr>
          <p:nvPr/>
        </p:nvSpPr>
        <p:spPr bwMode="auto">
          <a:xfrm>
            <a:off x="5115879" y="2463619"/>
            <a:ext cx="3914775" cy="3847781"/>
          </a:xfrm>
          <a:prstGeom prst="rect">
            <a:avLst/>
          </a:pr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 name="Rectangle 27"/>
          <p:cNvSpPr>
            <a:spLocks noChangeArrowheads="1"/>
          </p:cNvSpPr>
          <p:nvPr/>
        </p:nvSpPr>
        <p:spPr bwMode="auto">
          <a:xfrm>
            <a:off x="5234941" y="2520769"/>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500" b="1" dirty="0">
                <a:solidFill>
                  <a:schemeClr val="tx2"/>
                </a:solidFill>
                <a:latin typeface="Arial" pitchFamily="34" charset="0"/>
                <a:cs typeface="Arial" pitchFamily="34" charset="0"/>
              </a:rPr>
              <a:t>The first cut takes place before brainstorming, and the second step after</a:t>
            </a:r>
            <a:endParaRPr lang="en-US" dirty="0">
              <a:solidFill>
                <a:schemeClr val="tx2"/>
              </a:solidFill>
              <a:latin typeface="Arial" pitchFamily="34" charset="0"/>
              <a:cs typeface="Arial" pitchFamily="34" charset="0"/>
            </a:endParaRPr>
          </a:p>
        </p:txBody>
      </p:sp>
      <p:sp>
        <p:nvSpPr>
          <p:cNvPr id="33" name="Rectangle 28"/>
          <p:cNvSpPr>
            <a:spLocks noChangeArrowheads="1"/>
          </p:cNvSpPr>
          <p:nvPr/>
        </p:nvSpPr>
        <p:spPr bwMode="auto">
          <a:xfrm>
            <a:off x="5393691" y="3138304"/>
            <a:ext cx="3355975" cy="311150"/>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 name="Rectangle 29"/>
          <p:cNvSpPr>
            <a:spLocks noChangeArrowheads="1"/>
          </p:cNvSpPr>
          <p:nvPr/>
        </p:nvSpPr>
        <p:spPr bwMode="auto">
          <a:xfrm>
            <a:off x="5393691" y="3138304"/>
            <a:ext cx="3355975" cy="311150"/>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1"/>
          <p:cNvSpPr>
            <a:spLocks noChangeArrowheads="1"/>
          </p:cNvSpPr>
          <p:nvPr/>
        </p:nvSpPr>
        <p:spPr bwMode="auto">
          <a:xfrm>
            <a:off x="5393691" y="3530417"/>
            <a:ext cx="3355975" cy="333375"/>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 name="Rectangle 32"/>
          <p:cNvSpPr>
            <a:spLocks noChangeArrowheads="1"/>
          </p:cNvSpPr>
          <p:nvPr/>
        </p:nvSpPr>
        <p:spPr bwMode="auto">
          <a:xfrm>
            <a:off x="5393691" y="3530417"/>
            <a:ext cx="3355975" cy="333375"/>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36"/>
          <p:cNvSpPr>
            <a:spLocks noChangeArrowheads="1"/>
          </p:cNvSpPr>
          <p:nvPr/>
        </p:nvSpPr>
        <p:spPr bwMode="auto">
          <a:xfrm>
            <a:off x="5393691" y="3944755"/>
            <a:ext cx="3355975" cy="333375"/>
          </a:xfrm>
          <a:prstGeom prst="rect">
            <a:avLst/>
          </a:prstGeom>
          <a:solidFill>
            <a:srgbClr val="F9FB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7"/>
          <p:cNvSpPr>
            <a:spLocks noChangeArrowheads="1"/>
          </p:cNvSpPr>
          <p:nvPr/>
        </p:nvSpPr>
        <p:spPr bwMode="auto">
          <a:xfrm>
            <a:off x="5393691" y="3944755"/>
            <a:ext cx="3355975" cy="334963"/>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4" name="Rectangle 39"/>
          <p:cNvSpPr>
            <a:spLocks noChangeArrowheads="1"/>
          </p:cNvSpPr>
          <p:nvPr/>
        </p:nvSpPr>
        <p:spPr bwMode="auto">
          <a:xfrm>
            <a:off x="5393691" y="4360044"/>
            <a:ext cx="3355975" cy="331788"/>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5" name="Rectangle 40"/>
          <p:cNvSpPr>
            <a:spLocks noChangeArrowheads="1"/>
          </p:cNvSpPr>
          <p:nvPr/>
        </p:nvSpPr>
        <p:spPr bwMode="auto">
          <a:xfrm>
            <a:off x="5393691" y="4360044"/>
            <a:ext cx="3355975" cy="331788"/>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1"/>
          <p:cNvSpPr>
            <a:spLocks noChangeArrowheads="1"/>
          </p:cNvSpPr>
          <p:nvPr/>
        </p:nvSpPr>
        <p:spPr bwMode="auto">
          <a:xfrm>
            <a:off x="5498465" y="4437832"/>
            <a:ext cx="2148024"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applicable win themes</a:t>
            </a:r>
            <a:endParaRPr lang="en-US" dirty="0">
              <a:solidFill>
                <a:srgbClr val="FFFFFF"/>
              </a:solidFill>
              <a:latin typeface="Arial" pitchFamily="34" charset="0"/>
              <a:cs typeface="Arial" pitchFamily="34" charset="0"/>
            </a:endParaRPr>
          </a:p>
        </p:txBody>
      </p:sp>
      <p:sp>
        <p:nvSpPr>
          <p:cNvPr id="49" name="Rectangle 44"/>
          <p:cNvSpPr>
            <a:spLocks noChangeArrowheads="1"/>
          </p:cNvSpPr>
          <p:nvPr/>
        </p:nvSpPr>
        <p:spPr bwMode="auto">
          <a:xfrm>
            <a:off x="5393691" y="4774381"/>
            <a:ext cx="3355975" cy="331788"/>
          </a:xfrm>
          <a:prstGeom prst="rect">
            <a:avLst/>
          </a:prstGeom>
          <a:solidFill>
            <a:srgbClr val="F9FBA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45"/>
          <p:cNvSpPr>
            <a:spLocks noChangeArrowheads="1"/>
          </p:cNvSpPr>
          <p:nvPr/>
        </p:nvSpPr>
        <p:spPr bwMode="auto">
          <a:xfrm>
            <a:off x="5393691" y="4774382"/>
            <a:ext cx="3355975" cy="333375"/>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1" name="Rectangle 46"/>
          <p:cNvSpPr>
            <a:spLocks noChangeArrowheads="1"/>
          </p:cNvSpPr>
          <p:nvPr/>
        </p:nvSpPr>
        <p:spPr bwMode="auto">
          <a:xfrm>
            <a:off x="5498465" y="4850582"/>
            <a:ext cx="3193182"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other points of discussion if known</a:t>
            </a:r>
            <a:endParaRPr lang="en-US" dirty="0">
              <a:solidFill>
                <a:srgbClr val="FFFFFF"/>
              </a:solidFill>
              <a:latin typeface="Arial" pitchFamily="34" charset="0"/>
              <a:cs typeface="Arial" pitchFamily="34" charset="0"/>
            </a:endParaRPr>
          </a:p>
        </p:txBody>
      </p:sp>
      <p:sp>
        <p:nvSpPr>
          <p:cNvPr id="53" name="Rectangle 48"/>
          <p:cNvSpPr>
            <a:spLocks noChangeArrowheads="1"/>
          </p:cNvSpPr>
          <p:nvPr/>
        </p:nvSpPr>
        <p:spPr bwMode="auto">
          <a:xfrm>
            <a:off x="5393691" y="5189355"/>
            <a:ext cx="3355975" cy="585470"/>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4" name="Rectangle 49"/>
          <p:cNvSpPr>
            <a:spLocks noChangeArrowheads="1"/>
          </p:cNvSpPr>
          <p:nvPr/>
        </p:nvSpPr>
        <p:spPr bwMode="auto">
          <a:xfrm>
            <a:off x="5498466" y="5283017"/>
            <a:ext cx="817531"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cross</a:t>
            </a:r>
            <a:endParaRPr lang="en-US" dirty="0">
              <a:solidFill>
                <a:srgbClr val="FFFFFF"/>
              </a:solidFill>
              <a:latin typeface="Arial" pitchFamily="34" charset="0"/>
              <a:cs typeface="Arial" pitchFamily="34" charset="0"/>
            </a:endParaRPr>
          </a:p>
        </p:txBody>
      </p:sp>
      <p:sp>
        <p:nvSpPr>
          <p:cNvPr id="55" name="Rectangle 50"/>
          <p:cNvSpPr>
            <a:spLocks noChangeArrowheads="1"/>
          </p:cNvSpPr>
          <p:nvPr/>
        </p:nvSpPr>
        <p:spPr bwMode="auto">
          <a:xfrm>
            <a:off x="6309678" y="5283017"/>
            <a:ext cx="56106"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a:solidFill>
                  <a:srgbClr val="FFFFFF"/>
                </a:solidFill>
                <a:latin typeface="Arial" pitchFamily="34" charset="0"/>
                <a:cs typeface="Arial" pitchFamily="34" charset="0"/>
              </a:rPr>
              <a:t>-</a:t>
            </a:r>
            <a:endParaRPr lang="en-US">
              <a:solidFill>
                <a:srgbClr val="FFFFFF"/>
              </a:solidFill>
              <a:latin typeface="Arial" pitchFamily="34" charset="0"/>
              <a:cs typeface="Arial" pitchFamily="34" charset="0"/>
            </a:endParaRPr>
          </a:p>
        </p:txBody>
      </p:sp>
      <p:sp>
        <p:nvSpPr>
          <p:cNvPr id="56" name="Rectangle 51"/>
          <p:cNvSpPr>
            <a:spLocks noChangeArrowheads="1"/>
          </p:cNvSpPr>
          <p:nvPr/>
        </p:nvSpPr>
        <p:spPr bwMode="auto">
          <a:xfrm>
            <a:off x="6362065" y="5283017"/>
            <a:ext cx="2333972"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references between sections </a:t>
            </a:r>
            <a:endParaRPr lang="en-US" dirty="0">
              <a:solidFill>
                <a:srgbClr val="FFFFFF"/>
              </a:solidFill>
              <a:latin typeface="Arial" pitchFamily="34" charset="0"/>
              <a:cs typeface="Arial" pitchFamily="34" charset="0"/>
            </a:endParaRPr>
          </a:p>
        </p:txBody>
      </p:sp>
      <p:sp>
        <p:nvSpPr>
          <p:cNvPr id="57" name="Rectangle 52"/>
          <p:cNvSpPr>
            <a:spLocks noChangeArrowheads="1"/>
          </p:cNvSpPr>
          <p:nvPr/>
        </p:nvSpPr>
        <p:spPr bwMode="auto">
          <a:xfrm>
            <a:off x="5498465" y="5476692"/>
            <a:ext cx="1022716"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and volumes</a:t>
            </a:r>
            <a:endParaRPr lang="en-US" dirty="0">
              <a:solidFill>
                <a:srgbClr val="FFFFFF"/>
              </a:solidFill>
              <a:latin typeface="Arial" pitchFamily="34" charset="0"/>
              <a:cs typeface="Arial" pitchFamily="34" charset="0"/>
            </a:endParaRPr>
          </a:p>
        </p:txBody>
      </p:sp>
      <p:sp>
        <p:nvSpPr>
          <p:cNvPr id="58" name="Rectangle 53"/>
          <p:cNvSpPr>
            <a:spLocks noChangeArrowheads="1"/>
          </p:cNvSpPr>
          <p:nvPr/>
        </p:nvSpPr>
        <p:spPr bwMode="auto">
          <a:xfrm>
            <a:off x="9350034" y="2463617"/>
            <a:ext cx="1547813" cy="134464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sz="1300" b="1" dirty="0">
                <a:solidFill>
                  <a:srgbClr val="FFFFFF"/>
                </a:solidFill>
                <a:latin typeface="Arial" pitchFamily="34" charset="0"/>
                <a:cs typeface="Arial" pitchFamily="34" charset="0"/>
              </a:rPr>
              <a:t>Rearrange bullets within sections and streamline while minding compliance</a:t>
            </a:r>
            <a:endParaRPr lang="en-US" sz="1300" dirty="0">
              <a:solidFill>
                <a:schemeClr val="tx1"/>
              </a:solidFill>
              <a:latin typeface="Arial" pitchFamily="34" charset="0"/>
              <a:cs typeface="Arial" pitchFamily="34" charset="0"/>
            </a:endParaRPr>
          </a:p>
        </p:txBody>
      </p:sp>
      <p:sp>
        <p:nvSpPr>
          <p:cNvPr id="64" name="Rectangle 59"/>
          <p:cNvSpPr>
            <a:spLocks noChangeArrowheads="1"/>
          </p:cNvSpPr>
          <p:nvPr/>
        </p:nvSpPr>
        <p:spPr bwMode="auto">
          <a:xfrm>
            <a:off x="9350034" y="4109855"/>
            <a:ext cx="1547813" cy="2201544"/>
          </a:xfrm>
          <a:prstGeom prst="rect">
            <a:avLst/>
          </a:prstGeom>
          <a:gradFill>
            <a:gsLst>
              <a:gs pos="0">
                <a:srgbClr val="FFFFFF"/>
              </a:gs>
              <a:gs pos="50000">
                <a:schemeClr val="bg2">
                  <a:lumMod val="40000"/>
                  <a:lumOff val="60000"/>
                </a:schemeClr>
              </a:gs>
              <a:gs pos="100000">
                <a:srgbClr val="FFCCCC"/>
              </a:gs>
            </a:gsLst>
            <a:lin ang="5400000" scaled="0"/>
          </a:gradFill>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6" name="Rectangle 61"/>
          <p:cNvSpPr>
            <a:spLocks noChangeArrowheads="1"/>
          </p:cNvSpPr>
          <p:nvPr/>
        </p:nvSpPr>
        <p:spPr bwMode="auto">
          <a:xfrm>
            <a:off x="9421598" y="4382905"/>
            <a:ext cx="14046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300" b="1" dirty="0">
                <a:solidFill>
                  <a:srgbClr val="000000"/>
                </a:solidFill>
                <a:latin typeface="Arial" pitchFamily="34" charset="0"/>
                <a:cs typeface="Arial" pitchFamily="34" charset="0"/>
              </a:rPr>
              <a:t>Submit for in-process reviews, improve, and freeze the compliance part after Pink Team</a:t>
            </a:r>
          </a:p>
        </p:txBody>
      </p:sp>
      <p:sp>
        <p:nvSpPr>
          <p:cNvPr id="78" name="Right Arrow 77"/>
          <p:cNvSpPr/>
          <p:nvPr/>
        </p:nvSpPr>
        <p:spPr bwMode="auto">
          <a:xfrm>
            <a:off x="4833304" y="3597093"/>
            <a:ext cx="28257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solidFill>
                <a:schemeClr val="tx1"/>
              </a:solidFill>
              <a:latin typeface="Arial" charset="0"/>
            </a:endParaRPr>
          </a:p>
        </p:txBody>
      </p:sp>
      <p:sp>
        <p:nvSpPr>
          <p:cNvPr id="79" name="Left Brace 78"/>
          <p:cNvSpPr/>
          <p:nvPr/>
        </p:nvSpPr>
        <p:spPr bwMode="auto">
          <a:xfrm rot="5400000">
            <a:off x="6942296" y="332720"/>
            <a:ext cx="261941" cy="3914777"/>
          </a:xfrm>
          <a:prstGeom prst="leftBrace">
            <a:avLst/>
          </a:prstGeom>
          <a:no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80" name="TextBox 79"/>
          <p:cNvSpPr txBox="1"/>
          <p:nvPr/>
        </p:nvSpPr>
        <p:spPr>
          <a:xfrm>
            <a:off x="5070158" y="1651769"/>
            <a:ext cx="4005263" cy="523220"/>
          </a:xfrm>
          <a:prstGeom prst="rect">
            <a:avLst/>
          </a:prstGeom>
          <a:noFill/>
        </p:spPr>
        <p:txBody>
          <a:bodyPr wrap="square" rtlCol="0">
            <a:spAutoFit/>
          </a:bodyPr>
          <a:lstStyle/>
          <a:p>
            <a:pPr algn="ctr"/>
            <a:r>
              <a:rPr lang="en-US" sz="1400" dirty="0">
                <a:solidFill>
                  <a:schemeClr val="tx2"/>
                </a:solidFill>
              </a:rPr>
              <a:t>Some of this information can be added right away, and other after brainstorming </a:t>
            </a:r>
          </a:p>
        </p:txBody>
      </p:sp>
      <p:sp>
        <p:nvSpPr>
          <p:cNvPr id="81" name="Right Arrow 80"/>
          <p:cNvSpPr/>
          <p:nvPr/>
        </p:nvSpPr>
        <p:spPr bwMode="auto">
          <a:xfrm>
            <a:off x="9054101" y="2625542"/>
            <a:ext cx="28257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solidFill>
                <a:schemeClr val="tx1"/>
              </a:solidFill>
              <a:latin typeface="Arial" charset="0"/>
            </a:endParaRPr>
          </a:p>
        </p:txBody>
      </p:sp>
      <p:sp>
        <p:nvSpPr>
          <p:cNvPr id="83" name="Right Arrow 82"/>
          <p:cNvSpPr/>
          <p:nvPr/>
        </p:nvSpPr>
        <p:spPr bwMode="auto">
          <a:xfrm rot="5400000">
            <a:off x="9967112" y="3722941"/>
            <a:ext cx="31365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solidFill>
                <a:schemeClr val="tx1"/>
              </a:solidFill>
              <a:latin typeface="Arial" charset="0"/>
            </a:endParaRPr>
          </a:p>
        </p:txBody>
      </p:sp>
      <p:sp>
        <p:nvSpPr>
          <p:cNvPr id="84" name="Rectangle 83"/>
          <p:cNvSpPr/>
          <p:nvPr/>
        </p:nvSpPr>
        <p:spPr>
          <a:xfrm>
            <a:off x="248849" y="1721828"/>
            <a:ext cx="2230590" cy="923330"/>
          </a:xfrm>
          <a:prstGeom prst="rect">
            <a:avLst/>
          </a:prstGeom>
        </p:spPr>
        <p:txBody>
          <a:bodyPr wrap="square">
            <a:spAutoFit/>
          </a:bodyPr>
          <a:lstStyle/>
          <a:p>
            <a:pPr lvl="0"/>
            <a:r>
              <a:rPr lang="en-US" i="1" dirty="0">
                <a:solidFill>
                  <a:schemeClr val="tx2"/>
                </a:solidFill>
              </a:rPr>
              <a:t>The next step in outlining is the hardest part</a:t>
            </a:r>
          </a:p>
        </p:txBody>
      </p:sp>
      <p:sp>
        <p:nvSpPr>
          <p:cNvPr id="86" name="TextBox 85"/>
          <p:cNvSpPr txBox="1"/>
          <p:nvPr/>
        </p:nvSpPr>
        <p:spPr>
          <a:xfrm>
            <a:off x="2644141" y="1703978"/>
            <a:ext cx="2189163" cy="738664"/>
          </a:xfrm>
          <a:prstGeom prst="rect">
            <a:avLst/>
          </a:prstGeom>
          <a:noFill/>
        </p:spPr>
        <p:txBody>
          <a:bodyPr wrap="square" rtlCol="0">
            <a:spAutoFit/>
          </a:bodyPr>
          <a:lstStyle/>
          <a:p>
            <a:pPr algn="ctr"/>
            <a:r>
              <a:rPr lang="en-US" sz="1400" dirty="0">
                <a:solidFill>
                  <a:srgbClr val="C00000"/>
                </a:solidFill>
              </a:rPr>
              <a:t>Don’t stop at a top-level outline and leave figuring out the details to authors</a:t>
            </a:r>
          </a:p>
        </p:txBody>
      </p:sp>
      <p:sp>
        <p:nvSpPr>
          <p:cNvPr id="87" name="TextBox 86"/>
          <p:cNvSpPr txBox="1"/>
          <p:nvPr/>
        </p:nvSpPr>
        <p:spPr>
          <a:xfrm>
            <a:off x="9249094" y="1509193"/>
            <a:ext cx="1648753" cy="954107"/>
          </a:xfrm>
          <a:prstGeom prst="rect">
            <a:avLst/>
          </a:prstGeom>
          <a:noFill/>
        </p:spPr>
        <p:txBody>
          <a:bodyPr wrap="square" rtlCol="0">
            <a:spAutoFit/>
          </a:bodyPr>
          <a:lstStyle/>
          <a:p>
            <a:pPr algn="ctr"/>
            <a:r>
              <a:rPr lang="en-US" sz="1400" dirty="0">
                <a:solidFill>
                  <a:schemeClr val="tx2"/>
                </a:solidFill>
              </a:rPr>
              <a:t>Be prepared to rearrange and tweak as your thinking matures</a:t>
            </a:r>
          </a:p>
        </p:txBody>
      </p:sp>
      <p:sp>
        <p:nvSpPr>
          <p:cNvPr id="88" name="Rectangle 48"/>
          <p:cNvSpPr>
            <a:spLocks noChangeArrowheads="1"/>
          </p:cNvSpPr>
          <p:nvPr/>
        </p:nvSpPr>
        <p:spPr bwMode="auto">
          <a:xfrm>
            <a:off x="5395278" y="5839594"/>
            <a:ext cx="3355975" cy="359708"/>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r>
              <a:rPr lang="en-US" sz="1300" b="1" dirty="0">
                <a:solidFill>
                  <a:srgbClr val="FFFFFF"/>
                </a:solidFill>
                <a:latin typeface="Arial" pitchFamily="34" charset="0"/>
                <a:cs typeface="Arial" pitchFamily="34" charset="0"/>
              </a:rPr>
              <a:t>Add introductions and transitions</a:t>
            </a:r>
          </a:p>
        </p:txBody>
      </p:sp>
      <p:sp>
        <p:nvSpPr>
          <p:cNvPr id="59" name="Rectangle 33"/>
          <p:cNvSpPr>
            <a:spLocks noChangeArrowheads="1"/>
          </p:cNvSpPr>
          <p:nvPr/>
        </p:nvSpPr>
        <p:spPr bwMode="auto">
          <a:xfrm>
            <a:off x="5498466" y="4017222"/>
            <a:ext cx="2798843"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must-have figure placeholders</a:t>
            </a:r>
            <a:endParaRPr lang="en-US" dirty="0">
              <a:solidFill>
                <a:srgbClr val="FFFFFF"/>
              </a:solidFill>
              <a:latin typeface="Arial" pitchFamily="34" charset="0"/>
              <a:cs typeface="Arial" pitchFamily="34" charset="0"/>
            </a:endParaRPr>
          </a:p>
        </p:txBody>
      </p:sp>
      <p:sp>
        <p:nvSpPr>
          <p:cNvPr id="60" name="Rectangle 30"/>
          <p:cNvSpPr>
            <a:spLocks noChangeArrowheads="1"/>
          </p:cNvSpPr>
          <p:nvPr/>
        </p:nvSpPr>
        <p:spPr bwMode="auto">
          <a:xfrm>
            <a:off x="5493703" y="3592067"/>
            <a:ext cx="195245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templates for tables</a:t>
            </a:r>
            <a:endParaRPr lang="en-US" dirty="0">
              <a:solidFill>
                <a:srgbClr val="FFFFFF"/>
              </a:solidFill>
              <a:latin typeface="Arial" pitchFamily="34" charset="0"/>
              <a:cs typeface="Arial" pitchFamily="34" charset="0"/>
            </a:endParaRPr>
          </a:p>
        </p:txBody>
      </p:sp>
      <p:sp>
        <p:nvSpPr>
          <p:cNvPr id="61" name="Rectangle 30"/>
          <p:cNvSpPr>
            <a:spLocks noChangeArrowheads="1"/>
          </p:cNvSpPr>
          <p:nvPr/>
        </p:nvSpPr>
        <p:spPr bwMode="auto">
          <a:xfrm>
            <a:off x="5496499" y="3211154"/>
            <a:ext cx="3169137"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your interpretation of requirements</a:t>
            </a:r>
            <a:endParaRPr lang="en-US" dirty="0">
              <a:solidFill>
                <a:srgbClr val="FFFFFF"/>
              </a:solidFill>
              <a:latin typeface="Arial" pitchFamily="34" charset="0"/>
              <a:cs typeface="Arial" pitchFamily="34" charset="0"/>
            </a:endParaRPr>
          </a:p>
        </p:txBody>
      </p:sp>
      <p:sp>
        <p:nvSpPr>
          <p:cNvPr id="3" name="Rounded Rectangle 2"/>
          <p:cNvSpPr/>
          <p:nvPr/>
        </p:nvSpPr>
        <p:spPr bwMode="auto">
          <a:xfrm>
            <a:off x="4897472" y="1575515"/>
            <a:ext cx="4274503" cy="5047110"/>
          </a:xfrm>
          <a:prstGeom prst="roundRect">
            <a:avLst/>
          </a:prstGeom>
          <a:noFill/>
          <a:ln w="19050" cap="flat" cmpd="sng" algn="ctr">
            <a:solidFill>
              <a:srgbClr val="C0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124060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1000"/>
                                        <p:tgtEl>
                                          <p:spTgt spid="78"/>
                                        </p:tgtEl>
                                      </p:cBhvr>
                                    </p:animEffect>
                                    <p:anim calcmode="lin" valueType="num">
                                      <p:cBhvr>
                                        <p:cTn id="83" dur="1000" fill="hold"/>
                                        <p:tgtEl>
                                          <p:spTgt spid="78"/>
                                        </p:tgtEl>
                                        <p:attrNameLst>
                                          <p:attrName>ppt_x</p:attrName>
                                        </p:attrNameLst>
                                      </p:cBhvr>
                                      <p:tavLst>
                                        <p:tav tm="0">
                                          <p:val>
                                            <p:strVal val="#ppt_x"/>
                                          </p:val>
                                        </p:tav>
                                        <p:tav tm="100000">
                                          <p:val>
                                            <p:strVal val="#ppt_x"/>
                                          </p:val>
                                        </p:tav>
                                      </p:tavLst>
                                    </p:anim>
                                    <p:anim calcmode="lin" valueType="num">
                                      <p:cBhvr>
                                        <p:cTn id="84" dur="1000" fill="hold"/>
                                        <p:tgtEl>
                                          <p:spTgt spid="7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fade">
                                      <p:cBhvr>
                                        <p:cTn id="87" dur="1000"/>
                                        <p:tgtEl>
                                          <p:spTgt spid="86"/>
                                        </p:tgtEl>
                                      </p:cBhvr>
                                    </p:animEffect>
                                    <p:anim calcmode="lin" valueType="num">
                                      <p:cBhvr>
                                        <p:cTn id="88" dur="1000" fill="hold"/>
                                        <p:tgtEl>
                                          <p:spTgt spid="86"/>
                                        </p:tgtEl>
                                        <p:attrNameLst>
                                          <p:attrName>ppt_x</p:attrName>
                                        </p:attrNameLst>
                                      </p:cBhvr>
                                      <p:tavLst>
                                        <p:tav tm="0">
                                          <p:val>
                                            <p:strVal val="#ppt_x"/>
                                          </p:val>
                                        </p:tav>
                                        <p:tav tm="100000">
                                          <p:val>
                                            <p:strVal val="#ppt_x"/>
                                          </p:val>
                                        </p:tav>
                                      </p:tavLst>
                                    </p:anim>
                                    <p:anim calcmode="lin" valueType="num">
                                      <p:cBhvr>
                                        <p:cTn id="8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anim calcmode="lin" valueType="num">
                                      <p:cBhvr>
                                        <p:cTn id="100" dur="1000" fill="hold"/>
                                        <p:tgtEl>
                                          <p:spTgt spid="32"/>
                                        </p:tgtEl>
                                        <p:attrNameLst>
                                          <p:attrName>ppt_x</p:attrName>
                                        </p:attrNameLst>
                                      </p:cBhvr>
                                      <p:tavLst>
                                        <p:tav tm="0">
                                          <p:val>
                                            <p:strVal val="#ppt_x"/>
                                          </p:val>
                                        </p:tav>
                                        <p:tav tm="100000">
                                          <p:val>
                                            <p:strVal val="#ppt_x"/>
                                          </p:val>
                                        </p:tav>
                                      </p:tavLst>
                                    </p:anim>
                                    <p:anim calcmode="lin" valueType="num">
                                      <p:cBhvr>
                                        <p:cTn id="101" dur="1000" fill="hold"/>
                                        <p:tgtEl>
                                          <p:spTgt spid="32"/>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anim calcmode="lin" valueType="num">
                                      <p:cBhvr>
                                        <p:cTn id="105" dur="1000" fill="hold"/>
                                        <p:tgtEl>
                                          <p:spTgt spid="33"/>
                                        </p:tgtEl>
                                        <p:attrNameLst>
                                          <p:attrName>ppt_x</p:attrName>
                                        </p:attrNameLst>
                                      </p:cBhvr>
                                      <p:tavLst>
                                        <p:tav tm="0">
                                          <p:val>
                                            <p:strVal val="#ppt_x"/>
                                          </p:val>
                                        </p:tav>
                                        <p:tav tm="100000">
                                          <p:val>
                                            <p:strVal val="#ppt_x"/>
                                          </p:val>
                                        </p:tav>
                                      </p:tavLst>
                                    </p:anim>
                                    <p:anim calcmode="lin" valueType="num">
                                      <p:cBhvr>
                                        <p:cTn id="106" dur="1000" fill="hold"/>
                                        <p:tgtEl>
                                          <p:spTgt spid="3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nodePh="1">
                                  <p:stCondLst>
                                    <p:cond delay="0"/>
                                  </p:stCondLst>
                                  <p:endCondLst>
                                    <p:cond evt="begin" delay="0">
                                      <p:tn val="107"/>
                                    </p:cond>
                                  </p:end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1000"/>
                                        <p:tgtEl>
                                          <p:spTgt spid="34"/>
                                        </p:tgtEl>
                                      </p:cBhvr>
                                    </p:animEffect>
                                    <p:anim calcmode="lin" valueType="num">
                                      <p:cBhvr>
                                        <p:cTn id="110" dur="1000" fill="hold"/>
                                        <p:tgtEl>
                                          <p:spTgt spid="34"/>
                                        </p:tgtEl>
                                        <p:attrNameLst>
                                          <p:attrName>ppt_x</p:attrName>
                                        </p:attrNameLst>
                                      </p:cBhvr>
                                      <p:tavLst>
                                        <p:tav tm="0">
                                          <p:val>
                                            <p:strVal val="#ppt_x"/>
                                          </p:val>
                                        </p:tav>
                                        <p:tav tm="100000">
                                          <p:val>
                                            <p:strVal val="#ppt_x"/>
                                          </p:val>
                                        </p:tav>
                                      </p:tavLst>
                                    </p:anim>
                                    <p:anim calcmode="lin" valueType="num">
                                      <p:cBhvr>
                                        <p:cTn id="111" dur="1000" fill="hold"/>
                                        <p:tgtEl>
                                          <p:spTgt spid="34"/>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1000"/>
                                        <p:tgtEl>
                                          <p:spTgt spid="36"/>
                                        </p:tgtEl>
                                      </p:cBhvr>
                                    </p:animEffect>
                                    <p:anim calcmode="lin" valueType="num">
                                      <p:cBhvr>
                                        <p:cTn id="115" dur="1000" fill="hold"/>
                                        <p:tgtEl>
                                          <p:spTgt spid="36"/>
                                        </p:tgtEl>
                                        <p:attrNameLst>
                                          <p:attrName>ppt_x</p:attrName>
                                        </p:attrNameLst>
                                      </p:cBhvr>
                                      <p:tavLst>
                                        <p:tav tm="0">
                                          <p:val>
                                            <p:strVal val="#ppt_x"/>
                                          </p:val>
                                        </p:tav>
                                        <p:tav tm="100000">
                                          <p:val>
                                            <p:strVal val="#ppt_x"/>
                                          </p:val>
                                        </p:tav>
                                      </p:tavLst>
                                    </p:anim>
                                    <p:anim calcmode="lin" valueType="num">
                                      <p:cBhvr>
                                        <p:cTn id="116" dur="1000" fill="hold"/>
                                        <p:tgtEl>
                                          <p:spTgt spid="36"/>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nodePh="1">
                                  <p:stCondLst>
                                    <p:cond delay="0"/>
                                  </p:stCondLst>
                                  <p:endCondLst>
                                    <p:cond evt="begin" delay="0">
                                      <p:tn val="117"/>
                                    </p:cond>
                                  </p:endCondLst>
                                  <p:childTnLst>
                                    <p:set>
                                      <p:cBhvr>
                                        <p:cTn id="118" dur="1" fill="hold">
                                          <p:stCondLst>
                                            <p:cond delay="0"/>
                                          </p:stCondLst>
                                        </p:cTn>
                                        <p:tgtEl>
                                          <p:spTgt spid="37"/>
                                        </p:tgtEl>
                                        <p:attrNameLst>
                                          <p:attrName>style.visibility</p:attrName>
                                        </p:attrNameLst>
                                      </p:cBhvr>
                                      <p:to>
                                        <p:strVal val="visible"/>
                                      </p:to>
                                    </p:set>
                                    <p:animEffect transition="in" filter="fade">
                                      <p:cBhvr>
                                        <p:cTn id="119" dur="1000"/>
                                        <p:tgtEl>
                                          <p:spTgt spid="37"/>
                                        </p:tgtEl>
                                      </p:cBhvr>
                                    </p:animEffect>
                                    <p:anim calcmode="lin" valueType="num">
                                      <p:cBhvr>
                                        <p:cTn id="120" dur="1000" fill="hold"/>
                                        <p:tgtEl>
                                          <p:spTgt spid="37"/>
                                        </p:tgtEl>
                                        <p:attrNameLst>
                                          <p:attrName>ppt_x</p:attrName>
                                        </p:attrNameLst>
                                      </p:cBhvr>
                                      <p:tavLst>
                                        <p:tav tm="0">
                                          <p:val>
                                            <p:strVal val="#ppt_x"/>
                                          </p:val>
                                        </p:tav>
                                        <p:tav tm="100000">
                                          <p:val>
                                            <p:strVal val="#ppt_x"/>
                                          </p:val>
                                        </p:tav>
                                      </p:tavLst>
                                    </p:anim>
                                    <p:anim calcmode="lin" valueType="num">
                                      <p:cBhvr>
                                        <p:cTn id="121" dur="1000" fill="hold"/>
                                        <p:tgtEl>
                                          <p:spTgt spid="37"/>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fade">
                                      <p:cBhvr>
                                        <p:cTn id="124" dur="1000"/>
                                        <p:tgtEl>
                                          <p:spTgt spid="41"/>
                                        </p:tgtEl>
                                      </p:cBhvr>
                                    </p:animEffect>
                                    <p:anim calcmode="lin" valueType="num">
                                      <p:cBhvr>
                                        <p:cTn id="125" dur="1000" fill="hold"/>
                                        <p:tgtEl>
                                          <p:spTgt spid="41"/>
                                        </p:tgtEl>
                                        <p:attrNameLst>
                                          <p:attrName>ppt_x</p:attrName>
                                        </p:attrNameLst>
                                      </p:cBhvr>
                                      <p:tavLst>
                                        <p:tav tm="0">
                                          <p:val>
                                            <p:strVal val="#ppt_x"/>
                                          </p:val>
                                        </p:tav>
                                        <p:tav tm="100000">
                                          <p:val>
                                            <p:strVal val="#ppt_x"/>
                                          </p:val>
                                        </p:tav>
                                      </p:tavLst>
                                    </p:anim>
                                    <p:anim calcmode="lin" valueType="num">
                                      <p:cBhvr>
                                        <p:cTn id="126" dur="1000" fill="hold"/>
                                        <p:tgtEl>
                                          <p:spTgt spid="41"/>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42"/>
                                        </p:tgtEl>
                                        <p:attrNameLst>
                                          <p:attrName>style.visibility</p:attrName>
                                        </p:attrNameLst>
                                      </p:cBhvr>
                                      <p:to>
                                        <p:strVal val="visible"/>
                                      </p:to>
                                    </p:set>
                                    <p:animEffect transition="in" filter="fade">
                                      <p:cBhvr>
                                        <p:cTn id="129" dur="1000"/>
                                        <p:tgtEl>
                                          <p:spTgt spid="42"/>
                                        </p:tgtEl>
                                      </p:cBhvr>
                                    </p:animEffect>
                                    <p:anim calcmode="lin" valueType="num">
                                      <p:cBhvr>
                                        <p:cTn id="130" dur="1000" fill="hold"/>
                                        <p:tgtEl>
                                          <p:spTgt spid="42"/>
                                        </p:tgtEl>
                                        <p:attrNameLst>
                                          <p:attrName>ppt_x</p:attrName>
                                        </p:attrNameLst>
                                      </p:cBhvr>
                                      <p:tavLst>
                                        <p:tav tm="0">
                                          <p:val>
                                            <p:strVal val="#ppt_x"/>
                                          </p:val>
                                        </p:tav>
                                        <p:tav tm="100000">
                                          <p:val>
                                            <p:strVal val="#ppt_x"/>
                                          </p:val>
                                        </p:tav>
                                      </p:tavLst>
                                    </p:anim>
                                    <p:anim calcmode="lin" valueType="num">
                                      <p:cBhvr>
                                        <p:cTn id="131" dur="1000" fill="hold"/>
                                        <p:tgtEl>
                                          <p:spTgt spid="42"/>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fade">
                                      <p:cBhvr>
                                        <p:cTn id="134" dur="1000"/>
                                        <p:tgtEl>
                                          <p:spTgt spid="44"/>
                                        </p:tgtEl>
                                      </p:cBhvr>
                                    </p:animEffect>
                                    <p:anim calcmode="lin" valueType="num">
                                      <p:cBhvr>
                                        <p:cTn id="135" dur="1000" fill="hold"/>
                                        <p:tgtEl>
                                          <p:spTgt spid="44"/>
                                        </p:tgtEl>
                                        <p:attrNameLst>
                                          <p:attrName>ppt_x</p:attrName>
                                        </p:attrNameLst>
                                      </p:cBhvr>
                                      <p:tavLst>
                                        <p:tav tm="0">
                                          <p:val>
                                            <p:strVal val="#ppt_x"/>
                                          </p:val>
                                        </p:tav>
                                        <p:tav tm="100000">
                                          <p:val>
                                            <p:strVal val="#ppt_x"/>
                                          </p:val>
                                        </p:tav>
                                      </p:tavLst>
                                    </p:anim>
                                    <p:anim calcmode="lin" valueType="num">
                                      <p:cBhvr>
                                        <p:cTn id="136" dur="1000" fill="hold"/>
                                        <p:tgtEl>
                                          <p:spTgt spid="44"/>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nodePh="1">
                                  <p:stCondLst>
                                    <p:cond delay="0"/>
                                  </p:stCondLst>
                                  <p:endCondLst>
                                    <p:cond evt="begin" delay="0">
                                      <p:tn val="137"/>
                                    </p:cond>
                                  </p:end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1000"/>
                                        <p:tgtEl>
                                          <p:spTgt spid="45"/>
                                        </p:tgtEl>
                                      </p:cBhvr>
                                    </p:animEffect>
                                    <p:anim calcmode="lin" valueType="num">
                                      <p:cBhvr>
                                        <p:cTn id="140" dur="1000" fill="hold"/>
                                        <p:tgtEl>
                                          <p:spTgt spid="45"/>
                                        </p:tgtEl>
                                        <p:attrNameLst>
                                          <p:attrName>ppt_x</p:attrName>
                                        </p:attrNameLst>
                                      </p:cBhvr>
                                      <p:tavLst>
                                        <p:tav tm="0">
                                          <p:val>
                                            <p:strVal val="#ppt_x"/>
                                          </p:val>
                                        </p:tav>
                                        <p:tav tm="100000">
                                          <p:val>
                                            <p:strVal val="#ppt_x"/>
                                          </p:val>
                                        </p:tav>
                                      </p:tavLst>
                                    </p:anim>
                                    <p:anim calcmode="lin" valueType="num">
                                      <p:cBhvr>
                                        <p:cTn id="141" dur="1000" fill="hold"/>
                                        <p:tgtEl>
                                          <p:spTgt spid="45"/>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fade">
                                      <p:cBhvr>
                                        <p:cTn id="144" dur="1000"/>
                                        <p:tgtEl>
                                          <p:spTgt spid="46"/>
                                        </p:tgtEl>
                                      </p:cBhvr>
                                    </p:animEffect>
                                    <p:anim calcmode="lin" valueType="num">
                                      <p:cBhvr>
                                        <p:cTn id="145" dur="1000" fill="hold"/>
                                        <p:tgtEl>
                                          <p:spTgt spid="46"/>
                                        </p:tgtEl>
                                        <p:attrNameLst>
                                          <p:attrName>ppt_x</p:attrName>
                                        </p:attrNameLst>
                                      </p:cBhvr>
                                      <p:tavLst>
                                        <p:tav tm="0">
                                          <p:val>
                                            <p:strVal val="#ppt_x"/>
                                          </p:val>
                                        </p:tav>
                                        <p:tav tm="100000">
                                          <p:val>
                                            <p:strVal val="#ppt_x"/>
                                          </p:val>
                                        </p:tav>
                                      </p:tavLst>
                                    </p:anim>
                                    <p:anim calcmode="lin" valueType="num">
                                      <p:cBhvr>
                                        <p:cTn id="146" dur="1000" fill="hold"/>
                                        <p:tgtEl>
                                          <p:spTgt spid="46"/>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fade">
                                      <p:cBhvr>
                                        <p:cTn id="149" dur="1000"/>
                                        <p:tgtEl>
                                          <p:spTgt spid="49"/>
                                        </p:tgtEl>
                                      </p:cBhvr>
                                    </p:animEffect>
                                    <p:anim calcmode="lin" valueType="num">
                                      <p:cBhvr>
                                        <p:cTn id="150" dur="1000" fill="hold"/>
                                        <p:tgtEl>
                                          <p:spTgt spid="49"/>
                                        </p:tgtEl>
                                        <p:attrNameLst>
                                          <p:attrName>ppt_x</p:attrName>
                                        </p:attrNameLst>
                                      </p:cBhvr>
                                      <p:tavLst>
                                        <p:tav tm="0">
                                          <p:val>
                                            <p:strVal val="#ppt_x"/>
                                          </p:val>
                                        </p:tav>
                                        <p:tav tm="100000">
                                          <p:val>
                                            <p:strVal val="#ppt_x"/>
                                          </p:val>
                                        </p:tav>
                                      </p:tavLst>
                                    </p:anim>
                                    <p:anim calcmode="lin" valueType="num">
                                      <p:cBhvr>
                                        <p:cTn id="151" dur="1000" fill="hold"/>
                                        <p:tgtEl>
                                          <p:spTgt spid="49"/>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1000"/>
                                        <p:tgtEl>
                                          <p:spTgt spid="51"/>
                                        </p:tgtEl>
                                      </p:cBhvr>
                                    </p:animEffect>
                                    <p:anim calcmode="lin" valueType="num">
                                      <p:cBhvr>
                                        <p:cTn id="160" dur="1000" fill="hold"/>
                                        <p:tgtEl>
                                          <p:spTgt spid="51"/>
                                        </p:tgtEl>
                                        <p:attrNameLst>
                                          <p:attrName>ppt_x</p:attrName>
                                        </p:attrNameLst>
                                      </p:cBhvr>
                                      <p:tavLst>
                                        <p:tav tm="0">
                                          <p:val>
                                            <p:strVal val="#ppt_x"/>
                                          </p:val>
                                        </p:tav>
                                        <p:tav tm="100000">
                                          <p:val>
                                            <p:strVal val="#ppt_x"/>
                                          </p:val>
                                        </p:tav>
                                      </p:tavLst>
                                    </p:anim>
                                    <p:anim calcmode="lin" valueType="num">
                                      <p:cBhvr>
                                        <p:cTn id="161" dur="1000" fill="hold"/>
                                        <p:tgtEl>
                                          <p:spTgt spid="51"/>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53"/>
                                        </p:tgtEl>
                                        <p:attrNameLst>
                                          <p:attrName>style.visibility</p:attrName>
                                        </p:attrNameLst>
                                      </p:cBhvr>
                                      <p:to>
                                        <p:strVal val="visible"/>
                                      </p:to>
                                    </p:set>
                                    <p:animEffect transition="in" filter="fade">
                                      <p:cBhvr>
                                        <p:cTn id="164" dur="1000"/>
                                        <p:tgtEl>
                                          <p:spTgt spid="53"/>
                                        </p:tgtEl>
                                      </p:cBhvr>
                                    </p:animEffect>
                                    <p:anim calcmode="lin" valueType="num">
                                      <p:cBhvr>
                                        <p:cTn id="165" dur="1000" fill="hold"/>
                                        <p:tgtEl>
                                          <p:spTgt spid="53"/>
                                        </p:tgtEl>
                                        <p:attrNameLst>
                                          <p:attrName>ppt_x</p:attrName>
                                        </p:attrNameLst>
                                      </p:cBhvr>
                                      <p:tavLst>
                                        <p:tav tm="0">
                                          <p:val>
                                            <p:strVal val="#ppt_x"/>
                                          </p:val>
                                        </p:tav>
                                        <p:tav tm="100000">
                                          <p:val>
                                            <p:strVal val="#ppt_x"/>
                                          </p:val>
                                        </p:tav>
                                      </p:tavLst>
                                    </p:anim>
                                    <p:anim calcmode="lin" valueType="num">
                                      <p:cBhvr>
                                        <p:cTn id="166" dur="1000" fill="hold"/>
                                        <p:tgtEl>
                                          <p:spTgt spid="53"/>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1000"/>
                                        <p:tgtEl>
                                          <p:spTgt spid="54"/>
                                        </p:tgtEl>
                                      </p:cBhvr>
                                    </p:animEffect>
                                    <p:anim calcmode="lin" valueType="num">
                                      <p:cBhvr>
                                        <p:cTn id="170" dur="1000" fill="hold"/>
                                        <p:tgtEl>
                                          <p:spTgt spid="54"/>
                                        </p:tgtEl>
                                        <p:attrNameLst>
                                          <p:attrName>ppt_x</p:attrName>
                                        </p:attrNameLst>
                                      </p:cBhvr>
                                      <p:tavLst>
                                        <p:tav tm="0">
                                          <p:val>
                                            <p:strVal val="#ppt_x"/>
                                          </p:val>
                                        </p:tav>
                                        <p:tav tm="100000">
                                          <p:val>
                                            <p:strVal val="#ppt_x"/>
                                          </p:val>
                                        </p:tav>
                                      </p:tavLst>
                                    </p:anim>
                                    <p:anim calcmode="lin" valueType="num">
                                      <p:cBhvr>
                                        <p:cTn id="171" dur="1000" fill="hold"/>
                                        <p:tgtEl>
                                          <p:spTgt spid="54"/>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55"/>
                                        </p:tgtEl>
                                        <p:attrNameLst>
                                          <p:attrName>style.visibility</p:attrName>
                                        </p:attrNameLst>
                                      </p:cBhvr>
                                      <p:to>
                                        <p:strVal val="visible"/>
                                      </p:to>
                                    </p:set>
                                    <p:animEffect transition="in" filter="fade">
                                      <p:cBhvr>
                                        <p:cTn id="174" dur="1000"/>
                                        <p:tgtEl>
                                          <p:spTgt spid="55"/>
                                        </p:tgtEl>
                                      </p:cBhvr>
                                    </p:animEffect>
                                    <p:anim calcmode="lin" valueType="num">
                                      <p:cBhvr>
                                        <p:cTn id="175" dur="1000" fill="hold"/>
                                        <p:tgtEl>
                                          <p:spTgt spid="55"/>
                                        </p:tgtEl>
                                        <p:attrNameLst>
                                          <p:attrName>ppt_x</p:attrName>
                                        </p:attrNameLst>
                                      </p:cBhvr>
                                      <p:tavLst>
                                        <p:tav tm="0">
                                          <p:val>
                                            <p:strVal val="#ppt_x"/>
                                          </p:val>
                                        </p:tav>
                                        <p:tav tm="100000">
                                          <p:val>
                                            <p:strVal val="#ppt_x"/>
                                          </p:val>
                                        </p:tav>
                                      </p:tavLst>
                                    </p:anim>
                                    <p:anim calcmode="lin" valueType="num">
                                      <p:cBhvr>
                                        <p:cTn id="176" dur="1000" fill="hold"/>
                                        <p:tgtEl>
                                          <p:spTgt spid="55"/>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56"/>
                                        </p:tgtEl>
                                        <p:attrNameLst>
                                          <p:attrName>style.visibility</p:attrName>
                                        </p:attrNameLst>
                                      </p:cBhvr>
                                      <p:to>
                                        <p:strVal val="visible"/>
                                      </p:to>
                                    </p:set>
                                    <p:animEffect transition="in" filter="fade">
                                      <p:cBhvr>
                                        <p:cTn id="179" dur="1000"/>
                                        <p:tgtEl>
                                          <p:spTgt spid="56"/>
                                        </p:tgtEl>
                                      </p:cBhvr>
                                    </p:animEffect>
                                    <p:anim calcmode="lin" valueType="num">
                                      <p:cBhvr>
                                        <p:cTn id="180" dur="1000" fill="hold"/>
                                        <p:tgtEl>
                                          <p:spTgt spid="56"/>
                                        </p:tgtEl>
                                        <p:attrNameLst>
                                          <p:attrName>ppt_x</p:attrName>
                                        </p:attrNameLst>
                                      </p:cBhvr>
                                      <p:tavLst>
                                        <p:tav tm="0">
                                          <p:val>
                                            <p:strVal val="#ppt_x"/>
                                          </p:val>
                                        </p:tav>
                                        <p:tav tm="100000">
                                          <p:val>
                                            <p:strVal val="#ppt_x"/>
                                          </p:val>
                                        </p:tav>
                                      </p:tavLst>
                                    </p:anim>
                                    <p:anim calcmode="lin" valueType="num">
                                      <p:cBhvr>
                                        <p:cTn id="181" dur="1000" fill="hold"/>
                                        <p:tgtEl>
                                          <p:spTgt spid="56"/>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57"/>
                                        </p:tgtEl>
                                        <p:attrNameLst>
                                          <p:attrName>style.visibility</p:attrName>
                                        </p:attrNameLst>
                                      </p:cBhvr>
                                      <p:to>
                                        <p:strVal val="visible"/>
                                      </p:to>
                                    </p:set>
                                    <p:animEffect transition="in" filter="fade">
                                      <p:cBhvr>
                                        <p:cTn id="184" dur="1000"/>
                                        <p:tgtEl>
                                          <p:spTgt spid="57"/>
                                        </p:tgtEl>
                                      </p:cBhvr>
                                    </p:animEffect>
                                    <p:anim calcmode="lin" valueType="num">
                                      <p:cBhvr>
                                        <p:cTn id="185" dur="1000" fill="hold"/>
                                        <p:tgtEl>
                                          <p:spTgt spid="57"/>
                                        </p:tgtEl>
                                        <p:attrNameLst>
                                          <p:attrName>ppt_x</p:attrName>
                                        </p:attrNameLst>
                                      </p:cBhvr>
                                      <p:tavLst>
                                        <p:tav tm="0">
                                          <p:val>
                                            <p:strVal val="#ppt_x"/>
                                          </p:val>
                                        </p:tav>
                                        <p:tav tm="100000">
                                          <p:val>
                                            <p:strVal val="#ppt_x"/>
                                          </p:val>
                                        </p:tav>
                                      </p:tavLst>
                                    </p:anim>
                                    <p:anim calcmode="lin" valueType="num">
                                      <p:cBhvr>
                                        <p:cTn id="186" dur="1000" fill="hold"/>
                                        <p:tgtEl>
                                          <p:spTgt spid="57"/>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88"/>
                                        </p:tgtEl>
                                        <p:attrNameLst>
                                          <p:attrName>style.visibility</p:attrName>
                                        </p:attrNameLst>
                                      </p:cBhvr>
                                      <p:to>
                                        <p:strVal val="visible"/>
                                      </p:to>
                                    </p:set>
                                    <p:animEffect transition="in" filter="fade">
                                      <p:cBhvr>
                                        <p:cTn id="189" dur="1000"/>
                                        <p:tgtEl>
                                          <p:spTgt spid="88"/>
                                        </p:tgtEl>
                                      </p:cBhvr>
                                    </p:animEffect>
                                    <p:anim calcmode="lin" valueType="num">
                                      <p:cBhvr>
                                        <p:cTn id="190" dur="1000" fill="hold"/>
                                        <p:tgtEl>
                                          <p:spTgt spid="88"/>
                                        </p:tgtEl>
                                        <p:attrNameLst>
                                          <p:attrName>ppt_x</p:attrName>
                                        </p:attrNameLst>
                                      </p:cBhvr>
                                      <p:tavLst>
                                        <p:tav tm="0">
                                          <p:val>
                                            <p:strVal val="#ppt_x"/>
                                          </p:val>
                                        </p:tav>
                                        <p:tav tm="100000">
                                          <p:val>
                                            <p:strVal val="#ppt_x"/>
                                          </p:val>
                                        </p:tav>
                                      </p:tavLst>
                                    </p:anim>
                                    <p:anim calcmode="lin" valueType="num">
                                      <p:cBhvr>
                                        <p:cTn id="19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grpId="0" nodeType="clickEffect">
                                  <p:stCondLst>
                                    <p:cond delay="0"/>
                                  </p:stCondLst>
                                  <p:childTnLst>
                                    <p:set>
                                      <p:cBhvr>
                                        <p:cTn id="195" dur="1" fill="hold">
                                          <p:stCondLst>
                                            <p:cond delay="0"/>
                                          </p:stCondLst>
                                        </p:cTn>
                                        <p:tgtEl>
                                          <p:spTgt spid="79"/>
                                        </p:tgtEl>
                                        <p:attrNameLst>
                                          <p:attrName>style.visibility</p:attrName>
                                        </p:attrNameLst>
                                      </p:cBhvr>
                                      <p:to>
                                        <p:strVal val="visible"/>
                                      </p:to>
                                    </p:set>
                                    <p:animEffect transition="in" filter="fade">
                                      <p:cBhvr>
                                        <p:cTn id="196" dur="1000"/>
                                        <p:tgtEl>
                                          <p:spTgt spid="79"/>
                                        </p:tgtEl>
                                      </p:cBhvr>
                                    </p:animEffect>
                                    <p:anim calcmode="lin" valueType="num">
                                      <p:cBhvr>
                                        <p:cTn id="197" dur="1000" fill="hold"/>
                                        <p:tgtEl>
                                          <p:spTgt spid="79"/>
                                        </p:tgtEl>
                                        <p:attrNameLst>
                                          <p:attrName>ppt_x</p:attrName>
                                        </p:attrNameLst>
                                      </p:cBhvr>
                                      <p:tavLst>
                                        <p:tav tm="0">
                                          <p:val>
                                            <p:strVal val="#ppt_x"/>
                                          </p:val>
                                        </p:tav>
                                        <p:tav tm="100000">
                                          <p:val>
                                            <p:strVal val="#ppt_x"/>
                                          </p:val>
                                        </p:tav>
                                      </p:tavLst>
                                    </p:anim>
                                    <p:anim calcmode="lin" valueType="num">
                                      <p:cBhvr>
                                        <p:cTn id="198" dur="1000" fill="hold"/>
                                        <p:tgtEl>
                                          <p:spTgt spid="79"/>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80"/>
                                        </p:tgtEl>
                                        <p:attrNameLst>
                                          <p:attrName>style.visibility</p:attrName>
                                        </p:attrNameLst>
                                      </p:cBhvr>
                                      <p:to>
                                        <p:strVal val="visible"/>
                                      </p:to>
                                    </p:set>
                                    <p:animEffect transition="in" filter="fade">
                                      <p:cBhvr>
                                        <p:cTn id="201" dur="1000"/>
                                        <p:tgtEl>
                                          <p:spTgt spid="80"/>
                                        </p:tgtEl>
                                      </p:cBhvr>
                                    </p:animEffect>
                                    <p:anim calcmode="lin" valueType="num">
                                      <p:cBhvr>
                                        <p:cTn id="202" dur="1000" fill="hold"/>
                                        <p:tgtEl>
                                          <p:spTgt spid="80"/>
                                        </p:tgtEl>
                                        <p:attrNameLst>
                                          <p:attrName>ppt_x</p:attrName>
                                        </p:attrNameLst>
                                      </p:cBhvr>
                                      <p:tavLst>
                                        <p:tav tm="0">
                                          <p:val>
                                            <p:strVal val="#ppt_x"/>
                                          </p:val>
                                        </p:tav>
                                        <p:tav tm="100000">
                                          <p:val>
                                            <p:strVal val="#ppt_x"/>
                                          </p:val>
                                        </p:tav>
                                      </p:tavLst>
                                    </p:anim>
                                    <p:anim calcmode="lin" valueType="num">
                                      <p:cBhvr>
                                        <p:cTn id="20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42" presetClass="entr" presetSubtype="0" fill="hold" grpId="0" nodeType="clickEffect">
                                  <p:stCondLst>
                                    <p:cond delay="0"/>
                                  </p:stCondLst>
                                  <p:childTnLst>
                                    <p:set>
                                      <p:cBhvr>
                                        <p:cTn id="207" dur="1" fill="hold">
                                          <p:stCondLst>
                                            <p:cond delay="0"/>
                                          </p:stCondLst>
                                        </p:cTn>
                                        <p:tgtEl>
                                          <p:spTgt spid="81"/>
                                        </p:tgtEl>
                                        <p:attrNameLst>
                                          <p:attrName>style.visibility</p:attrName>
                                        </p:attrNameLst>
                                      </p:cBhvr>
                                      <p:to>
                                        <p:strVal val="visible"/>
                                      </p:to>
                                    </p:set>
                                    <p:animEffect transition="in" filter="fade">
                                      <p:cBhvr>
                                        <p:cTn id="208" dur="1000"/>
                                        <p:tgtEl>
                                          <p:spTgt spid="81"/>
                                        </p:tgtEl>
                                      </p:cBhvr>
                                    </p:animEffect>
                                    <p:anim calcmode="lin" valueType="num">
                                      <p:cBhvr>
                                        <p:cTn id="209" dur="1000" fill="hold"/>
                                        <p:tgtEl>
                                          <p:spTgt spid="81"/>
                                        </p:tgtEl>
                                        <p:attrNameLst>
                                          <p:attrName>ppt_x</p:attrName>
                                        </p:attrNameLst>
                                      </p:cBhvr>
                                      <p:tavLst>
                                        <p:tav tm="0">
                                          <p:val>
                                            <p:strVal val="#ppt_x"/>
                                          </p:val>
                                        </p:tav>
                                        <p:tav tm="100000">
                                          <p:val>
                                            <p:strVal val="#ppt_x"/>
                                          </p:val>
                                        </p:tav>
                                      </p:tavLst>
                                    </p:anim>
                                    <p:anim calcmode="lin" valueType="num">
                                      <p:cBhvr>
                                        <p:cTn id="210" dur="1000" fill="hold"/>
                                        <p:tgtEl>
                                          <p:spTgt spid="81"/>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58"/>
                                        </p:tgtEl>
                                        <p:attrNameLst>
                                          <p:attrName>style.visibility</p:attrName>
                                        </p:attrNameLst>
                                      </p:cBhvr>
                                      <p:to>
                                        <p:strVal val="visible"/>
                                      </p:to>
                                    </p:set>
                                    <p:animEffect transition="in" filter="fade">
                                      <p:cBhvr>
                                        <p:cTn id="213" dur="1000"/>
                                        <p:tgtEl>
                                          <p:spTgt spid="58"/>
                                        </p:tgtEl>
                                      </p:cBhvr>
                                    </p:animEffect>
                                    <p:anim calcmode="lin" valueType="num">
                                      <p:cBhvr>
                                        <p:cTn id="214" dur="1000" fill="hold"/>
                                        <p:tgtEl>
                                          <p:spTgt spid="58"/>
                                        </p:tgtEl>
                                        <p:attrNameLst>
                                          <p:attrName>ppt_x</p:attrName>
                                        </p:attrNameLst>
                                      </p:cBhvr>
                                      <p:tavLst>
                                        <p:tav tm="0">
                                          <p:val>
                                            <p:strVal val="#ppt_x"/>
                                          </p:val>
                                        </p:tav>
                                        <p:tav tm="100000">
                                          <p:val>
                                            <p:strVal val="#ppt_x"/>
                                          </p:val>
                                        </p:tav>
                                      </p:tavLst>
                                    </p:anim>
                                    <p:anim calcmode="lin" valueType="num">
                                      <p:cBhvr>
                                        <p:cTn id="215" dur="1000" fill="hold"/>
                                        <p:tgtEl>
                                          <p:spTgt spid="58"/>
                                        </p:tgtEl>
                                        <p:attrNameLst>
                                          <p:attrName>ppt_y</p:attrName>
                                        </p:attrNameLst>
                                      </p:cBhvr>
                                      <p:tavLst>
                                        <p:tav tm="0">
                                          <p:val>
                                            <p:strVal val="#ppt_y+.1"/>
                                          </p:val>
                                        </p:tav>
                                        <p:tav tm="100000">
                                          <p:val>
                                            <p:strVal val="#ppt_y"/>
                                          </p:val>
                                        </p:tav>
                                      </p:tavLst>
                                    </p:anim>
                                  </p:childTnLst>
                                </p:cTn>
                              </p:par>
                              <p:par>
                                <p:cTn id="216" presetID="42" presetClass="entr" presetSubtype="0" fill="hold" grpId="0" nodeType="withEffect">
                                  <p:stCondLst>
                                    <p:cond delay="0"/>
                                  </p:stCondLst>
                                  <p:childTnLst>
                                    <p:set>
                                      <p:cBhvr>
                                        <p:cTn id="217" dur="1" fill="hold">
                                          <p:stCondLst>
                                            <p:cond delay="0"/>
                                          </p:stCondLst>
                                        </p:cTn>
                                        <p:tgtEl>
                                          <p:spTgt spid="87"/>
                                        </p:tgtEl>
                                        <p:attrNameLst>
                                          <p:attrName>style.visibility</p:attrName>
                                        </p:attrNameLst>
                                      </p:cBhvr>
                                      <p:to>
                                        <p:strVal val="visible"/>
                                      </p:to>
                                    </p:set>
                                    <p:animEffect transition="in" filter="fade">
                                      <p:cBhvr>
                                        <p:cTn id="218" dur="1000"/>
                                        <p:tgtEl>
                                          <p:spTgt spid="87"/>
                                        </p:tgtEl>
                                      </p:cBhvr>
                                    </p:animEffect>
                                    <p:anim calcmode="lin" valueType="num">
                                      <p:cBhvr>
                                        <p:cTn id="219" dur="1000" fill="hold"/>
                                        <p:tgtEl>
                                          <p:spTgt spid="87"/>
                                        </p:tgtEl>
                                        <p:attrNameLst>
                                          <p:attrName>ppt_x</p:attrName>
                                        </p:attrNameLst>
                                      </p:cBhvr>
                                      <p:tavLst>
                                        <p:tav tm="0">
                                          <p:val>
                                            <p:strVal val="#ppt_x"/>
                                          </p:val>
                                        </p:tav>
                                        <p:tav tm="100000">
                                          <p:val>
                                            <p:strVal val="#ppt_x"/>
                                          </p:val>
                                        </p:tav>
                                      </p:tavLst>
                                    </p:anim>
                                    <p:anim calcmode="lin" valueType="num">
                                      <p:cBhvr>
                                        <p:cTn id="22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42" presetClass="entr" presetSubtype="0" fill="hold" grpId="0" nodeType="clickEffect">
                                  <p:stCondLst>
                                    <p:cond delay="0"/>
                                  </p:stCondLst>
                                  <p:childTnLst>
                                    <p:set>
                                      <p:cBhvr>
                                        <p:cTn id="224" dur="1" fill="hold">
                                          <p:stCondLst>
                                            <p:cond delay="0"/>
                                          </p:stCondLst>
                                        </p:cTn>
                                        <p:tgtEl>
                                          <p:spTgt spid="83"/>
                                        </p:tgtEl>
                                        <p:attrNameLst>
                                          <p:attrName>style.visibility</p:attrName>
                                        </p:attrNameLst>
                                      </p:cBhvr>
                                      <p:to>
                                        <p:strVal val="visible"/>
                                      </p:to>
                                    </p:set>
                                    <p:animEffect transition="in" filter="fade">
                                      <p:cBhvr>
                                        <p:cTn id="225" dur="1000"/>
                                        <p:tgtEl>
                                          <p:spTgt spid="83"/>
                                        </p:tgtEl>
                                      </p:cBhvr>
                                    </p:animEffect>
                                    <p:anim calcmode="lin" valueType="num">
                                      <p:cBhvr>
                                        <p:cTn id="226" dur="1000" fill="hold"/>
                                        <p:tgtEl>
                                          <p:spTgt spid="83"/>
                                        </p:tgtEl>
                                        <p:attrNameLst>
                                          <p:attrName>ppt_x</p:attrName>
                                        </p:attrNameLst>
                                      </p:cBhvr>
                                      <p:tavLst>
                                        <p:tav tm="0">
                                          <p:val>
                                            <p:strVal val="#ppt_x"/>
                                          </p:val>
                                        </p:tav>
                                        <p:tav tm="100000">
                                          <p:val>
                                            <p:strVal val="#ppt_x"/>
                                          </p:val>
                                        </p:tav>
                                      </p:tavLst>
                                    </p:anim>
                                    <p:anim calcmode="lin" valueType="num">
                                      <p:cBhvr>
                                        <p:cTn id="227" dur="1000" fill="hold"/>
                                        <p:tgtEl>
                                          <p:spTgt spid="83"/>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0"/>
                                  </p:stCondLst>
                                  <p:childTnLst>
                                    <p:set>
                                      <p:cBhvr>
                                        <p:cTn id="229" dur="1" fill="hold">
                                          <p:stCondLst>
                                            <p:cond delay="0"/>
                                          </p:stCondLst>
                                        </p:cTn>
                                        <p:tgtEl>
                                          <p:spTgt spid="66"/>
                                        </p:tgtEl>
                                        <p:attrNameLst>
                                          <p:attrName>style.visibility</p:attrName>
                                        </p:attrNameLst>
                                      </p:cBhvr>
                                      <p:to>
                                        <p:strVal val="visible"/>
                                      </p:to>
                                    </p:set>
                                    <p:animEffect transition="in" filter="fade">
                                      <p:cBhvr>
                                        <p:cTn id="230" dur="1000"/>
                                        <p:tgtEl>
                                          <p:spTgt spid="66"/>
                                        </p:tgtEl>
                                      </p:cBhvr>
                                    </p:animEffect>
                                    <p:anim calcmode="lin" valueType="num">
                                      <p:cBhvr>
                                        <p:cTn id="231" dur="1000" fill="hold"/>
                                        <p:tgtEl>
                                          <p:spTgt spid="66"/>
                                        </p:tgtEl>
                                        <p:attrNameLst>
                                          <p:attrName>ppt_x</p:attrName>
                                        </p:attrNameLst>
                                      </p:cBhvr>
                                      <p:tavLst>
                                        <p:tav tm="0">
                                          <p:val>
                                            <p:strVal val="#ppt_x"/>
                                          </p:val>
                                        </p:tav>
                                        <p:tav tm="100000">
                                          <p:val>
                                            <p:strVal val="#ppt_x"/>
                                          </p:val>
                                        </p:tav>
                                      </p:tavLst>
                                    </p:anim>
                                    <p:anim calcmode="lin" valueType="num">
                                      <p:cBhvr>
                                        <p:cTn id="232" dur="1000" fill="hold"/>
                                        <p:tgtEl>
                                          <p:spTgt spid="66"/>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64"/>
                                        </p:tgtEl>
                                        <p:attrNameLst>
                                          <p:attrName>style.visibility</p:attrName>
                                        </p:attrNameLst>
                                      </p:cBhvr>
                                      <p:to>
                                        <p:strVal val="visible"/>
                                      </p:to>
                                    </p:set>
                                    <p:animEffect transition="in" filter="fade">
                                      <p:cBhvr>
                                        <p:cTn id="235" dur="1000"/>
                                        <p:tgtEl>
                                          <p:spTgt spid="64"/>
                                        </p:tgtEl>
                                      </p:cBhvr>
                                    </p:animEffect>
                                    <p:anim calcmode="lin" valueType="num">
                                      <p:cBhvr>
                                        <p:cTn id="236" dur="1000" fill="hold"/>
                                        <p:tgtEl>
                                          <p:spTgt spid="64"/>
                                        </p:tgtEl>
                                        <p:attrNameLst>
                                          <p:attrName>ppt_x</p:attrName>
                                        </p:attrNameLst>
                                      </p:cBhvr>
                                      <p:tavLst>
                                        <p:tav tm="0">
                                          <p:val>
                                            <p:strVal val="#ppt_x"/>
                                          </p:val>
                                        </p:tav>
                                        <p:tav tm="100000">
                                          <p:val>
                                            <p:strVal val="#ppt_x"/>
                                          </p:val>
                                        </p:tav>
                                      </p:tavLst>
                                    </p:anim>
                                    <p:anim calcmode="lin" valueType="num">
                                      <p:cBhvr>
                                        <p:cTn id="237" dur="1000" fill="hold"/>
                                        <p:tgtEl>
                                          <p:spTgt spid="64"/>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0"/>
                                  </p:stCondLst>
                                  <p:childTnLst>
                                    <p:set>
                                      <p:cBhvr>
                                        <p:cTn id="239" dur="1" fill="hold">
                                          <p:stCondLst>
                                            <p:cond delay="0"/>
                                          </p:stCondLst>
                                        </p:cTn>
                                        <p:tgtEl>
                                          <p:spTgt spid="59"/>
                                        </p:tgtEl>
                                        <p:attrNameLst>
                                          <p:attrName>style.visibility</p:attrName>
                                        </p:attrNameLst>
                                      </p:cBhvr>
                                      <p:to>
                                        <p:strVal val="visible"/>
                                      </p:to>
                                    </p:set>
                                    <p:animEffect transition="in" filter="fade">
                                      <p:cBhvr>
                                        <p:cTn id="240" dur="1000"/>
                                        <p:tgtEl>
                                          <p:spTgt spid="59"/>
                                        </p:tgtEl>
                                      </p:cBhvr>
                                    </p:animEffect>
                                    <p:anim calcmode="lin" valueType="num">
                                      <p:cBhvr>
                                        <p:cTn id="241" dur="1000" fill="hold"/>
                                        <p:tgtEl>
                                          <p:spTgt spid="59"/>
                                        </p:tgtEl>
                                        <p:attrNameLst>
                                          <p:attrName>ppt_x</p:attrName>
                                        </p:attrNameLst>
                                      </p:cBhvr>
                                      <p:tavLst>
                                        <p:tav tm="0">
                                          <p:val>
                                            <p:strVal val="#ppt_x"/>
                                          </p:val>
                                        </p:tav>
                                        <p:tav tm="100000">
                                          <p:val>
                                            <p:strVal val="#ppt_x"/>
                                          </p:val>
                                        </p:tav>
                                      </p:tavLst>
                                    </p:anim>
                                    <p:anim calcmode="lin" valueType="num">
                                      <p:cBhvr>
                                        <p:cTn id="242" dur="1000" fill="hold"/>
                                        <p:tgtEl>
                                          <p:spTgt spid="59"/>
                                        </p:tgtEl>
                                        <p:attrNameLst>
                                          <p:attrName>ppt_y</p:attrName>
                                        </p:attrNameLst>
                                      </p:cBhvr>
                                      <p:tavLst>
                                        <p:tav tm="0">
                                          <p:val>
                                            <p:strVal val="#ppt_y+.1"/>
                                          </p:val>
                                        </p:tav>
                                        <p:tav tm="100000">
                                          <p:val>
                                            <p:strVal val="#ppt_y"/>
                                          </p:val>
                                        </p:tav>
                                      </p:tavLst>
                                    </p:anim>
                                  </p:childTnLst>
                                </p:cTn>
                              </p:par>
                              <p:par>
                                <p:cTn id="243" presetID="42" presetClass="entr" presetSubtype="0" fill="hold" grpId="0" nodeType="withEffect">
                                  <p:stCondLst>
                                    <p:cond delay="0"/>
                                  </p:stCondLst>
                                  <p:childTnLst>
                                    <p:set>
                                      <p:cBhvr>
                                        <p:cTn id="244" dur="1" fill="hold">
                                          <p:stCondLst>
                                            <p:cond delay="0"/>
                                          </p:stCondLst>
                                        </p:cTn>
                                        <p:tgtEl>
                                          <p:spTgt spid="60"/>
                                        </p:tgtEl>
                                        <p:attrNameLst>
                                          <p:attrName>style.visibility</p:attrName>
                                        </p:attrNameLst>
                                      </p:cBhvr>
                                      <p:to>
                                        <p:strVal val="visible"/>
                                      </p:to>
                                    </p:set>
                                    <p:animEffect transition="in" filter="fade">
                                      <p:cBhvr>
                                        <p:cTn id="245" dur="1000"/>
                                        <p:tgtEl>
                                          <p:spTgt spid="60"/>
                                        </p:tgtEl>
                                      </p:cBhvr>
                                    </p:animEffect>
                                    <p:anim calcmode="lin" valueType="num">
                                      <p:cBhvr>
                                        <p:cTn id="246" dur="1000" fill="hold"/>
                                        <p:tgtEl>
                                          <p:spTgt spid="60"/>
                                        </p:tgtEl>
                                        <p:attrNameLst>
                                          <p:attrName>ppt_x</p:attrName>
                                        </p:attrNameLst>
                                      </p:cBhvr>
                                      <p:tavLst>
                                        <p:tav tm="0">
                                          <p:val>
                                            <p:strVal val="#ppt_x"/>
                                          </p:val>
                                        </p:tav>
                                        <p:tav tm="100000">
                                          <p:val>
                                            <p:strVal val="#ppt_x"/>
                                          </p:val>
                                        </p:tav>
                                      </p:tavLst>
                                    </p:anim>
                                    <p:anim calcmode="lin" valueType="num">
                                      <p:cBhvr>
                                        <p:cTn id="247" dur="1000" fill="hold"/>
                                        <p:tgtEl>
                                          <p:spTgt spid="60"/>
                                        </p:tgtEl>
                                        <p:attrNameLst>
                                          <p:attrName>ppt_y</p:attrName>
                                        </p:attrNameLst>
                                      </p:cBhvr>
                                      <p:tavLst>
                                        <p:tav tm="0">
                                          <p:val>
                                            <p:strVal val="#ppt_y+.1"/>
                                          </p:val>
                                        </p:tav>
                                        <p:tav tm="100000">
                                          <p:val>
                                            <p:strVal val="#ppt_y"/>
                                          </p:val>
                                        </p:tav>
                                      </p:tavLst>
                                    </p:anim>
                                  </p:childTnLst>
                                </p:cTn>
                              </p:par>
                              <p:par>
                                <p:cTn id="248" presetID="42" presetClass="entr" presetSubtype="0" fill="hold" grpId="0" nodeType="withEffect">
                                  <p:stCondLst>
                                    <p:cond delay="0"/>
                                  </p:stCondLst>
                                  <p:childTnLst>
                                    <p:set>
                                      <p:cBhvr>
                                        <p:cTn id="249" dur="1" fill="hold">
                                          <p:stCondLst>
                                            <p:cond delay="0"/>
                                          </p:stCondLst>
                                        </p:cTn>
                                        <p:tgtEl>
                                          <p:spTgt spid="61"/>
                                        </p:tgtEl>
                                        <p:attrNameLst>
                                          <p:attrName>style.visibility</p:attrName>
                                        </p:attrNameLst>
                                      </p:cBhvr>
                                      <p:to>
                                        <p:strVal val="visible"/>
                                      </p:to>
                                    </p:set>
                                    <p:animEffect transition="in" filter="fade">
                                      <p:cBhvr>
                                        <p:cTn id="250" dur="1000"/>
                                        <p:tgtEl>
                                          <p:spTgt spid="61"/>
                                        </p:tgtEl>
                                      </p:cBhvr>
                                    </p:animEffect>
                                    <p:anim calcmode="lin" valueType="num">
                                      <p:cBhvr>
                                        <p:cTn id="251" dur="1000" fill="hold"/>
                                        <p:tgtEl>
                                          <p:spTgt spid="61"/>
                                        </p:tgtEl>
                                        <p:attrNameLst>
                                          <p:attrName>ppt_x</p:attrName>
                                        </p:attrNameLst>
                                      </p:cBhvr>
                                      <p:tavLst>
                                        <p:tav tm="0">
                                          <p:val>
                                            <p:strVal val="#ppt_x"/>
                                          </p:val>
                                        </p:tav>
                                        <p:tav tm="100000">
                                          <p:val>
                                            <p:strVal val="#ppt_x"/>
                                          </p:val>
                                        </p:tav>
                                      </p:tavLst>
                                    </p:anim>
                                    <p:anim calcmode="lin" valueType="num">
                                      <p:cBhvr>
                                        <p:cTn id="25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5" grpId="0" animBg="1"/>
      <p:bldP spid="17" grpId="0"/>
      <p:bldP spid="18" grpId="0"/>
      <p:bldP spid="19" grpId="0" animBg="1"/>
      <p:bldP spid="21" grpId="0"/>
      <p:bldP spid="22" grpId="0"/>
      <p:bldP spid="23" grpId="0" animBg="1"/>
      <p:bldP spid="25" grpId="0"/>
      <p:bldP spid="26" grpId="0"/>
      <p:bldP spid="27" grpId="0" animBg="1"/>
      <p:bldP spid="29" grpId="0"/>
      <p:bldP spid="30" grpId="0" animBg="1"/>
      <p:bldP spid="32" grpId="0"/>
      <p:bldP spid="33" grpId="0" animBg="1"/>
      <p:bldP spid="34" grpId="0"/>
      <p:bldP spid="36" grpId="0" animBg="1"/>
      <p:bldP spid="37" grpId="0"/>
      <p:bldP spid="41" grpId="0" animBg="1"/>
      <p:bldP spid="42" grpId="0" animBg="1"/>
      <p:bldP spid="44" grpId="0" animBg="1"/>
      <p:bldP spid="45" grpId="0"/>
      <p:bldP spid="46" grpId="0"/>
      <p:bldP spid="49" grpId="0" animBg="1"/>
      <p:bldP spid="50" grpId="0" animBg="1"/>
      <p:bldP spid="51" grpId="0"/>
      <p:bldP spid="53" grpId="0" animBg="1"/>
      <p:bldP spid="54" grpId="0"/>
      <p:bldP spid="55" grpId="0"/>
      <p:bldP spid="56" grpId="0"/>
      <p:bldP spid="57" grpId="0"/>
      <p:bldP spid="58" grpId="0" animBg="1"/>
      <p:bldP spid="64" grpId="0" animBg="1"/>
      <p:bldP spid="66" grpId="0"/>
      <p:bldP spid="78" grpId="0" animBg="1"/>
      <p:bldP spid="79" grpId="0" animBg="1"/>
      <p:bldP spid="80" grpId="0"/>
      <p:bldP spid="81" grpId="0" animBg="1"/>
      <p:bldP spid="83" grpId="0" animBg="1"/>
      <p:bldP spid="86" grpId="0"/>
      <p:bldP spid="87" grpId="0"/>
      <p:bldP spid="88" grpId="0" animBg="1"/>
      <p:bldP spid="59" grpId="0"/>
      <p:bldP spid="60" grpId="0"/>
      <p:bldP spid="6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ight Arrow 21"/>
          <p:cNvSpPr/>
          <p:nvPr/>
        </p:nvSpPr>
        <p:spPr bwMode="auto">
          <a:xfrm>
            <a:off x="8160291" y="3054678"/>
            <a:ext cx="709254" cy="699796"/>
          </a:xfrm>
          <a:prstGeom prst="rightArrow">
            <a:avLst/>
          </a:prstGeom>
          <a:solidFill>
            <a:schemeClr val="accent1"/>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a:solidFill>
                <a:schemeClr val="tx1"/>
              </a:solidFill>
              <a:latin typeface="Arial" charset="0"/>
            </a:endParaRPr>
          </a:p>
        </p:txBody>
      </p:sp>
      <p:sp>
        <p:nvSpPr>
          <p:cNvPr id="2" name="Title 1"/>
          <p:cNvSpPr>
            <a:spLocks noGrp="1"/>
          </p:cNvSpPr>
          <p:nvPr>
            <p:ph type="title"/>
          </p:nvPr>
        </p:nvSpPr>
        <p:spPr>
          <a:xfrm>
            <a:off x="849893" y="483895"/>
            <a:ext cx="6987822" cy="600075"/>
          </a:xfrm>
        </p:spPr>
        <p:txBody>
          <a:bodyPr>
            <a:noAutofit/>
          </a:bodyPr>
          <a:lstStyle/>
          <a:p>
            <a:r>
              <a:rPr lang="en-US" dirty="0"/>
              <a:t>Incorporate and Infuse Section Flow</a:t>
            </a:r>
          </a:p>
        </p:txBody>
      </p:sp>
      <p:sp>
        <p:nvSpPr>
          <p:cNvPr id="6" name="AutoShape 41"/>
          <p:cNvSpPr>
            <a:spLocks noChangeAspect="1" noChangeArrowheads="1" noTextEdit="1"/>
          </p:cNvSpPr>
          <p:nvPr/>
        </p:nvSpPr>
        <p:spPr bwMode="auto">
          <a:xfrm>
            <a:off x="2514601" y="1905000"/>
            <a:ext cx="7277878" cy="4572000"/>
          </a:xfrm>
          <a:prstGeom prst="rect">
            <a:avLst/>
          </a:prstGeom>
          <a:noFill/>
        </p:spPr>
        <p:txBody>
          <a:bodyPr vert="horz" wrap="square" lIns="91440" tIns="45720" rIns="91440" bIns="45720" numCol="1" anchor="t" anchorCtr="0" compatLnSpc="1">
            <a:prstTxWarp prst="textNoShape">
              <a:avLst/>
            </a:prstTxWarp>
          </a:bodyPr>
          <a:lstStyle/>
          <a:p>
            <a:endParaRPr lang="en-US" sz="2000"/>
          </a:p>
        </p:txBody>
      </p:sp>
      <p:sp>
        <p:nvSpPr>
          <p:cNvPr id="7" name="Text Box 40"/>
          <p:cNvSpPr txBox="1">
            <a:spLocks noChangeArrowheads="1"/>
          </p:cNvSpPr>
          <p:nvPr/>
        </p:nvSpPr>
        <p:spPr bwMode="auto">
          <a:xfrm>
            <a:off x="8882744" y="3020261"/>
            <a:ext cx="2030034" cy="640825"/>
          </a:xfrm>
          <a:prstGeom prst="rect">
            <a:avLst/>
          </a:prstGeom>
          <a:solidFill>
            <a:schemeClr val="accent1">
              <a:lumMod val="5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200" b="1" dirty="0">
                <a:solidFill>
                  <a:srgbClr val="FFFFFF"/>
                </a:solidFill>
                <a:latin typeface="Arial" pitchFamily="34" charset="0"/>
                <a:ea typeface="Times New Roman" pitchFamily="18" charset="0"/>
                <a:cs typeface="Arial" pitchFamily="34" charset="0"/>
              </a:rPr>
              <a:t>Lower level sections for X.X.X levels and further down</a:t>
            </a:r>
            <a:endParaRPr lang="en-US" sz="2000" dirty="0">
              <a:solidFill>
                <a:schemeClr val="tx1"/>
              </a:solidFill>
              <a:latin typeface="Arial" pitchFamily="34" charset="0"/>
              <a:cs typeface="Arial" pitchFamily="34" charset="0"/>
            </a:endParaRPr>
          </a:p>
        </p:txBody>
      </p:sp>
      <p:sp>
        <p:nvSpPr>
          <p:cNvPr id="8" name="Text Box 39"/>
          <p:cNvSpPr txBox="1">
            <a:spLocks noChangeArrowheads="1"/>
          </p:cNvSpPr>
          <p:nvPr/>
        </p:nvSpPr>
        <p:spPr bwMode="auto">
          <a:xfrm>
            <a:off x="8882744" y="3661085"/>
            <a:ext cx="2030034" cy="46972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200" b="1" dirty="0">
                <a:solidFill>
                  <a:schemeClr val="tx1"/>
                </a:solidFill>
                <a:latin typeface="Arial" pitchFamily="34" charset="0"/>
                <a:ea typeface="Times New Roman" pitchFamily="18" charset="0"/>
                <a:cs typeface="Arial" pitchFamily="34" charset="0"/>
              </a:rPr>
              <a:t>Only if you have room:</a:t>
            </a:r>
            <a:r>
              <a:rPr lang="en-US" sz="1200" b="1" dirty="0">
                <a:solidFill>
                  <a:srgbClr val="FF0000"/>
                </a:solidFill>
                <a:latin typeface="Arial" pitchFamily="34" charset="0"/>
                <a:ea typeface="Times New Roman" pitchFamily="18" charset="0"/>
                <a:cs typeface="Arial" pitchFamily="34" charset="0"/>
              </a:rPr>
              <a:t> W</a:t>
            </a:r>
            <a:r>
              <a:rPr lang="en-US" sz="1200" b="1" dirty="0">
                <a:solidFill>
                  <a:srgbClr val="000000"/>
                </a:solidFill>
                <a:latin typeface="Arial" pitchFamily="34" charset="0"/>
                <a:ea typeface="Times New Roman" pitchFamily="18" charset="0"/>
                <a:cs typeface="Arial" pitchFamily="34" charset="0"/>
              </a:rPr>
              <a:t>hy</a:t>
            </a:r>
            <a:endParaRPr lang="en-US" sz="2000" dirty="0">
              <a:solidFill>
                <a:schemeClr val="tx1"/>
              </a:solidFill>
              <a:latin typeface="Arial" pitchFamily="34" charset="0"/>
              <a:cs typeface="Arial" pitchFamily="34" charset="0"/>
            </a:endParaRPr>
          </a:p>
        </p:txBody>
      </p:sp>
      <p:sp>
        <p:nvSpPr>
          <p:cNvPr id="9" name="Text Box 38"/>
          <p:cNvSpPr txBox="1">
            <a:spLocks noChangeArrowheads="1"/>
          </p:cNvSpPr>
          <p:nvPr/>
        </p:nvSpPr>
        <p:spPr bwMode="auto">
          <a:xfrm>
            <a:off x="8882744" y="4155965"/>
            <a:ext cx="2030034" cy="469720"/>
          </a:xfrm>
          <a:prstGeom prst="rect">
            <a:avLst/>
          </a:prstGeom>
          <a:solidFill>
            <a:schemeClr val="bg2">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FF0000"/>
                </a:solidFill>
                <a:latin typeface="Arial" pitchFamily="34" charset="0"/>
                <a:ea typeface="Times New Roman" pitchFamily="18" charset="0"/>
                <a:cs typeface="Arial" pitchFamily="34" charset="0"/>
              </a:rPr>
              <a:t>W</a:t>
            </a:r>
            <a:r>
              <a:rPr lang="en-US" sz="1400" b="1" dirty="0">
                <a:solidFill>
                  <a:schemeClr val="tx1"/>
                </a:solidFill>
                <a:latin typeface="Arial" pitchFamily="34" charset="0"/>
                <a:ea typeface="Times New Roman" pitchFamily="18" charset="0"/>
                <a:cs typeface="Arial" pitchFamily="34" charset="0"/>
              </a:rPr>
              <a:t>hat, </a:t>
            </a:r>
            <a:r>
              <a:rPr lang="en-US" sz="1400" b="1" dirty="0">
                <a:solidFill>
                  <a:srgbClr val="FF0000"/>
                </a:solidFill>
                <a:latin typeface="Arial" pitchFamily="34" charset="0"/>
                <a:ea typeface="Times New Roman" pitchFamily="18" charset="0"/>
                <a:cs typeface="Arial" pitchFamily="34" charset="0"/>
              </a:rPr>
              <a:t>W</a:t>
            </a:r>
            <a:r>
              <a:rPr lang="en-US" sz="1400" b="1" dirty="0">
                <a:solidFill>
                  <a:schemeClr val="tx1"/>
                </a:solidFill>
                <a:latin typeface="Arial" pitchFamily="34" charset="0"/>
                <a:ea typeface="Times New Roman" pitchFamily="18" charset="0"/>
                <a:cs typeface="Arial" pitchFamily="34" charset="0"/>
              </a:rPr>
              <a:t>ho, and Ho</a:t>
            </a:r>
            <a:r>
              <a:rPr lang="en-US" sz="1400" b="1" dirty="0">
                <a:solidFill>
                  <a:srgbClr val="FF0000"/>
                </a:solidFill>
                <a:latin typeface="Arial" pitchFamily="34" charset="0"/>
                <a:ea typeface="Times New Roman" pitchFamily="18" charset="0"/>
                <a:cs typeface="Arial" pitchFamily="34" charset="0"/>
              </a:rPr>
              <a:t>w</a:t>
            </a:r>
            <a:endParaRPr lang="en-US" sz="2000" dirty="0">
              <a:solidFill>
                <a:schemeClr val="tx1"/>
              </a:solidFill>
              <a:latin typeface="Arial" pitchFamily="34" charset="0"/>
              <a:cs typeface="Arial" pitchFamily="34" charset="0"/>
            </a:endParaRPr>
          </a:p>
        </p:txBody>
      </p:sp>
      <p:sp>
        <p:nvSpPr>
          <p:cNvPr id="10" name="Text Box 37"/>
          <p:cNvSpPr txBox="1">
            <a:spLocks noChangeArrowheads="1"/>
          </p:cNvSpPr>
          <p:nvPr/>
        </p:nvSpPr>
        <p:spPr bwMode="auto">
          <a:xfrm>
            <a:off x="8882744" y="4621485"/>
            <a:ext cx="2030034" cy="46972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200" b="1" dirty="0">
                <a:solidFill>
                  <a:schemeClr val="tx1"/>
                </a:solidFill>
                <a:latin typeface="Arial" pitchFamily="34" charset="0"/>
                <a:ea typeface="Times New Roman" pitchFamily="18" charset="0"/>
                <a:cs typeface="Arial" pitchFamily="34" charset="0"/>
              </a:rPr>
              <a:t>Only if you have room:</a:t>
            </a:r>
            <a:r>
              <a:rPr lang="en-US" sz="1200" b="1" dirty="0">
                <a:solidFill>
                  <a:srgbClr val="FF0000"/>
                </a:solidFill>
                <a:latin typeface="Arial" pitchFamily="34" charset="0"/>
                <a:ea typeface="Times New Roman" pitchFamily="18" charset="0"/>
                <a:cs typeface="Arial" pitchFamily="34" charset="0"/>
              </a:rPr>
              <a:t> W</a:t>
            </a:r>
            <a:r>
              <a:rPr lang="en-US" sz="1200" b="1" dirty="0">
                <a:solidFill>
                  <a:schemeClr val="tx1"/>
                </a:solidFill>
                <a:latin typeface="Arial" pitchFamily="34" charset="0"/>
                <a:ea typeface="Times New Roman" pitchFamily="18" charset="0"/>
                <a:cs typeface="Arial" pitchFamily="34" charset="0"/>
              </a:rPr>
              <a:t>hen,</a:t>
            </a:r>
            <a:r>
              <a:rPr lang="en-US" sz="1200" b="1" dirty="0">
                <a:solidFill>
                  <a:srgbClr val="FF0000"/>
                </a:solidFill>
                <a:latin typeface="Arial" pitchFamily="34" charset="0"/>
                <a:ea typeface="Times New Roman" pitchFamily="18" charset="0"/>
                <a:cs typeface="Arial" pitchFamily="34" charset="0"/>
              </a:rPr>
              <a:t> W</a:t>
            </a:r>
            <a:r>
              <a:rPr lang="en-US" sz="1200" b="1" dirty="0">
                <a:solidFill>
                  <a:srgbClr val="000000"/>
                </a:solidFill>
                <a:latin typeface="Arial" pitchFamily="34" charset="0"/>
                <a:ea typeface="Times New Roman" pitchFamily="18" charset="0"/>
                <a:cs typeface="Arial" pitchFamily="34" charset="0"/>
              </a:rPr>
              <a:t>here and</a:t>
            </a:r>
            <a:r>
              <a:rPr lang="en-US" sz="1200" b="1" dirty="0">
                <a:solidFill>
                  <a:srgbClr val="FF0000"/>
                </a:solidFill>
                <a:latin typeface="Arial" pitchFamily="34" charset="0"/>
                <a:ea typeface="Times New Roman" pitchFamily="18" charset="0"/>
                <a:cs typeface="Arial" pitchFamily="34" charset="0"/>
              </a:rPr>
              <a:t> W</a:t>
            </a:r>
            <a:r>
              <a:rPr lang="en-US" sz="1200" b="1" dirty="0">
                <a:solidFill>
                  <a:srgbClr val="000000"/>
                </a:solidFill>
                <a:latin typeface="Arial" pitchFamily="34" charset="0"/>
                <a:ea typeface="Times New Roman" pitchFamily="18" charset="0"/>
                <a:cs typeface="Arial" pitchFamily="34" charset="0"/>
              </a:rPr>
              <a:t>o</a:t>
            </a:r>
            <a:r>
              <a:rPr lang="en-US" sz="1200" b="1" dirty="0">
                <a:solidFill>
                  <a:srgbClr val="FF0000"/>
                </a:solidFill>
                <a:latin typeface="Arial" pitchFamily="34" charset="0"/>
                <a:ea typeface="Times New Roman" pitchFamily="18" charset="0"/>
                <a:cs typeface="Arial" pitchFamily="34" charset="0"/>
              </a:rPr>
              <a:t>w</a:t>
            </a:r>
            <a:endParaRPr lang="en-US" sz="2000" dirty="0">
              <a:solidFill>
                <a:srgbClr val="FF0000"/>
              </a:solidFill>
              <a:latin typeface="Arial" pitchFamily="34" charset="0"/>
              <a:cs typeface="Arial" pitchFamily="34" charset="0"/>
            </a:endParaRPr>
          </a:p>
        </p:txBody>
      </p:sp>
      <p:sp>
        <p:nvSpPr>
          <p:cNvPr id="12" name="Text Box 35"/>
          <p:cNvSpPr txBox="1">
            <a:spLocks noChangeArrowheads="1"/>
          </p:cNvSpPr>
          <p:nvPr/>
        </p:nvSpPr>
        <p:spPr bwMode="auto">
          <a:xfrm>
            <a:off x="4691746" y="3548963"/>
            <a:ext cx="3461837" cy="504931"/>
          </a:xfrm>
          <a:prstGeom prst="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FF0000"/>
                </a:solidFill>
                <a:latin typeface="Arial" pitchFamily="34" charset="0"/>
                <a:ea typeface="Times New Roman" pitchFamily="18" charset="0"/>
                <a:cs typeface="Arial" pitchFamily="34" charset="0"/>
              </a:rPr>
              <a:t>W</a:t>
            </a:r>
            <a:r>
              <a:rPr lang="en-US" sz="1400" b="1" dirty="0">
                <a:solidFill>
                  <a:srgbClr val="000000"/>
                </a:solidFill>
                <a:latin typeface="Arial" pitchFamily="34" charset="0"/>
                <a:ea typeface="Times New Roman" pitchFamily="18" charset="0"/>
                <a:cs typeface="Arial" pitchFamily="34" charset="0"/>
              </a:rPr>
              <a:t>hat:</a:t>
            </a:r>
            <a:r>
              <a:rPr lang="en-US" sz="1400" dirty="0">
                <a:solidFill>
                  <a:srgbClr val="000000"/>
                </a:solidFill>
                <a:latin typeface="Arial" pitchFamily="34" charset="0"/>
                <a:ea typeface="Times New Roman" pitchFamily="18" charset="0"/>
                <a:cs typeface="Arial" pitchFamily="34" charset="0"/>
              </a:rPr>
              <a:t> </a:t>
            </a:r>
            <a:r>
              <a:rPr lang="en-US" sz="1200" dirty="0">
                <a:solidFill>
                  <a:srgbClr val="000000"/>
                </a:solidFill>
                <a:latin typeface="Arial" pitchFamily="34" charset="0"/>
                <a:ea typeface="Times New Roman" pitchFamily="18" charset="0"/>
                <a:cs typeface="Arial" pitchFamily="34" charset="0"/>
              </a:rPr>
              <a:t>What do we propose to do in response to the requirement?</a:t>
            </a:r>
            <a:endParaRPr lang="en-US" sz="2000" dirty="0">
              <a:solidFill>
                <a:schemeClr val="tx1"/>
              </a:solidFill>
              <a:latin typeface="Arial" pitchFamily="34" charset="0"/>
              <a:cs typeface="Arial" pitchFamily="34" charset="0"/>
            </a:endParaRPr>
          </a:p>
        </p:txBody>
      </p:sp>
      <p:sp>
        <p:nvSpPr>
          <p:cNvPr id="13" name="Text Box 34"/>
          <p:cNvSpPr txBox="1">
            <a:spLocks noChangeArrowheads="1"/>
          </p:cNvSpPr>
          <p:nvPr/>
        </p:nvSpPr>
        <p:spPr bwMode="auto">
          <a:xfrm>
            <a:off x="4691744" y="4569409"/>
            <a:ext cx="3461838" cy="502054"/>
          </a:xfrm>
          <a:prstGeom prst="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000000"/>
                </a:solidFill>
                <a:latin typeface="Arial" pitchFamily="34" charset="0"/>
                <a:ea typeface="Times New Roman" pitchFamily="18" charset="0"/>
                <a:cs typeface="Arial" pitchFamily="34" charset="0"/>
              </a:rPr>
              <a:t>Ho</a:t>
            </a:r>
            <a:r>
              <a:rPr lang="en-US" sz="1400" b="1" dirty="0">
                <a:solidFill>
                  <a:srgbClr val="FF0000"/>
                </a:solidFill>
                <a:latin typeface="Arial" pitchFamily="34" charset="0"/>
                <a:ea typeface="Times New Roman" pitchFamily="18" charset="0"/>
                <a:cs typeface="Arial" pitchFamily="34" charset="0"/>
              </a:rPr>
              <a:t>w:</a:t>
            </a:r>
            <a:r>
              <a:rPr lang="en-US" sz="1400" dirty="0">
                <a:solidFill>
                  <a:srgbClr val="FF0000"/>
                </a:solidFill>
                <a:latin typeface="Arial" pitchFamily="34" charset="0"/>
                <a:ea typeface="Times New Roman" pitchFamily="18" charset="0"/>
                <a:cs typeface="Arial" pitchFamily="34" charset="0"/>
              </a:rPr>
              <a:t> </a:t>
            </a:r>
            <a:r>
              <a:rPr lang="en-US" sz="1200" dirty="0">
                <a:solidFill>
                  <a:schemeClr val="tx1"/>
                </a:solidFill>
                <a:latin typeface="Arial" pitchFamily="34" charset="0"/>
                <a:ea typeface="Times New Roman" pitchFamily="18" charset="0"/>
                <a:cs typeface="Arial" pitchFamily="34" charset="0"/>
              </a:rPr>
              <a:t>Step-by-step approach with benefits to the customer and risk mitigation</a:t>
            </a:r>
          </a:p>
        </p:txBody>
      </p:sp>
      <p:sp>
        <p:nvSpPr>
          <p:cNvPr id="14" name="Text Box 33"/>
          <p:cNvSpPr txBox="1">
            <a:spLocks noChangeArrowheads="1"/>
          </p:cNvSpPr>
          <p:nvPr/>
        </p:nvSpPr>
        <p:spPr bwMode="auto">
          <a:xfrm>
            <a:off x="4698094" y="5067255"/>
            <a:ext cx="3462197" cy="51016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FF0000"/>
                </a:solidFill>
                <a:latin typeface="Arial" pitchFamily="34" charset="0"/>
                <a:ea typeface="Times New Roman" pitchFamily="18" charset="0"/>
                <a:cs typeface="Arial" pitchFamily="34" charset="0"/>
              </a:rPr>
              <a:t>W</a:t>
            </a:r>
            <a:r>
              <a:rPr lang="en-US" sz="1400" b="1" dirty="0">
                <a:solidFill>
                  <a:srgbClr val="000000"/>
                </a:solidFill>
                <a:latin typeface="Arial" pitchFamily="34" charset="0"/>
                <a:ea typeface="Times New Roman" pitchFamily="18" charset="0"/>
                <a:cs typeface="Arial" pitchFamily="34" charset="0"/>
              </a:rPr>
              <a:t>hen:</a:t>
            </a:r>
            <a:r>
              <a:rPr lang="en-US" sz="1400" dirty="0">
                <a:solidFill>
                  <a:srgbClr val="000000"/>
                </a:solidFill>
                <a:latin typeface="Arial" pitchFamily="34" charset="0"/>
                <a:ea typeface="Times New Roman" pitchFamily="18" charset="0"/>
                <a:cs typeface="Arial" pitchFamily="34" charset="0"/>
              </a:rPr>
              <a:t> </a:t>
            </a:r>
            <a:r>
              <a:rPr lang="en-US" sz="1200" dirty="0">
                <a:solidFill>
                  <a:srgbClr val="000000"/>
                </a:solidFill>
                <a:latin typeface="Arial" pitchFamily="34" charset="0"/>
                <a:ea typeface="Times New Roman" pitchFamily="18" charset="0"/>
                <a:cs typeface="Arial" pitchFamily="34" charset="0"/>
              </a:rPr>
              <a:t>In what sequence we are going to do it per schedule, or when have we done it before?</a:t>
            </a:r>
            <a:endParaRPr lang="en-US" sz="2000" dirty="0">
              <a:solidFill>
                <a:schemeClr val="tx1"/>
              </a:solidFill>
              <a:latin typeface="Arial" pitchFamily="34" charset="0"/>
              <a:cs typeface="Arial" pitchFamily="34" charset="0"/>
            </a:endParaRPr>
          </a:p>
        </p:txBody>
      </p:sp>
      <p:sp>
        <p:nvSpPr>
          <p:cNvPr id="15" name="Text Box 32"/>
          <p:cNvSpPr txBox="1">
            <a:spLocks noChangeArrowheads="1"/>
          </p:cNvSpPr>
          <p:nvPr/>
        </p:nvSpPr>
        <p:spPr bwMode="auto">
          <a:xfrm>
            <a:off x="4698094" y="6108353"/>
            <a:ext cx="3462197" cy="51016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FF0000"/>
                </a:solidFill>
                <a:latin typeface="Arial" pitchFamily="34" charset="0"/>
                <a:ea typeface="Times New Roman" pitchFamily="18" charset="0"/>
                <a:cs typeface="Arial" pitchFamily="34" charset="0"/>
              </a:rPr>
              <a:t>W</a:t>
            </a:r>
            <a:r>
              <a:rPr lang="en-US" sz="1400" b="1" dirty="0">
                <a:solidFill>
                  <a:srgbClr val="000000"/>
                </a:solidFill>
                <a:latin typeface="Arial" pitchFamily="34" charset="0"/>
                <a:ea typeface="Times New Roman" pitchFamily="18" charset="0"/>
                <a:cs typeface="Arial" pitchFamily="34" charset="0"/>
              </a:rPr>
              <a:t>o</a:t>
            </a:r>
            <a:r>
              <a:rPr lang="en-US" sz="1400" b="1" dirty="0">
                <a:solidFill>
                  <a:srgbClr val="FF0000"/>
                </a:solidFill>
                <a:latin typeface="Arial" pitchFamily="34" charset="0"/>
                <a:ea typeface="Times New Roman" pitchFamily="18" charset="0"/>
                <a:cs typeface="Arial" pitchFamily="34" charset="0"/>
              </a:rPr>
              <a:t>w</a:t>
            </a:r>
            <a:r>
              <a:rPr lang="en-US" sz="1400" b="1" dirty="0">
                <a:solidFill>
                  <a:srgbClr val="000000"/>
                </a:solidFill>
                <a:latin typeface="Arial" pitchFamily="34" charset="0"/>
                <a:ea typeface="Times New Roman" pitchFamily="18" charset="0"/>
                <a:cs typeface="Arial" pitchFamily="34" charset="0"/>
              </a:rPr>
              <a:t>:</a:t>
            </a:r>
            <a:r>
              <a:rPr lang="en-US" sz="1000" dirty="0">
                <a:solidFill>
                  <a:srgbClr val="000000"/>
                </a:solidFill>
                <a:latin typeface="Arial" pitchFamily="34" charset="0"/>
                <a:ea typeface="Times New Roman" pitchFamily="18" charset="0"/>
                <a:cs typeface="Arial" pitchFamily="34" charset="0"/>
              </a:rPr>
              <a:t> </a:t>
            </a:r>
            <a:r>
              <a:rPr lang="en-US" sz="1200" dirty="0">
                <a:solidFill>
                  <a:srgbClr val="000000"/>
                </a:solidFill>
                <a:latin typeface="Arial" pitchFamily="34" charset="0"/>
                <a:ea typeface="Times New Roman" pitchFamily="18" charset="0"/>
                <a:cs typeface="Arial" pitchFamily="34" charset="0"/>
              </a:rPr>
              <a:t>Powerful section conclusion</a:t>
            </a:r>
            <a:endParaRPr lang="en-US" sz="2000" dirty="0">
              <a:solidFill>
                <a:schemeClr val="tx1"/>
              </a:solidFill>
              <a:latin typeface="Arial" pitchFamily="34" charset="0"/>
              <a:cs typeface="Arial" pitchFamily="34" charset="0"/>
            </a:endParaRPr>
          </a:p>
        </p:txBody>
      </p:sp>
      <p:sp>
        <p:nvSpPr>
          <p:cNvPr id="16" name="Text Box 31"/>
          <p:cNvSpPr txBox="1">
            <a:spLocks noChangeArrowheads="1"/>
          </p:cNvSpPr>
          <p:nvPr/>
        </p:nvSpPr>
        <p:spPr bwMode="auto">
          <a:xfrm>
            <a:off x="4698094" y="5598383"/>
            <a:ext cx="3462197" cy="510160"/>
          </a:xfrm>
          <a:prstGeom prst="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FF0000"/>
                </a:solidFill>
                <a:latin typeface="Arial" pitchFamily="34" charset="0"/>
                <a:ea typeface="Times New Roman" pitchFamily="18" charset="0"/>
                <a:cs typeface="Arial" pitchFamily="34" charset="0"/>
              </a:rPr>
              <a:t>W</a:t>
            </a:r>
            <a:r>
              <a:rPr lang="en-US" sz="1400" b="1" dirty="0">
                <a:solidFill>
                  <a:sysClr val="windowText" lastClr="000000"/>
                </a:solidFill>
                <a:latin typeface="Arial" pitchFamily="34" charset="0"/>
                <a:ea typeface="Times New Roman" pitchFamily="18" charset="0"/>
                <a:cs typeface="Arial" pitchFamily="34" charset="0"/>
              </a:rPr>
              <a:t>here:</a:t>
            </a:r>
            <a:r>
              <a:rPr lang="en-US" sz="1000" dirty="0">
                <a:solidFill>
                  <a:sysClr val="windowText" lastClr="000000"/>
                </a:solidFill>
                <a:latin typeface="Arial" pitchFamily="34" charset="0"/>
                <a:ea typeface="Times New Roman" pitchFamily="18" charset="0"/>
                <a:cs typeface="Arial" pitchFamily="34" charset="0"/>
              </a:rPr>
              <a:t> </a:t>
            </a:r>
            <a:r>
              <a:rPr lang="en-US" sz="1200" dirty="0">
                <a:solidFill>
                  <a:sysClr val="windowText" lastClr="000000"/>
                </a:solidFill>
                <a:latin typeface="Arial" pitchFamily="34" charset="0"/>
                <a:ea typeface="Times New Roman" pitchFamily="18" charset="0"/>
                <a:cs typeface="Arial" pitchFamily="34" charset="0"/>
              </a:rPr>
              <a:t>Indicate the location or facility, or say where we have done it before successfully</a:t>
            </a:r>
            <a:endParaRPr lang="en-US" sz="2000" dirty="0">
              <a:solidFill>
                <a:sysClr val="windowText" lastClr="000000"/>
              </a:solidFill>
              <a:latin typeface="Arial" pitchFamily="34" charset="0"/>
              <a:cs typeface="Arial" pitchFamily="34" charset="0"/>
            </a:endParaRPr>
          </a:p>
        </p:txBody>
      </p:sp>
      <p:sp>
        <p:nvSpPr>
          <p:cNvPr id="18" name="Text Box 43"/>
          <p:cNvSpPr txBox="1">
            <a:spLocks noChangeArrowheads="1"/>
          </p:cNvSpPr>
          <p:nvPr/>
        </p:nvSpPr>
        <p:spPr bwMode="auto">
          <a:xfrm>
            <a:off x="4691744" y="4048683"/>
            <a:ext cx="3468547" cy="50929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FF0000"/>
                </a:solidFill>
                <a:latin typeface="Arial" pitchFamily="34" charset="0"/>
                <a:ea typeface="Times New Roman" pitchFamily="18" charset="0"/>
                <a:cs typeface="Arial" pitchFamily="34" charset="0"/>
              </a:rPr>
              <a:t>W</a:t>
            </a:r>
            <a:r>
              <a:rPr lang="en-US" sz="1400" b="1" dirty="0">
                <a:solidFill>
                  <a:schemeClr val="tx1"/>
                </a:solidFill>
                <a:latin typeface="Arial" pitchFamily="34" charset="0"/>
                <a:ea typeface="Times New Roman" pitchFamily="18" charset="0"/>
                <a:cs typeface="Arial" pitchFamily="34" charset="0"/>
              </a:rPr>
              <a:t>ho</a:t>
            </a:r>
            <a:r>
              <a:rPr lang="en-US" sz="1000" b="1" dirty="0">
                <a:solidFill>
                  <a:schemeClr val="tx1"/>
                </a:solidFill>
                <a:latin typeface="Arial" pitchFamily="34" charset="0"/>
                <a:ea typeface="Times New Roman" pitchFamily="18" charset="0"/>
                <a:cs typeface="Arial" pitchFamily="34" charset="0"/>
              </a:rPr>
              <a:t>: </a:t>
            </a:r>
            <a:r>
              <a:rPr lang="en-US" sz="1200" dirty="0">
                <a:solidFill>
                  <a:schemeClr val="tx1"/>
                </a:solidFill>
                <a:latin typeface="Arial" pitchFamily="34" charset="0"/>
                <a:ea typeface="Times New Roman" pitchFamily="18" charset="0"/>
                <a:cs typeface="Arial" pitchFamily="34" charset="0"/>
              </a:rPr>
              <a:t>Who exactly is going to do this part of work, by name and title?</a:t>
            </a:r>
            <a:endParaRPr lang="en-US" sz="1000" dirty="0">
              <a:solidFill>
                <a:schemeClr val="tx1"/>
              </a:solidFill>
              <a:latin typeface="Arial" pitchFamily="34" charset="0"/>
              <a:cs typeface="Arial" pitchFamily="34" charset="0"/>
            </a:endParaRPr>
          </a:p>
        </p:txBody>
      </p:sp>
      <p:sp>
        <p:nvSpPr>
          <p:cNvPr id="19" name="Text Box 44"/>
          <p:cNvSpPr txBox="1">
            <a:spLocks noChangeArrowheads="1"/>
          </p:cNvSpPr>
          <p:nvPr/>
        </p:nvSpPr>
        <p:spPr bwMode="auto">
          <a:xfrm>
            <a:off x="4691744" y="2440767"/>
            <a:ext cx="3461838" cy="585107"/>
          </a:xfrm>
          <a:prstGeom prst="rect">
            <a:avLst/>
          </a:prstGeom>
          <a:solidFill>
            <a:schemeClr val="accent1"/>
          </a:solidFill>
          <a:ln>
            <a:headEnd/>
            <a:tailEnd/>
          </a:ln>
        </p:spPr>
        <p:style>
          <a:lnRef idx="0">
            <a:schemeClr val="accent6"/>
          </a:lnRef>
          <a:fillRef idx="3">
            <a:schemeClr val="accent6"/>
          </a:fillRef>
          <a:effectRef idx="3">
            <a:schemeClr val="accent6"/>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FFFFFF"/>
                </a:solidFill>
                <a:latin typeface="Arial" pitchFamily="34" charset="0"/>
                <a:ea typeface="Times New Roman" pitchFamily="18" charset="0"/>
                <a:cs typeface="Arial" pitchFamily="34" charset="0"/>
              </a:rPr>
              <a:t>Higher level summary sections - X or X.X outline levels</a:t>
            </a:r>
            <a:endParaRPr lang="en-US" sz="2000" dirty="0">
              <a:solidFill>
                <a:schemeClr val="tx1"/>
              </a:solidFill>
              <a:latin typeface="Arial" pitchFamily="34" charset="0"/>
              <a:cs typeface="Arial" pitchFamily="34" charset="0"/>
            </a:endParaRPr>
          </a:p>
        </p:txBody>
      </p:sp>
      <p:sp>
        <p:nvSpPr>
          <p:cNvPr id="20" name="Text Box 59"/>
          <p:cNvSpPr txBox="1">
            <a:spLocks noChangeArrowheads="1"/>
          </p:cNvSpPr>
          <p:nvPr/>
        </p:nvSpPr>
        <p:spPr bwMode="auto">
          <a:xfrm>
            <a:off x="4691744" y="3025873"/>
            <a:ext cx="3461838" cy="50929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ts val="1000"/>
              </a:spcAft>
            </a:pPr>
            <a:r>
              <a:rPr lang="en-US" sz="1400" b="1" dirty="0">
                <a:solidFill>
                  <a:srgbClr val="FF0000"/>
                </a:solidFill>
                <a:latin typeface="Arial" pitchFamily="34" charset="0"/>
                <a:cs typeface="Arial" pitchFamily="34" charset="0"/>
              </a:rPr>
              <a:t>W</a:t>
            </a:r>
            <a:r>
              <a:rPr lang="en-US" sz="1400" b="1" dirty="0">
                <a:solidFill>
                  <a:srgbClr val="000000"/>
                </a:solidFill>
                <a:latin typeface="Arial" pitchFamily="34" charset="0"/>
                <a:cs typeface="Arial" pitchFamily="34" charset="0"/>
              </a:rPr>
              <a:t>hy:</a:t>
            </a:r>
            <a:r>
              <a:rPr lang="en-US" sz="1400" dirty="0">
                <a:solidFill>
                  <a:srgbClr val="000000"/>
                </a:solidFill>
                <a:latin typeface="Arial" pitchFamily="34" charset="0"/>
                <a:cs typeface="Arial" pitchFamily="34" charset="0"/>
              </a:rPr>
              <a:t> </a:t>
            </a:r>
            <a:r>
              <a:rPr lang="en-US" sz="1200" dirty="0">
                <a:solidFill>
                  <a:srgbClr val="000000"/>
                </a:solidFill>
                <a:latin typeface="Arial" pitchFamily="34" charset="0"/>
                <a:cs typeface="Arial" pitchFamily="34" charset="0"/>
              </a:rPr>
              <a:t>Customer problem, challenge, or key risk factor behind the requirement</a:t>
            </a:r>
            <a:endParaRPr lang="en-US" sz="2000" dirty="0">
              <a:solidFill>
                <a:schemeClr val="tx1"/>
              </a:solidFill>
              <a:latin typeface="Arial" pitchFamily="34" charset="0"/>
              <a:cs typeface="Arial" pitchFamily="34" charset="0"/>
            </a:endParaRPr>
          </a:p>
        </p:txBody>
      </p:sp>
      <p:sp>
        <p:nvSpPr>
          <p:cNvPr id="21" name="Rectangle 20"/>
          <p:cNvSpPr/>
          <p:nvPr/>
        </p:nvSpPr>
        <p:spPr>
          <a:xfrm>
            <a:off x="849892" y="1628959"/>
            <a:ext cx="8588022" cy="646331"/>
          </a:xfrm>
          <a:prstGeom prst="rect">
            <a:avLst/>
          </a:prstGeom>
        </p:spPr>
        <p:txBody>
          <a:bodyPr wrap="square">
            <a:spAutoFit/>
          </a:bodyPr>
          <a:lstStyle/>
          <a:p>
            <a:pPr lvl="0"/>
            <a:r>
              <a:rPr lang="en-US" i="1" dirty="0">
                <a:solidFill>
                  <a:schemeClr val="tx2"/>
                </a:solidFill>
              </a:rPr>
              <a:t>Design the proper paragraph flow for greater persuasion, to make your sections </a:t>
            </a:r>
            <a:r>
              <a:rPr lang="en-US" b="1" i="1" dirty="0">
                <a:solidFill>
                  <a:schemeClr val="tx2"/>
                </a:solidFill>
              </a:rPr>
              <a:t>compelling</a:t>
            </a:r>
            <a:r>
              <a:rPr lang="en-US" i="1" dirty="0">
                <a:solidFill>
                  <a:schemeClr val="tx2"/>
                </a:solidFill>
              </a:rPr>
              <a:t> by design; Use 8Ws to guide the paragraph flow</a:t>
            </a:r>
          </a:p>
        </p:txBody>
      </p:sp>
    </p:spTree>
    <p:extLst>
      <p:ext uri="{BB962C8B-B14F-4D97-AF65-F5344CB8AC3E}">
        <p14:creationId xmlns:p14="http://schemas.microsoft.com/office/powerpoint/2010/main" val="285352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8" grpId="0" animBg="1"/>
      <p:bldP spid="9" grpId="0" animBg="1"/>
      <p:bldP spid="10" grpId="0" animBg="1"/>
      <p:bldP spid="12" grpId="0" animBg="1"/>
      <p:bldP spid="13" grpId="0" animBg="1"/>
      <p:bldP spid="14" grpId="0" animBg="1"/>
      <p:bldP spid="15" grpId="0" animBg="1"/>
      <p:bldP spid="16" grpId="0" animBg="1"/>
      <p:bldP spid="18" grpId="0" animBg="1"/>
      <p:bldP spid="19" grpId="0" animBg="1"/>
      <p:bldP spid="20" grpId="0" animBg="1"/>
      <p:bldP spid="2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0" dirty="0"/>
              <a:t>Example of Outline Annotations</a:t>
            </a:r>
          </a:p>
        </p:txBody>
      </p:sp>
      <p:pic>
        <p:nvPicPr>
          <p:cNvPr id="52226" name="Picture 10"/>
          <p:cNvPicPr>
            <a:picLocks noChangeAspect="1" noChangeArrowheads="1"/>
          </p:cNvPicPr>
          <p:nvPr/>
        </p:nvPicPr>
        <p:blipFill>
          <a:blip r:embed="rId2" cstate="print"/>
          <a:srcRect l="17188" t="31252" r="15625" b="18750"/>
          <a:stretch>
            <a:fillRect/>
          </a:stretch>
        </p:blipFill>
        <p:spPr bwMode="auto">
          <a:xfrm>
            <a:off x="2286000" y="1803732"/>
            <a:ext cx="7397474" cy="4125514"/>
          </a:xfrm>
          <a:prstGeom prst="rect">
            <a:avLst/>
          </a:prstGeom>
          <a:ln>
            <a:solidFill>
              <a:schemeClr val="accent5"/>
            </a:solidFill>
          </a:ln>
        </p:spPr>
      </p:pic>
    </p:spTree>
    <p:extLst>
      <p:ext uri="{BB962C8B-B14F-4D97-AF65-F5344CB8AC3E}">
        <p14:creationId xmlns:p14="http://schemas.microsoft.com/office/powerpoint/2010/main" val="316834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or Quiz for </a:t>
            </a:r>
            <a:r>
              <a:rPr lang="en-US" b="1" dirty="0"/>
              <a:t>Module 10 </a:t>
            </a:r>
            <a:r>
              <a:rPr lang="en-US" dirty="0"/>
              <a:t>Prior to Listening to the Next Module</a:t>
            </a:r>
          </a:p>
        </p:txBody>
      </p:sp>
    </p:spTree>
    <p:extLst>
      <p:ext uri="{BB962C8B-B14F-4D97-AF65-F5344CB8AC3E}">
        <p14:creationId xmlns:p14="http://schemas.microsoft.com/office/powerpoint/2010/main" val="8548613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Module 10 Exercise: Create Useful Annotations to Guide the Authors</a:t>
            </a:r>
          </a:p>
        </p:txBody>
      </p:sp>
      <p:sp>
        <p:nvSpPr>
          <p:cNvPr id="3" name="Content Placeholder 2"/>
          <p:cNvSpPr>
            <a:spLocks noGrp="1"/>
          </p:cNvSpPr>
          <p:nvPr>
            <p:ph idx="1"/>
          </p:nvPr>
        </p:nvSpPr>
        <p:spPr>
          <a:xfrm>
            <a:off x="838200" y="1720469"/>
            <a:ext cx="5122818" cy="4391025"/>
          </a:xfrm>
        </p:spPr>
        <p:txBody>
          <a:bodyPr>
            <a:normAutofit lnSpcReduction="10000"/>
          </a:bodyPr>
          <a:lstStyle/>
          <a:p>
            <a:r>
              <a:rPr lang="en-US" dirty="0"/>
              <a:t>Pick out all the key phrases that constitute direct requirements from the RFP</a:t>
            </a:r>
          </a:p>
          <a:p>
            <a:r>
              <a:rPr lang="en-US" dirty="0"/>
              <a:t>Highlight what information is the evaluator looking for?</a:t>
            </a:r>
          </a:p>
          <a:p>
            <a:r>
              <a:rPr lang="en-US" dirty="0"/>
              <a:t>Ask questions that will stimulate the writers</a:t>
            </a:r>
          </a:p>
          <a:p>
            <a:r>
              <a:rPr lang="en-US" dirty="0"/>
              <a:t>Add tables and raw graphic concepts</a:t>
            </a:r>
          </a:p>
          <a:p>
            <a:r>
              <a:rPr lang="en-US" dirty="0"/>
              <a:t>Add focus box placeholders and other mockup elements</a:t>
            </a:r>
          </a:p>
        </p:txBody>
      </p:sp>
      <p:pic>
        <p:nvPicPr>
          <p:cNvPr id="13314" name="Picture 2" descr="http://5amrun.com/wp-content/uploads/2011/12/Sculp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685" y="1833417"/>
            <a:ext cx="4994115" cy="3191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28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7FA7-5915-4CEF-BB31-D28210C5065E}"/>
              </a:ext>
            </a:extLst>
          </p:cNvPr>
          <p:cNvSpPr>
            <a:spLocks noGrp="1"/>
          </p:cNvSpPr>
          <p:nvPr>
            <p:ph type="title"/>
          </p:nvPr>
        </p:nvSpPr>
        <p:spPr/>
        <p:txBody>
          <a:bodyPr>
            <a:normAutofit/>
          </a:bodyPr>
          <a:lstStyle/>
          <a:p>
            <a:r>
              <a:rPr lang="en-US" sz="7200" b="1" dirty="0"/>
              <a:t>Module 11</a:t>
            </a:r>
          </a:p>
        </p:txBody>
      </p:sp>
      <p:sp>
        <p:nvSpPr>
          <p:cNvPr id="3" name="Text Placeholder 2">
            <a:extLst>
              <a:ext uri="{FF2B5EF4-FFF2-40B4-BE49-F238E27FC236}">
                <a16:creationId xmlns:a16="http://schemas.microsoft.com/office/drawing/2014/main" id="{923CCC23-803D-436A-A0DF-EA3431A0EC4A}"/>
              </a:ext>
            </a:extLst>
          </p:cNvPr>
          <p:cNvSpPr>
            <a:spLocks noGrp="1"/>
          </p:cNvSpPr>
          <p:nvPr>
            <p:ph type="body" idx="1"/>
          </p:nvPr>
        </p:nvSpPr>
        <p:spPr/>
        <p:txBody>
          <a:bodyPr>
            <a:normAutofit/>
          </a:bodyPr>
          <a:lstStyle/>
          <a:p>
            <a:r>
              <a:rPr lang="en-US" sz="4400" b="1" dirty="0">
                <a:solidFill>
                  <a:schemeClr val="tx1"/>
                </a:solidFill>
              </a:rPr>
              <a:t>Developing Past Performance Template </a:t>
            </a:r>
          </a:p>
        </p:txBody>
      </p:sp>
    </p:spTree>
    <p:extLst>
      <p:ext uri="{BB962C8B-B14F-4D97-AF65-F5344CB8AC3E}">
        <p14:creationId xmlns:p14="http://schemas.microsoft.com/office/powerpoint/2010/main" val="20424405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29" y="510949"/>
            <a:ext cx="8377238" cy="600075"/>
          </a:xfrm>
        </p:spPr>
        <p:txBody>
          <a:bodyPr>
            <a:normAutofit fontScale="90000"/>
          </a:bodyPr>
          <a:lstStyle/>
          <a:p>
            <a:r>
              <a:rPr lang="en-US" dirty="0"/>
              <a:t>Building a Past Performance Template</a:t>
            </a:r>
          </a:p>
        </p:txBody>
      </p:sp>
      <p:sp>
        <p:nvSpPr>
          <p:cNvPr id="3" name="Content Placeholder 2"/>
          <p:cNvSpPr>
            <a:spLocks noGrp="1"/>
          </p:cNvSpPr>
          <p:nvPr>
            <p:ph idx="1"/>
          </p:nvPr>
        </p:nvSpPr>
        <p:spPr>
          <a:xfrm>
            <a:off x="307976" y="2121078"/>
            <a:ext cx="6836228" cy="4391025"/>
          </a:xfrm>
        </p:spPr>
        <p:txBody>
          <a:bodyPr>
            <a:normAutofit/>
          </a:bodyPr>
          <a:lstStyle/>
          <a:p>
            <a:pPr lvl="0"/>
            <a:r>
              <a:rPr lang="en-US" sz="2000" dirty="0"/>
              <a:t>Present your past performance in a table</a:t>
            </a:r>
          </a:p>
          <a:p>
            <a:pPr lvl="1"/>
            <a:r>
              <a:rPr lang="en-US" sz="2000" dirty="0"/>
              <a:t>It usually this allows for a smaller font so you can fit more information if page-limited</a:t>
            </a:r>
          </a:p>
          <a:p>
            <a:pPr lvl="1"/>
            <a:r>
              <a:rPr lang="en-US" sz="2000" dirty="0"/>
              <a:t>At the very least, organize all the customer information in the table, with the rest as a narrative</a:t>
            </a:r>
          </a:p>
          <a:p>
            <a:pPr lvl="0"/>
            <a:r>
              <a:rPr lang="en-US" sz="2000" dirty="0"/>
              <a:t>Tailor this table exactly to what the RFP requires</a:t>
            </a:r>
          </a:p>
          <a:p>
            <a:pPr lvl="0"/>
            <a:r>
              <a:rPr lang="en-US" sz="2000" dirty="0"/>
              <a:t>If the RFP requires </a:t>
            </a:r>
            <a:r>
              <a:rPr lang="en-US" sz="2000" i="1" dirty="0">
                <a:solidFill>
                  <a:schemeClr val="tx2"/>
                </a:solidFill>
              </a:rPr>
              <a:t>agency name, contract dollar amount, contract type, period of performance, Contracting Officer's name, contact information (phone, email, fax)</a:t>
            </a:r>
            <a:r>
              <a:rPr lang="en-US" sz="2000" dirty="0"/>
              <a:t>, this is exactly what the table cells should include</a:t>
            </a:r>
          </a:p>
          <a:p>
            <a:pPr lvl="0"/>
            <a:r>
              <a:rPr lang="en-US" sz="2000" dirty="0"/>
              <a:t>The next part is project summary and relevancy</a:t>
            </a:r>
          </a:p>
          <a:p>
            <a:endParaRPr lang="en-US" sz="2000" dirty="0"/>
          </a:p>
        </p:txBody>
      </p:sp>
      <p:sp>
        <p:nvSpPr>
          <p:cNvPr id="4" name="TextBox 3"/>
          <p:cNvSpPr txBox="1"/>
          <p:nvPr/>
        </p:nvSpPr>
        <p:spPr>
          <a:xfrm>
            <a:off x="141514" y="1540962"/>
            <a:ext cx="11353799" cy="646331"/>
          </a:xfrm>
          <a:prstGeom prst="rect">
            <a:avLst/>
          </a:prstGeom>
          <a:noFill/>
        </p:spPr>
        <p:txBody>
          <a:bodyPr wrap="square" rtlCol="0">
            <a:spAutoFit/>
          </a:bodyPr>
          <a:lstStyle/>
          <a:p>
            <a:r>
              <a:rPr lang="en-US" i="1" dirty="0">
                <a:solidFill>
                  <a:schemeClr val="tx2"/>
                </a:solidFill>
              </a:rPr>
              <a:t>When developing past performance solution in advance of the RFP, use the same contracting office’s typical structure for past performance template</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0666" y="2121078"/>
            <a:ext cx="4184647" cy="422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6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251" y="486227"/>
            <a:ext cx="8520113" cy="600075"/>
          </a:xfrm>
        </p:spPr>
        <p:txBody>
          <a:bodyPr>
            <a:normAutofit fontScale="90000"/>
          </a:bodyPr>
          <a:lstStyle/>
          <a:p>
            <a:r>
              <a:rPr lang="en-US" dirty="0"/>
              <a:t>Another Template Example</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8024" y="1581209"/>
            <a:ext cx="3807660" cy="527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a:cxnSpLocks/>
          </p:cNvCxnSpPr>
          <p:nvPr/>
        </p:nvCxnSpPr>
        <p:spPr bwMode="auto">
          <a:xfrm>
            <a:off x="5408024" y="1599183"/>
            <a:ext cx="0" cy="5167376"/>
          </a:xfrm>
          <a:prstGeom prst="line">
            <a:avLst/>
          </a:prstGeom>
          <a:solidFill>
            <a:schemeClr val="accent1"/>
          </a:solidFill>
          <a:ln w="19050" cap="flat" cmpd="sng" algn="ctr">
            <a:solidFill>
              <a:srgbClr val="5F5F5F"/>
            </a:solidFill>
            <a:prstDash val="solid"/>
            <a:round/>
            <a:headEnd type="none" w="med" len="med"/>
            <a:tailEnd type="none" w="med" len="med"/>
          </a:ln>
          <a:effectLst/>
        </p:spPr>
      </p:cxnSp>
      <p:sp>
        <p:nvSpPr>
          <p:cNvPr id="5" name="TextBox 4"/>
          <p:cNvSpPr txBox="1"/>
          <p:nvPr/>
        </p:nvSpPr>
        <p:spPr>
          <a:xfrm>
            <a:off x="421251" y="1599792"/>
            <a:ext cx="4346692" cy="923330"/>
          </a:xfrm>
          <a:prstGeom prst="rect">
            <a:avLst/>
          </a:prstGeom>
          <a:noFill/>
        </p:spPr>
        <p:txBody>
          <a:bodyPr wrap="square" rtlCol="0">
            <a:spAutoFit/>
          </a:bodyPr>
          <a:lstStyle/>
          <a:p>
            <a:r>
              <a:rPr lang="en-US" i="1" dirty="0">
                <a:solidFill>
                  <a:schemeClr val="tx2"/>
                </a:solidFill>
              </a:rPr>
              <a:t>This template is more explicit in showing relevancy; and explains how and why you should describe the problems</a:t>
            </a:r>
          </a:p>
        </p:txBody>
      </p:sp>
    </p:spTree>
    <p:extLst>
      <p:ext uri="{BB962C8B-B14F-4D97-AF65-F5344CB8AC3E}">
        <p14:creationId xmlns:p14="http://schemas.microsoft.com/office/powerpoint/2010/main" val="2847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577870-d1bc-435a-a875-457a02ffe45a" xsi:nil="true"/>
    <lcf76f155ced4ddcb4097134ff3c332f xmlns="0d2c0b90-7933-4143-90fc-02bd1832f43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F5C55BF1D3814A9780CFD66D018A55" ma:contentTypeVersion="8" ma:contentTypeDescription="Create a new document." ma:contentTypeScope="" ma:versionID="a20161400773e5a973e8bfd5c514f22d">
  <xsd:schema xmlns:xsd="http://www.w3.org/2001/XMLSchema" xmlns:xs="http://www.w3.org/2001/XMLSchema" xmlns:p="http://schemas.microsoft.com/office/2006/metadata/properties" xmlns:ns2="26108974-ee81-4d92-9938-53236a4d7764" xmlns:ns3="fa932a79-22aa-4d37-91cf-c80e1fe92fa2" xmlns:ns4="0d2c0b90-7933-4143-90fc-02bd1832f434" xmlns:ns5="6f577870-d1bc-435a-a875-457a02ffe45a" targetNamespace="http://schemas.microsoft.com/office/2006/metadata/properties" ma:root="true" ma:fieldsID="8b553482a0f6a2f8efab55f777596b64" ns2:_="" ns3:_="" ns4:_="" ns5:_="">
    <xsd:import namespace="26108974-ee81-4d92-9938-53236a4d7764"/>
    <xsd:import namespace="fa932a79-22aa-4d37-91cf-c80e1fe92fa2"/>
    <xsd:import namespace="0d2c0b90-7933-4143-90fc-02bd1832f434"/>
    <xsd:import namespace="6f577870-d1bc-435a-a875-457a02ffe4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MediaServiceObjectDetectorVersions" minOccurs="0"/>
                <xsd:element ref="ns4:lcf76f155ced4ddcb4097134ff3c332f" minOccurs="0"/>
                <xsd:element ref="ns5:TaxCatchAll"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08974-ee81-4d92-9938-53236a4d7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932a79-22aa-4d37-91cf-c80e1fe92f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2c0b90-7933-4143-90fc-02bd1832f434" elementFormDefault="qualified">
    <xsd:import namespace="http://schemas.microsoft.com/office/2006/documentManagement/types"/>
    <xsd:import namespace="http://schemas.microsoft.com/office/infopath/2007/PartnerControls"/>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d2a979-002b-442d-8eb6-2c8f3232aef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577870-d1bc-435a-a875-457a02ffe45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f577870-d1bc-435a-a875-457a02ffe45a}" ma:internalName="TaxCatchAll" ma:showField="CatchAllData" ma:web="fa932a79-22aa-4d37-91cf-c80e1fe9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5F9E2D-2D58-4EAD-B2FB-7441DB2C24D2}">
  <ds:schemaRefs>
    <ds:schemaRef ds:uri="http://schemas.microsoft.com/sharepoint/v3/contenttype/forms"/>
  </ds:schemaRefs>
</ds:datastoreItem>
</file>

<file path=customXml/itemProps2.xml><?xml version="1.0" encoding="utf-8"?>
<ds:datastoreItem xmlns:ds="http://schemas.openxmlformats.org/officeDocument/2006/customXml" ds:itemID="{12D9B34A-91AA-4472-893C-DFF3689D60D2}">
  <ds:schemaRefs>
    <ds:schemaRef ds:uri="fa932a79-22aa-4d37-91cf-c80e1fe92fa2"/>
    <ds:schemaRef ds:uri="http://purl.org/dc/dcmitype/"/>
    <ds:schemaRef ds:uri="0d2c0b90-7933-4143-90fc-02bd1832f434"/>
    <ds:schemaRef ds:uri="http://schemas.microsoft.com/office/2006/documentManagement/types"/>
    <ds:schemaRef ds:uri="http://schemas.microsoft.com/office/2006/metadata/properties"/>
    <ds:schemaRef ds:uri="http://schemas.microsoft.com/office/infopath/2007/PartnerControls"/>
    <ds:schemaRef ds:uri="26108974-ee81-4d92-9938-53236a4d7764"/>
    <ds:schemaRef ds:uri="http://www.w3.org/XML/1998/namespace"/>
    <ds:schemaRef ds:uri="http://purl.org/dc/terms/"/>
    <ds:schemaRef ds:uri="http://schemas.openxmlformats.org/package/2006/metadata/core-properties"/>
    <ds:schemaRef ds:uri="6f577870-d1bc-435a-a875-457a02ffe45a"/>
    <ds:schemaRef ds:uri="http://purl.org/dc/elements/1.1/"/>
  </ds:schemaRefs>
</ds:datastoreItem>
</file>

<file path=customXml/itemProps3.xml><?xml version="1.0" encoding="utf-8"?>
<ds:datastoreItem xmlns:ds="http://schemas.openxmlformats.org/officeDocument/2006/customXml" ds:itemID="{2DD83F46-465D-4DDE-83A2-8665A327DC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08974-ee81-4d92-9938-53236a4d7764"/>
    <ds:schemaRef ds:uri="fa932a79-22aa-4d37-91cf-c80e1fe92fa2"/>
    <ds:schemaRef ds:uri="0d2c0b90-7933-4143-90fc-02bd1832f434"/>
    <ds:schemaRef ds:uri="6f577870-d1bc-435a-a875-457a02ffe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18031</TotalTime>
  <Words>14152</Words>
  <Application>Microsoft Office PowerPoint</Application>
  <PresentationFormat>Widescreen</PresentationFormat>
  <Paragraphs>1270</Paragraphs>
  <Slides>141</Slides>
  <Notes>32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141</vt:i4>
      </vt:variant>
    </vt:vector>
  </HeadingPairs>
  <TitlesOfParts>
    <vt:vector size="155" baseType="lpstr">
      <vt:lpstr>ＭＳ Ｐゴシック</vt:lpstr>
      <vt:lpstr>-apple-system</vt:lpstr>
      <vt:lpstr>Arial</vt:lpstr>
      <vt:lpstr>Bodoni Poster</vt:lpstr>
      <vt:lpstr>Calibri</vt:lpstr>
      <vt:lpstr>Calibri Light</vt:lpstr>
      <vt:lpstr>Lucida Sans Unicode</vt:lpstr>
      <vt:lpstr>Söhne</vt:lpstr>
      <vt:lpstr>Symbol</vt:lpstr>
      <vt:lpstr>Times New Roman</vt:lpstr>
      <vt:lpstr>Wingdings</vt:lpstr>
      <vt:lpstr>Wingdings 3</vt:lpstr>
      <vt:lpstr>Office Theme</vt:lpstr>
      <vt:lpstr>Document</vt:lpstr>
      <vt:lpstr>How to Develop a Compliant Proposal</vt:lpstr>
      <vt:lpstr>Agenda</vt:lpstr>
      <vt:lpstr>Learning Objectives</vt:lpstr>
      <vt:lpstr>How to Maximize the Learning Process</vt:lpstr>
      <vt:lpstr>Introductions – Who is Who</vt:lpstr>
      <vt:lpstr>Module 1</vt:lpstr>
      <vt:lpstr>What is Compliance?</vt:lpstr>
      <vt:lpstr>Three Types of Compliance</vt:lpstr>
      <vt:lpstr>Compliance is Built In From the Start and is Checked Till Submission</vt:lpstr>
      <vt:lpstr>Please, Complete an Assignment or Quiz for Module 1 Prior to Listening to the Next Module</vt:lpstr>
      <vt:lpstr>Quiz</vt:lpstr>
      <vt:lpstr>Module 2</vt:lpstr>
      <vt:lpstr>Where Outlining Fits in the Proposal Process</vt:lpstr>
      <vt:lpstr>Outlining is the Foundation of Instructional Compliance</vt:lpstr>
      <vt:lpstr>A Classical Outline Used to Organize Work and Track Compliance</vt:lpstr>
      <vt:lpstr>A Regular Outline with Requirements Included is a Step Up in Helpfulness</vt:lpstr>
      <vt:lpstr>An Annotated Outline is More of a Creative Hybrid Product</vt:lpstr>
      <vt:lpstr>An Annotated Outline is Most Helpful to Writers</vt:lpstr>
      <vt:lpstr>Why Develop an Annotated Outline?</vt:lpstr>
      <vt:lpstr>An Annotated Outline is Best Paired with an Assignments/Cross Reference/Status Tracking Matrix</vt:lpstr>
      <vt:lpstr>Please, Complete an Assignment or Quiz for Module 2 Prior to Listening to the Next Module</vt:lpstr>
      <vt:lpstr>Module 2 Quiz</vt:lpstr>
      <vt:lpstr>Module 3</vt:lpstr>
      <vt:lpstr>There Are Different Types of Government Solicitations</vt:lpstr>
      <vt:lpstr>And More Solicitation Types</vt:lpstr>
      <vt:lpstr>But Wait – There is More!</vt:lpstr>
      <vt:lpstr>Check How the Solicitation is Set Up</vt:lpstr>
      <vt:lpstr>What a Solicitation Looks Like</vt:lpstr>
      <vt:lpstr>Do Not Read a Solicitation Like a Book, From Beginning to End</vt:lpstr>
      <vt:lpstr>Please, Complete an Assignment or Quiz for Module 3 Prior to Listening to the Next Module</vt:lpstr>
      <vt:lpstr>Module 3 Exercise: Navigate a Classic Alphabetical RFP with Sections A-M</vt:lpstr>
      <vt:lpstr>Module 4</vt:lpstr>
      <vt:lpstr>Find the Requirements Easily</vt:lpstr>
      <vt:lpstr>What Instructions Typically Include</vt:lpstr>
      <vt:lpstr>What Evaluation Criteria Typically Include</vt:lpstr>
      <vt:lpstr>Various Scope Section Types</vt:lpstr>
      <vt:lpstr>What Statement of Work (SOW) Typically Includes (1)</vt:lpstr>
      <vt:lpstr>What Statement of Work (SOW) Typically Includes (2)</vt:lpstr>
      <vt:lpstr>What Section H Typically Includes</vt:lpstr>
      <vt:lpstr>Additional Solicitation Items to Check </vt:lpstr>
      <vt:lpstr>Not Every “Shall” or Other Requirement is Needed for Outlining</vt:lpstr>
      <vt:lpstr>Excellent Point from a LinkedIn Question About “Ignoring” Some Compliance Requirements</vt:lpstr>
      <vt:lpstr>Role of Section M, Evaluation Criteria</vt:lpstr>
      <vt:lpstr>Please, Complete an Assignment or Quiz for Module 4 Prior to Listening to the Next Module</vt:lpstr>
      <vt:lpstr>Module 4 Exercise: Identify Sections Pertinent to Outlining </vt:lpstr>
      <vt:lpstr>Module 5</vt:lpstr>
      <vt:lpstr>Set Up Template and Styles Compliant with the RFP</vt:lpstr>
      <vt:lpstr>Set Up Cover and Title Page</vt:lpstr>
      <vt:lpstr>Table of Contents and Other References</vt:lpstr>
      <vt:lpstr>Please, Complete an Assignment or Quiz for Module 5 Prior to Listening to the Next Module</vt:lpstr>
      <vt:lpstr>Module 5 Exercise: Set Up Your Title Sheet and Proposal Template</vt:lpstr>
      <vt:lpstr>Module 6</vt:lpstr>
      <vt:lpstr>Annotated Outline Development Process</vt:lpstr>
      <vt:lpstr>Focus on Telling the Story While Remaining Compliant</vt:lpstr>
      <vt:lpstr>Color Code Requirements As You Outline (and Include a Legend)</vt:lpstr>
      <vt:lpstr>Read Each Requirements Phrase Carefully to Understand the Intent</vt:lpstr>
      <vt:lpstr>Look for Correlated Other Requirements: Section M</vt:lpstr>
      <vt:lpstr>Adding Section M Insights</vt:lpstr>
      <vt:lpstr>Adding SOW Insights</vt:lpstr>
      <vt:lpstr>Please, Complete an Assignment or Quiz for Module 6 Prior to Listening to the Next Module</vt:lpstr>
      <vt:lpstr>Module 6 Exercise: Decide on How to Structure the Proposal Outline</vt:lpstr>
      <vt:lpstr>Module 7</vt:lpstr>
      <vt:lpstr>Proposal Level Section Flow</vt:lpstr>
      <vt:lpstr>PowerPoint Presentation</vt:lpstr>
      <vt:lpstr>Numbering Can Be a Bit Tricky</vt:lpstr>
      <vt:lpstr>Add Compliance References to Your Sections’ Headings</vt:lpstr>
      <vt:lpstr>Please, Complete an Assignment or Quiz for Module 7 Prior to Listening to the Next Module</vt:lpstr>
      <vt:lpstr>Module 7 Exercise: Transfer Your Outline to the Proposal Template and Add RFP Requirements</vt:lpstr>
      <vt:lpstr>Module 8</vt:lpstr>
      <vt:lpstr>Importance of Evaluation Criteria</vt:lpstr>
      <vt:lpstr>What Happens Behind the Closed Doors</vt:lpstr>
      <vt:lpstr>What Evaluation Approach Will Your Agency Use?</vt:lpstr>
      <vt:lpstr>Understand the Best Value Continuum in Proposal Evaluation</vt:lpstr>
      <vt:lpstr>Typical Evaluation Factors</vt:lpstr>
      <vt:lpstr>Gather Enough Strengths and Reduce Risk</vt:lpstr>
      <vt:lpstr>Create a Scoring Tree to Understand the Weighting of the Evaluation Criteria</vt:lpstr>
      <vt:lpstr>Page Allocation – Results and Exercise</vt:lpstr>
      <vt:lpstr>Evaluators are Trained to Follow the RFP</vt:lpstr>
      <vt:lpstr>Example of Evaluator’s Scorecard</vt:lpstr>
      <vt:lpstr>Please, Complete an Assignment or Quiz for Module 8 Prior to Listening to the Next Module</vt:lpstr>
      <vt:lpstr>Module 8 Exercise: Create a Scoring Tree and Assign Page Counts</vt:lpstr>
      <vt:lpstr>Module 9</vt:lpstr>
      <vt:lpstr>Various Matrixes: Proposal Manager’s and Evaluator’s Helpers</vt:lpstr>
      <vt:lpstr>Cross-Reference Matrix</vt:lpstr>
      <vt:lpstr>Compliance Matrix</vt:lpstr>
      <vt:lpstr>Another Variation of a Compliance Matrix</vt:lpstr>
      <vt:lpstr>Compliance Checklist</vt:lpstr>
      <vt:lpstr>Numbering Compliance Items</vt:lpstr>
      <vt:lpstr>Please, Complete an Assignment or Quiz for Module 9 Prior to Listening to the Next Module</vt:lpstr>
      <vt:lpstr>PowerPoint Presentation</vt:lpstr>
      <vt:lpstr>Module 10</vt:lpstr>
      <vt:lpstr>Annotated Outline Development</vt:lpstr>
      <vt:lpstr>Incorporate and Infuse Section Flow</vt:lpstr>
      <vt:lpstr>Example of Outline Annotations</vt:lpstr>
      <vt:lpstr>Please, Complete an Assignment or Quiz for Module 10 Prior to Listening to the Next Module</vt:lpstr>
      <vt:lpstr>Module 10 Exercise: Create Useful Annotations to Guide the Authors</vt:lpstr>
      <vt:lpstr>Module 11</vt:lpstr>
      <vt:lpstr>Building a Past Performance Template</vt:lpstr>
      <vt:lpstr>Another Template Example</vt:lpstr>
      <vt:lpstr>Filling Out the Template</vt:lpstr>
      <vt:lpstr>How to Make Your Past Performance Sizzle</vt:lpstr>
      <vt:lpstr>Please, Complete an Assignment or Quiz for Module 11 Prior to Listening to the Next Module</vt:lpstr>
      <vt:lpstr>Module 11 Exercise – Develop Past Performance Template</vt:lpstr>
      <vt:lpstr>Module 12</vt:lpstr>
      <vt:lpstr>Important Resume Tips</vt:lpstr>
      <vt:lpstr>Resume Template Example</vt:lpstr>
      <vt:lpstr>Resume Template with Detailed Instructions</vt:lpstr>
      <vt:lpstr>Please, Complete an Assignment or Quiz for Module 12 Prior to Listening to the Next Module</vt:lpstr>
      <vt:lpstr>Module 12 Exercise: Design Resume Template for Your Practice Section</vt:lpstr>
      <vt:lpstr>Module 13</vt:lpstr>
      <vt:lpstr>Don’t Skip the Cost Proposal Outline</vt:lpstr>
      <vt:lpstr>Please, Complete an Assignment or Quiz for Module 13 Prior to Listening to the Next Module</vt:lpstr>
      <vt:lpstr>Module 13 Exercise: Set Up an Outline for the Cost/Price Volume</vt:lpstr>
      <vt:lpstr>Module 14</vt:lpstr>
      <vt:lpstr>Split Annotated Outline Into Assignments</vt:lpstr>
      <vt:lpstr>When to Use Standard Work Packages/Storyboards instead of an Annotated Outline</vt:lpstr>
      <vt:lpstr>Traditional Storyboards Pitfalls</vt:lpstr>
      <vt:lpstr>Standard Work Packages: Part 1</vt:lpstr>
      <vt:lpstr>Standard Work Packages – Part 2</vt:lpstr>
      <vt:lpstr>Standard Work Packages – Part 3</vt:lpstr>
      <vt:lpstr>Standard Work Packages – Part 3 cont.</vt:lpstr>
      <vt:lpstr>Standard Work Packages – Part 4</vt:lpstr>
      <vt:lpstr>Please, Complete an Assignment or Quiz for Module 14 Prior to Listening to the Next Module</vt:lpstr>
      <vt:lpstr>Module 14 Quiz</vt:lpstr>
      <vt:lpstr>Module 15</vt:lpstr>
      <vt:lpstr>How to Work with Q&amp;A</vt:lpstr>
      <vt:lpstr>Work with an Amendment</vt:lpstr>
      <vt:lpstr>Please, Complete an Assignment or Quiz for Module 15 Prior to Listening to the Next Module</vt:lpstr>
      <vt:lpstr>Module 15 Quiz</vt:lpstr>
      <vt:lpstr>Module 16</vt:lpstr>
      <vt:lpstr>Checking for Instructional Compliance (1)</vt:lpstr>
      <vt:lpstr>Checking for Instructional Compliance (2)</vt:lpstr>
      <vt:lpstr>Reviewer Feedback and Compliance Check: Pink</vt:lpstr>
      <vt:lpstr>Evaluating Technical Compliance is the Toughest</vt:lpstr>
      <vt:lpstr>Reviewer Feedback and Compliance Check: Red</vt:lpstr>
      <vt:lpstr>Check for Administrative Compliance</vt:lpstr>
      <vt:lpstr>Final Compliance Check </vt:lpstr>
      <vt:lpstr>Please, Complete an Assignment or Quiz for Module 16 Prior to Listening to the Next Module</vt:lpstr>
      <vt:lpstr>Module 16 Quiz</vt:lpstr>
      <vt:lpstr>Recap</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Develop a Compliant Proposal</dc:title>
  <dc:creator>Olessia Smotrova</dc:creator>
  <cp:lastModifiedBy>Olessia Smotrova</cp:lastModifiedBy>
  <cp:revision>16</cp:revision>
  <dcterms:created xsi:type="dcterms:W3CDTF">2020-06-08T15:24:45Z</dcterms:created>
  <dcterms:modified xsi:type="dcterms:W3CDTF">2024-04-04T18:00:32Z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0x01010078F5C55BF1D3814A9780CFD66D018A55</vt:lpwstr>
  </property>
  <property fmtid="{D5CDD505-2E9C-101B-9397-08002B2CF9AE}" pid="3" name="Order">
    <vt:lpwstr>85100.0000000000</vt:lpwstr>
  </property>
  <property fmtid="{D5CDD505-2E9C-101B-9397-08002B2CF9AE}" pid="4" name="MediaServiceImageTags">
    <vt:lpwstr/>
  </property>
</Properties>
</file>