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5" r:id="rId4"/>
  </p:sldMasterIdLst>
  <p:notesMasterIdLst>
    <p:notesMasterId r:id="rId96"/>
  </p:notesMasterIdLst>
  <p:sldIdLst>
    <p:sldId id="256" r:id="rId5"/>
    <p:sldId id="395" r:id="rId6"/>
    <p:sldId id="396" r:id="rId7"/>
    <p:sldId id="397" r:id="rId8"/>
    <p:sldId id="398" r:id="rId9"/>
    <p:sldId id="477" r:id="rId10"/>
    <p:sldId id="399" r:id="rId11"/>
    <p:sldId id="400" r:id="rId12"/>
    <p:sldId id="401" r:id="rId13"/>
    <p:sldId id="402" r:id="rId14"/>
    <p:sldId id="403" r:id="rId15"/>
    <p:sldId id="404" r:id="rId16"/>
    <p:sldId id="405" r:id="rId17"/>
    <p:sldId id="479" r:id="rId18"/>
    <p:sldId id="478" r:id="rId19"/>
    <p:sldId id="406" r:id="rId20"/>
    <p:sldId id="407" r:id="rId21"/>
    <p:sldId id="408" r:id="rId22"/>
    <p:sldId id="499" r:id="rId23"/>
    <p:sldId id="801" r:id="rId24"/>
    <p:sldId id="480" r:id="rId25"/>
    <p:sldId id="481" r:id="rId26"/>
    <p:sldId id="410" r:id="rId27"/>
    <p:sldId id="411" r:id="rId28"/>
    <p:sldId id="412" r:id="rId29"/>
    <p:sldId id="413" r:id="rId30"/>
    <p:sldId id="414" r:id="rId31"/>
    <p:sldId id="415" r:id="rId32"/>
    <p:sldId id="416" r:id="rId33"/>
    <p:sldId id="417" r:id="rId34"/>
    <p:sldId id="497" r:id="rId35"/>
    <p:sldId id="498" r:id="rId36"/>
    <p:sldId id="482" r:id="rId37"/>
    <p:sldId id="418" r:id="rId38"/>
    <p:sldId id="419" r:id="rId39"/>
    <p:sldId id="420" r:id="rId40"/>
    <p:sldId id="421" r:id="rId41"/>
    <p:sldId id="483" r:id="rId42"/>
    <p:sldId id="424" r:id="rId43"/>
    <p:sldId id="426" r:id="rId44"/>
    <p:sldId id="427" r:id="rId45"/>
    <p:sldId id="429" r:id="rId46"/>
    <p:sldId id="428" r:id="rId47"/>
    <p:sldId id="487" r:id="rId48"/>
    <p:sldId id="430" r:id="rId49"/>
    <p:sldId id="431" r:id="rId50"/>
    <p:sldId id="432" r:id="rId51"/>
    <p:sldId id="433" r:id="rId52"/>
    <p:sldId id="434" r:id="rId53"/>
    <p:sldId id="435" r:id="rId54"/>
    <p:sldId id="436" r:id="rId55"/>
    <p:sldId id="495" r:id="rId56"/>
    <p:sldId id="489" r:id="rId57"/>
    <p:sldId id="464" r:id="rId58"/>
    <p:sldId id="484" r:id="rId59"/>
    <p:sldId id="485" r:id="rId60"/>
    <p:sldId id="486" r:id="rId61"/>
    <p:sldId id="465" r:id="rId62"/>
    <p:sldId id="472" r:id="rId63"/>
    <p:sldId id="474" r:id="rId64"/>
    <p:sldId id="491" r:id="rId65"/>
    <p:sldId id="492" r:id="rId66"/>
    <p:sldId id="437" r:id="rId67"/>
    <p:sldId id="438" r:id="rId68"/>
    <p:sldId id="439" r:id="rId69"/>
    <p:sldId id="440" r:id="rId70"/>
    <p:sldId id="441" r:id="rId71"/>
    <p:sldId id="442" r:id="rId72"/>
    <p:sldId id="443" r:id="rId73"/>
    <p:sldId id="444" r:id="rId74"/>
    <p:sldId id="493" r:id="rId75"/>
    <p:sldId id="445" r:id="rId76"/>
    <p:sldId id="446" r:id="rId77"/>
    <p:sldId id="447" r:id="rId78"/>
    <p:sldId id="448" r:id="rId79"/>
    <p:sldId id="449" r:id="rId80"/>
    <p:sldId id="450" r:id="rId81"/>
    <p:sldId id="451" r:id="rId82"/>
    <p:sldId id="452" r:id="rId83"/>
    <p:sldId id="453" r:id="rId84"/>
    <p:sldId id="494" r:id="rId85"/>
    <p:sldId id="454" r:id="rId86"/>
    <p:sldId id="455" r:id="rId87"/>
    <p:sldId id="456" r:id="rId88"/>
    <p:sldId id="457" r:id="rId89"/>
    <p:sldId id="458" r:id="rId90"/>
    <p:sldId id="459" r:id="rId91"/>
    <p:sldId id="460" r:id="rId92"/>
    <p:sldId id="461" r:id="rId93"/>
    <p:sldId id="462" r:id="rId94"/>
    <p:sldId id="463" r:id="rId95"/>
  </p:sldIdLst>
  <p:sldSz cx="9144000" cy="6858000" type="screen4x3"/>
  <p:notesSz cx="6400800" cy="86868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5BB"/>
    <a:srgbClr val="BE1E2D"/>
    <a:srgbClr val="144377"/>
    <a:srgbClr val="5F2B7C"/>
    <a:srgbClr val="5CE3F2"/>
    <a:srgbClr val="676767"/>
    <a:srgbClr val="2E3640"/>
    <a:srgbClr val="E33830"/>
    <a:srgbClr val="EF792F"/>
    <a:srgbClr val="EFB3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976" autoAdjust="0"/>
    <p:restoredTop sz="64848" autoAdjust="0"/>
  </p:normalViewPr>
  <p:slideViewPr>
    <p:cSldViewPr>
      <p:cViewPr varScale="1">
        <p:scale>
          <a:sx n="68" d="100"/>
          <a:sy n="68" d="100"/>
        </p:scale>
        <p:origin x="2364" y="60"/>
      </p:cViewPr>
      <p:guideLst>
        <p:guide orient="horz" pos="2160"/>
        <p:guide pos="2880"/>
      </p:guideLst>
    </p:cSldViewPr>
  </p:slideViewPr>
  <p:notesTextViewPr>
    <p:cViewPr>
      <p:scale>
        <a:sx n="3" d="2"/>
        <a:sy n="3" d="2"/>
      </p:scale>
      <p:origin x="0" y="-1356"/>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72"/>
      <c:rAngAx val="0"/>
    </c:view3D>
    <c:floor>
      <c:thickness val="0"/>
    </c:floor>
    <c:sideWall>
      <c:thickness val="0"/>
    </c:sideWall>
    <c:backWall>
      <c:thickness val="0"/>
    </c:backWall>
    <c:plotArea>
      <c:layout/>
      <c:pie3DChart>
        <c:varyColors val="1"/>
        <c:ser>
          <c:idx val="0"/>
          <c:order val="0"/>
          <c:tx>
            <c:strRef>
              <c:f>Sheet1!$B$1</c:f>
              <c:strCache>
                <c:ptCount val="1"/>
                <c:pt idx="0">
                  <c:v>Column2</c:v>
                </c:pt>
              </c:strCache>
            </c:strRef>
          </c:tx>
          <c:spPr>
            <a:ln>
              <a:solidFill>
                <a:schemeClr val="bg1"/>
              </a:solidFill>
            </a:ln>
            <a:effectLst/>
            <a:scene3d>
              <a:camera prst="orthographicFront"/>
              <a:lightRig rig="threePt" dir="t"/>
            </a:scene3d>
            <a:sp3d>
              <a:bevelT/>
              <a:contourClr>
                <a:srgbClr val="000000"/>
              </a:contourClr>
            </a:sp3d>
          </c:spPr>
          <c:dLbls>
            <c:dLbl>
              <c:idx val="0"/>
              <c:layout>
                <c:manualLayout>
                  <c:x val="0.14313929508811399"/>
                  <c:y val="-0.27909630526953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18D5-478F-8A23-D9B288A1DF26}"/>
                </c:ext>
              </c:extLst>
            </c:dLbl>
            <c:dLbl>
              <c:idx val="1"/>
              <c:layout>
                <c:manualLayout>
                  <c:x val="0.13837395325584301"/>
                  <c:y val="-0.1609291338582679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8D5-478F-8A23-D9B288A1DF26}"/>
                </c:ext>
              </c:extLst>
            </c:dLbl>
            <c:dLbl>
              <c:idx val="2"/>
              <c:layout>
                <c:manualLayout>
                  <c:x val="-0.14603441329056399"/>
                  <c:y val="0.18553891169734499"/>
                </c:manualLayout>
              </c:layout>
              <c:numFmt formatCode="General" sourceLinked="0"/>
              <c:spPr/>
              <c:txPr>
                <a:bodyPr/>
                <a:lstStyle/>
                <a:p>
                  <a:pPr>
                    <a:defRPr sz="700">
                      <a:solidFill>
                        <a:schemeClr val="tx2"/>
                      </a:solidFil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18D5-478F-8A23-D9B288A1DF26}"/>
                </c:ext>
              </c:extLst>
            </c:dLbl>
            <c:dLbl>
              <c:idx val="3"/>
              <c:delete val="1"/>
              <c:extLst>
                <c:ext xmlns:c15="http://schemas.microsoft.com/office/drawing/2012/chart" uri="{CE6537A1-D6FC-4f65-9D91-7224C49458BB}"/>
                <c:ext xmlns:c16="http://schemas.microsoft.com/office/drawing/2014/chart" uri="{C3380CC4-5D6E-409C-BE32-E72D297353CC}">
                  <c16:uniqueId val="{00000003-18D5-478F-8A23-D9B288A1DF26}"/>
                </c:ext>
              </c:extLst>
            </c:dLbl>
            <c:dLbl>
              <c:idx val="4"/>
              <c:delete val="1"/>
              <c:extLst>
                <c:ext xmlns:c15="http://schemas.microsoft.com/office/drawing/2012/chart" uri="{CE6537A1-D6FC-4f65-9D91-7224C49458BB}"/>
                <c:ext xmlns:c16="http://schemas.microsoft.com/office/drawing/2014/chart" uri="{C3380CC4-5D6E-409C-BE32-E72D297353CC}">
                  <c16:uniqueId val="{00000004-18D5-478F-8A23-D9B288A1DF26}"/>
                </c:ext>
              </c:extLst>
            </c:dLbl>
            <c:dLbl>
              <c:idx val="5"/>
              <c:delete val="1"/>
              <c:extLst>
                <c:ext xmlns:c15="http://schemas.microsoft.com/office/drawing/2012/chart" uri="{CE6537A1-D6FC-4f65-9D91-7224C49458BB}"/>
                <c:ext xmlns:c16="http://schemas.microsoft.com/office/drawing/2014/chart" uri="{C3380CC4-5D6E-409C-BE32-E72D297353CC}">
                  <c16:uniqueId val="{00000005-18D5-478F-8A23-D9B288A1DF26}"/>
                </c:ext>
              </c:extLst>
            </c:dLbl>
            <c:dLbl>
              <c:idx val="6"/>
              <c:delete val="1"/>
              <c:extLst>
                <c:ext xmlns:c15="http://schemas.microsoft.com/office/drawing/2012/chart" uri="{CE6537A1-D6FC-4f65-9D91-7224C49458BB}"/>
                <c:ext xmlns:c16="http://schemas.microsoft.com/office/drawing/2014/chart" uri="{C3380CC4-5D6E-409C-BE32-E72D297353CC}">
                  <c16:uniqueId val="{00000006-18D5-478F-8A23-D9B288A1DF26}"/>
                </c:ext>
              </c:extLst>
            </c:dLbl>
            <c:numFmt formatCode="General" sourceLinked="0"/>
            <c:spPr>
              <a:noFill/>
              <a:ln>
                <a:noFill/>
              </a:ln>
              <a:effectLst/>
            </c:spPr>
            <c:txPr>
              <a:bodyPr/>
              <a:lstStyle/>
              <a:p>
                <a:pPr>
                  <a:defRPr sz="700"/>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extLst>
          </c:dLbls>
          <c:cat>
            <c:strRef>
              <c:f>Sheet1!$A$2:$A$8</c:f>
              <c:strCache>
                <c:ptCount val="3"/>
                <c:pt idx="0">
                  <c:v>Program Management</c:v>
                </c:pt>
                <c:pt idx="1">
                  <c:v>Engineering</c:v>
                </c:pt>
                <c:pt idx="2">
                  <c:v>Information Technology</c:v>
                </c:pt>
              </c:strCache>
            </c:strRef>
          </c:cat>
          <c:val>
            <c:numRef>
              <c:f>Sheet1!$B$2:$B$8</c:f>
              <c:numCache>
                <c:formatCode>General</c:formatCode>
                <c:ptCount val="7"/>
                <c:pt idx="0">
                  <c:v>15</c:v>
                </c:pt>
                <c:pt idx="1">
                  <c:v>8</c:v>
                </c:pt>
                <c:pt idx="2">
                  <c:v>77</c:v>
                </c:pt>
              </c:numCache>
            </c:numRef>
          </c:val>
          <c:extLst>
            <c:ext xmlns:c16="http://schemas.microsoft.com/office/drawing/2014/chart" uri="{C3380CC4-5D6E-409C-BE32-E72D297353CC}">
              <c16:uniqueId val="{00000007-18D5-478F-8A23-D9B288A1DF26}"/>
            </c:ext>
          </c:extLst>
        </c:ser>
        <c:dLbls>
          <c:showLegendKey val="0"/>
          <c:showVal val="1"/>
          <c:showCatName val="1"/>
          <c:showSerName val="0"/>
          <c:showPercent val="0"/>
          <c:showBubbleSize val="0"/>
          <c:showLeaderLines val="0"/>
        </c:dLbls>
      </c:pie3DChart>
    </c:plotArea>
    <c:plotVisOnly val="1"/>
    <c:dispBlanksAs val="zero"/>
    <c:showDLblsOverMax val="0"/>
  </c:chart>
  <c:txPr>
    <a:bodyPr/>
    <a:lstStyle/>
    <a:p>
      <a:pPr>
        <a:defRPr sz="900" b="1">
          <a:solidFill>
            <a:schemeClr val="bg1"/>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363" cy="4349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625850" y="0"/>
            <a:ext cx="2773363" cy="434975"/>
          </a:xfrm>
          <a:prstGeom prst="rect">
            <a:avLst/>
          </a:prstGeom>
        </p:spPr>
        <p:txBody>
          <a:bodyPr vert="horz" lIns="91440" tIns="45720" rIns="91440" bIns="45720" rtlCol="0"/>
          <a:lstStyle>
            <a:lvl1pPr algn="r">
              <a:defRPr sz="1200"/>
            </a:lvl1pPr>
          </a:lstStyle>
          <a:p>
            <a:fld id="{B50F14E7-6084-48B6-9DD5-90BA37E35763}" type="datetimeFigureOut">
              <a:rPr lang="en-US" smtClean="0"/>
              <a:pPr/>
              <a:t>8/21/2024</a:t>
            </a:fld>
            <a:endParaRPr lang="en-US"/>
          </a:p>
        </p:txBody>
      </p:sp>
      <p:sp>
        <p:nvSpPr>
          <p:cNvPr id="4" name="Slide Image Placeholder 3"/>
          <p:cNvSpPr>
            <a:spLocks noGrp="1" noRot="1" noChangeAspect="1"/>
          </p:cNvSpPr>
          <p:nvPr>
            <p:ph type="sldImg" idx="2"/>
          </p:nvPr>
        </p:nvSpPr>
        <p:spPr>
          <a:xfrm>
            <a:off x="1028700" y="650875"/>
            <a:ext cx="4343400" cy="3257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39763" y="4125913"/>
            <a:ext cx="5121275" cy="39100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250238"/>
            <a:ext cx="2773363" cy="4349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625850" y="8250238"/>
            <a:ext cx="2773363" cy="434975"/>
          </a:xfrm>
          <a:prstGeom prst="rect">
            <a:avLst/>
          </a:prstGeom>
        </p:spPr>
        <p:txBody>
          <a:bodyPr vert="horz" lIns="91440" tIns="45720" rIns="91440" bIns="45720" rtlCol="0" anchor="b"/>
          <a:lstStyle>
            <a:lvl1pPr algn="r">
              <a:defRPr sz="1200"/>
            </a:lvl1pPr>
          </a:lstStyle>
          <a:p>
            <a:fld id="{C570F1EF-5344-45D8-9010-2EBA8686694A}" type="slidenum">
              <a:rPr lang="en-US" smtClean="0"/>
              <a:pPr/>
              <a:t>‹#›</a:t>
            </a:fld>
            <a:endParaRPr lang="en-US"/>
          </a:p>
        </p:txBody>
      </p:sp>
    </p:spTree>
    <p:extLst>
      <p:ext uri="{BB962C8B-B14F-4D97-AF65-F5344CB8AC3E}">
        <p14:creationId xmlns:p14="http://schemas.microsoft.com/office/powerpoint/2010/main" val="1554225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70F1EF-5344-45D8-9010-2EBA8686694A}" type="slidenum">
              <a:rPr lang="en-US" smtClean="0"/>
              <a:pPr/>
              <a:t>1</a:t>
            </a:fld>
            <a:endParaRPr lang="en-US"/>
          </a:p>
        </p:txBody>
      </p:sp>
    </p:spTree>
    <p:extLst>
      <p:ext uri="{BB962C8B-B14F-4D97-AF65-F5344CB8AC3E}">
        <p14:creationId xmlns:p14="http://schemas.microsoft.com/office/powerpoint/2010/main" val="1382430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give students a graphic concept for the class</a:t>
            </a:r>
            <a:r>
              <a:rPr lang="en-US" baseline="0" dirty="0"/>
              <a:t>. </a:t>
            </a:r>
            <a:endParaRPr lang="en-US" dirty="0"/>
          </a:p>
        </p:txBody>
      </p:sp>
      <p:sp>
        <p:nvSpPr>
          <p:cNvPr id="4" name="Slide Number Placeholder 3"/>
          <p:cNvSpPr>
            <a:spLocks noGrp="1"/>
          </p:cNvSpPr>
          <p:nvPr>
            <p:ph type="sldNum" sz="quarter" idx="10"/>
          </p:nvPr>
        </p:nvSpPr>
        <p:spPr/>
        <p:txBody>
          <a:bodyPr/>
          <a:lstStyle/>
          <a:p>
            <a:fld id="{C570F1EF-5344-45D8-9010-2EBA8686694A}" type="slidenum">
              <a:rPr lang="en-US" smtClean="0"/>
              <a:pPr/>
              <a:t>43</a:t>
            </a:fld>
            <a:endParaRPr lang="en-US"/>
          </a:p>
        </p:txBody>
      </p:sp>
    </p:spTree>
    <p:extLst>
      <p:ext uri="{BB962C8B-B14F-4D97-AF65-F5344CB8AC3E}">
        <p14:creationId xmlns:p14="http://schemas.microsoft.com/office/powerpoint/2010/main" val="3285707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students</a:t>
            </a:r>
            <a:r>
              <a:rPr lang="en-US" baseline="0" dirty="0"/>
              <a:t> with a form to fill out to aid them in this process. The form will be provided in hard and soft copy, so they can use it as a take-away resource as well. </a:t>
            </a:r>
            <a:endParaRPr lang="en-US" dirty="0"/>
          </a:p>
        </p:txBody>
      </p:sp>
      <p:sp>
        <p:nvSpPr>
          <p:cNvPr id="4" name="Slide Number Placeholder 3"/>
          <p:cNvSpPr>
            <a:spLocks noGrp="1"/>
          </p:cNvSpPr>
          <p:nvPr>
            <p:ph type="sldNum" sz="quarter" idx="10"/>
          </p:nvPr>
        </p:nvSpPr>
        <p:spPr/>
        <p:txBody>
          <a:bodyPr/>
          <a:lstStyle/>
          <a:p>
            <a:fld id="{C570F1EF-5344-45D8-9010-2EBA8686694A}" type="slidenum">
              <a:rPr lang="en-US" smtClean="0"/>
              <a:pPr/>
              <a:t>52</a:t>
            </a:fld>
            <a:endParaRPr lang="en-US"/>
          </a:p>
        </p:txBody>
      </p:sp>
    </p:spTree>
    <p:extLst>
      <p:ext uri="{BB962C8B-B14F-4D97-AF65-F5344CB8AC3E}">
        <p14:creationId xmlns:p14="http://schemas.microsoft.com/office/powerpoint/2010/main" val="403609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0B31D3-CAFE-4916-93E6-F7C5189AEB8F}" type="slidenum">
              <a:rPr lang="en-US" smtClean="0"/>
              <a:t>55</a:t>
            </a:fld>
            <a:endParaRPr lang="en-US"/>
          </a:p>
        </p:txBody>
      </p:sp>
    </p:spTree>
    <p:extLst>
      <p:ext uri="{BB962C8B-B14F-4D97-AF65-F5344CB8AC3E}">
        <p14:creationId xmlns:p14="http://schemas.microsoft.com/office/powerpoint/2010/main" val="3658693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0B31D3-CAFE-4916-93E6-F7C5189AEB8F}" type="slidenum">
              <a:rPr lang="en-US" smtClean="0"/>
              <a:t>56</a:t>
            </a:fld>
            <a:endParaRPr lang="en-US"/>
          </a:p>
        </p:txBody>
      </p:sp>
    </p:spTree>
    <p:extLst>
      <p:ext uri="{BB962C8B-B14F-4D97-AF65-F5344CB8AC3E}">
        <p14:creationId xmlns:p14="http://schemas.microsoft.com/office/powerpoint/2010/main" val="3164557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0B31D3-CAFE-4916-93E6-F7C5189AEB8F}" type="slidenum">
              <a:rPr lang="en-US" smtClean="0"/>
              <a:t>57</a:t>
            </a:fld>
            <a:endParaRPr lang="en-US"/>
          </a:p>
        </p:txBody>
      </p:sp>
    </p:spTree>
    <p:extLst>
      <p:ext uri="{BB962C8B-B14F-4D97-AF65-F5344CB8AC3E}">
        <p14:creationId xmlns:p14="http://schemas.microsoft.com/office/powerpoint/2010/main" val="2376139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give students a graphic concept for the class</a:t>
            </a:r>
            <a:r>
              <a:rPr lang="en-US" baseline="0" dirty="0"/>
              <a:t>. </a:t>
            </a:r>
            <a:endParaRPr lang="en-US" dirty="0"/>
          </a:p>
        </p:txBody>
      </p:sp>
      <p:sp>
        <p:nvSpPr>
          <p:cNvPr id="4" name="Slide Number Placeholder 3"/>
          <p:cNvSpPr>
            <a:spLocks noGrp="1"/>
          </p:cNvSpPr>
          <p:nvPr>
            <p:ph type="sldNum" sz="quarter" idx="10"/>
          </p:nvPr>
        </p:nvSpPr>
        <p:spPr/>
        <p:txBody>
          <a:bodyPr/>
          <a:lstStyle/>
          <a:p>
            <a:fld id="{C570F1EF-5344-45D8-9010-2EBA8686694A}" type="slidenum">
              <a:rPr lang="en-US" smtClean="0"/>
              <a:pPr/>
              <a:t>61</a:t>
            </a:fld>
            <a:endParaRPr lang="en-US"/>
          </a:p>
        </p:txBody>
      </p:sp>
    </p:spTree>
    <p:extLst>
      <p:ext uri="{BB962C8B-B14F-4D97-AF65-F5344CB8AC3E}">
        <p14:creationId xmlns:p14="http://schemas.microsoft.com/office/powerpoint/2010/main" val="1375012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70F1EF-5344-45D8-9010-2EBA8686694A}" type="slidenum">
              <a:rPr lang="en-US" smtClean="0"/>
              <a:pPr/>
              <a:t>63</a:t>
            </a:fld>
            <a:endParaRPr lang="en-US"/>
          </a:p>
        </p:txBody>
      </p:sp>
    </p:spTree>
    <p:extLst>
      <p:ext uri="{BB962C8B-B14F-4D97-AF65-F5344CB8AC3E}">
        <p14:creationId xmlns:p14="http://schemas.microsoft.com/office/powerpoint/2010/main" val="454915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70F1EF-5344-45D8-9010-2EBA8686694A}" type="slidenum">
              <a:rPr lang="en-US" smtClean="0"/>
              <a:pPr/>
              <a:t>67</a:t>
            </a:fld>
            <a:endParaRPr lang="en-US"/>
          </a:p>
        </p:txBody>
      </p:sp>
    </p:spTree>
    <p:extLst>
      <p:ext uri="{BB962C8B-B14F-4D97-AF65-F5344CB8AC3E}">
        <p14:creationId xmlns:p14="http://schemas.microsoft.com/office/powerpoint/2010/main" val="301520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students</a:t>
            </a:r>
            <a:r>
              <a:rPr lang="en-US" baseline="0" dirty="0"/>
              <a:t> with a form to fill out to aid them in this process. The form will be provided in hard and soft copy, so they can use it as a take-away resource as well. </a:t>
            </a:r>
            <a:endParaRPr lang="en-US" dirty="0"/>
          </a:p>
        </p:txBody>
      </p:sp>
      <p:sp>
        <p:nvSpPr>
          <p:cNvPr id="4" name="Slide Number Placeholder 3"/>
          <p:cNvSpPr>
            <a:spLocks noGrp="1"/>
          </p:cNvSpPr>
          <p:nvPr>
            <p:ph type="sldNum" sz="quarter" idx="10"/>
          </p:nvPr>
        </p:nvSpPr>
        <p:spPr/>
        <p:txBody>
          <a:bodyPr/>
          <a:lstStyle/>
          <a:p>
            <a:fld id="{C570F1EF-5344-45D8-9010-2EBA8686694A}" type="slidenum">
              <a:rPr lang="en-US" smtClean="0"/>
              <a:pPr/>
              <a:t>70</a:t>
            </a:fld>
            <a:endParaRPr lang="en-US"/>
          </a:p>
        </p:txBody>
      </p:sp>
    </p:spTree>
    <p:extLst>
      <p:ext uri="{BB962C8B-B14F-4D97-AF65-F5344CB8AC3E}">
        <p14:creationId xmlns:p14="http://schemas.microsoft.com/office/powerpoint/2010/main" val="4259660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example of an RFP section</a:t>
            </a:r>
          </a:p>
        </p:txBody>
      </p:sp>
      <p:sp>
        <p:nvSpPr>
          <p:cNvPr id="4" name="Slide Number Placeholder 3"/>
          <p:cNvSpPr>
            <a:spLocks noGrp="1"/>
          </p:cNvSpPr>
          <p:nvPr>
            <p:ph type="sldNum" sz="quarter" idx="10"/>
          </p:nvPr>
        </p:nvSpPr>
        <p:spPr/>
        <p:txBody>
          <a:bodyPr/>
          <a:lstStyle/>
          <a:p>
            <a:fld id="{C570F1EF-5344-45D8-9010-2EBA8686694A}" type="slidenum">
              <a:rPr lang="en-US" smtClean="0"/>
              <a:pPr/>
              <a:t>73</a:t>
            </a:fld>
            <a:endParaRPr lang="en-US"/>
          </a:p>
        </p:txBody>
      </p:sp>
    </p:spTree>
    <p:extLst>
      <p:ext uri="{BB962C8B-B14F-4D97-AF65-F5344CB8AC3E}">
        <p14:creationId xmlns:p14="http://schemas.microsoft.com/office/powerpoint/2010/main" val="1482427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the ridicule the graphics got from the recent scandal/leak</a:t>
            </a:r>
          </a:p>
        </p:txBody>
      </p:sp>
      <p:sp>
        <p:nvSpPr>
          <p:cNvPr id="4" name="Slide Number Placeholder 3"/>
          <p:cNvSpPr>
            <a:spLocks noGrp="1"/>
          </p:cNvSpPr>
          <p:nvPr>
            <p:ph type="sldNum" sz="quarter" idx="10"/>
          </p:nvPr>
        </p:nvSpPr>
        <p:spPr/>
        <p:txBody>
          <a:bodyPr/>
          <a:lstStyle/>
          <a:p>
            <a:fld id="{C570F1EF-5344-45D8-9010-2EBA8686694A}" type="slidenum">
              <a:rPr lang="en-US" smtClean="0"/>
              <a:pPr/>
              <a:t>9</a:t>
            </a:fld>
            <a:endParaRPr lang="en-US"/>
          </a:p>
        </p:txBody>
      </p:sp>
    </p:spTree>
    <p:extLst>
      <p:ext uri="{BB962C8B-B14F-4D97-AF65-F5344CB8AC3E}">
        <p14:creationId xmlns:p14="http://schemas.microsoft.com/office/powerpoint/2010/main" val="3714705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Tools:</a:t>
            </a:r>
            <a:r>
              <a:rPr lang="en-US" baseline="0" dirty="0"/>
              <a:t> Template (provided) </a:t>
            </a:r>
            <a:br>
              <a:rPr lang="en-US" dirty="0"/>
            </a:br>
            <a:r>
              <a:rPr lang="en-US" dirty="0"/>
              <a:t>Help students develop a graphic</a:t>
            </a:r>
            <a:r>
              <a:rPr lang="en-US" baseline="0" dirty="0"/>
              <a:t> template, conceptualize, sketch, and render a graphic. </a:t>
            </a:r>
            <a:br>
              <a:rPr lang="en-US" baseline="0" dirty="0"/>
            </a:br>
            <a:r>
              <a:rPr lang="en-US" baseline="0" dirty="0"/>
              <a:t>**Divide into groups – divide groups into designers and authors/SMEs. Teams use action caption exercise to sketch and refine concepts and ideas, render graphic, review, and finalize. </a:t>
            </a:r>
            <a:endParaRPr lang="en-US" dirty="0"/>
          </a:p>
        </p:txBody>
      </p:sp>
      <p:sp>
        <p:nvSpPr>
          <p:cNvPr id="4" name="Slide Number Placeholder 3"/>
          <p:cNvSpPr>
            <a:spLocks noGrp="1"/>
          </p:cNvSpPr>
          <p:nvPr>
            <p:ph type="sldNum" sz="quarter" idx="10"/>
          </p:nvPr>
        </p:nvSpPr>
        <p:spPr/>
        <p:txBody>
          <a:bodyPr/>
          <a:lstStyle/>
          <a:p>
            <a:fld id="{C570F1EF-5344-45D8-9010-2EBA8686694A}" type="slidenum">
              <a:rPr lang="en-US" smtClean="0"/>
              <a:pPr/>
              <a:t>80</a:t>
            </a:fld>
            <a:endParaRPr lang="en-US"/>
          </a:p>
        </p:txBody>
      </p:sp>
    </p:spTree>
    <p:extLst>
      <p:ext uri="{BB962C8B-B14F-4D97-AF65-F5344CB8AC3E}">
        <p14:creationId xmlns:p14="http://schemas.microsoft.com/office/powerpoint/2010/main" val="2196692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8284">
              <a:defRPr/>
            </a:pPr>
            <a:r>
              <a:rPr lang="en-US" i="0" dirty="0"/>
              <a:t>Tools:</a:t>
            </a:r>
            <a:r>
              <a:rPr lang="en-US" i="0" baseline="0" dirty="0"/>
              <a:t> proposal cover background artwork; cover/spine template (PPT)</a:t>
            </a:r>
          </a:p>
          <a:p>
            <a:pPr defTabSz="988284">
              <a:defRPr/>
            </a:pPr>
            <a:r>
              <a:rPr lang="en-US" i="0" baseline="0" dirty="0"/>
              <a:t>Use existing RFP, cover artwork and templates, have students prepare covers and spines for final production. </a:t>
            </a:r>
            <a:endParaRPr lang="en-US" i="0" dirty="0"/>
          </a:p>
        </p:txBody>
      </p:sp>
      <p:sp>
        <p:nvSpPr>
          <p:cNvPr id="4" name="Slide Number Placeholder 3"/>
          <p:cNvSpPr>
            <a:spLocks noGrp="1"/>
          </p:cNvSpPr>
          <p:nvPr>
            <p:ph type="sldNum" sz="quarter" idx="10"/>
          </p:nvPr>
        </p:nvSpPr>
        <p:spPr/>
        <p:txBody>
          <a:bodyPr/>
          <a:lstStyle/>
          <a:p>
            <a:fld id="{C570F1EF-5344-45D8-9010-2EBA8686694A}" type="slidenum">
              <a:rPr lang="en-US" smtClean="0"/>
              <a:pPr/>
              <a:t>89</a:t>
            </a:fld>
            <a:endParaRPr lang="en-US"/>
          </a:p>
        </p:txBody>
      </p:sp>
    </p:spTree>
    <p:extLst>
      <p:ext uri="{BB962C8B-B14F-4D97-AF65-F5344CB8AC3E}">
        <p14:creationId xmlns:p14="http://schemas.microsoft.com/office/powerpoint/2010/main" val="2451078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70F1EF-5344-45D8-9010-2EBA8686694A}" type="slidenum">
              <a:rPr lang="en-US" smtClean="0"/>
              <a:pPr/>
              <a:t>11</a:t>
            </a:fld>
            <a:endParaRPr lang="en-US"/>
          </a:p>
        </p:txBody>
      </p:sp>
    </p:spTree>
    <p:extLst>
      <p:ext uri="{BB962C8B-B14F-4D97-AF65-F5344CB8AC3E}">
        <p14:creationId xmlns:p14="http://schemas.microsoft.com/office/powerpoint/2010/main" val="1335677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answers:</a:t>
            </a:r>
          </a:p>
          <a:p>
            <a:pPr>
              <a:buFont typeface="+mj-lt"/>
              <a:buAutoNum type="arabicPeriod"/>
            </a:pPr>
            <a:r>
              <a:rPr lang="en-US" b="1" dirty="0"/>
              <a:t> The slide titled "Design Matters" demonstrates the importance of visuals using the image of a dog. What is the primary message this slide conveys?</a:t>
            </a:r>
            <a:endParaRPr lang="en-US" dirty="0"/>
          </a:p>
          <a:p>
            <a:pPr marL="457200" lvl="1" indent="0">
              <a:buFont typeface="+mj-lt"/>
              <a:buNone/>
            </a:pPr>
            <a:r>
              <a:rPr lang="en-US" b="1" dirty="0"/>
              <a:t>Correct Answer: d) Visuals prevail over text because they speak to the "old brain."</a:t>
            </a:r>
            <a:endParaRPr lang="en-US" dirty="0"/>
          </a:p>
          <a:p>
            <a:pPr marL="457200" lvl="1" indent="0">
              <a:buFont typeface="+mj-lt"/>
              <a:buNone/>
            </a:pPr>
            <a:r>
              <a:rPr lang="en-US" b="1" dirty="0"/>
              <a:t>Explanation:</a:t>
            </a:r>
            <a:r>
              <a:rPr lang="en-US" dirty="0"/>
              <a:t> The slide titled "Design Matters" emphasizes that visuals have a stronger impact than text. The image of the dog serves as an example, illustrating how visuals can convey messages more effectively than words. This idea is supported by the concept that visuals connect with the "old brain" (the part of the brain that processes information quickly and emotionally), which is why visuals tend to have a more immediate and powerful effect compared to text.</a:t>
            </a:r>
          </a:p>
          <a:p>
            <a:pPr>
              <a:buFont typeface="+mj-lt"/>
              <a:buAutoNum type="arabicPeriod"/>
            </a:pPr>
            <a:r>
              <a:rPr lang="en-US" b="1" dirty="0"/>
              <a:t> Fill in the blank: Trying to win multimillion-dollar proposals with limited or plain graphics is like trying to imagine modern sales and marketing without ___________.</a:t>
            </a:r>
            <a:endParaRPr lang="en-US" dirty="0"/>
          </a:p>
          <a:p>
            <a:pPr marL="457200" lvl="1" indent="0">
              <a:buFont typeface="+mj-lt"/>
              <a:buNone/>
            </a:pPr>
            <a:r>
              <a:rPr lang="en-US" b="1" dirty="0"/>
              <a:t>Correct Answer: Visuals</a:t>
            </a:r>
            <a:endParaRPr lang="en-US" dirty="0"/>
          </a:p>
          <a:p>
            <a:pPr marL="457200" lvl="1" indent="0">
              <a:buFont typeface="+mj-lt"/>
              <a:buNone/>
            </a:pPr>
            <a:r>
              <a:rPr lang="en-US" b="1" dirty="0"/>
              <a:t>Explanation:</a:t>
            </a:r>
            <a:r>
              <a:rPr lang="en-US" dirty="0"/>
              <a:t> The course material highlights the crucial role that visuals play in both modern sales and marketing, as well as in proposal development. Just as modern sales and marketing rely heavily on visuals to attract and engage customers, winning multimillion-dollar proposals requires effective and compelling graphics. The comparison underscores the importance of visuals in making a strong and persuasive case in proposals.</a:t>
            </a:r>
          </a:p>
          <a:p>
            <a:pPr>
              <a:buFont typeface="+mj-lt"/>
              <a:buAutoNum type="arabicPeriod"/>
            </a:pPr>
            <a:r>
              <a:rPr lang="en-US" b="1" dirty="0"/>
              <a:t> Most people remember 80% of what they read.</a:t>
            </a:r>
            <a:endParaRPr lang="en-US" dirty="0"/>
          </a:p>
          <a:p>
            <a:pPr marL="742950" lvl="1" indent="-285750">
              <a:buFont typeface="+mj-lt"/>
              <a:buAutoNum type="arabicPeriod"/>
            </a:pPr>
            <a:r>
              <a:rPr lang="en-US" b="1" dirty="0"/>
              <a:t>Correct Answer: b) False</a:t>
            </a:r>
            <a:endParaRPr lang="en-US" dirty="0"/>
          </a:p>
          <a:p>
            <a:pPr marL="742950" lvl="1" indent="-285750">
              <a:buFont typeface="+mj-lt"/>
              <a:buAutoNum type="arabicPeriod"/>
            </a:pPr>
            <a:r>
              <a:rPr lang="en-US" b="1" dirty="0"/>
              <a:t>Explanation:</a:t>
            </a:r>
            <a:r>
              <a:rPr lang="en-US" dirty="0"/>
              <a:t> The statement is false because most people only remember 20% of what they read. The human brain processes visual information much more efficiently, which is why visuals are emphasized in proposals. The material explicitly states that 90% of the information transmitted to the brain is visual, and the brain processes visual information 60,000 times faster than text, making visuals a more effective way to communicate and retain information.</a:t>
            </a:r>
          </a:p>
          <a:p>
            <a:endParaRPr lang="en-US" dirty="0"/>
          </a:p>
        </p:txBody>
      </p:sp>
      <p:sp>
        <p:nvSpPr>
          <p:cNvPr id="4" name="Slide Number Placeholder 3"/>
          <p:cNvSpPr>
            <a:spLocks noGrp="1"/>
          </p:cNvSpPr>
          <p:nvPr>
            <p:ph type="sldNum" sz="quarter" idx="5"/>
          </p:nvPr>
        </p:nvSpPr>
        <p:spPr/>
        <p:txBody>
          <a:bodyPr/>
          <a:lstStyle/>
          <a:p>
            <a:fld id="{C570F1EF-5344-45D8-9010-2EBA8686694A}" type="slidenum">
              <a:rPr lang="en-US" smtClean="0"/>
              <a:pPr/>
              <a:t>14</a:t>
            </a:fld>
            <a:endParaRPr lang="en-US"/>
          </a:p>
        </p:txBody>
      </p:sp>
    </p:spTree>
    <p:extLst>
      <p:ext uri="{BB962C8B-B14F-4D97-AF65-F5344CB8AC3E}">
        <p14:creationId xmlns:p14="http://schemas.microsoft.com/office/powerpoint/2010/main" val="965624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answers with explanations:</a:t>
            </a:r>
          </a:p>
          <a:p>
            <a:pPr>
              <a:buFont typeface="+mj-lt"/>
              <a:buAutoNum type="arabicPeriod"/>
            </a:pPr>
            <a:r>
              <a:rPr lang="en-US" b="1" dirty="0"/>
              <a:t> Information design is all about the visually attractive representation of data.</a:t>
            </a:r>
            <a:endParaRPr lang="en-US" dirty="0"/>
          </a:p>
          <a:p>
            <a:pPr marL="457200" lvl="1" indent="0">
              <a:buFont typeface="+mj-lt"/>
              <a:buNone/>
            </a:pPr>
            <a:r>
              <a:rPr lang="en-US" b="1" dirty="0"/>
              <a:t>Correct Answer: b) False</a:t>
            </a:r>
            <a:endParaRPr lang="en-US" dirty="0"/>
          </a:p>
          <a:p>
            <a:pPr marL="457200" lvl="1" indent="0">
              <a:buFont typeface="+mj-lt"/>
              <a:buNone/>
            </a:pPr>
            <a:r>
              <a:rPr lang="en-US" b="1" dirty="0"/>
              <a:t>Explanation:</a:t>
            </a:r>
            <a:r>
              <a:rPr lang="en-US" dirty="0"/>
              <a:t> Information design is not solely about making data visually attractive; it is primarily about making complex ideas easy to grasp. While visual appeal is important, the main goal of information design is to convey information effectively and ensure that the audience understands the message being presented. The focus should be on accurately representing the subject matter in a way that meets the needs of the customer and helps persuade them, not just on aesthetics.</a:t>
            </a:r>
          </a:p>
          <a:p>
            <a:pPr>
              <a:buFont typeface="+mj-lt"/>
              <a:buAutoNum type="arabicPeriod"/>
            </a:pPr>
            <a:r>
              <a:rPr lang="en-US" b="1" dirty="0"/>
              <a:t> What are the three main aspects of information design?</a:t>
            </a:r>
            <a:endParaRPr lang="en-US" dirty="0"/>
          </a:p>
          <a:p>
            <a:pPr marL="457200" lvl="1" indent="0">
              <a:buFont typeface="+mj-lt"/>
              <a:buNone/>
            </a:pPr>
            <a:r>
              <a:rPr lang="en-US" b="1" dirty="0"/>
              <a:t>Correct Answer: a) Defining, Planning, Shaping</a:t>
            </a:r>
            <a:endParaRPr lang="en-US" dirty="0"/>
          </a:p>
          <a:p>
            <a:pPr marL="457200" lvl="1" indent="0">
              <a:buFont typeface="+mj-lt"/>
              <a:buNone/>
            </a:pPr>
            <a:r>
              <a:rPr lang="en-US" b="1" dirty="0"/>
              <a:t>Explanation:</a:t>
            </a:r>
            <a:r>
              <a:rPr lang="en-US" dirty="0"/>
              <a:t> The key aspects of information design include defining the message you want to communicate, planning how to represent this information visually, and shaping the final design to ensure it is clear and effective. These steps are crucial to ensure that the visual elements serve their purpose in a proposal, making the information accessible and persuasive to the evaluators.</a:t>
            </a:r>
          </a:p>
          <a:p>
            <a:pPr>
              <a:buFont typeface="+mj-lt"/>
              <a:buAutoNum type="arabicPeriod"/>
            </a:pPr>
            <a:r>
              <a:rPr lang="en-US" b="1" dirty="0"/>
              <a:t> According to the “Important Rule“ for graphics, how many seconds (or less) should it take for a reviewer to understand what a graphic is conveying?</a:t>
            </a:r>
            <a:endParaRPr lang="en-US" dirty="0"/>
          </a:p>
          <a:p>
            <a:pPr marL="457200" lvl="1" indent="0">
              <a:buFont typeface="+mj-lt"/>
              <a:buNone/>
            </a:pPr>
            <a:r>
              <a:rPr lang="en-US" b="1" dirty="0"/>
              <a:t>Correct Answer: </a:t>
            </a:r>
            <a:r>
              <a:rPr lang="en-US" b="1"/>
              <a:t>10 seconds (or less)</a:t>
            </a:r>
            <a:endParaRPr lang="en-US" dirty="0"/>
          </a:p>
          <a:p>
            <a:pPr marL="457200" lvl="1" indent="0">
              <a:buFont typeface="+mj-lt"/>
              <a:buNone/>
            </a:pPr>
            <a:r>
              <a:rPr lang="en-US" b="1" dirty="0"/>
              <a:t>Explanation:</a:t>
            </a:r>
            <a:r>
              <a:rPr lang="en-US" dirty="0"/>
              <a:t> The “Important Rule” in the course material states that a reviewer should be able to understand what a graphic is conveying within 10 seconds or less. This guideline underscores the importance of clarity and simplicity in proposal graphics. The idea is that evaluators often have limited time, so graphics need to communicate their message quickly and efficiently to be effective.</a:t>
            </a:r>
          </a:p>
          <a:p>
            <a:endParaRPr lang="en-US" dirty="0"/>
          </a:p>
        </p:txBody>
      </p:sp>
      <p:sp>
        <p:nvSpPr>
          <p:cNvPr id="4" name="Slide Number Placeholder 3"/>
          <p:cNvSpPr>
            <a:spLocks noGrp="1"/>
          </p:cNvSpPr>
          <p:nvPr>
            <p:ph type="sldNum" sz="quarter" idx="5"/>
          </p:nvPr>
        </p:nvSpPr>
        <p:spPr/>
        <p:txBody>
          <a:bodyPr/>
          <a:lstStyle/>
          <a:p>
            <a:fld id="{C570F1EF-5344-45D8-9010-2EBA8686694A}" type="slidenum">
              <a:rPr lang="en-US" smtClean="0"/>
              <a:pPr/>
              <a:t>21</a:t>
            </a:fld>
            <a:endParaRPr lang="en-US"/>
          </a:p>
        </p:txBody>
      </p:sp>
    </p:spTree>
    <p:extLst>
      <p:ext uri="{BB962C8B-B14F-4D97-AF65-F5344CB8AC3E}">
        <p14:creationId xmlns:p14="http://schemas.microsoft.com/office/powerpoint/2010/main" val="3520202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50C638-22EF-49D0-8D5F-81CC4AB3FCB2}" type="slidenum">
              <a:rPr lang="en-US" smtClean="0"/>
              <a:t>31</a:t>
            </a:fld>
            <a:endParaRPr lang="en-US"/>
          </a:p>
        </p:txBody>
      </p:sp>
    </p:spTree>
    <p:extLst>
      <p:ext uri="{BB962C8B-B14F-4D97-AF65-F5344CB8AC3E}">
        <p14:creationId xmlns:p14="http://schemas.microsoft.com/office/powerpoint/2010/main" val="4186257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Preface</a:t>
            </a:r>
            <a:r>
              <a:rPr lang="en-US" dirty="0"/>
              <a:t>:</a:t>
            </a:r>
            <a:r>
              <a:rPr lang="en-US" baseline="0" dirty="0"/>
              <a:t> </a:t>
            </a:r>
            <a:r>
              <a:rPr lang="en-US" dirty="0"/>
              <a:t>the images that follow </a:t>
            </a:r>
            <a:r>
              <a:rPr lang="en-US" baseline="0" dirty="0"/>
              <a:t>are not intended to offend anyone; the power and memorability of graphics is probably best illustrated by the images below. We could have used Kim John Il or Joseph Stalin, but weren’t sure if 100% of all the people in the class would recognize these self-centered dictators instead of Hitler.</a:t>
            </a:r>
            <a:endParaRPr lang="en-US" dirty="0"/>
          </a:p>
        </p:txBody>
      </p:sp>
      <p:sp>
        <p:nvSpPr>
          <p:cNvPr id="4" name="Slide Number Placeholder 3"/>
          <p:cNvSpPr>
            <a:spLocks noGrp="1"/>
          </p:cNvSpPr>
          <p:nvPr>
            <p:ph type="sldNum" sz="quarter" idx="10"/>
          </p:nvPr>
        </p:nvSpPr>
        <p:spPr/>
        <p:txBody>
          <a:bodyPr/>
          <a:lstStyle/>
          <a:p>
            <a:fld id="{C570F1EF-5344-45D8-9010-2EBA8686694A}" type="slidenum">
              <a:rPr lang="en-US" smtClean="0"/>
              <a:pPr/>
              <a:t>37</a:t>
            </a:fld>
            <a:endParaRPr lang="en-US"/>
          </a:p>
        </p:txBody>
      </p:sp>
    </p:spTree>
    <p:extLst>
      <p:ext uri="{BB962C8B-B14F-4D97-AF65-F5344CB8AC3E}">
        <p14:creationId xmlns:p14="http://schemas.microsoft.com/office/powerpoint/2010/main" val="888290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Charlie Chaplin</a:t>
            </a:r>
          </a:p>
          <a:p>
            <a:endParaRPr lang="en-US" dirty="0"/>
          </a:p>
        </p:txBody>
      </p:sp>
      <p:sp>
        <p:nvSpPr>
          <p:cNvPr id="4" name="Slide Number Placeholder 3"/>
          <p:cNvSpPr>
            <a:spLocks noGrp="1"/>
          </p:cNvSpPr>
          <p:nvPr>
            <p:ph type="sldNum" sz="quarter" idx="5"/>
          </p:nvPr>
        </p:nvSpPr>
        <p:spPr/>
        <p:txBody>
          <a:bodyPr/>
          <a:lstStyle/>
          <a:p>
            <a:fld id="{C570F1EF-5344-45D8-9010-2EBA8686694A}" type="slidenum">
              <a:rPr lang="en-US" smtClean="0"/>
              <a:pPr/>
              <a:t>39</a:t>
            </a:fld>
            <a:endParaRPr lang="en-US"/>
          </a:p>
        </p:txBody>
      </p:sp>
    </p:spTree>
    <p:extLst>
      <p:ext uri="{BB962C8B-B14F-4D97-AF65-F5344CB8AC3E}">
        <p14:creationId xmlns:p14="http://schemas.microsoft.com/office/powerpoint/2010/main" val="3370180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student to provide representative solution example. </a:t>
            </a:r>
          </a:p>
        </p:txBody>
      </p:sp>
      <p:sp>
        <p:nvSpPr>
          <p:cNvPr id="4" name="Slide Number Placeholder 3"/>
          <p:cNvSpPr>
            <a:spLocks noGrp="1"/>
          </p:cNvSpPr>
          <p:nvPr>
            <p:ph type="sldNum" sz="quarter" idx="10"/>
          </p:nvPr>
        </p:nvSpPr>
        <p:spPr/>
        <p:txBody>
          <a:bodyPr/>
          <a:lstStyle/>
          <a:p>
            <a:fld id="{C570F1EF-5344-45D8-9010-2EBA8686694A}" type="slidenum">
              <a:rPr lang="en-US" smtClean="0"/>
              <a:pPr/>
              <a:t>42</a:t>
            </a:fld>
            <a:endParaRPr lang="en-US"/>
          </a:p>
        </p:txBody>
      </p:sp>
    </p:spTree>
    <p:extLst>
      <p:ext uri="{BB962C8B-B14F-4D97-AF65-F5344CB8AC3E}">
        <p14:creationId xmlns:p14="http://schemas.microsoft.com/office/powerpoint/2010/main" val="1251764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7" name="Picture 3" descr="TC0130701-IMG07"/>
          <p:cNvPicPr>
            <a:picLocks noChangeAspect="1" noChangeArrowheads="1"/>
          </p:cNvPicPr>
          <p:nvPr userDrawn="1"/>
        </p:nvPicPr>
        <p:blipFill>
          <a:blip r:embed="rId2" cstate="print"/>
          <a:srcRect b="14315"/>
          <a:stretch>
            <a:fillRect/>
          </a:stretch>
        </p:blipFill>
        <p:spPr bwMode="auto">
          <a:xfrm>
            <a:off x="0" y="0"/>
            <a:ext cx="9144000" cy="6858000"/>
          </a:xfrm>
          <a:prstGeom prst="rect">
            <a:avLst/>
          </a:prstGeom>
          <a:noFill/>
          <a:ln w="9525" algn="in">
            <a:noFill/>
            <a:miter lim="800000"/>
            <a:headEnd/>
            <a:tailEnd/>
          </a:ln>
          <a:effectLst/>
        </p:spPr>
      </p:pic>
      <p:pic>
        <p:nvPicPr>
          <p:cNvPr id="1034" name="Picture 10" descr="TC0130701-IMG08"/>
          <p:cNvPicPr>
            <a:picLocks noChangeAspect="1" noChangeArrowheads="1"/>
          </p:cNvPicPr>
          <p:nvPr/>
        </p:nvPicPr>
        <p:blipFill>
          <a:blip r:embed="rId3" cstate="print"/>
          <a:srcRect/>
          <a:stretch>
            <a:fillRect/>
          </a:stretch>
        </p:blipFill>
        <p:spPr bwMode="auto">
          <a:xfrm>
            <a:off x="4876364" y="454837"/>
            <a:ext cx="4267636" cy="6403163"/>
          </a:xfrm>
          <a:prstGeom prst="rect">
            <a:avLst/>
          </a:prstGeom>
          <a:noFill/>
          <a:ln w="9525" algn="in">
            <a:noFill/>
            <a:miter lim="800000"/>
            <a:headEnd/>
            <a:tailEnd/>
          </a:ln>
          <a:effectLst/>
        </p:spPr>
      </p:pic>
      <p:sp>
        <p:nvSpPr>
          <p:cNvPr id="2" name="Title 1"/>
          <p:cNvSpPr>
            <a:spLocks noGrp="1"/>
          </p:cNvSpPr>
          <p:nvPr userDrawn="1">
            <p:ph type="ctrTitle" hasCustomPrompt="1"/>
          </p:nvPr>
        </p:nvSpPr>
        <p:spPr>
          <a:xfrm>
            <a:off x="914400" y="990600"/>
            <a:ext cx="4953000" cy="1600200"/>
          </a:xfrm>
        </p:spPr>
        <p:txBody>
          <a:bodyPr>
            <a:noAutofit/>
          </a:bodyPr>
          <a:lstStyle>
            <a:lvl1pPr>
              <a:lnSpc>
                <a:spcPct val="80000"/>
              </a:lnSpc>
              <a:defRPr sz="6000">
                <a:solidFill>
                  <a:schemeClr val="bg1"/>
                </a:solidFill>
              </a:defRPr>
            </a:lvl1pPr>
          </a:lstStyle>
          <a:p>
            <a:r>
              <a:rPr lang="en-US" dirty="0"/>
              <a:t>Proposal Graphics</a:t>
            </a:r>
          </a:p>
        </p:txBody>
      </p:sp>
      <p:sp>
        <p:nvSpPr>
          <p:cNvPr id="3" name="Subtitle 2"/>
          <p:cNvSpPr>
            <a:spLocks noGrp="1"/>
          </p:cNvSpPr>
          <p:nvPr userDrawn="1">
            <p:ph type="subTitle" idx="1" hasCustomPrompt="1"/>
          </p:nvPr>
        </p:nvSpPr>
        <p:spPr>
          <a:xfrm>
            <a:off x="914400" y="2667000"/>
            <a:ext cx="4953000" cy="457200"/>
          </a:xfrm>
        </p:spPr>
        <p:txBody>
          <a:bodyPr>
            <a:normAutofit/>
          </a:bodyPr>
          <a:lstStyle>
            <a:lvl1pPr marL="0" indent="0" algn="l">
              <a:spcBef>
                <a:spcPts val="0"/>
              </a:spcBef>
              <a:buNone/>
              <a:defRPr sz="2000" cap="all" baseline="0">
                <a:solidFill>
                  <a:srgbClr val="14437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
        <p:nvSpPr>
          <p:cNvPr id="6" name="Rectangle 5"/>
          <p:cNvSpPr/>
          <p:nvPr userDrawn="1"/>
        </p:nvSpPr>
        <p:spPr>
          <a:xfrm>
            <a:off x="0" y="5715000"/>
            <a:ext cx="9144000" cy="1143000"/>
          </a:xfrm>
          <a:prstGeom prst="rect">
            <a:avLst/>
          </a:prstGeom>
          <a:solidFill>
            <a:srgbClr val="1443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5799131"/>
            <a:ext cx="990600" cy="954770"/>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76400" y="5981358"/>
            <a:ext cx="3467522" cy="61028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4377"/>
                </a:solidFill>
              </a:defRPr>
            </a:lvl1pPr>
          </a:lstStyle>
          <a:p>
            <a:r>
              <a:rPr lang="en-US" dirty="0"/>
              <a:t>Click to edit Master title style</a:t>
            </a:r>
          </a:p>
        </p:txBody>
      </p:sp>
      <p:sp>
        <p:nvSpPr>
          <p:cNvPr id="3" name="Text Placeholder 2"/>
          <p:cNvSpPr>
            <a:spLocks noGrp="1"/>
          </p:cNvSpPr>
          <p:nvPr>
            <p:ph idx="1"/>
          </p:nvPr>
        </p:nvSpPr>
        <p:spPr>
          <a:xfrm>
            <a:off x="914400" y="1295400"/>
            <a:ext cx="7772400" cy="4191000"/>
          </a:xfrm>
          <a:prstGeom prst="rect">
            <a:avLst/>
          </a:prstGeom>
        </p:spPr>
        <p:txBody>
          <a:bodyPr vert="horz" lIns="91440" tIns="45720" rIns="91440" bIns="45720" rtlCol="0">
            <a:normAutofit/>
          </a:bodyPr>
          <a:lstStyle>
            <a:lvl1pPr marL="228600" indent="-228600">
              <a:buClr>
                <a:srgbClr val="1B75BB"/>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0" y="6172200"/>
            <a:ext cx="9144000" cy="685800"/>
          </a:xfrm>
          <a:prstGeom prst="rect">
            <a:avLst/>
          </a:prstGeom>
          <a:solidFill>
            <a:srgbClr val="1443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9800" y="6252487"/>
            <a:ext cx="603531" cy="58170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5600" y="6329190"/>
            <a:ext cx="2112613" cy="371820"/>
          </a:xfrm>
          <a:prstGeom prst="rect">
            <a:avLst/>
          </a:prstGeom>
        </p:spPr>
      </p:pic>
      <p:sp>
        <p:nvSpPr>
          <p:cNvPr id="8"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a:t>
            </a:fld>
            <a:endParaRPr lang="en-US" dirty="0"/>
          </a:p>
        </p:txBody>
      </p:sp>
      <p:sp>
        <p:nvSpPr>
          <p:cNvPr id="5" name="TextBox 4">
            <a:extLst>
              <a:ext uri="{FF2B5EF4-FFF2-40B4-BE49-F238E27FC236}">
                <a16:creationId xmlns:a16="http://schemas.microsoft.com/office/drawing/2014/main" id="{1EAB81BA-24BB-4AFE-BA26-C5DC2AB3DCA4}"/>
              </a:ext>
            </a:extLst>
          </p:cNvPr>
          <p:cNvSpPr txBox="1"/>
          <p:nvPr userDrawn="1"/>
        </p:nvSpPr>
        <p:spPr>
          <a:xfrm>
            <a:off x="3429000" y="6329190"/>
            <a:ext cx="2362200" cy="369332"/>
          </a:xfrm>
          <a:prstGeom prst="rect">
            <a:avLst/>
          </a:prstGeom>
          <a:noFill/>
        </p:spPr>
        <p:txBody>
          <a:bodyPr wrap="square" rtlCol="0">
            <a:spAutoFit/>
          </a:bodyPr>
          <a:lstStyle/>
          <a:p>
            <a:r>
              <a:rPr lang="en-US" dirty="0">
                <a:solidFill>
                  <a:schemeClr val="bg1"/>
                </a:solidFill>
              </a:rPr>
              <a:t>COPYRIGHT © 2024 </a:t>
            </a:r>
          </a:p>
        </p:txBody>
      </p:sp>
    </p:spTree>
    <p:extLst>
      <p:ext uri="{BB962C8B-B14F-4D97-AF65-F5344CB8AC3E}">
        <p14:creationId xmlns:p14="http://schemas.microsoft.com/office/powerpoint/2010/main" val="3623025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265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ith Text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457200"/>
            <a:ext cx="7772400" cy="609600"/>
          </a:xfrm>
        </p:spPr>
        <p:txBody>
          <a:bodyPr>
            <a:noAutofit/>
          </a:bodyPr>
          <a:lstStyle>
            <a:lvl1pPr>
              <a:defRPr sz="4000">
                <a:solidFill>
                  <a:schemeClr val="tx1">
                    <a:lumMod val="65000"/>
                    <a:lumOff val="35000"/>
                  </a:schemeClr>
                </a:solidFill>
              </a:defRPr>
            </a:lvl1pPr>
          </a:lstStyle>
          <a:p>
            <a:r>
              <a:rPr lang="en-US" dirty="0"/>
              <a:t>Content Page with Text and Photo</a:t>
            </a:r>
          </a:p>
        </p:txBody>
      </p:sp>
      <p:sp>
        <p:nvSpPr>
          <p:cNvPr id="9" name="Subtitle 2"/>
          <p:cNvSpPr>
            <a:spLocks noGrp="1"/>
          </p:cNvSpPr>
          <p:nvPr>
            <p:ph type="subTitle" idx="11" hasCustomPrompt="1"/>
          </p:nvPr>
        </p:nvSpPr>
        <p:spPr>
          <a:xfrm>
            <a:off x="914400" y="1066800"/>
            <a:ext cx="7772400" cy="457200"/>
          </a:xfrm>
        </p:spPr>
        <p:txBody>
          <a:bodyPr>
            <a:normAutofit/>
          </a:bodyPr>
          <a:lstStyle>
            <a:lvl1pPr marL="0" indent="0" algn="l">
              <a:buNone/>
              <a:defRPr sz="2000" cap="all" baseline="0">
                <a:solidFill>
                  <a:srgbClr val="1B75B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content page with text and photo</a:t>
            </a:r>
          </a:p>
        </p:txBody>
      </p:sp>
      <p:sp>
        <p:nvSpPr>
          <p:cNvPr id="3" name="Content Placeholder 2"/>
          <p:cNvSpPr>
            <a:spLocks noGrp="1"/>
          </p:cNvSpPr>
          <p:nvPr>
            <p:ph sz="half" idx="1"/>
          </p:nvPr>
        </p:nvSpPr>
        <p:spPr>
          <a:xfrm>
            <a:off x="914400" y="1600200"/>
            <a:ext cx="4495800" cy="3962400"/>
          </a:xfrm>
        </p:spPr>
        <p:txBody>
          <a:bodyPr>
            <a:normAutofit/>
          </a:bodyPr>
          <a:lstStyle>
            <a:lvl1pPr marL="0" indent="0">
              <a:lnSpc>
                <a:spcPct val="120000"/>
              </a:lnSpc>
              <a:spcBef>
                <a:spcPts val="0"/>
              </a:spcBef>
              <a:buFontTx/>
              <a:buNone/>
              <a:defRPr sz="2000">
                <a:solidFill>
                  <a:schemeClr val="tx1">
                    <a:lumMod val="65000"/>
                    <a:lumOff val="35000"/>
                  </a:schemeClr>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8" name="Picture Placeholder 2"/>
          <p:cNvSpPr>
            <a:spLocks noGrp="1"/>
          </p:cNvSpPr>
          <p:nvPr>
            <p:ph type="pic" idx="10"/>
          </p:nvPr>
        </p:nvSpPr>
        <p:spPr>
          <a:xfrm>
            <a:off x="5638800" y="1600200"/>
            <a:ext cx="3048000" cy="3962400"/>
          </a:xfrm>
        </p:spPr>
        <p:txBody>
          <a:bodyPr>
            <a:normAutofit/>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Rectangle 11"/>
          <p:cNvSpPr/>
          <p:nvPr userDrawn="1"/>
        </p:nvSpPr>
        <p:spPr>
          <a:xfrm>
            <a:off x="0" y="6172200"/>
            <a:ext cx="9144000" cy="685800"/>
          </a:xfrm>
          <a:prstGeom prst="rect">
            <a:avLst/>
          </a:prstGeom>
          <a:solidFill>
            <a:srgbClr val="1443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9800" y="6252487"/>
            <a:ext cx="603531" cy="581701"/>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5600" y="6329190"/>
            <a:ext cx="2112613" cy="371820"/>
          </a:xfrm>
          <a:prstGeom prst="rect">
            <a:avLst/>
          </a:prstGeom>
        </p:spPr>
      </p:pic>
      <p:sp>
        <p:nvSpPr>
          <p:cNvPr id="13"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a:t>
            </a:fld>
            <a:endParaRPr lang="en-US" dirty="0"/>
          </a:p>
        </p:txBody>
      </p:sp>
      <p:sp>
        <p:nvSpPr>
          <p:cNvPr id="14" name="TextBox 13">
            <a:extLst>
              <a:ext uri="{FF2B5EF4-FFF2-40B4-BE49-F238E27FC236}">
                <a16:creationId xmlns:a16="http://schemas.microsoft.com/office/drawing/2014/main" id="{EC19DC61-EE83-4D67-B002-4CD93C22B073}"/>
              </a:ext>
            </a:extLst>
          </p:cNvPr>
          <p:cNvSpPr txBox="1"/>
          <p:nvPr userDrawn="1"/>
        </p:nvSpPr>
        <p:spPr>
          <a:xfrm>
            <a:off x="3429000" y="6329190"/>
            <a:ext cx="2362200" cy="369332"/>
          </a:xfrm>
          <a:prstGeom prst="rect">
            <a:avLst/>
          </a:prstGeom>
          <a:noFill/>
        </p:spPr>
        <p:txBody>
          <a:bodyPr wrap="square" rtlCol="0">
            <a:spAutoFit/>
          </a:bodyPr>
          <a:lstStyle/>
          <a:p>
            <a:r>
              <a:rPr lang="en-US" dirty="0">
                <a:solidFill>
                  <a:schemeClr val="bg1"/>
                </a:solidFill>
              </a:rPr>
              <a:t>COPYRIGHT © 2024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with Text and Tabl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14400" y="457200"/>
            <a:ext cx="7772399" cy="609600"/>
          </a:xfrm>
        </p:spPr>
        <p:txBody>
          <a:bodyPr>
            <a:noAutofit/>
          </a:bodyPr>
          <a:lstStyle>
            <a:lvl1pPr>
              <a:defRPr sz="4000">
                <a:solidFill>
                  <a:srgbClr val="595959"/>
                </a:solidFill>
              </a:defRPr>
            </a:lvl1pPr>
          </a:lstStyle>
          <a:p>
            <a:r>
              <a:rPr lang="en-US" dirty="0"/>
              <a:t>Content Page with Text and Table</a:t>
            </a:r>
          </a:p>
        </p:txBody>
      </p:sp>
      <p:sp>
        <p:nvSpPr>
          <p:cNvPr id="9" name="Subtitle 2"/>
          <p:cNvSpPr>
            <a:spLocks noGrp="1"/>
          </p:cNvSpPr>
          <p:nvPr>
            <p:ph type="subTitle" idx="11" hasCustomPrompt="1"/>
          </p:nvPr>
        </p:nvSpPr>
        <p:spPr>
          <a:xfrm>
            <a:off x="914400" y="1066800"/>
            <a:ext cx="7772399" cy="457200"/>
          </a:xfrm>
        </p:spPr>
        <p:txBody>
          <a:bodyPr>
            <a:normAutofit/>
          </a:bodyPr>
          <a:lstStyle>
            <a:lvl1pPr marL="0" indent="0" algn="l">
              <a:buNone/>
              <a:defRPr sz="2000" cap="all" baseline="0">
                <a:solidFill>
                  <a:srgbClr val="1B75B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content page with text and table</a:t>
            </a:r>
          </a:p>
        </p:txBody>
      </p:sp>
      <p:sp>
        <p:nvSpPr>
          <p:cNvPr id="3" name="Content Placeholder 2"/>
          <p:cNvSpPr>
            <a:spLocks noGrp="1"/>
          </p:cNvSpPr>
          <p:nvPr>
            <p:ph idx="1"/>
          </p:nvPr>
        </p:nvSpPr>
        <p:spPr>
          <a:xfrm>
            <a:off x="914400" y="1600200"/>
            <a:ext cx="7772400" cy="3962400"/>
          </a:xfrm>
        </p:spPr>
        <p:txBody>
          <a:bodyPr>
            <a:normAutofit/>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0" y="6172200"/>
            <a:ext cx="9144000" cy="685800"/>
          </a:xfrm>
          <a:prstGeom prst="rect">
            <a:avLst/>
          </a:prstGeom>
          <a:solidFill>
            <a:srgbClr val="1443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9800" y="6252487"/>
            <a:ext cx="603531" cy="581701"/>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5600" y="6329190"/>
            <a:ext cx="2112613" cy="371820"/>
          </a:xfrm>
          <a:prstGeom prst="rect">
            <a:avLst/>
          </a:prstGeom>
        </p:spPr>
      </p:pic>
      <p:sp>
        <p:nvSpPr>
          <p:cNvPr id="11"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a:t>
            </a:fld>
            <a:endParaRPr lang="en-US" dirty="0"/>
          </a:p>
        </p:txBody>
      </p:sp>
      <p:sp>
        <p:nvSpPr>
          <p:cNvPr id="13" name="TextBox 12">
            <a:extLst>
              <a:ext uri="{FF2B5EF4-FFF2-40B4-BE49-F238E27FC236}">
                <a16:creationId xmlns:a16="http://schemas.microsoft.com/office/drawing/2014/main" id="{B04C9AE6-E0BE-4463-AECB-EEF2C4A8AE0E}"/>
              </a:ext>
            </a:extLst>
          </p:cNvPr>
          <p:cNvSpPr txBox="1"/>
          <p:nvPr userDrawn="1"/>
        </p:nvSpPr>
        <p:spPr>
          <a:xfrm>
            <a:off x="3429000" y="6329190"/>
            <a:ext cx="2362200" cy="369332"/>
          </a:xfrm>
          <a:prstGeom prst="rect">
            <a:avLst/>
          </a:prstGeom>
          <a:noFill/>
        </p:spPr>
        <p:txBody>
          <a:bodyPr wrap="square" rtlCol="0">
            <a:spAutoFit/>
          </a:bodyPr>
          <a:lstStyle/>
          <a:p>
            <a:r>
              <a:rPr lang="en-US" dirty="0">
                <a:solidFill>
                  <a:schemeClr val="bg1"/>
                </a:solidFill>
              </a:rPr>
              <a:t>COPYRIGHT © 2024</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22871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4" name="Picture 3" descr="TC0130701-IMG07">
            <a:extLst>
              <a:ext uri="{FF2B5EF4-FFF2-40B4-BE49-F238E27FC236}">
                <a16:creationId xmlns:a16="http://schemas.microsoft.com/office/drawing/2014/main" id="{37736584-EBC0-397F-0C1C-A65C87EDF9ED}"/>
              </a:ext>
            </a:extLst>
          </p:cNvPr>
          <p:cNvPicPr>
            <a:picLocks noChangeAspect="1" noChangeArrowheads="1"/>
          </p:cNvPicPr>
          <p:nvPr userDrawn="1"/>
        </p:nvPicPr>
        <p:blipFill>
          <a:blip r:embed="rId2" cstate="print"/>
          <a:srcRect b="14315"/>
          <a:stretch>
            <a:fillRect/>
          </a:stretch>
        </p:blipFill>
        <p:spPr bwMode="auto">
          <a:xfrm>
            <a:off x="0" y="0"/>
            <a:ext cx="9144000" cy="6858000"/>
          </a:xfrm>
          <a:prstGeom prst="rect">
            <a:avLst/>
          </a:prstGeom>
          <a:noFill/>
          <a:ln w="9525" algn="in">
            <a:noFill/>
            <a:miter lim="800000"/>
            <a:headEnd/>
            <a:tailEnd/>
          </a:ln>
          <a:effectLst/>
        </p:spPr>
      </p:pic>
      <p:pic>
        <p:nvPicPr>
          <p:cNvPr id="1034" name="Picture 10" descr="TC0130701-IMG08"/>
          <p:cNvPicPr>
            <a:picLocks noChangeAspect="1" noChangeArrowheads="1"/>
          </p:cNvPicPr>
          <p:nvPr userDrawn="1"/>
        </p:nvPicPr>
        <p:blipFill>
          <a:blip r:embed="rId3" cstate="print"/>
          <a:srcRect/>
          <a:stretch>
            <a:fillRect/>
          </a:stretch>
        </p:blipFill>
        <p:spPr bwMode="auto">
          <a:xfrm>
            <a:off x="4876364" y="454837"/>
            <a:ext cx="4267636" cy="6403163"/>
          </a:xfrm>
          <a:prstGeom prst="rect">
            <a:avLst/>
          </a:prstGeom>
          <a:noFill/>
          <a:ln w="9525" algn="in">
            <a:noFill/>
            <a:miter lim="800000"/>
            <a:headEnd/>
            <a:tailEnd/>
          </a:ln>
          <a:effectLst/>
        </p:spPr>
      </p:pic>
      <p:sp>
        <p:nvSpPr>
          <p:cNvPr id="5" name="Rectangle 4">
            <a:extLst>
              <a:ext uri="{FF2B5EF4-FFF2-40B4-BE49-F238E27FC236}">
                <a16:creationId xmlns:a16="http://schemas.microsoft.com/office/drawing/2014/main" id="{34352552-65F4-8FC2-4468-D3BD6C0C4761}"/>
              </a:ext>
            </a:extLst>
          </p:cNvPr>
          <p:cNvSpPr/>
          <p:nvPr userDrawn="1"/>
        </p:nvSpPr>
        <p:spPr>
          <a:xfrm>
            <a:off x="0" y="0"/>
            <a:ext cx="9144000" cy="6858000"/>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title"/>
          </p:nvPr>
        </p:nvSpPr>
        <p:spPr>
          <a:xfrm>
            <a:off x="722313" y="4406900"/>
            <a:ext cx="4306887" cy="1362075"/>
          </a:xfrm>
        </p:spPr>
        <p:txBody>
          <a:bodyPr/>
          <a:lstStyle>
            <a:lvl1pPr algn="l">
              <a:defRPr sz="2800" b="1" cap="all"/>
            </a:lvl1pPr>
          </a:lstStyle>
          <a:p>
            <a:r>
              <a:rPr lang="en-US" dirty="0"/>
              <a:t>Click to edit Master title style</a:t>
            </a:r>
          </a:p>
        </p:txBody>
      </p:sp>
      <p:sp>
        <p:nvSpPr>
          <p:cNvPr id="7" name="Text Placeholder 2"/>
          <p:cNvSpPr>
            <a:spLocks noGrp="1"/>
          </p:cNvSpPr>
          <p:nvPr>
            <p:ph type="body" idx="1"/>
          </p:nvPr>
        </p:nvSpPr>
        <p:spPr>
          <a:xfrm>
            <a:off x="722313" y="2906713"/>
            <a:ext cx="4306887" cy="1500187"/>
          </a:xfrm>
        </p:spPr>
        <p:txBody>
          <a:bodyPr anchor="b">
            <a:normAutofit/>
          </a:bodyPr>
          <a:lstStyle>
            <a:lvl1pPr marL="0" indent="0">
              <a:buNone/>
              <a:defRPr sz="24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77321649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0"/>
            <a:ext cx="7772400" cy="762000"/>
          </a:xfrm>
          <a:prstGeom prst="rect">
            <a:avLst/>
          </a:prstGeom>
        </p:spPr>
        <p:txBody>
          <a:bodyPr vert="horz" lIns="91440" tIns="45720" rIns="91440" bIns="45720" rtlCol="0" anchor="t">
            <a:noAutofit/>
          </a:bodyPr>
          <a:lstStyle/>
          <a:p>
            <a:r>
              <a:rPr lang="en-US" dirty="0"/>
              <a:t>Content Page with Text and Photo</a:t>
            </a:r>
          </a:p>
        </p:txBody>
      </p:sp>
      <p:sp>
        <p:nvSpPr>
          <p:cNvPr id="3" name="Text Placeholder 2"/>
          <p:cNvSpPr>
            <a:spLocks noGrp="1"/>
          </p:cNvSpPr>
          <p:nvPr>
            <p:ph type="body" idx="1"/>
          </p:nvPr>
        </p:nvSpPr>
        <p:spPr>
          <a:xfrm>
            <a:off x="914400" y="1295400"/>
            <a:ext cx="77724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716" r:id="rId1"/>
    <p:sldLayoutId id="2147483720" r:id="rId2"/>
    <p:sldLayoutId id="2147483721" r:id="rId3"/>
    <p:sldLayoutId id="2147483719" r:id="rId4"/>
    <p:sldLayoutId id="2147483717" r:id="rId5"/>
    <p:sldLayoutId id="2147483722" r:id="rId6"/>
    <p:sldLayoutId id="2147483723" r:id="rId7"/>
  </p:sldLayoutIdLst>
  <p:hf hdr="0" dt="0"/>
  <p:txStyles>
    <p:titleStyle>
      <a:lvl1pPr algn="l" defTabSz="914400" rtl="0" eaLnBrk="1" latinLnBrk="0" hangingPunct="1">
        <a:spcBef>
          <a:spcPct val="0"/>
        </a:spcBef>
        <a:buNone/>
        <a:defRPr sz="4000" kern="1200" baseline="0">
          <a:solidFill>
            <a:srgbClr val="144377"/>
          </a:solidFill>
          <a:latin typeface="+mj-lt"/>
          <a:ea typeface="+mj-ea"/>
          <a:cs typeface="+mj-cs"/>
        </a:defRPr>
      </a:lvl1pPr>
    </p:titleStyle>
    <p:bodyStyle>
      <a:lvl1pPr marL="228600" indent="-228600" algn="l" defTabSz="914400" rtl="0" eaLnBrk="1" latinLnBrk="0" hangingPunct="1">
        <a:spcBef>
          <a:spcPct val="20000"/>
        </a:spcBef>
        <a:buClr>
          <a:srgbClr val="1B75BB"/>
        </a:buClr>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rgbClr val="BE1E2D"/>
        </a:buClr>
        <a:buFont typeface="Wingdings" charset="2"/>
        <a:buChar char="ü"/>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file://localhost/Users/bridgetskelly/Desktop/GuyPointing.jpg" TargetMode="External"/><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file://localhost/Users/bridgetskelly/Desktop/DesignerImpact.jpg" TargetMode="External"/><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file://localhost/Users/bridgetskelly/Desktop/infographic-08.jpg" TargetMode="External"/><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file://localhost/Users/bridgetskelly/Desktop/DH_001-02.png" TargetMode="External"/><Relationship Id="rId7" Type="http://schemas.openxmlformats.org/officeDocument/2006/relationships/image" Target="file://localhost/Users/bridgetskelly/Desktop/TAOSS_056.jpg" TargetMode="External"/><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file://localhost/Users/bridgetskelly/Desktop/TAOSS_025v2.jpg" TargetMode="Externa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file://localhost/Users/bridgetskelly/Desktop/Graphics%20Training/Eye.jpg" TargetMode="External"/><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file://localhost/Users/bridgetskelly/Desktop/Graphics%20Training/GridSystem-01.jpg" TargetMode="External"/><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file://localhost/Users/bridgetskelly/Desktop/Pages.jpg" TargetMode="External"/><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file://localhost/Users/bridgetskelly/Desktop/Graphics%20Training/Typography-01.jpg" TargetMode="External"/><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file://localhost/Users/bridgetskelly/Desktop/Graphics%20Training/PROCESS-01.jpg" TargetMode="External"/><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file://localhost/Users/bridgetskelly/Desktop/DISCOVER.jpg" TargetMode="External"/><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file://localhost/Users/bridgetskelly/Desktop/ItsAboutThem.jpg" TargetMode="External"/><Relationship Id="rId2" Type="http://schemas.openxmlformats.org/officeDocument/2006/relationships/image" Target="../media/image31.jpeg"/><Relationship Id="rId1" Type="http://schemas.openxmlformats.org/officeDocument/2006/relationships/slideLayout" Target="../slideLayouts/slideLayout3.xml"/><Relationship Id="rId6" Type="http://schemas.openxmlformats.org/officeDocument/2006/relationships/image" Target="file://localhost/Users/bridgetskelly/Desktop/NotAboutYou.jpg" TargetMode="External"/><Relationship Id="rId5" Type="http://schemas.openxmlformats.org/officeDocument/2006/relationships/image" Target="../media/image33.jpe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file://localhost/Users/bridgetskelly/Desktop/YourAudience.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file://localhost/Users/bridgetskelly/Desktop/Graphics%20Training/Training.jpg"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file://localhost/Users/bridgetskelly/Desktop/Seed.jpg" TargetMode="External"/><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file://localhost/Users/bridgetskelly/Desktop/Graphics%20Training/Picasso.jpg" TargetMode="External"/><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file://localhost/Users/bridgetskelly/Desktop/Eye2Brain-01.p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file://localhost/Users/bridgetskelly/Desktop/Exercise_Discover.jp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file://localhost/Users/bridgetskelly/Desktop/DEFINE.jpg" TargetMode="External"/><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google.com/url?sa=i&amp;rct=j&amp;q=&amp;esrc=s&amp;source=images&amp;cd=&amp;cad=rja&amp;uact=8&amp;ved=0CAcQjRxqFQoTCP_4y-Xjq8gCFcM4PgodRCMN2A&amp;url=http://www.iconshut.com/tool-clipart-hammer-icons/dT1hSFIwY0RvdkwzSnZZV1J5ZFc1dVpYSmpiMjV6ZEhKMVkzUnBiMjR1Wm1sc1pYTXVkMjl5WkhCeVpYTnpMbU52YlM4eU1ERXlMekF4TDNSdmIyeGZZMnhwY0dGeWRGOW9ZVzF0WlhJdVoybG18dXI9aHR0cDovL3JvYWRydW5uZXJjb25zdHJ1Y3Rpb24ud29yZHByZXNzLmNvbS8yMDEyLzAxLzE2L3JvYWRydW5uZXItcmVtb2RlbGluZy1sbGMvfHc9MjAwfGg9MjAwfHQ9Z2lmfA/&amp;psig=AFQjCNGW8OKoHQDO4B-lq_133SFf5nb-GQ&amp;ust=1444149895724288"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file://localhost/Users/bridgetskelly/Desktop/Nametag.jpg" TargetMode="External"/><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file://localhost/Users/bridgetskelly/Desktop/MSOffice.png" TargetMode="External"/><Relationship Id="rId7" Type="http://schemas.openxmlformats.org/officeDocument/2006/relationships/image" Target="file://localhost/Users/bridgetskelly/Desktop/Browsers.png" TargetMode="External"/><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file://localhost/Users/bridgetskelly/Desktop/Graphics%20Training/AdobeCS.png" TargetMode="External"/><Relationship Id="rId4" Type="http://schemas.openxmlformats.org/officeDocument/2006/relationships/image" Target="../media/image42.png"/><Relationship Id="rId9" Type="http://schemas.openxmlformats.org/officeDocument/2006/relationships/image" Target="file://localhost/Users/bridgetskelly/Desktop/CreativeCloud.pn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file://localhost/Users/bridgetskelly/Desktop/DefineExercise.jpg"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huggingface.co/spaces/pharma/CLIP-Interrogator" TargetMode="External"/><Relationship Id="rId2" Type="http://schemas.openxmlformats.org/officeDocument/2006/relationships/hyperlink" Target="https://docs.midjourney.com/docs/prompts-2" TargetMode="External"/><Relationship Id="rId1" Type="http://schemas.openxmlformats.org/officeDocument/2006/relationships/slideLayout" Target="../slideLayouts/slideLayout2.xml"/><Relationship Id="rId6" Type="http://schemas.openxmlformats.org/officeDocument/2006/relationships/hyperlink" Target="https://www.tryleap.ai/" TargetMode="External"/><Relationship Id="rId5" Type="http://schemas.openxmlformats.org/officeDocument/2006/relationships/hyperlink" Target="https://neural.love/uncrop" TargetMode="External"/><Relationship Id="rId4" Type="http://schemas.openxmlformats.org/officeDocument/2006/relationships/hyperlink" Target="https://runwayml.com/ai-magic-tools/image-to-imag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file://localhost/Users/bridgetskelly/Desktop/DEFINE.jpg" TargetMode="External"/><Relationship Id="rId5" Type="http://schemas.openxmlformats.org/officeDocument/2006/relationships/image" Target="../media/image54.jpeg"/><Relationship Id="rId4" Type="http://schemas.openxmlformats.org/officeDocument/2006/relationships/image" Target="file://localhost/Users/bridgetskelly/Desktop/Exercise_Discover.jp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image" Target="file://localhost/Users/bridgetskelly/Desktop/RightLeft.jpg" TargetMode="External"/><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file://localhost/Users/bridgetskelly/Desktop/AngryDog.jpg" TargetMode="External"/><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file://localhost/Users/bridgetskelly/Desktop/DefineExercise.jp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file://localhost/Users/bridgetskelly/Desktop/DivderSlides.jpg" TargetMode="External"/><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file://localhost/Users/bridgetskelly/Desktop/WrittenTemplate-01.jpg" TargetMode="External"/><Relationship Id="rId2" Type="http://schemas.openxmlformats.org/officeDocument/2006/relationships/image" Target="../media/image63.jpeg"/><Relationship Id="rId1" Type="http://schemas.openxmlformats.org/officeDocument/2006/relationships/slideLayout" Target="../slideLayouts/slideLayout4.xml"/><Relationship Id="rId5" Type="http://schemas.openxmlformats.org/officeDocument/2006/relationships/image" Target="file://localhost/Users/bridgetskelly/Desktop/OralsTemplate-01.jpg" TargetMode="External"/><Relationship Id="rId4" Type="http://schemas.openxmlformats.org/officeDocument/2006/relationships/image" Target="../media/image64.jpeg"/></Relationships>
</file>

<file path=ppt/slides/_rels/slide7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file://localhost/Users/bridgetskelly/Desktop/Clipart.jpg" TargetMode="External"/><Relationship Id="rId7" Type="http://schemas.openxmlformats.org/officeDocument/2006/relationships/image" Target="../media/image69.png"/><Relationship Id="rId2"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68.wmf"/><Relationship Id="rId11" Type="http://schemas.openxmlformats.org/officeDocument/2006/relationships/image" Target="../media/image73.png"/><Relationship Id="rId5" Type="http://schemas.openxmlformats.org/officeDocument/2006/relationships/image" Target="../media/image67.jpe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file://localhost/Users/bridgetskelly/Desktop/DesignExercise.jpg"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file://localhost/Users/bridgetskelly/Desktop/DeliverSlides.jpg" TargetMode="External"/><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file://localhost/Users/bridgetskelly/Desktop/Deliver_Exercise.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file://localhost/Users/bridgetskelly/Desktop/BlankPackaging-01.jpg"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a:xfrm>
            <a:off x="381000" y="990600"/>
            <a:ext cx="5257800" cy="1600200"/>
          </a:xfrm>
        </p:spPr>
        <p:txBody>
          <a:bodyPr/>
          <a:lstStyle/>
          <a:p>
            <a:r>
              <a:rPr lang="en-US" sz="7200" dirty="0"/>
              <a:t>Proposal Graphics</a:t>
            </a:r>
          </a:p>
        </p:txBody>
      </p:sp>
      <p:sp>
        <p:nvSpPr>
          <p:cNvPr id="17" name="Subtitle 16"/>
          <p:cNvSpPr>
            <a:spLocks noGrp="1"/>
          </p:cNvSpPr>
          <p:nvPr>
            <p:ph type="subTitle" idx="1"/>
          </p:nvPr>
        </p:nvSpPr>
        <p:spPr>
          <a:xfrm>
            <a:off x="381000" y="2667000"/>
            <a:ext cx="5257800" cy="457200"/>
          </a:xfrm>
        </p:spPr>
        <p:txBody>
          <a:bodyPr>
            <a:noAutofit/>
          </a:bodyPr>
          <a:lstStyle/>
          <a:p>
            <a:r>
              <a:rPr lang="en-US" sz="3600" dirty="0"/>
              <a:t>Conceptualization &amp; design</a:t>
            </a:r>
          </a:p>
          <a:p>
            <a:r>
              <a:rPr lang="en-US" sz="3600" dirty="0"/>
              <a:t>(Including Ai)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54941" y="0"/>
            <a:ext cx="658905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GuyPointing.jpg" descr="/Users/bridgetskelly/Desktop/GuyPointing.jpg"/>
          <p:cNvPicPr>
            <a:picLocks noChangeAspect="1"/>
          </p:cNvPicPr>
          <p:nvPr/>
        </p:nvPicPr>
        <p:blipFill rotWithShape="1">
          <a:blip r:embed="rId2" r:link="rId3" cstate="print">
            <a:extLst>
              <a:ext uri="{28A0092B-C50C-407E-A947-70E740481C1C}">
                <a14:useLocalDpi xmlns:a14="http://schemas.microsoft.com/office/drawing/2010/main" val="0"/>
              </a:ext>
            </a:extLst>
          </a:blip>
          <a:srcRect l="5934"/>
          <a:stretch>
            <a:fillRect/>
          </a:stretch>
        </p:blipFill>
        <p:spPr>
          <a:xfrm>
            <a:off x="0" y="152400"/>
            <a:ext cx="4263390" cy="6705600"/>
          </a:xfrm>
          <a:prstGeom prst="rect">
            <a:avLst/>
          </a:prstGeom>
        </p:spPr>
      </p:pic>
      <p:sp>
        <p:nvSpPr>
          <p:cNvPr id="3" name="Subtitle 2"/>
          <p:cNvSpPr>
            <a:spLocks noGrp="1"/>
          </p:cNvSpPr>
          <p:nvPr>
            <p:ph type="subTitle" idx="11"/>
          </p:nvPr>
        </p:nvSpPr>
        <p:spPr>
          <a:xfrm>
            <a:off x="2667000" y="914400"/>
            <a:ext cx="6019799" cy="457200"/>
          </a:xfrm>
        </p:spPr>
        <p:txBody>
          <a:bodyPr/>
          <a:lstStyle/>
          <a:p>
            <a:r>
              <a:rPr lang="en-US" dirty="0"/>
              <a:t>What are they made of?</a:t>
            </a:r>
          </a:p>
        </p:txBody>
      </p:sp>
      <p:sp>
        <p:nvSpPr>
          <p:cNvPr id="4" name="Content Placeholder 3"/>
          <p:cNvSpPr>
            <a:spLocks noGrp="1"/>
          </p:cNvSpPr>
          <p:nvPr>
            <p:ph idx="1"/>
          </p:nvPr>
        </p:nvSpPr>
        <p:spPr>
          <a:xfrm>
            <a:off x="4038600" y="1447800"/>
            <a:ext cx="4876800" cy="5181600"/>
          </a:xfrm>
        </p:spPr>
        <p:txBody>
          <a:bodyPr>
            <a:normAutofit fontScale="62500" lnSpcReduction="20000"/>
          </a:bodyPr>
          <a:lstStyle/>
          <a:p>
            <a:pPr marL="228600" indent="-228600">
              <a:lnSpc>
                <a:spcPct val="120000"/>
              </a:lnSpc>
              <a:buClr>
                <a:srgbClr val="BE1E2D"/>
              </a:buClr>
              <a:buFont typeface="Wingdings" charset="2"/>
              <a:buChar char="ü"/>
            </a:pPr>
            <a:r>
              <a:rPr lang="en-US" dirty="0"/>
              <a:t>Has high degree of artistic ability (talent)</a:t>
            </a:r>
          </a:p>
          <a:p>
            <a:pPr>
              <a:lnSpc>
                <a:spcPct val="120000"/>
              </a:lnSpc>
              <a:buClr>
                <a:srgbClr val="BE1E2D"/>
              </a:buClr>
              <a:buFont typeface="Wingdings" charset="2"/>
              <a:buChar char="ü"/>
            </a:pPr>
            <a:r>
              <a:rPr lang="en-US" dirty="0"/>
              <a:t>Stays current with design trends</a:t>
            </a:r>
          </a:p>
          <a:p>
            <a:pPr>
              <a:lnSpc>
                <a:spcPct val="120000"/>
              </a:lnSpc>
              <a:buClr>
                <a:srgbClr val="BE1E2D"/>
              </a:buClr>
              <a:buFont typeface="Wingdings" charset="2"/>
              <a:buChar char="ü"/>
            </a:pPr>
            <a:r>
              <a:rPr lang="en-US" dirty="0"/>
              <a:t>Advanced skills with industry-standard design software tools</a:t>
            </a:r>
          </a:p>
          <a:p>
            <a:pPr>
              <a:lnSpc>
                <a:spcPct val="120000"/>
              </a:lnSpc>
              <a:buClr>
                <a:srgbClr val="BE1E2D"/>
              </a:buClr>
              <a:buFont typeface="Wingdings" charset="2"/>
              <a:buChar char="ü"/>
            </a:pPr>
            <a:r>
              <a:rPr lang="en-US" dirty="0"/>
              <a:t>Has working knowledge of proposal production processes and specifics:</a:t>
            </a:r>
          </a:p>
          <a:p>
            <a:pPr marL="576263" lvl="1" indent="-176213">
              <a:lnSpc>
                <a:spcPct val="120000"/>
              </a:lnSpc>
              <a:buFont typeface="Arial"/>
              <a:buChar char="•"/>
            </a:pPr>
            <a:r>
              <a:rPr lang="en-US" dirty="0"/>
              <a:t>RFP formatting requirements </a:t>
            </a:r>
          </a:p>
          <a:p>
            <a:pPr marL="576263" lvl="1" indent="-176213">
              <a:lnSpc>
                <a:spcPct val="120000"/>
              </a:lnSpc>
              <a:buFont typeface="Arial"/>
              <a:buChar char="•"/>
            </a:pPr>
            <a:r>
              <a:rPr lang="en-US" dirty="0"/>
              <a:t>Page count restrictions and impact on graphic sizing</a:t>
            </a:r>
          </a:p>
          <a:p>
            <a:pPr marL="576263" lvl="1" indent="-176213">
              <a:lnSpc>
                <a:spcPct val="120000"/>
              </a:lnSpc>
              <a:buFont typeface="Arial"/>
              <a:buChar char="•"/>
            </a:pPr>
            <a:r>
              <a:rPr lang="en-US" dirty="0"/>
              <a:t>Accelerated production timeline and deadlines</a:t>
            </a:r>
          </a:p>
          <a:p>
            <a:pPr>
              <a:lnSpc>
                <a:spcPct val="120000"/>
              </a:lnSpc>
              <a:buClr>
                <a:srgbClr val="BE1E2D"/>
              </a:buClr>
              <a:buFont typeface="Wingdings" charset="2"/>
              <a:buChar char="ü"/>
            </a:pPr>
            <a:r>
              <a:rPr lang="en-US" dirty="0"/>
              <a:t>Dives into the actual proposal content; speaks up proactively, and impacts solution in positive ways</a:t>
            </a:r>
          </a:p>
          <a:p>
            <a:pPr>
              <a:lnSpc>
                <a:spcPct val="120000"/>
              </a:lnSpc>
              <a:buClr>
                <a:srgbClr val="BE1E2D"/>
              </a:buClr>
              <a:buFont typeface="Wingdings" charset="2"/>
              <a:buChar char="ü"/>
            </a:pPr>
            <a:r>
              <a:rPr lang="en-US" dirty="0"/>
              <a:t>Conceptualizes graphics based on vague and complex information</a:t>
            </a:r>
          </a:p>
          <a:p>
            <a:pPr marL="228600" indent="-228600">
              <a:lnSpc>
                <a:spcPct val="120000"/>
              </a:lnSpc>
              <a:buClr>
                <a:srgbClr val="BE1E2D"/>
              </a:buClr>
              <a:buFont typeface="Wingdings" charset="2"/>
              <a:buChar char="ü"/>
            </a:pPr>
            <a:r>
              <a:rPr lang="en-US" dirty="0"/>
              <a:t>Able to spell, cut-and-paste properly, and </a:t>
            </a:r>
            <a:br>
              <a:rPr lang="en-US" dirty="0"/>
            </a:br>
            <a:r>
              <a:rPr lang="en-US" dirty="0"/>
              <a:t>use spell-check religiously!</a:t>
            </a:r>
          </a:p>
          <a:p>
            <a:pPr marL="228600" indent="-228600">
              <a:lnSpc>
                <a:spcPct val="120000"/>
              </a:lnSpc>
              <a:buClr>
                <a:srgbClr val="BE1E2D"/>
              </a:buClr>
              <a:buFont typeface="Wingdings" charset="2"/>
              <a:buChar char="ü"/>
            </a:pPr>
            <a:r>
              <a:rPr lang="en-US" dirty="0"/>
              <a:t>Responsible, fast, has a great work ethic</a:t>
            </a:r>
          </a:p>
          <a:p>
            <a:pPr marL="228600" indent="-228600">
              <a:lnSpc>
                <a:spcPct val="120000"/>
              </a:lnSpc>
              <a:buClr>
                <a:srgbClr val="BE1E2D"/>
              </a:buClr>
              <a:buFont typeface="Wingdings" charset="2"/>
              <a:buChar char="ü"/>
            </a:pPr>
            <a:r>
              <a:rPr lang="en-US" dirty="0"/>
              <a:t>Is fast, accurate, and has sharp attention to detail!</a:t>
            </a:r>
          </a:p>
          <a:p>
            <a:pPr>
              <a:lnSpc>
                <a:spcPct val="120000"/>
              </a:lnSpc>
              <a:buClr>
                <a:srgbClr val="BE1E2D"/>
              </a:buClr>
              <a:buFont typeface="Wingdings" charset="2"/>
              <a:buChar char="ü"/>
            </a:pPr>
            <a:r>
              <a:rPr lang="en-US" dirty="0"/>
              <a:t>Is thick-skinned, collaborates, works well with others</a:t>
            </a:r>
          </a:p>
          <a:p>
            <a:pPr>
              <a:lnSpc>
                <a:spcPct val="120000"/>
              </a:lnSpc>
              <a:buClr>
                <a:srgbClr val="BE1E2D"/>
              </a:buClr>
              <a:buFont typeface="Wingdings" charset="2"/>
              <a:buChar char="ü"/>
            </a:pPr>
            <a:r>
              <a:rPr lang="en-US" dirty="0"/>
              <a:t>Requires little or no sleep</a:t>
            </a:r>
          </a:p>
          <a:p>
            <a:endParaRPr lang="en-US" dirty="0"/>
          </a:p>
        </p:txBody>
      </p:sp>
      <p:sp>
        <p:nvSpPr>
          <p:cNvPr id="7" name="Title 5"/>
          <p:cNvSpPr>
            <a:spLocks noGrp="1"/>
          </p:cNvSpPr>
          <p:nvPr>
            <p:ph type="title"/>
          </p:nvPr>
        </p:nvSpPr>
        <p:spPr>
          <a:xfrm>
            <a:off x="2614466" y="304800"/>
            <a:ext cx="6019799" cy="609600"/>
          </a:xfrm>
        </p:spPr>
        <p:txBody>
          <a:bodyPr/>
          <a:lstStyle/>
          <a:p>
            <a:r>
              <a:rPr lang="en-US" sz="3200" dirty="0">
                <a:solidFill>
                  <a:srgbClr val="BE1E2D"/>
                </a:solidFill>
              </a:rPr>
              <a:t>Successful Proposal Graphic Designer</a:t>
            </a:r>
          </a:p>
        </p:txBody>
      </p:sp>
    </p:spTree>
    <p:extLst>
      <p:ext uri="{BB962C8B-B14F-4D97-AF65-F5344CB8AC3E}">
        <p14:creationId xmlns:p14="http://schemas.microsoft.com/office/powerpoint/2010/main" val="225816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500"/>
                                        <p:tgtEl>
                                          <p:spTgt spid="4">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500"/>
                                        <p:tgtEl>
                                          <p:spTgt spid="4">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9" end="9"/>
                                            </p:txEl>
                                          </p:spTgt>
                                        </p:tgtEl>
                                        <p:attrNameLst>
                                          <p:attrName>style.visibility</p:attrName>
                                        </p:attrNameLst>
                                      </p:cBhvr>
                                      <p:to>
                                        <p:strVal val="visible"/>
                                      </p:to>
                                    </p:set>
                                    <p:animEffect transition="in" filter="fade">
                                      <p:cBhvr>
                                        <p:cTn id="46" dur="500"/>
                                        <p:tgtEl>
                                          <p:spTgt spid="4">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animEffect transition="in" filter="fade">
                                      <p:cBhvr>
                                        <p:cTn id="51" dur="500"/>
                                        <p:tgtEl>
                                          <p:spTgt spid="4">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xEl>
                                              <p:pRg st="11" end="11"/>
                                            </p:txEl>
                                          </p:spTgt>
                                        </p:tgtEl>
                                        <p:attrNameLst>
                                          <p:attrName>style.visibility</p:attrName>
                                        </p:attrNameLst>
                                      </p:cBhvr>
                                      <p:to>
                                        <p:strVal val="visible"/>
                                      </p:to>
                                    </p:set>
                                    <p:animEffect transition="in" filter="fade">
                                      <p:cBhvr>
                                        <p:cTn id="56" dur="500"/>
                                        <p:tgtEl>
                                          <p:spTgt spid="4">
                                            <p:txEl>
                                              <p:pRg st="11" end="1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
                                            <p:txEl>
                                              <p:pRg st="12" end="12"/>
                                            </p:txEl>
                                          </p:spTgt>
                                        </p:tgtEl>
                                        <p:attrNameLst>
                                          <p:attrName>style.visibility</p:attrName>
                                        </p:attrNameLst>
                                      </p:cBhvr>
                                      <p:to>
                                        <p:strVal val="visible"/>
                                      </p:to>
                                    </p:set>
                                    <p:animEffect transition="in" filter="fade">
                                      <p:cBhvr>
                                        <p:cTn id="61" dur="500"/>
                                        <p:tgtEl>
                                          <p:spTgt spid="4">
                                            <p:txEl>
                                              <p:pRg st="12" end="1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
                                            <p:txEl>
                                              <p:pRg st="13" end="13"/>
                                            </p:txEl>
                                          </p:spTgt>
                                        </p:tgtEl>
                                        <p:attrNameLst>
                                          <p:attrName>style.visibility</p:attrName>
                                        </p:attrNameLst>
                                      </p:cBhvr>
                                      <p:to>
                                        <p:strVal val="visible"/>
                                      </p:to>
                                    </p:set>
                                    <p:animEffect transition="in" filter="fade">
                                      <p:cBhvr>
                                        <p:cTn id="66"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714" y="304800"/>
            <a:ext cx="8144686" cy="609600"/>
          </a:xfrm>
        </p:spPr>
        <p:txBody>
          <a:bodyPr/>
          <a:lstStyle/>
          <a:p>
            <a:r>
              <a:rPr lang="en-US" dirty="0"/>
              <a:t>Graphic Artists Start During Capture</a:t>
            </a:r>
          </a:p>
        </p:txBody>
      </p:sp>
      <p:grpSp>
        <p:nvGrpSpPr>
          <p:cNvPr id="5" name="Group 4"/>
          <p:cNvGrpSpPr/>
          <p:nvPr/>
        </p:nvGrpSpPr>
        <p:grpSpPr>
          <a:xfrm>
            <a:off x="4038601" y="1397450"/>
            <a:ext cx="4572000" cy="4469950"/>
            <a:chOff x="1332753" y="310777"/>
            <a:chExt cx="6499556" cy="6354482"/>
          </a:xfrm>
        </p:grpSpPr>
        <p:grpSp>
          <p:nvGrpSpPr>
            <p:cNvPr id="6" name="Group 5"/>
            <p:cNvGrpSpPr/>
            <p:nvPr/>
          </p:nvGrpSpPr>
          <p:grpSpPr>
            <a:xfrm>
              <a:off x="1587206" y="1038274"/>
              <a:ext cx="3411193" cy="3411193"/>
              <a:chOff x="1371600" y="865094"/>
              <a:chExt cx="3657600" cy="3657600"/>
            </a:xfrm>
          </p:grpSpPr>
          <p:sp>
            <p:nvSpPr>
              <p:cNvPr id="31" name="Oval 30"/>
              <p:cNvSpPr/>
              <p:nvPr/>
            </p:nvSpPr>
            <p:spPr>
              <a:xfrm>
                <a:off x="1371600" y="865094"/>
                <a:ext cx="3657600" cy="3657600"/>
              </a:xfrm>
              <a:prstGeom prst="ellipse">
                <a:avLst/>
              </a:prstGeom>
              <a:gradFill flip="none" rotWithShape="1">
                <a:gsLst>
                  <a:gs pos="100000">
                    <a:srgbClr val="6EFEFB">
                      <a:alpha val="40000"/>
                    </a:srgbClr>
                  </a:gs>
                  <a:gs pos="56000">
                    <a:srgbClr val="2BF3FD">
                      <a:alpha val="40000"/>
                    </a:srgbClr>
                  </a:gs>
                </a:gsLst>
                <a:lin ang="5400000" scaled="1"/>
                <a:tileRect/>
              </a:gradFill>
              <a:ln w="28575" cap="rnd" cmpd="sng">
                <a:solidFill>
                  <a:srgbClr val="027F98">
                    <a:alpha val="49804"/>
                  </a:srgbClr>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5400000">
                <a:off x="1460501" y="903194"/>
                <a:ext cx="3467100" cy="3467100"/>
              </a:xfrm>
              <a:prstGeom prst="ellipse">
                <a:avLst/>
              </a:prstGeom>
              <a:gradFill flip="none" rotWithShape="1">
                <a:gsLst>
                  <a:gs pos="0">
                    <a:srgbClr val="FFFFFF">
                      <a:alpha val="40000"/>
                    </a:srgbClr>
                  </a:gs>
                  <a:gs pos="39000">
                    <a:schemeClr val="accent1">
                      <a:tint val="44500"/>
                      <a:satMod val="16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4145601" y="1038274"/>
              <a:ext cx="3411193" cy="3411193"/>
              <a:chOff x="4114800" y="865094"/>
              <a:chExt cx="3657600" cy="3657600"/>
            </a:xfrm>
          </p:grpSpPr>
          <p:sp>
            <p:nvSpPr>
              <p:cNvPr id="29" name="Oval 28"/>
              <p:cNvSpPr/>
              <p:nvPr/>
            </p:nvSpPr>
            <p:spPr>
              <a:xfrm>
                <a:off x="4114800" y="865094"/>
                <a:ext cx="3657600" cy="3657600"/>
              </a:xfrm>
              <a:prstGeom prst="ellipse">
                <a:avLst/>
              </a:prstGeom>
              <a:gradFill flip="none" rotWithShape="1">
                <a:gsLst>
                  <a:gs pos="100000">
                    <a:srgbClr val="D5ABEF">
                      <a:alpha val="40000"/>
                    </a:srgbClr>
                  </a:gs>
                  <a:gs pos="56000">
                    <a:srgbClr val="AB45E3">
                      <a:alpha val="40000"/>
                    </a:srgbClr>
                  </a:gs>
                </a:gsLst>
                <a:lin ang="5400000" scaled="1"/>
                <a:tileRect/>
              </a:gradFill>
              <a:ln w="28575" cap="rnd" cmpd="sng">
                <a:solidFill>
                  <a:srgbClr val="622CAA">
                    <a:alpha val="49804"/>
                  </a:srgbClr>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5400000">
                <a:off x="4203701" y="903194"/>
                <a:ext cx="3467100" cy="3467100"/>
              </a:xfrm>
              <a:prstGeom prst="ellipse">
                <a:avLst/>
              </a:prstGeom>
              <a:gradFill flip="none" rotWithShape="1">
                <a:gsLst>
                  <a:gs pos="0">
                    <a:srgbClr val="FFFFFF">
                      <a:alpha val="40000"/>
                    </a:srgbClr>
                  </a:gs>
                  <a:gs pos="39000">
                    <a:schemeClr val="accent1">
                      <a:tint val="44500"/>
                      <a:satMod val="16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6"/>
            <p:cNvGrpSpPr/>
            <p:nvPr/>
          </p:nvGrpSpPr>
          <p:grpSpPr>
            <a:xfrm>
              <a:off x="2866403" y="457201"/>
              <a:ext cx="3411193" cy="3411193"/>
              <a:chOff x="2895599" y="838200"/>
              <a:chExt cx="3657600" cy="3657600"/>
            </a:xfrm>
          </p:grpSpPr>
          <p:sp>
            <p:nvSpPr>
              <p:cNvPr id="27" name="Oval 26"/>
              <p:cNvSpPr/>
              <p:nvPr/>
            </p:nvSpPr>
            <p:spPr>
              <a:xfrm>
                <a:off x="2895599" y="838200"/>
                <a:ext cx="3657600" cy="3657600"/>
              </a:xfrm>
              <a:prstGeom prst="ellipse">
                <a:avLst/>
              </a:prstGeom>
              <a:gradFill flip="none" rotWithShape="1">
                <a:gsLst>
                  <a:gs pos="100000">
                    <a:srgbClr val="6EAFFE">
                      <a:alpha val="40000"/>
                    </a:srgbClr>
                  </a:gs>
                  <a:gs pos="56000">
                    <a:srgbClr val="298FFF">
                      <a:alpha val="40000"/>
                    </a:srgbClr>
                  </a:gs>
                </a:gsLst>
                <a:lin ang="5400000" scaled="1"/>
                <a:tileRect/>
              </a:gradFill>
              <a:ln w="28575" cap="rnd" cmpd="sng">
                <a:solidFill>
                  <a:srgbClr val="003399">
                    <a:alpha val="49804"/>
                  </a:srgbClr>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5400000">
                <a:off x="2984500" y="876300"/>
                <a:ext cx="3467100" cy="3467100"/>
              </a:xfrm>
              <a:prstGeom prst="ellipse">
                <a:avLst/>
              </a:prstGeom>
              <a:gradFill flip="none" rotWithShape="1">
                <a:gsLst>
                  <a:gs pos="0">
                    <a:srgbClr val="FFFFFF">
                      <a:alpha val="40000"/>
                    </a:srgbClr>
                  </a:gs>
                  <a:gs pos="39000">
                    <a:schemeClr val="accent1">
                      <a:tint val="44500"/>
                      <a:satMod val="16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587206" y="2409440"/>
              <a:ext cx="3411193" cy="3411193"/>
              <a:chOff x="1371600" y="2335306"/>
              <a:chExt cx="3657600" cy="3657600"/>
            </a:xfrm>
          </p:grpSpPr>
          <p:sp>
            <p:nvSpPr>
              <p:cNvPr id="25" name="Oval 24"/>
              <p:cNvSpPr/>
              <p:nvPr/>
            </p:nvSpPr>
            <p:spPr>
              <a:xfrm>
                <a:off x="1371600" y="2335306"/>
                <a:ext cx="3657600" cy="3657600"/>
              </a:xfrm>
              <a:prstGeom prst="ellipse">
                <a:avLst/>
              </a:prstGeom>
              <a:gradFill flip="none" rotWithShape="1">
                <a:gsLst>
                  <a:gs pos="100000">
                    <a:srgbClr val="6EFE90">
                      <a:alpha val="40000"/>
                    </a:srgbClr>
                  </a:gs>
                  <a:gs pos="56000">
                    <a:srgbClr val="52E74B">
                      <a:alpha val="40000"/>
                    </a:srgbClr>
                  </a:gs>
                </a:gsLst>
                <a:lin ang="5400000" scaled="1"/>
                <a:tileRect/>
              </a:gradFill>
              <a:ln w="28575" cap="rnd" cmpd="sng">
                <a:solidFill>
                  <a:srgbClr val="008646">
                    <a:alpha val="49804"/>
                  </a:srgbClr>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5400000">
                <a:off x="1460501" y="2373406"/>
                <a:ext cx="3467100" cy="3467100"/>
              </a:xfrm>
              <a:prstGeom prst="ellipse">
                <a:avLst/>
              </a:prstGeom>
              <a:gradFill flip="none" rotWithShape="1">
                <a:gsLst>
                  <a:gs pos="0">
                    <a:srgbClr val="FFFFFF">
                      <a:alpha val="29804"/>
                    </a:srgbClr>
                  </a:gs>
                  <a:gs pos="39000">
                    <a:schemeClr val="accent1">
                      <a:tint val="44500"/>
                      <a:satMod val="16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4145601" y="2409440"/>
              <a:ext cx="3411193" cy="3411193"/>
              <a:chOff x="4114800" y="2335306"/>
              <a:chExt cx="3657600" cy="3657600"/>
            </a:xfrm>
          </p:grpSpPr>
          <p:sp>
            <p:nvSpPr>
              <p:cNvPr id="23" name="Oval 22"/>
              <p:cNvSpPr/>
              <p:nvPr/>
            </p:nvSpPr>
            <p:spPr>
              <a:xfrm>
                <a:off x="4114800" y="2335306"/>
                <a:ext cx="3657600" cy="3657600"/>
              </a:xfrm>
              <a:prstGeom prst="ellipse">
                <a:avLst/>
              </a:prstGeom>
              <a:gradFill flip="none" rotWithShape="1">
                <a:gsLst>
                  <a:gs pos="100000">
                    <a:srgbClr val="FF6D6D">
                      <a:alpha val="40000"/>
                    </a:srgbClr>
                  </a:gs>
                  <a:gs pos="56000">
                    <a:srgbClr val="FF2929">
                      <a:alpha val="40000"/>
                    </a:srgbClr>
                  </a:gs>
                </a:gsLst>
                <a:lin ang="5400000" scaled="1"/>
                <a:tileRect/>
              </a:gradFill>
              <a:ln w="28575" cap="rnd" cmpd="sng">
                <a:solidFill>
                  <a:srgbClr val="990000">
                    <a:alpha val="49804"/>
                  </a:srgbClr>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5400000">
                <a:off x="4203701" y="2373406"/>
                <a:ext cx="3467100" cy="3467100"/>
              </a:xfrm>
              <a:prstGeom prst="ellipse">
                <a:avLst/>
              </a:prstGeom>
              <a:gradFill flip="none" rotWithShape="1">
                <a:gsLst>
                  <a:gs pos="0">
                    <a:srgbClr val="FFFFFF">
                      <a:alpha val="29804"/>
                    </a:srgbClr>
                  </a:gs>
                  <a:gs pos="39000">
                    <a:schemeClr val="accent1">
                      <a:tint val="44500"/>
                      <a:satMod val="16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2866403" y="3003054"/>
              <a:ext cx="3411193" cy="3411193"/>
              <a:chOff x="2743200" y="2971800"/>
              <a:chExt cx="3657600" cy="3657600"/>
            </a:xfrm>
          </p:grpSpPr>
          <p:sp>
            <p:nvSpPr>
              <p:cNvPr id="21" name="Oval 20"/>
              <p:cNvSpPr/>
              <p:nvPr/>
            </p:nvSpPr>
            <p:spPr>
              <a:xfrm>
                <a:off x="2743200" y="2971800"/>
                <a:ext cx="3657600" cy="3657600"/>
              </a:xfrm>
              <a:prstGeom prst="ellipse">
                <a:avLst/>
              </a:prstGeom>
              <a:gradFill flip="none" rotWithShape="1">
                <a:gsLst>
                  <a:gs pos="100000">
                    <a:srgbClr val="FFC06D">
                      <a:alpha val="40000"/>
                    </a:srgbClr>
                  </a:gs>
                  <a:gs pos="56000">
                    <a:srgbClr val="F5BC1B">
                      <a:alpha val="40000"/>
                    </a:srgbClr>
                  </a:gs>
                </a:gsLst>
                <a:lin ang="5400000" scaled="1"/>
                <a:tileRect/>
              </a:gradFill>
              <a:ln w="28575" cap="rnd" cmpd="sng">
                <a:solidFill>
                  <a:srgbClr val="9E4F00">
                    <a:alpha val="49804"/>
                  </a:srgbClr>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5400000">
                <a:off x="2832101" y="3009900"/>
                <a:ext cx="3467100" cy="3467100"/>
              </a:xfrm>
              <a:prstGeom prst="ellipse">
                <a:avLst/>
              </a:prstGeom>
              <a:gradFill flip="none" rotWithShape="1">
                <a:gsLst>
                  <a:gs pos="0">
                    <a:srgbClr val="FFFFFF">
                      <a:alpha val="29804"/>
                    </a:srgbClr>
                  </a:gs>
                  <a:gs pos="39000">
                    <a:schemeClr val="accent1">
                      <a:tint val="44500"/>
                      <a:satMod val="16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5"/>
            <p:cNvSpPr>
              <a:spLocks/>
            </p:cNvSpPr>
            <p:nvPr/>
          </p:nvSpPr>
          <p:spPr bwMode="auto">
            <a:xfrm>
              <a:off x="3923588" y="2453260"/>
              <a:ext cx="1447800" cy="1981200"/>
            </a:xfrm>
            <a:custGeom>
              <a:avLst/>
              <a:gdLst/>
              <a:ahLst/>
              <a:cxnLst>
                <a:cxn ang="0">
                  <a:pos x="198" y="0"/>
                </a:cxn>
                <a:cxn ang="0">
                  <a:pos x="198" y="0"/>
                </a:cxn>
                <a:cxn ang="0">
                  <a:pos x="212" y="16"/>
                </a:cxn>
                <a:cxn ang="0">
                  <a:pos x="244" y="58"/>
                </a:cxn>
                <a:cxn ang="0">
                  <a:pos x="288" y="116"/>
                </a:cxn>
                <a:cxn ang="0">
                  <a:pos x="310" y="150"/>
                </a:cxn>
                <a:cxn ang="0">
                  <a:pos x="334" y="184"/>
                </a:cxn>
                <a:cxn ang="0">
                  <a:pos x="334" y="184"/>
                </a:cxn>
                <a:cxn ang="0">
                  <a:pos x="352" y="218"/>
                </a:cxn>
                <a:cxn ang="0">
                  <a:pos x="372" y="258"/>
                </a:cxn>
                <a:cxn ang="0">
                  <a:pos x="394" y="306"/>
                </a:cxn>
                <a:cxn ang="0">
                  <a:pos x="394" y="306"/>
                </a:cxn>
                <a:cxn ang="0">
                  <a:pos x="392" y="312"/>
                </a:cxn>
                <a:cxn ang="0">
                  <a:pos x="382" y="334"/>
                </a:cxn>
                <a:cxn ang="0">
                  <a:pos x="360" y="378"/>
                </a:cxn>
                <a:cxn ang="0">
                  <a:pos x="318" y="450"/>
                </a:cxn>
                <a:cxn ang="0">
                  <a:pos x="318" y="450"/>
                </a:cxn>
                <a:cxn ang="0">
                  <a:pos x="296" y="482"/>
                </a:cxn>
                <a:cxn ang="0">
                  <a:pos x="276" y="512"/>
                </a:cxn>
                <a:cxn ang="0">
                  <a:pos x="236" y="562"/>
                </a:cxn>
                <a:cxn ang="0">
                  <a:pos x="208" y="596"/>
                </a:cxn>
                <a:cxn ang="0">
                  <a:pos x="198" y="610"/>
                </a:cxn>
                <a:cxn ang="0">
                  <a:pos x="198" y="610"/>
                </a:cxn>
                <a:cxn ang="0">
                  <a:pos x="188" y="598"/>
                </a:cxn>
                <a:cxn ang="0">
                  <a:pos x="162" y="568"/>
                </a:cxn>
                <a:cxn ang="0">
                  <a:pos x="124" y="518"/>
                </a:cxn>
                <a:cxn ang="0">
                  <a:pos x="100" y="484"/>
                </a:cxn>
                <a:cxn ang="0">
                  <a:pos x="78" y="448"/>
                </a:cxn>
                <a:cxn ang="0">
                  <a:pos x="78" y="448"/>
                </a:cxn>
                <a:cxn ang="0">
                  <a:pos x="36" y="378"/>
                </a:cxn>
                <a:cxn ang="0">
                  <a:pos x="12" y="334"/>
                </a:cxn>
                <a:cxn ang="0">
                  <a:pos x="2" y="312"/>
                </a:cxn>
                <a:cxn ang="0">
                  <a:pos x="0" y="306"/>
                </a:cxn>
                <a:cxn ang="0">
                  <a:pos x="0" y="306"/>
                </a:cxn>
                <a:cxn ang="0">
                  <a:pos x="26" y="256"/>
                </a:cxn>
                <a:cxn ang="0">
                  <a:pos x="48" y="216"/>
                </a:cxn>
                <a:cxn ang="0">
                  <a:pos x="66" y="184"/>
                </a:cxn>
                <a:cxn ang="0">
                  <a:pos x="66" y="184"/>
                </a:cxn>
                <a:cxn ang="0">
                  <a:pos x="92" y="142"/>
                </a:cxn>
                <a:cxn ang="0">
                  <a:pos x="116" y="106"/>
                </a:cxn>
                <a:cxn ang="0">
                  <a:pos x="158" y="48"/>
                </a:cxn>
                <a:cxn ang="0">
                  <a:pos x="188" y="14"/>
                </a:cxn>
                <a:cxn ang="0">
                  <a:pos x="198" y="0"/>
                </a:cxn>
                <a:cxn ang="0">
                  <a:pos x="198" y="0"/>
                </a:cxn>
              </a:cxnLst>
              <a:rect l="0" t="0" r="r" b="b"/>
              <a:pathLst>
                <a:path w="394" h="610">
                  <a:moveTo>
                    <a:pt x="198" y="0"/>
                  </a:moveTo>
                  <a:lnTo>
                    <a:pt x="198" y="0"/>
                  </a:lnTo>
                  <a:lnTo>
                    <a:pt x="212" y="16"/>
                  </a:lnTo>
                  <a:lnTo>
                    <a:pt x="244" y="58"/>
                  </a:lnTo>
                  <a:lnTo>
                    <a:pt x="288" y="116"/>
                  </a:lnTo>
                  <a:lnTo>
                    <a:pt x="310" y="150"/>
                  </a:lnTo>
                  <a:lnTo>
                    <a:pt x="334" y="184"/>
                  </a:lnTo>
                  <a:lnTo>
                    <a:pt x="334" y="184"/>
                  </a:lnTo>
                  <a:lnTo>
                    <a:pt x="352" y="218"/>
                  </a:lnTo>
                  <a:lnTo>
                    <a:pt x="372" y="258"/>
                  </a:lnTo>
                  <a:lnTo>
                    <a:pt x="394" y="306"/>
                  </a:lnTo>
                  <a:lnTo>
                    <a:pt x="394" y="306"/>
                  </a:lnTo>
                  <a:lnTo>
                    <a:pt x="392" y="312"/>
                  </a:lnTo>
                  <a:lnTo>
                    <a:pt x="382" y="334"/>
                  </a:lnTo>
                  <a:lnTo>
                    <a:pt x="360" y="378"/>
                  </a:lnTo>
                  <a:lnTo>
                    <a:pt x="318" y="450"/>
                  </a:lnTo>
                  <a:lnTo>
                    <a:pt x="318" y="450"/>
                  </a:lnTo>
                  <a:lnTo>
                    <a:pt x="296" y="482"/>
                  </a:lnTo>
                  <a:lnTo>
                    <a:pt x="276" y="512"/>
                  </a:lnTo>
                  <a:lnTo>
                    <a:pt x="236" y="562"/>
                  </a:lnTo>
                  <a:lnTo>
                    <a:pt x="208" y="596"/>
                  </a:lnTo>
                  <a:lnTo>
                    <a:pt x="198" y="610"/>
                  </a:lnTo>
                  <a:lnTo>
                    <a:pt x="198" y="610"/>
                  </a:lnTo>
                  <a:lnTo>
                    <a:pt x="188" y="598"/>
                  </a:lnTo>
                  <a:lnTo>
                    <a:pt x="162" y="568"/>
                  </a:lnTo>
                  <a:lnTo>
                    <a:pt x="124" y="518"/>
                  </a:lnTo>
                  <a:lnTo>
                    <a:pt x="100" y="484"/>
                  </a:lnTo>
                  <a:lnTo>
                    <a:pt x="78" y="448"/>
                  </a:lnTo>
                  <a:lnTo>
                    <a:pt x="78" y="448"/>
                  </a:lnTo>
                  <a:lnTo>
                    <a:pt x="36" y="378"/>
                  </a:lnTo>
                  <a:lnTo>
                    <a:pt x="12" y="334"/>
                  </a:lnTo>
                  <a:lnTo>
                    <a:pt x="2" y="312"/>
                  </a:lnTo>
                  <a:lnTo>
                    <a:pt x="0" y="306"/>
                  </a:lnTo>
                  <a:lnTo>
                    <a:pt x="0" y="306"/>
                  </a:lnTo>
                  <a:lnTo>
                    <a:pt x="26" y="256"/>
                  </a:lnTo>
                  <a:lnTo>
                    <a:pt x="48" y="216"/>
                  </a:lnTo>
                  <a:lnTo>
                    <a:pt x="66" y="184"/>
                  </a:lnTo>
                  <a:lnTo>
                    <a:pt x="66" y="184"/>
                  </a:lnTo>
                  <a:lnTo>
                    <a:pt x="92" y="142"/>
                  </a:lnTo>
                  <a:lnTo>
                    <a:pt x="116" y="106"/>
                  </a:lnTo>
                  <a:lnTo>
                    <a:pt x="158" y="48"/>
                  </a:lnTo>
                  <a:lnTo>
                    <a:pt x="188" y="14"/>
                  </a:lnTo>
                  <a:lnTo>
                    <a:pt x="198" y="0"/>
                  </a:lnTo>
                  <a:lnTo>
                    <a:pt x="198" y="0"/>
                  </a:lnTo>
                  <a:close/>
                </a:path>
              </a:pathLst>
            </a:custGeom>
            <a:gradFill flip="none" rotWithShape="1">
              <a:gsLst>
                <a:gs pos="100000">
                  <a:srgbClr val="FCFF93">
                    <a:alpha val="80000"/>
                  </a:srgbClr>
                </a:gs>
                <a:gs pos="15000">
                  <a:srgbClr val="FAFF19">
                    <a:alpha val="60000"/>
                  </a:srgbClr>
                </a:gs>
              </a:gsLst>
              <a:lin ang="5400000" scaled="1"/>
              <a:tileRect/>
            </a:gradFill>
            <a:ln w="28575" cap="rnd"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mn-lt"/>
              </a:endParaRPr>
            </a:p>
          </p:txBody>
        </p:sp>
        <p:sp>
          <p:nvSpPr>
            <p:cNvPr id="13" name="Freeform 6"/>
            <p:cNvSpPr>
              <a:spLocks noEditPoints="1"/>
            </p:cNvSpPr>
            <p:nvPr/>
          </p:nvSpPr>
          <p:spPr bwMode="auto">
            <a:xfrm>
              <a:off x="3854871" y="2369947"/>
              <a:ext cx="1631529" cy="2202053"/>
            </a:xfrm>
            <a:custGeom>
              <a:avLst/>
              <a:gdLst/>
              <a:ahLst/>
              <a:cxnLst>
                <a:cxn ang="0">
                  <a:pos x="206" y="660"/>
                </a:cxn>
                <a:cxn ang="0">
                  <a:pos x="168" y="618"/>
                </a:cxn>
                <a:cxn ang="0">
                  <a:pos x="106" y="532"/>
                </a:cxn>
                <a:cxn ang="0">
                  <a:pos x="82" y="494"/>
                </a:cxn>
                <a:cxn ang="0">
                  <a:pos x="40" y="424"/>
                </a:cxn>
                <a:cxn ang="0">
                  <a:pos x="6" y="356"/>
                </a:cxn>
                <a:cxn ang="0">
                  <a:pos x="2" y="346"/>
                </a:cxn>
                <a:cxn ang="0">
                  <a:pos x="4" y="330"/>
                </a:cxn>
                <a:cxn ang="0">
                  <a:pos x="30" y="280"/>
                </a:cxn>
                <a:cxn ang="0">
                  <a:pos x="70" y="206"/>
                </a:cxn>
                <a:cxn ang="0">
                  <a:pos x="70" y="206"/>
                </a:cxn>
                <a:cxn ang="0">
                  <a:pos x="122" y="126"/>
                </a:cxn>
                <a:cxn ang="0">
                  <a:pos x="196" y="32"/>
                </a:cxn>
                <a:cxn ang="0">
                  <a:pos x="206" y="18"/>
                </a:cxn>
                <a:cxn ang="0">
                  <a:pos x="242" y="20"/>
                </a:cxn>
                <a:cxn ang="0">
                  <a:pos x="256" y="36"/>
                </a:cxn>
                <a:cxn ang="0">
                  <a:pos x="334" y="136"/>
                </a:cxn>
                <a:cxn ang="0">
                  <a:pos x="380" y="206"/>
                </a:cxn>
                <a:cxn ang="0">
                  <a:pos x="380" y="206"/>
                </a:cxn>
                <a:cxn ang="0">
                  <a:pos x="420" y="282"/>
                </a:cxn>
                <a:cxn ang="0">
                  <a:pos x="442" y="330"/>
                </a:cxn>
                <a:cxn ang="0">
                  <a:pos x="444" y="344"/>
                </a:cxn>
                <a:cxn ang="0">
                  <a:pos x="440" y="354"/>
                </a:cxn>
                <a:cxn ang="0">
                  <a:pos x="406" y="424"/>
                </a:cxn>
                <a:cxn ang="0">
                  <a:pos x="364" y="496"/>
                </a:cxn>
                <a:cxn ang="0">
                  <a:pos x="342" y="530"/>
                </a:cxn>
                <a:cxn ang="0">
                  <a:pos x="282" y="612"/>
                </a:cxn>
                <a:cxn ang="0">
                  <a:pos x="242" y="660"/>
                </a:cxn>
                <a:cxn ang="0">
                  <a:pos x="224" y="678"/>
                </a:cxn>
                <a:cxn ang="0">
                  <a:pos x="206" y="660"/>
                </a:cxn>
                <a:cxn ang="0">
                  <a:pos x="60" y="358"/>
                </a:cxn>
                <a:cxn ang="0">
                  <a:pos x="124" y="470"/>
                </a:cxn>
                <a:cxn ang="0">
                  <a:pos x="124" y="470"/>
                </a:cxn>
                <a:cxn ang="0">
                  <a:pos x="180" y="554"/>
                </a:cxn>
                <a:cxn ang="0">
                  <a:pos x="224" y="608"/>
                </a:cxn>
                <a:cxn ang="0">
                  <a:pos x="224" y="608"/>
                </a:cxn>
                <a:cxn ang="0">
                  <a:pos x="244" y="582"/>
                </a:cxn>
                <a:cxn ang="0">
                  <a:pos x="282" y="532"/>
                </a:cxn>
                <a:cxn ang="0">
                  <a:pos x="324" y="470"/>
                </a:cxn>
                <a:cxn ang="0">
                  <a:pos x="324" y="470"/>
                </a:cxn>
                <a:cxn ang="0">
                  <a:pos x="374" y="382"/>
                </a:cxn>
                <a:cxn ang="0">
                  <a:pos x="394" y="342"/>
                </a:cxn>
                <a:cxn ang="0">
                  <a:pos x="394" y="342"/>
                </a:cxn>
                <a:cxn ang="0">
                  <a:pos x="376" y="302"/>
                </a:cxn>
                <a:cxn ang="0">
                  <a:pos x="356" y="264"/>
                </a:cxn>
                <a:cxn ang="0">
                  <a:pos x="338" y="230"/>
                </a:cxn>
                <a:cxn ang="0">
                  <a:pos x="308" y="184"/>
                </a:cxn>
                <a:cxn ang="0">
                  <a:pos x="248" y="102"/>
                </a:cxn>
                <a:cxn ang="0">
                  <a:pos x="224" y="72"/>
                </a:cxn>
                <a:cxn ang="0">
                  <a:pos x="204" y="98"/>
                </a:cxn>
                <a:cxn ang="0">
                  <a:pos x="204" y="98"/>
                </a:cxn>
                <a:cxn ang="0">
                  <a:pos x="138" y="190"/>
                </a:cxn>
                <a:cxn ang="0">
                  <a:pos x="112" y="230"/>
                </a:cxn>
                <a:cxn ang="0">
                  <a:pos x="94" y="262"/>
                </a:cxn>
                <a:cxn ang="0">
                  <a:pos x="72" y="302"/>
                </a:cxn>
                <a:cxn ang="0">
                  <a:pos x="52" y="342"/>
                </a:cxn>
                <a:cxn ang="0">
                  <a:pos x="52" y="342"/>
                </a:cxn>
                <a:cxn ang="0">
                  <a:pos x="60" y="358"/>
                </a:cxn>
              </a:cxnLst>
              <a:rect l="0" t="0" r="r" b="b"/>
              <a:pathLst>
                <a:path w="444" h="678">
                  <a:moveTo>
                    <a:pt x="206" y="660"/>
                  </a:moveTo>
                  <a:lnTo>
                    <a:pt x="206" y="660"/>
                  </a:lnTo>
                  <a:lnTo>
                    <a:pt x="196" y="650"/>
                  </a:lnTo>
                  <a:lnTo>
                    <a:pt x="168" y="618"/>
                  </a:lnTo>
                  <a:lnTo>
                    <a:pt x="130" y="566"/>
                  </a:lnTo>
                  <a:lnTo>
                    <a:pt x="106" y="532"/>
                  </a:lnTo>
                  <a:lnTo>
                    <a:pt x="82" y="494"/>
                  </a:lnTo>
                  <a:lnTo>
                    <a:pt x="82" y="494"/>
                  </a:lnTo>
                  <a:lnTo>
                    <a:pt x="82" y="494"/>
                  </a:lnTo>
                  <a:lnTo>
                    <a:pt x="40" y="424"/>
                  </a:lnTo>
                  <a:lnTo>
                    <a:pt x="18" y="378"/>
                  </a:lnTo>
                  <a:lnTo>
                    <a:pt x="6" y="356"/>
                  </a:lnTo>
                  <a:lnTo>
                    <a:pt x="2" y="346"/>
                  </a:lnTo>
                  <a:lnTo>
                    <a:pt x="2" y="346"/>
                  </a:lnTo>
                  <a:lnTo>
                    <a:pt x="0" y="338"/>
                  </a:lnTo>
                  <a:lnTo>
                    <a:pt x="4" y="330"/>
                  </a:lnTo>
                  <a:lnTo>
                    <a:pt x="4" y="330"/>
                  </a:lnTo>
                  <a:lnTo>
                    <a:pt x="30" y="280"/>
                  </a:lnTo>
                  <a:lnTo>
                    <a:pt x="52" y="238"/>
                  </a:lnTo>
                  <a:lnTo>
                    <a:pt x="70" y="206"/>
                  </a:lnTo>
                  <a:lnTo>
                    <a:pt x="70" y="206"/>
                  </a:lnTo>
                  <a:lnTo>
                    <a:pt x="70" y="206"/>
                  </a:lnTo>
                  <a:lnTo>
                    <a:pt x="98" y="164"/>
                  </a:lnTo>
                  <a:lnTo>
                    <a:pt x="122" y="126"/>
                  </a:lnTo>
                  <a:lnTo>
                    <a:pt x="166" y="68"/>
                  </a:lnTo>
                  <a:lnTo>
                    <a:pt x="196" y="32"/>
                  </a:lnTo>
                  <a:lnTo>
                    <a:pt x="206" y="18"/>
                  </a:lnTo>
                  <a:lnTo>
                    <a:pt x="206" y="18"/>
                  </a:lnTo>
                  <a:lnTo>
                    <a:pt x="224" y="0"/>
                  </a:lnTo>
                  <a:lnTo>
                    <a:pt x="242" y="20"/>
                  </a:lnTo>
                  <a:lnTo>
                    <a:pt x="242" y="20"/>
                  </a:lnTo>
                  <a:lnTo>
                    <a:pt x="256" y="36"/>
                  </a:lnTo>
                  <a:lnTo>
                    <a:pt x="288" y="76"/>
                  </a:lnTo>
                  <a:lnTo>
                    <a:pt x="334" y="136"/>
                  </a:lnTo>
                  <a:lnTo>
                    <a:pt x="356" y="170"/>
                  </a:lnTo>
                  <a:lnTo>
                    <a:pt x="380" y="206"/>
                  </a:lnTo>
                  <a:lnTo>
                    <a:pt x="380" y="206"/>
                  </a:lnTo>
                  <a:lnTo>
                    <a:pt x="380" y="206"/>
                  </a:lnTo>
                  <a:lnTo>
                    <a:pt x="400" y="242"/>
                  </a:lnTo>
                  <a:lnTo>
                    <a:pt x="420" y="282"/>
                  </a:lnTo>
                  <a:lnTo>
                    <a:pt x="442" y="330"/>
                  </a:lnTo>
                  <a:lnTo>
                    <a:pt x="442" y="330"/>
                  </a:lnTo>
                  <a:lnTo>
                    <a:pt x="444" y="336"/>
                  </a:lnTo>
                  <a:lnTo>
                    <a:pt x="444" y="344"/>
                  </a:lnTo>
                  <a:lnTo>
                    <a:pt x="444" y="344"/>
                  </a:lnTo>
                  <a:lnTo>
                    <a:pt x="440" y="354"/>
                  </a:lnTo>
                  <a:lnTo>
                    <a:pt x="430" y="378"/>
                  </a:lnTo>
                  <a:lnTo>
                    <a:pt x="406" y="424"/>
                  </a:lnTo>
                  <a:lnTo>
                    <a:pt x="364" y="496"/>
                  </a:lnTo>
                  <a:lnTo>
                    <a:pt x="364" y="496"/>
                  </a:lnTo>
                  <a:lnTo>
                    <a:pt x="364" y="496"/>
                  </a:lnTo>
                  <a:lnTo>
                    <a:pt x="342" y="530"/>
                  </a:lnTo>
                  <a:lnTo>
                    <a:pt x="322" y="560"/>
                  </a:lnTo>
                  <a:lnTo>
                    <a:pt x="282" y="612"/>
                  </a:lnTo>
                  <a:lnTo>
                    <a:pt x="252" y="646"/>
                  </a:lnTo>
                  <a:lnTo>
                    <a:pt x="242" y="660"/>
                  </a:lnTo>
                  <a:lnTo>
                    <a:pt x="242" y="660"/>
                  </a:lnTo>
                  <a:lnTo>
                    <a:pt x="224" y="678"/>
                  </a:lnTo>
                  <a:lnTo>
                    <a:pt x="206" y="660"/>
                  </a:lnTo>
                  <a:lnTo>
                    <a:pt x="206" y="660"/>
                  </a:lnTo>
                  <a:close/>
                  <a:moveTo>
                    <a:pt x="60" y="358"/>
                  </a:moveTo>
                  <a:lnTo>
                    <a:pt x="60" y="358"/>
                  </a:lnTo>
                  <a:lnTo>
                    <a:pt x="82" y="400"/>
                  </a:lnTo>
                  <a:lnTo>
                    <a:pt x="124" y="470"/>
                  </a:lnTo>
                  <a:lnTo>
                    <a:pt x="124" y="470"/>
                  </a:lnTo>
                  <a:lnTo>
                    <a:pt x="124" y="470"/>
                  </a:lnTo>
                  <a:lnTo>
                    <a:pt x="154" y="516"/>
                  </a:lnTo>
                  <a:lnTo>
                    <a:pt x="180" y="554"/>
                  </a:lnTo>
                  <a:lnTo>
                    <a:pt x="204" y="586"/>
                  </a:lnTo>
                  <a:lnTo>
                    <a:pt x="224" y="608"/>
                  </a:lnTo>
                  <a:lnTo>
                    <a:pt x="224" y="608"/>
                  </a:lnTo>
                  <a:lnTo>
                    <a:pt x="224" y="608"/>
                  </a:lnTo>
                  <a:lnTo>
                    <a:pt x="244" y="582"/>
                  </a:lnTo>
                  <a:lnTo>
                    <a:pt x="244" y="582"/>
                  </a:lnTo>
                  <a:lnTo>
                    <a:pt x="244" y="582"/>
                  </a:lnTo>
                  <a:lnTo>
                    <a:pt x="282" y="532"/>
                  </a:lnTo>
                  <a:lnTo>
                    <a:pt x="302" y="502"/>
                  </a:lnTo>
                  <a:lnTo>
                    <a:pt x="324" y="470"/>
                  </a:lnTo>
                  <a:lnTo>
                    <a:pt x="324" y="470"/>
                  </a:lnTo>
                  <a:lnTo>
                    <a:pt x="324" y="470"/>
                  </a:lnTo>
                  <a:lnTo>
                    <a:pt x="354" y="420"/>
                  </a:lnTo>
                  <a:lnTo>
                    <a:pt x="374" y="382"/>
                  </a:lnTo>
                  <a:lnTo>
                    <a:pt x="388" y="356"/>
                  </a:lnTo>
                  <a:lnTo>
                    <a:pt x="394" y="342"/>
                  </a:lnTo>
                  <a:lnTo>
                    <a:pt x="394" y="342"/>
                  </a:lnTo>
                  <a:lnTo>
                    <a:pt x="394" y="342"/>
                  </a:lnTo>
                  <a:lnTo>
                    <a:pt x="376" y="302"/>
                  </a:lnTo>
                  <a:lnTo>
                    <a:pt x="376" y="302"/>
                  </a:lnTo>
                  <a:lnTo>
                    <a:pt x="376" y="302"/>
                  </a:lnTo>
                  <a:lnTo>
                    <a:pt x="356" y="264"/>
                  </a:lnTo>
                  <a:lnTo>
                    <a:pt x="338" y="230"/>
                  </a:lnTo>
                  <a:lnTo>
                    <a:pt x="338" y="230"/>
                  </a:lnTo>
                  <a:lnTo>
                    <a:pt x="338" y="230"/>
                  </a:lnTo>
                  <a:lnTo>
                    <a:pt x="308" y="184"/>
                  </a:lnTo>
                  <a:lnTo>
                    <a:pt x="276" y="140"/>
                  </a:lnTo>
                  <a:lnTo>
                    <a:pt x="248" y="102"/>
                  </a:lnTo>
                  <a:lnTo>
                    <a:pt x="224" y="72"/>
                  </a:lnTo>
                  <a:lnTo>
                    <a:pt x="224" y="72"/>
                  </a:lnTo>
                  <a:lnTo>
                    <a:pt x="224" y="72"/>
                  </a:lnTo>
                  <a:lnTo>
                    <a:pt x="204" y="98"/>
                  </a:lnTo>
                  <a:lnTo>
                    <a:pt x="204" y="98"/>
                  </a:lnTo>
                  <a:lnTo>
                    <a:pt x="204" y="98"/>
                  </a:lnTo>
                  <a:lnTo>
                    <a:pt x="162" y="154"/>
                  </a:lnTo>
                  <a:lnTo>
                    <a:pt x="138" y="190"/>
                  </a:lnTo>
                  <a:lnTo>
                    <a:pt x="112" y="230"/>
                  </a:lnTo>
                  <a:lnTo>
                    <a:pt x="112" y="230"/>
                  </a:lnTo>
                  <a:lnTo>
                    <a:pt x="112" y="230"/>
                  </a:lnTo>
                  <a:lnTo>
                    <a:pt x="94" y="262"/>
                  </a:lnTo>
                  <a:lnTo>
                    <a:pt x="72" y="302"/>
                  </a:lnTo>
                  <a:lnTo>
                    <a:pt x="72" y="302"/>
                  </a:lnTo>
                  <a:lnTo>
                    <a:pt x="72" y="302"/>
                  </a:lnTo>
                  <a:lnTo>
                    <a:pt x="52" y="342"/>
                  </a:lnTo>
                  <a:lnTo>
                    <a:pt x="52" y="342"/>
                  </a:lnTo>
                  <a:lnTo>
                    <a:pt x="52" y="342"/>
                  </a:lnTo>
                  <a:lnTo>
                    <a:pt x="60" y="358"/>
                  </a:lnTo>
                  <a:lnTo>
                    <a:pt x="60" y="358"/>
                  </a:lnTo>
                  <a:close/>
                </a:path>
              </a:pathLst>
            </a:custGeom>
            <a:solidFill>
              <a:srgbClr val="FFFFFF"/>
            </a:solidFill>
            <a:ln w="9525">
              <a:no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3868522" y="3158288"/>
              <a:ext cx="1658219" cy="683264"/>
            </a:xfrm>
            <a:prstGeom prst="rect">
              <a:avLst/>
            </a:prstGeom>
            <a:noFill/>
            <a:effectLst/>
          </p:spPr>
          <p:txBody>
            <a:bodyPr wrap="square" rtlCol="0">
              <a:spAutoFit/>
            </a:bodyPr>
            <a:lstStyle/>
            <a:p>
              <a:pPr algn="ctr">
                <a:lnSpc>
                  <a:spcPct val="80000"/>
                </a:lnSpc>
              </a:pPr>
              <a:r>
                <a:rPr lang="en-US" b="1" dirty="0">
                  <a:solidFill>
                    <a:srgbClr val="061F4C"/>
                  </a:solidFill>
                  <a:effectLst>
                    <a:glow rad="101600">
                      <a:srgbClr val="FFFFFF">
                        <a:alpha val="40000"/>
                      </a:srgbClr>
                    </a:glow>
                  </a:effectLst>
                  <a:latin typeface="Arial Narrow" pitchFamily="34" charset="0"/>
                </a:rPr>
                <a:t>Capture Process</a:t>
              </a:r>
              <a:endParaRPr lang="en-US" dirty="0">
                <a:solidFill>
                  <a:srgbClr val="061F4C"/>
                </a:solidFill>
                <a:effectLst>
                  <a:glow rad="101600">
                    <a:srgbClr val="FFFFFF">
                      <a:alpha val="40000"/>
                    </a:srgbClr>
                  </a:glow>
                </a:effectLst>
                <a:latin typeface="Arial Narrow" pitchFamily="34" charset="0"/>
              </a:endParaRPr>
            </a:p>
          </p:txBody>
        </p:sp>
        <p:sp>
          <p:nvSpPr>
            <p:cNvPr id="15" name="TextBox 14"/>
            <p:cNvSpPr txBox="1"/>
            <p:nvPr/>
          </p:nvSpPr>
          <p:spPr>
            <a:xfrm>
              <a:off x="2643950" y="310777"/>
              <a:ext cx="3833050" cy="3716896"/>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Up">
                <a:avLst>
                  <a:gd name="adj" fmla="val 11270219"/>
                </a:avLst>
              </a:prstTxWarp>
              <a:spAutoFit/>
            </a:bodyPr>
            <a:lstStyle/>
            <a:p>
              <a:pPr algn="ctr"/>
              <a:r>
                <a:rPr lang="en-US" dirty="0">
                  <a:solidFill>
                    <a:srgbClr val="1F497D"/>
                  </a:solidFill>
                  <a:latin typeface="Arial Narrow" pitchFamily="34" charset="0"/>
                  <a:cs typeface="Arial" pitchFamily="34" charset="0"/>
                </a:rPr>
                <a:t> 1. Customer Engagement</a:t>
              </a:r>
            </a:p>
          </p:txBody>
        </p:sp>
        <p:sp>
          <p:nvSpPr>
            <p:cNvPr id="16" name="TextBox 15"/>
            <p:cNvSpPr txBox="1"/>
            <p:nvPr/>
          </p:nvSpPr>
          <p:spPr>
            <a:xfrm rot="2445518">
              <a:off x="1332753" y="2380378"/>
              <a:ext cx="3762911" cy="3648882"/>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Down">
                <a:avLst/>
              </a:prstTxWarp>
              <a:spAutoFit/>
            </a:bodyPr>
            <a:lstStyle/>
            <a:p>
              <a:pPr algn="ctr"/>
              <a:r>
                <a:rPr lang="en-US" dirty="0">
                  <a:solidFill>
                    <a:srgbClr val="1F497D"/>
                  </a:solidFill>
                  <a:latin typeface="Arial Narrow" pitchFamily="34" charset="0"/>
                  <a:cs typeface="Arial" pitchFamily="34" charset="0"/>
                </a:rPr>
                <a:t>5. Teaming</a:t>
              </a:r>
              <a:endParaRPr lang="en-US" sz="2400" dirty="0">
                <a:solidFill>
                  <a:srgbClr val="1F497D"/>
                </a:solidFill>
                <a:latin typeface="Arial Narrow" pitchFamily="34" charset="0"/>
                <a:cs typeface="Arial" pitchFamily="34" charset="0"/>
              </a:endParaRPr>
            </a:p>
          </p:txBody>
        </p:sp>
        <p:sp>
          <p:nvSpPr>
            <p:cNvPr id="17" name="TextBox 16"/>
            <p:cNvSpPr txBox="1"/>
            <p:nvPr/>
          </p:nvSpPr>
          <p:spPr>
            <a:xfrm rot="18900000">
              <a:off x="4069398" y="2399647"/>
              <a:ext cx="3762911" cy="3648882"/>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Down">
                <a:avLst/>
              </a:prstTxWarp>
              <a:spAutoFit/>
            </a:bodyPr>
            <a:lstStyle/>
            <a:p>
              <a:pPr algn="ctr"/>
              <a:r>
                <a:rPr lang="en-US" dirty="0">
                  <a:solidFill>
                    <a:srgbClr val="1F497D"/>
                  </a:solidFill>
                  <a:latin typeface="Arial Narrow" pitchFamily="34" charset="0"/>
                  <a:cs typeface="Arial" pitchFamily="34" charset="0"/>
                </a:rPr>
                <a:t>3. Win Strategy</a:t>
              </a:r>
              <a:endParaRPr lang="en-US" sz="2400" dirty="0">
                <a:solidFill>
                  <a:srgbClr val="1F497D"/>
                </a:solidFill>
                <a:latin typeface="Arial Narrow" pitchFamily="34" charset="0"/>
                <a:cs typeface="Arial" pitchFamily="34" charset="0"/>
              </a:endParaRPr>
            </a:p>
          </p:txBody>
        </p:sp>
        <p:sp>
          <p:nvSpPr>
            <p:cNvPr id="18" name="TextBox 17"/>
            <p:cNvSpPr txBox="1"/>
            <p:nvPr/>
          </p:nvSpPr>
          <p:spPr>
            <a:xfrm rot="18000000">
              <a:off x="1341482" y="873971"/>
              <a:ext cx="3833050" cy="3716896"/>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Up">
                <a:avLst>
                  <a:gd name="adj" fmla="val 11270219"/>
                </a:avLst>
              </a:prstTxWarp>
              <a:spAutoFit/>
            </a:bodyPr>
            <a:lstStyle/>
            <a:p>
              <a:pPr algn="ctr"/>
              <a:r>
                <a:rPr lang="en-US" dirty="0">
                  <a:solidFill>
                    <a:srgbClr val="1F497D"/>
                  </a:solidFill>
                  <a:latin typeface="Arial Narrow" pitchFamily="34" charset="0"/>
                  <a:cs typeface="Arial" pitchFamily="34" charset="0"/>
                </a:rPr>
                <a:t> 6. Solution Development</a:t>
              </a:r>
              <a:endParaRPr lang="en-US" sz="2400" dirty="0">
                <a:solidFill>
                  <a:srgbClr val="1F497D"/>
                </a:solidFill>
                <a:latin typeface="Arial Narrow" pitchFamily="34" charset="0"/>
                <a:cs typeface="Arial" pitchFamily="34" charset="0"/>
              </a:endParaRPr>
            </a:p>
          </p:txBody>
        </p:sp>
        <p:sp>
          <p:nvSpPr>
            <p:cNvPr id="19" name="TextBox 18"/>
            <p:cNvSpPr txBox="1"/>
            <p:nvPr/>
          </p:nvSpPr>
          <p:spPr>
            <a:xfrm rot="3431079">
              <a:off x="3968737" y="876739"/>
              <a:ext cx="3833050" cy="3716896"/>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Up">
                <a:avLst>
                  <a:gd name="adj" fmla="val 11270219"/>
                </a:avLst>
              </a:prstTxWarp>
              <a:spAutoFit/>
            </a:bodyPr>
            <a:lstStyle/>
            <a:p>
              <a:pPr algn="ctr"/>
              <a:r>
                <a:rPr lang="en-US" dirty="0">
                  <a:solidFill>
                    <a:srgbClr val="1F497D"/>
                  </a:solidFill>
                  <a:latin typeface="Arial Narrow" pitchFamily="34" charset="0"/>
                  <a:cs typeface="Arial" pitchFamily="34" charset="0"/>
                </a:rPr>
                <a:t> 2. Intelligence Gathering</a:t>
              </a:r>
              <a:endParaRPr lang="en-US" sz="2400" dirty="0">
                <a:solidFill>
                  <a:srgbClr val="1F497D"/>
                </a:solidFill>
                <a:latin typeface="Arial Narrow" pitchFamily="34" charset="0"/>
                <a:cs typeface="Arial" pitchFamily="34" charset="0"/>
              </a:endParaRPr>
            </a:p>
          </p:txBody>
        </p:sp>
        <p:sp>
          <p:nvSpPr>
            <p:cNvPr id="20" name="TextBox 19"/>
            <p:cNvSpPr txBox="1"/>
            <p:nvPr/>
          </p:nvSpPr>
          <p:spPr>
            <a:xfrm>
              <a:off x="2714089" y="3016377"/>
              <a:ext cx="3762911" cy="3648882"/>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Down">
                <a:avLst/>
              </a:prstTxWarp>
              <a:spAutoFit/>
            </a:bodyPr>
            <a:lstStyle/>
            <a:p>
              <a:pPr algn="ctr"/>
              <a:r>
                <a:rPr lang="en-US" dirty="0">
                  <a:solidFill>
                    <a:srgbClr val="1F497D"/>
                  </a:solidFill>
                  <a:latin typeface="Arial Narrow" pitchFamily="34" charset="0"/>
                  <a:cs typeface="Arial" pitchFamily="34" charset="0"/>
                </a:rPr>
                <a:t>4. Competitive Analysis</a:t>
              </a:r>
            </a:p>
          </p:txBody>
        </p:sp>
      </p:grpSp>
      <p:sp>
        <p:nvSpPr>
          <p:cNvPr id="33" name="Right Arrow 32"/>
          <p:cNvSpPr/>
          <p:nvPr/>
        </p:nvSpPr>
        <p:spPr bwMode="auto">
          <a:xfrm>
            <a:off x="381001" y="2003066"/>
            <a:ext cx="3657600" cy="731405"/>
          </a:xfrm>
          <a:prstGeom prst="rightArrow">
            <a:avLst/>
          </a:prstGeom>
          <a:solidFill>
            <a:srgbClr val="1B75BB"/>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Arial" charset="0"/>
              </a:rPr>
              <a:t>GRAPHICS</a:t>
            </a:r>
          </a:p>
        </p:txBody>
      </p:sp>
      <p:sp>
        <p:nvSpPr>
          <p:cNvPr id="34" name="TextBox 33"/>
          <p:cNvSpPr txBox="1"/>
          <p:nvPr/>
        </p:nvSpPr>
        <p:spPr>
          <a:xfrm>
            <a:off x="375455" y="2590800"/>
            <a:ext cx="3510745" cy="2779223"/>
          </a:xfrm>
          <a:prstGeom prst="rect">
            <a:avLst/>
          </a:prstGeom>
          <a:noFill/>
        </p:spPr>
        <p:txBody>
          <a:bodyPr wrap="square" rtlCol="0">
            <a:spAutoFit/>
          </a:bodyPr>
          <a:lstStyle/>
          <a:p>
            <a:pPr>
              <a:lnSpc>
                <a:spcPct val="120000"/>
              </a:lnSpc>
              <a:spcBef>
                <a:spcPts val="600"/>
              </a:spcBef>
              <a:spcAft>
                <a:spcPts val="0"/>
              </a:spcAft>
            </a:pPr>
            <a:r>
              <a:rPr lang="en-US" dirty="0">
                <a:solidFill>
                  <a:schemeClr val="tx1">
                    <a:lumMod val="65000"/>
                    <a:lumOff val="35000"/>
                  </a:schemeClr>
                </a:solidFill>
              </a:rPr>
              <a:t>Create color palette for </a:t>
            </a:r>
            <a:br>
              <a:rPr lang="en-US" dirty="0">
                <a:solidFill>
                  <a:schemeClr val="tx1">
                    <a:lumMod val="65000"/>
                    <a:lumOff val="35000"/>
                  </a:schemeClr>
                </a:solidFill>
              </a:rPr>
            </a:br>
            <a:r>
              <a:rPr lang="en-US" dirty="0">
                <a:solidFill>
                  <a:schemeClr val="tx1">
                    <a:lumMod val="65000"/>
                    <a:lumOff val="35000"/>
                  </a:schemeClr>
                </a:solidFill>
              </a:rPr>
              <a:t>proposal template</a:t>
            </a:r>
          </a:p>
          <a:p>
            <a:pPr marL="630238" lvl="1" indent="-173038">
              <a:lnSpc>
                <a:spcPct val="120000"/>
              </a:lnSpc>
              <a:spcBef>
                <a:spcPts val="600"/>
              </a:spcBef>
              <a:spcAft>
                <a:spcPts val="0"/>
              </a:spcAft>
              <a:buFont typeface="Arial"/>
              <a:buChar char="•"/>
            </a:pPr>
            <a:r>
              <a:rPr lang="en-US" sz="1400" dirty="0">
                <a:solidFill>
                  <a:schemeClr val="tx1">
                    <a:lumMod val="65000"/>
                    <a:lumOff val="35000"/>
                  </a:schemeClr>
                </a:solidFill>
              </a:rPr>
              <a:t>Based on customer’s brand</a:t>
            </a:r>
          </a:p>
          <a:p>
            <a:pPr marL="630238" lvl="1" indent="-173038">
              <a:lnSpc>
                <a:spcPct val="120000"/>
              </a:lnSpc>
              <a:spcBef>
                <a:spcPts val="600"/>
              </a:spcBef>
              <a:spcAft>
                <a:spcPts val="0"/>
              </a:spcAft>
              <a:buFont typeface="Arial"/>
              <a:buChar char="•"/>
            </a:pPr>
            <a:r>
              <a:rPr lang="en-US" sz="1400" dirty="0">
                <a:solidFill>
                  <a:schemeClr val="tx1">
                    <a:lumMod val="65000"/>
                    <a:lumOff val="35000"/>
                  </a:schemeClr>
                </a:solidFill>
              </a:rPr>
              <a:t>Based on company’s marketing</a:t>
            </a:r>
          </a:p>
          <a:p>
            <a:pPr>
              <a:lnSpc>
                <a:spcPct val="120000"/>
              </a:lnSpc>
              <a:spcBef>
                <a:spcPts val="600"/>
              </a:spcBef>
              <a:spcAft>
                <a:spcPts val="0"/>
              </a:spcAft>
            </a:pPr>
            <a:r>
              <a:rPr lang="en-US" dirty="0">
                <a:solidFill>
                  <a:schemeClr val="tx1">
                    <a:lumMod val="65000"/>
                    <a:lumOff val="35000"/>
                  </a:schemeClr>
                </a:solidFill>
              </a:rPr>
              <a:t>Help SMEs brainstorm concepts for proposal graphics (usually whiteboard drawings)</a:t>
            </a:r>
          </a:p>
          <a:p>
            <a:pPr marL="285750" indent="-285750">
              <a:buFont typeface="Arial"/>
              <a:buChar char="•"/>
            </a:pPr>
            <a:endParaRPr lang="en-US" dirty="0"/>
          </a:p>
        </p:txBody>
      </p:sp>
      <p:sp>
        <p:nvSpPr>
          <p:cNvPr id="35"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11</a:t>
            </a:fld>
            <a:endParaRPr lang="en-US" dirty="0"/>
          </a:p>
        </p:txBody>
      </p:sp>
    </p:spTree>
    <p:extLst>
      <p:ext uri="{BB962C8B-B14F-4D97-AF65-F5344CB8AC3E}">
        <p14:creationId xmlns:p14="http://schemas.microsoft.com/office/powerpoint/2010/main" val="338178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
                                            <p:txEl>
                                              <p:pRg st="1" end="1"/>
                                            </p:txEl>
                                          </p:spTgt>
                                        </p:tgtEl>
                                        <p:attrNameLst>
                                          <p:attrName>style.visibility</p:attrName>
                                        </p:attrNameLst>
                                      </p:cBhvr>
                                      <p:to>
                                        <p:strVal val="visible"/>
                                      </p:to>
                                    </p:set>
                                    <p:animEffect transition="in" filter="fade">
                                      <p:cBhvr>
                                        <p:cTn id="10" dur="500"/>
                                        <p:tgtEl>
                                          <p:spTgt spid="3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xEl>
                                              <p:pRg st="2" end="2"/>
                                            </p:txEl>
                                          </p:spTgt>
                                        </p:tgtEl>
                                        <p:attrNameLst>
                                          <p:attrName>style.visibility</p:attrName>
                                        </p:attrNameLst>
                                      </p:cBhvr>
                                      <p:to>
                                        <p:strVal val="visible"/>
                                      </p:to>
                                    </p:set>
                                    <p:animEffect transition="in" filter="fade">
                                      <p:cBhvr>
                                        <p:cTn id="13" dur="500"/>
                                        <p:tgtEl>
                                          <p:spTgt spid="3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xEl>
                                              <p:pRg st="3" end="3"/>
                                            </p:txEl>
                                          </p:spTgt>
                                        </p:tgtEl>
                                        <p:attrNameLst>
                                          <p:attrName>style.visibility</p:attrName>
                                        </p:attrNameLst>
                                      </p:cBhvr>
                                      <p:to>
                                        <p:strVal val="visible"/>
                                      </p:to>
                                    </p:set>
                                    <p:animEffect transition="in" filter="fade">
                                      <p:cBhvr>
                                        <p:cTn id="18"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373" y="304800"/>
            <a:ext cx="8365433" cy="609600"/>
          </a:xfrm>
        </p:spPr>
        <p:txBody>
          <a:bodyPr/>
          <a:lstStyle/>
          <a:p>
            <a:r>
              <a:rPr lang="en-US" sz="3200" dirty="0"/>
              <a:t>… and Continue Throughout the Proposal Process</a:t>
            </a:r>
          </a:p>
        </p:txBody>
      </p:sp>
      <p:sp>
        <p:nvSpPr>
          <p:cNvPr id="35" name="Rounded Rectangle 34"/>
          <p:cNvSpPr/>
          <p:nvPr/>
        </p:nvSpPr>
        <p:spPr>
          <a:xfrm>
            <a:off x="6645966" y="2782876"/>
            <a:ext cx="381000" cy="16764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36" name="Rounded Rectangle 35"/>
          <p:cNvSpPr/>
          <p:nvPr/>
        </p:nvSpPr>
        <p:spPr>
          <a:xfrm>
            <a:off x="5350566" y="2782876"/>
            <a:ext cx="1295400" cy="1676400"/>
          </a:xfrm>
          <a:prstGeom prst="roundRect">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37" name="Rectangle 36"/>
          <p:cNvSpPr/>
          <p:nvPr/>
        </p:nvSpPr>
        <p:spPr>
          <a:xfrm>
            <a:off x="321366" y="5075500"/>
            <a:ext cx="8365434" cy="381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38" name="Rounded Rectangle 37"/>
          <p:cNvSpPr/>
          <p:nvPr/>
        </p:nvSpPr>
        <p:spPr>
          <a:xfrm>
            <a:off x="321366" y="2782876"/>
            <a:ext cx="1752600" cy="16764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39" name="TextBox 38"/>
          <p:cNvSpPr txBox="1"/>
          <p:nvPr/>
        </p:nvSpPr>
        <p:spPr>
          <a:xfrm>
            <a:off x="646040" y="5058934"/>
            <a:ext cx="1070113" cy="400110"/>
          </a:xfrm>
          <a:prstGeom prst="rect">
            <a:avLst/>
          </a:prstGeom>
          <a:noFill/>
        </p:spPr>
        <p:txBody>
          <a:bodyPr wrap="square" rtlCol="0">
            <a:spAutoFit/>
          </a:bodyPr>
          <a:lstStyle/>
          <a:p>
            <a:pPr algn="ctr" eaLnBrk="1" fontAlgn="auto" hangingPunct="1">
              <a:spcBef>
                <a:spcPts val="0"/>
              </a:spcBef>
              <a:spcAft>
                <a:spcPts val="0"/>
              </a:spcAft>
            </a:pPr>
            <a:r>
              <a:rPr lang="en-US" sz="1000" b="1" dirty="0">
                <a:solidFill>
                  <a:prstClr val="black"/>
                </a:solidFill>
                <a:latin typeface="Lucida Sans Unicode"/>
              </a:rPr>
              <a:t>Integration Phase</a:t>
            </a:r>
          </a:p>
        </p:txBody>
      </p:sp>
      <p:sp>
        <p:nvSpPr>
          <p:cNvPr id="40" name="Rounded Rectangle 39"/>
          <p:cNvSpPr/>
          <p:nvPr/>
        </p:nvSpPr>
        <p:spPr>
          <a:xfrm>
            <a:off x="2073966" y="2782876"/>
            <a:ext cx="1828800" cy="1676400"/>
          </a:xfrm>
          <a:prstGeom prst="roundRect">
            <a:avLst/>
          </a:prstGeom>
          <a:solidFill>
            <a:srgbClr val="F1B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41" name="TextBox 40"/>
          <p:cNvSpPr txBox="1"/>
          <p:nvPr/>
        </p:nvSpPr>
        <p:spPr>
          <a:xfrm>
            <a:off x="2454966" y="5058934"/>
            <a:ext cx="1033668" cy="400110"/>
          </a:xfrm>
          <a:prstGeom prst="rect">
            <a:avLst/>
          </a:prstGeom>
          <a:noFill/>
        </p:spPr>
        <p:txBody>
          <a:bodyPr wrap="square" rtlCol="0">
            <a:spAutoFit/>
          </a:bodyPr>
          <a:lstStyle/>
          <a:p>
            <a:pPr algn="ctr" eaLnBrk="1" fontAlgn="auto" hangingPunct="1">
              <a:spcBef>
                <a:spcPts val="0"/>
              </a:spcBef>
              <a:spcAft>
                <a:spcPts val="0"/>
              </a:spcAft>
            </a:pPr>
            <a:r>
              <a:rPr lang="en-US" sz="1000" b="1" dirty="0">
                <a:solidFill>
                  <a:prstClr val="black"/>
                </a:solidFill>
                <a:latin typeface="Lucida Sans Unicode"/>
              </a:rPr>
              <a:t>Planning Phase</a:t>
            </a:r>
          </a:p>
        </p:txBody>
      </p:sp>
      <p:sp>
        <p:nvSpPr>
          <p:cNvPr id="42" name="Rounded Rectangle 41"/>
          <p:cNvSpPr/>
          <p:nvPr/>
        </p:nvSpPr>
        <p:spPr>
          <a:xfrm>
            <a:off x="3902766" y="2782876"/>
            <a:ext cx="1447800" cy="1676400"/>
          </a:xfrm>
          <a:prstGeom prst="roundRect">
            <a:avLst/>
          </a:prstGeom>
          <a:solidFill>
            <a:srgbClr val="E23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43" name="Rounded Rectangle 42"/>
          <p:cNvSpPr/>
          <p:nvPr/>
        </p:nvSpPr>
        <p:spPr>
          <a:xfrm>
            <a:off x="7026966" y="2782876"/>
            <a:ext cx="1524000" cy="16764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44" name="Right Arrow 43"/>
          <p:cNvSpPr/>
          <p:nvPr/>
        </p:nvSpPr>
        <p:spPr>
          <a:xfrm>
            <a:off x="168966" y="3392476"/>
            <a:ext cx="8686800" cy="30480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45" name="Isosceles Triangle 44"/>
          <p:cNvSpPr/>
          <p:nvPr/>
        </p:nvSpPr>
        <p:spPr>
          <a:xfrm>
            <a:off x="397566" y="33924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46" name="TextBox 45"/>
          <p:cNvSpPr txBox="1"/>
          <p:nvPr/>
        </p:nvSpPr>
        <p:spPr>
          <a:xfrm>
            <a:off x="291549" y="2438124"/>
            <a:ext cx="457200" cy="304800"/>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Read RFP</a:t>
            </a:r>
          </a:p>
        </p:txBody>
      </p:sp>
      <p:cxnSp>
        <p:nvCxnSpPr>
          <p:cNvPr id="47" name="Straight Connector 46"/>
          <p:cNvCxnSpPr/>
          <p:nvPr/>
        </p:nvCxnSpPr>
        <p:spPr>
          <a:xfrm rot="5400000">
            <a:off x="166516" y="30495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17444" y="4555357"/>
            <a:ext cx="762000"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Make Bid-No-Bid Decision</a:t>
            </a:r>
          </a:p>
        </p:txBody>
      </p:sp>
      <p:cxnSp>
        <p:nvCxnSpPr>
          <p:cNvPr id="49" name="Straight Connector 48"/>
          <p:cNvCxnSpPr/>
          <p:nvPr/>
        </p:nvCxnSpPr>
        <p:spPr>
          <a:xfrm rot="5400000">
            <a:off x="341244" y="412465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Isosceles Triangle 49"/>
          <p:cNvSpPr/>
          <p:nvPr/>
        </p:nvSpPr>
        <p:spPr>
          <a:xfrm>
            <a:off x="960783" y="33924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51" name="TextBox 50"/>
          <p:cNvSpPr txBox="1"/>
          <p:nvPr/>
        </p:nvSpPr>
        <p:spPr>
          <a:xfrm>
            <a:off x="748749" y="2445282"/>
            <a:ext cx="685800"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Prepare for Kick-Off</a:t>
            </a:r>
          </a:p>
        </p:txBody>
      </p:sp>
      <p:cxnSp>
        <p:nvCxnSpPr>
          <p:cNvPr id="52" name="Straight Connector 51"/>
          <p:cNvCxnSpPr/>
          <p:nvPr/>
        </p:nvCxnSpPr>
        <p:spPr>
          <a:xfrm rot="5400000">
            <a:off x="729733" y="30495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a:off x="1958010" y="3392476"/>
            <a:ext cx="228600" cy="228600"/>
          </a:xfrm>
          <a:prstGeom prst="triangl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54" name="TextBox 53"/>
          <p:cNvSpPr txBox="1"/>
          <p:nvPr/>
        </p:nvSpPr>
        <p:spPr>
          <a:xfrm>
            <a:off x="1586949" y="2451568"/>
            <a:ext cx="990600" cy="200055"/>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Kick-Off </a:t>
            </a:r>
          </a:p>
        </p:txBody>
      </p:sp>
      <p:cxnSp>
        <p:nvCxnSpPr>
          <p:cNvPr id="55" name="Straight Connector 54"/>
          <p:cNvCxnSpPr/>
          <p:nvPr/>
        </p:nvCxnSpPr>
        <p:spPr>
          <a:xfrm rot="5400000">
            <a:off x="1720333" y="30495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Flowchart: Decision 26"/>
          <p:cNvSpPr/>
          <p:nvPr/>
        </p:nvSpPr>
        <p:spPr>
          <a:xfrm>
            <a:off x="685800" y="3316276"/>
            <a:ext cx="228600" cy="304800"/>
          </a:xfrm>
          <a:prstGeom prst="flowChartDecisi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57" name="TextBox 56"/>
          <p:cNvSpPr txBox="1"/>
          <p:nvPr/>
        </p:nvSpPr>
        <p:spPr>
          <a:xfrm>
            <a:off x="871329" y="3591259"/>
            <a:ext cx="1295400" cy="1092607"/>
          </a:xfrm>
          <a:prstGeom prst="rect">
            <a:avLst/>
          </a:prstGeom>
          <a:noFill/>
        </p:spPr>
        <p:txBody>
          <a:bodyPr wrap="square" rtlCol="0">
            <a:spAutoFit/>
          </a:bodyPr>
          <a:lstStyle/>
          <a:p>
            <a:pPr eaLnBrk="1" fontAlgn="auto" hangingPunct="1">
              <a:spcBef>
                <a:spcPts val="0"/>
              </a:spcBef>
              <a:spcAft>
                <a:spcPts val="0"/>
              </a:spcAft>
              <a:buFont typeface="Arial" pitchFamily="34" charset="0"/>
              <a:buChar char="•"/>
            </a:pPr>
            <a:r>
              <a:rPr lang="en-US" sz="700" b="1" i="1" dirty="0">
                <a:solidFill>
                  <a:prstClr val="black"/>
                </a:solidFill>
                <a:latin typeface="Lucida Sans Unicode"/>
              </a:rPr>
              <a:t>Annotated Outline</a:t>
            </a:r>
          </a:p>
          <a:p>
            <a:pPr eaLnBrk="1" fontAlgn="auto" hangingPunct="1">
              <a:spcBef>
                <a:spcPts val="0"/>
              </a:spcBef>
              <a:spcAft>
                <a:spcPts val="0"/>
              </a:spcAft>
              <a:buFont typeface="Arial" pitchFamily="34" charset="0"/>
              <a:buChar char="•"/>
            </a:pPr>
            <a:r>
              <a:rPr lang="en-US" sz="700" b="1" i="1" dirty="0">
                <a:solidFill>
                  <a:prstClr val="black"/>
                </a:solidFill>
                <a:latin typeface="Lucida Sans Unicode"/>
              </a:rPr>
              <a:t>Assignments</a:t>
            </a:r>
          </a:p>
          <a:p>
            <a:pPr eaLnBrk="1" fontAlgn="auto" hangingPunct="1">
              <a:spcBef>
                <a:spcPts val="0"/>
              </a:spcBef>
              <a:spcAft>
                <a:spcPts val="0"/>
              </a:spcAft>
              <a:buFont typeface="Arial" pitchFamily="34" charset="0"/>
              <a:buChar char="•"/>
            </a:pPr>
            <a:r>
              <a:rPr lang="en-US" sz="700" b="1" i="1" dirty="0">
                <a:solidFill>
                  <a:prstClr val="black"/>
                </a:solidFill>
                <a:latin typeface="Lucida Sans Unicode"/>
              </a:rPr>
              <a:t>Work Packages</a:t>
            </a:r>
          </a:p>
          <a:p>
            <a:pPr eaLnBrk="1" fontAlgn="auto" hangingPunct="1">
              <a:spcBef>
                <a:spcPts val="0"/>
              </a:spcBef>
              <a:spcAft>
                <a:spcPts val="0"/>
              </a:spcAft>
              <a:buFont typeface="Arial" pitchFamily="34" charset="0"/>
              <a:buChar char="•"/>
            </a:pPr>
            <a:r>
              <a:rPr lang="en-US" sz="700" b="1" i="1" dirty="0">
                <a:solidFill>
                  <a:prstClr val="black"/>
                </a:solidFill>
                <a:latin typeface="Lucida Sans Unicode"/>
              </a:rPr>
              <a:t>Compliance Checklist</a:t>
            </a:r>
          </a:p>
          <a:p>
            <a:pPr eaLnBrk="1" fontAlgn="auto" hangingPunct="1">
              <a:spcBef>
                <a:spcPts val="0"/>
              </a:spcBef>
              <a:spcAft>
                <a:spcPts val="0"/>
              </a:spcAft>
              <a:buFont typeface="Arial" pitchFamily="34" charset="0"/>
              <a:buChar char="•"/>
            </a:pPr>
            <a:r>
              <a:rPr lang="en-US" sz="700" b="1" i="1" dirty="0">
                <a:solidFill>
                  <a:prstClr val="black"/>
                </a:solidFill>
                <a:latin typeface="Lucida Sans Unicode"/>
              </a:rPr>
              <a:t>Style Guide</a:t>
            </a:r>
          </a:p>
          <a:p>
            <a:pPr eaLnBrk="1" fontAlgn="auto" hangingPunct="1">
              <a:spcBef>
                <a:spcPts val="0"/>
              </a:spcBef>
              <a:spcAft>
                <a:spcPts val="0"/>
              </a:spcAft>
              <a:buFont typeface="Arial" pitchFamily="34" charset="0"/>
              <a:buChar char="•"/>
            </a:pPr>
            <a:r>
              <a:rPr lang="en-US" sz="700" b="1" i="1" dirty="0">
                <a:solidFill>
                  <a:prstClr val="black"/>
                </a:solidFill>
                <a:latin typeface="Lucida Sans Unicode"/>
              </a:rPr>
              <a:t>Background Materials</a:t>
            </a:r>
          </a:p>
          <a:p>
            <a:pPr eaLnBrk="1" fontAlgn="auto" hangingPunct="1">
              <a:spcBef>
                <a:spcPts val="0"/>
              </a:spcBef>
              <a:spcAft>
                <a:spcPts val="0"/>
              </a:spcAft>
              <a:buFont typeface="Arial" pitchFamily="34" charset="0"/>
              <a:buChar char="•"/>
            </a:pPr>
            <a:r>
              <a:rPr lang="en-US" sz="700" b="1" i="1" dirty="0">
                <a:solidFill>
                  <a:prstClr val="black"/>
                </a:solidFill>
                <a:latin typeface="Lucida Sans Unicode"/>
              </a:rPr>
              <a:t>Briefing</a:t>
            </a:r>
          </a:p>
          <a:p>
            <a:pPr eaLnBrk="1" fontAlgn="auto" hangingPunct="1">
              <a:spcBef>
                <a:spcPts val="0"/>
              </a:spcBef>
              <a:spcAft>
                <a:spcPts val="0"/>
              </a:spcAft>
            </a:pPr>
            <a:endParaRPr lang="en-US" sz="800" b="1" dirty="0">
              <a:solidFill>
                <a:prstClr val="black"/>
              </a:solidFill>
              <a:latin typeface="Lucida Sans Unicode"/>
            </a:endParaRPr>
          </a:p>
          <a:p>
            <a:pPr eaLnBrk="1" fontAlgn="auto" hangingPunct="1">
              <a:spcBef>
                <a:spcPts val="0"/>
              </a:spcBef>
              <a:spcAft>
                <a:spcPts val="0"/>
              </a:spcAft>
              <a:buFont typeface="Arial" pitchFamily="34" charset="0"/>
              <a:buChar char="•"/>
            </a:pPr>
            <a:endParaRPr lang="en-US" sz="800" b="1" dirty="0">
              <a:solidFill>
                <a:prstClr val="black"/>
              </a:solidFill>
              <a:latin typeface="Lucida Sans Unicode"/>
            </a:endParaRPr>
          </a:p>
        </p:txBody>
      </p:sp>
      <p:sp>
        <p:nvSpPr>
          <p:cNvPr id="58" name="Isosceles Triangle 57"/>
          <p:cNvSpPr/>
          <p:nvPr/>
        </p:nvSpPr>
        <p:spPr>
          <a:xfrm>
            <a:off x="2232993" y="33924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59" name="TextBox 58"/>
          <p:cNvSpPr txBox="1"/>
          <p:nvPr/>
        </p:nvSpPr>
        <p:spPr>
          <a:xfrm>
            <a:off x="1891752" y="4558666"/>
            <a:ext cx="914400"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Brainstorm &amp; Research</a:t>
            </a:r>
          </a:p>
        </p:txBody>
      </p:sp>
      <p:sp>
        <p:nvSpPr>
          <p:cNvPr id="60" name="Isosceles Triangle 59"/>
          <p:cNvSpPr/>
          <p:nvPr/>
        </p:nvSpPr>
        <p:spPr>
          <a:xfrm>
            <a:off x="2763079" y="33924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61" name="Isosceles Triangle 60"/>
          <p:cNvSpPr/>
          <p:nvPr/>
        </p:nvSpPr>
        <p:spPr>
          <a:xfrm>
            <a:off x="3048006" y="3392476"/>
            <a:ext cx="228600" cy="22860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62" name="TextBox 61"/>
          <p:cNvSpPr txBox="1"/>
          <p:nvPr/>
        </p:nvSpPr>
        <p:spPr>
          <a:xfrm>
            <a:off x="2461593" y="2451571"/>
            <a:ext cx="831573"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Develop Work Packages</a:t>
            </a:r>
          </a:p>
        </p:txBody>
      </p:sp>
      <p:cxnSp>
        <p:nvCxnSpPr>
          <p:cNvPr id="63" name="Straight Connector 62"/>
          <p:cNvCxnSpPr/>
          <p:nvPr/>
        </p:nvCxnSpPr>
        <p:spPr>
          <a:xfrm rot="5400000">
            <a:off x="2528714" y="30495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4" name="Isosceles Triangle 63"/>
          <p:cNvSpPr/>
          <p:nvPr/>
        </p:nvSpPr>
        <p:spPr>
          <a:xfrm>
            <a:off x="3329616" y="33924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65" name="TextBox 64"/>
          <p:cNvSpPr txBox="1"/>
          <p:nvPr/>
        </p:nvSpPr>
        <p:spPr>
          <a:xfrm>
            <a:off x="3097698" y="2451571"/>
            <a:ext cx="689112"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Prepare Draft 1</a:t>
            </a:r>
          </a:p>
        </p:txBody>
      </p:sp>
      <p:cxnSp>
        <p:nvCxnSpPr>
          <p:cNvPr id="66" name="Straight Connector 65"/>
          <p:cNvCxnSpPr/>
          <p:nvPr/>
        </p:nvCxnSpPr>
        <p:spPr>
          <a:xfrm rot="5400000">
            <a:off x="3091933" y="30495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885916" y="4117238"/>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10071" y="4558666"/>
            <a:ext cx="914400"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In-Process Review(s)</a:t>
            </a:r>
          </a:p>
        </p:txBody>
      </p:sp>
      <p:cxnSp>
        <p:nvCxnSpPr>
          <p:cNvPr id="69" name="Straight Connector 68"/>
          <p:cNvCxnSpPr/>
          <p:nvPr/>
        </p:nvCxnSpPr>
        <p:spPr>
          <a:xfrm rot="5400000">
            <a:off x="2704235" y="4117238"/>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0" name="Isosceles Triangle 69"/>
          <p:cNvSpPr/>
          <p:nvPr/>
        </p:nvSpPr>
        <p:spPr>
          <a:xfrm>
            <a:off x="3793440" y="3392476"/>
            <a:ext cx="228600" cy="228600"/>
          </a:xfrm>
          <a:prstGeom prst="triangle">
            <a:avLst/>
          </a:prstGeom>
          <a:solidFill>
            <a:srgbClr val="F1B6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71" name="TextBox 70"/>
          <p:cNvSpPr txBox="1"/>
          <p:nvPr/>
        </p:nvSpPr>
        <p:spPr>
          <a:xfrm>
            <a:off x="3571461" y="2451571"/>
            <a:ext cx="689112"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Conduct Pink Team</a:t>
            </a:r>
          </a:p>
        </p:txBody>
      </p:sp>
      <p:cxnSp>
        <p:nvCxnSpPr>
          <p:cNvPr id="72" name="Straight Connector 71"/>
          <p:cNvCxnSpPr/>
          <p:nvPr/>
        </p:nvCxnSpPr>
        <p:spPr>
          <a:xfrm rot="5400000">
            <a:off x="3565696" y="30495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3" name="Isosceles Triangle 72"/>
          <p:cNvSpPr/>
          <p:nvPr/>
        </p:nvSpPr>
        <p:spPr>
          <a:xfrm>
            <a:off x="4512366" y="3402753"/>
            <a:ext cx="228600" cy="22860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74" name="TextBox 73"/>
          <p:cNvSpPr txBox="1"/>
          <p:nvPr/>
        </p:nvSpPr>
        <p:spPr>
          <a:xfrm>
            <a:off x="4167810" y="4568943"/>
            <a:ext cx="914400"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In-Process Review(s)</a:t>
            </a:r>
          </a:p>
        </p:txBody>
      </p:sp>
      <p:cxnSp>
        <p:nvCxnSpPr>
          <p:cNvPr id="75" name="Straight Connector 74"/>
          <p:cNvCxnSpPr/>
          <p:nvPr/>
        </p:nvCxnSpPr>
        <p:spPr>
          <a:xfrm rot="5400000">
            <a:off x="4161974" y="412751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6" name="Isosceles Triangle 75"/>
          <p:cNvSpPr/>
          <p:nvPr/>
        </p:nvSpPr>
        <p:spPr>
          <a:xfrm>
            <a:off x="4270518" y="3402415"/>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77" name="TextBox 76"/>
          <p:cNvSpPr txBox="1"/>
          <p:nvPr/>
        </p:nvSpPr>
        <p:spPr>
          <a:xfrm>
            <a:off x="4038600" y="2461510"/>
            <a:ext cx="689112"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Prepare Draft 2</a:t>
            </a:r>
          </a:p>
        </p:txBody>
      </p:sp>
      <p:cxnSp>
        <p:nvCxnSpPr>
          <p:cNvPr id="78" name="Straight Connector 77"/>
          <p:cNvCxnSpPr/>
          <p:nvPr/>
        </p:nvCxnSpPr>
        <p:spPr>
          <a:xfrm rot="5400000">
            <a:off x="4032835" y="3059515"/>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9" name="Isosceles Triangle 78"/>
          <p:cNvSpPr/>
          <p:nvPr/>
        </p:nvSpPr>
        <p:spPr>
          <a:xfrm>
            <a:off x="4747599" y="3402415"/>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80" name="TextBox 79"/>
          <p:cNvSpPr txBox="1"/>
          <p:nvPr/>
        </p:nvSpPr>
        <p:spPr>
          <a:xfrm>
            <a:off x="4515681" y="2461510"/>
            <a:ext cx="689112"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Prepare Draft n</a:t>
            </a:r>
          </a:p>
        </p:txBody>
      </p:sp>
      <p:cxnSp>
        <p:nvCxnSpPr>
          <p:cNvPr id="81" name="Straight Connector 80"/>
          <p:cNvCxnSpPr/>
          <p:nvPr/>
        </p:nvCxnSpPr>
        <p:spPr>
          <a:xfrm rot="5400000">
            <a:off x="4509916" y="3059515"/>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Isosceles Triangle 81"/>
          <p:cNvSpPr/>
          <p:nvPr/>
        </p:nvSpPr>
        <p:spPr>
          <a:xfrm>
            <a:off x="5231301" y="3402415"/>
            <a:ext cx="228600" cy="2286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83" name="TextBox 82"/>
          <p:cNvSpPr txBox="1"/>
          <p:nvPr/>
        </p:nvSpPr>
        <p:spPr>
          <a:xfrm>
            <a:off x="4989444" y="2451571"/>
            <a:ext cx="689112"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Conduct Red Team</a:t>
            </a:r>
          </a:p>
        </p:txBody>
      </p:sp>
      <p:cxnSp>
        <p:nvCxnSpPr>
          <p:cNvPr id="84" name="Straight Connector 83"/>
          <p:cNvCxnSpPr/>
          <p:nvPr/>
        </p:nvCxnSpPr>
        <p:spPr>
          <a:xfrm rot="5400000">
            <a:off x="4993618" y="30495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3932583" y="3601198"/>
            <a:ext cx="722244" cy="769441"/>
          </a:xfrm>
          <a:prstGeom prst="rect">
            <a:avLst/>
          </a:prstGeom>
          <a:noFill/>
        </p:spPr>
        <p:txBody>
          <a:bodyPr wrap="square" rtlCol="0">
            <a:spAutoFit/>
          </a:bodyPr>
          <a:lstStyle/>
          <a:p>
            <a:pPr eaLnBrk="1" fontAlgn="auto" hangingPunct="1">
              <a:spcBef>
                <a:spcPts val="0"/>
              </a:spcBef>
              <a:spcAft>
                <a:spcPts val="0"/>
              </a:spcAft>
              <a:buFont typeface="Arial" pitchFamily="34" charset="0"/>
              <a:buChar char="•"/>
            </a:pPr>
            <a:r>
              <a:rPr lang="en-US" sz="700" b="1" i="1" dirty="0">
                <a:solidFill>
                  <a:prstClr val="black"/>
                </a:solidFill>
                <a:latin typeface="Lucida Sans Unicode"/>
              </a:rPr>
              <a:t>Pink Team Recovery</a:t>
            </a:r>
          </a:p>
          <a:p>
            <a:pPr eaLnBrk="1" fontAlgn="auto" hangingPunct="1">
              <a:spcBef>
                <a:spcPts val="0"/>
              </a:spcBef>
              <a:spcAft>
                <a:spcPts val="0"/>
              </a:spcAft>
              <a:buFont typeface="Arial" pitchFamily="34" charset="0"/>
              <a:buChar char="•"/>
            </a:pPr>
            <a:r>
              <a:rPr lang="en-US" sz="700" b="1" i="1" dirty="0">
                <a:solidFill>
                  <a:prstClr val="black"/>
                </a:solidFill>
                <a:latin typeface="Lucida Sans Unicode"/>
              </a:rPr>
              <a:t>Outline Frozen</a:t>
            </a:r>
          </a:p>
          <a:p>
            <a:pPr eaLnBrk="1" fontAlgn="auto" hangingPunct="1">
              <a:spcBef>
                <a:spcPts val="0"/>
              </a:spcBef>
              <a:spcAft>
                <a:spcPts val="0"/>
              </a:spcAft>
            </a:pPr>
            <a:endParaRPr lang="en-US" sz="800" b="1" dirty="0">
              <a:solidFill>
                <a:prstClr val="black"/>
              </a:solidFill>
              <a:latin typeface="Lucida Sans Unicode"/>
            </a:endParaRPr>
          </a:p>
          <a:p>
            <a:pPr eaLnBrk="1" fontAlgn="auto" hangingPunct="1">
              <a:spcBef>
                <a:spcPts val="0"/>
              </a:spcBef>
              <a:spcAft>
                <a:spcPts val="0"/>
              </a:spcAft>
              <a:buFont typeface="Arial" pitchFamily="34" charset="0"/>
              <a:buChar char="•"/>
            </a:pPr>
            <a:endParaRPr lang="en-US" sz="800" b="1" dirty="0">
              <a:solidFill>
                <a:prstClr val="black"/>
              </a:solidFill>
              <a:latin typeface="Lucida Sans Unicode"/>
            </a:endParaRPr>
          </a:p>
        </p:txBody>
      </p:sp>
      <p:sp>
        <p:nvSpPr>
          <p:cNvPr id="86" name="Isosceles Triangle 85"/>
          <p:cNvSpPr/>
          <p:nvPr/>
        </p:nvSpPr>
        <p:spPr>
          <a:xfrm>
            <a:off x="4979505" y="3402415"/>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cxnSp>
        <p:nvCxnSpPr>
          <p:cNvPr id="87" name="Straight Connector 86"/>
          <p:cNvCxnSpPr/>
          <p:nvPr/>
        </p:nvCxnSpPr>
        <p:spPr>
          <a:xfrm rot="5400000">
            <a:off x="4619174" y="4117238"/>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4797288" y="4568943"/>
            <a:ext cx="569844"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DTP, Edit</a:t>
            </a:r>
          </a:p>
        </p:txBody>
      </p:sp>
      <p:sp>
        <p:nvSpPr>
          <p:cNvPr id="89" name="TextBox 88"/>
          <p:cNvSpPr txBox="1"/>
          <p:nvPr/>
        </p:nvSpPr>
        <p:spPr>
          <a:xfrm>
            <a:off x="5350566" y="3591259"/>
            <a:ext cx="685800" cy="769441"/>
          </a:xfrm>
          <a:prstGeom prst="rect">
            <a:avLst/>
          </a:prstGeom>
          <a:noFill/>
        </p:spPr>
        <p:txBody>
          <a:bodyPr wrap="square" rtlCol="0">
            <a:spAutoFit/>
          </a:bodyPr>
          <a:lstStyle/>
          <a:p>
            <a:pPr eaLnBrk="1" fontAlgn="auto" hangingPunct="1">
              <a:spcBef>
                <a:spcPts val="0"/>
              </a:spcBef>
              <a:spcAft>
                <a:spcPts val="0"/>
              </a:spcAft>
              <a:buFont typeface="Arial" pitchFamily="34" charset="0"/>
              <a:buChar char="•"/>
            </a:pPr>
            <a:r>
              <a:rPr lang="en-US" sz="700" b="1" i="1" dirty="0">
                <a:solidFill>
                  <a:prstClr val="black"/>
                </a:solidFill>
                <a:latin typeface="Lucida Sans Unicode"/>
              </a:rPr>
              <a:t>Red Team Recovery</a:t>
            </a:r>
          </a:p>
          <a:p>
            <a:pPr eaLnBrk="1" fontAlgn="auto" hangingPunct="1">
              <a:spcBef>
                <a:spcPts val="0"/>
              </a:spcBef>
              <a:spcAft>
                <a:spcPts val="0"/>
              </a:spcAft>
              <a:buFont typeface="Arial" pitchFamily="34" charset="0"/>
              <a:buChar char="•"/>
            </a:pPr>
            <a:r>
              <a:rPr lang="en-US" sz="700" b="1" i="1" dirty="0">
                <a:solidFill>
                  <a:prstClr val="black"/>
                </a:solidFill>
                <a:latin typeface="Lucida Sans Unicode"/>
              </a:rPr>
              <a:t>Decision to proceed</a:t>
            </a:r>
          </a:p>
          <a:p>
            <a:pPr eaLnBrk="1" fontAlgn="auto" hangingPunct="1">
              <a:spcBef>
                <a:spcPts val="0"/>
              </a:spcBef>
              <a:spcAft>
                <a:spcPts val="0"/>
              </a:spcAft>
            </a:pPr>
            <a:endParaRPr lang="en-US" sz="800" b="1" dirty="0">
              <a:solidFill>
                <a:prstClr val="black"/>
              </a:solidFill>
              <a:latin typeface="Lucida Sans Unicode"/>
            </a:endParaRPr>
          </a:p>
          <a:p>
            <a:pPr eaLnBrk="1" fontAlgn="auto" hangingPunct="1">
              <a:spcBef>
                <a:spcPts val="0"/>
              </a:spcBef>
              <a:spcAft>
                <a:spcPts val="0"/>
              </a:spcAft>
              <a:buFont typeface="Arial" pitchFamily="34" charset="0"/>
              <a:buChar char="•"/>
            </a:pPr>
            <a:endParaRPr lang="en-US" sz="800" b="1" dirty="0">
              <a:solidFill>
                <a:prstClr val="black"/>
              </a:solidFill>
              <a:latin typeface="Lucida Sans Unicode"/>
            </a:endParaRPr>
          </a:p>
        </p:txBody>
      </p:sp>
      <p:sp>
        <p:nvSpPr>
          <p:cNvPr id="90" name="Isosceles Triangle 89"/>
          <p:cNvSpPr/>
          <p:nvPr/>
        </p:nvSpPr>
        <p:spPr>
          <a:xfrm>
            <a:off x="5748135" y="33924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91" name="TextBox 90"/>
          <p:cNvSpPr txBox="1"/>
          <p:nvPr/>
        </p:nvSpPr>
        <p:spPr>
          <a:xfrm>
            <a:off x="5516217" y="2451571"/>
            <a:ext cx="689112"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Prepare Final Draft</a:t>
            </a:r>
          </a:p>
        </p:txBody>
      </p:sp>
      <p:cxnSp>
        <p:nvCxnSpPr>
          <p:cNvPr id="92" name="Straight Connector 91"/>
          <p:cNvCxnSpPr/>
          <p:nvPr/>
        </p:nvCxnSpPr>
        <p:spPr>
          <a:xfrm rot="5400000">
            <a:off x="5510452" y="30495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3" name="Isosceles Triangle 92"/>
          <p:cNvSpPr/>
          <p:nvPr/>
        </p:nvSpPr>
        <p:spPr>
          <a:xfrm>
            <a:off x="5970105" y="33924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cxnSp>
        <p:nvCxnSpPr>
          <p:cNvPr id="94" name="Straight Connector 93"/>
          <p:cNvCxnSpPr/>
          <p:nvPr/>
        </p:nvCxnSpPr>
        <p:spPr>
          <a:xfrm rot="5400000">
            <a:off x="5629652" y="410729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5797827" y="4559004"/>
            <a:ext cx="569844"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DTP, Edit</a:t>
            </a:r>
          </a:p>
        </p:txBody>
      </p:sp>
      <p:sp>
        <p:nvSpPr>
          <p:cNvPr id="96" name="TextBox 95"/>
          <p:cNvSpPr txBox="1"/>
          <p:nvPr/>
        </p:nvSpPr>
        <p:spPr>
          <a:xfrm>
            <a:off x="4283766" y="5058934"/>
            <a:ext cx="838200" cy="400110"/>
          </a:xfrm>
          <a:prstGeom prst="rect">
            <a:avLst/>
          </a:prstGeom>
          <a:noFill/>
        </p:spPr>
        <p:txBody>
          <a:bodyPr wrap="square" rtlCol="0">
            <a:spAutoFit/>
          </a:bodyPr>
          <a:lstStyle/>
          <a:p>
            <a:pPr algn="ctr" eaLnBrk="1" fontAlgn="auto" hangingPunct="1">
              <a:spcBef>
                <a:spcPts val="0"/>
              </a:spcBef>
              <a:spcAft>
                <a:spcPts val="0"/>
              </a:spcAft>
            </a:pPr>
            <a:r>
              <a:rPr lang="en-US" sz="1000" b="1" dirty="0">
                <a:solidFill>
                  <a:prstClr val="black"/>
                </a:solidFill>
                <a:latin typeface="Lucida Sans Unicode"/>
              </a:rPr>
              <a:t>Writing Phase</a:t>
            </a:r>
          </a:p>
        </p:txBody>
      </p:sp>
      <p:sp>
        <p:nvSpPr>
          <p:cNvPr id="97" name="TextBox 96"/>
          <p:cNvSpPr txBox="1"/>
          <p:nvPr/>
        </p:nvSpPr>
        <p:spPr>
          <a:xfrm>
            <a:off x="5433387" y="5065561"/>
            <a:ext cx="1043613" cy="400110"/>
          </a:xfrm>
          <a:prstGeom prst="rect">
            <a:avLst/>
          </a:prstGeom>
          <a:noFill/>
        </p:spPr>
        <p:txBody>
          <a:bodyPr wrap="square" rtlCol="0">
            <a:spAutoFit/>
          </a:bodyPr>
          <a:lstStyle/>
          <a:p>
            <a:pPr algn="ctr" eaLnBrk="1" fontAlgn="auto" hangingPunct="1">
              <a:spcBef>
                <a:spcPts val="0"/>
              </a:spcBef>
              <a:spcAft>
                <a:spcPts val="0"/>
              </a:spcAft>
            </a:pPr>
            <a:r>
              <a:rPr lang="en-US" sz="1000" b="1" dirty="0">
                <a:solidFill>
                  <a:prstClr val="black"/>
                </a:solidFill>
                <a:latin typeface="Lucida Sans Unicode"/>
              </a:rPr>
              <a:t>Polishing Phase</a:t>
            </a:r>
          </a:p>
        </p:txBody>
      </p:sp>
      <p:sp>
        <p:nvSpPr>
          <p:cNvPr id="98" name="Isosceles Triangle 97"/>
          <p:cNvSpPr/>
          <p:nvPr/>
        </p:nvSpPr>
        <p:spPr>
          <a:xfrm>
            <a:off x="6245094" y="3392476"/>
            <a:ext cx="228600" cy="228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99" name="TextBox 98"/>
          <p:cNvSpPr txBox="1"/>
          <p:nvPr/>
        </p:nvSpPr>
        <p:spPr>
          <a:xfrm>
            <a:off x="6013176" y="2451571"/>
            <a:ext cx="689112"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Read-Out-Loud</a:t>
            </a:r>
          </a:p>
        </p:txBody>
      </p:sp>
      <p:cxnSp>
        <p:nvCxnSpPr>
          <p:cNvPr id="100" name="Straight Connector 99"/>
          <p:cNvCxnSpPr/>
          <p:nvPr/>
        </p:nvCxnSpPr>
        <p:spPr>
          <a:xfrm rot="5400000">
            <a:off x="6007411" y="30495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1" name="Isosceles Triangle 100"/>
          <p:cNvSpPr/>
          <p:nvPr/>
        </p:nvSpPr>
        <p:spPr>
          <a:xfrm>
            <a:off x="6530010" y="3392476"/>
            <a:ext cx="228600" cy="228600"/>
          </a:xfrm>
          <a:prstGeom prst="triangl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cxnSp>
        <p:nvCxnSpPr>
          <p:cNvPr id="102" name="Straight Connector 101"/>
          <p:cNvCxnSpPr/>
          <p:nvPr/>
        </p:nvCxnSpPr>
        <p:spPr>
          <a:xfrm rot="5400000">
            <a:off x="6186242" y="4117238"/>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6294783" y="4568943"/>
            <a:ext cx="682488"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Conduct Gold Team</a:t>
            </a:r>
          </a:p>
        </p:txBody>
      </p:sp>
      <p:sp>
        <p:nvSpPr>
          <p:cNvPr id="104" name="Isosceles Triangle 103"/>
          <p:cNvSpPr/>
          <p:nvPr/>
        </p:nvSpPr>
        <p:spPr>
          <a:xfrm>
            <a:off x="6907698" y="33924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105" name="TextBox 104"/>
          <p:cNvSpPr txBox="1"/>
          <p:nvPr/>
        </p:nvSpPr>
        <p:spPr>
          <a:xfrm>
            <a:off x="6619464" y="2451571"/>
            <a:ext cx="795129"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Print, Check, Deliver</a:t>
            </a:r>
          </a:p>
        </p:txBody>
      </p:sp>
      <p:cxnSp>
        <p:nvCxnSpPr>
          <p:cNvPr id="106" name="Straight Connector 105"/>
          <p:cNvCxnSpPr/>
          <p:nvPr/>
        </p:nvCxnSpPr>
        <p:spPr>
          <a:xfrm rot="5400000">
            <a:off x="6670015" y="30495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6417366" y="5076268"/>
            <a:ext cx="904464" cy="400110"/>
          </a:xfrm>
          <a:prstGeom prst="rect">
            <a:avLst/>
          </a:prstGeom>
          <a:noFill/>
        </p:spPr>
        <p:txBody>
          <a:bodyPr wrap="square" rtlCol="0">
            <a:spAutoFit/>
          </a:bodyPr>
          <a:lstStyle/>
          <a:p>
            <a:pPr algn="ctr" eaLnBrk="1" fontAlgn="auto" hangingPunct="1">
              <a:spcBef>
                <a:spcPts val="0"/>
              </a:spcBef>
              <a:spcAft>
                <a:spcPts val="0"/>
              </a:spcAft>
            </a:pPr>
            <a:r>
              <a:rPr lang="en-US" sz="1000" b="1" dirty="0">
                <a:solidFill>
                  <a:prstClr val="black"/>
                </a:solidFill>
                <a:latin typeface="Lucida Sans Unicode"/>
              </a:rPr>
              <a:t>Production </a:t>
            </a:r>
          </a:p>
          <a:p>
            <a:pPr algn="ctr" eaLnBrk="1" fontAlgn="auto" hangingPunct="1">
              <a:spcBef>
                <a:spcPts val="0"/>
              </a:spcBef>
              <a:spcAft>
                <a:spcPts val="0"/>
              </a:spcAft>
            </a:pPr>
            <a:r>
              <a:rPr lang="en-US" sz="1000" b="1" dirty="0">
                <a:solidFill>
                  <a:prstClr val="black"/>
                </a:solidFill>
                <a:latin typeface="Lucida Sans Unicode"/>
              </a:rPr>
              <a:t>Phase</a:t>
            </a:r>
          </a:p>
        </p:txBody>
      </p:sp>
      <p:sp>
        <p:nvSpPr>
          <p:cNvPr id="108" name="Isosceles Triangle 107"/>
          <p:cNvSpPr/>
          <p:nvPr/>
        </p:nvSpPr>
        <p:spPr>
          <a:xfrm>
            <a:off x="7703412" y="33924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109" name="TextBox 108"/>
          <p:cNvSpPr txBox="1"/>
          <p:nvPr/>
        </p:nvSpPr>
        <p:spPr>
          <a:xfrm>
            <a:off x="7219708" y="2451571"/>
            <a:ext cx="1219200"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Implement Post-Delivery Win Strategy</a:t>
            </a:r>
          </a:p>
        </p:txBody>
      </p:sp>
      <p:cxnSp>
        <p:nvCxnSpPr>
          <p:cNvPr id="110" name="Straight Connector 109"/>
          <p:cNvCxnSpPr/>
          <p:nvPr/>
        </p:nvCxnSpPr>
        <p:spPr>
          <a:xfrm rot="5400000">
            <a:off x="7465729" y="30495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1" name="Isosceles Triangle 110"/>
          <p:cNvSpPr/>
          <p:nvPr/>
        </p:nvSpPr>
        <p:spPr>
          <a:xfrm>
            <a:off x="7167283" y="33924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cxnSp>
        <p:nvCxnSpPr>
          <p:cNvPr id="112" name="Straight Connector 111"/>
          <p:cNvCxnSpPr/>
          <p:nvPr/>
        </p:nvCxnSpPr>
        <p:spPr>
          <a:xfrm rot="5400000">
            <a:off x="6826830" y="410729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6829743" y="4559005"/>
            <a:ext cx="844045" cy="415498"/>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Collect Lessons Learned</a:t>
            </a:r>
          </a:p>
        </p:txBody>
      </p:sp>
      <p:sp>
        <p:nvSpPr>
          <p:cNvPr id="114" name="Isosceles Triangle 113"/>
          <p:cNvSpPr/>
          <p:nvPr/>
        </p:nvSpPr>
        <p:spPr>
          <a:xfrm>
            <a:off x="8176590" y="33924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cxnSp>
        <p:nvCxnSpPr>
          <p:cNvPr id="115" name="Straight Connector 114"/>
          <p:cNvCxnSpPr/>
          <p:nvPr/>
        </p:nvCxnSpPr>
        <p:spPr>
          <a:xfrm rot="5400000">
            <a:off x="7836137" y="410729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7924800" y="4559004"/>
            <a:ext cx="762000"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Attend Debrief</a:t>
            </a:r>
          </a:p>
        </p:txBody>
      </p:sp>
      <p:sp>
        <p:nvSpPr>
          <p:cNvPr id="117" name="Isosceles Triangle 116"/>
          <p:cNvSpPr/>
          <p:nvPr/>
        </p:nvSpPr>
        <p:spPr>
          <a:xfrm>
            <a:off x="8431697" y="33924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118" name="TextBox 117"/>
          <p:cNvSpPr txBox="1"/>
          <p:nvPr/>
        </p:nvSpPr>
        <p:spPr>
          <a:xfrm>
            <a:off x="8100393" y="2451571"/>
            <a:ext cx="1066800" cy="307777"/>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Update Lessons Learned</a:t>
            </a:r>
          </a:p>
        </p:txBody>
      </p:sp>
      <p:cxnSp>
        <p:nvCxnSpPr>
          <p:cNvPr id="119" name="Straight Connector 118"/>
          <p:cNvCxnSpPr/>
          <p:nvPr/>
        </p:nvCxnSpPr>
        <p:spPr>
          <a:xfrm rot="5400000">
            <a:off x="8194014" y="30495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7315200" y="5076271"/>
            <a:ext cx="1143000" cy="400110"/>
          </a:xfrm>
          <a:prstGeom prst="rect">
            <a:avLst/>
          </a:prstGeom>
          <a:noFill/>
        </p:spPr>
        <p:txBody>
          <a:bodyPr wrap="square" rtlCol="0">
            <a:spAutoFit/>
          </a:bodyPr>
          <a:lstStyle/>
          <a:p>
            <a:pPr algn="ctr" eaLnBrk="1" fontAlgn="auto" hangingPunct="1">
              <a:spcBef>
                <a:spcPts val="0"/>
              </a:spcBef>
              <a:spcAft>
                <a:spcPts val="0"/>
              </a:spcAft>
            </a:pPr>
            <a:r>
              <a:rPr lang="en-US" sz="1000" b="1" dirty="0">
                <a:solidFill>
                  <a:prstClr val="black"/>
                </a:solidFill>
                <a:latin typeface="Lucida Sans Unicode"/>
              </a:rPr>
              <a:t>Post-Proposal</a:t>
            </a:r>
          </a:p>
          <a:p>
            <a:pPr algn="ctr" eaLnBrk="1" fontAlgn="auto" hangingPunct="1">
              <a:spcBef>
                <a:spcPts val="0"/>
              </a:spcBef>
              <a:spcAft>
                <a:spcPts val="0"/>
              </a:spcAft>
            </a:pPr>
            <a:r>
              <a:rPr lang="en-US" sz="1000" b="1" dirty="0">
                <a:solidFill>
                  <a:prstClr val="black"/>
                </a:solidFill>
                <a:latin typeface="Lucida Sans Unicode"/>
              </a:rPr>
              <a:t>Phase</a:t>
            </a:r>
          </a:p>
        </p:txBody>
      </p:sp>
      <p:sp>
        <p:nvSpPr>
          <p:cNvPr id="121" name="Flowchart: Decision 92"/>
          <p:cNvSpPr/>
          <p:nvPr/>
        </p:nvSpPr>
        <p:spPr>
          <a:xfrm>
            <a:off x="7924800" y="3316276"/>
            <a:ext cx="228600" cy="304800"/>
          </a:xfrm>
          <a:prstGeom prst="flowChartDecisi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122" name="TextBox 121"/>
          <p:cNvSpPr txBox="1"/>
          <p:nvPr/>
        </p:nvSpPr>
        <p:spPr>
          <a:xfrm>
            <a:off x="7812156" y="3627704"/>
            <a:ext cx="457200" cy="200055"/>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Award</a:t>
            </a:r>
          </a:p>
        </p:txBody>
      </p:sp>
      <p:sp>
        <p:nvSpPr>
          <p:cNvPr id="123" name="Isosceles Triangle 122"/>
          <p:cNvSpPr/>
          <p:nvPr/>
        </p:nvSpPr>
        <p:spPr>
          <a:xfrm>
            <a:off x="7458635" y="33924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cxnSp>
        <p:nvCxnSpPr>
          <p:cNvPr id="124" name="Straight Connector 123"/>
          <p:cNvCxnSpPr/>
          <p:nvPr/>
        </p:nvCxnSpPr>
        <p:spPr>
          <a:xfrm rot="5400000">
            <a:off x="7121665" y="4117823"/>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7207624" y="4568213"/>
            <a:ext cx="844045" cy="200055"/>
          </a:xfrm>
          <a:prstGeom prst="rect">
            <a:avLst/>
          </a:prstGeom>
          <a:noFill/>
        </p:spPr>
        <p:txBody>
          <a:bodyPr wrap="square" rtlCol="0">
            <a:spAutoFit/>
          </a:bodyPr>
          <a:lstStyle/>
          <a:p>
            <a:pPr algn="ctr" eaLnBrk="1" fontAlgn="auto" hangingPunct="1">
              <a:spcBef>
                <a:spcPts val="0"/>
              </a:spcBef>
              <a:spcAft>
                <a:spcPts val="0"/>
              </a:spcAft>
            </a:pPr>
            <a:r>
              <a:rPr lang="en-US" sz="700" b="1" dirty="0">
                <a:solidFill>
                  <a:prstClr val="black"/>
                </a:solidFill>
                <a:latin typeface="Lucida Sans Unicode"/>
              </a:rPr>
              <a:t>Orals</a:t>
            </a:r>
          </a:p>
        </p:txBody>
      </p:sp>
      <p:sp>
        <p:nvSpPr>
          <p:cNvPr id="126" name="Right Arrow 125"/>
          <p:cNvSpPr/>
          <p:nvPr/>
        </p:nvSpPr>
        <p:spPr bwMode="auto">
          <a:xfrm rot="5400000">
            <a:off x="209550" y="2001826"/>
            <a:ext cx="571500" cy="381000"/>
          </a:xfrm>
          <a:prstGeom prst="rightArrow">
            <a:avLst/>
          </a:prstGeom>
          <a:solidFill>
            <a:srgbClr val="1B75BB"/>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Arial" charset="0"/>
            </a:endParaRPr>
          </a:p>
        </p:txBody>
      </p:sp>
      <p:sp>
        <p:nvSpPr>
          <p:cNvPr id="127" name="Right Arrow 126"/>
          <p:cNvSpPr/>
          <p:nvPr/>
        </p:nvSpPr>
        <p:spPr bwMode="auto">
          <a:xfrm rot="5400000">
            <a:off x="1809750" y="2001826"/>
            <a:ext cx="571500" cy="381000"/>
          </a:xfrm>
          <a:prstGeom prst="rightArrow">
            <a:avLst/>
          </a:prstGeom>
          <a:solidFill>
            <a:srgbClr val="1B75BB"/>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Arial" charset="0"/>
            </a:endParaRPr>
          </a:p>
        </p:txBody>
      </p:sp>
      <p:sp>
        <p:nvSpPr>
          <p:cNvPr id="128" name="Right Arrow 127"/>
          <p:cNvSpPr/>
          <p:nvPr/>
        </p:nvSpPr>
        <p:spPr bwMode="auto">
          <a:xfrm rot="16200000">
            <a:off x="2038350" y="4935526"/>
            <a:ext cx="571500" cy="381000"/>
          </a:xfrm>
          <a:prstGeom prst="rightArrow">
            <a:avLst/>
          </a:prstGeom>
          <a:solidFill>
            <a:srgbClr val="1B75BB"/>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Arial" charset="0"/>
            </a:endParaRPr>
          </a:p>
        </p:txBody>
      </p:sp>
      <p:sp>
        <p:nvSpPr>
          <p:cNvPr id="129" name="Right Arrow 128"/>
          <p:cNvSpPr/>
          <p:nvPr/>
        </p:nvSpPr>
        <p:spPr bwMode="auto">
          <a:xfrm rot="5400000">
            <a:off x="3181350" y="2001826"/>
            <a:ext cx="571500" cy="381000"/>
          </a:xfrm>
          <a:prstGeom prst="rightArrow">
            <a:avLst/>
          </a:prstGeom>
          <a:solidFill>
            <a:srgbClr val="1B75BB"/>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Arial" charset="0"/>
            </a:endParaRPr>
          </a:p>
        </p:txBody>
      </p:sp>
      <p:sp>
        <p:nvSpPr>
          <p:cNvPr id="130" name="Right Arrow 129"/>
          <p:cNvSpPr/>
          <p:nvPr/>
        </p:nvSpPr>
        <p:spPr bwMode="auto">
          <a:xfrm rot="5400000">
            <a:off x="6229350" y="2001826"/>
            <a:ext cx="571500" cy="381000"/>
          </a:xfrm>
          <a:prstGeom prst="rightArrow">
            <a:avLst/>
          </a:prstGeom>
          <a:solidFill>
            <a:srgbClr val="1B75BB"/>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Arial" charset="0"/>
            </a:endParaRPr>
          </a:p>
        </p:txBody>
      </p:sp>
      <p:sp>
        <p:nvSpPr>
          <p:cNvPr id="131" name="Rectangle 130"/>
          <p:cNvSpPr/>
          <p:nvPr/>
        </p:nvSpPr>
        <p:spPr bwMode="auto">
          <a:xfrm>
            <a:off x="3429000" y="1905000"/>
            <a:ext cx="3048000" cy="152400"/>
          </a:xfrm>
          <a:prstGeom prst="rect">
            <a:avLst/>
          </a:prstGeom>
          <a:solidFill>
            <a:srgbClr val="1B75BB"/>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2" name="Right Arrow 131"/>
          <p:cNvSpPr/>
          <p:nvPr/>
        </p:nvSpPr>
        <p:spPr bwMode="auto">
          <a:xfrm rot="5400000">
            <a:off x="6762750" y="2001826"/>
            <a:ext cx="571500" cy="381000"/>
          </a:xfrm>
          <a:prstGeom prst="rightArrow">
            <a:avLst/>
          </a:prstGeom>
          <a:solidFill>
            <a:srgbClr val="1B75BB"/>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Arial" charset="0"/>
            </a:endParaRPr>
          </a:p>
        </p:txBody>
      </p:sp>
      <p:sp>
        <p:nvSpPr>
          <p:cNvPr id="133" name="Right Arrow 132"/>
          <p:cNvSpPr/>
          <p:nvPr/>
        </p:nvSpPr>
        <p:spPr bwMode="auto">
          <a:xfrm rot="16200000">
            <a:off x="7026698" y="4986051"/>
            <a:ext cx="599662" cy="381000"/>
          </a:xfrm>
          <a:prstGeom prst="rightArrow">
            <a:avLst/>
          </a:prstGeom>
          <a:solidFill>
            <a:srgbClr val="1B75BB"/>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Arial" charset="0"/>
            </a:endParaRPr>
          </a:p>
        </p:txBody>
      </p:sp>
      <p:sp>
        <p:nvSpPr>
          <p:cNvPr id="134" name="TextBox 133"/>
          <p:cNvSpPr txBox="1"/>
          <p:nvPr/>
        </p:nvSpPr>
        <p:spPr>
          <a:xfrm>
            <a:off x="6705600" y="5678476"/>
            <a:ext cx="2438400" cy="276999"/>
          </a:xfrm>
          <a:prstGeom prst="rect">
            <a:avLst/>
          </a:prstGeom>
          <a:noFill/>
        </p:spPr>
        <p:txBody>
          <a:bodyPr wrap="square" rtlCol="0">
            <a:spAutoFit/>
          </a:bodyPr>
          <a:lstStyle/>
          <a:p>
            <a:pPr marL="111125" indent="-111125">
              <a:buFont typeface="Arial"/>
              <a:buChar char="•"/>
            </a:pPr>
            <a:r>
              <a:rPr lang="en-US" sz="1200" dirty="0"/>
              <a:t>Archive graphics for future use</a:t>
            </a:r>
          </a:p>
        </p:txBody>
      </p:sp>
      <p:sp>
        <p:nvSpPr>
          <p:cNvPr id="135"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12</a:t>
            </a:fld>
            <a:endParaRPr lang="en-US" dirty="0"/>
          </a:p>
        </p:txBody>
      </p:sp>
    </p:spTree>
    <p:extLst>
      <p:ext uri="{BB962C8B-B14F-4D97-AF65-F5344CB8AC3E}">
        <p14:creationId xmlns:p14="http://schemas.microsoft.com/office/powerpoint/2010/main" val="420667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000"/>
                                        <p:tgtEl>
                                          <p:spTgt spid="40"/>
                                        </p:tgtEl>
                                      </p:cBhvr>
                                    </p:animEffect>
                                    <p:anim calcmode="lin" valueType="num">
                                      <p:cBhvr>
                                        <p:cTn id="33" dur="1000" fill="hold"/>
                                        <p:tgtEl>
                                          <p:spTgt spid="40"/>
                                        </p:tgtEl>
                                        <p:attrNameLst>
                                          <p:attrName>ppt_x</p:attrName>
                                        </p:attrNameLst>
                                      </p:cBhvr>
                                      <p:tavLst>
                                        <p:tav tm="0">
                                          <p:val>
                                            <p:strVal val="#ppt_x"/>
                                          </p:val>
                                        </p:tav>
                                        <p:tav tm="100000">
                                          <p:val>
                                            <p:strVal val="#ppt_x"/>
                                          </p:val>
                                        </p:tav>
                                      </p:tavLst>
                                    </p:anim>
                                    <p:anim calcmode="lin" valueType="num">
                                      <p:cBhvr>
                                        <p:cTn id="34" dur="1000" fill="hold"/>
                                        <p:tgtEl>
                                          <p:spTgt spid="4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1000"/>
                                        <p:tgtEl>
                                          <p:spTgt spid="44"/>
                                        </p:tgtEl>
                                      </p:cBhvr>
                                    </p:animEffect>
                                    <p:anim calcmode="lin" valueType="num">
                                      <p:cBhvr>
                                        <p:cTn id="53" dur="1000" fill="hold"/>
                                        <p:tgtEl>
                                          <p:spTgt spid="44"/>
                                        </p:tgtEl>
                                        <p:attrNameLst>
                                          <p:attrName>ppt_x</p:attrName>
                                        </p:attrNameLst>
                                      </p:cBhvr>
                                      <p:tavLst>
                                        <p:tav tm="0">
                                          <p:val>
                                            <p:strVal val="#ppt_x"/>
                                          </p:val>
                                        </p:tav>
                                        <p:tav tm="100000">
                                          <p:val>
                                            <p:strVal val="#ppt_x"/>
                                          </p:val>
                                        </p:tav>
                                      </p:tavLst>
                                    </p:anim>
                                    <p:anim calcmode="lin" valueType="num">
                                      <p:cBhvr>
                                        <p:cTn id="54" dur="1000" fill="hold"/>
                                        <p:tgtEl>
                                          <p:spTgt spid="4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1000"/>
                                        <p:tgtEl>
                                          <p:spTgt spid="46"/>
                                        </p:tgtEl>
                                      </p:cBhvr>
                                    </p:animEffect>
                                    <p:anim calcmode="lin" valueType="num">
                                      <p:cBhvr>
                                        <p:cTn id="63" dur="1000" fill="hold"/>
                                        <p:tgtEl>
                                          <p:spTgt spid="46"/>
                                        </p:tgtEl>
                                        <p:attrNameLst>
                                          <p:attrName>ppt_x</p:attrName>
                                        </p:attrNameLst>
                                      </p:cBhvr>
                                      <p:tavLst>
                                        <p:tav tm="0">
                                          <p:val>
                                            <p:strVal val="#ppt_x"/>
                                          </p:val>
                                        </p:tav>
                                        <p:tav tm="100000">
                                          <p:val>
                                            <p:strVal val="#ppt_x"/>
                                          </p:val>
                                        </p:tav>
                                      </p:tavLst>
                                    </p:anim>
                                    <p:anim calcmode="lin" valueType="num">
                                      <p:cBhvr>
                                        <p:cTn id="64" dur="1000" fill="hold"/>
                                        <p:tgtEl>
                                          <p:spTgt spid="4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1000"/>
                                        <p:tgtEl>
                                          <p:spTgt spid="48"/>
                                        </p:tgtEl>
                                      </p:cBhvr>
                                    </p:animEffect>
                                    <p:anim calcmode="lin" valueType="num">
                                      <p:cBhvr>
                                        <p:cTn id="73" dur="1000" fill="hold"/>
                                        <p:tgtEl>
                                          <p:spTgt spid="48"/>
                                        </p:tgtEl>
                                        <p:attrNameLst>
                                          <p:attrName>ppt_x</p:attrName>
                                        </p:attrNameLst>
                                      </p:cBhvr>
                                      <p:tavLst>
                                        <p:tav tm="0">
                                          <p:val>
                                            <p:strVal val="#ppt_x"/>
                                          </p:val>
                                        </p:tav>
                                        <p:tav tm="100000">
                                          <p:val>
                                            <p:strVal val="#ppt_x"/>
                                          </p:val>
                                        </p:tav>
                                      </p:tavLst>
                                    </p:anim>
                                    <p:anim calcmode="lin" valueType="num">
                                      <p:cBhvr>
                                        <p:cTn id="74" dur="1000" fill="hold"/>
                                        <p:tgtEl>
                                          <p:spTgt spid="4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1000"/>
                                        <p:tgtEl>
                                          <p:spTgt spid="49"/>
                                        </p:tgtEl>
                                      </p:cBhvr>
                                    </p:animEffect>
                                    <p:anim calcmode="lin" valueType="num">
                                      <p:cBhvr>
                                        <p:cTn id="78" dur="1000" fill="hold"/>
                                        <p:tgtEl>
                                          <p:spTgt spid="49"/>
                                        </p:tgtEl>
                                        <p:attrNameLst>
                                          <p:attrName>ppt_x</p:attrName>
                                        </p:attrNameLst>
                                      </p:cBhvr>
                                      <p:tavLst>
                                        <p:tav tm="0">
                                          <p:val>
                                            <p:strVal val="#ppt_x"/>
                                          </p:val>
                                        </p:tav>
                                        <p:tav tm="100000">
                                          <p:val>
                                            <p:strVal val="#ppt_x"/>
                                          </p:val>
                                        </p:tav>
                                      </p:tavLst>
                                    </p:anim>
                                    <p:anim calcmode="lin" valueType="num">
                                      <p:cBhvr>
                                        <p:cTn id="79" dur="1000" fill="hold"/>
                                        <p:tgtEl>
                                          <p:spTgt spid="4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1000"/>
                                        <p:tgtEl>
                                          <p:spTgt spid="50"/>
                                        </p:tgtEl>
                                      </p:cBhvr>
                                    </p:animEffect>
                                    <p:anim calcmode="lin" valueType="num">
                                      <p:cBhvr>
                                        <p:cTn id="83" dur="1000" fill="hold"/>
                                        <p:tgtEl>
                                          <p:spTgt spid="50"/>
                                        </p:tgtEl>
                                        <p:attrNameLst>
                                          <p:attrName>ppt_x</p:attrName>
                                        </p:attrNameLst>
                                      </p:cBhvr>
                                      <p:tavLst>
                                        <p:tav tm="0">
                                          <p:val>
                                            <p:strVal val="#ppt_x"/>
                                          </p:val>
                                        </p:tav>
                                        <p:tav tm="100000">
                                          <p:val>
                                            <p:strVal val="#ppt_x"/>
                                          </p:val>
                                        </p:tav>
                                      </p:tavLst>
                                    </p:anim>
                                    <p:anim calcmode="lin" valueType="num">
                                      <p:cBhvr>
                                        <p:cTn id="84" dur="1000" fill="hold"/>
                                        <p:tgtEl>
                                          <p:spTgt spid="5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1000"/>
                                        <p:tgtEl>
                                          <p:spTgt spid="51"/>
                                        </p:tgtEl>
                                      </p:cBhvr>
                                    </p:animEffect>
                                    <p:anim calcmode="lin" valueType="num">
                                      <p:cBhvr>
                                        <p:cTn id="88" dur="1000" fill="hold"/>
                                        <p:tgtEl>
                                          <p:spTgt spid="51"/>
                                        </p:tgtEl>
                                        <p:attrNameLst>
                                          <p:attrName>ppt_x</p:attrName>
                                        </p:attrNameLst>
                                      </p:cBhvr>
                                      <p:tavLst>
                                        <p:tav tm="0">
                                          <p:val>
                                            <p:strVal val="#ppt_x"/>
                                          </p:val>
                                        </p:tav>
                                        <p:tav tm="100000">
                                          <p:val>
                                            <p:strVal val="#ppt_x"/>
                                          </p:val>
                                        </p:tav>
                                      </p:tavLst>
                                    </p:anim>
                                    <p:anim calcmode="lin" valueType="num">
                                      <p:cBhvr>
                                        <p:cTn id="89" dur="1000" fill="hold"/>
                                        <p:tgtEl>
                                          <p:spTgt spid="51"/>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1000"/>
                                        <p:tgtEl>
                                          <p:spTgt spid="52"/>
                                        </p:tgtEl>
                                      </p:cBhvr>
                                    </p:animEffect>
                                    <p:anim calcmode="lin" valueType="num">
                                      <p:cBhvr>
                                        <p:cTn id="93" dur="1000" fill="hold"/>
                                        <p:tgtEl>
                                          <p:spTgt spid="52"/>
                                        </p:tgtEl>
                                        <p:attrNameLst>
                                          <p:attrName>ppt_x</p:attrName>
                                        </p:attrNameLst>
                                      </p:cBhvr>
                                      <p:tavLst>
                                        <p:tav tm="0">
                                          <p:val>
                                            <p:strVal val="#ppt_x"/>
                                          </p:val>
                                        </p:tav>
                                        <p:tav tm="100000">
                                          <p:val>
                                            <p:strVal val="#ppt_x"/>
                                          </p:val>
                                        </p:tav>
                                      </p:tavLst>
                                    </p:anim>
                                    <p:anim calcmode="lin" valueType="num">
                                      <p:cBhvr>
                                        <p:cTn id="94" dur="1000" fill="hold"/>
                                        <p:tgtEl>
                                          <p:spTgt spid="52"/>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fade">
                                      <p:cBhvr>
                                        <p:cTn id="97" dur="1000"/>
                                        <p:tgtEl>
                                          <p:spTgt spid="53"/>
                                        </p:tgtEl>
                                      </p:cBhvr>
                                    </p:animEffect>
                                    <p:anim calcmode="lin" valueType="num">
                                      <p:cBhvr>
                                        <p:cTn id="98" dur="1000" fill="hold"/>
                                        <p:tgtEl>
                                          <p:spTgt spid="53"/>
                                        </p:tgtEl>
                                        <p:attrNameLst>
                                          <p:attrName>ppt_x</p:attrName>
                                        </p:attrNameLst>
                                      </p:cBhvr>
                                      <p:tavLst>
                                        <p:tav tm="0">
                                          <p:val>
                                            <p:strVal val="#ppt_x"/>
                                          </p:val>
                                        </p:tav>
                                        <p:tav tm="100000">
                                          <p:val>
                                            <p:strVal val="#ppt_x"/>
                                          </p:val>
                                        </p:tav>
                                      </p:tavLst>
                                    </p:anim>
                                    <p:anim calcmode="lin" valueType="num">
                                      <p:cBhvr>
                                        <p:cTn id="99" dur="1000" fill="hold"/>
                                        <p:tgtEl>
                                          <p:spTgt spid="53"/>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54"/>
                                        </p:tgtEl>
                                        <p:attrNameLst>
                                          <p:attrName>style.visibility</p:attrName>
                                        </p:attrNameLst>
                                      </p:cBhvr>
                                      <p:to>
                                        <p:strVal val="visible"/>
                                      </p:to>
                                    </p:set>
                                    <p:animEffect transition="in" filter="fade">
                                      <p:cBhvr>
                                        <p:cTn id="102" dur="1000"/>
                                        <p:tgtEl>
                                          <p:spTgt spid="54"/>
                                        </p:tgtEl>
                                      </p:cBhvr>
                                    </p:animEffect>
                                    <p:anim calcmode="lin" valueType="num">
                                      <p:cBhvr>
                                        <p:cTn id="103" dur="1000" fill="hold"/>
                                        <p:tgtEl>
                                          <p:spTgt spid="54"/>
                                        </p:tgtEl>
                                        <p:attrNameLst>
                                          <p:attrName>ppt_x</p:attrName>
                                        </p:attrNameLst>
                                      </p:cBhvr>
                                      <p:tavLst>
                                        <p:tav tm="0">
                                          <p:val>
                                            <p:strVal val="#ppt_x"/>
                                          </p:val>
                                        </p:tav>
                                        <p:tav tm="100000">
                                          <p:val>
                                            <p:strVal val="#ppt_x"/>
                                          </p:val>
                                        </p:tav>
                                      </p:tavLst>
                                    </p:anim>
                                    <p:anim calcmode="lin" valueType="num">
                                      <p:cBhvr>
                                        <p:cTn id="104" dur="1000" fill="hold"/>
                                        <p:tgtEl>
                                          <p:spTgt spid="54"/>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1000"/>
                                        <p:tgtEl>
                                          <p:spTgt spid="55"/>
                                        </p:tgtEl>
                                      </p:cBhvr>
                                    </p:animEffect>
                                    <p:anim calcmode="lin" valueType="num">
                                      <p:cBhvr>
                                        <p:cTn id="108" dur="1000" fill="hold"/>
                                        <p:tgtEl>
                                          <p:spTgt spid="55"/>
                                        </p:tgtEl>
                                        <p:attrNameLst>
                                          <p:attrName>ppt_x</p:attrName>
                                        </p:attrNameLst>
                                      </p:cBhvr>
                                      <p:tavLst>
                                        <p:tav tm="0">
                                          <p:val>
                                            <p:strVal val="#ppt_x"/>
                                          </p:val>
                                        </p:tav>
                                        <p:tav tm="100000">
                                          <p:val>
                                            <p:strVal val="#ppt_x"/>
                                          </p:val>
                                        </p:tav>
                                      </p:tavLst>
                                    </p:anim>
                                    <p:anim calcmode="lin" valueType="num">
                                      <p:cBhvr>
                                        <p:cTn id="109" dur="1000" fill="hold"/>
                                        <p:tgtEl>
                                          <p:spTgt spid="55"/>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56"/>
                                        </p:tgtEl>
                                        <p:attrNameLst>
                                          <p:attrName>style.visibility</p:attrName>
                                        </p:attrNameLst>
                                      </p:cBhvr>
                                      <p:to>
                                        <p:strVal val="visible"/>
                                      </p:to>
                                    </p:set>
                                    <p:animEffect transition="in" filter="fade">
                                      <p:cBhvr>
                                        <p:cTn id="112" dur="1000"/>
                                        <p:tgtEl>
                                          <p:spTgt spid="56"/>
                                        </p:tgtEl>
                                      </p:cBhvr>
                                    </p:animEffect>
                                    <p:anim calcmode="lin" valueType="num">
                                      <p:cBhvr>
                                        <p:cTn id="113" dur="1000" fill="hold"/>
                                        <p:tgtEl>
                                          <p:spTgt spid="56"/>
                                        </p:tgtEl>
                                        <p:attrNameLst>
                                          <p:attrName>ppt_x</p:attrName>
                                        </p:attrNameLst>
                                      </p:cBhvr>
                                      <p:tavLst>
                                        <p:tav tm="0">
                                          <p:val>
                                            <p:strVal val="#ppt_x"/>
                                          </p:val>
                                        </p:tav>
                                        <p:tav tm="100000">
                                          <p:val>
                                            <p:strVal val="#ppt_x"/>
                                          </p:val>
                                        </p:tav>
                                      </p:tavLst>
                                    </p:anim>
                                    <p:anim calcmode="lin" valueType="num">
                                      <p:cBhvr>
                                        <p:cTn id="114" dur="1000" fill="hold"/>
                                        <p:tgtEl>
                                          <p:spTgt spid="56"/>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57"/>
                                        </p:tgtEl>
                                        <p:attrNameLst>
                                          <p:attrName>style.visibility</p:attrName>
                                        </p:attrNameLst>
                                      </p:cBhvr>
                                      <p:to>
                                        <p:strVal val="visible"/>
                                      </p:to>
                                    </p:set>
                                    <p:animEffect transition="in" filter="fade">
                                      <p:cBhvr>
                                        <p:cTn id="117" dur="1000"/>
                                        <p:tgtEl>
                                          <p:spTgt spid="57"/>
                                        </p:tgtEl>
                                      </p:cBhvr>
                                    </p:animEffect>
                                    <p:anim calcmode="lin" valueType="num">
                                      <p:cBhvr>
                                        <p:cTn id="118" dur="1000" fill="hold"/>
                                        <p:tgtEl>
                                          <p:spTgt spid="57"/>
                                        </p:tgtEl>
                                        <p:attrNameLst>
                                          <p:attrName>ppt_x</p:attrName>
                                        </p:attrNameLst>
                                      </p:cBhvr>
                                      <p:tavLst>
                                        <p:tav tm="0">
                                          <p:val>
                                            <p:strVal val="#ppt_x"/>
                                          </p:val>
                                        </p:tav>
                                        <p:tav tm="100000">
                                          <p:val>
                                            <p:strVal val="#ppt_x"/>
                                          </p:val>
                                        </p:tav>
                                      </p:tavLst>
                                    </p:anim>
                                    <p:anim calcmode="lin" valueType="num">
                                      <p:cBhvr>
                                        <p:cTn id="119" dur="1000" fill="hold"/>
                                        <p:tgtEl>
                                          <p:spTgt spid="57"/>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Effect transition="in" filter="fade">
                                      <p:cBhvr>
                                        <p:cTn id="122" dur="1000"/>
                                        <p:tgtEl>
                                          <p:spTgt spid="58"/>
                                        </p:tgtEl>
                                      </p:cBhvr>
                                    </p:animEffect>
                                    <p:anim calcmode="lin" valueType="num">
                                      <p:cBhvr>
                                        <p:cTn id="123" dur="1000" fill="hold"/>
                                        <p:tgtEl>
                                          <p:spTgt spid="58"/>
                                        </p:tgtEl>
                                        <p:attrNameLst>
                                          <p:attrName>ppt_x</p:attrName>
                                        </p:attrNameLst>
                                      </p:cBhvr>
                                      <p:tavLst>
                                        <p:tav tm="0">
                                          <p:val>
                                            <p:strVal val="#ppt_x"/>
                                          </p:val>
                                        </p:tav>
                                        <p:tav tm="100000">
                                          <p:val>
                                            <p:strVal val="#ppt_x"/>
                                          </p:val>
                                        </p:tav>
                                      </p:tavLst>
                                    </p:anim>
                                    <p:anim calcmode="lin" valueType="num">
                                      <p:cBhvr>
                                        <p:cTn id="124" dur="1000" fill="hold"/>
                                        <p:tgtEl>
                                          <p:spTgt spid="58"/>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9"/>
                                        </p:tgtEl>
                                        <p:attrNameLst>
                                          <p:attrName>style.visibility</p:attrName>
                                        </p:attrNameLst>
                                      </p:cBhvr>
                                      <p:to>
                                        <p:strVal val="visible"/>
                                      </p:to>
                                    </p:set>
                                    <p:animEffect transition="in" filter="fade">
                                      <p:cBhvr>
                                        <p:cTn id="127" dur="1000"/>
                                        <p:tgtEl>
                                          <p:spTgt spid="59"/>
                                        </p:tgtEl>
                                      </p:cBhvr>
                                    </p:animEffect>
                                    <p:anim calcmode="lin" valueType="num">
                                      <p:cBhvr>
                                        <p:cTn id="128" dur="1000" fill="hold"/>
                                        <p:tgtEl>
                                          <p:spTgt spid="59"/>
                                        </p:tgtEl>
                                        <p:attrNameLst>
                                          <p:attrName>ppt_x</p:attrName>
                                        </p:attrNameLst>
                                      </p:cBhvr>
                                      <p:tavLst>
                                        <p:tav tm="0">
                                          <p:val>
                                            <p:strVal val="#ppt_x"/>
                                          </p:val>
                                        </p:tav>
                                        <p:tav tm="100000">
                                          <p:val>
                                            <p:strVal val="#ppt_x"/>
                                          </p:val>
                                        </p:tav>
                                      </p:tavLst>
                                    </p:anim>
                                    <p:anim calcmode="lin" valueType="num">
                                      <p:cBhvr>
                                        <p:cTn id="129" dur="1000" fill="hold"/>
                                        <p:tgtEl>
                                          <p:spTgt spid="59"/>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60"/>
                                        </p:tgtEl>
                                        <p:attrNameLst>
                                          <p:attrName>style.visibility</p:attrName>
                                        </p:attrNameLst>
                                      </p:cBhvr>
                                      <p:to>
                                        <p:strVal val="visible"/>
                                      </p:to>
                                    </p:set>
                                    <p:animEffect transition="in" filter="fade">
                                      <p:cBhvr>
                                        <p:cTn id="132" dur="1000"/>
                                        <p:tgtEl>
                                          <p:spTgt spid="60"/>
                                        </p:tgtEl>
                                      </p:cBhvr>
                                    </p:animEffect>
                                    <p:anim calcmode="lin" valueType="num">
                                      <p:cBhvr>
                                        <p:cTn id="133" dur="1000" fill="hold"/>
                                        <p:tgtEl>
                                          <p:spTgt spid="60"/>
                                        </p:tgtEl>
                                        <p:attrNameLst>
                                          <p:attrName>ppt_x</p:attrName>
                                        </p:attrNameLst>
                                      </p:cBhvr>
                                      <p:tavLst>
                                        <p:tav tm="0">
                                          <p:val>
                                            <p:strVal val="#ppt_x"/>
                                          </p:val>
                                        </p:tav>
                                        <p:tav tm="100000">
                                          <p:val>
                                            <p:strVal val="#ppt_x"/>
                                          </p:val>
                                        </p:tav>
                                      </p:tavLst>
                                    </p:anim>
                                    <p:anim calcmode="lin" valueType="num">
                                      <p:cBhvr>
                                        <p:cTn id="134" dur="1000" fill="hold"/>
                                        <p:tgtEl>
                                          <p:spTgt spid="60"/>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61"/>
                                        </p:tgtEl>
                                        <p:attrNameLst>
                                          <p:attrName>style.visibility</p:attrName>
                                        </p:attrNameLst>
                                      </p:cBhvr>
                                      <p:to>
                                        <p:strVal val="visible"/>
                                      </p:to>
                                    </p:set>
                                    <p:animEffect transition="in" filter="fade">
                                      <p:cBhvr>
                                        <p:cTn id="137" dur="1000"/>
                                        <p:tgtEl>
                                          <p:spTgt spid="61"/>
                                        </p:tgtEl>
                                      </p:cBhvr>
                                    </p:animEffect>
                                    <p:anim calcmode="lin" valueType="num">
                                      <p:cBhvr>
                                        <p:cTn id="138" dur="1000" fill="hold"/>
                                        <p:tgtEl>
                                          <p:spTgt spid="61"/>
                                        </p:tgtEl>
                                        <p:attrNameLst>
                                          <p:attrName>ppt_x</p:attrName>
                                        </p:attrNameLst>
                                      </p:cBhvr>
                                      <p:tavLst>
                                        <p:tav tm="0">
                                          <p:val>
                                            <p:strVal val="#ppt_x"/>
                                          </p:val>
                                        </p:tav>
                                        <p:tav tm="100000">
                                          <p:val>
                                            <p:strVal val="#ppt_x"/>
                                          </p:val>
                                        </p:tav>
                                      </p:tavLst>
                                    </p:anim>
                                    <p:anim calcmode="lin" valueType="num">
                                      <p:cBhvr>
                                        <p:cTn id="139" dur="1000" fill="hold"/>
                                        <p:tgtEl>
                                          <p:spTgt spid="61"/>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62"/>
                                        </p:tgtEl>
                                        <p:attrNameLst>
                                          <p:attrName>style.visibility</p:attrName>
                                        </p:attrNameLst>
                                      </p:cBhvr>
                                      <p:to>
                                        <p:strVal val="visible"/>
                                      </p:to>
                                    </p:set>
                                    <p:animEffect transition="in" filter="fade">
                                      <p:cBhvr>
                                        <p:cTn id="142" dur="1000"/>
                                        <p:tgtEl>
                                          <p:spTgt spid="62"/>
                                        </p:tgtEl>
                                      </p:cBhvr>
                                    </p:animEffect>
                                    <p:anim calcmode="lin" valueType="num">
                                      <p:cBhvr>
                                        <p:cTn id="143" dur="1000" fill="hold"/>
                                        <p:tgtEl>
                                          <p:spTgt spid="62"/>
                                        </p:tgtEl>
                                        <p:attrNameLst>
                                          <p:attrName>ppt_x</p:attrName>
                                        </p:attrNameLst>
                                      </p:cBhvr>
                                      <p:tavLst>
                                        <p:tav tm="0">
                                          <p:val>
                                            <p:strVal val="#ppt_x"/>
                                          </p:val>
                                        </p:tav>
                                        <p:tav tm="100000">
                                          <p:val>
                                            <p:strVal val="#ppt_x"/>
                                          </p:val>
                                        </p:tav>
                                      </p:tavLst>
                                    </p:anim>
                                    <p:anim calcmode="lin" valueType="num">
                                      <p:cBhvr>
                                        <p:cTn id="144" dur="1000" fill="hold"/>
                                        <p:tgtEl>
                                          <p:spTgt spid="62"/>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63"/>
                                        </p:tgtEl>
                                        <p:attrNameLst>
                                          <p:attrName>style.visibility</p:attrName>
                                        </p:attrNameLst>
                                      </p:cBhvr>
                                      <p:to>
                                        <p:strVal val="visible"/>
                                      </p:to>
                                    </p:set>
                                    <p:animEffect transition="in" filter="fade">
                                      <p:cBhvr>
                                        <p:cTn id="147" dur="1000"/>
                                        <p:tgtEl>
                                          <p:spTgt spid="63"/>
                                        </p:tgtEl>
                                      </p:cBhvr>
                                    </p:animEffect>
                                    <p:anim calcmode="lin" valueType="num">
                                      <p:cBhvr>
                                        <p:cTn id="148" dur="1000" fill="hold"/>
                                        <p:tgtEl>
                                          <p:spTgt spid="63"/>
                                        </p:tgtEl>
                                        <p:attrNameLst>
                                          <p:attrName>ppt_x</p:attrName>
                                        </p:attrNameLst>
                                      </p:cBhvr>
                                      <p:tavLst>
                                        <p:tav tm="0">
                                          <p:val>
                                            <p:strVal val="#ppt_x"/>
                                          </p:val>
                                        </p:tav>
                                        <p:tav tm="100000">
                                          <p:val>
                                            <p:strVal val="#ppt_x"/>
                                          </p:val>
                                        </p:tav>
                                      </p:tavLst>
                                    </p:anim>
                                    <p:anim calcmode="lin" valueType="num">
                                      <p:cBhvr>
                                        <p:cTn id="149" dur="1000" fill="hold"/>
                                        <p:tgtEl>
                                          <p:spTgt spid="63"/>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64"/>
                                        </p:tgtEl>
                                        <p:attrNameLst>
                                          <p:attrName>style.visibility</p:attrName>
                                        </p:attrNameLst>
                                      </p:cBhvr>
                                      <p:to>
                                        <p:strVal val="visible"/>
                                      </p:to>
                                    </p:set>
                                    <p:animEffect transition="in" filter="fade">
                                      <p:cBhvr>
                                        <p:cTn id="152" dur="1000"/>
                                        <p:tgtEl>
                                          <p:spTgt spid="64"/>
                                        </p:tgtEl>
                                      </p:cBhvr>
                                    </p:animEffect>
                                    <p:anim calcmode="lin" valueType="num">
                                      <p:cBhvr>
                                        <p:cTn id="153" dur="1000" fill="hold"/>
                                        <p:tgtEl>
                                          <p:spTgt spid="64"/>
                                        </p:tgtEl>
                                        <p:attrNameLst>
                                          <p:attrName>ppt_x</p:attrName>
                                        </p:attrNameLst>
                                      </p:cBhvr>
                                      <p:tavLst>
                                        <p:tav tm="0">
                                          <p:val>
                                            <p:strVal val="#ppt_x"/>
                                          </p:val>
                                        </p:tav>
                                        <p:tav tm="100000">
                                          <p:val>
                                            <p:strVal val="#ppt_x"/>
                                          </p:val>
                                        </p:tav>
                                      </p:tavLst>
                                    </p:anim>
                                    <p:anim calcmode="lin" valueType="num">
                                      <p:cBhvr>
                                        <p:cTn id="154" dur="1000" fill="hold"/>
                                        <p:tgtEl>
                                          <p:spTgt spid="64"/>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65"/>
                                        </p:tgtEl>
                                        <p:attrNameLst>
                                          <p:attrName>style.visibility</p:attrName>
                                        </p:attrNameLst>
                                      </p:cBhvr>
                                      <p:to>
                                        <p:strVal val="visible"/>
                                      </p:to>
                                    </p:set>
                                    <p:animEffect transition="in" filter="fade">
                                      <p:cBhvr>
                                        <p:cTn id="157" dur="1000"/>
                                        <p:tgtEl>
                                          <p:spTgt spid="65"/>
                                        </p:tgtEl>
                                      </p:cBhvr>
                                    </p:animEffect>
                                    <p:anim calcmode="lin" valueType="num">
                                      <p:cBhvr>
                                        <p:cTn id="158" dur="1000" fill="hold"/>
                                        <p:tgtEl>
                                          <p:spTgt spid="65"/>
                                        </p:tgtEl>
                                        <p:attrNameLst>
                                          <p:attrName>ppt_x</p:attrName>
                                        </p:attrNameLst>
                                      </p:cBhvr>
                                      <p:tavLst>
                                        <p:tav tm="0">
                                          <p:val>
                                            <p:strVal val="#ppt_x"/>
                                          </p:val>
                                        </p:tav>
                                        <p:tav tm="100000">
                                          <p:val>
                                            <p:strVal val="#ppt_x"/>
                                          </p:val>
                                        </p:tav>
                                      </p:tavLst>
                                    </p:anim>
                                    <p:anim calcmode="lin" valueType="num">
                                      <p:cBhvr>
                                        <p:cTn id="159" dur="1000" fill="hold"/>
                                        <p:tgtEl>
                                          <p:spTgt spid="65"/>
                                        </p:tgtEl>
                                        <p:attrNameLst>
                                          <p:attrName>ppt_y</p:attrName>
                                        </p:attrNameLst>
                                      </p:cBhvr>
                                      <p:tavLst>
                                        <p:tav tm="0">
                                          <p:val>
                                            <p:strVal val="#ppt_y+.1"/>
                                          </p:val>
                                        </p:tav>
                                        <p:tav tm="100000">
                                          <p:val>
                                            <p:strVal val="#ppt_y"/>
                                          </p:val>
                                        </p:tav>
                                      </p:tavLst>
                                    </p:anim>
                                  </p:childTnLst>
                                </p:cTn>
                              </p:par>
                              <p:par>
                                <p:cTn id="160" presetID="42" presetClass="entr" presetSubtype="0" fill="hold" nodeType="withEffect">
                                  <p:stCondLst>
                                    <p:cond delay="0"/>
                                  </p:stCondLst>
                                  <p:childTnLst>
                                    <p:set>
                                      <p:cBhvr>
                                        <p:cTn id="161" dur="1" fill="hold">
                                          <p:stCondLst>
                                            <p:cond delay="0"/>
                                          </p:stCondLst>
                                        </p:cTn>
                                        <p:tgtEl>
                                          <p:spTgt spid="66"/>
                                        </p:tgtEl>
                                        <p:attrNameLst>
                                          <p:attrName>style.visibility</p:attrName>
                                        </p:attrNameLst>
                                      </p:cBhvr>
                                      <p:to>
                                        <p:strVal val="visible"/>
                                      </p:to>
                                    </p:set>
                                    <p:animEffect transition="in" filter="fade">
                                      <p:cBhvr>
                                        <p:cTn id="162" dur="1000"/>
                                        <p:tgtEl>
                                          <p:spTgt spid="66"/>
                                        </p:tgtEl>
                                      </p:cBhvr>
                                    </p:animEffect>
                                    <p:anim calcmode="lin" valueType="num">
                                      <p:cBhvr>
                                        <p:cTn id="163" dur="1000" fill="hold"/>
                                        <p:tgtEl>
                                          <p:spTgt spid="66"/>
                                        </p:tgtEl>
                                        <p:attrNameLst>
                                          <p:attrName>ppt_x</p:attrName>
                                        </p:attrNameLst>
                                      </p:cBhvr>
                                      <p:tavLst>
                                        <p:tav tm="0">
                                          <p:val>
                                            <p:strVal val="#ppt_x"/>
                                          </p:val>
                                        </p:tav>
                                        <p:tav tm="100000">
                                          <p:val>
                                            <p:strVal val="#ppt_x"/>
                                          </p:val>
                                        </p:tav>
                                      </p:tavLst>
                                    </p:anim>
                                    <p:anim calcmode="lin" valueType="num">
                                      <p:cBhvr>
                                        <p:cTn id="164" dur="1000" fill="hold"/>
                                        <p:tgtEl>
                                          <p:spTgt spid="66"/>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67"/>
                                        </p:tgtEl>
                                        <p:attrNameLst>
                                          <p:attrName>style.visibility</p:attrName>
                                        </p:attrNameLst>
                                      </p:cBhvr>
                                      <p:to>
                                        <p:strVal val="visible"/>
                                      </p:to>
                                    </p:set>
                                    <p:animEffect transition="in" filter="fade">
                                      <p:cBhvr>
                                        <p:cTn id="167" dur="1000"/>
                                        <p:tgtEl>
                                          <p:spTgt spid="67"/>
                                        </p:tgtEl>
                                      </p:cBhvr>
                                    </p:animEffect>
                                    <p:anim calcmode="lin" valueType="num">
                                      <p:cBhvr>
                                        <p:cTn id="168" dur="1000" fill="hold"/>
                                        <p:tgtEl>
                                          <p:spTgt spid="67"/>
                                        </p:tgtEl>
                                        <p:attrNameLst>
                                          <p:attrName>ppt_x</p:attrName>
                                        </p:attrNameLst>
                                      </p:cBhvr>
                                      <p:tavLst>
                                        <p:tav tm="0">
                                          <p:val>
                                            <p:strVal val="#ppt_x"/>
                                          </p:val>
                                        </p:tav>
                                        <p:tav tm="100000">
                                          <p:val>
                                            <p:strVal val="#ppt_x"/>
                                          </p:val>
                                        </p:tav>
                                      </p:tavLst>
                                    </p:anim>
                                    <p:anim calcmode="lin" valueType="num">
                                      <p:cBhvr>
                                        <p:cTn id="169" dur="1000" fill="hold"/>
                                        <p:tgtEl>
                                          <p:spTgt spid="67"/>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68"/>
                                        </p:tgtEl>
                                        <p:attrNameLst>
                                          <p:attrName>style.visibility</p:attrName>
                                        </p:attrNameLst>
                                      </p:cBhvr>
                                      <p:to>
                                        <p:strVal val="visible"/>
                                      </p:to>
                                    </p:set>
                                    <p:animEffect transition="in" filter="fade">
                                      <p:cBhvr>
                                        <p:cTn id="172" dur="1000"/>
                                        <p:tgtEl>
                                          <p:spTgt spid="68"/>
                                        </p:tgtEl>
                                      </p:cBhvr>
                                    </p:animEffect>
                                    <p:anim calcmode="lin" valueType="num">
                                      <p:cBhvr>
                                        <p:cTn id="173" dur="1000" fill="hold"/>
                                        <p:tgtEl>
                                          <p:spTgt spid="68"/>
                                        </p:tgtEl>
                                        <p:attrNameLst>
                                          <p:attrName>ppt_x</p:attrName>
                                        </p:attrNameLst>
                                      </p:cBhvr>
                                      <p:tavLst>
                                        <p:tav tm="0">
                                          <p:val>
                                            <p:strVal val="#ppt_x"/>
                                          </p:val>
                                        </p:tav>
                                        <p:tav tm="100000">
                                          <p:val>
                                            <p:strVal val="#ppt_x"/>
                                          </p:val>
                                        </p:tav>
                                      </p:tavLst>
                                    </p:anim>
                                    <p:anim calcmode="lin" valueType="num">
                                      <p:cBhvr>
                                        <p:cTn id="174" dur="1000" fill="hold"/>
                                        <p:tgtEl>
                                          <p:spTgt spid="68"/>
                                        </p:tgtEl>
                                        <p:attrNameLst>
                                          <p:attrName>ppt_y</p:attrName>
                                        </p:attrNameLst>
                                      </p:cBhvr>
                                      <p:tavLst>
                                        <p:tav tm="0">
                                          <p:val>
                                            <p:strVal val="#ppt_y+.1"/>
                                          </p:val>
                                        </p:tav>
                                        <p:tav tm="100000">
                                          <p:val>
                                            <p:strVal val="#ppt_y"/>
                                          </p:val>
                                        </p:tav>
                                      </p:tavLst>
                                    </p:anim>
                                  </p:childTnLst>
                                </p:cTn>
                              </p:par>
                              <p:par>
                                <p:cTn id="175" presetID="42" presetClass="entr" presetSubtype="0" fill="hold" nodeType="withEffect">
                                  <p:stCondLst>
                                    <p:cond delay="0"/>
                                  </p:stCondLst>
                                  <p:childTnLst>
                                    <p:set>
                                      <p:cBhvr>
                                        <p:cTn id="176" dur="1" fill="hold">
                                          <p:stCondLst>
                                            <p:cond delay="0"/>
                                          </p:stCondLst>
                                        </p:cTn>
                                        <p:tgtEl>
                                          <p:spTgt spid="69"/>
                                        </p:tgtEl>
                                        <p:attrNameLst>
                                          <p:attrName>style.visibility</p:attrName>
                                        </p:attrNameLst>
                                      </p:cBhvr>
                                      <p:to>
                                        <p:strVal val="visible"/>
                                      </p:to>
                                    </p:set>
                                    <p:animEffect transition="in" filter="fade">
                                      <p:cBhvr>
                                        <p:cTn id="177" dur="1000"/>
                                        <p:tgtEl>
                                          <p:spTgt spid="69"/>
                                        </p:tgtEl>
                                      </p:cBhvr>
                                    </p:animEffect>
                                    <p:anim calcmode="lin" valueType="num">
                                      <p:cBhvr>
                                        <p:cTn id="178" dur="1000" fill="hold"/>
                                        <p:tgtEl>
                                          <p:spTgt spid="69"/>
                                        </p:tgtEl>
                                        <p:attrNameLst>
                                          <p:attrName>ppt_x</p:attrName>
                                        </p:attrNameLst>
                                      </p:cBhvr>
                                      <p:tavLst>
                                        <p:tav tm="0">
                                          <p:val>
                                            <p:strVal val="#ppt_x"/>
                                          </p:val>
                                        </p:tav>
                                        <p:tav tm="100000">
                                          <p:val>
                                            <p:strVal val="#ppt_x"/>
                                          </p:val>
                                        </p:tav>
                                      </p:tavLst>
                                    </p:anim>
                                    <p:anim calcmode="lin" valueType="num">
                                      <p:cBhvr>
                                        <p:cTn id="179" dur="1000" fill="hold"/>
                                        <p:tgtEl>
                                          <p:spTgt spid="69"/>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70"/>
                                        </p:tgtEl>
                                        <p:attrNameLst>
                                          <p:attrName>style.visibility</p:attrName>
                                        </p:attrNameLst>
                                      </p:cBhvr>
                                      <p:to>
                                        <p:strVal val="visible"/>
                                      </p:to>
                                    </p:set>
                                    <p:animEffect transition="in" filter="fade">
                                      <p:cBhvr>
                                        <p:cTn id="182" dur="1000"/>
                                        <p:tgtEl>
                                          <p:spTgt spid="70"/>
                                        </p:tgtEl>
                                      </p:cBhvr>
                                    </p:animEffect>
                                    <p:anim calcmode="lin" valueType="num">
                                      <p:cBhvr>
                                        <p:cTn id="183" dur="1000" fill="hold"/>
                                        <p:tgtEl>
                                          <p:spTgt spid="70"/>
                                        </p:tgtEl>
                                        <p:attrNameLst>
                                          <p:attrName>ppt_x</p:attrName>
                                        </p:attrNameLst>
                                      </p:cBhvr>
                                      <p:tavLst>
                                        <p:tav tm="0">
                                          <p:val>
                                            <p:strVal val="#ppt_x"/>
                                          </p:val>
                                        </p:tav>
                                        <p:tav tm="100000">
                                          <p:val>
                                            <p:strVal val="#ppt_x"/>
                                          </p:val>
                                        </p:tav>
                                      </p:tavLst>
                                    </p:anim>
                                    <p:anim calcmode="lin" valueType="num">
                                      <p:cBhvr>
                                        <p:cTn id="184" dur="1000" fill="hold"/>
                                        <p:tgtEl>
                                          <p:spTgt spid="70"/>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71"/>
                                        </p:tgtEl>
                                        <p:attrNameLst>
                                          <p:attrName>style.visibility</p:attrName>
                                        </p:attrNameLst>
                                      </p:cBhvr>
                                      <p:to>
                                        <p:strVal val="visible"/>
                                      </p:to>
                                    </p:set>
                                    <p:animEffect transition="in" filter="fade">
                                      <p:cBhvr>
                                        <p:cTn id="187" dur="1000"/>
                                        <p:tgtEl>
                                          <p:spTgt spid="71"/>
                                        </p:tgtEl>
                                      </p:cBhvr>
                                    </p:animEffect>
                                    <p:anim calcmode="lin" valueType="num">
                                      <p:cBhvr>
                                        <p:cTn id="188" dur="1000" fill="hold"/>
                                        <p:tgtEl>
                                          <p:spTgt spid="71"/>
                                        </p:tgtEl>
                                        <p:attrNameLst>
                                          <p:attrName>ppt_x</p:attrName>
                                        </p:attrNameLst>
                                      </p:cBhvr>
                                      <p:tavLst>
                                        <p:tav tm="0">
                                          <p:val>
                                            <p:strVal val="#ppt_x"/>
                                          </p:val>
                                        </p:tav>
                                        <p:tav tm="100000">
                                          <p:val>
                                            <p:strVal val="#ppt_x"/>
                                          </p:val>
                                        </p:tav>
                                      </p:tavLst>
                                    </p:anim>
                                    <p:anim calcmode="lin" valueType="num">
                                      <p:cBhvr>
                                        <p:cTn id="189" dur="1000" fill="hold"/>
                                        <p:tgtEl>
                                          <p:spTgt spid="71"/>
                                        </p:tgtEl>
                                        <p:attrNameLst>
                                          <p:attrName>ppt_y</p:attrName>
                                        </p:attrNameLst>
                                      </p:cBhvr>
                                      <p:tavLst>
                                        <p:tav tm="0">
                                          <p:val>
                                            <p:strVal val="#ppt_y+.1"/>
                                          </p:val>
                                        </p:tav>
                                        <p:tav tm="100000">
                                          <p:val>
                                            <p:strVal val="#ppt_y"/>
                                          </p:val>
                                        </p:tav>
                                      </p:tavLst>
                                    </p:anim>
                                  </p:childTnLst>
                                </p:cTn>
                              </p:par>
                              <p:par>
                                <p:cTn id="190" presetID="42" presetClass="entr" presetSubtype="0" fill="hold" nodeType="withEffect">
                                  <p:stCondLst>
                                    <p:cond delay="0"/>
                                  </p:stCondLst>
                                  <p:childTnLst>
                                    <p:set>
                                      <p:cBhvr>
                                        <p:cTn id="191" dur="1" fill="hold">
                                          <p:stCondLst>
                                            <p:cond delay="0"/>
                                          </p:stCondLst>
                                        </p:cTn>
                                        <p:tgtEl>
                                          <p:spTgt spid="72"/>
                                        </p:tgtEl>
                                        <p:attrNameLst>
                                          <p:attrName>style.visibility</p:attrName>
                                        </p:attrNameLst>
                                      </p:cBhvr>
                                      <p:to>
                                        <p:strVal val="visible"/>
                                      </p:to>
                                    </p:set>
                                    <p:animEffect transition="in" filter="fade">
                                      <p:cBhvr>
                                        <p:cTn id="192" dur="1000"/>
                                        <p:tgtEl>
                                          <p:spTgt spid="72"/>
                                        </p:tgtEl>
                                      </p:cBhvr>
                                    </p:animEffect>
                                    <p:anim calcmode="lin" valueType="num">
                                      <p:cBhvr>
                                        <p:cTn id="193" dur="1000" fill="hold"/>
                                        <p:tgtEl>
                                          <p:spTgt spid="72"/>
                                        </p:tgtEl>
                                        <p:attrNameLst>
                                          <p:attrName>ppt_x</p:attrName>
                                        </p:attrNameLst>
                                      </p:cBhvr>
                                      <p:tavLst>
                                        <p:tav tm="0">
                                          <p:val>
                                            <p:strVal val="#ppt_x"/>
                                          </p:val>
                                        </p:tav>
                                        <p:tav tm="100000">
                                          <p:val>
                                            <p:strVal val="#ppt_x"/>
                                          </p:val>
                                        </p:tav>
                                      </p:tavLst>
                                    </p:anim>
                                    <p:anim calcmode="lin" valueType="num">
                                      <p:cBhvr>
                                        <p:cTn id="194" dur="1000" fill="hold"/>
                                        <p:tgtEl>
                                          <p:spTgt spid="72"/>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73"/>
                                        </p:tgtEl>
                                        <p:attrNameLst>
                                          <p:attrName>style.visibility</p:attrName>
                                        </p:attrNameLst>
                                      </p:cBhvr>
                                      <p:to>
                                        <p:strVal val="visible"/>
                                      </p:to>
                                    </p:set>
                                    <p:animEffect transition="in" filter="fade">
                                      <p:cBhvr>
                                        <p:cTn id="197" dur="1000"/>
                                        <p:tgtEl>
                                          <p:spTgt spid="73"/>
                                        </p:tgtEl>
                                      </p:cBhvr>
                                    </p:animEffect>
                                    <p:anim calcmode="lin" valueType="num">
                                      <p:cBhvr>
                                        <p:cTn id="198" dur="1000" fill="hold"/>
                                        <p:tgtEl>
                                          <p:spTgt spid="73"/>
                                        </p:tgtEl>
                                        <p:attrNameLst>
                                          <p:attrName>ppt_x</p:attrName>
                                        </p:attrNameLst>
                                      </p:cBhvr>
                                      <p:tavLst>
                                        <p:tav tm="0">
                                          <p:val>
                                            <p:strVal val="#ppt_x"/>
                                          </p:val>
                                        </p:tav>
                                        <p:tav tm="100000">
                                          <p:val>
                                            <p:strVal val="#ppt_x"/>
                                          </p:val>
                                        </p:tav>
                                      </p:tavLst>
                                    </p:anim>
                                    <p:anim calcmode="lin" valueType="num">
                                      <p:cBhvr>
                                        <p:cTn id="199" dur="1000" fill="hold"/>
                                        <p:tgtEl>
                                          <p:spTgt spid="73"/>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74"/>
                                        </p:tgtEl>
                                        <p:attrNameLst>
                                          <p:attrName>style.visibility</p:attrName>
                                        </p:attrNameLst>
                                      </p:cBhvr>
                                      <p:to>
                                        <p:strVal val="visible"/>
                                      </p:to>
                                    </p:set>
                                    <p:animEffect transition="in" filter="fade">
                                      <p:cBhvr>
                                        <p:cTn id="202" dur="1000"/>
                                        <p:tgtEl>
                                          <p:spTgt spid="74"/>
                                        </p:tgtEl>
                                      </p:cBhvr>
                                    </p:animEffect>
                                    <p:anim calcmode="lin" valueType="num">
                                      <p:cBhvr>
                                        <p:cTn id="203" dur="1000" fill="hold"/>
                                        <p:tgtEl>
                                          <p:spTgt spid="74"/>
                                        </p:tgtEl>
                                        <p:attrNameLst>
                                          <p:attrName>ppt_x</p:attrName>
                                        </p:attrNameLst>
                                      </p:cBhvr>
                                      <p:tavLst>
                                        <p:tav tm="0">
                                          <p:val>
                                            <p:strVal val="#ppt_x"/>
                                          </p:val>
                                        </p:tav>
                                        <p:tav tm="100000">
                                          <p:val>
                                            <p:strVal val="#ppt_x"/>
                                          </p:val>
                                        </p:tav>
                                      </p:tavLst>
                                    </p:anim>
                                    <p:anim calcmode="lin" valueType="num">
                                      <p:cBhvr>
                                        <p:cTn id="204" dur="1000" fill="hold"/>
                                        <p:tgtEl>
                                          <p:spTgt spid="74"/>
                                        </p:tgtEl>
                                        <p:attrNameLst>
                                          <p:attrName>ppt_y</p:attrName>
                                        </p:attrNameLst>
                                      </p:cBhvr>
                                      <p:tavLst>
                                        <p:tav tm="0">
                                          <p:val>
                                            <p:strVal val="#ppt_y+.1"/>
                                          </p:val>
                                        </p:tav>
                                        <p:tav tm="100000">
                                          <p:val>
                                            <p:strVal val="#ppt_y"/>
                                          </p:val>
                                        </p:tav>
                                      </p:tavLst>
                                    </p:anim>
                                  </p:childTnLst>
                                </p:cTn>
                              </p:par>
                              <p:par>
                                <p:cTn id="205" presetID="42" presetClass="entr" presetSubtype="0" fill="hold" nodeType="withEffect">
                                  <p:stCondLst>
                                    <p:cond delay="0"/>
                                  </p:stCondLst>
                                  <p:childTnLst>
                                    <p:set>
                                      <p:cBhvr>
                                        <p:cTn id="206" dur="1" fill="hold">
                                          <p:stCondLst>
                                            <p:cond delay="0"/>
                                          </p:stCondLst>
                                        </p:cTn>
                                        <p:tgtEl>
                                          <p:spTgt spid="75"/>
                                        </p:tgtEl>
                                        <p:attrNameLst>
                                          <p:attrName>style.visibility</p:attrName>
                                        </p:attrNameLst>
                                      </p:cBhvr>
                                      <p:to>
                                        <p:strVal val="visible"/>
                                      </p:to>
                                    </p:set>
                                    <p:animEffect transition="in" filter="fade">
                                      <p:cBhvr>
                                        <p:cTn id="207" dur="1000"/>
                                        <p:tgtEl>
                                          <p:spTgt spid="75"/>
                                        </p:tgtEl>
                                      </p:cBhvr>
                                    </p:animEffect>
                                    <p:anim calcmode="lin" valueType="num">
                                      <p:cBhvr>
                                        <p:cTn id="208" dur="1000" fill="hold"/>
                                        <p:tgtEl>
                                          <p:spTgt spid="75"/>
                                        </p:tgtEl>
                                        <p:attrNameLst>
                                          <p:attrName>ppt_x</p:attrName>
                                        </p:attrNameLst>
                                      </p:cBhvr>
                                      <p:tavLst>
                                        <p:tav tm="0">
                                          <p:val>
                                            <p:strVal val="#ppt_x"/>
                                          </p:val>
                                        </p:tav>
                                        <p:tav tm="100000">
                                          <p:val>
                                            <p:strVal val="#ppt_x"/>
                                          </p:val>
                                        </p:tav>
                                      </p:tavLst>
                                    </p:anim>
                                    <p:anim calcmode="lin" valueType="num">
                                      <p:cBhvr>
                                        <p:cTn id="209" dur="1000" fill="hold"/>
                                        <p:tgtEl>
                                          <p:spTgt spid="75"/>
                                        </p:tgtEl>
                                        <p:attrNameLst>
                                          <p:attrName>ppt_y</p:attrName>
                                        </p:attrNameLst>
                                      </p:cBhvr>
                                      <p:tavLst>
                                        <p:tav tm="0">
                                          <p:val>
                                            <p:strVal val="#ppt_y+.1"/>
                                          </p:val>
                                        </p:tav>
                                        <p:tav tm="100000">
                                          <p:val>
                                            <p:strVal val="#ppt_y"/>
                                          </p:val>
                                        </p:tav>
                                      </p:tavLst>
                                    </p:anim>
                                  </p:childTnLst>
                                </p:cTn>
                              </p:par>
                              <p:par>
                                <p:cTn id="210" presetID="42" presetClass="entr" presetSubtype="0" fill="hold" grpId="0" nodeType="withEffect">
                                  <p:stCondLst>
                                    <p:cond delay="0"/>
                                  </p:stCondLst>
                                  <p:childTnLst>
                                    <p:set>
                                      <p:cBhvr>
                                        <p:cTn id="211" dur="1" fill="hold">
                                          <p:stCondLst>
                                            <p:cond delay="0"/>
                                          </p:stCondLst>
                                        </p:cTn>
                                        <p:tgtEl>
                                          <p:spTgt spid="76"/>
                                        </p:tgtEl>
                                        <p:attrNameLst>
                                          <p:attrName>style.visibility</p:attrName>
                                        </p:attrNameLst>
                                      </p:cBhvr>
                                      <p:to>
                                        <p:strVal val="visible"/>
                                      </p:to>
                                    </p:set>
                                    <p:animEffect transition="in" filter="fade">
                                      <p:cBhvr>
                                        <p:cTn id="212" dur="1000"/>
                                        <p:tgtEl>
                                          <p:spTgt spid="76"/>
                                        </p:tgtEl>
                                      </p:cBhvr>
                                    </p:animEffect>
                                    <p:anim calcmode="lin" valueType="num">
                                      <p:cBhvr>
                                        <p:cTn id="213" dur="1000" fill="hold"/>
                                        <p:tgtEl>
                                          <p:spTgt spid="76"/>
                                        </p:tgtEl>
                                        <p:attrNameLst>
                                          <p:attrName>ppt_x</p:attrName>
                                        </p:attrNameLst>
                                      </p:cBhvr>
                                      <p:tavLst>
                                        <p:tav tm="0">
                                          <p:val>
                                            <p:strVal val="#ppt_x"/>
                                          </p:val>
                                        </p:tav>
                                        <p:tav tm="100000">
                                          <p:val>
                                            <p:strVal val="#ppt_x"/>
                                          </p:val>
                                        </p:tav>
                                      </p:tavLst>
                                    </p:anim>
                                    <p:anim calcmode="lin" valueType="num">
                                      <p:cBhvr>
                                        <p:cTn id="214" dur="1000" fill="hold"/>
                                        <p:tgtEl>
                                          <p:spTgt spid="76"/>
                                        </p:tgtEl>
                                        <p:attrNameLst>
                                          <p:attrName>ppt_y</p:attrName>
                                        </p:attrNameLst>
                                      </p:cBhvr>
                                      <p:tavLst>
                                        <p:tav tm="0">
                                          <p:val>
                                            <p:strVal val="#ppt_y+.1"/>
                                          </p:val>
                                        </p:tav>
                                        <p:tav tm="100000">
                                          <p:val>
                                            <p:strVal val="#ppt_y"/>
                                          </p:val>
                                        </p:tav>
                                      </p:tavLst>
                                    </p:anim>
                                  </p:childTnLst>
                                </p:cTn>
                              </p:par>
                              <p:par>
                                <p:cTn id="215" presetID="42" presetClass="entr" presetSubtype="0" fill="hold" grpId="0" nodeType="withEffect">
                                  <p:stCondLst>
                                    <p:cond delay="0"/>
                                  </p:stCondLst>
                                  <p:childTnLst>
                                    <p:set>
                                      <p:cBhvr>
                                        <p:cTn id="216" dur="1" fill="hold">
                                          <p:stCondLst>
                                            <p:cond delay="0"/>
                                          </p:stCondLst>
                                        </p:cTn>
                                        <p:tgtEl>
                                          <p:spTgt spid="77"/>
                                        </p:tgtEl>
                                        <p:attrNameLst>
                                          <p:attrName>style.visibility</p:attrName>
                                        </p:attrNameLst>
                                      </p:cBhvr>
                                      <p:to>
                                        <p:strVal val="visible"/>
                                      </p:to>
                                    </p:set>
                                    <p:animEffect transition="in" filter="fade">
                                      <p:cBhvr>
                                        <p:cTn id="217" dur="1000"/>
                                        <p:tgtEl>
                                          <p:spTgt spid="77"/>
                                        </p:tgtEl>
                                      </p:cBhvr>
                                    </p:animEffect>
                                    <p:anim calcmode="lin" valueType="num">
                                      <p:cBhvr>
                                        <p:cTn id="218" dur="1000" fill="hold"/>
                                        <p:tgtEl>
                                          <p:spTgt spid="77"/>
                                        </p:tgtEl>
                                        <p:attrNameLst>
                                          <p:attrName>ppt_x</p:attrName>
                                        </p:attrNameLst>
                                      </p:cBhvr>
                                      <p:tavLst>
                                        <p:tav tm="0">
                                          <p:val>
                                            <p:strVal val="#ppt_x"/>
                                          </p:val>
                                        </p:tav>
                                        <p:tav tm="100000">
                                          <p:val>
                                            <p:strVal val="#ppt_x"/>
                                          </p:val>
                                        </p:tav>
                                      </p:tavLst>
                                    </p:anim>
                                    <p:anim calcmode="lin" valueType="num">
                                      <p:cBhvr>
                                        <p:cTn id="219" dur="1000" fill="hold"/>
                                        <p:tgtEl>
                                          <p:spTgt spid="77"/>
                                        </p:tgtEl>
                                        <p:attrNameLst>
                                          <p:attrName>ppt_y</p:attrName>
                                        </p:attrNameLst>
                                      </p:cBhvr>
                                      <p:tavLst>
                                        <p:tav tm="0">
                                          <p:val>
                                            <p:strVal val="#ppt_y+.1"/>
                                          </p:val>
                                        </p:tav>
                                        <p:tav tm="100000">
                                          <p:val>
                                            <p:strVal val="#ppt_y"/>
                                          </p:val>
                                        </p:tav>
                                      </p:tavLst>
                                    </p:anim>
                                  </p:childTnLst>
                                </p:cTn>
                              </p:par>
                              <p:par>
                                <p:cTn id="220" presetID="42" presetClass="entr" presetSubtype="0" fill="hold" nodeType="withEffect">
                                  <p:stCondLst>
                                    <p:cond delay="0"/>
                                  </p:stCondLst>
                                  <p:childTnLst>
                                    <p:set>
                                      <p:cBhvr>
                                        <p:cTn id="221" dur="1" fill="hold">
                                          <p:stCondLst>
                                            <p:cond delay="0"/>
                                          </p:stCondLst>
                                        </p:cTn>
                                        <p:tgtEl>
                                          <p:spTgt spid="78"/>
                                        </p:tgtEl>
                                        <p:attrNameLst>
                                          <p:attrName>style.visibility</p:attrName>
                                        </p:attrNameLst>
                                      </p:cBhvr>
                                      <p:to>
                                        <p:strVal val="visible"/>
                                      </p:to>
                                    </p:set>
                                    <p:animEffect transition="in" filter="fade">
                                      <p:cBhvr>
                                        <p:cTn id="222" dur="1000"/>
                                        <p:tgtEl>
                                          <p:spTgt spid="78"/>
                                        </p:tgtEl>
                                      </p:cBhvr>
                                    </p:animEffect>
                                    <p:anim calcmode="lin" valueType="num">
                                      <p:cBhvr>
                                        <p:cTn id="223" dur="1000" fill="hold"/>
                                        <p:tgtEl>
                                          <p:spTgt spid="78"/>
                                        </p:tgtEl>
                                        <p:attrNameLst>
                                          <p:attrName>ppt_x</p:attrName>
                                        </p:attrNameLst>
                                      </p:cBhvr>
                                      <p:tavLst>
                                        <p:tav tm="0">
                                          <p:val>
                                            <p:strVal val="#ppt_x"/>
                                          </p:val>
                                        </p:tav>
                                        <p:tav tm="100000">
                                          <p:val>
                                            <p:strVal val="#ppt_x"/>
                                          </p:val>
                                        </p:tav>
                                      </p:tavLst>
                                    </p:anim>
                                    <p:anim calcmode="lin" valueType="num">
                                      <p:cBhvr>
                                        <p:cTn id="224" dur="1000" fill="hold"/>
                                        <p:tgtEl>
                                          <p:spTgt spid="78"/>
                                        </p:tgtEl>
                                        <p:attrNameLst>
                                          <p:attrName>ppt_y</p:attrName>
                                        </p:attrNameLst>
                                      </p:cBhvr>
                                      <p:tavLst>
                                        <p:tav tm="0">
                                          <p:val>
                                            <p:strVal val="#ppt_y+.1"/>
                                          </p:val>
                                        </p:tav>
                                        <p:tav tm="100000">
                                          <p:val>
                                            <p:strVal val="#ppt_y"/>
                                          </p:val>
                                        </p:tav>
                                      </p:tavLst>
                                    </p:anim>
                                  </p:childTnLst>
                                </p:cTn>
                              </p:par>
                              <p:par>
                                <p:cTn id="225" presetID="42" presetClass="entr" presetSubtype="0" fill="hold" grpId="0" nodeType="withEffect">
                                  <p:stCondLst>
                                    <p:cond delay="0"/>
                                  </p:stCondLst>
                                  <p:childTnLst>
                                    <p:set>
                                      <p:cBhvr>
                                        <p:cTn id="226" dur="1" fill="hold">
                                          <p:stCondLst>
                                            <p:cond delay="0"/>
                                          </p:stCondLst>
                                        </p:cTn>
                                        <p:tgtEl>
                                          <p:spTgt spid="79"/>
                                        </p:tgtEl>
                                        <p:attrNameLst>
                                          <p:attrName>style.visibility</p:attrName>
                                        </p:attrNameLst>
                                      </p:cBhvr>
                                      <p:to>
                                        <p:strVal val="visible"/>
                                      </p:to>
                                    </p:set>
                                    <p:animEffect transition="in" filter="fade">
                                      <p:cBhvr>
                                        <p:cTn id="227" dur="1000"/>
                                        <p:tgtEl>
                                          <p:spTgt spid="79"/>
                                        </p:tgtEl>
                                      </p:cBhvr>
                                    </p:animEffect>
                                    <p:anim calcmode="lin" valueType="num">
                                      <p:cBhvr>
                                        <p:cTn id="228" dur="1000" fill="hold"/>
                                        <p:tgtEl>
                                          <p:spTgt spid="79"/>
                                        </p:tgtEl>
                                        <p:attrNameLst>
                                          <p:attrName>ppt_x</p:attrName>
                                        </p:attrNameLst>
                                      </p:cBhvr>
                                      <p:tavLst>
                                        <p:tav tm="0">
                                          <p:val>
                                            <p:strVal val="#ppt_x"/>
                                          </p:val>
                                        </p:tav>
                                        <p:tav tm="100000">
                                          <p:val>
                                            <p:strVal val="#ppt_x"/>
                                          </p:val>
                                        </p:tav>
                                      </p:tavLst>
                                    </p:anim>
                                    <p:anim calcmode="lin" valueType="num">
                                      <p:cBhvr>
                                        <p:cTn id="229" dur="1000" fill="hold"/>
                                        <p:tgtEl>
                                          <p:spTgt spid="79"/>
                                        </p:tgtEl>
                                        <p:attrNameLst>
                                          <p:attrName>ppt_y</p:attrName>
                                        </p:attrNameLst>
                                      </p:cBhvr>
                                      <p:tavLst>
                                        <p:tav tm="0">
                                          <p:val>
                                            <p:strVal val="#ppt_y+.1"/>
                                          </p:val>
                                        </p:tav>
                                        <p:tav tm="100000">
                                          <p:val>
                                            <p:strVal val="#ppt_y"/>
                                          </p:val>
                                        </p:tav>
                                      </p:tavLst>
                                    </p:anim>
                                  </p:childTnLst>
                                </p:cTn>
                              </p:par>
                              <p:par>
                                <p:cTn id="230" presetID="42" presetClass="entr" presetSubtype="0" fill="hold" grpId="0" nodeType="withEffect">
                                  <p:stCondLst>
                                    <p:cond delay="0"/>
                                  </p:stCondLst>
                                  <p:childTnLst>
                                    <p:set>
                                      <p:cBhvr>
                                        <p:cTn id="231" dur="1" fill="hold">
                                          <p:stCondLst>
                                            <p:cond delay="0"/>
                                          </p:stCondLst>
                                        </p:cTn>
                                        <p:tgtEl>
                                          <p:spTgt spid="80"/>
                                        </p:tgtEl>
                                        <p:attrNameLst>
                                          <p:attrName>style.visibility</p:attrName>
                                        </p:attrNameLst>
                                      </p:cBhvr>
                                      <p:to>
                                        <p:strVal val="visible"/>
                                      </p:to>
                                    </p:set>
                                    <p:animEffect transition="in" filter="fade">
                                      <p:cBhvr>
                                        <p:cTn id="232" dur="1000"/>
                                        <p:tgtEl>
                                          <p:spTgt spid="80"/>
                                        </p:tgtEl>
                                      </p:cBhvr>
                                    </p:animEffect>
                                    <p:anim calcmode="lin" valueType="num">
                                      <p:cBhvr>
                                        <p:cTn id="233" dur="1000" fill="hold"/>
                                        <p:tgtEl>
                                          <p:spTgt spid="80"/>
                                        </p:tgtEl>
                                        <p:attrNameLst>
                                          <p:attrName>ppt_x</p:attrName>
                                        </p:attrNameLst>
                                      </p:cBhvr>
                                      <p:tavLst>
                                        <p:tav tm="0">
                                          <p:val>
                                            <p:strVal val="#ppt_x"/>
                                          </p:val>
                                        </p:tav>
                                        <p:tav tm="100000">
                                          <p:val>
                                            <p:strVal val="#ppt_x"/>
                                          </p:val>
                                        </p:tav>
                                      </p:tavLst>
                                    </p:anim>
                                    <p:anim calcmode="lin" valueType="num">
                                      <p:cBhvr>
                                        <p:cTn id="234" dur="1000" fill="hold"/>
                                        <p:tgtEl>
                                          <p:spTgt spid="80"/>
                                        </p:tgtEl>
                                        <p:attrNameLst>
                                          <p:attrName>ppt_y</p:attrName>
                                        </p:attrNameLst>
                                      </p:cBhvr>
                                      <p:tavLst>
                                        <p:tav tm="0">
                                          <p:val>
                                            <p:strVal val="#ppt_y+.1"/>
                                          </p:val>
                                        </p:tav>
                                        <p:tav tm="100000">
                                          <p:val>
                                            <p:strVal val="#ppt_y"/>
                                          </p:val>
                                        </p:tav>
                                      </p:tavLst>
                                    </p:anim>
                                  </p:childTnLst>
                                </p:cTn>
                              </p:par>
                              <p:par>
                                <p:cTn id="235" presetID="42" presetClass="entr" presetSubtype="0" fill="hold" nodeType="withEffect">
                                  <p:stCondLst>
                                    <p:cond delay="0"/>
                                  </p:stCondLst>
                                  <p:childTnLst>
                                    <p:set>
                                      <p:cBhvr>
                                        <p:cTn id="236" dur="1" fill="hold">
                                          <p:stCondLst>
                                            <p:cond delay="0"/>
                                          </p:stCondLst>
                                        </p:cTn>
                                        <p:tgtEl>
                                          <p:spTgt spid="81"/>
                                        </p:tgtEl>
                                        <p:attrNameLst>
                                          <p:attrName>style.visibility</p:attrName>
                                        </p:attrNameLst>
                                      </p:cBhvr>
                                      <p:to>
                                        <p:strVal val="visible"/>
                                      </p:to>
                                    </p:set>
                                    <p:animEffect transition="in" filter="fade">
                                      <p:cBhvr>
                                        <p:cTn id="237" dur="1000"/>
                                        <p:tgtEl>
                                          <p:spTgt spid="81"/>
                                        </p:tgtEl>
                                      </p:cBhvr>
                                    </p:animEffect>
                                    <p:anim calcmode="lin" valueType="num">
                                      <p:cBhvr>
                                        <p:cTn id="238" dur="1000" fill="hold"/>
                                        <p:tgtEl>
                                          <p:spTgt spid="81"/>
                                        </p:tgtEl>
                                        <p:attrNameLst>
                                          <p:attrName>ppt_x</p:attrName>
                                        </p:attrNameLst>
                                      </p:cBhvr>
                                      <p:tavLst>
                                        <p:tav tm="0">
                                          <p:val>
                                            <p:strVal val="#ppt_x"/>
                                          </p:val>
                                        </p:tav>
                                        <p:tav tm="100000">
                                          <p:val>
                                            <p:strVal val="#ppt_x"/>
                                          </p:val>
                                        </p:tav>
                                      </p:tavLst>
                                    </p:anim>
                                    <p:anim calcmode="lin" valueType="num">
                                      <p:cBhvr>
                                        <p:cTn id="239" dur="1000" fill="hold"/>
                                        <p:tgtEl>
                                          <p:spTgt spid="81"/>
                                        </p:tgtEl>
                                        <p:attrNameLst>
                                          <p:attrName>ppt_y</p:attrName>
                                        </p:attrNameLst>
                                      </p:cBhvr>
                                      <p:tavLst>
                                        <p:tav tm="0">
                                          <p:val>
                                            <p:strVal val="#ppt_y+.1"/>
                                          </p:val>
                                        </p:tav>
                                        <p:tav tm="100000">
                                          <p:val>
                                            <p:strVal val="#ppt_y"/>
                                          </p:val>
                                        </p:tav>
                                      </p:tavLst>
                                    </p:anim>
                                  </p:childTnLst>
                                </p:cTn>
                              </p:par>
                              <p:par>
                                <p:cTn id="240" presetID="42" presetClass="entr" presetSubtype="0" fill="hold" grpId="0" nodeType="withEffect">
                                  <p:stCondLst>
                                    <p:cond delay="0"/>
                                  </p:stCondLst>
                                  <p:childTnLst>
                                    <p:set>
                                      <p:cBhvr>
                                        <p:cTn id="241" dur="1" fill="hold">
                                          <p:stCondLst>
                                            <p:cond delay="0"/>
                                          </p:stCondLst>
                                        </p:cTn>
                                        <p:tgtEl>
                                          <p:spTgt spid="82"/>
                                        </p:tgtEl>
                                        <p:attrNameLst>
                                          <p:attrName>style.visibility</p:attrName>
                                        </p:attrNameLst>
                                      </p:cBhvr>
                                      <p:to>
                                        <p:strVal val="visible"/>
                                      </p:to>
                                    </p:set>
                                    <p:animEffect transition="in" filter="fade">
                                      <p:cBhvr>
                                        <p:cTn id="242" dur="1000"/>
                                        <p:tgtEl>
                                          <p:spTgt spid="82"/>
                                        </p:tgtEl>
                                      </p:cBhvr>
                                    </p:animEffect>
                                    <p:anim calcmode="lin" valueType="num">
                                      <p:cBhvr>
                                        <p:cTn id="243" dur="1000" fill="hold"/>
                                        <p:tgtEl>
                                          <p:spTgt spid="82"/>
                                        </p:tgtEl>
                                        <p:attrNameLst>
                                          <p:attrName>ppt_x</p:attrName>
                                        </p:attrNameLst>
                                      </p:cBhvr>
                                      <p:tavLst>
                                        <p:tav tm="0">
                                          <p:val>
                                            <p:strVal val="#ppt_x"/>
                                          </p:val>
                                        </p:tav>
                                        <p:tav tm="100000">
                                          <p:val>
                                            <p:strVal val="#ppt_x"/>
                                          </p:val>
                                        </p:tav>
                                      </p:tavLst>
                                    </p:anim>
                                    <p:anim calcmode="lin" valueType="num">
                                      <p:cBhvr>
                                        <p:cTn id="244" dur="1000" fill="hold"/>
                                        <p:tgtEl>
                                          <p:spTgt spid="82"/>
                                        </p:tgtEl>
                                        <p:attrNameLst>
                                          <p:attrName>ppt_y</p:attrName>
                                        </p:attrNameLst>
                                      </p:cBhvr>
                                      <p:tavLst>
                                        <p:tav tm="0">
                                          <p:val>
                                            <p:strVal val="#ppt_y+.1"/>
                                          </p:val>
                                        </p:tav>
                                        <p:tav tm="100000">
                                          <p:val>
                                            <p:strVal val="#ppt_y"/>
                                          </p:val>
                                        </p:tav>
                                      </p:tavLst>
                                    </p:anim>
                                  </p:childTnLst>
                                </p:cTn>
                              </p:par>
                              <p:par>
                                <p:cTn id="245" presetID="42" presetClass="entr" presetSubtype="0" fill="hold" grpId="0" nodeType="withEffect">
                                  <p:stCondLst>
                                    <p:cond delay="0"/>
                                  </p:stCondLst>
                                  <p:childTnLst>
                                    <p:set>
                                      <p:cBhvr>
                                        <p:cTn id="246" dur="1" fill="hold">
                                          <p:stCondLst>
                                            <p:cond delay="0"/>
                                          </p:stCondLst>
                                        </p:cTn>
                                        <p:tgtEl>
                                          <p:spTgt spid="83"/>
                                        </p:tgtEl>
                                        <p:attrNameLst>
                                          <p:attrName>style.visibility</p:attrName>
                                        </p:attrNameLst>
                                      </p:cBhvr>
                                      <p:to>
                                        <p:strVal val="visible"/>
                                      </p:to>
                                    </p:set>
                                    <p:animEffect transition="in" filter="fade">
                                      <p:cBhvr>
                                        <p:cTn id="247" dur="1000"/>
                                        <p:tgtEl>
                                          <p:spTgt spid="83"/>
                                        </p:tgtEl>
                                      </p:cBhvr>
                                    </p:animEffect>
                                    <p:anim calcmode="lin" valueType="num">
                                      <p:cBhvr>
                                        <p:cTn id="248" dur="1000" fill="hold"/>
                                        <p:tgtEl>
                                          <p:spTgt spid="83"/>
                                        </p:tgtEl>
                                        <p:attrNameLst>
                                          <p:attrName>ppt_x</p:attrName>
                                        </p:attrNameLst>
                                      </p:cBhvr>
                                      <p:tavLst>
                                        <p:tav tm="0">
                                          <p:val>
                                            <p:strVal val="#ppt_x"/>
                                          </p:val>
                                        </p:tav>
                                        <p:tav tm="100000">
                                          <p:val>
                                            <p:strVal val="#ppt_x"/>
                                          </p:val>
                                        </p:tav>
                                      </p:tavLst>
                                    </p:anim>
                                    <p:anim calcmode="lin" valueType="num">
                                      <p:cBhvr>
                                        <p:cTn id="249" dur="1000" fill="hold"/>
                                        <p:tgtEl>
                                          <p:spTgt spid="83"/>
                                        </p:tgtEl>
                                        <p:attrNameLst>
                                          <p:attrName>ppt_y</p:attrName>
                                        </p:attrNameLst>
                                      </p:cBhvr>
                                      <p:tavLst>
                                        <p:tav tm="0">
                                          <p:val>
                                            <p:strVal val="#ppt_y+.1"/>
                                          </p:val>
                                        </p:tav>
                                        <p:tav tm="100000">
                                          <p:val>
                                            <p:strVal val="#ppt_y"/>
                                          </p:val>
                                        </p:tav>
                                      </p:tavLst>
                                    </p:anim>
                                  </p:childTnLst>
                                </p:cTn>
                              </p:par>
                              <p:par>
                                <p:cTn id="250" presetID="42" presetClass="entr" presetSubtype="0" fill="hold" nodeType="withEffect">
                                  <p:stCondLst>
                                    <p:cond delay="0"/>
                                  </p:stCondLst>
                                  <p:childTnLst>
                                    <p:set>
                                      <p:cBhvr>
                                        <p:cTn id="251" dur="1" fill="hold">
                                          <p:stCondLst>
                                            <p:cond delay="0"/>
                                          </p:stCondLst>
                                        </p:cTn>
                                        <p:tgtEl>
                                          <p:spTgt spid="84"/>
                                        </p:tgtEl>
                                        <p:attrNameLst>
                                          <p:attrName>style.visibility</p:attrName>
                                        </p:attrNameLst>
                                      </p:cBhvr>
                                      <p:to>
                                        <p:strVal val="visible"/>
                                      </p:to>
                                    </p:set>
                                    <p:animEffect transition="in" filter="fade">
                                      <p:cBhvr>
                                        <p:cTn id="252" dur="1000"/>
                                        <p:tgtEl>
                                          <p:spTgt spid="84"/>
                                        </p:tgtEl>
                                      </p:cBhvr>
                                    </p:animEffect>
                                    <p:anim calcmode="lin" valueType="num">
                                      <p:cBhvr>
                                        <p:cTn id="253" dur="1000" fill="hold"/>
                                        <p:tgtEl>
                                          <p:spTgt spid="84"/>
                                        </p:tgtEl>
                                        <p:attrNameLst>
                                          <p:attrName>ppt_x</p:attrName>
                                        </p:attrNameLst>
                                      </p:cBhvr>
                                      <p:tavLst>
                                        <p:tav tm="0">
                                          <p:val>
                                            <p:strVal val="#ppt_x"/>
                                          </p:val>
                                        </p:tav>
                                        <p:tav tm="100000">
                                          <p:val>
                                            <p:strVal val="#ppt_x"/>
                                          </p:val>
                                        </p:tav>
                                      </p:tavLst>
                                    </p:anim>
                                    <p:anim calcmode="lin" valueType="num">
                                      <p:cBhvr>
                                        <p:cTn id="254" dur="1000" fill="hold"/>
                                        <p:tgtEl>
                                          <p:spTgt spid="84"/>
                                        </p:tgtEl>
                                        <p:attrNameLst>
                                          <p:attrName>ppt_y</p:attrName>
                                        </p:attrNameLst>
                                      </p:cBhvr>
                                      <p:tavLst>
                                        <p:tav tm="0">
                                          <p:val>
                                            <p:strVal val="#ppt_y+.1"/>
                                          </p:val>
                                        </p:tav>
                                        <p:tav tm="100000">
                                          <p:val>
                                            <p:strVal val="#ppt_y"/>
                                          </p:val>
                                        </p:tav>
                                      </p:tavLst>
                                    </p:anim>
                                  </p:childTnLst>
                                </p:cTn>
                              </p:par>
                              <p:par>
                                <p:cTn id="255" presetID="42" presetClass="entr" presetSubtype="0" fill="hold" grpId="0" nodeType="withEffect">
                                  <p:stCondLst>
                                    <p:cond delay="0"/>
                                  </p:stCondLst>
                                  <p:childTnLst>
                                    <p:set>
                                      <p:cBhvr>
                                        <p:cTn id="256" dur="1" fill="hold">
                                          <p:stCondLst>
                                            <p:cond delay="0"/>
                                          </p:stCondLst>
                                        </p:cTn>
                                        <p:tgtEl>
                                          <p:spTgt spid="85"/>
                                        </p:tgtEl>
                                        <p:attrNameLst>
                                          <p:attrName>style.visibility</p:attrName>
                                        </p:attrNameLst>
                                      </p:cBhvr>
                                      <p:to>
                                        <p:strVal val="visible"/>
                                      </p:to>
                                    </p:set>
                                    <p:animEffect transition="in" filter="fade">
                                      <p:cBhvr>
                                        <p:cTn id="257" dur="1000"/>
                                        <p:tgtEl>
                                          <p:spTgt spid="85"/>
                                        </p:tgtEl>
                                      </p:cBhvr>
                                    </p:animEffect>
                                    <p:anim calcmode="lin" valueType="num">
                                      <p:cBhvr>
                                        <p:cTn id="258" dur="1000" fill="hold"/>
                                        <p:tgtEl>
                                          <p:spTgt spid="85"/>
                                        </p:tgtEl>
                                        <p:attrNameLst>
                                          <p:attrName>ppt_x</p:attrName>
                                        </p:attrNameLst>
                                      </p:cBhvr>
                                      <p:tavLst>
                                        <p:tav tm="0">
                                          <p:val>
                                            <p:strVal val="#ppt_x"/>
                                          </p:val>
                                        </p:tav>
                                        <p:tav tm="100000">
                                          <p:val>
                                            <p:strVal val="#ppt_x"/>
                                          </p:val>
                                        </p:tav>
                                      </p:tavLst>
                                    </p:anim>
                                    <p:anim calcmode="lin" valueType="num">
                                      <p:cBhvr>
                                        <p:cTn id="259" dur="1000" fill="hold"/>
                                        <p:tgtEl>
                                          <p:spTgt spid="85"/>
                                        </p:tgtEl>
                                        <p:attrNameLst>
                                          <p:attrName>ppt_y</p:attrName>
                                        </p:attrNameLst>
                                      </p:cBhvr>
                                      <p:tavLst>
                                        <p:tav tm="0">
                                          <p:val>
                                            <p:strVal val="#ppt_y+.1"/>
                                          </p:val>
                                        </p:tav>
                                        <p:tav tm="100000">
                                          <p:val>
                                            <p:strVal val="#ppt_y"/>
                                          </p:val>
                                        </p:tav>
                                      </p:tavLst>
                                    </p:anim>
                                  </p:childTnLst>
                                </p:cTn>
                              </p:par>
                              <p:par>
                                <p:cTn id="260" presetID="42" presetClass="entr" presetSubtype="0" fill="hold" grpId="0" nodeType="withEffect">
                                  <p:stCondLst>
                                    <p:cond delay="0"/>
                                  </p:stCondLst>
                                  <p:childTnLst>
                                    <p:set>
                                      <p:cBhvr>
                                        <p:cTn id="261" dur="1" fill="hold">
                                          <p:stCondLst>
                                            <p:cond delay="0"/>
                                          </p:stCondLst>
                                        </p:cTn>
                                        <p:tgtEl>
                                          <p:spTgt spid="86"/>
                                        </p:tgtEl>
                                        <p:attrNameLst>
                                          <p:attrName>style.visibility</p:attrName>
                                        </p:attrNameLst>
                                      </p:cBhvr>
                                      <p:to>
                                        <p:strVal val="visible"/>
                                      </p:to>
                                    </p:set>
                                    <p:animEffect transition="in" filter="fade">
                                      <p:cBhvr>
                                        <p:cTn id="262" dur="1000"/>
                                        <p:tgtEl>
                                          <p:spTgt spid="86"/>
                                        </p:tgtEl>
                                      </p:cBhvr>
                                    </p:animEffect>
                                    <p:anim calcmode="lin" valueType="num">
                                      <p:cBhvr>
                                        <p:cTn id="263" dur="1000" fill="hold"/>
                                        <p:tgtEl>
                                          <p:spTgt spid="86"/>
                                        </p:tgtEl>
                                        <p:attrNameLst>
                                          <p:attrName>ppt_x</p:attrName>
                                        </p:attrNameLst>
                                      </p:cBhvr>
                                      <p:tavLst>
                                        <p:tav tm="0">
                                          <p:val>
                                            <p:strVal val="#ppt_x"/>
                                          </p:val>
                                        </p:tav>
                                        <p:tav tm="100000">
                                          <p:val>
                                            <p:strVal val="#ppt_x"/>
                                          </p:val>
                                        </p:tav>
                                      </p:tavLst>
                                    </p:anim>
                                    <p:anim calcmode="lin" valueType="num">
                                      <p:cBhvr>
                                        <p:cTn id="264" dur="1000" fill="hold"/>
                                        <p:tgtEl>
                                          <p:spTgt spid="86"/>
                                        </p:tgtEl>
                                        <p:attrNameLst>
                                          <p:attrName>ppt_y</p:attrName>
                                        </p:attrNameLst>
                                      </p:cBhvr>
                                      <p:tavLst>
                                        <p:tav tm="0">
                                          <p:val>
                                            <p:strVal val="#ppt_y+.1"/>
                                          </p:val>
                                        </p:tav>
                                        <p:tav tm="100000">
                                          <p:val>
                                            <p:strVal val="#ppt_y"/>
                                          </p:val>
                                        </p:tav>
                                      </p:tavLst>
                                    </p:anim>
                                  </p:childTnLst>
                                </p:cTn>
                              </p:par>
                              <p:par>
                                <p:cTn id="265" presetID="42" presetClass="entr" presetSubtype="0" fill="hold" nodeType="withEffect">
                                  <p:stCondLst>
                                    <p:cond delay="0"/>
                                  </p:stCondLst>
                                  <p:childTnLst>
                                    <p:set>
                                      <p:cBhvr>
                                        <p:cTn id="266" dur="1" fill="hold">
                                          <p:stCondLst>
                                            <p:cond delay="0"/>
                                          </p:stCondLst>
                                        </p:cTn>
                                        <p:tgtEl>
                                          <p:spTgt spid="87"/>
                                        </p:tgtEl>
                                        <p:attrNameLst>
                                          <p:attrName>style.visibility</p:attrName>
                                        </p:attrNameLst>
                                      </p:cBhvr>
                                      <p:to>
                                        <p:strVal val="visible"/>
                                      </p:to>
                                    </p:set>
                                    <p:animEffect transition="in" filter="fade">
                                      <p:cBhvr>
                                        <p:cTn id="267" dur="1000"/>
                                        <p:tgtEl>
                                          <p:spTgt spid="87"/>
                                        </p:tgtEl>
                                      </p:cBhvr>
                                    </p:animEffect>
                                    <p:anim calcmode="lin" valueType="num">
                                      <p:cBhvr>
                                        <p:cTn id="268" dur="1000" fill="hold"/>
                                        <p:tgtEl>
                                          <p:spTgt spid="87"/>
                                        </p:tgtEl>
                                        <p:attrNameLst>
                                          <p:attrName>ppt_x</p:attrName>
                                        </p:attrNameLst>
                                      </p:cBhvr>
                                      <p:tavLst>
                                        <p:tav tm="0">
                                          <p:val>
                                            <p:strVal val="#ppt_x"/>
                                          </p:val>
                                        </p:tav>
                                        <p:tav tm="100000">
                                          <p:val>
                                            <p:strVal val="#ppt_x"/>
                                          </p:val>
                                        </p:tav>
                                      </p:tavLst>
                                    </p:anim>
                                    <p:anim calcmode="lin" valueType="num">
                                      <p:cBhvr>
                                        <p:cTn id="269" dur="1000" fill="hold"/>
                                        <p:tgtEl>
                                          <p:spTgt spid="87"/>
                                        </p:tgtEl>
                                        <p:attrNameLst>
                                          <p:attrName>ppt_y</p:attrName>
                                        </p:attrNameLst>
                                      </p:cBhvr>
                                      <p:tavLst>
                                        <p:tav tm="0">
                                          <p:val>
                                            <p:strVal val="#ppt_y+.1"/>
                                          </p:val>
                                        </p:tav>
                                        <p:tav tm="100000">
                                          <p:val>
                                            <p:strVal val="#ppt_y"/>
                                          </p:val>
                                        </p:tav>
                                      </p:tavLst>
                                    </p:anim>
                                  </p:childTnLst>
                                </p:cTn>
                              </p:par>
                              <p:par>
                                <p:cTn id="270" presetID="42" presetClass="entr" presetSubtype="0" fill="hold" grpId="0" nodeType="withEffect">
                                  <p:stCondLst>
                                    <p:cond delay="0"/>
                                  </p:stCondLst>
                                  <p:childTnLst>
                                    <p:set>
                                      <p:cBhvr>
                                        <p:cTn id="271" dur="1" fill="hold">
                                          <p:stCondLst>
                                            <p:cond delay="0"/>
                                          </p:stCondLst>
                                        </p:cTn>
                                        <p:tgtEl>
                                          <p:spTgt spid="88"/>
                                        </p:tgtEl>
                                        <p:attrNameLst>
                                          <p:attrName>style.visibility</p:attrName>
                                        </p:attrNameLst>
                                      </p:cBhvr>
                                      <p:to>
                                        <p:strVal val="visible"/>
                                      </p:to>
                                    </p:set>
                                    <p:animEffect transition="in" filter="fade">
                                      <p:cBhvr>
                                        <p:cTn id="272" dur="1000"/>
                                        <p:tgtEl>
                                          <p:spTgt spid="88"/>
                                        </p:tgtEl>
                                      </p:cBhvr>
                                    </p:animEffect>
                                    <p:anim calcmode="lin" valueType="num">
                                      <p:cBhvr>
                                        <p:cTn id="273" dur="1000" fill="hold"/>
                                        <p:tgtEl>
                                          <p:spTgt spid="88"/>
                                        </p:tgtEl>
                                        <p:attrNameLst>
                                          <p:attrName>ppt_x</p:attrName>
                                        </p:attrNameLst>
                                      </p:cBhvr>
                                      <p:tavLst>
                                        <p:tav tm="0">
                                          <p:val>
                                            <p:strVal val="#ppt_x"/>
                                          </p:val>
                                        </p:tav>
                                        <p:tav tm="100000">
                                          <p:val>
                                            <p:strVal val="#ppt_x"/>
                                          </p:val>
                                        </p:tav>
                                      </p:tavLst>
                                    </p:anim>
                                    <p:anim calcmode="lin" valueType="num">
                                      <p:cBhvr>
                                        <p:cTn id="274" dur="1000" fill="hold"/>
                                        <p:tgtEl>
                                          <p:spTgt spid="88"/>
                                        </p:tgtEl>
                                        <p:attrNameLst>
                                          <p:attrName>ppt_y</p:attrName>
                                        </p:attrNameLst>
                                      </p:cBhvr>
                                      <p:tavLst>
                                        <p:tav tm="0">
                                          <p:val>
                                            <p:strVal val="#ppt_y+.1"/>
                                          </p:val>
                                        </p:tav>
                                        <p:tav tm="100000">
                                          <p:val>
                                            <p:strVal val="#ppt_y"/>
                                          </p:val>
                                        </p:tav>
                                      </p:tavLst>
                                    </p:anim>
                                  </p:childTnLst>
                                </p:cTn>
                              </p:par>
                              <p:par>
                                <p:cTn id="275" presetID="42" presetClass="entr" presetSubtype="0" fill="hold" grpId="0" nodeType="withEffect">
                                  <p:stCondLst>
                                    <p:cond delay="0"/>
                                  </p:stCondLst>
                                  <p:childTnLst>
                                    <p:set>
                                      <p:cBhvr>
                                        <p:cTn id="276" dur="1" fill="hold">
                                          <p:stCondLst>
                                            <p:cond delay="0"/>
                                          </p:stCondLst>
                                        </p:cTn>
                                        <p:tgtEl>
                                          <p:spTgt spid="89"/>
                                        </p:tgtEl>
                                        <p:attrNameLst>
                                          <p:attrName>style.visibility</p:attrName>
                                        </p:attrNameLst>
                                      </p:cBhvr>
                                      <p:to>
                                        <p:strVal val="visible"/>
                                      </p:to>
                                    </p:set>
                                    <p:animEffect transition="in" filter="fade">
                                      <p:cBhvr>
                                        <p:cTn id="277" dur="1000"/>
                                        <p:tgtEl>
                                          <p:spTgt spid="89"/>
                                        </p:tgtEl>
                                      </p:cBhvr>
                                    </p:animEffect>
                                    <p:anim calcmode="lin" valueType="num">
                                      <p:cBhvr>
                                        <p:cTn id="278" dur="1000" fill="hold"/>
                                        <p:tgtEl>
                                          <p:spTgt spid="89"/>
                                        </p:tgtEl>
                                        <p:attrNameLst>
                                          <p:attrName>ppt_x</p:attrName>
                                        </p:attrNameLst>
                                      </p:cBhvr>
                                      <p:tavLst>
                                        <p:tav tm="0">
                                          <p:val>
                                            <p:strVal val="#ppt_x"/>
                                          </p:val>
                                        </p:tav>
                                        <p:tav tm="100000">
                                          <p:val>
                                            <p:strVal val="#ppt_x"/>
                                          </p:val>
                                        </p:tav>
                                      </p:tavLst>
                                    </p:anim>
                                    <p:anim calcmode="lin" valueType="num">
                                      <p:cBhvr>
                                        <p:cTn id="279" dur="1000" fill="hold"/>
                                        <p:tgtEl>
                                          <p:spTgt spid="89"/>
                                        </p:tgtEl>
                                        <p:attrNameLst>
                                          <p:attrName>ppt_y</p:attrName>
                                        </p:attrNameLst>
                                      </p:cBhvr>
                                      <p:tavLst>
                                        <p:tav tm="0">
                                          <p:val>
                                            <p:strVal val="#ppt_y+.1"/>
                                          </p:val>
                                        </p:tav>
                                        <p:tav tm="100000">
                                          <p:val>
                                            <p:strVal val="#ppt_y"/>
                                          </p:val>
                                        </p:tav>
                                      </p:tavLst>
                                    </p:anim>
                                  </p:childTnLst>
                                </p:cTn>
                              </p:par>
                              <p:par>
                                <p:cTn id="280" presetID="42" presetClass="entr" presetSubtype="0" fill="hold" grpId="0" nodeType="withEffect">
                                  <p:stCondLst>
                                    <p:cond delay="0"/>
                                  </p:stCondLst>
                                  <p:childTnLst>
                                    <p:set>
                                      <p:cBhvr>
                                        <p:cTn id="281" dur="1" fill="hold">
                                          <p:stCondLst>
                                            <p:cond delay="0"/>
                                          </p:stCondLst>
                                        </p:cTn>
                                        <p:tgtEl>
                                          <p:spTgt spid="90"/>
                                        </p:tgtEl>
                                        <p:attrNameLst>
                                          <p:attrName>style.visibility</p:attrName>
                                        </p:attrNameLst>
                                      </p:cBhvr>
                                      <p:to>
                                        <p:strVal val="visible"/>
                                      </p:to>
                                    </p:set>
                                    <p:animEffect transition="in" filter="fade">
                                      <p:cBhvr>
                                        <p:cTn id="282" dur="1000"/>
                                        <p:tgtEl>
                                          <p:spTgt spid="90"/>
                                        </p:tgtEl>
                                      </p:cBhvr>
                                    </p:animEffect>
                                    <p:anim calcmode="lin" valueType="num">
                                      <p:cBhvr>
                                        <p:cTn id="283" dur="1000" fill="hold"/>
                                        <p:tgtEl>
                                          <p:spTgt spid="90"/>
                                        </p:tgtEl>
                                        <p:attrNameLst>
                                          <p:attrName>ppt_x</p:attrName>
                                        </p:attrNameLst>
                                      </p:cBhvr>
                                      <p:tavLst>
                                        <p:tav tm="0">
                                          <p:val>
                                            <p:strVal val="#ppt_x"/>
                                          </p:val>
                                        </p:tav>
                                        <p:tav tm="100000">
                                          <p:val>
                                            <p:strVal val="#ppt_x"/>
                                          </p:val>
                                        </p:tav>
                                      </p:tavLst>
                                    </p:anim>
                                    <p:anim calcmode="lin" valueType="num">
                                      <p:cBhvr>
                                        <p:cTn id="284" dur="1000" fill="hold"/>
                                        <p:tgtEl>
                                          <p:spTgt spid="90"/>
                                        </p:tgtEl>
                                        <p:attrNameLst>
                                          <p:attrName>ppt_y</p:attrName>
                                        </p:attrNameLst>
                                      </p:cBhvr>
                                      <p:tavLst>
                                        <p:tav tm="0">
                                          <p:val>
                                            <p:strVal val="#ppt_y+.1"/>
                                          </p:val>
                                        </p:tav>
                                        <p:tav tm="100000">
                                          <p:val>
                                            <p:strVal val="#ppt_y"/>
                                          </p:val>
                                        </p:tav>
                                      </p:tavLst>
                                    </p:anim>
                                  </p:childTnLst>
                                </p:cTn>
                              </p:par>
                              <p:par>
                                <p:cTn id="285" presetID="42" presetClass="entr" presetSubtype="0" fill="hold" grpId="0" nodeType="withEffect">
                                  <p:stCondLst>
                                    <p:cond delay="0"/>
                                  </p:stCondLst>
                                  <p:childTnLst>
                                    <p:set>
                                      <p:cBhvr>
                                        <p:cTn id="286" dur="1" fill="hold">
                                          <p:stCondLst>
                                            <p:cond delay="0"/>
                                          </p:stCondLst>
                                        </p:cTn>
                                        <p:tgtEl>
                                          <p:spTgt spid="91"/>
                                        </p:tgtEl>
                                        <p:attrNameLst>
                                          <p:attrName>style.visibility</p:attrName>
                                        </p:attrNameLst>
                                      </p:cBhvr>
                                      <p:to>
                                        <p:strVal val="visible"/>
                                      </p:to>
                                    </p:set>
                                    <p:animEffect transition="in" filter="fade">
                                      <p:cBhvr>
                                        <p:cTn id="287" dur="1000"/>
                                        <p:tgtEl>
                                          <p:spTgt spid="91"/>
                                        </p:tgtEl>
                                      </p:cBhvr>
                                    </p:animEffect>
                                    <p:anim calcmode="lin" valueType="num">
                                      <p:cBhvr>
                                        <p:cTn id="288" dur="1000" fill="hold"/>
                                        <p:tgtEl>
                                          <p:spTgt spid="91"/>
                                        </p:tgtEl>
                                        <p:attrNameLst>
                                          <p:attrName>ppt_x</p:attrName>
                                        </p:attrNameLst>
                                      </p:cBhvr>
                                      <p:tavLst>
                                        <p:tav tm="0">
                                          <p:val>
                                            <p:strVal val="#ppt_x"/>
                                          </p:val>
                                        </p:tav>
                                        <p:tav tm="100000">
                                          <p:val>
                                            <p:strVal val="#ppt_x"/>
                                          </p:val>
                                        </p:tav>
                                      </p:tavLst>
                                    </p:anim>
                                    <p:anim calcmode="lin" valueType="num">
                                      <p:cBhvr>
                                        <p:cTn id="289" dur="1000" fill="hold"/>
                                        <p:tgtEl>
                                          <p:spTgt spid="91"/>
                                        </p:tgtEl>
                                        <p:attrNameLst>
                                          <p:attrName>ppt_y</p:attrName>
                                        </p:attrNameLst>
                                      </p:cBhvr>
                                      <p:tavLst>
                                        <p:tav tm="0">
                                          <p:val>
                                            <p:strVal val="#ppt_y+.1"/>
                                          </p:val>
                                        </p:tav>
                                        <p:tav tm="100000">
                                          <p:val>
                                            <p:strVal val="#ppt_y"/>
                                          </p:val>
                                        </p:tav>
                                      </p:tavLst>
                                    </p:anim>
                                  </p:childTnLst>
                                </p:cTn>
                              </p:par>
                              <p:par>
                                <p:cTn id="290" presetID="42" presetClass="entr" presetSubtype="0" fill="hold" nodeType="withEffect">
                                  <p:stCondLst>
                                    <p:cond delay="0"/>
                                  </p:stCondLst>
                                  <p:childTnLst>
                                    <p:set>
                                      <p:cBhvr>
                                        <p:cTn id="291" dur="1" fill="hold">
                                          <p:stCondLst>
                                            <p:cond delay="0"/>
                                          </p:stCondLst>
                                        </p:cTn>
                                        <p:tgtEl>
                                          <p:spTgt spid="92"/>
                                        </p:tgtEl>
                                        <p:attrNameLst>
                                          <p:attrName>style.visibility</p:attrName>
                                        </p:attrNameLst>
                                      </p:cBhvr>
                                      <p:to>
                                        <p:strVal val="visible"/>
                                      </p:to>
                                    </p:set>
                                    <p:animEffect transition="in" filter="fade">
                                      <p:cBhvr>
                                        <p:cTn id="292" dur="1000"/>
                                        <p:tgtEl>
                                          <p:spTgt spid="92"/>
                                        </p:tgtEl>
                                      </p:cBhvr>
                                    </p:animEffect>
                                    <p:anim calcmode="lin" valueType="num">
                                      <p:cBhvr>
                                        <p:cTn id="293" dur="1000" fill="hold"/>
                                        <p:tgtEl>
                                          <p:spTgt spid="92"/>
                                        </p:tgtEl>
                                        <p:attrNameLst>
                                          <p:attrName>ppt_x</p:attrName>
                                        </p:attrNameLst>
                                      </p:cBhvr>
                                      <p:tavLst>
                                        <p:tav tm="0">
                                          <p:val>
                                            <p:strVal val="#ppt_x"/>
                                          </p:val>
                                        </p:tav>
                                        <p:tav tm="100000">
                                          <p:val>
                                            <p:strVal val="#ppt_x"/>
                                          </p:val>
                                        </p:tav>
                                      </p:tavLst>
                                    </p:anim>
                                    <p:anim calcmode="lin" valueType="num">
                                      <p:cBhvr>
                                        <p:cTn id="294" dur="1000" fill="hold"/>
                                        <p:tgtEl>
                                          <p:spTgt spid="92"/>
                                        </p:tgtEl>
                                        <p:attrNameLst>
                                          <p:attrName>ppt_y</p:attrName>
                                        </p:attrNameLst>
                                      </p:cBhvr>
                                      <p:tavLst>
                                        <p:tav tm="0">
                                          <p:val>
                                            <p:strVal val="#ppt_y+.1"/>
                                          </p:val>
                                        </p:tav>
                                        <p:tav tm="100000">
                                          <p:val>
                                            <p:strVal val="#ppt_y"/>
                                          </p:val>
                                        </p:tav>
                                      </p:tavLst>
                                    </p:anim>
                                  </p:childTnLst>
                                </p:cTn>
                              </p:par>
                              <p:par>
                                <p:cTn id="295" presetID="42" presetClass="entr" presetSubtype="0" fill="hold" grpId="0" nodeType="withEffect">
                                  <p:stCondLst>
                                    <p:cond delay="0"/>
                                  </p:stCondLst>
                                  <p:childTnLst>
                                    <p:set>
                                      <p:cBhvr>
                                        <p:cTn id="296" dur="1" fill="hold">
                                          <p:stCondLst>
                                            <p:cond delay="0"/>
                                          </p:stCondLst>
                                        </p:cTn>
                                        <p:tgtEl>
                                          <p:spTgt spid="93"/>
                                        </p:tgtEl>
                                        <p:attrNameLst>
                                          <p:attrName>style.visibility</p:attrName>
                                        </p:attrNameLst>
                                      </p:cBhvr>
                                      <p:to>
                                        <p:strVal val="visible"/>
                                      </p:to>
                                    </p:set>
                                    <p:animEffect transition="in" filter="fade">
                                      <p:cBhvr>
                                        <p:cTn id="297" dur="1000"/>
                                        <p:tgtEl>
                                          <p:spTgt spid="93"/>
                                        </p:tgtEl>
                                      </p:cBhvr>
                                    </p:animEffect>
                                    <p:anim calcmode="lin" valueType="num">
                                      <p:cBhvr>
                                        <p:cTn id="298" dur="1000" fill="hold"/>
                                        <p:tgtEl>
                                          <p:spTgt spid="93"/>
                                        </p:tgtEl>
                                        <p:attrNameLst>
                                          <p:attrName>ppt_x</p:attrName>
                                        </p:attrNameLst>
                                      </p:cBhvr>
                                      <p:tavLst>
                                        <p:tav tm="0">
                                          <p:val>
                                            <p:strVal val="#ppt_x"/>
                                          </p:val>
                                        </p:tav>
                                        <p:tav tm="100000">
                                          <p:val>
                                            <p:strVal val="#ppt_x"/>
                                          </p:val>
                                        </p:tav>
                                      </p:tavLst>
                                    </p:anim>
                                    <p:anim calcmode="lin" valueType="num">
                                      <p:cBhvr>
                                        <p:cTn id="299" dur="1000" fill="hold"/>
                                        <p:tgtEl>
                                          <p:spTgt spid="93"/>
                                        </p:tgtEl>
                                        <p:attrNameLst>
                                          <p:attrName>ppt_y</p:attrName>
                                        </p:attrNameLst>
                                      </p:cBhvr>
                                      <p:tavLst>
                                        <p:tav tm="0">
                                          <p:val>
                                            <p:strVal val="#ppt_y+.1"/>
                                          </p:val>
                                        </p:tav>
                                        <p:tav tm="100000">
                                          <p:val>
                                            <p:strVal val="#ppt_y"/>
                                          </p:val>
                                        </p:tav>
                                      </p:tavLst>
                                    </p:anim>
                                  </p:childTnLst>
                                </p:cTn>
                              </p:par>
                              <p:par>
                                <p:cTn id="300" presetID="42" presetClass="entr" presetSubtype="0" fill="hold" nodeType="withEffect">
                                  <p:stCondLst>
                                    <p:cond delay="0"/>
                                  </p:stCondLst>
                                  <p:childTnLst>
                                    <p:set>
                                      <p:cBhvr>
                                        <p:cTn id="301" dur="1" fill="hold">
                                          <p:stCondLst>
                                            <p:cond delay="0"/>
                                          </p:stCondLst>
                                        </p:cTn>
                                        <p:tgtEl>
                                          <p:spTgt spid="94"/>
                                        </p:tgtEl>
                                        <p:attrNameLst>
                                          <p:attrName>style.visibility</p:attrName>
                                        </p:attrNameLst>
                                      </p:cBhvr>
                                      <p:to>
                                        <p:strVal val="visible"/>
                                      </p:to>
                                    </p:set>
                                    <p:animEffect transition="in" filter="fade">
                                      <p:cBhvr>
                                        <p:cTn id="302" dur="1000"/>
                                        <p:tgtEl>
                                          <p:spTgt spid="94"/>
                                        </p:tgtEl>
                                      </p:cBhvr>
                                    </p:animEffect>
                                    <p:anim calcmode="lin" valueType="num">
                                      <p:cBhvr>
                                        <p:cTn id="303" dur="1000" fill="hold"/>
                                        <p:tgtEl>
                                          <p:spTgt spid="94"/>
                                        </p:tgtEl>
                                        <p:attrNameLst>
                                          <p:attrName>ppt_x</p:attrName>
                                        </p:attrNameLst>
                                      </p:cBhvr>
                                      <p:tavLst>
                                        <p:tav tm="0">
                                          <p:val>
                                            <p:strVal val="#ppt_x"/>
                                          </p:val>
                                        </p:tav>
                                        <p:tav tm="100000">
                                          <p:val>
                                            <p:strVal val="#ppt_x"/>
                                          </p:val>
                                        </p:tav>
                                      </p:tavLst>
                                    </p:anim>
                                    <p:anim calcmode="lin" valueType="num">
                                      <p:cBhvr>
                                        <p:cTn id="304" dur="1000" fill="hold"/>
                                        <p:tgtEl>
                                          <p:spTgt spid="94"/>
                                        </p:tgtEl>
                                        <p:attrNameLst>
                                          <p:attrName>ppt_y</p:attrName>
                                        </p:attrNameLst>
                                      </p:cBhvr>
                                      <p:tavLst>
                                        <p:tav tm="0">
                                          <p:val>
                                            <p:strVal val="#ppt_y+.1"/>
                                          </p:val>
                                        </p:tav>
                                        <p:tav tm="100000">
                                          <p:val>
                                            <p:strVal val="#ppt_y"/>
                                          </p:val>
                                        </p:tav>
                                      </p:tavLst>
                                    </p:anim>
                                  </p:childTnLst>
                                </p:cTn>
                              </p:par>
                              <p:par>
                                <p:cTn id="305" presetID="42" presetClass="entr" presetSubtype="0" fill="hold" grpId="0" nodeType="withEffect">
                                  <p:stCondLst>
                                    <p:cond delay="0"/>
                                  </p:stCondLst>
                                  <p:childTnLst>
                                    <p:set>
                                      <p:cBhvr>
                                        <p:cTn id="306" dur="1" fill="hold">
                                          <p:stCondLst>
                                            <p:cond delay="0"/>
                                          </p:stCondLst>
                                        </p:cTn>
                                        <p:tgtEl>
                                          <p:spTgt spid="95"/>
                                        </p:tgtEl>
                                        <p:attrNameLst>
                                          <p:attrName>style.visibility</p:attrName>
                                        </p:attrNameLst>
                                      </p:cBhvr>
                                      <p:to>
                                        <p:strVal val="visible"/>
                                      </p:to>
                                    </p:set>
                                    <p:animEffect transition="in" filter="fade">
                                      <p:cBhvr>
                                        <p:cTn id="307" dur="1000"/>
                                        <p:tgtEl>
                                          <p:spTgt spid="95"/>
                                        </p:tgtEl>
                                      </p:cBhvr>
                                    </p:animEffect>
                                    <p:anim calcmode="lin" valueType="num">
                                      <p:cBhvr>
                                        <p:cTn id="308" dur="1000" fill="hold"/>
                                        <p:tgtEl>
                                          <p:spTgt spid="95"/>
                                        </p:tgtEl>
                                        <p:attrNameLst>
                                          <p:attrName>ppt_x</p:attrName>
                                        </p:attrNameLst>
                                      </p:cBhvr>
                                      <p:tavLst>
                                        <p:tav tm="0">
                                          <p:val>
                                            <p:strVal val="#ppt_x"/>
                                          </p:val>
                                        </p:tav>
                                        <p:tav tm="100000">
                                          <p:val>
                                            <p:strVal val="#ppt_x"/>
                                          </p:val>
                                        </p:tav>
                                      </p:tavLst>
                                    </p:anim>
                                    <p:anim calcmode="lin" valueType="num">
                                      <p:cBhvr>
                                        <p:cTn id="309" dur="1000" fill="hold"/>
                                        <p:tgtEl>
                                          <p:spTgt spid="95"/>
                                        </p:tgtEl>
                                        <p:attrNameLst>
                                          <p:attrName>ppt_y</p:attrName>
                                        </p:attrNameLst>
                                      </p:cBhvr>
                                      <p:tavLst>
                                        <p:tav tm="0">
                                          <p:val>
                                            <p:strVal val="#ppt_y+.1"/>
                                          </p:val>
                                        </p:tav>
                                        <p:tav tm="100000">
                                          <p:val>
                                            <p:strVal val="#ppt_y"/>
                                          </p:val>
                                        </p:tav>
                                      </p:tavLst>
                                    </p:anim>
                                  </p:childTnLst>
                                </p:cTn>
                              </p:par>
                              <p:par>
                                <p:cTn id="310" presetID="42" presetClass="entr" presetSubtype="0" fill="hold" grpId="0" nodeType="withEffect">
                                  <p:stCondLst>
                                    <p:cond delay="0"/>
                                  </p:stCondLst>
                                  <p:childTnLst>
                                    <p:set>
                                      <p:cBhvr>
                                        <p:cTn id="311" dur="1" fill="hold">
                                          <p:stCondLst>
                                            <p:cond delay="0"/>
                                          </p:stCondLst>
                                        </p:cTn>
                                        <p:tgtEl>
                                          <p:spTgt spid="96"/>
                                        </p:tgtEl>
                                        <p:attrNameLst>
                                          <p:attrName>style.visibility</p:attrName>
                                        </p:attrNameLst>
                                      </p:cBhvr>
                                      <p:to>
                                        <p:strVal val="visible"/>
                                      </p:to>
                                    </p:set>
                                    <p:animEffect transition="in" filter="fade">
                                      <p:cBhvr>
                                        <p:cTn id="312" dur="1000"/>
                                        <p:tgtEl>
                                          <p:spTgt spid="96"/>
                                        </p:tgtEl>
                                      </p:cBhvr>
                                    </p:animEffect>
                                    <p:anim calcmode="lin" valueType="num">
                                      <p:cBhvr>
                                        <p:cTn id="313" dur="1000" fill="hold"/>
                                        <p:tgtEl>
                                          <p:spTgt spid="96"/>
                                        </p:tgtEl>
                                        <p:attrNameLst>
                                          <p:attrName>ppt_x</p:attrName>
                                        </p:attrNameLst>
                                      </p:cBhvr>
                                      <p:tavLst>
                                        <p:tav tm="0">
                                          <p:val>
                                            <p:strVal val="#ppt_x"/>
                                          </p:val>
                                        </p:tav>
                                        <p:tav tm="100000">
                                          <p:val>
                                            <p:strVal val="#ppt_x"/>
                                          </p:val>
                                        </p:tav>
                                      </p:tavLst>
                                    </p:anim>
                                    <p:anim calcmode="lin" valueType="num">
                                      <p:cBhvr>
                                        <p:cTn id="314" dur="1000" fill="hold"/>
                                        <p:tgtEl>
                                          <p:spTgt spid="96"/>
                                        </p:tgtEl>
                                        <p:attrNameLst>
                                          <p:attrName>ppt_y</p:attrName>
                                        </p:attrNameLst>
                                      </p:cBhvr>
                                      <p:tavLst>
                                        <p:tav tm="0">
                                          <p:val>
                                            <p:strVal val="#ppt_y+.1"/>
                                          </p:val>
                                        </p:tav>
                                        <p:tav tm="100000">
                                          <p:val>
                                            <p:strVal val="#ppt_y"/>
                                          </p:val>
                                        </p:tav>
                                      </p:tavLst>
                                    </p:anim>
                                  </p:childTnLst>
                                </p:cTn>
                              </p:par>
                              <p:par>
                                <p:cTn id="315" presetID="42" presetClass="entr" presetSubtype="0" fill="hold" grpId="0" nodeType="withEffect">
                                  <p:stCondLst>
                                    <p:cond delay="0"/>
                                  </p:stCondLst>
                                  <p:childTnLst>
                                    <p:set>
                                      <p:cBhvr>
                                        <p:cTn id="316" dur="1" fill="hold">
                                          <p:stCondLst>
                                            <p:cond delay="0"/>
                                          </p:stCondLst>
                                        </p:cTn>
                                        <p:tgtEl>
                                          <p:spTgt spid="97"/>
                                        </p:tgtEl>
                                        <p:attrNameLst>
                                          <p:attrName>style.visibility</p:attrName>
                                        </p:attrNameLst>
                                      </p:cBhvr>
                                      <p:to>
                                        <p:strVal val="visible"/>
                                      </p:to>
                                    </p:set>
                                    <p:animEffect transition="in" filter="fade">
                                      <p:cBhvr>
                                        <p:cTn id="317" dur="1000"/>
                                        <p:tgtEl>
                                          <p:spTgt spid="97"/>
                                        </p:tgtEl>
                                      </p:cBhvr>
                                    </p:animEffect>
                                    <p:anim calcmode="lin" valueType="num">
                                      <p:cBhvr>
                                        <p:cTn id="318" dur="1000" fill="hold"/>
                                        <p:tgtEl>
                                          <p:spTgt spid="97"/>
                                        </p:tgtEl>
                                        <p:attrNameLst>
                                          <p:attrName>ppt_x</p:attrName>
                                        </p:attrNameLst>
                                      </p:cBhvr>
                                      <p:tavLst>
                                        <p:tav tm="0">
                                          <p:val>
                                            <p:strVal val="#ppt_x"/>
                                          </p:val>
                                        </p:tav>
                                        <p:tav tm="100000">
                                          <p:val>
                                            <p:strVal val="#ppt_x"/>
                                          </p:val>
                                        </p:tav>
                                      </p:tavLst>
                                    </p:anim>
                                    <p:anim calcmode="lin" valueType="num">
                                      <p:cBhvr>
                                        <p:cTn id="319" dur="1000" fill="hold"/>
                                        <p:tgtEl>
                                          <p:spTgt spid="97"/>
                                        </p:tgtEl>
                                        <p:attrNameLst>
                                          <p:attrName>ppt_y</p:attrName>
                                        </p:attrNameLst>
                                      </p:cBhvr>
                                      <p:tavLst>
                                        <p:tav tm="0">
                                          <p:val>
                                            <p:strVal val="#ppt_y+.1"/>
                                          </p:val>
                                        </p:tav>
                                        <p:tav tm="100000">
                                          <p:val>
                                            <p:strVal val="#ppt_y"/>
                                          </p:val>
                                        </p:tav>
                                      </p:tavLst>
                                    </p:anim>
                                  </p:childTnLst>
                                </p:cTn>
                              </p:par>
                              <p:par>
                                <p:cTn id="320" presetID="42" presetClass="entr" presetSubtype="0" fill="hold" grpId="0" nodeType="withEffect">
                                  <p:stCondLst>
                                    <p:cond delay="0"/>
                                  </p:stCondLst>
                                  <p:childTnLst>
                                    <p:set>
                                      <p:cBhvr>
                                        <p:cTn id="321" dur="1" fill="hold">
                                          <p:stCondLst>
                                            <p:cond delay="0"/>
                                          </p:stCondLst>
                                        </p:cTn>
                                        <p:tgtEl>
                                          <p:spTgt spid="98"/>
                                        </p:tgtEl>
                                        <p:attrNameLst>
                                          <p:attrName>style.visibility</p:attrName>
                                        </p:attrNameLst>
                                      </p:cBhvr>
                                      <p:to>
                                        <p:strVal val="visible"/>
                                      </p:to>
                                    </p:set>
                                    <p:animEffect transition="in" filter="fade">
                                      <p:cBhvr>
                                        <p:cTn id="322" dur="1000"/>
                                        <p:tgtEl>
                                          <p:spTgt spid="98"/>
                                        </p:tgtEl>
                                      </p:cBhvr>
                                    </p:animEffect>
                                    <p:anim calcmode="lin" valueType="num">
                                      <p:cBhvr>
                                        <p:cTn id="323" dur="1000" fill="hold"/>
                                        <p:tgtEl>
                                          <p:spTgt spid="98"/>
                                        </p:tgtEl>
                                        <p:attrNameLst>
                                          <p:attrName>ppt_x</p:attrName>
                                        </p:attrNameLst>
                                      </p:cBhvr>
                                      <p:tavLst>
                                        <p:tav tm="0">
                                          <p:val>
                                            <p:strVal val="#ppt_x"/>
                                          </p:val>
                                        </p:tav>
                                        <p:tav tm="100000">
                                          <p:val>
                                            <p:strVal val="#ppt_x"/>
                                          </p:val>
                                        </p:tav>
                                      </p:tavLst>
                                    </p:anim>
                                    <p:anim calcmode="lin" valueType="num">
                                      <p:cBhvr>
                                        <p:cTn id="324" dur="1000" fill="hold"/>
                                        <p:tgtEl>
                                          <p:spTgt spid="98"/>
                                        </p:tgtEl>
                                        <p:attrNameLst>
                                          <p:attrName>ppt_y</p:attrName>
                                        </p:attrNameLst>
                                      </p:cBhvr>
                                      <p:tavLst>
                                        <p:tav tm="0">
                                          <p:val>
                                            <p:strVal val="#ppt_y+.1"/>
                                          </p:val>
                                        </p:tav>
                                        <p:tav tm="100000">
                                          <p:val>
                                            <p:strVal val="#ppt_y"/>
                                          </p:val>
                                        </p:tav>
                                      </p:tavLst>
                                    </p:anim>
                                  </p:childTnLst>
                                </p:cTn>
                              </p:par>
                              <p:par>
                                <p:cTn id="325" presetID="42" presetClass="entr" presetSubtype="0" fill="hold" grpId="0" nodeType="withEffect">
                                  <p:stCondLst>
                                    <p:cond delay="0"/>
                                  </p:stCondLst>
                                  <p:childTnLst>
                                    <p:set>
                                      <p:cBhvr>
                                        <p:cTn id="326" dur="1" fill="hold">
                                          <p:stCondLst>
                                            <p:cond delay="0"/>
                                          </p:stCondLst>
                                        </p:cTn>
                                        <p:tgtEl>
                                          <p:spTgt spid="99"/>
                                        </p:tgtEl>
                                        <p:attrNameLst>
                                          <p:attrName>style.visibility</p:attrName>
                                        </p:attrNameLst>
                                      </p:cBhvr>
                                      <p:to>
                                        <p:strVal val="visible"/>
                                      </p:to>
                                    </p:set>
                                    <p:animEffect transition="in" filter="fade">
                                      <p:cBhvr>
                                        <p:cTn id="327" dur="1000"/>
                                        <p:tgtEl>
                                          <p:spTgt spid="99"/>
                                        </p:tgtEl>
                                      </p:cBhvr>
                                    </p:animEffect>
                                    <p:anim calcmode="lin" valueType="num">
                                      <p:cBhvr>
                                        <p:cTn id="328" dur="1000" fill="hold"/>
                                        <p:tgtEl>
                                          <p:spTgt spid="99"/>
                                        </p:tgtEl>
                                        <p:attrNameLst>
                                          <p:attrName>ppt_x</p:attrName>
                                        </p:attrNameLst>
                                      </p:cBhvr>
                                      <p:tavLst>
                                        <p:tav tm="0">
                                          <p:val>
                                            <p:strVal val="#ppt_x"/>
                                          </p:val>
                                        </p:tav>
                                        <p:tav tm="100000">
                                          <p:val>
                                            <p:strVal val="#ppt_x"/>
                                          </p:val>
                                        </p:tav>
                                      </p:tavLst>
                                    </p:anim>
                                    <p:anim calcmode="lin" valueType="num">
                                      <p:cBhvr>
                                        <p:cTn id="329" dur="1000" fill="hold"/>
                                        <p:tgtEl>
                                          <p:spTgt spid="99"/>
                                        </p:tgtEl>
                                        <p:attrNameLst>
                                          <p:attrName>ppt_y</p:attrName>
                                        </p:attrNameLst>
                                      </p:cBhvr>
                                      <p:tavLst>
                                        <p:tav tm="0">
                                          <p:val>
                                            <p:strVal val="#ppt_y+.1"/>
                                          </p:val>
                                        </p:tav>
                                        <p:tav tm="100000">
                                          <p:val>
                                            <p:strVal val="#ppt_y"/>
                                          </p:val>
                                        </p:tav>
                                      </p:tavLst>
                                    </p:anim>
                                  </p:childTnLst>
                                </p:cTn>
                              </p:par>
                              <p:par>
                                <p:cTn id="330" presetID="42" presetClass="entr" presetSubtype="0" fill="hold" nodeType="withEffect">
                                  <p:stCondLst>
                                    <p:cond delay="0"/>
                                  </p:stCondLst>
                                  <p:childTnLst>
                                    <p:set>
                                      <p:cBhvr>
                                        <p:cTn id="331" dur="1" fill="hold">
                                          <p:stCondLst>
                                            <p:cond delay="0"/>
                                          </p:stCondLst>
                                        </p:cTn>
                                        <p:tgtEl>
                                          <p:spTgt spid="100"/>
                                        </p:tgtEl>
                                        <p:attrNameLst>
                                          <p:attrName>style.visibility</p:attrName>
                                        </p:attrNameLst>
                                      </p:cBhvr>
                                      <p:to>
                                        <p:strVal val="visible"/>
                                      </p:to>
                                    </p:set>
                                    <p:animEffect transition="in" filter="fade">
                                      <p:cBhvr>
                                        <p:cTn id="332" dur="1000"/>
                                        <p:tgtEl>
                                          <p:spTgt spid="100"/>
                                        </p:tgtEl>
                                      </p:cBhvr>
                                    </p:animEffect>
                                    <p:anim calcmode="lin" valueType="num">
                                      <p:cBhvr>
                                        <p:cTn id="333" dur="1000" fill="hold"/>
                                        <p:tgtEl>
                                          <p:spTgt spid="100"/>
                                        </p:tgtEl>
                                        <p:attrNameLst>
                                          <p:attrName>ppt_x</p:attrName>
                                        </p:attrNameLst>
                                      </p:cBhvr>
                                      <p:tavLst>
                                        <p:tav tm="0">
                                          <p:val>
                                            <p:strVal val="#ppt_x"/>
                                          </p:val>
                                        </p:tav>
                                        <p:tav tm="100000">
                                          <p:val>
                                            <p:strVal val="#ppt_x"/>
                                          </p:val>
                                        </p:tav>
                                      </p:tavLst>
                                    </p:anim>
                                    <p:anim calcmode="lin" valueType="num">
                                      <p:cBhvr>
                                        <p:cTn id="334" dur="1000" fill="hold"/>
                                        <p:tgtEl>
                                          <p:spTgt spid="100"/>
                                        </p:tgtEl>
                                        <p:attrNameLst>
                                          <p:attrName>ppt_y</p:attrName>
                                        </p:attrNameLst>
                                      </p:cBhvr>
                                      <p:tavLst>
                                        <p:tav tm="0">
                                          <p:val>
                                            <p:strVal val="#ppt_y+.1"/>
                                          </p:val>
                                        </p:tav>
                                        <p:tav tm="100000">
                                          <p:val>
                                            <p:strVal val="#ppt_y"/>
                                          </p:val>
                                        </p:tav>
                                      </p:tavLst>
                                    </p:anim>
                                  </p:childTnLst>
                                </p:cTn>
                              </p:par>
                              <p:par>
                                <p:cTn id="335" presetID="42" presetClass="entr" presetSubtype="0" fill="hold" grpId="0" nodeType="withEffect">
                                  <p:stCondLst>
                                    <p:cond delay="0"/>
                                  </p:stCondLst>
                                  <p:childTnLst>
                                    <p:set>
                                      <p:cBhvr>
                                        <p:cTn id="336" dur="1" fill="hold">
                                          <p:stCondLst>
                                            <p:cond delay="0"/>
                                          </p:stCondLst>
                                        </p:cTn>
                                        <p:tgtEl>
                                          <p:spTgt spid="101"/>
                                        </p:tgtEl>
                                        <p:attrNameLst>
                                          <p:attrName>style.visibility</p:attrName>
                                        </p:attrNameLst>
                                      </p:cBhvr>
                                      <p:to>
                                        <p:strVal val="visible"/>
                                      </p:to>
                                    </p:set>
                                    <p:animEffect transition="in" filter="fade">
                                      <p:cBhvr>
                                        <p:cTn id="337" dur="1000"/>
                                        <p:tgtEl>
                                          <p:spTgt spid="101"/>
                                        </p:tgtEl>
                                      </p:cBhvr>
                                    </p:animEffect>
                                    <p:anim calcmode="lin" valueType="num">
                                      <p:cBhvr>
                                        <p:cTn id="338" dur="1000" fill="hold"/>
                                        <p:tgtEl>
                                          <p:spTgt spid="101"/>
                                        </p:tgtEl>
                                        <p:attrNameLst>
                                          <p:attrName>ppt_x</p:attrName>
                                        </p:attrNameLst>
                                      </p:cBhvr>
                                      <p:tavLst>
                                        <p:tav tm="0">
                                          <p:val>
                                            <p:strVal val="#ppt_x"/>
                                          </p:val>
                                        </p:tav>
                                        <p:tav tm="100000">
                                          <p:val>
                                            <p:strVal val="#ppt_x"/>
                                          </p:val>
                                        </p:tav>
                                      </p:tavLst>
                                    </p:anim>
                                    <p:anim calcmode="lin" valueType="num">
                                      <p:cBhvr>
                                        <p:cTn id="339" dur="1000" fill="hold"/>
                                        <p:tgtEl>
                                          <p:spTgt spid="101"/>
                                        </p:tgtEl>
                                        <p:attrNameLst>
                                          <p:attrName>ppt_y</p:attrName>
                                        </p:attrNameLst>
                                      </p:cBhvr>
                                      <p:tavLst>
                                        <p:tav tm="0">
                                          <p:val>
                                            <p:strVal val="#ppt_y+.1"/>
                                          </p:val>
                                        </p:tav>
                                        <p:tav tm="100000">
                                          <p:val>
                                            <p:strVal val="#ppt_y"/>
                                          </p:val>
                                        </p:tav>
                                      </p:tavLst>
                                    </p:anim>
                                  </p:childTnLst>
                                </p:cTn>
                              </p:par>
                              <p:par>
                                <p:cTn id="340" presetID="42" presetClass="entr" presetSubtype="0" fill="hold" nodeType="withEffect">
                                  <p:stCondLst>
                                    <p:cond delay="0"/>
                                  </p:stCondLst>
                                  <p:childTnLst>
                                    <p:set>
                                      <p:cBhvr>
                                        <p:cTn id="341" dur="1" fill="hold">
                                          <p:stCondLst>
                                            <p:cond delay="0"/>
                                          </p:stCondLst>
                                        </p:cTn>
                                        <p:tgtEl>
                                          <p:spTgt spid="102"/>
                                        </p:tgtEl>
                                        <p:attrNameLst>
                                          <p:attrName>style.visibility</p:attrName>
                                        </p:attrNameLst>
                                      </p:cBhvr>
                                      <p:to>
                                        <p:strVal val="visible"/>
                                      </p:to>
                                    </p:set>
                                    <p:animEffect transition="in" filter="fade">
                                      <p:cBhvr>
                                        <p:cTn id="342" dur="1000"/>
                                        <p:tgtEl>
                                          <p:spTgt spid="102"/>
                                        </p:tgtEl>
                                      </p:cBhvr>
                                    </p:animEffect>
                                    <p:anim calcmode="lin" valueType="num">
                                      <p:cBhvr>
                                        <p:cTn id="343" dur="1000" fill="hold"/>
                                        <p:tgtEl>
                                          <p:spTgt spid="102"/>
                                        </p:tgtEl>
                                        <p:attrNameLst>
                                          <p:attrName>ppt_x</p:attrName>
                                        </p:attrNameLst>
                                      </p:cBhvr>
                                      <p:tavLst>
                                        <p:tav tm="0">
                                          <p:val>
                                            <p:strVal val="#ppt_x"/>
                                          </p:val>
                                        </p:tav>
                                        <p:tav tm="100000">
                                          <p:val>
                                            <p:strVal val="#ppt_x"/>
                                          </p:val>
                                        </p:tav>
                                      </p:tavLst>
                                    </p:anim>
                                    <p:anim calcmode="lin" valueType="num">
                                      <p:cBhvr>
                                        <p:cTn id="344" dur="1000" fill="hold"/>
                                        <p:tgtEl>
                                          <p:spTgt spid="102"/>
                                        </p:tgtEl>
                                        <p:attrNameLst>
                                          <p:attrName>ppt_y</p:attrName>
                                        </p:attrNameLst>
                                      </p:cBhvr>
                                      <p:tavLst>
                                        <p:tav tm="0">
                                          <p:val>
                                            <p:strVal val="#ppt_y+.1"/>
                                          </p:val>
                                        </p:tav>
                                        <p:tav tm="100000">
                                          <p:val>
                                            <p:strVal val="#ppt_y"/>
                                          </p:val>
                                        </p:tav>
                                      </p:tavLst>
                                    </p:anim>
                                  </p:childTnLst>
                                </p:cTn>
                              </p:par>
                              <p:par>
                                <p:cTn id="345" presetID="42" presetClass="entr" presetSubtype="0" fill="hold" grpId="0" nodeType="withEffect">
                                  <p:stCondLst>
                                    <p:cond delay="0"/>
                                  </p:stCondLst>
                                  <p:childTnLst>
                                    <p:set>
                                      <p:cBhvr>
                                        <p:cTn id="346" dur="1" fill="hold">
                                          <p:stCondLst>
                                            <p:cond delay="0"/>
                                          </p:stCondLst>
                                        </p:cTn>
                                        <p:tgtEl>
                                          <p:spTgt spid="103"/>
                                        </p:tgtEl>
                                        <p:attrNameLst>
                                          <p:attrName>style.visibility</p:attrName>
                                        </p:attrNameLst>
                                      </p:cBhvr>
                                      <p:to>
                                        <p:strVal val="visible"/>
                                      </p:to>
                                    </p:set>
                                    <p:animEffect transition="in" filter="fade">
                                      <p:cBhvr>
                                        <p:cTn id="347" dur="1000"/>
                                        <p:tgtEl>
                                          <p:spTgt spid="103"/>
                                        </p:tgtEl>
                                      </p:cBhvr>
                                    </p:animEffect>
                                    <p:anim calcmode="lin" valueType="num">
                                      <p:cBhvr>
                                        <p:cTn id="348" dur="1000" fill="hold"/>
                                        <p:tgtEl>
                                          <p:spTgt spid="103"/>
                                        </p:tgtEl>
                                        <p:attrNameLst>
                                          <p:attrName>ppt_x</p:attrName>
                                        </p:attrNameLst>
                                      </p:cBhvr>
                                      <p:tavLst>
                                        <p:tav tm="0">
                                          <p:val>
                                            <p:strVal val="#ppt_x"/>
                                          </p:val>
                                        </p:tav>
                                        <p:tav tm="100000">
                                          <p:val>
                                            <p:strVal val="#ppt_x"/>
                                          </p:val>
                                        </p:tav>
                                      </p:tavLst>
                                    </p:anim>
                                    <p:anim calcmode="lin" valueType="num">
                                      <p:cBhvr>
                                        <p:cTn id="349" dur="1000" fill="hold"/>
                                        <p:tgtEl>
                                          <p:spTgt spid="103"/>
                                        </p:tgtEl>
                                        <p:attrNameLst>
                                          <p:attrName>ppt_y</p:attrName>
                                        </p:attrNameLst>
                                      </p:cBhvr>
                                      <p:tavLst>
                                        <p:tav tm="0">
                                          <p:val>
                                            <p:strVal val="#ppt_y+.1"/>
                                          </p:val>
                                        </p:tav>
                                        <p:tav tm="100000">
                                          <p:val>
                                            <p:strVal val="#ppt_y"/>
                                          </p:val>
                                        </p:tav>
                                      </p:tavLst>
                                    </p:anim>
                                  </p:childTnLst>
                                </p:cTn>
                              </p:par>
                              <p:par>
                                <p:cTn id="350" presetID="42" presetClass="entr" presetSubtype="0" fill="hold" grpId="0" nodeType="withEffect">
                                  <p:stCondLst>
                                    <p:cond delay="0"/>
                                  </p:stCondLst>
                                  <p:childTnLst>
                                    <p:set>
                                      <p:cBhvr>
                                        <p:cTn id="351" dur="1" fill="hold">
                                          <p:stCondLst>
                                            <p:cond delay="0"/>
                                          </p:stCondLst>
                                        </p:cTn>
                                        <p:tgtEl>
                                          <p:spTgt spid="104"/>
                                        </p:tgtEl>
                                        <p:attrNameLst>
                                          <p:attrName>style.visibility</p:attrName>
                                        </p:attrNameLst>
                                      </p:cBhvr>
                                      <p:to>
                                        <p:strVal val="visible"/>
                                      </p:to>
                                    </p:set>
                                    <p:animEffect transition="in" filter="fade">
                                      <p:cBhvr>
                                        <p:cTn id="352" dur="1000"/>
                                        <p:tgtEl>
                                          <p:spTgt spid="104"/>
                                        </p:tgtEl>
                                      </p:cBhvr>
                                    </p:animEffect>
                                    <p:anim calcmode="lin" valueType="num">
                                      <p:cBhvr>
                                        <p:cTn id="353" dur="1000" fill="hold"/>
                                        <p:tgtEl>
                                          <p:spTgt spid="104"/>
                                        </p:tgtEl>
                                        <p:attrNameLst>
                                          <p:attrName>ppt_x</p:attrName>
                                        </p:attrNameLst>
                                      </p:cBhvr>
                                      <p:tavLst>
                                        <p:tav tm="0">
                                          <p:val>
                                            <p:strVal val="#ppt_x"/>
                                          </p:val>
                                        </p:tav>
                                        <p:tav tm="100000">
                                          <p:val>
                                            <p:strVal val="#ppt_x"/>
                                          </p:val>
                                        </p:tav>
                                      </p:tavLst>
                                    </p:anim>
                                    <p:anim calcmode="lin" valueType="num">
                                      <p:cBhvr>
                                        <p:cTn id="354" dur="1000" fill="hold"/>
                                        <p:tgtEl>
                                          <p:spTgt spid="104"/>
                                        </p:tgtEl>
                                        <p:attrNameLst>
                                          <p:attrName>ppt_y</p:attrName>
                                        </p:attrNameLst>
                                      </p:cBhvr>
                                      <p:tavLst>
                                        <p:tav tm="0">
                                          <p:val>
                                            <p:strVal val="#ppt_y+.1"/>
                                          </p:val>
                                        </p:tav>
                                        <p:tav tm="100000">
                                          <p:val>
                                            <p:strVal val="#ppt_y"/>
                                          </p:val>
                                        </p:tav>
                                      </p:tavLst>
                                    </p:anim>
                                  </p:childTnLst>
                                </p:cTn>
                              </p:par>
                              <p:par>
                                <p:cTn id="355" presetID="42" presetClass="entr" presetSubtype="0" fill="hold" grpId="0" nodeType="withEffect">
                                  <p:stCondLst>
                                    <p:cond delay="0"/>
                                  </p:stCondLst>
                                  <p:childTnLst>
                                    <p:set>
                                      <p:cBhvr>
                                        <p:cTn id="356" dur="1" fill="hold">
                                          <p:stCondLst>
                                            <p:cond delay="0"/>
                                          </p:stCondLst>
                                        </p:cTn>
                                        <p:tgtEl>
                                          <p:spTgt spid="105"/>
                                        </p:tgtEl>
                                        <p:attrNameLst>
                                          <p:attrName>style.visibility</p:attrName>
                                        </p:attrNameLst>
                                      </p:cBhvr>
                                      <p:to>
                                        <p:strVal val="visible"/>
                                      </p:to>
                                    </p:set>
                                    <p:animEffect transition="in" filter="fade">
                                      <p:cBhvr>
                                        <p:cTn id="357" dur="1000"/>
                                        <p:tgtEl>
                                          <p:spTgt spid="105"/>
                                        </p:tgtEl>
                                      </p:cBhvr>
                                    </p:animEffect>
                                    <p:anim calcmode="lin" valueType="num">
                                      <p:cBhvr>
                                        <p:cTn id="358" dur="1000" fill="hold"/>
                                        <p:tgtEl>
                                          <p:spTgt spid="105"/>
                                        </p:tgtEl>
                                        <p:attrNameLst>
                                          <p:attrName>ppt_x</p:attrName>
                                        </p:attrNameLst>
                                      </p:cBhvr>
                                      <p:tavLst>
                                        <p:tav tm="0">
                                          <p:val>
                                            <p:strVal val="#ppt_x"/>
                                          </p:val>
                                        </p:tav>
                                        <p:tav tm="100000">
                                          <p:val>
                                            <p:strVal val="#ppt_x"/>
                                          </p:val>
                                        </p:tav>
                                      </p:tavLst>
                                    </p:anim>
                                    <p:anim calcmode="lin" valueType="num">
                                      <p:cBhvr>
                                        <p:cTn id="359" dur="1000" fill="hold"/>
                                        <p:tgtEl>
                                          <p:spTgt spid="105"/>
                                        </p:tgtEl>
                                        <p:attrNameLst>
                                          <p:attrName>ppt_y</p:attrName>
                                        </p:attrNameLst>
                                      </p:cBhvr>
                                      <p:tavLst>
                                        <p:tav tm="0">
                                          <p:val>
                                            <p:strVal val="#ppt_y+.1"/>
                                          </p:val>
                                        </p:tav>
                                        <p:tav tm="100000">
                                          <p:val>
                                            <p:strVal val="#ppt_y"/>
                                          </p:val>
                                        </p:tav>
                                      </p:tavLst>
                                    </p:anim>
                                  </p:childTnLst>
                                </p:cTn>
                              </p:par>
                              <p:par>
                                <p:cTn id="360" presetID="42" presetClass="entr" presetSubtype="0" fill="hold" nodeType="withEffect">
                                  <p:stCondLst>
                                    <p:cond delay="0"/>
                                  </p:stCondLst>
                                  <p:childTnLst>
                                    <p:set>
                                      <p:cBhvr>
                                        <p:cTn id="361" dur="1" fill="hold">
                                          <p:stCondLst>
                                            <p:cond delay="0"/>
                                          </p:stCondLst>
                                        </p:cTn>
                                        <p:tgtEl>
                                          <p:spTgt spid="106"/>
                                        </p:tgtEl>
                                        <p:attrNameLst>
                                          <p:attrName>style.visibility</p:attrName>
                                        </p:attrNameLst>
                                      </p:cBhvr>
                                      <p:to>
                                        <p:strVal val="visible"/>
                                      </p:to>
                                    </p:set>
                                    <p:animEffect transition="in" filter="fade">
                                      <p:cBhvr>
                                        <p:cTn id="362" dur="1000"/>
                                        <p:tgtEl>
                                          <p:spTgt spid="106"/>
                                        </p:tgtEl>
                                      </p:cBhvr>
                                    </p:animEffect>
                                    <p:anim calcmode="lin" valueType="num">
                                      <p:cBhvr>
                                        <p:cTn id="363" dur="1000" fill="hold"/>
                                        <p:tgtEl>
                                          <p:spTgt spid="106"/>
                                        </p:tgtEl>
                                        <p:attrNameLst>
                                          <p:attrName>ppt_x</p:attrName>
                                        </p:attrNameLst>
                                      </p:cBhvr>
                                      <p:tavLst>
                                        <p:tav tm="0">
                                          <p:val>
                                            <p:strVal val="#ppt_x"/>
                                          </p:val>
                                        </p:tav>
                                        <p:tav tm="100000">
                                          <p:val>
                                            <p:strVal val="#ppt_x"/>
                                          </p:val>
                                        </p:tav>
                                      </p:tavLst>
                                    </p:anim>
                                    <p:anim calcmode="lin" valueType="num">
                                      <p:cBhvr>
                                        <p:cTn id="364" dur="1000" fill="hold"/>
                                        <p:tgtEl>
                                          <p:spTgt spid="106"/>
                                        </p:tgtEl>
                                        <p:attrNameLst>
                                          <p:attrName>ppt_y</p:attrName>
                                        </p:attrNameLst>
                                      </p:cBhvr>
                                      <p:tavLst>
                                        <p:tav tm="0">
                                          <p:val>
                                            <p:strVal val="#ppt_y+.1"/>
                                          </p:val>
                                        </p:tav>
                                        <p:tav tm="100000">
                                          <p:val>
                                            <p:strVal val="#ppt_y"/>
                                          </p:val>
                                        </p:tav>
                                      </p:tavLst>
                                    </p:anim>
                                  </p:childTnLst>
                                </p:cTn>
                              </p:par>
                              <p:par>
                                <p:cTn id="365" presetID="42" presetClass="entr" presetSubtype="0" fill="hold" grpId="0" nodeType="withEffect">
                                  <p:stCondLst>
                                    <p:cond delay="0"/>
                                  </p:stCondLst>
                                  <p:childTnLst>
                                    <p:set>
                                      <p:cBhvr>
                                        <p:cTn id="366" dur="1" fill="hold">
                                          <p:stCondLst>
                                            <p:cond delay="0"/>
                                          </p:stCondLst>
                                        </p:cTn>
                                        <p:tgtEl>
                                          <p:spTgt spid="107"/>
                                        </p:tgtEl>
                                        <p:attrNameLst>
                                          <p:attrName>style.visibility</p:attrName>
                                        </p:attrNameLst>
                                      </p:cBhvr>
                                      <p:to>
                                        <p:strVal val="visible"/>
                                      </p:to>
                                    </p:set>
                                    <p:animEffect transition="in" filter="fade">
                                      <p:cBhvr>
                                        <p:cTn id="367" dur="1000"/>
                                        <p:tgtEl>
                                          <p:spTgt spid="107"/>
                                        </p:tgtEl>
                                      </p:cBhvr>
                                    </p:animEffect>
                                    <p:anim calcmode="lin" valueType="num">
                                      <p:cBhvr>
                                        <p:cTn id="368" dur="1000" fill="hold"/>
                                        <p:tgtEl>
                                          <p:spTgt spid="107"/>
                                        </p:tgtEl>
                                        <p:attrNameLst>
                                          <p:attrName>ppt_x</p:attrName>
                                        </p:attrNameLst>
                                      </p:cBhvr>
                                      <p:tavLst>
                                        <p:tav tm="0">
                                          <p:val>
                                            <p:strVal val="#ppt_x"/>
                                          </p:val>
                                        </p:tav>
                                        <p:tav tm="100000">
                                          <p:val>
                                            <p:strVal val="#ppt_x"/>
                                          </p:val>
                                        </p:tav>
                                      </p:tavLst>
                                    </p:anim>
                                    <p:anim calcmode="lin" valueType="num">
                                      <p:cBhvr>
                                        <p:cTn id="369" dur="1000" fill="hold"/>
                                        <p:tgtEl>
                                          <p:spTgt spid="107"/>
                                        </p:tgtEl>
                                        <p:attrNameLst>
                                          <p:attrName>ppt_y</p:attrName>
                                        </p:attrNameLst>
                                      </p:cBhvr>
                                      <p:tavLst>
                                        <p:tav tm="0">
                                          <p:val>
                                            <p:strVal val="#ppt_y+.1"/>
                                          </p:val>
                                        </p:tav>
                                        <p:tav tm="100000">
                                          <p:val>
                                            <p:strVal val="#ppt_y"/>
                                          </p:val>
                                        </p:tav>
                                      </p:tavLst>
                                    </p:anim>
                                  </p:childTnLst>
                                </p:cTn>
                              </p:par>
                              <p:par>
                                <p:cTn id="370" presetID="42" presetClass="entr" presetSubtype="0" fill="hold" grpId="0" nodeType="withEffect">
                                  <p:stCondLst>
                                    <p:cond delay="0"/>
                                  </p:stCondLst>
                                  <p:childTnLst>
                                    <p:set>
                                      <p:cBhvr>
                                        <p:cTn id="371" dur="1" fill="hold">
                                          <p:stCondLst>
                                            <p:cond delay="0"/>
                                          </p:stCondLst>
                                        </p:cTn>
                                        <p:tgtEl>
                                          <p:spTgt spid="108"/>
                                        </p:tgtEl>
                                        <p:attrNameLst>
                                          <p:attrName>style.visibility</p:attrName>
                                        </p:attrNameLst>
                                      </p:cBhvr>
                                      <p:to>
                                        <p:strVal val="visible"/>
                                      </p:to>
                                    </p:set>
                                    <p:animEffect transition="in" filter="fade">
                                      <p:cBhvr>
                                        <p:cTn id="372" dur="1000"/>
                                        <p:tgtEl>
                                          <p:spTgt spid="108"/>
                                        </p:tgtEl>
                                      </p:cBhvr>
                                    </p:animEffect>
                                    <p:anim calcmode="lin" valueType="num">
                                      <p:cBhvr>
                                        <p:cTn id="373" dur="1000" fill="hold"/>
                                        <p:tgtEl>
                                          <p:spTgt spid="108"/>
                                        </p:tgtEl>
                                        <p:attrNameLst>
                                          <p:attrName>ppt_x</p:attrName>
                                        </p:attrNameLst>
                                      </p:cBhvr>
                                      <p:tavLst>
                                        <p:tav tm="0">
                                          <p:val>
                                            <p:strVal val="#ppt_x"/>
                                          </p:val>
                                        </p:tav>
                                        <p:tav tm="100000">
                                          <p:val>
                                            <p:strVal val="#ppt_x"/>
                                          </p:val>
                                        </p:tav>
                                      </p:tavLst>
                                    </p:anim>
                                    <p:anim calcmode="lin" valueType="num">
                                      <p:cBhvr>
                                        <p:cTn id="374" dur="1000" fill="hold"/>
                                        <p:tgtEl>
                                          <p:spTgt spid="108"/>
                                        </p:tgtEl>
                                        <p:attrNameLst>
                                          <p:attrName>ppt_y</p:attrName>
                                        </p:attrNameLst>
                                      </p:cBhvr>
                                      <p:tavLst>
                                        <p:tav tm="0">
                                          <p:val>
                                            <p:strVal val="#ppt_y+.1"/>
                                          </p:val>
                                        </p:tav>
                                        <p:tav tm="100000">
                                          <p:val>
                                            <p:strVal val="#ppt_y"/>
                                          </p:val>
                                        </p:tav>
                                      </p:tavLst>
                                    </p:anim>
                                  </p:childTnLst>
                                </p:cTn>
                              </p:par>
                              <p:par>
                                <p:cTn id="375" presetID="42" presetClass="entr" presetSubtype="0" fill="hold" grpId="0" nodeType="withEffect">
                                  <p:stCondLst>
                                    <p:cond delay="0"/>
                                  </p:stCondLst>
                                  <p:childTnLst>
                                    <p:set>
                                      <p:cBhvr>
                                        <p:cTn id="376" dur="1" fill="hold">
                                          <p:stCondLst>
                                            <p:cond delay="0"/>
                                          </p:stCondLst>
                                        </p:cTn>
                                        <p:tgtEl>
                                          <p:spTgt spid="109"/>
                                        </p:tgtEl>
                                        <p:attrNameLst>
                                          <p:attrName>style.visibility</p:attrName>
                                        </p:attrNameLst>
                                      </p:cBhvr>
                                      <p:to>
                                        <p:strVal val="visible"/>
                                      </p:to>
                                    </p:set>
                                    <p:animEffect transition="in" filter="fade">
                                      <p:cBhvr>
                                        <p:cTn id="377" dur="1000"/>
                                        <p:tgtEl>
                                          <p:spTgt spid="109"/>
                                        </p:tgtEl>
                                      </p:cBhvr>
                                    </p:animEffect>
                                    <p:anim calcmode="lin" valueType="num">
                                      <p:cBhvr>
                                        <p:cTn id="378" dur="1000" fill="hold"/>
                                        <p:tgtEl>
                                          <p:spTgt spid="109"/>
                                        </p:tgtEl>
                                        <p:attrNameLst>
                                          <p:attrName>ppt_x</p:attrName>
                                        </p:attrNameLst>
                                      </p:cBhvr>
                                      <p:tavLst>
                                        <p:tav tm="0">
                                          <p:val>
                                            <p:strVal val="#ppt_x"/>
                                          </p:val>
                                        </p:tav>
                                        <p:tav tm="100000">
                                          <p:val>
                                            <p:strVal val="#ppt_x"/>
                                          </p:val>
                                        </p:tav>
                                      </p:tavLst>
                                    </p:anim>
                                    <p:anim calcmode="lin" valueType="num">
                                      <p:cBhvr>
                                        <p:cTn id="379" dur="1000" fill="hold"/>
                                        <p:tgtEl>
                                          <p:spTgt spid="109"/>
                                        </p:tgtEl>
                                        <p:attrNameLst>
                                          <p:attrName>ppt_y</p:attrName>
                                        </p:attrNameLst>
                                      </p:cBhvr>
                                      <p:tavLst>
                                        <p:tav tm="0">
                                          <p:val>
                                            <p:strVal val="#ppt_y+.1"/>
                                          </p:val>
                                        </p:tav>
                                        <p:tav tm="100000">
                                          <p:val>
                                            <p:strVal val="#ppt_y"/>
                                          </p:val>
                                        </p:tav>
                                      </p:tavLst>
                                    </p:anim>
                                  </p:childTnLst>
                                </p:cTn>
                              </p:par>
                              <p:par>
                                <p:cTn id="380" presetID="42" presetClass="entr" presetSubtype="0" fill="hold" nodeType="withEffect">
                                  <p:stCondLst>
                                    <p:cond delay="0"/>
                                  </p:stCondLst>
                                  <p:childTnLst>
                                    <p:set>
                                      <p:cBhvr>
                                        <p:cTn id="381" dur="1" fill="hold">
                                          <p:stCondLst>
                                            <p:cond delay="0"/>
                                          </p:stCondLst>
                                        </p:cTn>
                                        <p:tgtEl>
                                          <p:spTgt spid="110"/>
                                        </p:tgtEl>
                                        <p:attrNameLst>
                                          <p:attrName>style.visibility</p:attrName>
                                        </p:attrNameLst>
                                      </p:cBhvr>
                                      <p:to>
                                        <p:strVal val="visible"/>
                                      </p:to>
                                    </p:set>
                                    <p:animEffect transition="in" filter="fade">
                                      <p:cBhvr>
                                        <p:cTn id="382" dur="1000"/>
                                        <p:tgtEl>
                                          <p:spTgt spid="110"/>
                                        </p:tgtEl>
                                      </p:cBhvr>
                                    </p:animEffect>
                                    <p:anim calcmode="lin" valueType="num">
                                      <p:cBhvr>
                                        <p:cTn id="383" dur="1000" fill="hold"/>
                                        <p:tgtEl>
                                          <p:spTgt spid="110"/>
                                        </p:tgtEl>
                                        <p:attrNameLst>
                                          <p:attrName>ppt_x</p:attrName>
                                        </p:attrNameLst>
                                      </p:cBhvr>
                                      <p:tavLst>
                                        <p:tav tm="0">
                                          <p:val>
                                            <p:strVal val="#ppt_x"/>
                                          </p:val>
                                        </p:tav>
                                        <p:tav tm="100000">
                                          <p:val>
                                            <p:strVal val="#ppt_x"/>
                                          </p:val>
                                        </p:tav>
                                      </p:tavLst>
                                    </p:anim>
                                    <p:anim calcmode="lin" valueType="num">
                                      <p:cBhvr>
                                        <p:cTn id="384" dur="1000" fill="hold"/>
                                        <p:tgtEl>
                                          <p:spTgt spid="110"/>
                                        </p:tgtEl>
                                        <p:attrNameLst>
                                          <p:attrName>ppt_y</p:attrName>
                                        </p:attrNameLst>
                                      </p:cBhvr>
                                      <p:tavLst>
                                        <p:tav tm="0">
                                          <p:val>
                                            <p:strVal val="#ppt_y+.1"/>
                                          </p:val>
                                        </p:tav>
                                        <p:tav tm="100000">
                                          <p:val>
                                            <p:strVal val="#ppt_y"/>
                                          </p:val>
                                        </p:tav>
                                      </p:tavLst>
                                    </p:anim>
                                  </p:childTnLst>
                                </p:cTn>
                              </p:par>
                              <p:par>
                                <p:cTn id="385" presetID="42" presetClass="entr" presetSubtype="0" fill="hold" grpId="0" nodeType="withEffect">
                                  <p:stCondLst>
                                    <p:cond delay="0"/>
                                  </p:stCondLst>
                                  <p:childTnLst>
                                    <p:set>
                                      <p:cBhvr>
                                        <p:cTn id="386" dur="1" fill="hold">
                                          <p:stCondLst>
                                            <p:cond delay="0"/>
                                          </p:stCondLst>
                                        </p:cTn>
                                        <p:tgtEl>
                                          <p:spTgt spid="111"/>
                                        </p:tgtEl>
                                        <p:attrNameLst>
                                          <p:attrName>style.visibility</p:attrName>
                                        </p:attrNameLst>
                                      </p:cBhvr>
                                      <p:to>
                                        <p:strVal val="visible"/>
                                      </p:to>
                                    </p:set>
                                    <p:animEffect transition="in" filter="fade">
                                      <p:cBhvr>
                                        <p:cTn id="387" dur="1000"/>
                                        <p:tgtEl>
                                          <p:spTgt spid="111"/>
                                        </p:tgtEl>
                                      </p:cBhvr>
                                    </p:animEffect>
                                    <p:anim calcmode="lin" valueType="num">
                                      <p:cBhvr>
                                        <p:cTn id="388" dur="1000" fill="hold"/>
                                        <p:tgtEl>
                                          <p:spTgt spid="111"/>
                                        </p:tgtEl>
                                        <p:attrNameLst>
                                          <p:attrName>ppt_x</p:attrName>
                                        </p:attrNameLst>
                                      </p:cBhvr>
                                      <p:tavLst>
                                        <p:tav tm="0">
                                          <p:val>
                                            <p:strVal val="#ppt_x"/>
                                          </p:val>
                                        </p:tav>
                                        <p:tav tm="100000">
                                          <p:val>
                                            <p:strVal val="#ppt_x"/>
                                          </p:val>
                                        </p:tav>
                                      </p:tavLst>
                                    </p:anim>
                                    <p:anim calcmode="lin" valueType="num">
                                      <p:cBhvr>
                                        <p:cTn id="389" dur="1000" fill="hold"/>
                                        <p:tgtEl>
                                          <p:spTgt spid="111"/>
                                        </p:tgtEl>
                                        <p:attrNameLst>
                                          <p:attrName>ppt_y</p:attrName>
                                        </p:attrNameLst>
                                      </p:cBhvr>
                                      <p:tavLst>
                                        <p:tav tm="0">
                                          <p:val>
                                            <p:strVal val="#ppt_y+.1"/>
                                          </p:val>
                                        </p:tav>
                                        <p:tav tm="100000">
                                          <p:val>
                                            <p:strVal val="#ppt_y"/>
                                          </p:val>
                                        </p:tav>
                                      </p:tavLst>
                                    </p:anim>
                                  </p:childTnLst>
                                </p:cTn>
                              </p:par>
                              <p:par>
                                <p:cTn id="390" presetID="42" presetClass="entr" presetSubtype="0" fill="hold" nodeType="withEffect">
                                  <p:stCondLst>
                                    <p:cond delay="0"/>
                                  </p:stCondLst>
                                  <p:childTnLst>
                                    <p:set>
                                      <p:cBhvr>
                                        <p:cTn id="391" dur="1" fill="hold">
                                          <p:stCondLst>
                                            <p:cond delay="0"/>
                                          </p:stCondLst>
                                        </p:cTn>
                                        <p:tgtEl>
                                          <p:spTgt spid="112"/>
                                        </p:tgtEl>
                                        <p:attrNameLst>
                                          <p:attrName>style.visibility</p:attrName>
                                        </p:attrNameLst>
                                      </p:cBhvr>
                                      <p:to>
                                        <p:strVal val="visible"/>
                                      </p:to>
                                    </p:set>
                                    <p:animEffect transition="in" filter="fade">
                                      <p:cBhvr>
                                        <p:cTn id="392" dur="1000"/>
                                        <p:tgtEl>
                                          <p:spTgt spid="112"/>
                                        </p:tgtEl>
                                      </p:cBhvr>
                                    </p:animEffect>
                                    <p:anim calcmode="lin" valueType="num">
                                      <p:cBhvr>
                                        <p:cTn id="393" dur="1000" fill="hold"/>
                                        <p:tgtEl>
                                          <p:spTgt spid="112"/>
                                        </p:tgtEl>
                                        <p:attrNameLst>
                                          <p:attrName>ppt_x</p:attrName>
                                        </p:attrNameLst>
                                      </p:cBhvr>
                                      <p:tavLst>
                                        <p:tav tm="0">
                                          <p:val>
                                            <p:strVal val="#ppt_x"/>
                                          </p:val>
                                        </p:tav>
                                        <p:tav tm="100000">
                                          <p:val>
                                            <p:strVal val="#ppt_x"/>
                                          </p:val>
                                        </p:tav>
                                      </p:tavLst>
                                    </p:anim>
                                    <p:anim calcmode="lin" valueType="num">
                                      <p:cBhvr>
                                        <p:cTn id="394" dur="1000" fill="hold"/>
                                        <p:tgtEl>
                                          <p:spTgt spid="112"/>
                                        </p:tgtEl>
                                        <p:attrNameLst>
                                          <p:attrName>ppt_y</p:attrName>
                                        </p:attrNameLst>
                                      </p:cBhvr>
                                      <p:tavLst>
                                        <p:tav tm="0">
                                          <p:val>
                                            <p:strVal val="#ppt_y+.1"/>
                                          </p:val>
                                        </p:tav>
                                        <p:tav tm="100000">
                                          <p:val>
                                            <p:strVal val="#ppt_y"/>
                                          </p:val>
                                        </p:tav>
                                      </p:tavLst>
                                    </p:anim>
                                  </p:childTnLst>
                                </p:cTn>
                              </p:par>
                              <p:par>
                                <p:cTn id="395" presetID="42" presetClass="entr" presetSubtype="0" fill="hold" grpId="0" nodeType="withEffect">
                                  <p:stCondLst>
                                    <p:cond delay="0"/>
                                  </p:stCondLst>
                                  <p:childTnLst>
                                    <p:set>
                                      <p:cBhvr>
                                        <p:cTn id="396" dur="1" fill="hold">
                                          <p:stCondLst>
                                            <p:cond delay="0"/>
                                          </p:stCondLst>
                                        </p:cTn>
                                        <p:tgtEl>
                                          <p:spTgt spid="113"/>
                                        </p:tgtEl>
                                        <p:attrNameLst>
                                          <p:attrName>style.visibility</p:attrName>
                                        </p:attrNameLst>
                                      </p:cBhvr>
                                      <p:to>
                                        <p:strVal val="visible"/>
                                      </p:to>
                                    </p:set>
                                    <p:animEffect transition="in" filter="fade">
                                      <p:cBhvr>
                                        <p:cTn id="397" dur="1000"/>
                                        <p:tgtEl>
                                          <p:spTgt spid="113"/>
                                        </p:tgtEl>
                                      </p:cBhvr>
                                    </p:animEffect>
                                    <p:anim calcmode="lin" valueType="num">
                                      <p:cBhvr>
                                        <p:cTn id="398" dur="1000" fill="hold"/>
                                        <p:tgtEl>
                                          <p:spTgt spid="113"/>
                                        </p:tgtEl>
                                        <p:attrNameLst>
                                          <p:attrName>ppt_x</p:attrName>
                                        </p:attrNameLst>
                                      </p:cBhvr>
                                      <p:tavLst>
                                        <p:tav tm="0">
                                          <p:val>
                                            <p:strVal val="#ppt_x"/>
                                          </p:val>
                                        </p:tav>
                                        <p:tav tm="100000">
                                          <p:val>
                                            <p:strVal val="#ppt_x"/>
                                          </p:val>
                                        </p:tav>
                                      </p:tavLst>
                                    </p:anim>
                                    <p:anim calcmode="lin" valueType="num">
                                      <p:cBhvr>
                                        <p:cTn id="399" dur="1000" fill="hold"/>
                                        <p:tgtEl>
                                          <p:spTgt spid="113"/>
                                        </p:tgtEl>
                                        <p:attrNameLst>
                                          <p:attrName>ppt_y</p:attrName>
                                        </p:attrNameLst>
                                      </p:cBhvr>
                                      <p:tavLst>
                                        <p:tav tm="0">
                                          <p:val>
                                            <p:strVal val="#ppt_y+.1"/>
                                          </p:val>
                                        </p:tav>
                                        <p:tav tm="100000">
                                          <p:val>
                                            <p:strVal val="#ppt_y"/>
                                          </p:val>
                                        </p:tav>
                                      </p:tavLst>
                                    </p:anim>
                                  </p:childTnLst>
                                </p:cTn>
                              </p:par>
                              <p:par>
                                <p:cTn id="400" presetID="42" presetClass="entr" presetSubtype="0" fill="hold" grpId="0" nodeType="withEffect">
                                  <p:stCondLst>
                                    <p:cond delay="0"/>
                                  </p:stCondLst>
                                  <p:childTnLst>
                                    <p:set>
                                      <p:cBhvr>
                                        <p:cTn id="401" dur="1" fill="hold">
                                          <p:stCondLst>
                                            <p:cond delay="0"/>
                                          </p:stCondLst>
                                        </p:cTn>
                                        <p:tgtEl>
                                          <p:spTgt spid="114"/>
                                        </p:tgtEl>
                                        <p:attrNameLst>
                                          <p:attrName>style.visibility</p:attrName>
                                        </p:attrNameLst>
                                      </p:cBhvr>
                                      <p:to>
                                        <p:strVal val="visible"/>
                                      </p:to>
                                    </p:set>
                                    <p:animEffect transition="in" filter="fade">
                                      <p:cBhvr>
                                        <p:cTn id="402" dur="1000"/>
                                        <p:tgtEl>
                                          <p:spTgt spid="114"/>
                                        </p:tgtEl>
                                      </p:cBhvr>
                                    </p:animEffect>
                                    <p:anim calcmode="lin" valueType="num">
                                      <p:cBhvr>
                                        <p:cTn id="403" dur="1000" fill="hold"/>
                                        <p:tgtEl>
                                          <p:spTgt spid="114"/>
                                        </p:tgtEl>
                                        <p:attrNameLst>
                                          <p:attrName>ppt_x</p:attrName>
                                        </p:attrNameLst>
                                      </p:cBhvr>
                                      <p:tavLst>
                                        <p:tav tm="0">
                                          <p:val>
                                            <p:strVal val="#ppt_x"/>
                                          </p:val>
                                        </p:tav>
                                        <p:tav tm="100000">
                                          <p:val>
                                            <p:strVal val="#ppt_x"/>
                                          </p:val>
                                        </p:tav>
                                      </p:tavLst>
                                    </p:anim>
                                    <p:anim calcmode="lin" valueType="num">
                                      <p:cBhvr>
                                        <p:cTn id="404" dur="1000" fill="hold"/>
                                        <p:tgtEl>
                                          <p:spTgt spid="114"/>
                                        </p:tgtEl>
                                        <p:attrNameLst>
                                          <p:attrName>ppt_y</p:attrName>
                                        </p:attrNameLst>
                                      </p:cBhvr>
                                      <p:tavLst>
                                        <p:tav tm="0">
                                          <p:val>
                                            <p:strVal val="#ppt_y+.1"/>
                                          </p:val>
                                        </p:tav>
                                        <p:tav tm="100000">
                                          <p:val>
                                            <p:strVal val="#ppt_y"/>
                                          </p:val>
                                        </p:tav>
                                      </p:tavLst>
                                    </p:anim>
                                  </p:childTnLst>
                                </p:cTn>
                              </p:par>
                              <p:par>
                                <p:cTn id="405" presetID="42" presetClass="entr" presetSubtype="0" fill="hold" nodeType="withEffect">
                                  <p:stCondLst>
                                    <p:cond delay="0"/>
                                  </p:stCondLst>
                                  <p:childTnLst>
                                    <p:set>
                                      <p:cBhvr>
                                        <p:cTn id="406" dur="1" fill="hold">
                                          <p:stCondLst>
                                            <p:cond delay="0"/>
                                          </p:stCondLst>
                                        </p:cTn>
                                        <p:tgtEl>
                                          <p:spTgt spid="115"/>
                                        </p:tgtEl>
                                        <p:attrNameLst>
                                          <p:attrName>style.visibility</p:attrName>
                                        </p:attrNameLst>
                                      </p:cBhvr>
                                      <p:to>
                                        <p:strVal val="visible"/>
                                      </p:to>
                                    </p:set>
                                    <p:animEffect transition="in" filter="fade">
                                      <p:cBhvr>
                                        <p:cTn id="407" dur="1000"/>
                                        <p:tgtEl>
                                          <p:spTgt spid="115"/>
                                        </p:tgtEl>
                                      </p:cBhvr>
                                    </p:animEffect>
                                    <p:anim calcmode="lin" valueType="num">
                                      <p:cBhvr>
                                        <p:cTn id="408" dur="1000" fill="hold"/>
                                        <p:tgtEl>
                                          <p:spTgt spid="115"/>
                                        </p:tgtEl>
                                        <p:attrNameLst>
                                          <p:attrName>ppt_x</p:attrName>
                                        </p:attrNameLst>
                                      </p:cBhvr>
                                      <p:tavLst>
                                        <p:tav tm="0">
                                          <p:val>
                                            <p:strVal val="#ppt_x"/>
                                          </p:val>
                                        </p:tav>
                                        <p:tav tm="100000">
                                          <p:val>
                                            <p:strVal val="#ppt_x"/>
                                          </p:val>
                                        </p:tav>
                                      </p:tavLst>
                                    </p:anim>
                                    <p:anim calcmode="lin" valueType="num">
                                      <p:cBhvr>
                                        <p:cTn id="409" dur="1000" fill="hold"/>
                                        <p:tgtEl>
                                          <p:spTgt spid="115"/>
                                        </p:tgtEl>
                                        <p:attrNameLst>
                                          <p:attrName>ppt_y</p:attrName>
                                        </p:attrNameLst>
                                      </p:cBhvr>
                                      <p:tavLst>
                                        <p:tav tm="0">
                                          <p:val>
                                            <p:strVal val="#ppt_y+.1"/>
                                          </p:val>
                                        </p:tav>
                                        <p:tav tm="100000">
                                          <p:val>
                                            <p:strVal val="#ppt_y"/>
                                          </p:val>
                                        </p:tav>
                                      </p:tavLst>
                                    </p:anim>
                                  </p:childTnLst>
                                </p:cTn>
                              </p:par>
                              <p:par>
                                <p:cTn id="410" presetID="42" presetClass="entr" presetSubtype="0" fill="hold" grpId="0" nodeType="withEffect">
                                  <p:stCondLst>
                                    <p:cond delay="0"/>
                                  </p:stCondLst>
                                  <p:childTnLst>
                                    <p:set>
                                      <p:cBhvr>
                                        <p:cTn id="411" dur="1" fill="hold">
                                          <p:stCondLst>
                                            <p:cond delay="0"/>
                                          </p:stCondLst>
                                        </p:cTn>
                                        <p:tgtEl>
                                          <p:spTgt spid="116"/>
                                        </p:tgtEl>
                                        <p:attrNameLst>
                                          <p:attrName>style.visibility</p:attrName>
                                        </p:attrNameLst>
                                      </p:cBhvr>
                                      <p:to>
                                        <p:strVal val="visible"/>
                                      </p:to>
                                    </p:set>
                                    <p:animEffect transition="in" filter="fade">
                                      <p:cBhvr>
                                        <p:cTn id="412" dur="1000"/>
                                        <p:tgtEl>
                                          <p:spTgt spid="116"/>
                                        </p:tgtEl>
                                      </p:cBhvr>
                                    </p:animEffect>
                                    <p:anim calcmode="lin" valueType="num">
                                      <p:cBhvr>
                                        <p:cTn id="413" dur="1000" fill="hold"/>
                                        <p:tgtEl>
                                          <p:spTgt spid="116"/>
                                        </p:tgtEl>
                                        <p:attrNameLst>
                                          <p:attrName>ppt_x</p:attrName>
                                        </p:attrNameLst>
                                      </p:cBhvr>
                                      <p:tavLst>
                                        <p:tav tm="0">
                                          <p:val>
                                            <p:strVal val="#ppt_x"/>
                                          </p:val>
                                        </p:tav>
                                        <p:tav tm="100000">
                                          <p:val>
                                            <p:strVal val="#ppt_x"/>
                                          </p:val>
                                        </p:tav>
                                      </p:tavLst>
                                    </p:anim>
                                    <p:anim calcmode="lin" valueType="num">
                                      <p:cBhvr>
                                        <p:cTn id="414" dur="1000" fill="hold"/>
                                        <p:tgtEl>
                                          <p:spTgt spid="116"/>
                                        </p:tgtEl>
                                        <p:attrNameLst>
                                          <p:attrName>ppt_y</p:attrName>
                                        </p:attrNameLst>
                                      </p:cBhvr>
                                      <p:tavLst>
                                        <p:tav tm="0">
                                          <p:val>
                                            <p:strVal val="#ppt_y+.1"/>
                                          </p:val>
                                        </p:tav>
                                        <p:tav tm="100000">
                                          <p:val>
                                            <p:strVal val="#ppt_y"/>
                                          </p:val>
                                        </p:tav>
                                      </p:tavLst>
                                    </p:anim>
                                  </p:childTnLst>
                                </p:cTn>
                              </p:par>
                              <p:par>
                                <p:cTn id="415" presetID="42" presetClass="entr" presetSubtype="0" fill="hold" grpId="0" nodeType="withEffect">
                                  <p:stCondLst>
                                    <p:cond delay="0"/>
                                  </p:stCondLst>
                                  <p:childTnLst>
                                    <p:set>
                                      <p:cBhvr>
                                        <p:cTn id="416" dur="1" fill="hold">
                                          <p:stCondLst>
                                            <p:cond delay="0"/>
                                          </p:stCondLst>
                                        </p:cTn>
                                        <p:tgtEl>
                                          <p:spTgt spid="117"/>
                                        </p:tgtEl>
                                        <p:attrNameLst>
                                          <p:attrName>style.visibility</p:attrName>
                                        </p:attrNameLst>
                                      </p:cBhvr>
                                      <p:to>
                                        <p:strVal val="visible"/>
                                      </p:to>
                                    </p:set>
                                    <p:animEffect transition="in" filter="fade">
                                      <p:cBhvr>
                                        <p:cTn id="417" dur="1000"/>
                                        <p:tgtEl>
                                          <p:spTgt spid="117"/>
                                        </p:tgtEl>
                                      </p:cBhvr>
                                    </p:animEffect>
                                    <p:anim calcmode="lin" valueType="num">
                                      <p:cBhvr>
                                        <p:cTn id="418" dur="1000" fill="hold"/>
                                        <p:tgtEl>
                                          <p:spTgt spid="117"/>
                                        </p:tgtEl>
                                        <p:attrNameLst>
                                          <p:attrName>ppt_x</p:attrName>
                                        </p:attrNameLst>
                                      </p:cBhvr>
                                      <p:tavLst>
                                        <p:tav tm="0">
                                          <p:val>
                                            <p:strVal val="#ppt_x"/>
                                          </p:val>
                                        </p:tav>
                                        <p:tav tm="100000">
                                          <p:val>
                                            <p:strVal val="#ppt_x"/>
                                          </p:val>
                                        </p:tav>
                                      </p:tavLst>
                                    </p:anim>
                                    <p:anim calcmode="lin" valueType="num">
                                      <p:cBhvr>
                                        <p:cTn id="419" dur="1000" fill="hold"/>
                                        <p:tgtEl>
                                          <p:spTgt spid="117"/>
                                        </p:tgtEl>
                                        <p:attrNameLst>
                                          <p:attrName>ppt_y</p:attrName>
                                        </p:attrNameLst>
                                      </p:cBhvr>
                                      <p:tavLst>
                                        <p:tav tm="0">
                                          <p:val>
                                            <p:strVal val="#ppt_y+.1"/>
                                          </p:val>
                                        </p:tav>
                                        <p:tav tm="100000">
                                          <p:val>
                                            <p:strVal val="#ppt_y"/>
                                          </p:val>
                                        </p:tav>
                                      </p:tavLst>
                                    </p:anim>
                                  </p:childTnLst>
                                </p:cTn>
                              </p:par>
                              <p:par>
                                <p:cTn id="420" presetID="42" presetClass="entr" presetSubtype="0" fill="hold" grpId="0" nodeType="withEffect">
                                  <p:stCondLst>
                                    <p:cond delay="0"/>
                                  </p:stCondLst>
                                  <p:childTnLst>
                                    <p:set>
                                      <p:cBhvr>
                                        <p:cTn id="421" dur="1" fill="hold">
                                          <p:stCondLst>
                                            <p:cond delay="0"/>
                                          </p:stCondLst>
                                        </p:cTn>
                                        <p:tgtEl>
                                          <p:spTgt spid="118"/>
                                        </p:tgtEl>
                                        <p:attrNameLst>
                                          <p:attrName>style.visibility</p:attrName>
                                        </p:attrNameLst>
                                      </p:cBhvr>
                                      <p:to>
                                        <p:strVal val="visible"/>
                                      </p:to>
                                    </p:set>
                                    <p:animEffect transition="in" filter="fade">
                                      <p:cBhvr>
                                        <p:cTn id="422" dur="1000"/>
                                        <p:tgtEl>
                                          <p:spTgt spid="118"/>
                                        </p:tgtEl>
                                      </p:cBhvr>
                                    </p:animEffect>
                                    <p:anim calcmode="lin" valueType="num">
                                      <p:cBhvr>
                                        <p:cTn id="423" dur="1000" fill="hold"/>
                                        <p:tgtEl>
                                          <p:spTgt spid="118"/>
                                        </p:tgtEl>
                                        <p:attrNameLst>
                                          <p:attrName>ppt_x</p:attrName>
                                        </p:attrNameLst>
                                      </p:cBhvr>
                                      <p:tavLst>
                                        <p:tav tm="0">
                                          <p:val>
                                            <p:strVal val="#ppt_x"/>
                                          </p:val>
                                        </p:tav>
                                        <p:tav tm="100000">
                                          <p:val>
                                            <p:strVal val="#ppt_x"/>
                                          </p:val>
                                        </p:tav>
                                      </p:tavLst>
                                    </p:anim>
                                    <p:anim calcmode="lin" valueType="num">
                                      <p:cBhvr>
                                        <p:cTn id="424" dur="1000" fill="hold"/>
                                        <p:tgtEl>
                                          <p:spTgt spid="118"/>
                                        </p:tgtEl>
                                        <p:attrNameLst>
                                          <p:attrName>ppt_y</p:attrName>
                                        </p:attrNameLst>
                                      </p:cBhvr>
                                      <p:tavLst>
                                        <p:tav tm="0">
                                          <p:val>
                                            <p:strVal val="#ppt_y+.1"/>
                                          </p:val>
                                        </p:tav>
                                        <p:tav tm="100000">
                                          <p:val>
                                            <p:strVal val="#ppt_y"/>
                                          </p:val>
                                        </p:tav>
                                      </p:tavLst>
                                    </p:anim>
                                  </p:childTnLst>
                                </p:cTn>
                              </p:par>
                              <p:par>
                                <p:cTn id="425" presetID="42" presetClass="entr" presetSubtype="0" fill="hold" nodeType="withEffect">
                                  <p:stCondLst>
                                    <p:cond delay="0"/>
                                  </p:stCondLst>
                                  <p:childTnLst>
                                    <p:set>
                                      <p:cBhvr>
                                        <p:cTn id="426" dur="1" fill="hold">
                                          <p:stCondLst>
                                            <p:cond delay="0"/>
                                          </p:stCondLst>
                                        </p:cTn>
                                        <p:tgtEl>
                                          <p:spTgt spid="119"/>
                                        </p:tgtEl>
                                        <p:attrNameLst>
                                          <p:attrName>style.visibility</p:attrName>
                                        </p:attrNameLst>
                                      </p:cBhvr>
                                      <p:to>
                                        <p:strVal val="visible"/>
                                      </p:to>
                                    </p:set>
                                    <p:animEffect transition="in" filter="fade">
                                      <p:cBhvr>
                                        <p:cTn id="427" dur="1000"/>
                                        <p:tgtEl>
                                          <p:spTgt spid="119"/>
                                        </p:tgtEl>
                                      </p:cBhvr>
                                    </p:animEffect>
                                    <p:anim calcmode="lin" valueType="num">
                                      <p:cBhvr>
                                        <p:cTn id="428" dur="1000" fill="hold"/>
                                        <p:tgtEl>
                                          <p:spTgt spid="119"/>
                                        </p:tgtEl>
                                        <p:attrNameLst>
                                          <p:attrName>ppt_x</p:attrName>
                                        </p:attrNameLst>
                                      </p:cBhvr>
                                      <p:tavLst>
                                        <p:tav tm="0">
                                          <p:val>
                                            <p:strVal val="#ppt_x"/>
                                          </p:val>
                                        </p:tav>
                                        <p:tav tm="100000">
                                          <p:val>
                                            <p:strVal val="#ppt_x"/>
                                          </p:val>
                                        </p:tav>
                                      </p:tavLst>
                                    </p:anim>
                                    <p:anim calcmode="lin" valueType="num">
                                      <p:cBhvr>
                                        <p:cTn id="429" dur="1000" fill="hold"/>
                                        <p:tgtEl>
                                          <p:spTgt spid="119"/>
                                        </p:tgtEl>
                                        <p:attrNameLst>
                                          <p:attrName>ppt_y</p:attrName>
                                        </p:attrNameLst>
                                      </p:cBhvr>
                                      <p:tavLst>
                                        <p:tav tm="0">
                                          <p:val>
                                            <p:strVal val="#ppt_y+.1"/>
                                          </p:val>
                                        </p:tav>
                                        <p:tav tm="100000">
                                          <p:val>
                                            <p:strVal val="#ppt_y"/>
                                          </p:val>
                                        </p:tav>
                                      </p:tavLst>
                                    </p:anim>
                                  </p:childTnLst>
                                </p:cTn>
                              </p:par>
                              <p:par>
                                <p:cTn id="430" presetID="42" presetClass="entr" presetSubtype="0" fill="hold" grpId="0" nodeType="withEffect">
                                  <p:stCondLst>
                                    <p:cond delay="0"/>
                                  </p:stCondLst>
                                  <p:childTnLst>
                                    <p:set>
                                      <p:cBhvr>
                                        <p:cTn id="431" dur="1" fill="hold">
                                          <p:stCondLst>
                                            <p:cond delay="0"/>
                                          </p:stCondLst>
                                        </p:cTn>
                                        <p:tgtEl>
                                          <p:spTgt spid="120"/>
                                        </p:tgtEl>
                                        <p:attrNameLst>
                                          <p:attrName>style.visibility</p:attrName>
                                        </p:attrNameLst>
                                      </p:cBhvr>
                                      <p:to>
                                        <p:strVal val="visible"/>
                                      </p:to>
                                    </p:set>
                                    <p:animEffect transition="in" filter="fade">
                                      <p:cBhvr>
                                        <p:cTn id="432" dur="1000"/>
                                        <p:tgtEl>
                                          <p:spTgt spid="120"/>
                                        </p:tgtEl>
                                      </p:cBhvr>
                                    </p:animEffect>
                                    <p:anim calcmode="lin" valueType="num">
                                      <p:cBhvr>
                                        <p:cTn id="433" dur="1000" fill="hold"/>
                                        <p:tgtEl>
                                          <p:spTgt spid="120"/>
                                        </p:tgtEl>
                                        <p:attrNameLst>
                                          <p:attrName>ppt_x</p:attrName>
                                        </p:attrNameLst>
                                      </p:cBhvr>
                                      <p:tavLst>
                                        <p:tav tm="0">
                                          <p:val>
                                            <p:strVal val="#ppt_x"/>
                                          </p:val>
                                        </p:tav>
                                        <p:tav tm="100000">
                                          <p:val>
                                            <p:strVal val="#ppt_x"/>
                                          </p:val>
                                        </p:tav>
                                      </p:tavLst>
                                    </p:anim>
                                    <p:anim calcmode="lin" valueType="num">
                                      <p:cBhvr>
                                        <p:cTn id="434" dur="1000" fill="hold"/>
                                        <p:tgtEl>
                                          <p:spTgt spid="120"/>
                                        </p:tgtEl>
                                        <p:attrNameLst>
                                          <p:attrName>ppt_y</p:attrName>
                                        </p:attrNameLst>
                                      </p:cBhvr>
                                      <p:tavLst>
                                        <p:tav tm="0">
                                          <p:val>
                                            <p:strVal val="#ppt_y+.1"/>
                                          </p:val>
                                        </p:tav>
                                        <p:tav tm="100000">
                                          <p:val>
                                            <p:strVal val="#ppt_y"/>
                                          </p:val>
                                        </p:tav>
                                      </p:tavLst>
                                    </p:anim>
                                  </p:childTnLst>
                                </p:cTn>
                              </p:par>
                              <p:par>
                                <p:cTn id="435" presetID="42" presetClass="entr" presetSubtype="0" fill="hold" grpId="0" nodeType="withEffect">
                                  <p:stCondLst>
                                    <p:cond delay="0"/>
                                  </p:stCondLst>
                                  <p:childTnLst>
                                    <p:set>
                                      <p:cBhvr>
                                        <p:cTn id="436" dur="1" fill="hold">
                                          <p:stCondLst>
                                            <p:cond delay="0"/>
                                          </p:stCondLst>
                                        </p:cTn>
                                        <p:tgtEl>
                                          <p:spTgt spid="121"/>
                                        </p:tgtEl>
                                        <p:attrNameLst>
                                          <p:attrName>style.visibility</p:attrName>
                                        </p:attrNameLst>
                                      </p:cBhvr>
                                      <p:to>
                                        <p:strVal val="visible"/>
                                      </p:to>
                                    </p:set>
                                    <p:animEffect transition="in" filter="fade">
                                      <p:cBhvr>
                                        <p:cTn id="437" dur="1000"/>
                                        <p:tgtEl>
                                          <p:spTgt spid="121"/>
                                        </p:tgtEl>
                                      </p:cBhvr>
                                    </p:animEffect>
                                    <p:anim calcmode="lin" valueType="num">
                                      <p:cBhvr>
                                        <p:cTn id="438" dur="1000" fill="hold"/>
                                        <p:tgtEl>
                                          <p:spTgt spid="121"/>
                                        </p:tgtEl>
                                        <p:attrNameLst>
                                          <p:attrName>ppt_x</p:attrName>
                                        </p:attrNameLst>
                                      </p:cBhvr>
                                      <p:tavLst>
                                        <p:tav tm="0">
                                          <p:val>
                                            <p:strVal val="#ppt_x"/>
                                          </p:val>
                                        </p:tav>
                                        <p:tav tm="100000">
                                          <p:val>
                                            <p:strVal val="#ppt_x"/>
                                          </p:val>
                                        </p:tav>
                                      </p:tavLst>
                                    </p:anim>
                                    <p:anim calcmode="lin" valueType="num">
                                      <p:cBhvr>
                                        <p:cTn id="439" dur="1000" fill="hold"/>
                                        <p:tgtEl>
                                          <p:spTgt spid="121"/>
                                        </p:tgtEl>
                                        <p:attrNameLst>
                                          <p:attrName>ppt_y</p:attrName>
                                        </p:attrNameLst>
                                      </p:cBhvr>
                                      <p:tavLst>
                                        <p:tav tm="0">
                                          <p:val>
                                            <p:strVal val="#ppt_y+.1"/>
                                          </p:val>
                                        </p:tav>
                                        <p:tav tm="100000">
                                          <p:val>
                                            <p:strVal val="#ppt_y"/>
                                          </p:val>
                                        </p:tav>
                                      </p:tavLst>
                                    </p:anim>
                                  </p:childTnLst>
                                </p:cTn>
                              </p:par>
                              <p:par>
                                <p:cTn id="440" presetID="42" presetClass="entr" presetSubtype="0" fill="hold" grpId="0" nodeType="withEffect">
                                  <p:stCondLst>
                                    <p:cond delay="0"/>
                                  </p:stCondLst>
                                  <p:childTnLst>
                                    <p:set>
                                      <p:cBhvr>
                                        <p:cTn id="441" dur="1" fill="hold">
                                          <p:stCondLst>
                                            <p:cond delay="0"/>
                                          </p:stCondLst>
                                        </p:cTn>
                                        <p:tgtEl>
                                          <p:spTgt spid="122"/>
                                        </p:tgtEl>
                                        <p:attrNameLst>
                                          <p:attrName>style.visibility</p:attrName>
                                        </p:attrNameLst>
                                      </p:cBhvr>
                                      <p:to>
                                        <p:strVal val="visible"/>
                                      </p:to>
                                    </p:set>
                                    <p:animEffect transition="in" filter="fade">
                                      <p:cBhvr>
                                        <p:cTn id="442" dur="1000"/>
                                        <p:tgtEl>
                                          <p:spTgt spid="122"/>
                                        </p:tgtEl>
                                      </p:cBhvr>
                                    </p:animEffect>
                                    <p:anim calcmode="lin" valueType="num">
                                      <p:cBhvr>
                                        <p:cTn id="443" dur="1000" fill="hold"/>
                                        <p:tgtEl>
                                          <p:spTgt spid="122"/>
                                        </p:tgtEl>
                                        <p:attrNameLst>
                                          <p:attrName>ppt_x</p:attrName>
                                        </p:attrNameLst>
                                      </p:cBhvr>
                                      <p:tavLst>
                                        <p:tav tm="0">
                                          <p:val>
                                            <p:strVal val="#ppt_x"/>
                                          </p:val>
                                        </p:tav>
                                        <p:tav tm="100000">
                                          <p:val>
                                            <p:strVal val="#ppt_x"/>
                                          </p:val>
                                        </p:tav>
                                      </p:tavLst>
                                    </p:anim>
                                    <p:anim calcmode="lin" valueType="num">
                                      <p:cBhvr>
                                        <p:cTn id="444" dur="1000" fill="hold"/>
                                        <p:tgtEl>
                                          <p:spTgt spid="122"/>
                                        </p:tgtEl>
                                        <p:attrNameLst>
                                          <p:attrName>ppt_y</p:attrName>
                                        </p:attrNameLst>
                                      </p:cBhvr>
                                      <p:tavLst>
                                        <p:tav tm="0">
                                          <p:val>
                                            <p:strVal val="#ppt_y+.1"/>
                                          </p:val>
                                        </p:tav>
                                        <p:tav tm="100000">
                                          <p:val>
                                            <p:strVal val="#ppt_y"/>
                                          </p:val>
                                        </p:tav>
                                      </p:tavLst>
                                    </p:anim>
                                  </p:childTnLst>
                                </p:cTn>
                              </p:par>
                              <p:par>
                                <p:cTn id="445" presetID="42" presetClass="entr" presetSubtype="0" fill="hold" grpId="0" nodeType="withEffect">
                                  <p:stCondLst>
                                    <p:cond delay="0"/>
                                  </p:stCondLst>
                                  <p:childTnLst>
                                    <p:set>
                                      <p:cBhvr>
                                        <p:cTn id="446" dur="1" fill="hold">
                                          <p:stCondLst>
                                            <p:cond delay="0"/>
                                          </p:stCondLst>
                                        </p:cTn>
                                        <p:tgtEl>
                                          <p:spTgt spid="123"/>
                                        </p:tgtEl>
                                        <p:attrNameLst>
                                          <p:attrName>style.visibility</p:attrName>
                                        </p:attrNameLst>
                                      </p:cBhvr>
                                      <p:to>
                                        <p:strVal val="visible"/>
                                      </p:to>
                                    </p:set>
                                    <p:animEffect transition="in" filter="fade">
                                      <p:cBhvr>
                                        <p:cTn id="447" dur="1000"/>
                                        <p:tgtEl>
                                          <p:spTgt spid="123"/>
                                        </p:tgtEl>
                                      </p:cBhvr>
                                    </p:animEffect>
                                    <p:anim calcmode="lin" valueType="num">
                                      <p:cBhvr>
                                        <p:cTn id="448" dur="1000" fill="hold"/>
                                        <p:tgtEl>
                                          <p:spTgt spid="123"/>
                                        </p:tgtEl>
                                        <p:attrNameLst>
                                          <p:attrName>ppt_x</p:attrName>
                                        </p:attrNameLst>
                                      </p:cBhvr>
                                      <p:tavLst>
                                        <p:tav tm="0">
                                          <p:val>
                                            <p:strVal val="#ppt_x"/>
                                          </p:val>
                                        </p:tav>
                                        <p:tav tm="100000">
                                          <p:val>
                                            <p:strVal val="#ppt_x"/>
                                          </p:val>
                                        </p:tav>
                                      </p:tavLst>
                                    </p:anim>
                                    <p:anim calcmode="lin" valueType="num">
                                      <p:cBhvr>
                                        <p:cTn id="449" dur="1000" fill="hold"/>
                                        <p:tgtEl>
                                          <p:spTgt spid="123"/>
                                        </p:tgtEl>
                                        <p:attrNameLst>
                                          <p:attrName>ppt_y</p:attrName>
                                        </p:attrNameLst>
                                      </p:cBhvr>
                                      <p:tavLst>
                                        <p:tav tm="0">
                                          <p:val>
                                            <p:strVal val="#ppt_y+.1"/>
                                          </p:val>
                                        </p:tav>
                                        <p:tav tm="100000">
                                          <p:val>
                                            <p:strVal val="#ppt_y"/>
                                          </p:val>
                                        </p:tav>
                                      </p:tavLst>
                                    </p:anim>
                                  </p:childTnLst>
                                </p:cTn>
                              </p:par>
                              <p:par>
                                <p:cTn id="450" presetID="42" presetClass="entr" presetSubtype="0" fill="hold" nodeType="withEffect">
                                  <p:stCondLst>
                                    <p:cond delay="0"/>
                                  </p:stCondLst>
                                  <p:childTnLst>
                                    <p:set>
                                      <p:cBhvr>
                                        <p:cTn id="451" dur="1" fill="hold">
                                          <p:stCondLst>
                                            <p:cond delay="0"/>
                                          </p:stCondLst>
                                        </p:cTn>
                                        <p:tgtEl>
                                          <p:spTgt spid="124"/>
                                        </p:tgtEl>
                                        <p:attrNameLst>
                                          <p:attrName>style.visibility</p:attrName>
                                        </p:attrNameLst>
                                      </p:cBhvr>
                                      <p:to>
                                        <p:strVal val="visible"/>
                                      </p:to>
                                    </p:set>
                                    <p:animEffect transition="in" filter="fade">
                                      <p:cBhvr>
                                        <p:cTn id="452" dur="1000"/>
                                        <p:tgtEl>
                                          <p:spTgt spid="124"/>
                                        </p:tgtEl>
                                      </p:cBhvr>
                                    </p:animEffect>
                                    <p:anim calcmode="lin" valueType="num">
                                      <p:cBhvr>
                                        <p:cTn id="453" dur="1000" fill="hold"/>
                                        <p:tgtEl>
                                          <p:spTgt spid="124"/>
                                        </p:tgtEl>
                                        <p:attrNameLst>
                                          <p:attrName>ppt_x</p:attrName>
                                        </p:attrNameLst>
                                      </p:cBhvr>
                                      <p:tavLst>
                                        <p:tav tm="0">
                                          <p:val>
                                            <p:strVal val="#ppt_x"/>
                                          </p:val>
                                        </p:tav>
                                        <p:tav tm="100000">
                                          <p:val>
                                            <p:strVal val="#ppt_x"/>
                                          </p:val>
                                        </p:tav>
                                      </p:tavLst>
                                    </p:anim>
                                    <p:anim calcmode="lin" valueType="num">
                                      <p:cBhvr>
                                        <p:cTn id="454" dur="1000" fill="hold"/>
                                        <p:tgtEl>
                                          <p:spTgt spid="124"/>
                                        </p:tgtEl>
                                        <p:attrNameLst>
                                          <p:attrName>ppt_y</p:attrName>
                                        </p:attrNameLst>
                                      </p:cBhvr>
                                      <p:tavLst>
                                        <p:tav tm="0">
                                          <p:val>
                                            <p:strVal val="#ppt_y+.1"/>
                                          </p:val>
                                        </p:tav>
                                        <p:tav tm="100000">
                                          <p:val>
                                            <p:strVal val="#ppt_y"/>
                                          </p:val>
                                        </p:tav>
                                      </p:tavLst>
                                    </p:anim>
                                  </p:childTnLst>
                                </p:cTn>
                              </p:par>
                              <p:par>
                                <p:cTn id="455" presetID="42" presetClass="entr" presetSubtype="0" fill="hold" grpId="0" nodeType="withEffect">
                                  <p:stCondLst>
                                    <p:cond delay="0"/>
                                  </p:stCondLst>
                                  <p:childTnLst>
                                    <p:set>
                                      <p:cBhvr>
                                        <p:cTn id="456" dur="1" fill="hold">
                                          <p:stCondLst>
                                            <p:cond delay="0"/>
                                          </p:stCondLst>
                                        </p:cTn>
                                        <p:tgtEl>
                                          <p:spTgt spid="125"/>
                                        </p:tgtEl>
                                        <p:attrNameLst>
                                          <p:attrName>style.visibility</p:attrName>
                                        </p:attrNameLst>
                                      </p:cBhvr>
                                      <p:to>
                                        <p:strVal val="visible"/>
                                      </p:to>
                                    </p:set>
                                    <p:animEffect transition="in" filter="fade">
                                      <p:cBhvr>
                                        <p:cTn id="457" dur="1000"/>
                                        <p:tgtEl>
                                          <p:spTgt spid="125"/>
                                        </p:tgtEl>
                                      </p:cBhvr>
                                    </p:animEffect>
                                    <p:anim calcmode="lin" valueType="num">
                                      <p:cBhvr>
                                        <p:cTn id="458" dur="1000" fill="hold"/>
                                        <p:tgtEl>
                                          <p:spTgt spid="125"/>
                                        </p:tgtEl>
                                        <p:attrNameLst>
                                          <p:attrName>ppt_x</p:attrName>
                                        </p:attrNameLst>
                                      </p:cBhvr>
                                      <p:tavLst>
                                        <p:tav tm="0">
                                          <p:val>
                                            <p:strVal val="#ppt_x"/>
                                          </p:val>
                                        </p:tav>
                                        <p:tav tm="100000">
                                          <p:val>
                                            <p:strVal val="#ppt_x"/>
                                          </p:val>
                                        </p:tav>
                                      </p:tavLst>
                                    </p:anim>
                                    <p:anim calcmode="lin" valueType="num">
                                      <p:cBhvr>
                                        <p:cTn id="459"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par>
                    <p:cTn id="460" fill="hold">
                      <p:stCondLst>
                        <p:cond delay="indefinite"/>
                      </p:stCondLst>
                      <p:childTnLst>
                        <p:par>
                          <p:cTn id="461" fill="hold">
                            <p:stCondLst>
                              <p:cond delay="0"/>
                            </p:stCondLst>
                            <p:childTnLst>
                              <p:par>
                                <p:cTn id="462" presetID="42" presetClass="entr" presetSubtype="0" fill="hold" grpId="0" nodeType="clickEffect">
                                  <p:stCondLst>
                                    <p:cond delay="0"/>
                                  </p:stCondLst>
                                  <p:childTnLst>
                                    <p:set>
                                      <p:cBhvr>
                                        <p:cTn id="463" dur="1" fill="hold">
                                          <p:stCondLst>
                                            <p:cond delay="0"/>
                                          </p:stCondLst>
                                        </p:cTn>
                                        <p:tgtEl>
                                          <p:spTgt spid="126"/>
                                        </p:tgtEl>
                                        <p:attrNameLst>
                                          <p:attrName>style.visibility</p:attrName>
                                        </p:attrNameLst>
                                      </p:cBhvr>
                                      <p:to>
                                        <p:strVal val="visible"/>
                                      </p:to>
                                    </p:set>
                                    <p:animEffect transition="in" filter="fade">
                                      <p:cBhvr>
                                        <p:cTn id="464" dur="1000"/>
                                        <p:tgtEl>
                                          <p:spTgt spid="126"/>
                                        </p:tgtEl>
                                      </p:cBhvr>
                                    </p:animEffect>
                                    <p:anim calcmode="lin" valueType="num">
                                      <p:cBhvr>
                                        <p:cTn id="465" dur="1000" fill="hold"/>
                                        <p:tgtEl>
                                          <p:spTgt spid="126"/>
                                        </p:tgtEl>
                                        <p:attrNameLst>
                                          <p:attrName>ppt_x</p:attrName>
                                        </p:attrNameLst>
                                      </p:cBhvr>
                                      <p:tavLst>
                                        <p:tav tm="0">
                                          <p:val>
                                            <p:strVal val="#ppt_x"/>
                                          </p:val>
                                        </p:tav>
                                        <p:tav tm="100000">
                                          <p:val>
                                            <p:strVal val="#ppt_x"/>
                                          </p:val>
                                        </p:tav>
                                      </p:tavLst>
                                    </p:anim>
                                    <p:anim calcmode="lin" valueType="num">
                                      <p:cBhvr>
                                        <p:cTn id="466" dur="1000" fill="hold"/>
                                        <p:tgtEl>
                                          <p:spTgt spid="126"/>
                                        </p:tgtEl>
                                        <p:attrNameLst>
                                          <p:attrName>ppt_y</p:attrName>
                                        </p:attrNameLst>
                                      </p:cBhvr>
                                      <p:tavLst>
                                        <p:tav tm="0">
                                          <p:val>
                                            <p:strVal val="#ppt_y+.1"/>
                                          </p:val>
                                        </p:tav>
                                        <p:tav tm="100000">
                                          <p:val>
                                            <p:strVal val="#ppt_y"/>
                                          </p:val>
                                        </p:tav>
                                      </p:tavLst>
                                    </p:anim>
                                  </p:childTnLst>
                                </p:cTn>
                              </p:par>
                            </p:childTnLst>
                          </p:cTn>
                        </p:par>
                      </p:childTnLst>
                    </p:cTn>
                  </p:par>
                  <p:par>
                    <p:cTn id="467" fill="hold">
                      <p:stCondLst>
                        <p:cond delay="indefinite"/>
                      </p:stCondLst>
                      <p:childTnLst>
                        <p:par>
                          <p:cTn id="468" fill="hold">
                            <p:stCondLst>
                              <p:cond delay="0"/>
                            </p:stCondLst>
                            <p:childTnLst>
                              <p:par>
                                <p:cTn id="469" presetID="42" presetClass="entr" presetSubtype="0" fill="hold" grpId="0" nodeType="clickEffect">
                                  <p:stCondLst>
                                    <p:cond delay="0"/>
                                  </p:stCondLst>
                                  <p:childTnLst>
                                    <p:set>
                                      <p:cBhvr>
                                        <p:cTn id="470" dur="1" fill="hold">
                                          <p:stCondLst>
                                            <p:cond delay="0"/>
                                          </p:stCondLst>
                                        </p:cTn>
                                        <p:tgtEl>
                                          <p:spTgt spid="127"/>
                                        </p:tgtEl>
                                        <p:attrNameLst>
                                          <p:attrName>style.visibility</p:attrName>
                                        </p:attrNameLst>
                                      </p:cBhvr>
                                      <p:to>
                                        <p:strVal val="visible"/>
                                      </p:to>
                                    </p:set>
                                    <p:animEffect transition="in" filter="fade">
                                      <p:cBhvr>
                                        <p:cTn id="471" dur="1000"/>
                                        <p:tgtEl>
                                          <p:spTgt spid="127"/>
                                        </p:tgtEl>
                                      </p:cBhvr>
                                    </p:animEffect>
                                    <p:anim calcmode="lin" valueType="num">
                                      <p:cBhvr>
                                        <p:cTn id="472" dur="1000" fill="hold"/>
                                        <p:tgtEl>
                                          <p:spTgt spid="127"/>
                                        </p:tgtEl>
                                        <p:attrNameLst>
                                          <p:attrName>ppt_x</p:attrName>
                                        </p:attrNameLst>
                                      </p:cBhvr>
                                      <p:tavLst>
                                        <p:tav tm="0">
                                          <p:val>
                                            <p:strVal val="#ppt_x"/>
                                          </p:val>
                                        </p:tav>
                                        <p:tav tm="100000">
                                          <p:val>
                                            <p:strVal val="#ppt_x"/>
                                          </p:val>
                                        </p:tav>
                                      </p:tavLst>
                                    </p:anim>
                                    <p:anim calcmode="lin" valueType="num">
                                      <p:cBhvr>
                                        <p:cTn id="473"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474" fill="hold">
                      <p:stCondLst>
                        <p:cond delay="indefinite"/>
                      </p:stCondLst>
                      <p:childTnLst>
                        <p:par>
                          <p:cTn id="475" fill="hold">
                            <p:stCondLst>
                              <p:cond delay="0"/>
                            </p:stCondLst>
                            <p:childTnLst>
                              <p:par>
                                <p:cTn id="476" presetID="42" presetClass="entr" presetSubtype="0" fill="hold" grpId="0" nodeType="clickEffect">
                                  <p:stCondLst>
                                    <p:cond delay="0"/>
                                  </p:stCondLst>
                                  <p:childTnLst>
                                    <p:set>
                                      <p:cBhvr>
                                        <p:cTn id="477" dur="1" fill="hold">
                                          <p:stCondLst>
                                            <p:cond delay="0"/>
                                          </p:stCondLst>
                                        </p:cTn>
                                        <p:tgtEl>
                                          <p:spTgt spid="128"/>
                                        </p:tgtEl>
                                        <p:attrNameLst>
                                          <p:attrName>style.visibility</p:attrName>
                                        </p:attrNameLst>
                                      </p:cBhvr>
                                      <p:to>
                                        <p:strVal val="visible"/>
                                      </p:to>
                                    </p:set>
                                    <p:animEffect transition="in" filter="fade">
                                      <p:cBhvr>
                                        <p:cTn id="478" dur="1000"/>
                                        <p:tgtEl>
                                          <p:spTgt spid="128"/>
                                        </p:tgtEl>
                                      </p:cBhvr>
                                    </p:animEffect>
                                    <p:anim calcmode="lin" valueType="num">
                                      <p:cBhvr>
                                        <p:cTn id="479" dur="1000" fill="hold"/>
                                        <p:tgtEl>
                                          <p:spTgt spid="128"/>
                                        </p:tgtEl>
                                        <p:attrNameLst>
                                          <p:attrName>ppt_x</p:attrName>
                                        </p:attrNameLst>
                                      </p:cBhvr>
                                      <p:tavLst>
                                        <p:tav tm="0">
                                          <p:val>
                                            <p:strVal val="#ppt_x"/>
                                          </p:val>
                                        </p:tav>
                                        <p:tav tm="100000">
                                          <p:val>
                                            <p:strVal val="#ppt_x"/>
                                          </p:val>
                                        </p:tav>
                                      </p:tavLst>
                                    </p:anim>
                                    <p:anim calcmode="lin" valueType="num">
                                      <p:cBhvr>
                                        <p:cTn id="480" dur="1000" fill="hold"/>
                                        <p:tgtEl>
                                          <p:spTgt spid="128"/>
                                        </p:tgtEl>
                                        <p:attrNameLst>
                                          <p:attrName>ppt_y</p:attrName>
                                        </p:attrNameLst>
                                      </p:cBhvr>
                                      <p:tavLst>
                                        <p:tav tm="0">
                                          <p:val>
                                            <p:strVal val="#ppt_y+.1"/>
                                          </p:val>
                                        </p:tav>
                                        <p:tav tm="100000">
                                          <p:val>
                                            <p:strVal val="#ppt_y"/>
                                          </p:val>
                                        </p:tav>
                                      </p:tavLst>
                                    </p:anim>
                                  </p:childTnLst>
                                </p:cTn>
                              </p:par>
                            </p:childTnLst>
                          </p:cTn>
                        </p:par>
                      </p:childTnLst>
                    </p:cTn>
                  </p:par>
                  <p:par>
                    <p:cTn id="481" fill="hold">
                      <p:stCondLst>
                        <p:cond delay="indefinite"/>
                      </p:stCondLst>
                      <p:childTnLst>
                        <p:par>
                          <p:cTn id="482" fill="hold">
                            <p:stCondLst>
                              <p:cond delay="0"/>
                            </p:stCondLst>
                            <p:childTnLst>
                              <p:par>
                                <p:cTn id="483" presetID="42" presetClass="entr" presetSubtype="0" fill="hold" grpId="0" nodeType="clickEffect">
                                  <p:stCondLst>
                                    <p:cond delay="0"/>
                                  </p:stCondLst>
                                  <p:childTnLst>
                                    <p:set>
                                      <p:cBhvr>
                                        <p:cTn id="484" dur="1" fill="hold">
                                          <p:stCondLst>
                                            <p:cond delay="0"/>
                                          </p:stCondLst>
                                        </p:cTn>
                                        <p:tgtEl>
                                          <p:spTgt spid="129"/>
                                        </p:tgtEl>
                                        <p:attrNameLst>
                                          <p:attrName>style.visibility</p:attrName>
                                        </p:attrNameLst>
                                      </p:cBhvr>
                                      <p:to>
                                        <p:strVal val="visible"/>
                                      </p:to>
                                    </p:set>
                                    <p:animEffect transition="in" filter="fade">
                                      <p:cBhvr>
                                        <p:cTn id="485" dur="1000"/>
                                        <p:tgtEl>
                                          <p:spTgt spid="129"/>
                                        </p:tgtEl>
                                      </p:cBhvr>
                                    </p:animEffect>
                                    <p:anim calcmode="lin" valueType="num">
                                      <p:cBhvr>
                                        <p:cTn id="486" dur="1000" fill="hold"/>
                                        <p:tgtEl>
                                          <p:spTgt spid="129"/>
                                        </p:tgtEl>
                                        <p:attrNameLst>
                                          <p:attrName>ppt_x</p:attrName>
                                        </p:attrNameLst>
                                      </p:cBhvr>
                                      <p:tavLst>
                                        <p:tav tm="0">
                                          <p:val>
                                            <p:strVal val="#ppt_x"/>
                                          </p:val>
                                        </p:tav>
                                        <p:tav tm="100000">
                                          <p:val>
                                            <p:strVal val="#ppt_x"/>
                                          </p:val>
                                        </p:tav>
                                      </p:tavLst>
                                    </p:anim>
                                    <p:anim calcmode="lin" valueType="num">
                                      <p:cBhvr>
                                        <p:cTn id="487" dur="1000" fill="hold"/>
                                        <p:tgtEl>
                                          <p:spTgt spid="129"/>
                                        </p:tgtEl>
                                        <p:attrNameLst>
                                          <p:attrName>ppt_y</p:attrName>
                                        </p:attrNameLst>
                                      </p:cBhvr>
                                      <p:tavLst>
                                        <p:tav tm="0">
                                          <p:val>
                                            <p:strVal val="#ppt_y+.1"/>
                                          </p:val>
                                        </p:tav>
                                        <p:tav tm="100000">
                                          <p:val>
                                            <p:strVal val="#ppt_y"/>
                                          </p:val>
                                        </p:tav>
                                      </p:tavLst>
                                    </p:anim>
                                  </p:childTnLst>
                                </p:cTn>
                              </p:par>
                              <p:par>
                                <p:cTn id="488" presetID="42" presetClass="entr" presetSubtype="0" fill="hold" grpId="0" nodeType="withEffect">
                                  <p:stCondLst>
                                    <p:cond delay="0"/>
                                  </p:stCondLst>
                                  <p:childTnLst>
                                    <p:set>
                                      <p:cBhvr>
                                        <p:cTn id="489" dur="1" fill="hold">
                                          <p:stCondLst>
                                            <p:cond delay="0"/>
                                          </p:stCondLst>
                                        </p:cTn>
                                        <p:tgtEl>
                                          <p:spTgt spid="130"/>
                                        </p:tgtEl>
                                        <p:attrNameLst>
                                          <p:attrName>style.visibility</p:attrName>
                                        </p:attrNameLst>
                                      </p:cBhvr>
                                      <p:to>
                                        <p:strVal val="visible"/>
                                      </p:to>
                                    </p:set>
                                    <p:animEffect transition="in" filter="fade">
                                      <p:cBhvr>
                                        <p:cTn id="490" dur="1000"/>
                                        <p:tgtEl>
                                          <p:spTgt spid="130"/>
                                        </p:tgtEl>
                                      </p:cBhvr>
                                    </p:animEffect>
                                    <p:anim calcmode="lin" valueType="num">
                                      <p:cBhvr>
                                        <p:cTn id="491" dur="1000" fill="hold"/>
                                        <p:tgtEl>
                                          <p:spTgt spid="130"/>
                                        </p:tgtEl>
                                        <p:attrNameLst>
                                          <p:attrName>ppt_x</p:attrName>
                                        </p:attrNameLst>
                                      </p:cBhvr>
                                      <p:tavLst>
                                        <p:tav tm="0">
                                          <p:val>
                                            <p:strVal val="#ppt_x"/>
                                          </p:val>
                                        </p:tav>
                                        <p:tav tm="100000">
                                          <p:val>
                                            <p:strVal val="#ppt_x"/>
                                          </p:val>
                                        </p:tav>
                                      </p:tavLst>
                                    </p:anim>
                                    <p:anim calcmode="lin" valueType="num">
                                      <p:cBhvr>
                                        <p:cTn id="492" dur="1000" fill="hold"/>
                                        <p:tgtEl>
                                          <p:spTgt spid="130"/>
                                        </p:tgtEl>
                                        <p:attrNameLst>
                                          <p:attrName>ppt_y</p:attrName>
                                        </p:attrNameLst>
                                      </p:cBhvr>
                                      <p:tavLst>
                                        <p:tav tm="0">
                                          <p:val>
                                            <p:strVal val="#ppt_y+.1"/>
                                          </p:val>
                                        </p:tav>
                                        <p:tav tm="100000">
                                          <p:val>
                                            <p:strVal val="#ppt_y"/>
                                          </p:val>
                                        </p:tav>
                                      </p:tavLst>
                                    </p:anim>
                                  </p:childTnLst>
                                </p:cTn>
                              </p:par>
                              <p:par>
                                <p:cTn id="493" presetID="42" presetClass="entr" presetSubtype="0" fill="hold" grpId="0" nodeType="withEffect">
                                  <p:stCondLst>
                                    <p:cond delay="0"/>
                                  </p:stCondLst>
                                  <p:childTnLst>
                                    <p:set>
                                      <p:cBhvr>
                                        <p:cTn id="494" dur="1" fill="hold">
                                          <p:stCondLst>
                                            <p:cond delay="0"/>
                                          </p:stCondLst>
                                        </p:cTn>
                                        <p:tgtEl>
                                          <p:spTgt spid="131"/>
                                        </p:tgtEl>
                                        <p:attrNameLst>
                                          <p:attrName>style.visibility</p:attrName>
                                        </p:attrNameLst>
                                      </p:cBhvr>
                                      <p:to>
                                        <p:strVal val="visible"/>
                                      </p:to>
                                    </p:set>
                                    <p:animEffect transition="in" filter="fade">
                                      <p:cBhvr>
                                        <p:cTn id="495" dur="1000"/>
                                        <p:tgtEl>
                                          <p:spTgt spid="131"/>
                                        </p:tgtEl>
                                      </p:cBhvr>
                                    </p:animEffect>
                                    <p:anim calcmode="lin" valueType="num">
                                      <p:cBhvr>
                                        <p:cTn id="496" dur="1000" fill="hold"/>
                                        <p:tgtEl>
                                          <p:spTgt spid="131"/>
                                        </p:tgtEl>
                                        <p:attrNameLst>
                                          <p:attrName>ppt_x</p:attrName>
                                        </p:attrNameLst>
                                      </p:cBhvr>
                                      <p:tavLst>
                                        <p:tav tm="0">
                                          <p:val>
                                            <p:strVal val="#ppt_x"/>
                                          </p:val>
                                        </p:tav>
                                        <p:tav tm="100000">
                                          <p:val>
                                            <p:strVal val="#ppt_x"/>
                                          </p:val>
                                        </p:tav>
                                      </p:tavLst>
                                    </p:anim>
                                    <p:anim calcmode="lin" valueType="num">
                                      <p:cBhvr>
                                        <p:cTn id="497"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498" fill="hold">
                      <p:stCondLst>
                        <p:cond delay="indefinite"/>
                      </p:stCondLst>
                      <p:childTnLst>
                        <p:par>
                          <p:cTn id="499" fill="hold">
                            <p:stCondLst>
                              <p:cond delay="0"/>
                            </p:stCondLst>
                            <p:childTnLst>
                              <p:par>
                                <p:cTn id="500" presetID="42" presetClass="entr" presetSubtype="0" fill="hold" grpId="0" nodeType="clickEffect">
                                  <p:stCondLst>
                                    <p:cond delay="0"/>
                                  </p:stCondLst>
                                  <p:childTnLst>
                                    <p:set>
                                      <p:cBhvr>
                                        <p:cTn id="501" dur="1" fill="hold">
                                          <p:stCondLst>
                                            <p:cond delay="0"/>
                                          </p:stCondLst>
                                        </p:cTn>
                                        <p:tgtEl>
                                          <p:spTgt spid="132"/>
                                        </p:tgtEl>
                                        <p:attrNameLst>
                                          <p:attrName>style.visibility</p:attrName>
                                        </p:attrNameLst>
                                      </p:cBhvr>
                                      <p:to>
                                        <p:strVal val="visible"/>
                                      </p:to>
                                    </p:set>
                                    <p:animEffect transition="in" filter="fade">
                                      <p:cBhvr>
                                        <p:cTn id="502" dur="1000"/>
                                        <p:tgtEl>
                                          <p:spTgt spid="132"/>
                                        </p:tgtEl>
                                      </p:cBhvr>
                                    </p:animEffect>
                                    <p:anim calcmode="lin" valueType="num">
                                      <p:cBhvr>
                                        <p:cTn id="503" dur="1000" fill="hold"/>
                                        <p:tgtEl>
                                          <p:spTgt spid="132"/>
                                        </p:tgtEl>
                                        <p:attrNameLst>
                                          <p:attrName>ppt_x</p:attrName>
                                        </p:attrNameLst>
                                      </p:cBhvr>
                                      <p:tavLst>
                                        <p:tav tm="0">
                                          <p:val>
                                            <p:strVal val="#ppt_x"/>
                                          </p:val>
                                        </p:tav>
                                        <p:tav tm="100000">
                                          <p:val>
                                            <p:strVal val="#ppt_x"/>
                                          </p:val>
                                        </p:tav>
                                      </p:tavLst>
                                    </p:anim>
                                    <p:anim calcmode="lin" valueType="num">
                                      <p:cBhvr>
                                        <p:cTn id="504"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par>
                    <p:cTn id="505" fill="hold">
                      <p:stCondLst>
                        <p:cond delay="indefinite"/>
                      </p:stCondLst>
                      <p:childTnLst>
                        <p:par>
                          <p:cTn id="506" fill="hold">
                            <p:stCondLst>
                              <p:cond delay="0"/>
                            </p:stCondLst>
                            <p:childTnLst>
                              <p:par>
                                <p:cTn id="507" presetID="42" presetClass="entr" presetSubtype="0" fill="hold" grpId="0" nodeType="clickEffect">
                                  <p:stCondLst>
                                    <p:cond delay="0"/>
                                  </p:stCondLst>
                                  <p:childTnLst>
                                    <p:set>
                                      <p:cBhvr>
                                        <p:cTn id="508" dur="1" fill="hold">
                                          <p:stCondLst>
                                            <p:cond delay="0"/>
                                          </p:stCondLst>
                                        </p:cTn>
                                        <p:tgtEl>
                                          <p:spTgt spid="133"/>
                                        </p:tgtEl>
                                        <p:attrNameLst>
                                          <p:attrName>style.visibility</p:attrName>
                                        </p:attrNameLst>
                                      </p:cBhvr>
                                      <p:to>
                                        <p:strVal val="visible"/>
                                      </p:to>
                                    </p:set>
                                    <p:animEffect transition="in" filter="fade">
                                      <p:cBhvr>
                                        <p:cTn id="509" dur="1000"/>
                                        <p:tgtEl>
                                          <p:spTgt spid="133"/>
                                        </p:tgtEl>
                                      </p:cBhvr>
                                    </p:animEffect>
                                    <p:anim calcmode="lin" valueType="num">
                                      <p:cBhvr>
                                        <p:cTn id="510" dur="1000" fill="hold"/>
                                        <p:tgtEl>
                                          <p:spTgt spid="133"/>
                                        </p:tgtEl>
                                        <p:attrNameLst>
                                          <p:attrName>ppt_x</p:attrName>
                                        </p:attrNameLst>
                                      </p:cBhvr>
                                      <p:tavLst>
                                        <p:tav tm="0">
                                          <p:val>
                                            <p:strVal val="#ppt_x"/>
                                          </p:val>
                                        </p:tav>
                                        <p:tav tm="100000">
                                          <p:val>
                                            <p:strVal val="#ppt_x"/>
                                          </p:val>
                                        </p:tav>
                                      </p:tavLst>
                                    </p:anim>
                                    <p:anim calcmode="lin" valueType="num">
                                      <p:cBhvr>
                                        <p:cTn id="511"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p:bldP spid="40" grpId="0" animBg="1"/>
      <p:bldP spid="41" grpId="0"/>
      <p:bldP spid="42" grpId="0" animBg="1"/>
      <p:bldP spid="43" grpId="0" animBg="1"/>
      <p:bldP spid="44" grpId="0" animBg="1"/>
      <p:bldP spid="45" grpId="0" animBg="1"/>
      <p:bldP spid="46" grpId="0"/>
      <p:bldP spid="48" grpId="0"/>
      <p:bldP spid="50" grpId="0" animBg="1"/>
      <p:bldP spid="51" grpId="0"/>
      <p:bldP spid="53" grpId="0" animBg="1"/>
      <p:bldP spid="54" grpId="0"/>
      <p:bldP spid="56" grpId="0" animBg="1"/>
      <p:bldP spid="57" grpId="0"/>
      <p:bldP spid="58" grpId="0" animBg="1"/>
      <p:bldP spid="59" grpId="0"/>
      <p:bldP spid="60" grpId="0" animBg="1"/>
      <p:bldP spid="61" grpId="0" animBg="1"/>
      <p:bldP spid="62" grpId="0"/>
      <p:bldP spid="64" grpId="0" animBg="1"/>
      <p:bldP spid="65" grpId="0"/>
      <p:bldP spid="68" grpId="0"/>
      <p:bldP spid="70" grpId="0" animBg="1"/>
      <p:bldP spid="71" grpId="0"/>
      <p:bldP spid="73" grpId="0" animBg="1"/>
      <p:bldP spid="74" grpId="0"/>
      <p:bldP spid="76" grpId="0" animBg="1"/>
      <p:bldP spid="77" grpId="0"/>
      <p:bldP spid="79" grpId="0" animBg="1"/>
      <p:bldP spid="80" grpId="0"/>
      <p:bldP spid="82" grpId="0" animBg="1"/>
      <p:bldP spid="83" grpId="0"/>
      <p:bldP spid="85" grpId="0"/>
      <p:bldP spid="86" grpId="0" animBg="1"/>
      <p:bldP spid="88" grpId="0"/>
      <p:bldP spid="89" grpId="0"/>
      <p:bldP spid="90" grpId="0" animBg="1"/>
      <p:bldP spid="91" grpId="0"/>
      <p:bldP spid="93" grpId="0" animBg="1"/>
      <p:bldP spid="95" grpId="0"/>
      <p:bldP spid="96" grpId="0"/>
      <p:bldP spid="97" grpId="0"/>
      <p:bldP spid="98" grpId="0" animBg="1"/>
      <p:bldP spid="99" grpId="0"/>
      <p:bldP spid="101" grpId="0" animBg="1"/>
      <p:bldP spid="103" grpId="0"/>
      <p:bldP spid="104" grpId="0" animBg="1"/>
      <p:bldP spid="105" grpId="0"/>
      <p:bldP spid="107" grpId="0"/>
      <p:bldP spid="108" grpId="0" animBg="1"/>
      <p:bldP spid="109" grpId="0"/>
      <p:bldP spid="111" grpId="0" animBg="1"/>
      <p:bldP spid="113" grpId="0"/>
      <p:bldP spid="114" grpId="0" animBg="1"/>
      <p:bldP spid="116" grpId="0"/>
      <p:bldP spid="117" grpId="0" animBg="1"/>
      <p:bldP spid="118" grpId="0"/>
      <p:bldP spid="120" grpId="0"/>
      <p:bldP spid="121" grpId="0" animBg="1"/>
      <p:bldP spid="122" grpId="0"/>
      <p:bldP spid="123" grpId="0" animBg="1"/>
      <p:bldP spid="125" grpId="0"/>
      <p:bldP spid="126" grpId="0" animBg="1"/>
      <p:bldP spid="127" grpId="0" animBg="1"/>
      <p:bldP spid="128" grpId="0" animBg="1"/>
      <p:bldP spid="129" grpId="0" animBg="1"/>
      <p:bldP spid="130" grpId="0" animBg="1"/>
      <p:bldP spid="131" grpId="0" animBg="1"/>
      <p:bldP spid="132" grpId="0" animBg="1"/>
      <p:bldP spid="1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57600" y="1219200"/>
            <a:ext cx="5422900" cy="4756930"/>
            <a:chOff x="3657600" y="1219200"/>
            <a:chExt cx="5422900" cy="4756930"/>
          </a:xfrm>
        </p:grpSpPr>
        <p:pic>
          <p:nvPicPr>
            <p:cNvPr id="8" name="DesignerImpact.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3657600" y="1219200"/>
              <a:ext cx="5422900" cy="4756930"/>
            </a:xfrm>
            <a:prstGeom prst="rect">
              <a:avLst/>
            </a:prstGeom>
          </p:spPr>
        </p:pic>
        <p:sp>
          <p:nvSpPr>
            <p:cNvPr id="9" name="Rectangle 8"/>
            <p:cNvSpPr/>
            <p:nvPr/>
          </p:nvSpPr>
          <p:spPr>
            <a:xfrm>
              <a:off x="5183150" y="1643870"/>
              <a:ext cx="1219200" cy="381000"/>
            </a:xfrm>
            <a:prstGeom prst="rect">
              <a:avLst/>
            </a:prstGeom>
            <a:solidFill>
              <a:srgbClr val="BE1E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VISUAL</a:t>
              </a:r>
            </a:p>
          </p:txBody>
        </p:sp>
        <p:sp>
          <p:nvSpPr>
            <p:cNvPr id="10" name="TextBox 9"/>
            <p:cNvSpPr txBox="1"/>
            <p:nvPr/>
          </p:nvSpPr>
          <p:spPr>
            <a:xfrm>
              <a:off x="5105400" y="1339070"/>
              <a:ext cx="1296950" cy="338554"/>
            </a:xfrm>
            <a:prstGeom prst="rect">
              <a:avLst/>
            </a:prstGeom>
            <a:noFill/>
          </p:spPr>
          <p:txBody>
            <a:bodyPr wrap="none" rtlCol="0">
              <a:spAutoFit/>
            </a:bodyPr>
            <a:lstStyle/>
            <a:p>
              <a:r>
                <a:rPr lang="en-US" sz="1600" dirty="0">
                  <a:latin typeface="+mj-lt"/>
                </a:rPr>
                <a:t>HUMANS ARE</a:t>
              </a:r>
            </a:p>
          </p:txBody>
        </p:sp>
        <p:sp>
          <p:nvSpPr>
            <p:cNvPr id="11" name="TextBox 10"/>
            <p:cNvSpPr txBox="1"/>
            <p:nvPr/>
          </p:nvSpPr>
          <p:spPr>
            <a:xfrm>
              <a:off x="6391780" y="1624760"/>
              <a:ext cx="1761620" cy="400110"/>
            </a:xfrm>
            <a:prstGeom prst="rect">
              <a:avLst/>
            </a:prstGeom>
            <a:noFill/>
          </p:spPr>
          <p:txBody>
            <a:bodyPr wrap="none" rtlCol="0">
              <a:spAutoFit/>
            </a:bodyPr>
            <a:lstStyle/>
            <a:p>
              <a:r>
                <a:rPr lang="en-US" sz="2000" b="1" dirty="0">
                  <a:latin typeface="+mn-lt"/>
                </a:rPr>
                <a:t>CREATURES</a:t>
              </a:r>
            </a:p>
          </p:txBody>
        </p:sp>
        <p:sp>
          <p:nvSpPr>
            <p:cNvPr id="12" name="TextBox 11"/>
            <p:cNvSpPr txBox="1"/>
            <p:nvPr/>
          </p:nvSpPr>
          <p:spPr>
            <a:xfrm>
              <a:off x="4270365" y="2710670"/>
              <a:ext cx="1749435" cy="1295400"/>
            </a:xfrm>
            <a:prstGeom prst="rect">
              <a:avLst/>
            </a:prstGeom>
            <a:noFill/>
          </p:spPr>
          <p:txBody>
            <a:bodyPr wrap="square" rtlCol="0">
              <a:normAutofit/>
            </a:bodyPr>
            <a:lstStyle/>
            <a:p>
              <a:pPr algn="r"/>
              <a:r>
                <a:rPr lang="en-US" sz="1600" b="1" dirty="0"/>
                <a:t>10 MILLION</a:t>
              </a:r>
            </a:p>
            <a:p>
              <a:pPr algn="r"/>
              <a:r>
                <a:rPr lang="en-US" sz="1400" dirty="0">
                  <a:latin typeface="+mj-lt"/>
                </a:rPr>
                <a:t>BITS PER SECOND</a:t>
              </a:r>
            </a:p>
            <a:p>
              <a:pPr algn="r"/>
              <a:r>
                <a:rPr lang="en-US" sz="1100" dirty="0">
                  <a:latin typeface="+mj-lt"/>
                </a:rPr>
                <a:t>The rate in which the human retina transmits data to the brain or the speed of an Ethernet connection </a:t>
              </a:r>
            </a:p>
          </p:txBody>
        </p:sp>
        <p:sp>
          <p:nvSpPr>
            <p:cNvPr id="13" name="TextBox 12"/>
            <p:cNvSpPr txBox="1"/>
            <p:nvPr/>
          </p:nvSpPr>
          <p:spPr>
            <a:xfrm>
              <a:off x="6632565" y="2558270"/>
              <a:ext cx="1749435" cy="1295400"/>
            </a:xfrm>
            <a:prstGeom prst="rect">
              <a:avLst/>
            </a:prstGeom>
            <a:noFill/>
          </p:spPr>
          <p:txBody>
            <a:bodyPr wrap="square" rtlCol="0">
              <a:normAutofit/>
            </a:bodyPr>
            <a:lstStyle/>
            <a:p>
              <a:r>
                <a:rPr lang="en-US" sz="2400" b="1" dirty="0">
                  <a:solidFill>
                    <a:srgbClr val="BE1E2D"/>
                  </a:solidFill>
                </a:rPr>
                <a:t>90%</a:t>
              </a:r>
            </a:p>
            <a:p>
              <a:r>
                <a:rPr lang="en-US" sz="1100" dirty="0">
                  <a:latin typeface="+mj-lt"/>
                </a:rPr>
                <a:t>of information transmitted </a:t>
              </a:r>
              <a:br>
                <a:rPr lang="en-US" sz="1100" dirty="0">
                  <a:latin typeface="+mj-lt"/>
                </a:rPr>
              </a:br>
              <a:r>
                <a:rPr lang="en-US" sz="1100" dirty="0">
                  <a:latin typeface="+mj-lt"/>
                </a:rPr>
                <a:t>to the brain is visual</a:t>
              </a:r>
            </a:p>
          </p:txBody>
        </p:sp>
        <p:sp>
          <p:nvSpPr>
            <p:cNvPr id="14" name="TextBox 13"/>
            <p:cNvSpPr txBox="1"/>
            <p:nvPr/>
          </p:nvSpPr>
          <p:spPr>
            <a:xfrm>
              <a:off x="7467600" y="3244070"/>
              <a:ext cx="1292235" cy="1295400"/>
            </a:xfrm>
            <a:prstGeom prst="rect">
              <a:avLst/>
            </a:prstGeom>
            <a:noFill/>
          </p:spPr>
          <p:txBody>
            <a:bodyPr wrap="square" rtlCol="0">
              <a:normAutofit/>
            </a:bodyPr>
            <a:lstStyle/>
            <a:p>
              <a:r>
                <a:rPr lang="en-US" sz="2400" dirty="0">
                  <a:solidFill>
                    <a:srgbClr val="1B75BB"/>
                  </a:solidFill>
                </a:rPr>
                <a:t>1/2</a:t>
              </a:r>
            </a:p>
            <a:p>
              <a:r>
                <a:rPr lang="en-US" sz="1100" dirty="0">
                  <a:latin typeface="+mj-lt"/>
                </a:rPr>
                <a:t>% of brain dedicated </a:t>
              </a:r>
              <a:br>
                <a:rPr lang="en-US" sz="1100" dirty="0">
                  <a:latin typeface="+mj-lt"/>
                </a:rPr>
              </a:br>
              <a:r>
                <a:rPr lang="en-US" sz="1100" dirty="0">
                  <a:latin typeface="+mj-lt"/>
                </a:rPr>
                <a:t>to visual function</a:t>
              </a:r>
            </a:p>
          </p:txBody>
        </p:sp>
        <p:sp>
          <p:nvSpPr>
            <p:cNvPr id="15" name="TextBox 14"/>
            <p:cNvSpPr txBox="1"/>
            <p:nvPr/>
          </p:nvSpPr>
          <p:spPr>
            <a:xfrm>
              <a:off x="7239000" y="4463270"/>
              <a:ext cx="1749435" cy="1295400"/>
            </a:xfrm>
            <a:prstGeom prst="rect">
              <a:avLst/>
            </a:prstGeom>
            <a:noFill/>
          </p:spPr>
          <p:txBody>
            <a:bodyPr wrap="square" rtlCol="0">
              <a:normAutofit/>
            </a:bodyPr>
            <a:lstStyle/>
            <a:p>
              <a:r>
                <a:rPr lang="en-US" sz="1050" dirty="0">
                  <a:latin typeface="+mj-lt"/>
                </a:rPr>
                <a:t>Our brain processes </a:t>
              </a:r>
              <a:br>
                <a:rPr lang="en-US" sz="1050" dirty="0">
                  <a:latin typeface="+mj-lt"/>
                </a:rPr>
              </a:br>
              <a:r>
                <a:rPr lang="en-US" sz="1050" dirty="0">
                  <a:latin typeface="+mj-lt"/>
                </a:rPr>
                <a:t>visual information </a:t>
              </a:r>
              <a:br>
                <a:rPr lang="en-US" sz="1050" dirty="0">
                  <a:latin typeface="+mj-lt"/>
                </a:rPr>
              </a:br>
              <a:r>
                <a:rPr lang="en-US" sz="1050" dirty="0">
                  <a:latin typeface="+mj-lt"/>
                </a:rPr>
                <a:t>60,000 times faster </a:t>
              </a:r>
              <a:br>
                <a:rPr lang="en-US" sz="1050" dirty="0">
                  <a:latin typeface="+mj-lt"/>
                </a:rPr>
              </a:br>
              <a:r>
                <a:rPr lang="en-US" sz="1050" dirty="0">
                  <a:latin typeface="+mj-lt"/>
                </a:rPr>
                <a:t>than text</a:t>
              </a:r>
            </a:p>
          </p:txBody>
        </p:sp>
        <p:sp>
          <p:nvSpPr>
            <p:cNvPr id="16" name="TextBox 15"/>
            <p:cNvSpPr txBox="1"/>
            <p:nvPr/>
          </p:nvSpPr>
          <p:spPr>
            <a:xfrm>
              <a:off x="4648200" y="4234670"/>
              <a:ext cx="1828800" cy="1295400"/>
            </a:xfrm>
            <a:prstGeom prst="rect">
              <a:avLst/>
            </a:prstGeom>
            <a:noFill/>
          </p:spPr>
          <p:txBody>
            <a:bodyPr wrap="square" rtlCol="0">
              <a:normAutofit/>
            </a:bodyPr>
            <a:lstStyle/>
            <a:p>
              <a:r>
                <a:rPr lang="en-US" sz="1100" dirty="0"/>
                <a:t>Approximately </a:t>
              </a:r>
              <a:br>
                <a:rPr lang="en-US" sz="1100" dirty="0"/>
              </a:br>
              <a:r>
                <a:rPr lang="en-US" sz="1100" b="1" dirty="0"/>
                <a:t>65% </a:t>
              </a:r>
              <a:r>
                <a:rPr lang="en-US" sz="1100" dirty="0"/>
                <a:t>of people are </a:t>
              </a:r>
              <a:br>
                <a:rPr lang="en-US" sz="1100" dirty="0"/>
              </a:br>
              <a:r>
                <a:rPr lang="en-US" sz="1100" dirty="0"/>
                <a:t>visual learners</a:t>
              </a:r>
            </a:p>
          </p:txBody>
        </p:sp>
        <p:sp>
          <p:nvSpPr>
            <p:cNvPr id="17" name="Round Single Corner Rectangle 16"/>
            <p:cNvSpPr/>
            <p:nvPr/>
          </p:nvSpPr>
          <p:spPr>
            <a:xfrm>
              <a:off x="3733800" y="5149070"/>
              <a:ext cx="3505200" cy="762000"/>
            </a:xfrm>
            <a:prstGeom prst="round1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600" dirty="0"/>
                <a:t>Most people only remember </a:t>
              </a:r>
              <a:br>
                <a:rPr lang="en-US" sz="1600" dirty="0"/>
              </a:br>
              <a:r>
                <a:rPr lang="en-US" sz="1600" b="1" dirty="0"/>
                <a:t>20% </a:t>
              </a:r>
              <a:r>
                <a:rPr lang="en-US" sz="1600" dirty="0"/>
                <a:t>of what they read</a:t>
              </a:r>
            </a:p>
          </p:txBody>
        </p:sp>
        <p:sp>
          <p:nvSpPr>
            <p:cNvPr id="18" name="Rectangle 17"/>
            <p:cNvSpPr/>
            <p:nvPr/>
          </p:nvSpPr>
          <p:spPr>
            <a:xfrm>
              <a:off x="3657600" y="4996670"/>
              <a:ext cx="1371600" cy="304800"/>
            </a:xfrm>
            <a:prstGeom prst="rect">
              <a:avLst/>
            </a:prstGeom>
            <a:solidFill>
              <a:srgbClr val="BE1E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Remember…</a:t>
              </a:r>
            </a:p>
          </p:txBody>
        </p:sp>
        <p:sp>
          <p:nvSpPr>
            <p:cNvPr id="19" name="Isosceles Triangle 18"/>
            <p:cNvSpPr/>
            <p:nvPr/>
          </p:nvSpPr>
          <p:spPr>
            <a:xfrm rot="10800000">
              <a:off x="3657600" y="5225270"/>
              <a:ext cx="304800" cy="187685"/>
            </a:xfrm>
            <a:prstGeom prst="triangle">
              <a:avLst/>
            </a:prstGeom>
            <a:solidFill>
              <a:srgbClr val="BE1E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648200" y="2101070"/>
              <a:ext cx="3810000" cy="338554"/>
            </a:xfrm>
            <a:prstGeom prst="rect">
              <a:avLst/>
            </a:prstGeom>
            <a:noFill/>
          </p:spPr>
          <p:txBody>
            <a:bodyPr wrap="square" rtlCol="0">
              <a:spAutoFit/>
            </a:bodyPr>
            <a:lstStyle/>
            <a:p>
              <a:pPr algn="ctr"/>
              <a:r>
                <a:rPr lang="en-US" sz="1600" dirty="0">
                  <a:solidFill>
                    <a:srgbClr val="1B75BB"/>
                  </a:solidFill>
                  <a:latin typeface="+mn-lt"/>
                </a:rPr>
                <a:t>Proposal evaluators are human.</a:t>
              </a:r>
            </a:p>
          </p:txBody>
        </p:sp>
      </p:grpSp>
      <p:sp>
        <p:nvSpPr>
          <p:cNvPr id="2" name="Title 1"/>
          <p:cNvSpPr>
            <a:spLocks noGrp="1"/>
          </p:cNvSpPr>
          <p:nvPr>
            <p:ph type="title"/>
          </p:nvPr>
        </p:nvSpPr>
        <p:spPr>
          <a:xfrm>
            <a:off x="304800" y="381000"/>
            <a:ext cx="8348844" cy="609600"/>
          </a:xfrm>
        </p:spPr>
        <p:txBody>
          <a:bodyPr/>
          <a:lstStyle/>
          <a:p>
            <a:r>
              <a:rPr lang="en-US" dirty="0"/>
              <a:t>Graphic Designer’s Contribution to Proposal</a:t>
            </a:r>
          </a:p>
        </p:txBody>
      </p:sp>
      <p:sp>
        <p:nvSpPr>
          <p:cNvPr id="21" name="Content Placeholder 3"/>
          <p:cNvSpPr>
            <a:spLocks noGrp="1"/>
          </p:cNvSpPr>
          <p:nvPr>
            <p:ph idx="1"/>
          </p:nvPr>
        </p:nvSpPr>
        <p:spPr>
          <a:xfrm>
            <a:off x="402775" y="2057400"/>
            <a:ext cx="3886200" cy="3886199"/>
          </a:xfrm>
        </p:spPr>
        <p:txBody>
          <a:bodyPr>
            <a:normAutofit/>
          </a:bodyPr>
          <a:lstStyle/>
          <a:p>
            <a:pPr marL="228600" indent="-228600">
              <a:lnSpc>
                <a:spcPct val="120000"/>
              </a:lnSpc>
              <a:spcBef>
                <a:spcPts val="600"/>
              </a:spcBef>
              <a:spcAft>
                <a:spcPts val="600"/>
              </a:spcAft>
              <a:buClr>
                <a:srgbClr val="BE1E2D"/>
              </a:buClr>
              <a:buFont typeface="Wingdings" charset="2"/>
              <a:buChar char="ü"/>
            </a:pPr>
            <a:r>
              <a:rPr lang="en-US" sz="1600" dirty="0"/>
              <a:t>Significant competitive advantage</a:t>
            </a:r>
          </a:p>
          <a:p>
            <a:pPr marL="228600" indent="-228600">
              <a:lnSpc>
                <a:spcPct val="120000"/>
              </a:lnSpc>
              <a:spcBef>
                <a:spcPts val="600"/>
              </a:spcBef>
              <a:spcAft>
                <a:spcPts val="600"/>
              </a:spcAft>
              <a:buClr>
                <a:srgbClr val="BE1E2D"/>
              </a:buClr>
              <a:buFont typeface="Wingdings" charset="2"/>
              <a:buChar char="ü"/>
            </a:pPr>
            <a:r>
              <a:rPr lang="en-US" sz="1600" dirty="0"/>
              <a:t>Level of professionalism</a:t>
            </a:r>
          </a:p>
          <a:p>
            <a:pPr marL="228600" indent="-228600">
              <a:lnSpc>
                <a:spcPct val="120000"/>
              </a:lnSpc>
              <a:spcBef>
                <a:spcPts val="600"/>
              </a:spcBef>
              <a:spcAft>
                <a:spcPts val="600"/>
              </a:spcAft>
              <a:buClr>
                <a:srgbClr val="BE1E2D"/>
              </a:buClr>
              <a:buFont typeface="Wingdings" charset="2"/>
              <a:buChar char="ü"/>
            </a:pPr>
            <a:r>
              <a:rPr lang="en-US" sz="1600" dirty="0"/>
              <a:t>Increased perception of value</a:t>
            </a:r>
          </a:p>
          <a:p>
            <a:pPr marL="228600" indent="-228600">
              <a:lnSpc>
                <a:spcPct val="120000"/>
              </a:lnSpc>
              <a:spcBef>
                <a:spcPts val="600"/>
              </a:spcBef>
              <a:spcAft>
                <a:spcPts val="600"/>
              </a:spcAft>
              <a:buClr>
                <a:srgbClr val="BE1E2D"/>
              </a:buClr>
              <a:buFont typeface="Wingdings" charset="2"/>
              <a:buChar char="ü"/>
            </a:pPr>
            <a:r>
              <a:rPr lang="en-US" sz="1600" dirty="0"/>
              <a:t>More prominent win themes</a:t>
            </a:r>
          </a:p>
          <a:p>
            <a:pPr marL="228600" indent="-228600">
              <a:lnSpc>
                <a:spcPct val="120000"/>
              </a:lnSpc>
              <a:spcBef>
                <a:spcPts val="600"/>
              </a:spcBef>
              <a:spcAft>
                <a:spcPts val="600"/>
              </a:spcAft>
              <a:buClr>
                <a:srgbClr val="BE1E2D"/>
              </a:buClr>
              <a:buFont typeface="Wingdings" charset="2"/>
              <a:buChar char="ü"/>
            </a:pPr>
            <a:r>
              <a:rPr lang="en-US" sz="1600" dirty="0"/>
              <a:t>An easier proposal to skim-read</a:t>
            </a:r>
          </a:p>
          <a:p>
            <a:pPr marL="228600" indent="-228600">
              <a:lnSpc>
                <a:spcPct val="120000"/>
              </a:lnSpc>
              <a:spcBef>
                <a:spcPts val="600"/>
              </a:spcBef>
              <a:spcAft>
                <a:spcPts val="600"/>
              </a:spcAft>
              <a:buClr>
                <a:srgbClr val="BE1E2D"/>
              </a:buClr>
              <a:buFont typeface="Wingdings" charset="2"/>
              <a:buChar char="ü"/>
            </a:pPr>
            <a:r>
              <a:rPr lang="en-US" sz="1600" dirty="0"/>
              <a:t>Faster to review and comprehend proposal, showing respect for evaluators’ time</a:t>
            </a:r>
          </a:p>
        </p:txBody>
      </p:sp>
      <p:sp>
        <p:nvSpPr>
          <p:cNvPr id="4" name="Subtitle 3"/>
          <p:cNvSpPr>
            <a:spLocks noGrp="1"/>
          </p:cNvSpPr>
          <p:nvPr>
            <p:ph type="subTitle" idx="11"/>
          </p:nvPr>
        </p:nvSpPr>
        <p:spPr>
          <a:xfrm>
            <a:off x="328551" y="1139348"/>
            <a:ext cx="5081649" cy="961721"/>
          </a:xfrm>
        </p:spPr>
        <p:txBody>
          <a:bodyPr>
            <a:normAutofit/>
          </a:bodyPr>
          <a:lstStyle/>
          <a:p>
            <a:r>
              <a:rPr lang="en-US" dirty="0"/>
              <a:t>directly impact proposal persuasion and win probability</a:t>
            </a:r>
          </a:p>
        </p:txBody>
      </p:sp>
      <p:sp>
        <p:nvSpPr>
          <p:cNvPr id="22"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13</a:t>
            </a:fld>
            <a:endParaRPr lang="en-US" dirty="0"/>
          </a:p>
        </p:txBody>
      </p:sp>
    </p:spTree>
    <p:extLst>
      <p:ext uri="{BB962C8B-B14F-4D97-AF65-F5344CB8AC3E}">
        <p14:creationId xmlns:p14="http://schemas.microsoft.com/office/powerpoint/2010/main" val="63455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5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fade">
                                      <p:cBhvr>
                                        <p:cTn id="27" dur="500"/>
                                        <p:tgtEl>
                                          <p:spTgt spid="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xEl>
                                              <p:pRg st="5" end="5"/>
                                            </p:txEl>
                                          </p:spTgt>
                                        </p:tgtEl>
                                        <p:attrNameLst>
                                          <p:attrName>style.visibility</p:attrName>
                                        </p:attrNameLst>
                                      </p:cBhvr>
                                      <p:to>
                                        <p:strVal val="visible"/>
                                      </p:to>
                                    </p:set>
                                    <p:animEffect transition="in" filter="fade">
                                      <p:cBhvr>
                                        <p:cTn id="32"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CCEBC-98DC-7346-46AB-6D6FB7950148}"/>
              </a:ext>
            </a:extLst>
          </p:cNvPr>
          <p:cNvSpPr>
            <a:spLocks noGrp="1"/>
          </p:cNvSpPr>
          <p:nvPr>
            <p:ph type="title"/>
          </p:nvPr>
        </p:nvSpPr>
        <p:spPr/>
        <p:txBody>
          <a:bodyPr/>
          <a:lstStyle/>
          <a:p>
            <a:r>
              <a:rPr lang="en-US" dirty="0"/>
              <a:t>Module 1 Quiz</a:t>
            </a:r>
          </a:p>
        </p:txBody>
      </p:sp>
      <p:sp>
        <p:nvSpPr>
          <p:cNvPr id="3" name="Content Placeholder 2">
            <a:extLst>
              <a:ext uri="{FF2B5EF4-FFF2-40B4-BE49-F238E27FC236}">
                <a16:creationId xmlns:a16="http://schemas.microsoft.com/office/drawing/2014/main" id="{6155653B-F789-27FF-DC64-1A10DA020E15}"/>
              </a:ext>
            </a:extLst>
          </p:cNvPr>
          <p:cNvSpPr>
            <a:spLocks noGrp="1"/>
          </p:cNvSpPr>
          <p:nvPr>
            <p:ph idx="1"/>
          </p:nvPr>
        </p:nvSpPr>
        <p:spPr/>
        <p:txBody>
          <a:bodyPr>
            <a:normAutofit fontScale="92500" lnSpcReduction="20000"/>
          </a:bodyPr>
          <a:lstStyle/>
          <a:p>
            <a:pPr marL="457200" indent="-457200">
              <a:buFont typeface="+mj-lt"/>
              <a:buAutoNum type="arabicPeriod"/>
            </a:pPr>
            <a:r>
              <a:rPr lang="en-US" b="0" i="0" dirty="0">
                <a:solidFill>
                  <a:srgbClr val="0D0D0D"/>
                </a:solidFill>
                <a:effectLst/>
                <a:highlight>
                  <a:srgbClr val="FFFFFF"/>
                </a:highlight>
                <a:latin typeface="Söhne"/>
              </a:rPr>
              <a:t>The slide titled "Design Matters" demonstrates the importance of visuals using the image of a dog. What is the primary message this slide conveys? </a:t>
            </a:r>
          </a:p>
          <a:p>
            <a:pPr marL="914400" lvl="1" indent="-457200">
              <a:buFont typeface="+mj-lt"/>
              <a:buAutoNum type="alphaLcParenR"/>
            </a:pPr>
            <a:r>
              <a:rPr lang="en-US" dirty="0">
                <a:solidFill>
                  <a:srgbClr val="0D0D0D"/>
                </a:solidFill>
                <a:highlight>
                  <a:srgbClr val="FFFFFF"/>
                </a:highlight>
                <a:latin typeface="Söhne"/>
              </a:rPr>
              <a:t>Aggressive dogs are not dangerous</a:t>
            </a:r>
          </a:p>
          <a:p>
            <a:pPr marL="914400" lvl="1" indent="-457200">
              <a:buFont typeface="+mj-lt"/>
              <a:buAutoNum type="alphaLcParenR"/>
            </a:pPr>
            <a:r>
              <a:rPr lang="en-US" b="0" i="0" dirty="0">
                <a:solidFill>
                  <a:srgbClr val="0D0D0D"/>
                </a:solidFill>
                <a:effectLst/>
                <a:highlight>
                  <a:srgbClr val="FFFFFF"/>
                </a:highlight>
                <a:latin typeface="Söhne"/>
              </a:rPr>
              <a:t>Text descriptions prevail over the visuals </a:t>
            </a:r>
          </a:p>
          <a:p>
            <a:pPr marL="914400" lvl="1" indent="-457200">
              <a:buFont typeface="+mj-lt"/>
              <a:buAutoNum type="alphaLcParenR"/>
            </a:pPr>
            <a:r>
              <a:rPr lang="en-US" b="0" i="0" dirty="0">
                <a:solidFill>
                  <a:srgbClr val="0D0D0D"/>
                </a:solidFill>
                <a:effectLst/>
                <a:highlight>
                  <a:srgbClr val="FFFFFF"/>
                </a:highlight>
                <a:latin typeface="Söhne"/>
              </a:rPr>
              <a:t>Text can be misleading if it doesn’t match the visuals</a:t>
            </a:r>
          </a:p>
          <a:p>
            <a:pPr marL="914400" lvl="1" indent="-457200">
              <a:buFont typeface="+mj-lt"/>
              <a:buAutoNum type="alphaLcParenR"/>
            </a:pPr>
            <a:r>
              <a:rPr lang="en-US" b="0" i="0" dirty="0">
                <a:solidFill>
                  <a:srgbClr val="0D0D0D"/>
                </a:solidFill>
                <a:effectLst/>
                <a:highlight>
                  <a:srgbClr val="FFFFFF"/>
                </a:highlight>
                <a:latin typeface="Söhne"/>
              </a:rPr>
              <a:t>Visuals prevail over text because they speak to the “old brain”</a:t>
            </a:r>
          </a:p>
          <a:p>
            <a:pPr marL="457200" indent="-457200">
              <a:buFont typeface="+mj-lt"/>
              <a:buAutoNum type="arabicPeriod"/>
            </a:pPr>
            <a:r>
              <a:rPr lang="en-US" dirty="0">
                <a:solidFill>
                  <a:srgbClr val="0D0D0D"/>
                </a:solidFill>
                <a:highlight>
                  <a:srgbClr val="FFFFFF"/>
                </a:highlight>
                <a:latin typeface="Söhne"/>
              </a:rPr>
              <a:t>Fill the blank: Trying to </a:t>
            </a:r>
            <a:r>
              <a:rPr lang="en-US" b="0" i="0" dirty="0">
                <a:solidFill>
                  <a:srgbClr val="0D0D0D"/>
                </a:solidFill>
                <a:effectLst/>
                <a:highlight>
                  <a:srgbClr val="FFFFFF"/>
                </a:highlight>
                <a:latin typeface="Söhne"/>
              </a:rPr>
              <a:t>win multimillion-dollar proposals with limited or </a:t>
            </a:r>
            <a:r>
              <a:rPr lang="en-US" dirty="0">
                <a:solidFill>
                  <a:srgbClr val="0D0D0D"/>
                </a:solidFill>
                <a:highlight>
                  <a:srgbClr val="FFFFFF"/>
                </a:highlight>
                <a:latin typeface="Söhne"/>
              </a:rPr>
              <a:t>plain </a:t>
            </a:r>
            <a:r>
              <a:rPr lang="en-US" b="0" i="0" dirty="0">
                <a:solidFill>
                  <a:srgbClr val="0D0D0D"/>
                </a:solidFill>
                <a:effectLst/>
                <a:highlight>
                  <a:srgbClr val="FFFFFF"/>
                </a:highlight>
                <a:latin typeface="Söhne"/>
              </a:rPr>
              <a:t>graphics is like trying to imagine modern sales and marketing without ___________.</a:t>
            </a:r>
          </a:p>
          <a:p>
            <a:pPr marL="457200" indent="-457200">
              <a:buFont typeface="+mj-lt"/>
              <a:buAutoNum type="arabicPeriod"/>
            </a:pPr>
            <a:r>
              <a:rPr lang="en-US" b="0" i="0" dirty="0">
                <a:solidFill>
                  <a:srgbClr val="0D0D0D"/>
                </a:solidFill>
                <a:effectLst/>
                <a:highlight>
                  <a:srgbClr val="FFFFFF"/>
                </a:highlight>
                <a:latin typeface="Söhne"/>
              </a:rPr>
              <a:t>Most people remember 80% of what they read.</a:t>
            </a:r>
          </a:p>
          <a:p>
            <a:pPr marL="971550" lvl="1" indent="-457200">
              <a:buFont typeface="+mj-lt"/>
              <a:buAutoNum type="alphaLcParenR"/>
            </a:pPr>
            <a:r>
              <a:rPr lang="en-US" dirty="0">
                <a:solidFill>
                  <a:srgbClr val="0D0D0D"/>
                </a:solidFill>
                <a:highlight>
                  <a:srgbClr val="FFFFFF"/>
                </a:highlight>
                <a:latin typeface="Söhne"/>
              </a:rPr>
              <a:t>True</a:t>
            </a:r>
          </a:p>
          <a:p>
            <a:pPr marL="971550" lvl="1" indent="-457200">
              <a:buFont typeface="+mj-lt"/>
              <a:buAutoNum type="alphaLcParenR"/>
            </a:pPr>
            <a:r>
              <a:rPr lang="en-US" b="0" i="0" dirty="0">
                <a:solidFill>
                  <a:srgbClr val="0D0D0D"/>
                </a:solidFill>
                <a:effectLst/>
                <a:highlight>
                  <a:srgbClr val="FFFFFF"/>
                </a:highlight>
                <a:latin typeface="Söhne"/>
              </a:rPr>
              <a:t>False</a:t>
            </a:r>
          </a:p>
          <a:p>
            <a:endParaRPr lang="en-US" dirty="0"/>
          </a:p>
        </p:txBody>
      </p:sp>
      <p:sp>
        <p:nvSpPr>
          <p:cNvPr id="4" name="Footer Placeholder 3">
            <a:extLst>
              <a:ext uri="{FF2B5EF4-FFF2-40B4-BE49-F238E27FC236}">
                <a16:creationId xmlns:a16="http://schemas.microsoft.com/office/drawing/2014/main" id="{5226F8ED-28E3-7DE3-C819-CF9C524458EA}"/>
              </a:ext>
            </a:extLst>
          </p:cNvPr>
          <p:cNvSpPr>
            <a:spLocks noGrp="1"/>
          </p:cNvSpPr>
          <p:nvPr>
            <p:ph type="ftr" sz="quarter" idx="12"/>
          </p:nvPr>
        </p:nvSpPr>
        <p:spPr/>
        <p:txBody>
          <a:bodyPr/>
          <a:lstStyle/>
          <a:p>
            <a:fld id="{1754FF4F-8A9F-4C61-8653-DD4653512B60}" type="slidenum">
              <a:rPr lang="en-US" smtClean="0"/>
              <a:pPr/>
              <a:t>14</a:t>
            </a:fld>
            <a:endParaRPr lang="en-US" dirty="0"/>
          </a:p>
        </p:txBody>
      </p:sp>
    </p:spTree>
    <p:extLst>
      <p:ext uri="{BB962C8B-B14F-4D97-AF65-F5344CB8AC3E}">
        <p14:creationId xmlns:p14="http://schemas.microsoft.com/office/powerpoint/2010/main" val="258024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5A5B-71A0-1872-A079-E9AE81174258}"/>
              </a:ext>
            </a:extLst>
          </p:cNvPr>
          <p:cNvSpPr>
            <a:spLocks noGrp="1"/>
          </p:cNvSpPr>
          <p:nvPr>
            <p:ph type="title"/>
          </p:nvPr>
        </p:nvSpPr>
        <p:spPr/>
        <p:txBody>
          <a:bodyPr/>
          <a:lstStyle/>
          <a:p>
            <a:r>
              <a:rPr lang="en-US" b="1" i="0" dirty="0">
                <a:solidFill>
                  <a:srgbClr val="17375E"/>
                </a:solidFill>
                <a:effectLst/>
                <a:highlight>
                  <a:srgbClr val="FFFFFF"/>
                </a:highlight>
                <a:latin typeface="Plus Jakarta Sans"/>
              </a:rPr>
              <a:t>Proposal graphics definition</a:t>
            </a:r>
            <a:endParaRPr lang="en-US" dirty="0"/>
          </a:p>
        </p:txBody>
      </p:sp>
      <p:sp>
        <p:nvSpPr>
          <p:cNvPr id="3" name="Text Placeholder 2">
            <a:extLst>
              <a:ext uri="{FF2B5EF4-FFF2-40B4-BE49-F238E27FC236}">
                <a16:creationId xmlns:a16="http://schemas.microsoft.com/office/drawing/2014/main" id="{B9F8341F-405E-82F4-7FB5-52EBF4173682}"/>
              </a:ext>
            </a:extLst>
          </p:cNvPr>
          <p:cNvSpPr>
            <a:spLocks noGrp="1"/>
          </p:cNvSpPr>
          <p:nvPr>
            <p:ph type="body" idx="1"/>
          </p:nvPr>
        </p:nvSpPr>
        <p:spPr/>
        <p:txBody>
          <a:bodyPr/>
          <a:lstStyle/>
          <a:p>
            <a:r>
              <a:rPr lang="en-US" dirty="0"/>
              <a:t>Module 2</a:t>
            </a:r>
          </a:p>
        </p:txBody>
      </p:sp>
    </p:spTree>
    <p:extLst>
      <p:ext uri="{BB962C8B-B14F-4D97-AF65-F5344CB8AC3E}">
        <p14:creationId xmlns:p14="http://schemas.microsoft.com/office/powerpoint/2010/main" val="116985909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597025" lvl="3">
              <a:spcAft>
                <a:spcPts val="600"/>
              </a:spcAft>
            </a:pPr>
            <a:r>
              <a:rPr lang="en-US" sz="5400" b="1" dirty="0"/>
              <a:t>SO,</a:t>
            </a:r>
          </a:p>
          <a:p>
            <a:pPr marL="1597025" lvl="3"/>
            <a:r>
              <a:rPr lang="en-US" sz="3200" dirty="0">
                <a:latin typeface="+mj-lt"/>
              </a:rPr>
              <a:t>What are proposal </a:t>
            </a:r>
          </a:p>
          <a:p>
            <a:pPr marL="1597025" lvl="3"/>
            <a:r>
              <a:rPr lang="en-US" sz="3200" dirty="0">
                <a:latin typeface="+mj-lt"/>
              </a:rPr>
              <a:t>graphics anyway?</a:t>
            </a:r>
          </a:p>
        </p:txBody>
      </p:sp>
      <p:pic>
        <p:nvPicPr>
          <p:cNvPr id="2052" name="Picture 4" descr="http://thinkpurpose.files.wordpress.com/2013/02/qw4.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105400" y="457200"/>
            <a:ext cx="3588310" cy="614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433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609600"/>
          </a:xfrm>
        </p:spPr>
        <p:txBody>
          <a:bodyPr/>
          <a:lstStyle/>
          <a:p>
            <a:r>
              <a:rPr lang="en-US" sz="3200" dirty="0"/>
              <a:t>Proposal Graphics Are a Form of Information Design</a:t>
            </a:r>
          </a:p>
        </p:txBody>
      </p:sp>
      <p:sp>
        <p:nvSpPr>
          <p:cNvPr id="3" name="Subtitle 2"/>
          <p:cNvSpPr>
            <a:spLocks noGrp="1"/>
          </p:cNvSpPr>
          <p:nvPr>
            <p:ph type="subTitle" idx="11"/>
          </p:nvPr>
        </p:nvSpPr>
        <p:spPr>
          <a:xfrm>
            <a:off x="533400" y="838200"/>
            <a:ext cx="7772399" cy="457200"/>
          </a:xfrm>
        </p:spPr>
        <p:txBody>
          <a:bodyPr>
            <a:normAutofit/>
          </a:bodyPr>
          <a:lstStyle/>
          <a:p>
            <a:r>
              <a:rPr lang="en-US" sz="1800" dirty="0"/>
              <a:t>Making complex ideas easy to grasp for an evaluator</a:t>
            </a:r>
          </a:p>
        </p:txBody>
      </p:sp>
      <p:sp>
        <p:nvSpPr>
          <p:cNvPr id="4" name="Content Placeholder 3"/>
          <p:cNvSpPr>
            <a:spLocks noGrp="1"/>
          </p:cNvSpPr>
          <p:nvPr>
            <p:ph idx="1"/>
          </p:nvPr>
        </p:nvSpPr>
        <p:spPr>
          <a:xfrm>
            <a:off x="3733800" y="1600200"/>
            <a:ext cx="4572000" cy="4191000"/>
          </a:xfrm>
        </p:spPr>
        <p:txBody>
          <a:bodyPr>
            <a:normAutofit/>
          </a:bodyPr>
          <a:lstStyle/>
          <a:p>
            <a:pPr>
              <a:lnSpc>
                <a:spcPct val="120000"/>
              </a:lnSpc>
              <a:spcAft>
                <a:spcPts val="600"/>
              </a:spcAft>
            </a:pPr>
            <a:r>
              <a:rPr lang="en-US" dirty="0"/>
              <a:t>Information design focuses on:</a:t>
            </a:r>
          </a:p>
          <a:p>
            <a:pPr lvl="1">
              <a:lnSpc>
                <a:spcPct val="120000"/>
              </a:lnSpc>
              <a:spcAft>
                <a:spcPts val="600"/>
              </a:spcAft>
            </a:pPr>
            <a:r>
              <a:rPr lang="en-US" dirty="0"/>
              <a:t>Accurate representation of specific subject matter</a:t>
            </a:r>
            <a:br>
              <a:rPr lang="en-US" dirty="0"/>
            </a:br>
            <a:r>
              <a:rPr lang="en-US" sz="1800" b="1" dirty="0">
                <a:solidFill>
                  <a:srgbClr val="BE1E2D"/>
                </a:solidFill>
                <a:latin typeface="+mj-lt"/>
              </a:rPr>
              <a:t>WHAT ARE YOU TRYING TO SAY?</a:t>
            </a:r>
          </a:p>
          <a:p>
            <a:pPr lvl="1">
              <a:lnSpc>
                <a:spcPct val="120000"/>
              </a:lnSpc>
              <a:spcAft>
                <a:spcPts val="600"/>
              </a:spcAft>
            </a:pPr>
            <a:r>
              <a:rPr lang="en-US" dirty="0"/>
              <a:t>Unique needs of the customer receiving that subject matter </a:t>
            </a:r>
            <a:br>
              <a:rPr lang="en-US" dirty="0"/>
            </a:br>
            <a:r>
              <a:rPr lang="en-US" sz="1800" b="1" dirty="0">
                <a:solidFill>
                  <a:srgbClr val="BE1E2D"/>
                </a:solidFill>
                <a:latin typeface="+mj-lt"/>
              </a:rPr>
              <a:t>WHAT ARE THEY SEEKING TO KNOW?</a:t>
            </a:r>
          </a:p>
        </p:txBody>
      </p:sp>
      <p:sp>
        <p:nvSpPr>
          <p:cNvPr id="21" name="Pentagon 20"/>
          <p:cNvSpPr/>
          <p:nvPr/>
        </p:nvSpPr>
        <p:spPr>
          <a:xfrm>
            <a:off x="2743200" y="4800600"/>
            <a:ext cx="5715000" cy="533400"/>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1B75BB"/>
                </a:solidFill>
              </a:rPr>
              <a:t>Message to the customers, persuading them </a:t>
            </a:r>
            <a:br>
              <a:rPr lang="en-US" dirty="0">
                <a:solidFill>
                  <a:srgbClr val="1B75BB"/>
                </a:solidFill>
              </a:rPr>
            </a:br>
            <a:r>
              <a:rPr lang="en-US" dirty="0">
                <a:solidFill>
                  <a:srgbClr val="1B75BB"/>
                </a:solidFill>
              </a:rPr>
              <a:t>to award you the contract</a:t>
            </a:r>
          </a:p>
        </p:txBody>
      </p:sp>
      <p:sp>
        <p:nvSpPr>
          <p:cNvPr id="22" name="Pentagon 21"/>
          <p:cNvSpPr/>
          <p:nvPr/>
        </p:nvSpPr>
        <p:spPr>
          <a:xfrm>
            <a:off x="1676400" y="1981200"/>
            <a:ext cx="1600200" cy="762000"/>
          </a:xfrm>
          <a:prstGeom prst="homePlate">
            <a:avLst>
              <a:gd name="adj" fmla="val 0"/>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DEFINING</a:t>
            </a:r>
          </a:p>
        </p:txBody>
      </p:sp>
      <p:sp>
        <p:nvSpPr>
          <p:cNvPr id="23" name="Pentagon 22"/>
          <p:cNvSpPr/>
          <p:nvPr/>
        </p:nvSpPr>
        <p:spPr>
          <a:xfrm>
            <a:off x="1676400" y="2895600"/>
            <a:ext cx="1600200" cy="762000"/>
          </a:xfrm>
          <a:prstGeom prst="homePlate">
            <a:avLst>
              <a:gd name="adj" fmla="val 0"/>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PLANNING</a:t>
            </a:r>
          </a:p>
        </p:txBody>
      </p:sp>
      <p:sp>
        <p:nvSpPr>
          <p:cNvPr id="24" name="Pentagon 23"/>
          <p:cNvSpPr/>
          <p:nvPr/>
        </p:nvSpPr>
        <p:spPr>
          <a:xfrm>
            <a:off x="1676400" y="3810000"/>
            <a:ext cx="1600200" cy="762000"/>
          </a:xfrm>
          <a:prstGeom prst="homePlate">
            <a:avLst>
              <a:gd name="adj" fmla="val 0"/>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SHAPING</a:t>
            </a:r>
          </a:p>
        </p:txBody>
      </p:sp>
      <p:sp>
        <p:nvSpPr>
          <p:cNvPr id="26" name="Isosceles Triangle 25"/>
          <p:cNvSpPr/>
          <p:nvPr/>
        </p:nvSpPr>
        <p:spPr>
          <a:xfrm rot="10800000">
            <a:off x="1752600" y="2567151"/>
            <a:ext cx="533400" cy="328448"/>
          </a:xfrm>
          <a:prstGeom prst="triangle">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Isosceles Triangle 26"/>
          <p:cNvSpPr/>
          <p:nvPr/>
        </p:nvSpPr>
        <p:spPr>
          <a:xfrm rot="10800000">
            <a:off x="2209801" y="3505200"/>
            <a:ext cx="533400" cy="328448"/>
          </a:xfrm>
          <a:prstGeom prst="triangle">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p:nvPr/>
        </p:nvSpPr>
        <p:spPr>
          <a:xfrm rot="10800000">
            <a:off x="2667001" y="4419600"/>
            <a:ext cx="533400" cy="328448"/>
          </a:xfrm>
          <a:prstGeom prst="triangle">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Isosceles Triangle 29"/>
          <p:cNvSpPr/>
          <p:nvPr/>
        </p:nvSpPr>
        <p:spPr>
          <a:xfrm rot="10800000">
            <a:off x="2743200" y="1752600"/>
            <a:ext cx="533400" cy="328448"/>
          </a:xfrm>
          <a:prstGeom prst="triangle">
            <a:avLst/>
          </a:prstGeom>
          <a:solidFill>
            <a:srgbClr val="BE1E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Pentagon 28"/>
          <p:cNvSpPr/>
          <p:nvPr/>
        </p:nvSpPr>
        <p:spPr>
          <a:xfrm>
            <a:off x="685800" y="1676400"/>
            <a:ext cx="2590800" cy="304800"/>
          </a:xfrm>
          <a:prstGeom prst="homePlate">
            <a:avLst>
              <a:gd name="adj" fmla="val 0"/>
            </a:avLst>
          </a:prstGeom>
          <a:solidFill>
            <a:srgbClr val="BE1E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Information Design is…</a:t>
            </a:r>
          </a:p>
        </p:txBody>
      </p:sp>
      <p:pic>
        <p:nvPicPr>
          <p:cNvPr id="5" name="infographic-08.jpg" descr="/Users/bridgetskelly/Desktop/infographic-08.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685800" y="2004187"/>
            <a:ext cx="961643" cy="3099609"/>
          </a:xfrm>
          <a:prstGeom prst="rect">
            <a:avLst/>
          </a:prstGeom>
        </p:spPr>
      </p:pic>
      <p:sp>
        <p:nvSpPr>
          <p:cNvPr id="15"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17</a:t>
            </a:fld>
            <a:endParaRPr lang="en-US" dirty="0"/>
          </a:p>
        </p:txBody>
      </p:sp>
    </p:spTree>
    <p:extLst>
      <p:ext uri="{BB962C8B-B14F-4D97-AF65-F5344CB8AC3E}">
        <p14:creationId xmlns:p14="http://schemas.microsoft.com/office/powerpoint/2010/main" val="43206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animBg="1"/>
      <p:bldP spid="26" grpId="0" animBg="1"/>
      <p:bldP spid="27" grpId="0" animBg="1"/>
      <p:bldP spid="28" grpId="0" animBg="1"/>
      <p:bldP spid="30"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609600"/>
          </a:xfrm>
        </p:spPr>
        <p:txBody>
          <a:bodyPr/>
          <a:lstStyle/>
          <a:p>
            <a:r>
              <a:rPr lang="en-US" dirty="0"/>
              <a:t>Types of Proposal Visuals</a:t>
            </a:r>
          </a:p>
        </p:txBody>
      </p:sp>
      <p:sp>
        <p:nvSpPr>
          <p:cNvPr id="3" name="Subtitle 2"/>
          <p:cNvSpPr>
            <a:spLocks noGrp="1"/>
          </p:cNvSpPr>
          <p:nvPr>
            <p:ph type="subTitle" idx="11"/>
          </p:nvPr>
        </p:nvSpPr>
        <p:spPr>
          <a:xfrm>
            <a:off x="762000" y="1066800"/>
            <a:ext cx="7772400" cy="914400"/>
          </a:xfrm>
        </p:spPr>
        <p:txBody>
          <a:bodyPr>
            <a:normAutofit/>
          </a:bodyPr>
          <a:lstStyle/>
          <a:p>
            <a:r>
              <a:rPr lang="en-US" dirty="0"/>
              <a:t>Proposal visuals break up the monotony of text and convey data more efficiently</a:t>
            </a:r>
          </a:p>
        </p:txBody>
      </p:sp>
      <p:sp>
        <p:nvSpPr>
          <p:cNvPr id="4" name="Content Placeholder 3"/>
          <p:cNvSpPr>
            <a:spLocks noGrp="1"/>
          </p:cNvSpPr>
          <p:nvPr>
            <p:ph sz="half" idx="1"/>
          </p:nvPr>
        </p:nvSpPr>
        <p:spPr>
          <a:xfrm>
            <a:off x="762000" y="1905000"/>
            <a:ext cx="5791200" cy="4191000"/>
          </a:xfrm>
        </p:spPr>
        <p:txBody>
          <a:bodyPr>
            <a:normAutofit fontScale="62500" lnSpcReduction="20000"/>
          </a:bodyPr>
          <a:lstStyle/>
          <a:p>
            <a:pPr marL="228600" lvl="1" indent="-228600">
              <a:lnSpc>
                <a:spcPct val="140000"/>
              </a:lnSpc>
              <a:buClr>
                <a:srgbClr val="BE1E2D"/>
              </a:buClr>
              <a:buFont typeface="Wingdings" charset="2"/>
              <a:buChar char="ü"/>
            </a:pPr>
            <a:r>
              <a:rPr lang="en-US" dirty="0">
                <a:solidFill>
                  <a:srgbClr val="595959"/>
                </a:solidFill>
              </a:rPr>
              <a:t>Covers, spines, medial labels and other packaging design</a:t>
            </a:r>
          </a:p>
          <a:p>
            <a:pPr marL="228600" lvl="1" indent="-228600">
              <a:lnSpc>
                <a:spcPct val="140000"/>
              </a:lnSpc>
              <a:buClr>
                <a:srgbClr val="BE1E2D"/>
              </a:buClr>
              <a:buFont typeface="Wingdings" charset="2"/>
              <a:buChar char="ü"/>
            </a:pPr>
            <a:r>
              <a:rPr lang="en-US" dirty="0">
                <a:solidFill>
                  <a:srgbClr val="595959"/>
                </a:solidFill>
              </a:rPr>
              <a:t>Timelines, timetables, schedules, and calendars</a:t>
            </a:r>
          </a:p>
          <a:p>
            <a:pPr marL="228600" lvl="1" indent="-228600">
              <a:lnSpc>
                <a:spcPct val="140000"/>
              </a:lnSpc>
              <a:buClr>
                <a:srgbClr val="BE1E2D"/>
              </a:buClr>
              <a:buFont typeface="Wingdings" charset="2"/>
              <a:buChar char="ü"/>
            </a:pPr>
            <a:r>
              <a:rPr lang="en-US" dirty="0">
                <a:solidFill>
                  <a:srgbClr val="595959"/>
                </a:solidFill>
              </a:rPr>
              <a:t>Charts and graphs (org charts, processes)</a:t>
            </a:r>
          </a:p>
          <a:p>
            <a:pPr marL="228600" lvl="1" indent="-228600">
              <a:lnSpc>
                <a:spcPct val="140000"/>
              </a:lnSpc>
              <a:buClr>
                <a:srgbClr val="BE1E2D"/>
              </a:buClr>
              <a:buFont typeface="Wingdings" charset="2"/>
              <a:buChar char="ü"/>
            </a:pPr>
            <a:r>
              <a:rPr lang="en-US" dirty="0">
                <a:solidFill>
                  <a:srgbClr val="595959"/>
                </a:solidFill>
              </a:rPr>
              <a:t>Diagrams and schematics (network architecture, interfaces)</a:t>
            </a:r>
          </a:p>
          <a:p>
            <a:pPr marL="228600" lvl="1" indent="-228600">
              <a:lnSpc>
                <a:spcPct val="140000"/>
              </a:lnSpc>
              <a:buClr>
                <a:srgbClr val="BE1E2D"/>
              </a:buClr>
              <a:buFont typeface="Wingdings" charset="2"/>
              <a:buChar char="ü"/>
            </a:pPr>
            <a:r>
              <a:rPr lang="en-US" dirty="0">
                <a:solidFill>
                  <a:srgbClr val="595959"/>
                </a:solidFill>
              </a:rPr>
              <a:t>Technical illustrations</a:t>
            </a:r>
          </a:p>
          <a:p>
            <a:pPr marL="228600" lvl="1" indent="-228600">
              <a:lnSpc>
                <a:spcPct val="140000"/>
              </a:lnSpc>
              <a:buClr>
                <a:srgbClr val="BE1E2D"/>
              </a:buClr>
              <a:buFont typeface="Wingdings" charset="2"/>
              <a:buChar char="ü"/>
            </a:pPr>
            <a:r>
              <a:rPr lang="en-US" dirty="0">
                <a:solidFill>
                  <a:srgbClr val="595959"/>
                </a:solidFill>
              </a:rPr>
              <a:t>3-D models and computer simulations</a:t>
            </a:r>
          </a:p>
          <a:p>
            <a:pPr marL="228600" lvl="1" indent="-228600">
              <a:lnSpc>
                <a:spcPct val="140000"/>
              </a:lnSpc>
              <a:buClr>
                <a:srgbClr val="BE1E2D"/>
              </a:buClr>
              <a:buFont typeface="Wingdings" charset="2"/>
              <a:buChar char="ü"/>
            </a:pPr>
            <a:r>
              <a:rPr lang="en-US" dirty="0">
                <a:solidFill>
                  <a:srgbClr val="595959"/>
                </a:solidFill>
              </a:rPr>
              <a:t>Exhibitions and environments (OV1, CONOPS)</a:t>
            </a:r>
          </a:p>
          <a:p>
            <a:pPr marL="228600" lvl="1" indent="-228600">
              <a:lnSpc>
                <a:spcPct val="140000"/>
              </a:lnSpc>
              <a:buClr>
                <a:srgbClr val="BE1E2D"/>
              </a:buClr>
              <a:buFont typeface="Wingdings" charset="2"/>
              <a:buChar char="ü"/>
            </a:pPr>
            <a:r>
              <a:rPr lang="en-US" dirty="0">
                <a:solidFill>
                  <a:srgbClr val="595959"/>
                </a:solidFill>
              </a:rPr>
              <a:t>Screenshots</a:t>
            </a:r>
          </a:p>
          <a:p>
            <a:pPr marL="228600" lvl="1" indent="-228600">
              <a:lnSpc>
                <a:spcPct val="140000"/>
              </a:lnSpc>
              <a:buClr>
                <a:srgbClr val="BE1E2D"/>
              </a:buClr>
              <a:buFont typeface="Wingdings" charset="2"/>
              <a:buChar char="ü"/>
            </a:pPr>
            <a:r>
              <a:rPr lang="en-US" dirty="0">
                <a:solidFill>
                  <a:srgbClr val="595959"/>
                </a:solidFill>
              </a:rPr>
              <a:t>Icons, symbols, and logos</a:t>
            </a:r>
          </a:p>
          <a:p>
            <a:pPr marL="228600" lvl="1" indent="-228600">
              <a:lnSpc>
                <a:spcPct val="140000"/>
              </a:lnSpc>
              <a:buClr>
                <a:srgbClr val="BE1E2D"/>
              </a:buClr>
              <a:buFont typeface="Wingdings" charset="2"/>
              <a:buChar char="ü"/>
            </a:pPr>
            <a:r>
              <a:rPr lang="en-US" dirty="0">
                <a:solidFill>
                  <a:srgbClr val="595959"/>
                </a:solidFill>
              </a:rPr>
              <a:t>Maps</a:t>
            </a:r>
          </a:p>
          <a:p>
            <a:pPr marL="228600" lvl="1" indent="-228600">
              <a:lnSpc>
                <a:spcPct val="140000"/>
              </a:lnSpc>
              <a:buClr>
                <a:srgbClr val="BE1E2D"/>
              </a:buClr>
              <a:buFont typeface="Wingdings" charset="2"/>
              <a:buChar char="ü"/>
            </a:pPr>
            <a:r>
              <a:rPr lang="en-US" dirty="0">
                <a:solidFill>
                  <a:srgbClr val="595959"/>
                </a:solidFill>
              </a:rPr>
              <a:t>Tables</a:t>
            </a:r>
          </a:p>
          <a:p>
            <a:pPr marL="228600" lvl="1" indent="-228600">
              <a:lnSpc>
                <a:spcPct val="140000"/>
              </a:lnSpc>
              <a:buClr>
                <a:srgbClr val="BE1E2D"/>
              </a:buClr>
              <a:buFont typeface="Wingdings" charset="2"/>
              <a:buChar char="ü"/>
            </a:pPr>
            <a:r>
              <a:rPr lang="en-US" dirty="0">
                <a:solidFill>
                  <a:srgbClr val="595959"/>
                </a:solidFill>
              </a:rPr>
              <a:t>Callout and focus boxes</a:t>
            </a:r>
          </a:p>
        </p:txBody>
      </p:sp>
      <p:pic>
        <p:nvPicPr>
          <p:cNvPr id="5" name="DH_001-02.png" descr="/Users/bridgetskelly/Desktop/DH_001-02.pn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6172200" y="1219200"/>
            <a:ext cx="2961640" cy="2221230"/>
          </a:xfrm>
          <a:prstGeom prst="rect">
            <a:avLst/>
          </a:prstGeom>
        </p:spPr>
      </p:pic>
      <p:pic>
        <p:nvPicPr>
          <p:cNvPr id="7" name="TAOSS_025v2.jpg" descr="/Users/bridgetskelly/Desktop/TAOSS_025v2.jpg"/>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4639238" y="4648200"/>
            <a:ext cx="4428562" cy="1447800"/>
          </a:xfrm>
          <a:prstGeom prst="rect">
            <a:avLst/>
          </a:prstGeom>
        </p:spPr>
      </p:pic>
      <p:pic>
        <p:nvPicPr>
          <p:cNvPr id="8" name="TAOSS_056.jpg" descr="/Users/bridgetskelly/Desktop/TAOSS_056.jpg"/>
          <p:cNvPicPr>
            <a:picLocks noChangeAspect="1"/>
          </p:cNvPicPr>
          <p:nvPr/>
        </p:nvPicPr>
        <p:blipFill rotWithShape="1">
          <a:blip r:embed="rId6" r:link="rId7" cstate="print">
            <a:extLst>
              <a:ext uri="{28A0092B-C50C-407E-A947-70E740481C1C}">
                <a14:useLocalDpi xmlns:a14="http://schemas.microsoft.com/office/drawing/2010/main" val="0"/>
              </a:ext>
            </a:extLst>
          </a:blip>
          <a:srcRect l="17350" r="19231"/>
          <a:stretch>
            <a:fillRect/>
          </a:stretch>
        </p:blipFill>
        <p:spPr>
          <a:xfrm>
            <a:off x="5867400" y="3352800"/>
            <a:ext cx="2667000" cy="1061049"/>
          </a:xfrm>
          <a:prstGeom prst="rect">
            <a:avLst/>
          </a:prstGeom>
        </p:spPr>
      </p:pic>
      <p:sp>
        <p:nvSpPr>
          <p:cNvPr id="9"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18</a:t>
            </a:fld>
            <a:endParaRPr lang="en-US" dirty="0"/>
          </a:p>
        </p:txBody>
      </p:sp>
    </p:spTree>
    <p:extLst>
      <p:ext uri="{BB962C8B-B14F-4D97-AF65-F5344CB8AC3E}">
        <p14:creationId xmlns:p14="http://schemas.microsoft.com/office/powerpoint/2010/main" val="21308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fade">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fade">
                                      <p:cBhvr>
                                        <p:cTn id="62"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38801"/>
            <a:ext cx="9144000" cy="1242968"/>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25425"/>
            <a:r>
              <a:rPr lang="en-US" sz="2400" b="1" dirty="0"/>
              <a:t>Map of Napoleon’s March </a:t>
            </a:r>
            <a:r>
              <a:rPr lang="en-US" dirty="0">
                <a:latin typeface="+mj-lt"/>
              </a:rPr>
              <a:t>(by Charles Minard)</a:t>
            </a:r>
            <a:endParaRPr lang="en-US" sz="2400" dirty="0">
              <a:latin typeface="+mj-lt"/>
            </a:endParaRPr>
          </a:p>
        </p:txBody>
      </p:sp>
      <p:sp>
        <p:nvSpPr>
          <p:cNvPr id="7" name="Rectangle 6"/>
          <p:cNvSpPr/>
          <p:nvPr/>
        </p:nvSpPr>
        <p:spPr>
          <a:xfrm>
            <a:off x="0" y="0"/>
            <a:ext cx="9144000" cy="12954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25425"/>
            <a:r>
              <a:rPr lang="en-US" sz="3200" b="1" dirty="0">
                <a:solidFill>
                  <a:schemeClr val="bg1"/>
                </a:solidFill>
                <a:latin typeface="+mj-lt"/>
                <a:ea typeface="+mj-ea"/>
                <a:cs typeface="+mj-cs"/>
              </a:rPr>
              <a:t>IMPORTANT RULE: </a:t>
            </a:r>
            <a:r>
              <a:rPr lang="en-US" sz="3200" dirty="0">
                <a:solidFill>
                  <a:schemeClr val="bg1"/>
                </a:solidFill>
                <a:latin typeface="+mj-lt"/>
                <a:ea typeface="+mj-ea"/>
                <a:cs typeface="+mj-cs"/>
              </a:rPr>
              <a:t>Reviewer should understand within 10-seconds or less what the graphic is conveying</a:t>
            </a:r>
          </a:p>
        </p:txBody>
      </p:sp>
      <p:pic>
        <p:nvPicPr>
          <p:cNvPr id="2" name="Picture 1">
            <a:extLst>
              <a:ext uri="{FF2B5EF4-FFF2-40B4-BE49-F238E27FC236}">
                <a16:creationId xmlns:a16="http://schemas.microsoft.com/office/drawing/2014/main" id="{CF2A8CF1-3882-AC67-FC68-560E1A6069B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555" y="1274852"/>
            <a:ext cx="9144000" cy="4239815"/>
          </a:xfrm>
          <a:prstGeom prst="rect">
            <a:avLst/>
          </a:prstGeom>
          <a:effectLst/>
        </p:spPr>
      </p:pic>
    </p:spTree>
    <p:extLst>
      <p:ext uri="{BB962C8B-B14F-4D97-AF65-F5344CB8AC3E}">
        <p14:creationId xmlns:p14="http://schemas.microsoft.com/office/powerpoint/2010/main" val="4109301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4294967295"/>
          </p:nvPr>
        </p:nvSpPr>
        <p:spPr>
          <a:xfrm>
            <a:off x="914400" y="1600200"/>
            <a:ext cx="7772400" cy="3962400"/>
          </a:xfrm>
        </p:spPr>
        <p:txBody>
          <a:bodyPr/>
          <a:lstStyle/>
          <a:p>
            <a:pPr marL="0" indent="0">
              <a:buNone/>
            </a:pPr>
            <a:r>
              <a:rPr lang="en-US"/>
              <a:t>09:00 – 10:30 – Training</a:t>
            </a:r>
          </a:p>
          <a:p>
            <a:pPr marL="0" indent="0">
              <a:buNone/>
            </a:pPr>
            <a:r>
              <a:rPr lang="en-US"/>
              <a:t>10:30 – 10:45 – Break</a:t>
            </a:r>
          </a:p>
          <a:p>
            <a:pPr marL="0" indent="0">
              <a:buNone/>
            </a:pPr>
            <a:r>
              <a:rPr lang="en-US"/>
              <a:t>10:45 – 12:00 – Training</a:t>
            </a:r>
          </a:p>
          <a:p>
            <a:pPr marL="0" indent="0">
              <a:buNone/>
            </a:pPr>
            <a:r>
              <a:rPr lang="en-US"/>
              <a:t>12:00 – 13:00 – Lunch</a:t>
            </a:r>
          </a:p>
          <a:p>
            <a:pPr marL="0" indent="0">
              <a:buNone/>
            </a:pPr>
            <a:r>
              <a:rPr lang="en-US"/>
              <a:t>13:00 – 15:00 – Training</a:t>
            </a:r>
          </a:p>
          <a:p>
            <a:pPr marL="0" indent="0">
              <a:buNone/>
            </a:pPr>
            <a:r>
              <a:rPr lang="en-US"/>
              <a:t>15:00 – 15:15 – Break</a:t>
            </a:r>
          </a:p>
          <a:p>
            <a:pPr marL="0" indent="0">
              <a:buNone/>
            </a:pPr>
            <a:r>
              <a:rPr lang="en-US"/>
              <a:t>15:15 – 17:00 – Training </a:t>
            </a:r>
          </a:p>
        </p:txBody>
      </p:sp>
      <p:pic>
        <p:nvPicPr>
          <p:cNvPr id="9" name="Picture 8" descr="clock.gif"/>
          <p:cNvPicPr>
            <a:picLocks noChangeAspect="1"/>
          </p:cNvPicPr>
          <p:nvPr/>
        </p:nvPicPr>
        <p:blipFill>
          <a:blip r:embed="rId2" cstate="print">
            <a:clrChange>
              <a:clrFrom>
                <a:srgbClr val="FFFFFF"/>
              </a:clrFrom>
              <a:clrTo>
                <a:srgbClr val="FFFFFF">
                  <a:alpha val="0"/>
                </a:srgbClr>
              </a:clrTo>
            </a:clrChange>
          </a:blip>
          <a:stretch>
            <a:fillRect/>
          </a:stretch>
        </p:blipFill>
        <p:spPr>
          <a:xfrm>
            <a:off x="5029200" y="1371600"/>
            <a:ext cx="3429000" cy="3419475"/>
          </a:xfrm>
          <a:prstGeom prst="rect">
            <a:avLst/>
          </a:prstGeom>
          <a:noFill/>
        </p:spPr>
      </p:pic>
      <p:sp>
        <p:nvSpPr>
          <p:cNvPr id="5" name="Content Placeholder 1"/>
          <p:cNvSpPr txBox="1">
            <a:spLocks/>
          </p:cNvSpPr>
          <p:nvPr/>
        </p:nvSpPr>
        <p:spPr bwMode="gray">
          <a:xfrm>
            <a:off x="838200" y="5128418"/>
            <a:ext cx="8001000" cy="81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charset="0"/>
              <a:buChar char="§"/>
              <a:defRPr b="1">
                <a:solidFill>
                  <a:schemeClr val="tx1"/>
                </a:solidFill>
                <a:latin typeface="+mn-lt"/>
                <a:ea typeface="ＭＳ Ｐゴシック" charset="0"/>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2pPr>
            <a:lvl3pPr marL="561975" indent="-1793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3pPr>
            <a:lvl4pPr marL="768350" indent="-2047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4pPr>
            <a:lvl5pPr marL="10509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ＭＳ Ｐゴシック" charset="0"/>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pPr marL="0" indent="0" eaLnBrk="1" hangingPunct="1">
              <a:buNone/>
            </a:pPr>
            <a:r>
              <a:rPr lang="en-US">
                <a:solidFill>
                  <a:srgbClr val="BE1E2D"/>
                </a:solidFill>
              </a:rPr>
              <a:t>Please, give yourself the benefit of focus and limit the use </a:t>
            </a:r>
            <a:br>
              <a:rPr lang="en-US">
                <a:solidFill>
                  <a:srgbClr val="BE1E2D"/>
                </a:solidFill>
              </a:rPr>
            </a:br>
            <a:r>
              <a:rPr lang="en-US">
                <a:solidFill>
                  <a:srgbClr val="BE1E2D"/>
                </a:solidFill>
              </a:rPr>
              <a:t>of cell phones and email to breaks.</a:t>
            </a:r>
            <a:endParaRPr lang="en-US" b="1">
              <a:solidFill>
                <a:srgbClr val="BE1E2D"/>
              </a:solidFill>
            </a:endParaRPr>
          </a:p>
        </p:txBody>
      </p:sp>
      <p:sp>
        <p:nvSpPr>
          <p:cNvPr id="8"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2</a:t>
            </a:fld>
            <a:endParaRPr lang="en-US"/>
          </a:p>
        </p:txBody>
      </p:sp>
    </p:spTree>
    <p:extLst>
      <p:ext uri="{BB962C8B-B14F-4D97-AF65-F5344CB8AC3E}">
        <p14:creationId xmlns:p14="http://schemas.microsoft.com/office/powerpoint/2010/main" val="289905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2ABFC-59C5-DB3A-EE9D-62A24924B430}"/>
              </a:ext>
            </a:extLst>
          </p:cNvPr>
          <p:cNvSpPr>
            <a:spLocks noGrp="1"/>
          </p:cNvSpPr>
          <p:nvPr>
            <p:ph type="title"/>
          </p:nvPr>
        </p:nvSpPr>
        <p:spPr/>
        <p:txBody>
          <a:bodyPr/>
          <a:lstStyle/>
          <a:p>
            <a:r>
              <a:rPr lang="en-US" dirty="0"/>
              <a:t>What the Graphic Conveyed</a:t>
            </a:r>
          </a:p>
        </p:txBody>
      </p:sp>
      <p:sp>
        <p:nvSpPr>
          <p:cNvPr id="4" name="Footer Placeholder 3">
            <a:extLst>
              <a:ext uri="{FF2B5EF4-FFF2-40B4-BE49-F238E27FC236}">
                <a16:creationId xmlns:a16="http://schemas.microsoft.com/office/drawing/2014/main" id="{A7185635-343F-0A39-6879-990E324FCE6B}"/>
              </a:ext>
            </a:extLst>
          </p:cNvPr>
          <p:cNvSpPr>
            <a:spLocks noGrp="1"/>
          </p:cNvSpPr>
          <p:nvPr>
            <p:ph type="ftr" sz="quarter" idx="12"/>
          </p:nvPr>
        </p:nvSpPr>
        <p:spPr/>
        <p:txBody>
          <a:bodyPr/>
          <a:lstStyle/>
          <a:p>
            <a:fld id="{1754FF4F-8A9F-4C61-8653-DD4653512B60}" type="slidenum">
              <a:rPr lang="en-US" smtClean="0"/>
              <a:pPr/>
              <a:t>20</a:t>
            </a:fld>
            <a:endParaRPr lang="en-US" dirty="0"/>
          </a:p>
        </p:txBody>
      </p:sp>
      <p:sp>
        <p:nvSpPr>
          <p:cNvPr id="7" name="Content Placeholder 6">
            <a:extLst>
              <a:ext uri="{FF2B5EF4-FFF2-40B4-BE49-F238E27FC236}">
                <a16:creationId xmlns:a16="http://schemas.microsoft.com/office/drawing/2014/main" id="{698467ED-56A3-89F6-681B-5D31DA3B69E2}"/>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446B05FD-7624-B5ED-89C2-68BDE9309D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43"/>
          <a:stretch/>
        </p:blipFill>
        <p:spPr bwMode="auto">
          <a:xfrm>
            <a:off x="1" y="0"/>
            <a:ext cx="9144000" cy="6194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597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CCEBC-98DC-7346-46AB-6D6FB7950148}"/>
              </a:ext>
            </a:extLst>
          </p:cNvPr>
          <p:cNvSpPr>
            <a:spLocks noGrp="1"/>
          </p:cNvSpPr>
          <p:nvPr>
            <p:ph type="title"/>
          </p:nvPr>
        </p:nvSpPr>
        <p:spPr/>
        <p:txBody>
          <a:bodyPr/>
          <a:lstStyle/>
          <a:p>
            <a:r>
              <a:rPr lang="en-US" dirty="0"/>
              <a:t>Module 2 Quiz</a:t>
            </a:r>
          </a:p>
        </p:txBody>
      </p:sp>
      <p:sp>
        <p:nvSpPr>
          <p:cNvPr id="3" name="Content Placeholder 2">
            <a:extLst>
              <a:ext uri="{FF2B5EF4-FFF2-40B4-BE49-F238E27FC236}">
                <a16:creationId xmlns:a16="http://schemas.microsoft.com/office/drawing/2014/main" id="{6155653B-F789-27FF-DC64-1A10DA020E15}"/>
              </a:ext>
            </a:extLst>
          </p:cNvPr>
          <p:cNvSpPr>
            <a:spLocks noGrp="1"/>
          </p:cNvSpPr>
          <p:nvPr>
            <p:ph idx="1"/>
          </p:nvPr>
        </p:nvSpPr>
        <p:spPr/>
        <p:txBody>
          <a:bodyPr>
            <a:normAutofit fontScale="92500" lnSpcReduction="10000"/>
          </a:bodyPr>
          <a:lstStyle/>
          <a:p>
            <a:pPr marL="457200" indent="-457200">
              <a:buFont typeface="+mj-lt"/>
              <a:buAutoNum type="arabicPeriod"/>
            </a:pPr>
            <a:r>
              <a:rPr lang="en-US" b="0" i="0" dirty="0">
                <a:solidFill>
                  <a:srgbClr val="0D0D0D"/>
                </a:solidFill>
                <a:effectLst/>
                <a:highlight>
                  <a:srgbClr val="FFFFFF"/>
                </a:highlight>
                <a:latin typeface="Söhne"/>
              </a:rPr>
              <a:t>Information design is all about the visually attractive representation of data.</a:t>
            </a:r>
          </a:p>
          <a:p>
            <a:pPr marL="971550" lvl="1" indent="-457200">
              <a:buFont typeface="+mj-lt"/>
              <a:buAutoNum type="alphaLcParenR"/>
            </a:pPr>
            <a:r>
              <a:rPr lang="en-US" dirty="0">
                <a:solidFill>
                  <a:srgbClr val="0D0D0D"/>
                </a:solidFill>
                <a:highlight>
                  <a:srgbClr val="FFFFFF"/>
                </a:highlight>
                <a:latin typeface="Söhne"/>
              </a:rPr>
              <a:t>True</a:t>
            </a:r>
          </a:p>
          <a:p>
            <a:pPr marL="971550" lvl="1" indent="-457200">
              <a:buFont typeface="+mj-lt"/>
              <a:buAutoNum type="alphaLcParenR"/>
            </a:pPr>
            <a:r>
              <a:rPr lang="en-US" b="0" i="0" dirty="0">
                <a:solidFill>
                  <a:srgbClr val="0D0D0D"/>
                </a:solidFill>
                <a:effectLst/>
                <a:highlight>
                  <a:srgbClr val="FFFFFF"/>
                </a:highlight>
                <a:latin typeface="Söhne"/>
              </a:rPr>
              <a:t>False</a:t>
            </a:r>
          </a:p>
          <a:p>
            <a:pPr marL="457200" indent="-457200">
              <a:buFont typeface="+mj-lt"/>
              <a:buAutoNum type="arabicPeriod"/>
            </a:pPr>
            <a:r>
              <a:rPr lang="en-US" b="0" i="0" dirty="0">
                <a:solidFill>
                  <a:srgbClr val="0D0D0D"/>
                </a:solidFill>
                <a:effectLst/>
                <a:highlight>
                  <a:srgbClr val="FFFFFF"/>
                </a:highlight>
                <a:latin typeface="Söhne"/>
              </a:rPr>
              <a:t>What are the three main aspects of information design?</a:t>
            </a:r>
          </a:p>
          <a:p>
            <a:pPr marL="971550" lvl="1" indent="-457200">
              <a:buFont typeface="+mj-lt"/>
              <a:buAutoNum type="alphaLcParenR"/>
            </a:pPr>
            <a:r>
              <a:rPr lang="en-US" b="0" i="0" dirty="0">
                <a:solidFill>
                  <a:srgbClr val="0D0D0D"/>
                </a:solidFill>
                <a:effectLst/>
                <a:highlight>
                  <a:srgbClr val="FFFFFF"/>
                </a:highlight>
                <a:latin typeface="Söhne"/>
              </a:rPr>
              <a:t>Defining, Planning, Shaping</a:t>
            </a:r>
          </a:p>
          <a:p>
            <a:pPr marL="971550" lvl="1" indent="-457200">
              <a:buFont typeface="+mj-lt"/>
              <a:buAutoNum type="alphaLcParenR"/>
            </a:pPr>
            <a:r>
              <a:rPr lang="en-US" b="0" i="0" dirty="0">
                <a:solidFill>
                  <a:srgbClr val="0D0D0D"/>
                </a:solidFill>
                <a:effectLst/>
                <a:highlight>
                  <a:srgbClr val="FFFFFF"/>
                </a:highlight>
                <a:latin typeface="Söhne"/>
              </a:rPr>
              <a:t>Analyzing, Writing, Drawing</a:t>
            </a:r>
          </a:p>
          <a:p>
            <a:pPr marL="971550" lvl="1" indent="-457200">
              <a:buFont typeface="+mj-lt"/>
              <a:buAutoNum type="alphaLcParenR"/>
            </a:pPr>
            <a:r>
              <a:rPr lang="en-US" b="0" i="0" dirty="0">
                <a:solidFill>
                  <a:srgbClr val="0D0D0D"/>
                </a:solidFill>
                <a:effectLst/>
                <a:highlight>
                  <a:srgbClr val="FFFFFF"/>
                </a:highlight>
                <a:latin typeface="Söhne"/>
              </a:rPr>
              <a:t>Researching, Prototyping, Implementing</a:t>
            </a:r>
          </a:p>
          <a:p>
            <a:pPr marL="971550" lvl="1" indent="-457200">
              <a:buFont typeface="+mj-lt"/>
              <a:buAutoNum type="alphaLcParenR"/>
            </a:pPr>
            <a:r>
              <a:rPr lang="en-US" b="0" i="0" dirty="0">
                <a:solidFill>
                  <a:srgbClr val="0D0D0D"/>
                </a:solidFill>
                <a:effectLst/>
                <a:highlight>
                  <a:srgbClr val="FFFFFF"/>
                </a:highlight>
                <a:latin typeface="Söhne"/>
              </a:rPr>
              <a:t>Brainstorming, Creating, Reviewing</a:t>
            </a:r>
          </a:p>
          <a:p>
            <a:pPr marL="457200" indent="-457200">
              <a:buFont typeface="+mj-lt"/>
              <a:buAutoNum type="arabicPeriod"/>
            </a:pPr>
            <a:r>
              <a:rPr lang="en-US" b="0" i="0" dirty="0">
                <a:solidFill>
                  <a:srgbClr val="0D0D0D"/>
                </a:solidFill>
                <a:effectLst/>
                <a:highlight>
                  <a:srgbClr val="FFFFFF"/>
                </a:highlight>
                <a:latin typeface="Söhne"/>
              </a:rPr>
              <a:t>According to the “Important Rule“ for graphics, how many seconds (or less) should it take for a reviewer to understand what a graphic is conveying?</a:t>
            </a:r>
            <a:endParaRPr lang="en-US" dirty="0"/>
          </a:p>
        </p:txBody>
      </p:sp>
      <p:sp>
        <p:nvSpPr>
          <p:cNvPr id="4" name="Footer Placeholder 3">
            <a:extLst>
              <a:ext uri="{FF2B5EF4-FFF2-40B4-BE49-F238E27FC236}">
                <a16:creationId xmlns:a16="http://schemas.microsoft.com/office/drawing/2014/main" id="{5226F8ED-28E3-7DE3-C819-CF9C524458EA}"/>
              </a:ext>
            </a:extLst>
          </p:cNvPr>
          <p:cNvSpPr>
            <a:spLocks noGrp="1"/>
          </p:cNvSpPr>
          <p:nvPr>
            <p:ph type="ftr" sz="quarter" idx="12"/>
          </p:nvPr>
        </p:nvSpPr>
        <p:spPr/>
        <p:txBody>
          <a:bodyPr/>
          <a:lstStyle/>
          <a:p>
            <a:fld id="{1754FF4F-8A9F-4C61-8653-DD4653512B60}" type="slidenum">
              <a:rPr lang="en-US" smtClean="0"/>
              <a:pPr/>
              <a:t>21</a:t>
            </a:fld>
            <a:endParaRPr lang="en-US" dirty="0"/>
          </a:p>
        </p:txBody>
      </p:sp>
    </p:spTree>
    <p:extLst>
      <p:ext uri="{BB962C8B-B14F-4D97-AF65-F5344CB8AC3E}">
        <p14:creationId xmlns:p14="http://schemas.microsoft.com/office/powerpoint/2010/main" val="247466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5A5B-71A0-1872-A079-E9AE81174258}"/>
              </a:ext>
            </a:extLst>
          </p:cNvPr>
          <p:cNvSpPr>
            <a:spLocks noGrp="1"/>
          </p:cNvSpPr>
          <p:nvPr>
            <p:ph type="title"/>
          </p:nvPr>
        </p:nvSpPr>
        <p:spPr/>
        <p:txBody>
          <a:bodyPr/>
          <a:lstStyle/>
          <a:p>
            <a:r>
              <a:rPr lang="en-US" b="1" i="0" dirty="0">
                <a:solidFill>
                  <a:srgbClr val="17375E"/>
                </a:solidFill>
                <a:effectLst/>
                <a:highlight>
                  <a:srgbClr val="FFFFFF"/>
                </a:highlight>
                <a:latin typeface="Plus Jakarta Sans"/>
              </a:rPr>
              <a:t>Visual principles</a:t>
            </a:r>
            <a:endParaRPr lang="en-US" dirty="0"/>
          </a:p>
        </p:txBody>
      </p:sp>
      <p:sp>
        <p:nvSpPr>
          <p:cNvPr id="3" name="Text Placeholder 2">
            <a:extLst>
              <a:ext uri="{FF2B5EF4-FFF2-40B4-BE49-F238E27FC236}">
                <a16:creationId xmlns:a16="http://schemas.microsoft.com/office/drawing/2014/main" id="{B9F8341F-405E-82F4-7FB5-52EBF4173682}"/>
              </a:ext>
            </a:extLst>
          </p:cNvPr>
          <p:cNvSpPr>
            <a:spLocks noGrp="1"/>
          </p:cNvSpPr>
          <p:nvPr>
            <p:ph type="body" idx="1"/>
          </p:nvPr>
        </p:nvSpPr>
        <p:spPr/>
        <p:txBody>
          <a:bodyPr/>
          <a:lstStyle/>
          <a:p>
            <a:r>
              <a:rPr lang="en-US" dirty="0"/>
              <a:t>Module 3</a:t>
            </a:r>
          </a:p>
        </p:txBody>
      </p:sp>
    </p:spTree>
    <p:extLst>
      <p:ext uri="{BB962C8B-B14F-4D97-AF65-F5344CB8AC3E}">
        <p14:creationId xmlns:p14="http://schemas.microsoft.com/office/powerpoint/2010/main" val="95573606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231575" y="457200"/>
            <a:ext cx="4648200" cy="609600"/>
          </a:xfrm>
        </p:spPr>
        <p:txBody>
          <a:bodyPr/>
          <a:lstStyle/>
          <a:p>
            <a:r>
              <a:rPr lang="en-US" dirty="0"/>
              <a:t>Visual Principles</a:t>
            </a:r>
          </a:p>
        </p:txBody>
      </p:sp>
      <p:sp>
        <p:nvSpPr>
          <p:cNvPr id="9" name="Subtitle 8"/>
          <p:cNvSpPr>
            <a:spLocks noGrp="1"/>
          </p:cNvSpPr>
          <p:nvPr>
            <p:ph type="subTitle" idx="11"/>
          </p:nvPr>
        </p:nvSpPr>
        <p:spPr>
          <a:xfrm>
            <a:off x="4231575" y="1066800"/>
            <a:ext cx="4648200" cy="457200"/>
          </a:xfrm>
        </p:spPr>
        <p:txBody>
          <a:bodyPr/>
          <a:lstStyle/>
          <a:p>
            <a:r>
              <a:rPr lang="en-US" dirty="0"/>
              <a:t>Structure &amp; Legibility</a:t>
            </a:r>
          </a:p>
        </p:txBody>
      </p:sp>
      <p:sp>
        <p:nvSpPr>
          <p:cNvPr id="7" name="Content Placeholder 6"/>
          <p:cNvSpPr>
            <a:spLocks noGrp="1"/>
          </p:cNvSpPr>
          <p:nvPr>
            <p:ph sz="half" idx="1"/>
          </p:nvPr>
        </p:nvSpPr>
        <p:spPr>
          <a:xfrm>
            <a:off x="4284025" y="1600200"/>
            <a:ext cx="4495800" cy="3962400"/>
          </a:xfrm>
        </p:spPr>
        <p:txBody>
          <a:bodyPr>
            <a:normAutofit lnSpcReduction="10000"/>
          </a:bodyPr>
          <a:lstStyle/>
          <a:p>
            <a:pPr>
              <a:spcBef>
                <a:spcPts val="600"/>
              </a:spcBef>
            </a:pPr>
            <a:r>
              <a:rPr lang="en-US" sz="1700" dirty="0"/>
              <a:t>For proposal design purposes, most visual principles fall into two overlapping categories: </a:t>
            </a:r>
          </a:p>
          <a:p>
            <a:pPr>
              <a:spcBef>
                <a:spcPts val="600"/>
              </a:spcBef>
            </a:pPr>
            <a:r>
              <a:rPr lang="en-US" b="1" dirty="0">
                <a:solidFill>
                  <a:srgbClr val="BE1E2D"/>
                </a:solidFill>
                <a:latin typeface="+mj-lt"/>
              </a:rPr>
              <a:t>STRUCTURE</a:t>
            </a:r>
          </a:p>
          <a:p>
            <a:pPr marL="225425" indent="-225425">
              <a:spcBef>
                <a:spcPts val="600"/>
              </a:spcBef>
              <a:buFont typeface="Arial"/>
              <a:buChar char="•"/>
            </a:pPr>
            <a:r>
              <a:rPr lang="en-US" sz="1600" dirty="0"/>
              <a:t>Page layout (grid structure)</a:t>
            </a:r>
          </a:p>
          <a:p>
            <a:pPr marL="225425" indent="-225425">
              <a:spcBef>
                <a:spcPts val="600"/>
              </a:spcBef>
              <a:buFont typeface="Arial"/>
              <a:buChar char="•"/>
            </a:pPr>
            <a:r>
              <a:rPr lang="en-US" sz="1600" dirty="0"/>
              <a:t>Visual hierarchy</a:t>
            </a:r>
          </a:p>
          <a:p>
            <a:pPr marL="225425" indent="-225425">
              <a:spcBef>
                <a:spcPts val="600"/>
              </a:spcBef>
              <a:buFont typeface="Arial"/>
              <a:buChar char="•"/>
            </a:pPr>
            <a:r>
              <a:rPr lang="en-US" sz="1600" dirty="0"/>
              <a:t>Proportion and balance (visuals vs. text)</a:t>
            </a:r>
          </a:p>
          <a:p>
            <a:pPr>
              <a:spcBef>
                <a:spcPts val="1200"/>
              </a:spcBef>
            </a:pPr>
            <a:r>
              <a:rPr lang="en-US" sz="2100" b="1" dirty="0">
                <a:solidFill>
                  <a:srgbClr val="BE1E2D"/>
                </a:solidFill>
                <a:latin typeface="+mj-lt"/>
              </a:rPr>
              <a:t>LEGIBILITY</a:t>
            </a:r>
          </a:p>
          <a:p>
            <a:pPr marL="225425" indent="-225425">
              <a:spcBef>
                <a:spcPts val="600"/>
              </a:spcBef>
              <a:buFont typeface="Arial"/>
              <a:buChar char="•"/>
            </a:pPr>
            <a:r>
              <a:rPr lang="en-US" sz="1600" dirty="0"/>
              <a:t>Color</a:t>
            </a:r>
          </a:p>
          <a:p>
            <a:pPr marL="225425" indent="-225425">
              <a:spcBef>
                <a:spcPts val="600"/>
              </a:spcBef>
              <a:buFont typeface="Arial"/>
              <a:buChar char="•"/>
            </a:pPr>
            <a:r>
              <a:rPr lang="en-US" sz="1600" dirty="0"/>
              <a:t>Contrast</a:t>
            </a:r>
          </a:p>
          <a:p>
            <a:pPr marL="225425" indent="-225425">
              <a:spcBef>
                <a:spcPts val="600"/>
              </a:spcBef>
              <a:buFont typeface="Arial"/>
              <a:buChar char="•"/>
            </a:pPr>
            <a:r>
              <a:rPr lang="en-US" sz="1600" dirty="0"/>
              <a:t>Typography (font types and sizes)</a:t>
            </a:r>
          </a:p>
          <a:p>
            <a:pPr marL="225425" indent="-225425">
              <a:buFont typeface="Arial"/>
              <a:buChar char="•"/>
            </a:pPr>
            <a:endParaRPr lang="en-US" sz="1600" dirty="0"/>
          </a:p>
        </p:txBody>
      </p:sp>
      <p:pic>
        <p:nvPicPr>
          <p:cNvPr id="2" name="Eye.jpg" descr="/Users/bridgetskelly/Desktop/Graphics Training/Eye.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0" y="0"/>
            <a:ext cx="3963924" cy="6172200"/>
          </a:xfrm>
          <a:prstGeom prst="rect">
            <a:avLst/>
          </a:prstGeom>
        </p:spPr>
      </p:pic>
      <p:sp>
        <p:nvSpPr>
          <p:cNvPr id="8"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23</a:t>
            </a:fld>
            <a:endParaRPr lang="en-US" dirty="0"/>
          </a:p>
        </p:txBody>
      </p:sp>
    </p:spTree>
    <p:extLst>
      <p:ext uri="{BB962C8B-B14F-4D97-AF65-F5344CB8AC3E}">
        <p14:creationId xmlns:p14="http://schemas.microsoft.com/office/powerpoint/2010/main" val="352257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500"/>
                                        <p:tgtEl>
                                          <p:spTgt spid="7">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500"/>
                                        <p:tgtEl>
                                          <p:spTgt spid="7">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700" y="228600"/>
            <a:ext cx="7772400" cy="609600"/>
          </a:xfrm>
        </p:spPr>
        <p:txBody>
          <a:bodyPr/>
          <a:lstStyle/>
          <a:p>
            <a:r>
              <a:rPr lang="en-US" dirty="0"/>
              <a:t>Visual Principles</a:t>
            </a:r>
          </a:p>
        </p:txBody>
      </p:sp>
      <p:sp>
        <p:nvSpPr>
          <p:cNvPr id="3" name="Subtitle 2"/>
          <p:cNvSpPr>
            <a:spLocks noGrp="1"/>
          </p:cNvSpPr>
          <p:nvPr>
            <p:ph type="subTitle" idx="11"/>
          </p:nvPr>
        </p:nvSpPr>
        <p:spPr>
          <a:xfrm>
            <a:off x="409700" y="838200"/>
            <a:ext cx="7772400" cy="457200"/>
          </a:xfrm>
        </p:spPr>
        <p:txBody>
          <a:bodyPr/>
          <a:lstStyle/>
          <a:p>
            <a:r>
              <a:rPr lang="en-US" dirty="0"/>
              <a:t>Structure</a:t>
            </a:r>
          </a:p>
        </p:txBody>
      </p:sp>
      <p:sp>
        <p:nvSpPr>
          <p:cNvPr id="4" name="Content Placeholder 3"/>
          <p:cNvSpPr>
            <a:spLocks noGrp="1"/>
          </p:cNvSpPr>
          <p:nvPr>
            <p:ph sz="half" idx="1"/>
          </p:nvPr>
        </p:nvSpPr>
        <p:spPr>
          <a:xfrm>
            <a:off x="373360" y="1600200"/>
            <a:ext cx="2743200" cy="3962400"/>
          </a:xfrm>
        </p:spPr>
        <p:txBody>
          <a:bodyPr/>
          <a:lstStyle/>
          <a:p>
            <a:r>
              <a:rPr lang="en-US" b="1" dirty="0">
                <a:solidFill>
                  <a:srgbClr val="BE1E2D"/>
                </a:solidFill>
              </a:rPr>
              <a:t>Page Layout</a:t>
            </a:r>
          </a:p>
          <a:p>
            <a:pPr>
              <a:lnSpc>
                <a:spcPct val="100000"/>
              </a:lnSpc>
            </a:pPr>
            <a:r>
              <a:rPr lang="en-US" b="1" dirty="0">
                <a:solidFill>
                  <a:srgbClr val="BE1E2D"/>
                </a:solidFill>
              </a:rPr>
              <a:t>Using Grid Systems</a:t>
            </a:r>
          </a:p>
          <a:p>
            <a:pPr marL="225425" indent="-225425">
              <a:spcBef>
                <a:spcPts val="600"/>
              </a:spcBef>
              <a:spcAft>
                <a:spcPts val="600"/>
              </a:spcAft>
              <a:buFont typeface="Arial"/>
              <a:buChar char="•"/>
            </a:pPr>
            <a:r>
              <a:rPr lang="en-US" sz="1800" dirty="0"/>
              <a:t>Use grids to organize content and clearly present messages</a:t>
            </a:r>
          </a:p>
          <a:p>
            <a:pPr marL="225425" indent="-225425">
              <a:spcBef>
                <a:spcPts val="600"/>
              </a:spcBef>
              <a:spcAft>
                <a:spcPts val="600"/>
              </a:spcAft>
              <a:buFont typeface="Arial"/>
              <a:buChar char="•"/>
            </a:pPr>
            <a:r>
              <a:rPr lang="en-US" sz="1800" dirty="0"/>
              <a:t>Grids create clarity through organization, movement, and grouping </a:t>
            </a:r>
          </a:p>
        </p:txBody>
      </p:sp>
      <p:pic>
        <p:nvPicPr>
          <p:cNvPr id="9" name="GridSystem-01.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3144269" y="1368625"/>
            <a:ext cx="5999731" cy="3697213"/>
          </a:xfrm>
          <a:prstGeom prst="rect">
            <a:avLst/>
          </a:prstGeom>
        </p:spPr>
      </p:pic>
      <p:sp>
        <p:nvSpPr>
          <p:cNvPr id="6"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24</a:t>
            </a:fld>
            <a:endParaRPr lang="en-US" dirty="0"/>
          </a:p>
        </p:txBody>
      </p:sp>
    </p:spTree>
    <p:extLst>
      <p:ext uri="{BB962C8B-B14F-4D97-AF65-F5344CB8AC3E}">
        <p14:creationId xmlns:p14="http://schemas.microsoft.com/office/powerpoint/2010/main" val="310122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772400" cy="609600"/>
          </a:xfrm>
        </p:spPr>
        <p:txBody>
          <a:bodyPr/>
          <a:lstStyle/>
          <a:p>
            <a:r>
              <a:rPr lang="en-US" dirty="0"/>
              <a:t>Visual Principles</a:t>
            </a:r>
          </a:p>
        </p:txBody>
      </p:sp>
      <p:sp>
        <p:nvSpPr>
          <p:cNvPr id="3" name="Subtitle 2"/>
          <p:cNvSpPr>
            <a:spLocks noGrp="1"/>
          </p:cNvSpPr>
          <p:nvPr>
            <p:ph type="subTitle" idx="11"/>
          </p:nvPr>
        </p:nvSpPr>
        <p:spPr>
          <a:xfrm>
            <a:off x="457200" y="1066800"/>
            <a:ext cx="7772400" cy="457200"/>
          </a:xfrm>
        </p:spPr>
        <p:txBody>
          <a:bodyPr/>
          <a:lstStyle/>
          <a:p>
            <a:r>
              <a:rPr lang="en-US" dirty="0"/>
              <a:t>Structure</a:t>
            </a:r>
          </a:p>
        </p:txBody>
      </p:sp>
      <p:sp>
        <p:nvSpPr>
          <p:cNvPr id="4" name="Content Placeholder 3"/>
          <p:cNvSpPr>
            <a:spLocks noGrp="1"/>
          </p:cNvSpPr>
          <p:nvPr>
            <p:ph sz="half" idx="1"/>
          </p:nvPr>
        </p:nvSpPr>
        <p:spPr>
          <a:xfrm>
            <a:off x="457200" y="1600200"/>
            <a:ext cx="4114800" cy="3962400"/>
          </a:xfrm>
        </p:spPr>
        <p:txBody>
          <a:bodyPr>
            <a:normAutofit/>
          </a:bodyPr>
          <a:lstStyle/>
          <a:p>
            <a:r>
              <a:rPr lang="en-US" b="1" dirty="0">
                <a:solidFill>
                  <a:srgbClr val="BE1E2D"/>
                </a:solidFill>
              </a:rPr>
              <a:t>Visual Hierarchy</a:t>
            </a:r>
          </a:p>
          <a:p>
            <a:pPr marL="225425" indent="-225425">
              <a:spcBef>
                <a:spcPts val="600"/>
              </a:spcBef>
              <a:spcAft>
                <a:spcPts val="600"/>
              </a:spcAft>
              <a:buFont typeface="Arial"/>
              <a:buChar char="•"/>
            </a:pPr>
            <a:r>
              <a:rPr lang="en-US" sz="1800" dirty="0"/>
              <a:t>Ordering of images, headers, and text to help reviewers quickly understand their relative importance</a:t>
            </a:r>
          </a:p>
          <a:p>
            <a:pPr marL="225425" indent="-225425">
              <a:spcBef>
                <a:spcPts val="600"/>
              </a:spcBef>
              <a:spcAft>
                <a:spcPts val="600"/>
              </a:spcAft>
              <a:buFont typeface="Arial"/>
              <a:buChar char="•"/>
            </a:pPr>
            <a:r>
              <a:rPr lang="en-US" sz="1800" dirty="0"/>
              <a:t>Lets reviewers skim content and decide what’s relevant to their evaluation process without having to read every word </a:t>
            </a:r>
          </a:p>
        </p:txBody>
      </p:sp>
      <p:pic>
        <p:nvPicPr>
          <p:cNvPr id="6" name="Picture 5"/>
          <p:cNvPicPr>
            <a:picLocks noChangeAspect="1"/>
          </p:cNvPicPr>
          <p:nvPr/>
        </p:nvPicPr>
        <p:blipFill>
          <a:blip r:embed="rId2" cstate="print"/>
          <a:stretch>
            <a:fillRect/>
          </a:stretch>
        </p:blipFill>
        <p:spPr>
          <a:xfrm>
            <a:off x="4784338" y="1600200"/>
            <a:ext cx="4344913" cy="3124200"/>
          </a:xfrm>
          <a:prstGeom prst="rect">
            <a:avLst/>
          </a:prstGeom>
        </p:spPr>
      </p:pic>
      <p:sp>
        <p:nvSpPr>
          <p:cNvPr id="7"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25</a:t>
            </a:fld>
            <a:endParaRPr lang="en-US" dirty="0"/>
          </a:p>
        </p:txBody>
      </p:sp>
    </p:spTree>
    <p:extLst>
      <p:ext uri="{BB962C8B-B14F-4D97-AF65-F5344CB8AC3E}">
        <p14:creationId xmlns:p14="http://schemas.microsoft.com/office/powerpoint/2010/main" val="242324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772400" cy="609600"/>
          </a:xfrm>
        </p:spPr>
        <p:txBody>
          <a:bodyPr/>
          <a:lstStyle/>
          <a:p>
            <a:r>
              <a:rPr lang="en-US" dirty="0"/>
              <a:t>Visual Principles</a:t>
            </a:r>
          </a:p>
        </p:txBody>
      </p:sp>
      <p:sp>
        <p:nvSpPr>
          <p:cNvPr id="3" name="Subtitle 2"/>
          <p:cNvSpPr>
            <a:spLocks noGrp="1"/>
          </p:cNvSpPr>
          <p:nvPr>
            <p:ph type="subTitle" idx="11"/>
          </p:nvPr>
        </p:nvSpPr>
        <p:spPr>
          <a:xfrm>
            <a:off x="381000" y="1066800"/>
            <a:ext cx="7772400" cy="457200"/>
          </a:xfrm>
        </p:spPr>
        <p:txBody>
          <a:bodyPr/>
          <a:lstStyle/>
          <a:p>
            <a:r>
              <a:rPr lang="en-US" dirty="0"/>
              <a:t>Structure</a:t>
            </a:r>
          </a:p>
        </p:txBody>
      </p:sp>
      <p:sp>
        <p:nvSpPr>
          <p:cNvPr id="4" name="Content Placeholder 3"/>
          <p:cNvSpPr>
            <a:spLocks noGrp="1"/>
          </p:cNvSpPr>
          <p:nvPr>
            <p:ph sz="half" idx="1"/>
          </p:nvPr>
        </p:nvSpPr>
        <p:spPr>
          <a:xfrm>
            <a:off x="381000" y="1600200"/>
            <a:ext cx="8458200" cy="1752600"/>
          </a:xfrm>
        </p:spPr>
        <p:txBody>
          <a:bodyPr>
            <a:normAutofit/>
          </a:bodyPr>
          <a:lstStyle/>
          <a:p>
            <a:r>
              <a:rPr lang="en-US" b="1" dirty="0">
                <a:solidFill>
                  <a:srgbClr val="BE1E2D"/>
                </a:solidFill>
              </a:rPr>
              <a:t>Proportion and Balance</a:t>
            </a:r>
          </a:p>
          <a:p>
            <a:pPr marL="225425" indent="-225425">
              <a:lnSpc>
                <a:spcPct val="110000"/>
              </a:lnSpc>
              <a:spcBef>
                <a:spcPts val="600"/>
              </a:spcBef>
              <a:buFont typeface="Arial"/>
              <a:buChar char="•"/>
            </a:pPr>
            <a:r>
              <a:rPr lang="en-US" sz="1800" dirty="0"/>
              <a:t>Proposals should have one graphic or visual element on every page (or every other page, at a minimum) </a:t>
            </a:r>
          </a:p>
          <a:p>
            <a:pPr marL="225425" indent="-225425">
              <a:lnSpc>
                <a:spcPct val="110000"/>
              </a:lnSpc>
              <a:spcBef>
                <a:spcPts val="600"/>
              </a:spcBef>
              <a:buFont typeface="Arial"/>
              <a:buChar char="•"/>
            </a:pPr>
            <a:r>
              <a:rPr lang="en-US" sz="1800" dirty="0"/>
              <a:t>Graphics must follow traditional logic (left to right; top to bottom; clockwise)</a:t>
            </a:r>
          </a:p>
        </p:txBody>
      </p:sp>
      <p:pic>
        <p:nvPicPr>
          <p:cNvPr id="6" name="Pages.jpg" descr="/Users/bridgetskelly/Desktop/Pages.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381000" y="3152394"/>
            <a:ext cx="8458200" cy="2791206"/>
          </a:xfrm>
          <a:prstGeom prst="rect">
            <a:avLst/>
          </a:prstGeom>
        </p:spPr>
      </p:pic>
      <p:sp>
        <p:nvSpPr>
          <p:cNvPr id="7"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26</a:t>
            </a:fld>
            <a:endParaRPr lang="en-US" dirty="0"/>
          </a:p>
        </p:txBody>
      </p:sp>
    </p:spTree>
    <p:extLst>
      <p:ext uri="{BB962C8B-B14F-4D97-AF65-F5344CB8AC3E}">
        <p14:creationId xmlns:p14="http://schemas.microsoft.com/office/powerpoint/2010/main" val="133204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772400" cy="609600"/>
          </a:xfrm>
        </p:spPr>
        <p:txBody>
          <a:bodyPr/>
          <a:lstStyle/>
          <a:p>
            <a:r>
              <a:rPr lang="en-US" dirty="0"/>
              <a:t>Visual Principles</a:t>
            </a:r>
          </a:p>
        </p:txBody>
      </p:sp>
      <p:sp>
        <p:nvSpPr>
          <p:cNvPr id="3" name="Subtitle 2"/>
          <p:cNvSpPr>
            <a:spLocks noGrp="1"/>
          </p:cNvSpPr>
          <p:nvPr>
            <p:ph type="subTitle" idx="11"/>
          </p:nvPr>
        </p:nvSpPr>
        <p:spPr>
          <a:xfrm>
            <a:off x="381000" y="1066800"/>
            <a:ext cx="7772400" cy="457200"/>
          </a:xfrm>
        </p:spPr>
        <p:txBody>
          <a:bodyPr/>
          <a:lstStyle/>
          <a:p>
            <a:r>
              <a:rPr lang="en-US" dirty="0"/>
              <a:t>Legibility</a:t>
            </a:r>
          </a:p>
        </p:txBody>
      </p:sp>
      <p:sp>
        <p:nvSpPr>
          <p:cNvPr id="4" name="Content Placeholder 3"/>
          <p:cNvSpPr>
            <a:spLocks noGrp="1"/>
          </p:cNvSpPr>
          <p:nvPr>
            <p:ph sz="half" idx="1"/>
          </p:nvPr>
        </p:nvSpPr>
        <p:spPr>
          <a:xfrm>
            <a:off x="381000" y="1600200"/>
            <a:ext cx="3810000" cy="4572000"/>
          </a:xfrm>
        </p:spPr>
        <p:txBody>
          <a:bodyPr>
            <a:normAutofit fontScale="85000" lnSpcReduction="10000"/>
          </a:bodyPr>
          <a:lstStyle/>
          <a:p>
            <a:r>
              <a:rPr lang="en-US" b="1" dirty="0">
                <a:solidFill>
                  <a:srgbClr val="BE1E2D"/>
                </a:solidFill>
              </a:rPr>
              <a:t>Color</a:t>
            </a:r>
          </a:p>
          <a:p>
            <a:pPr>
              <a:spcBef>
                <a:spcPts val="600"/>
              </a:spcBef>
              <a:spcAft>
                <a:spcPts val="600"/>
              </a:spcAft>
            </a:pPr>
            <a:r>
              <a:rPr lang="en-US" sz="1600" dirty="0"/>
              <a:t>Choose the color mode appropriate for your needs (RGB, CMYK, Spot)</a:t>
            </a:r>
          </a:p>
          <a:p>
            <a:pPr>
              <a:spcBef>
                <a:spcPts val="600"/>
              </a:spcBef>
              <a:spcAft>
                <a:spcPts val="600"/>
              </a:spcAft>
            </a:pPr>
            <a:r>
              <a:rPr lang="en-US" sz="1600" b="1" dirty="0"/>
              <a:t>RGB: </a:t>
            </a:r>
            <a:r>
              <a:rPr lang="en-US" sz="1600" dirty="0"/>
              <a:t>Use for anything viewed on a screen (web graphics, presentations), and any time you’re working in MS Office (proposals)</a:t>
            </a:r>
          </a:p>
          <a:p>
            <a:pPr>
              <a:spcBef>
                <a:spcPts val="600"/>
              </a:spcBef>
              <a:spcAft>
                <a:spcPts val="600"/>
              </a:spcAft>
            </a:pPr>
            <a:r>
              <a:rPr lang="en-US" sz="1600" b="1" dirty="0"/>
              <a:t>CMYK: </a:t>
            </a:r>
            <a:r>
              <a:rPr lang="en-US" sz="1600" dirty="0"/>
              <a:t>Use when preparing material to be printed by a commercial offset printer (brochures, marketing collateral, exhibits)</a:t>
            </a:r>
          </a:p>
          <a:p>
            <a:pPr>
              <a:spcBef>
                <a:spcPts val="600"/>
              </a:spcBef>
              <a:spcAft>
                <a:spcPts val="600"/>
              </a:spcAft>
            </a:pPr>
            <a:r>
              <a:rPr lang="en-US" sz="1600" b="1" dirty="0"/>
              <a:t>Spot: </a:t>
            </a:r>
            <a:r>
              <a:rPr lang="en-US" sz="1600" dirty="0"/>
              <a:t>Use when preparing material to be printed commercial offset using ≤3 colors, or if required to use a precise color for a brand</a:t>
            </a:r>
          </a:p>
          <a:p>
            <a:pPr>
              <a:spcBef>
                <a:spcPts val="600"/>
              </a:spcBef>
              <a:spcAft>
                <a:spcPts val="600"/>
              </a:spcAft>
            </a:pPr>
            <a:r>
              <a:rPr lang="en-US" sz="4800" b="1" dirty="0">
                <a:solidFill>
                  <a:srgbClr val="BE1E2D"/>
                </a:solidFill>
              </a:rPr>
              <a:t>R</a:t>
            </a:r>
            <a:r>
              <a:rPr lang="en-US" sz="4800" b="1" dirty="0">
                <a:solidFill>
                  <a:schemeClr val="accent6"/>
                </a:solidFill>
              </a:rPr>
              <a:t>O</a:t>
            </a:r>
            <a:r>
              <a:rPr lang="en-US" sz="4800" b="1" dirty="0">
                <a:solidFill>
                  <a:schemeClr val="accent5"/>
                </a:solidFill>
              </a:rPr>
              <a:t>Y</a:t>
            </a:r>
            <a:r>
              <a:rPr lang="en-US" sz="4800" b="1" dirty="0"/>
              <a:t> </a:t>
            </a:r>
            <a:r>
              <a:rPr lang="en-US" sz="4800" b="1" dirty="0">
                <a:solidFill>
                  <a:schemeClr val="accent2"/>
                </a:solidFill>
              </a:rPr>
              <a:t>G</a:t>
            </a:r>
            <a:r>
              <a:rPr lang="en-US" sz="4800" b="1" dirty="0"/>
              <a:t> </a:t>
            </a:r>
            <a:r>
              <a:rPr lang="en-US" sz="4800" b="1" dirty="0">
                <a:solidFill>
                  <a:srgbClr val="1B75BB"/>
                </a:solidFill>
              </a:rPr>
              <a:t>B</a:t>
            </a:r>
            <a:r>
              <a:rPr lang="en-US" sz="4800" b="1" dirty="0">
                <a:solidFill>
                  <a:schemeClr val="accent4">
                    <a:lumMod val="75000"/>
                  </a:schemeClr>
                </a:solidFill>
              </a:rPr>
              <a:t>I</a:t>
            </a:r>
            <a:r>
              <a:rPr lang="en-US" sz="4800" b="1" dirty="0">
                <a:solidFill>
                  <a:srgbClr val="5F2B7C"/>
                </a:solidFill>
              </a:rPr>
              <a:t>V</a:t>
            </a:r>
          </a:p>
        </p:txBody>
      </p:sp>
      <p:pic>
        <p:nvPicPr>
          <p:cNvPr id="12" name="Picture 11" descr="ColorWheel.jpg"/>
          <p:cNvPicPr>
            <a:picLocks noChangeAspect="1"/>
          </p:cNvPicPr>
          <p:nvPr/>
        </p:nvPicPr>
        <p:blipFill>
          <a:blip r:embed="rId2" cstate="print"/>
          <a:stretch>
            <a:fillRect/>
          </a:stretch>
        </p:blipFill>
        <p:spPr>
          <a:xfrm>
            <a:off x="4267199" y="838200"/>
            <a:ext cx="4716575" cy="4786065"/>
          </a:xfrm>
          <a:prstGeom prst="rect">
            <a:avLst/>
          </a:prstGeom>
        </p:spPr>
      </p:pic>
      <p:sp>
        <p:nvSpPr>
          <p:cNvPr id="6"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27</a:t>
            </a:fld>
            <a:endParaRPr lang="en-US" dirty="0"/>
          </a:p>
        </p:txBody>
      </p:sp>
    </p:spTree>
    <p:extLst>
      <p:ext uri="{BB962C8B-B14F-4D97-AF65-F5344CB8AC3E}">
        <p14:creationId xmlns:p14="http://schemas.microsoft.com/office/powerpoint/2010/main" val="351766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772400" cy="609600"/>
          </a:xfrm>
        </p:spPr>
        <p:txBody>
          <a:bodyPr/>
          <a:lstStyle/>
          <a:p>
            <a:r>
              <a:rPr lang="en-US" dirty="0"/>
              <a:t>Visual Principles</a:t>
            </a:r>
          </a:p>
        </p:txBody>
      </p:sp>
      <p:sp>
        <p:nvSpPr>
          <p:cNvPr id="3" name="Subtitle 2"/>
          <p:cNvSpPr>
            <a:spLocks noGrp="1"/>
          </p:cNvSpPr>
          <p:nvPr>
            <p:ph type="subTitle" idx="11"/>
          </p:nvPr>
        </p:nvSpPr>
        <p:spPr>
          <a:xfrm>
            <a:off x="381000" y="1066800"/>
            <a:ext cx="7772400" cy="457200"/>
          </a:xfrm>
        </p:spPr>
        <p:txBody>
          <a:bodyPr/>
          <a:lstStyle/>
          <a:p>
            <a:r>
              <a:rPr lang="en-US" dirty="0"/>
              <a:t>Legibility</a:t>
            </a:r>
          </a:p>
        </p:txBody>
      </p:sp>
      <p:sp>
        <p:nvSpPr>
          <p:cNvPr id="4" name="Content Placeholder 3"/>
          <p:cNvSpPr>
            <a:spLocks noGrp="1"/>
          </p:cNvSpPr>
          <p:nvPr>
            <p:ph sz="half" idx="1"/>
          </p:nvPr>
        </p:nvSpPr>
        <p:spPr>
          <a:xfrm>
            <a:off x="381000" y="1600200"/>
            <a:ext cx="4191000" cy="4572000"/>
          </a:xfrm>
        </p:spPr>
        <p:txBody>
          <a:bodyPr>
            <a:normAutofit/>
          </a:bodyPr>
          <a:lstStyle/>
          <a:p>
            <a:r>
              <a:rPr lang="en-US" b="1" dirty="0">
                <a:solidFill>
                  <a:srgbClr val="BE1E2D"/>
                </a:solidFill>
              </a:rPr>
              <a:t>Color</a:t>
            </a:r>
          </a:p>
          <a:p>
            <a:pPr>
              <a:spcBef>
                <a:spcPts val="600"/>
              </a:spcBef>
              <a:spcAft>
                <a:spcPts val="600"/>
              </a:spcAft>
            </a:pPr>
            <a:r>
              <a:rPr lang="en-US" sz="1600" dirty="0"/>
              <a:t>Account for reviewers with visual deficiencies, aging eyes, and color blindness (Section 508)</a:t>
            </a:r>
          </a:p>
          <a:p>
            <a:pPr>
              <a:spcBef>
                <a:spcPts val="600"/>
              </a:spcBef>
              <a:spcAft>
                <a:spcPts val="600"/>
              </a:spcAft>
            </a:pPr>
            <a:r>
              <a:rPr lang="en-US" sz="1600" dirty="0"/>
              <a:t>Account for black-and-white copying</a:t>
            </a:r>
          </a:p>
          <a:p>
            <a:pPr>
              <a:spcBef>
                <a:spcPts val="600"/>
              </a:spcBef>
              <a:spcAft>
                <a:spcPts val="600"/>
              </a:spcAft>
            </a:pPr>
            <a:r>
              <a:rPr lang="en-US" sz="1600" dirty="0"/>
              <a:t>Consider cultural difference in color meaning, for example: </a:t>
            </a:r>
          </a:p>
          <a:p>
            <a:pPr marL="174625" indent="-174625">
              <a:spcBef>
                <a:spcPts val="600"/>
              </a:spcBef>
              <a:spcAft>
                <a:spcPts val="600"/>
              </a:spcAft>
              <a:buFont typeface="Arial"/>
              <a:buChar char="•"/>
            </a:pPr>
            <a:r>
              <a:rPr lang="en-US" sz="1600" b="1" dirty="0"/>
              <a:t>Red in Western Culture: </a:t>
            </a:r>
            <a:r>
              <a:rPr lang="en-US" sz="1600" dirty="0"/>
              <a:t>Energy; excitement; action; danger; passion; warning to stop; anger</a:t>
            </a:r>
          </a:p>
          <a:p>
            <a:pPr marL="174625" indent="-174625">
              <a:spcBef>
                <a:spcPts val="600"/>
              </a:spcBef>
              <a:spcAft>
                <a:spcPts val="600"/>
              </a:spcAft>
              <a:buFont typeface="Arial"/>
              <a:buChar char="•"/>
            </a:pPr>
            <a:r>
              <a:rPr lang="en-US" sz="1600" b="1" dirty="0"/>
              <a:t>Red in South Africa: </a:t>
            </a:r>
            <a:r>
              <a:rPr lang="en-US" sz="1600" dirty="0"/>
              <a:t>Color of mourning</a:t>
            </a:r>
          </a:p>
        </p:txBody>
      </p:sp>
      <p:pic>
        <p:nvPicPr>
          <p:cNvPr id="6" name="Picture 5"/>
          <p:cNvPicPr>
            <a:picLocks noChangeAspect="1"/>
          </p:cNvPicPr>
          <p:nvPr/>
        </p:nvPicPr>
        <p:blipFill>
          <a:blip r:embed="rId2" cstate="print"/>
          <a:stretch>
            <a:fillRect/>
          </a:stretch>
        </p:blipFill>
        <p:spPr>
          <a:xfrm>
            <a:off x="4587315" y="1447799"/>
            <a:ext cx="4556684" cy="3096327"/>
          </a:xfrm>
          <a:prstGeom prst="rect">
            <a:avLst/>
          </a:prstGeom>
        </p:spPr>
      </p:pic>
      <p:sp>
        <p:nvSpPr>
          <p:cNvPr id="7" name="Rectangle 6"/>
          <p:cNvSpPr/>
          <p:nvPr/>
        </p:nvSpPr>
        <p:spPr>
          <a:xfrm>
            <a:off x="4587315" y="4207807"/>
            <a:ext cx="4556685" cy="785768"/>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17475"/>
            <a:r>
              <a:rPr lang="en-US" sz="1200" b="1" dirty="0">
                <a:latin typeface="+mj-lt"/>
              </a:rPr>
              <a:t>RESOURCE: </a:t>
            </a:r>
            <a:r>
              <a:rPr lang="en-US" sz="1200" dirty="0">
                <a:latin typeface="+mj-lt"/>
              </a:rPr>
              <a:t>Websites like </a:t>
            </a:r>
            <a:r>
              <a:rPr lang="en-US" sz="1200" dirty="0" err="1">
                <a:latin typeface="+mj-lt"/>
              </a:rPr>
              <a:t>vischeck.com</a:t>
            </a:r>
            <a:r>
              <a:rPr lang="en-US" sz="1200" dirty="0">
                <a:latin typeface="+mj-lt"/>
              </a:rPr>
              <a:t> enable you to upload images to determine how they may appear to the visually impaired.  </a:t>
            </a:r>
            <a:endParaRPr lang="en-US" sz="1600" dirty="0">
              <a:latin typeface="+mj-lt"/>
            </a:endParaRPr>
          </a:p>
        </p:txBody>
      </p:sp>
      <p:sp>
        <p:nvSpPr>
          <p:cNvPr id="8"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28</a:t>
            </a:fld>
            <a:endParaRPr lang="en-US" dirty="0"/>
          </a:p>
        </p:txBody>
      </p:sp>
    </p:spTree>
    <p:extLst>
      <p:ext uri="{BB962C8B-B14F-4D97-AF65-F5344CB8AC3E}">
        <p14:creationId xmlns:p14="http://schemas.microsoft.com/office/powerpoint/2010/main" val="216509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772400" cy="609600"/>
          </a:xfrm>
        </p:spPr>
        <p:txBody>
          <a:bodyPr/>
          <a:lstStyle/>
          <a:p>
            <a:r>
              <a:rPr lang="en-US" dirty="0"/>
              <a:t>Visual Principles</a:t>
            </a:r>
          </a:p>
        </p:txBody>
      </p:sp>
      <p:sp>
        <p:nvSpPr>
          <p:cNvPr id="3" name="Subtitle 2"/>
          <p:cNvSpPr>
            <a:spLocks noGrp="1"/>
          </p:cNvSpPr>
          <p:nvPr>
            <p:ph type="subTitle" idx="11"/>
          </p:nvPr>
        </p:nvSpPr>
        <p:spPr>
          <a:xfrm>
            <a:off x="381000" y="1066800"/>
            <a:ext cx="7772400" cy="457200"/>
          </a:xfrm>
        </p:spPr>
        <p:txBody>
          <a:bodyPr/>
          <a:lstStyle/>
          <a:p>
            <a:r>
              <a:rPr lang="en-US" dirty="0"/>
              <a:t>C.R.A.P. DESIGN</a:t>
            </a:r>
          </a:p>
          <a:p>
            <a:endParaRPr lang="en-US" dirty="0"/>
          </a:p>
        </p:txBody>
      </p:sp>
      <p:sp>
        <p:nvSpPr>
          <p:cNvPr id="4" name="Content Placeholder 3"/>
          <p:cNvSpPr>
            <a:spLocks noGrp="1"/>
          </p:cNvSpPr>
          <p:nvPr>
            <p:ph sz="half" idx="1"/>
          </p:nvPr>
        </p:nvSpPr>
        <p:spPr>
          <a:xfrm>
            <a:off x="381000" y="1600200"/>
            <a:ext cx="3314406" cy="4267200"/>
          </a:xfrm>
        </p:spPr>
        <p:txBody>
          <a:bodyPr>
            <a:normAutofit/>
          </a:bodyPr>
          <a:lstStyle/>
          <a:p>
            <a:r>
              <a:rPr lang="en-US" sz="1600" dirty="0"/>
              <a:t>Contrast </a:t>
            </a:r>
          </a:p>
          <a:p>
            <a:r>
              <a:rPr lang="en-US" sz="1600" dirty="0"/>
              <a:t>Repetition</a:t>
            </a:r>
          </a:p>
          <a:p>
            <a:r>
              <a:rPr lang="en-US" sz="1600" dirty="0"/>
              <a:t>Alignment</a:t>
            </a:r>
          </a:p>
          <a:p>
            <a:r>
              <a:rPr lang="en-US" sz="1600" dirty="0"/>
              <a:t>Proximity</a:t>
            </a:r>
          </a:p>
          <a:p>
            <a:endParaRPr lang="en-US" sz="1600" dirty="0"/>
          </a:p>
          <a:p>
            <a:r>
              <a:rPr lang="en-US" sz="1600" b="1" dirty="0">
                <a:solidFill>
                  <a:srgbClr val="1B75BB"/>
                </a:solidFill>
              </a:rPr>
              <a:t>QUICK TIP: </a:t>
            </a:r>
            <a:r>
              <a:rPr lang="en-US" sz="1600" dirty="0"/>
              <a:t>Do a contrast check by turning your monitor to </a:t>
            </a:r>
            <a:r>
              <a:rPr lang="en-US" sz="1600" dirty="0" err="1"/>
              <a:t>grayscale</a:t>
            </a:r>
            <a:r>
              <a:rPr lang="en-US" sz="1600" dirty="0"/>
              <a:t> or printing to a black-and-white printer. If graphic elements and text appear to blend together, adjust the colors to create more contrast. Many evaluators will not print proposals in color. </a:t>
            </a:r>
          </a:p>
        </p:txBody>
      </p:sp>
      <p:sp>
        <p:nvSpPr>
          <p:cNvPr id="6"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29</a:t>
            </a:fld>
            <a:endParaRPr lang="en-US" dirty="0"/>
          </a:p>
        </p:txBody>
      </p:sp>
      <p:grpSp>
        <p:nvGrpSpPr>
          <p:cNvPr id="45" name="Gruppieren 61">
            <a:extLst>
              <a:ext uri="{FF2B5EF4-FFF2-40B4-BE49-F238E27FC236}">
                <a16:creationId xmlns:a16="http://schemas.microsoft.com/office/drawing/2014/main" id="{7E4483F3-4AF8-076E-2330-10BB5E21343B}"/>
              </a:ext>
            </a:extLst>
          </p:cNvPr>
          <p:cNvGrpSpPr/>
          <p:nvPr/>
        </p:nvGrpSpPr>
        <p:grpSpPr bwMode="gray">
          <a:xfrm>
            <a:off x="3733800" y="1125022"/>
            <a:ext cx="5259370" cy="4666178"/>
            <a:chOff x="9821863" y="3819525"/>
            <a:chExt cx="3032125" cy="3035301"/>
          </a:xfrm>
          <a:solidFill>
            <a:srgbClr val="3498DB"/>
          </a:solidFill>
          <a:effectLst/>
        </p:grpSpPr>
        <p:sp>
          <p:nvSpPr>
            <p:cNvPr id="46" name="_color1" descr="© INSCALE GmbH, 26.05.2010&#10;http://www.presentationload.com/">
              <a:extLst>
                <a:ext uri="{FF2B5EF4-FFF2-40B4-BE49-F238E27FC236}">
                  <a16:creationId xmlns:a16="http://schemas.microsoft.com/office/drawing/2014/main" id="{7345381E-52E2-86E1-2F1A-5F3531E68715}"/>
                </a:ext>
              </a:extLst>
            </p:cNvPr>
            <p:cNvSpPr>
              <a:spLocks/>
            </p:cNvSpPr>
            <p:nvPr/>
          </p:nvSpPr>
          <p:spPr bwMode="gray">
            <a:xfrm>
              <a:off x="9821863" y="5303838"/>
              <a:ext cx="2000250" cy="1549400"/>
            </a:xfrm>
            <a:custGeom>
              <a:avLst/>
              <a:gdLst/>
              <a:ahLst/>
              <a:cxnLst>
                <a:cxn ang="0">
                  <a:pos x="1323" y="436"/>
                </a:cxn>
                <a:cxn ang="0">
                  <a:pos x="1256" y="452"/>
                </a:cxn>
                <a:cxn ang="0">
                  <a:pos x="1188" y="469"/>
                </a:cxn>
                <a:cxn ang="0">
                  <a:pos x="1113" y="395"/>
                </a:cxn>
                <a:cxn ang="0">
                  <a:pos x="1089" y="210"/>
                </a:cxn>
                <a:cxn ang="0">
                  <a:pos x="1113" y="24"/>
                </a:cxn>
                <a:cxn ang="0">
                  <a:pos x="1113" y="24"/>
                </a:cxn>
                <a:cxn ang="0">
                  <a:pos x="1113" y="24"/>
                </a:cxn>
                <a:cxn ang="0">
                  <a:pos x="929" y="0"/>
                </a:cxn>
                <a:cxn ang="0">
                  <a:pos x="743" y="24"/>
                </a:cxn>
                <a:cxn ang="0">
                  <a:pos x="669" y="99"/>
                </a:cxn>
                <a:cxn ang="0">
                  <a:pos x="686" y="167"/>
                </a:cxn>
                <a:cxn ang="0">
                  <a:pos x="703" y="234"/>
                </a:cxn>
                <a:cxn ang="0">
                  <a:pos x="557" y="379"/>
                </a:cxn>
                <a:cxn ang="0">
                  <a:pos x="412" y="234"/>
                </a:cxn>
                <a:cxn ang="0">
                  <a:pos x="429" y="167"/>
                </a:cxn>
                <a:cxn ang="0">
                  <a:pos x="446" y="99"/>
                </a:cxn>
                <a:cxn ang="0">
                  <a:pos x="372" y="24"/>
                </a:cxn>
                <a:cxn ang="0">
                  <a:pos x="186" y="0"/>
                </a:cxn>
                <a:cxn ang="0">
                  <a:pos x="0" y="24"/>
                </a:cxn>
                <a:cxn ang="0">
                  <a:pos x="0" y="1137"/>
                </a:cxn>
                <a:cxn ang="0">
                  <a:pos x="1113" y="1137"/>
                </a:cxn>
                <a:cxn ang="0">
                  <a:pos x="1089" y="953"/>
                </a:cxn>
                <a:cxn ang="0">
                  <a:pos x="1113" y="767"/>
                </a:cxn>
                <a:cxn ang="0">
                  <a:pos x="1188" y="693"/>
                </a:cxn>
                <a:cxn ang="0">
                  <a:pos x="1256" y="710"/>
                </a:cxn>
                <a:cxn ang="0">
                  <a:pos x="1323" y="726"/>
                </a:cxn>
                <a:cxn ang="0">
                  <a:pos x="1468" y="581"/>
                </a:cxn>
                <a:cxn ang="0">
                  <a:pos x="1323" y="436"/>
                </a:cxn>
              </a:cxnLst>
              <a:rect l="0" t="0" r="r" b="b"/>
              <a:pathLst>
                <a:path w="1468" h="1137">
                  <a:moveTo>
                    <a:pt x="1323" y="436"/>
                  </a:moveTo>
                  <a:cubicBezTo>
                    <a:pt x="1299" y="436"/>
                    <a:pt x="1276" y="442"/>
                    <a:pt x="1256" y="452"/>
                  </a:cubicBezTo>
                  <a:cubicBezTo>
                    <a:pt x="1245" y="459"/>
                    <a:pt x="1215" y="474"/>
                    <a:pt x="1188" y="469"/>
                  </a:cubicBezTo>
                  <a:cubicBezTo>
                    <a:pt x="1173" y="466"/>
                    <a:pt x="1128" y="446"/>
                    <a:pt x="1113" y="395"/>
                  </a:cubicBezTo>
                  <a:cubicBezTo>
                    <a:pt x="1113" y="395"/>
                    <a:pt x="1089" y="312"/>
                    <a:pt x="1089" y="210"/>
                  </a:cubicBezTo>
                  <a:cubicBezTo>
                    <a:pt x="1089" y="107"/>
                    <a:pt x="1113" y="24"/>
                    <a:pt x="1113" y="24"/>
                  </a:cubicBezTo>
                  <a:cubicBezTo>
                    <a:pt x="1113" y="24"/>
                    <a:pt x="1113" y="24"/>
                    <a:pt x="1113" y="24"/>
                  </a:cubicBezTo>
                  <a:cubicBezTo>
                    <a:pt x="1113" y="24"/>
                    <a:pt x="1113" y="24"/>
                    <a:pt x="1113" y="24"/>
                  </a:cubicBezTo>
                  <a:cubicBezTo>
                    <a:pt x="1103" y="21"/>
                    <a:pt x="1024" y="0"/>
                    <a:pt x="929" y="0"/>
                  </a:cubicBezTo>
                  <a:cubicBezTo>
                    <a:pt x="826" y="0"/>
                    <a:pt x="743" y="24"/>
                    <a:pt x="743" y="24"/>
                  </a:cubicBezTo>
                  <a:cubicBezTo>
                    <a:pt x="693" y="39"/>
                    <a:pt x="672" y="84"/>
                    <a:pt x="669" y="99"/>
                  </a:cubicBezTo>
                  <a:cubicBezTo>
                    <a:pt x="664" y="126"/>
                    <a:pt x="680" y="156"/>
                    <a:pt x="686" y="167"/>
                  </a:cubicBezTo>
                  <a:cubicBezTo>
                    <a:pt x="696" y="187"/>
                    <a:pt x="703" y="210"/>
                    <a:pt x="703" y="234"/>
                  </a:cubicBezTo>
                  <a:cubicBezTo>
                    <a:pt x="703" y="314"/>
                    <a:pt x="638" y="379"/>
                    <a:pt x="557" y="379"/>
                  </a:cubicBezTo>
                  <a:cubicBezTo>
                    <a:pt x="477" y="379"/>
                    <a:pt x="412" y="314"/>
                    <a:pt x="412" y="234"/>
                  </a:cubicBezTo>
                  <a:cubicBezTo>
                    <a:pt x="412" y="210"/>
                    <a:pt x="418" y="187"/>
                    <a:pt x="429" y="167"/>
                  </a:cubicBezTo>
                  <a:cubicBezTo>
                    <a:pt x="435" y="156"/>
                    <a:pt x="451" y="126"/>
                    <a:pt x="446" y="99"/>
                  </a:cubicBezTo>
                  <a:cubicBezTo>
                    <a:pt x="443" y="84"/>
                    <a:pt x="422" y="39"/>
                    <a:pt x="372" y="24"/>
                  </a:cubicBezTo>
                  <a:cubicBezTo>
                    <a:pt x="372" y="24"/>
                    <a:pt x="289" y="0"/>
                    <a:pt x="186" y="0"/>
                  </a:cubicBezTo>
                  <a:cubicBezTo>
                    <a:pt x="84" y="0"/>
                    <a:pt x="0" y="24"/>
                    <a:pt x="0" y="24"/>
                  </a:cubicBezTo>
                  <a:cubicBezTo>
                    <a:pt x="0" y="1137"/>
                    <a:pt x="0" y="1137"/>
                    <a:pt x="0" y="1137"/>
                  </a:cubicBezTo>
                  <a:cubicBezTo>
                    <a:pt x="1113" y="1137"/>
                    <a:pt x="1113" y="1137"/>
                    <a:pt x="1113" y="1137"/>
                  </a:cubicBezTo>
                  <a:cubicBezTo>
                    <a:pt x="1110" y="1126"/>
                    <a:pt x="1089" y="1048"/>
                    <a:pt x="1089" y="953"/>
                  </a:cubicBezTo>
                  <a:cubicBezTo>
                    <a:pt x="1089" y="850"/>
                    <a:pt x="1113" y="767"/>
                    <a:pt x="1113" y="767"/>
                  </a:cubicBezTo>
                  <a:cubicBezTo>
                    <a:pt x="1128" y="716"/>
                    <a:pt x="1173" y="696"/>
                    <a:pt x="1188" y="693"/>
                  </a:cubicBezTo>
                  <a:cubicBezTo>
                    <a:pt x="1215" y="688"/>
                    <a:pt x="1245" y="704"/>
                    <a:pt x="1256" y="710"/>
                  </a:cubicBezTo>
                  <a:cubicBezTo>
                    <a:pt x="1276" y="720"/>
                    <a:pt x="1299" y="726"/>
                    <a:pt x="1323" y="726"/>
                  </a:cubicBezTo>
                  <a:cubicBezTo>
                    <a:pt x="1403" y="726"/>
                    <a:pt x="1468" y="661"/>
                    <a:pt x="1468" y="581"/>
                  </a:cubicBezTo>
                  <a:cubicBezTo>
                    <a:pt x="1468" y="501"/>
                    <a:pt x="1403" y="436"/>
                    <a:pt x="1323" y="436"/>
                  </a:cubicBezTo>
                  <a:close/>
                </a:path>
              </a:pathLst>
            </a:custGeom>
            <a:solidFill>
              <a:srgbClr val="5B9BD5">
                <a:lumMod val="75000"/>
              </a:srgbClr>
            </a:solidFill>
            <a:ln w="9" cap="flat">
              <a:noFill/>
              <a:prstDash val="solid"/>
              <a:miter lim="800000"/>
              <a:headEnd/>
              <a:tailEnd/>
            </a:ln>
          </p:spPr>
          <p:txBody>
            <a:bodyPr vert="horz" wrap="square" lIns="216000" tIns="0" rIns="0" bIns="216000" numCol="1" anchor="b" anchorCtr="0" compatLnSpc="1">
              <a:prstTxWarp prst="textNoShape">
                <a:avLst/>
              </a:prstTxWarp>
            </a:bodyPr>
            <a:lstStyle/>
            <a:p>
              <a:pPr marL="0" marR="0" lvl="0" indent="0" defTabSz="914309" eaLnBrk="1" fontAlgn="auto" latinLnBrk="0" hangingPunct="1">
                <a:lnSpc>
                  <a:spcPct val="95000"/>
                </a:lnSpc>
                <a:spcBef>
                  <a:spcPts val="0"/>
                </a:spcBef>
                <a:spcAft>
                  <a:spcPts val="80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panose="020F0302020204030204" pitchFamily="34" charset="0"/>
                <a:cs typeface="Arial" charset="0"/>
              </a:endParaRPr>
            </a:p>
          </p:txBody>
        </p:sp>
        <p:sp>
          <p:nvSpPr>
            <p:cNvPr id="47" name="_color1" descr="© INSCALE GmbH, 26.05.2010&#10;http://www.presentationload.com/">
              <a:extLst>
                <a:ext uri="{FF2B5EF4-FFF2-40B4-BE49-F238E27FC236}">
                  <a16:creationId xmlns:a16="http://schemas.microsoft.com/office/drawing/2014/main" id="{B0080F12-CE03-3958-3951-B6E2DD1C74F5}"/>
                </a:ext>
              </a:extLst>
            </p:cNvPr>
            <p:cNvSpPr>
              <a:spLocks/>
            </p:cNvSpPr>
            <p:nvPr/>
          </p:nvSpPr>
          <p:spPr bwMode="gray">
            <a:xfrm>
              <a:off x="9821863" y="3819525"/>
              <a:ext cx="1549400" cy="2001838"/>
            </a:xfrm>
            <a:custGeom>
              <a:avLst/>
              <a:gdLst/>
              <a:ahLst/>
              <a:cxnLst>
                <a:cxn ang="0">
                  <a:pos x="1038" y="669"/>
                </a:cxn>
                <a:cxn ang="0">
                  <a:pos x="970" y="686"/>
                </a:cxn>
                <a:cxn ang="0">
                  <a:pos x="903" y="702"/>
                </a:cxn>
                <a:cxn ang="0">
                  <a:pos x="758" y="557"/>
                </a:cxn>
                <a:cxn ang="0">
                  <a:pos x="903" y="412"/>
                </a:cxn>
                <a:cxn ang="0">
                  <a:pos x="970" y="428"/>
                </a:cxn>
                <a:cxn ang="0">
                  <a:pos x="1038" y="445"/>
                </a:cxn>
                <a:cxn ang="0">
                  <a:pos x="1113" y="371"/>
                </a:cxn>
                <a:cxn ang="0">
                  <a:pos x="1138" y="186"/>
                </a:cxn>
                <a:cxn ang="0">
                  <a:pos x="1114" y="1"/>
                </a:cxn>
                <a:cxn ang="0">
                  <a:pos x="1113" y="0"/>
                </a:cxn>
                <a:cxn ang="0">
                  <a:pos x="1113" y="1"/>
                </a:cxn>
                <a:cxn ang="0">
                  <a:pos x="0" y="1"/>
                </a:cxn>
                <a:cxn ang="0">
                  <a:pos x="0" y="1114"/>
                </a:cxn>
                <a:cxn ang="0">
                  <a:pos x="186" y="1090"/>
                </a:cxn>
                <a:cxn ang="0">
                  <a:pos x="372" y="1114"/>
                </a:cxn>
                <a:cxn ang="0">
                  <a:pos x="446" y="1189"/>
                </a:cxn>
                <a:cxn ang="0">
                  <a:pos x="429" y="1257"/>
                </a:cxn>
                <a:cxn ang="0">
                  <a:pos x="412" y="1324"/>
                </a:cxn>
                <a:cxn ang="0">
                  <a:pos x="557" y="1469"/>
                </a:cxn>
                <a:cxn ang="0">
                  <a:pos x="703" y="1324"/>
                </a:cxn>
                <a:cxn ang="0">
                  <a:pos x="686" y="1257"/>
                </a:cxn>
                <a:cxn ang="0">
                  <a:pos x="669" y="1189"/>
                </a:cxn>
                <a:cxn ang="0">
                  <a:pos x="743" y="1114"/>
                </a:cxn>
                <a:cxn ang="0">
                  <a:pos x="929" y="1090"/>
                </a:cxn>
                <a:cxn ang="0">
                  <a:pos x="1113" y="1114"/>
                </a:cxn>
                <a:cxn ang="0">
                  <a:pos x="1138" y="928"/>
                </a:cxn>
                <a:cxn ang="0">
                  <a:pos x="1113" y="743"/>
                </a:cxn>
                <a:cxn ang="0">
                  <a:pos x="1038" y="669"/>
                </a:cxn>
              </a:cxnLst>
              <a:rect l="0" t="0" r="r" b="b"/>
              <a:pathLst>
                <a:path w="1138" h="1469">
                  <a:moveTo>
                    <a:pt x="1038" y="669"/>
                  </a:moveTo>
                  <a:cubicBezTo>
                    <a:pt x="1011" y="664"/>
                    <a:pt x="981" y="680"/>
                    <a:pt x="970" y="686"/>
                  </a:cubicBezTo>
                  <a:cubicBezTo>
                    <a:pt x="950" y="696"/>
                    <a:pt x="927" y="702"/>
                    <a:pt x="903" y="702"/>
                  </a:cubicBezTo>
                  <a:cubicBezTo>
                    <a:pt x="823" y="702"/>
                    <a:pt x="758" y="637"/>
                    <a:pt x="758" y="557"/>
                  </a:cubicBezTo>
                  <a:cubicBezTo>
                    <a:pt x="758" y="477"/>
                    <a:pt x="823" y="412"/>
                    <a:pt x="903" y="412"/>
                  </a:cubicBezTo>
                  <a:cubicBezTo>
                    <a:pt x="927" y="412"/>
                    <a:pt x="950" y="418"/>
                    <a:pt x="970" y="428"/>
                  </a:cubicBezTo>
                  <a:cubicBezTo>
                    <a:pt x="981" y="435"/>
                    <a:pt x="1011" y="450"/>
                    <a:pt x="1038" y="445"/>
                  </a:cubicBezTo>
                  <a:cubicBezTo>
                    <a:pt x="1054" y="442"/>
                    <a:pt x="1098" y="422"/>
                    <a:pt x="1113" y="371"/>
                  </a:cubicBezTo>
                  <a:cubicBezTo>
                    <a:pt x="1113" y="371"/>
                    <a:pt x="1138" y="288"/>
                    <a:pt x="1138" y="186"/>
                  </a:cubicBezTo>
                  <a:cubicBezTo>
                    <a:pt x="1138" y="91"/>
                    <a:pt x="1117" y="12"/>
                    <a:pt x="1114" y="1"/>
                  </a:cubicBezTo>
                  <a:cubicBezTo>
                    <a:pt x="1113" y="1"/>
                    <a:pt x="1113" y="0"/>
                    <a:pt x="1113" y="0"/>
                  </a:cubicBezTo>
                  <a:cubicBezTo>
                    <a:pt x="1113" y="1"/>
                    <a:pt x="1113" y="1"/>
                    <a:pt x="1113" y="1"/>
                  </a:cubicBezTo>
                  <a:cubicBezTo>
                    <a:pt x="0" y="1"/>
                    <a:pt x="0" y="1"/>
                    <a:pt x="0" y="1"/>
                  </a:cubicBezTo>
                  <a:cubicBezTo>
                    <a:pt x="0" y="1114"/>
                    <a:pt x="0" y="1114"/>
                    <a:pt x="0" y="1114"/>
                  </a:cubicBezTo>
                  <a:cubicBezTo>
                    <a:pt x="0" y="1114"/>
                    <a:pt x="84" y="1090"/>
                    <a:pt x="186" y="1090"/>
                  </a:cubicBezTo>
                  <a:cubicBezTo>
                    <a:pt x="289" y="1090"/>
                    <a:pt x="372" y="1114"/>
                    <a:pt x="372" y="1114"/>
                  </a:cubicBezTo>
                  <a:cubicBezTo>
                    <a:pt x="422" y="1129"/>
                    <a:pt x="443" y="1174"/>
                    <a:pt x="446" y="1189"/>
                  </a:cubicBezTo>
                  <a:cubicBezTo>
                    <a:pt x="451" y="1216"/>
                    <a:pt x="435" y="1246"/>
                    <a:pt x="429" y="1257"/>
                  </a:cubicBezTo>
                  <a:cubicBezTo>
                    <a:pt x="418" y="1277"/>
                    <a:pt x="412" y="1300"/>
                    <a:pt x="412" y="1324"/>
                  </a:cubicBezTo>
                  <a:cubicBezTo>
                    <a:pt x="412" y="1404"/>
                    <a:pt x="477" y="1469"/>
                    <a:pt x="557" y="1469"/>
                  </a:cubicBezTo>
                  <a:cubicBezTo>
                    <a:pt x="638" y="1469"/>
                    <a:pt x="703" y="1404"/>
                    <a:pt x="703" y="1324"/>
                  </a:cubicBezTo>
                  <a:cubicBezTo>
                    <a:pt x="703" y="1300"/>
                    <a:pt x="696" y="1277"/>
                    <a:pt x="686" y="1257"/>
                  </a:cubicBezTo>
                  <a:cubicBezTo>
                    <a:pt x="680" y="1246"/>
                    <a:pt x="664" y="1216"/>
                    <a:pt x="669" y="1189"/>
                  </a:cubicBezTo>
                  <a:cubicBezTo>
                    <a:pt x="672" y="1174"/>
                    <a:pt x="693" y="1129"/>
                    <a:pt x="743" y="1114"/>
                  </a:cubicBezTo>
                  <a:cubicBezTo>
                    <a:pt x="743" y="1114"/>
                    <a:pt x="826" y="1090"/>
                    <a:pt x="929" y="1090"/>
                  </a:cubicBezTo>
                  <a:cubicBezTo>
                    <a:pt x="1024" y="1090"/>
                    <a:pt x="1103" y="1111"/>
                    <a:pt x="1113" y="1114"/>
                  </a:cubicBezTo>
                  <a:cubicBezTo>
                    <a:pt x="1115" y="1108"/>
                    <a:pt x="1138" y="1027"/>
                    <a:pt x="1138" y="928"/>
                  </a:cubicBezTo>
                  <a:cubicBezTo>
                    <a:pt x="1138" y="826"/>
                    <a:pt x="1113" y="743"/>
                    <a:pt x="1113" y="743"/>
                  </a:cubicBezTo>
                  <a:cubicBezTo>
                    <a:pt x="1098" y="692"/>
                    <a:pt x="1054" y="672"/>
                    <a:pt x="1038" y="669"/>
                  </a:cubicBezTo>
                  <a:close/>
                </a:path>
              </a:pathLst>
            </a:custGeom>
            <a:solidFill>
              <a:srgbClr val="F2F2F2"/>
            </a:solidFill>
            <a:ln w="9" cap="flat">
              <a:noFill/>
              <a:prstDash val="solid"/>
              <a:miter lim="800000"/>
              <a:headEnd/>
              <a:tailEnd/>
            </a:ln>
          </p:spPr>
          <p:txBody>
            <a:bodyPr vert="horz" wrap="square" lIns="216000" tIns="216000" rIns="0" bIns="0" numCol="1" anchor="t" anchorCtr="0" compatLnSpc="1">
              <a:prstTxWarp prst="textNoShape">
                <a:avLst/>
              </a:prstTxWarp>
            </a:bodyPr>
            <a:lstStyle/>
            <a:p>
              <a:pPr marL="0" marR="0" lvl="0" indent="0" defTabSz="914309" eaLnBrk="1" fontAlgn="auto" latinLnBrk="0" hangingPunct="1">
                <a:lnSpc>
                  <a:spcPct val="95000"/>
                </a:lnSpc>
                <a:spcBef>
                  <a:spcPts val="0"/>
                </a:spcBef>
                <a:spcAft>
                  <a:spcPts val="80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Light" panose="020F0302020204030204" pitchFamily="34" charset="0"/>
                <a:cs typeface="Arial" charset="0"/>
              </a:endParaRPr>
            </a:p>
          </p:txBody>
        </p:sp>
        <p:sp>
          <p:nvSpPr>
            <p:cNvPr id="48" name="_color1" descr="© INSCALE GmbH, 26.05.2010&#10;http://www.presentationload.com/">
              <a:extLst>
                <a:ext uri="{FF2B5EF4-FFF2-40B4-BE49-F238E27FC236}">
                  <a16:creationId xmlns:a16="http://schemas.microsoft.com/office/drawing/2014/main" id="{7ADAED5E-88FC-B3ED-780D-4B896189856B}"/>
                </a:ext>
              </a:extLst>
            </p:cNvPr>
            <p:cNvSpPr>
              <a:spLocks/>
            </p:cNvSpPr>
            <p:nvPr/>
          </p:nvSpPr>
          <p:spPr bwMode="gray">
            <a:xfrm>
              <a:off x="10853738" y="3821113"/>
              <a:ext cx="2000250" cy="1549400"/>
            </a:xfrm>
            <a:custGeom>
              <a:avLst/>
              <a:gdLst/>
              <a:ahLst/>
              <a:cxnLst>
                <a:cxn ang="0">
                  <a:pos x="356" y="0"/>
                </a:cxn>
                <a:cxn ang="0">
                  <a:pos x="380" y="185"/>
                </a:cxn>
                <a:cxn ang="0">
                  <a:pos x="355" y="370"/>
                </a:cxn>
                <a:cxn ang="0">
                  <a:pos x="280" y="444"/>
                </a:cxn>
                <a:cxn ang="0">
                  <a:pos x="212" y="427"/>
                </a:cxn>
                <a:cxn ang="0">
                  <a:pos x="145" y="411"/>
                </a:cxn>
                <a:cxn ang="0">
                  <a:pos x="0" y="556"/>
                </a:cxn>
                <a:cxn ang="0">
                  <a:pos x="145" y="701"/>
                </a:cxn>
                <a:cxn ang="0">
                  <a:pos x="212" y="685"/>
                </a:cxn>
                <a:cxn ang="0">
                  <a:pos x="280" y="668"/>
                </a:cxn>
                <a:cxn ang="0">
                  <a:pos x="355" y="742"/>
                </a:cxn>
                <a:cxn ang="0">
                  <a:pos x="380" y="927"/>
                </a:cxn>
                <a:cxn ang="0">
                  <a:pos x="355" y="1113"/>
                </a:cxn>
                <a:cxn ang="0">
                  <a:pos x="541" y="1138"/>
                </a:cxn>
                <a:cxn ang="0">
                  <a:pos x="727" y="1113"/>
                </a:cxn>
                <a:cxn ang="0">
                  <a:pos x="800" y="1038"/>
                </a:cxn>
                <a:cxn ang="0">
                  <a:pos x="783" y="970"/>
                </a:cxn>
                <a:cxn ang="0">
                  <a:pos x="767" y="903"/>
                </a:cxn>
                <a:cxn ang="0">
                  <a:pos x="912" y="758"/>
                </a:cxn>
                <a:cxn ang="0">
                  <a:pos x="1057" y="903"/>
                </a:cxn>
                <a:cxn ang="0">
                  <a:pos x="1041" y="970"/>
                </a:cxn>
                <a:cxn ang="0">
                  <a:pos x="1024" y="1038"/>
                </a:cxn>
                <a:cxn ang="0">
                  <a:pos x="1098" y="1113"/>
                </a:cxn>
                <a:cxn ang="0">
                  <a:pos x="1284" y="1138"/>
                </a:cxn>
                <a:cxn ang="0">
                  <a:pos x="1468" y="1114"/>
                </a:cxn>
                <a:cxn ang="0">
                  <a:pos x="1468" y="1113"/>
                </a:cxn>
                <a:cxn ang="0">
                  <a:pos x="1468" y="0"/>
                </a:cxn>
                <a:cxn ang="0">
                  <a:pos x="356" y="0"/>
                </a:cxn>
              </a:cxnLst>
              <a:rect l="0" t="0" r="r" b="b"/>
              <a:pathLst>
                <a:path w="1468" h="1138">
                  <a:moveTo>
                    <a:pt x="356" y="0"/>
                  </a:moveTo>
                  <a:cubicBezTo>
                    <a:pt x="359" y="11"/>
                    <a:pt x="380" y="90"/>
                    <a:pt x="380" y="185"/>
                  </a:cubicBezTo>
                  <a:cubicBezTo>
                    <a:pt x="380" y="287"/>
                    <a:pt x="355" y="370"/>
                    <a:pt x="355" y="370"/>
                  </a:cubicBezTo>
                  <a:cubicBezTo>
                    <a:pt x="340" y="421"/>
                    <a:pt x="296" y="441"/>
                    <a:pt x="280" y="444"/>
                  </a:cubicBezTo>
                  <a:cubicBezTo>
                    <a:pt x="253" y="449"/>
                    <a:pt x="223" y="434"/>
                    <a:pt x="212" y="427"/>
                  </a:cubicBezTo>
                  <a:cubicBezTo>
                    <a:pt x="192" y="417"/>
                    <a:pt x="169" y="411"/>
                    <a:pt x="145" y="411"/>
                  </a:cubicBezTo>
                  <a:cubicBezTo>
                    <a:pt x="65" y="411"/>
                    <a:pt x="0" y="476"/>
                    <a:pt x="0" y="556"/>
                  </a:cubicBezTo>
                  <a:cubicBezTo>
                    <a:pt x="0" y="636"/>
                    <a:pt x="65" y="701"/>
                    <a:pt x="145" y="701"/>
                  </a:cubicBezTo>
                  <a:cubicBezTo>
                    <a:pt x="169" y="701"/>
                    <a:pt x="192" y="695"/>
                    <a:pt x="212" y="685"/>
                  </a:cubicBezTo>
                  <a:cubicBezTo>
                    <a:pt x="223" y="679"/>
                    <a:pt x="253" y="663"/>
                    <a:pt x="280" y="668"/>
                  </a:cubicBezTo>
                  <a:cubicBezTo>
                    <a:pt x="296" y="671"/>
                    <a:pt x="340" y="691"/>
                    <a:pt x="355" y="742"/>
                  </a:cubicBezTo>
                  <a:cubicBezTo>
                    <a:pt x="355" y="742"/>
                    <a:pt x="380" y="825"/>
                    <a:pt x="380" y="927"/>
                  </a:cubicBezTo>
                  <a:cubicBezTo>
                    <a:pt x="380" y="1030"/>
                    <a:pt x="355" y="1113"/>
                    <a:pt x="355" y="1113"/>
                  </a:cubicBezTo>
                  <a:cubicBezTo>
                    <a:pt x="355" y="1113"/>
                    <a:pt x="438" y="1138"/>
                    <a:pt x="541" y="1138"/>
                  </a:cubicBezTo>
                  <a:cubicBezTo>
                    <a:pt x="643" y="1138"/>
                    <a:pt x="727" y="1113"/>
                    <a:pt x="727" y="1113"/>
                  </a:cubicBezTo>
                  <a:cubicBezTo>
                    <a:pt x="777" y="1098"/>
                    <a:pt x="797" y="1054"/>
                    <a:pt x="800" y="1038"/>
                  </a:cubicBezTo>
                  <a:cubicBezTo>
                    <a:pt x="805" y="1011"/>
                    <a:pt x="790" y="981"/>
                    <a:pt x="783" y="970"/>
                  </a:cubicBezTo>
                  <a:cubicBezTo>
                    <a:pt x="773" y="950"/>
                    <a:pt x="767" y="927"/>
                    <a:pt x="767" y="903"/>
                  </a:cubicBezTo>
                  <a:cubicBezTo>
                    <a:pt x="767" y="823"/>
                    <a:pt x="832" y="758"/>
                    <a:pt x="912" y="758"/>
                  </a:cubicBezTo>
                  <a:cubicBezTo>
                    <a:pt x="992" y="758"/>
                    <a:pt x="1057" y="823"/>
                    <a:pt x="1057" y="903"/>
                  </a:cubicBezTo>
                  <a:cubicBezTo>
                    <a:pt x="1057" y="927"/>
                    <a:pt x="1051" y="950"/>
                    <a:pt x="1041" y="970"/>
                  </a:cubicBezTo>
                  <a:cubicBezTo>
                    <a:pt x="1035" y="981"/>
                    <a:pt x="1019" y="1011"/>
                    <a:pt x="1024" y="1038"/>
                  </a:cubicBezTo>
                  <a:cubicBezTo>
                    <a:pt x="1027" y="1054"/>
                    <a:pt x="1047" y="1098"/>
                    <a:pt x="1098" y="1113"/>
                  </a:cubicBezTo>
                  <a:cubicBezTo>
                    <a:pt x="1098" y="1113"/>
                    <a:pt x="1181" y="1138"/>
                    <a:pt x="1284" y="1138"/>
                  </a:cubicBezTo>
                  <a:cubicBezTo>
                    <a:pt x="1379" y="1138"/>
                    <a:pt x="1457" y="1117"/>
                    <a:pt x="1468" y="1114"/>
                  </a:cubicBezTo>
                  <a:cubicBezTo>
                    <a:pt x="1468" y="1113"/>
                    <a:pt x="1468" y="1113"/>
                    <a:pt x="1468" y="1113"/>
                  </a:cubicBezTo>
                  <a:cubicBezTo>
                    <a:pt x="1468" y="0"/>
                    <a:pt x="1468" y="0"/>
                    <a:pt x="1468" y="0"/>
                  </a:cubicBezTo>
                  <a:lnTo>
                    <a:pt x="356" y="0"/>
                  </a:lnTo>
                  <a:close/>
                </a:path>
              </a:pathLst>
            </a:custGeom>
            <a:solidFill>
              <a:srgbClr val="D9D9D9"/>
            </a:solidFill>
            <a:ln w="9" cap="flat">
              <a:noFill/>
              <a:prstDash val="solid"/>
              <a:miter lim="800000"/>
              <a:headEnd/>
              <a:tailEnd/>
            </a:ln>
          </p:spPr>
          <p:txBody>
            <a:bodyPr vert="horz" wrap="square" lIns="0" tIns="216000" rIns="216000" bIns="0" numCol="1" anchor="t" anchorCtr="0" compatLnSpc="1">
              <a:prstTxWarp prst="textNoShape">
                <a:avLst/>
              </a:prstTxWarp>
            </a:bodyPr>
            <a:lstStyle/>
            <a:p>
              <a:pPr marL="0" marR="0" lvl="0" indent="0" algn="r" defTabSz="914309" eaLnBrk="1" fontAlgn="auto" latinLnBrk="0" hangingPunct="1">
                <a:lnSpc>
                  <a:spcPct val="95000"/>
                </a:lnSpc>
                <a:spcBef>
                  <a:spcPts val="0"/>
                </a:spcBef>
                <a:spcAft>
                  <a:spcPts val="80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Light" panose="020F0302020204030204" pitchFamily="34" charset="0"/>
                <a:cs typeface="Arial" charset="0"/>
              </a:endParaRPr>
            </a:p>
          </p:txBody>
        </p:sp>
        <p:sp>
          <p:nvSpPr>
            <p:cNvPr id="49" name="_color1" descr="© INSCALE GmbH, 26.05.2010&#10;http://www.presentationload.com/">
              <a:extLst>
                <a:ext uri="{FF2B5EF4-FFF2-40B4-BE49-F238E27FC236}">
                  <a16:creationId xmlns:a16="http://schemas.microsoft.com/office/drawing/2014/main" id="{CEF63A5D-3121-3779-47FE-40567901E293}"/>
                </a:ext>
              </a:extLst>
            </p:cNvPr>
            <p:cNvSpPr>
              <a:spLocks/>
            </p:cNvSpPr>
            <p:nvPr/>
          </p:nvSpPr>
          <p:spPr bwMode="gray">
            <a:xfrm>
              <a:off x="11304588" y="4852988"/>
              <a:ext cx="1549400" cy="2001838"/>
            </a:xfrm>
            <a:custGeom>
              <a:avLst/>
              <a:gdLst/>
              <a:ahLst/>
              <a:cxnLst>
                <a:cxn ang="0">
                  <a:pos x="953" y="380"/>
                </a:cxn>
                <a:cxn ang="0">
                  <a:pos x="767" y="355"/>
                </a:cxn>
                <a:cxn ang="0">
                  <a:pos x="693" y="280"/>
                </a:cxn>
                <a:cxn ang="0">
                  <a:pos x="710" y="212"/>
                </a:cxn>
                <a:cxn ang="0">
                  <a:pos x="726" y="145"/>
                </a:cxn>
                <a:cxn ang="0">
                  <a:pos x="581" y="0"/>
                </a:cxn>
                <a:cxn ang="0">
                  <a:pos x="436" y="145"/>
                </a:cxn>
                <a:cxn ang="0">
                  <a:pos x="452" y="212"/>
                </a:cxn>
                <a:cxn ang="0">
                  <a:pos x="469" y="280"/>
                </a:cxn>
                <a:cxn ang="0">
                  <a:pos x="396" y="355"/>
                </a:cxn>
                <a:cxn ang="0">
                  <a:pos x="210" y="380"/>
                </a:cxn>
                <a:cxn ang="0">
                  <a:pos x="24" y="355"/>
                </a:cxn>
                <a:cxn ang="0">
                  <a:pos x="24" y="355"/>
                </a:cxn>
                <a:cxn ang="0">
                  <a:pos x="0" y="541"/>
                </a:cxn>
                <a:cxn ang="0">
                  <a:pos x="24" y="726"/>
                </a:cxn>
                <a:cxn ang="0">
                  <a:pos x="99" y="800"/>
                </a:cxn>
                <a:cxn ang="0">
                  <a:pos x="167" y="783"/>
                </a:cxn>
                <a:cxn ang="0">
                  <a:pos x="234" y="767"/>
                </a:cxn>
                <a:cxn ang="0">
                  <a:pos x="379" y="912"/>
                </a:cxn>
                <a:cxn ang="0">
                  <a:pos x="234" y="1057"/>
                </a:cxn>
                <a:cxn ang="0">
                  <a:pos x="167" y="1041"/>
                </a:cxn>
                <a:cxn ang="0">
                  <a:pos x="99" y="1024"/>
                </a:cxn>
                <a:cxn ang="0">
                  <a:pos x="24" y="1098"/>
                </a:cxn>
                <a:cxn ang="0">
                  <a:pos x="0" y="1284"/>
                </a:cxn>
                <a:cxn ang="0">
                  <a:pos x="24" y="1468"/>
                </a:cxn>
                <a:cxn ang="0">
                  <a:pos x="24" y="1469"/>
                </a:cxn>
                <a:cxn ang="0">
                  <a:pos x="24" y="1468"/>
                </a:cxn>
                <a:cxn ang="0">
                  <a:pos x="1137" y="1468"/>
                </a:cxn>
                <a:cxn ang="0">
                  <a:pos x="1137" y="356"/>
                </a:cxn>
                <a:cxn ang="0">
                  <a:pos x="953" y="380"/>
                </a:cxn>
              </a:cxnLst>
              <a:rect l="0" t="0" r="r" b="b"/>
              <a:pathLst>
                <a:path w="1137" h="1469">
                  <a:moveTo>
                    <a:pt x="953" y="380"/>
                  </a:moveTo>
                  <a:cubicBezTo>
                    <a:pt x="850" y="380"/>
                    <a:pt x="767" y="355"/>
                    <a:pt x="767" y="355"/>
                  </a:cubicBezTo>
                  <a:cubicBezTo>
                    <a:pt x="716" y="340"/>
                    <a:pt x="696" y="296"/>
                    <a:pt x="693" y="280"/>
                  </a:cubicBezTo>
                  <a:cubicBezTo>
                    <a:pt x="688" y="253"/>
                    <a:pt x="704" y="223"/>
                    <a:pt x="710" y="212"/>
                  </a:cubicBezTo>
                  <a:cubicBezTo>
                    <a:pt x="720" y="192"/>
                    <a:pt x="726" y="169"/>
                    <a:pt x="726" y="145"/>
                  </a:cubicBezTo>
                  <a:cubicBezTo>
                    <a:pt x="726" y="65"/>
                    <a:pt x="661" y="0"/>
                    <a:pt x="581" y="0"/>
                  </a:cubicBezTo>
                  <a:cubicBezTo>
                    <a:pt x="501" y="0"/>
                    <a:pt x="436" y="65"/>
                    <a:pt x="436" y="145"/>
                  </a:cubicBezTo>
                  <a:cubicBezTo>
                    <a:pt x="436" y="169"/>
                    <a:pt x="442" y="192"/>
                    <a:pt x="452" y="212"/>
                  </a:cubicBezTo>
                  <a:cubicBezTo>
                    <a:pt x="459" y="223"/>
                    <a:pt x="474" y="253"/>
                    <a:pt x="469" y="280"/>
                  </a:cubicBezTo>
                  <a:cubicBezTo>
                    <a:pt x="466" y="296"/>
                    <a:pt x="446" y="340"/>
                    <a:pt x="396" y="355"/>
                  </a:cubicBezTo>
                  <a:cubicBezTo>
                    <a:pt x="396" y="355"/>
                    <a:pt x="312" y="380"/>
                    <a:pt x="210" y="380"/>
                  </a:cubicBezTo>
                  <a:cubicBezTo>
                    <a:pt x="107" y="380"/>
                    <a:pt x="24" y="355"/>
                    <a:pt x="24" y="355"/>
                  </a:cubicBezTo>
                  <a:cubicBezTo>
                    <a:pt x="24" y="355"/>
                    <a:pt x="24" y="355"/>
                    <a:pt x="24" y="355"/>
                  </a:cubicBezTo>
                  <a:cubicBezTo>
                    <a:pt x="24" y="355"/>
                    <a:pt x="0" y="438"/>
                    <a:pt x="0" y="541"/>
                  </a:cubicBezTo>
                  <a:cubicBezTo>
                    <a:pt x="0" y="643"/>
                    <a:pt x="24" y="726"/>
                    <a:pt x="24" y="726"/>
                  </a:cubicBezTo>
                  <a:cubicBezTo>
                    <a:pt x="39" y="777"/>
                    <a:pt x="84" y="797"/>
                    <a:pt x="99" y="800"/>
                  </a:cubicBezTo>
                  <a:cubicBezTo>
                    <a:pt x="126" y="805"/>
                    <a:pt x="156" y="790"/>
                    <a:pt x="167" y="783"/>
                  </a:cubicBezTo>
                  <a:cubicBezTo>
                    <a:pt x="187" y="773"/>
                    <a:pt x="210" y="767"/>
                    <a:pt x="234" y="767"/>
                  </a:cubicBezTo>
                  <a:cubicBezTo>
                    <a:pt x="314" y="767"/>
                    <a:pt x="379" y="832"/>
                    <a:pt x="379" y="912"/>
                  </a:cubicBezTo>
                  <a:cubicBezTo>
                    <a:pt x="379" y="992"/>
                    <a:pt x="314" y="1057"/>
                    <a:pt x="234" y="1057"/>
                  </a:cubicBezTo>
                  <a:cubicBezTo>
                    <a:pt x="210" y="1057"/>
                    <a:pt x="187" y="1051"/>
                    <a:pt x="167" y="1041"/>
                  </a:cubicBezTo>
                  <a:cubicBezTo>
                    <a:pt x="156" y="1035"/>
                    <a:pt x="126" y="1019"/>
                    <a:pt x="99" y="1024"/>
                  </a:cubicBezTo>
                  <a:cubicBezTo>
                    <a:pt x="84" y="1027"/>
                    <a:pt x="39" y="1047"/>
                    <a:pt x="24" y="1098"/>
                  </a:cubicBezTo>
                  <a:cubicBezTo>
                    <a:pt x="24" y="1098"/>
                    <a:pt x="0" y="1181"/>
                    <a:pt x="0" y="1284"/>
                  </a:cubicBezTo>
                  <a:cubicBezTo>
                    <a:pt x="0" y="1379"/>
                    <a:pt x="21" y="1457"/>
                    <a:pt x="24" y="1468"/>
                  </a:cubicBezTo>
                  <a:cubicBezTo>
                    <a:pt x="24" y="1469"/>
                    <a:pt x="24" y="1469"/>
                    <a:pt x="24" y="1469"/>
                  </a:cubicBezTo>
                  <a:cubicBezTo>
                    <a:pt x="24" y="1468"/>
                    <a:pt x="24" y="1468"/>
                    <a:pt x="24" y="1468"/>
                  </a:cubicBezTo>
                  <a:cubicBezTo>
                    <a:pt x="1137" y="1468"/>
                    <a:pt x="1137" y="1468"/>
                    <a:pt x="1137" y="1468"/>
                  </a:cubicBezTo>
                  <a:cubicBezTo>
                    <a:pt x="1137" y="356"/>
                    <a:pt x="1137" y="356"/>
                    <a:pt x="1137" y="356"/>
                  </a:cubicBezTo>
                  <a:cubicBezTo>
                    <a:pt x="1126" y="359"/>
                    <a:pt x="1048" y="380"/>
                    <a:pt x="953" y="380"/>
                  </a:cubicBezTo>
                  <a:close/>
                </a:path>
              </a:pathLst>
            </a:custGeom>
            <a:solidFill>
              <a:srgbClr val="3498DB"/>
            </a:solidFill>
            <a:ln w="9" cap="flat">
              <a:noFill/>
              <a:prstDash val="solid"/>
              <a:miter lim="800000"/>
              <a:headEnd/>
              <a:tailEnd/>
            </a:ln>
          </p:spPr>
          <p:txBody>
            <a:bodyPr vert="horz" wrap="square" lIns="0" tIns="0" rIns="216000" bIns="216000" numCol="1" anchor="b" anchorCtr="0" compatLnSpc="1">
              <a:prstTxWarp prst="textNoShape">
                <a:avLst/>
              </a:prstTxWarp>
            </a:bodyPr>
            <a:lstStyle/>
            <a:p>
              <a:pPr marL="0" marR="0" lvl="0" indent="0" algn="r" defTabSz="914309" eaLnBrk="1" fontAlgn="auto" latinLnBrk="0" hangingPunct="1">
                <a:lnSpc>
                  <a:spcPct val="95000"/>
                </a:lnSpc>
                <a:spcBef>
                  <a:spcPts val="0"/>
                </a:spcBef>
                <a:spcAft>
                  <a:spcPts val="80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panose="020F0302020204030204" pitchFamily="34" charset="0"/>
                <a:cs typeface="Arial" charset="0"/>
              </a:endParaRPr>
            </a:p>
          </p:txBody>
        </p:sp>
      </p:grpSp>
      <p:sp>
        <p:nvSpPr>
          <p:cNvPr id="50" name="TextBox 49">
            <a:extLst>
              <a:ext uri="{FF2B5EF4-FFF2-40B4-BE49-F238E27FC236}">
                <a16:creationId xmlns:a16="http://schemas.microsoft.com/office/drawing/2014/main" id="{169F14C7-6FD6-4BE4-8AB1-7702D1F02442}"/>
              </a:ext>
            </a:extLst>
          </p:cNvPr>
          <p:cNvSpPr txBox="1"/>
          <p:nvPr/>
        </p:nvSpPr>
        <p:spPr>
          <a:xfrm>
            <a:off x="3835400" y="1168700"/>
            <a:ext cx="1688238" cy="523220"/>
          </a:xfrm>
          <a:prstGeom prst="rect">
            <a:avLst/>
          </a:prstGeom>
          <a:noFill/>
        </p:spPr>
        <p:txBody>
          <a:bodyPr wrap="square" rtlCol="0">
            <a:spAutoFit/>
          </a:bodyPr>
          <a:lstStyle/>
          <a:p>
            <a:pPr fontAlgn="auto">
              <a:spcBef>
                <a:spcPts val="0"/>
              </a:spcBef>
              <a:spcAft>
                <a:spcPts val="0"/>
              </a:spcAft>
            </a:pPr>
            <a:r>
              <a:rPr lang="en-US" sz="2800">
                <a:solidFill>
                  <a:prstClr val="black"/>
                </a:solidFill>
                <a:latin typeface="Bebas Neue" panose="020B0606020202050201" pitchFamily="34" charset="0"/>
              </a:rPr>
              <a:t>C</a:t>
            </a:r>
            <a:r>
              <a:rPr lang="en-US">
                <a:solidFill>
                  <a:prstClr val="black"/>
                </a:solidFill>
                <a:latin typeface="Bebas Neue" panose="020B0606020202050201" pitchFamily="34" charset="0"/>
              </a:rPr>
              <a:t>ontrast</a:t>
            </a:r>
          </a:p>
        </p:txBody>
      </p:sp>
      <p:sp>
        <p:nvSpPr>
          <p:cNvPr id="51" name="TextBox 50">
            <a:extLst>
              <a:ext uri="{FF2B5EF4-FFF2-40B4-BE49-F238E27FC236}">
                <a16:creationId xmlns:a16="http://schemas.microsoft.com/office/drawing/2014/main" id="{F68311BB-A135-F0D0-5907-F4C4B6998C92}"/>
              </a:ext>
            </a:extLst>
          </p:cNvPr>
          <p:cNvSpPr txBox="1"/>
          <p:nvPr/>
        </p:nvSpPr>
        <p:spPr>
          <a:xfrm>
            <a:off x="7819844" y="1177578"/>
            <a:ext cx="1688238" cy="523220"/>
          </a:xfrm>
          <a:prstGeom prst="rect">
            <a:avLst/>
          </a:prstGeom>
          <a:noFill/>
        </p:spPr>
        <p:txBody>
          <a:bodyPr wrap="square" rtlCol="0">
            <a:spAutoFit/>
          </a:bodyPr>
          <a:lstStyle/>
          <a:p>
            <a:pPr fontAlgn="auto">
              <a:spcBef>
                <a:spcPts val="0"/>
              </a:spcBef>
              <a:spcAft>
                <a:spcPts val="0"/>
              </a:spcAft>
            </a:pPr>
            <a:r>
              <a:rPr lang="en-US" sz="2800">
                <a:solidFill>
                  <a:prstClr val="black"/>
                </a:solidFill>
                <a:latin typeface="Bebas Neue" panose="020B0606020202050201" pitchFamily="34" charset="0"/>
              </a:rPr>
              <a:t>r</a:t>
            </a:r>
            <a:r>
              <a:rPr lang="en-US">
                <a:solidFill>
                  <a:prstClr val="black"/>
                </a:solidFill>
                <a:latin typeface="Bebas Neue" panose="020B0606020202050201" pitchFamily="34" charset="0"/>
              </a:rPr>
              <a:t>epetition</a:t>
            </a:r>
          </a:p>
        </p:txBody>
      </p:sp>
      <p:sp>
        <p:nvSpPr>
          <p:cNvPr id="52" name="TextBox 51">
            <a:extLst>
              <a:ext uri="{FF2B5EF4-FFF2-40B4-BE49-F238E27FC236}">
                <a16:creationId xmlns:a16="http://schemas.microsoft.com/office/drawing/2014/main" id="{8AAA17F9-50A8-197F-D471-AAF0D7D17F03}"/>
              </a:ext>
            </a:extLst>
          </p:cNvPr>
          <p:cNvSpPr txBox="1"/>
          <p:nvPr/>
        </p:nvSpPr>
        <p:spPr>
          <a:xfrm>
            <a:off x="7205611" y="5267385"/>
            <a:ext cx="1688238" cy="523220"/>
          </a:xfrm>
          <a:prstGeom prst="rect">
            <a:avLst/>
          </a:prstGeom>
          <a:noFill/>
        </p:spPr>
        <p:txBody>
          <a:bodyPr wrap="square" rtlCol="0">
            <a:spAutoFit/>
          </a:bodyPr>
          <a:lstStyle/>
          <a:p>
            <a:pPr algn="r" fontAlgn="auto">
              <a:spcBef>
                <a:spcPts val="0"/>
              </a:spcBef>
              <a:spcAft>
                <a:spcPts val="0"/>
              </a:spcAft>
            </a:pPr>
            <a:r>
              <a:rPr lang="en-US" sz="2800" dirty="0">
                <a:solidFill>
                  <a:prstClr val="white"/>
                </a:solidFill>
                <a:latin typeface="Bebas Neue" panose="020B0606020202050201" pitchFamily="34" charset="0"/>
              </a:rPr>
              <a:t>a</a:t>
            </a:r>
            <a:r>
              <a:rPr lang="en-US" dirty="0">
                <a:solidFill>
                  <a:prstClr val="white"/>
                </a:solidFill>
                <a:latin typeface="Bebas Neue" panose="020B0606020202050201" pitchFamily="34" charset="0"/>
              </a:rPr>
              <a:t>lignment</a:t>
            </a:r>
          </a:p>
        </p:txBody>
      </p:sp>
      <p:sp>
        <p:nvSpPr>
          <p:cNvPr id="53" name="TextBox 52">
            <a:extLst>
              <a:ext uri="{FF2B5EF4-FFF2-40B4-BE49-F238E27FC236}">
                <a16:creationId xmlns:a16="http://schemas.microsoft.com/office/drawing/2014/main" id="{3954FF18-8BD7-958C-D2C1-9F599D98A485}"/>
              </a:ext>
            </a:extLst>
          </p:cNvPr>
          <p:cNvSpPr txBox="1"/>
          <p:nvPr/>
        </p:nvSpPr>
        <p:spPr>
          <a:xfrm>
            <a:off x="3053906" y="5229285"/>
            <a:ext cx="1688238" cy="523220"/>
          </a:xfrm>
          <a:prstGeom prst="rect">
            <a:avLst/>
          </a:prstGeom>
          <a:noFill/>
        </p:spPr>
        <p:txBody>
          <a:bodyPr wrap="square" rtlCol="0">
            <a:spAutoFit/>
          </a:bodyPr>
          <a:lstStyle/>
          <a:p>
            <a:pPr algn="r" fontAlgn="auto">
              <a:spcBef>
                <a:spcPts val="0"/>
              </a:spcBef>
              <a:spcAft>
                <a:spcPts val="0"/>
              </a:spcAft>
            </a:pPr>
            <a:r>
              <a:rPr lang="en-US" sz="2800">
                <a:solidFill>
                  <a:prstClr val="white"/>
                </a:solidFill>
                <a:latin typeface="Bebas Neue" panose="020B0606020202050201" pitchFamily="34" charset="0"/>
              </a:rPr>
              <a:t>p</a:t>
            </a:r>
            <a:r>
              <a:rPr lang="en-US">
                <a:solidFill>
                  <a:prstClr val="white"/>
                </a:solidFill>
                <a:latin typeface="Bebas Neue" panose="020B0606020202050201" pitchFamily="34" charset="0"/>
              </a:rPr>
              <a:t>roximity</a:t>
            </a:r>
          </a:p>
        </p:txBody>
      </p:sp>
      <p:sp>
        <p:nvSpPr>
          <p:cNvPr id="54" name="TextBox 53">
            <a:extLst>
              <a:ext uri="{FF2B5EF4-FFF2-40B4-BE49-F238E27FC236}">
                <a16:creationId xmlns:a16="http://schemas.microsoft.com/office/drawing/2014/main" id="{617ABB11-68AE-9AFD-4C2C-4F3646EA84F5}"/>
              </a:ext>
            </a:extLst>
          </p:cNvPr>
          <p:cNvSpPr txBox="1"/>
          <p:nvPr/>
        </p:nvSpPr>
        <p:spPr>
          <a:xfrm>
            <a:off x="6522912" y="1623070"/>
            <a:ext cx="2454612" cy="646331"/>
          </a:xfrm>
          <a:prstGeom prst="rect">
            <a:avLst/>
          </a:prstGeom>
          <a:noFill/>
        </p:spPr>
        <p:txBody>
          <a:bodyPr wrap="square" rtlCol="0">
            <a:spAutoFit/>
          </a:bodyPr>
          <a:lstStyle/>
          <a:p>
            <a:pPr fontAlgn="auto">
              <a:spcBef>
                <a:spcPts val="0"/>
              </a:spcBef>
              <a:spcAft>
                <a:spcPts val="0"/>
              </a:spcAft>
            </a:pPr>
            <a:r>
              <a:rPr lang="en-US" sz="1200" dirty="0">
                <a:solidFill>
                  <a:prstClr val="black"/>
                </a:solidFill>
                <a:latin typeface="Calibri"/>
              </a:rPr>
              <a:t>Reuse the same layout patterns and “building blocks” throughout the proposal for predictability and trust</a:t>
            </a:r>
          </a:p>
        </p:txBody>
      </p:sp>
      <p:sp>
        <p:nvSpPr>
          <p:cNvPr id="55" name="TextBox 54">
            <a:extLst>
              <a:ext uri="{FF2B5EF4-FFF2-40B4-BE49-F238E27FC236}">
                <a16:creationId xmlns:a16="http://schemas.microsoft.com/office/drawing/2014/main" id="{4B6298BD-1E7C-3BF4-6A74-43DDD908A188}"/>
              </a:ext>
            </a:extLst>
          </p:cNvPr>
          <p:cNvSpPr txBox="1"/>
          <p:nvPr/>
        </p:nvSpPr>
        <p:spPr>
          <a:xfrm>
            <a:off x="3829225" y="1615333"/>
            <a:ext cx="1592812" cy="830997"/>
          </a:xfrm>
          <a:prstGeom prst="rect">
            <a:avLst/>
          </a:prstGeom>
          <a:noFill/>
        </p:spPr>
        <p:txBody>
          <a:bodyPr wrap="square" rtlCol="0">
            <a:spAutoFit/>
          </a:bodyPr>
          <a:lstStyle/>
          <a:p>
            <a:pPr fontAlgn="auto">
              <a:spcBef>
                <a:spcPts val="0"/>
              </a:spcBef>
              <a:spcAft>
                <a:spcPts val="0"/>
              </a:spcAft>
            </a:pPr>
            <a:r>
              <a:rPr lang="en-US" sz="1200" dirty="0">
                <a:solidFill>
                  <a:prstClr val="black"/>
                </a:solidFill>
                <a:latin typeface="Calibri"/>
              </a:rPr>
              <a:t>Use a different design elements to help things stand out: size, shape, color, direction</a:t>
            </a:r>
          </a:p>
        </p:txBody>
      </p:sp>
      <p:sp>
        <p:nvSpPr>
          <p:cNvPr id="56" name="TextBox 55">
            <a:extLst>
              <a:ext uri="{FF2B5EF4-FFF2-40B4-BE49-F238E27FC236}">
                <a16:creationId xmlns:a16="http://schemas.microsoft.com/office/drawing/2014/main" id="{082031C6-D508-59B5-759F-D8628DA346F4}"/>
              </a:ext>
            </a:extLst>
          </p:cNvPr>
          <p:cNvSpPr txBox="1"/>
          <p:nvPr/>
        </p:nvSpPr>
        <p:spPr>
          <a:xfrm>
            <a:off x="7314003" y="4267408"/>
            <a:ext cx="1663521" cy="1015663"/>
          </a:xfrm>
          <a:prstGeom prst="rect">
            <a:avLst/>
          </a:prstGeom>
          <a:noFill/>
        </p:spPr>
        <p:txBody>
          <a:bodyPr wrap="square" rtlCol="0">
            <a:spAutoFit/>
          </a:bodyPr>
          <a:lstStyle/>
          <a:p>
            <a:pPr fontAlgn="auto">
              <a:spcBef>
                <a:spcPts val="0"/>
              </a:spcBef>
              <a:spcAft>
                <a:spcPts val="0"/>
              </a:spcAft>
            </a:pPr>
            <a:r>
              <a:rPr lang="en-US" sz="1200" dirty="0">
                <a:solidFill>
                  <a:prstClr val="white"/>
                </a:solidFill>
                <a:latin typeface="Calibri"/>
              </a:rPr>
              <a:t>Use Align tool, grids, the Rule of Thirds, left-aligned or justified text, and same-sized boxes to line up everything</a:t>
            </a:r>
          </a:p>
        </p:txBody>
      </p:sp>
      <p:sp>
        <p:nvSpPr>
          <p:cNvPr id="57" name="TextBox 56">
            <a:extLst>
              <a:ext uri="{FF2B5EF4-FFF2-40B4-BE49-F238E27FC236}">
                <a16:creationId xmlns:a16="http://schemas.microsoft.com/office/drawing/2014/main" id="{43118021-E738-9067-AD05-EAF435F4A7AC}"/>
              </a:ext>
            </a:extLst>
          </p:cNvPr>
          <p:cNvSpPr txBox="1"/>
          <p:nvPr/>
        </p:nvSpPr>
        <p:spPr>
          <a:xfrm>
            <a:off x="3779081" y="4500438"/>
            <a:ext cx="2510932" cy="830997"/>
          </a:xfrm>
          <a:prstGeom prst="rect">
            <a:avLst/>
          </a:prstGeom>
          <a:noFill/>
        </p:spPr>
        <p:txBody>
          <a:bodyPr wrap="square" rtlCol="0">
            <a:spAutoFit/>
          </a:bodyPr>
          <a:lstStyle/>
          <a:p>
            <a:pPr fontAlgn="auto">
              <a:spcBef>
                <a:spcPts val="0"/>
              </a:spcBef>
              <a:spcAft>
                <a:spcPts val="0"/>
              </a:spcAft>
            </a:pPr>
            <a:r>
              <a:rPr lang="en-US" sz="1200" dirty="0">
                <a:solidFill>
                  <a:prstClr val="white"/>
                </a:solidFill>
                <a:latin typeface="Calibri"/>
              </a:rPr>
              <a:t>Move elements that belong together closer to each other, and those that are separate further apart, for pages to look more organized</a:t>
            </a:r>
          </a:p>
        </p:txBody>
      </p:sp>
      <p:sp>
        <p:nvSpPr>
          <p:cNvPr id="58" name="Rectangle 57">
            <a:extLst>
              <a:ext uri="{FF2B5EF4-FFF2-40B4-BE49-F238E27FC236}">
                <a16:creationId xmlns:a16="http://schemas.microsoft.com/office/drawing/2014/main" id="{89672EA2-87DB-D7DC-1E93-E7417BF300FF}"/>
              </a:ext>
            </a:extLst>
          </p:cNvPr>
          <p:cNvSpPr/>
          <p:nvPr/>
        </p:nvSpPr>
        <p:spPr>
          <a:xfrm>
            <a:off x="4403780" y="2546032"/>
            <a:ext cx="365760" cy="365760"/>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Oval 58">
            <a:extLst>
              <a:ext uri="{FF2B5EF4-FFF2-40B4-BE49-F238E27FC236}">
                <a16:creationId xmlns:a16="http://schemas.microsoft.com/office/drawing/2014/main" id="{35238FF5-EA2E-BD7A-5E09-BFEDF298D323}"/>
              </a:ext>
            </a:extLst>
          </p:cNvPr>
          <p:cNvSpPr/>
          <p:nvPr/>
        </p:nvSpPr>
        <p:spPr>
          <a:xfrm>
            <a:off x="4886099" y="2546032"/>
            <a:ext cx="365760" cy="365760"/>
          </a:xfrm>
          <a:prstGeom prst="ellipse">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4367884B-FC60-052E-6F36-9EB8F08904B6}"/>
              </a:ext>
            </a:extLst>
          </p:cNvPr>
          <p:cNvSpPr/>
          <p:nvPr/>
        </p:nvSpPr>
        <p:spPr>
          <a:xfrm>
            <a:off x="3921462" y="2546032"/>
            <a:ext cx="365760" cy="365760"/>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Rectangle 60">
            <a:extLst>
              <a:ext uri="{FF2B5EF4-FFF2-40B4-BE49-F238E27FC236}">
                <a16:creationId xmlns:a16="http://schemas.microsoft.com/office/drawing/2014/main" id="{5CD27246-630E-0F57-6787-467E1F80D64F}"/>
              </a:ext>
            </a:extLst>
          </p:cNvPr>
          <p:cNvSpPr/>
          <p:nvPr/>
        </p:nvSpPr>
        <p:spPr>
          <a:xfrm>
            <a:off x="6835069" y="2332030"/>
            <a:ext cx="182880" cy="182880"/>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F7A05F73-5613-6769-3F2F-BD8E321BB065}"/>
              </a:ext>
            </a:extLst>
          </p:cNvPr>
          <p:cNvSpPr/>
          <p:nvPr/>
        </p:nvSpPr>
        <p:spPr>
          <a:xfrm>
            <a:off x="6574826" y="2332030"/>
            <a:ext cx="182880" cy="182880"/>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D499291B-70AC-4436-F558-9904D1340010}"/>
              </a:ext>
            </a:extLst>
          </p:cNvPr>
          <p:cNvSpPr/>
          <p:nvPr/>
        </p:nvSpPr>
        <p:spPr>
          <a:xfrm>
            <a:off x="7876041" y="2332030"/>
            <a:ext cx="182880" cy="182880"/>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CE4D8D66-03DB-9177-7DC2-EF0E399B76CC}"/>
              </a:ext>
            </a:extLst>
          </p:cNvPr>
          <p:cNvSpPr/>
          <p:nvPr/>
        </p:nvSpPr>
        <p:spPr>
          <a:xfrm>
            <a:off x="7355555" y="2332030"/>
            <a:ext cx="182880" cy="182880"/>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Rectangle 64">
            <a:extLst>
              <a:ext uri="{FF2B5EF4-FFF2-40B4-BE49-F238E27FC236}">
                <a16:creationId xmlns:a16="http://schemas.microsoft.com/office/drawing/2014/main" id="{690CD733-BED7-E339-6759-F46AD0EA4870}"/>
              </a:ext>
            </a:extLst>
          </p:cNvPr>
          <p:cNvSpPr/>
          <p:nvPr/>
        </p:nvSpPr>
        <p:spPr>
          <a:xfrm>
            <a:off x="7095312" y="2332030"/>
            <a:ext cx="182880" cy="182880"/>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Rectangle 65">
            <a:extLst>
              <a:ext uri="{FF2B5EF4-FFF2-40B4-BE49-F238E27FC236}">
                <a16:creationId xmlns:a16="http://schemas.microsoft.com/office/drawing/2014/main" id="{72BF304C-EB0A-CA7F-F15B-7FE83B5106C9}"/>
              </a:ext>
            </a:extLst>
          </p:cNvPr>
          <p:cNvSpPr/>
          <p:nvPr/>
        </p:nvSpPr>
        <p:spPr>
          <a:xfrm>
            <a:off x="7615798" y="2332030"/>
            <a:ext cx="182880" cy="182880"/>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9FF86389-AA8A-17F5-3D61-BD27510642F7}"/>
              </a:ext>
            </a:extLst>
          </p:cNvPr>
          <p:cNvSpPr/>
          <p:nvPr/>
        </p:nvSpPr>
        <p:spPr>
          <a:xfrm>
            <a:off x="8136284" y="2332030"/>
            <a:ext cx="182880" cy="182880"/>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8" name="Rectangle 67">
            <a:extLst>
              <a:ext uri="{FF2B5EF4-FFF2-40B4-BE49-F238E27FC236}">
                <a16:creationId xmlns:a16="http://schemas.microsoft.com/office/drawing/2014/main" id="{C6467174-0CF9-1BA8-8C58-EF104CF4D8C7}"/>
              </a:ext>
            </a:extLst>
          </p:cNvPr>
          <p:cNvSpPr/>
          <p:nvPr/>
        </p:nvSpPr>
        <p:spPr>
          <a:xfrm>
            <a:off x="8396528" y="2332030"/>
            <a:ext cx="182880" cy="182880"/>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Rectangle 68">
            <a:extLst>
              <a:ext uri="{FF2B5EF4-FFF2-40B4-BE49-F238E27FC236}">
                <a16:creationId xmlns:a16="http://schemas.microsoft.com/office/drawing/2014/main" id="{FA6B54E5-72FC-7D81-225C-6F84D206A2C7}"/>
              </a:ext>
            </a:extLst>
          </p:cNvPr>
          <p:cNvSpPr/>
          <p:nvPr/>
        </p:nvSpPr>
        <p:spPr>
          <a:xfrm>
            <a:off x="8656774" y="2332030"/>
            <a:ext cx="182880" cy="182880"/>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Rectangle 69">
            <a:extLst>
              <a:ext uri="{FF2B5EF4-FFF2-40B4-BE49-F238E27FC236}">
                <a16:creationId xmlns:a16="http://schemas.microsoft.com/office/drawing/2014/main" id="{D3438C8A-3457-0392-F69F-79480F16C7E0}"/>
              </a:ext>
            </a:extLst>
          </p:cNvPr>
          <p:cNvSpPr/>
          <p:nvPr/>
        </p:nvSpPr>
        <p:spPr>
          <a:xfrm>
            <a:off x="3875741" y="3836010"/>
            <a:ext cx="64008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71" name="Straight Connector 70">
            <a:extLst>
              <a:ext uri="{FF2B5EF4-FFF2-40B4-BE49-F238E27FC236}">
                <a16:creationId xmlns:a16="http://schemas.microsoft.com/office/drawing/2014/main" id="{D63A264A-499B-3051-23C1-15F236038ECD}"/>
              </a:ext>
            </a:extLst>
          </p:cNvPr>
          <p:cNvCxnSpPr>
            <a:cxnSpLocks/>
          </p:cNvCxnSpPr>
          <p:nvPr/>
        </p:nvCxnSpPr>
        <p:spPr>
          <a:xfrm>
            <a:off x="3875741" y="3937421"/>
            <a:ext cx="640080" cy="0"/>
          </a:xfrm>
          <a:prstGeom prst="line">
            <a:avLst/>
          </a:prstGeom>
          <a:noFill/>
          <a:ln w="6350" cap="flat" cmpd="sng" algn="ctr">
            <a:solidFill>
              <a:sysClr val="window" lastClr="FFFFFF"/>
            </a:solidFill>
            <a:prstDash val="solid"/>
            <a:miter lim="800000"/>
          </a:ln>
          <a:effectLst/>
        </p:spPr>
      </p:cxnSp>
      <p:cxnSp>
        <p:nvCxnSpPr>
          <p:cNvPr id="72" name="Straight Connector 71">
            <a:extLst>
              <a:ext uri="{FF2B5EF4-FFF2-40B4-BE49-F238E27FC236}">
                <a16:creationId xmlns:a16="http://schemas.microsoft.com/office/drawing/2014/main" id="{A4062DCF-4DA7-374A-FF53-4CDA684A8135}"/>
              </a:ext>
            </a:extLst>
          </p:cNvPr>
          <p:cNvCxnSpPr>
            <a:cxnSpLocks/>
          </p:cNvCxnSpPr>
          <p:nvPr/>
        </p:nvCxnSpPr>
        <p:spPr>
          <a:xfrm>
            <a:off x="3875741" y="3993113"/>
            <a:ext cx="640080" cy="0"/>
          </a:xfrm>
          <a:prstGeom prst="line">
            <a:avLst/>
          </a:prstGeom>
          <a:noFill/>
          <a:ln w="6350" cap="flat" cmpd="sng" algn="ctr">
            <a:solidFill>
              <a:sysClr val="window" lastClr="FFFFFF"/>
            </a:solidFill>
            <a:prstDash val="solid"/>
            <a:miter lim="800000"/>
          </a:ln>
          <a:effectLst/>
        </p:spPr>
      </p:cxnSp>
      <p:cxnSp>
        <p:nvCxnSpPr>
          <p:cNvPr id="73" name="Straight Connector 72">
            <a:extLst>
              <a:ext uri="{FF2B5EF4-FFF2-40B4-BE49-F238E27FC236}">
                <a16:creationId xmlns:a16="http://schemas.microsoft.com/office/drawing/2014/main" id="{9EE9A43B-BF7E-FA18-DFF9-0649382ADE22}"/>
              </a:ext>
            </a:extLst>
          </p:cNvPr>
          <p:cNvCxnSpPr>
            <a:cxnSpLocks/>
          </p:cNvCxnSpPr>
          <p:nvPr/>
        </p:nvCxnSpPr>
        <p:spPr>
          <a:xfrm>
            <a:off x="3875741" y="4048805"/>
            <a:ext cx="640080" cy="0"/>
          </a:xfrm>
          <a:prstGeom prst="line">
            <a:avLst/>
          </a:prstGeom>
          <a:noFill/>
          <a:ln w="6350" cap="flat" cmpd="sng" algn="ctr">
            <a:solidFill>
              <a:sysClr val="window" lastClr="FFFFFF"/>
            </a:solidFill>
            <a:prstDash val="solid"/>
            <a:miter lim="800000"/>
          </a:ln>
          <a:effectLst/>
        </p:spPr>
      </p:cxnSp>
      <p:sp>
        <p:nvSpPr>
          <p:cNvPr id="74" name="Rectangle 73">
            <a:extLst>
              <a:ext uri="{FF2B5EF4-FFF2-40B4-BE49-F238E27FC236}">
                <a16:creationId xmlns:a16="http://schemas.microsoft.com/office/drawing/2014/main" id="{F243A651-1F08-57C5-37F9-A39D1B09283D}"/>
              </a:ext>
            </a:extLst>
          </p:cNvPr>
          <p:cNvSpPr/>
          <p:nvPr/>
        </p:nvSpPr>
        <p:spPr>
          <a:xfrm>
            <a:off x="3875741" y="4203745"/>
            <a:ext cx="64008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75" name="Straight Connector 74">
            <a:extLst>
              <a:ext uri="{FF2B5EF4-FFF2-40B4-BE49-F238E27FC236}">
                <a16:creationId xmlns:a16="http://schemas.microsoft.com/office/drawing/2014/main" id="{F43944B4-3A98-2422-8E1B-01DA20803DF2}"/>
              </a:ext>
            </a:extLst>
          </p:cNvPr>
          <p:cNvCxnSpPr>
            <a:cxnSpLocks/>
          </p:cNvCxnSpPr>
          <p:nvPr/>
        </p:nvCxnSpPr>
        <p:spPr>
          <a:xfrm>
            <a:off x="3875741" y="4305156"/>
            <a:ext cx="640080" cy="0"/>
          </a:xfrm>
          <a:prstGeom prst="line">
            <a:avLst/>
          </a:prstGeom>
          <a:noFill/>
          <a:ln w="6350" cap="flat" cmpd="sng" algn="ctr">
            <a:solidFill>
              <a:sysClr val="window" lastClr="FFFFFF"/>
            </a:solidFill>
            <a:prstDash val="solid"/>
            <a:miter lim="800000"/>
          </a:ln>
          <a:effectLst/>
        </p:spPr>
      </p:cxnSp>
      <p:cxnSp>
        <p:nvCxnSpPr>
          <p:cNvPr id="76" name="Straight Connector 75">
            <a:extLst>
              <a:ext uri="{FF2B5EF4-FFF2-40B4-BE49-F238E27FC236}">
                <a16:creationId xmlns:a16="http://schemas.microsoft.com/office/drawing/2014/main" id="{A6D06ADE-47F5-14E1-2F8E-0F652B3DBE85}"/>
              </a:ext>
            </a:extLst>
          </p:cNvPr>
          <p:cNvCxnSpPr>
            <a:cxnSpLocks/>
          </p:cNvCxnSpPr>
          <p:nvPr/>
        </p:nvCxnSpPr>
        <p:spPr>
          <a:xfrm>
            <a:off x="3875741" y="4360848"/>
            <a:ext cx="640080" cy="0"/>
          </a:xfrm>
          <a:prstGeom prst="line">
            <a:avLst/>
          </a:prstGeom>
          <a:noFill/>
          <a:ln w="6350" cap="flat" cmpd="sng" algn="ctr">
            <a:solidFill>
              <a:sysClr val="window" lastClr="FFFFFF"/>
            </a:solidFill>
            <a:prstDash val="solid"/>
            <a:miter lim="800000"/>
          </a:ln>
          <a:effectLst/>
        </p:spPr>
      </p:cxnSp>
      <p:cxnSp>
        <p:nvCxnSpPr>
          <p:cNvPr id="77" name="Straight Connector 76">
            <a:extLst>
              <a:ext uri="{FF2B5EF4-FFF2-40B4-BE49-F238E27FC236}">
                <a16:creationId xmlns:a16="http://schemas.microsoft.com/office/drawing/2014/main" id="{F483D2A8-1549-F5FD-0B73-F49384763247}"/>
              </a:ext>
            </a:extLst>
          </p:cNvPr>
          <p:cNvCxnSpPr>
            <a:cxnSpLocks/>
          </p:cNvCxnSpPr>
          <p:nvPr/>
        </p:nvCxnSpPr>
        <p:spPr>
          <a:xfrm>
            <a:off x="3875741" y="4416540"/>
            <a:ext cx="640080" cy="0"/>
          </a:xfrm>
          <a:prstGeom prst="line">
            <a:avLst/>
          </a:prstGeom>
          <a:noFill/>
          <a:ln w="6350" cap="flat" cmpd="sng" algn="ctr">
            <a:solidFill>
              <a:sysClr val="window" lastClr="FFFFFF"/>
            </a:solidFill>
            <a:prstDash val="solid"/>
            <a:miter lim="800000"/>
          </a:ln>
          <a:effectLst/>
        </p:spPr>
      </p:cxnSp>
      <p:cxnSp>
        <p:nvCxnSpPr>
          <p:cNvPr id="78" name="Straight Connector 77">
            <a:extLst>
              <a:ext uri="{FF2B5EF4-FFF2-40B4-BE49-F238E27FC236}">
                <a16:creationId xmlns:a16="http://schemas.microsoft.com/office/drawing/2014/main" id="{F3E76873-D6C0-A504-FFF0-5983E2734E56}"/>
              </a:ext>
            </a:extLst>
          </p:cNvPr>
          <p:cNvCxnSpPr/>
          <p:nvPr/>
        </p:nvCxnSpPr>
        <p:spPr>
          <a:xfrm>
            <a:off x="7422055" y="3727119"/>
            <a:ext cx="0" cy="396816"/>
          </a:xfrm>
          <a:prstGeom prst="line">
            <a:avLst/>
          </a:prstGeom>
          <a:noFill/>
          <a:ln w="38100" cap="flat" cmpd="sng" algn="ctr">
            <a:solidFill>
              <a:sysClr val="window" lastClr="FFFFFF"/>
            </a:solidFill>
            <a:prstDash val="solid"/>
            <a:miter lim="800000"/>
          </a:ln>
          <a:effectLst/>
        </p:spPr>
      </p:cxnSp>
      <p:sp>
        <p:nvSpPr>
          <p:cNvPr id="79" name="Rectangle 78">
            <a:extLst>
              <a:ext uri="{FF2B5EF4-FFF2-40B4-BE49-F238E27FC236}">
                <a16:creationId xmlns:a16="http://schemas.microsoft.com/office/drawing/2014/main" id="{F848B3EB-4B62-B2D0-B330-1E6E9445DEFF}"/>
              </a:ext>
            </a:extLst>
          </p:cNvPr>
          <p:cNvSpPr/>
          <p:nvPr/>
        </p:nvSpPr>
        <p:spPr>
          <a:xfrm>
            <a:off x="7490851" y="3733407"/>
            <a:ext cx="289397" cy="10625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18493860-637E-D23D-A14C-6E935A6EA1B5}"/>
              </a:ext>
            </a:extLst>
          </p:cNvPr>
          <p:cNvSpPr/>
          <p:nvPr/>
        </p:nvSpPr>
        <p:spPr>
          <a:xfrm>
            <a:off x="7490851" y="3909486"/>
            <a:ext cx="405904" cy="10625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81" name="Straight Arrow Connector 80">
            <a:extLst>
              <a:ext uri="{FF2B5EF4-FFF2-40B4-BE49-F238E27FC236}">
                <a16:creationId xmlns:a16="http://schemas.microsoft.com/office/drawing/2014/main" id="{0244C233-CBB8-2823-4F5B-76C95502110B}"/>
              </a:ext>
            </a:extLst>
          </p:cNvPr>
          <p:cNvCxnSpPr>
            <a:cxnSpLocks/>
          </p:cNvCxnSpPr>
          <p:nvPr/>
        </p:nvCxnSpPr>
        <p:spPr>
          <a:xfrm flipH="1">
            <a:off x="7490851" y="4085564"/>
            <a:ext cx="228600" cy="0"/>
          </a:xfrm>
          <a:prstGeom prst="straightConnector1">
            <a:avLst/>
          </a:prstGeom>
          <a:noFill/>
          <a:ln w="38100" cap="flat" cmpd="sng" algn="ctr">
            <a:solidFill>
              <a:sysClr val="window" lastClr="FFFFFF"/>
            </a:solidFill>
            <a:prstDash val="solid"/>
            <a:miter lim="800000"/>
            <a:tailEnd type="triangle"/>
          </a:ln>
          <a:effectLst/>
        </p:spPr>
      </p:cxnSp>
      <p:sp>
        <p:nvSpPr>
          <p:cNvPr id="82" name="TextBox 81">
            <a:extLst>
              <a:ext uri="{FF2B5EF4-FFF2-40B4-BE49-F238E27FC236}">
                <a16:creationId xmlns:a16="http://schemas.microsoft.com/office/drawing/2014/main" id="{5DBA9A32-C66D-F81C-BFE4-392318F43F47}"/>
              </a:ext>
            </a:extLst>
          </p:cNvPr>
          <p:cNvSpPr txBox="1"/>
          <p:nvPr/>
        </p:nvSpPr>
        <p:spPr>
          <a:xfrm>
            <a:off x="7872448" y="3768379"/>
            <a:ext cx="780730" cy="400110"/>
          </a:xfrm>
          <a:prstGeom prst="rect">
            <a:avLst/>
          </a:prstGeom>
          <a:noFill/>
        </p:spPr>
        <p:txBody>
          <a:bodyPr wrap="square" rtlCol="0">
            <a:spAutoFit/>
          </a:bodyPr>
          <a:lstStyle/>
          <a:p>
            <a:pPr fontAlgn="auto">
              <a:spcBef>
                <a:spcPts val="0"/>
              </a:spcBef>
              <a:spcAft>
                <a:spcPts val="0"/>
              </a:spcAft>
            </a:pPr>
            <a:r>
              <a:rPr lang="en-US" sz="2000">
                <a:solidFill>
                  <a:prstClr val="white"/>
                </a:solidFill>
                <a:latin typeface="Calibri"/>
              </a:rPr>
              <a:t>Align</a:t>
            </a:r>
          </a:p>
        </p:txBody>
      </p:sp>
    </p:spTree>
    <p:extLst>
      <p:ext uri="{BB962C8B-B14F-4D97-AF65-F5344CB8AC3E}">
        <p14:creationId xmlns:p14="http://schemas.microsoft.com/office/powerpoint/2010/main" val="367908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6" name="Subtitle 5"/>
          <p:cNvSpPr>
            <a:spLocks noGrp="1"/>
          </p:cNvSpPr>
          <p:nvPr>
            <p:ph type="subTitle" idx="11"/>
          </p:nvPr>
        </p:nvSpPr>
        <p:spPr/>
        <p:txBody>
          <a:bodyPr>
            <a:normAutofit fontScale="92500"/>
          </a:bodyPr>
          <a:lstStyle/>
          <a:p>
            <a:r>
              <a:rPr lang="en-US" dirty="0"/>
              <a:t>Upon completing this course, you will have learned…</a:t>
            </a:r>
          </a:p>
        </p:txBody>
      </p:sp>
      <p:sp>
        <p:nvSpPr>
          <p:cNvPr id="4" name="Content Placeholder 3"/>
          <p:cNvSpPr>
            <a:spLocks noGrp="1"/>
          </p:cNvSpPr>
          <p:nvPr>
            <p:ph sz="half" idx="1"/>
          </p:nvPr>
        </p:nvSpPr>
        <p:spPr>
          <a:xfrm>
            <a:off x="914400" y="1499286"/>
            <a:ext cx="7620000" cy="4572000"/>
          </a:xfrm>
        </p:spPr>
        <p:txBody>
          <a:bodyPr>
            <a:noAutofit/>
          </a:bodyPr>
          <a:lstStyle/>
          <a:p>
            <a:pPr marL="511175" indent="-282575">
              <a:lnSpc>
                <a:spcPct val="110000"/>
              </a:lnSpc>
              <a:spcBef>
                <a:spcPct val="20000"/>
              </a:spcBef>
              <a:spcAft>
                <a:spcPts val="1000"/>
              </a:spcAft>
              <a:buClr>
                <a:srgbClr val="BE1E2D"/>
              </a:buClr>
              <a:buFont typeface="Wingdings" charset="2"/>
              <a:buChar char="ü"/>
            </a:pPr>
            <a:r>
              <a:rPr lang="en-US" sz="1400" dirty="0"/>
              <a:t>How to choose the right type of visual to represent your information</a:t>
            </a:r>
          </a:p>
          <a:p>
            <a:pPr marL="511175" indent="-282575">
              <a:lnSpc>
                <a:spcPct val="110000"/>
              </a:lnSpc>
              <a:spcBef>
                <a:spcPct val="20000"/>
              </a:spcBef>
              <a:spcAft>
                <a:spcPts val="1000"/>
              </a:spcAft>
              <a:buClr>
                <a:srgbClr val="BE1E2D"/>
              </a:buClr>
              <a:buFont typeface="Wingdings" charset="2"/>
              <a:buChar char="ü"/>
            </a:pPr>
            <a:r>
              <a:rPr lang="en-US" sz="1400" dirty="0"/>
              <a:t>How to plan space for graphics and visuals in the proposal document</a:t>
            </a:r>
          </a:p>
          <a:p>
            <a:pPr marL="511175" indent="-282575">
              <a:lnSpc>
                <a:spcPct val="110000"/>
              </a:lnSpc>
              <a:spcBef>
                <a:spcPct val="20000"/>
              </a:spcBef>
              <a:spcAft>
                <a:spcPts val="1000"/>
              </a:spcAft>
              <a:buClr>
                <a:srgbClr val="BE1E2D"/>
              </a:buClr>
              <a:buFont typeface="Wingdings" charset="2"/>
              <a:buChar char="ü"/>
            </a:pPr>
            <a:r>
              <a:rPr lang="en-US" sz="1400" dirty="0"/>
              <a:t>Allocate resources for graphic conceptualization, creation, and rendering</a:t>
            </a:r>
          </a:p>
          <a:p>
            <a:pPr marL="511175" indent="-282575">
              <a:lnSpc>
                <a:spcPct val="110000"/>
              </a:lnSpc>
              <a:spcBef>
                <a:spcPct val="20000"/>
              </a:spcBef>
              <a:spcAft>
                <a:spcPts val="1000"/>
              </a:spcAft>
              <a:buClr>
                <a:srgbClr val="BE1E2D"/>
              </a:buClr>
              <a:buFont typeface="Wingdings" charset="2"/>
              <a:buChar char="ü"/>
            </a:pPr>
            <a:r>
              <a:rPr lang="en-US" sz="1400" dirty="0"/>
              <a:t>Conceptualize graphics and customer-centric representations of your solution</a:t>
            </a:r>
          </a:p>
          <a:p>
            <a:pPr marL="511175" indent="-282575">
              <a:lnSpc>
                <a:spcPct val="110000"/>
              </a:lnSpc>
              <a:spcBef>
                <a:spcPct val="20000"/>
              </a:spcBef>
              <a:spcAft>
                <a:spcPts val="1000"/>
              </a:spcAft>
              <a:buClr>
                <a:srgbClr val="BE1E2D"/>
              </a:buClr>
              <a:buFont typeface="Wingdings" charset="2"/>
              <a:buChar char="ü"/>
            </a:pPr>
            <a:r>
              <a:rPr lang="en-US" sz="1400" dirty="0"/>
              <a:t>Use basic design principles to create attractive graphics</a:t>
            </a:r>
          </a:p>
          <a:p>
            <a:pPr marL="511175" indent="-282575">
              <a:lnSpc>
                <a:spcPct val="110000"/>
              </a:lnSpc>
              <a:spcBef>
                <a:spcPct val="20000"/>
              </a:spcBef>
              <a:spcAft>
                <a:spcPts val="1000"/>
              </a:spcAft>
              <a:buClr>
                <a:srgbClr val="BE1E2D"/>
              </a:buClr>
              <a:buFont typeface="Wingdings" charset="2"/>
              <a:buChar char="ü"/>
            </a:pPr>
            <a:r>
              <a:rPr lang="en-US" sz="1400" dirty="0"/>
              <a:t>Find and use graphic templates and stock art</a:t>
            </a:r>
          </a:p>
          <a:p>
            <a:pPr marL="511175" indent="-282575">
              <a:lnSpc>
                <a:spcPct val="110000"/>
              </a:lnSpc>
              <a:spcBef>
                <a:spcPct val="20000"/>
              </a:spcBef>
              <a:spcAft>
                <a:spcPts val="1000"/>
              </a:spcAft>
              <a:buClr>
                <a:srgbClr val="BE1E2D"/>
              </a:buClr>
              <a:buFont typeface="Wingdings" charset="2"/>
              <a:buChar char="ü"/>
            </a:pPr>
            <a:r>
              <a:rPr lang="en-US" sz="1400" dirty="0"/>
              <a:t>Develop powerful action captions to increase persuasiveness</a:t>
            </a:r>
          </a:p>
          <a:p>
            <a:pPr marL="511175" indent="-282575">
              <a:lnSpc>
                <a:spcPct val="110000"/>
              </a:lnSpc>
              <a:spcBef>
                <a:spcPct val="20000"/>
              </a:spcBef>
              <a:spcAft>
                <a:spcPts val="1000"/>
              </a:spcAft>
              <a:buClr>
                <a:srgbClr val="BE1E2D"/>
              </a:buClr>
              <a:buFont typeface="Wingdings" charset="2"/>
              <a:buChar char="ü"/>
            </a:pPr>
            <a:r>
              <a:rPr lang="en-US" sz="1400" dirty="0"/>
              <a:t>Create large, graphic-intensive proposal elements such as covers and spines</a:t>
            </a:r>
          </a:p>
          <a:p>
            <a:pPr marL="511175" indent="-282575">
              <a:lnSpc>
                <a:spcPct val="110000"/>
              </a:lnSpc>
              <a:spcBef>
                <a:spcPct val="20000"/>
              </a:spcBef>
              <a:spcAft>
                <a:spcPts val="1000"/>
              </a:spcAft>
              <a:buClr>
                <a:srgbClr val="BE1E2D"/>
              </a:buClr>
              <a:buFont typeface="Wingdings" charset="2"/>
              <a:buChar char="ü"/>
            </a:pPr>
            <a:r>
              <a:rPr lang="en-US" sz="1400" dirty="0"/>
              <a:t>Edit graphics to ensure a professional finish</a:t>
            </a:r>
          </a:p>
          <a:p>
            <a:pPr marL="511175" indent="-282575">
              <a:lnSpc>
                <a:spcPct val="110000"/>
              </a:lnSpc>
              <a:spcBef>
                <a:spcPct val="20000"/>
              </a:spcBef>
              <a:spcAft>
                <a:spcPts val="1000"/>
              </a:spcAft>
              <a:buClr>
                <a:srgbClr val="BE1E2D"/>
              </a:buClr>
              <a:buFont typeface="Wingdings" charset="2"/>
              <a:buChar char="ü"/>
            </a:pPr>
            <a:r>
              <a:rPr lang="en-US" sz="1400" dirty="0"/>
              <a:t>Export graphics for final production</a:t>
            </a:r>
          </a:p>
        </p:txBody>
      </p:sp>
      <p:sp>
        <p:nvSpPr>
          <p:cNvPr id="5"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3</a:t>
            </a:fld>
            <a:endParaRPr lang="en-US" dirty="0"/>
          </a:p>
        </p:txBody>
      </p:sp>
    </p:spTree>
    <p:extLst>
      <p:ext uri="{BB962C8B-B14F-4D97-AF65-F5344CB8AC3E}">
        <p14:creationId xmlns:p14="http://schemas.microsoft.com/office/powerpoint/2010/main" val="394822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animEffect transition="in" filter="fade">
                                      <p:cBhvr>
                                        <p:cTn id="63" dur="1000"/>
                                        <p:tgtEl>
                                          <p:spTgt spid="4">
                                            <p:txEl>
                                              <p:pRg st="8" end="8"/>
                                            </p:txEl>
                                          </p:spTgt>
                                        </p:tgtEl>
                                      </p:cBhvr>
                                    </p:animEffect>
                                    <p:anim calcmode="lin" valueType="num">
                                      <p:cBhvr>
                                        <p:cTn id="6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xEl>
                                              <p:pRg st="9" end="9"/>
                                            </p:txEl>
                                          </p:spTgt>
                                        </p:tgtEl>
                                        <p:attrNameLst>
                                          <p:attrName>style.visibility</p:attrName>
                                        </p:attrNameLst>
                                      </p:cBhvr>
                                      <p:to>
                                        <p:strVal val="visible"/>
                                      </p:to>
                                    </p:set>
                                    <p:animEffect transition="in" filter="fade">
                                      <p:cBhvr>
                                        <p:cTn id="70" dur="1000"/>
                                        <p:tgtEl>
                                          <p:spTgt spid="4">
                                            <p:txEl>
                                              <p:pRg st="9" end="9"/>
                                            </p:txEl>
                                          </p:spTgt>
                                        </p:tgtEl>
                                      </p:cBhvr>
                                    </p:animEffect>
                                    <p:anim calcmode="lin" valueType="num">
                                      <p:cBhvr>
                                        <p:cTn id="7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772400" cy="609600"/>
          </a:xfrm>
        </p:spPr>
        <p:txBody>
          <a:bodyPr/>
          <a:lstStyle/>
          <a:p>
            <a:r>
              <a:rPr lang="en-US" dirty="0"/>
              <a:t>Visual Principles</a:t>
            </a:r>
          </a:p>
        </p:txBody>
      </p:sp>
      <p:sp>
        <p:nvSpPr>
          <p:cNvPr id="3" name="Subtitle 2"/>
          <p:cNvSpPr>
            <a:spLocks noGrp="1"/>
          </p:cNvSpPr>
          <p:nvPr>
            <p:ph type="subTitle" idx="11"/>
          </p:nvPr>
        </p:nvSpPr>
        <p:spPr>
          <a:xfrm>
            <a:off x="457200" y="1066800"/>
            <a:ext cx="7772400" cy="457200"/>
          </a:xfrm>
        </p:spPr>
        <p:txBody>
          <a:bodyPr/>
          <a:lstStyle/>
          <a:p>
            <a:r>
              <a:rPr lang="en-US" dirty="0"/>
              <a:t>Legibility</a:t>
            </a:r>
          </a:p>
        </p:txBody>
      </p:sp>
      <p:sp>
        <p:nvSpPr>
          <p:cNvPr id="4" name="Content Placeholder 3"/>
          <p:cNvSpPr>
            <a:spLocks noGrp="1"/>
          </p:cNvSpPr>
          <p:nvPr>
            <p:ph sz="half" idx="1"/>
          </p:nvPr>
        </p:nvSpPr>
        <p:spPr>
          <a:xfrm>
            <a:off x="457200" y="1600200"/>
            <a:ext cx="4114800" cy="4419600"/>
          </a:xfrm>
        </p:spPr>
        <p:txBody>
          <a:bodyPr>
            <a:normAutofit fontScale="92500"/>
          </a:bodyPr>
          <a:lstStyle/>
          <a:p>
            <a:pPr>
              <a:spcAft>
                <a:spcPts val="600"/>
              </a:spcAft>
            </a:pPr>
            <a:r>
              <a:rPr lang="en-US" b="1" dirty="0">
                <a:solidFill>
                  <a:srgbClr val="BE1E2D"/>
                </a:solidFill>
              </a:rPr>
              <a:t>Typography</a:t>
            </a:r>
          </a:p>
          <a:p>
            <a:r>
              <a:rPr lang="en-US" sz="1600" dirty="0"/>
              <a:t>Type of font and font size are typically defined in an RFP (usually Section L) for text, graphics, and tables</a:t>
            </a:r>
          </a:p>
          <a:p>
            <a:endParaRPr lang="en-US" sz="1600" dirty="0"/>
          </a:p>
          <a:p>
            <a:r>
              <a:rPr lang="en-US" sz="1600" dirty="0"/>
              <a:t>Never go smaller than 8 </a:t>
            </a:r>
            <a:r>
              <a:rPr lang="en-US" sz="1600" dirty="0" err="1"/>
              <a:t>pt</a:t>
            </a:r>
            <a:r>
              <a:rPr lang="en-US" sz="1600" dirty="0"/>
              <a:t> Arial Narrow font in graphics even if not prohibited by the RFP</a:t>
            </a:r>
          </a:p>
          <a:p>
            <a:r>
              <a:rPr lang="en-US" sz="1600" dirty="0"/>
              <a:t>
Attentiveness to legibility and readability will help evaluator access your message clearly</a:t>
            </a:r>
          </a:p>
          <a:p>
            <a:r>
              <a:rPr lang="en-US" sz="1600" dirty="0"/>
              <a:t>
Consider things like serif vs. sans-serif fonts, column width and line length, and leading – which all affect readability</a:t>
            </a:r>
          </a:p>
          <a:p>
            <a:endParaRPr lang="en-US" sz="1600" dirty="0"/>
          </a:p>
        </p:txBody>
      </p:sp>
      <p:pic>
        <p:nvPicPr>
          <p:cNvPr id="6" name="Typography-01.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4951476" y="76200"/>
            <a:ext cx="3735324" cy="6035040"/>
          </a:xfrm>
          <a:prstGeom prst="rect">
            <a:avLst/>
          </a:prstGeom>
        </p:spPr>
      </p:pic>
      <p:sp>
        <p:nvSpPr>
          <p:cNvPr id="7"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30</a:t>
            </a:fld>
            <a:endParaRPr lang="en-US" dirty="0"/>
          </a:p>
        </p:txBody>
      </p:sp>
    </p:spTree>
    <p:extLst>
      <p:ext uri="{BB962C8B-B14F-4D97-AF65-F5344CB8AC3E}">
        <p14:creationId xmlns:p14="http://schemas.microsoft.com/office/powerpoint/2010/main" val="285521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052AD-68D4-4CB7-91F0-8E5B82838330}"/>
              </a:ext>
            </a:extLst>
          </p:cNvPr>
          <p:cNvSpPr/>
          <p:nvPr/>
        </p:nvSpPr>
        <p:spPr>
          <a:xfrm>
            <a:off x="5644056" y="857250"/>
            <a:ext cx="3499945" cy="149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45FD95-0C6C-4A66-9200-135B3E744EE7}"/>
              </a:ext>
            </a:extLst>
          </p:cNvPr>
          <p:cNvSpPr>
            <a:spLocks noGrp="1"/>
          </p:cNvSpPr>
          <p:nvPr>
            <p:ph type="title"/>
          </p:nvPr>
        </p:nvSpPr>
        <p:spPr>
          <a:xfrm>
            <a:off x="792129" y="215253"/>
            <a:ext cx="7772400" cy="762000"/>
          </a:xfrm>
        </p:spPr>
        <p:txBody>
          <a:bodyPr/>
          <a:lstStyle/>
          <a:p>
            <a:r>
              <a:rPr lang="en-US" sz="3600" dirty="0">
                <a:solidFill>
                  <a:schemeClr val="tx1">
                    <a:lumMod val="65000"/>
                    <a:lumOff val="35000"/>
                  </a:schemeClr>
                </a:solidFill>
              </a:rPr>
              <a:t>Module 3 Exercise: Critique This Graphic</a:t>
            </a:r>
          </a:p>
        </p:txBody>
      </p:sp>
      <p:grpSp>
        <p:nvGrpSpPr>
          <p:cNvPr id="13" name="Group 12">
            <a:extLst>
              <a:ext uri="{FF2B5EF4-FFF2-40B4-BE49-F238E27FC236}">
                <a16:creationId xmlns:a16="http://schemas.microsoft.com/office/drawing/2014/main" id="{63C3D186-B1BF-C3CF-3854-4D399ABA8822}"/>
              </a:ext>
            </a:extLst>
          </p:cNvPr>
          <p:cNvGrpSpPr/>
          <p:nvPr/>
        </p:nvGrpSpPr>
        <p:grpSpPr>
          <a:xfrm>
            <a:off x="636091" y="1219200"/>
            <a:ext cx="7555409" cy="4781550"/>
            <a:chOff x="636091" y="1219200"/>
            <a:chExt cx="7555409" cy="4781550"/>
          </a:xfrm>
        </p:grpSpPr>
        <p:grpSp>
          <p:nvGrpSpPr>
            <p:cNvPr id="10" name="Group 9">
              <a:extLst>
                <a:ext uri="{FF2B5EF4-FFF2-40B4-BE49-F238E27FC236}">
                  <a16:creationId xmlns:a16="http://schemas.microsoft.com/office/drawing/2014/main" id="{83F92EBA-1CB2-465A-837F-BF3044FF2CFE}"/>
                </a:ext>
              </a:extLst>
            </p:cNvPr>
            <p:cNvGrpSpPr/>
            <p:nvPr/>
          </p:nvGrpSpPr>
          <p:grpSpPr>
            <a:xfrm>
              <a:off x="636091" y="1219200"/>
              <a:ext cx="7555409" cy="4781550"/>
              <a:chOff x="1215731" y="1106738"/>
              <a:chExt cx="8929894" cy="5651413"/>
            </a:xfrm>
          </p:grpSpPr>
          <p:pic>
            <p:nvPicPr>
              <p:cNvPr id="5" name="Picture 4" descr="A screenshot of a cell phone&#10;&#10;Description automatically generated">
                <a:extLst>
                  <a:ext uri="{FF2B5EF4-FFF2-40B4-BE49-F238E27FC236}">
                    <a16:creationId xmlns:a16="http://schemas.microsoft.com/office/drawing/2014/main" id="{75E71802-896C-4450-8A39-BBA80A1A7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731" y="1106738"/>
                <a:ext cx="8929894" cy="5651413"/>
              </a:xfrm>
              <a:prstGeom prst="rect">
                <a:avLst/>
              </a:prstGeom>
            </p:spPr>
          </p:pic>
          <p:sp>
            <p:nvSpPr>
              <p:cNvPr id="7" name="Rectangle 6">
                <a:extLst>
                  <a:ext uri="{FF2B5EF4-FFF2-40B4-BE49-F238E27FC236}">
                    <a16:creationId xmlns:a16="http://schemas.microsoft.com/office/drawing/2014/main" id="{9EF0908A-4A1C-46FE-AD49-EA14B4FBD787}"/>
                  </a:ext>
                </a:extLst>
              </p:cNvPr>
              <p:cNvSpPr/>
              <p:nvPr/>
            </p:nvSpPr>
            <p:spPr>
              <a:xfrm>
                <a:off x="5023945" y="1828798"/>
                <a:ext cx="1986455" cy="18918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4336439D-06FD-AD4B-17DF-44BFAEA881EA}"/>
                </a:ext>
              </a:extLst>
            </p:cNvPr>
            <p:cNvPicPr>
              <a:picLocks noChangeAspect="1"/>
            </p:cNvPicPr>
            <p:nvPr/>
          </p:nvPicPr>
          <p:blipFill>
            <a:blip r:embed="rId4"/>
            <a:stretch>
              <a:fillRect/>
            </a:stretch>
          </p:blipFill>
          <p:spPr>
            <a:xfrm>
              <a:off x="4404447" y="2170897"/>
              <a:ext cx="552527" cy="88926"/>
            </a:xfrm>
            <a:prstGeom prst="rect">
              <a:avLst/>
            </a:prstGeom>
          </p:spPr>
        </p:pic>
        <p:pic>
          <p:nvPicPr>
            <p:cNvPr id="12" name="Picture 11">
              <a:extLst>
                <a:ext uri="{FF2B5EF4-FFF2-40B4-BE49-F238E27FC236}">
                  <a16:creationId xmlns:a16="http://schemas.microsoft.com/office/drawing/2014/main" id="{8DA88001-A22C-5105-4ED5-380ABEACAC50}"/>
                </a:ext>
              </a:extLst>
            </p:cNvPr>
            <p:cNvPicPr>
              <a:picLocks noChangeAspect="1"/>
            </p:cNvPicPr>
            <p:nvPr/>
          </p:nvPicPr>
          <p:blipFill>
            <a:blip r:embed="rId4"/>
            <a:stretch>
              <a:fillRect/>
            </a:stretch>
          </p:blipFill>
          <p:spPr>
            <a:xfrm>
              <a:off x="4399684" y="2512182"/>
              <a:ext cx="557290" cy="89693"/>
            </a:xfrm>
            <a:prstGeom prst="rect">
              <a:avLst/>
            </a:prstGeom>
          </p:spPr>
        </p:pic>
      </p:grpSp>
    </p:spTree>
    <p:extLst>
      <p:ext uri="{BB962C8B-B14F-4D97-AF65-F5344CB8AC3E}">
        <p14:creationId xmlns:p14="http://schemas.microsoft.com/office/powerpoint/2010/main" val="1058390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74BF3-A56A-8F62-8E38-64BEDDAEB4DE}"/>
              </a:ext>
            </a:extLst>
          </p:cNvPr>
          <p:cNvSpPr/>
          <p:nvPr/>
        </p:nvSpPr>
        <p:spPr>
          <a:xfrm>
            <a:off x="3732944" y="1354476"/>
            <a:ext cx="1219200" cy="533400"/>
          </a:xfrm>
          <a:prstGeom prst="rect">
            <a:avLst/>
          </a:prstGeom>
          <a:solidFill>
            <a:schemeClr val="accent3">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9E42C4E-B1AA-365C-37E3-0FBD2868E6B5}"/>
              </a:ext>
            </a:extLst>
          </p:cNvPr>
          <p:cNvSpPr/>
          <p:nvPr/>
        </p:nvSpPr>
        <p:spPr>
          <a:xfrm>
            <a:off x="1378879" y="2057400"/>
            <a:ext cx="1219200" cy="533400"/>
          </a:xfrm>
          <a:prstGeom prst="rect">
            <a:avLst/>
          </a:prstGeom>
          <a:solidFill>
            <a:schemeClr val="accent3">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FCE1A45-36EE-EC8D-C65C-DC24DEA327DA}"/>
              </a:ext>
            </a:extLst>
          </p:cNvPr>
          <p:cNvSpPr/>
          <p:nvPr/>
        </p:nvSpPr>
        <p:spPr>
          <a:xfrm>
            <a:off x="2955534" y="2057400"/>
            <a:ext cx="1219200" cy="533400"/>
          </a:xfrm>
          <a:prstGeom prst="rect">
            <a:avLst/>
          </a:prstGeom>
          <a:solidFill>
            <a:schemeClr val="accent3">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E8E9883-1FA7-ECE4-AA8C-F57221E3178F}"/>
              </a:ext>
            </a:extLst>
          </p:cNvPr>
          <p:cNvSpPr/>
          <p:nvPr/>
        </p:nvSpPr>
        <p:spPr>
          <a:xfrm>
            <a:off x="6108843" y="2057400"/>
            <a:ext cx="1219200" cy="533400"/>
          </a:xfrm>
          <a:prstGeom prst="rect">
            <a:avLst/>
          </a:prstGeom>
          <a:solidFill>
            <a:schemeClr val="accent3">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1120BE5-AC6B-98AA-7E10-360CE73F27C5}"/>
              </a:ext>
            </a:extLst>
          </p:cNvPr>
          <p:cNvSpPr/>
          <p:nvPr/>
        </p:nvSpPr>
        <p:spPr>
          <a:xfrm>
            <a:off x="4532189" y="2057400"/>
            <a:ext cx="1219200" cy="533400"/>
          </a:xfrm>
          <a:prstGeom prst="rect">
            <a:avLst/>
          </a:prstGeom>
          <a:solidFill>
            <a:schemeClr val="accent3">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D236DB-5297-699E-2AF3-5C4E755D482D}"/>
              </a:ext>
            </a:extLst>
          </p:cNvPr>
          <p:cNvSpPr/>
          <p:nvPr/>
        </p:nvSpPr>
        <p:spPr>
          <a:xfrm>
            <a:off x="1390439" y="2760324"/>
            <a:ext cx="1219200" cy="533400"/>
          </a:xfrm>
          <a:prstGeom prst="rect">
            <a:avLst/>
          </a:prstGeom>
          <a:solidFill>
            <a:schemeClr val="accent3">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63FFC57-995A-EC21-D909-DDF182312A72}"/>
              </a:ext>
            </a:extLst>
          </p:cNvPr>
          <p:cNvSpPr/>
          <p:nvPr/>
        </p:nvSpPr>
        <p:spPr>
          <a:xfrm>
            <a:off x="4530905" y="2760324"/>
            <a:ext cx="1219200" cy="533400"/>
          </a:xfrm>
          <a:prstGeom prst="rect">
            <a:avLst/>
          </a:prstGeom>
          <a:solidFill>
            <a:schemeClr val="accent3">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1B00DB-44F6-F293-57E1-70337AECA5AD}"/>
              </a:ext>
            </a:extLst>
          </p:cNvPr>
          <p:cNvSpPr/>
          <p:nvPr/>
        </p:nvSpPr>
        <p:spPr>
          <a:xfrm>
            <a:off x="2955534" y="2760324"/>
            <a:ext cx="1216152" cy="530352"/>
          </a:xfrm>
          <a:prstGeom prst="rect">
            <a:avLst/>
          </a:prstGeom>
          <a:solidFill>
            <a:schemeClr val="accent3">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A42EBED-BFA2-2F02-51E6-38DD7B283CF7}"/>
              </a:ext>
            </a:extLst>
          </p:cNvPr>
          <p:cNvCxnSpPr>
            <a:cxnSpLocks/>
          </p:cNvCxnSpPr>
          <p:nvPr/>
        </p:nvCxnSpPr>
        <p:spPr>
          <a:xfrm>
            <a:off x="1371600" y="228600"/>
            <a:ext cx="0" cy="480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C916D4-D495-6721-A8F5-3FEE590C3689}"/>
              </a:ext>
            </a:extLst>
          </p:cNvPr>
          <p:cNvCxnSpPr>
            <a:cxnSpLocks/>
          </p:cNvCxnSpPr>
          <p:nvPr/>
        </p:nvCxnSpPr>
        <p:spPr>
          <a:xfrm>
            <a:off x="7315200" y="228600"/>
            <a:ext cx="0" cy="480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9D7D7473-C0CF-DDCF-2DD8-E5CED9BAA3E5}"/>
              </a:ext>
            </a:extLst>
          </p:cNvPr>
          <p:cNvCxnSpPr>
            <a:stCxn id="4" idx="0"/>
            <a:endCxn id="2" idx="2"/>
          </p:cNvCxnSpPr>
          <p:nvPr/>
        </p:nvCxnSpPr>
        <p:spPr>
          <a:xfrm rot="5400000" flipH="1" flipV="1">
            <a:off x="3869077" y="1583933"/>
            <a:ext cx="169524" cy="777410"/>
          </a:xfrm>
          <a:prstGeom prst="bentConnector3">
            <a:avLst/>
          </a:prstGeom>
        </p:spPr>
        <p:style>
          <a:lnRef idx="1">
            <a:schemeClr val="accent2"/>
          </a:lnRef>
          <a:fillRef idx="0">
            <a:schemeClr val="accent2"/>
          </a:fillRef>
          <a:effectRef idx="0">
            <a:schemeClr val="accent2"/>
          </a:effectRef>
          <a:fontRef idx="minor">
            <a:schemeClr val="tx1"/>
          </a:fontRef>
        </p:style>
      </p:cxnSp>
      <p:cxnSp>
        <p:nvCxnSpPr>
          <p:cNvPr id="19" name="Connector: Elbow 18">
            <a:extLst>
              <a:ext uri="{FF2B5EF4-FFF2-40B4-BE49-F238E27FC236}">
                <a16:creationId xmlns:a16="http://schemas.microsoft.com/office/drawing/2014/main" id="{DA475CB8-9E7F-9B41-B168-875F9E8DC3D1}"/>
              </a:ext>
            </a:extLst>
          </p:cNvPr>
          <p:cNvCxnSpPr>
            <a:stCxn id="3" idx="0"/>
            <a:endCxn id="2" idx="2"/>
          </p:cNvCxnSpPr>
          <p:nvPr/>
        </p:nvCxnSpPr>
        <p:spPr>
          <a:xfrm rot="5400000" flipH="1" flipV="1">
            <a:off x="3080749" y="795606"/>
            <a:ext cx="169524" cy="235406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5FE561D5-8884-0478-5FED-8FAFD5FAF776}"/>
              </a:ext>
            </a:extLst>
          </p:cNvPr>
          <p:cNvCxnSpPr>
            <a:stCxn id="6" idx="0"/>
            <a:endCxn id="2" idx="2"/>
          </p:cNvCxnSpPr>
          <p:nvPr/>
        </p:nvCxnSpPr>
        <p:spPr>
          <a:xfrm rot="16200000" flipV="1">
            <a:off x="4657405" y="1573015"/>
            <a:ext cx="169524" cy="79924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6F020B1B-56ED-CDA2-BF67-6C4377CC3B82}"/>
              </a:ext>
            </a:extLst>
          </p:cNvPr>
          <p:cNvCxnSpPr>
            <a:stCxn id="5" idx="0"/>
            <a:endCxn id="2" idx="2"/>
          </p:cNvCxnSpPr>
          <p:nvPr/>
        </p:nvCxnSpPr>
        <p:spPr>
          <a:xfrm rot="16200000" flipV="1">
            <a:off x="5445732" y="784688"/>
            <a:ext cx="169524" cy="237589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92EDB1FE-E087-9EC4-E70F-82175A386971}"/>
              </a:ext>
            </a:extLst>
          </p:cNvPr>
          <p:cNvCxnSpPr>
            <a:cxnSpLocks/>
            <a:stCxn id="7" idx="0"/>
            <a:endCxn id="4" idx="2"/>
          </p:cNvCxnSpPr>
          <p:nvPr/>
        </p:nvCxnSpPr>
        <p:spPr>
          <a:xfrm rot="5400000" flipH="1" flipV="1">
            <a:off x="2697824" y="1893015"/>
            <a:ext cx="169524" cy="156509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AFA7F71A-6EDC-12D4-5808-D69E40285EA0}"/>
              </a:ext>
            </a:extLst>
          </p:cNvPr>
          <p:cNvCxnSpPr>
            <a:stCxn id="9" idx="0"/>
            <a:endCxn id="4" idx="2"/>
          </p:cNvCxnSpPr>
          <p:nvPr/>
        </p:nvCxnSpPr>
        <p:spPr>
          <a:xfrm rot="5400000" flipH="1" flipV="1">
            <a:off x="3479610" y="2674800"/>
            <a:ext cx="169524" cy="152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938712AA-5576-C3C9-C306-F2DB89EB8CBA}"/>
              </a:ext>
            </a:extLst>
          </p:cNvPr>
          <p:cNvCxnSpPr>
            <a:stCxn id="8" idx="0"/>
            <a:endCxn id="4" idx="2"/>
          </p:cNvCxnSpPr>
          <p:nvPr/>
        </p:nvCxnSpPr>
        <p:spPr>
          <a:xfrm rot="16200000" flipV="1">
            <a:off x="4268058" y="1887876"/>
            <a:ext cx="169524" cy="1575371"/>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288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5A5B-71A0-1872-A079-E9AE81174258}"/>
              </a:ext>
            </a:extLst>
          </p:cNvPr>
          <p:cNvSpPr>
            <a:spLocks noGrp="1"/>
          </p:cNvSpPr>
          <p:nvPr>
            <p:ph type="title"/>
          </p:nvPr>
        </p:nvSpPr>
        <p:spPr/>
        <p:txBody>
          <a:bodyPr/>
          <a:lstStyle/>
          <a:p>
            <a:r>
              <a:rPr lang="en-US" b="1" i="0" dirty="0">
                <a:solidFill>
                  <a:srgbClr val="17375E"/>
                </a:solidFill>
                <a:effectLst/>
                <a:highlight>
                  <a:srgbClr val="FFFFFF"/>
                </a:highlight>
                <a:latin typeface="Plus Jakarta Sans"/>
              </a:rPr>
              <a:t>Design process</a:t>
            </a:r>
            <a:endParaRPr lang="en-US" dirty="0"/>
          </a:p>
        </p:txBody>
      </p:sp>
      <p:sp>
        <p:nvSpPr>
          <p:cNvPr id="3" name="Text Placeholder 2">
            <a:extLst>
              <a:ext uri="{FF2B5EF4-FFF2-40B4-BE49-F238E27FC236}">
                <a16:creationId xmlns:a16="http://schemas.microsoft.com/office/drawing/2014/main" id="{B9F8341F-405E-82F4-7FB5-52EBF4173682}"/>
              </a:ext>
            </a:extLst>
          </p:cNvPr>
          <p:cNvSpPr>
            <a:spLocks noGrp="1"/>
          </p:cNvSpPr>
          <p:nvPr>
            <p:ph type="body" idx="1"/>
          </p:nvPr>
        </p:nvSpPr>
        <p:spPr/>
        <p:txBody>
          <a:bodyPr/>
          <a:lstStyle/>
          <a:p>
            <a:r>
              <a:rPr lang="en-US" dirty="0"/>
              <a:t>Module 4</a:t>
            </a:r>
          </a:p>
        </p:txBody>
      </p:sp>
    </p:spTree>
    <p:extLst>
      <p:ext uri="{BB962C8B-B14F-4D97-AF65-F5344CB8AC3E}">
        <p14:creationId xmlns:p14="http://schemas.microsoft.com/office/powerpoint/2010/main" val="3977757922"/>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Process</a:t>
            </a:r>
          </a:p>
        </p:txBody>
      </p:sp>
      <p:sp>
        <p:nvSpPr>
          <p:cNvPr id="6" name="Subtitle 5"/>
          <p:cNvSpPr>
            <a:spLocks noGrp="1"/>
          </p:cNvSpPr>
          <p:nvPr>
            <p:ph type="subTitle" idx="11"/>
          </p:nvPr>
        </p:nvSpPr>
        <p:spPr/>
        <p:txBody>
          <a:bodyPr/>
          <a:lstStyle/>
          <a:p>
            <a:r>
              <a:rPr lang="en-US" dirty="0"/>
              <a:t>Discover. Define. Design. Deliver.</a:t>
            </a:r>
          </a:p>
        </p:txBody>
      </p:sp>
      <p:sp>
        <p:nvSpPr>
          <p:cNvPr id="4" name="Content Placeholder 3"/>
          <p:cNvSpPr>
            <a:spLocks noGrp="1"/>
          </p:cNvSpPr>
          <p:nvPr>
            <p:ph sz="half" idx="1"/>
          </p:nvPr>
        </p:nvSpPr>
        <p:spPr>
          <a:xfrm>
            <a:off x="914400" y="1600200"/>
            <a:ext cx="7848600" cy="838200"/>
          </a:xfrm>
        </p:spPr>
        <p:txBody>
          <a:bodyPr>
            <a:normAutofit/>
          </a:bodyPr>
          <a:lstStyle/>
          <a:p>
            <a:r>
              <a:rPr lang="en-US" sz="1800" dirty="0"/>
              <a:t>There are many process models for developing visuals, but they all share common steps:</a:t>
            </a:r>
          </a:p>
        </p:txBody>
      </p:sp>
      <p:pic>
        <p:nvPicPr>
          <p:cNvPr id="7" name="PROCESS-01.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0" y="2514600"/>
            <a:ext cx="9144000" cy="3136392"/>
          </a:xfrm>
          <a:prstGeom prst="rect">
            <a:avLst/>
          </a:prstGeom>
        </p:spPr>
      </p:pic>
      <p:sp>
        <p:nvSpPr>
          <p:cNvPr id="8"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34</a:t>
            </a:fld>
            <a:endParaRPr lang="en-US" dirty="0"/>
          </a:p>
        </p:txBody>
      </p:sp>
    </p:spTree>
    <p:extLst>
      <p:ext uri="{BB962C8B-B14F-4D97-AF65-F5344CB8AC3E}">
        <p14:creationId xmlns:p14="http://schemas.microsoft.com/office/powerpoint/2010/main" val="321336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ISCOVER.jpg" descr="/Users/bridgetskelly/Desktop/DISCOVER.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6736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524000"/>
            <a:ext cx="4953000" cy="4267200"/>
          </a:xfrm>
        </p:spPr>
        <p:txBody>
          <a:bodyPr>
            <a:normAutofit fontScale="92500" lnSpcReduction="10000"/>
          </a:bodyPr>
          <a:lstStyle/>
          <a:p>
            <a:pPr>
              <a:spcAft>
                <a:spcPts val="600"/>
              </a:spcAft>
            </a:pPr>
            <a:r>
              <a:rPr lang="en-US" sz="2800" b="1" dirty="0">
                <a:solidFill>
                  <a:srgbClr val="BE1E2D"/>
                </a:solidFill>
              </a:rPr>
              <a:t>PAIN: </a:t>
            </a:r>
            <a:br>
              <a:rPr lang="en-US" sz="2800" b="1" dirty="0">
                <a:solidFill>
                  <a:srgbClr val="BE1E2D"/>
                </a:solidFill>
              </a:rPr>
            </a:br>
            <a:r>
              <a:rPr lang="en-US" sz="2400" dirty="0"/>
              <a:t>Where are they now?</a:t>
            </a:r>
            <a:r>
              <a:rPr lang="en-US" sz="2400" b="1" dirty="0"/>
              <a:t>
</a:t>
            </a:r>
            <a:r>
              <a:rPr lang="en-US" sz="2800" b="1" dirty="0">
                <a:solidFill>
                  <a:srgbClr val="BE1E2D"/>
                </a:solidFill>
              </a:rPr>
              <a:t>GOAL:</a:t>
            </a:r>
            <a:r>
              <a:rPr lang="en-US" sz="2800" dirty="0">
                <a:solidFill>
                  <a:srgbClr val="BE1E2D"/>
                </a:solidFill>
              </a:rPr>
              <a:t> </a:t>
            </a:r>
            <a:br>
              <a:rPr lang="en-US" sz="2800" dirty="0">
                <a:solidFill>
                  <a:srgbClr val="BE1E2D"/>
                </a:solidFill>
              </a:rPr>
            </a:br>
            <a:r>
              <a:rPr lang="en-US" sz="2400" dirty="0"/>
              <a:t>Where do they need to be?</a:t>
            </a:r>
            <a:r>
              <a:rPr lang="en-US" sz="2400" b="1" dirty="0"/>
              <a:t>
</a:t>
            </a:r>
            <a:r>
              <a:rPr lang="en-US" sz="2800" b="1" dirty="0">
                <a:solidFill>
                  <a:srgbClr val="BE1E2D"/>
                </a:solidFill>
              </a:rPr>
              <a:t>ACTION</a:t>
            </a:r>
            <a:r>
              <a:rPr lang="en-US" sz="2800" dirty="0">
                <a:solidFill>
                  <a:srgbClr val="BE1E2D"/>
                </a:solidFill>
              </a:rPr>
              <a:t>: </a:t>
            </a:r>
            <a:br>
              <a:rPr lang="en-US" sz="2800" dirty="0">
                <a:solidFill>
                  <a:srgbClr val="BE1E2D"/>
                </a:solidFill>
              </a:rPr>
            </a:br>
            <a:r>
              <a:rPr lang="en-US" sz="2400" dirty="0"/>
              <a:t>How can you help them get there?</a:t>
            </a:r>
          </a:p>
          <a:p>
            <a:pPr>
              <a:spcAft>
                <a:spcPts val="600"/>
              </a:spcAft>
            </a:pPr>
            <a:br>
              <a:rPr lang="en-US" sz="2400" b="1" dirty="0"/>
            </a:br>
            <a:r>
              <a:rPr lang="en-US" sz="2400" dirty="0"/>
              <a:t>Focus on the high-level, key </a:t>
            </a:r>
            <a:br>
              <a:rPr lang="en-US" sz="2400" dirty="0"/>
            </a:br>
            <a:r>
              <a:rPr lang="en-US" sz="2400" dirty="0"/>
              <a:t>message your audience needs </a:t>
            </a:r>
            <a:br>
              <a:rPr lang="en-US" sz="2400" dirty="0"/>
            </a:br>
            <a:r>
              <a:rPr lang="en-US" sz="2400" dirty="0"/>
              <a:t>to know. </a:t>
            </a:r>
            <a:r>
              <a:rPr lang="en-US" sz="2400" b="1" dirty="0"/>
              <a:t>Keep it simple. </a:t>
            </a:r>
          </a:p>
        </p:txBody>
      </p:sp>
      <p:sp>
        <p:nvSpPr>
          <p:cNvPr id="10" name="Rectangle 9"/>
          <p:cNvSpPr/>
          <p:nvPr/>
        </p:nvSpPr>
        <p:spPr>
          <a:xfrm>
            <a:off x="5410200" y="0"/>
            <a:ext cx="3733800" cy="61722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365760" rIns="365760" rtlCol="0" anchor="ctr"/>
          <a:lstStyle/>
          <a:p>
            <a:r>
              <a:rPr lang="en-US" sz="2800" b="1" dirty="0">
                <a:solidFill>
                  <a:srgbClr val="1B75BB"/>
                </a:solidFill>
                <a:latin typeface="+mj-lt"/>
              </a:rPr>
              <a:t>RESEARCH &amp; CAPTURE: </a:t>
            </a:r>
          </a:p>
          <a:p>
            <a:endParaRPr lang="en-US" sz="2000" dirty="0">
              <a:solidFill>
                <a:schemeClr val="tx1">
                  <a:lumMod val="65000"/>
                  <a:lumOff val="35000"/>
                </a:schemeClr>
              </a:solidFill>
              <a:ea typeface="Arial"/>
              <a:cs typeface="Arial"/>
            </a:endParaRPr>
          </a:p>
          <a:p>
            <a:pPr>
              <a:lnSpc>
                <a:spcPct val="120000"/>
              </a:lnSpc>
            </a:pPr>
            <a:r>
              <a:rPr lang="en-US" sz="2000" dirty="0">
                <a:solidFill>
                  <a:schemeClr val="tx1">
                    <a:lumMod val="65000"/>
                    <a:lumOff val="35000"/>
                  </a:schemeClr>
                </a:solidFill>
                <a:ea typeface="Arial"/>
                <a:cs typeface="Arial"/>
              </a:rPr>
              <a:t>Effective proposal graphics are driven by research and capture intelligence.</a:t>
            </a:r>
          </a:p>
          <a:p>
            <a:pPr>
              <a:lnSpc>
                <a:spcPct val="120000"/>
              </a:lnSpc>
            </a:pPr>
            <a:endParaRPr lang="en-US" sz="2000" dirty="0">
              <a:solidFill>
                <a:schemeClr val="tx1">
                  <a:lumMod val="65000"/>
                  <a:lumOff val="35000"/>
                </a:schemeClr>
              </a:solidFill>
              <a:ea typeface="Arial"/>
              <a:cs typeface="Arial"/>
            </a:endParaRPr>
          </a:p>
          <a:p>
            <a:pPr>
              <a:lnSpc>
                <a:spcPct val="120000"/>
              </a:lnSpc>
            </a:pPr>
            <a:r>
              <a:rPr lang="en-US" sz="2000" dirty="0">
                <a:solidFill>
                  <a:schemeClr val="tx1">
                    <a:lumMod val="65000"/>
                    <a:lumOff val="35000"/>
                  </a:schemeClr>
                </a:solidFill>
                <a:ea typeface="Arial"/>
                <a:cs typeface="Arial"/>
              </a:rPr>
              <a:t>Research during the capture process provides insight into customer’s </a:t>
            </a:r>
            <a:br>
              <a:rPr lang="en-US" sz="2000" dirty="0">
                <a:solidFill>
                  <a:schemeClr val="tx1">
                    <a:lumMod val="65000"/>
                    <a:lumOff val="35000"/>
                  </a:schemeClr>
                </a:solidFill>
                <a:ea typeface="Arial"/>
                <a:cs typeface="Arial"/>
              </a:rPr>
            </a:br>
            <a:r>
              <a:rPr lang="en-US" sz="2000" dirty="0">
                <a:solidFill>
                  <a:schemeClr val="tx1">
                    <a:lumMod val="65000"/>
                    <a:lumOff val="35000"/>
                  </a:schemeClr>
                </a:solidFill>
                <a:ea typeface="Arial"/>
                <a:cs typeface="Arial"/>
              </a:rPr>
              <a:t>hot buttons, needs, </a:t>
            </a:r>
            <a:br>
              <a:rPr lang="en-US" sz="2000" dirty="0">
                <a:solidFill>
                  <a:schemeClr val="tx1">
                    <a:lumMod val="65000"/>
                    <a:lumOff val="35000"/>
                  </a:schemeClr>
                </a:solidFill>
                <a:ea typeface="Arial"/>
                <a:cs typeface="Arial"/>
              </a:rPr>
            </a:br>
            <a:r>
              <a:rPr lang="en-US" sz="2000" dirty="0">
                <a:solidFill>
                  <a:schemeClr val="tx1">
                    <a:lumMod val="65000"/>
                    <a:lumOff val="35000"/>
                  </a:schemeClr>
                </a:solidFill>
                <a:ea typeface="Arial"/>
                <a:cs typeface="Arial"/>
              </a:rPr>
              <a:t>and expectations.</a:t>
            </a:r>
          </a:p>
        </p:txBody>
      </p:sp>
      <p:sp>
        <p:nvSpPr>
          <p:cNvPr id="7" name="Title 1"/>
          <p:cNvSpPr>
            <a:spLocks noGrp="1"/>
          </p:cNvSpPr>
          <p:nvPr>
            <p:ph type="title"/>
          </p:nvPr>
        </p:nvSpPr>
        <p:spPr>
          <a:xfrm>
            <a:off x="457200" y="457200"/>
            <a:ext cx="7772400" cy="609600"/>
          </a:xfrm>
        </p:spPr>
        <p:txBody>
          <a:bodyPr/>
          <a:lstStyle/>
          <a:p>
            <a:r>
              <a:rPr lang="en-US" dirty="0"/>
              <a:t>Discover</a:t>
            </a:r>
          </a:p>
        </p:txBody>
      </p:sp>
      <p:sp>
        <p:nvSpPr>
          <p:cNvPr id="8" name="Subtitle 2"/>
          <p:cNvSpPr>
            <a:spLocks noGrp="1"/>
          </p:cNvSpPr>
          <p:nvPr>
            <p:ph type="subTitle" idx="11"/>
          </p:nvPr>
        </p:nvSpPr>
        <p:spPr>
          <a:xfrm>
            <a:off x="457200" y="1066800"/>
            <a:ext cx="7772400" cy="457200"/>
          </a:xfrm>
        </p:spPr>
        <p:txBody>
          <a:bodyPr/>
          <a:lstStyle/>
          <a:p>
            <a:r>
              <a:rPr lang="en-US" dirty="0"/>
              <a:t>Know Your Audience</a:t>
            </a:r>
          </a:p>
        </p:txBody>
      </p:sp>
      <p:sp>
        <p:nvSpPr>
          <p:cNvPr id="6"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36</a:t>
            </a:fld>
            <a:endParaRPr lang="en-US" dirty="0"/>
          </a:p>
        </p:txBody>
      </p:sp>
    </p:spTree>
    <p:extLst>
      <p:ext uri="{BB962C8B-B14F-4D97-AF65-F5344CB8AC3E}">
        <p14:creationId xmlns:p14="http://schemas.microsoft.com/office/powerpoint/2010/main" val="182510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lvl="3" algn="ctr">
              <a:spcAft>
                <a:spcPts val="600"/>
              </a:spcAft>
            </a:pPr>
            <a:r>
              <a:rPr lang="en-US" sz="11500" b="1" dirty="0">
                <a:latin typeface="+mj-lt"/>
              </a:rPr>
              <a:t>REMEMBER!</a:t>
            </a:r>
          </a:p>
        </p:txBody>
      </p:sp>
    </p:spTree>
    <p:extLst>
      <p:ext uri="{BB962C8B-B14F-4D97-AF65-F5344CB8AC3E}">
        <p14:creationId xmlns:p14="http://schemas.microsoft.com/office/powerpoint/2010/main" val="2332778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21DC0EC-47D7-2497-1F6E-925630757245}"/>
              </a:ext>
            </a:extLst>
          </p:cNvPr>
          <p:cNvGrpSpPr/>
          <p:nvPr/>
        </p:nvGrpSpPr>
        <p:grpSpPr>
          <a:xfrm>
            <a:off x="-2" y="0"/>
            <a:ext cx="9144000" cy="6858000"/>
            <a:chOff x="-2" y="0"/>
            <a:chExt cx="9144000" cy="6858000"/>
          </a:xfrm>
        </p:grpSpPr>
        <p:grpSp>
          <p:nvGrpSpPr>
            <p:cNvPr id="20" name="Group 19">
              <a:extLst>
                <a:ext uri="{FF2B5EF4-FFF2-40B4-BE49-F238E27FC236}">
                  <a16:creationId xmlns:a16="http://schemas.microsoft.com/office/drawing/2014/main" id="{89855A3A-9969-75F4-5E78-FAA57C94BC8C}"/>
                </a:ext>
              </a:extLst>
            </p:cNvPr>
            <p:cNvGrpSpPr/>
            <p:nvPr/>
          </p:nvGrpSpPr>
          <p:grpSpPr>
            <a:xfrm>
              <a:off x="-2" y="0"/>
              <a:ext cx="9144000" cy="6858000"/>
              <a:chOff x="1432323" y="457200"/>
              <a:chExt cx="9144000" cy="6858000"/>
            </a:xfrm>
          </p:grpSpPr>
          <p:pic>
            <p:nvPicPr>
              <p:cNvPr id="2" name="ItsAboutThem.jpg" descr="/Users/bridgetskelly/Desktop/ItsAboutThem.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1432323" y="457200"/>
                <a:ext cx="9144000" cy="6858000"/>
              </a:xfrm>
              <a:prstGeom prst="rect">
                <a:avLst/>
              </a:prstGeom>
            </p:spPr>
          </p:pic>
          <p:pic>
            <p:nvPicPr>
              <p:cNvPr id="7" name="Picture 6" descr="/Users/bridgetskelly/Desktop/ItsAboutThem.jpg">
                <a:extLst>
                  <a:ext uri="{FF2B5EF4-FFF2-40B4-BE49-F238E27FC236}">
                    <a16:creationId xmlns:a16="http://schemas.microsoft.com/office/drawing/2014/main" id="{8654FEA2-2BD9-B123-3E55-DCC0C126F22B}"/>
                  </a:ext>
                </a:extLst>
              </p:cNvPr>
              <p:cNvPicPr>
                <a:picLocks noChangeAspect="1"/>
              </p:cNvPicPr>
              <p:nvPr/>
            </p:nvPicPr>
            <p:blipFill rotWithShape="1">
              <a:blip r:embed="rId2" r:link="rId3" cstate="print">
                <a:extLst>
                  <a:ext uri="{28A0092B-C50C-407E-A947-70E740481C1C}">
                    <a14:useLocalDpi xmlns:a14="http://schemas.microsoft.com/office/drawing/2010/main" val="0"/>
                  </a:ext>
                </a:extLst>
              </a:blip>
              <a:srcRect t="2502" r="66667" b="71110"/>
              <a:stretch>
                <a:fillRect/>
              </a:stretch>
            </p:blipFill>
            <p:spPr>
              <a:xfrm>
                <a:off x="7541025" y="466945"/>
                <a:ext cx="2933702" cy="1741806"/>
              </a:xfrm>
              <a:custGeom>
                <a:avLst/>
                <a:gdLst>
                  <a:gd name="connsiteX0" fmla="*/ 0 w 3098802"/>
                  <a:gd name="connsiteY0" fmla="*/ 0 h 2014221"/>
                  <a:gd name="connsiteX1" fmla="*/ 3098802 w 3098802"/>
                  <a:gd name="connsiteY1" fmla="*/ 0 h 2014221"/>
                  <a:gd name="connsiteX2" fmla="*/ 3098802 w 3098802"/>
                  <a:gd name="connsiteY2" fmla="*/ 2014221 h 2014221"/>
                  <a:gd name="connsiteX3" fmla="*/ 427688 w 3098802"/>
                  <a:gd name="connsiteY3" fmla="*/ 2014221 h 2014221"/>
                  <a:gd name="connsiteX4" fmla="*/ 422514 w 3098802"/>
                  <a:gd name="connsiteY4" fmla="*/ 1907091 h 2014221"/>
                  <a:gd name="connsiteX5" fmla="*/ 21348 w 3098802"/>
                  <a:gd name="connsiteY5" fmla="*/ 1150076 h 2014221"/>
                  <a:gd name="connsiteX6" fmla="*/ 0 w 3098802"/>
                  <a:gd name="connsiteY6" fmla="*/ 1147826 h 201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8802" h="2014221">
                    <a:moveTo>
                      <a:pt x="0" y="0"/>
                    </a:moveTo>
                    <a:lnTo>
                      <a:pt x="3098802" y="0"/>
                    </a:lnTo>
                    <a:lnTo>
                      <a:pt x="3098802" y="2014221"/>
                    </a:lnTo>
                    <a:lnTo>
                      <a:pt x="427688" y="2014221"/>
                    </a:lnTo>
                    <a:lnTo>
                      <a:pt x="422514" y="1907091"/>
                    </a:lnTo>
                    <a:cubicBezTo>
                      <a:pt x="382927" y="1503312"/>
                      <a:pt x="221155" y="1192428"/>
                      <a:pt x="21348" y="1150076"/>
                    </a:cubicBezTo>
                    <a:lnTo>
                      <a:pt x="0" y="1147826"/>
                    </a:lnTo>
                    <a:close/>
                  </a:path>
                </a:pathLst>
              </a:custGeom>
            </p:spPr>
          </p:pic>
        </p:grpSp>
        <p:pic>
          <p:nvPicPr>
            <p:cNvPr id="21" name="Picture 20">
              <a:extLst>
                <a:ext uri="{FF2B5EF4-FFF2-40B4-BE49-F238E27FC236}">
                  <a16:creationId xmlns:a16="http://schemas.microsoft.com/office/drawing/2014/main" id="{CFBCAEE1-6FD4-F792-0AB4-1B6BDE7AC217}"/>
                </a:ext>
              </a:extLst>
            </p:cNvPr>
            <p:cNvPicPr>
              <a:picLocks noChangeAspect="1"/>
            </p:cNvPicPr>
            <p:nvPr/>
          </p:nvPicPr>
          <p:blipFill>
            <a:blip r:embed="rId4"/>
            <a:stretch>
              <a:fillRect/>
            </a:stretch>
          </p:blipFill>
          <p:spPr>
            <a:xfrm>
              <a:off x="38098" y="85945"/>
              <a:ext cx="2915454" cy="1735016"/>
            </a:xfrm>
            <a:prstGeom prst="rect">
              <a:avLst/>
            </a:prstGeom>
          </p:spPr>
        </p:pic>
        <p:sp>
          <p:nvSpPr>
            <p:cNvPr id="23" name="Oval 22"/>
            <p:cNvSpPr/>
            <p:nvPr/>
          </p:nvSpPr>
          <p:spPr>
            <a:xfrm>
              <a:off x="3962400" y="1042039"/>
              <a:ext cx="2743200" cy="2667000"/>
            </a:xfrm>
            <a:prstGeom prst="ellipse">
              <a:avLst/>
            </a:prstGeom>
            <a:noFill/>
            <a:ln w="76200" cmpd="sng">
              <a:solidFill>
                <a:srgbClr val="1B75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Users/bridgetskelly/Desktop/NotAboutYou.jpg">
              <a:extLst>
                <a:ext uri="{FF2B5EF4-FFF2-40B4-BE49-F238E27FC236}">
                  <a16:creationId xmlns:a16="http://schemas.microsoft.com/office/drawing/2014/main" id="{C3ADA349-1CAE-1D5D-C36A-B4B4F821BB23}"/>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l="39247" t="17777" r="22246" b="46667"/>
            <a:stretch>
              <a:fillRect/>
            </a:stretch>
          </p:blipFill>
          <p:spPr>
            <a:xfrm>
              <a:off x="62793" y="38521"/>
              <a:ext cx="3137607" cy="1930836"/>
            </a:xfrm>
            <a:custGeom>
              <a:avLst/>
              <a:gdLst>
                <a:gd name="connsiteX0" fmla="*/ 0 w 3137607"/>
                <a:gd name="connsiteY0" fmla="*/ 0 h 1930836"/>
                <a:gd name="connsiteX1" fmla="*/ 3137607 w 3137607"/>
                <a:gd name="connsiteY1" fmla="*/ 0 h 1930836"/>
                <a:gd name="connsiteX2" fmla="*/ 3137607 w 3137607"/>
                <a:gd name="connsiteY2" fmla="*/ 1566069 h 1930836"/>
                <a:gd name="connsiteX3" fmla="*/ 3121958 w 3137607"/>
                <a:gd name="connsiteY3" fmla="*/ 1567872 h 1930836"/>
                <a:gd name="connsiteX4" fmla="*/ 2909007 w 3137607"/>
                <a:gd name="connsiteY4" fmla="*/ 1866479 h 1930836"/>
                <a:gd name="connsiteX5" fmla="*/ 2920376 w 3137607"/>
                <a:gd name="connsiteY5" fmla="*/ 1930836 h 1930836"/>
                <a:gd name="connsiteX6" fmla="*/ 402963 w 3137607"/>
                <a:gd name="connsiteY6" fmla="*/ 1930836 h 1930836"/>
                <a:gd name="connsiteX7" fmla="*/ 417541 w 3137607"/>
                <a:gd name="connsiteY7" fmla="*/ 1799349 h 1930836"/>
                <a:gd name="connsiteX8" fmla="*/ 424001 w 3137607"/>
                <a:gd name="connsiteY8" fmla="*/ 1619902 h 1930836"/>
                <a:gd name="connsiteX9" fmla="*/ 106001 w 3137607"/>
                <a:gd name="connsiteY9" fmla="*/ 729500 h 1930836"/>
                <a:gd name="connsiteX10" fmla="*/ 11438 w 3137607"/>
                <a:gd name="connsiteY10" fmla="*/ 769531 h 1930836"/>
                <a:gd name="connsiteX11" fmla="*/ 0 w 3137607"/>
                <a:gd name="connsiteY11" fmla="*/ 781253 h 193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7607" h="1930836">
                  <a:moveTo>
                    <a:pt x="0" y="0"/>
                  </a:moveTo>
                  <a:lnTo>
                    <a:pt x="3137607" y="0"/>
                  </a:lnTo>
                  <a:lnTo>
                    <a:pt x="3137607" y="1566069"/>
                  </a:lnTo>
                  <a:lnTo>
                    <a:pt x="3121958" y="1567872"/>
                  </a:lnTo>
                  <a:cubicBezTo>
                    <a:pt x="3000427" y="1596293"/>
                    <a:pt x="2909007" y="1719185"/>
                    <a:pt x="2909007" y="1866479"/>
                  </a:cubicBezTo>
                  <a:lnTo>
                    <a:pt x="2920376" y="1930836"/>
                  </a:lnTo>
                  <a:lnTo>
                    <a:pt x="402963" y="1930836"/>
                  </a:lnTo>
                  <a:lnTo>
                    <a:pt x="417541" y="1799349"/>
                  </a:lnTo>
                  <a:cubicBezTo>
                    <a:pt x="421776" y="1741387"/>
                    <a:pt x="424001" y="1681371"/>
                    <a:pt x="424001" y="1619902"/>
                  </a:cubicBezTo>
                  <a:cubicBezTo>
                    <a:pt x="424001" y="1128147"/>
                    <a:pt x="281628" y="729500"/>
                    <a:pt x="106001" y="729500"/>
                  </a:cubicBezTo>
                  <a:cubicBezTo>
                    <a:pt x="73072" y="729500"/>
                    <a:pt x="41311" y="743515"/>
                    <a:pt x="11438" y="769531"/>
                  </a:cubicBezTo>
                  <a:lnTo>
                    <a:pt x="0" y="781253"/>
                  </a:lnTo>
                  <a:close/>
                </a:path>
              </a:pathLst>
            </a:custGeom>
          </p:spPr>
        </p:pic>
      </p:grpSp>
    </p:spTree>
    <p:extLst>
      <p:ext uri="{BB962C8B-B14F-4D97-AF65-F5344CB8AC3E}">
        <p14:creationId xmlns:p14="http://schemas.microsoft.com/office/powerpoint/2010/main" val="99202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ourAudience.jpg" descr="/Users/bridgetskelly/Desktop/YourAudience.jpg"/>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Oval 2"/>
          <p:cNvSpPr/>
          <p:nvPr/>
        </p:nvSpPr>
        <p:spPr>
          <a:xfrm>
            <a:off x="2514600" y="1295400"/>
            <a:ext cx="2286000" cy="2286000"/>
          </a:xfrm>
          <a:prstGeom prst="ellipse">
            <a:avLst/>
          </a:prstGeom>
          <a:noFill/>
          <a:ln w="76200" cmpd="sng">
            <a:solidFill>
              <a:srgbClr val="1B75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228600" y="2057400"/>
            <a:ext cx="2286000" cy="2286000"/>
          </a:xfrm>
          <a:prstGeom prst="ellipse">
            <a:avLst/>
          </a:prstGeom>
          <a:noFill/>
          <a:ln w="76200" cmpd="sng">
            <a:solidFill>
              <a:srgbClr val="1B75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6096000" y="2057400"/>
            <a:ext cx="2286000" cy="2286000"/>
          </a:xfrm>
          <a:prstGeom prst="ellipse">
            <a:avLst/>
          </a:prstGeom>
          <a:noFill/>
          <a:ln w="76200" cmpd="sng">
            <a:solidFill>
              <a:srgbClr val="1B75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019800" y="4419600"/>
            <a:ext cx="2286000" cy="2286000"/>
          </a:xfrm>
          <a:prstGeom prst="ellipse">
            <a:avLst/>
          </a:prstGeom>
          <a:noFill/>
          <a:ln w="76200" cmpd="sng">
            <a:solidFill>
              <a:srgbClr val="1B75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0" y="76200"/>
            <a:ext cx="9144000" cy="1107996"/>
          </a:xfrm>
          <a:prstGeom prst="rect">
            <a:avLst/>
          </a:prstGeom>
          <a:noFill/>
        </p:spPr>
        <p:txBody>
          <a:bodyPr wrap="square" rtlCol="0">
            <a:spAutoFit/>
          </a:bodyPr>
          <a:lstStyle/>
          <a:p>
            <a:pPr algn="ctr"/>
            <a:r>
              <a:rPr lang="en-US" sz="6600" b="1" dirty="0">
                <a:solidFill>
                  <a:schemeClr val="bg1"/>
                </a:solidFill>
                <a:latin typeface="+mj-lt"/>
              </a:rPr>
              <a:t>YOUR AUDIENCE</a:t>
            </a:r>
          </a:p>
        </p:txBody>
      </p:sp>
    </p:spTree>
    <p:extLst>
      <p:ext uri="{BB962C8B-B14F-4D97-AF65-F5344CB8AC3E}">
        <p14:creationId xmlns:p14="http://schemas.microsoft.com/office/powerpoint/2010/main" val="2962858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914400" y="1600200"/>
            <a:ext cx="4038600" cy="4419600"/>
          </a:xfrm>
        </p:spPr>
        <p:txBody>
          <a:bodyPr>
            <a:normAutofit fontScale="92500"/>
          </a:bodyPr>
          <a:lstStyle/>
          <a:p>
            <a:pPr marL="0" indent="0">
              <a:spcAft>
                <a:spcPts val="600"/>
              </a:spcAft>
              <a:buNone/>
            </a:pPr>
            <a:r>
              <a:rPr lang="en-US" dirty="0"/>
              <a:t>How adults learn:</a:t>
            </a:r>
          </a:p>
          <a:p>
            <a:pPr marL="511175" indent="-282575">
              <a:spcAft>
                <a:spcPts val="600"/>
              </a:spcAft>
              <a:buClr>
                <a:srgbClr val="BE1E2D"/>
              </a:buClr>
              <a:buFont typeface="Wingdings" charset="2"/>
              <a:buChar char="ü"/>
            </a:pPr>
            <a:r>
              <a:rPr lang="en-US" sz="1800" dirty="0"/>
              <a:t>Understand </a:t>
            </a:r>
            <a:r>
              <a:rPr lang="en-US" sz="1800" b="1" dirty="0"/>
              <a:t>WHY</a:t>
            </a:r>
            <a:r>
              <a:rPr lang="en-US" sz="1800" dirty="0"/>
              <a:t> things work a certain way</a:t>
            </a:r>
          </a:p>
          <a:p>
            <a:pPr marL="511175" indent="-282575">
              <a:spcAft>
                <a:spcPts val="600"/>
              </a:spcAft>
              <a:buClr>
                <a:srgbClr val="BE1E2D"/>
              </a:buClr>
              <a:buFont typeface="Wingdings" charset="2"/>
              <a:buChar char="ü"/>
            </a:pPr>
            <a:r>
              <a:rPr lang="en-US" sz="1800" dirty="0"/>
              <a:t>Participate in exercises</a:t>
            </a:r>
          </a:p>
          <a:p>
            <a:pPr marL="511175" indent="-282575">
              <a:spcAft>
                <a:spcPts val="600"/>
              </a:spcAft>
              <a:buClr>
                <a:srgbClr val="BE1E2D"/>
              </a:buClr>
              <a:buFont typeface="Wingdings" charset="2"/>
              <a:buChar char="ü"/>
            </a:pPr>
            <a:r>
              <a:rPr lang="en-US" sz="1800" dirty="0"/>
              <a:t>Ask questions</a:t>
            </a:r>
          </a:p>
          <a:p>
            <a:pPr marL="511175" indent="-282575">
              <a:spcAft>
                <a:spcPts val="600"/>
              </a:spcAft>
              <a:buClr>
                <a:srgbClr val="BE1E2D"/>
              </a:buClr>
              <a:buFont typeface="Wingdings" charset="2"/>
              <a:buChar char="ü"/>
            </a:pPr>
            <a:r>
              <a:rPr lang="en-US" sz="1800" dirty="0"/>
              <a:t>Relate material to your experience</a:t>
            </a:r>
          </a:p>
          <a:p>
            <a:pPr marL="511175" indent="-282575">
              <a:spcAft>
                <a:spcPts val="600"/>
              </a:spcAft>
              <a:buClr>
                <a:srgbClr val="BE1E2D"/>
              </a:buClr>
              <a:buFont typeface="Wingdings" charset="2"/>
              <a:buChar char="ü"/>
            </a:pPr>
            <a:r>
              <a:rPr lang="en-US" sz="1800" dirty="0"/>
              <a:t>Take notes</a:t>
            </a:r>
          </a:p>
          <a:p>
            <a:pPr marL="0" indent="0">
              <a:lnSpc>
                <a:spcPct val="120000"/>
              </a:lnSpc>
              <a:spcAft>
                <a:spcPts val="600"/>
              </a:spcAft>
              <a:buNone/>
            </a:pPr>
            <a:r>
              <a:rPr lang="en-US" dirty="0"/>
              <a:t>Bring up topics of interest specific to your job</a:t>
            </a:r>
          </a:p>
          <a:p>
            <a:pPr marL="0" indent="0">
              <a:lnSpc>
                <a:spcPct val="120000"/>
              </a:lnSpc>
              <a:spcAft>
                <a:spcPts val="600"/>
              </a:spcAft>
              <a:buNone/>
            </a:pPr>
            <a:r>
              <a:rPr lang="en-US" dirty="0"/>
              <a:t>Move around during exercises</a:t>
            </a:r>
          </a:p>
          <a:p>
            <a:pPr marL="174625" indent="-174625">
              <a:spcAft>
                <a:spcPts val="600"/>
              </a:spcAft>
            </a:pPr>
            <a:endParaRPr lang="en-US" sz="1600" dirty="0"/>
          </a:p>
        </p:txBody>
      </p:sp>
      <p:sp>
        <p:nvSpPr>
          <p:cNvPr id="2" name="Title 1"/>
          <p:cNvSpPr>
            <a:spLocks noGrp="1"/>
          </p:cNvSpPr>
          <p:nvPr>
            <p:ph type="title"/>
          </p:nvPr>
        </p:nvSpPr>
        <p:spPr>
          <a:xfrm>
            <a:off x="914400" y="457200"/>
            <a:ext cx="3657600" cy="1447800"/>
          </a:xfrm>
        </p:spPr>
        <p:txBody>
          <a:bodyPr/>
          <a:lstStyle/>
          <a:p>
            <a:r>
              <a:rPr lang="en-US" sz="3200" dirty="0"/>
              <a:t>How to Maximize the Learning Process</a:t>
            </a:r>
          </a:p>
        </p:txBody>
      </p:sp>
      <p:pic>
        <p:nvPicPr>
          <p:cNvPr id="5" name="Training.jpg" descr="/Users/bridgetskelly/Desktop/Graphics Training/Training.jpg"/>
          <p:cNvPicPr>
            <a:picLocks noChangeAspect="1"/>
          </p:cNvPicPr>
          <p:nvPr/>
        </p:nvPicPr>
        <p:blipFill rotWithShape="1">
          <a:blip r:embed="rId2" r:link="rId3" cstate="print">
            <a:extLst>
              <a:ext uri="{28A0092B-C50C-407E-A947-70E740481C1C}">
                <a14:useLocalDpi xmlns:a14="http://schemas.microsoft.com/office/drawing/2010/main" val="0"/>
              </a:ext>
            </a:extLst>
          </a:blip>
          <a:srcRect l="22179" t="10000"/>
          <a:stretch>
            <a:fillRect/>
          </a:stretch>
        </p:blipFill>
        <p:spPr>
          <a:xfrm>
            <a:off x="5585254" y="0"/>
            <a:ext cx="3558746" cy="6172200"/>
          </a:xfrm>
          <a:prstGeom prst="rect">
            <a:avLst/>
          </a:prstGeom>
        </p:spPr>
      </p:pic>
      <p:sp>
        <p:nvSpPr>
          <p:cNvPr id="6"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4</a:t>
            </a:fld>
            <a:endParaRPr lang="en-US" dirty="0"/>
          </a:p>
        </p:txBody>
      </p:sp>
    </p:spTree>
    <p:extLst>
      <p:ext uri="{BB962C8B-B14F-4D97-AF65-F5344CB8AC3E}">
        <p14:creationId xmlns:p14="http://schemas.microsoft.com/office/powerpoint/2010/main" val="119741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772400" cy="609600"/>
          </a:xfrm>
        </p:spPr>
        <p:txBody>
          <a:bodyPr/>
          <a:lstStyle/>
          <a:p>
            <a:r>
              <a:rPr lang="en-US" dirty="0"/>
              <a:t>Discover</a:t>
            </a:r>
          </a:p>
        </p:txBody>
      </p:sp>
      <p:sp>
        <p:nvSpPr>
          <p:cNvPr id="8" name="Subtitle 7"/>
          <p:cNvSpPr>
            <a:spLocks noGrp="1"/>
          </p:cNvSpPr>
          <p:nvPr>
            <p:ph type="subTitle" idx="11"/>
          </p:nvPr>
        </p:nvSpPr>
        <p:spPr>
          <a:xfrm>
            <a:off x="533400" y="1066800"/>
            <a:ext cx="3886200" cy="762000"/>
          </a:xfrm>
        </p:spPr>
        <p:txBody>
          <a:bodyPr>
            <a:normAutofit/>
          </a:bodyPr>
          <a:lstStyle/>
          <a:p>
            <a:r>
              <a:rPr lang="en-US" dirty="0"/>
              <a:t>What’s the Point?</a:t>
            </a:r>
          </a:p>
        </p:txBody>
      </p:sp>
      <p:sp>
        <p:nvSpPr>
          <p:cNvPr id="3" name="Content Placeholder 2"/>
          <p:cNvSpPr>
            <a:spLocks noGrp="1"/>
          </p:cNvSpPr>
          <p:nvPr>
            <p:ph sz="half" idx="1"/>
          </p:nvPr>
        </p:nvSpPr>
        <p:spPr>
          <a:xfrm>
            <a:off x="533400" y="1600200"/>
            <a:ext cx="4114800" cy="4572000"/>
          </a:xfrm>
        </p:spPr>
        <p:txBody>
          <a:bodyPr>
            <a:normAutofit/>
          </a:bodyPr>
          <a:lstStyle/>
          <a:p>
            <a:pPr marL="0" indent="0">
              <a:spcBef>
                <a:spcPts val="600"/>
              </a:spcBef>
              <a:spcAft>
                <a:spcPts val="600"/>
              </a:spcAft>
              <a:buNone/>
            </a:pPr>
            <a:r>
              <a:rPr lang="en-US" sz="2000" b="0" dirty="0"/>
              <a:t>Develop a </a:t>
            </a:r>
            <a:r>
              <a:rPr lang="en-US" sz="2000" b="1" dirty="0">
                <a:solidFill>
                  <a:srgbClr val="BE1E2D"/>
                </a:solidFill>
              </a:rPr>
              <a:t>vague concept </a:t>
            </a:r>
            <a:r>
              <a:rPr lang="en-US" sz="2000" b="0" dirty="0"/>
              <a:t>to start </a:t>
            </a:r>
            <a:br>
              <a:rPr lang="en-US" sz="2000" b="0" dirty="0"/>
            </a:br>
            <a:r>
              <a:rPr lang="en-US" sz="2000" b="0" dirty="0"/>
              <a:t>a creative germination process. </a:t>
            </a:r>
            <a:br>
              <a:rPr lang="en-US" sz="2000" b="0" dirty="0"/>
            </a:br>
            <a:r>
              <a:rPr lang="en-US" sz="2000" b="0" dirty="0"/>
              <a:t>Ask questions such as:</a:t>
            </a:r>
          </a:p>
          <a:p>
            <a:pPr marL="342900" indent="-342900">
              <a:spcBef>
                <a:spcPts val="600"/>
              </a:spcBef>
              <a:spcAft>
                <a:spcPts val="600"/>
              </a:spcAft>
              <a:buFont typeface="Arial" pitchFamily="34" charset="0"/>
              <a:buChar char="•"/>
            </a:pPr>
            <a:r>
              <a:rPr lang="en-US" sz="1900" dirty="0"/>
              <a:t>W</a:t>
            </a:r>
            <a:r>
              <a:rPr lang="en-US" sz="1900" b="0" dirty="0"/>
              <a:t>hat are you trying to represent?</a:t>
            </a:r>
          </a:p>
          <a:p>
            <a:pPr marL="342900" indent="-342900">
              <a:spcBef>
                <a:spcPts val="600"/>
              </a:spcBef>
              <a:spcAft>
                <a:spcPts val="600"/>
              </a:spcAft>
              <a:buFont typeface="Arial" pitchFamily="34" charset="0"/>
              <a:buChar char="•"/>
            </a:pPr>
            <a:r>
              <a:rPr lang="en-US" sz="1900" dirty="0"/>
              <a:t>W</a:t>
            </a:r>
            <a:r>
              <a:rPr lang="en-US" sz="1900" b="0" dirty="0"/>
              <a:t>hat do you want the reviewers to learn or feel when they see this graphic?</a:t>
            </a:r>
          </a:p>
          <a:p>
            <a:pPr>
              <a:lnSpc>
                <a:spcPct val="100000"/>
              </a:lnSpc>
              <a:spcBef>
                <a:spcPts val="600"/>
              </a:spcBef>
              <a:spcAft>
                <a:spcPts val="600"/>
              </a:spcAft>
            </a:pPr>
            <a:br>
              <a:rPr lang="en-US" sz="1800" b="1" dirty="0">
                <a:solidFill>
                  <a:srgbClr val="1B75BB"/>
                </a:solidFill>
                <a:latin typeface="+mj-lt"/>
              </a:rPr>
            </a:br>
            <a:r>
              <a:rPr lang="en-US" sz="1800" b="1" dirty="0">
                <a:solidFill>
                  <a:srgbClr val="1B75BB"/>
                </a:solidFill>
                <a:latin typeface="+mj-lt"/>
              </a:rPr>
              <a:t>Coming up with great graphics isn’t only for a designer – authors can make a designer’s job easier by developing great concepts.</a:t>
            </a:r>
          </a:p>
          <a:p>
            <a:pPr marL="0" indent="0">
              <a:buNone/>
            </a:pPr>
            <a:endParaRPr lang="en-US" sz="2000" b="0" dirty="0"/>
          </a:p>
          <a:p>
            <a:pPr marL="0" indent="0">
              <a:buNone/>
            </a:pPr>
            <a:endParaRPr lang="en-US" sz="2000" dirty="0"/>
          </a:p>
        </p:txBody>
      </p:sp>
      <p:pic>
        <p:nvPicPr>
          <p:cNvPr id="9" name="Seed.jpg" descr="/Users/bridgetskelly/Desktop/Seed.jpg"/>
          <p:cNvPicPr>
            <a:picLocks noChangeAspect="1"/>
          </p:cNvPicPr>
          <p:nvPr/>
        </p:nvPicPr>
        <p:blipFill rotWithShape="1">
          <a:blip r:embed="rId2" r:link="rId3" cstate="print">
            <a:extLst>
              <a:ext uri="{28A0092B-C50C-407E-A947-70E740481C1C}">
                <a14:useLocalDpi xmlns:a14="http://schemas.microsoft.com/office/drawing/2010/main" val="0"/>
              </a:ext>
            </a:extLst>
          </a:blip>
          <a:srcRect b="9954"/>
          <a:stretch>
            <a:fillRect/>
          </a:stretch>
        </p:blipFill>
        <p:spPr>
          <a:xfrm>
            <a:off x="4741164" y="0"/>
            <a:ext cx="4402836" cy="6175375"/>
          </a:xfrm>
          <a:prstGeom prst="rect">
            <a:avLst/>
          </a:prstGeom>
        </p:spPr>
      </p:pic>
      <p:sp>
        <p:nvSpPr>
          <p:cNvPr id="6" name="TextBox 5"/>
          <p:cNvSpPr txBox="1"/>
          <p:nvPr/>
        </p:nvSpPr>
        <p:spPr>
          <a:xfrm>
            <a:off x="4953000" y="93533"/>
            <a:ext cx="3124200" cy="1201867"/>
          </a:xfrm>
          <a:prstGeom prst="rect">
            <a:avLst/>
          </a:prstGeom>
          <a:noFill/>
        </p:spPr>
        <p:txBody>
          <a:bodyPr wrap="square" rtlCol="0">
            <a:spAutoFit/>
          </a:bodyPr>
          <a:lstStyle/>
          <a:p>
            <a:pPr>
              <a:lnSpc>
                <a:spcPct val="130000"/>
              </a:lnSpc>
            </a:pPr>
            <a:r>
              <a:rPr lang="en-US" sz="1400" dirty="0"/>
              <a:t>It is often easier to articulate a verbal idea of what you are trying to depict. Think of it as the seed. Articulating it speeds up the conceptual process.</a:t>
            </a:r>
          </a:p>
        </p:txBody>
      </p:sp>
      <p:sp>
        <p:nvSpPr>
          <p:cNvPr id="7"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40</a:t>
            </a:fld>
            <a:endParaRPr lang="en-US" dirty="0"/>
          </a:p>
        </p:txBody>
      </p:sp>
    </p:spTree>
    <p:extLst>
      <p:ext uri="{BB962C8B-B14F-4D97-AF65-F5344CB8AC3E}">
        <p14:creationId xmlns:p14="http://schemas.microsoft.com/office/powerpoint/2010/main" val="410879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Discover</a:t>
            </a:r>
            <a:endParaRPr lang="en-US" sz="2400" b="0" dirty="0"/>
          </a:p>
        </p:txBody>
      </p:sp>
      <p:sp>
        <p:nvSpPr>
          <p:cNvPr id="6" name="Subtitle 5"/>
          <p:cNvSpPr>
            <a:spLocks noGrp="1"/>
          </p:cNvSpPr>
          <p:nvPr>
            <p:ph type="subTitle" idx="11"/>
          </p:nvPr>
        </p:nvSpPr>
        <p:spPr/>
        <p:txBody>
          <a:bodyPr/>
          <a:lstStyle/>
          <a:p>
            <a:r>
              <a:rPr lang="en-US" dirty="0"/>
              <a:t>Inspiration</a:t>
            </a:r>
          </a:p>
        </p:txBody>
      </p:sp>
      <p:sp>
        <p:nvSpPr>
          <p:cNvPr id="3" name="Content Placeholder 2"/>
          <p:cNvSpPr>
            <a:spLocks noGrp="1"/>
          </p:cNvSpPr>
          <p:nvPr>
            <p:ph sz="half" idx="1"/>
          </p:nvPr>
        </p:nvSpPr>
        <p:spPr>
          <a:xfrm>
            <a:off x="914400" y="1600200"/>
            <a:ext cx="4038600" cy="4572000"/>
          </a:xfrm>
        </p:spPr>
        <p:txBody>
          <a:bodyPr>
            <a:noAutofit/>
          </a:bodyPr>
          <a:lstStyle/>
          <a:p>
            <a:pPr>
              <a:spcBef>
                <a:spcPts val="600"/>
              </a:spcBef>
              <a:spcAft>
                <a:spcPts val="600"/>
              </a:spcAft>
            </a:pPr>
            <a:r>
              <a:rPr lang="en-US" sz="1600" dirty="0">
                <a:solidFill>
                  <a:srgbClr val="404040"/>
                </a:solidFill>
              </a:rPr>
              <a:t>Look for ways other companies, publications and the market associates your subject matter visually. </a:t>
            </a:r>
          </a:p>
          <a:p>
            <a:pPr marL="0" lvl="1" indent="0">
              <a:lnSpc>
                <a:spcPct val="120000"/>
              </a:lnSpc>
              <a:spcBef>
                <a:spcPts val="600"/>
              </a:spcBef>
              <a:spcAft>
                <a:spcPts val="600"/>
              </a:spcAft>
              <a:buClr>
                <a:srgbClr val="1B75BB"/>
              </a:buClr>
            </a:pPr>
            <a:r>
              <a:rPr lang="en-US" sz="1600" dirty="0">
                <a:solidFill>
                  <a:srgbClr val="404040"/>
                </a:solidFill>
              </a:rPr>
              <a:t>Do not simply regurgitate what has been said and done elsewhere, but study the best ways to visualize the subject that resonates with your customer. </a:t>
            </a:r>
          </a:p>
          <a:p>
            <a:pPr>
              <a:spcBef>
                <a:spcPts val="600"/>
              </a:spcBef>
              <a:spcAft>
                <a:spcPts val="600"/>
              </a:spcAft>
            </a:pPr>
            <a:r>
              <a:rPr lang="en-US" sz="1600" dirty="0">
                <a:solidFill>
                  <a:srgbClr val="404040"/>
                </a:solidFill>
              </a:rPr>
              <a:t>Pay attention to established visuals that are commonly understood to represent products and processes in the market. </a:t>
            </a:r>
          </a:p>
        </p:txBody>
      </p:sp>
      <p:pic>
        <p:nvPicPr>
          <p:cNvPr id="4" name="Picasso.jpg" descr="/Users/bridgetskelly/Desktop/Graphics Training/Picasso.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5180076" y="749808"/>
            <a:ext cx="3963924" cy="5422392"/>
          </a:xfrm>
          <a:prstGeom prst="rect">
            <a:avLst/>
          </a:prstGeom>
        </p:spPr>
      </p:pic>
      <p:sp>
        <p:nvSpPr>
          <p:cNvPr id="7" name="Rectangle 6"/>
          <p:cNvSpPr/>
          <p:nvPr/>
        </p:nvSpPr>
        <p:spPr>
          <a:xfrm>
            <a:off x="5181599" y="0"/>
            <a:ext cx="3968823" cy="12192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25425" algn="ctr"/>
            <a:r>
              <a:rPr lang="en-US" sz="2800" b="1" dirty="0">
                <a:latin typeface="+mj-lt"/>
              </a:rPr>
              <a:t>“Good artists copy, great artists steal.” </a:t>
            </a:r>
            <a:r>
              <a:rPr lang="en-US" sz="1600" dirty="0">
                <a:latin typeface="+mj-lt"/>
              </a:rPr>
              <a:t>– Pablo Picasso </a:t>
            </a:r>
          </a:p>
        </p:txBody>
      </p:sp>
      <p:sp>
        <p:nvSpPr>
          <p:cNvPr id="8"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41</a:t>
            </a:fld>
            <a:endParaRPr lang="en-US" dirty="0"/>
          </a:p>
        </p:txBody>
      </p:sp>
    </p:spTree>
    <p:extLst>
      <p:ext uri="{BB962C8B-B14F-4D97-AF65-F5344CB8AC3E}">
        <p14:creationId xmlns:p14="http://schemas.microsoft.com/office/powerpoint/2010/main" val="124705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609600"/>
          </a:xfrm>
        </p:spPr>
        <p:txBody>
          <a:bodyPr/>
          <a:lstStyle/>
          <a:p>
            <a:r>
              <a:rPr lang="en-US" dirty="0"/>
              <a:t>Discover</a:t>
            </a:r>
          </a:p>
        </p:txBody>
      </p:sp>
      <p:sp>
        <p:nvSpPr>
          <p:cNvPr id="3" name="Subtitle 2"/>
          <p:cNvSpPr>
            <a:spLocks noGrp="1"/>
          </p:cNvSpPr>
          <p:nvPr>
            <p:ph type="subTitle" idx="11"/>
          </p:nvPr>
        </p:nvSpPr>
        <p:spPr>
          <a:xfrm>
            <a:off x="685800" y="1066800"/>
            <a:ext cx="7772400" cy="457200"/>
          </a:xfrm>
        </p:spPr>
        <p:txBody>
          <a:bodyPr/>
          <a:lstStyle/>
          <a:p>
            <a:r>
              <a:rPr lang="en-US" dirty="0"/>
              <a:t>Action caption To Clarify the Point</a:t>
            </a:r>
          </a:p>
        </p:txBody>
      </p:sp>
      <p:sp>
        <p:nvSpPr>
          <p:cNvPr id="4" name="Content Placeholder 3"/>
          <p:cNvSpPr>
            <a:spLocks noGrp="1"/>
          </p:cNvSpPr>
          <p:nvPr>
            <p:ph sz="half" idx="1"/>
          </p:nvPr>
        </p:nvSpPr>
        <p:spPr>
          <a:xfrm>
            <a:off x="685800" y="1600200"/>
            <a:ext cx="5181600" cy="3733800"/>
          </a:xfrm>
        </p:spPr>
        <p:txBody>
          <a:bodyPr>
            <a:normAutofit lnSpcReduction="10000"/>
          </a:bodyPr>
          <a:lstStyle/>
          <a:p>
            <a:pPr>
              <a:spcBef>
                <a:spcPts val="600"/>
              </a:spcBef>
              <a:spcAft>
                <a:spcPts val="600"/>
              </a:spcAft>
            </a:pPr>
            <a:r>
              <a:rPr lang="en-US" dirty="0"/>
              <a:t>Writing action captions may feel like composing haiku. Instead, answer four questions: </a:t>
            </a:r>
          </a:p>
          <a:p>
            <a:pPr marL="285750" indent="-285750">
              <a:spcBef>
                <a:spcPts val="600"/>
              </a:spcBef>
              <a:spcAft>
                <a:spcPts val="600"/>
              </a:spcAft>
              <a:buClr>
                <a:srgbClr val="BE1E2D"/>
              </a:buClr>
              <a:buAutoNum type="arabicPeriod"/>
            </a:pPr>
            <a:r>
              <a:rPr lang="en-US" sz="1800" dirty="0"/>
              <a:t>What are you trying to depict? </a:t>
            </a:r>
          </a:p>
          <a:p>
            <a:pPr marL="285750" indent="-285750">
              <a:spcBef>
                <a:spcPts val="600"/>
              </a:spcBef>
              <a:spcAft>
                <a:spcPts val="600"/>
              </a:spcAft>
              <a:buClr>
                <a:srgbClr val="BE1E2D"/>
              </a:buClr>
              <a:buAutoNum type="arabicPeriod"/>
            </a:pPr>
            <a:r>
              <a:rPr lang="en-US" sz="1800" dirty="0"/>
              <a:t>What does it do? </a:t>
            </a:r>
          </a:p>
          <a:p>
            <a:pPr marL="285750" indent="-285750">
              <a:spcBef>
                <a:spcPts val="600"/>
              </a:spcBef>
              <a:spcAft>
                <a:spcPts val="600"/>
              </a:spcAft>
              <a:buClr>
                <a:srgbClr val="BE1E2D"/>
              </a:buClr>
              <a:buAutoNum type="arabicPeriod"/>
            </a:pPr>
            <a:r>
              <a:rPr lang="en-US" sz="1800" dirty="0"/>
              <a:t>What does it do </a:t>
            </a:r>
            <a:r>
              <a:rPr lang="en-US" sz="1800" b="1" dirty="0"/>
              <a:t>for the customer </a:t>
            </a:r>
            <a:r>
              <a:rPr lang="en-US" sz="1800" dirty="0"/>
              <a:t>and </a:t>
            </a:r>
            <a:br>
              <a:rPr lang="en-US" sz="1800" dirty="0"/>
            </a:br>
            <a:r>
              <a:rPr lang="en-US" sz="1800" b="1" dirty="0"/>
              <a:t>why do they care</a:t>
            </a:r>
            <a:r>
              <a:rPr lang="en-US" sz="1800" dirty="0"/>
              <a:t>? </a:t>
            </a:r>
          </a:p>
          <a:p>
            <a:pPr marL="285750" indent="-285750">
              <a:spcBef>
                <a:spcPts val="600"/>
              </a:spcBef>
              <a:spcAft>
                <a:spcPts val="600"/>
              </a:spcAft>
              <a:buClr>
                <a:srgbClr val="BE1E2D"/>
              </a:buClr>
              <a:buAutoNum type="arabicPeriod"/>
            </a:pPr>
            <a:r>
              <a:rPr lang="en-US" sz="1800" dirty="0"/>
              <a:t>What does it do better, faster, cheaper, </a:t>
            </a:r>
            <a:br>
              <a:rPr lang="en-US" sz="1800" dirty="0"/>
            </a:br>
            <a:r>
              <a:rPr lang="en-US" sz="1800" dirty="0"/>
              <a:t>or less risky than the competition? </a:t>
            </a:r>
          </a:p>
        </p:txBody>
      </p:sp>
      <p:sp>
        <p:nvSpPr>
          <p:cNvPr id="7" name="Rectangle 6"/>
          <p:cNvSpPr/>
          <p:nvPr/>
        </p:nvSpPr>
        <p:spPr>
          <a:xfrm>
            <a:off x="228600" y="5442719"/>
            <a:ext cx="5943600" cy="577081"/>
          </a:xfrm>
          <a:prstGeom prst="rect">
            <a:avLst/>
          </a:prstGeom>
        </p:spPr>
        <p:txBody>
          <a:bodyPr wrap="square">
            <a:spAutoFit/>
          </a:bodyPr>
          <a:lstStyle/>
          <a:p>
            <a:r>
              <a:rPr lang="en-US" sz="1050" b="1" dirty="0">
                <a:solidFill>
                  <a:srgbClr val="000000"/>
                </a:solidFill>
              </a:rPr>
              <a:t>Figure 1.1-3. Assigning Task Order Work. </a:t>
            </a:r>
            <a:r>
              <a:rPr lang="en-US" sz="1050" i="1" dirty="0">
                <a:solidFill>
                  <a:srgbClr val="000000"/>
                </a:solidFill>
              </a:rPr>
              <a:t>Team ACME’s approach to assigning work results </a:t>
            </a:r>
            <a:br>
              <a:rPr lang="en-US" sz="1050" i="1" dirty="0">
                <a:solidFill>
                  <a:srgbClr val="000000"/>
                </a:solidFill>
              </a:rPr>
            </a:br>
            <a:r>
              <a:rPr lang="en-US" sz="1050" i="1" dirty="0">
                <a:solidFill>
                  <a:srgbClr val="000000"/>
                </a:solidFill>
              </a:rPr>
              <a:t>in proactive management that minimizes disruption of operations, delivers a quality workforce, brings high accountability and transparency, and fully enables the support for the DTRA. </a:t>
            </a:r>
            <a:endParaRPr lang="en-US" sz="1050" b="1" dirty="0">
              <a:solidFill>
                <a:srgbClr val="000000"/>
              </a:solidFill>
            </a:endParaRPr>
          </a:p>
        </p:txBody>
      </p:sp>
      <p:sp>
        <p:nvSpPr>
          <p:cNvPr id="9" name="Rectangle 8"/>
          <p:cNvSpPr/>
          <p:nvPr/>
        </p:nvSpPr>
        <p:spPr>
          <a:xfrm>
            <a:off x="6248400" y="0"/>
            <a:ext cx="2895600" cy="61722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6248400" y="533400"/>
            <a:ext cx="2895600" cy="5638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274320" tIns="0" rIns="274320" bIns="0" rtlCol="0" anchor="t"/>
          <a:lstStyle/>
          <a:p>
            <a:r>
              <a:rPr lang="en-US" sz="3200" b="1" dirty="0">
                <a:solidFill>
                  <a:srgbClr val="1B75BB"/>
                </a:solidFill>
                <a:latin typeface="+mj-lt"/>
              </a:rPr>
              <a:t>REMEMBER!</a:t>
            </a:r>
          </a:p>
          <a:p>
            <a:endParaRPr lang="en-US" sz="3200" b="1" dirty="0">
              <a:solidFill>
                <a:srgbClr val="1B75BB"/>
              </a:solidFill>
              <a:latin typeface="+mj-lt"/>
              <a:ea typeface="Arial"/>
              <a:cs typeface="Arial"/>
            </a:endParaRPr>
          </a:p>
          <a:p>
            <a:endParaRPr lang="en-US" sz="3200" b="1" dirty="0">
              <a:solidFill>
                <a:srgbClr val="1B75BB"/>
              </a:solidFill>
              <a:latin typeface="+mj-lt"/>
              <a:ea typeface="Arial"/>
              <a:cs typeface="Arial"/>
            </a:endParaRPr>
          </a:p>
          <a:p>
            <a:endParaRPr lang="en-US" sz="3200" b="1" dirty="0">
              <a:solidFill>
                <a:srgbClr val="1B75BB"/>
              </a:solidFill>
              <a:latin typeface="+mj-lt"/>
              <a:ea typeface="Arial"/>
              <a:cs typeface="Arial"/>
            </a:endParaRPr>
          </a:p>
          <a:p>
            <a:endParaRPr lang="en-US" dirty="0">
              <a:solidFill>
                <a:srgbClr val="1B75BB"/>
              </a:solidFill>
              <a:latin typeface="+mj-lt"/>
              <a:ea typeface="Arial"/>
              <a:cs typeface="Arial"/>
            </a:endParaRPr>
          </a:p>
          <a:p>
            <a:endParaRPr lang="en-US" dirty="0">
              <a:solidFill>
                <a:srgbClr val="1B75BB"/>
              </a:solidFill>
              <a:latin typeface="+mj-lt"/>
              <a:ea typeface="Arial"/>
              <a:cs typeface="Arial"/>
            </a:endParaRPr>
          </a:p>
          <a:p>
            <a:endParaRPr lang="en-US" dirty="0">
              <a:solidFill>
                <a:srgbClr val="1B75BB"/>
              </a:solidFill>
              <a:latin typeface="+mj-lt"/>
              <a:ea typeface="Arial"/>
              <a:cs typeface="Arial"/>
            </a:endParaRPr>
          </a:p>
          <a:p>
            <a:endParaRPr lang="en-US" dirty="0">
              <a:solidFill>
                <a:srgbClr val="1B75BB"/>
              </a:solidFill>
              <a:latin typeface="+mj-lt"/>
              <a:ea typeface="Arial"/>
              <a:cs typeface="Arial"/>
            </a:endParaRPr>
          </a:p>
          <a:p>
            <a:pPr>
              <a:lnSpc>
                <a:spcPct val="120000"/>
              </a:lnSpc>
              <a:spcBef>
                <a:spcPts val="600"/>
              </a:spcBef>
            </a:pPr>
            <a:r>
              <a:rPr lang="en-US" dirty="0">
                <a:solidFill>
                  <a:srgbClr val="1B75BB"/>
                </a:solidFill>
                <a:latin typeface="+mj-lt"/>
                <a:ea typeface="Arial"/>
                <a:cs typeface="Arial"/>
              </a:rPr>
              <a:t>The goal of any proposal graphic is to communicate </a:t>
            </a:r>
            <a:br>
              <a:rPr lang="en-US" dirty="0">
                <a:solidFill>
                  <a:srgbClr val="1B75BB"/>
                </a:solidFill>
                <a:latin typeface="+mj-lt"/>
                <a:ea typeface="Arial"/>
                <a:cs typeface="Arial"/>
              </a:rPr>
            </a:br>
            <a:r>
              <a:rPr lang="en-US" dirty="0">
                <a:solidFill>
                  <a:srgbClr val="1B75BB"/>
                </a:solidFill>
                <a:latin typeface="+mj-lt"/>
                <a:ea typeface="Arial"/>
                <a:cs typeface="Arial"/>
              </a:rPr>
              <a:t>a specific message to the reviewer in a way that is clear, accessible, and </a:t>
            </a:r>
            <a:br>
              <a:rPr lang="en-US" dirty="0">
                <a:solidFill>
                  <a:srgbClr val="1B75BB"/>
                </a:solidFill>
                <a:latin typeface="+mj-lt"/>
                <a:ea typeface="Arial"/>
                <a:cs typeface="Arial"/>
              </a:rPr>
            </a:br>
            <a:r>
              <a:rPr lang="en-US" dirty="0">
                <a:solidFill>
                  <a:srgbClr val="1B75BB"/>
                </a:solidFill>
                <a:latin typeface="+mj-lt"/>
                <a:ea typeface="Arial"/>
                <a:cs typeface="Arial"/>
              </a:rPr>
              <a:t>easy to understand.</a:t>
            </a:r>
            <a:endParaRPr lang="en-US" sz="1400" dirty="0">
              <a:solidFill>
                <a:srgbClr val="1B75BB"/>
              </a:solidFill>
              <a:ea typeface="Arial"/>
              <a:cs typeface="Arial"/>
            </a:endParaRPr>
          </a:p>
        </p:txBody>
      </p:sp>
      <p:pic>
        <p:nvPicPr>
          <p:cNvPr id="12" name="Eye2Brain-01.png" descr="/Users/bridgetskelly/Desktop/Eye2Brain-01.png"/>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934200" y="1219200"/>
            <a:ext cx="1156774" cy="2286114"/>
          </a:xfrm>
          <a:prstGeom prst="rect">
            <a:avLst/>
          </a:prstGeom>
        </p:spPr>
      </p:pic>
      <p:sp>
        <p:nvSpPr>
          <p:cNvPr id="11"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42</a:t>
            </a:fld>
            <a:endParaRPr lang="en-US" dirty="0"/>
          </a:p>
        </p:txBody>
      </p:sp>
    </p:spTree>
    <p:extLst>
      <p:ext uri="{BB962C8B-B14F-4D97-AF65-F5344CB8AC3E}">
        <p14:creationId xmlns:p14="http://schemas.microsoft.com/office/powerpoint/2010/main" val="341760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xercise_Discover.jpg" descr="/Users/bridgetskelly/Desktop/Exercise_Discover.jpg"/>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ontent Placeholder 3"/>
          <p:cNvSpPr txBox="1">
            <a:spLocks/>
          </p:cNvSpPr>
          <p:nvPr/>
        </p:nvSpPr>
        <p:spPr>
          <a:xfrm>
            <a:off x="152400" y="2667000"/>
            <a:ext cx="3276600" cy="3200400"/>
          </a:xfrm>
          <a:prstGeom prst="rect">
            <a:avLst/>
          </a:prstGeom>
        </p:spPr>
        <p:txBody>
          <a:bodyPr>
            <a:normAutofit fontScale="92500" lnSpcReduction="20000"/>
          </a:bodyPr>
          <a:lstStyle>
            <a:lvl1pPr marL="228600" indent="-228600" algn="l" defTabSz="914400" rtl="0" eaLnBrk="1" latinLnBrk="0" hangingPunct="1">
              <a:spcBef>
                <a:spcPct val="20000"/>
              </a:spcBef>
              <a:buClr>
                <a:srgbClr val="1B75BB"/>
              </a:buClr>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rgbClr val="BE1E2D"/>
              </a:buClr>
              <a:buFont typeface="Wingdings" charset="2"/>
              <a:buChar char="ü"/>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None/>
            </a:pPr>
            <a:r>
              <a:rPr lang="en-US" sz="3200" dirty="0">
                <a:solidFill>
                  <a:srgbClr val="BE1E2D"/>
                </a:solidFill>
              </a:rPr>
              <a:t>MODULE 4 EXERCISE</a:t>
            </a:r>
          </a:p>
          <a:p>
            <a:pPr marL="0" indent="0">
              <a:spcAft>
                <a:spcPts val="600"/>
              </a:spcAft>
              <a:buNone/>
            </a:pPr>
            <a:r>
              <a:rPr lang="en-US" dirty="0"/>
              <a:t>DEVELOP YOUR ACTION CAPTION FOR A GRAPHIC. </a:t>
            </a:r>
          </a:p>
          <a:p>
            <a:pPr marL="0" indent="0">
              <a:spcAft>
                <a:spcPts val="600"/>
              </a:spcAft>
              <a:buNone/>
            </a:pPr>
            <a:r>
              <a:rPr lang="en-US" dirty="0"/>
              <a:t>FILE: </a:t>
            </a:r>
            <a:r>
              <a:rPr lang="fr-FR" dirty="0"/>
              <a:t>Module 4 Graphics Conceptualization Exercise.docx</a:t>
            </a:r>
            <a:endParaRPr lang="en-US" dirty="0"/>
          </a:p>
        </p:txBody>
      </p:sp>
    </p:spTree>
    <p:extLst>
      <p:ext uri="{BB962C8B-B14F-4D97-AF65-F5344CB8AC3E}">
        <p14:creationId xmlns:p14="http://schemas.microsoft.com/office/powerpoint/2010/main" val="480729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5A5B-71A0-1872-A079-E9AE81174258}"/>
              </a:ext>
            </a:extLst>
          </p:cNvPr>
          <p:cNvSpPr>
            <a:spLocks noGrp="1"/>
          </p:cNvSpPr>
          <p:nvPr>
            <p:ph type="title"/>
          </p:nvPr>
        </p:nvSpPr>
        <p:spPr/>
        <p:txBody>
          <a:bodyPr/>
          <a:lstStyle/>
          <a:p>
            <a:r>
              <a:rPr lang="en-US" b="1" i="0" dirty="0">
                <a:solidFill>
                  <a:srgbClr val="17375E"/>
                </a:solidFill>
                <a:effectLst/>
                <a:highlight>
                  <a:srgbClr val="FFFFFF"/>
                </a:highlight>
                <a:latin typeface="Plus Jakarta Sans"/>
              </a:rPr>
              <a:t>Define your graphics and concepts</a:t>
            </a:r>
            <a:endParaRPr lang="en-US" dirty="0"/>
          </a:p>
        </p:txBody>
      </p:sp>
      <p:sp>
        <p:nvSpPr>
          <p:cNvPr id="3" name="Text Placeholder 2">
            <a:extLst>
              <a:ext uri="{FF2B5EF4-FFF2-40B4-BE49-F238E27FC236}">
                <a16:creationId xmlns:a16="http://schemas.microsoft.com/office/drawing/2014/main" id="{B9F8341F-405E-82F4-7FB5-52EBF4173682}"/>
              </a:ext>
            </a:extLst>
          </p:cNvPr>
          <p:cNvSpPr>
            <a:spLocks noGrp="1"/>
          </p:cNvSpPr>
          <p:nvPr>
            <p:ph type="body" idx="1"/>
          </p:nvPr>
        </p:nvSpPr>
        <p:spPr/>
        <p:txBody>
          <a:bodyPr/>
          <a:lstStyle/>
          <a:p>
            <a:r>
              <a:rPr lang="en-US" dirty="0"/>
              <a:t>Module 5</a:t>
            </a:r>
          </a:p>
        </p:txBody>
      </p:sp>
    </p:spTree>
    <p:extLst>
      <p:ext uri="{BB962C8B-B14F-4D97-AF65-F5344CB8AC3E}">
        <p14:creationId xmlns:p14="http://schemas.microsoft.com/office/powerpoint/2010/main" val="634009394"/>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ISCOVER.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4209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a:t>
            </a:r>
          </a:p>
        </p:txBody>
      </p:sp>
      <p:sp>
        <p:nvSpPr>
          <p:cNvPr id="3" name="Subtitle 2"/>
          <p:cNvSpPr>
            <a:spLocks noGrp="1"/>
          </p:cNvSpPr>
          <p:nvPr>
            <p:ph type="subTitle" idx="11"/>
          </p:nvPr>
        </p:nvSpPr>
        <p:spPr/>
        <p:txBody>
          <a:bodyPr/>
          <a:lstStyle/>
          <a:p>
            <a:r>
              <a:rPr lang="en-US" dirty="0"/>
              <a:t>Scheduling and Budget</a:t>
            </a:r>
          </a:p>
        </p:txBody>
      </p:sp>
      <p:sp>
        <p:nvSpPr>
          <p:cNvPr id="4" name="Content Placeholder 3"/>
          <p:cNvSpPr>
            <a:spLocks noGrp="1"/>
          </p:cNvSpPr>
          <p:nvPr>
            <p:ph sz="half" idx="1"/>
          </p:nvPr>
        </p:nvSpPr>
        <p:spPr>
          <a:xfrm>
            <a:off x="914400" y="1600200"/>
            <a:ext cx="4876800" cy="4419600"/>
          </a:xfrm>
        </p:spPr>
        <p:txBody>
          <a:bodyPr>
            <a:normAutofit fontScale="77500" lnSpcReduction="20000"/>
          </a:bodyPr>
          <a:lstStyle/>
          <a:p>
            <a:pPr>
              <a:spcBef>
                <a:spcPts val="600"/>
              </a:spcBef>
              <a:spcAft>
                <a:spcPts val="600"/>
              </a:spcAft>
            </a:pPr>
            <a:r>
              <a:rPr lang="en-US" dirty="0"/>
              <a:t>Assume </a:t>
            </a:r>
            <a:r>
              <a:rPr lang="en-US" b="1" dirty="0"/>
              <a:t>1 graphic per page </a:t>
            </a:r>
            <a:br>
              <a:rPr lang="en-US" b="1" dirty="0"/>
            </a:br>
            <a:r>
              <a:rPr lang="en-US" dirty="0"/>
              <a:t>(or at least every other)</a:t>
            </a:r>
          </a:p>
          <a:p>
            <a:pPr marL="169863" indent="-169863">
              <a:spcBef>
                <a:spcPts val="600"/>
              </a:spcBef>
              <a:spcAft>
                <a:spcPts val="600"/>
              </a:spcAft>
              <a:buFont typeface="Arial"/>
              <a:buChar char="•"/>
            </a:pPr>
            <a:r>
              <a:rPr lang="en-US" sz="1600" dirty="0"/>
              <a:t>Deduct title page, </a:t>
            </a:r>
            <a:r>
              <a:rPr lang="en-US" sz="1600" dirty="0" err="1"/>
              <a:t>ToC</a:t>
            </a:r>
            <a:r>
              <a:rPr lang="en-US" sz="1600" dirty="0"/>
              <a:t>, resumes, past performance</a:t>
            </a:r>
          </a:p>
          <a:p>
            <a:pPr>
              <a:spcBef>
                <a:spcPts val="600"/>
              </a:spcBef>
              <a:spcAft>
                <a:spcPts val="600"/>
              </a:spcAft>
            </a:pPr>
            <a:r>
              <a:rPr lang="en-US" dirty="0"/>
              <a:t>For graphic development, assume an average of (includes revisions): </a:t>
            </a:r>
          </a:p>
          <a:p>
            <a:pPr marL="169863" indent="-169863">
              <a:spcBef>
                <a:spcPts val="600"/>
              </a:spcBef>
              <a:spcAft>
                <a:spcPts val="600"/>
              </a:spcAft>
              <a:buFont typeface="Arial"/>
              <a:buChar char="•"/>
            </a:pPr>
            <a:r>
              <a:rPr lang="en-US" sz="1600" dirty="0"/>
              <a:t>Simple graphics = </a:t>
            </a:r>
            <a:r>
              <a:rPr lang="en-US" sz="1600" b="1" dirty="0"/>
              <a:t>1-2 hours </a:t>
            </a:r>
            <a:br>
              <a:rPr lang="en-US" sz="1600" b="1" dirty="0"/>
            </a:br>
            <a:r>
              <a:rPr lang="en-US" sz="1400" dirty="0"/>
              <a:t>(basic org chart, short process)</a:t>
            </a:r>
          </a:p>
          <a:p>
            <a:pPr marL="169863" indent="-169863">
              <a:spcBef>
                <a:spcPts val="600"/>
              </a:spcBef>
              <a:spcAft>
                <a:spcPts val="600"/>
              </a:spcAft>
              <a:buFont typeface="Arial"/>
              <a:buChar char="•"/>
            </a:pPr>
            <a:r>
              <a:rPr lang="en-US" sz="1600" dirty="0"/>
              <a:t>Complex graphics = </a:t>
            </a:r>
            <a:r>
              <a:rPr lang="en-US" sz="1600" b="1" dirty="0"/>
              <a:t>4-6 hours or more </a:t>
            </a:r>
            <a:br>
              <a:rPr lang="en-US" sz="1600" b="1" dirty="0"/>
            </a:br>
            <a:r>
              <a:rPr lang="en-US" sz="1400" dirty="0"/>
              <a:t>(CONOPS, systems architecture)</a:t>
            </a:r>
          </a:p>
          <a:p>
            <a:pPr>
              <a:spcBef>
                <a:spcPts val="600"/>
              </a:spcBef>
              <a:spcAft>
                <a:spcPts val="600"/>
              </a:spcAft>
            </a:pPr>
            <a:r>
              <a:rPr lang="en-US" sz="2100"/>
              <a:t>Assume an </a:t>
            </a:r>
            <a:r>
              <a:rPr lang="en-US" sz="2100" dirty="0"/>
              <a:t>average of </a:t>
            </a:r>
            <a:r>
              <a:rPr lang="en-US" sz="2100" b="1" dirty="0"/>
              <a:t>20 hours </a:t>
            </a:r>
            <a:r>
              <a:rPr lang="en-US" sz="2100" dirty="0"/>
              <a:t>for customer-centric covers/backs/spines (includes design, revisions and set up of volumes and copies); may change with AI and mostly electronic submissions</a:t>
            </a:r>
          </a:p>
          <a:p>
            <a:pPr>
              <a:spcBef>
                <a:spcPts val="600"/>
              </a:spcBef>
              <a:spcAft>
                <a:spcPts val="600"/>
              </a:spcAft>
            </a:pPr>
            <a:r>
              <a:rPr lang="en-US" sz="2100" b="1" dirty="0"/>
              <a:t>Communicate with proposal team to define scheduling and manage expectations</a:t>
            </a:r>
          </a:p>
        </p:txBody>
      </p:sp>
      <p:sp>
        <p:nvSpPr>
          <p:cNvPr id="6" name="TextBox 5"/>
          <p:cNvSpPr txBox="1"/>
          <p:nvPr/>
        </p:nvSpPr>
        <p:spPr>
          <a:xfrm>
            <a:off x="6477000" y="1600200"/>
            <a:ext cx="2667000" cy="4295343"/>
          </a:xfrm>
          <a:prstGeom prst="rect">
            <a:avLst/>
          </a:prstGeom>
          <a:solidFill>
            <a:srgbClr val="D9D9D9"/>
          </a:solidFill>
        </p:spPr>
        <p:txBody>
          <a:bodyPr wrap="square" rtlCol="0">
            <a:spAutoFit/>
          </a:bodyPr>
          <a:lstStyle/>
          <a:p>
            <a:pPr>
              <a:lnSpc>
                <a:spcPct val="120000"/>
              </a:lnSpc>
              <a:spcBef>
                <a:spcPts val="400"/>
              </a:spcBef>
              <a:spcAft>
                <a:spcPts val="400"/>
              </a:spcAft>
            </a:pPr>
            <a:r>
              <a:rPr lang="en-US" b="1" dirty="0"/>
              <a:t>Example: </a:t>
            </a:r>
          </a:p>
          <a:p>
            <a:pPr>
              <a:lnSpc>
                <a:spcPct val="120000"/>
              </a:lnSpc>
              <a:spcBef>
                <a:spcPts val="400"/>
              </a:spcBef>
              <a:spcAft>
                <a:spcPts val="400"/>
              </a:spcAft>
            </a:pPr>
            <a:r>
              <a:rPr lang="en-US" sz="1400" dirty="0"/>
              <a:t>20 pages of text</a:t>
            </a:r>
          </a:p>
          <a:p>
            <a:pPr>
              <a:lnSpc>
                <a:spcPct val="120000"/>
              </a:lnSpc>
              <a:spcBef>
                <a:spcPts val="400"/>
              </a:spcBef>
              <a:spcAft>
                <a:spcPts val="400"/>
              </a:spcAft>
            </a:pPr>
            <a:r>
              <a:rPr lang="en-US" b="1" dirty="0"/>
              <a:t>Assumptions: </a:t>
            </a:r>
          </a:p>
          <a:p>
            <a:pPr>
              <a:lnSpc>
                <a:spcPct val="120000"/>
              </a:lnSpc>
              <a:spcBef>
                <a:spcPts val="400"/>
              </a:spcBef>
              <a:spcAft>
                <a:spcPts val="400"/>
              </a:spcAft>
            </a:pPr>
            <a:r>
              <a:rPr lang="en-US" sz="1400" dirty="0"/>
              <a:t>5 tables</a:t>
            </a:r>
          </a:p>
          <a:p>
            <a:pPr>
              <a:lnSpc>
                <a:spcPct val="120000"/>
              </a:lnSpc>
              <a:spcBef>
                <a:spcPts val="400"/>
              </a:spcBef>
              <a:spcAft>
                <a:spcPts val="400"/>
              </a:spcAft>
            </a:pPr>
            <a:r>
              <a:rPr lang="en-US" sz="1400" dirty="0"/>
              <a:t>15 graphics </a:t>
            </a:r>
            <a:br>
              <a:rPr lang="en-US" sz="1400" dirty="0"/>
            </a:br>
            <a:r>
              <a:rPr lang="en-US" sz="1400" dirty="0"/>
              <a:t>- 12 simple</a:t>
            </a:r>
            <a:br>
              <a:rPr lang="en-US" sz="1400" dirty="0"/>
            </a:br>
            <a:r>
              <a:rPr lang="en-US" sz="1400" dirty="0"/>
              <a:t>     (12 x 2 = </a:t>
            </a:r>
            <a:r>
              <a:rPr lang="en-US" sz="1400" b="1" dirty="0"/>
              <a:t>24 hours</a:t>
            </a:r>
            <a:r>
              <a:rPr lang="en-US" sz="1400" dirty="0"/>
              <a:t>)</a:t>
            </a:r>
          </a:p>
          <a:p>
            <a:pPr>
              <a:lnSpc>
                <a:spcPct val="120000"/>
              </a:lnSpc>
              <a:spcBef>
                <a:spcPts val="400"/>
              </a:spcBef>
              <a:spcAft>
                <a:spcPts val="400"/>
              </a:spcAft>
            </a:pPr>
            <a:r>
              <a:rPr lang="en-US" sz="1400" dirty="0"/>
              <a:t>- 3 complex</a:t>
            </a:r>
            <a:br>
              <a:rPr lang="en-US" sz="1400" dirty="0"/>
            </a:br>
            <a:r>
              <a:rPr lang="en-US" sz="1400" dirty="0"/>
              <a:t>     (3 x 6 = </a:t>
            </a:r>
            <a:r>
              <a:rPr lang="en-US" sz="1400" b="1" dirty="0"/>
              <a:t>18 hours</a:t>
            </a:r>
            <a:r>
              <a:rPr lang="en-US" sz="1400" dirty="0"/>
              <a:t>)</a:t>
            </a:r>
          </a:p>
          <a:p>
            <a:pPr marL="114300" indent="-114300">
              <a:lnSpc>
                <a:spcPct val="120000"/>
              </a:lnSpc>
              <a:spcBef>
                <a:spcPts val="400"/>
              </a:spcBef>
              <a:spcAft>
                <a:spcPts val="400"/>
              </a:spcAft>
            </a:pPr>
            <a:r>
              <a:rPr lang="en-US" sz="1400" dirty="0"/>
              <a:t>- Several Options for Cover (assume electronic delivery)          (2</a:t>
            </a:r>
            <a:r>
              <a:rPr lang="en-US" sz="1400" b="1" dirty="0"/>
              <a:t>0 hours</a:t>
            </a:r>
            <a:r>
              <a:rPr lang="en-US" sz="1400" dirty="0"/>
              <a:t>)</a:t>
            </a:r>
          </a:p>
          <a:p>
            <a:pPr>
              <a:lnSpc>
                <a:spcPct val="120000"/>
              </a:lnSpc>
              <a:spcBef>
                <a:spcPts val="400"/>
              </a:spcBef>
              <a:spcAft>
                <a:spcPts val="400"/>
              </a:spcAft>
            </a:pPr>
            <a:r>
              <a:rPr lang="en-US" sz="1400" b="1" dirty="0"/>
              <a:t>Total: 62 hours</a:t>
            </a:r>
            <a:endParaRPr lang="en-US" dirty="0"/>
          </a:p>
        </p:txBody>
      </p:sp>
      <p:sp>
        <p:nvSpPr>
          <p:cNvPr id="7"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46</a:t>
            </a:fld>
            <a:endParaRPr lang="en-US" dirty="0"/>
          </a:p>
        </p:txBody>
      </p:sp>
    </p:spTree>
    <p:extLst>
      <p:ext uri="{BB962C8B-B14F-4D97-AF65-F5344CB8AC3E}">
        <p14:creationId xmlns:p14="http://schemas.microsoft.com/office/powerpoint/2010/main" val="320279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a:t>
            </a:r>
          </a:p>
        </p:txBody>
      </p:sp>
      <p:sp>
        <p:nvSpPr>
          <p:cNvPr id="3" name="Subtitle 2"/>
          <p:cNvSpPr>
            <a:spLocks noGrp="1"/>
          </p:cNvSpPr>
          <p:nvPr>
            <p:ph type="subTitle" idx="11"/>
          </p:nvPr>
        </p:nvSpPr>
        <p:spPr/>
        <p:txBody>
          <a:bodyPr/>
          <a:lstStyle/>
          <a:p>
            <a:r>
              <a:rPr lang="en-US" dirty="0"/>
              <a:t>Resources and Tools</a:t>
            </a:r>
          </a:p>
        </p:txBody>
      </p:sp>
      <p:sp>
        <p:nvSpPr>
          <p:cNvPr id="4" name="Content Placeholder 3"/>
          <p:cNvSpPr>
            <a:spLocks noGrp="1"/>
          </p:cNvSpPr>
          <p:nvPr>
            <p:ph sz="half" idx="1"/>
          </p:nvPr>
        </p:nvSpPr>
        <p:spPr>
          <a:xfrm>
            <a:off x="914400" y="1600200"/>
            <a:ext cx="5334000" cy="3962400"/>
          </a:xfrm>
        </p:spPr>
        <p:txBody>
          <a:bodyPr>
            <a:normAutofit fontScale="85000" lnSpcReduction="20000"/>
          </a:bodyPr>
          <a:lstStyle/>
          <a:p>
            <a:pPr>
              <a:spcBef>
                <a:spcPts val="600"/>
              </a:spcBef>
              <a:spcAft>
                <a:spcPts val="600"/>
              </a:spcAft>
            </a:pPr>
            <a:r>
              <a:rPr lang="en-US" dirty="0"/>
              <a:t>Define and procure the resources and tools needed to develop effective proposal graphics that communicate your message effectively.</a:t>
            </a:r>
          </a:p>
          <a:p>
            <a:pPr>
              <a:spcBef>
                <a:spcPts val="600"/>
              </a:spcBef>
              <a:spcAft>
                <a:spcPts val="600"/>
              </a:spcAft>
            </a:pPr>
            <a:r>
              <a:rPr lang="en-US" b="1" dirty="0">
                <a:solidFill>
                  <a:srgbClr val="BE1E2D"/>
                </a:solidFill>
              </a:rPr>
              <a:t>Resources include: </a:t>
            </a:r>
          </a:p>
          <a:p>
            <a:pPr marL="285750" indent="-285750">
              <a:spcBef>
                <a:spcPts val="600"/>
              </a:spcBef>
              <a:spcAft>
                <a:spcPts val="600"/>
              </a:spcAft>
              <a:buFont typeface="Arial"/>
              <a:buChar char="•"/>
            </a:pPr>
            <a:r>
              <a:rPr lang="en-US" dirty="0"/>
              <a:t>People (professional resources such as in-house staff, consultants, and freelancers)</a:t>
            </a:r>
          </a:p>
          <a:p>
            <a:pPr marL="285750" indent="-285750">
              <a:spcBef>
                <a:spcPts val="600"/>
              </a:spcBef>
              <a:spcAft>
                <a:spcPts val="600"/>
              </a:spcAft>
              <a:buFont typeface="Arial"/>
              <a:buChar char="•"/>
            </a:pPr>
            <a:r>
              <a:rPr lang="en-US" dirty="0"/>
              <a:t>Online (stock photography sites, template sites, and government media portals)</a:t>
            </a:r>
          </a:p>
          <a:p>
            <a:pPr>
              <a:spcBef>
                <a:spcPts val="600"/>
              </a:spcBef>
              <a:spcAft>
                <a:spcPts val="600"/>
              </a:spcAft>
            </a:pPr>
            <a:r>
              <a:rPr lang="en-US" b="1" dirty="0">
                <a:solidFill>
                  <a:srgbClr val="BE1E2D"/>
                </a:solidFill>
              </a:rPr>
              <a:t>Tools include: </a:t>
            </a:r>
          </a:p>
          <a:p>
            <a:pPr marL="285750" indent="-285750">
              <a:spcBef>
                <a:spcPts val="600"/>
              </a:spcBef>
              <a:spcAft>
                <a:spcPts val="600"/>
              </a:spcAft>
              <a:buFont typeface="Arial"/>
              <a:buChar char="•"/>
            </a:pPr>
            <a:r>
              <a:rPr lang="en-US" dirty="0"/>
              <a:t>Software (Adobe Creative Suite, MS Office, etc.) and AI</a:t>
            </a:r>
          </a:p>
          <a:p>
            <a:endParaRPr lang="en-US" dirty="0"/>
          </a:p>
        </p:txBody>
      </p:sp>
      <p:pic>
        <p:nvPicPr>
          <p:cNvPr id="1026" name="Picture 2" descr="http://openclipart.org/image/2400px/svg_to_png/192629/gear_tools.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633151"/>
            <a:ext cx="2409825" cy="2409826"/>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47</a:t>
            </a:fld>
            <a:endParaRPr lang="en-US" dirty="0"/>
          </a:p>
        </p:txBody>
      </p:sp>
    </p:spTree>
    <p:extLst>
      <p:ext uri="{BB962C8B-B14F-4D97-AF65-F5344CB8AC3E}">
        <p14:creationId xmlns:p14="http://schemas.microsoft.com/office/powerpoint/2010/main" val="396767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248400" y="0"/>
            <a:ext cx="2895600" cy="61722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Define</a:t>
            </a:r>
          </a:p>
        </p:txBody>
      </p:sp>
      <p:sp>
        <p:nvSpPr>
          <p:cNvPr id="3" name="Subtitle 2"/>
          <p:cNvSpPr>
            <a:spLocks noGrp="1"/>
          </p:cNvSpPr>
          <p:nvPr>
            <p:ph type="subTitle" idx="11"/>
          </p:nvPr>
        </p:nvSpPr>
        <p:spPr/>
        <p:txBody>
          <a:bodyPr/>
          <a:lstStyle/>
          <a:p>
            <a:r>
              <a:rPr lang="en-US" dirty="0"/>
              <a:t>Staffing Resources</a:t>
            </a:r>
          </a:p>
        </p:txBody>
      </p:sp>
      <p:sp>
        <p:nvSpPr>
          <p:cNvPr id="4" name="Content Placeholder 3"/>
          <p:cNvSpPr>
            <a:spLocks noGrp="1"/>
          </p:cNvSpPr>
          <p:nvPr>
            <p:ph sz="half" idx="1"/>
          </p:nvPr>
        </p:nvSpPr>
        <p:spPr>
          <a:xfrm>
            <a:off x="914400" y="1600200"/>
            <a:ext cx="5334000" cy="4572000"/>
          </a:xfrm>
        </p:spPr>
        <p:txBody>
          <a:bodyPr>
            <a:normAutofit fontScale="70000" lnSpcReduction="20000"/>
          </a:bodyPr>
          <a:lstStyle/>
          <a:p>
            <a:pPr>
              <a:lnSpc>
                <a:spcPct val="140000"/>
              </a:lnSpc>
              <a:spcBef>
                <a:spcPts val="600"/>
              </a:spcBef>
              <a:spcAft>
                <a:spcPts val="600"/>
              </a:spcAft>
            </a:pPr>
            <a:r>
              <a:rPr lang="en-US" sz="2300" b="1" dirty="0">
                <a:solidFill>
                  <a:srgbClr val="BE1E2D"/>
                </a:solidFill>
              </a:rPr>
              <a:t>In-house Staff </a:t>
            </a:r>
            <a:br>
              <a:rPr lang="en-US" sz="2300" b="1" dirty="0">
                <a:solidFill>
                  <a:srgbClr val="BE1E2D"/>
                </a:solidFill>
              </a:rPr>
            </a:br>
            <a:r>
              <a:rPr lang="en-US" sz="2300" dirty="0">
                <a:solidFill>
                  <a:srgbClr val="595959"/>
                </a:solidFill>
              </a:rPr>
              <a:t>In-house graphic designers, or other position that can occasionally fill design needs. </a:t>
            </a:r>
            <a:endParaRPr lang="en-US" sz="2300" b="1" dirty="0"/>
          </a:p>
          <a:p>
            <a:pPr>
              <a:lnSpc>
                <a:spcPct val="140000"/>
              </a:lnSpc>
              <a:spcBef>
                <a:spcPts val="600"/>
              </a:spcBef>
              <a:spcAft>
                <a:spcPts val="600"/>
              </a:spcAft>
            </a:pPr>
            <a:r>
              <a:rPr lang="en-US" sz="2300" b="1" dirty="0">
                <a:solidFill>
                  <a:srgbClr val="BE1E2D"/>
                </a:solidFill>
              </a:rPr>
              <a:t>Graphic Design Company</a:t>
            </a:r>
            <a:br>
              <a:rPr lang="en-US" sz="2300" b="1" dirty="0">
                <a:solidFill>
                  <a:srgbClr val="BE1E2D"/>
                </a:solidFill>
              </a:rPr>
            </a:br>
            <a:r>
              <a:rPr lang="en-US" sz="2300" dirty="0">
                <a:solidFill>
                  <a:srgbClr val="595959"/>
                </a:solidFill>
              </a:rPr>
              <a:t>Professional establishment with defined methodologies, tools, processes, QA procedures, management and accountability. More than a 1-man shop. Example: OST. </a:t>
            </a:r>
          </a:p>
          <a:p>
            <a:pPr>
              <a:lnSpc>
                <a:spcPct val="140000"/>
              </a:lnSpc>
              <a:spcBef>
                <a:spcPts val="600"/>
              </a:spcBef>
              <a:spcAft>
                <a:spcPts val="600"/>
              </a:spcAft>
            </a:pPr>
            <a:r>
              <a:rPr lang="en-US" sz="2300" b="1" dirty="0">
                <a:solidFill>
                  <a:srgbClr val="BE1E2D"/>
                </a:solidFill>
              </a:rPr>
              <a:t>Graphic Design Freelancer</a:t>
            </a:r>
            <a:br>
              <a:rPr lang="en-US" sz="2300" b="1" dirty="0">
                <a:solidFill>
                  <a:srgbClr val="BE1E2D"/>
                </a:solidFill>
              </a:rPr>
            </a:br>
            <a:r>
              <a:rPr lang="en-US" sz="2300" dirty="0">
                <a:solidFill>
                  <a:srgbClr val="595959"/>
                </a:solidFill>
              </a:rPr>
              <a:t>One individual that claims to have the skills you need. Be sure you review their past work, obtain references, and have a Plan B and C if things don’t work out. </a:t>
            </a:r>
          </a:p>
          <a:p>
            <a:pPr>
              <a:spcBef>
                <a:spcPts val="600"/>
              </a:spcBef>
              <a:spcAft>
                <a:spcPts val="600"/>
              </a:spcAft>
            </a:pPr>
            <a:endParaRPr lang="en-US" dirty="0">
              <a:solidFill>
                <a:srgbClr val="595959"/>
              </a:solidFill>
            </a:endParaRPr>
          </a:p>
          <a:p>
            <a:endParaRPr lang="en-US" dirty="0"/>
          </a:p>
        </p:txBody>
      </p:sp>
      <p:sp>
        <p:nvSpPr>
          <p:cNvPr id="5" name="TextBox 4"/>
          <p:cNvSpPr txBox="1"/>
          <p:nvPr/>
        </p:nvSpPr>
        <p:spPr>
          <a:xfrm>
            <a:off x="6248400" y="1600200"/>
            <a:ext cx="2895600" cy="4382738"/>
          </a:xfrm>
          <a:prstGeom prst="rect">
            <a:avLst/>
          </a:prstGeom>
          <a:noFill/>
        </p:spPr>
        <p:txBody>
          <a:bodyPr wrap="square" lIns="274320" rIns="274320" rtlCol="0">
            <a:spAutoFit/>
          </a:bodyPr>
          <a:lstStyle/>
          <a:p>
            <a:pPr>
              <a:lnSpc>
                <a:spcPct val="120000"/>
              </a:lnSpc>
              <a:spcBef>
                <a:spcPts val="600"/>
              </a:spcBef>
              <a:spcAft>
                <a:spcPts val="600"/>
              </a:spcAft>
            </a:pPr>
            <a:r>
              <a:rPr lang="en-US" sz="1400" dirty="0">
                <a:solidFill>
                  <a:schemeClr val="tx1">
                    <a:lumMod val="65000"/>
                    <a:lumOff val="35000"/>
                  </a:schemeClr>
                </a:solidFill>
              </a:rPr>
              <a:t>When defining staffing resources for proposal graphic development, consider the cost/value. Is this the absolute best use of your budget dollars and of this person’s time? </a:t>
            </a:r>
          </a:p>
          <a:p>
            <a:pPr>
              <a:lnSpc>
                <a:spcPct val="120000"/>
              </a:lnSpc>
              <a:spcBef>
                <a:spcPts val="600"/>
              </a:spcBef>
              <a:spcAft>
                <a:spcPts val="600"/>
              </a:spcAft>
            </a:pPr>
            <a:r>
              <a:rPr lang="en-US" sz="1400" b="1" dirty="0">
                <a:solidFill>
                  <a:schemeClr val="tx1">
                    <a:lumMod val="65000"/>
                    <a:lumOff val="35000"/>
                  </a:schemeClr>
                </a:solidFill>
              </a:rPr>
              <a:t>For Example: </a:t>
            </a:r>
            <a:r>
              <a:rPr lang="en-US" sz="1400" dirty="0">
                <a:solidFill>
                  <a:schemeClr val="tx1">
                    <a:lumMod val="65000"/>
                    <a:lumOff val="35000"/>
                  </a:schemeClr>
                </a:solidFill>
              </a:rPr>
              <a:t>A professional design consultant at $110-$125/hour is a better use of B&amp;P funds than a $150/hour Proposal Manager doing graphics in addition to management activity. It also distracts them from their focus.</a:t>
            </a:r>
          </a:p>
        </p:txBody>
      </p:sp>
      <p:sp>
        <p:nvSpPr>
          <p:cNvPr id="8" name="Freeform 14"/>
          <p:cNvSpPr>
            <a:spLocks noEditPoints="1"/>
          </p:cNvSpPr>
          <p:nvPr/>
        </p:nvSpPr>
        <p:spPr bwMode="auto">
          <a:xfrm>
            <a:off x="6948470" y="433836"/>
            <a:ext cx="242716" cy="969963"/>
          </a:xfrm>
          <a:custGeom>
            <a:avLst/>
            <a:gdLst>
              <a:gd name="T0" fmla="*/ 403 w 405"/>
              <a:gd name="T1" fmla="*/ 404 h 1620"/>
              <a:gd name="T2" fmla="*/ 399 w 405"/>
              <a:gd name="T3" fmla="*/ 401 h 1620"/>
              <a:gd name="T4" fmla="*/ 399 w 405"/>
              <a:gd name="T5" fmla="*/ 344 h 1620"/>
              <a:gd name="T6" fmla="*/ 397 w 405"/>
              <a:gd name="T7" fmla="*/ 339 h 1620"/>
              <a:gd name="T8" fmla="*/ 380 w 405"/>
              <a:gd name="T9" fmla="*/ 291 h 1620"/>
              <a:gd name="T10" fmla="*/ 306 w 405"/>
              <a:gd name="T11" fmla="*/ 266 h 1620"/>
              <a:gd name="T12" fmla="*/ 333 w 405"/>
              <a:gd name="T13" fmla="*/ 229 h 1620"/>
              <a:gd name="T14" fmla="*/ 315 w 405"/>
              <a:gd name="T15" fmla="*/ 223 h 1620"/>
              <a:gd name="T16" fmla="*/ 315 w 405"/>
              <a:gd name="T17" fmla="*/ 213 h 1620"/>
              <a:gd name="T18" fmla="*/ 315 w 405"/>
              <a:gd name="T19" fmla="*/ 131 h 1620"/>
              <a:gd name="T20" fmla="*/ 222 w 405"/>
              <a:gd name="T21" fmla="*/ 17 h 1620"/>
              <a:gd name="T22" fmla="*/ 128 w 405"/>
              <a:gd name="T23" fmla="*/ 122 h 1620"/>
              <a:gd name="T24" fmla="*/ 128 w 405"/>
              <a:gd name="T25" fmla="*/ 202 h 1620"/>
              <a:gd name="T26" fmla="*/ 127 w 405"/>
              <a:gd name="T27" fmla="*/ 229 h 1620"/>
              <a:gd name="T28" fmla="*/ 127 w 405"/>
              <a:gd name="T29" fmla="*/ 251 h 1620"/>
              <a:gd name="T30" fmla="*/ 55 w 405"/>
              <a:gd name="T31" fmla="*/ 254 h 1620"/>
              <a:gd name="T32" fmla="*/ 29 w 405"/>
              <a:gd name="T33" fmla="*/ 314 h 1620"/>
              <a:gd name="T34" fmla="*/ 31 w 405"/>
              <a:gd name="T35" fmla="*/ 350 h 1620"/>
              <a:gd name="T36" fmla="*/ 23 w 405"/>
              <a:gd name="T37" fmla="*/ 357 h 1620"/>
              <a:gd name="T38" fmla="*/ 5 w 405"/>
              <a:gd name="T39" fmla="*/ 481 h 1620"/>
              <a:gd name="T40" fmla="*/ 4 w 405"/>
              <a:gd name="T41" fmla="*/ 489 h 1620"/>
              <a:gd name="T42" fmla="*/ 64 w 405"/>
              <a:gd name="T43" fmla="*/ 564 h 1620"/>
              <a:gd name="T44" fmla="*/ 18 w 405"/>
              <a:gd name="T45" fmla="*/ 767 h 1620"/>
              <a:gd name="T46" fmla="*/ 23 w 405"/>
              <a:gd name="T47" fmla="*/ 798 h 1620"/>
              <a:gd name="T48" fmla="*/ 20 w 405"/>
              <a:gd name="T49" fmla="*/ 807 h 1620"/>
              <a:gd name="T50" fmla="*/ 30 w 405"/>
              <a:gd name="T51" fmla="*/ 969 h 1620"/>
              <a:gd name="T52" fmla="*/ 26 w 405"/>
              <a:gd name="T53" fmla="*/ 1091 h 1620"/>
              <a:gd name="T54" fmla="*/ 39 w 405"/>
              <a:gd name="T55" fmla="*/ 1142 h 1620"/>
              <a:gd name="T56" fmla="*/ 107 w 405"/>
              <a:gd name="T57" fmla="*/ 1337 h 1620"/>
              <a:gd name="T58" fmla="*/ 83 w 405"/>
              <a:gd name="T59" fmla="*/ 1496 h 1620"/>
              <a:gd name="T60" fmla="*/ 91 w 405"/>
              <a:gd name="T61" fmla="*/ 1562 h 1620"/>
              <a:gd name="T62" fmla="*/ 81 w 405"/>
              <a:gd name="T63" fmla="*/ 1606 h 1620"/>
              <a:gd name="T64" fmla="*/ 171 w 405"/>
              <a:gd name="T65" fmla="*/ 1603 h 1620"/>
              <a:gd name="T66" fmla="*/ 211 w 405"/>
              <a:gd name="T67" fmla="*/ 1573 h 1620"/>
              <a:gd name="T68" fmla="*/ 222 w 405"/>
              <a:gd name="T69" fmla="*/ 1541 h 1620"/>
              <a:gd name="T70" fmla="*/ 241 w 405"/>
              <a:gd name="T71" fmla="*/ 1613 h 1620"/>
              <a:gd name="T72" fmla="*/ 289 w 405"/>
              <a:gd name="T73" fmla="*/ 1516 h 1620"/>
              <a:gd name="T74" fmla="*/ 273 w 405"/>
              <a:gd name="T75" fmla="*/ 1483 h 1620"/>
              <a:gd name="T76" fmla="*/ 299 w 405"/>
              <a:gd name="T77" fmla="*/ 1448 h 1620"/>
              <a:gd name="T78" fmla="*/ 248 w 405"/>
              <a:gd name="T79" fmla="*/ 1363 h 1620"/>
              <a:gd name="T80" fmla="*/ 333 w 405"/>
              <a:gd name="T81" fmla="*/ 916 h 1620"/>
              <a:gd name="T82" fmla="*/ 357 w 405"/>
              <a:gd name="T83" fmla="*/ 790 h 1620"/>
              <a:gd name="T84" fmla="*/ 380 w 405"/>
              <a:gd name="T85" fmla="*/ 586 h 1620"/>
              <a:gd name="T86" fmla="*/ 400 w 405"/>
              <a:gd name="T87" fmla="*/ 409 h 1620"/>
              <a:gd name="T88" fmla="*/ 157 w 405"/>
              <a:gd name="T89" fmla="*/ 1047 h 1620"/>
              <a:gd name="T90" fmla="*/ 159 w 405"/>
              <a:gd name="T91" fmla="*/ 974 h 1620"/>
              <a:gd name="T92" fmla="*/ 167 w 405"/>
              <a:gd name="T93" fmla="*/ 980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5" h="1620">
                <a:moveTo>
                  <a:pt x="400" y="409"/>
                </a:moveTo>
                <a:cubicBezTo>
                  <a:pt x="403" y="404"/>
                  <a:pt x="403" y="404"/>
                  <a:pt x="403" y="404"/>
                </a:cubicBezTo>
                <a:cubicBezTo>
                  <a:pt x="402" y="401"/>
                  <a:pt x="402" y="401"/>
                  <a:pt x="402" y="401"/>
                </a:cubicBezTo>
                <a:cubicBezTo>
                  <a:pt x="399" y="401"/>
                  <a:pt x="399" y="401"/>
                  <a:pt x="399" y="401"/>
                </a:cubicBezTo>
                <a:cubicBezTo>
                  <a:pt x="398" y="351"/>
                  <a:pt x="398" y="351"/>
                  <a:pt x="398" y="351"/>
                </a:cubicBezTo>
                <a:cubicBezTo>
                  <a:pt x="399" y="344"/>
                  <a:pt x="399" y="344"/>
                  <a:pt x="399" y="344"/>
                </a:cubicBezTo>
                <a:cubicBezTo>
                  <a:pt x="399" y="342"/>
                  <a:pt x="399" y="342"/>
                  <a:pt x="399" y="342"/>
                </a:cubicBezTo>
                <a:cubicBezTo>
                  <a:pt x="397" y="339"/>
                  <a:pt x="397" y="339"/>
                  <a:pt x="397" y="339"/>
                </a:cubicBezTo>
                <a:cubicBezTo>
                  <a:pt x="397" y="339"/>
                  <a:pt x="390" y="302"/>
                  <a:pt x="390" y="295"/>
                </a:cubicBezTo>
                <a:cubicBezTo>
                  <a:pt x="390" y="295"/>
                  <a:pt x="389" y="291"/>
                  <a:pt x="380" y="291"/>
                </a:cubicBezTo>
                <a:cubicBezTo>
                  <a:pt x="380" y="291"/>
                  <a:pt x="355" y="277"/>
                  <a:pt x="328" y="277"/>
                </a:cubicBezTo>
                <a:cubicBezTo>
                  <a:pt x="306" y="266"/>
                  <a:pt x="306" y="266"/>
                  <a:pt x="306" y="266"/>
                </a:cubicBezTo>
                <a:cubicBezTo>
                  <a:pt x="306" y="266"/>
                  <a:pt x="330" y="245"/>
                  <a:pt x="333" y="236"/>
                </a:cubicBezTo>
                <a:cubicBezTo>
                  <a:pt x="333" y="229"/>
                  <a:pt x="333" y="229"/>
                  <a:pt x="333" y="229"/>
                </a:cubicBezTo>
                <a:cubicBezTo>
                  <a:pt x="331" y="226"/>
                  <a:pt x="331" y="226"/>
                  <a:pt x="331" y="226"/>
                </a:cubicBezTo>
                <a:cubicBezTo>
                  <a:pt x="331" y="226"/>
                  <a:pt x="324" y="238"/>
                  <a:pt x="315" y="223"/>
                </a:cubicBezTo>
                <a:cubicBezTo>
                  <a:pt x="317" y="219"/>
                  <a:pt x="317" y="219"/>
                  <a:pt x="317" y="219"/>
                </a:cubicBezTo>
                <a:cubicBezTo>
                  <a:pt x="315" y="213"/>
                  <a:pt x="315" y="213"/>
                  <a:pt x="315" y="213"/>
                </a:cubicBezTo>
                <a:cubicBezTo>
                  <a:pt x="315" y="213"/>
                  <a:pt x="310" y="197"/>
                  <a:pt x="317" y="180"/>
                </a:cubicBezTo>
                <a:cubicBezTo>
                  <a:pt x="317" y="180"/>
                  <a:pt x="324" y="157"/>
                  <a:pt x="315" y="131"/>
                </a:cubicBezTo>
                <a:cubicBezTo>
                  <a:pt x="315" y="131"/>
                  <a:pt x="319" y="65"/>
                  <a:pt x="289" y="42"/>
                </a:cubicBezTo>
                <a:cubicBezTo>
                  <a:pt x="289" y="42"/>
                  <a:pt x="254" y="0"/>
                  <a:pt x="222" y="17"/>
                </a:cubicBezTo>
                <a:cubicBezTo>
                  <a:pt x="222" y="17"/>
                  <a:pt x="220" y="22"/>
                  <a:pt x="197" y="16"/>
                </a:cubicBezTo>
                <a:cubicBezTo>
                  <a:pt x="197" y="16"/>
                  <a:pt x="142" y="27"/>
                  <a:pt x="128" y="122"/>
                </a:cubicBezTo>
                <a:cubicBezTo>
                  <a:pt x="128" y="122"/>
                  <a:pt x="141" y="180"/>
                  <a:pt x="135" y="204"/>
                </a:cubicBezTo>
                <a:cubicBezTo>
                  <a:pt x="135" y="204"/>
                  <a:pt x="134" y="207"/>
                  <a:pt x="128" y="202"/>
                </a:cubicBezTo>
                <a:cubicBezTo>
                  <a:pt x="128" y="202"/>
                  <a:pt x="127" y="210"/>
                  <a:pt x="132" y="211"/>
                </a:cubicBezTo>
                <a:cubicBezTo>
                  <a:pt x="132" y="211"/>
                  <a:pt x="127" y="224"/>
                  <a:pt x="127" y="229"/>
                </a:cubicBezTo>
                <a:cubicBezTo>
                  <a:pt x="127" y="229"/>
                  <a:pt x="126" y="235"/>
                  <a:pt x="116" y="226"/>
                </a:cubicBezTo>
                <a:cubicBezTo>
                  <a:pt x="116" y="226"/>
                  <a:pt x="121" y="243"/>
                  <a:pt x="127" y="251"/>
                </a:cubicBezTo>
                <a:cubicBezTo>
                  <a:pt x="127" y="251"/>
                  <a:pt x="113" y="256"/>
                  <a:pt x="97" y="252"/>
                </a:cubicBezTo>
                <a:cubicBezTo>
                  <a:pt x="55" y="254"/>
                  <a:pt x="55" y="254"/>
                  <a:pt x="55" y="254"/>
                </a:cubicBezTo>
                <a:cubicBezTo>
                  <a:pt x="55" y="254"/>
                  <a:pt x="43" y="260"/>
                  <a:pt x="31" y="310"/>
                </a:cubicBezTo>
                <a:cubicBezTo>
                  <a:pt x="29" y="314"/>
                  <a:pt x="29" y="314"/>
                  <a:pt x="29" y="314"/>
                </a:cubicBezTo>
                <a:cubicBezTo>
                  <a:pt x="31" y="316"/>
                  <a:pt x="31" y="316"/>
                  <a:pt x="31" y="316"/>
                </a:cubicBezTo>
                <a:cubicBezTo>
                  <a:pt x="31" y="316"/>
                  <a:pt x="29" y="343"/>
                  <a:pt x="31" y="350"/>
                </a:cubicBezTo>
                <a:cubicBezTo>
                  <a:pt x="23" y="352"/>
                  <a:pt x="23" y="352"/>
                  <a:pt x="23" y="352"/>
                </a:cubicBezTo>
                <a:cubicBezTo>
                  <a:pt x="23" y="357"/>
                  <a:pt x="23" y="357"/>
                  <a:pt x="23" y="357"/>
                </a:cubicBezTo>
                <a:cubicBezTo>
                  <a:pt x="27" y="359"/>
                  <a:pt x="27" y="359"/>
                  <a:pt x="27" y="359"/>
                </a:cubicBezTo>
                <a:cubicBezTo>
                  <a:pt x="27" y="359"/>
                  <a:pt x="0" y="445"/>
                  <a:pt x="5" y="481"/>
                </a:cubicBezTo>
                <a:cubicBezTo>
                  <a:pt x="5" y="481"/>
                  <a:pt x="3" y="479"/>
                  <a:pt x="3" y="483"/>
                </a:cubicBezTo>
                <a:cubicBezTo>
                  <a:pt x="3" y="488"/>
                  <a:pt x="4" y="489"/>
                  <a:pt x="4" y="489"/>
                </a:cubicBezTo>
                <a:cubicBezTo>
                  <a:pt x="4" y="489"/>
                  <a:pt x="7" y="528"/>
                  <a:pt x="27" y="539"/>
                </a:cubicBezTo>
                <a:cubicBezTo>
                  <a:pt x="27" y="539"/>
                  <a:pt x="56" y="562"/>
                  <a:pt x="64" y="564"/>
                </a:cubicBezTo>
                <a:cubicBezTo>
                  <a:pt x="64" y="564"/>
                  <a:pt x="25" y="689"/>
                  <a:pt x="17" y="763"/>
                </a:cubicBezTo>
                <a:cubicBezTo>
                  <a:pt x="18" y="767"/>
                  <a:pt x="18" y="767"/>
                  <a:pt x="18" y="767"/>
                </a:cubicBezTo>
                <a:cubicBezTo>
                  <a:pt x="22" y="770"/>
                  <a:pt x="22" y="770"/>
                  <a:pt x="22" y="770"/>
                </a:cubicBezTo>
                <a:cubicBezTo>
                  <a:pt x="22" y="770"/>
                  <a:pt x="23" y="789"/>
                  <a:pt x="23" y="798"/>
                </a:cubicBezTo>
                <a:cubicBezTo>
                  <a:pt x="23" y="799"/>
                  <a:pt x="23" y="800"/>
                  <a:pt x="23" y="800"/>
                </a:cubicBezTo>
                <a:cubicBezTo>
                  <a:pt x="23" y="808"/>
                  <a:pt x="20" y="807"/>
                  <a:pt x="20" y="807"/>
                </a:cubicBezTo>
                <a:cubicBezTo>
                  <a:pt x="21" y="812"/>
                  <a:pt x="21" y="812"/>
                  <a:pt x="21" y="812"/>
                </a:cubicBezTo>
                <a:cubicBezTo>
                  <a:pt x="21" y="812"/>
                  <a:pt x="22" y="916"/>
                  <a:pt x="30" y="969"/>
                </a:cubicBezTo>
                <a:cubicBezTo>
                  <a:pt x="35" y="1055"/>
                  <a:pt x="35" y="1055"/>
                  <a:pt x="35" y="1055"/>
                </a:cubicBezTo>
                <a:cubicBezTo>
                  <a:pt x="35" y="1055"/>
                  <a:pt x="35" y="1077"/>
                  <a:pt x="26" y="1091"/>
                </a:cubicBezTo>
                <a:cubicBezTo>
                  <a:pt x="26" y="1091"/>
                  <a:pt x="27" y="1114"/>
                  <a:pt x="44" y="1117"/>
                </a:cubicBezTo>
                <a:cubicBezTo>
                  <a:pt x="44" y="1117"/>
                  <a:pt x="49" y="1122"/>
                  <a:pt x="39" y="1142"/>
                </a:cubicBezTo>
                <a:cubicBezTo>
                  <a:pt x="39" y="1142"/>
                  <a:pt x="42" y="1162"/>
                  <a:pt x="63" y="1193"/>
                </a:cubicBezTo>
                <a:cubicBezTo>
                  <a:pt x="63" y="1193"/>
                  <a:pt x="101" y="1280"/>
                  <a:pt x="107" y="1337"/>
                </a:cubicBezTo>
                <a:cubicBezTo>
                  <a:pt x="107" y="1337"/>
                  <a:pt x="88" y="1441"/>
                  <a:pt x="78" y="1474"/>
                </a:cubicBezTo>
                <a:cubicBezTo>
                  <a:pt x="78" y="1474"/>
                  <a:pt x="80" y="1486"/>
                  <a:pt x="83" y="1496"/>
                </a:cubicBezTo>
                <a:cubicBezTo>
                  <a:pt x="88" y="1559"/>
                  <a:pt x="88" y="1559"/>
                  <a:pt x="88" y="1559"/>
                </a:cubicBezTo>
                <a:cubicBezTo>
                  <a:pt x="91" y="1562"/>
                  <a:pt x="91" y="1562"/>
                  <a:pt x="91" y="1562"/>
                </a:cubicBezTo>
                <a:cubicBezTo>
                  <a:pt x="91" y="1562"/>
                  <a:pt x="87" y="1574"/>
                  <a:pt x="88" y="1584"/>
                </a:cubicBezTo>
                <a:cubicBezTo>
                  <a:pt x="88" y="1584"/>
                  <a:pt x="77" y="1596"/>
                  <a:pt x="81" y="1606"/>
                </a:cubicBezTo>
                <a:cubicBezTo>
                  <a:pt x="81" y="1606"/>
                  <a:pt x="90" y="1615"/>
                  <a:pt x="132" y="1614"/>
                </a:cubicBezTo>
                <a:cubicBezTo>
                  <a:pt x="132" y="1614"/>
                  <a:pt x="165" y="1612"/>
                  <a:pt x="171" y="1603"/>
                </a:cubicBezTo>
                <a:cubicBezTo>
                  <a:pt x="171" y="1603"/>
                  <a:pt x="174" y="1600"/>
                  <a:pt x="173" y="1571"/>
                </a:cubicBezTo>
                <a:cubicBezTo>
                  <a:pt x="211" y="1573"/>
                  <a:pt x="211" y="1573"/>
                  <a:pt x="211" y="1573"/>
                </a:cubicBezTo>
                <a:cubicBezTo>
                  <a:pt x="220" y="1541"/>
                  <a:pt x="220" y="1541"/>
                  <a:pt x="220" y="1541"/>
                </a:cubicBezTo>
                <a:cubicBezTo>
                  <a:pt x="222" y="1541"/>
                  <a:pt x="222" y="1541"/>
                  <a:pt x="222" y="1541"/>
                </a:cubicBezTo>
                <a:cubicBezTo>
                  <a:pt x="222" y="1541"/>
                  <a:pt x="221" y="1564"/>
                  <a:pt x="229" y="1568"/>
                </a:cubicBezTo>
                <a:cubicBezTo>
                  <a:pt x="229" y="1568"/>
                  <a:pt x="230" y="1613"/>
                  <a:pt x="241" y="1613"/>
                </a:cubicBezTo>
                <a:cubicBezTo>
                  <a:pt x="241" y="1613"/>
                  <a:pt x="287" y="1620"/>
                  <a:pt x="296" y="1579"/>
                </a:cubicBezTo>
                <a:cubicBezTo>
                  <a:pt x="296" y="1579"/>
                  <a:pt x="317" y="1536"/>
                  <a:pt x="289" y="1516"/>
                </a:cubicBezTo>
                <a:cubicBezTo>
                  <a:pt x="289" y="1516"/>
                  <a:pt x="285" y="1515"/>
                  <a:pt x="280" y="1510"/>
                </a:cubicBezTo>
                <a:cubicBezTo>
                  <a:pt x="273" y="1483"/>
                  <a:pt x="273" y="1483"/>
                  <a:pt x="273" y="1483"/>
                </a:cubicBezTo>
                <a:cubicBezTo>
                  <a:pt x="292" y="1478"/>
                  <a:pt x="292" y="1478"/>
                  <a:pt x="292" y="1478"/>
                </a:cubicBezTo>
                <a:cubicBezTo>
                  <a:pt x="292" y="1478"/>
                  <a:pt x="299" y="1456"/>
                  <a:pt x="299" y="1448"/>
                </a:cubicBezTo>
                <a:cubicBezTo>
                  <a:pt x="259" y="1404"/>
                  <a:pt x="259" y="1404"/>
                  <a:pt x="259" y="1404"/>
                </a:cubicBezTo>
                <a:cubicBezTo>
                  <a:pt x="248" y="1363"/>
                  <a:pt x="248" y="1363"/>
                  <a:pt x="248" y="1363"/>
                </a:cubicBezTo>
                <a:cubicBezTo>
                  <a:pt x="248" y="1363"/>
                  <a:pt x="278" y="1196"/>
                  <a:pt x="278" y="1180"/>
                </a:cubicBezTo>
                <a:cubicBezTo>
                  <a:pt x="278" y="1180"/>
                  <a:pt x="329" y="921"/>
                  <a:pt x="333" y="916"/>
                </a:cubicBezTo>
                <a:cubicBezTo>
                  <a:pt x="333" y="916"/>
                  <a:pt x="354" y="805"/>
                  <a:pt x="352" y="792"/>
                </a:cubicBezTo>
                <a:cubicBezTo>
                  <a:pt x="357" y="790"/>
                  <a:pt x="357" y="790"/>
                  <a:pt x="357" y="790"/>
                </a:cubicBezTo>
                <a:cubicBezTo>
                  <a:pt x="357" y="790"/>
                  <a:pt x="340" y="623"/>
                  <a:pt x="336" y="601"/>
                </a:cubicBezTo>
                <a:cubicBezTo>
                  <a:pt x="336" y="601"/>
                  <a:pt x="372" y="601"/>
                  <a:pt x="380" y="586"/>
                </a:cubicBezTo>
                <a:cubicBezTo>
                  <a:pt x="380" y="586"/>
                  <a:pt x="390" y="576"/>
                  <a:pt x="405" y="522"/>
                </a:cubicBezTo>
                <a:cubicBezTo>
                  <a:pt x="405" y="522"/>
                  <a:pt x="403" y="416"/>
                  <a:pt x="400" y="409"/>
                </a:cubicBezTo>
                <a:close/>
                <a:moveTo>
                  <a:pt x="167" y="1014"/>
                </a:moveTo>
                <a:cubicBezTo>
                  <a:pt x="162" y="1021"/>
                  <a:pt x="157" y="1047"/>
                  <a:pt x="157" y="1047"/>
                </a:cubicBezTo>
                <a:cubicBezTo>
                  <a:pt x="152" y="1041"/>
                  <a:pt x="151" y="997"/>
                  <a:pt x="151" y="997"/>
                </a:cubicBezTo>
                <a:cubicBezTo>
                  <a:pt x="151" y="992"/>
                  <a:pt x="159" y="974"/>
                  <a:pt x="159" y="974"/>
                </a:cubicBezTo>
                <a:cubicBezTo>
                  <a:pt x="159" y="955"/>
                  <a:pt x="167" y="932"/>
                  <a:pt x="167" y="932"/>
                </a:cubicBezTo>
                <a:cubicBezTo>
                  <a:pt x="167" y="980"/>
                  <a:pt x="167" y="980"/>
                  <a:pt x="167" y="980"/>
                </a:cubicBezTo>
                <a:cubicBezTo>
                  <a:pt x="174" y="985"/>
                  <a:pt x="167" y="1014"/>
                  <a:pt x="167" y="1014"/>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 name="Group 15"/>
          <p:cNvGrpSpPr>
            <a:grpSpLocks/>
          </p:cNvGrpSpPr>
          <p:nvPr/>
        </p:nvGrpSpPr>
        <p:grpSpPr bwMode="auto">
          <a:xfrm>
            <a:off x="7644454" y="368376"/>
            <a:ext cx="405372" cy="1201412"/>
            <a:chOff x="2102" y="1542"/>
            <a:chExt cx="740" cy="2187"/>
          </a:xfrm>
        </p:grpSpPr>
        <p:sp>
          <p:nvSpPr>
            <p:cNvPr id="10" name="Freeform 16"/>
            <p:cNvSpPr>
              <a:spLocks/>
            </p:cNvSpPr>
            <p:nvPr/>
          </p:nvSpPr>
          <p:spPr bwMode="auto">
            <a:xfrm>
              <a:off x="2102" y="1542"/>
              <a:ext cx="740" cy="2187"/>
            </a:xfrm>
            <a:custGeom>
              <a:avLst/>
              <a:gdLst>
                <a:gd name="T0" fmla="*/ 148 w 573"/>
                <a:gd name="T1" fmla="*/ 276 h 1694"/>
                <a:gd name="T2" fmla="*/ 21 w 573"/>
                <a:gd name="T3" fmla="*/ 387 h 1694"/>
                <a:gd name="T4" fmla="*/ 12 w 573"/>
                <a:gd name="T5" fmla="*/ 686 h 1694"/>
                <a:gd name="T6" fmla="*/ 101 w 573"/>
                <a:gd name="T7" fmla="*/ 929 h 1694"/>
                <a:gd name="T8" fmla="*/ 148 w 573"/>
                <a:gd name="T9" fmla="*/ 1085 h 1694"/>
                <a:gd name="T10" fmla="*/ 172 w 573"/>
                <a:gd name="T11" fmla="*/ 1274 h 1694"/>
                <a:gd name="T12" fmla="*/ 209 w 573"/>
                <a:gd name="T13" fmla="*/ 1514 h 1694"/>
                <a:gd name="T14" fmla="*/ 190 w 573"/>
                <a:gd name="T15" fmla="*/ 1611 h 1694"/>
                <a:gd name="T16" fmla="*/ 185 w 573"/>
                <a:gd name="T17" fmla="*/ 1620 h 1694"/>
                <a:gd name="T18" fmla="*/ 183 w 573"/>
                <a:gd name="T19" fmla="*/ 1640 h 1694"/>
                <a:gd name="T20" fmla="*/ 191 w 573"/>
                <a:gd name="T21" fmla="*/ 1642 h 1694"/>
                <a:gd name="T22" fmla="*/ 285 w 573"/>
                <a:gd name="T23" fmla="*/ 1616 h 1694"/>
                <a:gd name="T24" fmla="*/ 302 w 573"/>
                <a:gd name="T25" fmla="*/ 1597 h 1694"/>
                <a:gd name="T26" fmla="*/ 333 w 573"/>
                <a:gd name="T27" fmla="*/ 1561 h 1694"/>
                <a:gd name="T28" fmla="*/ 326 w 573"/>
                <a:gd name="T29" fmla="*/ 1544 h 1694"/>
                <a:gd name="T30" fmla="*/ 295 w 573"/>
                <a:gd name="T31" fmla="*/ 1415 h 1694"/>
                <a:gd name="T32" fmla="*/ 272 w 573"/>
                <a:gd name="T33" fmla="*/ 1165 h 1694"/>
                <a:gd name="T34" fmla="*/ 288 w 573"/>
                <a:gd name="T35" fmla="*/ 1041 h 1694"/>
                <a:gd name="T36" fmla="*/ 332 w 573"/>
                <a:gd name="T37" fmla="*/ 1095 h 1694"/>
                <a:gd name="T38" fmla="*/ 345 w 573"/>
                <a:gd name="T39" fmla="*/ 1162 h 1694"/>
                <a:gd name="T40" fmla="*/ 373 w 573"/>
                <a:gd name="T41" fmla="*/ 1480 h 1694"/>
                <a:gd name="T42" fmla="*/ 383 w 573"/>
                <a:gd name="T43" fmla="*/ 1601 h 1694"/>
                <a:gd name="T44" fmla="*/ 383 w 573"/>
                <a:gd name="T45" fmla="*/ 1622 h 1694"/>
                <a:gd name="T46" fmla="*/ 444 w 573"/>
                <a:gd name="T47" fmla="*/ 1647 h 1694"/>
                <a:gd name="T48" fmla="*/ 485 w 573"/>
                <a:gd name="T49" fmla="*/ 1683 h 1694"/>
                <a:gd name="T50" fmla="*/ 533 w 573"/>
                <a:gd name="T51" fmla="*/ 1693 h 1694"/>
                <a:gd name="T52" fmla="*/ 567 w 573"/>
                <a:gd name="T53" fmla="*/ 1679 h 1694"/>
                <a:gd name="T54" fmla="*/ 571 w 573"/>
                <a:gd name="T55" fmla="*/ 1657 h 1694"/>
                <a:gd name="T56" fmla="*/ 556 w 573"/>
                <a:gd name="T57" fmla="*/ 1643 h 1694"/>
                <a:gd name="T58" fmla="*/ 505 w 573"/>
                <a:gd name="T59" fmla="*/ 1601 h 1694"/>
                <a:gd name="T60" fmla="*/ 487 w 573"/>
                <a:gd name="T61" fmla="*/ 1559 h 1694"/>
                <a:gd name="T62" fmla="*/ 486 w 573"/>
                <a:gd name="T63" fmla="*/ 1461 h 1694"/>
                <a:gd name="T64" fmla="*/ 450 w 573"/>
                <a:gd name="T65" fmla="*/ 1164 h 1694"/>
                <a:gd name="T66" fmla="*/ 449 w 573"/>
                <a:gd name="T67" fmla="*/ 1142 h 1694"/>
                <a:gd name="T68" fmla="*/ 457 w 573"/>
                <a:gd name="T69" fmla="*/ 946 h 1694"/>
                <a:gd name="T70" fmla="*/ 451 w 573"/>
                <a:gd name="T71" fmla="*/ 764 h 1694"/>
                <a:gd name="T72" fmla="*/ 494 w 573"/>
                <a:gd name="T73" fmla="*/ 664 h 1694"/>
                <a:gd name="T74" fmla="*/ 518 w 573"/>
                <a:gd name="T75" fmla="*/ 583 h 1694"/>
                <a:gd name="T76" fmla="*/ 461 w 573"/>
                <a:gd name="T77" fmla="*/ 355 h 1694"/>
                <a:gd name="T78" fmla="*/ 324 w 573"/>
                <a:gd name="T79" fmla="*/ 259 h 1694"/>
                <a:gd name="T80" fmla="*/ 298 w 573"/>
                <a:gd name="T81" fmla="*/ 236 h 1694"/>
                <a:gd name="T82" fmla="*/ 314 w 573"/>
                <a:gd name="T83" fmla="*/ 230 h 1694"/>
                <a:gd name="T84" fmla="*/ 314 w 573"/>
                <a:gd name="T85" fmla="*/ 198 h 1694"/>
                <a:gd name="T86" fmla="*/ 325 w 573"/>
                <a:gd name="T87" fmla="*/ 171 h 1694"/>
                <a:gd name="T88" fmla="*/ 326 w 573"/>
                <a:gd name="T89" fmla="*/ 142 h 1694"/>
                <a:gd name="T90" fmla="*/ 320 w 573"/>
                <a:gd name="T91" fmla="*/ 123 h 1694"/>
                <a:gd name="T92" fmla="*/ 314 w 573"/>
                <a:gd name="T93" fmla="*/ 94 h 1694"/>
                <a:gd name="T94" fmla="*/ 304 w 573"/>
                <a:gd name="T95" fmla="*/ 46 h 1694"/>
                <a:gd name="T96" fmla="*/ 306 w 573"/>
                <a:gd name="T97" fmla="*/ 31 h 1694"/>
                <a:gd name="T98" fmla="*/ 304 w 573"/>
                <a:gd name="T99" fmla="*/ 11 h 1694"/>
                <a:gd name="T100" fmla="*/ 291 w 573"/>
                <a:gd name="T101" fmla="*/ 5 h 1694"/>
                <a:gd name="T102" fmla="*/ 273 w 573"/>
                <a:gd name="T103" fmla="*/ 6 h 1694"/>
                <a:gd name="T104" fmla="*/ 257 w 573"/>
                <a:gd name="T105" fmla="*/ 2 h 1694"/>
                <a:gd name="T106" fmla="*/ 227 w 573"/>
                <a:gd name="T107" fmla="*/ 0 h 1694"/>
                <a:gd name="T108" fmla="*/ 163 w 573"/>
                <a:gd name="T109" fmla="*/ 33 h 1694"/>
                <a:gd name="T110" fmla="*/ 176 w 573"/>
                <a:gd name="T111" fmla="*/ 243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3" h="1694">
                  <a:moveTo>
                    <a:pt x="176" y="243"/>
                  </a:moveTo>
                  <a:cubicBezTo>
                    <a:pt x="176" y="243"/>
                    <a:pt x="153" y="268"/>
                    <a:pt x="148" y="276"/>
                  </a:cubicBezTo>
                  <a:cubicBezTo>
                    <a:pt x="148" y="276"/>
                    <a:pt x="34" y="328"/>
                    <a:pt x="33" y="339"/>
                  </a:cubicBezTo>
                  <a:cubicBezTo>
                    <a:pt x="33" y="339"/>
                    <a:pt x="21" y="339"/>
                    <a:pt x="21" y="387"/>
                  </a:cubicBezTo>
                  <a:cubicBezTo>
                    <a:pt x="21" y="387"/>
                    <a:pt x="3" y="599"/>
                    <a:pt x="0" y="662"/>
                  </a:cubicBezTo>
                  <a:cubicBezTo>
                    <a:pt x="0" y="673"/>
                    <a:pt x="12" y="686"/>
                    <a:pt x="12" y="686"/>
                  </a:cubicBezTo>
                  <a:cubicBezTo>
                    <a:pt x="91" y="724"/>
                    <a:pt x="91" y="724"/>
                    <a:pt x="91" y="724"/>
                  </a:cubicBezTo>
                  <a:cubicBezTo>
                    <a:pt x="91" y="724"/>
                    <a:pt x="93" y="891"/>
                    <a:pt x="101" y="929"/>
                  </a:cubicBezTo>
                  <a:cubicBezTo>
                    <a:pt x="113" y="931"/>
                    <a:pt x="113" y="931"/>
                    <a:pt x="113" y="931"/>
                  </a:cubicBezTo>
                  <a:cubicBezTo>
                    <a:pt x="113" y="931"/>
                    <a:pt x="143" y="1061"/>
                    <a:pt x="148" y="1085"/>
                  </a:cubicBezTo>
                  <a:cubicBezTo>
                    <a:pt x="148" y="1085"/>
                    <a:pt x="161" y="1196"/>
                    <a:pt x="161" y="1203"/>
                  </a:cubicBezTo>
                  <a:cubicBezTo>
                    <a:pt x="161" y="1203"/>
                    <a:pt x="168" y="1272"/>
                    <a:pt x="172" y="1274"/>
                  </a:cubicBezTo>
                  <a:cubicBezTo>
                    <a:pt x="172" y="1274"/>
                    <a:pt x="184" y="1397"/>
                    <a:pt x="187" y="1403"/>
                  </a:cubicBezTo>
                  <a:cubicBezTo>
                    <a:pt x="187" y="1403"/>
                    <a:pt x="210" y="1488"/>
                    <a:pt x="209" y="1514"/>
                  </a:cubicBezTo>
                  <a:cubicBezTo>
                    <a:pt x="225" y="1565"/>
                    <a:pt x="225" y="1565"/>
                    <a:pt x="225" y="1565"/>
                  </a:cubicBezTo>
                  <a:cubicBezTo>
                    <a:pt x="225" y="1565"/>
                    <a:pt x="190" y="1599"/>
                    <a:pt x="190" y="1611"/>
                  </a:cubicBezTo>
                  <a:cubicBezTo>
                    <a:pt x="186" y="1614"/>
                    <a:pt x="186" y="1614"/>
                    <a:pt x="186" y="1614"/>
                  </a:cubicBezTo>
                  <a:cubicBezTo>
                    <a:pt x="185" y="1620"/>
                    <a:pt x="185" y="1620"/>
                    <a:pt x="185" y="1620"/>
                  </a:cubicBezTo>
                  <a:cubicBezTo>
                    <a:pt x="180" y="1633"/>
                    <a:pt x="180" y="1633"/>
                    <a:pt x="180" y="1633"/>
                  </a:cubicBezTo>
                  <a:cubicBezTo>
                    <a:pt x="183" y="1640"/>
                    <a:pt x="183" y="1640"/>
                    <a:pt x="183" y="1640"/>
                  </a:cubicBezTo>
                  <a:cubicBezTo>
                    <a:pt x="186" y="1641"/>
                    <a:pt x="186" y="1641"/>
                    <a:pt x="186" y="1641"/>
                  </a:cubicBezTo>
                  <a:cubicBezTo>
                    <a:pt x="191" y="1642"/>
                    <a:pt x="191" y="1642"/>
                    <a:pt x="191" y="1642"/>
                  </a:cubicBezTo>
                  <a:cubicBezTo>
                    <a:pt x="191" y="1642"/>
                    <a:pt x="226" y="1653"/>
                    <a:pt x="253" y="1644"/>
                  </a:cubicBezTo>
                  <a:cubicBezTo>
                    <a:pt x="253" y="1644"/>
                    <a:pt x="284" y="1627"/>
                    <a:pt x="285" y="1616"/>
                  </a:cubicBezTo>
                  <a:cubicBezTo>
                    <a:pt x="285" y="1616"/>
                    <a:pt x="285" y="1598"/>
                    <a:pt x="291" y="1598"/>
                  </a:cubicBezTo>
                  <a:cubicBezTo>
                    <a:pt x="302" y="1597"/>
                    <a:pt x="302" y="1597"/>
                    <a:pt x="302" y="1597"/>
                  </a:cubicBezTo>
                  <a:cubicBezTo>
                    <a:pt x="334" y="1576"/>
                    <a:pt x="334" y="1576"/>
                    <a:pt x="334" y="1576"/>
                  </a:cubicBezTo>
                  <a:cubicBezTo>
                    <a:pt x="334" y="1576"/>
                    <a:pt x="334" y="1572"/>
                    <a:pt x="333" y="1561"/>
                  </a:cubicBezTo>
                  <a:cubicBezTo>
                    <a:pt x="331" y="1550"/>
                    <a:pt x="331" y="1550"/>
                    <a:pt x="331" y="1550"/>
                  </a:cubicBezTo>
                  <a:cubicBezTo>
                    <a:pt x="326" y="1544"/>
                    <a:pt x="326" y="1544"/>
                    <a:pt x="326" y="1544"/>
                  </a:cubicBezTo>
                  <a:cubicBezTo>
                    <a:pt x="326" y="1544"/>
                    <a:pt x="325" y="1528"/>
                    <a:pt x="325" y="1521"/>
                  </a:cubicBezTo>
                  <a:cubicBezTo>
                    <a:pt x="325" y="1521"/>
                    <a:pt x="315" y="1428"/>
                    <a:pt x="295" y="1415"/>
                  </a:cubicBezTo>
                  <a:cubicBezTo>
                    <a:pt x="295" y="1415"/>
                    <a:pt x="282" y="1265"/>
                    <a:pt x="277" y="1255"/>
                  </a:cubicBezTo>
                  <a:cubicBezTo>
                    <a:pt x="277" y="1255"/>
                    <a:pt x="282" y="1164"/>
                    <a:pt x="272" y="1165"/>
                  </a:cubicBezTo>
                  <a:cubicBezTo>
                    <a:pt x="272" y="1165"/>
                    <a:pt x="282" y="1152"/>
                    <a:pt x="281" y="1060"/>
                  </a:cubicBezTo>
                  <a:cubicBezTo>
                    <a:pt x="288" y="1041"/>
                    <a:pt x="288" y="1041"/>
                    <a:pt x="288" y="1041"/>
                  </a:cubicBezTo>
                  <a:cubicBezTo>
                    <a:pt x="287" y="1007"/>
                    <a:pt x="287" y="1007"/>
                    <a:pt x="287" y="1007"/>
                  </a:cubicBezTo>
                  <a:cubicBezTo>
                    <a:pt x="287" y="1007"/>
                    <a:pt x="323" y="1090"/>
                    <a:pt x="332" y="1095"/>
                  </a:cubicBezTo>
                  <a:cubicBezTo>
                    <a:pt x="334" y="1117"/>
                    <a:pt x="334" y="1117"/>
                    <a:pt x="334" y="1117"/>
                  </a:cubicBezTo>
                  <a:cubicBezTo>
                    <a:pt x="334" y="1117"/>
                    <a:pt x="342" y="1162"/>
                    <a:pt x="345" y="1162"/>
                  </a:cubicBezTo>
                  <a:cubicBezTo>
                    <a:pt x="348" y="1162"/>
                    <a:pt x="353" y="1352"/>
                    <a:pt x="354" y="1374"/>
                  </a:cubicBezTo>
                  <a:cubicBezTo>
                    <a:pt x="354" y="1374"/>
                    <a:pt x="365" y="1469"/>
                    <a:pt x="373" y="1480"/>
                  </a:cubicBezTo>
                  <a:cubicBezTo>
                    <a:pt x="373" y="1480"/>
                    <a:pt x="379" y="1579"/>
                    <a:pt x="386" y="1588"/>
                  </a:cubicBezTo>
                  <a:cubicBezTo>
                    <a:pt x="383" y="1601"/>
                    <a:pt x="383" y="1601"/>
                    <a:pt x="383" y="1601"/>
                  </a:cubicBezTo>
                  <a:cubicBezTo>
                    <a:pt x="383" y="1611"/>
                    <a:pt x="383" y="1611"/>
                    <a:pt x="383" y="1611"/>
                  </a:cubicBezTo>
                  <a:cubicBezTo>
                    <a:pt x="383" y="1622"/>
                    <a:pt x="383" y="1622"/>
                    <a:pt x="383" y="1622"/>
                  </a:cubicBezTo>
                  <a:cubicBezTo>
                    <a:pt x="383" y="1622"/>
                    <a:pt x="412" y="1635"/>
                    <a:pt x="419" y="1639"/>
                  </a:cubicBezTo>
                  <a:cubicBezTo>
                    <a:pt x="427" y="1642"/>
                    <a:pt x="435" y="1632"/>
                    <a:pt x="444" y="1647"/>
                  </a:cubicBezTo>
                  <a:cubicBezTo>
                    <a:pt x="459" y="1664"/>
                    <a:pt x="459" y="1664"/>
                    <a:pt x="459" y="1664"/>
                  </a:cubicBezTo>
                  <a:cubicBezTo>
                    <a:pt x="485" y="1683"/>
                    <a:pt x="485" y="1683"/>
                    <a:pt x="485" y="1683"/>
                  </a:cubicBezTo>
                  <a:cubicBezTo>
                    <a:pt x="512" y="1694"/>
                    <a:pt x="512" y="1694"/>
                    <a:pt x="512" y="1694"/>
                  </a:cubicBezTo>
                  <a:cubicBezTo>
                    <a:pt x="533" y="1693"/>
                    <a:pt x="533" y="1693"/>
                    <a:pt x="533" y="1693"/>
                  </a:cubicBezTo>
                  <a:cubicBezTo>
                    <a:pt x="552" y="1687"/>
                    <a:pt x="552" y="1687"/>
                    <a:pt x="552" y="1687"/>
                  </a:cubicBezTo>
                  <a:cubicBezTo>
                    <a:pt x="567" y="1679"/>
                    <a:pt x="567" y="1679"/>
                    <a:pt x="567" y="1679"/>
                  </a:cubicBezTo>
                  <a:cubicBezTo>
                    <a:pt x="573" y="1671"/>
                    <a:pt x="573" y="1671"/>
                    <a:pt x="573" y="1671"/>
                  </a:cubicBezTo>
                  <a:cubicBezTo>
                    <a:pt x="571" y="1657"/>
                    <a:pt x="571" y="1657"/>
                    <a:pt x="571" y="1657"/>
                  </a:cubicBezTo>
                  <a:cubicBezTo>
                    <a:pt x="564" y="1649"/>
                    <a:pt x="564" y="1649"/>
                    <a:pt x="564" y="1649"/>
                  </a:cubicBezTo>
                  <a:cubicBezTo>
                    <a:pt x="556" y="1643"/>
                    <a:pt x="556" y="1643"/>
                    <a:pt x="556" y="1643"/>
                  </a:cubicBezTo>
                  <a:cubicBezTo>
                    <a:pt x="556" y="1643"/>
                    <a:pt x="520" y="1614"/>
                    <a:pt x="515" y="1610"/>
                  </a:cubicBezTo>
                  <a:cubicBezTo>
                    <a:pt x="510" y="1606"/>
                    <a:pt x="505" y="1601"/>
                    <a:pt x="505" y="1601"/>
                  </a:cubicBezTo>
                  <a:cubicBezTo>
                    <a:pt x="496" y="1578"/>
                    <a:pt x="496" y="1578"/>
                    <a:pt x="496" y="1578"/>
                  </a:cubicBezTo>
                  <a:cubicBezTo>
                    <a:pt x="487" y="1559"/>
                    <a:pt x="487" y="1559"/>
                    <a:pt x="487" y="1559"/>
                  </a:cubicBezTo>
                  <a:cubicBezTo>
                    <a:pt x="478" y="1542"/>
                    <a:pt x="478" y="1542"/>
                    <a:pt x="478" y="1542"/>
                  </a:cubicBezTo>
                  <a:cubicBezTo>
                    <a:pt x="486" y="1461"/>
                    <a:pt x="486" y="1461"/>
                    <a:pt x="486" y="1461"/>
                  </a:cubicBezTo>
                  <a:cubicBezTo>
                    <a:pt x="461" y="1220"/>
                    <a:pt x="461" y="1220"/>
                    <a:pt x="461" y="1220"/>
                  </a:cubicBezTo>
                  <a:cubicBezTo>
                    <a:pt x="461" y="1220"/>
                    <a:pt x="461" y="1172"/>
                    <a:pt x="450" y="1164"/>
                  </a:cubicBezTo>
                  <a:cubicBezTo>
                    <a:pt x="440" y="1157"/>
                    <a:pt x="447" y="1162"/>
                    <a:pt x="447" y="1162"/>
                  </a:cubicBezTo>
                  <a:cubicBezTo>
                    <a:pt x="447" y="1162"/>
                    <a:pt x="452" y="1148"/>
                    <a:pt x="449" y="1142"/>
                  </a:cubicBezTo>
                  <a:cubicBezTo>
                    <a:pt x="449" y="1142"/>
                    <a:pt x="457" y="1019"/>
                    <a:pt x="449" y="989"/>
                  </a:cubicBezTo>
                  <a:cubicBezTo>
                    <a:pt x="449" y="989"/>
                    <a:pt x="460" y="965"/>
                    <a:pt x="457" y="946"/>
                  </a:cubicBezTo>
                  <a:cubicBezTo>
                    <a:pt x="457" y="946"/>
                    <a:pt x="457" y="793"/>
                    <a:pt x="448" y="770"/>
                  </a:cubicBezTo>
                  <a:cubicBezTo>
                    <a:pt x="451" y="764"/>
                    <a:pt x="451" y="764"/>
                    <a:pt x="451" y="764"/>
                  </a:cubicBezTo>
                  <a:cubicBezTo>
                    <a:pt x="440" y="729"/>
                    <a:pt x="440" y="729"/>
                    <a:pt x="440" y="729"/>
                  </a:cubicBezTo>
                  <a:cubicBezTo>
                    <a:pt x="440" y="729"/>
                    <a:pt x="489" y="683"/>
                    <a:pt x="494" y="664"/>
                  </a:cubicBezTo>
                  <a:cubicBezTo>
                    <a:pt x="494" y="664"/>
                    <a:pt x="507" y="594"/>
                    <a:pt x="518" y="594"/>
                  </a:cubicBezTo>
                  <a:cubicBezTo>
                    <a:pt x="518" y="583"/>
                    <a:pt x="518" y="583"/>
                    <a:pt x="518" y="583"/>
                  </a:cubicBezTo>
                  <a:cubicBezTo>
                    <a:pt x="518" y="571"/>
                    <a:pt x="518" y="571"/>
                    <a:pt x="518" y="571"/>
                  </a:cubicBezTo>
                  <a:cubicBezTo>
                    <a:pt x="518" y="571"/>
                    <a:pt x="464" y="402"/>
                    <a:pt x="461" y="355"/>
                  </a:cubicBezTo>
                  <a:cubicBezTo>
                    <a:pt x="461" y="355"/>
                    <a:pt x="459" y="315"/>
                    <a:pt x="427" y="302"/>
                  </a:cubicBezTo>
                  <a:cubicBezTo>
                    <a:pt x="427" y="302"/>
                    <a:pt x="339" y="263"/>
                    <a:pt x="324" y="259"/>
                  </a:cubicBezTo>
                  <a:cubicBezTo>
                    <a:pt x="302" y="249"/>
                    <a:pt x="302" y="249"/>
                    <a:pt x="302" y="249"/>
                  </a:cubicBezTo>
                  <a:cubicBezTo>
                    <a:pt x="298" y="236"/>
                    <a:pt x="298" y="236"/>
                    <a:pt x="298" y="236"/>
                  </a:cubicBezTo>
                  <a:cubicBezTo>
                    <a:pt x="308" y="233"/>
                    <a:pt x="308" y="233"/>
                    <a:pt x="308" y="233"/>
                  </a:cubicBezTo>
                  <a:cubicBezTo>
                    <a:pt x="314" y="230"/>
                    <a:pt x="314" y="230"/>
                    <a:pt x="314" y="230"/>
                  </a:cubicBezTo>
                  <a:cubicBezTo>
                    <a:pt x="318" y="220"/>
                    <a:pt x="318" y="220"/>
                    <a:pt x="318" y="220"/>
                  </a:cubicBezTo>
                  <a:cubicBezTo>
                    <a:pt x="314" y="198"/>
                    <a:pt x="314" y="198"/>
                    <a:pt x="314" y="198"/>
                  </a:cubicBezTo>
                  <a:cubicBezTo>
                    <a:pt x="322" y="185"/>
                    <a:pt x="322" y="185"/>
                    <a:pt x="322" y="185"/>
                  </a:cubicBezTo>
                  <a:cubicBezTo>
                    <a:pt x="325" y="171"/>
                    <a:pt x="325" y="171"/>
                    <a:pt x="325" y="171"/>
                  </a:cubicBezTo>
                  <a:cubicBezTo>
                    <a:pt x="328" y="154"/>
                    <a:pt x="328" y="154"/>
                    <a:pt x="328" y="154"/>
                  </a:cubicBezTo>
                  <a:cubicBezTo>
                    <a:pt x="326" y="142"/>
                    <a:pt x="326" y="142"/>
                    <a:pt x="326" y="142"/>
                  </a:cubicBezTo>
                  <a:cubicBezTo>
                    <a:pt x="322" y="134"/>
                    <a:pt x="322" y="134"/>
                    <a:pt x="322" y="134"/>
                  </a:cubicBezTo>
                  <a:cubicBezTo>
                    <a:pt x="320" y="123"/>
                    <a:pt x="320" y="123"/>
                    <a:pt x="320" y="123"/>
                  </a:cubicBezTo>
                  <a:cubicBezTo>
                    <a:pt x="321" y="111"/>
                    <a:pt x="321" y="111"/>
                    <a:pt x="321" y="111"/>
                  </a:cubicBezTo>
                  <a:cubicBezTo>
                    <a:pt x="321" y="111"/>
                    <a:pt x="322" y="103"/>
                    <a:pt x="314" y="94"/>
                  </a:cubicBezTo>
                  <a:cubicBezTo>
                    <a:pt x="314" y="94"/>
                    <a:pt x="305" y="59"/>
                    <a:pt x="298" y="53"/>
                  </a:cubicBezTo>
                  <a:cubicBezTo>
                    <a:pt x="304" y="46"/>
                    <a:pt x="304" y="46"/>
                    <a:pt x="304" y="46"/>
                  </a:cubicBezTo>
                  <a:cubicBezTo>
                    <a:pt x="306" y="38"/>
                    <a:pt x="306" y="38"/>
                    <a:pt x="306" y="38"/>
                  </a:cubicBezTo>
                  <a:cubicBezTo>
                    <a:pt x="306" y="31"/>
                    <a:pt x="306" y="31"/>
                    <a:pt x="306" y="31"/>
                  </a:cubicBezTo>
                  <a:cubicBezTo>
                    <a:pt x="306" y="18"/>
                    <a:pt x="306" y="18"/>
                    <a:pt x="306" y="18"/>
                  </a:cubicBezTo>
                  <a:cubicBezTo>
                    <a:pt x="304" y="11"/>
                    <a:pt x="304" y="11"/>
                    <a:pt x="304" y="11"/>
                  </a:cubicBezTo>
                  <a:cubicBezTo>
                    <a:pt x="295" y="9"/>
                    <a:pt x="295" y="9"/>
                    <a:pt x="295" y="9"/>
                  </a:cubicBezTo>
                  <a:cubicBezTo>
                    <a:pt x="291" y="5"/>
                    <a:pt x="291" y="5"/>
                    <a:pt x="291" y="5"/>
                  </a:cubicBezTo>
                  <a:cubicBezTo>
                    <a:pt x="282" y="9"/>
                    <a:pt x="282" y="9"/>
                    <a:pt x="282" y="9"/>
                  </a:cubicBezTo>
                  <a:cubicBezTo>
                    <a:pt x="273" y="6"/>
                    <a:pt x="273" y="6"/>
                    <a:pt x="273" y="6"/>
                  </a:cubicBezTo>
                  <a:cubicBezTo>
                    <a:pt x="273" y="6"/>
                    <a:pt x="282" y="12"/>
                    <a:pt x="267" y="8"/>
                  </a:cubicBezTo>
                  <a:cubicBezTo>
                    <a:pt x="257" y="2"/>
                    <a:pt x="257" y="2"/>
                    <a:pt x="257" y="2"/>
                  </a:cubicBezTo>
                  <a:cubicBezTo>
                    <a:pt x="243" y="0"/>
                    <a:pt x="243" y="0"/>
                    <a:pt x="243" y="0"/>
                  </a:cubicBezTo>
                  <a:cubicBezTo>
                    <a:pt x="227" y="0"/>
                    <a:pt x="227" y="0"/>
                    <a:pt x="227" y="0"/>
                  </a:cubicBezTo>
                  <a:cubicBezTo>
                    <a:pt x="227" y="0"/>
                    <a:pt x="184" y="15"/>
                    <a:pt x="181" y="21"/>
                  </a:cubicBezTo>
                  <a:cubicBezTo>
                    <a:pt x="181" y="21"/>
                    <a:pt x="163" y="28"/>
                    <a:pt x="163" y="33"/>
                  </a:cubicBezTo>
                  <a:cubicBezTo>
                    <a:pt x="163" y="33"/>
                    <a:pt x="98" y="71"/>
                    <a:pt x="159" y="161"/>
                  </a:cubicBezTo>
                  <a:cubicBezTo>
                    <a:pt x="159" y="161"/>
                    <a:pt x="199" y="214"/>
                    <a:pt x="176" y="243"/>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7"/>
            <p:cNvSpPr>
              <a:spLocks/>
            </p:cNvSpPr>
            <p:nvPr/>
          </p:nvSpPr>
          <p:spPr bwMode="auto">
            <a:xfrm>
              <a:off x="2328" y="1844"/>
              <a:ext cx="178" cy="263"/>
            </a:xfrm>
            <a:custGeom>
              <a:avLst/>
              <a:gdLst>
                <a:gd name="T0" fmla="*/ 0 w 138"/>
                <a:gd name="T1" fmla="*/ 20 h 204"/>
                <a:gd name="T2" fmla="*/ 11 w 138"/>
                <a:gd name="T3" fmla="*/ 0 h 204"/>
                <a:gd name="T4" fmla="*/ 70 w 138"/>
                <a:gd name="T5" fmla="*/ 50 h 204"/>
                <a:gd name="T6" fmla="*/ 116 w 138"/>
                <a:gd name="T7" fmla="*/ 4 h 204"/>
                <a:gd name="T8" fmla="*/ 122 w 138"/>
                <a:gd name="T9" fmla="*/ 10 h 204"/>
                <a:gd name="T10" fmla="*/ 135 w 138"/>
                <a:gd name="T11" fmla="*/ 90 h 204"/>
                <a:gd name="T12" fmla="*/ 126 w 138"/>
                <a:gd name="T13" fmla="*/ 204 h 204"/>
                <a:gd name="T14" fmla="*/ 94 w 138"/>
                <a:gd name="T15" fmla="*/ 112 h 204"/>
                <a:gd name="T16" fmla="*/ 109 w 138"/>
                <a:gd name="T17" fmla="*/ 62 h 204"/>
                <a:gd name="T18" fmla="*/ 99 w 138"/>
                <a:gd name="T19" fmla="*/ 57 h 204"/>
                <a:gd name="T20" fmla="*/ 64 w 138"/>
                <a:gd name="T21" fmla="*/ 58 h 204"/>
                <a:gd name="T22" fmla="*/ 43 w 138"/>
                <a:gd name="T23" fmla="*/ 74 h 204"/>
                <a:gd name="T24" fmla="*/ 55 w 138"/>
                <a:gd name="T25" fmla="*/ 75 h 204"/>
                <a:gd name="T26" fmla="*/ 65 w 138"/>
                <a:gd name="T27" fmla="*/ 131 h 204"/>
                <a:gd name="T28" fmla="*/ 54 w 138"/>
                <a:gd name="T29" fmla="*/ 167 h 204"/>
                <a:gd name="T30" fmla="*/ 0 w 138"/>
                <a:gd name="T31" fmla="*/ 2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4">
                  <a:moveTo>
                    <a:pt x="0" y="20"/>
                  </a:moveTo>
                  <a:cubicBezTo>
                    <a:pt x="11" y="0"/>
                    <a:pt x="11" y="0"/>
                    <a:pt x="11" y="0"/>
                  </a:cubicBezTo>
                  <a:cubicBezTo>
                    <a:pt x="11" y="0"/>
                    <a:pt x="15" y="15"/>
                    <a:pt x="70" y="50"/>
                  </a:cubicBezTo>
                  <a:cubicBezTo>
                    <a:pt x="70" y="50"/>
                    <a:pt x="75" y="68"/>
                    <a:pt x="116" y="4"/>
                  </a:cubicBezTo>
                  <a:cubicBezTo>
                    <a:pt x="122" y="10"/>
                    <a:pt x="122" y="10"/>
                    <a:pt x="122" y="10"/>
                  </a:cubicBezTo>
                  <a:cubicBezTo>
                    <a:pt x="135" y="90"/>
                    <a:pt x="135" y="90"/>
                    <a:pt x="135" y="90"/>
                  </a:cubicBezTo>
                  <a:cubicBezTo>
                    <a:pt x="135" y="90"/>
                    <a:pt x="138" y="144"/>
                    <a:pt x="126" y="204"/>
                  </a:cubicBezTo>
                  <a:cubicBezTo>
                    <a:pt x="126" y="204"/>
                    <a:pt x="119" y="142"/>
                    <a:pt x="94" y="112"/>
                  </a:cubicBezTo>
                  <a:cubicBezTo>
                    <a:pt x="94" y="112"/>
                    <a:pt x="102" y="68"/>
                    <a:pt x="109" y="62"/>
                  </a:cubicBezTo>
                  <a:cubicBezTo>
                    <a:pt x="99" y="57"/>
                    <a:pt x="99" y="57"/>
                    <a:pt x="99" y="57"/>
                  </a:cubicBezTo>
                  <a:cubicBezTo>
                    <a:pt x="64" y="58"/>
                    <a:pt x="64" y="58"/>
                    <a:pt x="64" y="58"/>
                  </a:cubicBezTo>
                  <a:cubicBezTo>
                    <a:pt x="43" y="74"/>
                    <a:pt x="43" y="74"/>
                    <a:pt x="43" y="74"/>
                  </a:cubicBezTo>
                  <a:cubicBezTo>
                    <a:pt x="55" y="75"/>
                    <a:pt x="55" y="75"/>
                    <a:pt x="55" y="75"/>
                  </a:cubicBezTo>
                  <a:cubicBezTo>
                    <a:pt x="55" y="75"/>
                    <a:pt x="74" y="109"/>
                    <a:pt x="65" y="131"/>
                  </a:cubicBezTo>
                  <a:cubicBezTo>
                    <a:pt x="65" y="131"/>
                    <a:pt x="53" y="153"/>
                    <a:pt x="54" y="167"/>
                  </a:cubicBezTo>
                  <a:cubicBezTo>
                    <a:pt x="55" y="181"/>
                    <a:pt x="5" y="57"/>
                    <a:pt x="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8"/>
            <p:cNvSpPr>
              <a:spLocks/>
            </p:cNvSpPr>
            <p:nvPr/>
          </p:nvSpPr>
          <p:spPr bwMode="auto">
            <a:xfrm>
              <a:off x="2536" y="2452"/>
              <a:ext cx="74" cy="92"/>
            </a:xfrm>
            <a:custGeom>
              <a:avLst/>
              <a:gdLst>
                <a:gd name="T0" fmla="*/ 0 w 57"/>
                <a:gd name="T1" fmla="*/ 4 h 71"/>
                <a:gd name="T2" fmla="*/ 6 w 57"/>
                <a:gd name="T3" fmla="*/ 0 h 71"/>
                <a:gd name="T4" fmla="*/ 52 w 57"/>
                <a:gd name="T5" fmla="*/ 56 h 71"/>
                <a:gd name="T6" fmla="*/ 31 w 57"/>
                <a:gd name="T7" fmla="*/ 71 h 71"/>
                <a:gd name="T8" fmla="*/ 0 w 57"/>
                <a:gd name="T9" fmla="*/ 4 h 71"/>
              </a:gdLst>
              <a:ahLst/>
              <a:cxnLst>
                <a:cxn ang="0">
                  <a:pos x="T0" y="T1"/>
                </a:cxn>
                <a:cxn ang="0">
                  <a:pos x="T2" y="T3"/>
                </a:cxn>
                <a:cxn ang="0">
                  <a:pos x="T4" y="T5"/>
                </a:cxn>
                <a:cxn ang="0">
                  <a:pos x="T6" y="T7"/>
                </a:cxn>
                <a:cxn ang="0">
                  <a:pos x="T8" y="T9"/>
                </a:cxn>
              </a:cxnLst>
              <a:rect l="0" t="0" r="r" b="b"/>
              <a:pathLst>
                <a:path w="57" h="71">
                  <a:moveTo>
                    <a:pt x="0" y="4"/>
                  </a:moveTo>
                  <a:cubicBezTo>
                    <a:pt x="6" y="0"/>
                    <a:pt x="6" y="0"/>
                    <a:pt x="6" y="0"/>
                  </a:cubicBezTo>
                  <a:cubicBezTo>
                    <a:pt x="6" y="0"/>
                    <a:pt x="42" y="1"/>
                    <a:pt x="52" y="56"/>
                  </a:cubicBezTo>
                  <a:cubicBezTo>
                    <a:pt x="31" y="71"/>
                    <a:pt x="31" y="71"/>
                    <a:pt x="31" y="71"/>
                  </a:cubicBezTo>
                  <a:cubicBezTo>
                    <a:pt x="31" y="71"/>
                    <a:pt x="57" y="3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9"/>
            <p:cNvSpPr>
              <a:spLocks/>
            </p:cNvSpPr>
            <p:nvPr/>
          </p:nvSpPr>
          <p:spPr bwMode="auto">
            <a:xfrm>
              <a:off x="2349" y="2351"/>
              <a:ext cx="50" cy="145"/>
            </a:xfrm>
            <a:custGeom>
              <a:avLst/>
              <a:gdLst>
                <a:gd name="T0" fmla="*/ 39 w 39"/>
                <a:gd name="T1" fmla="*/ 24 h 112"/>
                <a:gd name="T2" fmla="*/ 0 w 39"/>
                <a:gd name="T3" fmla="*/ 98 h 112"/>
                <a:gd name="T4" fmla="*/ 35 w 39"/>
                <a:gd name="T5" fmla="*/ 101 h 112"/>
                <a:gd name="T6" fmla="*/ 17 w 39"/>
                <a:gd name="T7" fmla="*/ 81 h 112"/>
                <a:gd name="T8" fmla="*/ 39 w 39"/>
                <a:gd name="T9" fmla="*/ 24 h 112"/>
              </a:gdLst>
              <a:ahLst/>
              <a:cxnLst>
                <a:cxn ang="0">
                  <a:pos x="T0" y="T1"/>
                </a:cxn>
                <a:cxn ang="0">
                  <a:pos x="T2" y="T3"/>
                </a:cxn>
                <a:cxn ang="0">
                  <a:pos x="T4" y="T5"/>
                </a:cxn>
                <a:cxn ang="0">
                  <a:pos x="T6" y="T7"/>
                </a:cxn>
                <a:cxn ang="0">
                  <a:pos x="T8" y="T9"/>
                </a:cxn>
              </a:cxnLst>
              <a:rect l="0" t="0" r="r" b="b"/>
              <a:pathLst>
                <a:path w="39" h="112">
                  <a:moveTo>
                    <a:pt x="39" y="24"/>
                  </a:moveTo>
                  <a:cubicBezTo>
                    <a:pt x="39" y="24"/>
                    <a:pt x="18" y="0"/>
                    <a:pt x="0" y="98"/>
                  </a:cubicBezTo>
                  <a:cubicBezTo>
                    <a:pt x="0" y="98"/>
                    <a:pt x="29" y="112"/>
                    <a:pt x="35" y="101"/>
                  </a:cubicBezTo>
                  <a:cubicBezTo>
                    <a:pt x="35" y="101"/>
                    <a:pt x="20" y="82"/>
                    <a:pt x="17" y="81"/>
                  </a:cubicBezTo>
                  <a:cubicBezTo>
                    <a:pt x="17" y="81"/>
                    <a:pt x="17" y="16"/>
                    <a:pt x="39"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0"/>
            <p:cNvSpPr>
              <a:spLocks/>
            </p:cNvSpPr>
            <p:nvPr/>
          </p:nvSpPr>
          <p:spPr bwMode="auto">
            <a:xfrm>
              <a:off x="2384" y="1916"/>
              <a:ext cx="139" cy="513"/>
            </a:xfrm>
            <a:custGeom>
              <a:avLst/>
              <a:gdLst>
                <a:gd name="T0" fmla="*/ 25 w 108"/>
                <a:gd name="T1" fmla="*/ 229 h 397"/>
                <a:gd name="T2" fmla="*/ 34 w 108"/>
                <a:gd name="T3" fmla="*/ 295 h 397"/>
                <a:gd name="T4" fmla="*/ 41 w 108"/>
                <a:gd name="T5" fmla="*/ 361 h 397"/>
                <a:gd name="T6" fmla="*/ 62 w 108"/>
                <a:gd name="T7" fmla="*/ 382 h 397"/>
                <a:gd name="T8" fmla="*/ 81 w 108"/>
                <a:gd name="T9" fmla="*/ 397 h 397"/>
                <a:gd name="T10" fmla="*/ 96 w 108"/>
                <a:gd name="T11" fmla="*/ 382 h 397"/>
                <a:gd name="T12" fmla="*/ 108 w 108"/>
                <a:gd name="T13" fmla="*/ 366 h 397"/>
                <a:gd name="T14" fmla="*/ 82 w 108"/>
                <a:gd name="T15" fmla="*/ 148 h 397"/>
                <a:gd name="T16" fmla="*/ 51 w 108"/>
                <a:gd name="T17" fmla="*/ 55 h 397"/>
                <a:gd name="T18" fmla="*/ 65 w 108"/>
                <a:gd name="T19" fmla="*/ 6 h 397"/>
                <a:gd name="T20" fmla="*/ 56 w 108"/>
                <a:gd name="T21" fmla="*/ 0 h 397"/>
                <a:gd name="T22" fmla="*/ 21 w 108"/>
                <a:gd name="T23" fmla="*/ 1 h 397"/>
                <a:gd name="T24" fmla="*/ 0 w 108"/>
                <a:gd name="T25" fmla="*/ 17 h 397"/>
                <a:gd name="T26" fmla="*/ 12 w 108"/>
                <a:gd name="T27" fmla="*/ 18 h 397"/>
                <a:gd name="T28" fmla="*/ 22 w 108"/>
                <a:gd name="T29" fmla="*/ 75 h 397"/>
                <a:gd name="T30" fmla="*/ 14 w 108"/>
                <a:gd name="T31" fmla="*/ 95 h 397"/>
                <a:gd name="T32" fmla="*/ 11 w 108"/>
                <a:gd name="T33" fmla="*/ 111 h 397"/>
                <a:gd name="T34" fmla="*/ 19 w 108"/>
                <a:gd name="T35" fmla="*/ 167 h 397"/>
                <a:gd name="T36" fmla="*/ 25 w 108"/>
                <a:gd name="T37" fmla="*/ 22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397">
                  <a:moveTo>
                    <a:pt x="25" y="229"/>
                  </a:moveTo>
                  <a:cubicBezTo>
                    <a:pt x="34" y="295"/>
                    <a:pt x="34" y="295"/>
                    <a:pt x="34" y="295"/>
                  </a:cubicBezTo>
                  <a:cubicBezTo>
                    <a:pt x="41" y="361"/>
                    <a:pt x="41" y="361"/>
                    <a:pt x="41" y="361"/>
                  </a:cubicBezTo>
                  <a:cubicBezTo>
                    <a:pt x="62" y="382"/>
                    <a:pt x="62" y="382"/>
                    <a:pt x="62" y="382"/>
                  </a:cubicBezTo>
                  <a:cubicBezTo>
                    <a:pt x="81" y="397"/>
                    <a:pt x="81" y="397"/>
                    <a:pt x="81" y="397"/>
                  </a:cubicBezTo>
                  <a:cubicBezTo>
                    <a:pt x="96" y="382"/>
                    <a:pt x="96" y="382"/>
                    <a:pt x="96" y="382"/>
                  </a:cubicBezTo>
                  <a:cubicBezTo>
                    <a:pt x="108" y="366"/>
                    <a:pt x="108" y="366"/>
                    <a:pt x="108" y="366"/>
                  </a:cubicBezTo>
                  <a:cubicBezTo>
                    <a:pt x="82" y="148"/>
                    <a:pt x="82" y="148"/>
                    <a:pt x="82" y="148"/>
                  </a:cubicBezTo>
                  <a:cubicBezTo>
                    <a:pt x="82" y="148"/>
                    <a:pt x="76" y="85"/>
                    <a:pt x="51" y="55"/>
                  </a:cubicBezTo>
                  <a:cubicBezTo>
                    <a:pt x="51" y="55"/>
                    <a:pt x="59" y="12"/>
                    <a:pt x="65" y="6"/>
                  </a:cubicBezTo>
                  <a:cubicBezTo>
                    <a:pt x="56" y="0"/>
                    <a:pt x="56" y="0"/>
                    <a:pt x="56" y="0"/>
                  </a:cubicBezTo>
                  <a:cubicBezTo>
                    <a:pt x="21" y="1"/>
                    <a:pt x="21" y="1"/>
                    <a:pt x="21" y="1"/>
                  </a:cubicBezTo>
                  <a:cubicBezTo>
                    <a:pt x="0" y="17"/>
                    <a:pt x="0" y="17"/>
                    <a:pt x="0" y="17"/>
                  </a:cubicBezTo>
                  <a:cubicBezTo>
                    <a:pt x="12" y="18"/>
                    <a:pt x="12" y="18"/>
                    <a:pt x="12" y="18"/>
                  </a:cubicBezTo>
                  <a:cubicBezTo>
                    <a:pt x="12" y="18"/>
                    <a:pt x="30" y="52"/>
                    <a:pt x="22" y="75"/>
                  </a:cubicBezTo>
                  <a:cubicBezTo>
                    <a:pt x="14" y="95"/>
                    <a:pt x="14" y="95"/>
                    <a:pt x="14" y="95"/>
                  </a:cubicBezTo>
                  <a:cubicBezTo>
                    <a:pt x="11" y="111"/>
                    <a:pt x="11" y="111"/>
                    <a:pt x="11" y="111"/>
                  </a:cubicBezTo>
                  <a:cubicBezTo>
                    <a:pt x="19" y="167"/>
                    <a:pt x="19" y="167"/>
                    <a:pt x="19" y="167"/>
                  </a:cubicBezTo>
                  <a:lnTo>
                    <a:pt x="25" y="22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5" name="Group 21"/>
          <p:cNvGrpSpPr>
            <a:grpSpLocks/>
          </p:cNvGrpSpPr>
          <p:nvPr/>
        </p:nvGrpSpPr>
        <p:grpSpPr bwMode="auto">
          <a:xfrm>
            <a:off x="8049826" y="415208"/>
            <a:ext cx="286041" cy="976668"/>
            <a:chOff x="3750" y="2638"/>
            <a:chExt cx="308" cy="1049"/>
          </a:xfrm>
          <a:solidFill>
            <a:schemeClr val="tx1">
              <a:lumMod val="75000"/>
              <a:lumOff val="25000"/>
            </a:schemeClr>
          </a:solidFill>
        </p:grpSpPr>
        <p:sp>
          <p:nvSpPr>
            <p:cNvPr id="16" name="Freeform 22"/>
            <p:cNvSpPr>
              <a:spLocks/>
            </p:cNvSpPr>
            <p:nvPr/>
          </p:nvSpPr>
          <p:spPr bwMode="auto">
            <a:xfrm>
              <a:off x="3750" y="2638"/>
              <a:ext cx="308" cy="1049"/>
            </a:xfrm>
            <a:custGeom>
              <a:avLst/>
              <a:gdLst>
                <a:gd name="T0" fmla="*/ 168 w 482"/>
                <a:gd name="T1" fmla="*/ 301 h 1635"/>
                <a:gd name="T2" fmla="*/ 114 w 482"/>
                <a:gd name="T3" fmla="*/ 600 h 1635"/>
                <a:gd name="T4" fmla="*/ 156 w 482"/>
                <a:gd name="T5" fmla="*/ 650 h 1635"/>
                <a:gd name="T6" fmla="*/ 146 w 482"/>
                <a:gd name="T7" fmla="*/ 728 h 1635"/>
                <a:gd name="T8" fmla="*/ 152 w 482"/>
                <a:gd name="T9" fmla="*/ 771 h 1635"/>
                <a:gd name="T10" fmla="*/ 87 w 482"/>
                <a:gd name="T11" fmla="*/ 1167 h 1635"/>
                <a:gd name="T12" fmla="*/ 112 w 482"/>
                <a:gd name="T13" fmla="*/ 1331 h 1635"/>
                <a:gd name="T14" fmla="*/ 64 w 482"/>
                <a:gd name="T15" fmla="*/ 1598 h 1635"/>
                <a:gd name="T16" fmla="*/ 65 w 482"/>
                <a:gd name="T17" fmla="*/ 1631 h 1635"/>
                <a:gd name="T18" fmla="*/ 143 w 482"/>
                <a:gd name="T19" fmla="*/ 1600 h 1635"/>
                <a:gd name="T20" fmla="*/ 191 w 482"/>
                <a:gd name="T21" fmla="*/ 1588 h 1635"/>
                <a:gd name="T22" fmla="*/ 199 w 482"/>
                <a:gd name="T23" fmla="*/ 1617 h 1635"/>
                <a:gd name="T24" fmla="*/ 206 w 482"/>
                <a:gd name="T25" fmla="*/ 1495 h 1635"/>
                <a:gd name="T26" fmla="*/ 186 w 482"/>
                <a:gd name="T27" fmla="*/ 1183 h 1635"/>
                <a:gd name="T28" fmla="*/ 345 w 482"/>
                <a:gd name="T29" fmla="*/ 1493 h 1635"/>
                <a:gd name="T30" fmla="*/ 257 w 482"/>
                <a:gd name="T31" fmla="*/ 1619 h 1635"/>
                <a:gd name="T32" fmla="*/ 266 w 482"/>
                <a:gd name="T33" fmla="*/ 1631 h 1635"/>
                <a:gd name="T34" fmla="*/ 321 w 482"/>
                <a:gd name="T35" fmla="*/ 1635 h 1635"/>
                <a:gd name="T36" fmla="*/ 385 w 482"/>
                <a:gd name="T37" fmla="*/ 1599 h 1635"/>
                <a:gd name="T38" fmla="*/ 393 w 482"/>
                <a:gd name="T39" fmla="*/ 1602 h 1635"/>
                <a:gd name="T40" fmla="*/ 404 w 482"/>
                <a:gd name="T41" fmla="*/ 1576 h 1635"/>
                <a:gd name="T42" fmla="*/ 418 w 482"/>
                <a:gd name="T43" fmla="*/ 1487 h 1635"/>
                <a:gd name="T44" fmla="*/ 427 w 482"/>
                <a:gd name="T45" fmla="*/ 1202 h 1635"/>
                <a:gd name="T46" fmla="*/ 445 w 482"/>
                <a:gd name="T47" fmla="*/ 803 h 1635"/>
                <a:gd name="T48" fmla="*/ 444 w 482"/>
                <a:gd name="T49" fmla="*/ 755 h 1635"/>
                <a:gd name="T50" fmla="*/ 425 w 482"/>
                <a:gd name="T51" fmla="*/ 467 h 1635"/>
                <a:gd name="T52" fmla="*/ 450 w 482"/>
                <a:gd name="T53" fmla="*/ 291 h 1635"/>
                <a:gd name="T54" fmla="*/ 383 w 482"/>
                <a:gd name="T55" fmla="*/ 196 h 1635"/>
                <a:gd name="T56" fmla="*/ 399 w 482"/>
                <a:gd name="T57" fmla="*/ 140 h 1635"/>
                <a:gd name="T58" fmla="*/ 399 w 482"/>
                <a:gd name="T59" fmla="*/ 124 h 1635"/>
                <a:gd name="T60" fmla="*/ 396 w 482"/>
                <a:gd name="T61" fmla="*/ 93 h 1635"/>
                <a:gd name="T62" fmla="*/ 339 w 482"/>
                <a:gd name="T63" fmla="*/ 14 h 1635"/>
                <a:gd name="T64" fmla="*/ 237 w 482"/>
                <a:gd name="T65" fmla="*/ 124 h 1635"/>
                <a:gd name="T66" fmla="*/ 237 w 482"/>
                <a:gd name="T67" fmla="*/ 138 h 1635"/>
                <a:gd name="T68" fmla="*/ 242 w 482"/>
                <a:gd name="T69" fmla="*/ 156 h 1635"/>
                <a:gd name="T70" fmla="*/ 251 w 482"/>
                <a:gd name="T71" fmla="*/ 162 h 1635"/>
                <a:gd name="T72" fmla="*/ 274 w 482"/>
                <a:gd name="T73" fmla="*/ 211 h 1635"/>
                <a:gd name="T74" fmla="*/ 208 w 482"/>
                <a:gd name="T75" fmla="*/ 273 h 1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2" h="1635">
                  <a:moveTo>
                    <a:pt x="208" y="273"/>
                  </a:moveTo>
                  <a:cubicBezTo>
                    <a:pt x="208" y="273"/>
                    <a:pt x="163" y="286"/>
                    <a:pt x="168" y="301"/>
                  </a:cubicBezTo>
                  <a:cubicBezTo>
                    <a:pt x="168" y="301"/>
                    <a:pt x="92" y="509"/>
                    <a:pt x="80" y="537"/>
                  </a:cubicBezTo>
                  <a:cubicBezTo>
                    <a:pt x="80" y="537"/>
                    <a:pt x="77" y="598"/>
                    <a:pt x="114" y="600"/>
                  </a:cubicBezTo>
                  <a:cubicBezTo>
                    <a:pt x="167" y="608"/>
                    <a:pt x="167" y="608"/>
                    <a:pt x="167" y="608"/>
                  </a:cubicBezTo>
                  <a:cubicBezTo>
                    <a:pt x="156" y="650"/>
                    <a:pt x="156" y="650"/>
                    <a:pt x="156" y="650"/>
                  </a:cubicBezTo>
                  <a:cubicBezTo>
                    <a:pt x="166" y="649"/>
                    <a:pt x="166" y="649"/>
                    <a:pt x="166" y="649"/>
                  </a:cubicBezTo>
                  <a:cubicBezTo>
                    <a:pt x="166" y="649"/>
                    <a:pt x="182" y="679"/>
                    <a:pt x="146" y="728"/>
                  </a:cubicBezTo>
                  <a:cubicBezTo>
                    <a:pt x="152" y="736"/>
                    <a:pt x="152" y="736"/>
                    <a:pt x="152" y="736"/>
                  </a:cubicBezTo>
                  <a:cubicBezTo>
                    <a:pt x="152" y="736"/>
                    <a:pt x="134" y="768"/>
                    <a:pt x="152" y="771"/>
                  </a:cubicBezTo>
                  <a:cubicBezTo>
                    <a:pt x="152" y="771"/>
                    <a:pt x="68" y="1135"/>
                    <a:pt x="69" y="1161"/>
                  </a:cubicBezTo>
                  <a:cubicBezTo>
                    <a:pt x="87" y="1167"/>
                    <a:pt x="87" y="1167"/>
                    <a:pt x="87" y="1167"/>
                  </a:cubicBezTo>
                  <a:cubicBezTo>
                    <a:pt x="87" y="1167"/>
                    <a:pt x="91" y="1182"/>
                    <a:pt x="96" y="1188"/>
                  </a:cubicBezTo>
                  <a:cubicBezTo>
                    <a:pt x="96" y="1188"/>
                    <a:pt x="93" y="1248"/>
                    <a:pt x="112" y="1331"/>
                  </a:cubicBezTo>
                  <a:cubicBezTo>
                    <a:pt x="112" y="1331"/>
                    <a:pt x="132" y="1470"/>
                    <a:pt x="121" y="1505"/>
                  </a:cubicBezTo>
                  <a:cubicBezTo>
                    <a:pt x="121" y="1505"/>
                    <a:pt x="86" y="1595"/>
                    <a:pt x="64" y="1598"/>
                  </a:cubicBezTo>
                  <a:cubicBezTo>
                    <a:pt x="60" y="1598"/>
                    <a:pt x="0" y="1608"/>
                    <a:pt x="28" y="1629"/>
                  </a:cubicBezTo>
                  <a:cubicBezTo>
                    <a:pt x="65" y="1631"/>
                    <a:pt x="65" y="1631"/>
                    <a:pt x="65" y="1631"/>
                  </a:cubicBezTo>
                  <a:cubicBezTo>
                    <a:pt x="88" y="1632"/>
                    <a:pt x="88" y="1632"/>
                    <a:pt x="88" y="1632"/>
                  </a:cubicBezTo>
                  <a:cubicBezTo>
                    <a:pt x="88" y="1632"/>
                    <a:pt x="123" y="1630"/>
                    <a:pt x="143" y="1600"/>
                  </a:cubicBezTo>
                  <a:cubicBezTo>
                    <a:pt x="143" y="1600"/>
                    <a:pt x="177" y="1565"/>
                    <a:pt x="184" y="1569"/>
                  </a:cubicBezTo>
                  <a:cubicBezTo>
                    <a:pt x="184" y="1569"/>
                    <a:pt x="192" y="1566"/>
                    <a:pt x="191" y="1588"/>
                  </a:cubicBezTo>
                  <a:cubicBezTo>
                    <a:pt x="191" y="1615"/>
                    <a:pt x="191" y="1615"/>
                    <a:pt x="191" y="1615"/>
                  </a:cubicBezTo>
                  <a:cubicBezTo>
                    <a:pt x="199" y="1617"/>
                    <a:pt x="199" y="1617"/>
                    <a:pt x="199" y="1617"/>
                  </a:cubicBezTo>
                  <a:cubicBezTo>
                    <a:pt x="199" y="1617"/>
                    <a:pt x="216" y="1555"/>
                    <a:pt x="227" y="1548"/>
                  </a:cubicBezTo>
                  <a:cubicBezTo>
                    <a:pt x="227" y="1548"/>
                    <a:pt x="238" y="1515"/>
                    <a:pt x="206" y="1495"/>
                  </a:cubicBezTo>
                  <a:cubicBezTo>
                    <a:pt x="206" y="1495"/>
                    <a:pt x="184" y="1428"/>
                    <a:pt x="202" y="1347"/>
                  </a:cubicBezTo>
                  <a:cubicBezTo>
                    <a:pt x="202" y="1347"/>
                    <a:pt x="224" y="1225"/>
                    <a:pt x="186" y="1183"/>
                  </a:cubicBezTo>
                  <a:cubicBezTo>
                    <a:pt x="323" y="1198"/>
                    <a:pt x="323" y="1198"/>
                    <a:pt x="323" y="1198"/>
                  </a:cubicBezTo>
                  <a:cubicBezTo>
                    <a:pt x="323" y="1198"/>
                    <a:pt x="364" y="1377"/>
                    <a:pt x="345" y="1493"/>
                  </a:cubicBezTo>
                  <a:cubicBezTo>
                    <a:pt x="345" y="1493"/>
                    <a:pt x="314" y="1594"/>
                    <a:pt x="269" y="1606"/>
                  </a:cubicBezTo>
                  <a:cubicBezTo>
                    <a:pt x="257" y="1619"/>
                    <a:pt x="257" y="1619"/>
                    <a:pt x="257" y="1619"/>
                  </a:cubicBezTo>
                  <a:cubicBezTo>
                    <a:pt x="257" y="1628"/>
                    <a:pt x="257" y="1628"/>
                    <a:pt x="257" y="1628"/>
                  </a:cubicBezTo>
                  <a:cubicBezTo>
                    <a:pt x="266" y="1631"/>
                    <a:pt x="266" y="1631"/>
                    <a:pt x="266" y="1631"/>
                  </a:cubicBezTo>
                  <a:cubicBezTo>
                    <a:pt x="266" y="1631"/>
                    <a:pt x="275" y="1635"/>
                    <a:pt x="283" y="1635"/>
                  </a:cubicBezTo>
                  <a:cubicBezTo>
                    <a:pt x="291" y="1635"/>
                    <a:pt x="318" y="1635"/>
                    <a:pt x="321" y="1635"/>
                  </a:cubicBezTo>
                  <a:cubicBezTo>
                    <a:pt x="324" y="1635"/>
                    <a:pt x="352" y="1629"/>
                    <a:pt x="352" y="1629"/>
                  </a:cubicBezTo>
                  <a:cubicBezTo>
                    <a:pt x="352" y="1629"/>
                    <a:pt x="375" y="1610"/>
                    <a:pt x="385" y="1599"/>
                  </a:cubicBezTo>
                  <a:cubicBezTo>
                    <a:pt x="395" y="1584"/>
                    <a:pt x="395" y="1584"/>
                    <a:pt x="395" y="1584"/>
                  </a:cubicBezTo>
                  <a:cubicBezTo>
                    <a:pt x="393" y="1602"/>
                    <a:pt x="393" y="1602"/>
                    <a:pt x="393" y="1602"/>
                  </a:cubicBezTo>
                  <a:cubicBezTo>
                    <a:pt x="404" y="1602"/>
                    <a:pt x="404" y="1602"/>
                    <a:pt x="404" y="1602"/>
                  </a:cubicBezTo>
                  <a:cubicBezTo>
                    <a:pt x="404" y="1576"/>
                    <a:pt x="404" y="1576"/>
                    <a:pt x="404" y="1576"/>
                  </a:cubicBezTo>
                  <a:cubicBezTo>
                    <a:pt x="404" y="1576"/>
                    <a:pt x="432" y="1540"/>
                    <a:pt x="432" y="1535"/>
                  </a:cubicBezTo>
                  <a:cubicBezTo>
                    <a:pt x="432" y="1530"/>
                    <a:pt x="440" y="1504"/>
                    <a:pt x="418" y="1487"/>
                  </a:cubicBezTo>
                  <a:cubicBezTo>
                    <a:pt x="418" y="1487"/>
                    <a:pt x="400" y="1450"/>
                    <a:pt x="430" y="1359"/>
                  </a:cubicBezTo>
                  <a:cubicBezTo>
                    <a:pt x="430" y="1359"/>
                    <a:pt x="452" y="1242"/>
                    <a:pt x="427" y="1202"/>
                  </a:cubicBezTo>
                  <a:cubicBezTo>
                    <a:pt x="436" y="1196"/>
                    <a:pt x="436" y="1196"/>
                    <a:pt x="436" y="1196"/>
                  </a:cubicBezTo>
                  <a:cubicBezTo>
                    <a:pt x="436" y="1196"/>
                    <a:pt x="450" y="820"/>
                    <a:pt x="445" y="803"/>
                  </a:cubicBezTo>
                  <a:cubicBezTo>
                    <a:pt x="445" y="803"/>
                    <a:pt x="439" y="768"/>
                    <a:pt x="434" y="761"/>
                  </a:cubicBezTo>
                  <a:cubicBezTo>
                    <a:pt x="444" y="755"/>
                    <a:pt x="444" y="755"/>
                    <a:pt x="444" y="755"/>
                  </a:cubicBezTo>
                  <a:cubicBezTo>
                    <a:pt x="444" y="755"/>
                    <a:pt x="429" y="649"/>
                    <a:pt x="413" y="595"/>
                  </a:cubicBezTo>
                  <a:cubicBezTo>
                    <a:pt x="413" y="595"/>
                    <a:pt x="400" y="513"/>
                    <a:pt x="425" y="467"/>
                  </a:cubicBezTo>
                  <a:cubicBezTo>
                    <a:pt x="425" y="467"/>
                    <a:pt x="482" y="377"/>
                    <a:pt x="470" y="309"/>
                  </a:cubicBezTo>
                  <a:cubicBezTo>
                    <a:pt x="470" y="309"/>
                    <a:pt x="469" y="302"/>
                    <a:pt x="450" y="291"/>
                  </a:cubicBezTo>
                  <a:cubicBezTo>
                    <a:pt x="450" y="291"/>
                    <a:pt x="389" y="259"/>
                    <a:pt x="386" y="224"/>
                  </a:cubicBezTo>
                  <a:cubicBezTo>
                    <a:pt x="386" y="224"/>
                    <a:pt x="381" y="213"/>
                    <a:pt x="383" y="196"/>
                  </a:cubicBezTo>
                  <a:cubicBezTo>
                    <a:pt x="385" y="179"/>
                    <a:pt x="391" y="164"/>
                    <a:pt x="393" y="150"/>
                  </a:cubicBezTo>
                  <a:cubicBezTo>
                    <a:pt x="399" y="140"/>
                    <a:pt x="399" y="140"/>
                    <a:pt x="399" y="140"/>
                  </a:cubicBezTo>
                  <a:cubicBezTo>
                    <a:pt x="399" y="132"/>
                    <a:pt x="399" y="132"/>
                    <a:pt x="399" y="132"/>
                  </a:cubicBezTo>
                  <a:cubicBezTo>
                    <a:pt x="399" y="124"/>
                    <a:pt x="399" y="124"/>
                    <a:pt x="399" y="124"/>
                  </a:cubicBezTo>
                  <a:cubicBezTo>
                    <a:pt x="399" y="124"/>
                    <a:pt x="400" y="116"/>
                    <a:pt x="399" y="109"/>
                  </a:cubicBezTo>
                  <a:cubicBezTo>
                    <a:pt x="398" y="102"/>
                    <a:pt x="396" y="93"/>
                    <a:pt x="396" y="93"/>
                  </a:cubicBezTo>
                  <a:cubicBezTo>
                    <a:pt x="396" y="93"/>
                    <a:pt x="397" y="85"/>
                    <a:pt x="394" y="80"/>
                  </a:cubicBezTo>
                  <a:cubicBezTo>
                    <a:pt x="391" y="75"/>
                    <a:pt x="392" y="39"/>
                    <a:pt x="339" y="14"/>
                  </a:cubicBezTo>
                  <a:cubicBezTo>
                    <a:pt x="339" y="14"/>
                    <a:pt x="288" y="0"/>
                    <a:pt x="254" y="52"/>
                  </a:cubicBezTo>
                  <a:cubicBezTo>
                    <a:pt x="254" y="52"/>
                    <a:pt x="232" y="77"/>
                    <a:pt x="237" y="124"/>
                  </a:cubicBezTo>
                  <a:cubicBezTo>
                    <a:pt x="237" y="124"/>
                    <a:pt x="234" y="123"/>
                    <a:pt x="234" y="128"/>
                  </a:cubicBezTo>
                  <a:cubicBezTo>
                    <a:pt x="234" y="133"/>
                    <a:pt x="237" y="138"/>
                    <a:pt x="237" y="138"/>
                  </a:cubicBezTo>
                  <a:cubicBezTo>
                    <a:pt x="237" y="138"/>
                    <a:pt x="237" y="139"/>
                    <a:pt x="237" y="143"/>
                  </a:cubicBezTo>
                  <a:cubicBezTo>
                    <a:pt x="237" y="147"/>
                    <a:pt x="241" y="151"/>
                    <a:pt x="242" y="156"/>
                  </a:cubicBezTo>
                  <a:cubicBezTo>
                    <a:pt x="244" y="165"/>
                    <a:pt x="248" y="162"/>
                    <a:pt x="248" y="162"/>
                  </a:cubicBezTo>
                  <a:cubicBezTo>
                    <a:pt x="251" y="162"/>
                    <a:pt x="251" y="162"/>
                    <a:pt x="251" y="162"/>
                  </a:cubicBezTo>
                  <a:cubicBezTo>
                    <a:pt x="251" y="162"/>
                    <a:pt x="262" y="176"/>
                    <a:pt x="266" y="194"/>
                  </a:cubicBezTo>
                  <a:cubicBezTo>
                    <a:pt x="274" y="211"/>
                    <a:pt x="274" y="211"/>
                    <a:pt x="274" y="211"/>
                  </a:cubicBezTo>
                  <a:cubicBezTo>
                    <a:pt x="274" y="228"/>
                    <a:pt x="274" y="228"/>
                    <a:pt x="274" y="228"/>
                  </a:cubicBezTo>
                  <a:lnTo>
                    <a:pt x="208"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23"/>
            <p:cNvSpPr>
              <a:spLocks/>
            </p:cNvSpPr>
            <p:nvPr/>
          </p:nvSpPr>
          <p:spPr bwMode="auto">
            <a:xfrm>
              <a:off x="3874" y="2768"/>
              <a:ext cx="124" cy="166"/>
            </a:xfrm>
            <a:custGeom>
              <a:avLst/>
              <a:gdLst>
                <a:gd name="T0" fmla="*/ 183 w 193"/>
                <a:gd name="T1" fmla="*/ 0 h 258"/>
                <a:gd name="T2" fmla="*/ 193 w 193"/>
                <a:gd name="T3" fmla="*/ 40 h 258"/>
                <a:gd name="T4" fmla="*/ 161 w 193"/>
                <a:gd name="T5" fmla="*/ 112 h 258"/>
                <a:gd name="T6" fmla="*/ 129 w 193"/>
                <a:gd name="T7" fmla="*/ 87 h 258"/>
                <a:gd name="T8" fmla="*/ 42 w 193"/>
                <a:gd name="T9" fmla="*/ 258 h 258"/>
                <a:gd name="T10" fmla="*/ 37 w 193"/>
                <a:gd name="T11" fmla="*/ 258 h 258"/>
                <a:gd name="T12" fmla="*/ 47 w 193"/>
                <a:gd name="T13" fmla="*/ 140 h 258"/>
                <a:gd name="T14" fmla="*/ 0 w 193"/>
                <a:gd name="T15" fmla="*/ 89 h 258"/>
                <a:gd name="T16" fmla="*/ 17 w 193"/>
                <a:gd name="T17" fmla="*/ 73 h 258"/>
                <a:gd name="T18" fmla="*/ 82 w 193"/>
                <a:gd name="T19" fmla="*/ 28 h 258"/>
                <a:gd name="T20" fmla="*/ 89 w 193"/>
                <a:gd name="T21" fmla="*/ 49 h 258"/>
                <a:gd name="T22" fmla="*/ 60 w 193"/>
                <a:gd name="T23" fmla="*/ 125 h 258"/>
                <a:gd name="T24" fmla="*/ 71 w 193"/>
                <a:gd name="T25" fmla="*/ 141 h 258"/>
                <a:gd name="T26" fmla="*/ 141 w 193"/>
                <a:gd name="T27" fmla="*/ 46 h 258"/>
                <a:gd name="T28" fmla="*/ 147 w 193"/>
                <a:gd name="T29" fmla="*/ 43 h 258"/>
                <a:gd name="T30" fmla="*/ 158 w 193"/>
                <a:gd name="T31" fmla="*/ 41 h 258"/>
                <a:gd name="T32" fmla="*/ 164 w 193"/>
                <a:gd name="T33" fmla="*/ 34 h 258"/>
                <a:gd name="T34" fmla="*/ 183 w 193"/>
                <a:gd name="T35"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258">
                  <a:moveTo>
                    <a:pt x="183" y="0"/>
                  </a:moveTo>
                  <a:cubicBezTo>
                    <a:pt x="193" y="40"/>
                    <a:pt x="193" y="40"/>
                    <a:pt x="193" y="40"/>
                  </a:cubicBezTo>
                  <a:cubicBezTo>
                    <a:pt x="161" y="112"/>
                    <a:pt x="161" y="112"/>
                    <a:pt x="161" y="112"/>
                  </a:cubicBezTo>
                  <a:cubicBezTo>
                    <a:pt x="129" y="87"/>
                    <a:pt x="129" y="87"/>
                    <a:pt x="129" y="87"/>
                  </a:cubicBezTo>
                  <a:cubicBezTo>
                    <a:pt x="129" y="87"/>
                    <a:pt x="31" y="195"/>
                    <a:pt x="42" y="258"/>
                  </a:cubicBezTo>
                  <a:cubicBezTo>
                    <a:pt x="37" y="258"/>
                    <a:pt x="37" y="258"/>
                    <a:pt x="37" y="258"/>
                  </a:cubicBezTo>
                  <a:cubicBezTo>
                    <a:pt x="37" y="258"/>
                    <a:pt x="19" y="193"/>
                    <a:pt x="47" y="140"/>
                  </a:cubicBezTo>
                  <a:cubicBezTo>
                    <a:pt x="47" y="140"/>
                    <a:pt x="15" y="86"/>
                    <a:pt x="0" y="89"/>
                  </a:cubicBezTo>
                  <a:cubicBezTo>
                    <a:pt x="17" y="73"/>
                    <a:pt x="17" y="73"/>
                    <a:pt x="17" y="73"/>
                  </a:cubicBezTo>
                  <a:cubicBezTo>
                    <a:pt x="82" y="28"/>
                    <a:pt x="82" y="28"/>
                    <a:pt x="82" y="28"/>
                  </a:cubicBezTo>
                  <a:cubicBezTo>
                    <a:pt x="89" y="49"/>
                    <a:pt x="89" y="49"/>
                    <a:pt x="89" y="49"/>
                  </a:cubicBezTo>
                  <a:cubicBezTo>
                    <a:pt x="89" y="49"/>
                    <a:pt x="41" y="120"/>
                    <a:pt x="60" y="125"/>
                  </a:cubicBezTo>
                  <a:cubicBezTo>
                    <a:pt x="71" y="141"/>
                    <a:pt x="71" y="141"/>
                    <a:pt x="71" y="141"/>
                  </a:cubicBezTo>
                  <a:cubicBezTo>
                    <a:pt x="71" y="141"/>
                    <a:pt x="54" y="115"/>
                    <a:pt x="141" y="46"/>
                  </a:cubicBezTo>
                  <a:cubicBezTo>
                    <a:pt x="147" y="43"/>
                    <a:pt x="147" y="43"/>
                    <a:pt x="147" y="43"/>
                  </a:cubicBezTo>
                  <a:cubicBezTo>
                    <a:pt x="158" y="41"/>
                    <a:pt x="158" y="41"/>
                    <a:pt x="158" y="41"/>
                  </a:cubicBezTo>
                  <a:cubicBezTo>
                    <a:pt x="164" y="34"/>
                    <a:pt x="164" y="34"/>
                    <a:pt x="164" y="34"/>
                  </a:cubicBezTo>
                  <a:cubicBezTo>
                    <a:pt x="164" y="34"/>
                    <a:pt x="174" y="18"/>
                    <a:pt x="18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 name="Group 45"/>
          <p:cNvGrpSpPr>
            <a:grpSpLocks/>
          </p:cNvGrpSpPr>
          <p:nvPr/>
        </p:nvGrpSpPr>
        <p:grpSpPr bwMode="auto">
          <a:xfrm>
            <a:off x="7324036" y="415208"/>
            <a:ext cx="272333" cy="907776"/>
            <a:chOff x="2717" y="1614"/>
            <a:chExt cx="324" cy="1079"/>
          </a:xfrm>
          <a:solidFill>
            <a:schemeClr val="tx2">
              <a:lumMod val="75000"/>
            </a:schemeClr>
          </a:solidFill>
        </p:grpSpPr>
        <p:sp>
          <p:nvSpPr>
            <p:cNvPr id="19" name="Freeform 46"/>
            <p:cNvSpPr>
              <a:spLocks/>
            </p:cNvSpPr>
            <p:nvPr/>
          </p:nvSpPr>
          <p:spPr bwMode="auto">
            <a:xfrm>
              <a:off x="2873" y="1777"/>
              <a:ext cx="47" cy="158"/>
            </a:xfrm>
            <a:custGeom>
              <a:avLst/>
              <a:gdLst>
                <a:gd name="T0" fmla="*/ 4 w 20"/>
                <a:gd name="T1" fmla="*/ 17 h 67"/>
                <a:gd name="T2" fmla="*/ 2 w 20"/>
                <a:gd name="T3" fmla="*/ 19 h 67"/>
                <a:gd name="T4" fmla="*/ 4 w 20"/>
                <a:gd name="T5" fmla="*/ 23 h 67"/>
                <a:gd name="T6" fmla="*/ 5 w 20"/>
                <a:gd name="T7" fmla="*/ 24 h 67"/>
                <a:gd name="T8" fmla="*/ 12 w 20"/>
                <a:gd name="T9" fmla="*/ 67 h 67"/>
                <a:gd name="T10" fmla="*/ 16 w 20"/>
                <a:gd name="T11" fmla="*/ 9 h 67"/>
                <a:gd name="T12" fmla="*/ 13 w 20"/>
                <a:gd name="T13" fmla="*/ 0 h 67"/>
                <a:gd name="T14" fmla="*/ 0 w 20"/>
                <a:gd name="T15" fmla="*/ 12 h 67"/>
                <a:gd name="T16" fmla="*/ 4 w 20"/>
                <a:gd name="T17" fmla="*/ 16 h 67"/>
                <a:gd name="T18" fmla="*/ 4 w 20"/>
                <a:gd name="T19" fmla="*/ 16 h 67"/>
                <a:gd name="T20" fmla="*/ 4 w 20"/>
                <a:gd name="T21" fmla="*/ 16 h 67"/>
                <a:gd name="T22" fmla="*/ 4 w 20"/>
                <a:gd name="T23"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67">
                  <a:moveTo>
                    <a:pt x="4" y="17"/>
                  </a:moveTo>
                  <a:cubicBezTo>
                    <a:pt x="2" y="19"/>
                    <a:pt x="2" y="19"/>
                    <a:pt x="2" y="19"/>
                  </a:cubicBezTo>
                  <a:cubicBezTo>
                    <a:pt x="4" y="23"/>
                    <a:pt x="4" y="23"/>
                    <a:pt x="4" y="23"/>
                  </a:cubicBezTo>
                  <a:cubicBezTo>
                    <a:pt x="4" y="23"/>
                    <a:pt x="4" y="23"/>
                    <a:pt x="5" y="24"/>
                  </a:cubicBezTo>
                  <a:cubicBezTo>
                    <a:pt x="8" y="30"/>
                    <a:pt x="11" y="62"/>
                    <a:pt x="12" y="67"/>
                  </a:cubicBezTo>
                  <a:cubicBezTo>
                    <a:pt x="20" y="32"/>
                    <a:pt x="16" y="9"/>
                    <a:pt x="16" y="9"/>
                  </a:cubicBezTo>
                  <a:cubicBezTo>
                    <a:pt x="16" y="5"/>
                    <a:pt x="13" y="0"/>
                    <a:pt x="13" y="0"/>
                  </a:cubicBezTo>
                  <a:cubicBezTo>
                    <a:pt x="12" y="2"/>
                    <a:pt x="0" y="12"/>
                    <a:pt x="0" y="12"/>
                  </a:cubicBezTo>
                  <a:cubicBezTo>
                    <a:pt x="1" y="11"/>
                    <a:pt x="4" y="16"/>
                    <a:pt x="4" y="16"/>
                  </a:cubicBezTo>
                  <a:cubicBezTo>
                    <a:pt x="4" y="16"/>
                    <a:pt x="4" y="16"/>
                    <a:pt x="4" y="16"/>
                  </a:cubicBezTo>
                  <a:cubicBezTo>
                    <a:pt x="4" y="16"/>
                    <a:pt x="4" y="16"/>
                    <a:pt x="4" y="16"/>
                  </a:cubicBezTo>
                  <a:cubicBezTo>
                    <a:pt x="4" y="17"/>
                    <a:pt x="4" y="17"/>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47"/>
            <p:cNvSpPr>
              <a:spLocks/>
            </p:cNvSpPr>
            <p:nvPr/>
          </p:nvSpPr>
          <p:spPr bwMode="auto">
            <a:xfrm>
              <a:off x="2828" y="1779"/>
              <a:ext cx="38" cy="114"/>
            </a:xfrm>
            <a:custGeom>
              <a:avLst/>
              <a:gdLst>
                <a:gd name="T0" fmla="*/ 14 w 16"/>
                <a:gd name="T1" fmla="*/ 16 h 48"/>
                <a:gd name="T2" fmla="*/ 14 w 16"/>
                <a:gd name="T3" fmla="*/ 16 h 48"/>
                <a:gd name="T4" fmla="*/ 13 w 16"/>
                <a:gd name="T5" fmla="*/ 15 h 48"/>
                <a:gd name="T6" fmla="*/ 16 w 16"/>
                <a:gd name="T7" fmla="*/ 10 h 48"/>
                <a:gd name="T8" fmla="*/ 3 w 16"/>
                <a:gd name="T9" fmla="*/ 0 h 48"/>
                <a:gd name="T10" fmla="*/ 0 w 16"/>
                <a:gd name="T11" fmla="*/ 5 h 48"/>
                <a:gd name="T12" fmla="*/ 9 w 16"/>
                <a:gd name="T13" fmla="*/ 48 h 48"/>
                <a:gd name="T14" fmla="*/ 15 w 16"/>
                <a:gd name="T15" fmla="*/ 22 h 48"/>
                <a:gd name="T16" fmla="*/ 16 w 16"/>
                <a:gd name="T17" fmla="*/ 19 h 48"/>
                <a:gd name="T18" fmla="*/ 14 w 16"/>
                <a:gd name="T19" fmla="*/ 17 h 48"/>
                <a:gd name="T20" fmla="*/ 14 w 16"/>
                <a:gd name="T21"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4" y="16"/>
                  </a:moveTo>
                  <a:cubicBezTo>
                    <a:pt x="14" y="16"/>
                    <a:pt x="14" y="16"/>
                    <a:pt x="14" y="16"/>
                  </a:cubicBezTo>
                  <a:cubicBezTo>
                    <a:pt x="13" y="15"/>
                    <a:pt x="13" y="15"/>
                    <a:pt x="13" y="15"/>
                  </a:cubicBezTo>
                  <a:cubicBezTo>
                    <a:pt x="13" y="15"/>
                    <a:pt x="13" y="12"/>
                    <a:pt x="16" y="10"/>
                  </a:cubicBezTo>
                  <a:cubicBezTo>
                    <a:pt x="16" y="10"/>
                    <a:pt x="3" y="1"/>
                    <a:pt x="3" y="0"/>
                  </a:cubicBezTo>
                  <a:cubicBezTo>
                    <a:pt x="0" y="5"/>
                    <a:pt x="0" y="5"/>
                    <a:pt x="0" y="5"/>
                  </a:cubicBezTo>
                  <a:cubicBezTo>
                    <a:pt x="0" y="5"/>
                    <a:pt x="8" y="47"/>
                    <a:pt x="9" y="48"/>
                  </a:cubicBezTo>
                  <a:cubicBezTo>
                    <a:pt x="9" y="48"/>
                    <a:pt x="10" y="26"/>
                    <a:pt x="15" y="22"/>
                  </a:cubicBezTo>
                  <a:cubicBezTo>
                    <a:pt x="16" y="19"/>
                    <a:pt x="16" y="19"/>
                    <a:pt x="16" y="19"/>
                  </a:cubicBezTo>
                  <a:cubicBezTo>
                    <a:pt x="14" y="17"/>
                    <a:pt x="14" y="17"/>
                    <a:pt x="14" y="17"/>
                  </a:cubicBezTo>
                  <a:cubicBezTo>
                    <a:pt x="14" y="16"/>
                    <a:pt x="14" y="16"/>
                    <a:pt x="1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48"/>
            <p:cNvSpPr>
              <a:spLocks/>
            </p:cNvSpPr>
            <p:nvPr/>
          </p:nvSpPr>
          <p:spPr bwMode="auto">
            <a:xfrm>
              <a:off x="2967" y="2245"/>
              <a:ext cx="74" cy="196"/>
            </a:xfrm>
            <a:custGeom>
              <a:avLst/>
              <a:gdLst>
                <a:gd name="T0" fmla="*/ 27 w 31"/>
                <a:gd name="T1" fmla="*/ 8 h 83"/>
                <a:gd name="T2" fmla="*/ 25 w 31"/>
                <a:gd name="T3" fmla="*/ 5 h 83"/>
                <a:gd name="T4" fmla="*/ 16 w 31"/>
                <a:gd name="T5" fmla="*/ 3 h 83"/>
                <a:gd name="T6" fmla="*/ 16 w 31"/>
                <a:gd name="T7" fmla="*/ 0 h 83"/>
                <a:gd name="T8" fmla="*/ 13 w 31"/>
                <a:gd name="T9" fmla="*/ 1 h 83"/>
                <a:gd name="T10" fmla="*/ 13 w 31"/>
                <a:gd name="T11" fmla="*/ 1 h 83"/>
                <a:gd name="T12" fmla="*/ 12 w 31"/>
                <a:gd name="T13" fmla="*/ 4 h 83"/>
                <a:gd name="T14" fmla="*/ 9 w 31"/>
                <a:gd name="T15" fmla="*/ 5 h 83"/>
                <a:gd name="T16" fmla="*/ 5 w 31"/>
                <a:gd name="T17" fmla="*/ 5 h 83"/>
                <a:gd name="T18" fmla="*/ 4 w 31"/>
                <a:gd name="T19" fmla="*/ 5 h 83"/>
                <a:gd name="T20" fmla="*/ 2 w 31"/>
                <a:gd name="T21" fmla="*/ 6 h 83"/>
                <a:gd name="T22" fmla="*/ 0 w 31"/>
                <a:gd name="T23" fmla="*/ 7 h 83"/>
                <a:gd name="T24" fmla="*/ 1 w 31"/>
                <a:gd name="T25" fmla="*/ 21 h 83"/>
                <a:gd name="T26" fmla="*/ 1 w 31"/>
                <a:gd name="T27" fmla="*/ 21 h 83"/>
                <a:gd name="T28" fmla="*/ 1 w 31"/>
                <a:gd name="T29" fmla="*/ 21 h 83"/>
                <a:gd name="T30" fmla="*/ 1 w 31"/>
                <a:gd name="T31" fmla="*/ 21 h 83"/>
                <a:gd name="T32" fmla="*/ 3 w 31"/>
                <a:gd name="T33" fmla="*/ 81 h 83"/>
                <a:gd name="T34" fmla="*/ 7 w 31"/>
                <a:gd name="T35" fmla="*/ 81 h 83"/>
                <a:gd name="T36" fmla="*/ 7 w 31"/>
                <a:gd name="T37" fmla="*/ 83 h 83"/>
                <a:gd name="T38" fmla="*/ 12 w 31"/>
                <a:gd name="T39" fmla="*/ 82 h 83"/>
                <a:gd name="T40" fmla="*/ 11 w 31"/>
                <a:gd name="T41" fmla="*/ 81 h 83"/>
                <a:gd name="T42" fmla="*/ 24 w 31"/>
                <a:gd name="T43" fmla="*/ 80 h 83"/>
                <a:gd name="T44" fmla="*/ 25 w 31"/>
                <a:gd name="T45" fmla="*/ 82 h 83"/>
                <a:gd name="T46" fmla="*/ 28 w 31"/>
                <a:gd name="T47" fmla="*/ 82 h 83"/>
                <a:gd name="T48" fmla="*/ 28 w 31"/>
                <a:gd name="T49" fmla="*/ 80 h 83"/>
                <a:gd name="T50" fmla="*/ 31 w 31"/>
                <a:gd name="T51" fmla="*/ 80 h 83"/>
                <a:gd name="T52" fmla="*/ 27 w 31"/>
                <a:gd name="T53" fmla="*/ 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 h="83">
                  <a:moveTo>
                    <a:pt x="27" y="8"/>
                  </a:moveTo>
                  <a:cubicBezTo>
                    <a:pt x="25" y="5"/>
                    <a:pt x="25" y="5"/>
                    <a:pt x="25" y="5"/>
                  </a:cubicBezTo>
                  <a:cubicBezTo>
                    <a:pt x="16" y="3"/>
                    <a:pt x="16" y="3"/>
                    <a:pt x="16" y="3"/>
                  </a:cubicBezTo>
                  <a:cubicBezTo>
                    <a:pt x="16" y="0"/>
                    <a:pt x="16" y="0"/>
                    <a:pt x="16" y="0"/>
                  </a:cubicBezTo>
                  <a:cubicBezTo>
                    <a:pt x="13" y="1"/>
                    <a:pt x="13" y="1"/>
                    <a:pt x="13" y="1"/>
                  </a:cubicBezTo>
                  <a:cubicBezTo>
                    <a:pt x="13" y="1"/>
                    <a:pt x="13" y="1"/>
                    <a:pt x="13" y="1"/>
                  </a:cubicBezTo>
                  <a:cubicBezTo>
                    <a:pt x="12" y="4"/>
                    <a:pt x="12" y="4"/>
                    <a:pt x="12" y="4"/>
                  </a:cubicBezTo>
                  <a:cubicBezTo>
                    <a:pt x="9" y="5"/>
                    <a:pt x="9" y="5"/>
                    <a:pt x="9" y="5"/>
                  </a:cubicBezTo>
                  <a:cubicBezTo>
                    <a:pt x="5" y="5"/>
                    <a:pt x="5" y="5"/>
                    <a:pt x="5" y="5"/>
                  </a:cubicBezTo>
                  <a:cubicBezTo>
                    <a:pt x="4" y="5"/>
                    <a:pt x="4" y="5"/>
                    <a:pt x="4" y="5"/>
                  </a:cubicBezTo>
                  <a:cubicBezTo>
                    <a:pt x="2" y="6"/>
                    <a:pt x="2" y="6"/>
                    <a:pt x="2" y="6"/>
                  </a:cubicBezTo>
                  <a:cubicBezTo>
                    <a:pt x="0" y="7"/>
                    <a:pt x="0" y="7"/>
                    <a:pt x="0" y="7"/>
                  </a:cubicBezTo>
                  <a:cubicBezTo>
                    <a:pt x="1" y="21"/>
                    <a:pt x="1" y="21"/>
                    <a:pt x="1" y="21"/>
                  </a:cubicBezTo>
                  <a:cubicBezTo>
                    <a:pt x="1" y="21"/>
                    <a:pt x="1" y="21"/>
                    <a:pt x="1" y="21"/>
                  </a:cubicBezTo>
                  <a:cubicBezTo>
                    <a:pt x="1" y="21"/>
                    <a:pt x="1" y="21"/>
                    <a:pt x="1" y="21"/>
                  </a:cubicBezTo>
                  <a:cubicBezTo>
                    <a:pt x="1" y="21"/>
                    <a:pt x="1" y="21"/>
                    <a:pt x="1" y="21"/>
                  </a:cubicBezTo>
                  <a:cubicBezTo>
                    <a:pt x="3" y="81"/>
                    <a:pt x="3" y="81"/>
                    <a:pt x="3" y="81"/>
                  </a:cubicBezTo>
                  <a:cubicBezTo>
                    <a:pt x="7" y="81"/>
                    <a:pt x="7" y="81"/>
                    <a:pt x="7" y="81"/>
                  </a:cubicBezTo>
                  <a:cubicBezTo>
                    <a:pt x="7" y="83"/>
                    <a:pt x="7" y="83"/>
                    <a:pt x="7" y="83"/>
                  </a:cubicBezTo>
                  <a:cubicBezTo>
                    <a:pt x="12" y="82"/>
                    <a:pt x="12" y="82"/>
                    <a:pt x="12" y="82"/>
                  </a:cubicBezTo>
                  <a:cubicBezTo>
                    <a:pt x="11" y="81"/>
                    <a:pt x="11" y="81"/>
                    <a:pt x="11" y="81"/>
                  </a:cubicBezTo>
                  <a:cubicBezTo>
                    <a:pt x="24" y="80"/>
                    <a:pt x="24" y="80"/>
                    <a:pt x="24" y="80"/>
                  </a:cubicBezTo>
                  <a:cubicBezTo>
                    <a:pt x="25" y="82"/>
                    <a:pt x="25" y="82"/>
                    <a:pt x="25" y="82"/>
                  </a:cubicBezTo>
                  <a:cubicBezTo>
                    <a:pt x="28" y="82"/>
                    <a:pt x="28" y="82"/>
                    <a:pt x="28" y="82"/>
                  </a:cubicBezTo>
                  <a:cubicBezTo>
                    <a:pt x="28" y="80"/>
                    <a:pt x="28" y="80"/>
                    <a:pt x="28" y="80"/>
                  </a:cubicBezTo>
                  <a:cubicBezTo>
                    <a:pt x="31" y="80"/>
                    <a:pt x="31" y="80"/>
                    <a:pt x="31" y="80"/>
                  </a:cubicBezTo>
                  <a:cubicBezTo>
                    <a:pt x="31" y="80"/>
                    <a:pt x="30" y="10"/>
                    <a:pt x="27"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49"/>
            <p:cNvSpPr>
              <a:spLocks noEditPoints="1"/>
            </p:cNvSpPr>
            <p:nvPr/>
          </p:nvSpPr>
          <p:spPr bwMode="auto">
            <a:xfrm>
              <a:off x="2717" y="1614"/>
              <a:ext cx="314" cy="1079"/>
            </a:xfrm>
            <a:custGeom>
              <a:avLst/>
              <a:gdLst>
                <a:gd name="T0" fmla="*/ 129 w 133"/>
                <a:gd name="T1" fmla="*/ 146 h 457"/>
                <a:gd name="T2" fmla="*/ 122 w 133"/>
                <a:gd name="T3" fmla="*/ 91 h 457"/>
                <a:gd name="T4" fmla="*/ 79 w 133"/>
                <a:gd name="T5" fmla="*/ 67 h 457"/>
                <a:gd name="T6" fmla="*/ 82 w 133"/>
                <a:gd name="T7" fmla="*/ 51 h 457"/>
                <a:gd name="T8" fmla="*/ 84 w 133"/>
                <a:gd name="T9" fmla="*/ 40 h 457"/>
                <a:gd name="T10" fmla="*/ 85 w 133"/>
                <a:gd name="T11" fmla="*/ 22 h 457"/>
                <a:gd name="T12" fmla="*/ 55 w 133"/>
                <a:gd name="T13" fmla="*/ 8 h 457"/>
                <a:gd name="T14" fmla="*/ 43 w 133"/>
                <a:gd name="T15" fmla="*/ 36 h 457"/>
                <a:gd name="T16" fmla="*/ 49 w 133"/>
                <a:gd name="T17" fmla="*/ 69 h 457"/>
                <a:gd name="T18" fmla="*/ 6 w 133"/>
                <a:gd name="T19" fmla="*/ 96 h 457"/>
                <a:gd name="T20" fmla="*/ 0 w 133"/>
                <a:gd name="T21" fmla="*/ 143 h 457"/>
                <a:gd name="T22" fmla="*/ 3 w 133"/>
                <a:gd name="T23" fmla="*/ 244 h 457"/>
                <a:gd name="T24" fmla="*/ 6 w 133"/>
                <a:gd name="T25" fmla="*/ 256 h 457"/>
                <a:gd name="T26" fmla="*/ 23 w 133"/>
                <a:gd name="T27" fmla="*/ 298 h 457"/>
                <a:gd name="T28" fmla="*/ 24 w 133"/>
                <a:gd name="T29" fmla="*/ 432 h 457"/>
                <a:gd name="T30" fmla="*/ 21 w 133"/>
                <a:gd name="T31" fmla="*/ 444 h 457"/>
                <a:gd name="T32" fmla="*/ 33 w 133"/>
                <a:gd name="T33" fmla="*/ 456 h 457"/>
                <a:gd name="T34" fmla="*/ 52 w 133"/>
                <a:gd name="T35" fmla="*/ 447 h 457"/>
                <a:gd name="T36" fmla="*/ 51 w 133"/>
                <a:gd name="T37" fmla="*/ 435 h 457"/>
                <a:gd name="T38" fmla="*/ 56 w 133"/>
                <a:gd name="T39" fmla="*/ 349 h 457"/>
                <a:gd name="T40" fmla="*/ 66 w 133"/>
                <a:gd name="T41" fmla="*/ 282 h 457"/>
                <a:gd name="T42" fmla="*/ 70 w 133"/>
                <a:gd name="T43" fmla="*/ 412 h 457"/>
                <a:gd name="T44" fmla="*/ 75 w 133"/>
                <a:gd name="T45" fmla="*/ 439 h 457"/>
                <a:gd name="T46" fmla="*/ 78 w 133"/>
                <a:gd name="T47" fmla="*/ 449 h 457"/>
                <a:gd name="T48" fmla="*/ 104 w 133"/>
                <a:gd name="T49" fmla="*/ 454 h 457"/>
                <a:gd name="T50" fmla="*/ 98 w 133"/>
                <a:gd name="T51" fmla="*/ 436 h 457"/>
                <a:gd name="T52" fmla="*/ 104 w 133"/>
                <a:gd name="T53" fmla="*/ 297 h 457"/>
                <a:gd name="T54" fmla="*/ 107 w 133"/>
                <a:gd name="T55" fmla="*/ 288 h 457"/>
                <a:gd name="T56" fmla="*/ 110 w 133"/>
                <a:gd name="T57" fmla="*/ 260 h 457"/>
                <a:gd name="T58" fmla="*/ 110 w 133"/>
                <a:gd name="T59" fmla="*/ 212 h 457"/>
                <a:gd name="T60" fmla="*/ 108 w 133"/>
                <a:gd name="T61" fmla="*/ 188 h 457"/>
                <a:gd name="T62" fmla="*/ 113 w 133"/>
                <a:gd name="T63" fmla="*/ 225 h 457"/>
                <a:gd name="T64" fmla="*/ 114 w 133"/>
                <a:gd name="T65" fmla="*/ 248 h 457"/>
                <a:gd name="T66" fmla="*/ 112 w 133"/>
                <a:gd name="T67" fmla="*/ 261 h 457"/>
                <a:gd name="T68" fmla="*/ 116 w 133"/>
                <a:gd name="T69" fmla="*/ 265 h 457"/>
                <a:gd name="T70" fmla="*/ 119 w 133"/>
                <a:gd name="T71" fmla="*/ 267 h 457"/>
                <a:gd name="T72" fmla="*/ 122 w 133"/>
                <a:gd name="T73" fmla="*/ 267 h 457"/>
                <a:gd name="T74" fmla="*/ 131 w 133"/>
                <a:gd name="T75" fmla="*/ 260 h 457"/>
                <a:gd name="T76" fmla="*/ 132 w 133"/>
                <a:gd name="T77" fmla="*/ 188 h 457"/>
                <a:gd name="T78" fmla="*/ 23 w 133"/>
                <a:gd name="T79" fmla="*/ 179 h 457"/>
                <a:gd name="T80" fmla="*/ 26 w 133"/>
                <a:gd name="T81" fmla="*/ 169 h 457"/>
                <a:gd name="T82" fmla="*/ 63 w 133"/>
                <a:gd name="T83" fmla="*/ 80 h 457"/>
                <a:gd name="T84" fmla="*/ 61 w 133"/>
                <a:gd name="T85" fmla="*/ 85 h 457"/>
                <a:gd name="T86" fmla="*/ 70 w 133"/>
                <a:gd name="T87" fmla="*/ 85 h 457"/>
                <a:gd name="T88" fmla="*/ 79 w 133"/>
                <a:gd name="T89" fmla="*/ 69 h 457"/>
                <a:gd name="T90" fmla="*/ 78 w 133"/>
                <a:gd name="T91" fmla="*/ 137 h 457"/>
                <a:gd name="T92" fmla="*/ 63 w 133"/>
                <a:gd name="T93" fmla="*/ 92 h 457"/>
                <a:gd name="T94" fmla="*/ 63 w 133"/>
                <a:gd name="T95" fmla="*/ 92 h 457"/>
                <a:gd name="T96" fmla="*/ 50 w 133"/>
                <a:gd name="T97" fmla="*/ 7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3" h="457">
                  <a:moveTo>
                    <a:pt x="132" y="188"/>
                  </a:moveTo>
                  <a:cubicBezTo>
                    <a:pt x="131" y="179"/>
                    <a:pt x="131" y="179"/>
                    <a:pt x="131" y="179"/>
                  </a:cubicBezTo>
                  <a:cubicBezTo>
                    <a:pt x="129" y="146"/>
                    <a:pt x="129" y="146"/>
                    <a:pt x="129" y="146"/>
                  </a:cubicBezTo>
                  <a:cubicBezTo>
                    <a:pt x="129" y="146"/>
                    <a:pt x="132" y="136"/>
                    <a:pt x="127" y="118"/>
                  </a:cubicBezTo>
                  <a:cubicBezTo>
                    <a:pt x="125" y="93"/>
                    <a:pt x="125" y="93"/>
                    <a:pt x="125" y="93"/>
                  </a:cubicBezTo>
                  <a:cubicBezTo>
                    <a:pt x="125" y="93"/>
                    <a:pt x="124" y="92"/>
                    <a:pt x="122" y="91"/>
                  </a:cubicBezTo>
                  <a:cubicBezTo>
                    <a:pt x="122" y="91"/>
                    <a:pt x="92" y="82"/>
                    <a:pt x="89" y="79"/>
                  </a:cubicBezTo>
                  <a:cubicBezTo>
                    <a:pt x="89" y="79"/>
                    <a:pt x="82" y="74"/>
                    <a:pt x="81" y="72"/>
                  </a:cubicBezTo>
                  <a:cubicBezTo>
                    <a:pt x="79" y="67"/>
                    <a:pt x="79" y="67"/>
                    <a:pt x="79" y="67"/>
                  </a:cubicBezTo>
                  <a:cubicBezTo>
                    <a:pt x="78" y="56"/>
                    <a:pt x="78" y="56"/>
                    <a:pt x="78" y="56"/>
                  </a:cubicBezTo>
                  <a:cubicBezTo>
                    <a:pt x="80" y="51"/>
                    <a:pt x="80" y="51"/>
                    <a:pt x="80" y="51"/>
                  </a:cubicBezTo>
                  <a:cubicBezTo>
                    <a:pt x="82" y="51"/>
                    <a:pt x="82" y="51"/>
                    <a:pt x="82" y="51"/>
                  </a:cubicBezTo>
                  <a:cubicBezTo>
                    <a:pt x="83" y="47"/>
                    <a:pt x="83" y="47"/>
                    <a:pt x="83" y="47"/>
                  </a:cubicBezTo>
                  <a:cubicBezTo>
                    <a:pt x="83" y="43"/>
                    <a:pt x="83" y="43"/>
                    <a:pt x="83" y="43"/>
                  </a:cubicBezTo>
                  <a:cubicBezTo>
                    <a:pt x="84" y="40"/>
                    <a:pt x="84" y="40"/>
                    <a:pt x="84" y="40"/>
                  </a:cubicBezTo>
                  <a:cubicBezTo>
                    <a:pt x="84" y="38"/>
                    <a:pt x="84" y="38"/>
                    <a:pt x="84" y="38"/>
                  </a:cubicBezTo>
                  <a:cubicBezTo>
                    <a:pt x="86" y="34"/>
                    <a:pt x="86" y="34"/>
                    <a:pt x="86" y="34"/>
                  </a:cubicBezTo>
                  <a:cubicBezTo>
                    <a:pt x="86" y="34"/>
                    <a:pt x="87" y="26"/>
                    <a:pt x="85" y="22"/>
                  </a:cubicBezTo>
                  <a:cubicBezTo>
                    <a:pt x="85" y="22"/>
                    <a:pt x="84" y="17"/>
                    <a:pt x="82" y="16"/>
                  </a:cubicBezTo>
                  <a:cubicBezTo>
                    <a:pt x="82" y="16"/>
                    <a:pt x="83" y="12"/>
                    <a:pt x="76" y="9"/>
                  </a:cubicBezTo>
                  <a:cubicBezTo>
                    <a:pt x="76" y="9"/>
                    <a:pt x="67" y="0"/>
                    <a:pt x="55" y="8"/>
                  </a:cubicBezTo>
                  <a:cubicBezTo>
                    <a:pt x="55" y="8"/>
                    <a:pt x="50" y="8"/>
                    <a:pt x="49" y="10"/>
                  </a:cubicBezTo>
                  <a:cubicBezTo>
                    <a:pt x="49" y="10"/>
                    <a:pt x="45" y="11"/>
                    <a:pt x="43" y="19"/>
                  </a:cubicBezTo>
                  <a:cubicBezTo>
                    <a:pt x="40" y="26"/>
                    <a:pt x="41" y="30"/>
                    <a:pt x="43" y="36"/>
                  </a:cubicBezTo>
                  <a:cubicBezTo>
                    <a:pt x="43" y="36"/>
                    <a:pt x="43" y="53"/>
                    <a:pt x="46" y="50"/>
                  </a:cubicBezTo>
                  <a:cubicBezTo>
                    <a:pt x="46" y="50"/>
                    <a:pt x="47" y="57"/>
                    <a:pt x="49" y="58"/>
                  </a:cubicBezTo>
                  <a:cubicBezTo>
                    <a:pt x="49" y="69"/>
                    <a:pt x="49" y="69"/>
                    <a:pt x="49" y="69"/>
                  </a:cubicBezTo>
                  <a:cubicBezTo>
                    <a:pt x="49" y="69"/>
                    <a:pt x="47" y="77"/>
                    <a:pt x="42" y="81"/>
                  </a:cubicBezTo>
                  <a:cubicBezTo>
                    <a:pt x="42" y="81"/>
                    <a:pt x="26" y="89"/>
                    <a:pt x="8" y="93"/>
                  </a:cubicBezTo>
                  <a:cubicBezTo>
                    <a:pt x="8" y="93"/>
                    <a:pt x="7" y="93"/>
                    <a:pt x="6" y="96"/>
                  </a:cubicBezTo>
                  <a:cubicBezTo>
                    <a:pt x="6" y="96"/>
                    <a:pt x="5" y="108"/>
                    <a:pt x="5" y="111"/>
                  </a:cubicBezTo>
                  <a:cubicBezTo>
                    <a:pt x="5" y="111"/>
                    <a:pt x="2" y="123"/>
                    <a:pt x="2" y="124"/>
                  </a:cubicBezTo>
                  <a:cubicBezTo>
                    <a:pt x="0" y="143"/>
                    <a:pt x="0" y="143"/>
                    <a:pt x="0" y="143"/>
                  </a:cubicBezTo>
                  <a:cubicBezTo>
                    <a:pt x="0" y="143"/>
                    <a:pt x="1" y="177"/>
                    <a:pt x="0" y="179"/>
                  </a:cubicBezTo>
                  <a:cubicBezTo>
                    <a:pt x="0" y="179"/>
                    <a:pt x="0" y="179"/>
                    <a:pt x="0" y="179"/>
                  </a:cubicBezTo>
                  <a:cubicBezTo>
                    <a:pt x="0" y="186"/>
                    <a:pt x="2" y="237"/>
                    <a:pt x="3" y="244"/>
                  </a:cubicBezTo>
                  <a:cubicBezTo>
                    <a:pt x="4" y="245"/>
                    <a:pt x="4" y="245"/>
                    <a:pt x="4" y="245"/>
                  </a:cubicBezTo>
                  <a:cubicBezTo>
                    <a:pt x="4" y="245"/>
                    <a:pt x="5" y="242"/>
                    <a:pt x="7" y="244"/>
                  </a:cubicBezTo>
                  <a:cubicBezTo>
                    <a:pt x="7" y="244"/>
                    <a:pt x="6" y="254"/>
                    <a:pt x="6" y="256"/>
                  </a:cubicBezTo>
                  <a:cubicBezTo>
                    <a:pt x="6" y="256"/>
                    <a:pt x="13" y="268"/>
                    <a:pt x="15" y="269"/>
                  </a:cubicBezTo>
                  <a:cubicBezTo>
                    <a:pt x="19" y="269"/>
                    <a:pt x="19" y="269"/>
                    <a:pt x="19" y="269"/>
                  </a:cubicBezTo>
                  <a:cubicBezTo>
                    <a:pt x="19" y="269"/>
                    <a:pt x="22" y="294"/>
                    <a:pt x="23" y="298"/>
                  </a:cubicBezTo>
                  <a:cubicBezTo>
                    <a:pt x="23" y="298"/>
                    <a:pt x="25" y="320"/>
                    <a:pt x="26" y="349"/>
                  </a:cubicBezTo>
                  <a:cubicBezTo>
                    <a:pt x="26" y="349"/>
                    <a:pt x="24" y="412"/>
                    <a:pt x="25" y="417"/>
                  </a:cubicBezTo>
                  <a:cubicBezTo>
                    <a:pt x="25" y="417"/>
                    <a:pt x="24" y="427"/>
                    <a:pt x="24" y="432"/>
                  </a:cubicBezTo>
                  <a:cubicBezTo>
                    <a:pt x="29" y="433"/>
                    <a:pt x="29" y="433"/>
                    <a:pt x="29" y="433"/>
                  </a:cubicBezTo>
                  <a:cubicBezTo>
                    <a:pt x="31" y="433"/>
                    <a:pt x="31" y="433"/>
                    <a:pt x="31" y="433"/>
                  </a:cubicBezTo>
                  <a:cubicBezTo>
                    <a:pt x="31" y="433"/>
                    <a:pt x="24" y="443"/>
                    <a:pt x="21" y="444"/>
                  </a:cubicBezTo>
                  <a:cubicBezTo>
                    <a:pt x="21" y="444"/>
                    <a:pt x="19" y="448"/>
                    <a:pt x="21" y="449"/>
                  </a:cubicBezTo>
                  <a:cubicBezTo>
                    <a:pt x="21" y="453"/>
                    <a:pt x="21" y="453"/>
                    <a:pt x="21" y="453"/>
                  </a:cubicBezTo>
                  <a:cubicBezTo>
                    <a:pt x="21" y="453"/>
                    <a:pt x="24" y="456"/>
                    <a:pt x="33" y="456"/>
                  </a:cubicBezTo>
                  <a:cubicBezTo>
                    <a:pt x="33" y="456"/>
                    <a:pt x="47" y="456"/>
                    <a:pt x="47" y="453"/>
                  </a:cubicBezTo>
                  <a:cubicBezTo>
                    <a:pt x="48" y="450"/>
                    <a:pt x="48" y="450"/>
                    <a:pt x="48" y="450"/>
                  </a:cubicBezTo>
                  <a:cubicBezTo>
                    <a:pt x="48" y="450"/>
                    <a:pt x="51" y="448"/>
                    <a:pt x="52" y="447"/>
                  </a:cubicBezTo>
                  <a:cubicBezTo>
                    <a:pt x="53" y="440"/>
                    <a:pt x="53" y="440"/>
                    <a:pt x="53" y="440"/>
                  </a:cubicBezTo>
                  <a:cubicBezTo>
                    <a:pt x="51" y="440"/>
                    <a:pt x="51" y="440"/>
                    <a:pt x="51" y="440"/>
                  </a:cubicBezTo>
                  <a:cubicBezTo>
                    <a:pt x="51" y="435"/>
                    <a:pt x="51" y="435"/>
                    <a:pt x="51" y="435"/>
                  </a:cubicBezTo>
                  <a:cubicBezTo>
                    <a:pt x="52" y="434"/>
                    <a:pt x="52" y="434"/>
                    <a:pt x="52" y="434"/>
                  </a:cubicBezTo>
                  <a:cubicBezTo>
                    <a:pt x="52" y="434"/>
                    <a:pt x="56" y="408"/>
                    <a:pt x="56" y="380"/>
                  </a:cubicBezTo>
                  <a:cubicBezTo>
                    <a:pt x="56" y="380"/>
                    <a:pt x="56" y="355"/>
                    <a:pt x="56" y="349"/>
                  </a:cubicBezTo>
                  <a:cubicBezTo>
                    <a:pt x="56" y="349"/>
                    <a:pt x="59" y="341"/>
                    <a:pt x="59" y="322"/>
                  </a:cubicBezTo>
                  <a:cubicBezTo>
                    <a:pt x="59" y="322"/>
                    <a:pt x="62" y="317"/>
                    <a:pt x="65" y="282"/>
                  </a:cubicBezTo>
                  <a:cubicBezTo>
                    <a:pt x="66" y="282"/>
                    <a:pt x="66" y="282"/>
                    <a:pt x="66" y="282"/>
                  </a:cubicBezTo>
                  <a:cubicBezTo>
                    <a:pt x="66" y="282"/>
                    <a:pt x="63" y="317"/>
                    <a:pt x="70" y="327"/>
                  </a:cubicBezTo>
                  <a:cubicBezTo>
                    <a:pt x="70" y="327"/>
                    <a:pt x="70" y="351"/>
                    <a:pt x="71" y="352"/>
                  </a:cubicBezTo>
                  <a:cubicBezTo>
                    <a:pt x="71" y="352"/>
                    <a:pt x="71" y="375"/>
                    <a:pt x="70" y="412"/>
                  </a:cubicBezTo>
                  <a:cubicBezTo>
                    <a:pt x="70" y="412"/>
                    <a:pt x="72" y="434"/>
                    <a:pt x="73" y="434"/>
                  </a:cubicBezTo>
                  <a:cubicBezTo>
                    <a:pt x="75" y="435"/>
                    <a:pt x="75" y="435"/>
                    <a:pt x="75" y="435"/>
                  </a:cubicBezTo>
                  <a:cubicBezTo>
                    <a:pt x="75" y="439"/>
                    <a:pt x="75" y="439"/>
                    <a:pt x="75" y="439"/>
                  </a:cubicBezTo>
                  <a:cubicBezTo>
                    <a:pt x="74" y="440"/>
                    <a:pt x="74" y="440"/>
                    <a:pt x="74" y="440"/>
                  </a:cubicBezTo>
                  <a:cubicBezTo>
                    <a:pt x="74" y="447"/>
                    <a:pt x="74" y="447"/>
                    <a:pt x="74" y="447"/>
                  </a:cubicBezTo>
                  <a:cubicBezTo>
                    <a:pt x="74" y="447"/>
                    <a:pt x="77" y="449"/>
                    <a:pt x="78" y="449"/>
                  </a:cubicBezTo>
                  <a:cubicBezTo>
                    <a:pt x="79" y="452"/>
                    <a:pt x="79" y="452"/>
                    <a:pt x="79" y="452"/>
                  </a:cubicBezTo>
                  <a:cubicBezTo>
                    <a:pt x="79" y="452"/>
                    <a:pt x="83" y="457"/>
                    <a:pt x="96" y="456"/>
                  </a:cubicBezTo>
                  <a:cubicBezTo>
                    <a:pt x="96" y="456"/>
                    <a:pt x="103" y="456"/>
                    <a:pt x="104" y="454"/>
                  </a:cubicBezTo>
                  <a:cubicBezTo>
                    <a:pt x="105" y="450"/>
                    <a:pt x="105" y="450"/>
                    <a:pt x="105" y="450"/>
                  </a:cubicBezTo>
                  <a:cubicBezTo>
                    <a:pt x="105" y="450"/>
                    <a:pt x="106" y="449"/>
                    <a:pt x="104" y="445"/>
                  </a:cubicBezTo>
                  <a:cubicBezTo>
                    <a:pt x="104" y="445"/>
                    <a:pt x="99" y="438"/>
                    <a:pt x="98" y="436"/>
                  </a:cubicBezTo>
                  <a:cubicBezTo>
                    <a:pt x="98" y="436"/>
                    <a:pt x="101" y="420"/>
                    <a:pt x="102" y="417"/>
                  </a:cubicBezTo>
                  <a:cubicBezTo>
                    <a:pt x="101" y="348"/>
                    <a:pt x="101" y="348"/>
                    <a:pt x="101" y="348"/>
                  </a:cubicBezTo>
                  <a:cubicBezTo>
                    <a:pt x="101" y="348"/>
                    <a:pt x="104" y="338"/>
                    <a:pt x="104" y="297"/>
                  </a:cubicBezTo>
                  <a:cubicBezTo>
                    <a:pt x="107" y="288"/>
                    <a:pt x="107" y="288"/>
                    <a:pt x="107" y="288"/>
                  </a:cubicBezTo>
                  <a:cubicBezTo>
                    <a:pt x="107" y="288"/>
                    <a:pt x="107" y="288"/>
                    <a:pt x="107" y="288"/>
                  </a:cubicBezTo>
                  <a:cubicBezTo>
                    <a:pt x="107" y="288"/>
                    <a:pt x="107" y="288"/>
                    <a:pt x="107" y="288"/>
                  </a:cubicBezTo>
                  <a:cubicBezTo>
                    <a:pt x="107" y="287"/>
                    <a:pt x="107" y="287"/>
                    <a:pt x="107" y="287"/>
                  </a:cubicBezTo>
                  <a:cubicBezTo>
                    <a:pt x="107" y="284"/>
                    <a:pt x="108" y="275"/>
                    <a:pt x="108" y="273"/>
                  </a:cubicBezTo>
                  <a:cubicBezTo>
                    <a:pt x="110" y="260"/>
                    <a:pt x="110" y="260"/>
                    <a:pt x="110" y="260"/>
                  </a:cubicBezTo>
                  <a:cubicBezTo>
                    <a:pt x="112" y="259"/>
                    <a:pt x="112" y="259"/>
                    <a:pt x="112" y="259"/>
                  </a:cubicBezTo>
                  <a:cubicBezTo>
                    <a:pt x="109" y="212"/>
                    <a:pt x="109" y="212"/>
                    <a:pt x="109" y="212"/>
                  </a:cubicBezTo>
                  <a:cubicBezTo>
                    <a:pt x="110" y="212"/>
                    <a:pt x="110" y="212"/>
                    <a:pt x="110" y="212"/>
                  </a:cubicBezTo>
                  <a:cubicBezTo>
                    <a:pt x="111" y="208"/>
                    <a:pt x="108" y="196"/>
                    <a:pt x="108" y="196"/>
                  </a:cubicBezTo>
                  <a:cubicBezTo>
                    <a:pt x="106" y="186"/>
                    <a:pt x="108" y="193"/>
                    <a:pt x="107" y="188"/>
                  </a:cubicBezTo>
                  <a:cubicBezTo>
                    <a:pt x="107" y="188"/>
                    <a:pt x="108" y="188"/>
                    <a:pt x="108" y="188"/>
                  </a:cubicBezTo>
                  <a:cubicBezTo>
                    <a:pt x="108" y="189"/>
                    <a:pt x="110" y="197"/>
                    <a:pt x="110" y="197"/>
                  </a:cubicBezTo>
                  <a:cubicBezTo>
                    <a:pt x="110" y="202"/>
                    <a:pt x="113" y="207"/>
                    <a:pt x="113" y="207"/>
                  </a:cubicBezTo>
                  <a:cubicBezTo>
                    <a:pt x="111" y="211"/>
                    <a:pt x="113" y="225"/>
                    <a:pt x="113" y="225"/>
                  </a:cubicBezTo>
                  <a:cubicBezTo>
                    <a:pt x="112" y="229"/>
                    <a:pt x="112" y="242"/>
                    <a:pt x="112" y="242"/>
                  </a:cubicBezTo>
                  <a:cubicBezTo>
                    <a:pt x="115" y="243"/>
                    <a:pt x="115" y="243"/>
                    <a:pt x="115" y="243"/>
                  </a:cubicBezTo>
                  <a:cubicBezTo>
                    <a:pt x="114" y="248"/>
                    <a:pt x="114" y="248"/>
                    <a:pt x="114" y="248"/>
                  </a:cubicBezTo>
                  <a:cubicBezTo>
                    <a:pt x="112" y="251"/>
                    <a:pt x="114" y="252"/>
                    <a:pt x="114" y="252"/>
                  </a:cubicBezTo>
                  <a:cubicBezTo>
                    <a:pt x="114" y="258"/>
                    <a:pt x="114" y="258"/>
                    <a:pt x="114" y="258"/>
                  </a:cubicBezTo>
                  <a:cubicBezTo>
                    <a:pt x="112" y="261"/>
                    <a:pt x="112" y="261"/>
                    <a:pt x="112" y="261"/>
                  </a:cubicBezTo>
                  <a:cubicBezTo>
                    <a:pt x="110" y="265"/>
                    <a:pt x="112" y="267"/>
                    <a:pt x="112" y="267"/>
                  </a:cubicBezTo>
                  <a:cubicBezTo>
                    <a:pt x="113" y="269"/>
                    <a:pt x="116" y="265"/>
                    <a:pt x="116" y="265"/>
                  </a:cubicBezTo>
                  <a:cubicBezTo>
                    <a:pt x="116" y="265"/>
                    <a:pt x="116" y="265"/>
                    <a:pt x="116" y="265"/>
                  </a:cubicBezTo>
                  <a:cubicBezTo>
                    <a:pt x="117" y="266"/>
                    <a:pt x="118" y="267"/>
                    <a:pt x="119" y="268"/>
                  </a:cubicBezTo>
                  <a:cubicBezTo>
                    <a:pt x="119" y="268"/>
                    <a:pt x="119" y="268"/>
                    <a:pt x="119" y="268"/>
                  </a:cubicBezTo>
                  <a:cubicBezTo>
                    <a:pt x="119" y="268"/>
                    <a:pt x="119" y="267"/>
                    <a:pt x="119" y="267"/>
                  </a:cubicBezTo>
                  <a:cubicBezTo>
                    <a:pt x="122" y="266"/>
                    <a:pt x="122" y="266"/>
                    <a:pt x="122" y="266"/>
                  </a:cubicBezTo>
                  <a:cubicBezTo>
                    <a:pt x="122" y="266"/>
                    <a:pt x="122" y="266"/>
                    <a:pt x="122" y="266"/>
                  </a:cubicBezTo>
                  <a:cubicBezTo>
                    <a:pt x="122" y="267"/>
                    <a:pt x="122" y="267"/>
                    <a:pt x="122" y="267"/>
                  </a:cubicBezTo>
                  <a:cubicBezTo>
                    <a:pt x="122" y="266"/>
                    <a:pt x="122" y="266"/>
                    <a:pt x="122" y="266"/>
                  </a:cubicBezTo>
                  <a:cubicBezTo>
                    <a:pt x="127" y="263"/>
                    <a:pt x="127" y="263"/>
                    <a:pt x="127" y="263"/>
                  </a:cubicBezTo>
                  <a:cubicBezTo>
                    <a:pt x="131" y="260"/>
                    <a:pt x="131" y="260"/>
                    <a:pt x="131" y="260"/>
                  </a:cubicBezTo>
                  <a:cubicBezTo>
                    <a:pt x="129" y="244"/>
                    <a:pt x="129" y="244"/>
                    <a:pt x="129" y="244"/>
                  </a:cubicBezTo>
                  <a:cubicBezTo>
                    <a:pt x="133" y="243"/>
                    <a:pt x="133" y="243"/>
                    <a:pt x="133" y="243"/>
                  </a:cubicBezTo>
                  <a:cubicBezTo>
                    <a:pt x="133" y="243"/>
                    <a:pt x="133" y="191"/>
                    <a:pt x="132" y="188"/>
                  </a:cubicBezTo>
                  <a:close/>
                  <a:moveTo>
                    <a:pt x="24" y="179"/>
                  </a:moveTo>
                  <a:cubicBezTo>
                    <a:pt x="24" y="187"/>
                    <a:pt x="23" y="196"/>
                    <a:pt x="23" y="196"/>
                  </a:cubicBezTo>
                  <a:cubicBezTo>
                    <a:pt x="23" y="179"/>
                    <a:pt x="23" y="179"/>
                    <a:pt x="23" y="179"/>
                  </a:cubicBezTo>
                  <a:cubicBezTo>
                    <a:pt x="23" y="177"/>
                    <a:pt x="23" y="177"/>
                    <a:pt x="23" y="177"/>
                  </a:cubicBezTo>
                  <a:cubicBezTo>
                    <a:pt x="25" y="175"/>
                    <a:pt x="25" y="169"/>
                    <a:pt x="25" y="169"/>
                  </a:cubicBezTo>
                  <a:cubicBezTo>
                    <a:pt x="26" y="169"/>
                    <a:pt x="26" y="169"/>
                    <a:pt x="26" y="169"/>
                  </a:cubicBezTo>
                  <a:cubicBezTo>
                    <a:pt x="26" y="170"/>
                    <a:pt x="25" y="175"/>
                    <a:pt x="24" y="179"/>
                  </a:cubicBezTo>
                  <a:close/>
                  <a:moveTo>
                    <a:pt x="50" y="70"/>
                  </a:moveTo>
                  <a:cubicBezTo>
                    <a:pt x="51" y="71"/>
                    <a:pt x="63" y="80"/>
                    <a:pt x="63" y="80"/>
                  </a:cubicBezTo>
                  <a:cubicBezTo>
                    <a:pt x="60" y="82"/>
                    <a:pt x="61" y="85"/>
                    <a:pt x="61" y="85"/>
                  </a:cubicBezTo>
                  <a:cubicBezTo>
                    <a:pt x="61" y="86"/>
                    <a:pt x="61" y="86"/>
                    <a:pt x="61" y="86"/>
                  </a:cubicBezTo>
                  <a:cubicBezTo>
                    <a:pt x="61" y="86"/>
                    <a:pt x="61" y="85"/>
                    <a:pt x="61" y="85"/>
                  </a:cubicBezTo>
                  <a:cubicBezTo>
                    <a:pt x="61" y="85"/>
                    <a:pt x="60" y="82"/>
                    <a:pt x="64" y="81"/>
                  </a:cubicBezTo>
                  <a:cubicBezTo>
                    <a:pt x="66" y="81"/>
                    <a:pt x="66" y="81"/>
                    <a:pt x="66" y="81"/>
                  </a:cubicBezTo>
                  <a:cubicBezTo>
                    <a:pt x="67" y="80"/>
                    <a:pt x="69" y="84"/>
                    <a:pt x="70" y="85"/>
                  </a:cubicBezTo>
                  <a:cubicBezTo>
                    <a:pt x="70" y="84"/>
                    <a:pt x="70" y="84"/>
                    <a:pt x="70" y="84"/>
                  </a:cubicBezTo>
                  <a:cubicBezTo>
                    <a:pt x="70" y="84"/>
                    <a:pt x="67" y="80"/>
                    <a:pt x="66" y="81"/>
                  </a:cubicBezTo>
                  <a:cubicBezTo>
                    <a:pt x="66" y="81"/>
                    <a:pt x="78" y="71"/>
                    <a:pt x="79" y="69"/>
                  </a:cubicBezTo>
                  <a:cubicBezTo>
                    <a:pt x="79" y="69"/>
                    <a:pt x="82" y="74"/>
                    <a:pt x="82" y="78"/>
                  </a:cubicBezTo>
                  <a:cubicBezTo>
                    <a:pt x="82" y="78"/>
                    <a:pt x="86" y="101"/>
                    <a:pt x="78" y="136"/>
                  </a:cubicBezTo>
                  <a:cubicBezTo>
                    <a:pt x="78" y="137"/>
                    <a:pt x="78" y="137"/>
                    <a:pt x="78" y="137"/>
                  </a:cubicBezTo>
                  <a:cubicBezTo>
                    <a:pt x="78" y="138"/>
                    <a:pt x="78" y="138"/>
                    <a:pt x="78" y="138"/>
                  </a:cubicBezTo>
                  <a:cubicBezTo>
                    <a:pt x="56" y="118"/>
                    <a:pt x="56" y="118"/>
                    <a:pt x="56" y="118"/>
                  </a:cubicBezTo>
                  <a:cubicBezTo>
                    <a:pt x="56" y="118"/>
                    <a:pt x="57" y="97"/>
                    <a:pt x="63" y="92"/>
                  </a:cubicBezTo>
                  <a:cubicBezTo>
                    <a:pt x="64" y="89"/>
                    <a:pt x="64" y="89"/>
                    <a:pt x="64" y="89"/>
                  </a:cubicBezTo>
                  <a:cubicBezTo>
                    <a:pt x="63" y="89"/>
                    <a:pt x="63" y="89"/>
                    <a:pt x="63" y="89"/>
                  </a:cubicBezTo>
                  <a:cubicBezTo>
                    <a:pt x="63" y="92"/>
                    <a:pt x="63" y="92"/>
                    <a:pt x="63" y="92"/>
                  </a:cubicBezTo>
                  <a:cubicBezTo>
                    <a:pt x="57" y="96"/>
                    <a:pt x="56" y="118"/>
                    <a:pt x="56" y="118"/>
                  </a:cubicBezTo>
                  <a:cubicBezTo>
                    <a:pt x="55" y="117"/>
                    <a:pt x="47" y="75"/>
                    <a:pt x="47" y="75"/>
                  </a:cubicBezTo>
                  <a:cubicBezTo>
                    <a:pt x="50" y="70"/>
                    <a:pt x="50" y="70"/>
                    <a:pt x="50" y="70"/>
                  </a:cubicBezTo>
                  <a:close/>
                </a:path>
              </a:pathLst>
            </a:custGeom>
            <a:grpFill/>
            <a:ln>
              <a:noFill/>
            </a:ln>
            <a:extLst>
              <a:ext uri="{91240B29-F687-4F45-9708-019B960494DF}">
                <a14:hiddenLine xmlns:a14="http://schemas.microsoft.com/office/drawing/2010/main" w="9525">
                  <a:solidFill>
                    <a:schemeClr val="bg1"/>
                  </a:solidFill>
                  <a:round/>
                  <a:headEnd/>
                  <a:tailEnd/>
                </a14:hiddenLine>
              </a:ext>
            </a:extLst>
          </p:spPr>
          <p:txBody>
            <a:bodyPr/>
            <a:lstStyle/>
            <a:p>
              <a:endParaRPr lang="en-US"/>
            </a:p>
          </p:txBody>
        </p:sp>
        <p:sp>
          <p:nvSpPr>
            <p:cNvPr id="23" name="Freeform 50"/>
            <p:cNvSpPr>
              <a:spLocks/>
            </p:cNvSpPr>
            <p:nvPr/>
          </p:nvSpPr>
          <p:spPr bwMode="auto">
            <a:xfrm>
              <a:off x="2849" y="1803"/>
              <a:ext cx="52" cy="281"/>
            </a:xfrm>
            <a:custGeom>
              <a:avLst/>
              <a:gdLst>
                <a:gd name="T0" fmla="*/ 22 w 22"/>
                <a:gd name="T1" fmla="*/ 57 h 119"/>
                <a:gd name="T2" fmla="*/ 22 w 22"/>
                <a:gd name="T3" fmla="*/ 57 h 119"/>
                <a:gd name="T4" fmla="*/ 15 w 22"/>
                <a:gd name="T5" fmla="*/ 13 h 119"/>
                <a:gd name="T6" fmla="*/ 14 w 22"/>
                <a:gd name="T7" fmla="*/ 12 h 119"/>
                <a:gd name="T8" fmla="*/ 14 w 22"/>
                <a:gd name="T9" fmla="*/ 12 h 119"/>
                <a:gd name="T10" fmla="*/ 14 w 22"/>
                <a:gd name="T11" fmla="*/ 12 h 119"/>
                <a:gd name="T12" fmla="*/ 12 w 22"/>
                <a:gd name="T13" fmla="*/ 8 h 119"/>
                <a:gd name="T14" fmla="*/ 14 w 22"/>
                <a:gd name="T15" fmla="*/ 6 h 119"/>
                <a:gd name="T16" fmla="*/ 14 w 22"/>
                <a:gd name="T17" fmla="*/ 5 h 119"/>
                <a:gd name="T18" fmla="*/ 10 w 22"/>
                <a:gd name="T19" fmla="*/ 1 h 119"/>
                <a:gd name="T20" fmla="*/ 8 w 22"/>
                <a:gd name="T21" fmla="*/ 1 h 119"/>
                <a:gd name="T22" fmla="*/ 5 w 22"/>
                <a:gd name="T23" fmla="*/ 5 h 119"/>
                <a:gd name="T24" fmla="*/ 5 w 22"/>
                <a:gd name="T25" fmla="*/ 6 h 119"/>
                <a:gd name="T26" fmla="*/ 7 w 22"/>
                <a:gd name="T27" fmla="*/ 8 h 119"/>
                <a:gd name="T28" fmla="*/ 7 w 22"/>
                <a:gd name="T29" fmla="*/ 9 h 119"/>
                <a:gd name="T30" fmla="*/ 8 w 22"/>
                <a:gd name="T31" fmla="*/ 9 h 119"/>
                <a:gd name="T32" fmla="*/ 7 w 22"/>
                <a:gd name="T33" fmla="*/ 12 h 119"/>
                <a:gd name="T34" fmla="*/ 0 w 22"/>
                <a:gd name="T35" fmla="*/ 38 h 119"/>
                <a:gd name="T36" fmla="*/ 1 w 22"/>
                <a:gd name="T37" fmla="*/ 100 h 119"/>
                <a:gd name="T38" fmla="*/ 1 w 22"/>
                <a:gd name="T39" fmla="*/ 107 h 119"/>
                <a:gd name="T40" fmla="*/ 6 w 22"/>
                <a:gd name="T41" fmla="*/ 114 h 119"/>
                <a:gd name="T42" fmla="*/ 12 w 22"/>
                <a:gd name="T43" fmla="*/ 119 h 119"/>
                <a:gd name="T44" fmla="*/ 17 w 22"/>
                <a:gd name="T45" fmla="*/ 115 h 119"/>
                <a:gd name="T46" fmla="*/ 20 w 22"/>
                <a:gd name="T47" fmla="*/ 111 h 119"/>
                <a:gd name="T48" fmla="*/ 21 w 22"/>
                <a:gd name="T49" fmla="*/ 100 h 119"/>
                <a:gd name="T50" fmla="*/ 22 w 22"/>
                <a:gd name="T51" fmla="*/ 57 h 119"/>
                <a:gd name="T52" fmla="*/ 22 w 22"/>
                <a:gd name="T53" fmla="*/ 5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119">
                  <a:moveTo>
                    <a:pt x="22" y="57"/>
                  </a:moveTo>
                  <a:cubicBezTo>
                    <a:pt x="22" y="57"/>
                    <a:pt x="22" y="57"/>
                    <a:pt x="22" y="57"/>
                  </a:cubicBezTo>
                  <a:cubicBezTo>
                    <a:pt x="22" y="57"/>
                    <a:pt x="18" y="21"/>
                    <a:pt x="15" y="13"/>
                  </a:cubicBezTo>
                  <a:cubicBezTo>
                    <a:pt x="14" y="13"/>
                    <a:pt x="14" y="12"/>
                    <a:pt x="14" y="12"/>
                  </a:cubicBezTo>
                  <a:cubicBezTo>
                    <a:pt x="14" y="12"/>
                    <a:pt x="14" y="12"/>
                    <a:pt x="14" y="12"/>
                  </a:cubicBezTo>
                  <a:cubicBezTo>
                    <a:pt x="14" y="12"/>
                    <a:pt x="14" y="12"/>
                    <a:pt x="14" y="12"/>
                  </a:cubicBezTo>
                  <a:cubicBezTo>
                    <a:pt x="12" y="8"/>
                    <a:pt x="12" y="8"/>
                    <a:pt x="12" y="8"/>
                  </a:cubicBezTo>
                  <a:cubicBezTo>
                    <a:pt x="14" y="6"/>
                    <a:pt x="14" y="6"/>
                    <a:pt x="14" y="6"/>
                  </a:cubicBezTo>
                  <a:cubicBezTo>
                    <a:pt x="14" y="5"/>
                    <a:pt x="14" y="5"/>
                    <a:pt x="14" y="5"/>
                  </a:cubicBezTo>
                  <a:cubicBezTo>
                    <a:pt x="13" y="4"/>
                    <a:pt x="11" y="0"/>
                    <a:pt x="10" y="1"/>
                  </a:cubicBezTo>
                  <a:cubicBezTo>
                    <a:pt x="8" y="1"/>
                    <a:pt x="8" y="1"/>
                    <a:pt x="8" y="1"/>
                  </a:cubicBezTo>
                  <a:cubicBezTo>
                    <a:pt x="4" y="2"/>
                    <a:pt x="5" y="5"/>
                    <a:pt x="5" y="5"/>
                  </a:cubicBezTo>
                  <a:cubicBezTo>
                    <a:pt x="5" y="6"/>
                    <a:pt x="5" y="6"/>
                    <a:pt x="5" y="6"/>
                  </a:cubicBezTo>
                  <a:cubicBezTo>
                    <a:pt x="7" y="8"/>
                    <a:pt x="7" y="8"/>
                    <a:pt x="7" y="8"/>
                  </a:cubicBezTo>
                  <a:cubicBezTo>
                    <a:pt x="7" y="9"/>
                    <a:pt x="7" y="9"/>
                    <a:pt x="7" y="9"/>
                  </a:cubicBezTo>
                  <a:cubicBezTo>
                    <a:pt x="8" y="9"/>
                    <a:pt x="8" y="9"/>
                    <a:pt x="8" y="9"/>
                  </a:cubicBezTo>
                  <a:cubicBezTo>
                    <a:pt x="7" y="12"/>
                    <a:pt x="7" y="12"/>
                    <a:pt x="7" y="12"/>
                  </a:cubicBezTo>
                  <a:cubicBezTo>
                    <a:pt x="1" y="17"/>
                    <a:pt x="0" y="38"/>
                    <a:pt x="0" y="38"/>
                  </a:cubicBezTo>
                  <a:cubicBezTo>
                    <a:pt x="1" y="100"/>
                    <a:pt x="1" y="100"/>
                    <a:pt x="1" y="100"/>
                  </a:cubicBezTo>
                  <a:cubicBezTo>
                    <a:pt x="1" y="107"/>
                    <a:pt x="1" y="107"/>
                    <a:pt x="1" y="107"/>
                  </a:cubicBezTo>
                  <a:cubicBezTo>
                    <a:pt x="6" y="114"/>
                    <a:pt x="6" y="114"/>
                    <a:pt x="6" y="114"/>
                  </a:cubicBezTo>
                  <a:cubicBezTo>
                    <a:pt x="12" y="119"/>
                    <a:pt x="12" y="119"/>
                    <a:pt x="12" y="119"/>
                  </a:cubicBezTo>
                  <a:cubicBezTo>
                    <a:pt x="17" y="115"/>
                    <a:pt x="17" y="115"/>
                    <a:pt x="17" y="115"/>
                  </a:cubicBezTo>
                  <a:cubicBezTo>
                    <a:pt x="20" y="111"/>
                    <a:pt x="20" y="111"/>
                    <a:pt x="20" y="111"/>
                  </a:cubicBezTo>
                  <a:cubicBezTo>
                    <a:pt x="21" y="100"/>
                    <a:pt x="21" y="100"/>
                    <a:pt x="21" y="100"/>
                  </a:cubicBezTo>
                  <a:cubicBezTo>
                    <a:pt x="22" y="57"/>
                    <a:pt x="22" y="57"/>
                    <a:pt x="22" y="57"/>
                  </a:cubicBezTo>
                  <a:cubicBezTo>
                    <a:pt x="22" y="57"/>
                    <a:pt x="22" y="57"/>
                    <a:pt x="22"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4"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48</a:t>
            </a:fld>
            <a:endParaRPr lang="en-US" dirty="0"/>
          </a:p>
        </p:txBody>
      </p:sp>
    </p:spTree>
    <p:extLst>
      <p:ext uri="{BB962C8B-B14F-4D97-AF65-F5344CB8AC3E}">
        <p14:creationId xmlns:p14="http://schemas.microsoft.com/office/powerpoint/2010/main" val="89920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Define</a:t>
            </a:r>
          </a:p>
        </p:txBody>
      </p:sp>
      <p:sp>
        <p:nvSpPr>
          <p:cNvPr id="3" name="Subtitle 2"/>
          <p:cNvSpPr>
            <a:spLocks noGrp="1"/>
          </p:cNvSpPr>
          <p:nvPr>
            <p:ph type="subTitle" idx="11"/>
          </p:nvPr>
        </p:nvSpPr>
        <p:spPr/>
        <p:txBody>
          <a:bodyPr/>
          <a:lstStyle/>
          <a:p>
            <a:r>
              <a:rPr lang="en-US"/>
              <a:t>Online Resources and Tools examples</a:t>
            </a:r>
          </a:p>
        </p:txBody>
      </p:sp>
      <p:graphicFrame>
        <p:nvGraphicFramePr>
          <p:cNvPr id="6" name="Table 5"/>
          <p:cNvGraphicFramePr>
            <a:graphicFrameLocks noGrp="1"/>
          </p:cNvGraphicFramePr>
          <p:nvPr>
            <p:extLst>
              <p:ext uri="{D42A27DB-BD31-4B8C-83A1-F6EECF244321}">
                <p14:modId xmlns:p14="http://schemas.microsoft.com/office/powerpoint/2010/main" val="1344577611"/>
              </p:ext>
            </p:extLst>
          </p:nvPr>
        </p:nvGraphicFramePr>
        <p:xfrm>
          <a:off x="0" y="1600200"/>
          <a:ext cx="9144000" cy="3937000"/>
        </p:xfrm>
        <a:graphic>
          <a:graphicData uri="http://schemas.openxmlformats.org/drawingml/2006/table">
            <a:tbl>
              <a:tblPr firstRow="1" bandRow="1">
                <a:tableStyleId>{1E171933-4619-4E11-9A3F-F7608DF75F80}</a:tableStyleId>
              </a:tblPr>
              <a:tblGrid>
                <a:gridCol w="1875692">
                  <a:extLst>
                    <a:ext uri="{9D8B030D-6E8A-4147-A177-3AD203B41FA5}">
                      <a16:colId xmlns:a16="http://schemas.microsoft.com/office/drawing/2014/main" val="20000"/>
                    </a:ext>
                  </a:extLst>
                </a:gridCol>
                <a:gridCol w="3204308">
                  <a:extLst>
                    <a:ext uri="{9D8B030D-6E8A-4147-A177-3AD203B41FA5}">
                      <a16:colId xmlns:a16="http://schemas.microsoft.com/office/drawing/2014/main" val="20001"/>
                    </a:ext>
                  </a:extLst>
                </a:gridCol>
                <a:gridCol w="4064000">
                  <a:extLst>
                    <a:ext uri="{9D8B030D-6E8A-4147-A177-3AD203B41FA5}">
                      <a16:colId xmlns:a16="http://schemas.microsoft.com/office/drawing/2014/main" val="20002"/>
                    </a:ext>
                  </a:extLst>
                </a:gridCol>
              </a:tblGrid>
              <a:tr h="370840">
                <a:tc>
                  <a:txBody>
                    <a:bodyPr/>
                    <a:lstStyle/>
                    <a:p>
                      <a:pPr algn="ctr"/>
                      <a:r>
                        <a:rPr lang="en-US" sz="1400"/>
                        <a:t>Resource</a:t>
                      </a: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B75BB"/>
                    </a:solidFill>
                  </a:tcPr>
                </a:tc>
                <a:tc>
                  <a:txBody>
                    <a:bodyPr/>
                    <a:lstStyle/>
                    <a:p>
                      <a:pPr algn="ctr"/>
                      <a:r>
                        <a:rPr lang="en-US" sz="1400"/>
                        <a:t>Best Use</a:t>
                      </a: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B75BB"/>
                    </a:solidFill>
                  </a:tcPr>
                </a:tc>
                <a:tc>
                  <a:txBody>
                    <a:bodyPr/>
                    <a:lstStyle/>
                    <a:p>
                      <a:pPr algn="ctr"/>
                      <a:r>
                        <a:rPr lang="en-US" sz="1400"/>
                        <a:t>Considerations</a:t>
                      </a: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B75BB"/>
                    </a:solidFill>
                  </a:tcPr>
                </a:tc>
                <a:extLst>
                  <a:ext uri="{0D108BD9-81ED-4DB2-BD59-A6C34878D82A}">
                    <a16:rowId xmlns:a16="http://schemas.microsoft.com/office/drawing/2014/main" val="10000"/>
                  </a:ext>
                </a:extLst>
              </a:tr>
              <a:tr h="370840">
                <a:tc>
                  <a:txBody>
                    <a:bodyPr/>
                    <a:lstStyle/>
                    <a:p>
                      <a:r>
                        <a:rPr lang="en-US" sz="1100" b="1"/>
                        <a:t>Previous</a:t>
                      </a:r>
                      <a:r>
                        <a:rPr lang="en-US" sz="1100" b="1" baseline="0"/>
                        <a:t> Proposal Graphics</a:t>
                      </a:r>
                      <a:endParaRPr lang="en-US" sz="1100" b="1"/>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111125" indent="-111125">
                        <a:buFont typeface="Arial"/>
                        <a:buChar char="•"/>
                      </a:pPr>
                      <a:r>
                        <a:rPr lang="en-US" sz="1100"/>
                        <a:t>Gain inspiration and reuse liberally</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111125" indent="-111125">
                        <a:buFont typeface="Arial"/>
                        <a:buChar char="•"/>
                      </a:pPr>
                      <a:r>
                        <a:rPr lang="en-US" sz="1100" baseline="0"/>
                        <a:t>Often people forget left-over language from old proposals, don’t customize enough, or fail to adjust the palette</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100" b="1"/>
                        <a:t>Google Images</a:t>
                      </a:r>
                    </a:p>
                    <a:p>
                      <a:r>
                        <a:rPr lang="en-US" sz="1100" err="1"/>
                        <a:t>google.com</a:t>
                      </a:r>
                      <a:endParaRPr lang="en-US" sz="110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111125" indent="-111125">
                        <a:buFont typeface="Arial"/>
                        <a:buChar char="•"/>
                      </a:pPr>
                      <a:r>
                        <a:rPr lang="en-US" sz="1100"/>
                        <a:t>Ideas</a:t>
                      </a:r>
                      <a:r>
                        <a:rPr lang="en-US" sz="1100" baseline="0"/>
                        <a:t> and inspiration</a:t>
                      </a:r>
                    </a:p>
                    <a:p>
                      <a:pPr marL="111125" indent="-111125">
                        <a:buFont typeface="Arial"/>
                        <a:buChar char="•"/>
                      </a:pPr>
                      <a:r>
                        <a:rPr lang="en-US" sz="1100" baseline="0"/>
                        <a:t>Sophisticated search engine helps search vague concepts with decent results</a:t>
                      </a:r>
                      <a:endParaRPr lang="en-US" sz="110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111125" indent="-111125">
                        <a:buFont typeface="Arial"/>
                        <a:buChar char="•"/>
                      </a:pPr>
                      <a:r>
                        <a:rPr lang="en-US" sz="1100"/>
                        <a:t>Most material here is copyright protected</a:t>
                      </a:r>
                      <a:r>
                        <a:rPr lang="en-US" sz="1100" baseline="0"/>
                        <a:t> and may not be re-used</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100" b="1" err="1"/>
                        <a:t>Get</a:t>
                      </a:r>
                      <a:r>
                        <a:rPr lang="en-US" sz="1100" b="1" baseline="0" err="1"/>
                        <a:t>MyGraphics</a:t>
                      </a:r>
                      <a:endParaRPr lang="en-US" sz="1100" b="1"/>
                    </a:p>
                    <a:p>
                      <a:r>
                        <a:rPr lang="en-US" sz="1100"/>
                        <a:t>Getmygraphics.com</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111125" indent="-111125">
                        <a:buFont typeface="Arial"/>
                        <a:buChar char="•"/>
                      </a:pPr>
                      <a:r>
                        <a:rPr lang="en-US" sz="1100"/>
                        <a:t>Ideas and inspiration</a:t>
                      </a:r>
                    </a:p>
                    <a:p>
                      <a:pPr marL="111125" indent="-111125">
                        <a:buFont typeface="Arial"/>
                        <a:buChar char="•"/>
                      </a:pPr>
                      <a:r>
                        <a:rPr lang="en-US" sz="1100"/>
                        <a:t>E</a:t>
                      </a:r>
                      <a:r>
                        <a:rPr lang="en-US" sz="1100" baseline="0"/>
                        <a:t>ditable PPT graphics, created with proposals in mind</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111125" marR="0" indent="-111125" algn="l" defTabSz="914400" rtl="0" eaLnBrk="1" fontAlgn="auto" latinLnBrk="0" hangingPunct="1">
                        <a:lnSpc>
                          <a:spcPct val="100000"/>
                        </a:lnSpc>
                        <a:spcBef>
                          <a:spcPts val="0"/>
                        </a:spcBef>
                        <a:spcAft>
                          <a:spcPts val="0"/>
                        </a:spcAft>
                        <a:buClrTx/>
                        <a:buSzTx/>
                        <a:buFont typeface="Arial"/>
                        <a:buChar char="•"/>
                        <a:tabLst/>
                        <a:defRPr/>
                      </a:pPr>
                      <a:r>
                        <a:rPr lang="en-US" sz="1100"/>
                        <a:t>Can’t control image export size or resolution (possible compliance issue). </a:t>
                      </a:r>
                      <a:r>
                        <a:rPr lang="en-US" sz="1100" b="1"/>
                        <a:t>Workaround: </a:t>
                      </a:r>
                      <a:r>
                        <a:rPr lang="en-US" sz="1100"/>
                        <a:t>Purchase</a:t>
                      </a:r>
                      <a:r>
                        <a:rPr lang="en-US" sz="1100" i="1"/>
                        <a:t> </a:t>
                      </a:r>
                      <a:r>
                        <a:rPr lang="en-US" sz="1100" i="1" err="1"/>
                        <a:t>PPTools</a:t>
                      </a:r>
                      <a:r>
                        <a:rPr lang="en-US" sz="1100" i="1"/>
                        <a:t> Image Exporter</a:t>
                      </a:r>
                      <a:r>
                        <a:rPr lang="en-US" sz="1100" i="1" baseline="0"/>
                        <a:t> </a:t>
                      </a:r>
                      <a:r>
                        <a:rPr lang="en-US" sz="1100" baseline="0"/>
                        <a:t>plugin</a:t>
                      </a:r>
                      <a:endParaRPr lang="en-US" sz="110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100" b="1"/>
                        <a:t>Slide</a:t>
                      </a:r>
                      <a:r>
                        <a:rPr lang="en-US" sz="1100" b="1" baseline="0"/>
                        <a:t> Shop</a:t>
                      </a:r>
                    </a:p>
                    <a:p>
                      <a:r>
                        <a:rPr lang="en-US" sz="1100" baseline="0" err="1"/>
                        <a:t>Slideshop.com</a:t>
                      </a:r>
                      <a:endParaRPr lang="en-US" sz="110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111125" indent="-111125">
                        <a:buFont typeface="Arial"/>
                        <a:buChar char="•"/>
                      </a:pPr>
                      <a:r>
                        <a:rPr lang="en-US" sz="1100" baseline="0"/>
                        <a:t>Ideas and inspiration</a:t>
                      </a:r>
                    </a:p>
                    <a:p>
                      <a:pPr marL="111125" indent="-111125">
                        <a:buFont typeface="Arial"/>
                        <a:buChar char="•"/>
                      </a:pPr>
                      <a:r>
                        <a:rPr lang="en-US" sz="1100" baseline="0"/>
                        <a:t>Editable PPT graphics and templates</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111125" marR="0" indent="-111125" algn="l" defTabSz="914400" rtl="0" eaLnBrk="1" fontAlgn="auto" latinLnBrk="0" hangingPunct="1">
                        <a:lnSpc>
                          <a:spcPct val="100000"/>
                        </a:lnSpc>
                        <a:spcBef>
                          <a:spcPts val="0"/>
                        </a:spcBef>
                        <a:spcAft>
                          <a:spcPts val="0"/>
                        </a:spcAft>
                        <a:buClrTx/>
                        <a:buSzTx/>
                        <a:buFont typeface="Arial"/>
                        <a:buChar char="•"/>
                        <a:tabLst/>
                        <a:defRPr/>
                      </a:pPr>
                      <a:r>
                        <a:rPr lang="en-US" sz="1100"/>
                        <a:t>Can’t control image export size or resolution (possible compliance issue). </a:t>
                      </a:r>
                      <a:r>
                        <a:rPr lang="en-US" sz="1100" b="1"/>
                        <a:t>Workaround: </a:t>
                      </a:r>
                      <a:r>
                        <a:rPr lang="en-US" sz="1100"/>
                        <a:t>Purchase</a:t>
                      </a:r>
                      <a:r>
                        <a:rPr lang="en-US" sz="1100" i="1"/>
                        <a:t> </a:t>
                      </a:r>
                      <a:r>
                        <a:rPr lang="en-US" sz="1100" i="1" err="1"/>
                        <a:t>PPTools</a:t>
                      </a:r>
                      <a:r>
                        <a:rPr lang="en-US" sz="1100" i="1"/>
                        <a:t> Image Exporter</a:t>
                      </a:r>
                      <a:r>
                        <a:rPr lang="en-US" sz="1100" i="1" baseline="0"/>
                        <a:t> </a:t>
                      </a:r>
                      <a:r>
                        <a:rPr lang="en-US" sz="1100" baseline="0"/>
                        <a:t>plugin</a:t>
                      </a:r>
                      <a:endParaRPr lang="en-US" sz="110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sz="1100" b="1"/>
                        <a:t>Graphic</a:t>
                      </a:r>
                      <a:r>
                        <a:rPr lang="en-US" sz="1100" b="1" baseline="0"/>
                        <a:t> River</a:t>
                      </a:r>
                      <a:endParaRPr lang="en-US" sz="1100" b="1"/>
                    </a:p>
                    <a:p>
                      <a:r>
                        <a:rPr lang="en-US" sz="1100" err="1"/>
                        <a:t>Graphicriver.net</a:t>
                      </a:r>
                      <a:endParaRPr lang="en-US" sz="110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111125" indent="-111125">
                        <a:buFont typeface="Arial"/>
                        <a:buChar char="•"/>
                      </a:pPr>
                      <a:r>
                        <a:rPr lang="en-US" sz="1100" baseline="0"/>
                        <a:t>Icons, templates, and other graphics elements</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111125" indent="-111125">
                        <a:buFont typeface="Arial"/>
                        <a:buChar char="•"/>
                      </a:pPr>
                      <a:r>
                        <a:rPr lang="en-US" sz="1100"/>
                        <a:t>Can purchase,</a:t>
                      </a:r>
                      <a:r>
                        <a:rPr lang="en-US" sz="1100" baseline="0"/>
                        <a:t> use,</a:t>
                      </a:r>
                      <a:r>
                        <a:rPr lang="en-US" sz="1100"/>
                        <a:t> and re-use in proposals and presentations multiple times</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US" sz="1100" b="1"/>
                        <a:t>Stock</a:t>
                      </a:r>
                      <a:r>
                        <a:rPr lang="en-US" sz="1100" b="1" baseline="0"/>
                        <a:t> Image Sites: </a:t>
                      </a:r>
                    </a:p>
                    <a:p>
                      <a:r>
                        <a:rPr lang="en-US" sz="1100" baseline="0" err="1"/>
                        <a:t>istock.com</a:t>
                      </a:r>
                      <a:r>
                        <a:rPr lang="en-US" sz="1100" baseline="0"/>
                        <a:t>; </a:t>
                      </a:r>
                      <a:r>
                        <a:rPr lang="en-US" sz="1100" baseline="0" err="1"/>
                        <a:t>fotolia.com</a:t>
                      </a:r>
                      <a:r>
                        <a:rPr lang="en-US" sz="1100" baseline="0"/>
                        <a:t>; </a:t>
                      </a:r>
                      <a:r>
                        <a:rPr lang="en-US" sz="1100" baseline="0" err="1"/>
                        <a:t>dreamstime.com</a:t>
                      </a:r>
                      <a:r>
                        <a:rPr lang="en-US" sz="1100" baseline="0"/>
                        <a:t>; </a:t>
                      </a:r>
                      <a:r>
                        <a:rPr lang="en-US" sz="1100" baseline="0" err="1"/>
                        <a:t>shutterstock.com</a:t>
                      </a:r>
                      <a:r>
                        <a:rPr lang="en-US" sz="1100" baseline="0"/>
                        <a:t>; </a:t>
                      </a:r>
                      <a:r>
                        <a:rPr lang="en-US" sz="1100" baseline="0" err="1"/>
                        <a:t>sxc.hu</a:t>
                      </a:r>
                      <a:endParaRPr lang="en-US" sz="110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111125" indent="-111125">
                        <a:buFont typeface="Arial"/>
                        <a:buChar char="•"/>
                      </a:pPr>
                      <a:r>
                        <a:rPr lang="en-US" sz="1100" baseline="0"/>
                        <a:t>Inspiration when using search terms like </a:t>
                      </a:r>
                      <a:r>
                        <a:rPr lang="en-US" sz="1100" baseline="0" err="1"/>
                        <a:t>infographic</a:t>
                      </a:r>
                      <a:r>
                        <a:rPr lang="en-US" sz="1100" baseline="0"/>
                        <a:t> or diagram</a:t>
                      </a:r>
                    </a:p>
                    <a:p>
                      <a:pPr marL="111125" indent="-111125">
                        <a:buFont typeface="Arial"/>
                        <a:buChar char="•"/>
                      </a:pPr>
                      <a:r>
                        <a:rPr lang="en-US" sz="1100" baseline="0"/>
                        <a:t>Photos for covers and other </a:t>
                      </a:r>
                      <a:br>
                        <a:rPr lang="en-US" sz="1100" baseline="0"/>
                      </a:br>
                      <a:r>
                        <a:rPr lang="en-US" sz="1100" baseline="0"/>
                        <a:t>graphic elements</a:t>
                      </a:r>
                    </a:p>
                    <a:p>
                      <a:pPr marL="111125" indent="-111125">
                        <a:buFont typeface="Arial"/>
                        <a:buChar char="•"/>
                      </a:pPr>
                      <a:r>
                        <a:rPr lang="en-US" sz="1100" baseline="0"/>
                        <a:t>Icons (usually available in sets)</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marL="111125" indent="-111125">
                        <a:buFont typeface="Arial"/>
                        <a:buChar char="•"/>
                      </a:pPr>
                      <a:r>
                        <a:rPr lang="en-US" sz="1100"/>
                        <a:t>Most require membership to</a:t>
                      </a:r>
                      <a:r>
                        <a:rPr lang="en-US" sz="1100" baseline="0"/>
                        <a:t> buy credits</a:t>
                      </a:r>
                    </a:p>
                    <a:p>
                      <a:pPr marL="111125" indent="-111125">
                        <a:buFont typeface="Arial"/>
                        <a:buChar char="•"/>
                      </a:pPr>
                      <a:r>
                        <a:rPr lang="en-US" sz="1100" baseline="0"/>
                        <a:t>Costs vary ($5 to $300+ per image)</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 name="Content Placeholder 1"/>
          <p:cNvSpPr txBox="1">
            <a:spLocks/>
          </p:cNvSpPr>
          <p:nvPr/>
        </p:nvSpPr>
        <p:spPr bwMode="gray">
          <a:xfrm>
            <a:off x="0" y="5661818"/>
            <a:ext cx="9144000" cy="35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charset="0"/>
              <a:buChar char="§"/>
              <a:defRPr b="1">
                <a:solidFill>
                  <a:schemeClr val="tx1"/>
                </a:solidFill>
                <a:latin typeface="+mn-lt"/>
                <a:ea typeface="ＭＳ Ｐゴシック" charset="0"/>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2pPr>
            <a:lvl3pPr marL="561975" indent="-1793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3pPr>
            <a:lvl4pPr marL="768350" indent="-2047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4pPr>
            <a:lvl5pPr marL="10509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ＭＳ Ｐゴシック" charset="0"/>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pPr marL="0" indent="0" algn="ctr" eaLnBrk="1" hangingPunct="1">
              <a:buNone/>
            </a:pPr>
            <a:r>
              <a:rPr lang="en-US" sz="1400" i="1">
                <a:solidFill>
                  <a:srgbClr val="BE1E2D"/>
                </a:solidFill>
              </a:rPr>
              <a:t>Play by the rules. </a:t>
            </a:r>
            <a:r>
              <a:rPr lang="en-US" sz="1400" b="0" i="1">
                <a:solidFill>
                  <a:srgbClr val="BE1E2D"/>
                </a:solidFill>
              </a:rPr>
              <a:t>Understand the restrictions for graphics and stock images before you purchase them.</a:t>
            </a:r>
          </a:p>
        </p:txBody>
      </p:sp>
      <p:sp>
        <p:nvSpPr>
          <p:cNvPr id="8"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49</a:t>
            </a:fld>
            <a:endParaRPr lang="en-US"/>
          </a:p>
        </p:txBody>
      </p:sp>
    </p:spTree>
    <p:extLst>
      <p:ext uri="{BB962C8B-B14F-4D97-AF65-F5344CB8AC3E}">
        <p14:creationId xmlns:p14="http://schemas.microsoft.com/office/powerpoint/2010/main" val="335113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5025" y="457200"/>
            <a:ext cx="7772400" cy="609600"/>
          </a:xfrm>
        </p:spPr>
        <p:txBody>
          <a:bodyPr/>
          <a:lstStyle/>
          <a:p>
            <a:r>
              <a:rPr lang="en-US" dirty="0"/>
              <a:t>Introductions</a:t>
            </a:r>
          </a:p>
        </p:txBody>
      </p:sp>
      <p:sp>
        <p:nvSpPr>
          <p:cNvPr id="13" name="Subtitle 12"/>
          <p:cNvSpPr>
            <a:spLocks noGrp="1"/>
          </p:cNvSpPr>
          <p:nvPr>
            <p:ph type="subTitle" idx="11"/>
          </p:nvPr>
        </p:nvSpPr>
        <p:spPr/>
        <p:txBody>
          <a:bodyPr/>
          <a:lstStyle/>
          <a:p>
            <a:r>
              <a:rPr lang="en-US" dirty="0"/>
              <a:t>Who’s Who?</a:t>
            </a:r>
          </a:p>
        </p:txBody>
      </p:sp>
      <p:sp>
        <p:nvSpPr>
          <p:cNvPr id="2" name="Content Placeholder 1"/>
          <p:cNvSpPr>
            <a:spLocks noGrp="1"/>
          </p:cNvSpPr>
          <p:nvPr>
            <p:ph sz="half" idx="1"/>
          </p:nvPr>
        </p:nvSpPr>
        <p:spPr>
          <a:xfrm>
            <a:off x="914400" y="1600200"/>
            <a:ext cx="4114800" cy="3962400"/>
          </a:xfrm>
        </p:spPr>
        <p:txBody>
          <a:bodyPr>
            <a:normAutofit/>
          </a:bodyPr>
          <a:lstStyle/>
          <a:p>
            <a:pPr>
              <a:spcBef>
                <a:spcPts val="600"/>
              </a:spcBef>
              <a:spcAft>
                <a:spcPts val="1800"/>
              </a:spcAft>
            </a:pPr>
            <a:r>
              <a:rPr lang="en-US" sz="2400" b="1" dirty="0">
                <a:solidFill>
                  <a:srgbClr val="1B75BB"/>
                </a:solidFill>
              </a:rPr>
              <a:t>1. </a:t>
            </a:r>
            <a:r>
              <a:rPr lang="en-US" sz="2400" dirty="0"/>
              <a:t>Your name and position</a:t>
            </a:r>
          </a:p>
          <a:p>
            <a:pPr marL="347663" indent="-347663">
              <a:spcBef>
                <a:spcPts val="600"/>
              </a:spcBef>
              <a:spcAft>
                <a:spcPts val="1800"/>
              </a:spcAft>
            </a:pPr>
            <a:r>
              <a:rPr lang="en-US" sz="2400" b="1" dirty="0">
                <a:solidFill>
                  <a:srgbClr val="1B75BB"/>
                </a:solidFill>
              </a:rPr>
              <a:t>2. </a:t>
            </a:r>
            <a:r>
              <a:rPr lang="en-US" sz="2400" dirty="0"/>
              <a:t>An interesting fact about your life or career</a:t>
            </a:r>
          </a:p>
          <a:p>
            <a:pPr marL="347663" indent="-347663">
              <a:spcBef>
                <a:spcPts val="600"/>
              </a:spcBef>
              <a:spcAft>
                <a:spcPts val="1800"/>
              </a:spcAft>
            </a:pPr>
            <a:r>
              <a:rPr lang="en-US" sz="2400" b="1" dirty="0">
                <a:solidFill>
                  <a:srgbClr val="1B75BB"/>
                </a:solidFill>
              </a:rPr>
              <a:t>3. </a:t>
            </a:r>
            <a:r>
              <a:rPr lang="en-US" sz="2400" dirty="0"/>
              <a:t>What are you looking to get out of this training?</a:t>
            </a:r>
          </a:p>
        </p:txBody>
      </p:sp>
      <p:pic>
        <p:nvPicPr>
          <p:cNvPr id="4" name="Nametag.jpg" descr="/Users/bridgetskelly/Desktop/Nametag.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5025310" y="1676400"/>
            <a:ext cx="3890090" cy="2590800"/>
          </a:xfrm>
          <a:prstGeom prst="rect">
            <a:avLst/>
          </a:prstGeom>
        </p:spPr>
      </p:pic>
      <p:sp>
        <p:nvSpPr>
          <p:cNvPr id="7"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5</a:t>
            </a:fld>
            <a:endParaRPr lang="en-US" dirty="0"/>
          </a:p>
        </p:txBody>
      </p:sp>
    </p:spTree>
    <p:extLst>
      <p:ext uri="{BB962C8B-B14F-4D97-AF65-F5344CB8AC3E}">
        <p14:creationId xmlns:p14="http://schemas.microsoft.com/office/powerpoint/2010/main" val="27504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Define</a:t>
            </a:r>
          </a:p>
        </p:txBody>
      </p:sp>
      <p:sp>
        <p:nvSpPr>
          <p:cNvPr id="3" name="Subtitle 2"/>
          <p:cNvSpPr>
            <a:spLocks noGrp="1"/>
          </p:cNvSpPr>
          <p:nvPr>
            <p:ph type="subTitle" idx="11"/>
          </p:nvPr>
        </p:nvSpPr>
        <p:spPr/>
        <p:txBody>
          <a:bodyPr/>
          <a:lstStyle/>
          <a:p>
            <a:r>
              <a:rPr lang="en-US"/>
              <a:t>Online Resources and Tools – Government-Specific</a:t>
            </a:r>
          </a:p>
        </p:txBody>
      </p:sp>
      <p:sp>
        <p:nvSpPr>
          <p:cNvPr id="4" name="Content Placeholder 3"/>
          <p:cNvSpPr>
            <a:spLocks noGrp="1"/>
          </p:cNvSpPr>
          <p:nvPr>
            <p:ph sz="half" idx="1"/>
          </p:nvPr>
        </p:nvSpPr>
        <p:spPr>
          <a:xfrm>
            <a:off x="914400" y="1600200"/>
            <a:ext cx="7467600" cy="3962400"/>
          </a:xfrm>
        </p:spPr>
        <p:txBody>
          <a:bodyPr>
            <a:normAutofit fontScale="70000" lnSpcReduction="20000"/>
          </a:bodyPr>
          <a:lstStyle/>
          <a:p>
            <a:pPr>
              <a:lnSpc>
                <a:spcPct val="130000"/>
              </a:lnSpc>
              <a:spcBef>
                <a:spcPts val="600"/>
              </a:spcBef>
            </a:pPr>
            <a:r>
              <a:rPr lang="en-US" b="1" err="1"/>
              <a:t>USA.gov</a:t>
            </a:r>
            <a:r>
              <a:rPr lang="en-US" b="1"/>
              <a:t> </a:t>
            </a:r>
            <a:r>
              <a:rPr lang="en-US">
                <a:solidFill>
                  <a:srgbClr val="1B75BB"/>
                </a:solidFill>
              </a:rPr>
              <a:t>(</a:t>
            </a:r>
            <a:r>
              <a:rPr lang="en-US" err="1">
                <a:solidFill>
                  <a:srgbClr val="1B75BB"/>
                </a:solidFill>
              </a:rPr>
              <a:t>usa.gov</a:t>
            </a:r>
            <a:r>
              <a:rPr lang="en-US">
                <a:solidFill>
                  <a:srgbClr val="1B75BB"/>
                </a:solidFill>
              </a:rPr>
              <a:t>/Topics/</a:t>
            </a:r>
            <a:r>
              <a:rPr lang="en-US" err="1">
                <a:solidFill>
                  <a:srgbClr val="1B75BB"/>
                </a:solidFill>
              </a:rPr>
              <a:t>Graphics.shtml</a:t>
            </a:r>
            <a:r>
              <a:rPr lang="en-US">
                <a:solidFill>
                  <a:srgbClr val="1B75BB"/>
                </a:solidFill>
              </a:rPr>
              <a:t>)</a:t>
            </a:r>
          </a:p>
          <a:p>
            <a:pPr>
              <a:lnSpc>
                <a:spcPct val="130000"/>
              </a:lnSpc>
              <a:spcBef>
                <a:spcPts val="600"/>
              </a:spcBef>
            </a:pPr>
            <a:r>
              <a:rPr lang="en-US" b="1" err="1"/>
              <a:t>DefenseLINK</a:t>
            </a:r>
            <a:r>
              <a:rPr lang="en-US"/>
              <a:t> </a:t>
            </a:r>
            <a:r>
              <a:rPr lang="en-US">
                <a:solidFill>
                  <a:srgbClr val="1B75BB"/>
                </a:solidFill>
              </a:rPr>
              <a:t>(</a:t>
            </a:r>
            <a:r>
              <a:rPr lang="en-US" err="1">
                <a:solidFill>
                  <a:srgbClr val="1B75BB"/>
                </a:solidFill>
              </a:rPr>
              <a:t>defenselink.mil</a:t>
            </a:r>
            <a:r>
              <a:rPr lang="en-US">
                <a:solidFill>
                  <a:srgbClr val="1B75BB"/>
                </a:solidFill>
              </a:rPr>
              <a:t>/multimedia)</a:t>
            </a:r>
          </a:p>
          <a:p>
            <a:pPr>
              <a:lnSpc>
                <a:spcPct val="130000"/>
              </a:lnSpc>
              <a:spcBef>
                <a:spcPts val="600"/>
              </a:spcBef>
            </a:pPr>
            <a:r>
              <a:rPr lang="en-US" b="1" err="1"/>
              <a:t>DefenseImagery</a:t>
            </a:r>
            <a:r>
              <a:rPr lang="en-US"/>
              <a:t> </a:t>
            </a:r>
            <a:r>
              <a:rPr lang="en-US">
                <a:solidFill>
                  <a:srgbClr val="1B75BB"/>
                </a:solidFill>
              </a:rPr>
              <a:t>(</a:t>
            </a:r>
            <a:r>
              <a:rPr lang="en-US" err="1">
                <a:solidFill>
                  <a:srgbClr val="1B75BB"/>
                </a:solidFill>
              </a:rPr>
              <a:t>defenseimagery.mil</a:t>
            </a:r>
            <a:r>
              <a:rPr lang="en-US">
                <a:solidFill>
                  <a:srgbClr val="1B75BB"/>
                </a:solidFill>
              </a:rPr>
              <a:t>)</a:t>
            </a:r>
          </a:p>
          <a:p>
            <a:pPr>
              <a:lnSpc>
                <a:spcPct val="130000"/>
              </a:lnSpc>
              <a:spcBef>
                <a:spcPts val="600"/>
              </a:spcBef>
            </a:pPr>
            <a:r>
              <a:rPr lang="en-US" b="1"/>
              <a:t>U.S. Army </a:t>
            </a:r>
            <a:r>
              <a:rPr lang="en-US">
                <a:solidFill>
                  <a:srgbClr val="1B75BB"/>
                </a:solidFill>
              </a:rPr>
              <a:t>(</a:t>
            </a:r>
            <a:r>
              <a:rPr lang="en-US" err="1">
                <a:solidFill>
                  <a:srgbClr val="1B75BB"/>
                </a:solidFill>
              </a:rPr>
              <a:t>army.mil</a:t>
            </a:r>
            <a:r>
              <a:rPr lang="en-US">
                <a:solidFill>
                  <a:srgbClr val="1B75BB"/>
                </a:solidFill>
              </a:rPr>
              <a:t>/media)</a:t>
            </a:r>
          </a:p>
          <a:p>
            <a:pPr>
              <a:lnSpc>
                <a:spcPct val="130000"/>
              </a:lnSpc>
              <a:spcBef>
                <a:spcPts val="600"/>
              </a:spcBef>
            </a:pPr>
            <a:r>
              <a:rPr lang="en-US" b="1"/>
              <a:t>U.S. Air Force </a:t>
            </a:r>
            <a:r>
              <a:rPr lang="en-US">
                <a:solidFill>
                  <a:srgbClr val="1B75BB"/>
                </a:solidFill>
              </a:rPr>
              <a:t>(</a:t>
            </a:r>
            <a:r>
              <a:rPr lang="en-US" err="1">
                <a:solidFill>
                  <a:srgbClr val="1B75BB"/>
                </a:solidFill>
              </a:rPr>
              <a:t>af.mil</a:t>
            </a:r>
            <a:r>
              <a:rPr lang="en-US">
                <a:solidFill>
                  <a:srgbClr val="1B75BB"/>
                </a:solidFill>
              </a:rPr>
              <a:t>/photos)</a:t>
            </a:r>
          </a:p>
          <a:p>
            <a:pPr>
              <a:lnSpc>
                <a:spcPct val="130000"/>
              </a:lnSpc>
              <a:spcBef>
                <a:spcPts val="600"/>
              </a:spcBef>
            </a:pPr>
            <a:r>
              <a:rPr lang="en-US" b="1"/>
              <a:t>U.S. Navy </a:t>
            </a:r>
            <a:r>
              <a:rPr lang="en-US">
                <a:solidFill>
                  <a:srgbClr val="1B75BB"/>
                </a:solidFill>
              </a:rPr>
              <a:t>(</a:t>
            </a:r>
            <a:r>
              <a:rPr lang="en-US" err="1">
                <a:solidFill>
                  <a:srgbClr val="1B75BB"/>
                </a:solidFill>
              </a:rPr>
              <a:t>navy.mil</a:t>
            </a:r>
            <a:r>
              <a:rPr lang="en-US">
                <a:solidFill>
                  <a:srgbClr val="1B75BB"/>
                </a:solidFill>
              </a:rPr>
              <a:t>/</a:t>
            </a:r>
            <a:r>
              <a:rPr lang="en-US" err="1">
                <a:solidFill>
                  <a:srgbClr val="1B75BB"/>
                </a:solidFill>
              </a:rPr>
              <a:t>viewGallery.asp</a:t>
            </a:r>
            <a:r>
              <a:rPr lang="en-US">
                <a:solidFill>
                  <a:srgbClr val="1B75BB"/>
                </a:solidFill>
              </a:rPr>
              <a:t>)</a:t>
            </a:r>
          </a:p>
          <a:p>
            <a:pPr>
              <a:lnSpc>
                <a:spcPct val="130000"/>
              </a:lnSpc>
              <a:spcBef>
                <a:spcPts val="600"/>
              </a:spcBef>
            </a:pPr>
            <a:r>
              <a:rPr lang="en-US" b="1"/>
              <a:t>U.S. Marines </a:t>
            </a:r>
            <a:r>
              <a:rPr lang="en-US">
                <a:solidFill>
                  <a:srgbClr val="1B75BB"/>
                </a:solidFill>
              </a:rPr>
              <a:t>(</a:t>
            </a:r>
            <a:r>
              <a:rPr lang="en-US" err="1">
                <a:solidFill>
                  <a:srgbClr val="1B75BB"/>
                </a:solidFill>
              </a:rPr>
              <a:t>marines.mil</a:t>
            </a:r>
            <a:r>
              <a:rPr lang="en-US">
                <a:solidFill>
                  <a:srgbClr val="1B75BB"/>
                </a:solidFill>
              </a:rPr>
              <a:t>/</a:t>
            </a:r>
            <a:r>
              <a:rPr lang="en-US" err="1">
                <a:solidFill>
                  <a:srgbClr val="1B75BB"/>
                </a:solidFill>
              </a:rPr>
              <a:t>Photos.aspx</a:t>
            </a:r>
            <a:r>
              <a:rPr lang="en-US">
                <a:solidFill>
                  <a:srgbClr val="1B75BB"/>
                </a:solidFill>
              </a:rPr>
              <a:t>)</a:t>
            </a:r>
          </a:p>
          <a:p>
            <a:pPr>
              <a:lnSpc>
                <a:spcPct val="130000"/>
              </a:lnSpc>
              <a:spcBef>
                <a:spcPts val="600"/>
              </a:spcBef>
            </a:pPr>
            <a:r>
              <a:rPr lang="en-US" b="1"/>
              <a:t>U.S. Coast Guard </a:t>
            </a:r>
            <a:r>
              <a:rPr lang="en-US">
                <a:solidFill>
                  <a:srgbClr val="1B75BB"/>
                </a:solidFill>
              </a:rPr>
              <a:t>(</a:t>
            </a:r>
            <a:r>
              <a:rPr lang="en-US" err="1">
                <a:solidFill>
                  <a:srgbClr val="1B75BB"/>
                </a:solidFill>
              </a:rPr>
              <a:t>uscg.mil</a:t>
            </a:r>
            <a:r>
              <a:rPr lang="en-US">
                <a:solidFill>
                  <a:srgbClr val="1B75BB"/>
                </a:solidFill>
              </a:rPr>
              <a:t>/top/downloads)</a:t>
            </a:r>
          </a:p>
          <a:p>
            <a:pPr>
              <a:lnSpc>
                <a:spcPct val="130000"/>
              </a:lnSpc>
              <a:spcBef>
                <a:spcPts val="600"/>
              </a:spcBef>
            </a:pPr>
            <a:r>
              <a:rPr lang="en-US" b="1"/>
              <a:t>U.S. National Guard </a:t>
            </a:r>
            <a:r>
              <a:rPr lang="en-US">
                <a:solidFill>
                  <a:srgbClr val="1B75BB"/>
                </a:solidFill>
              </a:rPr>
              <a:t>(</a:t>
            </a:r>
            <a:r>
              <a:rPr lang="en-US" err="1">
                <a:solidFill>
                  <a:srgbClr val="1B75BB"/>
                </a:solidFill>
              </a:rPr>
              <a:t>nationalguard.mil</a:t>
            </a:r>
            <a:r>
              <a:rPr lang="en-US">
                <a:solidFill>
                  <a:srgbClr val="1B75BB"/>
                </a:solidFill>
              </a:rPr>
              <a:t>/resources/</a:t>
            </a:r>
            <a:r>
              <a:rPr lang="en-US" err="1">
                <a:solidFill>
                  <a:srgbClr val="1B75BB"/>
                </a:solidFill>
              </a:rPr>
              <a:t>photo_gallery</a:t>
            </a:r>
            <a:r>
              <a:rPr lang="en-US">
                <a:solidFill>
                  <a:srgbClr val="1B75BB"/>
                </a:solidFill>
              </a:rPr>
              <a:t>)</a:t>
            </a:r>
          </a:p>
          <a:p>
            <a:pPr>
              <a:lnSpc>
                <a:spcPct val="130000"/>
              </a:lnSpc>
              <a:spcBef>
                <a:spcPts val="600"/>
              </a:spcBef>
            </a:pPr>
            <a:r>
              <a:rPr lang="en-US" b="1"/>
              <a:t>NASA</a:t>
            </a:r>
            <a:r>
              <a:rPr lang="en-US"/>
              <a:t> </a:t>
            </a:r>
            <a:r>
              <a:rPr lang="en-US">
                <a:solidFill>
                  <a:srgbClr val="1B75BB"/>
                </a:solidFill>
              </a:rPr>
              <a:t>(</a:t>
            </a:r>
            <a:r>
              <a:rPr lang="en-US" err="1">
                <a:solidFill>
                  <a:srgbClr val="1B75BB"/>
                </a:solidFill>
              </a:rPr>
              <a:t>nasa.gov</a:t>
            </a:r>
            <a:r>
              <a:rPr lang="en-US">
                <a:solidFill>
                  <a:srgbClr val="1B75BB"/>
                </a:solidFill>
              </a:rPr>
              <a:t>/multimedia/</a:t>
            </a:r>
            <a:r>
              <a:rPr lang="en-US" err="1">
                <a:solidFill>
                  <a:srgbClr val="1B75BB"/>
                </a:solidFill>
              </a:rPr>
              <a:t>imagegallery</a:t>
            </a:r>
            <a:r>
              <a:rPr lang="en-US">
                <a:solidFill>
                  <a:srgbClr val="1B75BB"/>
                </a:solidFill>
              </a:rPr>
              <a:t>)</a:t>
            </a:r>
          </a:p>
          <a:p>
            <a:pPr>
              <a:lnSpc>
                <a:spcPct val="130000"/>
              </a:lnSpc>
              <a:spcBef>
                <a:spcPts val="600"/>
              </a:spcBef>
            </a:pPr>
            <a:r>
              <a:rPr lang="en-US" b="1"/>
              <a:t>NOAA</a:t>
            </a:r>
            <a:r>
              <a:rPr lang="en-US"/>
              <a:t> </a:t>
            </a:r>
            <a:r>
              <a:rPr lang="en-US">
                <a:solidFill>
                  <a:srgbClr val="1B75BB"/>
                </a:solidFill>
              </a:rPr>
              <a:t>(</a:t>
            </a:r>
            <a:r>
              <a:rPr lang="en-US" err="1">
                <a:solidFill>
                  <a:srgbClr val="1B75BB"/>
                </a:solidFill>
              </a:rPr>
              <a:t>photolib.noaa.gov</a:t>
            </a:r>
            <a:r>
              <a:rPr lang="en-US">
                <a:solidFill>
                  <a:srgbClr val="1B75BB"/>
                </a:solidFill>
              </a:rPr>
              <a:t>)</a:t>
            </a:r>
          </a:p>
          <a:p>
            <a:pPr>
              <a:lnSpc>
                <a:spcPct val="130000"/>
              </a:lnSpc>
              <a:spcBef>
                <a:spcPts val="600"/>
              </a:spcBef>
            </a:pPr>
            <a:r>
              <a:rPr lang="en-US" b="1"/>
              <a:t>DOS</a:t>
            </a:r>
            <a:r>
              <a:rPr lang="en-US"/>
              <a:t> </a:t>
            </a:r>
            <a:r>
              <a:rPr lang="en-US">
                <a:solidFill>
                  <a:srgbClr val="1B75BB"/>
                </a:solidFill>
              </a:rPr>
              <a:t>(</a:t>
            </a:r>
            <a:r>
              <a:rPr lang="en-US" err="1">
                <a:solidFill>
                  <a:srgbClr val="1B75BB"/>
                </a:solidFill>
              </a:rPr>
              <a:t>state.gov</a:t>
            </a:r>
            <a:r>
              <a:rPr lang="en-US">
                <a:solidFill>
                  <a:srgbClr val="1B75BB"/>
                </a:solidFill>
              </a:rPr>
              <a:t>/r/pa/</a:t>
            </a:r>
            <a:r>
              <a:rPr lang="en-US" err="1">
                <a:solidFill>
                  <a:srgbClr val="1B75BB"/>
                </a:solidFill>
              </a:rPr>
              <a:t>ei</a:t>
            </a:r>
            <a:r>
              <a:rPr lang="en-US">
                <a:solidFill>
                  <a:srgbClr val="1B75BB"/>
                </a:solidFill>
              </a:rPr>
              <a:t>/pix/</a:t>
            </a:r>
            <a:r>
              <a:rPr lang="en-US" err="1">
                <a:solidFill>
                  <a:srgbClr val="1B75BB"/>
                </a:solidFill>
              </a:rPr>
              <a:t>at_work</a:t>
            </a:r>
            <a:r>
              <a:rPr lang="en-US">
                <a:solidFill>
                  <a:srgbClr val="1B75BB"/>
                </a:solidFill>
              </a:rPr>
              <a:t>)</a:t>
            </a:r>
          </a:p>
        </p:txBody>
      </p:sp>
      <p:sp>
        <p:nvSpPr>
          <p:cNvPr id="7" name="Content Placeholder 1"/>
          <p:cNvSpPr txBox="1">
            <a:spLocks/>
          </p:cNvSpPr>
          <p:nvPr/>
        </p:nvSpPr>
        <p:spPr bwMode="gray">
          <a:xfrm>
            <a:off x="0" y="5562600"/>
            <a:ext cx="9144000" cy="35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charset="0"/>
              <a:buChar char="§"/>
              <a:defRPr b="1">
                <a:solidFill>
                  <a:schemeClr val="tx1"/>
                </a:solidFill>
                <a:latin typeface="+mn-lt"/>
                <a:ea typeface="ＭＳ Ｐゴシック" charset="0"/>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2pPr>
            <a:lvl3pPr marL="561975" indent="-1793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3pPr>
            <a:lvl4pPr marL="768350" indent="-2047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4pPr>
            <a:lvl5pPr marL="10509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ＭＳ Ｐゴシック" charset="0"/>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pPr marL="0" indent="0" algn="ctr" eaLnBrk="1" hangingPunct="1">
              <a:buNone/>
            </a:pPr>
            <a:r>
              <a:rPr lang="en-US">
                <a:solidFill>
                  <a:srgbClr val="BE1E2D"/>
                </a:solidFill>
              </a:rPr>
              <a:t>Most government agencies have photos under a media or photos tab.</a:t>
            </a:r>
            <a:endParaRPr lang="en-US" b="1">
              <a:solidFill>
                <a:srgbClr val="BE1E2D"/>
              </a:solidFill>
            </a:endParaRPr>
          </a:p>
        </p:txBody>
      </p:sp>
      <p:sp>
        <p:nvSpPr>
          <p:cNvPr id="8" name="Rectangle 7"/>
          <p:cNvSpPr/>
          <p:nvPr/>
        </p:nvSpPr>
        <p:spPr>
          <a:xfrm>
            <a:off x="6096000" y="1600200"/>
            <a:ext cx="2971800" cy="1569660"/>
          </a:xfrm>
          <a:prstGeom prst="rect">
            <a:avLst/>
          </a:prstGeom>
          <a:solidFill>
            <a:schemeClr val="bg2"/>
          </a:solidFill>
        </p:spPr>
        <p:txBody>
          <a:bodyPr wrap="square">
            <a:spAutoFit/>
          </a:bodyPr>
          <a:lstStyle/>
          <a:p>
            <a:r>
              <a:rPr lang="en-US" sz="1600" b="1">
                <a:solidFill>
                  <a:schemeClr val="tx1">
                    <a:lumMod val="65000"/>
                    <a:lumOff val="35000"/>
                  </a:schemeClr>
                </a:solidFill>
              </a:rPr>
              <a:t>Note: </a:t>
            </a:r>
            <a:r>
              <a:rPr lang="en-US" sz="1600">
                <a:solidFill>
                  <a:schemeClr val="tx1">
                    <a:lumMod val="65000"/>
                    <a:lumOff val="35000"/>
                  </a:schemeClr>
                </a:solidFill>
              </a:rPr>
              <a:t>Some photos are in the public domain or U.S. government works and may </a:t>
            </a:r>
            <a:br>
              <a:rPr lang="en-US" sz="1600">
                <a:solidFill>
                  <a:schemeClr val="tx1">
                    <a:lumMod val="65000"/>
                    <a:lumOff val="35000"/>
                  </a:schemeClr>
                </a:solidFill>
              </a:rPr>
            </a:br>
            <a:r>
              <a:rPr lang="en-US" sz="1600">
                <a:solidFill>
                  <a:schemeClr val="tx1">
                    <a:lumMod val="65000"/>
                    <a:lumOff val="35000"/>
                  </a:schemeClr>
                </a:solidFill>
              </a:rPr>
              <a:t>be used without permission or fee, but also may be protected; always check.</a:t>
            </a:r>
          </a:p>
        </p:txBody>
      </p:sp>
      <p:sp>
        <p:nvSpPr>
          <p:cNvPr id="9"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50</a:t>
            </a:fld>
            <a:endParaRPr lang="en-US"/>
          </a:p>
        </p:txBody>
      </p:sp>
    </p:spTree>
    <p:extLst>
      <p:ext uri="{BB962C8B-B14F-4D97-AF65-F5344CB8AC3E}">
        <p14:creationId xmlns:p14="http://schemas.microsoft.com/office/powerpoint/2010/main" val="33213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5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fade">
                                      <p:cBhvr>
                                        <p:cTn id="52" dur="500"/>
                                        <p:tgtEl>
                                          <p:spTgt spid="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Effect transition="in" filter="fade">
                                      <p:cBhvr>
                                        <p:cTn id="57" dur="500"/>
                                        <p:tgtEl>
                                          <p:spTgt spid="4">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10" end="10"/>
                                            </p:txEl>
                                          </p:spTgt>
                                        </p:tgtEl>
                                        <p:attrNameLst>
                                          <p:attrName>style.visibility</p:attrName>
                                        </p:attrNameLst>
                                      </p:cBhvr>
                                      <p:to>
                                        <p:strVal val="visible"/>
                                      </p:to>
                                    </p:set>
                                    <p:animEffect transition="in" filter="fade">
                                      <p:cBhvr>
                                        <p:cTn id="62" dur="500"/>
                                        <p:tgtEl>
                                          <p:spTgt spid="4">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Effect transition="in" filter="fade">
                                      <p:cBhvr>
                                        <p:cTn id="67" dur="500"/>
                                        <p:tgtEl>
                                          <p:spTgt spid="4">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
                                            <p:txEl>
                                              <p:pRg st="0" end="0"/>
                                            </p:txEl>
                                          </p:spTgt>
                                        </p:tgtEl>
                                        <p:attrNameLst>
                                          <p:attrName>style.visibility</p:attrName>
                                        </p:attrNameLst>
                                      </p:cBhvr>
                                      <p:to>
                                        <p:strVal val="visible"/>
                                      </p:to>
                                    </p:set>
                                    <p:animEffect transition="in" filter="fade">
                                      <p:cBhvr>
                                        <p:cTn id="72" dur="500"/>
                                        <p:tgtEl>
                                          <p:spTgt spid="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8">
                                            <p:txEl>
                                              <p:pRg st="0" end="0"/>
                                            </p:txEl>
                                          </p:spTgt>
                                        </p:tgtEl>
                                        <p:attrNameLst>
                                          <p:attrName>style.visibility</p:attrName>
                                        </p:attrNameLst>
                                      </p:cBhvr>
                                      <p:to>
                                        <p:strVal val="visible"/>
                                      </p:to>
                                    </p:set>
                                    <p:animEffect transition="in" filter="fade">
                                      <p:cBhvr>
                                        <p:cTn id="7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Define</a:t>
            </a:r>
          </a:p>
        </p:txBody>
      </p:sp>
      <p:sp>
        <p:nvSpPr>
          <p:cNvPr id="9" name="Subtitle 8"/>
          <p:cNvSpPr>
            <a:spLocks noGrp="1"/>
          </p:cNvSpPr>
          <p:nvPr>
            <p:ph type="subTitle" idx="11"/>
          </p:nvPr>
        </p:nvSpPr>
        <p:spPr/>
        <p:txBody>
          <a:bodyPr/>
          <a:lstStyle/>
          <a:p>
            <a:r>
              <a:rPr lang="en-US" dirty="0"/>
              <a:t>Tools - Software</a:t>
            </a:r>
          </a:p>
        </p:txBody>
      </p:sp>
      <p:sp>
        <p:nvSpPr>
          <p:cNvPr id="7" name="Content Placeholder 6"/>
          <p:cNvSpPr>
            <a:spLocks noGrp="1"/>
          </p:cNvSpPr>
          <p:nvPr>
            <p:ph sz="half" idx="1"/>
          </p:nvPr>
        </p:nvSpPr>
        <p:spPr>
          <a:xfrm>
            <a:off x="914400" y="1600200"/>
            <a:ext cx="7467600" cy="3962400"/>
          </a:xfrm>
        </p:spPr>
        <p:txBody>
          <a:bodyPr>
            <a:normAutofit fontScale="92500" lnSpcReduction="10000"/>
          </a:bodyPr>
          <a:lstStyle/>
          <a:p>
            <a:pPr>
              <a:spcBef>
                <a:spcPts val="600"/>
              </a:spcBef>
            </a:pPr>
            <a:r>
              <a:rPr lang="en-US" b="1" dirty="0"/>
              <a:t>Adobe Creative Suite</a:t>
            </a:r>
          </a:p>
          <a:p>
            <a:pPr>
              <a:spcBef>
                <a:spcPts val="600"/>
              </a:spcBef>
            </a:pPr>
            <a:r>
              <a:rPr lang="en-US" sz="1800" dirty="0"/>
              <a:t>Photoshop, Illustrator, InDesign, Acrobat</a:t>
            </a:r>
          </a:p>
          <a:p>
            <a:pPr>
              <a:spcBef>
                <a:spcPts val="600"/>
              </a:spcBef>
            </a:pPr>
            <a:br>
              <a:rPr lang="en-US" dirty="0"/>
            </a:br>
            <a:endParaRPr lang="en-US" dirty="0"/>
          </a:p>
          <a:p>
            <a:pPr>
              <a:spcBef>
                <a:spcPts val="1200"/>
              </a:spcBef>
            </a:pPr>
            <a:r>
              <a:rPr lang="en-US" b="1" dirty="0"/>
              <a:t>Microsoft Office Suite</a:t>
            </a:r>
            <a:endParaRPr lang="en-US" dirty="0"/>
          </a:p>
          <a:p>
            <a:pPr>
              <a:spcBef>
                <a:spcPts val="600"/>
              </a:spcBef>
            </a:pPr>
            <a:r>
              <a:rPr lang="en-US" sz="1800" dirty="0"/>
              <a:t>Word, Excel, PowerPoint, Outlook</a:t>
            </a:r>
            <a:br>
              <a:rPr lang="en-US" sz="1800" dirty="0"/>
            </a:br>
            <a:endParaRPr lang="en-US" sz="1800" dirty="0"/>
          </a:p>
          <a:p>
            <a:pPr>
              <a:spcBef>
                <a:spcPts val="600"/>
              </a:spcBef>
            </a:pPr>
            <a:endParaRPr lang="en-US" dirty="0"/>
          </a:p>
          <a:p>
            <a:pPr>
              <a:spcBef>
                <a:spcPts val="1200"/>
              </a:spcBef>
            </a:pPr>
            <a:r>
              <a:rPr lang="en-US" b="1" dirty="0"/>
              <a:t>Internet Browsers</a:t>
            </a:r>
          </a:p>
          <a:p>
            <a:pPr>
              <a:spcBef>
                <a:spcPts val="600"/>
              </a:spcBef>
            </a:pPr>
            <a:r>
              <a:rPr lang="en-US" sz="1800" dirty="0"/>
              <a:t>Internet Explorer, Safari, Firefox</a:t>
            </a:r>
          </a:p>
          <a:p>
            <a:endParaRPr lang="en-US" dirty="0"/>
          </a:p>
          <a:p>
            <a:endParaRPr lang="en-US" dirty="0"/>
          </a:p>
        </p:txBody>
      </p:sp>
      <p:pic>
        <p:nvPicPr>
          <p:cNvPr id="12" name="MSOffice.png" descr="/Users/bridgetskelly/Desktop/MSOffice.pn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934068" y="3957805"/>
            <a:ext cx="2875932" cy="461795"/>
          </a:xfrm>
          <a:prstGeom prst="rect">
            <a:avLst/>
          </a:prstGeom>
        </p:spPr>
      </p:pic>
      <p:pic>
        <p:nvPicPr>
          <p:cNvPr id="13" name="AdobeCS.png" descr="/Users/bridgetskelly/Desktop/Graphics Training/AdobeCS.png"/>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990600" y="2438400"/>
            <a:ext cx="2629031" cy="461795"/>
          </a:xfrm>
          <a:prstGeom prst="rect">
            <a:avLst/>
          </a:prstGeom>
        </p:spPr>
      </p:pic>
      <p:pic>
        <p:nvPicPr>
          <p:cNvPr id="14" name="Browsers.png" descr="/Users/bridgetskelly/Desktop/Browsers.png"/>
          <p:cNvPicPr>
            <a:picLocks noChangeAspect="1"/>
          </p:cNvPicPr>
          <p:nvPr/>
        </p:nvPicPr>
        <p:blipFill>
          <a:blip r:embed="rId6" r:link="rId7" cstate="print">
            <a:extLst>
              <a:ext uri="{28A0092B-C50C-407E-A947-70E740481C1C}">
                <a14:useLocalDpi xmlns:a14="http://schemas.microsoft.com/office/drawing/2010/main" val="0"/>
              </a:ext>
            </a:extLst>
          </a:blip>
          <a:stretch>
            <a:fillRect/>
          </a:stretch>
        </p:blipFill>
        <p:spPr>
          <a:xfrm>
            <a:off x="914400" y="5425410"/>
            <a:ext cx="2779915" cy="594390"/>
          </a:xfrm>
          <a:prstGeom prst="rect">
            <a:avLst/>
          </a:prstGeom>
        </p:spPr>
      </p:pic>
      <p:sp>
        <p:nvSpPr>
          <p:cNvPr id="15" name="Rectangle 14"/>
          <p:cNvSpPr/>
          <p:nvPr/>
        </p:nvSpPr>
        <p:spPr>
          <a:xfrm>
            <a:off x="6248400" y="0"/>
            <a:ext cx="2895600" cy="61722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6248400" y="533400"/>
            <a:ext cx="2895600" cy="5638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274320" tIns="0" rIns="274320" bIns="0" rtlCol="0" anchor="t"/>
          <a:lstStyle/>
          <a:p>
            <a:endParaRPr lang="en-US" sz="2000" b="1" dirty="0">
              <a:solidFill>
                <a:srgbClr val="1B75BB"/>
              </a:solidFill>
              <a:latin typeface="+mj-lt"/>
            </a:endParaRPr>
          </a:p>
          <a:p>
            <a:endParaRPr lang="en-US" sz="2000" b="1" dirty="0">
              <a:solidFill>
                <a:srgbClr val="1B75BB"/>
              </a:solidFill>
              <a:latin typeface="+mj-lt"/>
            </a:endParaRPr>
          </a:p>
          <a:p>
            <a:endParaRPr lang="en-US" sz="2000" b="1" dirty="0">
              <a:solidFill>
                <a:srgbClr val="1B75BB"/>
              </a:solidFill>
              <a:latin typeface="+mj-lt"/>
            </a:endParaRPr>
          </a:p>
          <a:p>
            <a:endParaRPr lang="en-US" sz="2000" b="1" dirty="0">
              <a:solidFill>
                <a:srgbClr val="1B75BB"/>
              </a:solidFill>
              <a:latin typeface="+mj-lt"/>
            </a:endParaRPr>
          </a:p>
          <a:p>
            <a:r>
              <a:rPr lang="en-US" sz="2000" b="1" dirty="0">
                <a:solidFill>
                  <a:srgbClr val="1B75BB"/>
                </a:solidFill>
                <a:latin typeface="+mj-lt"/>
              </a:rPr>
              <a:t>Adobe Creative Cloud</a:t>
            </a:r>
          </a:p>
          <a:p>
            <a:br>
              <a:rPr lang="en-US" sz="2000" dirty="0">
                <a:solidFill>
                  <a:srgbClr val="1B75BB"/>
                </a:solidFill>
                <a:latin typeface="+mj-lt"/>
                <a:ea typeface="Arial"/>
                <a:cs typeface="Arial"/>
              </a:rPr>
            </a:br>
            <a:r>
              <a:rPr lang="en-US" dirty="0">
                <a:solidFill>
                  <a:srgbClr val="1B75BB"/>
                </a:solidFill>
                <a:latin typeface="+mj-lt"/>
                <a:ea typeface="Arial"/>
                <a:cs typeface="Arial"/>
              </a:rPr>
              <a:t>Subscription-based software allowing access to download and install all of Adobe’s latest versions of software applications.</a:t>
            </a:r>
          </a:p>
          <a:p>
            <a:endParaRPr lang="en-US" dirty="0">
              <a:solidFill>
                <a:srgbClr val="1B75BB"/>
              </a:solidFill>
              <a:latin typeface="+mj-lt"/>
              <a:ea typeface="Arial"/>
              <a:cs typeface="Arial"/>
            </a:endParaRPr>
          </a:p>
          <a:p>
            <a:r>
              <a:rPr lang="en-US" dirty="0">
                <a:solidFill>
                  <a:srgbClr val="1B75BB"/>
                </a:solidFill>
                <a:latin typeface="+mj-lt"/>
                <a:ea typeface="Arial"/>
                <a:cs typeface="Arial"/>
              </a:rPr>
              <a:t>Subscriptions cost $20 to $50 per month. </a:t>
            </a:r>
            <a:endParaRPr lang="en-US" sz="1600" dirty="0">
              <a:solidFill>
                <a:srgbClr val="1B75BB"/>
              </a:solidFill>
              <a:latin typeface="+mj-lt"/>
              <a:ea typeface="Arial"/>
              <a:cs typeface="Arial"/>
            </a:endParaRPr>
          </a:p>
        </p:txBody>
      </p:sp>
      <p:pic>
        <p:nvPicPr>
          <p:cNvPr id="17" name="CreativeCloud.png" descr="/Users/bridgetskelly/Desktop/CreativeCloud.png"/>
          <p:cNvPicPr>
            <a:picLocks noChangeAspect="1"/>
          </p:cNvPicPr>
          <p:nvPr/>
        </p:nvPicPr>
        <p:blipFill>
          <a:blip r:embed="rId8" r:link="rId9" cstate="print">
            <a:extLst>
              <a:ext uri="{28A0092B-C50C-407E-A947-70E740481C1C}">
                <a14:useLocalDpi xmlns:a14="http://schemas.microsoft.com/office/drawing/2010/main" val="0"/>
              </a:ext>
            </a:extLst>
          </a:blip>
          <a:stretch>
            <a:fillRect/>
          </a:stretch>
        </p:blipFill>
        <p:spPr>
          <a:xfrm>
            <a:off x="6553200" y="609600"/>
            <a:ext cx="990600" cy="965835"/>
          </a:xfrm>
          <a:prstGeom prst="rect">
            <a:avLst/>
          </a:prstGeom>
        </p:spPr>
      </p:pic>
      <p:sp>
        <p:nvSpPr>
          <p:cNvPr id="11"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51</a:t>
            </a:fld>
            <a:endParaRPr lang="en-US" dirty="0"/>
          </a:p>
        </p:txBody>
      </p:sp>
    </p:spTree>
    <p:extLst>
      <p:ext uri="{BB962C8B-B14F-4D97-AF65-F5344CB8AC3E}">
        <p14:creationId xmlns:p14="http://schemas.microsoft.com/office/powerpoint/2010/main" val="102855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Effect transition="in" filter="fade">
                                      <p:cBhvr>
                                        <p:cTn id="33" dur="500"/>
                                        <p:tgtEl>
                                          <p:spTgt spid="7">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xEl>
                                              <p:pRg st="7" end="7"/>
                                            </p:txEl>
                                          </p:spTgt>
                                        </p:tgtEl>
                                        <p:attrNameLst>
                                          <p:attrName>style.visibility</p:attrName>
                                        </p:attrNameLst>
                                      </p:cBhvr>
                                      <p:to>
                                        <p:strVal val="visible"/>
                                      </p:to>
                                    </p:set>
                                    <p:animEffect transition="in" filter="fade">
                                      <p:cBhvr>
                                        <p:cTn id="36" dur="500"/>
                                        <p:tgtEl>
                                          <p:spTgt spid="7">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xercise_Discover.jpg"/>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ontent Placeholder 3"/>
          <p:cNvSpPr txBox="1">
            <a:spLocks/>
          </p:cNvSpPr>
          <p:nvPr/>
        </p:nvSpPr>
        <p:spPr>
          <a:xfrm>
            <a:off x="381000" y="3442699"/>
            <a:ext cx="2819400" cy="2286000"/>
          </a:xfrm>
          <a:prstGeom prst="rect">
            <a:avLst/>
          </a:prstGeom>
        </p:spPr>
        <p:txBody>
          <a:bodyPr>
            <a:normAutofit fontScale="92500"/>
          </a:bodyPr>
          <a:lstStyle>
            <a:lvl1pPr marL="228600" indent="-228600" algn="l" defTabSz="914400" rtl="0" eaLnBrk="1" latinLnBrk="0" hangingPunct="1">
              <a:spcBef>
                <a:spcPct val="20000"/>
              </a:spcBef>
              <a:buClr>
                <a:srgbClr val="1B75BB"/>
              </a:buClr>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rgbClr val="BE1E2D"/>
              </a:buClr>
              <a:buFont typeface="Wingdings" charset="2"/>
              <a:buChar char="ü"/>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None/>
            </a:pPr>
            <a:r>
              <a:rPr lang="en-US" sz="2000" dirty="0">
                <a:solidFill>
                  <a:srgbClr val="BE1E2D"/>
                </a:solidFill>
              </a:rPr>
              <a:t>MODULE 5 EXERCISE:</a:t>
            </a:r>
          </a:p>
          <a:p>
            <a:pPr marL="0" indent="0">
              <a:spcAft>
                <a:spcPts val="600"/>
              </a:spcAft>
              <a:buNone/>
            </a:pPr>
            <a:r>
              <a:rPr lang="en-US" sz="1400" dirty="0"/>
              <a:t>DEVELOP PROPOSAL ACTION PLAN &amp; ESTIMATE.</a:t>
            </a:r>
          </a:p>
          <a:p>
            <a:pPr marL="0" indent="0">
              <a:spcAft>
                <a:spcPts val="600"/>
              </a:spcAft>
              <a:buNone/>
            </a:pPr>
            <a:r>
              <a:rPr lang="en-US" sz="1400" dirty="0"/>
              <a:t>FILES: Module 5 Example RFP Formatting Reqs.docx</a:t>
            </a:r>
          </a:p>
          <a:p>
            <a:pPr marL="0" indent="0">
              <a:spcAft>
                <a:spcPts val="600"/>
              </a:spcAft>
              <a:buNone/>
            </a:pPr>
            <a:r>
              <a:rPr lang="en-US" sz="1400" dirty="0"/>
              <a:t>Module 5 Proposal Graphics Plan and Budget.docx</a:t>
            </a:r>
          </a:p>
          <a:p>
            <a:pPr marL="0" indent="0">
              <a:spcAft>
                <a:spcPts val="600"/>
              </a:spcAft>
              <a:buNone/>
            </a:pPr>
            <a:r>
              <a:rPr lang="en-US" sz="1400" dirty="0"/>
              <a:t> </a:t>
            </a:r>
          </a:p>
        </p:txBody>
      </p:sp>
    </p:spTree>
    <p:extLst>
      <p:ext uri="{BB962C8B-B14F-4D97-AF65-F5344CB8AC3E}">
        <p14:creationId xmlns:p14="http://schemas.microsoft.com/office/powerpoint/2010/main" val="2491226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5A5B-71A0-1872-A079-E9AE81174258}"/>
              </a:ext>
            </a:extLst>
          </p:cNvPr>
          <p:cNvSpPr>
            <a:spLocks noGrp="1"/>
          </p:cNvSpPr>
          <p:nvPr>
            <p:ph type="title"/>
          </p:nvPr>
        </p:nvSpPr>
        <p:spPr/>
        <p:txBody>
          <a:bodyPr/>
          <a:lstStyle/>
          <a:p>
            <a:r>
              <a:rPr lang="en-US" b="1" i="0" dirty="0">
                <a:solidFill>
                  <a:srgbClr val="17375E"/>
                </a:solidFill>
                <a:effectLst/>
                <a:highlight>
                  <a:srgbClr val="FFFFFF"/>
                </a:highlight>
                <a:latin typeface="Plus Jakarta Sans"/>
              </a:rPr>
              <a:t>Define: Using AI for graphics</a:t>
            </a:r>
            <a:endParaRPr lang="en-US" dirty="0"/>
          </a:p>
        </p:txBody>
      </p:sp>
      <p:sp>
        <p:nvSpPr>
          <p:cNvPr id="3" name="Text Placeholder 2">
            <a:extLst>
              <a:ext uri="{FF2B5EF4-FFF2-40B4-BE49-F238E27FC236}">
                <a16:creationId xmlns:a16="http://schemas.microsoft.com/office/drawing/2014/main" id="{B9F8341F-405E-82F4-7FB5-52EBF4173682}"/>
              </a:ext>
            </a:extLst>
          </p:cNvPr>
          <p:cNvSpPr>
            <a:spLocks noGrp="1"/>
          </p:cNvSpPr>
          <p:nvPr>
            <p:ph type="body" idx="1"/>
          </p:nvPr>
        </p:nvSpPr>
        <p:spPr/>
        <p:txBody>
          <a:bodyPr/>
          <a:lstStyle/>
          <a:p>
            <a:r>
              <a:rPr lang="en-US" dirty="0"/>
              <a:t>Module 6</a:t>
            </a:r>
          </a:p>
        </p:txBody>
      </p:sp>
    </p:spTree>
    <p:extLst>
      <p:ext uri="{BB962C8B-B14F-4D97-AF65-F5344CB8AC3E}">
        <p14:creationId xmlns:p14="http://schemas.microsoft.com/office/powerpoint/2010/main" val="2613491403"/>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29426B-267E-46F1-74EF-85F0CCF710A8}"/>
              </a:ext>
            </a:extLst>
          </p:cNvPr>
          <p:cNvSpPr>
            <a:spLocks noGrp="1"/>
          </p:cNvSpPr>
          <p:nvPr>
            <p:ph idx="1"/>
          </p:nvPr>
        </p:nvSpPr>
        <p:spPr>
          <a:xfrm>
            <a:off x="914400" y="1578080"/>
            <a:ext cx="4895850" cy="4441720"/>
          </a:xfrm>
        </p:spPr>
        <p:txBody>
          <a:bodyPr>
            <a:normAutofit fontScale="77500" lnSpcReduction="20000"/>
          </a:bodyPr>
          <a:lstStyle/>
          <a:p>
            <a:pPr algn="l">
              <a:buFont typeface="Arial" panose="020B0604020202020204" pitchFamily="34" charset="0"/>
              <a:buChar char="•"/>
            </a:pPr>
            <a:r>
              <a:rPr lang="en-US" dirty="0">
                <a:solidFill>
                  <a:srgbClr val="3D4592"/>
                </a:solidFill>
                <a:latin typeface="unset"/>
              </a:rPr>
              <a:t>OpenAI DALL·E</a:t>
            </a:r>
            <a:r>
              <a:rPr lang="en-US" b="0" i="0" dirty="0">
                <a:solidFill>
                  <a:srgbClr val="403F3E"/>
                </a:solidFill>
                <a:effectLst/>
                <a:latin typeface="var(--zds-typography-base, &quot;Inter&quot;, Helvetica, arial, sans-serif)"/>
              </a:rPr>
              <a:t> for an easy-to-use AI image generator</a:t>
            </a:r>
          </a:p>
          <a:p>
            <a:pPr algn="l">
              <a:buFont typeface="Arial" panose="020B0604020202020204" pitchFamily="34" charset="0"/>
              <a:buChar char="•"/>
            </a:pPr>
            <a:r>
              <a:rPr lang="en-US" dirty="0">
                <a:solidFill>
                  <a:srgbClr val="3D4592"/>
                </a:solidFill>
                <a:latin typeface="unset"/>
              </a:rPr>
              <a:t>Midjourney</a:t>
            </a:r>
            <a:r>
              <a:rPr lang="en-US" b="0" i="0" dirty="0">
                <a:solidFill>
                  <a:srgbClr val="403F3E"/>
                </a:solidFill>
                <a:effectLst/>
                <a:latin typeface="var(--zds-typography-base, &quot;Inter&quot;, Helvetica, arial, sans-serif)"/>
              </a:rPr>
              <a:t> </a:t>
            </a:r>
            <a:r>
              <a:rPr lang="en-US" dirty="0">
                <a:solidFill>
                  <a:srgbClr val="403F3E"/>
                </a:solidFill>
                <a:latin typeface="var(--zds-typography-base, &quot;Inter&quot;, Helvetica, arial, sans-serif)"/>
              </a:rPr>
              <a:t>bot on Discord </a:t>
            </a:r>
            <a:r>
              <a:rPr lang="en-US" b="0" i="0" dirty="0">
                <a:solidFill>
                  <a:srgbClr val="403F3E"/>
                </a:solidFill>
                <a:effectLst/>
                <a:latin typeface="var(--zds-typography-base, &quot;Inter&quot;, Helvetica, arial, sans-serif)"/>
              </a:rPr>
              <a:t>for the best AI image results of cinematic quality</a:t>
            </a:r>
          </a:p>
          <a:p>
            <a:pPr algn="l">
              <a:buFont typeface="Arial" panose="020B0604020202020204" pitchFamily="34" charset="0"/>
              <a:buChar char="•"/>
            </a:pPr>
            <a:r>
              <a:rPr lang="en-US" dirty="0">
                <a:solidFill>
                  <a:srgbClr val="3D4592"/>
                </a:solidFill>
                <a:latin typeface="unset"/>
              </a:rPr>
              <a:t>Stable Diffusion</a:t>
            </a:r>
            <a:r>
              <a:rPr lang="en-US" b="0" i="0" dirty="0">
                <a:solidFill>
                  <a:srgbClr val="403F3E"/>
                </a:solidFill>
                <a:effectLst/>
                <a:latin typeface="var(--zds-typography-base, &quot;Inter&quot;, Helvetica, arial, sans-serif)"/>
              </a:rPr>
              <a:t> for customization and control of your AI images</a:t>
            </a:r>
          </a:p>
          <a:p>
            <a:pPr algn="l">
              <a:buFont typeface="Arial" panose="020B0604020202020204" pitchFamily="34" charset="0"/>
              <a:buChar char="•"/>
            </a:pPr>
            <a:r>
              <a:rPr lang="en-US" dirty="0">
                <a:solidFill>
                  <a:srgbClr val="3D4592"/>
                </a:solidFill>
                <a:latin typeface="unset"/>
              </a:rPr>
              <a:t>Adobe Firefly</a:t>
            </a:r>
            <a:r>
              <a:rPr lang="en-US" b="0" i="0" dirty="0">
                <a:solidFill>
                  <a:srgbClr val="403F3E"/>
                </a:solidFill>
                <a:effectLst/>
                <a:latin typeface="var(--zds-typography-base, &quot;Inter&quot;, Helvetica, arial, sans-serif)"/>
              </a:rPr>
              <a:t> for integrating AI-generated images into photos</a:t>
            </a:r>
          </a:p>
          <a:p>
            <a:pPr algn="l">
              <a:buFont typeface="Arial" panose="020B0604020202020204" pitchFamily="34" charset="0"/>
              <a:buChar char="•"/>
            </a:pPr>
            <a:r>
              <a:rPr lang="en-US" dirty="0">
                <a:solidFill>
                  <a:srgbClr val="3D4592"/>
                </a:solidFill>
                <a:latin typeface="unset"/>
              </a:rPr>
              <a:t>Generative AI by Getty</a:t>
            </a:r>
            <a:r>
              <a:rPr lang="en-US" b="0" i="0" dirty="0">
                <a:solidFill>
                  <a:srgbClr val="403F3E"/>
                </a:solidFill>
                <a:effectLst/>
                <a:latin typeface="var(--zds-typography-base, &quot;Inter&quot;, Helvetica, arial, sans-serif)"/>
              </a:rPr>
              <a:t> for usable, commercially safe images</a:t>
            </a:r>
          </a:p>
          <a:p>
            <a:r>
              <a:rPr lang="en-US" dirty="0">
                <a:solidFill>
                  <a:srgbClr val="3D4592"/>
                </a:solidFill>
                <a:latin typeface="unset"/>
              </a:rPr>
              <a:t>Leonardo.ai </a:t>
            </a:r>
            <a:r>
              <a:rPr lang="en-US" dirty="0">
                <a:solidFill>
                  <a:srgbClr val="403F3E"/>
                </a:solidFill>
                <a:latin typeface="var(--zds-typography-base, &quot;Inter&quot;, Helvetica, arial, sans-serif)"/>
              </a:rPr>
              <a:t>for creative and contextually relevant images</a:t>
            </a:r>
          </a:p>
          <a:p>
            <a:r>
              <a:rPr lang="en-US" dirty="0">
                <a:solidFill>
                  <a:srgbClr val="3D4592"/>
                </a:solidFill>
                <a:latin typeface="unset"/>
              </a:rPr>
              <a:t>Google Gemini </a:t>
            </a:r>
            <a:r>
              <a:rPr lang="en-US" dirty="0">
                <a:solidFill>
                  <a:srgbClr val="403F3E"/>
                </a:solidFill>
                <a:latin typeface="var(--zds-typography-base, &quot;Inter&quot;, Helvetica, arial, sans-serif)"/>
              </a:rPr>
              <a:t>for visually compelling art</a:t>
            </a:r>
          </a:p>
          <a:p>
            <a:r>
              <a:rPr lang="en-US" sz="2500" dirty="0">
                <a:solidFill>
                  <a:srgbClr val="3D4592"/>
                </a:solidFill>
                <a:latin typeface="unset"/>
              </a:rPr>
              <a:t>Topaz Gigapixel AI (paid) or Upscayl.org (free) f</a:t>
            </a:r>
            <a:r>
              <a:rPr lang="en-US" dirty="0">
                <a:solidFill>
                  <a:srgbClr val="403F3E"/>
                </a:solidFill>
                <a:latin typeface="var(--zds-typography-base, &quot;Inter&quot;, Helvetica, arial, sans-serif)"/>
              </a:rPr>
              <a:t>or granulated image remastering</a:t>
            </a:r>
          </a:p>
          <a:p>
            <a:r>
              <a:rPr lang="en-US" dirty="0">
                <a:solidFill>
                  <a:srgbClr val="403F3E"/>
                </a:solidFill>
                <a:latin typeface="var(--zds-typography-base, &quot;Inter&quot;, Helvetica, arial, sans-serif)"/>
              </a:rPr>
              <a:t>And more…</a:t>
            </a:r>
          </a:p>
          <a:p>
            <a:pPr marL="0" indent="0">
              <a:buNone/>
            </a:pPr>
            <a:endParaRPr lang="en-US" dirty="0"/>
          </a:p>
        </p:txBody>
      </p:sp>
      <p:sp>
        <p:nvSpPr>
          <p:cNvPr id="4" name="Footer Placeholder 3">
            <a:extLst>
              <a:ext uri="{FF2B5EF4-FFF2-40B4-BE49-F238E27FC236}">
                <a16:creationId xmlns:a16="http://schemas.microsoft.com/office/drawing/2014/main" id="{935FEB8B-E307-C44B-45B1-264424101848}"/>
              </a:ext>
            </a:extLst>
          </p:cNvPr>
          <p:cNvSpPr>
            <a:spLocks noGrp="1"/>
          </p:cNvSpPr>
          <p:nvPr>
            <p:ph type="ftr" sz="quarter" idx="12"/>
          </p:nvPr>
        </p:nvSpPr>
        <p:spPr/>
        <p:txBody>
          <a:bodyPr/>
          <a:lstStyle/>
          <a:p>
            <a:fld id="{1754FF4F-8A9F-4C61-8653-DD4653512B60}" type="slidenum">
              <a:rPr lang="en-US" smtClean="0"/>
              <a:pPr/>
              <a:t>54</a:t>
            </a:fld>
            <a:endParaRPr lang="en-US" dirty="0"/>
          </a:p>
        </p:txBody>
      </p:sp>
      <p:sp>
        <p:nvSpPr>
          <p:cNvPr id="5" name="Title 5">
            <a:extLst>
              <a:ext uri="{FF2B5EF4-FFF2-40B4-BE49-F238E27FC236}">
                <a16:creationId xmlns:a16="http://schemas.microsoft.com/office/drawing/2014/main" id="{099C67DE-4D9F-07BD-2EDF-E35A7109D856}"/>
              </a:ext>
            </a:extLst>
          </p:cNvPr>
          <p:cNvSpPr txBox="1">
            <a:spLocks/>
          </p:cNvSpPr>
          <p:nvPr/>
        </p:nvSpPr>
        <p:spPr>
          <a:xfrm>
            <a:off x="914400" y="457200"/>
            <a:ext cx="7772400" cy="60960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kern="1200" baseline="0">
                <a:solidFill>
                  <a:srgbClr val="144377"/>
                </a:solidFill>
                <a:latin typeface="+mj-lt"/>
                <a:ea typeface="+mj-ea"/>
                <a:cs typeface="+mj-cs"/>
              </a:defRPr>
            </a:lvl1pPr>
          </a:lstStyle>
          <a:p>
            <a:pPr fontAlgn="auto">
              <a:spcAft>
                <a:spcPts val="0"/>
              </a:spcAft>
            </a:pPr>
            <a:r>
              <a:rPr lang="en-US" dirty="0">
                <a:solidFill>
                  <a:schemeClr val="tx1">
                    <a:lumMod val="65000"/>
                    <a:lumOff val="35000"/>
                  </a:schemeClr>
                </a:solidFill>
              </a:rPr>
              <a:t>Define</a:t>
            </a:r>
          </a:p>
        </p:txBody>
      </p:sp>
      <p:sp>
        <p:nvSpPr>
          <p:cNvPr id="6" name="Subtitle 8">
            <a:extLst>
              <a:ext uri="{FF2B5EF4-FFF2-40B4-BE49-F238E27FC236}">
                <a16:creationId xmlns:a16="http://schemas.microsoft.com/office/drawing/2014/main" id="{411F2B8F-F951-83A5-71ED-6BDA7147B385}"/>
              </a:ext>
            </a:extLst>
          </p:cNvPr>
          <p:cNvSpPr txBox="1">
            <a:spLocks/>
          </p:cNvSpPr>
          <p:nvPr/>
        </p:nvSpPr>
        <p:spPr>
          <a:xfrm>
            <a:off x="914400" y="1093840"/>
            <a:ext cx="7772400" cy="457200"/>
          </a:xfrm>
          <a:prstGeom prst="rect">
            <a:avLst/>
          </a:prstGeom>
        </p:spPr>
        <p:txBody>
          <a:bodyPr/>
          <a:lstStyle>
            <a:lvl1pPr marL="228600" indent="-228600" algn="l" defTabSz="914400" rtl="0" eaLnBrk="1" latinLnBrk="0" hangingPunct="1">
              <a:spcBef>
                <a:spcPct val="20000"/>
              </a:spcBef>
              <a:buClr>
                <a:srgbClr val="1B75BB"/>
              </a:buClr>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rgbClr val="BE1E2D"/>
              </a:buClr>
              <a:buFont typeface="Wingdings" charset="2"/>
              <a:buChar char="ü"/>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2000" cap="all" dirty="0">
                <a:solidFill>
                  <a:srgbClr val="1B75BB"/>
                </a:solidFill>
              </a:rPr>
              <a:t>AI Image Generators</a:t>
            </a:r>
          </a:p>
        </p:txBody>
      </p:sp>
      <p:pic>
        <p:nvPicPr>
          <p:cNvPr id="1026" name="Picture 2">
            <a:extLst>
              <a:ext uri="{FF2B5EF4-FFF2-40B4-BE49-F238E27FC236}">
                <a16:creationId xmlns:a16="http://schemas.microsoft.com/office/drawing/2014/main" id="{08F5654C-E990-CF37-CC81-4FA49144E9F7}"/>
              </a:ext>
            </a:extLst>
          </p:cNvPr>
          <p:cNvPicPr>
            <a:picLocks noChangeAspect="1" noChangeArrowheads="1"/>
          </p:cNvPicPr>
          <p:nvPr/>
        </p:nvPicPr>
        <p:blipFill>
          <a:blip r:embed="rId2" cstate="print">
            <a:clrChange>
              <a:clrFrom>
                <a:srgbClr val="FAFAFD"/>
              </a:clrFrom>
              <a:clrTo>
                <a:srgbClr val="FAFAFD">
                  <a:alpha val="0"/>
                </a:srgbClr>
              </a:clrTo>
            </a:clrChange>
            <a:extLst>
              <a:ext uri="{28A0092B-C50C-407E-A947-70E740481C1C}">
                <a14:useLocalDpi xmlns:a14="http://schemas.microsoft.com/office/drawing/2010/main" val="0"/>
              </a:ext>
            </a:extLst>
          </a:blip>
          <a:srcRect/>
          <a:stretch>
            <a:fillRect/>
          </a:stretch>
        </p:blipFill>
        <p:spPr bwMode="auto">
          <a:xfrm>
            <a:off x="6078147" y="1756174"/>
            <a:ext cx="2797957" cy="1574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6830C78-F60D-9518-3FF5-7F342AF661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2275" y="472440"/>
            <a:ext cx="1409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ble Diffusion: Latent Text-to-Image Diffusion Model">
            <a:extLst>
              <a:ext uri="{FF2B5EF4-FFF2-40B4-BE49-F238E27FC236}">
                <a16:creationId xmlns:a16="http://schemas.microsoft.com/office/drawing/2014/main" id="{6F1EA45D-A27A-40D4-3332-064D89F7F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8462" y="3312102"/>
            <a:ext cx="1457325" cy="14165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az Gigapixel AI Review • Full Review + Tutorial!">
            <a:extLst>
              <a:ext uri="{FF2B5EF4-FFF2-40B4-BE49-F238E27FC236}">
                <a16:creationId xmlns:a16="http://schemas.microsoft.com/office/drawing/2014/main" id="{806CC612-6B81-3BB4-FE58-1575105A4D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0250" y="4803684"/>
            <a:ext cx="333375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98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57EF41-EA7E-457C-B418-A93BE9C89D7D}"/>
              </a:ext>
            </a:extLst>
          </p:cNvPr>
          <p:cNvSpPr>
            <a:spLocks noGrp="1"/>
          </p:cNvSpPr>
          <p:nvPr>
            <p:ph idx="1"/>
          </p:nvPr>
        </p:nvSpPr>
        <p:spPr>
          <a:xfrm>
            <a:off x="157162" y="1420259"/>
            <a:ext cx="2729248" cy="4191000"/>
          </a:xfrm>
        </p:spPr>
        <p:txBody>
          <a:bodyPr>
            <a:normAutofit fontScale="92500" lnSpcReduction="10000"/>
          </a:bodyPr>
          <a:lstStyle/>
          <a:p>
            <a:r>
              <a:rPr lang="en-US" dirty="0"/>
              <a:t>Midjourney:</a:t>
            </a:r>
          </a:p>
          <a:p>
            <a:pPr marL="514350" lvl="1" indent="-342900">
              <a:buFont typeface="Wingdings" panose="05000000000000000000" pitchFamily="2" charset="2"/>
              <a:buChar char="§"/>
            </a:pPr>
            <a:r>
              <a:rPr lang="en-US" sz="1900" b="1" i="1" dirty="0">
                <a:solidFill>
                  <a:schemeClr val="accent3">
                    <a:lumMod val="75000"/>
                  </a:schemeClr>
                </a:solidFill>
              </a:rPr>
              <a:t>/imagine Prompt </a:t>
            </a:r>
            <a:r>
              <a:rPr lang="en-US" sz="1900" i="1" dirty="0">
                <a:solidFill>
                  <a:schemeClr val="accent3">
                    <a:lumMod val="75000"/>
                  </a:schemeClr>
                </a:solidFill>
              </a:rPr>
              <a:t>Photo of a capture manager brainstorming in front of a proposal wall</a:t>
            </a:r>
          </a:p>
          <a:p>
            <a:pPr marL="514350" lvl="1" indent="-342900">
              <a:buFont typeface="Wingdings" panose="05000000000000000000" pitchFamily="2" charset="2"/>
              <a:buChar char="§"/>
            </a:pPr>
            <a:r>
              <a:rPr lang="en-US" sz="1900" dirty="0"/>
              <a:t>Notice the AI bias: capture manager is a white male; the look of a proposal wall and office environment is bland</a:t>
            </a:r>
          </a:p>
          <a:p>
            <a:pPr marL="514350" lvl="1" indent="-342900">
              <a:buFont typeface="Wingdings" panose="05000000000000000000" pitchFamily="2" charset="2"/>
              <a:buChar char="§"/>
            </a:pPr>
            <a:r>
              <a:rPr lang="en-US" sz="1900" dirty="0"/>
              <a:t>Photo looks ho-hum</a:t>
            </a:r>
            <a:endParaRPr lang="en-US" dirty="0"/>
          </a:p>
        </p:txBody>
      </p:sp>
      <p:pic>
        <p:nvPicPr>
          <p:cNvPr id="5" name="Picture 4" descr="A person standing in front of a white board with many sticky notes&#10;&#10;Description automatically generated">
            <a:extLst>
              <a:ext uri="{FF2B5EF4-FFF2-40B4-BE49-F238E27FC236}">
                <a16:creationId xmlns:a16="http://schemas.microsoft.com/office/drawing/2014/main" id="{AB32E144-784E-2484-A71A-C8DB9013FC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0"/>
            <a:ext cx="6172200" cy="6172200"/>
          </a:xfrm>
          <a:prstGeom prst="rect">
            <a:avLst/>
          </a:prstGeom>
        </p:spPr>
      </p:pic>
      <p:sp>
        <p:nvSpPr>
          <p:cNvPr id="6" name="TextBox 5">
            <a:extLst>
              <a:ext uri="{FF2B5EF4-FFF2-40B4-BE49-F238E27FC236}">
                <a16:creationId xmlns:a16="http://schemas.microsoft.com/office/drawing/2014/main" id="{B5EA64E5-5BF0-1577-2EF0-CDBAA683E3EB}"/>
              </a:ext>
            </a:extLst>
          </p:cNvPr>
          <p:cNvSpPr txBox="1"/>
          <p:nvPr/>
        </p:nvSpPr>
        <p:spPr>
          <a:xfrm>
            <a:off x="7251700" y="5715000"/>
            <a:ext cx="1879600" cy="369332"/>
          </a:xfrm>
          <a:prstGeom prst="rect">
            <a:avLst/>
          </a:prstGeom>
          <a:noFill/>
        </p:spPr>
        <p:txBody>
          <a:bodyPr wrap="square" rtlCol="0">
            <a:spAutoFit/>
          </a:bodyPr>
          <a:lstStyle/>
          <a:p>
            <a:r>
              <a:rPr lang="en-US" i="1" dirty="0">
                <a:solidFill>
                  <a:schemeClr val="bg1"/>
                </a:solidFill>
              </a:rPr>
              <a:t>Art: </a:t>
            </a:r>
            <a:r>
              <a:rPr lang="en-US" i="1" dirty="0" err="1">
                <a:solidFill>
                  <a:schemeClr val="bg1"/>
                </a:solidFill>
              </a:rPr>
              <a:t>Midjourney</a:t>
            </a:r>
            <a:endParaRPr lang="en-US" i="1" dirty="0">
              <a:solidFill>
                <a:schemeClr val="bg1"/>
              </a:solidFill>
            </a:endParaRPr>
          </a:p>
        </p:txBody>
      </p:sp>
      <p:sp>
        <p:nvSpPr>
          <p:cNvPr id="8" name="Title 1">
            <a:extLst>
              <a:ext uri="{FF2B5EF4-FFF2-40B4-BE49-F238E27FC236}">
                <a16:creationId xmlns:a16="http://schemas.microsoft.com/office/drawing/2014/main" id="{E8346C0B-64A2-5329-217D-612E94303A42}"/>
              </a:ext>
            </a:extLst>
          </p:cNvPr>
          <p:cNvSpPr>
            <a:spLocks noGrp="1"/>
          </p:cNvSpPr>
          <p:nvPr>
            <p:ph type="title"/>
          </p:nvPr>
        </p:nvSpPr>
        <p:spPr>
          <a:xfrm>
            <a:off x="0" y="-1"/>
            <a:ext cx="2971800" cy="1066801"/>
          </a:xfrm>
          <a:solidFill>
            <a:schemeClr val="tx2">
              <a:lumMod val="20000"/>
              <a:lumOff val="80000"/>
            </a:schemeClr>
          </a:solidFill>
        </p:spPr>
        <p:txBody>
          <a:bodyPr>
            <a:noAutofit/>
          </a:bodyPr>
          <a:lstStyle/>
          <a:p>
            <a:pPr marL="114300"/>
            <a:r>
              <a:rPr lang="en-US" sz="2700" dirty="0"/>
              <a:t>Prompting Makes All the Difference</a:t>
            </a:r>
          </a:p>
        </p:txBody>
      </p:sp>
    </p:spTree>
    <p:extLst>
      <p:ext uri="{BB962C8B-B14F-4D97-AF65-F5344CB8AC3E}">
        <p14:creationId xmlns:p14="http://schemas.microsoft.com/office/powerpoint/2010/main" val="64112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F314C-EC3F-AB68-FC60-A244DF873947}"/>
              </a:ext>
            </a:extLst>
          </p:cNvPr>
          <p:cNvSpPr>
            <a:spLocks noGrp="1"/>
          </p:cNvSpPr>
          <p:nvPr>
            <p:ph type="title"/>
          </p:nvPr>
        </p:nvSpPr>
        <p:spPr>
          <a:xfrm>
            <a:off x="-12700" y="0"/>
            <a:ext cx="2984500" cy="1055132"/>
          </a:xfrm>
          <a:solidFill>
            <a:schemeClr val="tx2">
              <a:lumMod val="20000"/>
              <a:lumOff val="80000"/>
            </a:schemeClr>
          </a:solidFill>
        </p:spPr>
        <p:txBody>
          <a:bodyPr>
            <a:noAutofit/>
          </a:bodyPr>
          <a:lstStyle/>
          <a:p>
            <a:r>
              <a:rPr lang="en-US" sz="2700" dirty="0"/>
              <a:t>Modifying the Prompt for Better Output</a:t>
            </a:r>
          </a:p>
        </p:txBody>
      </p:sp>
      <p:sp>
        <p:nvSpPr>
          <p:cNvPr id="3" name="Content Placeholder 2">
            <a:extLst>
              <a:ext uri="{FF2B5EF4-FFF2-40B4-BE49-F238E27FC236}">
                <a16:creationId xmlns:a16="http://schemas.microsoft.com/office/drawing/2014/main" id="{9146606D-2388-9B7B-A657-CC7F7211BE55}"/>
              </a:ext>
            </a:extLst>
          </p:cNvPr>
          <p:cNvSpPr>
            <a:spLocks noGrp="1"/>
          </p:cNvSpPr>
          <p:nvPr>
            <p:ph idx="1"/>
          </p:nvPr>
        </p:nvSpPr>
        <p:spPr>
          <a:xfrm>
            <a:off x="304800" y="1295400"/>
            <a:ext cx="2667000" cy="4507468"/>
          </a:xfrm>
        </p:spPr>
        <p:txBody>
          <a:bodyPr>
            <a:normAutofit fontScale="77500" lnSpcReduction="20000"/>
          </a:bodyPr>
          <a:lstStyle/>
          <a:p>
            <a:r>
              <a:rPr lang="en-US" dirty="0"/>
              <a:t> Midjourney</a:t>
            </a:r>
          </a:p>
          <a:p>
            <a:pPr marL="514350" lvl="1" indent="-342900">
              <a:lnSpc>
                <a:spcPct val="110000"/>
              </a:lnSpc>
              <a:buFont typeface="Wingdings" panose="05000000000000000000" pitchFamily="2" charset="2"/>
              <a:buChar char="§"/>
            </a:pPr>
            <a:r>
              <a:rPr lang="en-US" sz="2100" b="1" i="1" dirty="0">
                <a:solidFill>
                  <a:schemeClr val="accent3">
                    <a:lumMod val="75000"/>
                  </a:schemeClr>
                </a:solidFill>
              </a:rPr>
              <a:t>/imagine Prompt a photo of a red-headed female capture manager brainstorming in front of a proposal wall with post-its, with wide-angle camera and cinematic lighting; use this reference [file address]</a:t>
            </a:r>
          </a:p>
          <a:p>
            <a:pPr marL="514350" lvl="1" indent="-342900">
              <a:lnSpc>
                <a:spcPct val="110000"/>
              </a:lnSpc>
              <a:buFont typeface="Wingdings" panose="05000000000000000000" pitchFamily="2" charset="2"/>
              <a:buChar char="§"/>
            </a:pPr>
            <a:r>
              <a:rPr lang="en-US" dirty="0"/>
              <a:t>The image is less gender-biased, and becomes more artistic and impactful, showing deep thought</a:t>
            </a:r>
          </a:p>
        </p:txBody>
      </p:sp>
      <p:pic>
        <p:nvPicPr>
          <p:cNvPr id="5" name="Picture 4" descr="A person writing on a wall with many sticky notes&#10;&#10;Description automatically generated">
            <a:extLst>
              <a:ext uri="{FF2B5EF4-FFF2-40B4-BE49-F238E27FC236}">
                <a16:creationId xmlns:a16="http://schemas.microsoft.com/office/drawing/2014/main" id="{61885393-869A-E6FC-045A-0F3B2341E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0"/>
            <a:ext cx="6172200" cy="6172200"/>
          </a:xfrm>
          <a:prstGeom prst="rect">
            <a:avLst/>
          </a:prstGeom>
        </p:spPr>
      </p:pic>
      <p:sp>
        <p:nvSpPr>
          <p:cNvPr id="6" name="TextBox 5">
            <a:extLst>
              <a:ext uri="{FF2B5EF4-FFF2-40B4-BE49-F238E27FC236}">
                <a16:creationId xmlns:a16="http://schemas.microsoft.com/office/drawing/2014/main" id="{1A7C9480-EEC5-2271-EBF7-1763FFDA4837}"/>
              </a:ext>
            </a:extLst>
          </p:cNvPr>
          <p:cNvSpPr txBox="1"/>
          <p:nvPr/>
        </p:nvSpPr>
        <p:spPr>
          <a:xfrm>
            <a:off x="7319962" y="5802868"/>
            <a:ext cx="1824038" cy="369332"/>
          </a:xfrm>
          <a:prstGeom prst="rect">
            <a:avLst/>
          </a:prstGeom>
          <a:noFill/>
        </p:spPr>
        <p:txBody>
          <a:bodyPr wrap="square" rtlCol="0">
            <a:spAutoFit/>
          </a:bodyPr>
          <a:lstStyle/>
          <a:p>
            <a:r>
              <a:rPr lang="en-US" i="1" dirty="0">
                <a:solidFill>
                  <a:schemeClr val="bg1"/>
                </a:solidFill>
              </a:rPr>
              <a:t>Art: </a:t>
            </a:r>
            <a:r>
              <a:rPr lang="en-US" i="1" dirty="0" err="1">
                <a:solidFill>
                  <a:schemeClr val="bg1"/>
                </a:solidFill>
              </a:rPr>
              <a:t>Midjourney</a:t>
            </a:r>
            <a:endParaRPr lang="en-US" i="1" dirty="0">
              <a:solidFill>
                <a:schemeClr val="bg1"/>
              </a:solidFill>
            </a:endParaRPr>
          </a:p>
        </p:txBody>
      </p:sp>
    </p:spTree>
    <p:extLst>
      <p:ext uri="{BB962C8B-B14F-4D97-AF65-F5344CB8AC3E}">
        <p14:creationId xmlns:p14="http://schemas.microsoft.com/office/powerpoint/2010/main" val="318130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9C31A-9394-3022-420B-1DE59CCCAF32}"/>
              </a:ext>
            </a:extLst>
          </p:cNvPr>
          <p:cNvSpPr>
            <a:spLocks noGrp="1"/>
          </p:cNvSpPr>
          <p:nvPr>
            <p:ph type="title"/>
          </p:nvPr>
        </p:nvSpPr>
        <p:spPr>
          <a:xfrm>
            <a:off x="0" y="0"/>
            <a:ext cx="2971800" cy="1066800"/>
          </a:xfrm>
          <a:solidFill>
            <a:schemeClr val="tx2">
              <a:lumMod val="20000"/>
              <a:lumOff val="80000"/>
            </a:schemeClr>
          </a:solidFill>
        </p:spPr>
        <p:txBody>
          <a:bodyPr>
            <a:noAutofit/>
          </a:bodyPr>
          <a:lstStyle/>
          <a:p>
            <a:r>
              <a:rPr lang="en-US" sz="2700" dirty="0"/>
              <a:t>Getting to What You Want to Convey</a:t>
            </a:r>
          </a:p>
        </p:txBody>
      </p:sp>
      <p:sp>
        <p:nvSpPr>
          <p:cNvPr id="3" name="Content Placeholder 2">
            <a:extLst>
              <a:ext uri="{FF2B5EF4-FFF2-40B4-BE49-F238E27FC236}">
                <a16:creationId xmlns:a16="http://schemas.microsoft.com/office/drawing/2014/main" id="{1BB7E1B3-6956-E7E7-84B4-E3F13C59854D}"/>
              </a:ext>
            </a:extLst>
          </p:cNvPr>
          <p:cNvSpPr>
            <a:spLocks noGrp="1"/>
          </p:cNvSpPr>
          <p:nvPr>
            <p:ph idx="1"/>
          </p:nvPr>
        </p:nvSpPr>
        <p:spPr>
          <a:xfrm>
            <a:off x="0" y="1295400"/>
            <a:ext cx="2743200" cy="4876800"/>
          </a:xfrm>
        </p:spPr>
        <p:txBody>
          <a:bodyPr>
            <a:normAutofit fontScale="40000" lnSpcReduction="20000"/>
          </a:bodyPr>
          <a:lstStyle/>
          <a:p>
            <a:r>
              <a:rPr lang="en-US" sz="3300" dirty="0"/>
              <a:t>Midjourney</a:t>
            </a:r>
          </a:p>
          <a:p>
            <a:pPr marL="406400" lvl="1" indent="-234950">
              <a:lnSpc>
                <a:spcPct val="110000"/>
              </a:lnSpc>
              <a:buFont typeface="Wingdings" panose="05000000000000000000" pitchFamily="2" charset="2"/>
              <a:buChar char="§"/>
            </a:pPr>
            <a:r>
              <a:rPr lang="en-US" sz="3300" b="1" i="1" dirty="0">
                <a:solidFill>
                  <a:schemeClr val="accent3">
                    <a:lumMod val="75000"/>
                  </a:schemeClr>
                </a:solidFill>
              </a:rPr>
              <a:t>/imagine Prompt a photo of a red-headed female capture manager brainstorming in front of a proposal wall with post-its, with wide angle camera and cinematic lighting, window in the back, with crepuscular ray, her face in focus with deep thought; use this reference [file address].</a:t>
            </a:r>
          </a:p>
          <a:p>
            <a:pPr marL="406400" lvl="1" indent="-234950">
              <a:lnSpc>
                <a:spcPct val="110000"/>
              </a:lnSpc>
              <a:buFont typeface="Wingdings" panose="05000000000000000000" pitchFamily="2" charset="2"/>
              <a:buChar char="§"/>
            </a:pPr>
            <a:r>
              <a:rPr lang="en-US" sz="3300" dirty="0"/>
              <a:t>Creative professionals with knowledge of photography and art have a clear edge over the untrained people without the knowledge and the “eye.” </a:t>
            </a:r>
          </a:p>
          <a:p>
            <a:pPr marL="406400" lvl="1" indent="-234950">
              <a:lnSpc>
                <a:spcPct val="110000"/>
              </a:lnSpc>
              <a:buFont typeface="Wingdings" panose="05000000000000000000" pitchFamily="2" charset="2"/>
              <a:buChar char="§"/>
            </a:pPr>
            <a:r>
              <a:rPr lang="en-US" sz="3300" dirty="0"/>
              <a:t>Now AI prompts are sold and traded.</a:t>
            </a:r>
          </a:p>
          <a:p>
            <a:pPr marL="406400" lvl="1" indent="-234950">
              <a:lnSpc>
                <a:spcPct val="110000"/>
              </a:lnSpc>
              <a:buFont typeface="Wingdings" panose="05000000000000000000" pitchFamily="2" charset="2"/>
              <a:buChar char="§"/>
            </a:pPr>
            <a:r>
              <a:rPr lang="en-US" sz="3300" dirty="0"/>
              <a:t>It is not about the initial product, it’s about finessing that product repeatedly with meticulous adjustments.</a:t>
            </a:r>
          </a:p>
          <a:p>
            <a:pPr marL="171450" lvl="1" indent="0">
              <a:lnSpc>
                <a:spcPct val="110000"/>
              </a:lnSpc>
              <a:buNone/>
            </a:pPr>
            <a:endParaRPr lang="en-US" sz="3100" dirty="0"/>
          </a:p>
        </p:txBody>
      </p:sp>
      <p:pic>
        <p:nvPicPr>
          <p:cNvPr id="7" name="Picture 6" descr="A person looking at a wall with many sticky notes&#10;&#10;Description automatically generated">
            <a:extLst>
              <a:ext uri="{FF2B5EF4-FFF2-40B4-BE49-F238E27FC236}">
                <a16:creationId xmlns:a16="http://schemas.microsoft.com/office/drawing/2014/main" id="{ED4D71B1-1FE6-4A8B-CCE3-D9535842B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0"/>
            <a:ext cx="6172200" cy="6172200"/>
          </a:xfrm>
          <a:prstGeom prst="rect">
            <a:avLst/>
          </a:prstGeom>
        </p:spPr>
      </p:pic>
      <p:sp>
        <p:nvSpPr>
          <p:cNvPr id="8" name="TextBox 7">
            <a:extLst>
              <a:ext uri="{FF2B5EF4-FFF2-40B4-BE49-F238E27FC236}">
                <a16:creationId xmlns:a16="http://schemas.microsoft.com/office/drawing/2014/main" id="{7D37E020-C626-4BB7-E675-5A39348284F7}"/>
              </a:ext>
            </a:extLst>
          </p:cNvPr>
          <p:cNvSpPr txBox="1"/>
          <p:nvPr/>
        </p:nvSpPr>
        <p:spPr>
          <a:xfrm>
            <a:off x="7243762" y="5715000"/>
            <a:ext cx="1900238" cy="369332"/>
          </a:xfrm>
          <a:prstGeom prst="rect">
            <a:avLst/>
          </a:prstGeom>
          <a:noFill/>
        </p:spPr>
        <p:txBody>
          <a:bodyPr wrap="square" rtlCol="0">
            <a:spAutoFit/>
          </a:bodyPr>
          <a:lstStyle/>
          <a:p>
            <a:r>
              <a:rPr lang="en-US" i="1" dirty="0">
                <a:solidFill>
                  <a:schemeClr val="bg1"/>
                </a:solidFill>
              </a:rPr>
              <a:t>Art: </a:t>
            </a:r>
            <a:r>
              <a:rPr lang="en-US" i="1" dirty="0" err="1">
                <a:solidFill>
                  <a:schemeClr val="bg1"/>
                </a:solidFill>
              </a:rPr>
              <a:t>Midjourney</a:t>
            </a:r>
            <a:endParaRPr lang="en-US" i="1" dirty="0">
              <a:solidFill>
                <a:schemeClr val="bg1"/>
              </a:solidFill>
            </a:endParaRPr>
          </a:p>
        </p:txBody>
      </p:sp>
    </p:spTree>
    <p:extLst>
      <p:ext uri="{BB962C8B-B14F-4D97-AF65-F5344CB8AC3E}">
        <p14:creationId xmlns:p14="http://schemas.microsoft.com/office/powerpoint/2010/main" val="322749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3260A-83EA-B18C-B92C-4607C0E1666B}"/>
              </a:ext>
            </a:extLst>
          </p:cNvPr>
          <p:cNvSpPr>
            <a:spLocks noGrp="1"/>
          </p:cNvSpPr>
          <p:nvPr>
            <p:ph type="title"/>
          </p:nvPr>
        </p:nvSpPr>
        <p:spPr>
          <a:xfrm>
            <a:off x="457200" y="457200"/>
            <a:ext cx="7772400" cy="762000"/>
          </a:xfrm>
        </p:spPr>
        <p:txBody>
          <a:bodyPr/>
          <a:lstStyle/>
          <a:p>
            <a:r>
              <a:rPr lang="en-US" dirty="0"/>
              <a:t>AI Art Prompt Structure</a:t>
            </a:r>
          </a:p>
        </p:txBody>
      </p:sp>
      <p:sp>
        <p:nvSpPr>
          <p:cNvPr id="3" name="Content Placeholder 2">
            <a:extLst>
              <a:ext uri="{FF2B5EF4-FFF2-40B4-BE49-F238E27FC236}">
                <a16:creationId xmlns:a16="http://schemas.microsoft.com/office/drawing/2014/main" id="{17021F05-470A-DF4D-920F-51ED6BC238E8}"/>
              </a:ext>
            </a:extLst>
          </p:cNvPr>
          <p:cNvSpPr>
            <a:spLocks noGrp="1"/>
          </p:cNvSpPr>
          <p:nvPr>
            <p:ph idx="1"/>
          </p:nvPr>
        </p:nvSpPr>
        <p:spPr>
          <a:xfrm>
            <a:off x="457200" y="1295400"/>
            <a:ext cx="4419600" cy="4495800"/>
          </a:xfrm>
        </p:spPr>
        <p:txBody>
          <a:bodyPr>
            <a:normAutofit fontScale="85000" lnSpcReduction="10000"/>
          </a:bodyPr>
          <a:lstStyle/>
          <a:p>
            <a:endParaRPr lang="en-US" dirty="0"/>
          </a:p>
          <a:p>
            <a:r>
              <a:rPr lang="en-US" dirty="0"/>
              <a:t>Separate elements in the prompt with commas</a:t>
            </a:r>
          </a:p>
          <a:p>
            <a:r>
              <a:rPr lang="en-US" dirty="0">
                <a:solidFill>
                  <a:srgbClr val="403F3E"/>
                </a:solidFill>
              </a:rPr>
              <a:t>Don’t overload your prompts and optimize for a specific AI:</a:t>
            </a:r>
          </a:p>
          <a:p>
            <a:pPr lvl="1"/>
            <a:r>
              <a:rPr lang="en-US" dirty="0">
                <a:solidFill>
                  <a:srgbClr val="403F3E"/>
                </a:solidFill>
              </a:rPr>
              <a:t>Midjourney likes </a:t>
            </a:r>
            <a:r>
              <a:rPr lang="en-US" b="0" i="0" dirty="0">
                <a:solidFill>
                  <a:srgbClr val="403F3E"/>
                </a:solidFill>
                <a:effectLst/>
              </a:rPr>
              <a:t>60-word prompts</a:t>
            </a:r>
          </a:p>
          <a:p>
            <a:pPr lvl="1"/>
            <a:r>
              <a:rPr lang="en-US" dirty="0">
                <a:solidFill>
                  <a:srgbClr val="403F3E"/>
                </a:solidFill>
              </a:rPr>
              <a:t>Stable Diffusion likes prompts </a:t>
            </a:r>
            <a:r>
              <a:rPr lang="en-US" b="0" i="0" dirty="0">
                <a:solidFill>
                  <a:srgbClr val="403F3E"/>
                </a:solidFill>
                <a:effectLst/>
              </a:rPr>
              <a:t>below 380 characters</a:t>
            </a:r>
          </a:p>
          <a:p>
            <a:r>
              <a:rPr lang="en-US" dirty="0"/>
              <a:t>Use AI LLVMs to help generate art prompts</a:t>
            </a:r>
          </a:p>
          <a:p>
            <a:r>
              <a:rPr lang="en-US" dirty="0"/>
              <a:t>Use artistic and photo terminology</a:t>
            </a:r>
          </a:p>
          <a:p>
            <a:r>
              <a:rPr lang="en-US" dirty="0"/>
              <a:t>Vivid details and concrete language produce more predictable results, but experiment with abstract concepts as a wild card</a:t>
            </a:r>
          </a:p>
        </p:txBody>
      </p:sp>
      <p:sp>
        <p:nvSpPr>
          <p:cNvPr id="4" name="Footer Placeholder 3">
            <a:extLst>
              <a:ext uri="{FF2B5EF4-FFF2-40B4-BE49-F238E27FC236}">
                <a16:creationId xmlns:a16="http://schemas.microsoft.com/office/drawing/2014/main" id="{11A3A0D8-FDA3-5B6B-88CF-AB3407E9D349}"/>
              </a:ext>
            </a:extLst>
          </p:cNvPr>
          <p:cNvSpPr>
            <a:spLocks noGrp="1"/>
          </p:cNvSpPr>
          <p:nvPr>
            <p:ph type="ftr" sz="quarter" idx="12"/>
          </p:nvPr>
        </p:nvSpPr>
        <p:spPr/>
        <p:txBody>
          <a:bodyPr/>
          <a:lstStyle/>
          <a:p>
            <a:fld id="{1754FF4F-8A9F-4C61-8653-DD4653512B60}" type="slidenum">
              <a:rPr lang="en-US" smtClean="0"/>
              <a:pPr/>
              <a:t>58</a:t>
            </a:fld>
            <a:endParaRPr lang="en-US" dirty="0"/>
          </a:p>
        </p:txBody>
      </p:sp>
      <p:sp>
        <p:nvSpPr>
          <p:cNvPr id="7" name="Rectangle 6">
            <a:extLst>
              <a:ext uri="{FF2B5EF4-FFF2-40B4-BE49-F238E27FC236}">
                <a16:creationId xmlns:a16="http://schemas.microsoft.com/office/drawing/2014/main" id="{6A4094CB-2390-D4C3-9415-ACCC6BC21F11}"/>
              </a:ext>
            </a:extLst>
          </p:cNvPr>
          <p:cNvSpPr/>
          <p:nvPr/>
        </p:nvSpPr>
        <p:spPr>
          <a:xfrm>
            <a:off x="5486400" y="0"/>
            <a:ext cx="3657600" cy="61722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r>
              <a:rPr lang="en-US" sz="2000" cap="small" dirty="0">
                <a:solidFill>
                  <a:srgbClr val="BE1E2D"/>
                </a:solidFill>
              </a:rPr>
              <a:t>AI Art Prompt Structure</a:t>
            </a:r>
          </a:p>
          <a:p>
            <a:pPr marL="342900" lvl="1" indent="-285750">
              <a:spcBef>
                <a:spcPts val="1200"/>
              </a:spcBef>
              <a:buFont typeface="Wingdings" panose="05000000000000000000" pitchFamily="2" charset="2"/>
              <a:buChar char="§"/>
              <a:tabLst>
                <a:tab pos="3263900" algn="l"/>
              </a:tabLst>
            </a:pPr>
            <a:r>
              <a:rPr lang="en-US" sz="1400" dirty="0">
                <a:solidFill>
                  <a:schemeClr val="tx1"/>
                </a:solidFill>
              </a:rPr>
              <a:t>Graphic content or subject, description of action, and setting [describe in detail the actions that the subject is doing (e.g., presenting, working on the computer, or reviewing), how they're doing these actions (e.g., thoughtfully, joyfully, seriously, or boldly)]</a:t>
            </a:r>
          </a:p>
          <a:p>
            <a:pPr marL="342900" lvl="1" indent="-285750">
              <a:spcBef>
                <a:spcPts val="1200"/>
              </a:spcBef>
              <a:buFont typeface="Wingdings" panose="05000000000000000000" pitchFamily="2" charset="2"/>
              <a:buChar char="§"/>
              <a:tabLst>
                <a:tab pos="3263900" algn="l"/>
              </a:tabLst>
            </a:pPr>
            <a:r>
              <a:rPr lang="en-US" sz="1400" dirty="0">
                <a:solidFill>
                  <a:schemeClr val="tx1"/>
                </a:solidFill>
              </a:rPr>
              <a:t>Art form, style (e.g. vector, icon, raster, photo, etc.), (you could use artist references although beware of copyright issues)</a:t>
            </a:r>
          </a:p>
          <a:p>
            <a:pPr marL="342900" lvl="1" indent="-285750">
              <a:spcBef>
                <a:spcPts val="1200"/>
              </a:spcBef>
              <a:buFont typeface="Wingdings" panose="05000000000000000000" pitchFamily="2" charset="2"/>
              <a:buChar char="§"/>
              <a:tabLst>
                <a:tab pos="3263900" algn="l"/>
              </a:tabLst>
            </a:pPr>
            <a:r>
              <a:rPr lang="en-US" sz="1400" dirty="0">
                <a:solidFill>
                  <a:schemeClr val="tx1"/>
                </a:solidFill>
              </a:rPr>
              <a:t>Additional settings, such as lighting, colors, and framing – use photography vocabulary and skills</a:t>
            </a:r>
          </a:p>
          <a:p>
            <a:pPr marL="342900" lvl="1" indent="-285750">
              <a:spcBef>
                <a:spcPts val="1200"/>
              </a:spcBef>
              <a:buFont typeface="Wingdings" panose="05000000000000000000" pitchFamily="2" charset="2"/>
              <a:buChar char="§"/>
              <a:tabLst>
                <a:tab pos="3263900" algn="l"/>
              </a:tabLst>
            </a:pPr>
            <a:r>
              <a:rPr lang="en-US" sz="1400" dirty="0">
                <a:solidFill>
                  <a:schemeClr val="tx1"/>
                </a:solidFill>
              </a:rPr>
              <a:t>The mood of the image (e.g., optimistic, business-like, nostalgic, exciting, etc.)</a:t>
            </a:r>
          </a:p>
          <a:p>
            <a:pPr marL="342900" lvl="1" indent="-285750">
              <a:spcBef>
                <a:spcPts val="1200"/>
              </a:spcBef>
              <a:buFont typeface="Wingdings" panose="05000000000000000000" pitchFamily="2" charset="2"/>
              <a:buChar char="§"/>
              <a:tabLst>
                <a:tab pos="3263900" algn="l"/>
              </a:tabLst>
            </a:pPr>
            <a:r>
              <a:rPr lang="en-US" sz="1400" dirty="0">
                <a:solidFill>
                  <a:schemeClr val="tx1"/>
                </a:solidFill>
              </a:rPr>
              <a:t>Exceptions and exclusions</a:t>
            </a:r>
          </a:p>
          <a:p>
            <a:pPr algn="ctr"/>
            <a:endParaRPr lang="en-US" sz="1600" dirty="0">
              <a:solidFill>
                <a:schemeClr val="tx1"/>
              </a:solidFill>
            </a:endParaRPr>
          </a:p>
        </p:txBody>
      </p:sp>
    </p:spTree>
    <p:extLst>
      <p:ext uri="{BB962C8B-B14F-4D97-AF65-F5344CB8AC3E}">
        <p14:creationId xmlns:p14="http://schemas.microsoft.com/office/powerpoint/2010/main" val="3216477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41C47-E106-A4C1-C91E-7E19EACBE0A5}"/>
              </a:ext>
            </a:extLst>
          </p:cNvPr>
          <p:cNvSpPr>
            <a:spLocks noGrp="1"/>
          </p:cNvSpPr>
          <p:nvPr>
            <p:ph type="title"/>
          </p:nvPr>
        </p:nvSpPr>
        <p:spPr>
          <a:xfrm>
            <a:off x="685800" y="214485"/>
            <a:ext cx="4800600" cy="762000"/>
          </a:xfrm>
        </p:spPr>
        <p:txBody>
          <a:bodyPr/>
          <a:lstStyle/>
          <a:p>
            <a:r>
              <a:rPr lang="en-US" dirty="0"/>
              <a:t>AI Art Prompt Strategies</a:t>
            </a:r>
          </a:p>
        </p:txBody>
      </p:sp>
      <p:sp>
        <p:nvSpPr>
          <p:cNvPr id="3" name="Content Placeholder 2">
            <a:extLst>
              <a:ext uri="{FF2B5EF4-FFF2-40B4-BE49-F238E27FC236}">
                <a16:creationId xmlns:a16="http://schemas.microsoft.com/office/drawing/2014/main" id="{37D62370-EC36-0DEE-5523-AEEAEC601BB4}"/>
              </a:ext>
            </a:extLst>
          </p:cNvPr>
          <p:cNvSpPr>
            <a:spLocks noGrp="1"/>
          </p:cNvSpPr>
          <p:nvPr>
            <p:ph idx="1"/>
          </p:nvPr>
        </p:nvSpPr>
        <p:spPr>
          <a:xfrm>
            <a:off x="685800" y="976485"/>
            <a:ext cx="4724400" cy="5181600"/>
          </a:xfrm>
        </p:spPr>
        <p:txBody>
          <a:bodyPr>
            <a:normAutofit fontScale="85000" lnSpcReduction="10000"/>
          </a:bodyPr>
          <a:lstStyle/>
          <a:p>
            <a:pPr algn="l">
              <a:buFont typeface="Arial" panose="020B0604020202020204" pitchFamily="34" charset="0"/>
              <a:buChar char="•"/>
            </a:pPr>
            <a:r>
              <a:rPr lang="en-US" sz="1800" dirty="0">
                <a:solidFill>
                  <a:srgbClr val="403F3E"/>
                </a:solidFill>
                <a:latin typeface="var(--zds-typography-base, &quot;Inter&quot;, Helvetica, arial, sans-serif)"/>
              </a:rPr>
              <a:t>AI prompts can be text-to-image or image-to-image: provide an image as inspiration and further tune it with text or model controls</a:t>
            </a:r>
          </a:p>
          <a:p>
            <a:pPr algn="l">
              <a:buFont typeface="Arial" panose="020B0604020202020204" pitchFamily="34" charset="0"/>
              <a:buChar char="•"/>
            </a:pPr>
            <a:r>
              <a:rPr lang="en-US" sz="1800" dirty="0">
                <a:solidFill>
                  <a:srgbClr val="403F3E"/>
                </a:solidFill>
                <a:latin typeface="var(--zds-typography-base, &quot;Inter&quot;, Helvetica, arial, sans-serif)"/>
              </a:rPr>
              <a:t>U</a:t>
            </a:r>
            <a:r>
              <a:rPr lang="en-US" sz="1800" b="0" i="0" dirty="0">
                <a:solidFill>
                  <a:srgbClr val="403F3E"/>
                </a:solidFill>
                <a:effectLst/>
                <a:latin typeface="var(--zds-typography-base, &quot;Inter&quot;, Helvetica, arial, sans-serif)"/>
              </a:rPr>
              <a:t>pload any image to an AI </a:t>
            </a:r>
            <a:r>
              <a:rPr lang="en-US" sz="1800" b="0" i="0" dirty="0" err="1">
                <a:solidFill>
                  <a:srgbClr val="403F3E"/>
                </a:solidFill>
                <a:effectLst/>
                <a:latin typeface="var(--zds-typography-base, &quot;Inter&quot;, Helvetica, arial, sans-serif)"/>
              </a:rPr>
              <a:t>outpainting</a:t>
            </a:r>
            <a:r>
              <a:rPr lang="en-US" sz="1800" b="0" i="0" dirty="0">
                <a:solidFill>
                  <a:srgbClr val="403F3E"/>
                </a:solidFill>
                <a:effectLst/>
                <a:latin typeface="var(--zds-typography-base, &quot;Inter&quot;, Helvetica, arial, sans-serif)"/>
              </a:rPr>
              <a:t> model, and it will expand it beyond the limits of the frame, creating a larger image</a:t>
            </a:r>
            <a:r>
              <a:rPr lang="en-US" sz="1800" dirty="0">
                <a:solidFill>
                  <a:srgbClr val="403F3E"/>
                </a:solidFill>
                <a:latin typeface="var(--zds-typography-base, &quot;Inter&quot;, Helvetica, arial, sans-serif)"/>
              </a:rPr>
              <a:t> </a:t>
            </a:r>
            <a:r>
              <a:rPr lang="en-US" sz="1800" b="0" i="0" dirty="0">
                <a:solidFill>
                  <a:srgbClr val="403F3E"/>
                </a:solidFill>
                <a:effectLst/>
                <a:latin typeface="var(--zds-typography-base, &quot;Inter&quot;, Helvetica, arial, sans-serif)"/>
              </a:rPr>
              <a:t>from a smaller detail.</a:t>
            </a:r>
          </a:p>
          <a:p>
            <a:pPr algn="l">
              <a:buFont typeface="Arial" panose="020B0604020202020204" pitchFamily="34" charset="0"/>
              <a:buChar char="•"/>
            </a:pPr>
            <a:r>
              <a:rPr lang="en-US" sz="1800" dirty="0">
                <a:solidFill>
                  <a:srgbClr val="403F3E"/>
                </a:solidFill>
                <a:latin typeface="var(--zds-typography-base, &quot;Inter&quot;, Helvetica, arial, sans-serif)"/>
              </a:rPr>
              <a:t>Get AI prompt ideas from other artists: Discord channels, Lexica, </a:t>
            </a:r>
            <a:r>
              <a:rPr lang="en-US" sz="1800" dirty="0" err="1">
                <a:solidFill>
                  <a:srgbClr val="403F3E"/>
                </a:solidFill>
                <a:latin typeface="var(--zds-typography-base, &quot;Inter&quot;, Helvetica, arial, sans-serif)"/>
              </a:rPr>
              <a:t>neural.love</a:t>
            </a:r>
            <a:r>
              <a:rPr lang="en-US" sz="1800" dirty="0">
                <a:solidFill>
                  <a:srgbClr val="403F3E"/>
                </a:solidFill>
                <a:latin typeface="var(--zds-typography-base, &quot;Inter&quot;, Helvetica, arial, sans-serif)"/>
              </a:rPr>
              <a:t> public library, etc. to understand how each AI interprets prompts: ex: Midjourney uses [xxx] icon  --style raw to create a vector image of an icon. See </a:t>
            </a:r>
            <a:r>
              <a:rPr lang="en-US" sz="1800" dirty="0">
                <a:solidFill>
                  <a:srgbClr val="403F3E"/>
                </a:solidFill>
                <a:latin typeface="var(--zds-typography-base, &quot;Inter&quot;, Helvetica, arial, sans-serif)"/>
                <a:hlinkClick r:id="rId2"/>
              </a:rPr>
              <a:t>Midjourney tutorial</a:t>
            </a:r>
            <a:r>
              <a:rPr lang="en-US" sz="1800" dirty="0">
                <a:solidFill>
                  <a:srgbClr val="403F3E"/>
                </a:solidFill>
                <a:latin typeface="var(--zds-typography-base, &quot;Inter&quot;, Helvetica, arial, sans-serif)"/>
              </a:rPr>
              <a:t>.</a:t>
            </a:r>
          </a:p>
          <a:p>
            <a:pPr algn="l">
              <a:buFont typeface="Arial" panose="020B0604020202020204" pitchFamily="34" charset="0"/>
              <a:buChar char="•"/>
            </a:pPr>
            <a:r>
              <a:rPr lang="en-US" sz="1800" b="0" i="0" dirty="0">
                <a:solidFill>
                  <a:srgbClr val="403F3E"/>
                </a:solidFill>
                <a:effectLst/>
                <a:latin typeface="var(--zds-typography-base, &quot;Inter&quot;, Helvetica, arial, sans-serif)"/>
              </a:rPr>
              <a:t>Some models</a:t>
            </a:r>
            <a:r>
              <a:rPr lang="en-US" sz="1800" dirty="0">
                <a:solidFill>
                  <a:srgbClr val="403F3E"/>
                </a:solidFill>
                <a:latin typeface="var(--zds-typography-base, &quot;Inter&quot;, Helvetica, arial, sans-serif)"/>
              </a:rPr>
              <a:t> </a:t>
            </a:r>
            <a:r>
              <a:rPr lang="en-US" sz="1800" b="0" i="0" dirty="0">
                <a:solidFill>
                  <a:srgbClr val="403F3E"/>
                </a:solidFill>
                <a:effectLst/>
                <a:latin typeface="var(--zds-typography-base, &quot;Inter&quot;, Helvetica, arial, sans-serif)"/>
              </a:rPr>
              <a:t>let you adjust advanced generation settings</a:t>
            </a:r>
            <a:r>
              <a:rPr lang="en-US" sz="1800" dirty="0">
                <a:solidFill>
                  <a:srgbClr val="403F3E"/>
                </a:solidFill>
                <a:latin typeface="var(--zds-typography-base, &quot;Inter&quot;, Helvetica, arial, sans-serif)"/>
              </a:rPr>
              <a:t> such as </a:t>
            </a:r>
            <a:r>
              <a:rPr lang="en-US" sz="1800" b="0" i="0" dirty="0">
                <a:solidFill>
                  <a:srgbClr val="403F3E"/>
                </a:solidFill>
                <a:effectLst/>
                <a:latin typeface="var(--zds-typography-base, &quot;Inter&quot;, Helvetica, arial, sans-serif)"/>
              </a:rPr>
              <a:t>increasing or decreasing the number of steps to control how processed the final image should be</a:t>
            </a:r>
            <a:r>
              <a:rPr lang="en-US" sz="1800" dirty="0">
                <a:solidFill>
                  <a:srgbClr val="403F3E"/>
                </a:solidFill>
                <a:latin typeface="var(--zds-typography-base, &quot;Inter&quot;, Helvetica, arial, sans-serif)"/>
              </a:rPr>
              <a:t> (m</a:t>
            </a:r>
            <a:r>
              <a:rPr lang="en-US" sz="1800" b="0" i="0" dirty="0">
                <a:solidFill>
                  <a:srgbClr val="403F3E"/>
                </a:solidFill>
                <a:effectLst/>
                <a:latin typeface="var(--zds-typography-base, &quot;Inter&quot;, Helvetica, arial, sans-serif)"/>
              </a:rPr>
              <a:t>ore steps usually equal more details).</a:t>
            </a:r>
          </a:p>
          <a:p>
            <a:r>
              <a:rPr lang="en-US" sz="1800" dirty="0">
                <a:solidFill>
                  <a:srgbClr val="403F3E"/>
                </a:solidFill>
                <a:latin typeface="var(--zds-typography-base, &quot;Inter&quot;, Helvetica, arial, sans-serif)"/>
              </a:rPr>
              <a:t>Edit parts of images using a text prompt in Photoshop or Canva.</a:t>
            </a:r>
          </a:p>
          <a:p>
            <a:pPr algn="l">
              <a:buFont typeface="Arial" panose="020B0604020202020204" pitchFamily="34" charset="0"/>
              <a:buChar char="•"/>
            </a:pPr>
            <a:r>
              <a:rPr lang="en-US" sz="1800" dirty="0">
                <a:solidFill>
                  <a:srgbClr val="403F3E"/>
                </a:solidFill>
                <a:latin typeface="var(--zds-typography-base, &quot;Inter&quot;, Helvetica, arial, sans-serif)"/>
              </a:rPr>
              <a:t>Leverage AI to generate better text prompts.</a:t>
            </a:r>
          </a:p>
          <a:p>
            <a:pPr algn="l">
              <a:buFont typeface="Arial" panose="020B0604020202020204" pitchFamily="34" charset="0"/>
              <a:buChar char="•"/>
            </a:pPr>
            <a:r>
              <a:rPr lang="en-US" sz="1800" dirty="0">
                <a:solidFill>
                  <a:srgbClr val="403F3E"/>
                </a:solidFill>
                <a:latin typeface="var(--zds-typography-base, &quot;Inter&quot;, Helvetica, arial, sans-serif)"/>
              </a:rPr>
              <a:t>Improve image resolution and reduce noise using AI tools.</a:t>
            </a:r>
          </a:p>
          <a:p>
            <a:pPr algn="l">
              <a:buFont typeface="Arial" panose="020B0604020202020204" pitchFamily="34" charset="0"/>
              <a:buChar char="•"/>
            </a:pPr>
            <a:r>
              <a:rPr lang="en-US" sz="1800" b="0" i="0" dirty="0">
                <a:solidFill>
                  <a:srgbClr val="403F3E"/>
                </a:solidFill>
                <a:effectLst/>
                <a:latin typeface="var(--zds-typography-base, &quot;Inter&quot;, Helvetica, arial, sans-serif)"/>
              </a:rPr>
              <a:t>Search for </a:t>
            </a:r>
            <a:r>
              <a:rPr lang="en-US" sz="1800" dirty="0">
                <a:solidFill>
                  <a:srgbClr val="403F3E"/>
                </a:solidFill>
                <a:latin typeface="var(--zds-typography-base, &quot;Inter&quot;, Helvetica, arial, sans-serif)"/>
              </a:rPr>
              <a:t>text-to-flowchart AI tools or develop concepts with AI.</a:t>
            </a:r>
            <a:endParaRPr lang="en-US" sz="1800" b="0" i="0" dirty="0">
              <a:solidFill>
                <a:srgbClr val="403F3E"/>
              </a:solidFill>
              <a:effectLst/>
              <a:latin typeface="var(--zds-typography-base, &quot;Inter&quot;, Helvetica, arial, sans-serif)"/>
            </a:endParaRPr>
          </a:p>
          <a:p>
            <a:endParaRPr lang="en-US" sz="1800" dirty="0"/>
          </a:p>
        </p:txBody>
      </p:sp>
      <p:sp>
        <p:nvSpPr>
          <p:cNvPr id="4" name="Footer Placeholder 3">
            <a:extLst>
              <a:ext uri="{FF2B5EF4-FFF2-40B4-BE49-F238E27FC236}">
                <a16:creationId xmlns:a16="http://schemas.microsoft.com/office/drawing/2014/main" id="{9B83276D-7E56-D72C-5B0A-955847AAFA24}"/>
              </a:ext>
            </a:extLst>
          </p:cNvPr>
          <p:cNvSpPr>
            <a:spLocks noGrp="1"/>
          </p:cNvSpPr>
          <p:nvPr>
            <p:ph type="ftr" sz="quarter" idx="12"/>
          </p:nvPr>
        </p:nvSpPr>
        <p:spPr/>
        <p:txBody>
          <a:bodyPr/>
          <a:lstStyle/>
          <a:p>
            <a:fld id="{1754FF4F-8A9F-4C61-8653-DD4653512B60}" type="slidenum">
              <a:rPr lang="en-US" smtClean="0"/>
              <a:pPr/>
              <a:t>59</a:t>
            </a:fld>
            <a:endParaRPr lang="en-US" dirty="0"/>
          </a:p>
        </p:txBody>
      </p:sp>
      <p:sp>
        <p:nvSpPr>
          <p:cNvPr id="5" name="Rectangle 4">
            <a:extLst>
              <a:ext uri="{FF2B5EF4-FFF2-40B4-BE49-F238E27FC236}">
                <a16:creationId xmlns:a16="http://schemas.microsoft.com/office/drawing/2014/main" id="{7787FD90-AE04-954E-69C2-55FE82E913A1}"/>
              </a:ext>
            </a:extLst>
          </p:cNvPr>
          <p:cNvSpPr/>
          <p:nvPr/>
        </p:nvSpPr>
        <p:spPr>
          <a:xfrm>
            <a:off x="5486400" y="0"/>
            <a:ext cx="3657600" cy="61722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r>
              <a:rPr lang="en-US" sz="2000" cap="small" dirty="0">
                <a:solidFill>
                  <a:srgbClr val="BE1E2D"/>
                </a:solidFill>
              </a:rPr>
              <a:t>AI Resources</a:t>
            </a:r>
            <a:endParaRPr lang="en-US" sz="1400" dirty="0">
              <a:solidFill>
                <a:schemeClr val="tx1"/>
              </a:solidFill>
            </a:endParaRPr>
          </a:p>
          <a:p>
            <a:pPr marL="342900" lvl="1" indent="-285750">
              <a:spcBef>
                <a:spcPts val="1200"/>
              </a:spcBef>
              <a:buFont typeface="Wingdings" panose="05000000000000000000" pitchFamily="2" charset="2"/>
              <a:buChar char="§"/>
              <a:tabLst>
                <a:tab pos="3263900" algn="l"/>
              </a:tabLst>
            </a:pPr>
            <a:r>
              <a:rPr lang="en-US" sz="1800" b="0" i="0" u="sng" dirty="0">
                <a:solidFill>
                  <a:srgbClr val="3D4592"/>
                </a:solidFill>
                <a:effectLst/>
                <a:latin typeface="unset"/>
                <a:hlinkClick r:id="rId3"/>
              </a:rPr>
              <a:t>CLIP Interrogator</a:t>
            </a:r>
            <a:r>
              <a:rPr lang="en-US" sz="1800" b="0" i="0" dirty="0">
                <a:solidFill>
                  <a:srgbClr val="403F3E"/>
                </a:solidFill>
                <a:effectLst/>
                <a:latin typeface="var(--zds-typography-base, &quot;Inter&quot;, Helvetica, arial, sans-serif)"/>
              </a:rPr>
              <a:t> takes an image and gives you a text prompt based on its content; reverse-engineer images as a basis for more detailed prompts for text-to-image AI.</a:t>
            </a:r>
          </a:p>
          <a:p>
            <a:pPr marL="342900" lvl="1" indent="-285750">
              <a:spcBef>
                <a:spcPts val="1200"/>
              </a:spcBef>
              <a:buFont typeface="Wingdings" panose="05000000000000000000" pitchFamily="2" charset="2"/>
              <a:buChar char="§"/>
              <a:tabLst>
                <a:tab pos="3263900" algn="l"/>
              </a:tabLst>
            </a:pPr>
            <a:r>
              <a:rPr lang="en-US" b="0" i="0" u="sng" dirty="0">
                <a:solidFill>
                  <a:srgbClr val="3D4592"/>
                </a:solidFill>
                <a:effectLst/>
                <a:latin typeface="unset"/>
                <a:hlinkClick r:id="rId4"/>
              </a:rPr>
              <a:t>Runway</a:t>
            </a:r>
            <a:r>
              <a:rPr lang="en-US" dirty="0">
                <a:solidFill>
                  <a:srgbClr val="403F3E"/>
                </a:solidFill>
                <a:latin typeface="var(--zds-typography-base, &quot;Inter&quot;, Helvetica, arial, sans-serif)"/>
              </a:rPr>
              <a:t> enables image-to-image design instead of text to image – provide an image and change it.</a:t>
            </a:r>
          </a:p>
          <a:p>
            <a:pPr marL="342900" lvl="1" indent="-285750">
              <a:spcBef>
                <a:spcPts val="1200"/>
              </a:spcBef>
              <a:buFont typeface="Wingdings" panose="05000000000000000000" pitchFamily="2" charset="2"/>
              <a:buChar char="§"/>
              <a:tabLst>
                <a:tab pos="3263900" algn="l"/>
              </a:tabLst>
            </a:pPr>
            <a:r>
              <a:rPr lang="en-US" b="0" i="0" u="sng" dirty="0" err="1">
                <a:solidFill>
                  <a:srgbClr val="3D4592"/>
                </a:solidFill>
                <a:effectLst/>
                <a:latin typeface="unset"/>
                <a:hlinkClick r:id="rId5"/>
              </a:rPr>
              <a:t>neural.love</a:t>
            </a:r>
            <a:r>
              <a:rPr lang="en-US" b="0" i="0" dirty="0">
                <a:solidFill>
                  <a:srgbClr val="403F3E"/>
                </a:solidFill>
                <a:effectLst/>
                <a:latin typeface="var(--zds-typography-base, &quot;Inter&quot;, Helvetica, arial, sans-serif)"/>
              </a:rPr>
              <a:t> is an image </a:t>
            </a:r>
            <a:r>
              <a:rPr lang="en-US" b="0" i="0" dirty="0" err="1">
                <a:solidFill>
                  <a:srgbClr val="403F3E"/>
                </a:solidFill>
                <a:effectLst/>
                <a:latin typeface="var(--zds-typography-base, &quot;Inter&quot;, Helvetica, arial, sans-serif)"/>
              </a:rPr>
              <a:t>outpainting</a:t>
            </a:r>
            <a:r>
              <a:rPr lang="en-US" b="0" i="0" dirty="0">
                <a:solidFill>
                  <a:srgbClr val="403F3E"/>
                </a:solidFill>
                <a:effectLst/>
                <a:latin typeface="var(--zds-typography-base, &quot;Inter&quot;, Helvetica, arial, sans-serif)"/>
              </a:rPr>
              <a:t> tool to logically expan</a:t>
            </a:r>
            <a:r>
              <a:rPr lang="en-US" dirty="0">
                <a:solidFill>
                  <a:srgbClr val="403F3E"/>
                </a:solidFill>
                <a:latin typeface="var(--zds-typography-base, &quot;Inter&quot;, Helvetica, arial, sans-serif)"/>
              </a:rPr>
              <a:t>d an image with additional details to the right size.</a:t>
            </a:r>
          </a:p>
          <a:p>
            <a:pPr marL="342900" lvl="1" indent="-285750">
              <a:spcBef>
                <a:spcPts val="1200"/>
              </a:spcBef>
              <a:buClr>
                <a:schemeClr val="tx1"/>
              </a:buClr>
              <a:buFont typeface="Wingdings" panose="05000000000000000000" pitchFamily="2" charset="2"/>
              <a:buChar char="§"/>
              <a:tabLst>
                <a:tab pos="3263900" algn="l"/>
              </a:tabLst>
            </a:pPr>
            <a:r>
              <a:rPr lang="en-US" u="sng" dirty="0">
                <a:solidFill>
                  <a:srgbClr val="3D4592"/>
                </a:solidFill>
                <a:latin typeface="unset"/>
                <a:hlinkClick r:id="rId6">
                  <a:extLst>
                    <a:ext uri="{A12FA001-AC4F-418D-AE19-62706E023703}">
                      <ahyp:hlinkClr xmlns:ahyp="http://schemas.microsoft.com/office/drawing/2018/hyperlinkcolor" val="tx"/>
                    </a:ext>
                  </a:extLst>
                </a:hlinkClick>
              </a:rPr>
              <a:t>Leap AI</a:t>
            </a:r>
            <a:r>
              <a:rPr lang="en-US" dirty="0">
                <a:solidFill>
                  <a:srgbClr val="3D4592"/>
                </a:solidFill>
                <a:latin typeface="unset"/>
              </a:rPr>
              <a:t> </a:t>
            </a:r>
            <a:r>
              <a:rPr lang="en-US" dirty="0">
                <a:solidFill>
                  <a:srgbClr val="403F3E"/>
                </a:solidFill>
                <a:latin typeface="var(--zds-typography-base, &quot;Inter&quot;, Helvetica, arial, sans-serif)"/>
              </a:rPr>
              <a:t>helps generate professional headshots out of photos and automate workflows.</a:t>
            </a:r>
          </a:p>
        </p:txBody>
      </p:sp>
    </p:spTree>
    <p:extLst>
      <p:ext uri="{BB962C8B-B14F-4D97-AF65-F5344CB8AC3E}">
        <p14:creationId xmlns:p14="http://schemas.microsoft.com/office/powerpoint/2010/main" val="143511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5A5B-71A0-1872-A079-E9AE81174258}"/>
              </a:ext>
            </a:extLst>
          </p:cNvPr>
          <p:cNvSpPr>
            <a:spLocks noGrp="1"/>
          </p:cNvSpPr>
          <p:nvPr>
            <p:ph type="title"/>
          </p:nvPr>
        </p:nvSpPr>
        <p:spPr/>
        <p:txBody>
          <a:bodyPr/>
          <a:lstStyle/>
          <a:p>
            <a:r>
              <a:rPr lang="en-US" b="1" i="0" dirty="0">
                <a:solidFill>
                  <a:srgbClr val="17375E"/>
                </a:solidFill>
                <a:effectLst/>
                <a:highlight>
                  <a:srgbClr val="FFFFFF"/>
                </a:highlight>
                <a:latin typeface="Plus Jakarta Sans"/>
              </a:rPr>
              <a:t>Setting the stage for proposal graphics</a:t>
            </a:r>
            <a:endParaRPr lang="en-US" dirty="0"/>
          </a:p>
        </p:txBody>
      </p:sp>
      <p:sp>
        <p:nvSpPr>
          <p:cNvPr id="3" name="Text Placeholder 2">
            <a:extLst>
              <a:ext uri="{FF2B5EF4-FFF2-40B4-BE49-F238E27FC236}">
                <a16:creationId xmlns:a16="http://schemas.microsoft.com/office/drawing/2014/main" id="{B9F8341F-405E-82F4-7FB5-52EBF4173682}"/>
              </a:ext>
            </a:extLst>
          </p:cNvPr>
          <p:cNvSpPr>
            <a:spLocks noGrp="1"/>
          </p:cNvSpPr>
          <p:nvPr>
            <p:ph type="body" idx="1"/>
          </p:nvPr>
        </p:nvSpPr>
        <p:spPr/>
        <p:txBody>
          <a:bodyPr/>
          <a:lstStyle/>
          <a:p>
            <a:r>
              <a:rPr lang="en-US" dirty="0"/>
              <a:t>Module 1</a:t>
            </a:r>
          </a:p>
        </p:txBody>
      </p:sp>
    </p:spTree>
    <p:extLst>
      <p:ext uri="{BB962C8B-B14F-4D97-AF65-F5344CB8AC3E}">
        <p14:creationId xmlns:p14="http://schemas.microsoft.com/office/powerpoint/2010/main" val="1029947629"/>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DB767-F69F-950E-250C-5445E818AC90}"/>
              </a:ext>
            </a:extLst>
          </p:cNvPr>
          <p:cNvSpPr>
            <a:spLocks noGrp="1"/>
          </p:cNvSpPr>
          <p:nvPr>
            <p:ph type="title"/>
          </p:nvPr>
        </p:nvSpPr>
        <p:spPr>
          <a:xfrm>
            <a:off x="304800" y="76200"/>
            <a:ext cx="4495800" cy="762000"/>
          </a:xfrm>
        </p:spPr>
        <p:txBody>
          <a:bodyPr/>
          <a:lstStyle/>
          <a:p>
            <a:r>
              <a:rPr lang="en-US" dirty="0"/>
              <a:t>AI Ethics and Copyright</a:t>
            </a:r>
          </a:p>
        </p:txBody>
      </p:sp>
      <p:sp>
        <p:nvSpPr>
          <p:cNvPr id="4" name="Footer Placeholder 3">
            <a:extLst>
              <a:ext uri="{FF2B5EF4-FFF2-40B4-BE49-F238E27FC236}">
                <a16:creationId xmlns:a16="http://schemas.microsoft.com/office/drawing/2014/main" id="{49BF00C6-FA92-94B7-49F7-3A8B3020B881}"/>
              </a:ext>
            </a:extLst>
          </p:cNvPr>
          <p:cNvSpPr>
            <a:spLocks noGrp="1"/>
          </p:cNvSpPr>
          <p:nvPr>
            <p:ph type="ftr" sz="quarter" idx="12"/>
          </p:nvPr>
        </p:nvSpPr>
        <p:spPr/>
        <p:txBody>
          <a:bodyPr/>
          <a:lstStyle/>
          <a:p>
            <a:fld id="{1754FF4F-8A9F-4C61-8653-DD4653512B60}" type="slidenum">
              <a:rPr lang="en-US" smtClean="0"/>
              <a:pPr/>
              <a:t>60</a:t>
            </a:fld>
            <a:endParaRPr lang="en-US" dirty="0"/>
          </a:p>
        </p:txBody>
      </p:sp>
      <p:sp>
        <p:nvSpPr>
          <p:cNvPr id="8" name="Content Placeholder 7">
            <a:extLst>
              <a:ext uri="{FF2B5EF4-FFF2-40B4-BE49-F238E27FC236}">
                <a16:creationId xmlns:a16="http://schemas.microsoft.com/office/drawing/2014/main" id="{53E56E64-A6F8-CA34-59E8-6564A79BC3A9}"/>
              </a:ext>
            </a:extLst>
          </p:cNvPr>
          <p:cNvSpPr>
            <a:spLocks noGrp="1"/>
          </p:cNvSpPr>
          <p:nvPr>
            <p:ph idx="1"/>
          </p:nvPr>
        </p:nvSpPr>
        <p:spPr>
          <a:xfrm>
            <a:off x="304800" y="1447800"/>
            <a:ext cx="2667001" cy="5029200"/>
          </a:xfrm>
        </p:spPr>
        <p:txBody>
          <a:bodyPr>
            <a:normAutofit fontScale="55000" lnSpcReduction="20000"/>
          </a:bodyPr>
          <a:lstStyle/>
          <a:p>
            <a:pPr algn="l"/>
            <a:r>
              <a:rPr lang="en-US" sz="2300" b="0" i="0" dirty="0">
                <a:solidFill>
                  <a:srgbClr val="403F3E"/>
                </a:solidFill>
                <a:effectLst/>
                <a:latin typeface="Inter"/>
              </a:rPr>
              <a:t>Check </a:t>
            </a:r>
            <a:r>
              <a:rPr lang="en-US" sz="2300" dirty="0">
                <a:solidFill>
                  <a:srgbClr val="403F3E"/>
                </a:solidFill>
                <a:latin typeface="Inter"/>
              </a:rPr>
              <a:t>AI work carefully including errors such as counting fingers, checking ears, and fixing other distortions</a:t>
            </a:r>
          </a:p>
          <a:p>
            <a:pPr algn="l"/>
            <a:r>
              <a:rPr lang="en-US" sz="2300" dirty="0">
                <a:solidFill>
                  <a:srgbClr val="403F3E"/>
                </a:solidFill>
                <a:latin typeface="Inter"/>
              </a:rPr>
              <a:t>Don’t put proprietary text in AI that will use it for training data</a:t>
            </a:r>
          </a:p>
          <a:p>
            <a:pPr algn="l"/>
            <a:r>
              <a:rPr lang="en-US" sz="2300" dirty="0">
                <a:solidFill>
                  <a:srgbClr val="403F3E"/>
                </a:solidFill>
                <a:latin typeface="Inter"/>
              </a:rPr>
              <a:t>Copyright implications of using AI is an evolving field – check permissions for each tool</a:t>
            </a:r>
          </a:p>
          <a:p>
            <a:pPr lvl="1"/>
            <a:r>
              <a:rPr lang="en-US" sz="2300" dirty="0">
                <a:solidFill>
                  <a:srgbClr val="403F3E"/>
                </a:solidFill>
                <a:latin typeface="Inter"/>
              </a:rPr>
              <a:t>Ex: Midjourney can be used royalty-free for commercial purposes only by paying members; companies with over $1 million in revenue can use images commercially only with corporate membership</a:t>
            </a:r>
          </a:p>
          <a:p>
            <a:pPr lvl="1"/>
            <a:r>
              <a:rPr lang="en-US" sz="2300" dirty="0">
                <a:solidFill>
                  <a:srgbClr val="403F3E"/>
                </a:solidFill>
                <a:latin typeface="Inter"/>
              </a:rPr>
              <a:t>Personal free users must give attribution to Midjourney</a:t>
            </a:r>
          </a:p>
          <a:p>
            <a:pPr lvl="1"/>
            <a:r>
              <a:rPr lang="en-US" sz="2300" dirty="0">
                <a:solidFill>
                  <a:srgbClr val="403F3E"/>
                </a:solidFill>
                <a:latin typeface="Inter"/>
              </a:rPr>
              <a:t>Prompts are free to use for everyone</a:t>
            </a:r>
          </a:p>
          <a:p>
            <a:pPr algn="l"/>
            <a:r>
              <a:rPr lang="en-US" sz="2300" dirty="0">
                <a:solidFill>
                  <a:srgbClr val="403F3E"/>
                </a:solidFill>
                <a:latin typeface="Inter"/>
              </a:rPr>
              <a:t>Ensure you correct for biases in AI-generated content and images: stereotyped, racist, agist, and other offensive content</a:t>
            </a:r>
          </a:p>
          <a:p>
            <a:endParaRPr lang="en-US" dirty="0"/>
          </a:p>
        </p:txBody>
      </p:sp>
      <p:pic>
        <p:nvPicPr>
          <p:cNvPr id="10" name="Picture 9" descr="A robot holding a scale of justice&#10;&#10;Description automatically generated">
            <a:extLst>
              <a:ext uri="{FF2B5EF4-FFF2-40B4-BE49-F238E27FC236}">
                <a16:creationId xmlns:a16="http://schemas.microsoft.com/office/drawing/2014/main" id="{CCFF9666-42C8-AD1C-3B50-BCEB98164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1" y="0"/>
            <a:ext cx="6172200" cy="6172200"/>
          </a:xfrm>
          <a:prstGeom prst="rect">
            <a:avLst/>
          </a:prstGeom>
        </p:spPr>
      </p:pic>
      <p:sp>
        <p:nvSpPr>
          <p:cNvPr id="11" name="TextBox 10">
            <a:extLst>
              <a:ext uri="{FF2B5EF4-FFF2-40B4-BE49-F238E27FC236}">
                <a16:creationId xmlns:a16="http://schemas.microsoft.com/office/drawing/2014/main" id="{C233F4E4-BF71-2D3A-7D02-E24F04756534}"/>
              </a:ext>
            </a:extLst>
          </p:cNvPr>
          <p:cNvSpPr txBox="1"/>
          <p:nvPr/>
        </p:nvSpPr>
        <p:spPr>
          <a:xfrm>
            <a:off x="7243762" y="5715000"/>
            <a:ext cx="1900238" cy="369332"/>
          </a:xfrm>
          <a:prstGeom prst="rect">
            <a:avLst/>
          </a:prstGeom>
          <a:noFill/>
        </p:spPr>
        <p:txBody>
          <a:bodyPr wrap="square" rtlCol="0">
            <a:spAutoFit/>
          </a:bodyPr>
          <a:lstStyle/>
          <a:p>
            <a:r>
              <a:rPr lang="en-US" i="1" dirty="0">
                <a:solidFill>
                  <a:schemeClr val="bg1"/>
                </a:solidFill>
              </a:rPr>
              <a:t>Art: </a:t>
            </a:r>
            <a:r>
              <a:rPr lang="en-US" i="1" dirty="0" err="1">
                <a:solidFill>
                  <a:schemeClr val="bg1"/>
                </a:solidFill>
              </a:rPr>
              <a:t>Midjourney</a:t>
            </a:r>
            <a:endParaRPr lang="en-US" i="1" dirty="0">
              <a:solidFill>
                <a:schemeClr val="bg1"/>
              </a:solidFill>
            </a:endParaRPr>
          </a:p>
        </p:txBody>
      </p:sp>
    </p:spTree>
    <p:extLst>
      <p:ext uri="{BB962C8B-B14F-4D97-AF65-F5344CB8AC3E}">
        <p14:creationId xmlns:p14="http://schemas.microsoft.com/office/powerpoint/2010/main" val="42079093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xercise_Discover.jpg" descr="/Users/bridgetskelly/Desktop/Exercise_Discover.jpg"/>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ontent Placeholder 3"/>
          <p:cNvSpPr txBox="1">
            <a:spLocks/>
          </p:cNvSpPr>
          <p:nvPr/>
        </p:nvSpPr>
        <p:spPr>
          <a:xfrm>
            <a:off x="152400" y="2667000"/>
            <a:ext cx="3276600" cy="3200400"/>
          </a:xfrm>
          <a:prstGeom prst="rect">
            <a:avLst/>
          </a:prstGeom>
        </p:spPr>
        <p:txBody>
          <a:bodyPr>
            <a:normAutofit/>
          </a:bodyPr>
          <a:lstStyle>
            <a:lvl1pPr marL="228600" indent="-228600" algn="l" defTabSz="914400" rtl="0" eaLnBrk="1" latinLnBrk="0" hangingPunct="1">
              <a:spcBef>
                <a:spcPct val="20000"/>
              </a:spcBef>
              <a:buClr>
                <a:srgbClr val="1B75BB"/>
              </a:buClr>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rgbClr val="BE1E2D"/>
              </a:buClr>
              <a:buFont typeface="Wingdings" charset="2"/>
              <a:buChar char="ü"/>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None/>
            </a:pPr>
            <a:r>
              <a:rPr lang="en-US" sz="3200" dirty="0">
                <a:solidFill>
                  <a:srgbClr val="BE1E2D"/>
                </a:solidFill>
              </a:rPr>
              <a:t>MODULE 6 EXERCISE</a:t>
            </a:r>
          </a:p>
          <a:p>
            <a:pPr marL="0" indent="0">
              <a:spcAft>
                <a:spcPts val="600"/>
              </a:spcAft>
              <a:buNone/>
            </a:pPr>
            <a:r>
              <a:rPr lang="en-US" dirty="0"/>
              <a:t>WALK THROUGH CREATING A MIDJOURNEY PROMPT</a:t>
            </a:r>
          </a:p>
        </p:txBody>
      </p:sp>
      <p:pic>
        <p:nvPicPr>
          <p:cNvPr id="5" name="Picture 4">
            <a:extLst>
              <a:ext uri="{FF2B5EF4-FFF2-40B4-BE49-F238E27FC236}">
                <a16:creationId xmlns:a16="http://schemas.microsoft.com/office/drawing/2014/main" id="{EB8BC743-684A-DCB4-D986-EF4C9A241F43}"/>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l="2593" t="3210" r="67407" b="56791"/>
          <a:stretch>
            <a:fillRect/>
          </a:stretch>
        </p:blipFill>
        <p:spPr>
          <a:xfrm>
            <a:off x="152400" y="152400"/>
            <a:ext cx="2057400" cy="2057400"/>
          </a:xfrm>
          <a:custGeom>
            <a:avLst/>
            <a:gdLst>
              <a:gd name="connsiteX0" fmla="*/ 1028700 w 2057400"/>
              <a:gd name="connsiteY0" fmla="*/ 0 h 2057400"/>
              <a:gd name="connsiteX1" fmla="*/ 2057400 w 2057400"/>
              <a:gd name="connsiteY1" fmla="*/ 1028700 h 2057400"/>
              <a:gd name="connsiteX2" fmla="*/ 1028700 w 2057400"/>
              <a:gd name="connsiteY2" fmla="*/ 2057400 h 2057400"/>
              <a:gd name="connsiteX3" fmla="*/ 0 w 2057400"/>
              <a:gd name="connsiteY3" fmla="*/ 1028700 h 2057400"/>
              <a:gd name="connsiteX4" fmla="*/ 1028700 w 2057400"/>
              <a:gd name="connsiteY4" fmla="*/ 0 h 20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0" h="2057400">
                <a:moveTo>
                  <a:pt x="1028700" y="0"/>
                </a:moveTo>
                <a:cubicBezTo>
                  <a:pt x="1596835" y="0"/>
                  <a:pt x="2057400" y="460565"/>
                  <a:pt x="2057400" y="1028700"/>
                </a:cubicBezTo>
                <a:cubicBezTo>
                  <a:pt x="2057400" y="1596835"/>
                  <a:pt x="1596835" y="2057400"/>
                  <a:pt x="1028700" y="2057400"/>
                </a:cubicBezTo>
                <a:cubicBezTo>
                  <a:pt x="460565" y="2057400"/>
                  <a:pt x="0" y="1596835"/>
                  <a:pt x="0" y="1028700"/>
                </a:cubicBezTo>
                <a:cubicBezTo>
                  <a:pt x="0" y="460565"/>
                  <a:pt x="460565" y="0"/>
                  <a:pt x="1028700" y="0"/>
                </a:cubicBezTo>
                <a:close/>
              </a:path>
            </a:pathLst>
          </a:custGeom>
        </p:spPr>
      </p:pic>
    </p:spTree>
    <p:extLst>
      <p:ext uri="{BB962C8B-B14F-4D97-AF65-F5344CB8AC3E}">
        <p14:creationId xmlns:p14="http://schemas.microsoft.com/office/powerpoint/2010/main" val="2244746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5A5B-71A0-1872-A079-E9AE81174258}"/>
              </a:ext>
            </a:extLst>
          </p:cNvPr>
          <p:cNvSpPr>
            <a:spLocks noGrp="1"/>
          </p:cNvSpPr>
          <p:nvPr>
            <p:ph type="title"/>
          </p:nvPr>
        </p:nvSpPr>
        <p:spPr/>
        <p:txBody>
          <a:bodyPr/>
          <a:lstStyle/>
          <a:p>
            <a:r>
              <a:rPr lang="en-US" b="1" i="0" dirty="0">
                <a:solidFill>
                  <a:srgbClr val="17375E"/>
                </a:solidFill>
                <a:effectLst/>
                <a:highlight>
                  <a:srgbClr val="FFFFFF"/>
                </a:highlight>
                <a:latin typeface="Plus Jakarta Sans"/>
              </a:rPr>
              <a:t>Define: design methods and graphics planning</a:t>
            </a:r>
            <a:endParaRPr lang="en-US" dirty="0"/>
          </a:p>
        </p:txBody>
      </p:sp>
      <p:sp>
        <p:nvSpPr>
          <p:cNvPr id="3" name="Text Placeholder 2">
            <a:extLst>
              <a:ext uri="{FF2B5EF4-FFF2-40B4-BE49-F238E27FC236}">
                <a16:creationId xmlns:a16="http://schemas.microsoft.com/office/drawing/2014/main" id="{B9F8341F-405E-82F4-7FB5-52EBF4173682}"/>
              </a:ext>
            </a:extLst>
          </p:cNvPr>
          <p:cNvSpPr>
            <a:spLocks noGrp="1"/>
          </p:cNvSpPr>
          <p:nvPr>
            <p:ph type="body" idx="1"/>
          </p:nvPr>
        </p:nvSpPr>
        <p:spPr/>
        <p:txBody>
          <a:bodyPr/>
          <a:lstStyle/>
          <a:p>
            <a:r>
              <a:rPr lang="en-US" dirty="0"/>
              <a:t>Module 7</a:t>
            </a:r>
          </a:p>
        </p:txBody>
      </p:sp>
    </p:spTree>
    <p:extLst>
      <p:ext uri="{BB962C8B-B14F-4D97-AF65-F5344CB8AC3E}">
        <p14:creationId xmlns:p14="http://schemas.microsoft.com/office/powerpoint/2010/main" val="2812889255"/>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Define</a:t>
            </a:r>
          </a:p>
        </p:txBody>
      </p:sp>
      <p:sp>
        <p:nvSpPr>
          <p:cNvPr id="6" name="Subtitle 5"/>
          <p:cNvSpPr>
            <a:spLocks noGrp="1"/>
          </p:cNvSpPr>
          <p:nvPr>
            <p:ph type="subTitle" idx="11"/>
          </p:nvPr>
        </p:nvSpPr>
        <p:spPr/>
        <p:txBody>
          <a:bodyPr/>
          <a:lstStyle/>
          <a:p>
            <a:r>
              <a:rPr lang="en-US" dirty="0"/>
              <a:t>Tools – Software Considerations</a:t>
            </a:r>
          </a:p>
        </p:txBody>
      </p:sp>
      <p:grpSp>
        <p:nvGrpSpPr>
          <p:cNvPr id="7" name="Group 6"/>
          <p:cNvGrpSpPr/>
          <p:nvPr/>
        </p:nvGrpSpPr>
        <p:grpSpPr>
          <a:xfrm>
            <a:off x="2969562" y="1447800"/>
            <a:ext cx="3185840" cy="860519"/>
            <a:chOff x="3733800" y="1066800"/>
            <a:chExt cx="2057400" cy="555719"/>
          </a:xfrm>
        </p:grpSpPr>
        <p:pic>
          <p:nvPicPr>
            <p:cNvPr id="8" name="Picture 7" descr="BoxingGlove copy.png"/>
            <p:cNvPicPr>
              <a:picLocks noChangeAspect="1"/>
            </p:cNvPicPr>
            <p:nvPr/>
          </p:nvPicPr>
          <p:blipFill>
            <a:blip r:embed="rId3" cstate="print"/>
            <a:stretch>
              <a:fillRect/>
            </a:stretch>
          </p:blipFill>
          <p:spPr>
            <a:xfrm flipH="1">
              <a:off x="3733800" y="1066800"/>
              <a:ext cx="1091691" cy="555719"/>
            </a:xfrm>
            <a:prstGeom prst="rect">
              <a:avLst/>
            </a:prstGeom>
          </p:spPr>
        </p:pic>
        <p:pic>
          <p:nvPicPr>
            <p:cNvPr id="9" name="Picture 8" descr="BoxingGlove copy.png"/>
            <p:cNvPicPr>
              <a:picLocks noChangeAspect="1"/>
            </p:cNvPicPr>
            <p:nvPr/>
          </p:nvPicPr>
          <p:blipFill>
            <a:blip r:embed="rId3" cstate="print"/>
            <a:stretch>
              <a:fillRect/>
            </a:stretch>
          </p:blipFill>
          <p:spPr>
            <a:xfrm>
              <a:off x="4699509" y="1066800"/>
              <a:ext cx="1091691" cy="555719"/>
            </a:xfrm>
            <a:prstGeom prst="rect">
              <a:avLst/>
            </a:prstGeom>
          </p:spPr>
        </p:pic>
      </p:grpSp>
      <p:sp>
        <p:nvSpPr>
          <p:cNvPr id="10" name="Rectangle 9"/>
          <p:cNvSpPr/>
          <p:nvPr/>
        </p:nvSpPr>
        <p:spPr>
          <a:xfrm>
            <a:off x="6096000" y="2155918"/>
            <a:ext cx="3048000" cy="4016281"/>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91440" tIns="137160" rIns="91440" bIns="182880" rtlCol="0" anchor="t"/>
          <a:lstStyle/>
          <a:p>
            <a:pPr>
              <a:lnSpc>
                <a:spcPct val="110000"/>
              </a:lnSpc>
              <a:spcBef>
                <a:spcPts val="0"/>
              </a:spcBef>
              <a:spcAft>
                <a:spcPts val="600"/>
              </a:spcAft>
            </a:pPr>
            <a:r>
              <a:rPr lang="en-US" sz="1600" b="1" dirty="0">
                <a:solidFill>
                  <a:srgbClr val="595959"/>
                </a:solidFill>
              </a:rPr>
              <a:t>Software Used: </a:t>
            </a:r>
          </a:p>
          <a:p>
            <a:pPr>
              <a:lnSpc>
                <a:spcPct val="110000"/>
              </a:lnSpc>
              <a:spcBef>
                <a:spcPts val="0"/>
              </a:spcBef>
              <a:spcAft>
                <a:spcPts val="600"/>
              </a:spcAft>
            </a:pPr>
            <a:r>
              <a:rPr lang="en-US" sz="1200" dirty="0">
                <a:solidFill>
                  <a:srgbClr val="595959"/>
                </a:solidFill>
              </a:rPr>
              <a:t>PowerPoint </a:t>
            </a:r>
            <a:r>
              <a:rPr lang="en-US" sz="1200" i="1" dirty="0">
                <a:solidFill>
                  <a:srgbClr val="595959"/>
                </a:solidFill>
              </a:rPr>
              <a:t>(for simple graphics such as org charts and basic flows)</a:t>
            </a:r>
            <a:r>
              <a:rPr lang="en-US" sz="1200" dirty="0">
                <a:solidFill>
                  <a:srgbClr val="595959"/>
                </a:solidFill>
              </a:rPr>
              <a:t>, Illustrator/ Photoshop and </a:t>
            </a:r>
            <a:r>
              <a:rPr lang="en-US" sz="1200" dirty="0" err="1">
                <a:solidFill>
                  <a:srgbClr val="595959"/>
                </a:solidFill>
              </a:rPr>
              <a:t>InDesign</a:t>
            </a:r>
            <a:r>
              <a:rPr lang="en-US" sz="1200" dirty="0">
                <a:solidFill>
                  <a:srgbClr val="595959"/>
                </a:solidFill>
              </a:rPr>
              <a:t> </a:t>
            </a:r>
            <a:r>
              <a:rPr lang="en-US" sz="1200" i="1" dirty="0">
                <a:solidFill>
                  <a:srgbClr val="595959"/>
                </a:solidFill>
              </a:rPr>
              <a:t>(for complex graphics) </a:t>
            </a:r>
          </a:p>
          <a:p>
            <a:pPr>
              <a:lnSpc>
                <a:spcPct val="110000"/>
              </a:lnSpc>
              <a:spcBef>
                <a:spcPts val="0"/>
              </a:spcBef>
              <a:spcAft>
                <a:spcPts val="600"/>
              </a:spcAft>
            </a:pPr>
            <a:r>
              <a:rPr lang="en-US" sz="1600" b="1" dirty="0">
                <a:solidFill>
                  <a:srgbClr val="595959"/>
                </a:solidFill>
              </a:rPr>
              <a:t>Image Export Specs: </a:t>
            </a:r>
          </a:p>
          <a:p>
            <a:pPr>
              <a:lnSpc>
                <a:spcPct val="110000"/>
              </a:lnSpc>
              <a:spcBef>
                <a:spcPts val="0"/>
              </a:spcBef>
              <a:spcAft>
                <a:spcPts val="600"/>
              </a:spcAft>
            </a:pPr>
            <a:r>
              <a:rPr lang="en-US" sz="1200" dirty="0">
                <a:solidFill>
                  <a:srgbClr val="595959"/>
                </a:solidFill>
              </a:rPr>
              <a:t>200dpi, RGB, JPEG or PNG format, Baseline Optimized</a:t>
            </a:r>
          </a:p>
          <a:p>
            <a:pPr>
              <a:spcBef>
                <a:spcPts val="0"/>
              </a:spcBef>
              <a:spcAft>
                <a:spcPts val="600"/>
              </a:spcAft>
            </a:pPr>
            <a:endParaRPr lang="en-US" sz="1400" dirty="0">
              <a:solidFill>
                <a:srgbClr val="595959"/>
              </a:solidFill>
            </a:endParaRPr>
          </a:p>
        </p:txBody>
      </p:sp>
      <p:sp>
        <p:nvSpPr>
          <p:cNvPr id="12" name="Rectangle 11"/>
          <p:cNvSpPr/>
          <p:nvPr/>
        </p:nvSpPr>
        <p:spPr>
          <a:xfrm>
            <a:off x="6096000" y="1698719"/>
            <a:ext cx="3048000" cy="4572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Oral Format (PPT)</a:t>
            </a:r>
          </a:p>
        </p:txBody>
      </p:sp>
      <p:sp>
        <p:nvSpPr>
          <p:cNvPr id="13" name="Rectangle 12"/>
          <p:cNvSpPr/>
          <p:nvPr/>
        </p:nvSpPr>
        <p:spPr>
          <a:xfrm>
            <a:off x="0" y="1698719"/>
            <a:ext cx="3048000" cy="4572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Written Format (Word)</a:t>
            </a:r>
          </a:p>
        </p:txBody>
      </p:sp>
      <p:grpSp>
        <p:nvGrpSpPr>
          <p:cNvPr id="22" name="Group 21"/>
          <p:cNvGrpSpPr/>
          <p:nvPr/>
        </p:nvGrpSpPr>
        <p:grpSpPr>
          <a:xfrm>
            <a:off x="6155402" y="4114799"/>
            <a:ext cx="2819400" cy="2057400"/>
            <a:chOff x="1676400" y="3733800"/>
            <a:chExt cx="2819400" cy="2057400"/>
          </a:xfrm>
        </p:grpSpPr>
        <p:pic>
          <p:nvPicPr>
            <p:cNvPr id="15" name="Picture 14" descr="PPT_Slide.jpg"/>
            <p:cNvPicPr>
              <a:picLocks noChangeAspect="1"/>
            </p:cNvPicPr>
            <p:nvPr/>
          </p:nvPicPr>
          <p:blipFill>
            <a:blip r:embed="rId4" cstate="print"/>
            <a:stretch>
              <a:fillRect/>
            </a:stretch>
          </p:blipFill>
          <p:spPr>
            <a:xfrm>
              <a:off x="2056638" y="3962532"/>
              <a:ext cx="2439162" cy="1828668"/>
            </a:xfrm>
            <a:prstGeom prst="rect">
              <a:avLst/>
            </a:prstGeom>
          </p:spPr>
        </p:pic>
        <p:cxnSp>
          <p:nvCxnSpPr>
            <p:cNvPr id="16" name="Straight Connector 15"/>
            <p:cNvCxnSpPr/>
            <p:nvPr/>
          </p:nvCxnSpPr>
          <p:spPr>
            <a:xfrm>
              <a:off x="2057400" y="3886200"/>
              <a:ext cx="2438399"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115396" y="3733800"/>
              <a:ext cx="381000" cy="228600"/>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076878" y="3733800"/>
              <a:ext cx="428322" cy="276999"/>
            </a:xfrm>
            <a:prstGeom prst="rect">
              <a:avLst/>
            </a:prstGeom>
            <a:solidFill>
              <a:schemeClr val="tx2">
                <a:lumMod val="20000"/>
                <a:lumOff val="80000"/>
              </a:schemeClr>
            </a:solidFill>
          </p:spPr>
          <p:txBody>
            <a:bodyPr wrap="none" rtlCol="0">
              <a:spAutoFit/>
            </a:bodyPr>
            <a:lstStyle/>
            <a:p>
              <a:r>
                <a:rPr lang="en-US" sz="1200" b="1" dirty="0">
                  <a:latin typeface="Arial" pitchFamily="34" charset="0"/>
                  <a:cs typeface="Arial" pitchFamily="34" charset="0"/>
                </a:rPr>
                <a:t>10”</a:t>
              </a:r>
            </a:p>
          </p:txBody>
        </p:sp>
        <p:cxnSp>
          <p:nvCxnSpPr>
            <p:cNvPr id="19" name="Straight Connector 18"/>
            <p:cNvCxnSpPr/>
            <p:nvPr/>
          </p:nvCxnSpPr>
          <p:spPr>
            <a:xfrm rot="5400000">
              <a:off x="990997" y="4876403"/>
              <a:ext cx="1828800" cy="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858501" y="4724400"/>
              <a:ext cx="152400" cy="304800"/>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676400" y="4738301"/>
              <a:ext cx="474810" cy="276999"/>
            </a:xfrm>
            <a:prstGeom prst="rect">
              <a:avLst/>
            </a:prstGeom>
            <a:noFill/>
          </p:spPr>
          <p:txBody>
            <a:bodyPr wrap="none" rtlCol="0">
              <a:spAutoFit/>
            </a:bodyPr>
            <a:lstStyle/>
            <a:p>
              <a:r>
                <a:rPr lang="en-US" sz="1200" b="1" dirty="0">
                  <a:latin typeface="Arial" pitchFamily="34" charset="0"/>
                  <a:cs typeface="Arial" pitchFamily="34" charset="0"/>
                </a:rPr>
                <a:t>7.5”</a:t>
              </a:r>
            </a:p>
          </p:txBody>
        </p:sp>
      </p:grpSp>
      <p:sp>
        <p:nvSpPr>
          <p:cNvPr id="23" name="Rectangle 22"/>
          <p:cNvSpPr/>
          <p:nvPr/>
        </p:nvSpPr>
        <p:spPr>
          <a:xfrm>
            <a:off x="0" y="2155918"/>
            <a:ext cx="3048000" cy="4016281"/>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91440" tIns="137160" rIns="91440" bIns="182880" rtlCol="0" anchor="t"/>
          <a:lstStyle/>
          <a:p>
            <a:pPr>
              <a:lnSpc>
                <a:spcPct val="110000"/>
              </a:lnSpc>
              <a:spcBef>
                <a:spcPts val="0"/>
              </a:spcBef>
              <a:spcAft>
                <a:spcPts val="600"/>
              </a:spcAft>
            </a:pPr>
            <a:r>
              <a:rPr lang="en-US" sz="1600" b="1" dirty="0">
                <a:solidFill>
                  <a:srgbClr val="595959"/>
                </a:solidFill>
              </a:rPr>
              <a:t>Software Used: </a:t>
            </a:r>
          </a:p>
          <a:p>
            <a:pPr>
              <a:lnSpc>
                <a:spcPct val="110000"/>
              </a:lnSpc>
              <a:spcBef>
                <a:spcPts val="0"/>
              </a:spcBef>
              <a:spcAft>
                <a:spcPts val="600"/>
              </a:spcAft>
            </a:pPr>
            <a:r>
              <a:rPr lang="en-US" sz="1200" dirty="0">
                <a:solidFill>
                  <a:srgbClr val="595959"/>
                </a:solidFill>
              </a:rPr>
              <a:t>Illustrator </a:t>
            </a:r>
            <a:r>
              <a:rPr lang="en-US" sz="1200" i="1" dirty="0">
                <a:solidFill>
                  <a:srgbClr val="595959"/>
                </a:solidFill>
              </a:rPr>
              <a:t>(primary)</a:t>
            </a:r>
            <a:r>
              <a:rPr lang="en-US" sz="1200" dirty="0">
                <a:solidFill>
                  <a:srgbClr val="595959"/>
                </a:solidFill>
              </a:rPr>
              <a:t>, Photoshop </a:t>
            </a:r>
            <a:r>
              <a:rPr lang="en-US" sz="1200" i="1" dirty="0">
                <a:solidFill>
                  <a:srgbClr val="595959"/>
                </a:solidFill>
              </a:rPr>
              <a:t>(imported raster elements)</a:t>
            </a:r>
          </a:p>
          <a:p>
            <a:pPr>
              <a:lnSpc>
                <a:spcPct val="110000"/>
              </a:lnSpc>
              <a:spcBef>
                <a:spcPts val="0"/>
              </a:spcBef>
              <a:spcAft>
                <a:spcPts val="600"/>
              </a:spcAft>
            </a:pPr>
            <a:r>
              <a:rPr lang="en-US" sz="1600" b="1" dirty="0">
                <a:solidFill>
                  <a:srgbClr val="595959"/>
                </a:solidFill>
              </a:rPr>
              <a:t>Image Export Specs: </a:t>
            </a:r>
          </a:p>
          <a:p>
            <a:pPr>
              <a:lnSpc>
                <a:spcPct val="110000"/>
              </a:lnSpc>
              <a:spcBef>
                <a:spcPts val="0"/>
              </a:spcBef>
              <a:spcAft>
                <a:spcPts val="600"/>
              </a:spcAft>
            </a:pPr>
            <a:r>
              <a:rPr lang="en-US" sz="1200" dirty="0">
                <a:solidFill>
                  <a:srgbClr val="595959"/>
                </a:solidFill>
              </a:rPr>
              <a:t>200dpi, RGB, JPEG or PNG format</a:t>
            </a:r>
            <a:endParaRPr lang="en-US" sz="1400" dirty="0">
              <a:solidFill>
                <a:srgbClr val="595959"/>
              </a:solidFill>
            </a:endParaRPr>
          </a:p>
        </p:txBody>
      </p:sp>
      <p:sp>
        <p:nvSpPr>
          <p:cNvPr id="31" name="TextBox 30"/>
          <p:cNvSpPr txBox="1"/>
          <p:nvPr/>
        </p:nvSpPr>
        <p:spPr>
          <a:xfrm>
            <a:off x="107772" y="5410202"/>
            <a:ext cx="2940228" cy="246221"/>
          </a:xfrm>
          <a:prstGeom prst="rect">
            <a:avLst/>
          </a:prstGeom>
          <a:noFill/>
        </p:spPr>
        <p:txBody>
          <a:bodyPr wrap="none" rtlCol="0">
            <a:spAutoFit/>
          </a:bodyPr>
          <a:lstStyle/>
          <a:p>
            <a:r>
              <a:rPr lang="en-US" sz="1000" b="1" dirty="0">
                <a:latin typeface="Arial" pitchFamily="34" charset="0"/>
                <a:cs typeface="Arial" pitchFamily="34" charset="0"/>
              </a:rPr>
              <a:t>X is &gt;/= 8.75” </a:t>
            </a:r>
            <a:r>
              <a:rPr lang="en-US" sz="1000" i="1" dirty="0">
                <a:latin typeface="Arial" pitchFamily="34" charset="0"/>
                <a:cs typeface="Arial" pitchFamily="34" charset="0"/>
              </a:rPr>
              <a:t>(.25” is left for the exhibit tag text.)</a:t>
            </a:r>
          </a:p>
        </p:txBody>
      </p:sp>
      <p:grpSp>
        <p:nvGrpSpPr>
          <p:cNvPr id="32" name="Group 31"/>
          <p:cNvGrpSpPr/>
          <p:nvPr/>
        </p:nvGrpSpPr>
        <p:grpSpPr>
          <a:xfrm>
            <a:off x="-15240" y="3733800"/>
            <a:ext cx="2878801" cy="1676402"/>
            <a:chOff x="2988598" y="3733800"/>
            <a:chExt cx="2878801" cy="1676402"/>
          </a:xfrm>
        </p:grpSpPr>
        <p:cxnSp>
          <p:nvCxnSpPr>
            <p:cNvPr id="25" name="Straight Connector 24"/>
            <p:cNvCxnSpPr/>
            <p:nvPr/>
          </p:nvCxnSpPr>
          <p:spPr>
            <a:xfrm>
              <a:off x="3276600" y="3886200"/>
              <a:ext cx="2590799"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4410796" y="3733800"/>
              <a:ext cx="381000" cy="228600"/>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401990" y="3733802"/>
              <a:ext cx="474810" cy="276999"/>
            </a:xfrm>
            <a:prstGeom prst="rect">
              <a:avLst/>
            </a:prstGeom>
            <a:solidFill>
              <a:srgbClr val="E7E7E7"/>
            </a:solidFill>
          </p:spPr>
          <p:txBody>
            <a:bodyPr wrap="none" rtlCol="0">
              <a:spAutoFit/>
            </a:bodyPr>
            <a:lstStyle/>
            <a:p>
              <a:r>
                <a:rPr lang="en-US" sz="1200" b="1" dirty="0">
                  <a:latin typeface="Arial" pitchFamily="34" charset="0"/>
                  <a:cs typeface="Arial" pitchFamily="34" charset="0"/>
                </a:rPr>
                <a:t>6.5”</a:t>
              </a:r>
            </a:p>
          </p:txBody>
        </p:sp>
        <p:cxnSp>
          <p:nvCxnSpPr>
            <p:cNvPr id="28" name="Straight Connector 27"/>
            <p:cNvCxnSpPr/>
            <p:nvPr/>
          </p:nvCxnSpPr>
          <p:spPr>
            <a:xfrm rot="5400000">
              <a:off x="2438796" y="4724004"/>
              <a:ext cx="1371602" cy="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988598" y="4585901"/>
              <a:ext cx="364202" cy="276999"/>
            </a:xfrm>
            <a:prstGeom prst="rect">
              <a:avLst/>
            </a:prstGeom>
            <a:solidFill>
              <a:srgbClr val="E7E7E7"/>
            </a:solidFill>
          </p:spPr>
          <p:txBody>
            <a:bodyPr wrap="none" rtlCol="0">
              <a:spAutoFit/>
            </a:bodyPr>
            <a:lstStyle/>
            <a:p>
              <a:r>
                <a:rPr lang="en-US" sz="1200" b="1" dirty="0">
                  <a:latin typeface="Arial" pitchFamily="34" charset="0"/>
                  <a:cs typeface="Arial" pitchFamily="34" charset="0"/>
                </a:rPr>
                <a:t>X”</a:t>
              </a:r>
            </a:p>
          </p:txBody>
        </p:sp>
        <p:pic>
          <p:nvPicPr>
            <p:cNvPr id="24" name="Picture 23" descr="WrittenGraphic.jpg"/>
            <p:cNvPicPr>
              <a:picLocks noChangeAspect="1"/>
            </p:cNvPicPr>
            <p:nvPr/>
          </p:nvPicPr>
          <p:blipFill>
            <a:blip r:embed="rId5" cstate="print"/>
            <a:stretch>
              <a:fillRect/>
            </a:stretch>
          </p:blipFill>
          <p:spPr>
            <a:xfrm>
              <a:off x="3276600" y="4026017"/>
              <a:ext cx="2580455" cy="1384183"/>
            </a:xfrm>
            <a:prstGeom prst="rect">
              <a:avLst/>
            </a:prstGeom>
            <a:ln w="3175">
              <a:solidFill>
                <a:schemeClr val="tx1"/>
              </a:solidFill>
            </a:ln>
          </p:spPr>
        </p:pic>
      </p:grpSp>
      <p:sp>
        <p:nvSpPr>
          <p:cNvPr id="33" name="Rectangle 32"/>
          <p:cNvSpPr/>
          <p:nvPr/>
        </p:nvSpPr>
        <p:spPr>
          <a:xfrm>
            <a:off x="0" y="5613400"/>
            <a:ext cx="3048000" cy="523220"/>
          </a:xfrm>
          <a:prstGeom prst="rect">
            <a:avLst/>
          </a:prstGeom>
        </p:spPr>
        <p:txBody>
          <a:bodyPr wrap="square">
            <a:spAutoFit/>
          </a:bodyPr>
          <a:lstStyle/>
          <a:p>
            <a:pPr>
              <a:buClr>
                <a:schemeClr val="accent1"/>
              </a:buClr>
            </a:pPr>
            <a:r>
              <a:rPr lang="en-US" sz="1000" dirty="0">
                <a:solidFill>
                  <a:schemeClr val="tx2"/>
                </a:solidFill>
                <a:latin typeface="Arial Narrow" pitchFamily="34" charset="0"/>
              </a:rPr>
              <a:t>This example illustrates: 8.5x11” page layout with 1” margins</a:t>
            </a:r>
          </a:p>
          <a:p>
            <a:pPr>
              <a:buClr>
                <a:schemeClr val="accent1"/>
              </a:buClr>
            </a:pPr>
            <a:r>
              <a:rPr lang="en-US" sz="900" i="1" dirty="0">
                <a:solidFill>
                  <a:schemeClr val="tx2"/>
                </a:solidFill>
                <a:latin typeface="Arial Narrow" pitchFamily="34" charset="0"/>
              </a:rPr>
              <a:t>(Dimensions will change if the margins are changed or if the graphic is for a foldout-8.7x15” or one column graphic-3.125”)</a:t>
            </a:r>
          </a:p>
        </p:txBody>
      </p:sp>
      <p:sp>
        <p:nvSpPr>
          <p:cNvPr id="34" name="Content Placeholder 4"/>
          <p:cNvSpPr>
            <a:spLocks noGrp="1"/>
          </p:cNvSpPr>
          <p:nvPr>
            <p:ph sz="half" idx="1"/>
          </p:nvPr>
        </p:nvSpPr>
        <p:spPr>
          <a:xfrm>
            <a:off x="3200400" y="2514600"/>
            <a:ext cx="2743200" cy="3657600"/>
          </a:xfrm>
        </p:spPr>
        <p:txBody>
          <a:bodyPr>
            <a:normAutofit/>
          </a:bodyPr>
          <a:lstStyle/>
          <a:p>
            <a:r>
              <a:rPr lang="en-US" sz="1200" b="0" dirty="0"/>
              <a:t>When choosing which software to </a:t>
            </a:r>
            <a:br>
              <a:rPr lang="en-US" sz="1200" b="0" dirty="0"/>
            </a:br>
            <a:r>
              <a:rPr lang="en-US" sz="1200" b="0" dirty="0"/>
              <a:t>use for graphics, consider basic written (Word) and oral (PowerPoint) format differences.</a:t>
            </a:r>
          </a:p>
          <a:p>
            <a:endParaRPr lang="en-US" sz="1200" b="0" dirty="0"/>
          </a:p>
          <a:p>
            <a:r>
              <a:rPr lang="en-US" sz="1200" dirty="0"/>
              <a:t>Consider your business needs as well: is reusable library of graphics and ability to make changes without reaching out to a graphic designer more important than professional design advantages?</a:t>
            </a:r>
          </a:p>
          <a:p>
            <a:endParaRPr lang="en-US" sz="1200" dirty="0"/>
          </a:p>
          <a:p>
            <a:r>
              <a:rPr lang="en-US" sz="1200" dirty="0"/>
              <a:t>PRACTICE RESIZING GRAPHICS:</a:t>
            </a:r>
          </a:p>
          <a:p>
            <a:r>
              <a:rPr lang="en-US" sz="1200" dirty="0"/>
              <a:t>SEE FILE: </a:t>
            </a:r>
            <a:r>
              <a:rPr lang="fr-FR" sz="1200" dirty="0"/>
              <a:t>Module 7 Graphic Templates PPT.pptx</a:t>
            </a:r>
            <a:endParaRPr lang="en-US" sz="1200" dirty="0"/>
          </a:p>
          <a:p>
            <a:endParaRPr lang="en-US" dirty="0"/>
          </a:p>
          <a:p>
            <a:endParaRPr lang="en-US" dirty="0"/>
          </a:p>
          <a:p>
            <a:endParaRPr lang="en-US" b="0" dirty="0"/>
          </a:p>
        </p:txBody>
      </p:sp>
      <p:sp>
        <p:nvSpPr>
          <p:cNvPr id="29"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63</a:t>
            </a:fld>
            <a:endParaRPr lang="en-US" dirty="0"/>
          </a:p>
        </p:txBody>
      </p:sp>
    </p:spTree>
    <p:extLst>
      <p:ext uri="{BB962C8B-B14F-4D97-AF65-F5344CB8AC3E}">
        <p14:creationId xmlns:p14="http://schemas.microsoft.com/office/powerpoint/2010/main" val="255318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xEl>
                                              <p:pRg st="1" end="1"/>
                                            </p:txEl>
                                          </p:spTgt>
                                        </p:tgtEl>
                                        <p:attrNameLst>
                                          <p:attrName>style.visibility</p:attrName>
                                        </p:attrNameLst>
                                      </p:cBhvr>
                                      <p:to>
                                        <p:strVal val="visible"/>
                                      </p:to>
                                    </p:set>
                                    <p:animEffect transition="in" filter="fade">
                                      <p:cBhvr>
                                        <p:cTn id="10" dur="500"/>
                                        <p:tgtEl>
                                          <p:spTgt spid="2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animEffect transition="in" filter="fade">
                                      <p:cBhvr>
                                        <p:cTn id="13" dur="500"/>
                                        <p:tgtEl>
                                          <p:spTgt spid="2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xEl>
                                              <p:pRg st="3" end="3"/>
                                            </p:txEl>
                                          </p:spTgt>
                                        </p:tgtEl>
                                        <p:attrNameLst>
                                          <p:attrName>style.visibility</p:attrName>
                                        </p:attrNameLst>
                                      </p:cBhvr>
                                      <p:to>
                                        <p:strVal val="visible"/>
                                      </p:to>
                                    </p:set>
                                    <p:animEffect transition="in" filter="fade">
                                      <p:cBhvr>
                                        <p:cTn id="16" dur="500"/>
                                        <p:tgtEl>
                                          <p:spTgt spid="2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fade">
                                      <p:cBhvr>
                                        <p:cTn id="24" dur="500"/>
                                        <p:tgtEl>
                                          <p:spTgt spid="10">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fade">
                                      <p:cBhvr>
                                        <p:cTn id="35" dur="500"/>
                                        <p:tgtEl>
                                          <p:spTgt spid="34">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4">
                                            <p:txEl>
                                              <p:pRg st="2" end="2"/>
                                            </p:txEl>
                                          </p:spTgt>
                                        </p:tgtEl>
                                        <p:attrNameLst>
                                          <p:attrName>style.visibility</p:attrName>
                                        </p:attrNameLst>
                                      </p:cBhvr>
                                      <p:to>
                                        <p:strVal val="visible"/>
                                      </p:to>
                                    </p:set>
                                    <p:animEffect transition="in" filter="fade">
                                      <p:cBhvr>
                                        <p:cTn id="38" dur="500"/>
                                        <p:tgtEl>
                                          <p:spTgt spid="34">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4">
                                            <p:txEl>
                                              <p:pRg st="4" end="4"/>
                                            </p:txEl>
                                          </p:spTgt>
                                        </p:tgtEl>
                                        <p:attrNameLst>
                                          <p:attrName>style.visibility</p:attrName>
                                        </p:attrNameLst>
                                      </p:cBhvr>
                                      <p:to>
                                        <p:strVal val="visible"/>
                                      </p:to>
                                    </p:set>
                                    <p:animEffect transition="in" filter="fade">
                                      <p:cBhvr>
                                        <p:cTn id="41" dur="500"/>
                                        <p:tgtEl>
                                          <p:spTgt spid="34">
                                            <p:txEl>
                                              <p:pRg st="4" end="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4">
                                            <p:txEl>
                                              <p:pRg st="5" end="5"/>
                                            </p:txEl>
                                          </p:spTgt>
                                        </p:tgtEl>
                                        <p:attrNameLst>
                                          <p:attrName>style.visibility</p:attrName>
                                        </p:attrNameLst>
                                      </p:cBhvr>
                                      <p:to>
                                        <p:strVal val="visible"/>
                                      </p:to>
                                    </p:set>
                                    <p:animEffect transition="in" filter="fade">
                                      <p:cBhvr>
                                        <p:cTn id="44" dur="500"/>
                                        <p:tgtEl>
                                          <p:spTgt spid="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457200"/>
            <a:ext cx="7848600" cy="609600"/>
          </a:xfrm>
        </p:spPr>
        <p:txBody>
          <a:bodyPr/>
          <a:lstStyle/>
          <a:p>
            <a:r>
              <a:rPr lang="en-US" dirty="0"/>
              <a:t>Define</a:t>
            </a:r>
          </a:p>
        </p:txBody>
      </p:sp>
      <p:sp>
        <p:nvSpPr>
          <p:cNvPr id="8" name="Subtitle 7"/>
          <p:cNvSpPr>
            <a:spLocks noGrp="1"/>
          </p:cNvSpPr>
          <p:nvPr>
            <p:ph type="subTitle" idx="11"/>
          </p:nvPr>
        </p:nvSpPr>
        <p:spPr>
          <a:xfrm>
            <a:off x="717924" y="1066800"/>
            <a:ext cx="4539876" cy="457200"/>
          </a:xfrm>
        </p:spPr>
        <p:txBody>
          <a:bodyPr>
            <a:normAutofit/>
          </a:bodyPr>
          <a:lstStyle/>
          <a:p>
            <a:r>
              <a:rPr lang="en-US" dirty="0"/>
              <a:t>Design Methods</a:t>
            </a:r>
          </a:p>
        </p:txBody>
      </p:sp>
      <p:sp>
        <p:nvSpPr>
          <p:cNvPr id="6" name="Content Placeholder 5"/>
          <p:cNvSpPr>
            <a:spLocks noGrp="1"/>
          </p:cNvSpPr>
          <p:nvPr>
            <p:ph sz="half" idx="1"/>
          </p:nvPr>
        </p:nvSpPr>
        <p:spPr>
          <a:xfrm>
            <a:off x="685800" y="1600200"/>
            <a:ext cx="4572000" cy="4572000"/>
          </a:xfrm>
        </p:spPr>
        <p:txBody>
          <a:bodyPr>
            <a:normAutofit lnSpcReduction="10000"/>
          </a:bodyPr>
          <a:lstStyle/>
          <a:p>
            <a:r>
              <a:rPr lang="en-US" sz="1800" dirty="0">
                <a:solidFill>
                  <a:srgbClr val="595959"/>
                </a:solidFill>
              </a:rPr>
              <a:t>Understand which types of imagery </a:t>
            </a:r>
            <a:br>
              <a:rPr lang="en-US" sz="1800" dirty="0">
                <a:solidFill>
                  <a:srgbClr val="595959"/>
                </a:solidFill>
              </a:rPr>
            </a:br>
            <a:r>
              <a:rPr lang="en-US" sz="1800" dirty="0">
                <a:solidFill>
                  <a:srgbClr val="595959"/>
                </a:solidFill>
              </a:rPr>
              <a:t>and layout will relay your message </a:t>
            </a:r>
            <a:br>
              <a:rPr lang="en-US" sz="1800" dirty="0">
                <a:solidFill>
                  <a:srgbClr val="595959"/>
                </a:solidFill>
              </a:rPr>
            </a:br>
            <a:r>
              <a:rPr lang="en-US" sz="1800" dirty="0">
                <a:solidFill>
                  <a:srgbClr val="595959"/>
                </a:solidFill>
              </a:rPr>
              <a:t>most effectively</a:t>
            </a:r>
            <a:br>
              <a:rPr lang="en-US" sz="1800" dirty="0">
                <a:solidFill>
                  <a:srgbClr val="595959"/>
                </a:solidFill>
              </a:rPr>
            </a:br>
            <a:endParaRPr lang="en-US" sz="1800" dirty="0">
              <a:solidFill>
                <a:srgbClr val="595959"/>
              </a:solidFill>
            </a:endParaRPr>
          </a:p>
          <a:p>
            <a:pPr marL="568325" indent="-334963">
              <a:spcBef>
                <a:spcPts val="600"/>
              </a:spcBef>
              <a:buFont typeface="+mj-lt"/>
              <a:buAutoNum type="arabicPeriod"/>
            </a:pPr>
            <a:r>
              <a:rPr lang="en-US" dirty="0">
                <a:solidFill>
                  <a:srgbClr val="595959"/>
                </a:solidFill>
              </a:rPr>
              <a:t>Literal</a:t>
            </a:r>
          </a:p>
          <a:p>
            <a:pPr marL="568325" indent="-334963">
              <a:spcBef>
                <a:spcPts val="600"/>
              </a:spcBef>
              <a:buFont typeface="+mj-lt"/>
              <a:buAutoNum type="arabicPeriod"/>
            </a:pPr>
            <a:r>
              <a:rPr lang="en-US" dirty="0">
                <a:solidFill>
                  <a:srgbClr val="595959"/>
                </a:solidFill>
              </a:rPr>
              <a:t>Visual Metaphor</a:t>
            </a:r>
          </a:p>
          <a:p>
            <a:pPr marL="568325" indent="-334963">
              <a:spcBef>
                <a:spcPts val="600"/>
              </a:spcBef>
              <a:buFont typeface="+mj-lt"/>
              <a:buAutoNum type="arabicPeriod"/>
            </a:pPr>
            <a:r>
              <a:rPr lang="en-US" dirty="0">
                <a:solidFill>
                  <a:srgbClr val="595959"/>
                </a:solidFill>
              </a:rPr>
              <a:t>Data-Driven</a:t>
            </a:r>
          </a:p>
          <a:p>
            <a:pPr marL="568325" indent="-334963">
              <a:spcBef>
                <a:spcPts val="600"/>
              </a:spcBef>
              <a:buFont typeface="+mj-lt"/>
              <a:buAutoNum type="arabicPeriod"/>
            </a:pPr>
            <a:r>
              <a:rPr lang="en-US" dirty="0">
                <a:solidFill>
                  <a:srgbClr val="595959"/>
                </a:solidFill>
              </a:rPr>
              <a:t>Synthesis</a:t>
            </a:r>
          </a:p>
          <a:p>
            <a:pPr marL="568325" indent="-334963">
              <a:spcBef>
                <a:spcPts val="600"/>
              </a:spcBef>
              <a:buFont typeface="+mj-lt"/>
              <a:buAutoNum type="arabicPeriod"/>
            </a:pPr>
            <a:endParaRPr lang="en-US" dirty="0">
              <a:solidFill>
                <a:srgbClr val="595959"/>
              </a:solidFill>
            </a:endParaRPr>
          </a:p>
          <a:p>
            <a:pPr>
              <a:spcBef>
                <a:spcPts val="600"/>
              </a:spcBef>
            </a:pPr>
            <a:r>
              <a:rPr lang="en-US" sz="1000" dirty="0">
                <a:solidFill>
                  <a:srgbClr val="595959"/>
                </a:solidFill>
              </a:rPr>
              <a:t>(Four types of design methods are based on and inspired by the book </a:t>
            </a:r>
            <a:r>
              <a:rPr lang="en-US" sz="1000" i="1" dirty="0">
                <a:solidFill>
                  <a:srgbClr val="595959"/>
                </a:solidFill>
              </a:rPr>
              <a:t>Do-It-Yourself Billion Dollar Graphics: 3 Fast and Easy Steps to Turn Your Text and Ideas Into Persuasive Graphics</a:t>
            </a:r>
            <a:r>
              <a:rPr lang="en-US" sz="1000" dirty="0">
                <a:solidFill>
                  <a:srgbClr val="595959"/>
                </a:solidFill>
              </a:rPr>
              <a:t> [Hardcover, 2</a:t>
            </a:r>
            <a:r>
              <a:rPr lang="en-US" sz="1000" baseline="30000" dirty="0">
                <a:solidFill>
                  <a:srgbClr val="595959"/>
                </a:solidFill>
              </a:rPr>
              <a:t>nd</a:t>
            </a:r>
            <a:r>
              <a:rPr lang="en-US" sz="1000" dirty="0">
                <a:solidFill>
                  <a:srgbClr val="595959"/>
                </a:solidFill>
              </a:rPr>
              <a:t> Edition], by Mike Parkinson, </a:t>
            </a:r>
            <a:r>
              <a:rPr lang="en-US" sz="1000" dirty="0" err="1">
                <a:solidFill>
                  <a:srgbClr val="595959"/>
                </a:solidFill>
              </a:rPr>
              <a:t>PepperLip</a:t>
            </a:r>
            <a:r>
              <a:rPr lang="en-US" sz="1000" dirty="0">
                <a:solidFill>
                  <a:srgbClr val="595959"/>
                </a:solidFill>
              </a:rPr>
              <a:t>, Inc., Copyright  2006-2010, www.BillionDollarGraphics.com; referenced and used with the author’s permission)</a:t>
            </a:r>
          </a:p>
        </p:txBody>
      </p:sp>
      <p:sp>
        <p:nvSpPr>
          <p:cNvPr id="10" name="Rectangle 9"/>
          <p:cNvSpPr/>
          <p:nvPr/>
        </p:nvSpPr>
        <p:spPr>
          <a:xfrm>
            <a:off x="5410200" y="0"/>
            <a:ext cx="3733800" cy="61722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365760" rIns="365760" rtlCol="0" anchor="ctr"/>
          <a:lstStyle/>
          <a:p>
            <a:pPr>
              <a:spcAft>
                <a:spcPts val="600"/>
              </a:spcAft>
            </a:pPr>
            <a:endParaRPr lang="en-US" sz="2400" b="1" dirty="0">
              <a:solidFill>
                <a:srgbClr val="1B75BB"/>
              </a:solidFill>
              <a:latin typeface="+mj-lt"/>
            </a:endParaRPr>
          </a:p>
          <a:p>
            <a:pPr>
              <a:spcAft>
                <a:spcPts val="600"/>
              </a:spcAft>
            </a:pPr>
            <a:endParaRPr lang="en-US" sz="2400" b="1" dirty="0">
              <a:solidFill>
                <a:srgbClr val="1B75BB"/>
              </a:solidFill>
              <a:latin typeface="+mj-lt"/>
            </a:endParaRPr>
          </a:p>
          <a:p>
            <a:pPr>
              <a:spcAft>
                <a:spcPts val="600"/>
              </a:spcAft>
            </a:pPr>
            <a:endParaRPr lang="en-US" sz="2400" b="1" dirty="0">
              <a:solidFill>
                <a:srgbClr val="1B75BB"/>
              </a:solidFill>
              <a:latin typeface="+mj-lt"/>
            </a:endParaRPr>
          </a:p>
          <a:p>
            <a:pPr>
              <a:spcAft>
                <a:spcPts val="600"/>
              </a:spcAft>
            </a:pPr>
            <a:r>
              <a:rPr lang="en-US" sz="2400" b="1" dirty="0">
                <a:solidFill>
                  <a:srgbClr val="1B75BB"/>
                </a:solidFill>
                <a:latin typeface="+mj-lt"/>
              </a:rPr>
              <a:t>Right Brain/Left Brain</a:t>
            </a:r>
            <a:endParaRPr lang="en-US" sz="2000" dirty="0">
              <a:solidFill>
                <a:schemeClr val="tx1">
                  <a:lumMod val="65000"/>
                  <a:lumOff val="35000"/>
                </a:schemeClr>
              </a:solidFill>
              <a:ea typeface="Arial"/>
              <a:cs typeface="Arial"/>
            </a:endParaRPr>
          </a:p>
          <a:p>
            <a:pPr>
              <a:lnSpc>
                <a:spcPct val="120000"/>
              </a:lnSpc>
              <a:spcBef>
                <a:spcPts val="600"/>
              </a:spcBef>
              <a:spcAft>
                <a:spcPts val="600"/>
              </a:spcAft>
            </a:pPr>
            <a:r>
              <a:rPr lang="en-US" sz="1600" dirty="0">
                <a:solidFill>
                  <a:schemeClr val="tx1">
                    <a:lumMod val="65000"/>
                    <a:lumOff val="35000"/>
                  </a:schemeClr>
                </a:solidFill>
                <a:ea typeface="Arial"/>
                <a:cs typeface="Arial"/>
              </a:rPr>
              <a:t>Many graphic designers don’t think in terms of methods; inspiration and vision come naturally to them.</a:t>
            </a:r>
          </a:p>
          <a:p>
            <a:pPr>
              <a:lnSpc>
                <a:spcPct val="120000"/>
              </a:lnSpc>
              <a:spcBef>
                <a:spcPts val="600"/>
              </a:spcBef>
              <a:spcAft>
                <a:spcPts val="600"/>
              </a:spcAft>
            </a:pPr>
            <a:r>
              <a:rPr lang="en-US" sz="1600" dirty="0">
                <a:solidFill>
                  <a:schemeClr val="tx1">
                    <a:lumMod val="65000"/>
                    <a:lumOff val="35000"/>
                  </a:schemeClr>
                </a:solidFill>
                <a:ea typeface="Arial"/>
                <a:cs typeface="Arial"/>
              </a:rPr>
              <a:t>For others, thinking visually </a:t>
            </a:r>
            <a:br>
              <a:rPr lang="en-US" sz="1600" dirty="0">
                <a:solidFill>
                  <a:schemeClr val="tx1">
                    <a:lumMod val="65000"/>
                    <a:lumOff val="35000"/>
                  </a:schemeClr>
                </a:solidFill>
                <a:ea typeface="Arial"/>
                <a:cs typeface="Arial"/>
              </a:rPr>
            </a:br>
            <a:r>
              <a:rPr lang="en-US" sz="1600" dirty="0">
                <a:solidFill>
                  <a:schemeClr val="tx1">
                    <a:lumMod val="65000"/>
                    <a:lumOff val="35000"/>
                  </a:schemeClr>
                </a:solidFill>
                <a:ea typeface="Arial"/>
                <a:cs typeface="Arial"/>
              </a:rPr>
              <a:t>and conceptualization is an overwhelming mystery. </a:t>
            </a:r>
          </a:p>
          <a:p>
            <a:pPr>
              <a:lnSpc>
                <a:spcPct val="120000"/>
              </a:lnSpc>
              <a:spcBef>
                <a:spcPts val="600"/>
              </a:spcBef>
              <a:spcAft>
                <a:spcPts val="600"/>
              </a:spcAft>
            </a:pPr>
            <a:r>
              <a:rPr lang="en-US" sz="1600" dirty="0">
                <a:solidFill>
                  <a:schemeClr val="tx1">
                    <a:lumMod val="65000"/>
                    <a:lumOff val="35000"/>
                  </a:schemeClr>
                </a:solidFill>
                <a:ea typeface="Arial"/>
                <a:cs typeface="Arial"/>
              </a:rPr>
              <a:t>Breaking design down into categories and types takes the mystery out of conceptualization.</a:t>
            </a:r>
          </a:p>
        </p:txBody>
      </p:sp>
      <p:pic>
        <p:nvPicPr>
          <p:cNvPr id="3" name="RightLeft.jpg" descr="/Users/bridgetskelly/Desktop/RightLeft.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5410200" y="0"/>
            <a:ext cx="3713367" cy="1867114"/>
          </a:xfrm>
          <a:prstGeom prst="rect">
            <a:avLst/>
          </a:prstGeom>
        </p:spPr>
      </p:pic>
      <p:sp>
        <p:nvSpPr>
          <p:cNvPr id="7"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64</a:t>
            </a:fld>
            <a:endParaRPr lang="en-US" dirty="0"/>
          </a:p>
        </p:txBody>
      </p:sp>
    </p:spTree>
    <p:extLst>
      <p:ext uri="{BB962C8B-B14F-4D97-AF65-F5344CB8AC3E}">
        <p14:creationId xmlns:p14="http://schemas.microsoft.com/office/powerpoint/2010/main" val="260693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410200" y="914400"/>
            <a:ext cx="3733799" cy="52578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mj-lt"/>
            </a:endParaRPr>
          </a:p>
        </p:txBody>
      </p:sp>
      <p:sp>
        <p:nvSpPr>
          <p:cNvPr id="2" name="Title 1"/>
          <p:cNvSpPr>
            <a:spLocks noGrp="1"/>
          </p:cNvSpPr>
          <p:nvPr>
            <p:ph type="title"/>
          </p:nvPr>
        </p:nvSpPr>
        <p:spPr/>
        <p:txBody>
          <a:bodyPr/>
          <a:lstStyle/>
          <a:p>
            <a:r>
              <a:rPr lang="en-US" dirty="0"/>
              <a:t>Define</a:t>
            </a:r>
          </a:p>
        </p:txBody>
      </p:sp>
      <p:sp>
        <p:nvSpPr>
          <p:cNvPr id="3" name="Subtitle 2"/>
          <p:cNvSpPr>
            <a:spLocks noGrp="1"/>
          </p:cNvSpPr>
          <p:nvPr>
            <p:ph type="subTitle" idx="11"/>
          </p:nvPr>
        </p:nvSpPr>
        <p:spPr/>
        <p:txBody>
          <a:bodyPr/>
          <a:lstStyle/>
          <a:p>
            <a:r>
              <a:rPr lang="en-US" dirty="0"/>
              <a:t>Literal Design Method</a:t>
            </a:r>
          </a:p>
        </p:txBody>
      </p:sp>
      <p:sp>
        <p:nvSpPr>
          <p:cNvPr id="4" name="Content Placeholder 3"/>
          <p:cNvSpPr>
            <a:spLocks noGrp="1"/>
          </p:cNvSpPr>
          <p:nvPr>
            <p:ph sz="half" idx="1"/>
          </p:nvPr>
        </p:nvSpPr>
        <p:spPr>
          <a:xfrm>
            <a:off x="914400" y="1600200"/>
            <a:ext cx="4495800" cy="4572000"/>
          </a:xfrm>
        </p:spPr>
        <p:txBody>
          <a:bodyPr>
            <a:normAutofit/>
          </a:bodyPr>
          <a:lstStyle/>
          <a:p>
            <a:pPr>
              <a:spcBef>
                <a:spcPts val="600"/>
              </a:spcBef>
              <a:spcAft>
                <a:spcPts val="600"/>
              </a:spcAft>
            </a:pPr>
            <a:r>
              <a:rPr lang="en-US" dirty="0"/>
              <a:t>Illustration, no interpretation, no “connecting the dots,” it is what it is.</a:t>
            </a:r>
          </a:p>
          <a:p>
            <a:pPr>
              <a:spcBef>
                <a:spcPts val="600"/>
              </a:spcBef>
            </a:pPr>
            <a:r>
              <a:rPr lang="en-US" sz="1600" b="1" dirty="0">
                <a:solidFill>
                  <a:srgbClr val="BE1E2D"/>
                </a:solidFill>
              </a:rPr>
              <a:t>Desired Impact of Your Message:</a:t>
            </a:r>
          </a:p>
          <a:p>
            <a:pPr>
              <a:spcBef>
                <a:spcPts val="600"/>
              </a:spcBef>
              <a:spcAft>
                <a:spcPts val="600"/>
              </a:spcAft>
            </a:pPr>
            <a:r>
              <a:rPr lang="en-US" sz="1600" dirty="0"/>
              <a:t>“I have seen it, it does exist”</a:t>
            </a:r>
          </a:p>
          <a:p>
            <a:pPr>
              <a:spcBef>
                <a:spcPts val="600"/>
              </a:spcBef>
              <a:spcAft>
                <a:spcPts val="600"/>
              </a:spcAft>
            </a:pPr>
            <a:r>
              <a:rPr lang="en-US" sz="1600" dirty="0"/>
              <a:t>“They really did build this ahead of time, to prepare well!”</a:t>
            </a:r>
          </a:p>
          <a:p>
            <a:pPr>
              <a:spcBef>
                <a:spcPts val="600"/>
              </a:spcBef>
              <a:spcAft>
                <a:spcPts val="600"/>
              </a:spcAft>
            </a:pPr>
            <a:r>
              <a:rPr lang="en-US" sz="1600" dirty="0"/>
              <a:t>“Ah, that’s what it looks like…”</a:t>
            </a:r>
          </a:p>
          <a:p>
            <a:pPr>
              <a:spcBef>
                <a:spcPts val="600"/>
              </a:spcBef>
              <a:spcAft>
                <a:spcPts val="600"/>
              </a:spcAft>
            </a:pPr>
            <a:r>
              <a:rPr lang="en-US" sz="1600" dirty="0"/>
              <a:t>“It looks impressive (or technically sound, or having the characteristics I need)”</a:t>
            </a:r>
          </a:p>
          <a:p>
            <a:pPr>
              <a:spcBef>
                <a:spcPts val="600"/>
              </a:spcBef>
              <a:spcAft>
                <a:spcPts val="600"/>
              </a:spcAft>
            </a:pPr>
            <a:r>
              <a:rPr lang="en-US" sz="1600" dirty="0"/>
              <a:t>“I like (trust) this product (or person)”</a:t>
            </a:r>
          </a:p>
          <a:p>
            <a:pPr>
              <a:spcBef>
                <a:spcPts val="600"/>
              </a:spcBef>
              <a:spcAft>
                <a:spcPts val="600"/>
              </a:spcAft>
            </a:pPr>
            <a:r>
              <a:rPr lang="en-US" dirty="0"/>
              <a:t> </a:t>
            </a:r>
          </a:p>
        </p:txBody>
      </p:sp>
      <p:sp>
        <p:nvSpPr>
          <p:cNvPr id="8" name="Isosceles Triangle 7"/>
          <p:cNvSpPr/>
          <p:nvPr/>
        </p:nvSpPr>
        <p:spPr>
          <a:xfrm rot="10800000">
            <a:off x="5410200" y="533400"/>
            <a:ext cx="1295400" cy="685800"/>
          </a:xfrm>
          <a:prstGeom prst="triangle">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410200" y="0"/>
            <a:ext cx="3733799" cy="9906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mj-lt"/>
              </a:rPr>
              <a:t>Examples</a:t>
            </a:r>
          </a:p>
        </p:txBody>
      </p:sp>
      <p:sp>
        <p:nvSpPr>
          <p:cNvPr id="11" name="Rectangle 10"/>
          <p:cNvSpPr/>
          <p:nvPr/>
        </p:nvSpPr>
        <p:spPr>
          <a:xfrm>
            <a:off x="5486400" y="1302308"/>
            <a:ext cx="3657600" cy="3216265"/>
          </a:xfrm>
          <a:prstGeom prst="rect">
            <a:avLst/>
          </a:prstGeom>
        </p:spPr>
        <p:txBody>
          <a:bodyPr wrap="square">
            <a:spAutoFit/>
          </a:bodyPr>
          <a:lstStyle/>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Screenshot of a tool or database</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Picture of a person or team – portrait or an action shot</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Picture of an object (i.e. a product or product in action)</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Collage of photos</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Image of a document or its part</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3-D models and computer simulations</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Technical illustration, slice or segment</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Zooming into a detail or cross-section</a:t>
            </a:r>
          </a:p>
        </p:txBody>
      </p:sp>
      <p:pic>
        <p:nvPicPr>
          <p:cNvPr id="12" name="Picture 2"/>
          <p:cNvPicPr>
            <a:picLocks noChangeAspect="1" noChangeArrowheads="1"/>
          </p:cNvPicPr>
          <p:nvPr/>
        </p:nvPicPr>
        <p:blipFill>
          <a:blip r:embed="rId2" cstate="print"/>
          <a:srcRect l="781" t="22917" r="10156" b="18750"/>
          <a:stretch>
            <a:fillRect/>
          </a:stretch>
        </p:blipFill>
        <p:spPr bwMode="auto">
          <a:xfrm>
            <a:off x="5850603" y="4551524"/>
            <a:ext cx="2852992" cy="1401470"/>
          </a:xfrm>
          <a:prstGeom prst="rect">
            <a:avLst/>
          </a:prstGeom>
          <a:ln>
            <a:noFill/>
          </a:ln>
          <a:effectLst>
            <a:outerShdw blurRad="292100" dist="139700" dir="2700000" algn="tl" rotWithShape="0">
              <a:srgbClr val="333333">
                <a:alpha val="65000"/>
              </a:srgbClr>
            </a:outerShdw>
          </a:effectLst>
        </p:spPr>
      </p:pic>
      <p:sp>
        <p:nvSpPr>
          <p:cNvPr id="13"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65</a:t>
            </a:fld>
            <a:endParaRPr lang="en-US" dirty="0"/>
          </a:p>
        </p:txBody>
      </p:sp>
    </p:spTree>
    <p:extLst>
      <p:ext uri="{BB962C8B-B14F-4D97-AF65-F5344CB8AC3E}">
        <p14:creationId xmlns:p14="http://schemas.microsoft.com/office/powerpoint/2010/main" val="378123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fade">
                                      <p:cBhvr>
                                        <p:cTn id="45" dur="500"/>
                                        <p:tgtEl>
                                          <p:spTgt spid="11">
                                            <p:txEl>
                                              <p:pRg st="1" end="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fade">
                                      <p:cBhvr>
                                        <p:cTn id="48" dur="500"/>
                                        <p:tgtEl>
                                          <p:spTgt spid="11">
                                            <p:txEl>
                                              <p:pRg st="2" end="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Effect transition="in" filter="fade">
                                      <p:cBhvr>
                                        <p:cTn id="51" dur="500"/>
                                        <p:tgtEl>
                                          <p:spTgt spid="11">
                                            <p:txEl>
                                              <p:pRg st="3" end="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1">
                                            <p:txEl>
                                              <p:pRg st="4" end="4"/>
                                            </p:txEl>
                                          </p:spTgt>
                                        </p:tgtEl>
                                        <p:attrNameLst>
                                          <p:attrName>style.visibility</p:attrName>
                                        </p:attrNameLst>
                                      </p:cBhvr>
                                      <p:to>
                                        <p:strVal val="visible"/>
                                      </p:to>
                                    </p:set>
                                    <p:animEffect transition="in" filter="fade">
                                      <p:cBhvr>
                                        <p:cTn id="54" dur="500"/>
                                        <p:tgtEl>
                                          <p:spTgt spid="11">
                                            <p:txEl>
                                              <p:pRg st="4" end="4"/>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1">
                                            <p:txEl>
                                              <p:pRg st="5" end="5"/>
                                            </p:txEl>
                                          </p:spTgt>
                                        </p:tgtEl>
                                        <p:attrNameLst>
                                          <p:attrName>style.visibility</p:attrName>
                                        </p:attrNameLst>
                                      </p:cBhvr>
                                      <p:to>
                                        <p:strVal val="visible"/>
                                      </p:to>
                                    </p:set>
                                    <p:animEffect transition="in" filter="fade">
                                      <p:cBhvr>
                                        <p:cTn id="57" dur="500"/>
                                        <p:tgtEl>
                                          <p:spTgt spid="11">
                                            <p:txEl>
                                              <p:pRg st="5" end="5"/>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1">
                                            <p:txEl>
                                              <p:pRg st="6" end="6"/>
                                            </p:txEl>
                                          </p:spTgt>
                                        </p:tgtEl>
                                        <p:attrNameLst>
                                          <p:attrName>style.visibility</p:attrName>
                                        </p:attrNameLst>
                                      </p:cBhvr>
                                      <p:to>
                                        <p:strVal val="visible"/>
                                      </p:to>
                                    </p:set>
                                    <p:animEffect transition="in" filter="fade">
                                      <p:cBhvr>
                                        <p:cTn id="60" dur="500"/>
                                        <p:tgtEl>
                                          <p:spTgt spid="11">
                                            <p:txEl>
                                              <p:pRg st="6" end="6"/>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1">
                                            <p:txEl>
                                              <p:pRg st="7" end="7"/>
                                            </p:txEl>
                                          </p:spTgt>
                                        </p:tgtEl>
                                        <p:attrNameLst>
                                          <p:attrName>style.visibility</p:attrName>
                                        </p:attrNameLst>
                                      </p:cBhvr>
                                      <p:to>
                                        <p:strVal val="visible"/>
                                      </p:to>
                                    </p:set>
                                    <p:animEffect transition="in" filter="fade">
                                      <p:cBhvr>
                                        <p:cTn id="63"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a:t>
            </a:r>
          </a:p>
        </p:txBody>
      </p:sp>
      <p:sp>
        <p:nvSpPr>
          <p:cNvPr id="3" name="Subtitle 2"/>
          <p:cNvSpPr>
            <a:spLocks noGrp="1"/>
          </p:cNvSpPr>
          <p:nvPr>
            <p:ph type="subTitle" idx="11"/>
          </p:nvPr>
        </p:nvSpPr>
        <p:spPr>
          <a:xfrm>
            <a:off x="914400" y="1066800"/>
            <a:ext cx="4495800" cy="457200"/>
          </a:xfrm>
        </p:spPr>
        <p:txBody>
          <a:bodyPr>
            <a:normAutofit fontScale="85000" lnSpcReduction="10000"/>
          </a:bodyPr>
          <a:lstStyle/>
          <a:p>
            <a:r>
              <a:rPr lang="en-US" b="1" dirty="0"/>
              <a:t>Visual Metaphor Design Method</a:t>
            </a:r>
          </a:p>
        </p:txBody>
      </p:sp>
      <p:sp>
        <p:nvSpPr>
          <p:cNvPr id="4" name="Content Placeholder 3"/>
          <p:cNvSpPr>
            <a:spLocks noGrp="1"/>
          </p:cNvSpPr>
          <p:nvPr>
            <p:ph sz="half" idx="1"/>
          </p:nvPr>
        </p:nvSpPr>
        <p:spPr>
          <a:xfrm>
            <a:off x="914400" y="1295400"/>
            <a:ext cx="3105444" cy="4572000"/>
          </a:xfrm>
        </p:spPr>
        <p:txBody>
          <a:bodyPr>
            <a:noAutofit/>
          </a:bodyPr>
          <a:lstStyle/>
          <a:p>
            <a:pPr>
              <a:spcBef>
                <a:spcPts val="600"/>
              </a:spcBef>
              <a:spcAft>
                <a:spcPts val="600"/>
              </a:spcAft>
            </a:pPr>
            <a:r>
              <a:rPr lang="en-US" sz="1600" dirty="0"/>
              <a:t>An image conveying something unfamiliar, underappreciated, or complex, </a:t>
            </a:r>
            <a:r>
              <a:rPr lang="en-US" sz="1600" b="1" dirty="0"/>
              <a:t>is LIKE </a:t>
            </a:r>
            <a:r>
              <a:rPr lang="en-US" sz="1600" dirty="0"/>
              <a:t>something familiar, valuable, or easily understood. Makes un-relatable relatable, etches a memorable mental picture.</a:t>
            </a:r>
          </a:p>
          <a:p>
            <a:pPr>
              <a:spcBef>
                <a:spcPts val="600"/>
              </a:spcBef>
            </a:pPr>
            <a:r>
              <a:rPr lang="en-US" sz="1400" b="1" dirty="0">
                <a:solidFill>
                  <a:srgbClr val="BE1E2D"/>
                </a:solidFill>
              </a:rPr>
              <a:t>Desired Impact of Your Message:</a:t>
            </a:r>
          </a:p>
          <a:p>
            <a:pPr>
              <a:spcBef>
                <a:spcPts val="600"/>
              </a:spcBef>
              <a:spcAft>
                <a:spcPts val="600"/>
              </a:spcAft>
            </a:pPr>
            <a:r>
              <a:rPr lang="en-US" sz="1400" dirty="0"/>
              <a:t>“I get it now!”</a:t>
            </a:r>
          </a:p>
          <a:p>
            <a:pPr>
              <a:spcBef>
                <a:spcPts val="600"/>
              </a:spcBef>
              <a:spcAft>
                <a:spcPts val="600"/>
              </a:spcAft>
            </a:pPr>
            <a:r>
              <a:rPr lang="en-US" sz="1400" dirty="0"/>
              <a:t>“Oh, wow, it is really important!”</a:t>
            </a:r>
          </a:p>
          <a:p>
            <a:pPr>
              <a:spcBef>
                <a:spcPts val="600"/>
              </a:spcBef>
              <a:spcAft>
                <a:spcPts val="600"/>
              </a:spcAft>
            </a:pPr>
            <a:r>
              <a:rPr lang="en-US" sz="1400" dirty="0"/>
              <a:t>“I didn’t realize it before!”</a:t>
            </a:r>
          </a:p>
          <a:p>
            <a:pPr>
              <a:spcBef>
                <a:spcPts val="600"/>
              </a:spcBef>
              <a:spcAft>
                <a:spcPts val="600"/>
              </a:spcAft>
            </a:pPr>
            <a:r>
              <a:rPr lang="en-US" sz="1400" dirty="0"/>
              <a:t>“It is extremely beneficial for us and it is a great investment!”</a:t>
            </a:r>
          </a:p>
          <a:p>
            <a:pPr>
              <a:spcBef>
                <a:spcPts val="600"/>
              </a:spcBef>
              <a:spcAft>
                <a:spcPts val="600"/>
              </a:spcAft>
            </a:pPr>
            <a:r>
              <a:rPr lang="en-US" sz="1400" dirty="0"/>
              <a:t>“It makes total sense!”</a:t>
            </a:r>
          </a:p>
        </p:txBody>
      </p:sp>
      <p:sp>
        <p:nvSpPr>
          <p:cNvPr id="8" name="Rectangle 7"/>
          <p:cNvSpPr/>
          <p:nvPr/>
        </p:nvSpPr>
        <p:spPr>
          <a:xfrm>
            <a:off x="5410200" y="914400"/>
            <a:ext cx="3733799" cy="52578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mj-lt"/>
            </a:endParaRPr>
          </a:p>
        </p:txBody>
      </p:sp>
      <p:sp>
        <p:nvSpPr>
          <p:cNvPr id="10" name="Isosceles Triangle 9"/>
          <p:cNvSpPr/>
          <p:nvPr/>
        </p:nvSpPr>
        <p:spPr>
          <a:xfrm rot="10800000">
            <a:off x="5410200" y="533400"/>
            <a:ext cx="1295400" cy="685800"/>
          </a:xfrm>
          <a:prstGeom prst="triangle">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410200" y="0"/>
            <a:ext cx="3733799" cy="9906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mj-lt"/>
              </a:rPr>
              <a:t>Examples</a:t>
            </a:r>
          </a:p>
        </p:txBody>
      </p:sp>
      <p:sp>
        <p:nvSpPr>
          <p:cNvPr id="12" name="Rectangle 11"/>
          <p:cNvSpPr/>
          <p:nvPr/>
        </p:nvSpPr>
        <p:spPr>
          <a:xfrm>
            <a:off x="5486400" y="1219200"/>
            <a:ext cx="3657600" cy="4278094"/>
          </a:xfrm>
          <a:prstGeom prst="rect">
            <a:avLst/>
          </a:prstGeom>
        </p:spPr>
        <p:txBody>
          <a:bodyPr wrap="square">
            <a:spAutoFit/>
          </a:bodyPr>
          <a:lstStyle/>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Symbol or icon</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Direct substitution (i.e. traffic lights to show status)</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Indirect substitution (i.e. graphic structure designed to convey a specific message: puzzle pieces, scale, pipeline, gears, funnel, magnifying glass, spiral, building blocks, bricks, pillars, </a:t>
            </a:r>
            <a:r>
              <a:rPr lang="en-US" sz="1400" dirty="0" err="1">
                <a:solidFill>
                  <a:schemeClr val="tx1">
                    <a:lumMod val="65000"/>
                    <a:lumOff val="35000"/>
                  </a:schemeClr>
                </a:solidFill>
                <a:ea typeface="Arial"/>
                <a:cs typeface="Arial"/>
              </a:rPr>
              <a:t>legos</a:t>
            </a:r>
            <a:r>
              <a:rPr lang="en-US" sz="1400" dirty="0">
                <a:solidFill>
                  <a:schemeClr val="tx1">
                    <a:lumMod val="65000"/>
                    <a:lumOff val="35000"/>
                  </a:schemeClr>
                </a:solidFill>
                <a:ea typeface="Arial"/>
                <a:cs typeface="Arial"/>
              </a:rPr>
              <a:t>, stairs, ladder, peg, assembly line, highway, DNA, bridge, chain links, etc.) </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Multi-level comparison or  analogy: when an image compares a complex function or object to what you are portraying, and relates on multiple levels</a:t>
            </a:r>
          </a:p>
          <a:p>
            <a:pPr marL="285750" indent="-285750">
              <a:lnSpc>
                <a:spcPct val="120000"/>
              </a:lnSpc>
              <a:spcBef>
                <a:spcPts val="600"/>
              </a:spcBef>
              <a:buClr>
                <a:srgbClr val="BE1E2D"/>
              </a:buClr>
              <a:buFont typeface="Wingdings" charset="2"/>
              <a:buChar char="ü"/>
            </a:pPr>
            <a:endParaRPr lang="en-US" sz="1400" dirty="0">
              <a:solidFill>
                <a:schemeClr val="tx1">
                  <a:lumMod val="65000"/>
                  <a:lumOff val="35000"/>
                </a:schemeClr>
              </a:solidFill>
              <a:ea typeface="Arial"/>
              <a:cs typeface="Arial"/>
            </a:endParaRPr>
          </a:p>
        </p:txBody>
      </p:sp>
      <p:pic>
        <p:nvPicPr>
          <p:cNvPr id="13" name="Picture 4" descr="700-00458399en.jpg"/>
          <p:cNvPicPr>
            <a:picLocks noChangeAspect="1"/>
          </p:cNvPicPr>
          <p:nvPr/>
        </p:nvPicPr>
        <p:blipFill rotWithShape="1">
          <a:blip r:embed="rId2" cstate="print"/>
          <a:srcRect l="32666" r="33167"/>
          <a:stretch/>
        </p:blipFill>
        <p:spPr bwMode="auto">
          <a:xfrm>
            <a:off x="4019844" y="2916195"/>
            <a:ext cx="1390356" cy="3256005"/>
          </a:xfrm>
          <a:prstGeom prst="rect">
            <a:avLst/>
          </a:prstGeom>
          <a:ln>
            <a:noFill/>
            <a:headEnd/>
            <a:tailEnd/>
          </a:ln>
        </p:spPr>
        <p:style>
          <a:lnRef idx="1">
            <a:schemeClr val="dk1"/>
          </a:lnRef>
          <a:fillRef idx="3">
            <a:schemeClr val="dk1"/>
          </a:fillRef>
          <a:effectRef idx="2">
            <a:schemeClr val="dk1"/>
          </a:effectRef>
          <a:fontRef idx="minor">
            <a:schemeClr val="lt1"/>
          </a:fontRef>
        </p:style>
      </p:pic>
      <p:sp>
        <p:nvSpPr>
          <p:cNvPr id="14" name="TextBox 13"/>
          <p:cNvSpPr txBox="1"/>
          <p:nvPr/>
        </p:nvSpPr>
        <p:spPr>
          <a:xfrm>
            <a:off x="4162572" y="5650046"/>
            <a:ext cx="1104900" cy="461665"/>
          </a:xfrm>
          <a:prstGeom prst="rect">
            <a:avLst/>
          </a:prstGeom>
          <a:noFill/>
        </p:spPr>
        <p:txBody>
          <a:bodyPr wrap="square" rtlCol="0">
            <a:spAutoFit/>
          </a:bodyPr>
          <a:lstStyle/>
          <a:p>
            <a:pPr algn="ctr"/>
            <a:r>
              <a:rPr lang="en-US" sz="1200" b="1" dirty="0">
                <a:solidFill>
                  <a:schemeClr val="bg1"/>
                </a:solidFill>
              </a:rPr>
              <a:t>Opportunity Pipeline</a:t>
            </a:r>
          </a:p>
        </p:txBody>
      </p:sp>
      <p:sp>
        <p:nvSpPr>
          <p:cNvPr id="15"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66</a:t>
            </a:fld>
            <a:endParaRPr lang="en-US" dirty="0"/>
          </a:p>
        </p:txBody>
      </p:sp>
    </p:spTree>
    <p:extLst>
      <p:ext uri="{BB962C8B-B14F-4D97-AF65-F5344CB8AC3E}">
        <p14:creationId xmlns:p14="http://schemas.microsoft.com/office/powerpoint/2010/main" val="65437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5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500"/>
                                        <p:tgtEl>
                                          <p:spTgt spid="4">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500"/>
                                        <p:tgtEl>
                                          <p:spTgt spid="4">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fade">
                                      <p:cBhvr>
                                        <p:cTn id="48" dur="500"/>
                                        <p:tgtEl>
                                          <p:spTgt spid="12">
                                            <p:txEl>
                                              <p:pRg st="0" end="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2">
                                            <p:txEl>
                                              <p:pRg st="1" end="1"/>
                                            </p:txEl>
                                          </p:spTgt>
                                        </p:tgtEl>
                                        <p:attrNameLst>
                                          <p:attrName>style.visibility</p:attrName>
                                        </p:attrNameLst>
                                      </p:cBhvr>
                                      <p:to>
                                        <p:strVal val="visible"/>
                                      </p:to>
                                    </p:set>
                                    <p:animEffect transition="in" filter="fade">
                                      <p:cBhvr>
                                        <p:cTn id="51" dur="500"/>
                                        <p:tgtEl>
                                          <p:spTgt spid="12">
                                            <p:txEl>
                                              <p:pRg st="1" end="1"/>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2">
                                            <p:txEl>
                                              <p:pRg st="2" end="2"/>
                                            </p:txEl>
                                          </p:spTgt>
                                        </p:tgtEl>
                                        <p:attrNameLst>
                                          <p:attrName>style.visibility</p:attrName>
                                        </p:attrNameLst>
                                      </p:cBhvr>
                                      <p:to>
                                        <p:strVal val="visible"/>
                                      </p:to>
                                    </p:set>
                                    <p:animEffect transition="in" filter="fade">
                                      <p:cBhvr>
                                        <p:cTn id="54" dur="500"/>
                                        <p:tgtEl>
                                          <p:spTgt spid="12">
                                            <p:txEl>
                                              <p:pRg st="2" end="2"/>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xEl>
                                              <p:pRg st="3" end="3"/>
                                            </p:txEl>
                                          </p:spTgt>
                                        </p:tgtEl>
                                        <p:attrNameLst>
                                          <p:attrName>style.visibility</p:attrName>
                                        </p:attrNameLst>
                                      </p:cBhvr>
                                      <p:to>
                                        <p:strVal val="visible"/>
                                      </p:to>
                                    </p:set>
                                    <p:animEffect transition="in" filter="fade">
                                      <p:cBhvr>
                                        <p:cTn id="5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a:t>
            </a:r>
          </a:p>
        </p:txBody>
      </p:sp>
      <p:sp>
        <p:nvSpPr>
          <p:cNvPr id="3" name="Subtitle 2"/>
          <p:cNvSpPr>
            <a:spLocks noGrp="1"/>
          </p:cNvSpPr>
          <p:nvPr>
            <p:ph type="subTitle" idx="11"/>
          </p:nvPr>
        </p:nvSpPr>
        <p:spPr/>
        <p:txBody>
          <a:bodyPr/>
          <a:lstStyle/>
          <a:p>
            <a:r>
              <a:rPr lang="en-US" dirty="0"/>
              <a:t>Data-Driven Design Method</a:t>
            </a:r>
          </a:p>
        </p:txBody>
      </p:sp>
      <p:sp>
        <p:nvSpPr>
          <p:cNvPr id="4" name="Content Placeholder 3"/>
          <p:cNvSpPr>
            <a:spLocks noGrp="1"/>
          </p:cNvSpPr>
          <p:nvPr>
            <p:ph sz="half" idx="1"/>
          </p:nvPr>
        </p:nvSpPr>
        <p:spPr>
          <a:xfrm>
            <a:off x="914400" y="1600200"/>
            <a:ext cx="4495800" cy="4572000"/>
          </a:xfrm>
        </p:spPr>
        <p:txBody>
          <a:bodyPr>
            <a:normAutofit fontScale="77500" lnSpcReduction="20000"/>
          </a:bodyPr>
          <a:lstStyle/>
          <a:p>
            <a:pPr>
              <a:spcBef>
                <a:spcPts val="600"/>
              </a:spcBef>
              <a:spcAft>
                <a:spcPts val="600"/>
              </a:spcAft>
            </a:pPr>
            <a:r>
              <a:rPr lang="en-US" dirty="0"/>
              <a:t>Quantitative or qualitative data presented in a way that forms a clear picture and tells a logical story with facts and proof. May pack an emotional punch in a non-emotional wrapper.</a:t>
            </a:r>
          </a:p>
          <a:p>
            <a:pPr>
              <a:spcBef>
                <a:spcPts val="600"/>
              </a:spcBef>
              <a:spcAft>
                <a:spcPts val="600"/>
              </a:spcAft>
            </a:pPr>
            <a:r>
              <a:rPr lang="en-US" b="1" dirty="0">
                <a:solidFill>
                  <a:srgbClr val="BE1E2D"/>
                </a:solidFill>
              </a:rPr>
              <a:t>Desired Impact of Your Message:</a:t>
            </a:r>
            <a:endParaRPr lang="en-US" dirty="0"/>
          </a:p>
          <a:p>
            <a:r>
              <a:rPr lang="en-US" dirty="0"/>
              <a:t>“I now understand how this information relates to each other.”</a:t>
            </a:r>
          </a:p>
          <a:p>
            <a:r>
              <a:rPr lang="en-US" dirty="0"/>
              <a:t>“They have thought it through.”</a:t>
            </a:r>
          </a:p>
          <a:p>
            <a:r>
              <a:rPr lang="en-US" dirty="0"/>
              <a:t>“It all adds up and makes sense.”</a:t>
            </a:r>
          </a:p>
          <a:p>
            <a:r>
              <a:rPr lang="en-US" dirty="0"/>
              <a:t>“It is a logical plan.”</a:t>
            </a:r>
          </a:p>
          <a:p>
            <a:r>
              <a:rPr lang="en-US" dirty="0"/>
              <a:t>“It is a thorough analysis.”</a:t>
            </a:r>
          </a:p>
          <a:p>
            <a:r>
              <a:rPr lang="en-US" dirty="0"/>
              <a:t>“It looks like all our requirements are met or exceeded.”</a:t>
            </a:r>
          </a:p>
          <a:p>
            <a:r>
              <a:rPr lang="en-US" dirty="0"/>
              <a:t>“They have considered all the technical details, so the execution risk is lower.”</a:t>
            </a:r>
          </a:p>
          <a:p>
            <a:r>
              <a:rPr lang="en-US" dirty="0"/>
              <a:t>“The numbers and facts tell the story!”</a:t>
            </a:r>
          </a:p>
          <a:p>
            <a:pPr>
              <a:spcBef>
                <a:spcPts val="600"/>
              </a:spcBef>
              <a:spcAft>
                <a:spcPts val="600"/>
              </a:spcAft>
            </a:pPr>
            <a:endParaRPr lang="en-US" dirty="0"/>
          </a:p>
        </p:txBody>
      </p:sp>
      <p:sp>
        <p:nvSpPr>
          <p:cNvPr id="8" name="Rectangle 7"/>
          <p:cNvSpPr/>
          <p:nvPr/>
        </p:nvSpPr>
        <p:spPr>
          <a:xfrm>
            <a:off x="5410200" y="914400"/>
            <a:ext cx="3733799" cy="52578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mj-lt"/>
            </a:endParaRPr>
          </a:p>
        </p:txBody>
      </p:sp>
      <p:sp>
        <p:nvSpPr>
          <p:cNvPr id="10" name="Isosceles Triangle 9"/>
          <p:cNvSpPr/>
          <p:nvPr/>
        </p:nvSpPr>
        <p:spPr>
          <a:xfrm rot="10800000">
            <a:off x="5410200" y="533400"/>
            <a:ext cx="1295400" cy="685800"/>
          </a:xfrm>
          <a:prstGeom prst="triangle">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410200" y="0"/>
            <a:ext cx="3733799" cy="9906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mj-lt"/>
              </a:rPr>
              <a:t>Examples</a:t>
            </a:r>
          </a:p>
        </p:txBody>
      </p:sp>
      <p:sp>
        <p:nvSpPr>
          <p:cNvPr id="12" name="Rectangle 11"/>
          <p:cNvSpPr/>
          <p:nvPr/>
        </p:nvSpPr>
        <p:spPr>
          <a:xfrm>
            <a:off x="5486400" y="1228166"/>
            <a:ext cx="3657600" cy="3397853"/>
          </a:xfrm>
          <a:prstGeom prst="rect">
            <a:avLst/>
          </a:prstGeom>
        </p:spPr>
        <p:txBody>
          <a:bodyPr wrap="square">
            <a:spAutoFit/>
          </a:bodyPr>
          <a:lstStyle/>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Schedules, timelines, timetables, and calendars</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Tables</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Dashboard with metrics, cockpit gauges</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Matrixes (risk, trade-off decisions, responsibilities, staffing, L/T/X/Y-shape)</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Charts (i.e. line, bar, column, stacked column, pie, area, segment, swim lane, spider, box plot, bubble, scatter)</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Checklists</a:t>
            </a:r>
          </a:p>
          <a:p>
            <a:pPr marL="285750" indent="-285750">
              <a:lnSpc>
                <a:spcPct val="120000"/>
              </a:lnSpc>
              <a:spcBef>
                <a:spcPts val="600"/>
              </a:spcBef>
              <a:buClr>
                <a:srgbClr val="BE1E2D"/>
              </a:buClr>
              <a:buFont typeface="Wingdings" charset="2"/>
              <a:buChar char="ü"/>
            </a:pPr>
            <a:r>
              <a:rPr lang="en-US" sz="1400" dirty="0" err="1">
                <a:solidFill>
                  <a:schemeClr val="tx1">
                    <a:lumMod val="65000"/>
                    <a:lumOff val="35000"/>
                  </a:schemeClr>
                </a:solidFill>
                <a:ea typeface="Arial"/>
                <a:cs typeface="Arial"/>
              </a:rPr>
              <a:t>Nomographs</a:t>
            </a:r>
            <a:r>
              <a:rPr lang="en-US" sz="1400" dirty="0">
                <a:solidFill>
                  <a:schemeClr val="tx1">
                    <a:lumMod val="65000"/>
                    <a:lumOff val="35000"/>
                  </a:schemeClr>
                </a:solidFill>
                <a:ea typeface="Arial"/>
                <a:cs typeface="Arial"/>
              </a:rPr>
              <a:t> (visual calculators)</a:t>
            </a:r>
          </a:p>
        </p:txBody>
      </p:sp>
      <p:graphicFrame>
        <p:nvGraphicFramePr>
          <p:cNvPr id="13" name="Chart 12"/>
          <p:cNvGraphicFramePr/>
          <p:nvPr>
            <p:extLst>
              <p:ext uri="{D42A27DB-BD31-4B8C-83A1-F6EECF244321}">
                <p14:modId xmlns:p14="http://schemas.microsoft.com/office/powerpoint/2010/main" val="2298549221"/>
              </p:ext>
            </p:extLst>
          </p:nvPr>
        </p:nvGraphicFramePr>
        <p:xfrm>
          <a:off x="5676899" y="4191000"/>
          <a:ext cx="3200400" cy="2476500"/>
        </p:xfrm>
        <a:graphic>
          <a:graphicData uri="http://schemas.openxmlformats.org/drawingml/2006/chart">
            <c:chart xmlns:c="http://schemas.openxmlformats.org/drawingml/2006/chart" xmlns:r="http://schemas.openxmlformats.org/officeDocument/2006/relationships" r:id="rId3"/>
          </a:graphicData>
        </a:graphic>
      </p:graphicFrame>
      <p:sp>
        <p:nvSpPr>
          <p:cNvPr id="14"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67</a:t>
            </a:fld>
            <a:endParaRPr lang="en-US" dirty="0"/>
          </a:p>
        </p:txBody>
      </p:sp>
    </p:spTree>
    <p:extLst>
      <p:ext uri="{BB962C8B-B14F-4D97-AF65-F5344CB8AC3E}">
        <p14:creationId xmlns:p14="http://schemas.microsoft.com/office/powerpoint/2010/main" val="416377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500"/>
                                        <p:tgtEl>
                                          <p:spTgt spid="4">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fade">
                                      <p:cBhvr>
                                        <p:cTn id="51" dur="500"/>
                                        <p:tgtEl>
                                          <p:spTgt spid="4">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Effect transition="in" filter="fade">
                                      <p:cBhvr>
                                        <p:cTn id="56" dur="500"/>
                                        <p:tgtEl>
                                          <p:spTgt spid="4">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xEl>
                                              <p:pRg st="0" end="0"/>
                                            </p:txEl>
                                          </p:spTgt>
                                        </p:tgtEl>
                                        <p:attrNameLst>
                                          <p:attrName>style.visibility</p:attrName>
                                        </p:attrNameLst>
                                      </p:cBhvr>
                                      <p:to>
                                        <p:strVal val="visible"/>
                                      </p:to>
                                    </p:set>
                                    <p:animEffect transition="in" filter="fade">
                                      <p:cBhvr>
                                        <p:cTn id="61" dur="500"/>
                                        <p:tgtEl>
                                          <p:spTgt spid="12">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2">
                                            <p:txEl>
                                              <p:pRg st="1" end="1"/>
                                            </p:txEl>
                                          </p:spTgt>
                                        </p:tgtEl>
                                        <p:attrNameLst>
                                          <p:attrName>style.visibility</p:attrName>
                                        </p:attrNameLst>
                                      </p:cBhvr>
                                      <p:to>
                                        <p:strVal val="visible"/>
                                      </p:to>
                                    </p:set>
                                    <p:animEffect transition="in" filter="fade">
                                      <p:cBhvr>
                                        <p:cTn id="64" dur="500"/>
                                        <p:tgtEl>
                                          <p:spTgt spid="12">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12">
                                            <p:txEl>
                                              <p:pRg st="2" end="2"/>
                                            </p:txEl>
                                          </p:spTgt>
                                        </p:tgtEl>
                                        <p:attrNameLst>
                                          <p:attrName>style.visibility</p:attrName>
                                        </p:attrNameLst>
                                      </p:cBhvr>
                                      <p:to>
                                        <p:strVal val="visible"/>
                                      </p:to>
                                    </p:set>
                                    <p:animEffect transition="in" filter="fade">
                                      <p:cBhvr>
                                        <p:cTn id="67" dur="500"/>
                                        <p:tgtEl>
                                          <p:spTgt spid="12">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xEl>
                                              <p:pRg st="3" end="3"/>
                                            </p:txEl>
                                          </p:spTgt>
                                        </p:tgtEl>
                                        <p:attrNameLst>
                                          <p:attrName>style.visibility</p:attrName>
                                        </p:attrNameLst>
                                      </p:cBhvr>
                                      <p:to>
                                        <p:strVal val="visible"/>
                                      </p:to>
                                    </p:set>
                                    <p:animEffect transition="in" filter="fade">
                                      <p:cBhvr>
                                        <p:cTn id="70" dur="500"/>
                                        <p:tgtEl>
                                          <p:spTgt spid="12">
                                            <p:txEl>
                                              <p:pRg st="3" end="3"/>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12">
                                            <p:txEl>
                                              <p:pRg st="4" end="4"/>
                                            </p:txEl>
                                          </p:spTgt>
                                        </p:tgtEl>
                                        <p:attrNameLst>
                                          <p:attrName>style.visibility</p:attrName>
                                        </p:attrNameLst>
                                      </p:cBhvr>
                                      <p:to>
                                        <p:strVal val="visible"/>
                                      </p:to>
                                    </p:set>
                                    <p:animEffect transition="in" filter="fade">
                                      <p:cBhvr>
                                        <p:cTn id="73" dur="500"/>
                                        <p:tgtEl>
                                          <p:spTgt spid="12">
                                            <p:txEl>
                                              <p:pRg st="4" end="4"/>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12">
                                            <p:txEl>
                                              <p:pRg st="5" end="5"/>
                                            </p:txEl>
                                          </p:spTgt>
                                        </p:tgtEl>
                                        <p:attrNameLst>
                                          <p:attrName>style.visibility</p:attrName>
                                        </p:attrNameLst>
                                      </p:cBhvr>
                                      <p:to>
                                        <p:strVal val="visible"/>
                                      </p:to>
                                    </p:set>
                                    <p:animEffect transition="in" filter="fade">
                                      <p:cBhvr>
                                        <p:cTn id="76" dur="500"/>
                                        <p:tgtEl>
                                          <p:spTgt spid="12">
                                            <p:txEl>
                                              <p:pRg st="5" end="5"/>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12">
                                            <p:txEl>
                                              <p:pRg st="6" end="6"/>
                                            </p:txEl>
                                          </p:spTgt>
                                        </p:tgtEl>
                                        <p:attrNameLst>
                                          <p:attrName>style.visibility</p:attrName>
                                        </p:attrNameLst>
                                      </p:cBhvr>
                                      <p:to>
                                        <p:strVal val="visible"/>
                                      </p:to>
                                    </p:set>
                                    <p:animEffect transition="in" filter="fade">
                                      <p:cBhvr>
                                        <p:cTn id="79"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a:t>
            </a:r>
          </a:p>
        </p:txBody>
      </p:sp>
      <p:sp>
        <p:nvSpPr>
          <p:cNvPr id="3" name="Subtitle 2"/>
          <p:cNvSpPr>
            <a:spLocks noGrp="1"/>
          </p:cNvSpPr>
          <p:nvPr>
            <p:ph type="subTitle" idx="11"/>
          </p:nvPr>
        </p:nvSpPr>
        <p:spPr/>
        <p:txBody>
          <a:bodyPr/>
          <a:lstStyle/>
          <a:p>
            <a:r>
              <a:rPr lang="en-US" dirty="0"/>
              <a:t>Synthesis Design Method</a:t>
            </a:r>
          </a:p>
        </p:txBody>
      </p:sp>
      <p:sp>
        <p:nvSpPr>
          <p:cNvPr id="4" name="Content Placeholder 3"/>
          <p:cNvSpPr>
            <a:spLocks noGrp="1"/>
          </p:cNvSpPr>
          <p:nvPr>
            <p:ph sz="half" idx="1"/>
          </p:nvPr>
        </p:nvSpPr>
        <p:spPr>
          <a:xfrm>
            <a:off x="914400" y="1600200"/>
            <a:ext cx="4495800" cy="4572000"/>
          </a:xfrm>
        </p:spPr>
        <p:txBody>
          <a:bodyPr>
            <a:normAutofit fontScale="77500" lnSpcReduction="20000"/>
          </a:bodyPr>
          <a:lstStyle/>
          <a:p>
            <a:pPr>
              <a:spcBef>
                <a:spcPts val="600"/>
              </a:spcBef>
              <a:spcAft>
                <a:spcPts val="600"/>
              </a:spcAft>
            </a:pPr>
            <a:r>
              <a:rPr lang="en-US" dirty="0"/>
              <a:t>The graphic connects the dots – brings together disparate parts fitting them in a clear picture; or breaks down the methodology and approach into clear how-to pieces.</a:t>
            </a:r>
          </a:p>
          <a:p>
            <a:pPr>
              <a:spcBef>
                <a:spcPts val="600"/>
              </a:spcBef>
              <a:spcAft>
                <a:spcPts val="600"/>
              </a:spcAft>
            </a:pPr>
            <a:r>
              <a:rPr lang="en-US" b="1" dirty="0">
                <a:solidFill>
                  <a:srgbClr val="BE1E2D"/>
                </a:solidFill>
              </a:rPr>
              <a:t>Desired Impact of Your Message:</a:t>
            </a:r>
            <a:endParaRPr lang="en-US" dirty="0">
              <a:solidFill>
                <a:srgbClr val="595959"/>
              </a:solidFill>
            </a:endParaRPr>
          </a:p>
          <a:p>
            <a:r>
              <a:rPr lang="en-US" dirty="0">
                <a:solidFill>
                  <a:srgbClr val="595959"/>
                </a:solidFill>
              </a:rPr>
              <a:t>“They have a logical plan with clear benefits for us!”</a:t>
            </a:r>
          </a:p>
          <a:p>
            <a:r>
              <a:rPr lang="en-US" dirty="0">
                <a:solidFill>
                  <a:srgbClr val="595959"/>
                </a:solidFill>
              </a:rPr>
              <a:t>“They have thought through this solution.”</a:t>
            </a:r>
          </a:p>
          <a:p>
            <a:r>
              <a:rPr lang="en-US" dirty="0">
                <a:solidFill>
                  <a:srgbClr val="595959"/>
                </a:solidFill>
              </a:rPr>
              <a:t>“We can trust them because they know HOW to do the job!”</a:t>
            </a:r>
          </a:p>
          <a:p>
            <a:r>
              <a:rPr lang="en-US" dirty="0">
                <a:solidFill>
                  <a:srgbClr val="595959"/>
                </a:solidFill>
              </a:rPr>
              <a:t>“I didn’t realize that there is an actual method to do this – and they are experts!”</a:t>
            </a:r>
          </a:p>
          <a:p>
            <a:r>
              <a:rPr lang="en-US" dirty="0">
                <a:solidFill>
                  <a:srgbClr val="595959"/>
                </a:solidFill>
              </a:rPr>
              <a:t>“This is truly complex, but they have accounted for all the details and risks!”</a:t>
            </a:r>
          </a:p>
          <a:p>
            <a:r>
              <a:rPr lang="en-US" dirty="0">
                <a:solidFill>
                  <a:srgbClr val="595959"/>
                </a:solidFill>
              </a:rPr>
              <a:t>“It is a thorough, sound approach we can rely on.”</a:t>
            </a:r>
          </a:p>
        </p:txBody>
      </p:sp>
      <p:sp>
        <p:nvSpPr>
          <p:cNvPr id="7" name="Rectangle 6"/>
          <p:cNvSpPr/>
          <p:nvPr/>
        </p:nvSpPr>
        <p:spPr>
          <a:xfrm>
            <a:off x="5410200" y="914400"/>
            <a:ext cx="3733799" cy="52578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mj-lt"/>
            </a:endParaRPr>
          </a:p>
        </p:txBody>
      </p:sp>
      <p:sp>
        <p:nvSpPr>
          <p:cNvPr id="9" name="Isosceles Triangle 8"/>
          <p:cNvSpPr/>
          <p:nvPr/>
        </p:nvSpPr>
        <p:spPr>
          <a:xfrm rot="10800000">
            <a:off x="5410200" y="533400"/>
            <a:ext cx="1295400" cy="685800"/>
          </a:xfrm>
          <a:prstGeom prst="triangle">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10200" y="0"/>
            <a:ext cx="3733799" cy="9906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mj-lt"/>
              </a:rPr>
              <a:t>Examples</a:t>
            </a:r>
          </a:p>
        </p:txBody>
      </p:sp>
      <p:sp>
        <p:nvSpPr>
          <p:cNvPr id="11" name="Rectangle 10"/>
          <p:cNvSpPr/>
          <p:nvPr/>
        </p:nvSpPr>
        <p:spPr>
          <a:xfrm>
            <a:off x="5486400" y="1302308"/>
            <a:ext cx="3657600" cy="4869892"/>
          </a:xfrm>
          <a:prstGeom prst="rect">
            <a:avLst/>
          </a:prstGeom>
        </p:spPr>
        <p:txBody>
          <a:bodyPr wrap="square">
            <a:normAutofit fontScale="85000" lnSpcReduction="20000"/>
          </a:bodyPr>
          <a:lstStyle/>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Complex designs such as drawings and schematics</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Interfaces (both physical and digital)</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As-Is/To-Be</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Processes (flowchart, step-by-step, waterfall, decision logic)</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Diagrams (organization, tree, Venn, mind map, cause-and-effect, interrelationships)</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Maps with data</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3-D stackable (wedding cake, pyramid, coin stack, cut-out wedge, connected cubes)</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Components of a system, method, or phases (pyramid, Venn, circles and loops, quadrants, arrows, hexagon/honeycomb</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Architectures: </a:t>
            </a:r>
          </a:p>
          <a:p>
            <a:pPr marL="742950" lvl="1" indent="-285750">
              <a:lnSpc>
                <a:spcPct val="120000"/>
              </a:lnSpc>
              <a:spcBef>
                <a:spcPts val="600"/>
              </a:spcBef>
              <a:buClr>
                <a:srgbClr val="BE1E2D"/>
              </a:buClr>
              <a:buFont typeface="Arial" panose="020B0604020202020204" pitchFamily="34" charset="0"/>
              <a:buChar char="•"/>
            </a:pPr>
            <a:r>
              <a:rPr lang="en-US" sz="1400" dirty="0">
                <a:solidFill>
                  <a:schemeClr val="tx1">
                    <a:lumMod val="65000"/>
                    <a:lumOff val="35000"/>
                  </a:schemeClr>
                </a:solidFill>
                <a:ea typeface="Arial"/>
                <a:cs typeface="Arial"/>
              </a:rPr>
              <a:t>Network</a:t>
            </a:r>
          </a:p>
          <a:p>
            <a:pPr marL="742950" lvl="1" indent="-285750">
              <a:lnSpc>
                <a:spcPct val="120000"/>
              </a:lnSpc>
              <a:spcBef>
                <a:spcPts val="600"/>
              </a:spcBef>
              <a:buClr>
                <a:srgbClr val="BE1E2D"/>
              </a:buClr>
              <a:buFont typeface="Arial" panose="020B0604020202020204" pitchFamily="34" charset="0"/>
              <a:buChar char="•"/>
            </a:pPr>
            <a:r>
              <a:rPr lang="en-US" sz="1400" dirty="0">
                <a:solidFill>
                  <a:schemeClr val="tx1">
                    <a:lumMod val="65000"/>
                    <a:lumOff val="35000"/>
                  </a:schemeClr>
                </a:solidFill>
                <a:ea typeface="Arial"/>
                <a:cs typeface="Arial"/>
              </a:rPr>
              <a:t>Technical or Management CONOPS, Overviews, </a:t>
            </a:r>
            <a:r>
              <a:rPr lang="en-US" sz="1400" dirty="0" err="1">
                <a:solidFill>
                  <a:schemeClr val="tx1">
                    <a:lumMod val="65000"/>
                    <a:lumOff val="35000"/>
                  </a:schemeClr>
                </a:solidFill>
                <a:ea typeface="Arial"/>
                <a:cs typeface="Arial"/>
              </a:rPr>
              <a:t>Infographics</a:t>
            </a:r>
            <a:endParaRPr lang="en-US" sz="1400" dirty="0">
              <a:solidFill>
                <a:schemeClr val="tx1">
                  <a:lumMod val="65000"/>
                  <a:lumOff val="35000"/>
                </a:schemeClr>
              </a:solidFill>
              <a:ea typeface="Arial"/>
              <a:cs typeface="Arial"/>
            </a:endParaRPr>
          </a:p>
          <a:p>
            <a:pPr marL="742950" lvl="1" indent="-285750">
              <a:lnSpc>
                <a:spcPct val="120000"/>
              </a:lnSpc>
              <a:spcBef>
                <a:spcPts val="600"/>
              </a:spcBef>
              <a:buClr>
                <a:srgbClr val="BE1E2D"/>
              </a:buClr>
              <a:buFont typeface="Arial" panose="020B0604020202020204" pitchFamily="34" charset="0"/>
              <a:buChar char="•"/>
            </a:pPr>
            <a:r>
              <a:rPr lang="en-US" sz="1400" dirty="0">
                <a:solidFill>
                  <a:schemeClr val="tx1">
                    <a:lumMod val="65000"/>
                    <a:lumOff val="35000"/>
                  </a:schemeClr>
                </a:solidFill>
                <a:ea typeface="Arial"/>
                <a:cs typeface="Arial"/>
              </a:rPr>
              <a:t>Environments such as stakeholder interaction or communications</a:t>
            </a:r>
          </a:p>
        </p:txBody>
      </p:sp>
      <p:sp>
        <p:nvSpPr>
          <p:cNvPr id="12"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68</a:t>
            </a:fld>
            <a:endParaRPr lang="en-US" dirty="0"/>
          </a:p>
        </p:txBody>
      </p:sp>
    </p:spTree>
    <p:extLst>
      <p:ext uri="{BB962C8B-B14F-4D97-AF65-F5344CB8AC3E}">
        <p14:creationId xmlns:p14="http://schemas.microsoft.com/office/powerpoint/2010/main" val="412164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500"/>
                                        <p:tgtEl>
                                          <p:spTgt spid="11">
                                            <p:txEl>
                                              <p:pRg st="0" end="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xEl>
                                              <p:pRg st="1" end="1"/>
                                            </p:txEl>
                                          </p:spTgt>
                                        </p:tgtEl>
                                        <p:attrNameLst>
                                          <p:attrName>style.visibility</p:attrName>
                                        </p:attrNameLst>
                                      </p:cBhvr>
                                      <p:to>
                                        <p:strVal val="visible"/>
                                      </p:to>
                                    </p:set>
                                    <p:animEffect transition="in" filter="fade">
                                      <p:cBhvr>
                                        <p:cTn id="50" dur="500"/>
                                        <p:tgtEl>
                                          <p:spTgt spid="11">
                                            <p:txEl>
                                              <p:pRg st="1" end="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1">
                                            <p:txEl>
                                              <p:pRg st="2" end="2"/>
                                            </p:txEl>
                                          </p:spTgt>
                                        </p:tgtEl>
                                        <p:attrNameLst>
                                          <p:attrName>style.visibility</p:attrName>
                                        </p:attrNameLst>
                                      </p:cBhvr>
                                      <p:to>
                                        <p:strVal val="visible"/>
                                      </p:to>
                                    </p:set>
                                    <p:animEffect transition="in" filter="fade">
                                      <p:cBhvr>
                                        <p:cTn id="53" dur="500"/>
                                        <p:tgtEl>
                                          <p:spTgt spid="11">
                                            <p:txEl>
                                              <p:pRg st="2" end="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xEl>
                                              <p:pRg st="3" end="3"/>
                                            </p:txEl>
                                          </p:spTgt>
                                        </p:tgtEl>
                                        <p:attrNameLst>
                                          <p:attrName>style.visibility</p:attrName>
                                        </p:attrNameLst>
                                      </p:cBhvr>
                                      <p:to>
                                        <p:strVal val="visible"/>
                                      </p:to>
                                    </p:set>
                                    <p:animEffect transition="in" filter="fade">
                                      <p:cBhvr>
                                        <p:cTn id="56" dur="500"/>
                                        <p:tgtEl>
                                          <p:spTgt spid="11">
                                            <p:txEl>
                                              <p:pRg st="3" end="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1">
                                            <p:txEl>
                                              <p:pRg st="4" end="4"/>
                                            </p:txEl>
                                          </p:spTgt>
                                        </p:tgtEl>
                                        <p:attrNameLst>
                                          <p:attrName>style.visibility</p:attrName>
                                        </p:attrNameLst>
                                      </p:cBhvr>
                                      <p:to>
                                        <p:strVal val="visible"/>
                                      </p:to>
                                    </p:set>
                                    <p:animEffect transition="in" filter="fade">
                                      <p:cBhvr>
                                        <p:cTn id="59" dur="500"/>
                                        <p:tgtEl>
                                          <p:spTgt spid="11">
                                            <p:txEl>
                                              <p:pRg st="4" end="4"/>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1">
                                            <p:txEl>
                                              <p:pRg st="5" end="5"/>
                                            </p:txEl>
                                          </p:spTgt>
                                        </p:tgtEl>
                                        <p:attrNameLst>
                                          <p:attrName>style.visibility</p:attrName>
                                        </p:attrNameLst>
                                      </p:cBhvr>
                                      <p:to>
                                        <p:strVal val="visible"/>
                                      </p:to>
                                    </p:set>
                                    <p:animEffect transition="in" filter="fade">
                                      <p:cBhvr>
                                        <p:cTn id="62" dur="500"/>
                                        <p:tgtEl>
                                          <p:spTgt spid="11">
                                            <p:txEl>
                                              <p:pRg st="5" end="5"/>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1">
                                            <p:txEl>
                                              <p:pRg st="6" end="6"/>
                                            </p:txEl>
                                          </p:spTgt>
                                        </p:tgtEl>
                                        <p:attrNameLst>
                                          <p:attrName>style.visibility</p:attrName>
                                        </p:attrNameLst>
                                      </p:cBhvr>
                                      <p:to>
                                        <p:strVal val="visible"/>
                                      </p:to>
                                    </p:set>
                                    <p:animEffect transition="in" filter="fade">
                                      <p:cBhvr>
                                        <p:cTn id="65" dur="500"/>
                                        <p:tgtEl>
                                          <p:spTgt spid="11">
                                            <p:txEl>
                                              <p:pRg st="6" end="6"/>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1">
                                            <p:txEl>
                                              <p:pRg st="7" end="7"/>
                                            </p:txEl>
                                          </p:spTgt>
                                        </p:tgtEl>
                                        <p:attrNameLst>
                                          <p:attrName>style.visibility</p:attrName>
                                        </p:attrNameLst>
                                      </p:cBhvr>
                                      <p:to>
                                        <p:strVal val="visible"/>
                                      </p:to>
                                    </p:set>
                                    <p:animEffect transition="in" filter="fade">
                                      <p:cBhvr>
                                        <p:cTn id="68" dur="500"/>
                                        <p:tgtEl>
                                          <p:spTgt spid="11">
                                            <p:txEl>
                                              <p:pRg st="7" end="7"/>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1">
                                            <p:txEl>
                                              <p:pRg st="8" end="8"/>
                                            </p:txEl>
                                          </p:spTgt>
                                        </p:tgtEl>
                                        <p:attrNameLst>
                                          <p:attrName>style.visibility</p:attrName>
                                        </p:attrNameLst>
                                      </p:cBhvr>
                                      <p:to>
                                        <p:strVal val="visible"/>
                                      </p:to>
                                    </p:set>
                                    <p:animEffect transition="in" filter="fade">
                                      <p:cBhvr>
                                        <p:cTn id="71" dur="500"/>
                                        <p:tgtEl>
                                          <p:spTgt spid="11">
                                            <p:txEl>
                                              <p:pRg st="8" end="8"/>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1">
                                            <p:txEl>
                                              <p:pRg st="9" end="9"/>
                                            </p:txEl>
                                          </p:spTgt>
                                        </p:tgtEl>
                                        <p:attrNameLst>
                                          <p:attrName>style.visibility</p:attrName>
                                        </p:attrNameLst>
                                      </p:cBhvr>
                                      <p:to>
                                        <p:strVal val="visible"/>
                                      </p:to>
                                    </p:set>
                                    <p:animEffect transition="in" filter="fade">
                                      <p:cBhvr>
                                        <p:cTn id="74" dur="500"/>
                                        <p:tgtEl>
                                          <p:spTgt spid="11">
                                            <p:txEl>
                                              <p:pRg st="9" end="9"/>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11">
                                            <p:txEl>
                                              <p:pRg st="10" end="10"/>
                                            </p:txEl>
                                          </p:spTgt>
                                        </p:tgtEl>
                                        <p:attrNameLst>
                                          <p:attrName>style.visibility</p:attrName>
                                        </p:attrNameLst>
                                      </p:cBhvr>
                                      <p:to>
                                        <p:strVal val="visible"/>
                                      </p:to>
                                    </p:set>
                                    <p:animEffect transition="in" filter="fade">
                                      <p:cBhvr>
                                        <p:cTn id="77" dur="500"/>
                                        <p:tgtEl>
                                          <p:spTgt spid="11">
                                            <p:txEl>
                                              <p:pRg st="10" end="10"/>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11">
                                            <p:txEl>
                                              <p:pRg st="11" end="11"/>
                                            </p:txEl>
                                          </p:spTgt>
                                        </p:tgtEl>
                                        <p:attrNameLst>
                                          <p:attrName>style.visibility</p:attrName>
                                        </p:attrNameLst>
                                      </p:cBhvr>
                                      <p:to>
                                        <p:strVal val="visible"/>
                                      </p:to>
                                    </p:set>
                                    <p:animEffect transition="in" filter="fade">
                                      <p:cBhvr>
                                        <p:cTn id="80"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 Synthesis Method</a:t>
            </a:r>
          </a:p>
        </p:txBody>
      </p:sp>
      <p:pic>
        <p:nvPicPr>
          <p:cNvPr id="4" name="Picture 3" descr="GS5029_v03.jpg"/>
          <p:cNvPicPr>
            <a:picLocks noChangeAspect="1"/>
          </p:cNvPicPr>
          <p:nvPr/>
        </p:nvPicPr>
        <p:blipFill>
          <a:blip r:embed="rId2" cstate="print">
            <a:clrChange>
              <a:clrFrom>
                <a:srgbClr val="FFFFFF"/>
              </a:clrFrom>
              <a:clrTo>
                <a:srgbClr val="FFFFFF">
                  <a:alpha val="0"/>
                </a:srgbClr>
              </a:clrTo>
            </a:clrChange>
          </a:blip>
          <a:srcRect b="8333"/>
          <a:stretch>
            <a:fillRect/>
          </a:stretch>
        </p:blipFill>
        <p:spPr>
          <a:xfrm>
            <a:off x="457200" y="1295400"/>
            <a:ext cx="8229600" cy="4866968"/>
          </a:xfrm>
          <a:prstGeom prst="rect">
            <a:avLst/>
          </a:prstGeom>
        </p:spPr>
      </p:pic>
      <p:sp>
        <p:nvSpPr>
          <p:cNvPr id="5"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69</a:t>
            </a:fld>
            <a:endParaRPr lang="en-US" dirty="0"/>
          </a:p>
        </p:txBody>
      </p:sp>
    </p:spTree>
    <p:extLst>
      <p:ext uri="{BB962C8B-B14F-4D97-AF65-F5344CB8AC3E}">
        <p14:creationId xmlns:p14="http://schemas.microsoft.com/office/powerpoint/2010/main" val="234886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ngryDog.jpg" descr="/Users/bridgetskelly/Desktop/AngryDog.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7" name="Rectangle 6"/>
          <p:cNvSpPr/>
          <p:nvPr/>
        </p:nvSpPr>
        <p:spPr>
          <a:xfrm>
            <a:off x="0" y="0"/>
            <a:ext cx="9144000" cy="13716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25425"/>
            <a:r>
              <a:rPr lang="en-US" sz="4000" dirty="0">
                <a:latin typeface="+mj-lt"/>
              </a:rPr>
              <a:t>Design Matters</a:t>
            </a:r>
          </a:p>
        </p:txBody>
      </p:sp>
      <p:sp>
        <p:nvSpPr>
          <p:cNvPr id="10" name="Rectangle 9"/>
          <p:cNvSpPr/>
          <p:nvPr/>
        </p:nvSpPr>
        <p:spPr>
          <a:xfrm>
            <a:off x="6324600" y="3581400"/>
            <a:ext cx="2819400" cy="2819400"/>
          </a:xfrm>
          <a:prstGeom prst="rect">
            <a:avLst/>
          </a:prstGeom>
          <a:solidFill>
            <a:schemeClr val="tx1">
              <a:lumMod val="50000"/>
              <a:lumOff val="50000"/>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25425"/>
            <a:r>
              <a:rPr lang="en-US" sz="2800" b="1" dirty="0">
                <a:solidFill>
                  <a:schemeClr val="tx1"/>
                </a:solidFill>
              </a:rPr>
              <a:t>Rex is a kid-friendly dog. Come closer and pet him.</a:t>
            </a:r>
          </a:p>
        </p:txBody>
      </p:sp>
      <p:sp>
        <p:nvSpPr>
          <p:cNvPr id="11" name="TextBox 10"/>
          <p:cNvSpPr txBox="1"/>
          <p:nvPr/>
        </p:nvSpPr>
        <p:spPr>
          <a:xfrm>
            <a:off x="6248400" y="2209800"/>
            <a:ext cx="2895600" cy="1031051"/>
          </a:xfrm>
          <a:prstGeom prst="rect">
            <a:avLst/>
          </a:prstGeom>
          <a:noFill/>
        </p:spPr>
        <p:txBody>
          <a:bodyPr wrap="square" rtlCol="0">
            <a:spAutoFit/>
          </a:bodyPr>
          <a:lstStyle/>
          <a:p>
            <a:pPr algn="r"/>
            <a:r>
              <a:rPr lang="en-US" sz="4000" b="1" dirty="0">
                <a:solidFill>
                  <a:srgbClr val="BE1E2D"/>
                </a:solidFill>
                <a:latin typeface="+mn-lt"/>
              </a:rPr>
              <a:t>VISUALS </a:t>
            </a:r>
            <a:r>
              <a:rPr lang="en-US" sz="2100" b="1" dirty="0">
                <a:solidFill>
                  <a:srgbClr val="1B75BB"/>
                </a:solidFill>
                <a:latin typeface="+mn-lt"/>
              </a:rPr>
              <a:t>PREVAIL OVER TEXT</a:t>
            </a:r>
          </a:p>
        </p:txBody>
      </p:sp>
    </p:spTree>
    <p:extLst>
      <p:ext uri="{BB962C8B-B14F-4D97-AF65-F5344CB8AC3E}">
        <p14:creationId xmlns:p14="http://schemas.microsoft.com/office/powerpoint/2010/main" val="260871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xercise_Discover.jpg"/>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ontent Placeholder 3"/>
          <p:cNvSpPr txBox="1">
            <a:spLocks/>
          </p:cNvSpPr>
          <p:nvPr/>
        </p:nvSpPr>
        <p:spPr>
          <a:xfrm>
            <a:off x="381000" y="3048000"/>
            <a:ext cx="2971800" cy="2971800"/>
          </a:xfrm>
          <a:prstGeom prst="rect">
            <a:avLst/>
          </a:prstGeom>
        </p:spPr>
        <p:txBody>
          <a:bodyPr>
            <a:normAutofit fontScale="92500" lnSpcReduction="20000"/>
          </a:bodyPr>
          <a:lstStyle>
            <a:lvl1pPr marL="228600" indent="-228600" algn="l" defTabSz="914400" rtl="0" eaLnBrk="1" latinLnBrk="0" hangingPunct="1">
              <a:spcBef>
                <a:spcPct val="20000"/>
              </a:spcBef>
              <a:buClr>
                <a:srgbClr val="1B75BB"/>
              </a:buClr>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rgbClr val="BE1E2D"/>
              </a:buClr>
              <a:buFont typeface="Wingdings" charset="2"/>
              <a:buChar char="ü"/>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None/>
            </a:pPr>
            <a:r>
              <a:rPr lang="en-US" sz="3200" dirty="0">
                <a:solidFill>
                  <a:srgbClr val="BE1E2D"/>
                </a:solidFill>
              </a:rPr>
              <a:t>MODULE 7 EXERCISE:</a:t>
            </a:r>
          </a:p>
          <a:p>
            <a:pPr marL="0" indent="0">
              <a:spcAft>
                <a:spcPts val="600"/>
              </a:spcAft>
              <a:buNone/>
            </a:pPr>
            <a:r>
              <a:rPr lang="en-US" dirty="0"/>
              <a:t>DEVELOP A GRAPHIC CONCEPT.</a:t>
            </a:r>
          </a:p>
          <a:p>
            <a:pPr marL="0" indent="0">
              <a:spcAft>
                <a:spcPts val="600"/>
              </a:spcAft>
              <a:buNone/>
            </a:pPr>
            <a:r>
              <a:rPr lang="en-US" dirty="0"/>
              <a:t>FILE: </a:t>
            </a:r>
            <a:r>
              <a:rPr lang="fr-FR" dirty="0"/>
              <a:t>Module 4 Graphics Conceptualization Exercise.docx</a:t>
            </a:r>
            <a:endParaRPr lang="en-US" dirty="0"/>
          </a:p>
        </p:txBody>
      </p:sp>
    </p:spTree>
    <p:extLst>
      <p:ext uri="{BB962C8B-B14F-4D97-AF65-F5344CB8AC3E}">
        <p14:creationId xmlns:p14="http://schemas.microsoft.com/office/powerpoint/2010/main" val="24253253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5A5B-71A0-1872-A079-E9AE81174258}"/>
              </a:ext>
            </a:extLst>
          </p:cNvPr>
          <p:cNvSpPr>
            <a:spLocks noGrp="1"/>
          </p:cNvSpPr>
          <p:nvPr>
            <p:ph type="title"/>
          </p:nvPr>
        </p:nvSpPr>
        <p:spPr/>
        <p:txBody>
          <a:bodyPr/>
          <a:lstStyle/>
          <a:p>
            <a:r>
              <a:rPr lang="en-US" b="1" i="0" dirty="0">
                <a:solidFill>
                  <a:srgbClr val="17375E"/>
                </a:solidFill>
                <a:effectLst/>
                <a:highlight>
                  <a:srgbClr val="FFFFFF"/>
                </a:highlight>
                <a:latin typeface="Plus Jakarta Sans"/>
              </a:rPr>
              <a:t>DESIGN: CREATING THE TEMPLATE AND DESIGNING YOUR GRAPHIC</a:t>
            </a:r>
            <a:endParaRPr lang="en-US" dirty="0"/>
          </a:p>
        </p:txBody>
      </p:sp>
      <p:sp>
        <p:nvSpPr>
          <p:cNvPr id="3" name="Text Placeholder 2">
            <a:extLst>
              <a:ext uri="{FF2B5EF4-FFF2-40B4-BE49-F238E27FC236}">
                <a16:creationId xmlns:a16="http://schemas.microsoft.com/office/drawing/2014/main" id="{B9F8341F-405E-82F4-7FB5-52EBF4173682}"/>
              </a:ext>
            </a:extLst>
          </p:cNvPr>
          <p:cNvSpPr>
            <a:spLocks noGrp="1"/>
          </p:cNvSpPr>
          <p:nvPr>
            <p:ph type="body" idx="1"/>
          </p:nvPr>
        </p:nvSpPr>
        <p:spPr/>
        <p:txBody>
          <a:bodyPr/>
          <a:lstStyle/>
          <a:p>
            <a:r>
              <a:rPr lang="en-US" dirty="0"/>
              <a:t>Module 8</a:t>
            </a:r>
          </a:p>
        </p:txBody>
      </p:sp>
    </p:spTree>
    <p:extLst>
      <p:ext uri="{BB962C8B-B14F-4D97-AF65-F5344CB8AC3E}">
        <p14:creationId xmlns:p14="http://schemas.microsoft.com/office/powerpoint/2010/main" val="2964146548"/>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ivderSlides.jpg" descr="/Users/bridgetskelly/Desktop/DivderSlides.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50231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248400" y="1143000"/>
            <a:ext cx="2895600" cy="50292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Isosceles Triangle 12"/>
          <p:cNvSpPr/>
          <p:nvPr/>
        </p:nvSpPr>
        <p:spPr>
          <a:xfrm rot="10800000">
            <a:off x="7086600" y="685800"/>
            <a:ext cx="1295400" cy="685800"/>
          </a:xfrm>
          <a:prstGeom prst="triangle">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Design</a:t>
            </a:r>
          </a:p>
        </p:txBody>
      </p:sp>
      <p:sp>
        <p:nvSpPr>
          <p:cNvPr id="9" name="Subtitle 8"/>
          <p:cNvSpPr>
            <a:spLocks noGrp="1"/>
          </p:cNvSpPr>
          <p:nvPr>
            <p:ph type="subTitle" idx="11"/>
          </p:nvPr>
        </p:nvSpPr>
        <p:spPr/>
        <p:txBody>
          <a:bodyPr/>
          <a:lstStyle/>
          <a:p>
            <a:r>
              <a:rPr lang="en-US" dirty="0"/>
              <a:t>Proposal Graphics Template</a:t>
            </a:r>
          </a:p>
        </p:txBody>
      </p:sp>
      <p:sp>
        <p:nvSpPr>
          <p:cNvPr id="5" name="Content Placeholder 4"/>
          <p:cNvSpPr>
            <a:spLocks noGrp="1"/>
          </p:cNvSpPr>
          <p:nvPr>
            <p:ph sz="half" idx="1"/>
          </p:nvPr>
        </p:nvSpPr>
        <p:spPr>
          <a:xfrm>
            <a:off x="914400" y="1600200"/>
            <a:ext cx="5410200" cy="3962400"/>
          </a:xfrm>
        </p:spPr>
        <p:txBody>
          <a:bodyPr>
            <a:normAutofit fontScale="85000" lnSpcReduction="10000"/>
          </a:bodyPr>
          <a:lstStyle/>
          <a:p>
            <a:pPr marL="0" indent="0">
              <a:buNone/>
            </a:pPr>
            <a:r>
              <a:rPr lang="en-US" dirty="0"/>
              <a:t>Develop and use a proposal graphic template consistently throughout all graphics in the proposal.</a:t>
            </a:r>
          </a:p>
          <a:p>
            <a:pPr marL="0" indent="0">
              <a:buNone/>
            </a:pPr>
            <a:endParaRPr lang="en-US" dirty="0"/>
          </a:p>
          <a:p>
            <a:r>
              <a:rPr lang="en-US" b="1" dirty="0">
                <a:solidFill>
                  <a:srgbClr val="BE1E2D"/>
                </a:solidFill>
              </a:rPr>
              <a:t>BE CONSISTENT! </a:t>
            </a:r>
            <a:r>
              <a:rPr lang="en-US" dirty="0"/>
              <a:t>A reviewer assumes a change in style = a change in meaning. Consistency sends a subliminal message: You can trust me!</a:t>
            </a:r>
          </a:p>
          <a:p>
            <a:endParaRPr lang="en-US" dirty="0"/>
          </a:p>
          <a:p>
            <a:r>
              <a:rPr lang="en-US" b="1" dirty="0">
                <a:solidFill>
                  <a:srgbClr val="BE1E2D"/>
                </a:solidFill>
              </a:rPr>
              <a:t>BE COMPLIANT! </a:t>
            </a:r>
            <a:r>
              <a:rPr lang="en-US" dirty="0"/>
              <a:t>Be familiar with RFP formatting requirements (typically Section L) regarding font type and size, margins, page limits, evaluation criteria, etc. </a:t>
            </a:r>
          </a:p>
          <a:p>
            <a:r>
              <a:rPr lang="en-US" dirty="0"/>
              <a:t>Overlooking these details can cause your proposal to be disqualified for non-compliance before it’s ever even considered.</a:t>
            </a:r>
          </a:p>
          <a:p>
            <a:endParaRPr lang="en-US" dirty="0"/>
          </a:p>
        </p:txBody>
      </p:sp>
      <p:sp>
        <p:nvSpPr>
          <p:cNvPr id="12" name="Rectangle 11"/>
          <p:cNvSpPr/>
          <p:nvPr/>
        </p:nvSpPr>
        <p:spPr>
          <a:xfrm>
            <a:off x="6248400" y="0"/>
            <a:ext cx="2895600" cy="11430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mj-lt"/>
              </a:rPr>
              <a:t>A PROPOSAL </a:t>
            </a:r>
            <a:br>
              <a:rPr lang="en-US" dirty="0">
                <a:latin typeface="+mj-lt"/>
              </a:rPr>
            </a:br>
            <a:r>
              <a:rPr lang="en-US" dirty="0">
                <a:latin typeface="+mj-lt"/>
              </a:rPr>
              <a:t>GRAPHICS TEMPLATE</a:t>
            </a:r>
          </a:p>
        </p:txBody>
      </p:sp>
      <p:sp>
        <p:nvSpPr>
          <p:cNvPr id="14" name="Rectangle 13"/>
          <p:cNvSpPr/>
          <p:nvPr/>
        </p:nvSpPr>
        <p:spPr>
          <a:xfrm>
            <a:off x="6248400" y="1371600"/>
            <a:ext cx="2895600" cy="5068053"/>
          </a:xfrm>
          <a:prstGeom prst="rect">
            <a:avLst/>
          </a:prstGeom>
        </p:spPr>
        <p:txBody>
          <a:bodyPr wrap="square">
            <a:spAutoFit/>
          </a:bodyPr>
          <a:lstStyle/>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RFP formatting requirements</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Font size and type</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Color or black-and-white</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Margins (determines width </a:t>
            </a:r>
            <a:br>
              <a:rPr lang="en-US" sz="1400" dirty="0">
                <a:solidFill>
                  <a:schemeClr val="tx1">
                    <a:lumMod val="65000"/>
                    <a:lumOff val="35000"/>
                  </a:schemeClr>
                </a:solidFill>
                <a:ea typeface="Arial"/>
                <a:cs typeface="Arial"/>
              </a:rPr>
            </a:br>
            <a:r>
              <a:rPr lang="en-US" sz="1400" dirty="0">
                <a:solidFill>
                  <a:schemeClr val="tx1">
                    <a:lumMod val="65000"/>
                    <a:lumOff val="35000"/>
                  </a:schemeClr>
                </a:solidFill>
                <a:ea typeface="Arial"/>
                <a:cs typeface="Arial"/>
              </a:rPr>
              <a:t>of graphics)</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Volume names/titles</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Media (hard copy, electronic via CD or online submission)</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Color palette</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Box and arrow styles</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Icons and other repeated graphic elements</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Graphic samples</a:t>
            </a:r>
          </a:p>
          <a:p>
            <a:pPr marL="285750" indent="-285750">
              <a:lnSpc>
                <a:spcPct val="120000"/>
              </a:lnSpc>
              <a:spcBef>
                <a:spcPts val="600"/>
              </a:spcBef>
              <a:buClr>
                <a:srgbClr val="BE1E2D"/>
              </a:buClr>
              <a:buFont typeface="Wingdings" charset="2"/>
              <a:buChar char="ü"/>
            </a:pPr>
            <a:r>
              <a:rPr lang="en-US" sz="1400" dirty="0">
                <a:solidFill>
                  <a:schemeClr val="tx1">
                    <a:lumMod val="65000"/>
                    <a:lumOff val="35000"/>
                  </a:schemeClr>
                </a:solidFill>
                <a:ea typeface="Arial"/>
                <a:cs typeface="Arial"/>
              </a:rPr>
              <a:t>All data that helps maintain consistency</a:t>
            </a:r>
          </a:p>
          <a:p>
            <a:pPr marL="285750" indent="-285750">
              <a:lnSpc>
                <a:spcPct val="120000"/>
              </a:lnSpc>
              <a:spcBef>
                <a:spcPts val="600"/>
              </a:spcBef>
              <a:buClr>
                <a:srgbClr val="BE1E2D"/>
              </a:buClr>
              <a:buFont typeface="Wingdings" charset="2"/>
              <a:buChar char="ü"/>
            </a:pPr>
            <a:endParaRPr lang="en-US" sz="1400" dirty="0">
              <a:solidFill>
                <a:schemeClr val="tx1">
                  <a:lumMod val="65000"/>
                  <a:lumOff val="35000"/>
                </a:schemeClr>
              </a:solidFill>
              <a:ea typeface="Arial"/>
              <a:cs typeface="Arial"/>
            </a:endParaRPr>
          </a:p>
        </p:txBody>
      </p:sp>
      <p:sp>
        <p:nvSpPr>
          <p:cNvPr id="10"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73</a:t>
            </a:fld>
            <a:endParaRPr lang="en-US" dirty="0"/>
          </a:p>
        </p:txBody>
      </p:sp>
    </p:spTree>
    <p:extLst>
      <p:ext uri="{BB962C8B-B14F-4D97-AF65-F5344CB8AC3E}">
        <p14:creationId xmlns:p14="http://schemas.microsoft.com/office/powerpoint/2010/main" val="417861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fade">
                                      <p:cBhvr>
                                        <p:cTn id="28" dur="500"/>
                                        <p:tgtEl>
                                          <p:spTgt spid="14">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animEffect transition="in" filter="fade">
                                      <p:cBhvr>
                                        <p:cTn id="31" dur="500"/>
                                        <p:tgtEl>
                                          <p:spTgt spid="14">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animEffect transition="in" filter="fade">
                                      <p:cBhvr>
                                        <p:cTn id="34" dur="500"/>
                                        <p:tgtEl>
                                          <p:spTgt spid="14">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xEl>
                                              <p:pRg st="4" end="4"/>
                                            </p:txEl>
                                          </p:spTgt>
                                        </p:tgtEl>
                                        <p:attrNameLst>
                                          <p:attrName>style.visibility</p:attrName>
                                        </p:attrNameLst>
                                      </p:cBhvr>
                                      <p:to>
                                        <p:strVal val="visible"/>
                                      </p:to>
                                    </p:set>
                                    <p:animEffect transition="in" filter="fade">
                                      <p:cBhvr>
                                        <p:cTn id="37" dur="500"/>
                                        <p:tgtEl>
                                          <p:spTgt spid="14">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xEl>
                                              <p:pRg st="5" end="5"/>
                                            </p:txEl>
                                          </p:spTgt>
                                        </p:tgtEl>
                                        <p:attrNameLst>
                                          <p:attrName>style.visibility</p:attrName>
                                        </p:attrNameLst>
                                      </p:cBhvr>
                                      <p:to>
                                        <p:strVal val="visible"/>
                                      </p:to>
                                    </p:set>
                                    <p:animEffect transition="in" filter="fade">
                                      <p:cBhvr>
                                        <p:cTn id="40" dur="500"/>
                                        <p:tgtEl>
                                          <p:spTgt spid="14">
                                            <p:txEl>
                                              <p:pRg st="5" end="5"/>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xEl>
                                              <p:pRg st="6" end="6"/>
                                            </p:txEl>
                                          </p:spTgt>
                                        </p:tgtEl>
                                        <p:attrNameLst>
                                          <p:attrName>style.visibility</p:attrName>
                                        </p:attrNameLst>
                                      </p:cBhvr>
                                      <p:to>
                                        <p:strVal val="visible"/>
                                      </p:to>
                                    </p:set>
                                    <p:animEffect transition="in" filter="fade">
                                      <p:cBhvr>
                                        <p:cTn id="43" dur="500"/>
                                        <p:tgtEl>
                                          <p:spTgt spid="14">
                                            <p:txEl>
                                              <p:pRg st="6" end="6"/>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xEl>
                                              <p:pRg st="7" end="7"/>
                                            </p:txEl>
                                          </p:spTgt>
                                        </p:tgtEl>
                                        <p:attrNameLst>
                                          <p:attrName>style.visibility</p:attrName>
                                        </p:attrNameLst>
                                      </p:cBhvr>
                                      <p:to>
                                        <p:strVal val="visible"/>
                                      </p:to>
                                    </p:set>
                                    <p:animEffect transition="in" filter="fade">
                                      <p:cBhvr>
                                        <p:cTn id="46" dur="500"/>
                                        <p:tgtEl>
                                          <p:spTgt spid="14">
                                            <p:txEl>
                                              <p:pRg st="7" end="7"/>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xEl>
                                              <p:pRg st="8" end="8"/>
                                            </p:txEl>
                                          </p:spTgt>
                                        </p:tgtEl>
                                        <p:attrNameLst>
                                          <p:attrName>style.visibility</p:attrName>
                                        </p:attrNameLst>
                                      </p:cBhvr>
                                      <p:to>
                                        <p:strVal val="visible"/>
                                      </p:to>
                                    </p:set>
                                    <p:animEffect transition="in" filter="fade">
                                      <p:cBhvr>
                                        <p:cTn id="49" dur="500"/>
                                        <p:tgtEl>
                                          <p:spTgt spid="14">
                                            <p:txEl>
                                              <p:pRg st="8" end="8"/>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4">
                                            <p:txEl>
                                              <p:pRg st="9" end="9"/>
                                            </p:txEl>
                                          </p:spTgt>
                                        </p:tgtEl>
                                        <p:attrNameLst>
                                          <p:attrName>style.visibility</p:attrName>
                                        </p:attrNameLst>
                                      </p:cBhvr>
                                      <p:to>
                                        <p:strVal val="visible"/>
                                      </p:to>
                                    </p:set>
                                    <p:animEffect transition="in" filter="fade">
                                      <p:cBhvr>
                                        <p:cTn id="52" dur="500"/>
                                        <p:tgtEl>
                                          <p:spTgt spid="14">
                                            <p:txEl>
                                              <p:pRg st="9" end="9"/>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4">
                                            <p:txEl>
                                              <p:pRg st="10" end="10"/>
                                            </p:txEl>
                                          </p:spTgt>
                                        </p:tgtEl>
                                        <p:attrNameLst>
                                          <p:attrName>style.visibility</p:attrName>
                                        </p:attrNameLst>
                                      </p:cBhvr>
                                      <p:to>
                                        <p:strVal val="visible"/>
                                      </p:to>
                                    </p:set>
                                    <p:animEffect transition="in" filter="fade">
                                      <p:cBhvr>
                                        <p:cTn id="55" dur="500"/>
                                        <p:tgtEl>
                                          <p:spTgt spid="1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WrittenTemplate-01.jpg" descr="/Users/bridgetskelly/Desktop/WrittenTemplate-01.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5312871" y="1295400"/>
            <a:ext cx="3831127" cy="4876800"/>
          </a:xfrm>
          <a:prstGeom prst="rect">
            <a:avLst/>
          </a:prstGeom>
        </p:spPr>
      </p:pic>
      <p:sp>
        <p:nvSpPr>
          <p:cNvPr id="6" name="Title 5"/>
          <p:cNvSpPr>
            <a:spLocks noGrp="1"/>
          </p:cNvSpPr>
          <p:nvPr>
            <p:ph type="title"/>
          </p:nvPr>
        </p:nvSpPr>
        <p:spPr/>
        <p:txBody>
          <a:bodyPr/>
          <a:lstStyle/>
          <a:p>
            <a:r>
              <a:rPr lang="en-US" dirty="0"/>
              <a:t>Design</a:t>
            </a:r>
          </a:p>
        </p:txBody>
      </p:sp>
      <p:sp>
        <p:nvSpPr>
          <p:cNvPr id="9" name="Subtitle 8"/>
          <p:cNvSpPr>
            <a:spLocks noGrp="1"/>
          </p:cNvSpPr>
          <p:nvPr>
            <p:ph type="subTitle" idx="11"/>
          </p:nvPr>
        </p:nvSpPr>
        <p:spPr/>
        <p:txBody>
          <a:bodyPr/>
          <a:lstStyle/>
          <a:p>
            <a:r>
              <a:rPr lang="en-US" dirty="0"/>
              <a:t>Proposal Graphics Template</a:t>
            </a:r>
          </a:p>
        </p:txBody>
      </p:sp>
      <p:sp>
        <p:nvSpPr>
          <p:cNvPr id="7" name="Content Placeholder 6"/>
          <p:cNvSpPr>
            <a:spLocks noGrp="1"/>
          </p:cNvSpPr>
          <p:nvPr>
            <p:ph sz="half" idx="1"/>
          </p:nvPr>
        </p:nvSpPr>
        <p:spPr>
          <a:xfrm>
            <a:off x="914400" y="1600200"/>
            <a:ext cx="4038600" cy="1066800"/>
          </a:xfrm>
        </p:spPr>
        <p:txBody>
          <a:bodyPr>
            <a:normAutofit lnSpcReduction="10000"/>
          </a:bodyPr>
          <a:lstStyle/>
          <a:p>
            <a:pPr>
              <a:lnSpc>
                <a:spcPct val="130000"/>
              </a:lnSpc>
            </a:pPr>
            <a:r>
              <a:rPr lang="en-US" sz="1800" dirty="0"/>
              <a:t>Templates enable you to build a visual language, which makes your message professional and effective.</a:t>
            </a:r>
          </a:p>
        </p:txBody>
      </p:sp>
      <p:sp>
        <p:nvSpPr>
          <p:cNvPr id="13" name="Content Placeholder 6"/>
          <p:cNvSpPr txBox="1">
            <a:spLocks/>
          </p:cNvSpPr>
          <p:nvPr/>
        </p:nvSpPr>
        <p:spPr>
          <a:xfrm>
            <a:off x="5334000" y="1066800"/>
            <a:ext cx="3810000" cy="3810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Clr>
                <a:srgbClr val="1B75BB"/>
              </a:buClr>
              <a:buFontTx/>
              <a:buNone/>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Clr>
                <a:srgbClr val="BE1E2D"/>
              </a:buClr>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lnSpc>
                <a:spcPct val="130000"/>
              </a:lnSpc>
            </a:pPr>
            <a:r>
              <a:rPr lang="en-US" sz="1200" dirty="0"/>
              <a:t>Example: Written Proposal Template</a:t>
            </a:r>
          </a:p>
        </p:txBody>
      </p:sp>
      <p:pic>
        <p:nvPicPr>
          <p:cNvPr id="14" name="OralsTemplate-01.jpg" descr="/Users/bridgetskelly/Desktop/OralsTemplate-01.jpg"/>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914400" y="3124200"/>
            <a:ext cx="3581400" cy="2686050"/>
          </a:xfrm>
          <a:prstGeom prst="rect">
            <a:avLst/>
          </a:prstGeom>
        </p:spPr>
      </p:pic>
      <p:sp>
        <p:nvSpPr>
          <p:cNvPr id="15" name="Content Placeholder 6"/>
          <p:cNvSpPr txBox="1">
            <a:spLocks/>
          </p:cNvSpPr>
          <p:nvPr/>
        </p:nvSpPr>
        <p:spPr>
          <a:xfrm>
            <a:off x="1066800" y="2895600"/>
            <a:ext cx="3276600" cy="3810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Clr>
                <a:srgbClr val="1B75BB"/>
              </a:buClr>
              <a:buFontTx/>
              <a:buNone/>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Clr>
                <a:srgbClr val="BE1E2D"/>
              </a:buClr>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lnSpc>
                <a:spcPct val="130000"/>
              </a:lnSpc>
            </a:pPr>
            <a:r>
              <a:rPr lang="en-US" sz="1200" dirty="0"/>
              <a:t>Example: Orals Proposal Template</a:t>
            </a:r>
          </a:p>
        </p:txBody>
      </p:sp>
      <p:sp>
        <p:nvSpPr>
          <p:cNvPr id="10"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74</a:t>
            </a:fld>
            <a:endParaRPr lang="en-US" dirty="0"/>
          </a:p>
        </p:txBody>
      </p:sp>
    </p:spTree>
    <p:extLst>
      <p:ext uri="{BB962C8B-B14F-4D97-AF65-F5344CB8AC3E}">
        <p14:creationId xmlns:p14="http://schemas.microsoft.com/office/powerpoint/2010/main" val="231962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Clipart.jpg" descr="/Users/bridgetskelly/Desktop/Clipart.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6818745" y="2133600"/>
            <a:ext cx="2325254" cy="4038600"/>
          </a:xfrm>
          <a:prstGeom prst="rect">
            <a:avLst/>
          </a:prstGeom>
        </p:spPr>
      </p:pic>
      <p:sp>
        <p:nvSpPr>
          <p:cNvPr id="2" name="Title 1"/>
          <p:cNvSpPr>
            <a:spLocks noGrp="1"/>
          </p:cNvSpPr>
          <p:nvPr>
            <p:ph type="title"/>
          </p:nvPr>
        </p:nvSpPr>
        <p:spPr>
          <a:xfrm>
            <a:off x="533400" y="457200"/>
            <a:ext cx="7772400" cy="609600"/>
          </a:xfrm>
        </p:spPr>
        <p:txBody>
          <a:bodyPr/>
          <a:lstStyle/>
          <a:p>
            <a:r>
              <a:rPr lang="en-US"/>
              <a:t>Design</a:t>
            </a:r>
          </a:p>
        </p:txBody>
      </p:sp>
      <p:sp>
        <p:nvSpPr>
          <p:cNvPr id="3" name="Subtitle 2"/>
          <p:cNvSpPr>
            <a:spLocks noGrp="1"/>
          </p:cNvSpPr>
          <p:nvPr>
            <p:ph type="subTitle" idx="11"/>
          </p:nvPr>
        </p:nvSpPr>
        <p:spPr>
          <a:xfrm>
            <a:off x="533400" y="1066800"/>
            <a:ext cx="7772400" cy="457200"/>
          </a:xfrm>
        </p:spPr>
        <p:txBody>
          <a:bodyPr/>
          <a:lstStyle/>
          <a:p>
            <a:r>
              <a:rPr lang="en-US"/>
              <a:t>Icons and Symbols</a:t>
            </a:r>
          </a:p>
        </p:txBody>
      </p:sp>
      <p:sp>
        <p:nvSpPr>
          <p:cNvPr id="4" name="Content Placeholder 3"/>
          <p:cNvSpPr>
            <a:spLocks noGrp="1"/>
          </p:cNvSpPr>
          <p:nvPr>
            <p:ph sz="half" idx="1"/>
          </p:nvPr>
        </p:nvSpPr>
        <p:spPr>
          <a:xfrm>
            <a:off x="533400" y="1524000"/>
            <a:ext cx="5791200" cy="1219200"/>
          </a:xfrm>
        </p:spPr>
        <p:txBody>
          <a:bodyPr>
            <a:normAutofit/>
          </a:bodyPr>
          <a:lstStyle/>
          <a:p>
            <a:r>
              <a:rPr lang="en-US" sz="1600"/>
              <a:t>When purchasing stock art, consider things such as vector/raster and continuity of style between the pieces you buy to ensure consistency throughout your proposal.  </a:t>
            </a:r>
          </a:p>
        </p:txBody>
      </p:sp>
      <p:sp>
        <p:nvSpPr>
          <p:cNvPr id="6" name="Content Placeholder 1"/>
          <p:cNvSpPr txBox="1">
            <a:spLocks/>
          </p:cNvSpPr>
          <p:nvPr/>
        </p:nvSpPr>
        <p:spPr bwMode="gray">
          <a:xfrm>
            <a:off x="76200" y="5738018"/>
            <a:ext cx="6781800" cy="35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mv="urn:schemas-microsoft-com:mac:vml" xmlns:mc="http://schemas.openxmlformats.org/markup-compatibility/2006" xmlns="" val="1"/>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charset="0"/>
              <a:buChar char="§"/>
              <a:defRPr b="1">
                <a:solidFill>
                  <a:schemeClr val="tx1"/>
                </a:solidFill>
                <a:latin typeface="+mn-lt"/>
                <a:ea typeface="ＭＳ Ｐゴシック" charset="0"/>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2pPr>
            <a:lvl3pPr marL="561975" indent="-1793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3pPr>
            <a:lvl4pPr marL="768350" indent="-2047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4pPr>
            <a:lvl5pPr marL="10509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ＭＳ Ｐゴシック" charset="0"/>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pPr marL="0" indent="0" algn="ctr" eaLnBrk="1" hangingPunct="1">
              <a:buNone/>
            </a:pPr>
            <a:r>
              <a:rPr lang="en-US" sz="1600">
                <a:solidFill>
                  <a:srgbClr val="1B75BB"/>
                </a:solidFill>
              </a:rPr>
              <a:t>Icons make almost any graphic more interesting.</a:t>
            </a:r>
          </a:p>
        </p:txBody>
      </p:sp>
      <p:sp>
        <p:nvSpPr>
          <p:cNvPr id="8" name="Isosceles Triangle 7"/>
          <p:cNvSpPr/>
          <p:nvPr/>
        </p:nvSpPr>
        <p:spPr>
          <a:xfrm rot="10800000">
            <a:off x="7086600" y="1676400"/>
            <a:ext cx="1295400" cy="685800"/>
          </a:xfrm>
          <a:prstGeom prst="triangl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18744" y="0"/>
            <a:ext cx="2325255" cy="21336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latin typeface="+mj-lt"/>
              </a:rPr>
              <a:t>What </a:t>
            </a:r>
            <a:r>
              <a:rPr lang="en-US" sz="2000" b="1">
                <a:latin typeface="+mj-lt"/>
              </a:rPr>
              <a:t>NOT</a:t>
            </a:r>
            <a:r>
              <a:rPr lang="en-US" sz="2000">
                <a:latin typeface="+mj-lt"/>
              </a:rPr>
              <a:t> to do…</a:t>
            </a:r>
          </a:p>
        </p:txBody>
      </p:sp>
      <p:pic>
        <p:nvPicPr>
          <p:cNvPr id="11" name="Picture 4" descr="C:\Documents and Settings\bridget skelly\Local Settings\Temporary Internet Files\Content.IE5\TE8R0XX5\MPj04309360000[1].jpg"/>
          <p:cNvPicPr>
            <a:picLocks noChangeAspect="1" noChangeArrowheads="1"/>
          </p:cNvPicPr>
          <p:nvPr/>
        </p:nvPicPr>
        <p:blipFill>
          <a:blip r:embed="rId4" cstate="print"/>
          <a:srcRect l="9091" t="13658" r="9091" b="4396"/>
          <a:stretch>
            <a:fillRect/>
          </a:stretch>
        </p:blipFill>
        <p:spPr bwMode="auto">
          <a:xfrm>
            <a:off x="533400" y="3200400"/>
            <a:ext cx="1333500" cy="889000"/>
          </a:xfrm>
          <a:prstGeom prst="rect">
            <a:avLst/>
          </a:prstGeom>
          <a:noFill/>
        </p:spPr>
      </p:pic>
      <p:pic>
        <p:nvPicPr>
          <p:cNvPr id="12" name="Picture 9" descr="C:\Documents and Settings\bridget skelly\Local Settings\Temporary Internet Files\Content.IE5\K9FPWWC9\MPj04331780000[1].jpg"/>
          <p:cNvPicPr>
            <a:picLocks noChangeAspect="1" noChangeArrowheads="1"/>
          </p:cNvPicPr>
          <p:nvPr/>
        </p:nvPicPr>
        <p:blipFill>
          <a:blip r:embed="rId5" cstate="print"/>
          <a:srcRect/>
          <a:stretch>
            <a:fillRect/>
          </a:stretch>
        </p:blipFill>
        <p:spPr bwMode="auto">
          <a:xfrm>
            <a:off x="593725" y="4154292"/>
            <a:ext cx="1273175" cy="1179708"/>
          </a:xfrm>
          <a:prstGeom prst="rect">
            <a:avLst/>
          </a:prstGeom>
          <a:noFill/>
        </p:spPr>
      </p:pic>
      <p:pic>
        <p:nvPicPr>
          <p:cNvPr id="13" name="Picture 17" descr="C:\Program Files\Microsoft Office\MEDIA\CAGCAT10\j0222015.wmf"/>
          <p:cNvPicPr>
            <a:picLocks noChangeAspect="1" noChangeArrowheads="1"/>
          </p:cNvPicPr>
          <p:nvPr/>
        </p:nvPicPr>
        <p:blipFill>
          <a:blip r:embed="rId6" cstate="print"/>
          <a:srcRect/>
          <a:stretch>
            <a:fillRect/>
          </a:stretch>
        </p:blipFill>
        <p:spPr bwMode="auto">
          <a:xfrm>
            <a:off x="2133600" y="3124200"/>
            <a:ext cx="1062063" cy="1066800"/>
          </a:xfrm>
          <a:prstGeom prst="rect">
            <a:avLst/>
          </a:prstGeom>
          <a:noFill/>
        </p:spPr>
      </p:pic>
      <p:pic>
        <p:nvPicPr>
          <p:cNvPr id="14" name="Picture 18" descr="C:\Documents and Settings\bridget skelly\Local Settings\Temporary Internet Files\Content.IE5\JZK8IRW2\MCj04363680000[1].png"/>
          <p:cNvPicPr>
            <a:picLocks noChangeAspect="1" noChangeArrowheads="1"/>
          </p:cNvPicPr>
          <p:nvPr/>
        </p:nvPicPr>
        <p:blipFill>
          <a:blip r:embed="rId7" cstate="print"/>
          <a:srcRect/>
          <a:stretch>
            <a:fillRect/>
          </a:stretch>
        </p:blipFill>
        <p:spPr bwMode="auto">
          <a:xfrm>
            <a:off x="2133600" y="4267200"/>
            <a:ext cx="1066800" cy="1066800"/>
          </a:xfrm>
          <a:prstGeom prst="rect">
            <a:avLst/>
          </a:prstGeom>
          <a:noFill/>
        </p:spPr>
      </p:pic>
      <p:pic>
        <p:nvPicPr>
          <p:cNvPr id="15" name="Picture 10" descr="C:\Documents and Settings\bridget skelly\Local Settings\Temporary Internet Files\Content.IE5\JZK8IRW2\MPj04330670000[1].jpg"/>
          <p:cNvPicPr>
            <a:picLocks noChangeAspect="1" noChangeArrowheads="1"/>
          </p:cNvPicPr>
          <p:nvPr/>
        </p:nvPicPr>
        <p:blipFill>
          <a:blip r:embed="rId8" cstate="print"/>
          <a:srcRect l="9778" t="25198" r="10025" b="4633"/>
          <a:stretch>
            <a:fillRect/>
          </a:stretch>
        </p:blipFill>
        <p:spPr bwMode="auto">
          <a:xfrm>
            <a:off x="3782522" y="3102340"/>
            <a:ext cx="990600" cy="958121"/>
          </a:xfrm>
          <a:prstGeom prst="rect">
            <a:avLst/>
          </a:prstGeom>
          <a:noFill/>
        </p:spPr>
      </p:pic>
      <p:cxnSp>
        <p:nvCxnSpPr>
          <p:cNvPr id="19" name="Straight Connector 18"/>
          <p:cNvCxnSpPr>
            <a:stCxn id="45" idx="3"/>
            <a:endCxn id="42" idx="2"/>
          </p:cNvCxnSpPr>
          <p:nvPr/>
        </p:nvCxnSpPr>
        <p:spPr>
          <a:xfrm flipV="1">
            <a:off x="5029200" y="3048000"/>
            <a:ext cx="0" cy="24765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9" idx="3"/>
          </p:cNvCxnSpPr>
          <p:nvPr/>
        </p:nvCxnSpPr>
        <p:spPr>
          <a:xfrm flipV="1">
            <a:off x="1905000" y="2895600"/>
            <a:ext cx="0" cy="26289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2" name="Picture 11" descr="C:\Documents and Settings\bridget skelly\Local Settings\Temporary Internet Files\Content.IE5\JZK8IRW2\MCj04338770000[1].png"/>
          <p:cNvPicPr>
            <a:picLocks noChangeAspect="1" noChangeArrowheads="1"/>
          </p:cNvPicPr>
          <p:nvPr/>
        </p:nvPicPr>
        <p:blipFill>
          <a:blip r:embed="rId9" cstate="print"/>
          <a:srcRect/>
          <a:stretch>
            <a:fillRect/>
          </a:stretch>
        </p:blipFill>
        <p:spPr bwMode="auto">
          <a:xfrm>
            <a:off x="5257800" y="3086100"/>
            <a:ext cx="990600" cy="990600"/>
          </a:xfrm>
          <a:prstGeom prst="rect">
            <a:avLst/>
          </a:prstGeom>
          <a:noFill/>
        </p:spPr>
      </p:pic>
      <p:pic>
        <p:nvPicPr>
          <p:cNvPr id="23" name="Picture 14" descr="C:\Documents and Settings\bridget skelly\Local Settings\Temporary Internet Files\Content.IE5\IOPGO1I7\MCj04325690000[1].png"/>
          <p:cNvPicPr>
            <a:picLocks noChangeAspect="1" noChangeArrowheads="1"/>
          </p:cNvPicPr>
          <p:nvPr/>
        </p:nvPicPr>
        <p:blipFill>
          <a:blip r:embed="rId10" cstate="print"/>
          <a:srcRect/>
          <a:stretch>
            <a:fillRect/>
          </a:stretch>
        </p:blipFill>
        <p:spPr bwMode="auto">
          <a:xfrm>
            <a:off x="5181600" y="4191000"/>
            <a:ext cx="1143000" cy="1143000"/>
          </a:xfrm>
          <a:prstGeom prst="rect">
            <a:avLst/>
          </a:prstGeom>
          <a:noFill/>
        </p:spPr>
      </p:pic>
      <p:pic>
        <p:nvPicPr>
          <p:cNvPr id="24" name="Picture 16" descr="C:\Documents and Settings\bridget skelly\Local Settings\Temporary Internet Files\Content.IE5\2VU4LDYY\MCj04352400000[1].png"/>
          <p:cNvPicPr>
            <a:picLocks noChangeAspect="1" noChangeArrowheads="1"/>
          </p:cNvPicPr>
          <p:nvPr/>
        </p:nvPicPr>
        <p:blipFill>
          <a:blip r:embed="rId11" cstate="print"/>
          <a:srcRect/>
          <a:stretch>
            <a:fillRect/>
          </a:stretch>
        </p:blipFill>
        <p:spPr bwMode="auto">
          <a:xfrm>
            <a:off x="3755426" y="4267200"/>
            <a:ext cx="1273774" cy="1447800"/>
          </a:xfrm>
          <a:prstGeom prst="rect">
            <a:avLst/>
          </a:prstGeom>
          <a:noFill/>
        </p:spPr>
      </p:pic>
      <p:grpSp>
        <p:nvGrpSpPr>
          <p:cNvPr id="27" name="Group 26"/>
          <p:cNvGrpSpPr/>
          <p:nvPr/>
        </p:nvGrpSpPr>
        <p:grpSpPr>
          <a:xfrm>
            <a:off x="609600" y="5410200"/>
            <a:ext cx="2590800" cy="228600"/>
            <a:chOff x="609600" y="5867400"/>
            <a:chExt cx="2590800" cy="228600"/>
          </a:xfrm>
        </p:grpSpPr>
        <p:sp>
          <p:nvSpPr>
            <p:cNvPr id="28" name="Rectangle 27"/>
            <p:cNvSpPr/>
            <p:nvPr/>
          </p:nvSpPr>
          <p:spPr>
            <a:xfrm>
              <a:off x="1905000" y="5867400"/>
              <a:ext cx="1295400"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Arial" pitchFamily="34" charset="0"/>
                  <a:cs typeface="Arial" pitchFamily="34" charset="0"/>
                </a:rPr>
                <a:t>Vector Icons</a:t>
              </a:r>
            </a:p>
          </p:txBody>
        </p:sp>
        <p:sp>
          <p:nvSpPr>
            <p:cNvPr id="29" name="Rectangle 28"/>
            <p:cNvSpPr/>
            <p:nvPr/>
          </p:nvSpPr>
          <p:spPr>
            <a:xfrm>
              <a:off x="609600" y="5867400"/>
              <a:ext cx="1295400"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Arial" pitchFamily="34" charset="0"/>
                  <a:cs typeface="Arial" pitchFamily="34" charset="0"/>
                </a:rPr>
                <a:t>Raster Icons</a:t>
              </a:r>
            </a:p>
          </p:txBody>
        </p:sp>
      </p:grpSp>
      <p:sp>
        <p:nvSpPr>
          <p:cNvPr id="38" name="Rectangle 37"/>
          <p:cNvSpPr/>
          <p:nvPr/>
        </p:nvSpPr>
        <p:spPr>
          <a:xfrm>
            <a:off x="609600" y="2590800"/>
            <a:ext cx="2590800" cy="4572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atin typeface="+mj-lt"/>
              </a:rPr>
              <a:t>Global Icons</a:t>
            </a:r>
          </a:p>
        </p:txBody>
      </p:sp>
      <p:sp>
        <p:nvSpPr>
          <p:cNvPr id="42" name="Rectangle 41"/>
          <p:cNvSpPr/>
          <p:nvPr/>
        </p:nvSpPr>
        <p:spPr>
          <a:xfrm>
            <a:off x="3733800" y="2590800"/>
            <a:ext cx="2590800" cy="4572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atin typeface="+mj-lt"/>
              </a:rPr>
              <a:t>Global Icons</a:t>
            </a:r>
          </a:p>
        </p:txBody>
      </p:sp>
      <p:grpSp>
        <p:nvGrpSpPr>
          <p:cNvPr id="43" name="Group 42"/>
          <p:cNvGrpSpPr/>
          <p:nvPr/>
        </p:nvGrpSpPr>
        <p:grpSpPr>
          <a:xfrm>
            <a:off x="3733800" y="5410200"/>
            <a:ext cx="2590800" cy="228600"/>
            <a:chOff x="609600" y="5867400"/>
            <a:chExt cx="2590800" cy="228600"/>
          </a:xfrm>
        </p:grpSpPr>
        <p:sp>
          <p:nvSpPr>
            <p:cNvPr id="44" name="Rectangle 43"/>
            <p:cNvSpPr/>
            <p:nvPr/>
          </p:nvSpPr>
          <p:spPr>
            <a:xfrm>
              <a:off x="1905000" y="5867400"/>
              <a:ext cx="1295400"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Arial" pitchFamily="34" charset="0"/>
                  <a:cs typeface="Arial" pitchFamily="34" charset="0"/>
                </a:rPr>
                <a:t>Vector Icons</a:t>
              </a:r>
            </a:p>
          </p:txBody>
        </p:sp>
        <p:sp>
          <p:nvSpPr>
            <p:cNvPr id="45" name="Rectangle 44"/>
            <p:cNvSpPr/>
            <p:nvPr/>
          </p:nvSpPr>
          <p:spPr>
            <a:xfrm>
              <a:off x="609600" y="5867400"/>
              <a:ext cx="1295400"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Arial" pitchFamily="34" charset="0"/>
                  <a:cs typeface="Arial" pitchFamily="34" charset="0"/>
                </a:rPr>
                <a:t>Raster Icons</a:t>
              </a:r>
            </a:p>
          </p:txBody>
        </p:sp>
      </p:grpSp>
      <p:sp>
        <p:nvSpPr>
          <p:cNvPr id="30"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75</a:t>
            </a:fld>
            <a:endParaRPr lang="en-US"/>
          </a:p>
        </p:txBody>
      </p:sp>
    </p:spTree>
    <p:extLst>
      <p:ext uri="{BB962C8B-B14F-4D97-AF65-F5344CB8AC3E}">
        <p14:creationId xmlns:p14="http://schemas.microsoft.com/office/powerpoint/2010/main" val="268084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a:t>
            </a:r>
          </a:p>
        </p:txBody>
      </p:sp>
      <p:sp>
        <p:nvSpPr>
          <p:cNvPr id="3" name="Subtitle 2"/>
          <p:cNvSpPr>
            <a:spLocks noGrp="1"/>
          </p:cNvSpPr>
          <p:nvPr>
            <p:ph type="subTitle" idx="11"/>
          </p:nvPr>
        </p:nvSpPr>
        <p:spPr/>
        <p:txBody>
          <a:bodyPr/>
          <a:lstStyle/>
          <a:p>
            <a:r>
              <a:rPr lang="en-US" dirty="0"/>
              <a:t>Choosing a color palette</a:t>
            </a:r>
          </a:p>
        </p:txBody>
      </p:sp>
      <p:sp>
        <p:nvSpPr>
          <p:cNvPr id="4" name="Content Placeholder 3"/>
          <p:cNvSpPr>
            <a:spLocks noGrp="1"/>
          </p:cNvSpPr>
          <p:nvPr>
            <p:ph sz="half" idx="1"/>
          </p:nvPr>
        </p:nvSpPr>
        <p:spPr>
          <a:xfrm>
            <a:off x="914400" y="1600200"/>
            <a:ext cx="4648200" cy="3962400"/>
          </a:xfrm>
        </p:spPr>
        <p:txBody>
          <a:bodyPr>
            <a:normAutofit/>
          </a:bodyPr>
          <a:lstStyle/>
          <a:p>
            <a:r>
              <a:rPr lang="en-US" b="1" dirty="0">
                <a:solidFill>
                  <a:srgbClr val="BE1E2D"/>
                </a:solidFill>
              </a:rPr>
              <a:t>Three Methods: </a:t>
            </a:r>
          </a:p>
          <a:p>
            <a:pPr marL="517525" indent="-284163">
              <a:spcBef>
                <a:spcPts val="600"/>
              </a:spcBef>
              <a:spcAft>
                <a:spcPts val="600"/>
              </a:spcAft>
              <a:buFont typeface="+mj-lt"/>
              <a:buAutoNum type="arabicPeriod"/>
            </a:pPr>
            <a:r>
              <a:rPr lang="en-US" sz="1600" dirty="0"/>
              <a:t>Based on the customer’s brand/logo colors</a:t>
            </a:r>
          </a:p>
          <a:p>
            <a:pPr marL="517525" indent="-284163">
              <a:spcBef>
                <a:spcPts val="600"/>
              </a:spcBef>
              <a:spcAft>
                <a:spcPts val="600"/>
              </a:spcAft>
              <a:buFont typeface="+mj-lt"/>
              <a:buAutoNum type="arabicPeriod"/>
            </a:pPr>
            <a:r>
              <a:rPr lang="en-US" sz="1600" dirty="0"/>
              <a:t>Based on your brand/logo colors</a:t>
            </a:r>
          </a:p>
          <a:p>
            <a:pPr marL="517525" indent="-284163">
              <a:spcBef>
                <a:spcPts val="600"/>
              </a:spcBef>
              <a:spcAft>
                <a:spcPts val="600"/>
              </a:spcAft>
              <a:buFont typeface="+mj-lt"/>
              <a:buAutoNum type="arabicPeriod"/>
            </a:pPr>
            <a:r>
              <a:rPr lang="en-US" sz="1600" dirty="0"/>
              <a:t>Get it from your graphic designer if they have already made the selection</a:t>
            </a:r>
          </a:p>
          <a:p>
            <a:pPr>
              <a:spcBef>
                <a:spcPts val="600"/>
              </a:spcBef>
            </a:pPr>
            <a:r>
              <a:rPr lang="en-US" b="1" dirty="0">
                <a:solidFill>
                  <a:srgbClr val="BE1E2D"/>
                </a:solidFill>
              </a:rPr>
              <a:t>Online Color Palette Resources: </a:t>
            </a:r>
          </a:p>
          <a:p>
            <a:pPr>
              <a:spcBef>
                <a:spcPts val="600"/>
              </a:spcBef>
              <a:spcAft>
                <a:spcPts val="600"/>
              </a:spcAft>
            </a:pPr>
            <a:r>
              <a:rPr lang="en-US" sz="1600" b="1" dirty="0"/>
              <a:t>Search for Color Palette generator from file</a:t>
            </a:r>
          </a:p>
          <a:p>
            <a:pPr>
              <a:spcBef>
                <a:spcPts val="600"/>
              </a:spcBef>
              <a:spcAft>
                <a:spcPts val="600"/>
              </a:spcAft>
            </a:pPr>
            <a:r>
              <a:rPr lang="en-US" sz="1600" b="1" dirty="0">
                <a:solidFill>
                  <a:srgbClr val="1B75BB"/>
                </a:solidFill>
              </a:rPr>
              <a:t>Canva</a:t>
            </a:r>
          </a:p>
          <a:p>
            <a:pPr>
              <a:spcBef>
                <a:spcPts val="600"/>
              </a:spcBef>
              <a:spcAft>
                <a:spcPts val="600"/>
              </a:spcAft>
            </a:pPr>
            <a:r>
              <a:rPr lang="en-US" sz="1600" b="1" dirty="0">
                <a:solidFill>
                  <a:srgbClr val="1B75BB"/>
                </a:solidFill>
              </a:rPr>
              <a:t>Adobe</a:t>
            </a:r>
            <a:endParaRPr lang="en-US" sz="1600" dirty="0">
              <a:solidFill>
                <a:srgbClr val="1B75BB"/>
              </a:solidFill>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477" t="6084" r="15668" b="8044"/>
          <a:stretch/>
        </p:blipFill>
        <p:spPr bwMode="auto">
          <a:xfrm>
            <a:off x="5574200" y="1143000"/>
            <a:ext cx="3163996"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23" r="20666" b="6353"/>
          <a:stretch/>
        </p:blipFill>
        <p:spPr bwMode="auto">
          <a:xfrm>
            <a:off x="5562600" y="3657600"/>
            <a:ext cx="3203551"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76</a:t>
            </a:fld>
            <a:endParaRPr lang="en-US" dirty="0"/>
          </a:p>
        </p:txBody>
      </p:sp>
    </p:spTree>
    <p:extLst>
      <p:ext uri="{BB962C8B-B14F-4D97-AF65-F5344CB8AC3E}">
        <p14:creationId xmlns:p14="http://schemas.microsoft.com/office/powerpoint/2010/main" val="72153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No_Example.jpg"/>
          <p:cNvPicPr>
            <a:picLocks noChangeAspect="1"/>
          </p:cNvPicPr>
          <p:nvPr/>
        </p:nvPicPr>
        <p:blipFill>
          <a:blip r:embed="rId2" cstate="print"/>
          <a:stretch>
            <a:fillRect/>
          </a:stretch>
        </p:blipFill>
        <p:spPr>
          <a:xfrm>
            <a:off x="6165059" y="1335421"/>
            <a:ext cx="2757482" cy="2169779"/>
          </a:xfrm>
          <a:prstGeom prst="rect">
            <a:avLst/>
          </a:prstGeom>
        </p:spPr>
      </p:pic>
      <p:sp>
        <p:nvSpPr>
          <p:cNvPr id="9" name="Content Placeholder 6"/>
          <p:cNvSpPr txBox="1">
            <a:spLocks/>
          </p:cNvSpPr>
          <p:nvPr/>
        </p:nvSpPr>
        <p:spPr>
          <a:xfrm>
            <a:off x="5943600" y="1030621"/>
            <a:ext cx="3200400" cy="30480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Clr>
                <a:srgbClr val="1B75BB"/>
              </a:buClr>
              <a:buFontTx/>
              <a:buNone/>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Clr>
                <a:srgbClr val="BE1E2D"/>
              </a:buClr>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lnSpc>
                <a:spcPct val="130000"/>
              </a:lnSpc>
            </a:pPr>
            <a:r>
              <a:rPr lang="en-US" sz="1050" dirty="0"/>
              <a:t>Example: Graphic log number within graphic.</a:t>
            </a:r>
          </a:p>
        </p:txBody>
      </p:sp>
      <p:sp>
        <p:nvSpPr>
          <p:cNvPr id="2" name="Title 1"/>
          <p:cNvSpPr>
            <a:spLocks noGrp="1"/>
          </p:cNvSpPr>
          <p:nvPr>
            <p:ph type="title"/>
          </p:nvPr>
        </p:nvSpPr>
        <p:spPr>
          <a:xfrm>
            <a:off x="609600" y="457200"/>
            <a:ext cx="7772400" cy="609600"/>
          </a:xfrm>
        </p:spPr>
        <p:txBody>
          <a:bodyPr/>
          <a:lstStyle/>
          <a:p>
            <a:r>
              <a:rPr lang="en-US" dirty="0"/>
              <a:t>Design</a:t>
            </a:r>
          </a:p>
        </p:txBody>
      </p:sp>
      <p:sp>
        <p:nvSpPr>
          <p:cNvPr id="3" name="Subtitle 2"/>
          <p:cNvSpPr>
            <a:spLocks noGrp="1"/>
          </p:cNvSpPr>
          <p:nvPr>
            <p:ph type="subTitle" idx="11"/>
          </p:nvPr>
        </p:nvSpPr>
        <p:spPr>
          <a:xfrm>
            <a:off x="609600" y="1066800"/>
            <a:ext cx="7772400" cy="457200"/>
          </a:xfrm>
        </p:spPr>
        <p:txBody>
          <a:bodyPr/>
          <a:lstStyle/>
          <a:p>
            <a:r>
              <a:rPr lang="en-US" dirty="0"/>
              <a:t>Tracking and Version Control</a:t>
            </a:r>
          </a:p>
        </p:txBody>
      </p:sp>
      <p:sp>
        <p:nvSpPr>
          <p:cNvPr id="4" name="Content Placeholder 3"/>
          <p:cNvSpPr>
            <a:spLocks noGrp="1"/>
          </p:cNvSpPr>
          <p:nvPr>
            <p:ph sz="half" idx="1"/>
          </p:nvPr>
        </p:nvSpPr>
        <p:spPr>
          <a:xfrm>
            <a:off x="609600" y="1600200"/>
            <a:ext cx="5486400" cy="1981200"/>
          </a:xfrm>
        </p:spPr>
        <p:txBody>
          <a:bodyPr>
            <a:normAutofit/>
          </a:bodyPr>
          <a:lstStyle/>
          <a:p>
            <a:r>
              <a:rPr lang="en-US" sz="1800" dirty="0"/>
              <a:t>Use a graphics log (like the sample below) to keep track of each graphic number, version, author, title, software developed in, version, status, and section where it belongs.</a:t>
            </a:r>
          </a:p>
        </p:txBody>
      </p:sp>
      <p:graphicFrame>
        <p:nvGraphicFramePr>
          <p:cNvPr id="6" name="Content Placeholder 15"/>
          <p:cNvGraphicFramePr>
            <a:graphicFrameLocks/>
          </p:cNvGraphicFramePr>
          <p:nvPr/>
        </p:nvGraphicFramePr>
        <p:xfrm>
          <a:off x="685800" y="3352800"/>
          <a:ext cx="7086600" cy="2438394"/>
        </p:xfrm>
        <a:graphic>
          <a:graphicData uri="http://schemas.openxmlformats.org/drawingml/2006/table">
            <a:tbl>
              <a:tblPr firstRow="1" bandRow="1">
                <a:tableStyleId>{073A0DAA-6AF3-43AB-8588-CEC1D06C72B9}</a:tableStyleId>
              </a:tblPr>
              <a:tblGrid>
                <a:gridCol w="521074">
                  <a:extLst>
                    <a:ext uri="{9D8B030D-6E8A-4147-A177-3AD203B41FA5}">
                      <a16:colId xmlns:a16="http://schemas.microsoft.com/office/drawing/2014/main" val="20000"/>
                    </a:ext>
                  </a:extLst>
                </a:gridCol>
                <a:gridCol w="625288">
                  <a:extLst>
                    <a:ext uri="{9D8B030D-6E8A-4147-A177-3AD203B41FA5}">
                      <a16:colId xmlns:a16="http://schemas.microsoft.com/office/drawing/2014/main" val="20001"/>
                    </a:ext>
                  </a:extLst>
                </a:gridCol>
                <a:gridCol w="833717">
                  <a:extLst>
                    <a:ext uri="{9D8B030D-6E8A-4147-A177-3AD203B41FA5}">
                      <a16:colId xmlns:a16="http://schemas.microsoft.com/office/drawing/2014/main" val="20002"/>
                    </a:ext>
                  </a:extLst>
                </a:gridCol>
                <a:gridCol w="2292722">
                  <a:extLst>
                    <a:ext uri="{9D8B030D-6E8A-4147-A177-3AD203B41FA5}">
                      <a16:colId xmlns:a16="http://schemas.microsoft.com/office/drawing/2014/main" val="20003"/>
                    </a:ext>
                  </a:extLst>
                </a:gridCol>
                <a:gridCol w="521074">
                  <a:extLst>
                    <a:ext uri="{9D8B030D-6E8A-4147-A177-3AD203B41FA5}">
                      <a16:colId xmlns:a16="http://schemas.microsoft.com/office/drawing/2014/main" val="20004"/>
                    </a:ext>
                  </a:extLst>
                </a:gridCol>
                <a:gridCol w="729504">
                  <a:extLst>
                    <a:ext uri="{9D8B030D-6E8A-4147-A177-3AD203B41FA5}">
                      <a16:colId xmlns:a16="http://schemas.microsoft.com/office/drawing/2014/main" val="20005"/>
                    </a:ext>
                  </a:extLst>
                </a:gridCol>
                <a:gridCol w="729504">
                  <a:extLst>
                    <a:ext uri="{9D8B030D-6E8A-4147-A177-3AD203B41FA5}">
                      <a16:colId xmlns:a16="http://schemas.microsoft.com/office/drawing/2014/main" val="20006"/>
                    </a:ext>
                  </a:extLst>
                </a:gridCol>
                <a:gridCol w="833717">
                  <a:extLst>
                    <a:ext uri="{9D8B030D-6E8A-4147-A177-3AD203B41FA5}">
                      <a16:colId xmlns:a16="http://schemas.microsoft.com/office/drawing/2014/main" val="20007"/>
                    </a:ext>
                  </a:extLst>
                </a:gridCol>
              </a:tblGrid>
              <a:tr h="506082">
                <a:tc>
                  <a:txBody>
                    <a:bodyPr/>
                    <a:lstStyle/>
                    <a:p>
                      <a:pPr algn="ctr"/>
                      <a:r>
                        <a:rPr lang="en-US" sz="800" dirty="0"/>
                        <a:t>Log #</a:t>
                      </a:r>
                      <a:endParaRPr lang="en-US" sz="800" dirty="0">
                        <a:latin typeface="Arial Narrow Bold"/>
                      </a:endParaRPr>
                    </a:p>
                  </a:txBody>
                  <a:tcPr anchor="ctr">
                    <a:solidFill>
                      <a:srgbClr val="1B75BB"/>
                    </a:solidFill>
                  </a:tcPr>
                </a:tc>
                <a:tc>
                  <a:txBody>
                    <a:bodyPr/>
                    <a:lstStyle/>
                    <a:p>
                      <a:pPr algn="ctr"/>
                      <a:r>
                        <a:rPr lang="en-US" sz="800" dirty="0"/>
                        <a:t>Date In</a:t>
                      </a:r>
                      <a:endParaRPr lang="en-US" sz="800" dirty="0">
                        <a:latin typeface="Arial Narrow Bold"/>
                      </a:endParaRPr>
                    </a:p>
                  </a:txBody>
                  <a:tcPr anchor="ctr">
                    <a:solidFill>
                      <a:srgbClr val="1B75BB"/>
                    </a:solidFill>
                  </a:tcPr>
                </a:tc>
                <a:tc>
                  <a:txBody>
                    <a:bodyPr/>
                    <a:lstStyle/>
                    <a:p>
                      <a:pPr algn="ctr"/>
                      <a:r>
                        <a:rPr lang="en-US" sz="800" dirty="0"/>
                        <a:t>Author</a:t>
                      </a:r>
                      <a:endParaRPr lang="en-US" sz="800" dirty="0">
                        <a:latin typeface="Arial Narrow Bold"/>
                      </a:endParaRPr>
                    </a:p>
                  </a:txBody>
                  <a:tcPr anchor="ctr">
                    <a:solidFill>
                      <a:srgbClr val="1B75BB"/>
                    </a:solidFill>
                  </a:tcPr>
                </a:tc>
                <a:tc>
                  <a:txBody>
                    <a:bodyPr/>
                    <a:lstStyle/>
                    <a:p>
                      <a:pPr algn="ctr"/>
                      <a:r>
                        <a:rPr lang="en-US" sz="800" dirty="0"/>
                        <a:t>Working</a:t>
                      </a:r>
                      <a:r>
                        <a:rPr lang="en-US" sz="800" baseline="0" dirty="0"/>
                        <a:t> Title/Description</a:t>
                      </a:r>
                      <a:endParaRPr lang="en-US" sz="800" dirty="0">
                        <a:latin typeface="Arial Narrow Bold"/>
                      </a:endParaRPr>
                    </a:p>
                  </a:txBody>
                  <a:tcPr anchor="ctr">
                    <a:solidFill>
                      <a:srgbClr val="1B75BB"/>
                    </a:solidFill>
                  </a:tcPr>
                </a:tc>
                <a:tc>
                  <a:txBody>
                    <a:bodyPr/>
                    <a:lstStyle/>
                    <a:p>
                      <a:pPr algn="ctr"/>
                      <a:r>
                        <a:rPr lang="en-US" sz="800" dirty="0"/>
                        <a:t>Dev. In</a:t>
                      </a:r>
                      <a:endParaRPr lang="en-US" sz="800" dirty="0">
                        <a:latin typeface="Arial Narrow Bold"/>
                      </a:endParaRPr>
                    </a:p>
                  </a:txBody>
                  <a:tcPr anchor="ctr">
                    <a:solidFill>
                      <a:srgbClr val="1B75BB"/>
                    </a:solidFill>
                  </a:tcPr>
                </a:tc>
                <a:tc>
                  <a:txBody>
                    <a:bodyPr/>
                    <a:lstStyle/>
                    <a:p>
                      <a:pPr algn="ctr"/>
                      <a:r>
                        <a:rPr lang="en-US" sz="800" dirty="0"/>
                        <a:t>Version #</a:t>
                      </a:r>
                      <a:endParaRPr lang="en-US" sz="800" dirty="0">
                        <a:latin typeface="Arial Narrow Bold"/>
                      </a:endParaRPr>
                    </a:p>
                  </a:txBody>
                  <a:tcPr anchor="ctr">
                    <a:solidFill>
                      <a:srgbClr val="1B75BB"/>
                    </a:solidFill>
                  </a:tcPr>
                </a:tc>
                <a:tc>
                  <a:txBody>
                    <a:bodyPr/>
                    <a:lstStyle/>
                    <a:p>
                      <a:pPr algn="ctr"/>
                      <a:r>
                        <a:rPr lang="en-US" sz="800" dirty="0"/>
                        <a:t>Status</a:t>
                      </a:r>
                      <a:endParaRPr lang="en-US" sz="800" dirty="0">
                        <a:latin typeface="Arial Narrow Bold"/>
                      </a:endParaRPr>
                    </a:p>
                  </a:txBody>
                  <a:tcPr anchor="ctr">
                    <a:solidFill>
                      <a:srgbClr val="1B75BB"/>
                    </a:solidFill>
                  </a:tcPr>
                </a:tc>
                <a:tc>
                  <a:txBody>
                    <a:bodyPr/>
                    <a:lstStyle/>
                    <a:p>
                      <a:pPr algn="ctr"/>
                      <a:r>
                        <a:rPr lang="en-US" sz="800" dirty="0"/>
                        <a:t>Section</a:t>
                      </a:r>
                      <a:endParaRPr lang="en-US" sz="800" dirty="0">
                        <a:latin typeface="Arial Narrow Bold"/>
                      </a:endParaRPr>
                    </a:p>
                  </a:txBody>
                  <a:tcPr anchor="ctr">
                    <a:solidFill>
                      <a:srgbClr val="1B75BB"/>
                    </a:solidFill>
                  </a:tcPr>
                </a:tc>
                <a:extLst>
                  <a:ext uri="{0D108BD9-81ED-4DB2-BD59-A6C34878D82A}">
                    <a16:rowId xmlns:a16="http://schemas.microsoft.com/office/drawing/2014/main" val="10000"/>
                  </a:ext>
                </a:extLst>
              </a:tr>
              <a:tr h="322052">
                <a:tc>
                  <a:txBody>
                    <a:bodyPr/>
                    <a:lstStyle/>
                    <a:p>
                      <a:pPr algn="ctr"/>
                      <a:r>
                        <a:rPr lang="en-US" sz="800" dirty="0"/>
                        <a:t>001</a:t>
                      </a:r>
                      <a:endParaRPr lang="en-US" sz="800" dirty="0">
                        <a:latin typeface="Arial Narrow" pitchFamily="34" charset="0"/>
                      </a:endParaRPr>
                    </a:p>
                  </a:txBody>
                  <a:tcPr anchor="ctr"/>
                </a:tc>
                <a:tc>
                  <a:txBody>
                    <a:bodyPr/>
                    <a:lstStyle/>
                    <a:p>
                      <a:pPr algn="ctr"/>
                      <a:r>
                        <a:rPr lang="en-US" sz="800" dirty="0"/>
                        <a:t>2/5</a:t>
                      </a:r>
                      <a:endParaRPr lang="en-US" sz="800" dirty="0">
                        <a:latin typeface="Arial Narrow" pitchFamily="34" charset="0"/>
                      </a:endParaRPr>
                    </a:p>
                  </a:txBody>
                  <a:tcPr anchor="ctr"/>
                </a:tc>
                <a:tc>
                  <a:txBody>
                    <a:bodyPr/>
                    <a:lstStyle/>
                    <a:p>
                      <a:pPr algn="ctr"/>
                      <a:r>
                        <a:rPr lang="en-US" sz="800" dirty="0"/>
                        <a:t>Jeanne</a:t>
                      </a:r>
                      <a:r>
                        <a:rPr lang="en-US" sz="800" baseline="0" dirty="0"/>
                        <a:t> L.</a:t>
                      </a:r>
                      <a:endParaRPr lang="en-US" sz="800" dirty="0">
                        <a:latin typeface="Arial Narrow" pitchFamily="34" charset="0"/>
                      </a:endParaRPr>
                    </a:p>
                  </a:txBody>
                  <a:tcPr anchor="ctr"/>
                </a:tc>
                <a:tc>
                  <a:txBody>
                    <a:bodyPr/>
                    <a:lstStyle/>
                    <a:p>
                      <a:r>
                        <a:rPr lang="en-US" sz="800" dirty="0"/>
                        <a:t>Features and Benefits</a:t>
                      </a:r>
                      <a:endParaRPr lang="en-US" sz="800" dirty="0">
                        <a:latin typeface="Arial Narrow" pitchFamily="34" charset="0"/>
                      </a:endParaRPr>
                    </a:p>
                  </a:txBody>
                  <a:tcPr anchor="ctr"/>
                </a:tc>
                <a:tc>
                  <a:txBody>
                    <a:bodyPr/>
                    <a:lstStyle/>
                    <a:p>
                      <a:pPr algn="ctr"/>
                      <a:r>
                        <a:rPr lang="en-US" sz="800" dirty="0"/>
                        <a:t>AI</a:t>
                      </a:r>
                      <a:endParaRPr lang="en-US" sz="800" dirty="0">
                        <a:latin typeface="Arial Narrow" pitchFamily="34" charset="0"/>
                      </a:endParaRPr>
                    </a:p>
                  </a:txBody>
                  <a:tcPr anchor="ctr"/>
                </a:tc>
                <a:tc>
                  <a:txBody>
                    <a:bodyPr/>
                    <a:lstStyle/>
                    <a:p>
                      <a:pPr algn="ctr"/>
                      <a:r>
                        <a:rPr lang="en-US" sz="800" dirty="0"/>
                        <a:t>2</a:t>
                      </a:r>
                      <a:endParaRPr lang="en-US" sz="800" dirty="0">
                        <a:latin typeface="Arial Narrow" pitchFamily="34" charset="0"/>
                      </a:endParaRPr>
                    </a:p>
                  </a:txBody>
                  <a:tcPr anchor="ctr"/>
                </a:tc>
                <a:tc>
                  <a:txBody>
                    <a:bodyPr/>
                    <a:lstStyle/>
                    <a:p>
                      <a:pPr algn="ctr"/>
                      <a:r>
                        <a:rPr lang="en-US" sz="800" dirty="0"/>
                        <a:t>Done</a:t>
                      </a:r>
                      <a:endParaRPr lang="en-US" sz="800" dirty="0">
                        <a:latin typeface="Arial Narrow" pitchFamily="34" charset="0"/>
                      </a:endParaRPr>
                    </a:p>
                  </a:txBody>
                  <a:tcPr anchor="ctr">
                    <a:solidFill>
                      <a:schemeClr val="accent3">
                        <a:lumMod val="75000"/>
                      </a:schemeClr>
                    </a:solidFill>
                  </a:tcPr>
                </a:tc>
                <a:tc>
                  <a:txBody>
                    <a:bodyPr/>
                    <a:lstStyle/>
                    <a:p>
                      <a:pPr algn="ctr"/>
                      <a:r>
                        <a:rPr lang="en-US" sz="800" dirty="0"/>
                        <a:t>1.0</a:t>
                      </a:r>
                      <a:endParaRPr lang="en-US" sz="800" dirty="0">
                        <a:latin typeface="Arial Narrow" pitchFamily="34" charset="0"/>
                      </a:endParaRPr>
                    </a:p>
                  </a:txBody>
                  <a:tcPr anchor="ctr"/>
                </a:tc>
                <a:extLst>
                  <a:ext uri="{0D108BD9-81ED-4DB2-BD59-A6C34878D82A}">
                    <a16:rowId xmlns:a16="http://schemas.microsoft.com/office/drawing/2014/main" val="10001"/>
                  </a:ext>
                </a:extLst>
              </a:tr>
              <a:tr h="322052">
                <a:tc>
                  <a:txBody>
                    <a:bodyPr/>
                    <a:lstStyle/>
                    <a:p>
                      <a:pPr algn="ctr"/>
                      <a:r>
                        <a:rPr lang="en-US" sz="800" dirty="0"/>
                        <a:t>002</a:t>
                      </a:r>
                      <a:endParaRPr lang="en-US" sz="800" dirty="0">
                        <a:latin typeface="Arial Narrow" pitchFamily="34" charset="0"/>
                      </a:endParaRPr>
                    </a:p>
                  </a:txBody>
                  <a:tcPr anchor="ctr"/>
                </a:tc>
                <a:tc>
                  <a:txBody>
                    <a:bodyPr/>
                    <a:lstStyle/>
                    <a:p>
                      <a:pPr algn="ctr"/>
                      <a:r>
                        <a:rPr lang="en-US" sz="800" dirty="0"/>
                        <a:t>2/5</a:t>
                      </a:r>
                      <a:endParaRPr lang="en-US" sz="800" dirty="0">
                        <a:latin typeface="Arial Narrow" pitchFamily="34" charset="0"/>
                      </a:endParaRPr>
                    </a:p>
                  </a:txBody>
                  <a:tcPr anchor="ctr"/>
                </a:tc>
                <a:tc>
                  <a:txBody>
                    <a:bodyPr/>
                    <a:lstStyle/>
                    <a:p>
                      <a:pPr algn="ctr"/>
                      <a:r>
                        <a:rPr lang="en-US" sz="800" dirty="0"/>
                        <a:t>Claudia A.</a:t>
                      </a:r>
                      <a:endParaRPr lang="en-US" sz="800" dirty="0">
                        <a:latin typeface="Arial Narrow" pitchFamily="34" charset="0"/>
                      </a:endParaRPr>
                    </a:p>
                  </a:txBody>
                  <a:tcPr anchor="ctr"/>
                </a:tc>
                <a:tc>
                  <a:txBody>
                    <a:bodyPr/>
                    <a:lstStyle/>
                    <a:p>
                      <a:r>
                        <a:rPr lang="en-US" sz="800" dirty="0"/>
                        <a:t>Demonstration</a:t>
                      </a:r>
                      <a:endParaRPr lang="en-US" sz="800" dirty="0">
                        <a:latin typeface="Arial Narrow" pitchFamily="34" charset="0"/>
                      </a:endParaRPr>
                    </a:p>
                  </a:txBody>
                  <a:tcPr anchor="ctr"/>
                </a:tc>
                <a:tc>
                  <a:txBody>
                    <a:bodyPr/>
                    <a:lstStyle/>
                    <a:p>
                      <a:pPr algn="ctr"/>
                      <a:r>
                        <a:rPr lang="en-US" sz="800" dirty="0"/>
                        <a:t>PSD</a:t>
                      </a:r>
                      <a:endParaRPr lang="en-US" sz="800" dirty="0">
                        <a:latin typeface="Arial Narrow" pitchFamily="34" charset="0"/>
                      </a:endParaRPr>
                    </a:p>
                  </a:txBody>
                  <a:tcPr anchor="ctr"/>
                </a:tc>
                <a:tc>
                  <a:txBody>
                    <a:bodyPr/>
                    <a:lstStyle/>
                    <a:p>
                      <a:pPr algn="ctr"/>
                      <a:r>
                        <a:rPr lang="en-US" sz="800" dirty="0"/>
                        <a:t>5</a:t>
                      </a:r>
                      <a:endParaRPr lang="en-US" sz="800" dirty="0">
                        <a:latin typeface="Arial Narrow" pitchFamily="34" charset="0"/>
                      </a:endParaRPr>
                    </a:p>
                  </a:txBody>
                  <a:tcPr anchor="ctr"/>
                </a:tc>
                <a:tc>
                  <a:txBody>
                    <a:bodyPr/>
                    <a:lstStyle/>
                    <a:p>
                      <a:pPr algn="ctr"/>
                      <a:r>
                        <a:rPr lang="en-US" sz="800" dirty="0"/>
                        <a:t>Done</a:t>
                      </a:r>
                      <a:endParaRPr lang="en-US" sz="800" dirty="0">
                        <a:latin typeface="Arial Narrow" pitchFamily="34" charset="0"/>
                      </a:endParaRPr>
                    </a:p>
                  </a:txBody>
                  <a:tcPr anchor="ctr">
                    <a:solidFill>
                      <a:schemeClr val="accent3">
                        <a:lumMod val="75000"/>
                      </a:schemeClr>
                    </a:solidFill>
                  </a:tcPr>
                </a:tc>
                <a:tc>
                  <a:txBody>
                    <a:bodyPr/>
                    <a:lstStyle/>
                    <a:p>
                      <a:pPr algn="ctr"/>
                      <a:r>
                        <a:rPr lang="en-US" sz="800" dirty="0"/>
                        <a:t>1.1</a:t>
                      </a:r>
                      <a:endParaRPr lang="en-US" sz="800" dirty="0">
                        <a:latin typeface="Arial Narrow" pitchFamily="34" charset="0"/>
                      </a:endParaRPr>
                    </a:p>
                  </a:txBody>
                  <a:tcPr anchor="ctr"/>
                </a:tc>
                <a:extLst>
                  <a:ext uri="{0D108BD9-81ED-4DB2-BD59-A6C34878D82A}">
                    <a16:rowId xmlns:a16="http://schemas.microsoft.com/office/drawing/2014/main" val="10002"/>
                  </a:ext>
                </a:extLst>
              </a:tr>
              <a:tr h="322052">
                <a:tc>
                  <a:txBody>
                    <a:bodyPr/>
                    <a:lstStyle/>
                    <a:p>
                      <a:pPr algn="ctr"/>
                      <a:r>
                        <a:rPr lang="en-US" sz="800" dirty="0"/>
                        <a:t>003</a:t>
                      </a:r>
                      <a:endParaRPr lang="en-US" sz="800" dirty="0">
                        <a:latin typeface="Arial Narrow" pitchFamily="34" charset="0"/>
                      </a:endParaRPr>
                    </a:p>
                  </a:txBody>
                  <a:tcPr anchor="ctr"/>
                </a:tc>
                <a:tc>
                  <a:txBody>
                    <a:bodyPr/>
                    <a:lstStyle/>
                    <a:p>
                      <a:pPr algn="ctr"/>
                      <a:r>
                        <a:rPr lang="en-US" sz="800" dirty="0"/>
                        <a:t>2/5</a:t>
                      </a:r>
                      <a:endParaRPr lang="en-US" sz="800" dirty="0">
                        <a:latin typeface="Arial Narrow" pitchFamily="34" charset="0"/>
                      </a:endParaRPr>
                    </a:p>
                  </a:txBody>
                  <a:tcPr anchor="ctr"/>
                </a:tc>
                <a:tc>
                  <a:txBody>
                    <a:bodyPr/>
                    <a:lstStyle/>
                    <a:p>
                      <a:pPr algn="ctr"/>
                      <a:r>
                        <a:rPr lang="en-US" sz="800" dirty="0"/>
                        <a:t>Koshar</a:t>
                      </a:r>
                      <a:endParaRPr lang="en-US" sz="800" dirty="0">
                        <a:latin typeface="Arial Narrow" pitchFamily="34" charset="0"/>
                      </a:endParaRPr>
                    </a:p>
                  </a:txBody>
                  <a:tcPr anchor="ctr"/>
                </a:tc>
                <a:tc>
                  <a:txBody>
                    <a:bodyPr/>
                    <a:lstStyle/>
                    <a:p>
                      <a:r>
                        <a:rPr lang="en-US" sz="800" dirty="0"/>
                        <a:t>Quality Assurance Process</a:t>
                      </a:r>
                      <a:endParaRPr lang="en-US" sz="800" dirty="0">
                        <a:latin typeface="Arial Narrow" pitchFamily="34" charset="0"/>
                      </a:endParaRPr>
                    </a:p>
                  </a:txBody>
                  <a:tcPr anchor="ctr"/>
                </a:tc>
                <a:tc>
                  <a:txBody>
                    <a:bodyPr/>
                    <a:lstStyle/>
                    <a:p>
                      <a:pPr algn="ctr"/>
                      <a:r>
                        <a:rPr lang="en-US" sz="800" dirty="0"/>
                        <a:t>AI</a:t>
                      </a:r>
                      <a:endParaRPr lang="en-US" sz="800" dirty="0">
                        <a:latin typeface="Arial Narrow" pitchFamily="34" charset="0"/>
                      </a:endParaRPr>
                    </a:p>
                  </a:txBody>
                  <a:tcPr anchor="ctr"/>
                </a:tc>
                <a:tc>
                  <a:txBody>
                    <a:bodyPr/>
                    <a:lstStyle/>
                    <a:p>
                      <a:pPr algn="ctr"/>
                      <a:r>
                        <a:rPr lang="en-US" sz="800" dirty="0"/>
                        <a:t>3</a:t>
                      </a:r>
                      <a:endParaRPr lang="en-US" sz="800" dirty="0">
                        <a:latin typeface="Arial Narrow" pitchFamily="34" charset="0"/>
                      </a:endParaRPr>
                    </a:p>
                  </a:txBody>
                  <a:tcPr anchor="ctr"/>
                </a:tc>
                <a:tc>
                  <a:txBody>
                    <a:bodyPr/>
                    <a:lstStyle/>
                    <a:p>
                      <a:pPr algn="ctr"/>
                      <a:r>
                        <a:rPr lang="en-US" sz="800" dirty="0"/>
                        <a:t> Review</a:t>
                      </a:r>
                      <a:endParaRPr lang="en-US" sz="800" dirty="0">
                        <a:latin typeface="Arial Narrow" pitchFamily="34" charset="0"/>
                      </a:endParaRPr>
                    </a:p>
                  </a:txBody>
                  <a:tcPr anchor="ctr">
                    <a:solidFill>
                      <a:srgbClr val="92D050"/>
                    </a:solidFill>
                  </a:tcPr>
                </a:tc>
                <a:tc>
                  <a:txBody>
                    <a:bodyPr/>
                    <a:lstStyle/>
                    <a:p>
                      <a:pPr algn="ctr"/>
                      <a:r>
                        <a:rPr lang="en-US" sz="800" dirty="0"/>
                        <a:t>2.0</a:t>
                      </a:r>
                      <a:endParaRPr lang="en-US" sz="800" dirty="0">
                        <a:latin typeface="Arial Narrow" pitchFamily="34" charset="0"/>
                      </a:endParaRPr>
                    </a:p>
                  </a:txBody>
                  <a:tcPr anchor="ctr"/>
                </a:tc>
                <a:extLst>
                  <a:ext uri="{0D108BD9-81ED-4DB2-BD59-A6C34878D82A}">
                    <a16:rowId xmlns:a16="http://schemas.microsoft.com/office/drawing/2014/main" val="10003"/>
                  </a:ext>
                </a:extLst>
              </a:tr>
              <a:tr h="322052">
                <a:tc>
                  <a:txBody>
                    <a:bodyPr/>
                    <a:lstStyle/>
                    <a:p>
                      <a:pPr algn="ctr"/>
                      <a:r>
                        <a:rPr lang="en-US" sz="800" dirty="0"/>
                        <a:t>004</a:t>
                      </a:r>
                      <a:endParaRPr lang="en-US" sz="800" dirty="0">
                        <a:latin typeface="Arial Narrow" pitchFamily="34" charset="0"/>
                      </a:endParaRPr>
                    </a:p>
                  </a:txBody>
                  <a:tcPr anchor="ctr"/>
                </a:tc>
                <a:tc>
                  <a:txBody>
                    <a:bodyPr/>
                    <a:lstStyle/>
                    <a:p>
                      <a:pPr algn="ctr"/>
                      <a:r>
                        <a:rPr lang="en-US" sz="800" dirty="0"/>
                        <a:t>2/6</a:t>
                      </a:r>
                      <a:endParaRPr lang="en-US" sz="800" dirty="0">
                        <a:latin typeface="Arial Narrow" pitchFamily="34" charset="0"/>
                      </a:endParaRPr>
                    </a:p>
                  </a:txBody>
                  <a:tcPr anchor="ctr"/>
                </a:tc>
                <a:tc>
                  <a:txBody>
                    <a:bodyPr/>
                    <a:lstStyle/>
                    <a:p>
                      <a:pPr algn="ctr"/>
                      <a:r>
                        <a:rPr lang="en-US" sz="800" dirty="0"/>
                        <a:t>Jeanne L.</a:t>
                      </a:r>
                      <a:endParaRPr lang="en-US" sz="800" dirty="0">
                        <a:latin typeface="Arial Narrow"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t>Summary</a:t>
                      </a:r>
                      <a:r>
                        <a:rPr lang="en-US" sz="800" baseline="0" dirty="0"/>
                        <a:t> of Features and Benefits</a:t>
                      </a:r>
                      <a:endParaRPr lang="en-US" sz="800" dirty="0">
                        <a:latin typeface="Arial Narrow" pitchFamily="34" charset="0"/>
                      </a:endParaRPr>
                    </a:p>
                  </a:txBody>
                  <a:tcPr anchor="ctr"/>
                </a:tc>
                <a:tc>
                  <a:txBody>
                    <a:bodyPr/>
                    <a:lstStyle/>
                    <a:p>
                      <a:pPr algn="ctr"/>
                      <a:r>
                        <a:rPr lang="en-US" sz="800" dirty="0"/>
                        <a:t>AI</a:t>
                      </a:r>
                      <a:endParaRPr lang="en-US" sz="800" dirty="0">
                        <a:latin typeface="Arial Narrow" pitchFamily="34" charset="0"/>
                      </a:endParaRPr>
                    </a:p>
                  </a:txBody>
                  <a:tcPr anchor="ctr"/>
                </a:tc>
                <a:tc>
                  <a:txBody>
                    <a:bodyPr/>
                    <a:lstStyle/>
                    <a:p>
                      <a:pPr algn="ctr"/>
                      <a:r>
                        <a:rPr lang="en-US" sz="800" dirty="0"/>
                        <a:t>12</a:t>
                      </a:r>
                      <a:endParaRPr lang="en-US" sz="800" dirty="0">
                        <a:latin typeface="Arial Narrow" pitchFamily="34" charset="0"/>
                      </a:endParaRPr>
                    </a:p>
                  </a:txBody>
                  <a:tcPr anchor="ctr"/>
                </a:tc>
                <a:tc>
                  <a:txBody>
                    <a:bodyPr/>
                    <a:lstStyle/>
                    <a:p>
                      <a:pPr algn="ctr"/>
                      <a:r>
                        <a:rPr lang="en-US" sz="800" dirty="0"/>
                        <a:t>Working</a:t>
                      </a:r>
                      <a:endParaRPr lang="en-US" sz="800" dirty="0">
                        <a:latin typeface="Arial Narrow" pitchFamily="34" charset="0"/>
                      </a:endParaRPr>
                    </a:p>
                  </a:txBody>
                  <a:tcPr anchor="ctr">
                    <a:solidFill>
                      <a:srgbClr val="FFFF00"/>
                    </a:solidFill>
                  </a:tcPr>
                </a:tc>
                <a:tc>
                  <a:txBody>
                    <a:bodyPr/>
                    <a:lstStyle/>
                    <a:p>
                      <a:pPr algn="ctr"/>
                      <a:r>
                        <a:rPr lang="en-US" sz="800" dirty="0"/>
                        <a:t>2.0</a:t>
                      </a:r>
                      <a:endParaRPr lang="en-US" sz="800" dirty="0">
                        <a:latin typeface="Arial Narrow" pitchFamily="34" charset="0"/>
                      </a:endParaRPr>
                    </a:p>
                  </a:txBody>
                  <a:tcPr anchor="ctr"/>
                </a:tc>
                <a:extLst>
                  <a:ext uri="{0D108BD9-81ED-4DB2-BD59-A6C34878D82A}">
                    <a16:rowId xmlns:a16="http://schemas.microsoft.com/office/drawing/2014/main" val="10004"/>
                  </a:ext>
                </a:extLst>
              </a:tr>
              <a:tr h="322052">
                <a:tc>
                  <a:txBody>
                    <a:bodyPr/>
                    <a:lstStyle/>
                    <a:p>
                      <a:pPr algn="ctr"/>
                      <a:r>
                        <a:rPr lang="en-US" sz="800" dirty="0"/>
                        <a:t>005</a:t>
                      </a:r>
                      <a:endParaRPr lang="en-US" sz="800" dirty="0">
                        <a:latin typeface="Arial Narrow" pitchFamily="34" charset="0"/>
                      </a:endParaRPr>
                    </a:p>
                  </a:txBody>
                  <a:tcPr anchor="ctr"/>
                </a:tc>
                <a:tc>
                  <a:txBody>
                    <a:bodyPr/>
                    <a:lstStyle/>
                    <a:p>
                      <a:pPr algn="ctr"/>
                      <a:endParaRPr lang="en-US" sz="800" dirty="0">
                        <a:latin typeface="Arial Narrow" pitchFamily="34" charset="0"/>
                      </a:endParaRPr>
                    </a:p>
                  </a:txBody>
                  <a:tcPr anchor="ctr"/>
                </a:tc>
                <a:tc>
                  <a:txBody>
                    <a:bodyPr/>
                    <a:lstStyle/>
                    <a:p>
                      <a:pPr algn="ctr"/>
                      <a:endParaRPr lang="en-US" sz="800" dirty="0">
                        <a:latin typeface="Arial Narrow" pitchFamily="34" charset="0"/>
                      </a:endParaRPr>
                    </a:p>
                  </a:txBody>
                  <a:tcPr anchor="ctr"/>
                </a:tc>
                <a:tc>
                  <a:txBody>
                    <a:bodyPr/>
                    <a:lstStyle/>
                    <a:p>
                      <a:endParaRPr lang="en-US" sz="800" dirty="0">
                        <a:latin typeface="Arial Narrow" pitchFamily="34" charset="0"/>
                      </a:endParaRPr>
                    </a:p>
                  </a:txBody>
                  <a:tcPr anchor="ctr"/>
                </a:tc>
                <a:tc>
                  <a:txBody>
                    <a:bodyPr/>
                    <a:lstStyle/>
                    <a:p>
                      <a:pPr algn="ctr"/>
                      <a:endParaRPr lang="en-US" sz="800" dirty="0">
                        <a:latin typeface="Arial Narrow" pitchFamily="34" charset="0"/>
                      </a:endParaRPr>
                    </a:p>
                  </a:txBody>
                  <a:tcPr anchor="ctr"/>
                </a:tc>
                <a:tc>
                  <a:txBody>
                    <a:bodyPr/>
                    <a:lstStyle/>
                    <a:p>
                      <a:pPr algn="ctr"/>
                      <a:endParaRPr lang="en-US" sz="800" dirty="0">
                        <a:latin typeface="Arial Narrow" pitchFamily="34" charset="0"/>
                      </a:endParaRPr>
                    </a:p>
                  </a:txBody>
                  <a:tcPr anchor="ctr"/>
                </a:tc>
                <a:tc>
                  <a:txBody>
                    <a:bodyPr/>
                    <a:lstStyle/>
                    <a:p>
                      <a:pPr algn="ctr"/>
                      <a:endParaRPr lang="en-US" sz="800" dirty="0">
                        <a:latin typeface="Arial Narrow" pitchFamily="34" charset="0"/>
                      </a:endParaRPr>
                    </a:p>
                  </a:txBody>
                  <a:tcPr anchor="ctr"/>
                </a:tc>
                <a:tc>
                  <a:txBody>
                    <a:bodyPr/>
                    <a:lstStyle/>
                    <a:p>
                      <a:pPr algn="ctr"/>
                      <a:endParaRPr lang="en-US" sz="800" dirty="0">
                        <a:latin typeface="Arial Narrow" pitchFamily="34" charset="0"/>
                      </a:endParaRPr>
                    </a:p>
                  </a:txBody>
                  <a:tcPr anchor="ctr"/>
                </a:tc>
                <a:extLst>
                  <a:ext uri="{0D108BD9-81ED-4DB2-BD59-A6C34878D82A}">
                    <a16:rowId xmlns:a16="http://schemas.microsoft.com/office/drawing/2014/main" val="10005"/>
                  </a:ext>
                </a:extLst>
              </a:tr>
              <a:tr h="322052">
                <a:tc>
                  <a:txBody>
                    <a:bodyPr/>
                    <a:lstStyle/>
                    <a:p>
                      <a:pPr algn="ctr"/>
                      <a:r>
                        <a:rPr lang="en-US" sz="800" dirty="0"/>
                        <a:t>006</a:t>
                      </a:r>
                      <a:endParaRPr lang="en-US" sz="800" dirty="0">
                        <a:latin typeface="Arial Narrow" pitchFamily="34" charset="0"/>
                      </a:endParaRPr>
                    </a:p>
                  </a:txBody>
                  <a:tcPr anchor="ctr"/>
                </a:tc>
                <a:tc>
                  <a:txBody>
                    <a:bodyPr/>
                    <a:lstStyle/>
                    <a:p>
                      <a:pPr algn="ctr"/>
                      <a:endParaRPr lang="en-US" sz="800" dirty="0">
                        <a:latin typeface="Arial Narrow" pitchFamily="34" charset="0"/>
                      </a:endParaRPr>
                    </a:p>
                  </a:txBody>
                  <a:tcPr anchor="ctr"/>
                </a:tc>
                <a:tc>
                  <a:txBody>
                    <a:bodyPr/>
                    <a:lstStyle/>
                    <a:p>
                      <a:pPr algn="ctr"/>
                      <a:endParaRPr lang="en-US" sz="800" dirty="0">
                        <a:latin typeface="Arial Narrow" pitchFamily="34" charset="0"/>
                      </a:endParaRPr>
                    </a:p>
                  </a:txBody>
                  <a:tcPr anchor="ctr"/>
                </a:tc>
                <a:tc>
                  <a:txBody>
                    <a:bodyPr/>
                    <a:lstStyle/>
                    <a:p>
                      <a:endParaRPr lang="en-US" sz="800">
                        <a:latin typeface="Arial Narrow" pitchFamily="34" charset="0"/>
                      </a:endParaRPr>
                    </a:p>
                  </a:txBody>
                  <a:tcPr anchor="ctr"/>
                </a:tc>
                <a:tc>
                  <a:txBody>
                    <a:bodyPr/>
                    <a:lstStyle/>
                    <a:p>
                      <a:endParaRPr lang="en-US" sz="800">
                        <a:latin typeface="Arial Narrow" pitchFamily="34" charset="0"/>
                      </a:endParaRPr>
                    </a:p>
                  </a:txBody>
                  <a:tcPr anchor="ctr"/>
                </a:tc>
                <a:tc>
                  <a:txBody>
                    <a:bodyPr/>
                    <a:lstStyle/>
                    <a:p>
                      <a:endParaRPr lang="en-US" sz="800">
                        <a:latin typeface="Arial Narrow" pitchFamily="34" charset="0"/>
                      </a:endParaRPr>
                    </a:p>
                  </a:txBody>
                  <a:tcPr anchor="ctr"/>
                </a:tc>
                <a:tc>
                  <a:txBody>
                    <a:bodyPr/>
                    <a:lstStyle/>
                    <a:p>
                      <a:endParaRPr lang="en-US" sz="800" dirty="0">
                        <a:latin typeface="Arial Narrow" pitchFamily="34" charset="0"/>
                      </a:endParaRPr>
                    </a:p>
                  </a:txBody>
                  <a:tcPr anchor="ctr"/>
                </a:tc>
                <a:tc>
                  <a:txBody>
                    <a:bodyPr/>
                    <a:lstStyle/>
                    <a:p>
                      <a:endParaRPr lang="en-US" sz="800" dirty="0">
                        <a:latin typeface="Arial Narrow" pitchFamily="34" charset="0"/>
                      </a:endParaRPr>
                    </a:p>
                  </a:txBody>
                  <a:tcPr anchor="ctr"/>
                </a:tc>
                <a:extLst>
                  <a:ext uri="{0D108BD9-81ED-4DB2-BD59-A6C34878D82A}">
                    <a16:rowId xmlns:a16="http://schemas.microsoft.com/office/drawing/2014/main" val="10006"/>
                  </a:ext>
                </a:extLst>
              </a:tr>
            </a:tbl>
          </a:graphicData>
        </a:graphic>
      </p:graphicFrame>
      <p:sp>
        <p:nvSpPr>
          <p:cNvPr id="10"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77</a:t>
            </a:fld>
            <a:endParaRPr lang="en-US" dirty="0"/>
          </a:p>
        </p:txBody>
      </p:sp>
    </p:spTree>
    <p:extLst>
      <p:ext uri="{BB962C8B-B14F-4D97-AF65-F5344CB8AC3E}">
        <p14:creationId xmlns:p14="http://schemas.microsoft.com/office/powerpoint/2010/main" val="162567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a:t>
            </a:r>
          </a:p>
        </p:txBody>
      </p:sp>
      <p:sp>
        <p:nvSpPr>
          <p:cNvPr id="3" name="Subtitle 2"/>
          <p:cNvSpPr>
            <a:spLocks noGrp="1"/>
          </p:cNvSpPr>
          <p:nvPr>
            <p:ph type="subTitle" idx="11"/>
          </p:nvPr>
        </p:nvSpPr>
        <p:spPr/>
        <p:txBody>
          <a:bodyPr/>
          <a:lstStyle/>
          <a:p>
            <a:r>
              <a:rPr lang="en-US" dirty="0"/>
              <a:t>Managing Graphic Files</a:t>
            </a:r>
          </a:p>
        </p:txBody>
      </p:sp>
      <p:sp>
        <p:nvSpPr>
          <p:cNvPr id="4" name="Content Placeholder 3"/>
          <p:cNvSpPr>
            <a:spLocks noGrp="1"/>
          </p:cNvSpPr>
          <p:nvPr>
            <p:ph sz="half" idx="1"/>
          </p:nvPr>
        </p:nvSpPr>
        <p:spPr>
          <a:xfrm>
            <a:off x="914400" y="1600200"/>
            <a:ext cx="6553200" cy="3962400"/>
          </a:xfrm>
        </p:spPr>
        <p:txBody>
          <a:bodyPr>
            <a:normAutofit lnSpcReduction="10000"/>
          </a:bodyPr>
          <a:lstStyle/>
          <a:p>
            <a:pPr>
              <a:spcBef>
                <a:spcPts val="600"/>
              </a:spcBef>
              <a:spcAft>
                <a:spcPts val="600"/>
              </a:spcAft>
            </a:pPr>
            <a:r>
              <a:rPr lang="en-US" dirty="0"/>
              <a:t>Typical file folder structure for proposal graphics: </a:t>
            </a:r>
          </a:p>
          <a:p>
            <a:pPr marL="517525" indent="-344488">
              <a:spcBef>
                <a:spcPts val="600"/>
              </a:spcBef>
              <a:spcAft>
                <a:spcPts val="600"/>
              </a:spcAft>
              <a:buFont typeface="+mj-lt"/>
              <a:buAutoNum type="arabicPeriod"/>
            </a:pPr>
            <a:r>
              <a:rPr lang="en-US" b="1" dirty="0"/>
              <a:t>To Artist </a:t>
            </a:r>
            <a:r>
              <a:rPr lang="en-US" dirty="0"/>
              <a:t>(files from authors)</a:t>
            </a:r>
          </a:p>
          <a:p>
            <a:pPr marL="517525" indent="-344488">
              <a:spcBef>
                <a:spcPts val="600"/>
              </a:spcBef>
              <a:spcAft>
                <a:spcPts val="600"/>
              </a:spcAft>
              <a:buFont typeface="+mj-lt"/>
              <a:buAutoNum type="arabicPeriod"/>
            </a:pPr>
            <a:r>
              <a:rPr lang="en-US" b="1" dirty="0"/>
              <a:t>From Artist </a:t>
            </a:r>
            <a:r>
              <a:rPr lang="en-US" dirty="0"/>
              <a:t>(files submitted by artist to authors)</a:t>
            </a:r>
          </a:p>
          <a:p>
            <a:pPr marL="517525" indent="-344488">
              <a:spcBef>
                <a:spcPts val="600"/>
              </a:spcBef>
              <a:spcAft>
                <a:spcPts val="600"/>
              </a:spcAft>
              <a:buFont typeface="+mj-lt"/>
              <a:buAutoNum type="arabicPeriod"/>
            </a:pPr>
            <a:r>
              <a:rPr lang="en-US" b="1" dirty="0"/>
              <a:t>Cover and Tabs </a:t>
            </a:r>
            <a:r>
              <a:rPr lang="en-US" dirty="0"/>
              <a:t>(covers, spines, tabs)</a:t>
            </a:r>
          </a:p>
          <a:p>
            <a:pPr marL="517525" indent="-344488">
              <a:spcBef>
                <a:spcPts val="600"/>
              </a:spcBef>
              <a:spcAft>
                <a:spcPts val="600"/>
              </a:spcAft>
              <a:buFont typeface="+mj-lt"/>
              <a:buAutoNum type="arabicPeriod"/>
            </a:pPr>
            <a:r>
              <a:rPr lang="en-US" b="1" dirty="0"/>
              <a:t>Logos</a:t>
            </a:r>
            <a:r>
              <a:rPr lang="en-US" dirty="0"/>
              <a:t> (company, teammate, and customer logos)</a:t>
            </a:r>
          </a:p>
          <a:p>
            <a:pPr marL="517525" indent="-344488">
              <a:spcBef>
                <a:spcPts val="600"/>
              </a:spcBef>
              <a:spcAft>
                <a:spcPts val="600"/>
              </a:spcAft>
              <a:buFont typeface="+mj-lt"/>
              <a:buAutoNum type="arabicPeriod"/>
            </a:pPr>
            <a:r>
              <a:rPr lang="en-US" b="1" dirty="0"/>
              <a:t>Source Art </a:t>
            </a:r>
            <a:r>
              <a:rPr lang="en-US" dirty="0"/>
              <a:t>(editable files, password-protected)</a:t>
            </a:r>
          </a:p>
          <a:p>
            <a:pPr marL="517525" indent="-344488">
              <a:spcBef>
                <a:spcPts val="600"/>
              </a:spcBef>
              <a:spcAft>
                <a:spcPts val="600"/>
              </a:spcAft>
              <a:buFont typeface="+mj-lt"/>
              <a:buAutoNum type="arabicPeriod"/>
            </a:pPr>
            <a:r>
              <a:rPr lang="en-US" b="1" dirty="0"/>
              <a:t>Archives </a:t>
            </a:r>
            <a:r>
              <a:rPr lang="en-US" dirty="0"/>
              <a:t>(editable files of previous versions)</a:t>
            </a:r>
          </a:p>
          <a:p>
            <a:pPr marL="517525" indent="-344488">
              <a:spcBef>
                <a:spcPts val="600"/>
              </a:spcBef>
              <a:spcAft>
                <a:spcPts val="600"/>
              </a:spcAft>
              <a:buFont typeface="+mj-lt"/>
              <a:buAutoNum type="arabicPeriod"/>
            </a:pPr>
            <a:r>
              <a:rPr lang="en-US" b="1" dirty="0"/>
              <a:t>CDs</a:t>
            </a:r>
            <a:r>
              <a:rPr lang="en-US" dirty="0"/>
              <a:t> (labels and covers)</a:t>
            </a:r>
          </a:p>
        </p:txBody>
      </p:sp>
      <p:sp>
        <p:nvSpPr>
          <p:cNvPr id="5"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78</a:t>
            </a:fld>
            <a:endParaRPr lang="en-US" dirty="0"/>
          </a:p>
        </p:txBody>
      </p:sp>
    </p:spTree>
    <p:extLst>
      <p:ext uri="{BB962C8B-B14F-4D97-AF65-F5344CB8AC3E}">
        <p14:creationId xmlns:p14="http://schemas.microsoft.com/office/powerpoint/2010/main" val="314242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ight Arrow 35"/>
          <p:cNvSpPr/>
          <p:nvPr/>
        </p:nvSpPr>
        <p:spPr>
          <a:xfrm>
            <a:off x="4267200" y="2209800"/>
            <a:ext cx="465827" cy="457200"/>
          </a:xfrm>
          <a:prstGeom prst="rightArrow">
            <a:avLst/>
          </a:prstGeom>
          <a:solidFill>
            <a:srgbClr val="BE1E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a:off x="6604686" y="2209800"/>
            <a:ext cx="465827" cy="457200"/>
          </a:xfrm>
          <a:prstGeom prst="rightArrow">
            <a:avLst/>
          </a:prstGeom>
          <a:solidFill>
            <a:srgbClr val="BE1E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p:cNvSpPr/>
          <p:nvPr/>
        </p:nvSpPr>
        <p:spPr>
          <a:xfrm>
            <a:off x="1942071" y="2209800"/>
            <a:ext cx="465827" cy="457200"/>
          </a:xfrm>
          <a:prstGeom prst="rightArrow">
            <a:avLst/>
          </a:prstGeom>
          <a:solidFill>
            <a:srgbClr val="BE1E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Design</a:t>
            </a:r>
          </a:p>
        </p:txBody>
      </p:sp>
      <p:sp>
        <p:nvSpPr>
          <p:cNvPr id="17" name="Subtitle 16"/>
          <p:cNvSpPr>
            <a:spLocks noGrp="1"/>
          </p:cNvSpPr>
          <p:nvPr>
            <p:ph type="subTitle" idx="11"/>
          </p:nvPr>
        </p:nvSpPr>
        <p:spPr/>
        <p:txBody>
          <a:bodyPr/>
          <a:lstStyle/>
          <a:p>
            <a:r>
              <a:rPr lang="en-US" dirty="0"/>
              <a:t>Typical lifecycle of designing a proposal graphic</a:t>
            </a:r>
          </a:p>
        </p:txBody>
      </p:sp>
      <p:grpSp>
        <p:nvGrpSpPr>
          <p:cNvPr id="32" name="Group 31"/>
          <p:cNvGrpSpPr/>
          <p:nvPr/>
        </p:nvGrpSpPr>
        <p:grpSpPr>
          <a:xfrm>
            <a:off x="113271" y="2057400"/>
            <a:ext cx="1981199" cy="3200400"/>
            <a:chOff x="76200" y="2209800"/>
            <a:chExt cx="1981199" cy="3200400"/>
          </a:xfrm>
        </p:grpSpPr>
        <p:sp>
          <p:nvSpPr>
            <p:cNvPr id="19" name="Rectangle 18"/>
            <p:cNvSpPr/>
            <p:nvPr/>
          </p:nvSpPr>
          <p:spPr>
            <a:xfrm>
              <a:off x="76200" y="2209800"/>
              <a:ext cx="1981199" cy="7620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mj-lt"/>
                </a:rPr>
                <a:t>Sketch</a:t>
              </a:r>
            </a:p>
          </p:txBody>
        </p:sp>
        <p:sp>
          <p:nvSpPr>
            <p:cNvPr id="25" name="Rectangle 24"/>
            <p:cNvSpPr/>
            <p:nvPr/>
          </p:nvSpPr>
          <p:spPr>
            <a:xfrm>
              <a:off x="76200" y="2971800"/>
              <a:ext cx="1981199" cy="24384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nSpc>
                  <a:spcPct val="110000"/>
                </a:lnSpc>
                <a:spcAft>
                  <a:spcPts val="600"/>
                </a:spcAft>
              </a:pPr>
              <a:r>
                <a:rPr lang="en-US" sz="1400" b="1" dirty="0">
                  <a:solidFill>
                    <a:schemeClr val="tx1">
                      <a:lumMod val="65000"/>
                      <a:lumOff val="35000"/>
                    </a:schemeClr>
                  </a:solidFill>
                  <a:latin typeface="+mj-lt"/>
                </a:rPr>
                <a:t>Sketch the graphic concept.</a:t>
              </a:r>
            </a:p>
            <a:p>
              <a:pPr>
                <a:lnSpc>
                  <a:spcPct val="110000"/>
                </a:lnSpc>
                <a:spcAft>
                  <a:spcPts val="600"/>
                </a:spcAft>
              </a:pPr>
              <a:r>
                <a:rPr lang="en-US" sz="1400" dirty="0">
                  <a:solidFill>
                    <a:schemeClr val="tx1">
                      <a:lumMod val="65000"/>
                      <a:lumOff val="35000"/>
                    </a:schemeClr>
                  </a:solidFill>
                  <a:latin typeface="+mj-lt"/>
                </a:rPr>
                <a:t>This phase is best accomplished with pencil and paper, or on a white board, although some prefer to use applications like PowerPoint or Visio.</a:t>
              </a:r>
            </a:p>
          </p:txBody>
        </p:sp>
      </p:grpSp>
      <p:grpSp>
        <p:nvGrpSpPr>
          <p:cNvPr id="33" name="Group 32"/>
          <p:cNvGrpSpPr/>
          <p:nvPr/>
        </p:nvGrpSpPr>
        <p:grpSpPr>
          <a:xfrm>
            <a:off x="2413000" y="2057400"/>
            <a:ext cx="1981199" cy="3200400"/>
            <a:chOff x="2362200" y="2209800"/>
            <a:chExt cx="1981199" cy="3200400"/>
          </a:xfrm>
        </p:grpSpPr>
        <p:sp>
          <p:nvSpPr>
            <p:cNvPr id="22" name="Rectangle 21"/>
            <p:cNvSpPr/>
            <p:nvPr/>
          </p:nvSpPr>
          <p:spPr>
            <a:xfrm>
              <a:off x="2362200" y="2209800"/>
              <a:ext cx="1981199" cy="7620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mj-lt"/>
                </a:rPr>
                <a:t>Collaborate</a:t>
              </a:r>
            </a:p>
          </p:txBody>
        </p:sp>
        <p:sp>
          <p:nvSpPr>
            <p:cNvPr id="29" name="Rectangle 28"/>
            <p:cNvSpPr/>
            <p:nvPr/>
          </p:nvSpPr>
          <p:spPr>
            <a:xfrm>
              <a:off x="2362200" y="2971800"/>
              <a:ext cx="1981199" cy="24384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nSpc>
                  <a:spcPct val="110000"/>
                </a:lnSpc>
                <a:spcAft>
                  <a:spcPts val="600"/>
                </a:spcAft>
              </a:pPr>
              <a:r>
                <a:rPr lang="en-US" sz="1400" b="1" dirty="0">
                  <a:solidFill>
                    <a:schemeClr val="tx1">
                      <a:lumMod val="65000"/>
                      <a:lumOff val="35000"/>
                    </a:schemeClr>
                  </a:solidFill>
                  <a:latin typeface="+mj-lt"/>
                </a:rPr>
                <a:t>Collaborate with Author/SME.</a:t>
              </a:r>
            </a:p>
            <a:p>
              <a:pPr>
                <a:lnSpc>
                  <a:spcPct val="110000"/>
                </a:lnSpc>
                <a:spcAft>
                  <a:spcPts val="600"/>
                </a:spcAft>
              </a:pPr>
              <a:r>
                <a:rPr lang="en-US" sz="1400" dirty="0">
                  <a:solidFill>
                    <a:schemeClr val="tx1">
                      <a:lumMod val="65000"/>
                      <a:lumOff val="35000"/>
                    </a:schemeClr>
                  </a:solidFill>
                  <a:latin typeface="+mj-lt"/>
                </a:rPr>
                <a:t>Have the author and/or SME(s) review the graphic concept sketch and provide their feedback. Because it is a sketch, it is easy and fast to modify at this point. </a:t>
              </a:r>
            </a:p>
          </p:txBody>
        </p:sp>
      </p:grpSp>
      <p:grpSp>
        <p:nvGrpSpPr>
          <p:cNvPr id="34" name="Group 33"/>
          <p:cNvGrpSpPr/>
          <p:nvPr/>
        </p:nvGrpSpPr>
        <p:grpSpPr>
          <a:xfrm>
            <a:off x="4725086" y="2057400"/>
            <a:ext cx="1981199" cy="3200400"/>
            <a:chOff x="4737100" y="2209800"/>
            <a:chExt cx="1981199" cy="3200400"/>
          </a:xfrm>
        </p:grpSpPr>
        <p:sp>
          <p:nvSpPr>
            <p:cNvPr id="23" name="Rectangle 22"/>
            <p:cNvSpPr/>
            <p:nvPr/>
          </p:nvSpPr>
          <p:spPr>
            <a:xfrm>
              <a:off x="4737100" y="2209800"/>
              <a:ext cx="1981199" cy="7620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mj-lt"/>
                </a:rPr>
                <a:t>Render</a:t>
              </a:r>
            </a:p>
          </p:txBody>
        </p:sp>
        <p:sp>
          <p:nvSpPr>
            <p:cNvPr id="30" name="Rectangle 29"/>
            <p:cNvSpPr/>
            <p:nvPr/>
          </p:nvSpPr>
          <p:spPr>
            <a:xfrm>
              <a:off x="4737100" y="2971800"/>
              <a:ext cx="1981199" cy="24384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nSpc>
                  <a:spcPct val="110000"/>
                </a:lnSpc>
                <a:spcAft>
                  <a:spcPts val="600"/>
                </a:spcAft>
              </a:pPr>
              <a:r>
                <a:rPr lang="en-US" sz="1400" b="1" dirty="0">
                  <a:solidFill>
                    <a:schemeClr val="tx1">
                      <a:lumMod val="65000"/>
                      <a:lumOff val="35000"/>
                    </a:schemeClr>
                  </a:solidFill>
                  <a:latin typeface="+mj-lt"/>
                </a:rPr>
                <a:t>Render using design software.</a:t>
              </a:r>
            </a:p>
            <a:p>
              <a:pPr>
                <a:lnSpc>
                  <a:spcPct val="110000"/>
                </a:lnSpc>
                <a:spcAft>
                  <a:spcPts val="600"/>
                </a:spcAft>
              </a:pPr>
              <a:r>
                <a:rPr lang="en-US" sz="1400" dirty="0">
                  <a:solidFill>
                    <a:schemeClr val="tx1">
                      <a:lumMod val="65000"/>
                      <a:lumOff val="35000"/>
                    </a:schemeClr>
                  </a:solidFill>
                  <a:latin typeface="+mj-lt"/>
                </a:rPr>
                <a:t>Render the concept/sketch version of the graphic, based on template, and deliver proper size, color mode, resolution and format to author to review. </a:t>
              </a:r>
            </a:p>
          </p:txBody>
        </p:sp>
      </p:grpSp>
      <p:grpSp>
        <p:nvGrpSpPr>
          <p:cNvPr id="35" name="Group 34"/>
          <p:cNvGrpSpPr/>
          <p:nvPr/>
        </p:nvGrpSpPr>
        <p:grpSpPr>
          <a:xfrm>
            <a:off x="7061886" y="2057400"/>
            <a:ext cx="1981199" cy="3200400"/>
            <a:chOff x="7086600" y="2209800"/>
            <a:chExt cx="1981199" cy="3200400"/>
          </a:xfrm>
        </p:grpSpPr>
        <p:sp>
          <p:nvSpPr>
            <p:cNvPr id="24" name="Rectangle 23"/>
            <p:cNvSpPr/>
            <p:nvPr/>
          </p:nvSpPr>
          <p:spPr>
            <a:xfrm>
              <a:off x="7086600" y="2209800"/>
              <a:ext cx="1981199" cy="7620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mj-lt"/>
                </a:rPr>
                <a:t>Refine</a:t>
              </a:r>
            </a:p>
          </p:txBody>
        </p:sp>
        <p:sp>
          <p:nvSpPr>
            <p:cNvPr id="31" name="Rectangle 30"/>
            <p:cNvSpPr/>
            <p:nvPr/>
          </p:nvSpPr>
          <p:spPr>
            <a:xfrm>
              <a:off x="7086600" y="2971800"/>
              <a:ext cx="1981199" cy="24384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nSpc>
                  <a:spcPct val="110000"/>
                </a:lnSpc>
                <a:spcAft>
                  <a:spcPts val="600"/>
                </a:spcAft>
              </a:pPr>
              <a:r>
                <a:rPr lang="en-US" sz="1400" b="1" dirty="0">
                  <a:solidFill>
                    <a:schemeClr val="tx1">
                      <a:lumMod val="65000"/>
                      <a:lumOff val="35000"/>
                    </a:schemeClr>
                  </a:solidFill>
                  <a:latin typeface="+mj-lt"/>
                </a:rPr>
                <a:t>Make revisions as required.</a:t>
              </a:r>
            </a:p>
            <a:p>
              <a:pPr>
                <a:lnSpc>
                  <a:spcPct val="110000"/>
                </a:lnSpc>
                <a:spcAft>
                  <a:spcPts val="600"/>
                </a:spcAft>
              </a:pPr>
              <a:r>
                <a:rPr lang="en-US" sz="1400" dirty="0">
                  <a:solidFill>
                    <a:schemeClr val="tx1">
                      <a:lumMod val="65000"/>
                      <a:lumOff val="35000"/>
                    </a:schemeClr>
                  </a:solidFill>
                  <a:latin typeface="+mj-lt"/>
                </a:rPr>
                <a:t>Make changes to the graphic as required by author/SMEs and/or color team reviews. Don’t take things personal: this is the nature of our business. </a:t>
              </a:r>
            </a:p>
          </p:txBody>
        </p:sp>
      </p:grpSp>
      <p:sp>
        <p:nvSpPr>
          <p:cNvPr id="20"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79</a:t>
            </a:fld>
            <a:endParaRPr lang="en-US" dirty="0"/>
          </a:p>
        </p:txBody>
      </p:sp>
    </p:spTree>
    <p:extLst>
      <p:ext uri="{BB962C8B-B14F-4D97-AF65-F5344CB8AC3E}">
        <p14:creationId xmlns:p14="http://schemas.microsoft.com/office/powerpoint/2010/main" val="80644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457200"/>
            <a:ext cx="8305801" cy="609600"/>
          </a:xfrm>
        </p:spPr>
        <p:txBody>
          <a:bodyPr/>
          <a:lstStyle/>
          <a:p>
            <a:r>
              <a:rPr lang="en-US" dirty="0"/>
              <a:t>Design Matters</a:t>
            </a:r>
          </a:p>
        </p:txBody>
      </p:sp>
      <p:sp>
        <p:nvSpPr>
          <p:cNvPr id="8" name="Subtitle 7"/>
          <p:cNvSpPr>
            <a:spLocks noGrp="1"/>
          </p:cNvSpPr>
          <p:nvPr>
            <p:ph type="subTitle" idx="11"/>
          </p:nvPr>
        </p:nvSpPr>
        <p:spPr>
          <a:xfrm>
            <a:off x="381000" y="1102424"/>
            <a:ext cx="8382000" cy="573975"/>
          </a:xfrm>
        </p:spPr>
        <p:txBody>
          <a:bodyPr>
            <a:normAutofit fontScale="92500"/>
          </a:bodyPr>
          <a:lstStyle/>
          <a:p>
            <a:r>
              <a:rPr lang="en-US" dirty="0"/>
              <a:t>The impact of text is lower no matter what the font size is</a:t>
            </a:r>
          </a:p>
        </p:txBody>
      </p:sp>
      <p:sp>
        <p:nvSpPr>
          <p:cNvPr id="10" name="Rectangle 9"/>
          <p:cNvSpPr/>
          <p:nvPr/>
        </p:nvSpPr>
        <p:spPr>
          <a:xfrm>
            <a:off x="0" y="1905000"/>
            <a:ext cx="4572000" cy="3657600"/>
          </a:xfrm>
          <a:prstGeom prst="rect">
            <a:avLst/>
          </a:prstGeom>
          <a:solidFill>
            <a:srgbClr val="676767"/>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25425" algn="ctr"/>
            <a:r>
              <a:rPr lang="en-US" sz="4000" dirty="0">
                <a:latin typeface="+mj-lt"/>
              </a:rPr>
              <a:t>Text</a:t>
            </a:r>
          </a:p>
          <a:p>
            <a:pPr marL="225425" algn="ctr"/>
            <a:endParaRPr lang="en-US" sz="2000" dirty="0"/>
          </a:p>
          <a:p>
            <a:pPr marL="225425" algn="ctr"/>
            <a:br>
              <a:rPr lang="en-US" sz="2000" dirty="0"/>
            </a:br>
            <a:r>
              <a:rPr lang="en-US" sz="2400" dirty="0"/>
              <a:t>This is a closed plane curve, every point of which is equidistant from a fixed point within a curve. </a:t>
            </a:r>
            <a:endParaRPr lang="en-US" dirty="0"/>
          </a:p>
        </p:txBody>
      </p:sp>
      <p:sp>
        <p:nvSpPr>
          <p:cNvPr id="11" name="Rectangle 10"/>
          <p:cNvSpPr/>
          <p:nvPr/>
        </p:nvSpPr>
        <p:spPr>
          <a:xfrm>
            <a:off x="4578423" y="1905000"/>
            <a:ext cx="4572000" cy="3657600"/>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25425" algn="ctr"/>
            <a:r>
              <a:rPr lang="en-US" sz="4000" dirty="0">
                <a:latin typeface="+mj-lt"/>
              </a:rPr>
              <a:t>Visual</a:t>
            </a:r>
          </a:p>
        </p:txBody>
      </p:sp>
      <p:sp>
        <p:nvSpPr>
          <p:cNvPr id="12" name="Oval 11"/>
          <p:cNvSpPr/>
          <p:nvPr/>
        </p:nvSpPr>
        <p:spPr bwMode="auto">
          <a:xfrm>
            <a:off x="6096000" y="2971800"/>
            <a:ext cx="1905000" cy="1905000"/>
          </a:xfrm>
          <a:prstGeom prst="ellipse">
            <a:avLst/>
          </a:prstGeom>
          <a:solidFill>
            <a:schemeClr val="bg1">
              <a:lumMod val="9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8</a:t>
            </a:fld>
            <a:endParaRPr lang="en-US" dirty="0"/>
          </a:p>
        </p:txBody>
      </p:sp>
    </p:spTree>
    <p:extLst>
      <p:ext uri="{BB962C8B-B14F-4D97-AF65-F5344CB8AC3E}">
        <p14:creationId xmlns:p14="http://schemas.microsoft.com/office/powerpoint/2010/main" val="194060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xercise_Discover.jpg"/>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ontent Placeholder 3"/>
          <p:cNvSpPr txBox="1">
            <a:spLocks/>
          </p:cNvSpPr>
          <p:nvPr/>
        </p:nvSpPr>
        <p:spPr>
          <a:xfrm>
            <a:off x="228600" y="3429000"/>
            <a:ext cx="2895600" cy="2209800"/>
          </a:xfrm>
          <a:prstGeom prst="rect">
            <a:avLst/>
          </a:prstGeom>
        </p:spPr>
        <p:txBody>
          <a:bodyPr>
            <a:normAutofit fontScale="62500" lnSpcReduction="20000"/>
          </a:bodyPr>
          <a:lstStyle>
            <a:lvl1pPr marL="228600" indent="-228600" algn="l" defTabSz="914400" rtl="0" eaLnBrk="1" latinLnBrk="0" hangingPunct="1">
              <a:spcBef>
                <a:spcPct val="20000"/>
              </a:spcBef>
              <a:buClr>
                <a:srgbClr val="1B75BB"/>
              </a:buClr>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rgbClr val="BE1E2D"/>
              </a:buClr>
              <a:buFont typeface="Wingdings" charset="2"/>
              <a:buChar char="ü"/>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None/>
            </a:pPr>
            <a:r>
              <a:rPr lang="en-US" sz="3200" dirty="0">
                <a:solidFill>
                  <a:srgbClr val="BE1E2D"/>
                </a:solidFill>
              </a:rPr>
              <a:t>MODULE 8 EXERCISE:</a:t>
            </a:r>
          </a:p>
          <a:p>
            <a:pPr marL="0" indent="0">
              <a:spcAft>
                <a:spcPts val="600"/>
              </a:spcAft>
              <a:buNone/>
            </a:pPr>
            <a:r>
              <a:rPr lang="en-US" dirty="0"/>
              <a:t>CREATE TEMPLATE AND DESIGN THE GRAPHIC. </a:t>
            </a:r>
          </a:p>
          <a:p>
            <a:pPr marL="0" indent="0">
              <a:spcAft>
                <a:spcPts val="600"/>
              </a:spcAft>
              <a:buNone/>
            </a:pPr>
            <a:r>
              <a:rPr lang="en-US" dirty="0"/>
              <a:t>FILES: </a:t>
            </a:r>
            <a:r>
              <a:rPr lang="fr-FR" dirty="0"/>
              <a:t>Module 8 Graphics Template PPT.pptx</a:t>
            </a:r>
          </a:p>
          <a:p>
            <a:pPr marL="0" indent="0">
              <a:spcAft>
                <a:spcPts val="600"/>
              </a:spcAft>
              <a:buNone/>
            </a:pPr>
            <a:r>
              <a:rPr lang="fr-FR" dirty="0"/>
              <a:t>Module 8 Graphics Template Illustrator.pdf</a:t>
            </a:r>
          </a:p>
          <a:p>
            <a:pPr marL="0" indent="0">
              <a:spcAft>
                <a:spcPts val="600"/>
              </a:spcAft>
              <a:buNone/>
            </a:pPr>
            <a:endParaRPr lang="en-US" dirty="0"/>
          </a:p>
        </p:txBody>
      </p:sp>
    </p:spTree>
    <p:extLst>
      <p:ext uri="{BB962C8B-B14F-4D97-AF65-F5344CB8AC3E}">
        <p14:creationId xmlns:p14="http://schemas.microsoft.com/office/powerpoint/2010/main" val="11287370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5A5B-71A0-1872-A079-E9AE81174258}"/>
              </a:ext>
            </a:extLst>
          </p:cNvPr>
          <p:cNvSpPr>
            <a:spLocks noGrp="1"/>
          </p:cNvSpPr>
          <p:nvPr>
            <p:ph type="title"/>
          </p:nvPr>
        </p:nvSpPr>
        <p:spPr/>
        <p:txBody>
          <a:bodyPr/>
          <a:lstStyle/>
          <a:p>
            <a:r>
              <a:rPr lang="en-US" b="1" i="0" dirty="0">
                <a:solidFill>
                  <a:srgbClr val="17375E"/>
                </a:solidFill>
                <a:effectLst/>
                <a:highlight>
                  <a:srgbClr val="FFFFFF"/>
                </a:highlight>
                <a:latin typeface="Plus Jakarta Sans"/>
              </a:rPr>
              <a:t>DELIVER: </a:t>
            </a:r>
            <a:r>
              <a:rPr lang="en-US" b="1" i="0">
                <a:solidFill>
                  <a:srgbClr val="17375E"/>
                </a:solidFill>
                <a:effectLst/>
                <a:highlight>
                  <a:srgbClr val="FFFFFF"/>
                </a:highlight>
                <a:latin typeface="Plus Jakarta Sans"/>
              </a:rPr>
              <a:t>Producing and DELIVERING </a:t>
            </a:r>
            <a:r>
              <a:rPr lang="en-US" b="1" i="0" dirty="0">
                <a:solidFill>
                  <a:srgbClr val="17375E"/>
                </a:solidFill>
                <a:effectLst/>
                <a:highlight>
                  <a:srgbClr val="FFFFFF"/>
                </a:highlight>
                <a:latin typeface="Plus Jakarta Sans"/>
              </a:rPr>
              <a:t>THE PROPOSAL</a:t>
            </a:r>
            <a:endParaRPr lang="en-US" dirty="0"/>
          </a:p>
        </p:txBody>
      </p:sp>
      <p:sp>
        <p:nvSpPr>
          <p:cNvPr id="3" name="Text Placeholder 2">
            <a:extLst>
              <a:ext uri="{FF2B5EF4-FFF2-40B4-BE49-F238E27FC236}">
                <a16:creationId xmlns:a16="http://schemas.microsoft.com/office/drawing/2014/main" id="{B9F8341F-405E-82F4-7FB5-52EBF4173682}"/>
              </a:ext>
            </a:extLst>
          </p:cNvPr>
          <p:cNvSpPr>
            <a:spLocks noGrp="1"/>
          </p:cNvSpPr>
          <p:nvPr>
            <p:ph type="body" idx="1"/>
          </p:nvPr>
        </p:nvSpPr>
        <p:spPr/>
        <p:txBody>
          <a:bodyPr/>
          <a:lstStyle/>
          <a:p>
            <a:r>
              <a:rPr lang="en-US" dirty="0"/>
              <a:t>Module 9</a:t>
            </a:r>
          </a:p>
        </p:txBody>
      </p:sp>
    </p:spTree>
    <p:extLst>
      <p:ext uri="{BB962C8B-B14F-4D97-AF65-F5344CB8AC3E}">
        <p14:creationId xmlns:p14="http://schemas.microsoft.com/office/powerpoint/2010/main" val="2421026548"/>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eliverSlides.jpg" descr="/Users/bridgetskelly/Desktop/DeliverSlides.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88876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105400" y="0"/>
            <a:ext cx="4038600" cy="61722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365760" rIns="365760" rtlCol="0" anchor="ctr"/>
          <a:lstStyle/>
          <a:p>
            <a:pPr>
              <a:spcAft>
                <a:spcPts val="600"/>
              </a:spcAft>
            </a:pPr>
            <a:endParaRPr lang="en-US" sz="2400" b="1" dirty="0">
              <a:solidFill>
                <a:srgbClr val="1B75BB"/>
              </a:solidFill>
              <a:latin typeface="+mj-lt"/>
            </a:endParaRPr>
          </a:p>
          <a:p>
            <a:pPr>
              <a:spcAft>
                <a:spcPts val="600"/>
              </a:spcAft>
            </a:pPr>
            <a:endParaRPr lang="en-US" sz="2400" b="1" dirty="0">
              <a:solidFill>
                <a:srgbClr val="1B75BB"/>
              </a:solidFill>
              <a:latin typeface="+mj-lt"/>
            </a:endParaRPr>
          </a:p>
          <a:p>
            <a:pPr>
              <a:spcAft>
                <a:spcPts val="600"/>
              </a:spcAft>
            </a:pPr>
            <a:endParaRPr lang="en-US" sz="2400" b="1" dirty="0">
              <a:solidFill>
                <a:srgbClr val="1B75BB"/>
              </a:solidFill>
              <a:latin typeface="+mj-lt"/>
            </a:endParaRPr>
          </a:p>
        </p:txBody>
      </p:sp>
      <p:sp>
        <p:nvSpPr>
          <p:cNvPr id="4" name="Title 3"/>
          <p:cNvSpPr>
            <a:spLocks noGrp="1"/>
          </p:cNvSpPr>
          <p:nvPr>
            <p:ph type="title"/>
          </p:nvPr>
        </p:nvSpPr>
        <p:spPr/>
        <p:txBody>
          <a:bodyPr/>
          <a:lstStyle/>
          <a:p>
            <a:r>
              <a:rPr lang="en-US" dirty="0"/>
              <a:t>Deliver</a:t>
            </a:r>
          </a:p>
        </p:txBody>
      </p:sp>
      <p:sp>
        <p:nvSpPr>
          <p:cNvPr id="7" name="Subtitle 6"/>
          <p:cNvSpPr>
            <a:spLocks noGrp="1"/>
          </p:cNvSpPr>
          <p:nvPr>
            <p:ph type="subTitle" idx="11"/>
          </p:nvPr>
        </p:nvSpPr>
        <p:spPr>
          <a:xfrm>
            <a:off x="914400" y="1066800"/>
            <a:ext cx="4343400" cy="457200"/>
          </a:xfrm>
        </p:spPr>
        <p:txBody>
          <a:bodyPr>
            <a:normAutofit/>
          </a:bodyPr>
          <a:lstStyle/>
          <a:p>
            <a:r>
              <a:rPr lang="en-US" dirty="0"/>
              <a:t>Insertion Into Proposal</a:t>
            </a:r>
          </a:p>
        </p:txBody>
      </p:sp>
      <p:sp>
        <p:nvSpPr>
          <p:cNvPr id="5" name="Content Placeholder 4"/>
          <p:cNvSpPr>
            <a:spLocks noGrp="1"/>
          </p:cNvSpPr>
          <p:nvPr>
            <p:ph sz="half" idx="1"/>
          </p:nvPr>
        </p:nvSpPr>
        <p:spPr>
          <a:xfrm>
            <a:off x="914400" y="1600200"/>
            <a:ext cx="3657600" cy="3962400"/>
          </a:xfrm>
        </p:spPr>
        <p:txBody>
          <a:bodyPr>
            <a:normAutofit fontScale="85000" lnSpcReduction="20000"/>
          </a:bodyPr>
          <a:lstStyle/>
          <a:p>
            <a:pPr>
              <a:lnSpc>
                <a:spcPct val="140000"/>
              </a:lnSpc>
              <a:spcBef>
                <a:spcPts val="600"/>
              </a:spcBef>
              <a:spcAft>
                <a:spcPts val="600"/>
              </a:spcAft>
            </a:pPr>
            <a:r>
              <a:rPr lang="en-US" dirty="0"/>
              <a:t>Prepare proposal document and other packaging for final production and submission to the government. </a:t>
            </a:r>
          </a:p>
          <a:p>
            <a:pPr>
              <a:lnSpc>
                <a:spcPct val="140000"/>
              </a:lnSpc>
              <a:spcBef>
                <a:spcPts val="600"/>
              </a:spcBef>
              <a:spcAft>
                <a:spcPts val="600"/>
              </a:spcAft>
            </a:pPr>
            <a:r>
              <a:rPr lang="en-US" dirty="0"/>
              <a:t>Inserting graphics into Word is typically done by the Desktop Publisher (DTP). </a:t>
            </a:r>
          </a:p>
          <a:p>
            <a:pPr>
              <a:lnSpc>
                <a:spcPct val="140000"/>
              </a:lnSpc>
              <a:spcBef>
                <a:spcPts val="600"/>
              </a:spcBef>
              <a:spcAft>
                <a:spcPts val="600"/>
              </a:spcAft>
            </a:pPr>
            <a:r>
              <a:rPr lang="en-US" dirty="0"/>
              <a:t>Graphic Designer’s role is to provide the final, easy-to-insert graphic to DTP that doesn’t require additional sizing, cropping, or other formatting.</a:t>
            </a:r>
          </a:p>
        </p:txBody>
      </p:sp>
      <p:pic>
        <p:nvPicPr>
          <p:cNvPr id="9"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246" t="19411" r="28373" b="7782"/>
          <a:stretch/>
        </p:blipFill>
        <p:spPr bwMode="auto">
          <a:xfrm>
            <a:off x="5257800" y="1320641"/>
            <a:ext cx="2072791" cy="279415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181600" y="139750"/>
            <a:ext cx="3962400" cy="1036694"/>
          </a:xfrm>
          <a:prstGeom prst="rect">
            <a:avLst/>
          </a:prstGeom>
          <a:noFill/>
        </p:spPr>
        <p:txBody>
          <a:bodyPr wrap="square" rtlCol="0">
            <a:spAutoFit/>
          </a:bodyPr>
          <a:lstStyle/>
          <a:p>
            <a:pPr>
              <a:lnSpc>
                <a:spcPct val="110000"/>
              </a:lnSpc>
              <a:spcBef>
                <a:spcPts val="600"/>
              </a:spcBef>
              <a:spcAft>
                <a:spcPts val="600"/>
              </a:spcAft>
            </a:pPr>
            <a:r>
              <a:rPr lang="en-US" sz="1400" dirty="0">
                <a:solidFill>
                  <a:srgbClr val="1B75BB"/>
                </a:solidFill>
              </a:rPr>
              <a:t>By resizing the final image, you are automatically resizing the text, potentially making it noncompliant with the RFP </a:t>
            </a:r>
            <a:br>
              <a:rPr lang="en-US" sz="1400" dirty="0">
                <a:solidFill>
                  <a:srgbClr val="1B75BB"/>
                </a:solidFill>
              </a:rPr>
            </a:br>
            <a:r>
              <a:rPr lang="en-US" sz="1400" dirty="0">
                <a:solidFill>
                  <a:srgbClr val="1B75BB"/>
                </a:solidFill>
              </a:rPr>
              <a:t>formatting instructions on minimum font size.</a:t>
            </a:r>
            <a:endParaRPr lang="en-US" dirty="0"/>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051" t="18371" r="28241" b="9091"/>
          <a:stretch/>
        </p:blipFill>
        <p:spPr bwMode="auto">
          <a:xfrm>
            <a:off x="6934200" y="3276600"/>
            <a:ext cx="2064542" cy="274319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ontent Placeholder 6"/>
          <p:cNvSpPr txBox="1">
            <a:spLocks/>
          </p:cNvSpPr>
          <p:nvPr/>
        </p:nvSpPr>
        <p:spPr>
          <a:xfrm>
            <a:off x="7315200" y="1640221"/>
            <a:ext cx="1828800" cy="148397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Clr>
                <a:srgbClr val="1B75BB"/>
              </a:buClr>
              <a:buFontTx/>
              <a:buNone/>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Clr>
                <a:srgbClr val="BE1E2D"/>
              </a:buClr>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ct val="130000"/>
              </a:lnSpc>
            </a:pPr>
            <a:r>
              <a:rPr lang="en-US" sz="1200" dirty="0"/>
              <a:t>Compliant and readable, with an action caption.</a:t>
            </a:r>
          </a:p>
        </p:txBody>
      </p:sp>
      <p:sp>
        <p:nvSpPr>
          <p:cNvPr id="15" name="Content Placeholder 6"/>
          <p:cNvSpPr txBox="1">
            <a:spLocks/>
          </p:cNvSpPr>
          <p:nvPr/>
        </p:nvSpPr>
        <p:spPr>
          <a:xfrm>
            <a:off x="5105400" y="4916821"/>
            <a:ext cx="1828800" cy="102677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Clr>
                <a:srgbClr val="1B75BB"/>
              </a:buClr>
              <a:buFontTx/>
              <a:buNone/>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Clr>
                <a:srgbClr val="BE1E2D"/>
              </a:buClr>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r">
              <a:lnSpc>
                <a:spcPct val="130000"/>
              </a:lnSpc>
            </a:pPr>
            <a:r>
              <a:rPr lang="en-US" sz="1200" dirty="0"/>
              <a:t>Non-compliant, unreadable, impossible to understand.</a:t>
            </a:r>
          </a:p>
        </p:txBody>
      </p:sp>
      <p:sp>
        <p:nvSpPr>
          <p:cNvPr id="12"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83</a:t>
            </a:fld>
            <a:endParaRPr lang="en-US" dirty="0"/>
          </a:p>
        </p:txBody>
      </p:sp>
    </p:spTree>
    <p:extLst>
      <p:ext uri="{BB962C8B-B14F-4D97-AF65-F5344CB8AC3E}">
        <p14:creationId xmlns:p14="http://schemas.microsoft.com/office/powerpoint/2010/main" val="16250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Deliver</a:t>
            </a:r>
          </a:p>
        </p:txBody>
      </p:sp>
      <p:sp>
        <p:nvSpPr>
          <p:cNvPr id="9" name="Subtitle 8"/>
          <p:cNvSpPr>
            <a:spLocks noGrp="1"/>
          </p:cNvSpPr>
          <p:nvPr>
            <p:ph type="subTitle" idx="11"/>
          </p:nvPr>
        </p:nvSpPr>
        <p:spPr/>
        <p:txBody>
          <a:bodyPr/>
          <a:lstStyle/>
          <a:p>
            <a:r>
              <a:rPr lang="en-US" dirty="0"/>
              <a:t>Proposal Packaging</a:t>
            </a:r>
          </a:p>
        </p:txBody>
      </p:sp>
      <p:sp>
        <p:nvSpPr>
          <p:cNvPr id="7" name="Content Placeholder 6"/>
          <p:cNvSpPr>
            <a:spLocks noGrp="1"/>
          </p:cNvSpPr>
          <p:nvPr>
            <p:ph sz="half" idx="1"/>
          </p:nvPr>
        </p:nvSpPr>
        <p:spPr>
          <a:xfrm>
            <a:off x="914400" y="1447800"/>
            <a:ext cx="7467600" cy="2057400"/>
          </a:xfrm>
        </p:spPr>
        <p:txBody>
          <a:bodyPr>
            <a:normAutofit/>
          </a:bodyPr>
          <a:lstStyle/>
          <a:p>
            <a:pPr>
              <a:spcBef>
                <a:spcPts val="600"/>
              </a:spcBef>
              <a:spcAft>
                <a:spcPts val="600"/>
              </a:spcAft>
            </a:pPr>
            <a:r>
              <a:rPr lang="en-US" b="1" dirty="0">
                <a:solidFill>
                  <a:srgbClr val="BE1E2D"/>
                </a:solidFill>
              </a:rPr>
              <a:t>Cover and Spine Sizes</a:t>
            </a:r>
          </a:p>
          <a:p>
            <a:pPr>
              <a:spcAft>
                <a:spcPts val="600"/>
              </a:spcAft>
            </a:pPr>
            <a:r>
              <a:rPr lang="en-US" sz="1800" dirty="0"/>
              <a:t>Find out what binder size is needed for the cover(s) and spine(s)</a:t>
            </a:r>
          </a:p>
          <a:p>
            <a:pPr>
              <a:spcBef>
                <a:spcPts val="600"/>
              </a:spcBef>
              <a:spcAft>
                <a:spcPts val="600"/>
              </a:spcAft>
            </a:pPr>
            <a:r>
              <a:rPr lang="en-US" sz="1800" dirty="0"/>
              <a:t>Separate volumes may have different page counts—different sized covers and spines may be needed. Use the following table to determine cover and spine dimensions:</a:t>
            </a:r>
          </a:p>
        </p:txBody>
      </p:sp>
      <p:graphicFrame>
        <p:nvGraphicFramePr>
          <p:cNvPr id="10" name="Table 9"/>
          <p:cNvGraphicFramePr>
            <a:graphicFrameLocks noGrp="1"/>
          </p:cNvGraphicFramePr>
          <p:nvPr/>
        </p:nvGraphicFramePr>
        <p:xfrm>
          <a:off x="990599" y="3657600"/>
          <a:ext cx="7620001" cy="2042160"/>
        </p:xfrm>
        <a:graphic>
          <a:graphicData uri="http://schemas.openxmlformats.org/drawingml/2006/table">
            <a:tbl>
              <a:tblPr firstRow="1" bandRow="1">
                <a:tableStyleId>{073A0DAA-6AF3-43AB-8588-CEC1D06C72B9}</a:tableStyleId>
              </a:tblPr>
              <a:tblGrid>
                <a:gridCol w="1207129">
                  <a:extLst>
                    <a:ext uri="{9D8B030D-6E8A-4147-A177-3AD203B41FA5}">
                      <a16:colId xmlns:a16="http://schemas.microsoft.com/office/drawing/2014/main" val="20000"/>
                    </a:ext>
                  </a:extLst>
                </a:gridCol>
                <a:gridCol w="1282574">
                  <a:extLst>
                    <a:ext uri="{9D8B030D-6E8A-4147-A177-3AD203B41FA5}">
                      <a16:colId xmlns:a16="http://schemas.microsoft.com/office/drawing/2014/main" val="20001"/>
                    </a:ext>
                  </a:extLst>
                </a:gridCol>
                <a:gridCol w="1395743">
                  <a:extLst>
                    <a:ext uri="{9D8B030D-6E8A-4147-A177-3AD203B41FA5}">
                      <a16:colId xmlns:a16="http://schemas.microsoft.com/office/drawing/2014/main" val="20002"/>
                    </a:ext>
                  </a:extLst>
                </a:gridCol>
                <a:gridCol w="1848416">
                  <a:extLst>
                    <a:ext uri="{9D8B030D-6E8A-4147-A177-3AD203B41FA5}">
                      <a16:colId xmlns:a16="http://schemas.microsoft.com/office/drawing/2014/main" val="20003"/>
                    </a:ext>
                  </a:extLst>
                </a:gridCol>
                <a:gridCol w="1886139">
                  <a:extLst>
                    <a:ext uri="{9D8B030D-6E8A-4147-A177-3AD203B41FA5}">
                      <a16:colId xmlns:a16="http://schemas.microsoft.com/office/drawing/2014/main" val="20004"/>
                    </a:ext>
                  </a:extLst>
                </a:gridCol>
              </a:tblGrid>
              <a:tr h="147320">
                <a:tc>
                  <a:txBody>
                    <a:bodyPr/>
                    <a:lstStyle/>
                    <a:p>
                      <a:pPr algn="ctr"/>
                      <a:r>
                        <a:rPr lang="en-US" sz="1000" dirty="0"/>
                        <a:t>Normal </a:t>
                      </a:r>
                      <a:br>
                        <a:rPr lang="en-US" sz="1000" dirty="0"/>
                      </a:br>
                      <a:r>
                        <a:rPr lang="en-US" sz="1000" dirty="0"/>
                        <a:t>Binders</a:t>
                      </a:r>
                      <a:endParaRPr lang="en-US" sz="1000" dirty="0">
                        <a:latin typeface="Arial" pitchFamily="34" charset="0"/>
                        <a:cs typeface="Arial" pitchFamily="34" charset="0"/>
                      </a:endParaRPr>
                    </a:p>
                  </a:txBody>
                  <a:tcPr>
                    <a:solidFill>
                      <a:srgbClr val="1B75BB"/>
                    </a:solidFill>
                  </a:tcPr>
                </a:tc>
                <a:tc>
                  <a:txBody>
                    <a:bodyPr/>
                    <a:lstStyle/>
                    <a:p>
                      <a:pPr algn="ctr"/>
                      <a:r>
                        <a:rPr lang="en-US" sz="1000" dirty="0"/>
                        <a:t>20lb Paper </a:t>
                      </a:r>
                      <a:br>
                        <a:rPr lang="en-US" sz="1000" dirty="0"/>
                      </a:br>
                      <a:r>
                        <a:rPr lang="en-US" sz="1000" dirty="0"/>
                        <a:t>Count</a:t>
                      </a:r>
                      <a:endParaRPr lang="en-US" sz="1000" dirty="0">
                        <a:latin typeface="Arial" pitchFamily="34" charset="0"/>
                        <a:cs typeface="Arial" pitchFamily="34" charset="0"/>
                      </a:endParaRPr>
                    </a:p>
                  </a:txBody>
                  <a:tcPr>
                    <a:solidFill>
                      <a:srgbClr val="1B75BB"/>
                    </a:solidFill>
                  </a:tcPr>
                </a:tc>
                <a:tc>
                  <a:txBody>
                    <a:bodyPr/>
                    <a:lstStyle/>
                    <a:p>
                      <a:pPr algn="ctr"/>
                      <a:r>
                        <a:rPr lang="en-US" sz="1000" dirty="0"/>
                        <a:t>28lb Paper </a:t>
                      </a:r>
                      <a:br>
                        <a:rPr lang="en-US" sz="1000" dirty="0"/>
                      </a:br>
                      <a:r>
                        <a:rPr lang="en-US" sz="1000" dirty="0"/>
                        <a:t>Count (Approx.)</a:t>
                      </a:r>
                      <a:endParaRPr lang="en-US" sz="1000" dirty="0">
                        <a:latin typeface="Arial" pitchFamily="34" charset="0"/>
                        <a:cs typeface="Arial" pitchFamily="34" charset="0"/>
                      </a:endParaRPr>
                    </a:p>
                  </a:txBody>
                  <a:tcPr>
                    <a:solidFill>
                      <a:srgbClr val="1B75BB"/>
                    </a:solidFill>
                  </a:tcPr>
                </a:tc>
                <a:tc>
                  <a:txBody>
                    <a:bodyPr/>
                    <a:lstStyle/>
                    <a:p>
                      <a:pPr algn="ctr"/>
                      <a:r>
                        <a:rPr lang="en-US" sz="1000" dirty="0"/>
                        <a:t>Covers (Front &amp; Back):</a:t>
                      </a:r>
                      <a:r>
                        <a:rPr lang="en-US" sz="1000" baseline="0" dirty="0"/>
                        <a:t> </a:t>
                      </a:r>
                      <a:r>
                        <a:rPr lang="en-US" sz="1000" dirty="0"/>
                        <a:t>All have 11” Height</a:t>
                      </a:r>
                      <a:endParaRPr lang="en-US" sz="1000" dirty="0">
                        <a:latin typeface="Arial" pitchFamily="34" charset="0"/>
                        <a:cs typeface="Arial" pitchFamily="34" charset="0"/>
                      </a:endParaRPr>
                    </a:p>
                  </a:txBody>
                  <a:tcPr>
                    <a:solidFill>
                      <a:srgbClr val="1B75BB"/>
                    </a:solidFill>
                  </a:tcPr>
                </a:tc>
                <a:tc>
                  <a:txBody>
                    <a:bodyPr/>
                    <a:lstStyle/>
                    <a:p>
                      <a:pPr algn="ctr"/>
                      <a:r>
                        <a:rPr lang="en-US" sz="1000" dirty="0"/>
                        <a:t>Spines:</a:t>
                      </a:r>
                      <a:br>
                        <a:rPr lang="en-US" sz="1000" dirty="0"/>
                      </a:br>
                      <a:r>
                        <a:rPr lang="en-US" sz="1000" dirty="0"/>
                        <a:t>All have 11” Height </a:t>
                      </a:r>
                      <a:endParaRPr lang="en-US" sz="1000" dirty="0">
                        <a:latin typeface="Arial" pitchFamily="34" charset="0"/>
                        <a:cs typeface="Arial" pitchFamily="34" charset="0"/>
                      </a:endParaRPr>
                    </a:p>
                  </a:txBody>
                  <a:tcPr>
                    <a:solidFill>
                      <a:srgbClr val="1B75BB"/>
                    </a:solidFill>
                  </a:tcPr>
                </a:tc>
                <a:extLst>
                  <a:ext uri="{0D108BD9-81ED-4DB2-BD59-A6C34878D82A}">
                    <a16:rowId xmlns:a16="http://schemas.microsoft.com/office/drawing/2014/main" val="10000"/>
                  </a:ext>
                </a:extLst>
              </a:tr>
              <a:tr h="132080">
                <a:tc>
                  <a:txBody>
                    <a:bodyPr/>
                    <a:lstStyle/>
                    <a:p>
                      <a:pPr algn="ctr"/>
                      <a:r>
                        <a:rPr lang="en-US" sz="1200" dirty="0"/>
                        <a:t>.5” (half inch)</a:t>
                      </a:r>
                      <a:endParaRPr lang="en-US" sz="1200" dirty="0">
                        <a:latin typeface="Arial" pitchFamily="34" charset="0"/>
                        <a:cs typeface="Arial" pitchFamily="34" charset="0"/>
                      </a:endParaRPr>
                    </a:p>
                  </a:txBody>
                  <a:tcPr/>
                </a:tc>
                <a:tc>
                  <a:txBody>
                    <a:bodyPr/>
                    <a:lstStyle/>
                    <a:p>
                      <a:pPr algn="ctr"/>
                      <a:r>
                        <a:rPr lang="en-US" sz="1200" dirty="0"/>
                        <a:t>90</a:t>
                      </a:r>
                      <a:endParaRPr lang="en-US" sz="1200" dirty="0">
                        <a:latin typeface="Arial" pitchFamily="34" charset="0"/>
                        <a:cs typeface="Arial" pitchFamily="34" charset="0"/>
                      </a:endParaRPr>
                    </a:p>
                  </a:txBody>
                  <a:tcPr/>
                </a:tc>
                <a:tc>
                  <a:txBody>
                    <a:bodyPr/>
                    <a:lstStyle/>
                    <a:p>
                      <a:pPr algn="ctr"/>
                      <a:r>
                        <a:rPr lang="en-US" sz="1200" dirty="0"/>
                        <a:t>81</a:t>
                      </a:r>
                      <a:endParaRPr lang="en-US" sz="1200" dirty="0">
                        <a:latin typeface="Arial" pitchFamily="34" charset="0"/>
                        <a:cs typeface="Arial" pitchFamily="34" charset="0"/>
                      </a:endParaRPr>
                    </a:p>
                  </a:txBody>
                  <a:tcPr/>
                </a:tc>
                <a:tc>
                  <a:txBody>
                    <a:bodyPr/>
                    <a:lstStyle/>
                    <a:p>
                      <a:r>
                        <a:rPr lang="en-US" sz="1200" dirty="0"/>
                        <a:t>9.5625” (9 &amp; 9/16”)</a:t>
                      </a:r>
                      <a:endParaRPr lang="en-US" sz="1200" dirty="0">
                        <a:latin typeface="Arial" pitchFamily="34" charset="0"/>
                        <a:cs typeface="Arial" pitchFamily="34" charset="0"/>
                      </a:endParaRPr>
                    </a:p>
                  </a:txBody>
                  <a:tcPr/>
                </a:tc>
                <a:tc>
                  <a:txBody>
                    <a:bodyPr/>
                    <a:lstStyle/>
                    <a:p>
                      <a:r>
                        <a:rPr lang="en-US" sz="1200" dirty="0"/>
                        <a:t>0.5625” (9/16”)</a:t>
                      </a:r>
                      <a:endParaRPr lang="en-US" sz="1200" dirty="0">
                        <a:latin typeface="Arial" pitchFamily="34" charset="0"/>
                        <a:cs typeface="Arial" pitchFamily="34" charset="0"/>
                      </a:endParaRPr>
                    </a:p>
                  </a:txBody>
                  <a:tcPr/>
                </a:tc>
                <a:extLst>
                  <a:ext uri="{0D108BD9-81ED-4DB2-BD59-A6C34878D82A}">
                    <a16:rowId xmlns:a16="http://schemas.microsoft.com/office/drawing/2014/main" val="10001"/>
                  </a:ext>
                </a:extLst>
              </a:tr>
              <a:tr h="0">
                <a:tc>
                  <a:txBody>
                    <a:bodyPr/>
                    <a:lstStyle/>
                    <a:p>
                      <a:pPr algn="ctr"/>
                      <a:r>
                        <a:rPr lang="en-US" sz="1200" dirty="0"/>
                        <a:t>1” </a:t>
                      </a:r>
                      <a:endParaRPr lang="en-US" sz="1200" dirty="0">
                        <a:latin typeface="Arial" pitchFamily="34" charset="0"/>
                        <a:cs typeface="Arial" pitchFamily="34" charset="0"/>
                      </a:endParaRPr>
                    </a:p>
                  </a:txBody>
                  <a:tcPr/>
                </a:tc>
                <a:tc>
                  <a:txBody>
                    <a:bodyPr/>
                    <a:lstStyle/>
                    <a:p>
                      <a:pPr algn="ctr"/>
                      <a:r>
                        <a:rPr lang="en-US" sz="1200" dirty="0"/>
                        <a:t>190</a:t>
                      </a:r>
                      <a:endParaRPr lang="en-US" sz="1200" dirty="0">
                        <a:latin typeface="Arial" pitchFamily="34" charset="0"/>
                        <a:cs typeface="Arial" pitchFamily="34" charset="0"/>
                      </a:endParaRPr>
                    </a:p>
                  </a:txBody>
                  <a:tcPr/>
                </a:tc>
                <a:tc>
                  <a:txBody>
                    <a:bodyPr/>
                    <a:lstStyle/>
                    <a:p>
                      <a:pPr algn="ctr"/>
                      <a:r>
                        <a:rPr lang="en-US" sz="1200" dirty="0"/>
                        <a:t>171</a:t>
                      </a:r>
                      <a:endParaRPr lang="en-US" sz="1200" dirty="0">
                        <a:latin typeface="Arial" pitchFamily="34" charset="0"/>
                        <a:cs typeface="Arial" pitchFamily="34" charset="0"/>
                      </a:endParaRPr>
                    </a:p>
                  </a:txBody>
                  <a:tcPr/>
                </a:tc>
                <a:tc>
                  <a:txBody>
                    <a:bodyPr/>
                    <a:lstStyle/>
                    <a:p>
                      <a:r>
                        <a:rPr lang="en-US" sz="1200" dirty="0"/>
                        <a:t>9.625” (9 &amp; 5/8”)</a:t>
                      </a:r>
                      <a:endParaRPr lang="en-US" sz="1200" dirty="0">
                        <a:latin typeface="Arial" pitchFamily="34" charset="0"/>
                        <a:cs typeface="Arial" pitchFamily="34" charset="0"/>
                      </a:endParaRPr>
                    </a:p>
                  </a:txBody>
                  <a:tcPr/>
                </a:tc>
                <a:tc>
                  <a:txBody>
                    <a:bodyPr/>
                    <a:lstStyle/>
                    <a:p>
                      <a:r>
                        <a:rPr lang="en-US" sz="1200" dirty="0"/>
                        <a:t>1.25” (1</a:t>
                      </a:r>
                      <a:r>
                        <a:rPr lang="en-US" sz="1200" baseline="0" dirty="0"/>
                        <a:t> &amp; 1/4</a:t>
                      </a:r>
                      <a:r>
                        <a:rPr lang="en-US" sz="1200" dirty="0"/>
                        <a:t>”)</a:t>
                      </a:r>
                      <a:endParaRPr lang="en-US" sz="1200" dirty="0">
                        <a:latin typeface="Arial" pitchFamily="34" charset="0"/>
                        <a:cs typeface="Arial" pitchFamily="34" charset="0"/>
                      </a:endParaRPr>
                    </a:p>
                  </a:txBody>
                  <a:tcPr/>
                </a:tc>
                <a:extLst>
                  <a:ext uri="{0D108BD9-81ED-4DB2-BD59-A6C34878D82A}">
                    <a16:rowId xmlns:a16="http://schemas.microsoft.com/office/drawing/2014/main" val="10002"/>
                  </a:ext>
                </a:extLst>
              </a:tr>
              <a:tr h="0">
                <a:tc>
                  <a:txBody>
                    <a:bodyPr/>
                    <a:lstStyle/>
                    <a:p>
                      <a:pPr algn="ctr"/>
                      <a:r>
                        <a:rPr lang="en-US" sz="1200" dirty="0"/>
                        <a:t>1.5”</a:t>
                      </a:r>
                      <a:endParaRPr lang="en-US" sz="1200" dirty="0">
                        <a:latin typeface="Arial" pitchFamily="34" charset="0"/>
                        <a:cs typeface="Arial" pitchFamily="34" charset="0"/>
                      </a:endParaRPr>
                    </a:p>
                  </a:txBody>
                  <a:tcPr/>
                </a:tc>
                <a:tc>
                  <a:txBody>
                    <a:bodyPr/>
                    <a:lstStyle/>
                    <a:p>
                      <a:pPr algn="ctr"/>
                      <a:r>
                        <a:rPr lang="en-US" sz="1200" dirty="0"/>
                        <a:t>265</a:t>
                      </a:r>
                      <a:endParaRPr lang="en-US" sz="1200" dirty="0">
                        <a:latin typeface="Arial" pitchFamily="34" charset="0"/>
                        <a:cs typeface="Arial" pitchFamily="34" charset="0"/>
                      </a:endParaRPr>
                    </a:p>
                  </a:txBody>
                  <a:tcPr/>
                </a:tc>
                <a:tc>
                  <a:txBody>
                    <a:bodyPr/>
                    <a:lstStyle/>
                    <a:p>
                      <a:pPr algn="ctr"/>
                      <a:r>
                        <a:rPr lang="en-US" sz="1200" dirty="0"/>
                        <a:t>238</a:t>
                      </a:r>
                      <a:endParaRPr lang="en-US" sz="1200" dirty="0">
                        <a:latin typeface="Arial" pitchFamily="34" charset="0"/>
                        <a:cs typeface="Arial" pitchFamily="34" charset="0"/>
                      </a:endParaRPr>
                    </a:p>
                  </a:txBody>
                  <a:tcPr/>
                </a:tc>
                <a:tc>
                  <a:txBody>
                    <a:bodyPr/>
                    <a:lstStyle/>
                    <a:p>
                      <a:r>
                        <a:rPr lang="en-US" sz="1200" dirty="0"/>
                        <a:t>10”</a:t>
                      </a:r>
                      <a:endParaRPr lang="en-US" sz="1200" dirty="0">
                        <a:latin typeface="Arial" pitchFamily="34" charset="0"/>
                        <a:cs typeface="Arial" pitchFamily="34" charset="0"/>
                      </a:endParaRPr>
                    </a:p>
                  </a:txBody>
                  <a:tcPr/>
                </a:tc>
                <a:tc>
                  <a:txBody>
                    <a:bodyPr/>
                    <a:lstStyle/>
                    <a:p>
                      <a:r>
                        <a:rPr lang="en-US" sz="1200" dirty="0"/>
                        <a:t>1.8125” (1 &amp; 13/16”) </a:t>
                      </a:r>
                      <a:endParaRPr lang="en-US" sz="1200" dirty="0">
                        <a:latin typeface="Arial" pitchFamily="34" charset="0"/>
                        <a:cs typeface="Arial" pitchFamily="34" charset="0"/>
                      </a:endParaRPr>
                    </a:p>
                  </a:txBody>
                  <a:tcPr/>
                </a:tc>
                <a:extLst>
                  <a:ext uri="{0D108BD9-81ED-4DB2-BD59-A6C34878D82A}">
                    <a16:rowId xmlns:a16="http://schemas.microsoft.com/office/drawing/2014/main" val="10003"/>
                  </a:ext>
                </a:extLst>
              </a:tr>
              <a:tr h="147320">
                <a:tc>
                  <a:txBody>
                    <a:bodyPr/>
                    <a:lstStyle/>
                    <a:p>
                      <a:pPr algn="ctr"/>
                      <a:r>
                        <a:rPr lang="en-US" sz="1200" dirty="0"/>
                        <a:t>2”</a:t>
                      </a:r>
                      <a:endParaRPr lang="en-US" sz="1200" dirty="0">
                        <a:latin typeface="Arial" pitchFamily="34" charset="0"/>
                        <a:cs typeface="Arial" pitchFamily="34" charset="0"/>
                      </a:endParaRPr>
                    </a:p>
                  </a:txBody>
                  <a:tcPr/>
                </a:tc>
                <a:tc>
                  <a:txBody>
                    <a:bodyPr/>
                    <a:lstStyle/>
                    <a:p>
                      <a:pPr algn="ctr"/>
                      <a:r>
                        <a:rPr lang="en-US" sz="1200" dirty="0"/>
                        <a:t>400</a:t>
                      </a:r>
                      <a:endParaRPr lang="en-US" sz="1200" dirty="0">
                        <a:latin typeface="Arial" pitchFamily="34" charset="0"/>
                        <a:cs typeface="Arial" pitchFamily="34" charset="0"/>
                      </a:endParaRPr>
                    </a:p>
                  </a:txBody>
                  <a:tcPr/>
                </a:tc>
                <a:tc>
                  <a:txBody>
                    <a:bodyPr/>
                    <a:lstStyle/>
                    <a:p>
                      <a:pPr algn="ctr"/>
                      <a:r>
                        <a:rPr lang="en-US" sz="1200" dirty="0"/>
                        <a:t>360</a:t>
                      </a:r>
                      <a:endParaRPr lang="en-US" sz="1200" dirty="0">
                        <a:latin typeface="Arial" pitchFamily="34" charset="0"/>
                        <a:cs typeface="Arial" pitchFamily="34" charset="0"/>
                      </a:endParaRPr>
                    </a:p>
                  </a:txBody>
                  <a:tcPr/>
                </a:tc>
                <a:tc>
                  <a:txBody>
                    <a:bodyPr/>
                    <a:lstStyle/>
                    <a:p>
                      <a:r>
                        <a:rPr lang="en-US" sz="1200" dirty="0"/>
                        <a:t>10.625” (10 &amp; 5/8”)</a:t>
                      </a:r>
                      <a:endParaRPr lang="en-US" sz="1200" dirty="0">
                        <a:latin typeface="Arial" pitchFamily="34" charset="0"/>
                        <a:cs typeface="Arial" pitchFamily="34" charset="0"/>
                      </a:endParaRPr>
                    </a:p>
                  </a:txBody>
                  <a:tcPr/>
                </a:tc>
                <a:tc>
                  <a:txBody>
                    <a:bodyPr/>
                    <a:lstStyle/>
                    <a:p>
                      <a:r>
                        <a:rPr lang="en-US" sz="1200" dirty="0"/>
                        <a:t>2.4375” (2 &amp; 7/16”)</a:t>
                      </a:r>
                      <a:endParaRPr lang="en-US" sz="1200" dirty="0">
                        <a:latin typeface="Arial" pitchFamily="34" charset="0"/>
                        <a:cs typeface="Arial" pitchFamily="34" charset="0"/>
                      </a:endParaRPr>
                    </a:p>
                  </a:txBody>
                  <a:tcPr/>
                </a:tc>
                <a:extLst>
                  <a:ext uri="{0D108BD9-81ED-4DB2-BD59-A6C34878D82A}">
                    <a16:rowId xmlns:a16="http://schemas.microsoft.com/office/drawing/2014/main" val="10004"/>
                  </a:ext>
                </a:extLst>
              </a:tr>
              <a:tr h="0">
                <a:tc>
                  <a:txBody>
                    <a:bodyPr/>
                    <a:lstStyle/>
                    <a:p>
                      <a:pPr algn="ctr"/>
                      <a:r>
                        <a:rPr lang="en-US" sz="1200" dirty="0"/>
                        <a:t>3” </a:t>
                      </a:r>
                      <a:endParaRPr lang="en-US" sz="1200" dirty="0">
                        <a:latin typeface="Arial" pitchFamily="34" charset="0"/>
                        <a:cs typeface="Arial" pitchFamily="34" charset="0"/>
                      </a:endParaRPr>
                    </a:p>
                  </a:txBody>
                  <a:tcPr/>
                </a:tc>
                <a:tc>
                  <a:txBody>
                    <a:bodyPr/>
                    <a:lstStyle/>
                    <a:p>
                      <a:pPr algn="ctr"/>
                      <a:r>
                        <a:rPr lang="en-US" sz="1200" dirty="0"/>
                        <a:t>600</a:t>
                      </a:r>
                      <a:endParaRPr lang="en-US" sz="1200" dirty="0">
                        <a:latin typeface="Arial" pitchFamily="34" charset="0"/>
                        <a:cs typeface="Arial" pitchFamily="34" charset="0"/>
                      </a:endParaRPr>
                    </a:p>
                  </a:txBody>
                  <a:tcPr/>
                </a:tc>
                <a:tc>
                  <a:txBody>
                    <a:bodyPr/>
                    <a:lstStyle/>
                    <a:p>
                      <a:pPr algn="ctr"/>
                      <a:r>
                        <a:rPr lang="en-US" sz="1200" dirty="0"/>
                        <a:t>540</a:t>
                      </a:r>
                      <a:endParaRPr lang="en-US" sz="1200" dirty="0">
                        <a:latin typeface="Arial" pitchFamily="34" charset="0"/>
                        <a:cs typeface="Arial" pitchFamily="34" charset="0"/>
                      </a:endParaRPr>
                    </a:p>
                  </a:txBody>
                  <a:tcPr/>
                </a:tc>
                <a:tc>
                  <a:txBody>
                    <a:bodyPr/>
                    <a:lstStyle/>
                    <a:p>
                      <a:r>
                        <a:rPr lang="en-US" sz="1200" dirty="0"/>
                        <a:t>11.0625” (11 &amp; 1/16”)</a:t>
                      </a:r>
                      <a:endParaRPr lang="en-US" sz="1200" dirty="0">
                        <a:latin typeface="Arial" pitchFamily="34" charset="0"/>
                        <a:cs typeface="Arial" pitchFamily="34" charset="0"/>
                      </a:endParaRPr>
                    </a:p>
                  </a:txBody>
                  <a:tcPr/>
                </a:tc>
                <a:tc>
                  <a:txBody>
                    <a:bodyPr/>
                    <a:lstStyle/>
                    <a:p>
                      <a:r>
                        <a:rPr lang="en-US" sz="1200" dirty="0"/>
                        <a:t>2.875” (2 &amp; 7/8”)</a:t>
                      </a:r>
                      <a:endParaRPr lang="en-US" sz="1200" dirty="0">
                        <a:latin typeface="Arial" pitchFamily="34" charset="0"/>
                        <a:cs typeface="Arial" pitchFamily="34" charset="0"/>
                      </a:endParaRPr>
                    </a:p>
                  </a:txBody>
                  <a:tcPr/>
                </a:tc>
                <a:extLst>
                  <a:ext uri="{0D108BD9-81ED-4DB2-BD59-A6C34878D82A}">
                    <a16:rowId xmlns:a16="http://schemas.microsoft.com/office/drawing/2014/main" val="10005"/>
                  </a:ext>
                </a:extLst>
              </a:tr>
              <a:tr h="132080">
                <a:tc>
                  <a:txBody>
                    <a:bodyPr/>
                    <a:lstStyle/>
                    <a:p>
                      <a:pPr algn="ctr"/>
                      <a:r>
                        <a:rPr lang="en-US" sz="1200" dirty="0"/>
                        <a:t>4” (D Ring)</a:t>
                      </a:r>
                      <a:endParaRPr lang="en-US" sz="1200" dirty="0">
                        <a:latin typeface="Arial" pitchFamily="34" charset="0"/>
                        <a:cs typeface="Arial" pitchFamily="34" charset="0"/>
                      </a:endParaRPr>
                    </a:p>
                  </a:txBody>
                  <a:tcPr/>
                </a:tc>
                <a:tc>
                  <a:txBody>
                    <a:bodyPr/>
                    <a:lstStyle/>
                    <a:p>
                      <a:pPr algn="ctr"/>
                      <a:r>
                        <a:rPr lang="en-US" sz="1200" dirty="0"/>
                        <a:t>900</a:t>
                      </a:r>
                      <a:endParaRPr lang="en-US" sz="1200" dirty="0">
                        <a:latin typeface="Arial" pitchFamily="34" charset="0"/>
                        <a:cs typeface="Arial" pitchFamily="34" charset="0"/>
                      </a:endParaRPr>
                    </a:p>
                  </a:txBody>
                  <a:tcPr/>
                </a:tc>
                <a:tc>
                  <a:txBody>
                    <a:bodyPr/>
                    <a:lstStyle/>
                    <a:p>
                      <a:pPr algn="ctr"/>
                      <a:r>
                        <a:rPr lang="en-US" sz="1200" dirty="0"/>
                        <a:t>810</a:t>
                      </a:r>
                      <a:endParaRPr lang="en-US" sz="1200" dirty="0">
                        <a:latin typeface="Arial" pitchFamily="34" charset="0"/>
                        <a:cs typeface="Arial" pitchFamily="34" charset="0"/>
                      </a:endParaRPr>
                    </a:p>
                  </a:txBody>
                  <a:tcPr/>
                </a:tc>
                <a:tc>
                  <a:txBody>
                    <a:bodyPr/>
                    <a:lstStyle/>
                    <a:p>
                      <a:r>
                        <a:rPr lang="en-US" sz="1200" dirty="0"/>
                        <a:t>11.125” (11 &amp; 5/8”)</a:t>
                      </a:r>
                      <a:endParaRPr lang="en-US" sz="1200" dirty="0">
                        <a:latin typeface="Arial" pitchFamily="34" charset="0"/>
                        <a:cs typeface="Arial" pitchFamily="34" charset="0"/>
                      </a:endParaRPr>
                    </a:p>
                  </a:txBody>
                  <a:tcPr/>
                </a:tc>
                <a:tc>
                  <a:txBody>
                    <a:bodyPr/>
                    <a:lstStyle/>
                    <a:p>
                      <a:r>
                        <a:rPr lang="en-US" sz="1200" dirty="0"/>
                        <a:t>3.875” (3 &amp; 7/8”)</a:t>
                      </a:r>
                      <a:endParaRPr lang="en-US" sz="1200" dirty="0">
                        <a:latin typeface="Arial" pitchFamily="34" charset="0"/>
                        <a:cs typeface="Arial" pitchFamily="34" charset="0"/>
                      </a:endParaRPr>
                    </a:p>
                  </a:txBody>
                  <a:tcPr/>
                </a:tc>
                <a:extLst>
                  <a:ext uri="{0D108BD9-81ED-4DB2-BD59-A6C34878D82A}">
                    <a16:rowId xmlns:a16="http://schemas.microsoft.com/office/drawing/2014/main" val="10006"/>
                  </a:ext>
                </a:extLst>
              </a:tr>
            </a:tbl>
          </a:graphicData>
        </a:graphic>
      </p:graphicFrame>
      <p:sp>
        <p:nvSpPr>
          <p:cNvPr id="8"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84</a:t>
            </a:fld>
            <a:endParaRPr lang="en-US" dirty="0"/>
          </a:p>
        </p:txBody>
      </p:sp>
    </p:spTree>
    <p:extLst>
      <p:ext uri="{BB962C8B-B14F-4D97-AF65-F5344CB8AC3E}">
        <p14:creationId xmlns:p14="http://schemas.microsoft.com/office/powerpoint/2010/main" val="425847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7772400" cy="609600"/>
          </a:xfrm>
        </p:spPr>
        <p:txBody>
          <a:bodyPr/>
          <a:lstStyle/>
          <a:p>
            <a:r>
              <a:rPr lang="en-US" dirty="0"/>
              <a:t>Deliver</a:t>
            </a:r>
          </a:p>
        </p:txBody>
      </p:sp>
      <p:sp>
        <p:nvSpPr>
          <p:cNvPr id="7" name="Subtitle 6"/>
          <p:cNvSpPr>
            <a:spLocks noGrp="1"/>
          </p:cNvSpPr>
          <p:nvPr>
            <p:ph type="subTitle" idx="11"/>
          </p:nvPr>
        </p:nvSpPr>
        <p:spPr>
          <a:xfrm>
            <a:off x="609600" y="1066800"/>
            <a:ext cx="7772400" cy="457200"/>
          </a:xfrm>
        </p:spPr>
        <p:txBody>
          <a:bodyPr/>
          <a:lstStyle/>
          <a:p>
            <a:r>
              <a:rPr lang="en-US" dirty="0"/>
              <a:t>Proposal Packaging</a:t>
            </a:r>
          </a:p>
        </p:txBody>
      </p:sp>
      <p:pic>
        <p:nvPicPr>
          <p:cNvPr id="9" name="Picture 8" descr="Templates.jpg"/>
          <p:cNvPicPr>
            <a:picLocks noChangeAspect="1"/>
          </p:cNvPicPr>
          <p:nvPr/>
        </p:nvPicPr>
        <p:blipFill>
          <a:blip r:embed="rId2" cstate="print"/>
          <a:stretch>
            <a:fillRect/>
          </a:stretch>
        </p:blipFill>
        <p:spPr>
          <a:xfrm>
            <a:off x="4114800" y="3124200"/>
            <a:ext cx="5003799" cy="2948985"/>
          </a:xfrm>
          <a:prstGeom prst="rect">
            <a:avLst/>
          </a:prstGeom>
        </p:spPr>
      </p:pic>
      <p:sp>
        <p:nvSpPr>
          <p:cNvPr id="5" name="Content Placeholder 4"/>
          <p:cNvSpPr>
            <a:spLocks noGrp="1"/>
          </p:cNvSpPr>
          <p:nvPr>
            <p:ph sz="half" idx="1"/>
          </p:nvPr>
        </p:nvSpPr>
        <p:spPr>
          <a:xfrm>
            <a:off x="609600" y="1600200"/>
            <a:ext cx="6553200" cy="4572000"/>
          </a:xfrm>
        </p:spPr>
        <p:txBody>
          <a:bodyPr>
            <a:normAutofit lnSpcReduction="10000"/>
          </a:bodyPr>
          <a:lstStyle/>
          <a:p>
            <a:pPr>
              <a:lnSpc>
                <a:spcPct val="110000"/>
              </a:lnSpc>
              <a:spcBef>
                <a:spcPts val="600"/>
              </a:spcBef>
              <a:spcAft>
                <a:spcPts val="600"/>
              </a:spcAft>
            </a:pPr>
            <a:r>
              <a:rPr lang="en-US" b="1" dirty="0">
                <a:solidFill>
                  <a:srgbClr val="BE1E2D"/>
                </a:solidFill>
              </a:rPr>
              <a:t>Use RFP to determine what text goes on the cover and spine, and/or ask a proposal manager</a:t>
            </a:r>
          </a:p>
          <a:p>
            <a:pPr>
              <a:lnSpc>
                <a:spcPct val="130000"/>
              </a:lnSpc>
              <a:spcBef>
                <a:spcPts val="600"/>
              </a:spcBef>
              <a:spcAft>
                <a:spcPts val="600"/>
              </a:spcAft>
            </a:pPr>
            <a:r>
              <a:rPr lang="en-US" sz="1600" dirty="0"/>
              <a:t>Find out how many copies of each volume/binder are needed </a:t>
            </a:r>
            <a:br>
              <a:rPr lang="en-US" sz="1600" dirty="0"/>
            </a:br>
            <a:r>
              <a:rPr lang="en-US" sz="1600" dirty="0"/>
              <a:t>and define how “copy” text will be displayed, for example: </a:t>
            </a:r>
          </a:p>
          <a:p>
            <a:pPr marL="342900" indent="-169863">
              <a:lnSpc>
                <a:spcPct val="130000"/>
              </a:lnSpc>
              <a:spcAft>
                <a:spcPts val="300"/>
              </a:spcAft>
              <a:buFont typeface="Arial"/>
              <a:buChar char="•"/>
            </a:pPr>
            <a:r>
              <a:rPr lang="en-US" sz="1400" dirty="0"/>
              <a:t>Original, Copy 1, Copy 2…</a:t>
            </a:r>
          </a:p>
          <a:p>
            <a:pPr marL="342900" indent="-169863">
              <a:lnSpc>
                <a:spcPct val="130000"/>
              </a:lnSpc>
              <a:spcAft>
                <a:spcPts val="300"/>
              </a:spcAft>
              <a:buFont typeface="Arial"/>
              <a:buChar char="•"/>
            </a:pPr>
            <a:r>
              <a:rPr lang="en-US" sz="1400" dirty="0"/>
              <a:t>Original, Copy 1 of X, Copy 2 of X…</a:t>
            </a:r>
          </a:p>
          <a:p>
            <a:pPr>
              <a:lnSpc>
                <a:spcPct val="130000"/>
              </a:lnSpc>
              <a:spcBef>
                <a:spcPts val="600"/>
              </a:spcBef>
              <a:spcAft>
                <a:spcPts val="600"/>
              </a:spcAft>
            </a:pPr>
            <a:r>
              <a:rPr lang="en-US" sz="1600" dirty="0"/>
              <a:t>Is the disclaimer required on the actual </a:t>
            </a:r>
            <a:br>
              <a:rPr lang="en-US" sz="1600" dirty="0"/>
            </a:br>
            <a:r>
              <a:rPr lang="en-US" sz="1600" dirty="0"/>
              <a:t>binder cover? </a:t>
            </a:r>
          </a:p>
          <a:p>
            <a:pPr>
              <a:lnSpc>
                <a:spcPct val="130000"/>
              </a:lnSpc>
              <a:spcBef>
                <a:spcPts val="600"/>
              </a:spcBef>
              <a:spcAft>
                <a:spcPts val="600"/>
              </a:spcAft>
            </a:pPr>
            <a:r>
              <a:rPr lang="en-US" sz="1600" dirty="0"/>
              <a:t>Is “Submitted to” and “Submitted by” </a:t>
            </a:r>
            <a:br>
              <a:rPr lang="en-US" sz="1600" dirty="0"/>
            </a:br>
            <a:r>
              <a:rPr lang="en-US" sz="1600" dirty="0"/>
              <a:t>required on cover? </a:t>
            </a:r>
          </a:p>
          <a:p>
            <a:pPr>
              <a:lnSpc>
                <a:spcPct val="130000"/>
              </a:lnSpc>
              <a:spcBef>
                <a:spcPts val="600"/>
              </a:spcBef>
              <a:spcAft>
                <a:spcPts val="600"/>
              </a:spcAft>
            </a:pPr>
            <a:r>
              <a:rPr lang="en-US" sz="1600" dirty="0"/>
              <a:t>Should teammates’ logos go on the </a:t>
            </a:r>
            <a:br>
              <a:rPr lang="en-US" sz="1600" dirty="0"/>
            </a:br>
            <a:r>
              <a:rPr lang="en-US" sz="1600" dirty="0"/>
              <a:t>cover or just prime’s?</a:t>
            </a:r>
          </a:p>
          <a:p>
            <a:pPr>
              <a:lnSpc>
                <a:spcPct val="130000"/>
              </a:lnSpc>
            </a:pPr>
            <a:endParaRPr lang="en-US" sz="1600" dirty="0"/>
          </a:p>
        </p:txBody>
      </p:sp>
      <p:sp>
        <p:nvSpPr>
          <p:cNvPr id="6"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85</a:t>
            </a:fld>
            <a:endParaRPr lang="en-US" dirty="0"/>
          </a:p>
        </p:txBody>
      </p:sp>
    </p:spTree>
    <p:extLst>
      <p:ext uri="{BB962C8B-B14F-4D97-AF65-F5344CB8AC3E}">
        <p14:creationId xmlns:p14="http://schemas.microsoft.com/office/powerpoint/2010/main" val="119654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vers_1.jpg"/>
          <p:cNvPicPr>
            <a:picLocks noChangeAspect="1"/>
          </p:cNvPicPr>
          <p:nvPr/>
        </p:nvPicPr>
        <p:blipFill>
          <a:blip r:embed="rId2" cstate="print"/>
          <a:srcRect l="6667" t="22222" b="20000"/>
          <a:stretch>
            <a:fillRect/>
          </a:stretch>
        </p:blipFill>
        <p:spPr>
          <a:xfrm>
            <a:off x="773722" y="2286000"/>
            <a:ext cx="8370277" cy="3886200"/>
          </a:xfrm>
          <a:prstGeom prst="rect">
            <a:avLst/>
          </a:prstGeom>
        </p:spPr>
      </p:pic>
      <p:sp>
        <p:nvSpPr>
          <p:cNvPr id="2" name="Title 1"/>
          <p:cNvSpPr>
            <a:spLocks noGrp="1"/>
          </p:cNvSpPr>
          <p:nvPr>
            <p:ph type="title"/>
          </p:nvPr>
        </p:nvSpPr>
        <p:spPr/>
        <p:txBody>
          <a:bodyPr/>
          <a:lstStyle/>
          <a:p>
            <a:r>
              <a:rPr lang="en-US" dirty="0"/>
              <a:t>Deliver</a:t>
            </a:r>
          </a:p>
        </p:txBody>
      </p:sp>
      <p:sp>
        <p:nvSpPr>
          <p:cNvPr id="3" name="Subtitle 2"/>
          <p:cNvSpPr>
            <a:spLocks noGrp="1"/>
          </p:cNvSpPr>
          <p:nvPr>
            <p:ph type="subTitle" idx="11"/>
          </p:nvPr>
        </p:nvSpPr>
        <p:spPr/>
        <p:txBody>
          <a:bodyPr/>
          <a:lstStyle/>
          <a:p>
            <a:r>
              <a:rPr lang="en-US" dirty="0"/>
              <a:t>Proposal Packaging</a:t>
            </a:r>
          </a:p>
        </p:txBody>
      </p:sp>
      <p:sp>
        <p:nvSpPr>
          <p:cNvPr id="4" name="Content Placeholder 3"/>
          <p:cNvSpPr>
            <a:spLocks noGrp="1"/>
          </p:cNvSpPr>
          <p:nvPr>
            <p:ph sz="half" idx="1"/>
          </p:nvPr>
        </p:nvSpPr>
        <p:spPr>
          <a:xfrm>
            <a:off x="914400" y="1600200"/>
            <a:ext cx="7543800" cy="1371600"/>
          </a:xfrm>
        </p:spPr>
        <p:txBody>
          <a:bodyPr/>
          <a:lstStyle/>
          <a:p>
            <a:pPr>
              <a:spcBef>
                <a:spcPts val="600"/>
              </a:spcBef>
            </a:pPr>
            <a:r>
              <a:rPr lang="en-US" sz="1600" dirty="0"/>
              <a:t>Import JPGs from Photoshop to PowerPoint (200dpi/RGB at 11” tall by X” wide)</a:t>
            </a:r>
          </a:p>
          <a:p>
            <a:pPr>
              <a:spcBef>
                <a:spcPts val="600"/>
              </a:spcBef>
            </a:pPr>
            <a:r>
              <a:rPr lang="en-US" sz="1600" dirty="0"/>
              <a:t>Leave text that changes soft in PowerPoint (i.e. volume and copy text)</a:t>
            </a:r>
          </a:p>
          <a:p>
            <a:endParaRPr lang="en-US" dirty="0"/>
          </a:p>
        </p:txBody>
      </p:sp>
      <p:sp>
        <p:nvSpPr>
          <p:cNvPr id="7"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86</a:t>
            </a:fld>
            <a:endParaRPr lang="en-US" dirty="0"/>
          </a:p>
        </p:txBody>
      </p:sp>
    </p:spTree>
    <p:extLst>
      <p:ext uri="{BB962C8B-B14F-4D97-AF65-F5344CB8AC3E}">
        <p14:creationId xmlns:p14="http://schemas.microsoft.com/office/powerpoint/2010/main" val="276065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t>
            </a:r>
          </a:p>
        </p:txBody>
      </p:sp>
      <p:sp>
        <p:nvSpPr>
          <p:cNvPr id="3" name="Subtitle 2"/>
          <p:cNvSpPr>
            <a:spLocks noGrp="1"/>
          </p:cNvSpPr>
          <p:nvPr>
            <p:ph type="subTitle" idx="11"/>
          </p:nvPr>
        </p:nvSpPr>
        <p:spPr/>
        <p:txBody>
          <a:bodyPr/>
          <a:lstStyle/>
          <a:p>
            <a:r>
              <a:rPr lang="en-US" dirty="0"/>
              <a:t>Proposal Packaging</a:t>
            </a:r>
          </a:p>
        </p:txBody>
      </p:sp>
      <p:sp>
        <p:nvSpPr>
          <p:cNvPr id="4" name="Content Placeholder 3"/>
          <p:cNvSpPr>
            <a:spLocks noGrp="1"/>
          </p:cNvSpPr>
          <p:nvPr>
            <p:ph sz="half" idx="1"/>
          </p:nvPr>
        </p:nvSpPr>
        <p:spPr>
          <a:xfrm>
            <a:off x="914400" y="1600200"/>
            <a:ext cx="7543800" cy="533400"/>
          </a:xfrm>
        </p:spPr>
        <p:txBody>
          <a:bodyPr/>
          <a:lstStyle/>
          <a:p>
            <a:pPr>
              <a:spcBef>
                <a:spcPts val="600"/>
              </a:spcBef>
            </a:pPr>
            <a:r>
              <a:rPr lang="en-US" sz="1600" dirty="0"/>
              <a:t>Sample of spines – Photoshop to PowerPoint</a:t>
            </a:r>
          </a:p>
          <a:p>
            <a:endParaRPr lang="en-US" dirty="0"/>
          </a:p>
        </p:txBody>
      </p:sp>
      <p:pic>
        <p:nvPicPr>
          <p:cNvPr id="7" name="Picture 6" descr="Spines copy.jpg"/>
          <p:cNvPicPr>
            <a:picLocks noChangeAspect="1"/>
          </p:cNvPicPr>
          <p:nvPr/>
        </p:nvPicPr>
        <p:blipFill>
          <a:blip r:embed="rId2" cstate="print"/>
          <a:stretch>
            <a:fillRect/>
          </a:stretch>
        </p:blipFill>
        <p:spPr>
          <a:xfrm>
            <a:off x="1046262" y="2083314"/>
            <a:ext cx="7030938" cy="4062977"/>
          </a:xfrm>
          <a:prstGeom prst="rect">
            <a:avLst/>
          </a:prstGeom>
        </p:spPr>
      </p:pic>
      <p:sp>
        <p:nvSpPr>
          <p:cNvPr id="8" name="Right Arrow 7"/>
          <p:cNvSpPr/>
          <p:nvPr/>
        </p:nvSpPr>
        <p:spPr>
          <a:xfrm>
            <a:off x="3429001" y="3800074"/>
            <a:ext cx="1219200" cy="695726"/>
          </a:xfrm>
          <a:prstGeom prst="rightArrow">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1080000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87</a:t>
            </a:fld>
            <a:endParaRPr lang="en-US" dirty="0"/>
          </a:p>
        </p:txBody>
      </p:sp>
    </p:spTree>
    <p:extLst>
      <p:ext uri="{BB962C8B-B14F-4D97-AF65-F5344CB8AC3E}">
        <p14:creationId xmlns:p14="http://schemas.microsoft.com/office/powerpoint/2010/main" val="63581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vers_1.jpg"/>
          <p:cNvPicPr>
            <a:picLocks noChangeAspect="1"/>
          </p:cNvPicPr>
          <p:nvPr/>
        </p:nvPicPr>
        <p:blipFill>
          <a:blip r:embed="rId2" cstate="print"/>
          <a:srcRect l="6667" t="22222" b="20000"/>
          <a:stretch>
            <a:fillRect/>
          </a:stretch>
        </p:blipFill>
        <p:spPr>
          <a:xfrm>
            <a:off x="773722" y="2286000"/>
            <a:ext cx="8370277" cy="3886200"/>
          </a:xfrm>
          <a:prstGeom prst="rect">
            <a:avLst/>
          </a:prstGeom>
        </p:spPr>
      </p:pic>
      <p:sp>
        <p:nvSpPr>
          <p:cNvPr id="2" name="Title 1"/>
          <p:cNvSpPr>
            <a:spLocks noGrp="1"/>
          </p:cNvSpPr>
          <p:nvPr>
            <p:ph type="title"/>
          </p:nvPr>
        </p:nvSpPr>
        <p:spPr/>
        <p:txBody>
          <a:bodyPr/>
          <a:lstStyle/>
          <a:p>
            <a:r>
              <a:rPr lang="en-US" dirty="0"/>
              <a:t>Deliver</a:t>
            </a:r>
          </a:p>
        </p:txBody>
      </p:sp>
      <p:sp>
        <p:nvSpPr>
          <p:cNvPr id="3" name="Subtitle 2"/>
          <p:cNvSpPr>
            <a:spLocks noGrp="1"/>
          </p:cNvSpPr>
          <p:nvPr>
            <p:ph type="subTitle" idx="11"/>
          </p:nvPr>
        </p:nvSpPr>
        <p:spPr/>
        <p:txBody>
          <a:bodyPr/>
          <a:lstStyle/>
          <a:p>
            <a:r>
              <a:rPr lang="en-US" dirty="0"/>
              <a:t>Proposal Packaging</a:t>
            </a:r>
          </a:p>
        </p:txBody>
      </p:sp>
      <p:sp>
        <p:nvSpPr>
          <p:cNvPr id="4" name="Content Placeholder 3"/>
          <p:cNvSpPr>
            <a:spLocks noGrp="1"/>
          </p:cNvSpPr>
          <p:nvPr>
            <p:ph sz="half" idx="1"/>
          </p:nvPr>
        </p:nvSpPr>
        <p:spPr>
          <a:xfrm>
            <a:off x="914400" y="1600200"/>
            <a:ext cx="7543800" cy="1371600"/>
          </a:xfrm>
        </p:spPr>
        <p:txBody>
          <a:bodyPr/>
          <a:lstStyle/>
          <a:p>
            <a:pPr>
              <a:spcBef>
                <a:spcPts val="600"/>
              </a:spcBef>
            </a:pPr>
            <a:r>
              <a:rPr lang="en-US" sz="1600" dirty="0"/>
              <a:t>Import JPGs from Photoshop to PowerPoint (200dpi/RGB at 11” tall by X” wide)</a:t>
            </a:r>
          </a:p>
          <a:p>
            <a:pPr>
              <a:spcBef>
                <a:spcPts val="600"/>
              </a:spcBef>
            </a:pPr>
            <a:r>
              <a:rPr lang="en-US" sz="1600" dirty="0"/>
              <a:t>Leave text that changes soft in PowerPoint (i.e. volume and copy text)</a:t>
            </a:r>
          </a:p>
          <a:p>
            <a:endParaRPr lang="en-US" dirty="0"/>
          </a:p>
        </p:txBody>
      </p:sp>
      <p:sp>
        <p:nvSpPr>
          <p:cNvPr id="7"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88</a:t>
            </a:fld>
            <a:endParaRPr lang="en-US" dirty="0"/>
          </a:p>
        </p:txBody>
      </p:sp>
    </p:spTree>
    <p:extLst>
      <p:ext uri="{BB962C8B-B14F-4D97-AF65-F5344CB8AC3E}">
        <p14:creationId xmlns:p14="http://schemas.microsoft.com/office/powerpoint/2010/main" val="375700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xercise_Discover.jpg"/>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ontent Placeholder 3"/>
          <p:cNvSpPr txBox="1">
            <a:spLocks/>
          </p:cNvSpPr>
          <p:nvPr/>
        </p:nvSpPr>
        <p:spPr>
          <a:xfrm>
            <a:off x="304800" y="3200400"/>
            <a:ext cx="2819400" cy="2819400"/>
          </a:xfrm>
          <a:prstGeom prst="rect">
            <a:avLst/>
          </a:prstGeom>
        </p:spPr>
        <p:txBody>
          <a:bodyPr>
            <a:normAutofit fontScale="85000" lnSpcReduction="20000"/>
          </a:bodyPr>
          <a:lstStyle>
            <a:lvl1pPr marL="228600" indent="-228600" algn="l" defTabSz="914400" rtl="0" eaLnBrk="1" latinLnBrk="0" hangingPunct="1">
              <a:spcBef>
                <a:spcPct val="20000"/>
              </a:spcBef>
              <a:buClr>
                <a:srgbClr val="1B75BB"/>
              </a:buClr>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rgbClr val="BE1E2D"/>
              </a:buClr>
              <a:buFont typeface="Wingdings" charset="2"/>
              <a:buChar char="ü"/>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None/>
            </a:pPr>
            <a:r>
              <a:rPr lang="en-US" sz="3200" dirty="0">
                <a:solidFill>
                  <a:srgbClr val="BE1E2D"/>
                </a:solidFill>
              </a:rPr>
              <a:t>MODULE 9 EXERCISE:</a:t>
            </a:r>
          </a:p>
          <a:p>
            <a:pPr marL="0" indent="0">
              <a:spcAft>
                <a:spcPts val="600"/>
              </a:spcAft>
              <a:buNone/>
            </a:pPr>
            <a:r>
              <a:rPr lang="en-US" dirty="0"/>
              <a:t>DISCUSS THE PLANNING PROCESS FOR PROPOSAL PRODUCTION – ARE THERE ANY CHANGES YOU WILL MAKE? </a:t>
            </a:r>
          </a:p>
        </p:txBody>
      </p:sp>
    </p:spTree>
    <p:extLst>
      <p:ext uri="{BB962C8B-B14F-4D97-AF65-F5344CB8AC3E}">
        <p14:creationId xmlns:p14="http://schemas.microsoft.com/office/powerpoint/2010/main" val="680102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lankPackaging-01.jpg" descr="/Users/bridgetskelly/Desktop/BlankPackaging-01.jpg"/>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0" y="1696212"/>
            <a:ext cx="9144000" cy="4475988"/>
          </a:xfrm>
          <a:prstGeom prst="rect">
            <a:avLst/>
          </a:prstGeom>
        </p:spPr>
      </p:pic>
      <p:sp>
        <p:nvSpPr>
          <p:cNvPr id="9" name="Rectangle 8"/>
          <p:cNvSpPr/>
          <p:nvPr/>
        </p:nvSpPr>
        <p:spPr>
          <a:xfrm>
            <a:off x="0" y="0"/>
            <a:ext cx="9144000" cy="1242968"/>
          </a:xfrm>
          <a:prstGeom prst="rect">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25425"/>
            <a:r>
              <a:rPr lang="en-US" sz="2800" dirty="0">
                <a:latin typeface="+mj-lt"/>
              </a:rPr>
              <a:t>Can you imagine modern sales and marketing without visuals?</a:t>
            </a:r>
          </a:p>
        </p:txBody>
      </p:sp>
      <p:sp>
        <p:nvSpPr>
          <p:cNvPr id="8" name="Rectangle 7"/>
          <p:cNvSpPr/>
          <p:nvPr/>
        </p:nvSpPr>
        <p:spPr>
          <a:xfrm>
            <a:off x="1371600" y="1219200"/>
            <a:ext cx="7772400" cy="557168"/>
          </a:xfrm>
          <a:prstGeom prst="rect">
            <a:avLst/>
          </a:prstGeom>
          <a:solidFill>
            <a:srgbClr val="BE1E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25425"/>
            <a:r>
              <a:rPr lang="en-US" sz="2000" dirty="0">
                <a:latin typeface="+mj-lt"/>
              </a:rPr>
              <a:t>…Yet, we try to win multimillion-dollar proposals (mega-sales) without visuals</a:t>
            </a:r>
          </a:p>
        </p:txBody>
      </p:sp>
      <p:sp>
        <p:nvSpPr>
          <p:cNvPr id="10" name="Isosceles Triangle 9"/>
          <p:cNvSpPr/>
          <p:nvPr/>
        </p:nvSpPr>
        <p:spPr>
          <a:xfrm rot="10800000">
            <a:off x="1371600" y="1143000"/>
            <a:ext cx="533400" cy="328448"/>
          </a:xfrm>
          <a:prstGeom prst="triangle">
            <a:avLst/>
          </a:prstGeom>
          <a:solidFill>
            <a:srgbClr val="1B75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9</a:t>
            </a:fld>
            <a:endParaRPr lang="en-US" dirty="0"/>
          </a:p>
        </p:txBody>
      </p:sp>
    </p:spTree>
    <p:extLst>
      <p:ext uri="{BB962C8B-B14F-4D97-AF65-F5344CB8AC3E}">
        <p14:creationId xmlns:p14="http://schemas.microsoft.com/office/powerpoint/2010/main" val="226827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Recap</a:t>
            </a:r>
          </a:p>
        </p:txBody>
      </p:sp>
      <p:sp>
        <p:nvSpPr>
          <p:cNvPr id="7" name="Subtitle 6"/>
          <p:cNvSpPr>
            <a:spLocks noGrp="1"/>
          </p:cNvSpPr>
          <p:nvPr>
            <p:ph type="subTitle" idx="11"/>
          </p:nvPr>
        </p:nvSpPr>
        <p:spPr/>
        <p:txBody>
          <a:bodyPr>
            <a:normAutofit/>
          </a:bodyPr>
          <a:lstStyle/>
          <a:p>
            <a:r>
              <a:rPr lang="en-US" dirty="0"/>
              <a:t>What did you learn?</a:t>
            </a:r>
          </a:p>
        </p:txBody>
      </p:sp>
      <p:pic>
        <p:nvPicPr>
          <p:cNvPr id="1026" name="Picture 2" descr="http://www.hdwallpapersarena.com/wp-content/uploads/2013/01/4++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945"/>
          <a:stretch/>
        </p:blipFill>
        <p:spPr bwMode="auto">
          <a:xfrm>
            <a:off x="4626114" y="609600"/>
            <a:ext cx="4528182" cy="482014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1"/>
          </p:nvPr>
        </p:nvSpPr>
        <p:spPr>
          <a:xfrm>
            <a:off x="914400" y="1600200"/>
            <a:ext cx="4419600" cy="3962400"/>
          </a:xfrm>
        </p:spPr>
        <p:txBody>
          <a:bodyPr>
            <a:normAutofit/>
          </a:bodyPr>
          <a:lstStyle/>
          <a:p>
            <a:pPr marL="173038" indent="-173038">
              <a:spcAft>
                <a:spcPts val="600"/>
              </a:spcAft>
              <a:buFont typeface="Arial"/>
              <a:buChar char="•"/>
            </a:pPr>
            <a:r>
              <a:rPr lang="en-US" dirty="0"/>
              <a:t>Name some visual principles.</a:t>
            </a:r>
          </a:p>
          <a:p>
            <a:pPr marL="173038" indent="-173038">
              <a:spcAft>
                <a:spcPts val="600"/>
              </a:spcAft>
              <a:buFont typeface="Arial"/>
              <a:buChar char="•"/>
            </a:pPr>
            <a:r>
              <a:rPr lang="en-US" dirty="0"/>
              <a:t>What are the four steps of the graphics development process?</a:t>
            </a:r>
          </a:p>
          <a:p>
            <a:pPr marL="173038" indent="-173038">
              <a:spcAft>
                <a:spcPts val="600"/>
              </a:spcAft>
              <a:buFont typeface="Arial"/>
              <a:buChar char="•"/>
            </a:pPr>
            <a:r>
              <a:rPr lang="en-US" dirty="0"/>
              <a:t>Name four design methods and some of the graphic examples?</a:t>
            </a:r>
          </a:p>
          <a:p>
            <a:pPr marL="173038" indent="-173038">
              <a:spcAft>
                <a:spcPts val="600"/>
              </a:spcAft>
              <a:buFont typeface="Arial"/>
              <a:buChar char="•"/>
            </a:pPr>
            <a:r>
              <a:rPr lang="en-US" dirty="0"/>
              <a:t>What is your biggest take-away from this class?</a:t>
            </a:r>
          </a:p>
          <a:p>
            <a:pPr marL="173038" indent="-173038">
              <a:spcAft>
                <a:spcPts val="600"/>
              </a:spcAft>
              <a:buFont typeface="Arial"/>
              <a:buChar char="•"/>
            </a:pPr>
            <a:endParaRPr lang="en-US" dirty="0"/>
          </a:p>
        </p:txBody>
      </p:sp>
      <p:sp>
        <p:nvSpPr>
          <p:cNvPr id="6"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90</a:t>
            </a:fld>
            <a:endParaRPr lang="en-US" dirty="0"/>
          </a:p>
        </p:txBody>
      </p:sp>
    </p:spTree>
    <p:extLst>
      <p:ext uri="{BB962C8B-B14F-4D97-AF65-F5344CB8AC3E}">
        <p14:creationId xmlns:p14="http://schemas.microsoft.com/office/powerpoint/2010/main" val="198434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 </a:t>
            </a:r>
            <a:endParaRPr lang="en-US" b="0" dirty="0"/>
          </a:p>
        </p:txBody>
      </p:sp>
      <p:sp>
        <p:nvSpPr>
          <p:cNvPr id="3" name="Subtitle 2"/>
          <p:cNvSpPr>
            <a:spLocks noGrp="1"/>
          </p:cNvSpPr>
          <p:nvPr>
            <p:ph type="subTitle" idx="11"/>
          </p:nvPr>
        </p:nvSpPr>
        <p:spPr/>
        <p:txBody>
          <a:bodyPr/>
          <a:lstStyle/>
          <a:p>
            <a:r>
              <a:rPr lang="en-US" dirty="0"/>
              <a:t>Please contact us if you have questions</a:t>
            </a:r>
          </a:p>
        </p:txBody>
      </p:sp>
      <p:sp>
        <p:nvSpPr>
          <p:cNvPr id="9" name="Content Placeholder 4"/>
          <p:cNvSpPr txBox="1">
            <a:spLocks/>
          </p:cNvSpPr>
          <p:nvPr/>
        </p:nvSpPr>
        <p:spPr>
          <a:xfrm>
            <a:off x="2057400" y="3633140"/>
            <a:ext cx="3733800" cy="25908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Clr>
                <a:srgbClr val="1B75BB"/>
              </a:buClr>
              <a:buFontTx/>
              <a:buNone/>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Clr>
                <a:srgbClr val="BE1E2D"/>
              </a:buClr>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1600" b="1" dirty="0"/>
              <a:t>Olessia Smotrova</a:t>
            </a:r>
          </a:p>
          <a:p>
            <a:r>
              <a:rPr lang="en-US" sz="1600" dirty="0"/>
              <a:t>CSO</a:t>
            </a:r>
          </a:p>
          <a:p>
            <a:pPr>
              <a:lnSpc>
                <a:spcPct val="150000"/>
              </a:lnSpc>
              <a:spcBef>
                <a:spcPts val="600"/>
              </a:spcBef>
            </a:pPr>
            <a:r>
              <a:rPr lang="en-US" sz="1600" b="1" dirty="0"/>
              <a:t>c: </a:t>
            </a:r>
            <a:r>
              <a:rPr lang="en-US" sz="1600" dirty="0"/>
              <a:t>240.246.5305</a:t>
            </a:r>
          </a:p>
          <a:p>
            <a:r>
              <a:rPr lang="en-US" sz="1600" b="1" dirty="0"/>
              <a:t>o: </a:t>
            </a:r>
            <a:r>
              <a:rPr lang="en-US" sz="1600" dirty="0"/>
              <a:t>301.384.3350</a:t>
            </a:r>
            <a:endParaRPr lang="en-US" sz="1600" b="1" dirty="0"/>
          </a:p>
          <a:p>
            <a:pPr>
              <a:spcBef>
                <a:spcPts val="600"/>
              </a:spcBef>
            </a:pPr>
            <a:r>
              <a:rPr lang="en-US" sz="1600" b="1" dirty="0"/>
              <a:t>e: </a:t>
            </a:r>
            <a:r>
              <a:rPr lang="en-US" sz="1600" dirty="0"/>
              <a:t>osmotrova@ostglobalsolutions.com</a:t>
            </a:r>
          </a:p>
          <a:p>
            <a:pPr>
              <a:lnSpc>
                <a:spcPct val="200000"/>
              </a:lnSpc>
            </a:pPr>
            <a:r>
              <a:rPr lang="en-US" sz="1600" b="1" dirty="0"/>
              <a:t>http://ostglobalsolutions.com</a:t>
            </a:r>
          </a:p>
          <a:p>
            <a:endParaRPr lang="en-US" sz="1600" dirty="0"/>
          </a:p>
          <a:p>
            <a:endParaRPr lang="en-US" sz="1600" dirty="0">
              <a:solidFill>
                <a:srgbClr val="800000"/>
              </a:solidFill>
            </a:endParaRPr>
          </a:p>
          <a:p>
            <a:pPr lvl="1"/>
            <a:endParaRPr lang="en-US" sz="1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690651"/>
            <a:ext cx="3077862" cy="124961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600200"/>
            <a:ext cx="1905004" cy="2033020"/>
          </a:xfrm>
          <a:prstGeom prst="rect">
            <a:avLst/>
          </a:prstGeom>
        </p:spPr>
      </p:pic>
      <p:sp>
        <p:nvSpPr>
          <p:cNvPr id="8" name="Footer Placeholder 2"/>
          <p:cNvSpPr>
            <a:spLocks noGrp="1"/>
          </p:cNvSpPr>
          <p:nvPr>
            <p:ph type="ftr" sz="quarter" idx="12"/>
          </p:nvPr>
        </p:nvSpPr>
        <p:spPr>
          <a:xfrm>
            <a:off x="304800" y="6329190"/>
            <a:ext cx="2895600" cy="365125"/>
          </a:xfrm>
          <a:prstGeom prst="rect">
            <a:avLst/>
          </a:prstGeom>
        </p:spPr>
        <p:txBody>
          <a:bodyPr/>
          <a:lstStyle>
            <a:lvl1pPr>
              <a:defRPr>
                <a:solidFill>
                  <a:schemeClr val="bg1"/>
                </a:solidFill>
              </a:defRPr>
            </a:lvl1pPr>
          </a:lstStyle>
          <a:p>
            <a:fld id="{1754FF4F-8A9F-4C61-8653-DD4653512B60}" type="slidenum">
              <a:rPr lang="en-US" smtClean="0"/>
              <a:pPr/>
              <a:t>91</a:t>
            </a:fld>
            <a:endParaRPr lang="en-US" dirty="0"/>
          </a:p>
        </p:txBody>
      </p:sp>
      <p:sp>
        <p:nvSpPr>
          <p:cNvPr id="10" name="Content Placeholder 4">
            <a:extLst>
              <a:ext uri="{FF2B5EF4-FFF2-40B4-BE49-F238E27FC236}">
                <a16:creationId xmlns:a16="http://schemas.microsoft.com/office/drawing/2014/main" id="{496C0DB2-5F11-4FC0-A803-2A713629770F}"/>
              </a:ext>
            </a:extLst>
          </p:cNvPr>
          <p:cNvSpPr txBox="1">
            <a:spLocks/>
          </p:cNvSpPr>
          <p:nvPr/>
        </p:nvSpPr>
        <p:spPr>
          <a:xfrm>
            <a:off x="5791200" y="3618954"/>
            <a:ext cx="3581400" cy="25908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Clr>
                <a:srgbClr val="1B75BB"/>
              </a:buClr>
              <a:buFontTx/>
              <a:buNone/>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Clr>
                <a:srgbClr val="BE1E2D"/>
              </a:buClr>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1600" b="1" dirty="0"/>
              <a:t>David Huff</a:t>
            </a:r>
          </a:p>
          <a:p>
            <a:r>
              <a:rPr lang="en-US" sz="1600" dirty="0"/>
              <a:t>CEO</a:t>
            </a:r>
          </a:p>
          <a:p>
            <a:pPr>
              <a:lnSpc>
                <a:spcPct val="150000"/>
              </a:lnSpc>
              <a:spcBef>
                <a:spcPts val="600"/>
              </a:spcBef>
            </a:pPr>
            <a:r>
              <a:rPr lang="en-US" sz="1600" b="1" dirty="0"/>
              <a:t>c: </a:t>
            </a:r>
            <a:r>
              <a:rPr lang="en-US" sz="1600" dirty="0"/>
              <a:t>513.316.0993</a:t>
            </a:r>
          </a:p>
          <a:p>
            <a:r>
              <a:rPr lang="en-US" sz="1600" b="1" dirty="0"/>
              <a:t>o: </a:t>
            </a:r>
            <a:r>
              <a:rPr lang="en-US" sz="1600" dirty="0"/>
              <a:t>301.384.3350</a:t>
            </a:r>
            <a:endParaRPr lang="en-US" sz="1600" b="1" dirty="0"/>
          </a:p>
          <a:p>
            <a:pPr>
              <a:spcBef>
                <a:spcPts val="600"/>
              </a:spcBef>
            </a:pPr>
            <a:r>
              <a:rPr lang="en-US" sz="1600" b="1" dirty="0"/>
              <a:t>e: </a:t>
            </a:r>
            <a:r>
              <a:rPr lang="en-US" sz="1600" dirty="0"/>
              <a:t>dhuff@ostglobalsolutions.com</a:t>
            </a:r>
          </a:p>
          <a:p>
            <a:endParaRPr lang="en-US" sz="1600" dirty="0"/>
          </a:p>
          <a:p>
            <a:endParaRPr lang="en-US" sz="1600" dirty="0">
              <a:solidFill>
                <a:srgbClr val="800000"/>
              </a:solidFill>
            </a:endParaRPr>
          </a:p>
          <a:p>
            <a:pPr lvl="1"/>
            <a:endParaRPr lang="en-US" sz="1600" dirty="0"/>
          </a:p>
        </p:txBody>
      </p:sp>
    </p:spTree>
    <p:extLst>
      <p:ext uri="{BB962C8B-B14F-4D97-AF65-F5344CB8AC3E}">
        <p14:creationId xmlns:p14="http://schemas.microsoft.com/office/powerpoint/2010/main" val="4132014422"/>
      </p:ext>
    </p:extLst>
  </p:cSld>
  <p:clrMapOvr>
    <a:masterClrMapping/>
  </p:clrMapOvr>
</p:sld>
</file>

<file path=ppt/theme/theme1.xml><?xml version="1.0" encoding="utf-8"?>
<a:theme xmlns:a="http://schemas.openxmlformats.org/drawingml/2006/main" name="StockLayouts Technology Repair Service TC013">
  <a:themeElements>
    <a:clrScheme name="Custom 1">
      <a:dk1>
        <a:sysClr val="windowText" lastClr="000000"/>
      </a:dk1>
      <a:lt1>
        <a:sysClr val="window" lastClr="FFFFFF"/>
      </a:lt1>
      <a:dk2>
        <a:srgbClr val="878888"/>
      </a:dk2>
      <a:lt2>
        <a:srgbClr val="EEECE1"/>
      </a:lt2>
      <a:accent1>
        <a:srgbClr val="D3DE6F"/>
      </a:accent1>
      <a:accent2>
        <a:srgbClr val="47A853"/>
      </a:accent2>
      <a:accent3>
        <a:srgbClr val="C5E5F4"/>
      </a:accent3>
      <a:accent4>
        <a:srgbClr val="3A4886"/>
      </a:accent4>
      <a:accent5>
        <a:srgbClr val="FFD05E"/>
      </a:accent5>
      <a:accent6>
        <a:srgbClr val="EF7E2D"/>
      </a:accent6>
      <a:hlink>
        <a:srgbClr val="0000FF"/>
      </a:hlink>
      <a:folHlink>
        <a:srgbClr val="80008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f577870-d1bc-435a-a875-457a02ffe45a" xsi:nil="true"/>
    <lcf76f155ced4ddcb4097134ff3c332f xmlns="0d2c0b90-7933-4143-90fc-02bd1832f43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F5C55BF1D3814A9780CFD66D018A55" ma:contentTypeVersion="8" ma:contentTypeDescription="Create a new document." ma:contentTypeScope="" ma:versionID="a20161400773e5a973e8bfd5c514f22d">
  <xsd:schema xmlns:xsd="http://www.w3.org/2001/XMLSchema" xmlns:xs="http://www.w3.org/2001/XMLSchema" xmlns:p="http://schemas.microsoft.com/office/2006/metadata/properties" xmlns:ns2="26108974-ee81-4d92-9938-53236a4d7764" xmlns:ns3="fa932a79-22aa-4d37-91cf-c80e1fe92fa2" xmlns:ns4="0d2c0b90-7933-4143-90fc-02bd1832f434" xmlns:ns5="6f577870-d1bc-435a-a875-457a02ffe45a" targetNamespace="http://schemas.microsoft.com/office/2006/metadata/properties" ma:root="true" ma:fieldsID="8b553482a0f6a2f8efab55f777596b64" ns2:_="" ns3:_="" ns4:_="" ns5:_="">
    <xsd:import namespace="26108974-ee81-4d92-9938-53236a4d7764"/>
    <xsd:import namespace="fa932a79-22aa-4d37-91cf-c80e1fe92fa2"/>
    <xsd:import namespace="0d2c0b90-7933-4143-90fc-02bd1832f434"/>
    <xsd:import namespace="6f577870-d1bc-435a-a875-457a02ffe4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4:MediaServiceObjectDetectorVersions" minOccurs="0"/>
                <xsd:element ref="ns4:lcf76f155ced4ddcb4097134ff3c332f" minOccurs="0"/>
                <xsd:element ref="ns5:TaxCatchAll"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108974-ee81-4d92-9938-53236a4d7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a932a79-22aa-4d37-91cf-c80e1fe92fa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2c0b90-7933-4143-90fc-02bd1832f434" elementFormDefault="qualified">
    <xsd:import namespace="http://schemas.microsoft.com/office/2006/documentManagement/types"/>
    <xsd:import namespace="http://schemas.microsoft.com/office/infopath/2007/PartnerControls"/>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d2a979-002b-442d-8eb6-2c8f3232aef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577870-d1bc-435a-a875-457a02ffe45a"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f577870-d1bc-435a-a875-457a02ffe45a}" ma:internalName="TaxCatchAll" ma:showField="CatchAllData" ma:web="fa932a79-22aa-4d37-91cf-c80e1fe92f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D8200C-9156-49A8-B9BC-6980D7006347}">
  <ds:schemaRefs>
    <ds:schemaRef ds:uri="http://purl.org/dc/dcmitype/"/>
    <ds:schemaRef ds:uri="http://schemas.microsoft.com/office/2006/documentManagement/types"/>
    <ds:schemaRef ds:uri="http://purl.org/dc/terms/"/>
    <ds:schemaRef ds:uri="fa932a79-22aa-4d37-91cf-c80e1fe92fa2"/>
    <ds:schemaRef ds:uri="http://www.w3.org/XML/1998/namespace"/>
    <ds:schemaRef ds:uri="http://schemas.microsoft.com/office/infopath/2007/PartnerControls"/>
    <ds:schemaRef ds:uri="26108974-ee81-4d92-9938-53236a4d7764"/>
    <ds:schemaRef ds:uri="http://purl.org/dc/elements/1.1/"/>
    <ds:schemaRef ds:uri="http://schemas.openxmlformats.org/package/2006/metadata/core-properties"/>
    <ds:schemaRef ds:uri="6f577870-d1bc-435a-a875-457a02ffe45a"/>
    <ds:schemaRef ds:uri="0d2c0b90-7933-4143-90fc-02bd1832f434"/>
    <ds:schemaRef ds:uri="http://schemas.microsoft.com/office/2006/metadata/properties"/>
  </ds:schemaRefs>
</ds:datastoreItem>
</file>

<file path=customXml/itemProps2.xml><?xml version="1.0" encoding="utf-8"?>
<ds:datastoreItem xmlns:ds="http://schemas.openxmlformats.org/officeDocument/2006/customXml" ds:itemID="{25243C56-C263-43B5-9A7A-1966C0A95919}">
  <ds:schemaRefs>
    <ds:schemaRef ds:uri="http://schemas.microsoft.com/sharepoint/v3/contenttype/forms"/>
  </ds:schemaRefs>
</ds:datastoreItem>
</file>

<file path=customXml/itemProps3.xml><?xml version="1.0" encoding="utf-8"?>
<ds:datastoreItem xmlns:ds="http://schemas.openxmlformats.org/officeDocument/2006/customXml" ds:itemID="{8A367476-9154-469D-B321-3D51DCFF95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108974-ee81-4d92-9938-53236a4d7764"/>
    <ds:schemaRef ds:uri="fa932a79-22aa-4d37-91cf-c80e1fe92fa2"/>
    <ds:schemaRef ds:uri="0d2c0b90-7933-4143-90fc-02bd1832f434"/>
    <ds:schemaRef ds:uri="6f577870-d1bc-435a-a875-457a02ffe4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10740</TotalTime>
  <Words>7488</Words>
  <Application>Microsoft Office PowerPoint</Application>
  <PresentationFormat>On-screen Show (4:3)</PresentationFormat>
  <Paragraphs>954</Paragraphs>
  <Slides>91</Slides>
  <Notes>21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91</vt:i4>
      </vt:variant>
    </vt:vector>
  </HeadingPairs>
  <TitlesOfParts>
    <vt:vector size="105" baseType="lpstr">
      <vt:lpstr>Arial</vt:lpstr>
      <vt:lpstr>Arial Narrow</vt:lpstr>
      <vt:lpstr>Arial Narrow Bold</vt:lpstr>
      <vt:lpstr>Bebas Neue</vt:lpstr>
      <vt:lpstr>Calibri</vt:lpstr>
      <vt:lpstr>Calibri Light</vt:lpstr>
      <vt:lpstr>Inter</vt:lpstr>
      <vt:lpstr>Lucida Sans Unicode</vt:lpstr>
      <vt:lpstr>Plus Jakarta Sans</vt:lpstr>
      <vt:lpstr>Söhne</vt:lpstr>
      <vt:lpstr>unset</vt:lpstr>
      <vt:lpstr>var(--zds-typography-base, "Inter", Helvetica, arial, sans-serif)</vt:lpstr>
      <vt:lpstr>Wingdings</vt:lpstr>
      <vt:lpstr>StockLayouts Technology Repair Service TC013</vt:lpstr>
      <vt:lpstr>Proposal Graphics</vt:lpstr>
      <vt:lpstr>Agenda</vt:lpstr>
      <vt:lpstr>Learning Objectives</vt:lpstr>
      <vt:lpstr>How to Maximize the Learning Process</vt:lpstr>
      <vt:lpstr>Introductions</vt:lpstr>
      <vt:lpstr>Setting the stage for proposal graphics</vt:lpstr>
      <vt:lpstr>PowerPoint Presentation</vt:lpstr>
      <vt:lpstr>Design Matters</vt:lpstr>
      <vt:lpstr>PowerPoint Presentation</vt:lpstr>
      <vt:lpstr>Successful Proposal Graphic Designer</vt:lpstr>
      <vt:lpstr>Graphic Artists Start During Capture</vt:lpstr>
      <vt:lpstr>… and Continue Throughout the Proposal Process</vt:lpstr>
      <vt:lpstr>Graphic Designer’s Contribution to Proposal</vt:lpstr>
      <vt:lpstr>Module 1 Quiz</vt:lpstr>
      <vt:lpstr>Proposal graphics definition</vt:lpstr>
      <vt:lpstr>PowerPoint Presentation</vt:lpstr>
      <vt:lpstr>Proposal Graphics Are a Form of Information Design</vt:lpstr>
      <vt:lpstr>Types of Proposal Visuals</vt:lpstr>
      <vt:lpstr>PowerPoint Presentation</vt:lpstr>
      <vt:lpstr>What the Graphic Conveyed</vt:lpstr>
      <vt:lpstr>Module 2 Quiz</vt:lpstr>
      <vt:lpstr>Visual principles</vt:lpstr>
      <vt:lpstr>Visual Principles</vt:lpstr>
      <vt:lpstr>Visual Principles</vt:lpstr>
      <vt:lpstr>Visual Principles</vt:lpstr>
      <vt:lpstr>Visual Principles</vt:lpstr>
      <vt:lpstr>Visual Principles</vt:lpstr>
      <vt:lpstr>Visual Principles</vt:lpstr>
      <vt:lpstr>Visual Principles</vt:lpstr>
      <vt:lpstr>Visual Principles</vt:lpstr>
      <vt:lpstr>Module 3 Exercise: Critique This Graphic</vt:lpstr>
      <vt:lpstr>PowerPoint Presentation</vt:lpstr>
      <vt:lpstr>Design process</vt:lpstr>
      <vt:lpstr>Design Process</vt:lpstr>
      <vt:lpstr>PowerPoint Presentation</vt:lpstr>
      <vt:lpstr>Discover</vt:lpstr>
      <vt:lpstr>PowerPoint Presentation</vt:lpstr>
      <vt:lpstr>PowerPoint Presentation</vt:lpstr>
      <vt:lpstr>PowerPoint Presentation</vt:lpstr>
      <vt:lpstr>Discover</vt:lpstr>
      <vt:lpstr>Discover</vt:lpstr>
      <vt:lpstr>Discover</vt:lpstr>
      <vt:lpstr>PowerPoint Presentation</vt:lpstr>
      <vt:lpstr>Define your graphics and concepts</vt:lpstr>
      <vt:lpstr>PowerPoint Presentation</vt:lpstr>
      <vt:lpstr>Define</vt:lpstr>
      <vt:lpstr>Define</vt:lpstr>
      <vt:lpstr>Define</vt:lpstr>
      <vt:lpstr>Define</vt:lpstr>
      <vt:lpstr>Define</vt:lpstr>
      <vt:lpstr>Define</vt:lpstr>
      <vt:lpstr>PowerPoint Presentation</vt:lpstr>
      <vt:lpstr>Define: Using AI for graphics</vt:lpstr>
      <vt:lpstr>PowerPoint Presentation</vt:lpstr>
      <vt:lpstr>Prompting Makes All the Difference</vt:lpstr>
      <vt:lpstr>Modifying the Prompt for Better Output</vt:lpstr>
      <vt:lpstr>Getting to What You Want to Convey</vt:lpstr>
      <vt:lpstr>AI Art Prompt Structure</vt:lpstr>
      <vt:lpstr>AI Art Prompt Strategies</vt:lpstr>
      <vt:lpstr>AI Ethics and Copyright</vt:lpstr>
      <vt:lpstr>PowerPoint Presentation</vt:lpstr>
      <vt:lpstr>Define: design methods and graphics planning</vt:lpstr>
      <vt:lpstr>Define</vt:lpstr>
      <vt:lpstr>Define</vt:lpstr>
      <vt:lpstr>Define</vt:lpstr>
      <vt:lpstr>Define</vt:lpstr>
      <vt:lpstr>Define</vt:lpstr>
      <vt:lpstr>Define</vt:lpstr>
      <vt:lpstr>Example of a Synthesis Method</vt:lpstr>
      <vt:lpstr>PowerPoint Presentation</vt:lpstr>
      <vt:lpstr>DESIGN: CREATING THE TEMPLATE AND DESIGNING YOUR GRAPHIC</vt:lpstr>
      <vt:lpstr>PowerPoint Presentation</vt:lpstr>
      <vt:lpstr>Design</vt:lpstr>
      <vt:lpstr>Design</vt:lpstr>
      <vt:lpstr>Design</vt:lpstr>
      <vt:lpstr>Design</vt:lpstr>
      <vt:lpstr>Design</vt:lpstr>
      <vt:lpstr>Design</vt:lpstr>
      <vt:lpstr>Design</vt:lpstr>
      <vt:lpstr>PowerPoint Presentation</vt:lpstr>
      <vt:lpstr>DELIVER: Producing and DELIVERING THE PROPOSAL</vt:lpstr>
      <vt:lpstr>PowerPoint Presentation</vt:lpstr>
      <vt:lpstr>Deliver</vt:lpstr>
      <vt:lpstr>Deliver</vt:lpstr>
      <vt:lpstr>Deliver</vt:lpstr>
      <vt:lpstr>Deliver</vt:lpstr>
      <vt:lpstr>Deliver</vt:lpstr>
      <vt:lpstr>Deliver</vt:lpstr>
      <vt:lpstr>PowerPoint Presentation</vt:lpstr>
      <vt:lpstr>Recap</vt:lpstr>
      <vt:lpstr>Thank you. </vt:lpstr>
    </vt:vector>
  </TitlesOfParts>
  <Company>StockLayouts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StockLayouts</dc:creator>
  <cp:lastModifiedBy>Olessia Smotrova</cp:lastModifiedBy>
  <cp:revision>652</cp:revision>
  <dcterms:created xsi:type="dcterms:W3CDTF">2016-03-28T16:33:50Z</dcterms:created>
  <dcterms:modified xsi:type="dcterms:W3CDTF">2024-08-21T16:56:21Z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0x01010078F5C55BF1D3814A9780CFD66D018A55</vt:lpwstr>
  </property>
  <property fmtid="{D5CDD505-2E9C-101B-9397-08002B2CF9AE}" pid="3" name="Order">
    <vt:lpwstr>175100.000000000</vt:lpwstr>
  </property>
  <property fmtid="{D5CDD505-2E9C-101B-9397-08002B2CF9AE}" pid="4" name="MediaServiceImageTags">
    <vt:lpwstr/>
  </property>
</Properties>
</file>