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Bold" pitchFamily="2" charset="0"/>
      <p:regular r:id="rId28"/>
      <p:bold r:id="rId29"/>
      <p:italic r:id="rId30"/>
      <p:boldItalic r:id="rId31"/>
    </p:embeddedFont>
    <p:embeddedFont>
      <p:font typeface="Open Sans Semi-Bold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58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svg"/><Relationship Id="rId7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25830"/>
            <a:ext cx="18288000" cy="8435340"/>
          </a:xfrm>
          <a:custGeom>
            <a:avLst/>
            <a:gdLst/>
            <a:ahLst/>
            <a:cxnLst/>
            <a:rect l="l" t="t" r="r" b="b"/>
            <a:pathLst>
              <a:path w="18288000" h="8435340">
                <a:moveTo>
                  <a:pt x="0" y="0"/>
                </a:moveTo>
                <a:lnTo>
                  <a:pt x="18288000" y="0"/>
                </a:lnTo>
                <a:lnTo>
                  <a:pt x="18288000" y="8435340"/>
                </a:lnTo>
                <a:lnTo>
                  <a:pt x="0" y="8435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200874" y="2162576"/>
            <a:ext cx="9886252" cy="4260647"/>
            <a:chOff x="0" y="-200025"/>
            <a:chExt cx="13181670" cy="5680862"/>
          </a:xfrm>
        </p:grpSpPr>
        <p:sp>
          <p:nvSpPr>
            <p:cNvPr id="4" name="Freeform 4"/>
            <p:cNvSpPr/>
            <p:nvPr/>
          </p:nvSpPr>
          <p:spPr>
            <a:xfrm>
              <a:off x="1819439" y="3636629"/>
              <a:ext cx="4429321" cy="1844208"/>
            </a:xfrm>
            <a:custGeom>
              <a:avLst/>
              <a:gdLst/>
              <a:ahLst/>
              <a:cxnLst/>
              <a:rect l="l" t="t" r="r" b="b"/>
              <a:pathLst>
                <a:path w="4429321" h="1844208">
                  <a:moveTo>
                    <a:pt x="0" y="0"/>
                  </a:moveTo>
                  <a:lnTo>
                    <a:pt x="4429321" y="0"/>
                  </a:lnTo>
                  <a:lnTo>
                    <a:pt x="4429321" y="1844208"/>
                  </a:lnTo>
                  <a:lnTo>
                    <a:pt x="0" y="1844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00025"/>
              <a:ext cx="7606835" cy="22697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330"/>
                </a:lnSpc>
              </a:pPr>
              <a:r>
                <a:rPr lang="en-US" sz="10235" b="1" dirty="0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Funding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84704" y="1303412"/>
              <a:ext cx="12496966" cy="2269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330"/>
                </a:lnSpc>
                <a:spcBef>
                  <a:spcPct val="0"/>
                </a:spcBef>
              </a:pPr>
              <a:r>
                <a:rPr lang="en-US" sz="10235" b="1" u="none" strike="noStrik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Fundamentals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9144000" y="5141172"/>
            <a:ext cx="3160699" cy="1282051"/>
          </a:xfrm>
          <a:custGeom>
            <a:avLst/>
            <a:gdLst/>
            <a:ahLst/>
            <a:cxnLst/>
            <a:rect l="l" t="t" r="r" b="b"/>
            <a:pathLst>
              <a:path w="3160699" h="1282051">
                <a:moveTo>
                  <a:pt x="0" y="0"/>
                </a:moveTo>
                <a:lnTo>
                  <a:pt x="3160699" y="0"/>
                </a:lnTo>
                <a:lnTo>
                  <a:pt x="3160699" y="1282050"/>
                </a:lnTo>
                <a:lnTo>
                  <a:pt x="0" y="12820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159201" y="7186660"/>
            <a:ext cx="11969598" cy="78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6"/>
              </a:lnSpc>
            </a:pPr>
            <a:r>
              <a:rPr lang="en-US" sz="516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NASA SEWP VI Strategic Pause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21953" y="-12066959"/>
            <a:ext cx="6553348" cy="22982904"/>
            <a:chOff x="0" y="0"/>
            <a:chExt cx="1725985" cy="60531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25985" cy="6053110"/>
            </a:xfrm>
            <a:custGeom>
              <a:avLst/>
              <a:gdLst/>
              <a:ahLst/>
              <a:cxnLst/>
              <a:rect l="l" t="t" r="r" b="b"/>
              <a:pathLst>
                <a:path w="1725985" h="6053110">
                  <a:moveTo>
                    <a:pt x="0" y="0"/>
                  </a:moveTo>
                  <a:lnTo>
                    <a:pt x="1725985" y="0"/>
                  </a:lnTo>
                  <a:lnTo>
                    <a:pt x="1725985" y="6053110"/>
                  </a:lnTo>
                  <a:lnTo>
                    <a:pt x="0" y="6053110"/>
                  </a:lnTo>
                  <a:close/>
                </a:path>
              </a:pathLst>
            </a:custGeom>
            <a:solidFill>
              <a:srgbClr val="0480C9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25985" cy="609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734586" flipH="1">
            <a:off x="-8076902" y="6350516"/>
            <a:ext cx="15481999" cy="3773737"/>
          </a:xfrm>
          <a:custGeom>
            <a:avLst/>
            <a:gdLst/>
            <a:ahLst/>
            <a:cxnLst/>
            <a:rect l="l" t="t" r="r" b="b"/>
            <a:pathLst>
              <a:path w="15481999" h="3773737">
                <a:moveTo>
                  <a:pt x="15481999" y="0"/>
                </a:moveTo>
                <a:lnTo>
                  <a:pt x="0" y="0"/>
                </a:lnTo>
                <a:lnTo>
                  <a:pt x="0" y="3773737"/>
                </a:lnTo>
                <a:lnTo>
                  <a:pt x="15481999" y="3773737"/>
                </a:lnTo>
                <a:lnTo>
                  <a:pt x="15481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90643" y="3119223"/>
            <a:ext cx="16615967" cy="669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4"/>
              </a:lnSpc>
            </a:pPr>
            <a:r>
              <a:rPr lang="en-US" sz="340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Volume 1: Offer Volume Major Requirements</a:t>
            </a:r>
          </a:p>
          <a:p>
            <a:pPr marL="670148" lvl="1" indent="-335074" algn="l">
              <a:lnSpc>
                <a:spcPts val="4128"/>
              </a:lnSpc>
              <a:buFont typeface="Arial"/>
              <a:buChar char="•"/>
            </a:pPr>
            <a:r>
              <a:rPr lang="en-US" sz="310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AbilityOne Commitment Letter</a:t>
            </a:r>
          </a:p>
          <a:p>
            <a:pPr marL="670148" lvl="1" indent="-335074" algn="l">
              <a:lnSpc>
                <a:spcPts val="4128"/>
              </a:lnSpc>
              <a:buFont typeface="Arial"/>
              <a:buChar char="•"/>
            </a:pPr>
            <a:r>
              <a:rPr lang="en-US" sz="310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ISO 9001:2015 (all categories) and CMMI Certification (only for Category B)</a:t>
            </a:r>
          </a:p>
          <a:p>
            <a:pPr marL="670148" lvl="1" indent="-335074" algn="l">
              <a:lnSpc>
                <a:spcPts val="4128"/>
              </a:lnSpc>
              <a:buFont typeface="Arial"/>
              <a:buChar char="•"/>
            </a:pPr>
            <a:r>
              <a:rPr lang="en-US" sz="310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Mandatory Experience/Offerings</a:t>
            </a:r>
          </a:p>
          <a:p>
            <a:pPr marL="988296" lvl="2" indent="-329432" algn="l">
              <a:lnSpc>
                <a:spcPts val="3044"/>
              </a:lnSpc>
              <a:buFont typeface="Arial"/>
              <a:buChar char="⚬"/>
            </a:pPr>
            <a:r>
              <a:rPr lang="en-US" sz="228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Category A: complete Exhibit 3a – Category A Solutions Spreadsheet</a:t>
            </a:r>
          </a:p>
          <a:p>
            <a:pPr marL="988296" lvl="2" indent="-329432" algn="l">
              <a:lnSpc>
                <a:spcPts val="3044"/>
              </a:lnSpc>
              <a:buFont typeface="Arial"/>
              <a:buChar char="⚬"/>
            </a:pPr>
            <a:r>
              <a:rPr lang="en-US" sz="228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Category B: </a:t>
            </a:r>
          </a:p>
          <a:p>
            <a:pPr marL="1482444" lvl="3" indent="-370611" algn="l">
              <a:lnSpc>
                <a:spcPts val="3044"/>
              </a:lnSpc>
              <a:buFont typeface="Arial"/>
              <a:buChar char="￭"/>
            </a:pPr>
            <a:r>
              <a:rPr lang="en-US" sz="228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Other than Small Business: 4 different projects from 4 different technical areas that are minimum $30m per project</a:t>
            </a:r>
          </a:p>
          <a:p>
            <a:pPr marL="1482444" lvl="3" indent="-370611" algn="l">
              <a:lnSpc>
                <a:spcPts val="3044"/>
              </a:lnSpc>
              <a:buFont typeface="Arial"/>
              <a:buChar char="￭"/>
            </a:pPr>
            <a:r>
              <a:rPr lang="en-US" sz="228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Small Business: 3 different projects from 3 different technical areas that are minimum $5m per project</a:t>
            </a:r>
          </a:p>
          <a:p>
            <a:pPr marL="1482444" lvl="3" indent="-370611" algn="l">
              <a:lnSpc>
                <a:spcPts val="3044"/>
              </a:lnSpc>
              <a:buFont typeface="Arial"/>
              <a:buChar char="￭"/>
            </a:pPr>
            <a:r>
              <a:rPr lang="en-US" sz="228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HUBZone, VOSB, SDVOSB, WOSB, EDWOSB, 8(a): 2 different projects from 2 different technical areas that are minimum $4m per project</a:t>
            </a:r>
          </a:p>
          <a:p>
            <a:pPr marL="988296" lvl="2" indent="-329432" algn="l">
              <a:lnSpc>
                <a:spcPts val="3044"/>
              </a:lnSpc>
              <a:buFont typeface="Arial"/>
              <a:buChar char="⚬"/>
            </a:pPr>
            <a:r>
              <a:rPr lang="en-US" sz="228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Category C: </a:t>
            </a:r>
          </a:p>
          <a:p>
            <a:pPr marL="1482444" lvl="3" indent="-370611" algn="l">
              <a:lnSpc>
                <a:spcPts val="3044"/>
              </a:lnSpc>
              <a:buFont typeface="Arial"/>
              <a:buChar char="￭"/>
            </a:pPr>
            <a:r>
              <a:rPr lang="en-US" sz="228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Small Businesses: 3 different projects from 3 different technical areas that are minimum $2 per project</a:t>
            </a:r>
          </a:p>
          <a:p>
            <a:pPr marL="1482444" lvl="3" indent="-370611" algn="l">
              <a:lnSpc>
                <a:spcPts val="3044"/>
              </a:lnSpc>
              <a:buFont typeface="Arial"/>
              <a:buChar char="￭"/>
            </a:pPr>
            <a:r>
              <a:rPr lang="en-US" sz="228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HUBZone, VOSB, SDVOSB, WOSB, EDWOSB, 8(a): 2 different projects from 2 different technical areas that are minimum $4m per project</a:t>
            </a:r>
          </a:p>
          <a:p>
            <a:pPr algn="l">
              <a:lnSpc>
                <a:spcPts val="2908"/>
              </a:lnSpc>
            </a:pPr>
            <a:endParaRPr lang="en-US" sz="2288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36672" y="1245673"/>
            <a:ext cx="10770204" cy="81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  <a:spcBef>
                <a:spcPct val="0"/>
              </a:spcBef>
            </a:pPr>
            <a:r>
              <a:rPr lang="en-US" sz="480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Proposal Volumes and Content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0" y="-485956"/>
            <a:ext cx="18288000" cy="8435340"/>
          </a:xfrm>
          <a:custGeom>
            <a:avLst/>
            <a:gdLst/>
            <a:ahLst/>
            <a:cxnLst/>
            <a:rect l="l" t="t" r="r" b="b"/>
            <a:pathLst>
              <a:path w="18288000" h="8435340">
                <a:moveTo>
                  <a:pt x="18288000" y="0"/>
                </a:moveTo>
                <a:lnTo>
                  <a:pt x="0" y="0"/>
                </a:lnTo>
                <a:lnTo>
                  <a:pt x="0" y="8435340"/>
                </a:lnTo>
                <a:lnTo>
                  <a:pt x="18288000" y="843534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84572" y="3684089"/>
            <a:ext cx="15248656" cy="4979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6"/>
              </a:lnSpc>
            </a:pPr>
            <a:r>
              <a:rPr lang="en-US" sz="428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your discussions with your clients pre-RFP, do you inquire on their financial capability to perform? </a:t>
            </a:r>
          </a:p>
          <a:p>
            <a:pPr algn="ctr">
              <a:lnSpc>
                <a:spcPts val="5656"/>
              </a:lnSpc>
            </a:pPr>
            <a:endParaRPr lang="en-US" sz="4284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656"/>
              </a:lnSpc>
            </a:pPr>
            <a:r>
              <a:rPr lang="en-US" sz="428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are typical small businesses working on the contract doing to maximize their ability to gain access to the greatest award value?</a:t>
            </a:r>
          </a:p>
          <a:p>
            <a:pPr algn="ctr">
              <a:lnSpc>
                <a:spcPts val="5656"/>
              </a:lnSpc>
            </a:pPr>
            <a:endParaRPr lang="en-US" sz="4284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43502" y="942975"/>
            <a:ext cx="2590298" cy="814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4805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Funding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4572" y="1472303"/>
            <a:ext cx="4399915" cy="8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7"/>
              </a:lnSpc>
              <a:spcBef>
                <a:spcPct val="0"/>
              </a:spcBef>
            </a:pPr>
            <a:r>
              <a:rPr lang="en-US" sz="4805" b="1" u="none" strike="noStrik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Fundamentals</a:t>
            </a:r>
          </a:p>
        </p:txBody>
      </p:sp>
      <p:sp>
        <p:nvSpPr>
          <p:cNvPr id="7" name="Freeform 7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21953" y="-12066959"/>
            <a:ext cx="6553348" cy="22982904"/>
            <a:chOff x="0" y="0"/>
            <a:chExt cx="1725985" cy="60531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25985" cy="6053110"/>
            </a:xfrm>
            <a:custGeom>
              <a:avLst/>
              <a:gdLst/>
              <a:ahLst/>
              <a:cxnLst/>
              <a:rect l="l" t="t" r="r" b="b"/>
              <a:pathLst>
                <a:path w="1725985" h="6053110">
                  <a:moveTo>
                    <a:pt x="0" y="0"/>
                  </a:moveTo>
                  <a:lnTo>
                    <a:pt x="1725985" y="0"/>
                  </a:lnTo>
                  <a:lnTo>
                    <a:pt x="1725985" y="6053110"/>
                  </a:lnTo>
                  <a:lnTo>
                    <a:pt x="0" y="6053110"/>
                  </a:lnTo>
                  <a:close/>
                </a:path>
              </a:pathLst>
            </a:custGeom>
            <a:solidFill>
              <a:srgbClr val="0480C9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25985" cy="609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734586" flipH="1">
            <a:off x="-8076902" y="6350516"/>
            <a:ext cx="15481999" cy="3773737"/>
          </a:xfrm>
          <a:custGeom>
            <a:avLst/>
            <a:gdLst/>
            <a:ahLst/>
            <a:cxnLst/>
            <a:rect l="l" t="t" r="r" b="b"/>
            <a:pathLst>
              <a:path w="15481999" h="3773737">
                <a:moveTo>
                  <a:pt x="15481999" y="0"/>
                </a:moveTo>
                <a:lnTo>
                  <a:pt x="0" y="0"/>
                </a:lnTo>
                <a:lnTo>
                  <a:pt x="0" y="3773737"/>
                </a:lnTo>
                <a:lnTo>
                  <a:pt x="15481999" y="3773737"/>
                </a:lnTo>
                <a:lnTo>
                  <a:pt x="15481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2907629"/>
            <a:ext cx="15761359" cy="704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3"/>
              </a:lnSpc>
            </a:pPr>
            <a:r>
              <a:rPr lang="en-US" sz="321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Volume 2: Past Performance Major Requirements</a:t>
            </a:r>
          </a:p>
          <a:p>
            <a:pPr marL="558370" lvl="1" indent="-279185" algn="l">
              <a:lnSpc>
                <a:spcPts val="3439"/>
              </a:lnSpc>
              <a:buFont typeface="Arial"/>
              <a:buChar char="•"/>
            </a:pPr>
            <a:r>
              <a:rPr lang="en-US" sz="258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10-page limit for all of the past performance narratives</a:t>
            </a:r>
          </a:p>
          <a:p>
            <a:pPr marL="558370" lvl="1" indent="-279185" algn="l">
              <a:lnSpc>
                <a:spcPts val="3439"/>
              </a:lnSpc>
              <a:buFont typeface="Arial"/>
              <a:buChar char="•"/>
            </a:pPr>
            <a:r>
              <a:rPr lang="en-US" sz="258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Minimum of 1 but no more than 3 past performance projects</a:t>
            </a:r>
          </a:p>
          <a:p>
            <a:pPr marL="558370" lvl="1" indent="-279185" algn="l">
              <a:lnSpc>
                <a:spcPts val="3439"/>
              </a:lnSpc>
              <a:buFont typeface="Arial"/>
              <a:buChar char="•"/>
            </a:pPr>
            <a:r>
              <a:rPr lang="en-US" sz="258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Must be complete or ongoing within 3 years of the solicitation release date</a:t>
            </a:r>
          </a:p>
          <a:p>
            <a:pPr marL="558370" lvl="1" indent="-279185" algn="l">
              <a:lnSpc>
                <a:spcPts val="3439"/>
              </a:lnSpc>
              <a:buFont typeface="Arial"/>
              <a:buChar char="•"/>
            </a:pPr>
            <a:r>
              <a:rPr lang="en-US" sz="258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Category A: </a:t>
            </a:r>
          </a:p>
          <a:p>
            <a:pPr marL="936366" lvl="2" indent="-312122" algn="l">
              <a:lnSpc>
                <a:spcPts val="2884"/>
              </a:lnSpc>
              <a:buFont typeface="Arial"/>
              <a:buChar char="⚬"/>
            </a:pPr>
            <a:r>
              <a:rPr lang="en-US" sz="21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Small Business: minimum average annual cost incurred of $150k per project and all projects must cover 3 of the technical areas</a:t>
            </a:r>
          </a:p>
          <a:p>
            <a:pPr marL="936366" lvl="2" indent="-312122" algn="l">
              <a:lnSpc>
                <a:spcPts val="2884"/>
              </a:lnSpc>
              <a:buFont typeface="Arial"/>
              <a:buChar char="⚬"/>
            </a:pPr>
            <a:r>
              <a:rPr lang="en-US" sz="21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Other than Small Business: minimum average annual cost incurred of $2.5m per project and all projects must cover 4 of the technical areas</a:t>
            </a:r>
          </a:p>
          <a:p>
            <a:pPr marL="559175" lvl="1" indent="-279588" algn="l">
              <a:lnSpc>
                <a:spcPts val="3444"/>
              </a:lnSpc>
              <a:buFont typeface="Arial"/>
              <a:buChar char="•"/>
            </a:pPr>
            <a:r>
              <a:rPr lang="en-US" sz="258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Category B: </a:t>
            </a:r>
          </a:p>
          <a:p>
            <a:pPr marL="981460" lvl="2" indent="-327153" algn="l">
              <a:lnSpc>
                <a:spcPts val="3023"/>
              </a:lnSpc>
              <a:buFont typeface="Arial"/>
              <a:buChar char="⚬"/>
            </a:pPr>
            <a:r>
              <a:rPr lang="en-US" sz="227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Small Business: minimum average annual cost incurred of $1m per project and all projects must cover 3 of the technical areas</a:t>
            </a:r>
          </a:p>
          <a:p>
            <a:pPr marL="981460" lvl="2" indent="-327153" algn="l">
              <a:lnSpc>
                <a:spcPts val="3023"/>
              </a:lnSpc>
              <a:buFont typeface="Arial"/>
              <a:buChar char="⚬"/>
            </a:pPr>
            <a:r>
              <a:rPr lang="en-US" sz="227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Other than Small Business: minimum average annual cost incurred of $2.5m per project and all projects must cover 4 of the technical areas</a:t>
            </a:r>
          </a:p>
          <a:p>
            <a:pPr marL="559175" lvl="1" indent="-279588" algn="l">
              <a:lnSpc>
                <a:spcPts val="3444"/>
              </a:lnSpc>
              <a:buFont typeface="Arial"/>
              <a:buChar char="•"/>
            </a:pPr>
            <a:r>
              <a:rPr lang="en-US" sz="258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Category C: </a:t>
            </a:r>
          </a:p>
          <a:p>
            <a:pPr marL="981460" lvl="2" indent="-327153" algn="l">
              <a:lnSpc>
                <a:spcPts val="3023"/>
              </a:lnSpc>
              <a:buFont typeface="Arial"/>
              <a:buChar char="⚬"/>
            </a:pPr>
            <a:r>
              <a:rPr lang="en-US" sz="227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Small Business: minimum average annual cost incurred of $500k per project and all projects must cover 3 of the technical areas</a:t>
            </a:r>
          </a:p>
          <a:p>
            <a:pPr algn="l">
              <a:lnSpc>
                <a:spcPts val="1938"/>
              </a:lnSpc>
            </a:pPr>
            <a:endParaRPr lang="en-US" sz="227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36672" y="1245673"/>
            <a:ext cx="10770204" cy="81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  <a:spcBef>
                <a:spcPct val="0"/>
              </a:spcBef>
            </a:pPr>
            <a:r>
              <a:rPr lang="en-US" sz="480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Proposal Volumes and Content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21953" y="-12066959"/>
            <a:ext cx="6553348" cy="22982904"/>
            <a:chOff x="0" y="0"/>
            <a:chExt cx="1725985" cy="60531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25985" cy="6053110"/>
            </a:xfrm>
            <a:custGeom>
              <a:avLst/>
              <a:gdLst/>
              <a:ahLst/>
              <a:cxnLst/>
              <a:rect l="l" t="t" r="r" b="b"/>
              <a:pathLst>
                <a:path w="1725985" h="6053110">
                  <a:moveTo>
                    <a:pt x="0" y="0"/>
                  </a:moveTo>
                  <a:lnTo>
                    <a:pt x="1725985" y="0"/>
                  </a:lnTo>
                  <a:lnTo>
                    <a:pt x="1725985" y="6053110"/>
                  </a:lnTo>
                  <a:lnTo>
                    <a:pt x="0" y="6053110"/>
                  </a:lnTo>
                  <a:close/>
                </a:path>
              </a:pathLst>
            </a:custGeom>
            <a:solidFill>
              <a:srgbClr val="0480C9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25985" cy="609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734586" flipH="1">
            <a:off x="-8076902" y="6350516"/>
            <a:ext cx="15481999" cy="3773737"/>
          </a:xfrm>
          <a:custGeom>
            <a:avLst/>
            <a:gdLst/>
            <a:ahLst/>
            <a:cxnLst/>
            <a:rect l="l" t="t" r="r" b="b"/>
            <a:pathLst>
              <a:path w="15481999" h="3773737">
                <a:moveTo>
                  <a:pt x="15481999" y="0"/>
                </a:moveTo>
                <a:lnTo>
                  <a:pt x="0" y="0"/>
                </a:lnTo>
                <a:lnTo>
                  <a:pt x="0" y="3773737"/>
                </a:lnTo>
                <a:lnTo>
                  <a:pt x="15481999" y="3773737"/>
                </a:lnTo>
                <a:lnTo>
                  <a:pt x="15481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238713" y="3345936"/>
            <a:ext cx="16716574" cy="625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8"/>
              </a:lnSpc>
            </a:pPr>
            <a:r>
              <a:rPr lang="en-US" sz="3863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Volume 3: Mission Suitability Volume Major Requirements</a:t>
            </a:r>
          </a:p>
          <a:p>
            <a:pPr marL="812481" lvl="1" indent="-406241" algn="l">
              <a:lnSpc>
                <a:spcPts val="5005"/>
              </a:lnSpc>
              <a:buFont typeface="Arial"/>
              <a:buChar char="•"/>
            </a:pPr>
            <a:r>
              <a:rPr lang="en-US" sz="37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Technical Approach – 15 pages</a:t>
            </a:r>
          </a:p>
          <a:p>
            <a:pPr marL="1452250" lvl="2" indent="-484083" algn="l">
              <a:lnSpc>
                <a:spcPts val="4473"/>
              </a:lnSpc>
              <a:buFont typeface="Arial"/>
              <a:buChar char="⚬"/>
            </a:pPr>
            <a:r>
              <a:rPr lang="en-US" sz="33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Demonstrate your ability to provide solutions and services for all technical areas</a:t>
            </a:r>
          </a:p>
          <a:p>
            <a:pPr marL="1452250" lvl="2" indent="-484083" algn="l">
              <a:lnSpc>
                <a:spcPts val="4473"/>
              </a:lnSpc>
              <a:buFont typeface="Arial"/>
              <a:buChar char="⚬"/>
            </a:pPr>
            <a:r>
              <a:rPr lang="en-US" sz="33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Discuss how you will incorporate next-generation technology</a:t>
            </a:r>
          </a:p>
          <a:p>
            <a:pPr marL="812481" lvl="1" indent="-406241" algn="l">
              <a:lnSpc>
                <a:spcPts val="5005"/>
              </a:lnSpc>
              <a:buFont typeface="Arial"/>
              <a:buChar char="•"/>
            </a:pPr>
            <a:r>
              <a:rPr lang="en-US" sz="37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Management Approach – 15 pages</a:t>
            </a:r>
          </a:p>
          <a:p>
            <a:pPr marL="1452247" lvl="2" indent="-484082" algn="l">
              <a:lnSpc>
                <a:spcPts val="4473"/>
              </a:lnSpc>
              <a:buFont typeface="Arial"/>
              <a:buChar char="⚬"/>
            </a:pPr>
            <a:r>
              <a:rPr lang="en-US" sz="33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Commitment to Supply Chain Risk Management</a:t>
            </a:r>
          </a:p>
          <a:p>
            <a:pPr marL="1452247" lvl="2" indent="-484082" algn="l">
              <a:lnSpc>
                <a:spcPts val="4473"/>
              </a:lnSpc>
              <a:buFont typeface="Arial"/>
              <a:buChar char="⚬"/>
            </a:pPr>
            <a:r>
              <a:rPr lang="en-US" sz="33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Commitment to Sustainability</a:t>
            </a:r>
          </a:p>
          <a:p>
            <a:pPr marL="1452247" lvl="2" indent="-484082" algn="l">
              <a:lnSpc>
                <a:spcPts val="4473"/>
              </a:lnSpc>
              <a:buFont typeface="Arial"/>
              <a:buChar char="⚬"/>
            </a:pPr>
            <a:r>
              <a:rPr lang="en-US" sz="33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Commitment to Product and Service Diversity</a:t>
            </a:r>
          </a:p>
          <a:p>
            <a:pPr marL="1452247" lvl="2" indent="-484082" algn="l">
              <a:lnSpc>
                <a:spcPts val="4473"/>
              </a:lnSpc>
              <a:buFont typeface="Arial"/>
              <a:buChar char="⚬"/>
            </a:pPr>
            <a:r>
              <a:rPr lang="en-US" sz="33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Program Management</a:t>
            </a:r>
          </a:p>
          <a:p>
            <a:pPr algn="l">
              <a:lnSpc>
                <a:spcPts val="3307"/>
              </a:lnSpc>
            </a:pPr>
            <a:endParaRPr lang="en-US" sz="3363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36672" y="1245673"/>
            <a:ext cx="10770204" cy="81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  <a:spcBef>
                <a:spcPct val="0"/>
              </a:spcBef>
            </a:pPr>
            <a:r>
              <a:rPr lang="en-US" sz="480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Proposal Volumes and Content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6876874" y="6578992"/>
            <a:ext cx="13049585" cy="4845399"/>
          </a:xfrm>
          <a:custGeom>
            <a:avLst/>
            <a:gdLst/>
            <a:ahLst/>
            <a:cxnLst/>
            <a:rect l="l" t="t" r="r" b="b"/>
            <a:pathLst>
              <a:path w="13049585" h="4845399">
                <a:moveTo>
                  <a:pt x="0" y="0"/>
                </a:moveTo>
                <a:lnTo>
                  <a:pt x="13049585" y="0"/>
                </a:lnTo>
                <a:lnTo>
                  <a:pt x="13049585" y="4845398"/>
                </a:lnTo>
                <a:lnTo>
                  <a:pt x="0" y="4845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23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-18857"/>
            <a:ext cx="6876874" cy="10287000"/>
            <a:chOff x="0" y="0"/>
            <a:chExt cx="18111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11193" cy="2709333"/>
            </a:xfrm>
            <a:custGeom>
              <a:avLst/>
              <a:gdLst/>
              <a:ahLst/>
              <a:cxnLst/>
              <a:rect l="l" t="t" r="r" b="b"/>
              <a:pathLst>
                <a:path w="1811193" h="2709333">
                  <a:moveTo>
                    <a:pt x="0" y="0"/>
                  </a:moveTo>
                  <a:lnTo>
                    <a:pt x="1811193" y="0"/>
                  </a:lnTo>
                  <a:lnTo>
                    <a:pt x="18111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80C9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111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878850" y="7371431"/>
            <a:ext cx="13022850" cy="3773737"/>
          </a:xfrm>
          <a:custGeom>
            <a:avLst/>
            <a:gdLst/>
            <a:ahLst/>
            <a:cxnLst/>
            <a:rect l="l" t="t" r="r" b="b"/>
            <a:pathLst>
              <a:path w="13022850" h="3773737">
                <a:moveTo>
                  <a:pt x="0" y="0"/>
                </a:moveTo>
                <a:lnTo>
                  <a:pt x="13022850" y="0"/>
                </a:lnTo>
                <a:lnTo>
                  <a:pt x="13022850" y="3773738"/>
                </a:lnTo>
                <a:lnTo>
                  <a:pt x="0" y="3773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8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43502" y="942975"/>
            <a:ext cx="2590298" cy="814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4805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Funding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4572" y="1472303"/>
            <a:ext cx="4399915" cy="8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7"/>
              </a:lnSpc>
              <a:spcBef>
                <a:spcPct val="0"/>
              </a:spcBef>
            </a:pPr>
            <a:r>
              <a:rPr lang="en-US" sz="4805" b="1" u="none" strike="noStrik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Fundamentals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2494" y="2768280"/>
            <a:ext cx="9406806" cy="6497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5987" lvl="1" indent="-362993" algn="l">
              <a:lnSpc>
                <a:spcPts val="4707"/>
              </a:lnSpc>
              <a:buFont typeface="Arial"/>
              <a:buChar char="•"/>
            </a:pPr>
            <a:r>
              <a:rPr lang="en-US" sz="336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Meet the mandatory relevant experience requirements, show certification for ISO* and CMMI*, provide accurate NAICS crosswalk</a:t>
            </a:r>
          </a:p>
          <a:p>
            <a:pPr marL="725987" lvl="1" indent="-362993" algn="l">
              <a:lnSpc>
                <a:spcPts val="4707"/>
              </a:lnSpc>
              <a:buFont typeface="Arial"/>
              <a:buChar char="•"/>
            </a:pPr>
            <a:r>
              <a:rPr lang="en-US" sz="336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Achieve a past performance rating of neutral or satisfactory level of confidence</a:t>
            </a:r>
          </a:p>
          <a:p>
            <a:pPr marL="725987" lvl="1" indent="-362993" algn="l">
              <a:lnSpc>
                <a:spcPts val="4707"/>
              </a:lnSpc>
              <a:buFont typeface="Arial"/>
              <a:buChar char="•"/>
            </a:pPr>
            <a:r>
              <a:rPr lang="en-US" sz="336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Achieve a high confidence rating in Mission Suitability Volume</a:t>
            </a:r>
          </a:p>
          <a:p>
            <a:pPr marL="725987" lvl="1" indent="-362993" algn="l">
              <a:lnSpc>
                <a:spcPts val="4707"/>
              </a:lnSpc>
              <a:buFont typeface="Arial"/>
              <a:buChar char="•"/>
            </a:pPr>
            <a:r>
              <a:rPr lang="en-US" sz="336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Everyone who passes these three bullets will receive an award</a:t>
            </a:r>
          </a:p>
          <a:p>
            <a:pPr algn="ctr">
              <a:lnSpc>
                <a:spcPts val="4707"/>
              </a:lnSpc>
              <a:spcBef>
                <a:spcPct val="0"/>
              </a:spcBef>
            </a:pPr>
            <a:endParaRPr lang="en-US" sz="336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79975" y="4270149"/>
            <a:ext cx="4516925" cy="211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4"/>
              </a:lnSpc>
              <a:spcBef>
                <a:spcPct val="0"/>
              </a:spcBef>
            </a:pPr>
            <a:r>
              <a:rPr lang="en-US" sz="608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Selection Process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0" y="1028700"/>
            <a:ext cx="18288000" cy="8435340"/>
          </a:xfrm>
          <a:custGeom>
            <a:avLst/>
            <a:gdLst/>
            <a:ahLst/>
            <a:cxnLst/>
            <a:rect l="l" t="t" r="r" b="b"/>
            <a:pathLst>
              <a:path w="18288000" h="8435340">
                <a:moveTo>
                  <a:pt x="18288000" y="0"/>
                </a:moveTo>
                <a:lnTo>
                  <a:pt x="0" y="0"/>
                </a:lnTo>
                <a:lnTo>
                  <a:pt x="0" y="8435340"/>
                </a:lnTo>
                <a:lnTo>
                  <a:pt x="18288000" y="843534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463995" y="4378379"/>
            <a:ext cx="11360011" cy="20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8"/>
              </a:lnSpc>
            </a:pPr>
            <a:r>
              <a:rPr lang="en-US" sz="615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does it look like after award?</a:t>
            </a:r>
          </a:p>
        </p:txBody>
      </p:sp>
      <p:sp>
        <p:nvSpPr>
          <p:cNvPr id="4" name="Freeform 4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43501" y="942975"/>
            <a:ext cx="2590299" cy="803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4805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Funding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4572" y="1472303"/>
            <a:ext cx="4399915" cy="8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7"/>
              </a:lnSpc>
              <a:spcBef>
                <a:spcPct val="0"/>
              </a:spcBef>
            </a:pPr>
            <a:r>
              <a:rPr lang="en-US" sz="4805" b="1" u="none" strike="noStrik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Fundamentals</a:t>
            </a:r>
          </a:p>
        </p:txBody>
      </p:sp>
      <p:sp>
        <p:nvSpPr>
          <p:cNvPr id="7" name="Freeform 7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552804">
            <a:off x="8389493" y="1587341"/>
            <a:ext cx="12618629" cy="7112318"/>
          </a:xfrm>
          <a:custGeom>
            <a:avLst/>
            <a:gdLst/>
            <a:ahLst/>
            <a:cxnLst/>
            <a:rect l="l" t="t" r="r" b="b"/>
            <a:pathLst>
              <a:path w="12618629" h="7112318">
                <a:moveTo>
                  <a:pt x="0" y="0"/>
                </a:moveTo>
                <a:lnTo>
                  <a:pt x="12618629" y="0"/>
                </a:lnTo>
                <a:lnTo>
                  <a:pt x="12618629" y="7112318"/>
                </a:lnTo>
                <a:lnTo>
                  <a:pt x="0" y="7112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12782" y="2802466"/>
            <a:ext cx="16446518" cy="6625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1736" lvl="1" indent="-355868" algn="l">
              <a:lnSpc>
                <a:spcPts val="4021"/>
              </a:lnSpc>
              <a:buFont typeface="Arial"/>
              <a:buChar char="•"/>
            </a:pPr>
            <a:r>
              <a:rPr lang="en-US" sz="32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NASA wants companies who are going to aggressively bid on everything they qualify for</a:t>
            </a:r>
          </a:p>
          <a:p>
            <a:pPr marL="711736" lvl="1" indent="-355868" algn="l">
              <a:lnSpc>
                <a:spcPts val="4021"/>
              </a:lnSpc>
              <a:buFont typeface="Arial"/>
              <a:buChar char="•"/>
            </a:pPr>
            <a:r>
              <a:rPr lang="en-US" sz="32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Contractor Holders Only Portal (CHOP) will release RFIs/Sources Sought and RFQs on a daily basis</a:t>
            </a:r>
          </a:p>
          <a:p>
            <a:pPr marL="711736" lvl="1" indent="-355868" algn="l">
              <a:lnSpc>
                <a:spcPts val="4021"/>
              </a:lnSpc>
              <a:buFont typeface="Arial"/>
              <a:buChar char="•"/>
            </a:pPr>
            <a:r>
              <a:rPr lang="en-US" sz="32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 will need to actively market your vehicle to your customers, so you’ll need to learn how to sell SEWP VI to your prospects</a:t>
            </a:r>
          </a:p>
          <a:p>
            <a:pPr marL="711736" lvl="1" indent="-355868" algn="l">
              <a:lnSpc>
                <a:spcPts val="4021"/>
              </a:lnSpc>
              <a:buFont typeface="Arial"/>
              <a:buChar char="•"/>
            </a:pPr>
            <a:r>
              <a:rPr lang="en-US" sz="32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SEWP has a .36% contract access fee, which is less than half of GSA schedules/GWACs (.75%)</a:t>
            </a:r>
          </a:p>
          <a:p>
            <a:pPr marL="711736" lvl="1" indent="-355868" algn="l">
              <a:lnSpc>
                <a:spcPts val="4021"/>
              </a:lnSpc>
              <a:buFont typeface="Arial"/>
              <a:buChar char="•"/>
            </a:pPr>
            <a:r>
              <a:rPr lang="en-US" sz="32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Many hardware/software orders will require large purchases and delivery before payment will be issued by the Government</a:t>
            </a:r>
          </a:p>
          <a:p>
            <a:pPr marL="711736" lvl="1" indent="-355868" algn="l">
              <a:lnSpc>
                <a:spcPts val="4021"/>
              </a:lnSpc>
              <a:buFont typeface="Arial"/>
              <a:buChar char="•"/>
            </a:pPr>
            <a:r>
              <a:rPr lang="en-US" sz="32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Companies will need either terms from their OEMs/Distributors or a LOC to successfully perform – the same is true for Cat B and C</a:t>
            </a:r>
          </a:p>
          <a:p>
            <a:pPr marL="711736" lvl="1" indent="-355868" algn="l">
              <a:lnSpc>
                <a:spcPts val="4021"/>
              </a:lnSpc>
              <a:buFont typeface="Arial"/>
              <a:buChar char="•"/>
            </a:pPr>
            <a:r>
              <a:rPr lang="en-US" sz="32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Plan for success</a:t>
            </a:r>
          </a:p>
        </p:txBody>
      </p:sp>
      <p:sp>
        <p:nvSpPr>
          <p:cNvPr id="4" name="Freeform 4"/>
          <p:cNvSpPr/>
          <p:nvPr/>
        </p:nvSpPr>
        <p:spPr>
          <a:xfrm>
            <a:off x="12872054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1244695"/>
            <a:ext cx="10171140" cy="81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7"/>
              </a:lnSpc>
              <a:spcBef>
                <a:spcPct val="0"/>
              </a:spcBef>
            </a:pPr>
            <a:r>
              <a:rPr lang="en-US" sz="480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Successful GWAC Management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21953" y="-12066959"/>
            <a:ext cx="6553348" cy="22982904"/>
            <a:chOff x="0" y="0"/>
            <a:chExt cx="1725985" cy="60531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25985" cy="6053110"/>
            </a:xfrm>
            <a:custGeom>
              <a:avLst/>
              <a:gdLst/>
              <a:ahLst/>
              <a:cxnLst/>
              <a:rect l="l" t="t" r="r" b="b"/>
              <a:pathLst>
                <a:path w="1725985" h="6053110">
                  <a:moveTo>
                    <a:pt x="0" y="0"/>
                  </a:moveTo>
                  <a:lnTo>
                    <a:pt x="1725985" y="0"/>
                  </a:lnTo>
                  <a:lnTo>
                    <a:pt x="1725985" y="6053110"/>
                  </a:lnTo>
                  <a:lnTo>
                    <a:pt x="0" y="6053110"/>
                  </a:lnTo>
                  <a:close/>
                </a:path>
              </a:pathLst>
            </a:custGeom>
            <a:solidFill>
              <a:srgbClr val="0480C9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25985" cy="609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734586" flipH="1">
            <a:off x="-8076902" y="6350516"/>
            <a:ext cx="15481999" cy="3773737"/>
          </a:xfrm>
          <a:custGeom>
            <a:avLst/>
            <a:gdLst/>
            <a:ahLst/>
            <a:cxnLst/>
            <a:rect l="l" t="t" r="r" b="b"/>
            <a:pathLst>
              <a:path w="15481999" h="3773737">
                <a:moveTo>
                  <a:pt x="15481999" y="0"/>
                </a:moveTo>
                <a:lnTo>
                  <a:pt x="0" y="0"/>
                </a:lnTo>
                <a:lnTo>
                  <a:pt x="0" y="3773737"/>
                </a:lnTo>
                <a:lnTo>
                  <a:pt x="15481999" y="3773737"/>
                </a:lnTo>
                <a:lnTo>
                  <a:pt x="15481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3325561"/>
            <a:ext cx="16020587" cy="6734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8452" lvl="1" indent="-434226" algn="l">
              <a:lnSpc>
                <a:spcPts val="5349"/>
              </a:lnSpc>
              <a:buFont typeface="Arial"/>
              <a:buChar char="•"/>
            </a:pPr>
            <a:r>
              <a:rPr lang="en-US" sz="402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revolving line of credit is the most straightforward and affordable financial tool to solve cash flow issues</a:t>
            </a:r>
          </a:p>
          <a:p>
            <a:pPr marL="868452" lvl="1" indent="-434226" algn="l">
              <a:lnSpc>
                <a:spcPts val="5349"/>
              </a:lnSpc>
              <a:buFont typeface="Arial"/>
              <a:buChar char="•"/>
            </a:pPr>
            <a:r>
              <a:rPr lang="en-US" sz="402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Unlike factoring an invoice, which requires you to sell entire invoices to get cash, a line of credit allows you to borrow against your invoices and other collateral</a:t>
            </a:r>
          </a:p>
          <a:p>
            <a:pPr marL="868452" lvl="1" indent="-434226" algn="l">
              <a:lnSpc>
                <a:spcPts val="5349"/>
              </a:lnSpc>
              <a:buFont typeface="Arial"/>
              <a:buChar char="•"/>
            </a:pPr>
            <a:r>
              <a:rPr lang="en-US" sz="402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Parabilis line of credit allows you to </a:t>
            </a:r>
            <a:r>
              <a:rPr lang="en-US" sz="402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borrow against</a:t>
            </a:r>
            <a:r>
              <a:rPr lang="en-US" sz="402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marL="1736904" lvl="2" indent="-578968" algn="l">
              <a:lnSpc>
                <a:spcPts val="5349"/>
              </a:lnSpc>
              <a:buFont typeface="Arial"/>
              <a:buChar char="⚬"/>
            </a:pPr>
            <a:r>
              <a:rPr lang="en-US" sz="402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BILLED invoices up to 90%</a:t>
            </a:r>
          </a:p>
          <a:p>
            <a:pPr marL="1736904" lvl="2" indent="-578968" algn="l">
              <a:lnSpc>
                <a:spcPts val="5349"/>
              </a:lnSpc>
              <a:buFont typeface="Arial"/>
              <a:buChar char="⚬"/>
            </a:pPr>
            <a:r>
              <a:rPr lang="en-US" sz="402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UNBILLED invoices up to 65%</a:t>
            </a:r>
          </a:p>
          <a:p>
            <a:pPr marL="1736904" lvl="2" indent="-578968" algn="l">
              <a:lnSpc>
                <a:spcPts val="5349"/>
              </a:lnSpc>
              <a:buFont typeface="Arial"/>
              <a:buChar char="⚬"/>
            </a:pPr>
            <a:r>
              <a:rPr lang="en-US" sz="402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DELIVERY ORDERS up to 30%</a:t>
            </a:r>
          </a:p>
          <a:p>
            <a:pPr algn="l">
              <a:lnSpc>
                <a:spcPts val="5349"/>
              </a:lnSpc>
            </a:pPr>
            <a:endParaRPr lang="en-US" sz="4022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-335903" y="1118345"/>
            <a:ext cx="10770204" cy="81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  <a:spcBef>
                <a:spcPct val="0"/>
              </a:spcBef>
            </a:pPr>
            <a:r>
              <a:rPr lang="en-US" sz="480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Parabilis Line of Credit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6310093" y="6835601"/>
            <a:ext cx="13049585" cy="4845399"/>
          </a:xfrm>
          <a:custGeom>
            <a:avLst/>
            <a:gdLst/>
            <a:ahLst/>
            <a:cxnLst/>
            <a:rect l="l" t="t" r="r" b="b"/>
            <a:pathLst>
              <a:path w="13049585" h="4845399">
                <a:moveTo>
                  <a:pt x="0" y="0"/>
                </a:moveTo>
                <a:lnTo>
                  <a:pt x="13049585" y="0"/>
                </a:lnTo>
                <a:lnTo>
                  <a:pt x="13049585" y="4845398"/>
                </a:lnTo>
                <a:lnTo>
                  <a:pt x="0" y="4845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23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-18857"/>
            <a:ext cx="6310093" cy="10287000"/>
            <a:chOff x="0" y="0"/>
            <a:chExt cx="1661917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61917" cy="2709333"/>
            </a:xfrm>
            <a:custGeom>
              <a:avLst/>
              <a:gdLst/>
              <a:ahLst/>
              <a:cxnLst/>
              <a:rect l="l" t="t" r="r" b="b"/>
              <a:pathLst>
                <a:path w="1661917" h="2709333">
                  <a:moveTo>
                    <a:pt x="0" y="0"/>
                  </a:moveTo>
                  <a:lnTo>
                    <a:pt x="1661917" y="0"/>
                  </a:lnTo>
                  <a:lnTo>
                    <a:pt x="166191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80C9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66191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4479436" y="7371431"/>
            <a:ext cx="13022850" cy="3773737"/>
          </a:xfrm>
          <a:custGeom>
            <a:avLst/>
            <a:gdLst/>
            <a:ahLst/>
            <a:cxnLst/>
            <a:rect l="l" t="t" r="r" b="b"/>
            <a:pathLst>
              <a:path w="13022850" h="3773737">
                <a:moveTo>
                  <a:pt x="0" y="0"/>
                </a:moveTo>
                <a:lnTo>
                  <a:pt x="13022850" y="0"/>
                </a:lnTo>
                <a:lnTo>
                  <a:pt x="13022850" y="3773738"/>
                </a:lnTo>
                <a:lnTo>
                  <a:pt x="0" y="3773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8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34554" y="4173629"/>
            <a:ext cx="2594446" cy="814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4805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Funding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5624" y="4702957"/>
            <a:ext cx="4399915" cy="8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7"/>
              </a:lnSpc>
              <a:spcBef>
                <a:spcPct val="0"/>
              </a:spcBef>
            </a:pPr>
            <a:r>
              <a:rPr lang="en-US" sz="4805" b="1" u="none" strike="noStrik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Fundamentals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39138" y="3227997"/>
            <a:ext cx="9520162" cy="479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0"/>
              </a:lnSpc>
            </a:pPr>
            <a:r>
              <a:rPr lang="en-US" sz="391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 you believe that an aggressive approach to bidding on everything they qualify for should include a letter of financial capability sharing the level of access the Small Business has to a line of credit?</a:t>
            </a:r>
          </a:p>
          <a:p>
            <a:pPr algn="ctr">
              <a:lnSpc>
                <a:spcPts val="5480"/>
              </a:lnSpc>
              <a:spcBef>
                <a:spcPct val="0"/>
              </a:spcBef>
            </a:pPr>
            <a:endParaRPr lang="en-US" sz="3914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6310093" y="6835601"/>
            <a:ext cx="13049585" cy="4845399"/>
          </a:xfrm>
          <a:custGeom>
            <a:avLst/>
            <a:gdLst/>
            <a:ahLst/>
            <a:cxnLst/>
            <a:rect l="l" t="t" r="r" b="b"/>
            <a:pathLst>
              <a:path w="13049585" h="4845399">
                <a:moveTo>
                  <a:pt x="0" y="0"/>
                </a:moveTo>
                <a:lnTo>
                  <a:pt x="13049585" y="0"/>
                </a:lnTo>
                <a:lnTo>
                  <a:pt x="13049585" y="4845398"/>
                </a:lnTo>
                <a:lnTo>
                  <a:pt x="0" y="4845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23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-18857"/>
            <a:ext cx="6310093" cy="10287000"/>
            <a:chOff x="0" y="0"/>
            <a:chExt cx="1661917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61917" cy="2709333"/>
            </a:xfrm>
            <a:custGeom>
              <a:avLst/>
              <a:gdLst/>
              <a:ahLst/>
              <a:cxnLst/>
              <a:rect l="l" t="t" r="r" b="b"/>
              <a:pathLst>
                <a:path w="1661917" h="2709333">
                  <a:moveTo>
                    <a:pt x="0" y="0"/>
                  </a:moveTo>
                  <a:lnTo>
                    <a:pt x="1661917" y="0"/>
                  </a:lnTo>
                  <a:lnTo>
                    <a:pt x="166191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80C9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66191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4479436" y="7371431"/>
            <a:ext cx="13022850" cy="3773737"/>
          </a:xfrm>
          <a:custGeom>
            <a:avLst/>
            <a:gdLst/>
            <a:ahLst/>
            <a:cxnLst/>
            <a:rect l="l" t="t" r="r" b="b"/>
            <a:pathLst>
              <a:path w="13022850" h="3773737">
                <a:moveTo>
                  <a:pt x="0" y="0"/>
                </a:moveTo>
                <a:lnTo>
                  <a:pt x="13022850" y="0"/>
                </a:lnTo>
                <a:lnTo>
                  <a:pt x="13022850" y="3773738"/>
                </a:lnTo>
                <a:lnTo>
                  <a:pt x="0" y="3773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8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34554" y="4173629"/>
            <a:ext cx="2594446" cy="814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4805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Funding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5624" y="4702957"/>
            <a:ext cx="4399915" cy="8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7"/>
              </a:lnSpc>
              <a:spcBef>
                <a:spcPct val="0"/>
              </a:spcBef>
            </a:pPr>
            <a:r>
              <a:rPr lang="en-US" sz="4805" b="1" u="none" strike="noStrik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Fundamentals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39138" y="3218472"/>
            <a:ext cx="9813452" cy="382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72"/>
              </a:lnSpc>
              <a:spcBef>
                <a:spcPct val="0"/>
              </a:spcBef>
            </a:pPr>
            <a:r>
              <a:rPr lang="en-US" sz="433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is a typical amount or cost incurred on the contract access fee? Do small businesses ever have trouble with this fee? Does it inhibit some from bidding?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552804">
            <a:off x="5962609" y="1105577"/>
            <a:ext cx="12618629" cy="7112318"/>
          </a:xfrm>
          <a:custGeom>
            <a:avLst/>
            <a:gdLst/>
            <a:ahLst/>
            <a:cxnLst/>
            <a:rect l="l" t="t" r="r" b="b"/>
            <a:pathLst>
              <a:path w="12618629" h="7112318">
                <a:moveTo>
                  <a:pt x="0" y="0"/>
                </a:moveTo>
                <a:lnTo>
                  <a:pt x="12618629" y="0"/>
                </a:lnTo>
                <a:lnTo>
                  <a:pt x="12618629" y="7112318"/>
                </a:lnTo>
                <a:lnTo>
                  <a:pt x="0" y="7112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993915" y="987191"/>
            <a:ext cx="3844397" cy="1600667"/>
          </a:xfrm>
          <a:custGeom>
            <a:avLst/>
            <a:gdLst/>
            <a:ahLst/>
            <a:cxnLst/>
            <a:rect l="l" t="t" r="r" b="b"/>
            <a:pathLst>
              <a:path w="3844397" h="1600667">
                <a:moveTo>
                  <a:pt x="0" y="0"/>
                </a:moveTo>
                <a:lnTo>
                  <a:pt x="3844396" y="0"/>
                </a:lnTo>
                <a:lnTo>
                  <a:pt x="3844396" y="1600668"/>
                </a:lnTo>
                <a:lnTo>
                  <a:pt x="0" y="1600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93805" y="614618"/>
            <a:ext cx="7994195" cy="11991292"/>
          </a:xfrm>
          <a:custGeom>
            <a:avLst/>
            <a:gdLst/>
            <a:ahLst/>
            <a:cxnLst/>
            <a:rect l="l" t="t" r="r" b="b"/>
            <a:pathLst>
              <a:path w="7994195" h="11991292">
                <a:moveTo>
                  <a:pt x="0" y="0"/>
                </a:moveTo>
                <a:lnTo>
                  <a:pt x="7994195" y="0"/>
                </a:lnTo>
                <a:lnTo>
                  <a:pt x="7994195" y="11991292"/>
                </a:lnTo>
                <a:lnTo>
                  <a:pt x="0" y="119912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3399790"/>
            <a:ext cx="10059489" cy="585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27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Has extensive experience in business development within government contracting, marketing and branding, relationship building and partnership management</a:t>
            </a:r>
          </a:p>
          <a:p>
            <a:pPr algn="l">
              <a:lnSpc>
                <a:spcPts val="4270"/>
              </a:lnSpc>
            </a:pPr>
            <a:endParaRPr lang="en-US" sz="3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27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Board MemberBoard Member on the HUBZone Contractors National Council</a:t>
            </a:r>
          </a:p>
          <a:p>
            <a:pPr algn="l">
              <a:lnSpc>
                <a:spcPts val="4270"/>
              </a:lnSpc>
            </a:pPr>
            <a:endParaRPr lang="en-US" sz="3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27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Hosts Parabilis’ podcast, “Spilling the Tea on GovCon”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009650"/>
            <a:ext cx="5353498" cy="77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00"/>
              </a:lnSpc>
            </a:pPr>
            <a:r>
              <a:rPr lang="en-US" sz="5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Teresa Moon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982810"/>
            <a:ext cx="11965215" cy="58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36"/>
              </a:lnSpc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Director of Business Development &amp; Marketing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6310093" y="7090652"/>
            <a:ext cx="13049585" cy="4845399"/>
          </a:xfrm>
          <a:custGeom>
            <a:avLst/>
            <a:gdLst/>
            <a:ahLst/>
            <a:cxnLst/>
            <a:rect l="l" t="t" r="r" b="b"/>
            <a:pathLst>
              <a:path w="13049585" h="4845399">
                <a:moveTo>
                  <a:pt x="0" y="0"/>
                </a:moveTo>
                <a:lnTo>
                  <a:pt x="13049585" y="0"/>
                </a:lnTo>
                <a:lnTo>
                  <a:pt x="13049585" y="4845399"/>
                </a:lnTo>
                <a:lnTo>
                  <a:pt x="0" y="4845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23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-18857"/>
            <a:ext cx="6310093" cy="10287000"/>
            <a:chOff x="0" y="0"/>
            <a:chExt cx="1661917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61917" cy="2709333"/>
            </a:xfrm>
            <a:custGeom>
              <a:avLst/>
              <a:gdLst/>
              <a:ahLst/>
              <a:cxnLst/>
              <a:rect l="l" t="t" r="r" b="b"/>
              <a:pathLst>
                <a:path w="1661917" h="2709333">
                  <a:moveTo>
                    <a:pt x="0" y="0"/>
                  </a:moveTo>
                  <a:lnTo>
                    <a:pt x="1661917" y="0"/>
                  </a:lnTo>
                  <a:lnTo>
                    <a:pt x="166191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80C9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66191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4479436" y="7626483"/>
            <a:ext cx="13022850" cy="3773737"/>
          </a:xfrm>
          <a:custGeom>
            <a:avLst/>
            <a:gdLst/>
            <a:ahLst/>
            <a:cxnLst/>
            <a:rect l="l" t="t" r="r" b="b"/>
            <a:pathLst>
              <a:path w="13022850" h="3773737">
                <a:moveTo>
                  <a:pt x="0" y="0"/>
                </a:moveTo>
                <a:lnTo>
                  <a:pt x="13022850" y="0"/>
                </a:lnTo>
                <a:lnTo>
                  <a:pt x="13022850" y="3773737"/>
                </a:lnTo>
                <a:lnTo>
                  <a:pt x="0" y="3773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8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34554" y="4173629"/>
            <a:ext cx="2594446" cy="814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4805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Funding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5624" y="4702957"/>
            <a:ext cx="4399915" cy="8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7"/>
              </a:lnSpc>
              <a:spcBef>
                <a:spcPct val="0"/>
              </a:spcBef>
            </a:pPr>
            <a:r>
              <a:rPr lang="en-US" sz="4805" b="1" u="none" strike="noStrik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Fundamentals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39138" y="3480596"/>
            <a:ext cx="9286285" cy="335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03"/>
              </a:lnSpc>
              <a:spcBef>
                <a:spcPct val="0"/>
              </a:spcBef>
            </a:pPr>
            <a:r>
              <a:rPr lang="en-US" sz="478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far do your services extend into the bidding process? Do you help with the ongoing marketing for your clients?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0" y="234587"/>
            <a:ext cx="18288000" cy="8435340"/>
          </a:xfrm>
          <a:custGeom>
            <a:avLst/>
            <a:gdLst/>
            <a:ahLst/>
            <a:cxnLst/>
            <a:rect l="l" t="t" r="r" b="b"/>
            <a:pathLst>
              <a:path w="18288000" h="8435340">
                <a:moveTo>
                  <a:pt x="18288000" y="0"/>
                </a:moveTo>
                <a:lnTo>
                  <a:pt x="0" y="0"/>
                </a:lnTo>
                <a:lnTo>
                  <a:pt x="0" y="8435340"/>
                </a:lnTo>
                <a:lnTo>
                  <a:pt x="18288000" y="843534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842322" y="5067300"/>
            <a:ext cx="8603356" cy="94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3"/>
              </a:lnSpc>
            </a:pPr>
            <a:r>
              <a:rPr lang="en-US" sz="56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Audience Questions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3502" y="942975"/>
            <a:ext cx="2742698" cy="814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4805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Funding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84572" y="1472303"/>
            <a:ext cx="4399915" cy="8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7"/>
              </a:lnSpc>
              <a:spcBef>
                <a:spcPct val="0"/>
              </a:spcBef>
            </a:pPr>
            <a:r>
              <a:rPr lang="en-US" sz="4805" b="1" u="none" strike="noStrik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Fundamentals</a:t>
            </a:r>
          </a:p>
        </p:txBody>
      </p:sp>
      <p:sp>
        <p:nvSpPr>
          <p:cNvPr id="6" name="Freeform 6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33600" y="557478"/>
            <a:ext cx="21415479" cy="5220023"/>
          </a:xfrm>
          <a:custGeom>
            <a:avLst/>
            <a:gdLst/>
            <a:ahLst/>
            <a:cxnLst/>
            <a:rect l="l" t="t" r="r" b="b"/>
            <a:pathLst>
              <a:path w="21415479" h="5220023">
                <a:moveTo>
                  <a:pt x="0" y="0"/>
                </a:moveTo>
                <a:lnTo>
                  <a:pt x="21415479" y="0"/>
                </a:lnTo>
                <a:lnTo>
                  <a:pt x="21415479" y="5220023"/>
                </a:lnTo>
                <a:lnTo>
                  <a:pt x="0" y="5220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4081024"/>
            <a:ext cx="4582079" cy="6205976"/>
          </a:xfrm>
          <a:custGeom>
            <a:avLst/>
            <a:gdLst/>
            <a:ahLst/>
            <a:cxnLst/>
            <a:rect l="l" t="t" r="r" b="b"/>
            <a:pathLst>
              <a:path w="4582079" h="6205976">
                <a:moveTo>
                  <a:pt x="0" y="0"/>
                </a:moveTo>
                <a:lnTo>
                  <a:pt x="4582079" y="0"/>
                </a:lnTo>
                <a:lnTo>
                  <a:pt x="4582079" y="6205976"/>
                </a:lnTo>
                <a:lnTo>
                  <a:pt x="0" y="62059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835826" y="1507799"/>
            <a:ext cx="8161166" cy="12241748"/>
          </a:xfrm>
          <a:custGeom>
            <a:avLst/>
            <a:gdLst/>
            <a:ahLst/>
            <a:cxnLst/>
            <a:rect l="l" t="t" r="r" b="b"/>
            <a:pathLst>
              <a:path w="8161166" h="12241748">
                <a:moveTo>
                  <a:pt x="0" y="0"/>
                </a:moveTo>
                <a:lnTo>
                  <a:pt x="8161165" y="0"/>
                </a:lnTo>
                <a:lnTo>
                  <a:pt x="8161165" y="12241749"/>
                </a:lnTo>
                <a:lnTo>
                  <a:pt x="0" y="122417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693584" y="3542481"/>
            <a:ext cx="6900832" cy="101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3"/>
              </a:lnSpc>
            </a:pPr>
            <a:r>
              <a:rPr lang="en-US" sz="6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Connect with Us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3501" y="942975"/>
            <a:ext cx="2618679" cy="814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4805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Funding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4572" y="1472303"/>
            <a:ext cx="4399915" cy="8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7"/>
              </a:lnSpc>
              <a:spcBef>
                <a:spcPct val="0"/>
              </a:spcBef>
            </a:pPr>
            <a:r>
              <a:rPr lang="en-US" sz="4805" b="1" u="none" strike="noStrik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Fundamentals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62181" y="5683070"/>
            <a:ext cx="7429484" cy="3348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7"/>
              </a:lnSpc>
            </a:pPr>
            <a:r>
              <a:rPr lang="en-US" sz="371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David Huff</a:t>
            </a:r>
          </a:p>
          <a:p>
            <a:pPr algn="ctr">
              <a:lnSpc>
                <a:spcPts val="3983"/>
              </a:lnSpc>
            </a:pPr>
            <a:r>
              <a:rPr lang="en-US" sz="301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dhuff@ostglobalsolutions.com</a:t>
            </a:r>
          </a:p>
          <a:p>
            <a:pPr algn="ctr">
              <a:lnSpc>
                <a:spcPts val="3983"/>
              </a:lnSpc>
            </a:pPr>
            <a:r>
              <a:rPr lang="en-US" sz="301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www.ostglobalsolutions.com</a:t>
            </a:r>
          </a:p>
          <a:p>
            <a:pPr algn="ctr">
              <a:lnSpc>
                <a:spcPts val="13987"/>
              </a:lnSpc>
            </a:pPr>
            <a:endParaRPr lang="en-US" sz="3018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76923" y="7842118"/>
            <a:ext cx="7429484" cy="1634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7"/>
              </a:lnSpc>
            </a:pPr>
            <a:r>
              <a:rPr lang="en-US" sz="371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Teresa Moon</a:t>
            </a:r>
          </a:p>
          <a:p>
            <a:pPr algn="ctr">
              <a:lnSpc>
                <a:spcPts val="3983"/>
              </a:lnSpc>
            </a:pPr>
            <a:r>
              <a:rPr lang="en-US" sz="301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teresa@parabilis.com</a:t>
            </a:r>
          </a:p>
          <a:p>
            <a:pPr algn="ctr">
              <a:lnSpc>
                <a:spcPts val="3983"/>
              </a:lnSpc>
            </a:pPr>
            <a:r>
              <a:rPr lang="en-US" sz="301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www.parabilis.com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552804">
            <a:off x="5962609" y="1105577"/>
            <a:ext cx="12618629" cy="7112318"/>
          </a:xfrm>
          <a:custGeom>
            <a:avLst/>
            <a:gdLst/>
            <a:ahLst/>
            <a:cxnLst/>
            <a:rect l="l" t="t" r="r" b="b"/>
            <a:pathLst>
              <a:path w="12618629" h="7112318">
                <a:moveTo>
                  <a:pt x="0" y="0"/>
                </a:moveTo>
                <a:lnTo>
                  <a:pt x="12618629" y="0"/>
                </a:lnTo>
                <a:lnTo>
                  <a:pt x="12618629" y="7112318"/>
                </a:lnTo>
                <a:lnTo>
                  <a:pt x="0" y="7112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749433" y="800286"/>
            <a:ext cx="4509319" cy="1829081"/>
          </a:xfrm>
          <a:custGeom>
            <a:avLst/>
            <a:gdLst/>
            <a:ahLst/>
            <a:cxnLst/>
            <a:rect l="l" t="t" r="r" b="b"/>
            <a:pathLst>
              <a:path w="4509319" h="1829081">
                <a:moveTo>
                  <a:pt x="0" y="0"/>
                </a:moveTo>
                <a:lnTo>
                  <a:pt x="4509319" y="0"/>
                </a:lnTo>
                <a:lnTo>
                  <a:pt x="4509319" y="1829081"/>
                </a:lnTo>
                <a:lnTo>
                  <a:pt x="0" y="18290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417497" y="3366337"/>
            <a:ext cx="5538567" cy="7501445"/>
          </a:xfrm>
          <a:custGeom>
            <a:avLst/>
            <a:gdLst/>
            <a:ahLst/>
            <a:cxnLst/>
            <a:rect l="l" t="t" r="r" b="b"/>
            <a:pathLst>
              <a:path w="5538567" h="7501445">
                <a:moveTo>
                  <a:pt x="0" y="0"/>
                </a:moveTo>
                <a:lnTo>
                  <a:pt x="5538567" y="0"/>
                </a:lnTo>
                <a:lnTo>
                  <a:pt x="5538567" y="7501445"/>
                </a:lnTo>
                <a:lnTo>
                  <a:pt x="0" y="7501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3073463"/>
            <a:ext cx="9719421" cy="6391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27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Has 18 years of experience in federal government business development, across a wide variety of industries, and the military</a:t>
            </a:r>
          </a:p>
          <a:p>
            <a:pPr algn="l">
              <a:lnSpc>
                <a:spcPts val="4270"/>
              </a:lnSpc>
            </a:pPr>
            <a:endParaRPr lang="en-US" sz="3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27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Has captured and managed proposals winning over $3 billion in funded contracts for clients</a:t>
            </a:r>
          </a:p>
          <a:p>
            <a:pPr algn="l">
              <a:lnSpc>
                <a:spcPts val="4270"/>
              </a:lnSpc>
            </a:pPr>
            <a:endParaRPr lang="en-US" sz="3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27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Teaches courses at OST’s Bid &amp; Proposal Academy and provides free educational webinars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009650"/>
            <a:ext cx="5353498" cy="77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00"/>
              </a:lnSpc>
            </a:pPr>
            <a:r>
              <a:rPr lang="en-US" sz="5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David Huff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982810"/>
            <a:ext cx="11965215" cy="646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4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CEO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 flipH="1">
            <a:off x="0" y="1028700"/>
            <a:ext cx="18288000" cy="8435340"/>
          </a:xfrm>
          <a:custGeom>
            <a:avLst/>
            <a:gdLst/>
            <a:ahLst/>
            <a:cxnLst/>
            <a:rect l="l" t="t" r="r" b="b"/>
            <a:pathLst>
              <a:path w="18288000" h="8435340">
                <a:moveTo>
                  <a:pt x="18288000" y="0"/>
                </a:moveTo>
                <a:lnTo>
                  <a:pt x="0" y="0"/>
                </a:lnTo>
                <a:lnTo>
                  <a:pt x="0" y="8435340"/>
                </a:lnTo>
                <a:lnTo>
                  <a:pt x="18288000" y="843534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277591" y="4526027"/>
            <a:ext cx="13732818" cy="111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7"/>
              </a:lnSpc>
              <a:spcBef>
                <a:spcPct val="0"/>
              </a:spcBef>
            </a:pPr>
            <a:r>
              <a:rPr lang="en-US" sz="650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is the SEWP VI opportunity?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3502" y="942975"/>
            <a:ext cx="2590298" cy="814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4805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Funding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4572" y="1472303"/>
            <a:ext cx="4399915" cy="8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7"/>
              </a:lnSpc>
              <a:spcBef>
                <a:spcPct val="0"/>
              </a:spcBef>
            </a:pPr>
            <a:r>
              <a:rPr lang="en-US" sz="4805" b="1" u="none" strike="noStrike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Fundamentals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552804">
            <a:off x="8389493" y="1587341"/>
            <a:ext cx="12618629" cy="7112318"/>
          </a:xfrm>
          <a:custGeom>
            <a:avLst/>
            <a:gdLst/>
            <a:ahLst/>
            <a:cxnLst/>
            <a:rect l="l" t="t" r="r" b="b"/>
            <a:pathLst>
              <a:path w="12618629" h="7112318">
                <a:moveTo>
                  <a:pt x="0" y="0"/>
                </a:moveTo>
                <a:lnTo>
                  <a:pt x="12618629" y="0"/>
                </a:lnTo>
                <a:lnTo>
                  <a:pt x="12618629" y="7112318"/>
                </a:lnTo>
                <a:lnTo>
                  <a:pt x="0" y="7112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12782" y="3030811"/>
            <a:ext cx="16446518" cy="634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1736" lvl="1" indent="-355868" algn="l">
              <a:lnSpc>
                <a:spcPts val="4021"/>
              </a:lnSpc>
              <a:buFont typeface="Arial"/>
              <a:buChar char="•"/>
            </a:pPr>
            <a:r>
              <a:rPr lang="en-US" sz="32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SEWP VI is a Government Wide Acquisition Contract (GWAC) with a $60 Billion ceiling value over the next 10 years</a:t>
            </a:r>
          </a:p>
          <a:p>
            <a:pPr marL="711736" lvl="1" indent="-355868" algn="l">
              <a:lnSpc>
                <a:spcPts val="4021"/>
              </a:lnSpc>
              <a:buFont typeface="Arial"/>
              <a:buChar char="•"/>
            </a:pPr>
            <a:r>
              <a:rPr lang="en-US" sz="32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SEWP V is the current contract that is still active and it’s used by every single federal government agency – including the intelligence community</a:t>
            </a:r>
          </a:p>
          <a:p>
            <a:pPr marL="711736" lvl="1" indent="-355868" algn="l">
              <a:lnSpc>
                <a:spcPts val="4021"/>
              </a:lnSpc>
              <a:buFont typeface="Arial"/>
              <a:buChar char="•"/>
            </a:pPr>
            <a:r>
              <a:rPr lang="en-US" sz="32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2023, SEWP V saw over $10.8 Billion in contract transactions and over $7.5 Billion in contract transactions so far in 2024</a:t>
            </a:r>
          </a:p>
          <a:p>
            <a:pPr marL="711736" lvl="1" indent="-355868" algn="l">
              <a:lnSpc>
                <a:spcPts val="4021"/>
              </a:lnSpc>
              <a:buFont typeface="Arial"/>
              <a:buChar char="•"/>
            </a:pPr>
            <a:r>
              <a:rPr lang="en-US" sz="32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SEWP VI has an expanded scope and includes: </a:t>
            </a:r>
          </a:p>
          <a:p>
            <a:pPr marL="1242287" lvl="2" indent="-414096" algn="l">
              <a:lnSpc>
                <a:spcPts val="3509"/>
              </a:lnSpc>
              <a:buFont typeface="Arial"/>
              <a:buChar char="⚬"/>
            </a:pPr>
            <a:r>
              <a:rPr lang="en-US" sz="287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Category A: IT Solutions (Products-Information Computer Technology (ICT) and Audio Visual (AV))</a:t>
            </a:r>
          </a:p>
          <a:p>
            <a:pPr marL="1242287" lvl="2" indent="-414096" algn="l">
              <a:lnSpc>
                <a:spcPts val="3509"/>
              </a:lnSpc>
              <a:buFont typeface="Arial"/>
              <a:buChar char="⚬"/>
            </a:pPr>
            <a:r>
              <a:rPr lang="en-US" sz="287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Category B: Enterprise-Wide Solutions (solutions and services)</a:t>
            </a:r>
          </a:p>
          <a:p>
            <a:pPr marL="1242287" lvl="2" indent="-414096" algn="l">
              <a:lnSpc>
                <a:spcPts val="3509"/>
              </a:lnSpc>
              <a:buFont typeface="Arial"/>
              <a:buChar char="⚬"/>
            </a:pPr>
            <a:r>
              <a:rPr lang="en-US" sz="287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Category C: IT Professional Services </a:t>
            </a:r>
          </a:p>
          <a:p>
            <a:pPr marL="711736" lvl="1" indent="-355868" algn="l">
              <a:lnSpc>
                <a:spcPts val="4021"/>
              </a:lnSpc>
              <a:buFont typeface="Arial"/>
              <a:buChar char="•"/>
            </a:pPr>
            <a:r>
              <a:rPr lang="en-US" sz="32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SEWP V has become the most desirable contract to have for government contractors – SEWP VI is looking to grow in customers and vendors</a:t>
            </a:r>
          </a:p>
        </p:txBody>
      </p:sp>
      <p:sp>
        <p:nvSpPr>
          <p:cNvPr id="4" name="Freeform 4"/>
          <p:cNvSpPr/>
          <p:nvPr/>
        </p:nvSpPr>
        <p:spPr>
          <a:xfrm>
            <a:off x="12872054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821810"/>
            <a:ext cx="10171140" cy="16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7"/>
              </a:lnSpc>
              <a:spcBef>
                <a:spcPct val="0"/>
              </a:spcBef>
            </a:pPr>
            <a:r>
              <a:rPr lang="en-US" sz="480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Solutions for Enterprise-Wide Procurement VI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21953" y="-12066959"/>
            <a:ext cx="6553348" cy="22982904"/>
            <a:chOff x="0" y="0"/>
            <a:chExt cx="1725985" cy="60531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25985" cy="6053110"/>
            </a:xfrm>
            <a:custGeom>
              <a:avLst/>
              <a:gdLst/>
              <a:ahLst/>
              <a:cxnLst/>
              <a:rect l="l" t="t" r="r" b="b"/>
              <a:pathLst>
                <a:path w="1725985" h="6053110">
                  <a:moveTo>
                    <a:pt x="0" y="0"/>
                  </a:moveTo>
                  <a:lnTo>
                    <a:pt x="1725985" y="0"/>
                  </a:lnTo>
                  <a:lnTo>
                    <a:pt x="1725985" y="6053110"/>
                  </a:lnTo>
                  <a:lnTo>
                    <a:pt x="0" y="6053110"/>
                  </a:lnTo>
                  <a:close/>
                </a:path>
              </a:pathLst>
            </a:custGeom>
            <a:solidFill>
              <a:srgbClr val="0480C9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25985" cy="609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734586" flipH="1">
            <a:off x="-8076902" y="6350516"/>
            <a:ext cx="15481999" cy="3773737"/>
          </a:xfrm>
          <a:custGeom>
            <a:avLst/>
            <a:gdLst/>
            <a:ahLst/>
            <a:cxnLst/>
            <a:rect l="l" t="t" r="r" b="b"/>
            <a:pathLst>
              <a:path w="15481999" h="3773737">
                <a:moveTo>
                  <a:pt x="15481999" y="0"/>
                </a:moveTo>
                <a:lnTo>
                  <a:pt x="0" y="0"/>
                </a:lnTo>
                <a:lnTo>
                  <a:pt x="0" y="3773737"/>
                </a:lnTo>
                <a:lnTo>
                  <a:pt x="15481999" y="3773737"/>
                </a:lnTo>
                <a:lnTo>
                  <a:pt x="15481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59906" y="3172652"/>
            <a:ext cx="4382821" cy="6812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781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Category A: IT Solutions </a:t>
            </a:r>
          </a:p>
          <a:p>
            <a:pPr algn="l">
              <a:lnSpc>
                <a:spcPts val="3699"/>
              </a:lnSpc>
            </a:pPr>
            <a:endParaRPr lang="en-US" sz="2781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 Computer Systems / Compute Facilities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 Storage Systems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Networking and Communication Equipment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Imaging Equipment and Supporting Technology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 Power and Cabling Equipment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Audio / Video Equipment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Security and Sensor Equipment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Software and Cloud Technology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Product- based services</a:t>
            </a:r>
          </a:p>
          <a:p>
            <a:pPr algn="l">
              <a:lnSpc>
                <a:spcPts val="3699"/>
              </a:lnSpc>
            </a:pPr>
            <a:endParaRPr lang="en-US" sz="216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-785001" y="1308848"/>
            <a:ext cx="10770204" cy="81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  <a:spcBef>
                <a:spcPct val="0"/>
              </a:spcBef>
            </a:pPr>
            <a:r>
              <a:rPr lang="en-US" sz="480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Category Scope of Work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23752" y="3050899"/>
            <a:ext cx="5583124" cy="6877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7"/>
              </a:lnSpc>
            </a:pPr>
            <a:r>
              <a:rPr lang="en-US" sz="278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Category B: Enterprise-wide IT Solutions</a:t>
            </a:r>
          </a:p>
          <a:p>
            <a:pPr algn="l">
              <a:lnSpc>
                <a:spcPts val="2888"/>
              </a:lnSpc>
            </a:pPr>
            <a:endParaRPr lang="en-US" sz="278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68964" lvl="1" indent="-234482" algn="l">
              <a:lnSpc>
                <a:spcPts val="2888"/>
              </a:lnSpc>
              <a:buAutoNum type="arabicPeriod"/>
            </a:pPr>
            <a:r>
              <a:rPr lang="en-US" sz="215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 Managed Services</a:t>
            </a:r>
          </a:p>
          <a:p>
            <a:pPr marL="468964" lvl="1" indent="-234482" algn="l">
              <a:lnSpc>
                <a:spcPts val="2888"/>
              </a:lnSpc>
              <a:buAutoNum type="arabicPeriod"/>
            </a:pPr>
            <a:r>
              <a:rPr lang="en-US" sz="215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Enterprise-Wide Network Services</a:t>
            </a:r>
          </a:p>
          <a:p>
            <a:pPr marL="468964" lvl="1" indent="-234482" algn="l">
              <a:lnSpc>
                <a:spcPts val="2888"/>
              </a:lnSpc>
              <a:buAutoNum type="arabicPeriod"/>
            </a:pPr>
            <a:r>
              <a:rPr lang="en-US" sz="215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Enterprise-Wide Innovation Services</a:t>
            </a:r>
          </a:p>
          <a:p>
            <a:pPr marL="468964" lvl="1" indent="-234482" algn="l">
              <a:lnSpc>
                <a:spcPts val="2888"/>
              </a:lnSpc>
              <a:buAutoNum type="arabicPeriod"/>
            </a:pPr>
            <a:r>
              <a:rPr lang="en-US" sz="215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 Service Management</a:t>
            </a:r>
          </a:p>
          <a:p>
            <a:pPr marL="468964" lvl="1" indent="-234482" algn="l">
              <a:lnSpc>
                <a:spcPts val="2888"/>
              </a:lnSpc>
              <a:buAutoNum type="arabicPeriod"/>
            </a:pPr>
            <a:r>
              <a:rPr lang="en-US" sz="215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Enterprise Service Program Integration</a:t>
            </a:r>
          </a:p>
          <a:p>
            <a:pPr marL="468964" lvl="1" indent="-234482" algn="l">
              <a:lnSpc>
                <a:spcPts val="2888"/>
              </a:lnSpc>
              <a:buAutoNum type="arabicPeriod"/>
            </a:pPr>
            <a:r>
              <a:rPr lang="en-US" sz="215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Enterprise-Wide Information and Data Analytics Services</a:t>
            </a:r>
          </a:p>
          <a:p>
            <a:pPr marL="468964" lvl="1" indent="-234482" algn="l">
              <a:lnSpc>
                <a:spcPts val="2888"/>
              </a:lnSpc>
              <a:buAutoNum type="arabicPeriod"/>
            </a:pPr>
            <a:r>
              <a:rPr lang="en-US" sz="215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Enterprise-Wide Application Services/Software Development</a:t>
            </a:r>
          </a:p>
          <a:p>
            <a:pPr marL="468964" lvl="1" indent="-234482" algn="l">
              <a:lnSpc>
                <a:spcPts val="2888"/>
              </a:lnSpc>
              <a:buAutoNum type="arabicPeriod"/>
            </a:pPr>
            <a:r>
              <a:rPr lang="en-US" sz="215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Enterprise-Wide Cybersecurity Services</a:t>
            </a:r>
          </a:p>
          <a:p>
            <a:pPr marL="468964" lvl="1" indent="-234482" algn="l">
              <a:lnSpc>
                <a:spcPts val="2888"/>
              </a:lnSpc>
              <a:buAutoNum type="arabicPeriod"/>
            </a:pPr>
            <a:r>
              <a:rPr lang="en-US" sz="215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Enterprise-Wide Cloud Services</a:t>
            </a:r>
          </a:p>
          <a:p>
            <a:pPr marL="468964" lvl="1" indent="-234482" algn="l">
              <a:lnSpc>
                <a:spcPts val="2888"/>
              </a:lnSpc>
              <a:buAutoNum type="arabicPeriod"/>
            </a:pPr>
            <a:r>
              <a:rPr lang="en-US" sz="215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Enterprise-Wide Digital Multimedia and Technical Communications Services</a:t>
            </a:r>
          </a:p>
          <a:p>
            <a:pPr marL="468964" lvl="1" indent="-234482" algn="l">
              <a:lnSpc>
                <a:spcPts val="2888"/>
              </a:lnSpc>
              <a:buAutoNum type="arabicPeriod"/>
            </a:pPr>
            <a:r>
              <a:rPr lang="en-US" sz="215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Program Management/Ancillary Services and Supplies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87901" y="3050899"/>
            <a:ext cx="6139157" cy="7055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7"/>
              </a:lnSpc>
            </a:pPr>
            <a:r>
              <a:rPr lang="en-US" sz="278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Category C: IT Professional Services </a:t>
            </a:r>
          </a:p>
          <a:p>
            <a:pPr algn="l">
              <a:lnSpc>
                <a:spcPts val="2834"/>
              </a:lnSpc>
            </a:pPr>
            <a:endParaRPr lang="en-US" sz="278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Network Services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Innovation Services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Information and Data Analytics Services (IDAs)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Application Services/Software Development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Cybersecurity Services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Cloud Services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Digital Multimedia and Technical Communications Services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 Operations and Maintenance / Help Desk/Call Center Support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Database Services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In-Scope Training</a:t>
            </a:r>
          </a:p>
          <a:p>
            <a:pPr marL="468502" lvl="1" indent="-234251" algn="l">
              <a:lnSpc>
                <a:spcPts val="2886"/>
              </a:lnSpc>
              <a:buAutoNum type="arabicPeriod"/>
            </a:pPr>
            <a:r>
              <a:rPr lang="en-US" sz="216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Program Management/Ancillary Services and Supplies</a:t>
            </a:r>
          </a:p>
          <a:p>
            <a:pPr algn="l">
              <a:lnSpc>
                <a:spcPts val="2834"/>
              </a:lnSpc>
            </a:pPr>
            <a:endParaRPr lang="en-US" sz="2169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21953" y="-12066959"/>
            <a:ext cx="6553348" cy="22982904"/>
            <a:chOff x="0" y="0"/>
            <a:chExt cx="1725985" cy="60531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25985" cy="6053110"/>
            </a:xfrm>
            <a:custGeom>
              <a:avLst/>
              <a:gdLst/>
              <a:ahLst/>
              <a:cxnLst/>
              <a:rect l="l" t="t" r="r" b="b"/>
              <a:pathLst>
                <a:path w="1725985" h="6053110">
                  <a:moveTo>
                    <a:pt x="0" y="0"/>
                  </a:moveTo>
                  <a:lnTo>
                    <a:pt x="1725985" y="0"/>
                  </a:lnTo>
                  <a:lnTo>
                    <a:pt x="1725985" y="6053110"/>
                  </a:lnTo>
                  <a:lnTo>
                    <a:pt x="0" y="6053110"/>
                  </a:lnTo>
                  <a:close/>
                </a:path>
              </a:pathLst>
            </a:custGeom>
            <a:solidFill>
              <a:srgbClr val="0480C9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25985" cy="609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734586" flipH="1">
            <a:off x="-8076902" y="6350516"/>
            <a:ext cx="15481999" cy="3773737"/>
          </a:xfrm>
          <a:custGeom>
            <a:avLst/>
            <a:gdLst/>
            <a:ahLst/>
            <a:cxnLst/>
            <a:rect l="l" t="t" r="r" b="b"/>
            <a:pathLst>
              <a:path w="15481999" h="3773737">
                <a:moveTo>
                  <a:pt x="15481999" y="0"/>
                </a:moveTo>
                <a:lnTo>
                  <a:pt x="0" y="0"/>
                </a:lnTo>
                <a:lnTo>
                  <a:pt x="0" y="3773737"/>
                </a:lnTo>
                <a:lnTo>
                  <a:pt x="15481999" y="3773737"/>
                </a:lnTo>
                <a:lnTo>
                  <a:pt x="15481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59906" y="3342136"/>
            <a:ext cx="16307717" cy="600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4080" lvl="1" indent="-477040" algn="l">
              <a:lnSpc>
                <a:spcPts val="5877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With specific regard to professional services and Category C—it's important to note that ongoing need and consistent and growing task orders require a level of financial responsibility that you should be prepared for in advance.</a:t>
            </a:r>
          </a:p>
          <a:p>
            <a:pPr algn="l">
              <a:lnSpc>
                <a:spcPts val="5877"/>
              </a:lnSpc>
            </a:pPr>
            <a:endParaRPr lang="en-US" sz="4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54080" lvl="1" indent="-477040" algn="l">
              <a:lnSpc>
                <a:spcPts val="5877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Is your current lender prepared to assist you with the significant growth that can amass in a successful execution plan?</a:t>
            </a:r>
          </a:p>
        </p:txBody>
      </p:sp>
      <p:sp>
        <p:nvSpPr>
          <p:cNvPr id="7" name="Freeform 7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-785001" y="1308848"/>
            <a:ext cx="10770204" cy="81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  <a:spcBef>
                <a:spcPct val="0"/>
              </a:spcBef>
            </a:pPr>
            <a:r>
              <a:rPr lang="en-US" sz="480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Category Scope of Work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0" y="1028700"/>
            <a:ext cx="18288000" cy="8435340"/>
          </a:xfrm>
          <a:custGeom>
            <a:avLst/>
            <a:gdLst/>
            <a:ahLst/>
            <a:cxnLst/>
            <a:rect l="l" t="t" r="r" b="b"/>
            <a:pathLst>
              <a:path w="18288000" h="8435340">
                <a:moveTo>
                  <a:pt x="18288000" y="0"/>
                </a:moveTo>
                <a:lnTo>
                  <a:pt x="0" y="0"/>
                </a:lnTo>
                <a:lnTo>
                  <a:pt x="0" y="8435340"/>
                </a:lnTo>
                <a:lnTo>
                  <a:pt x="18288000" y="843534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463995" y="4094988"/>
            <a:ext cx="11360011" cy="20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8"/>
              </a:lnSpc>
            </a:pPr>
            <a:r>
              <a:rPr lang="en-US" sz="615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How do you win a SEWP VI contract?</a:t>
            </a:r>
          </a:p>
        </p:txBody>
      </p:sp>
      <p:sp>
        <p:nvSpPr>
          <p:cNvPr id="4" name="Freeform 4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143502" y="942975"/>
            <a:ext cx="2666498" cy="814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4805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Funding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4572" y="1472303"/>
            <a:ext cx="4399915" cy="8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7"/>
              </a:lnSpc>
              <a:spcBef>
                <a:spcPct val="0"/>
              </a:spcBef>
            </a:pPr>
            <a:r>
              <a:rPr lang="en-US" sz="4805" b="1" u="none" strike="noStrike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Fundamentals</a:t>
            </a:r>
          </a:p>
        </p:txBody>
      </p:sp>
      <p:sp>
        <p:nvSpPr>
          <p:cNvPr id="7" name="Freeform 7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6876874" y="6578992"/>
            <a:ext cx="13049585" cy="4845399"/>
          </a:xfrm>
          <a:custGeom>
            <a:avLst/>
            <a:gdLst/>
            <a:ahLst/>
            <a:cxnLst/>
            <a:rect l="l" t="t" r="r" b="b"/>
            <a:pathLst>
              <a:path w="13049585" h="4845399">
                <a:moveTo>
                  <a:pt x="0" y="0"/>
                </a:moveTo>
                <a:lnTo>
                  <a:pt x="13049585" y="0"/>
                </a:lnTo>
                <a:lnTo>
                  <a:pt x="13049585" y="4845398"/>
                </a:lnTo>
                <a:lnTo>
                  <a:pt x="0" y="4845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233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-18857"/>
            <a:ext cx="6876874" cy="10287000"/>
            <a:chOff x="0" y="0"/>
            <a:chExt cx="18111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11193" cy="2709333"/>
            </a:xfrm>
            <a:custGeom>
              <a:avLst/>
              <a:gdLst/>
              <a:ahLst/>
              <a:cxnLst/>
              <a:rect l="l" t="t" r="r" b="b"/>
              <a:pathLst>
                <a:path w="1811193" h="2709333">
                  <a:moveTo>
                    <a:pt x="0" y="0"/>
                  </a:moveTo>
                  <a:lnTo>
                    <a:pt x="1811193" y="0"/>
                  </a:lnTo>
                  <a:lnTo>
                    <a:pt x="181119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80C9">
                <a:alpha val="3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111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878850" y="7371431"/>
            <a:ext cx="13022850" cy="3773737"/>
          </a:xfrm>
          <a:custGeom>
            <a:avLst/>
            <a:gdLst/>
            <a:ahLst/>
            <a:cxnLst/>
            <a:rect l="l" t="t" r="r" b="b"/>
            <a:pathLst>
              <a:path w="13022850" h="3773737">
                <a:moveTo>
                  <a:pt x="0" y="0"/>
                </a:moveTo>
                <a:lnTo>
                  <a:pt x="13022850" y="0"/>
                </a:lnTo>
                <a:lnTo>
                  <a:pt x="13022850" y="3773738"/>
                </a:lnTo>
                <a:lnTo>
                  <a:pt x="0" y="3773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8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43502" y="942975"/>
            <a:ext cx="2666498" cy="814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4805" b="1" dirty="0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Funding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4572" y="1472303"/>
            <a:ext cx="4399915" cy="8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7"/>
              </a:lnSpc>
              <a:spcBef>
                <a:spcPct val="0"/>
              </a:spcBef>
            </a:pPr>
            <a:r>
              <a:rPr lang="en-US" sz="4805" b="1" u="none" strike="noStrik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Fundamentals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2494" y="2946844"/>
            <a:ext cx="9982441" cy="671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9762" lvl="1" indent="-344881" algn="l">
              <a:lnSpc>
                <a:spcPts val="4472"/>
              </a:lnSpc>
              <a:buFont typeface="Arial"/>
              <a:buChar char="•"/>
            </a:pPr>
            <a:r>
              <a:rPr lang="en-US" sz="319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NASA conducted a strategic pause while they work on the answers to 6,000 questions/comments</a:t>
            </a:r>
          </a:p>
          <a:p>
            <a:pPr marL="689762" lvl="1" indent="-344881" algn="l">
              <a:lnSpc>
                <a:spcPts val="4472"/>
              </a:lnSpc>
              <a:buFont typeface="Arial"/>
              <a:buChar char="•"/>
            </a:pPr>
            <a:r>
              <a:rPr lang="en-US" sz="319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NASA will announce an Industry Day when they are ready to un-pause the SEWP VI acquisition</a:t>
            </a:r>
          </a:p>
          <a:p>
            <a:pPr marL="689762" lvl="1" indent="-344881" algn="l">
              <a:lnSpc>
                <a:spcPts val="4472"/>
              </a:lnSpc>
              <a:buFont typeface="Arial"/>
              <a:buChar char="•"/>
            </a:pPr>
            <a:r>
              <a:rPr lang="en-US" sz="319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There is an unknown timeline for restarting but we should expect a 30-day due date after the acquisition goes live again</a:t>
            </a:r>
          </a:p>
          <a:p>
            <a:pPr marL="689762" lvl="1" indent="-344881" algn="l">
              <a:lnSpc>
                <a:spcPts val="4472"/>
              </a:lnSpc>
              <a:buFont typeface="Arial"/>
              <a:buChar char="•"/>
            </a:pPr>
            <a:r>
              <a:rPr lang="en-US" sz="319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time is a second chance to get your proposals prepared in anticipation of the acquisition restart</a:t>
            </a:r>
          </a:p>
          <a:p>
            <a:pPr algn="ctr">
              <a:lnSpc>
                <a:spcPts val="4472"/>
              </a:lnSpc>
              <a:spcBef>
                <a:spcPct val="0"/>
              </a:spcBef>
            </a:pPr>
            <a:endParaRPr lang="en-US" sz="3194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84572" y="4253376"/>
            <a:ext cx="3560579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SEWP VI Status and Timeline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843715" y="1330420"/>
            <a:ext cx="2051046" cy="853981"/>
          </a:xfrm>
          <a:custGeom>
            <a:avLst/>
            <a:gdLst/>
            <a:ahLst/>
            <a:cxnLst/>
            <a:rect l="l" t="t" r="r" b="b"/>
            <a:pathLst>
              <a:path w="2051046" h="853981">
                <a:moveTo>
                  <a:pt x="0" y="0"/>
                </a:moveTo>
                <a:lnTo>
                  <a:pt x="2051047" y="0"/>
                </a:lnTo>
                <a:lnTo>
                  <a:pt x="2051047" y="853981"/>
                </a:lnTo>
                <a:lnTo>
                  <a:pt x="0" y="853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135735" y="1204070"/>
            <a:ext cx="2416855" cy="980331"/>
          </a:xfrm>
          <a:custGeom>
            <a:avLst/>
            <a:gdLst/>
            <a:ahLst/>
            <a:cxnLst/>
            <a:rect l="l" t="t" r="r" b="b"/>
            <a:pathLst>
              <a:path w="2416855" h="980331">
                <a:moveTo>
                  <a:pt x="0" y="0"/>
                </a:moveTo>
                <a:lnTo>
                  <a:pt x="2416855" y="0"/>
                </a:lnTo>
                <a:lnTo>
                  <a:pt x="2416855" y="980331"/>
                </a:lnTo>
                <a:lnTo>
                  <a:pt x="0" y="980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1411</Words>
  <Application>Microsoft Macintosh PowerPoint</Application>
  <PresentationFormat>Custom</PresentationFormat>
  <Paragraphs>168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Open Sans Bold</vt:lpstr>
      <vt:lpstr>Open Sans</vt:lpstr>
      <vt:lpstr>Calibri</vt:lpstr>
      <vt:lpstr>Open Sans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Parabilis_Funding_Fundamentals: NASA SEWP VI Strategic Pause</dc:title>
  <cp:lastModifiedBy>Steven May Jr.</cp:lastModifiedBy>
  <cp:revision>2</cp:revision>
  <dcterms:created xsi:type="dcterms:W3CDTF">2006-08-16T00:00:00Z</dcterms:created>
  <dcterms:modified xsi:type="dcterms:W3CDTF">2024-09-26T13:15:16Z</dcterms:modified>
  <dc:identifier>DAGQdK6HCiM</dc:identifier>
</cp:coreProperties>
</file>