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8" r:id="rId3"/>
    <p:sldId id="264" r:id="rId4"/>
    <p:sldId id="476" r:id="rId5"/>
    <p:sldId id="472" r:id="rId6"/>
    <p:sldId id="259" r:id="rId7"/>
    <p:sldId id="307" r:id="rId8"/>
    <p:sldId id="308" r:id="rId9"/>
    <p:sldId id="309" r:id="rId10"/>
    <p:sldId id="265" r:id="rId11"/>
    <p:sldId id="473" r:id="rId12"/>
    <p:sldId id="477" r:id="rId13"/>
    <p:sldId id="266" r:id="rId14"/>
    <p:sldId id="461" r:id="rId15"/>
    <p:sldId id="430" r:id="rId16"/>
    <p:sldId id="460" r:id="rId17"/>
    <p:sldId id="458" r:id="rId18"/>
    <p:sldId id="475" r:id="rId19"/>
    <p:sldId id="463" r:id="rId20"/>
    <p:sldId id="464" r:id="rId21"/>
    <p:sldId id="470" r:id="rId22"/>
    <p:sldId id="469" r:id="rId23"/>
    <p:sldId id="262"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F4AE80-3F7E-F471-E0E6-17CAA944379B}" name="Guest User" initials="GU" userId="S::urn:spo:anon#1389955f873a6435571418ad97e15879e73c5704df147a741bbdc326396e031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277F1B"/>
    <a:srgbClr val="75A71D"/>
    <a:srgbClr val="D2B81E"/>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17C8E6-AC81-4B8F-8C4B-B45BD3FA7052}" v="2956" dt="2024-09-26T17:09:19.035"/>
    <p1510:client id="{4D4EC856-D5DD-6D91-C561-D8A03710617B}" v="87" dt="2024-09-26T15:49:57.711"/>
    <p1510:client id="{7A582A6E-F2DB-B950-CEEE-4033AA5E7EEF}" v="9" dt="2024-09-25T21:40:59.415"/>
    <p1510:client id="{BADF6402-CA8D-D819-F3C9-C083B05C9A56}" v="81" dt="2024-09-26T13:37:39.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09545-AB03-4936-AF11-AA014A193B85}"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049BD6EC-95E1-41D9-AF92-51AACBD25EFD}">
      <dgm:prSet custT="1"/>
      <dgm:spPr/>
      <dgm:t>
        <a:bodyPr/>
        <a:lstStyle/>
        <a:p>
          <a:r>
            <a:rPr lang="en-US" sz="1800" kern="1200">
              <a:solidFill>
                <a:schemeClr val="tx1"/>
              </a:solidFill>
              <a:latin typeface="Bebas Neue" panose="020B0506020202020201" pitchFamily="34" charset="0"/>
              <a:ea typeface="+mn-ea"/>
              <a:cs typeface="+mn-cs"/>
            </a:rPr>
            <a:t>Troubles with locating the right data</a:t>
          </a:r>
        </a:p>
      </dgm:t>
    </dgm:pt>
    <dgm:pt modelId="{74D23996-10DE-40F3-8713-975A72107F36}" type="parTrans" cxnId="{6A270B41-4256-458B-9218-AB203171E486}">
      <dgm:prSet/>
      <dgm:spPr/>
      <dgm:t>
        <a:bodyPr/>
        <a:lstStyle/>
        <a:p>
          <a:endParaRPr lang="en-US"/>
        </a:p>
      </dgm:t>
    </dgm:pt>
    <dgm:pt modelId="{A3F9C6E1-CD3C-4EF7-8702-0A90A1C605AC}" type="sibTrans" cxnId="{6A270B41-4256-458B-9218-AB203171E486}">
      <dgm:prSet phldrT="1" phldr="0"/>
      <dgm:spPr>
        <a:solidFill>
          <a:srgbClr val="E97132"/>
        </a:solidFill>
      </dgm:spPr>
      <dgm:t>
        <a:bodyPr/>
        <a:lstStyle/>
        <a:p>
          <a:r>
            <a:rPr lang="en-US"/>
            <a:t>1</a:t>
          </a:r>
        </a:p>
      </dgm:t>
    </dgm:pt>
    <dgm:pt modelId="{2BC0B5D2-F812-4A40-BA34-708EE665A7B9}">
      <dgm:prSet custT="1"/>
      <dgm:spPr/>
      <dgm:t>
        <a:bodyPr/>
        <a:lstStyle/>
        <a:p>
          <a:r>
            <a:rPr lang="en-US" sz="1800" kern="1200">
              <a:solidFill>
                <a:schemeClr val="tx1"/>
              </a:solidFill>
              <a:latin typeface="Bebas Neue" panose="020B0506020202020201" pitchFamily="34" charset="0"/>
              <a:ea typeface="+mn-ea"/>
              <a:cs typeface="+mn-cs"/>
            </a:rPr>
            <a:t>Drowning in irrelevant information while digging through mountains of data</a:t>
          </a:r>
        </a:p>
      </dgm:t>
    </dgm:pt>
    <dgm:pt modelId="{F265ECFD-29E9-4392-835F-9C23BDE2FFEA}" type="parTrans" cxnId="{2EDB310E-EF25-4ADD-B489-42AD41AB7965}">
      <dgm:prSet/>
      <dgm:spPr/>
      <dgm:t>
        <a:bodyPr/>
        <a:lstStyle/>
        <a:p>
          <a:endParaRPr lang="en-US"/>
        </a:p>
      </dgm:t>
    </dgm:pt>
    <dgm:pt modelId="{AB87943C-F992-45EA-AAC6-A065524C09A7}" type="sibTrans" cxnId="{2EDB310E-EF25-4ADD-B489-42AD41AB7965}">
      <dgm:prSet phldrT="2" phldr="0"/>
      <dgm:spPr>
        <a:solidFill>
          <a:srgbClr val="D2B81E"/>
        </a:solidFill>
      </dgm:spPr>
      <dgm:t>
        <a:bodyPr/>
        <a:lstStyle/>
        <a:p>
          <a:r>
            <a:rPr lang="en-US"/>
            <a:t>2</a:t>
          </a:r>
        </a:p>
      </dgm:t>
    </dgm:pt>
    <dgm:pt modelId="{D0610EA9-208A-456B-91F3-406281DE55FC}">
      <dgm:prSet custT="1"/>
      <dgm:spPr/>
      <dgm:t>
        <a:bodyPr/>
        <a:lstStyle/>
        <a:p>
          <a:r>
            <a:rPr lang="en-US" sz="1800" kern="1200">
              <a:solidFill>
                <a:schemeClr val="tx1"/>
              </a:solidFill>
              <a:latin typeface="Bebas Neue" panose="020B0506020202020201" pitchFamily="34" charset="0"/>
              <a:ea typeface="+mn-ea"/>
              <a:cs typeface="+mn-cs"/>
            </a:rPr>
            <a:t>Importing stale materials to the new proposal while failing to formulate a unique new solution</a:t>
          </a:r>
        </a:p>
      </dgm:t>
    </dgm:pt>
    <dgm:pt modelId="{34DD331E-F79A-4374-852D-B8BA5D2DFB34}" type="parTrans" cxnId="{2C66C547-09EA-40D3-BAF8-7A99CEF2A835}">
      <dgm:prSet/>
      <dgm:spPr/>
      <dgm:t>
        <a:bodyPr/>
        <a:lstStyle/>
        <a:p>
          <a:endParaRPr lang="en-US"/>
        </a:p>
      </dgm:t>
    </dgm:pt>
    <dgm:pt modelId="{275C7F28-B863-4D9F-AA59-0558A23B7767}" type="sibTrans" cxnId="{2C66C547-09EA-40D3-BAF8-7A99CEF2A835}">
      <dgm:prSet phldrT="3" phldr="0"/>
      <dgm:spPr>
        <a:solidFill>
          <a:srgbClr val="75A71D"/>
        </a:solidFill>
      </dgm:spPr>
      <dgm:t>
        <a:bodyPr/>
        <a:lstStyle/>
        <a:p>
          <a:r>
            <a:rPr lang="en-US"/>
            <a:t>3</a:t>
          </a:r>
        </a:p>
      </dgm:t>
    </dgm:pt>
    <dgm:pt modelId="{C9B484C5-5D3E-44E0-9F29-2CA04040D6AB}">
      <dgm:prSet custT="1"/>
      <dgm:spPr/>
      <dgm:t>
        <a:bodyPr/>
        <a:lstStyle/>
        <a:p>
          <a:r>
            <a:rPr lang="en-US" sz="1800" kern="1200">
              <a:solidFill>
                <a:schemeClr val="tx1"/>
              </a:solidFill>
              <a:latin typeface="Bebas Neue" panose="020B0506020202020201" pitchFamily="34" charset="0"/>
              <a:ea typeface="+mn-ea"/>
              <a:cs typeface="+mn-cs"/>
            </a:rPr>
            <a:t>Failing to weed out leftover artifacts that may be as egregious as another customer’s name</a:t>
          </a:r>
        </a:p>
      </dgm:t>
    </dgm:pt>
    <dgm:pt modelId="{F2461718-3ACB-43E8-9E52-EB10EC861139}" type="parTrans" cxnId="{72288895-B2D2-420E-83BA-9A1E166A9038}">
      <dgm:prSet/>
      <dgm:spPr/>
      <dgm:t>
        <a:bodyPr/>
        <a:lstStyle/>
        <a:p>
          <a:endParaRPr lang="en-US"/>
        </a:p>
      </dgm:t>
    </dgm:pt>
    <dgm:pt modelId="{47315C00-FAE8-46A0-B5E2-6D8A06107499}" type="sibTrans" cxnId="{72288895-B2D2-420E-83BA-9A1E166A9038}">
      <dgm:prSet phldrT="4" phldr="0"/>
      <dgm:spPr>
        <a:solidFill>
          <a:srgbClr val="277F1B"/>
        </a:solidFill>
      </dgm:spPr>
      <dgm:t>
        <a:bodyPr/>
        <a:lstStyle/>
        <a:p>
          <a:r>
            <a:rPr lang="en-US"/>
            <a:t>4</a:t>
          </a:r>
        </a:p>
      </dgm:t>
    </dgm:pt>
    <dgm:pt modelId="{794EA922-1543-4C68-A900-E7763FF690BF}" type="pres">
      <dgm:prSet presAssocID="{9A109545-AB03-4936-AF11-AA014A193B85}" presName="Name0" presStyleCnt="0">
        <dgm:presLayoutVars>
          <dgm:animLvl val="lvl"/>
          <dgm:resizeHandles val="exact"/>
        </dgm:presLayoutVars>
      </dgm:prSet>
      <dgm:spPr/>
    </dgm:pt>
    <dgm:pt modelId="{30C7A58A-E845-4568-A82F-9450A5461917}" type="pres">
      <dgm:prSet presAssocID="{049BD6EC-95E1-41D9-AF92-51AACBD25EFD}" presName="compositeNode" presStyleCnt="0">
        <dgm:presLayoutVars>
          <dgm:bulletEnabled val="1"/>
        </dgm:presLayoutVars>
      </dgm:prSet>
      <dgm:spPr/>
    </dgm:pt>
    <dgm:pt modelId="{B6C54561-C009-4CEE-953F-FAEE833D9A77}" type="pres">
      <dgm:prSet presAssocID="{049BD6EC-95E1-41D9-AF92-51AACBD25EFD}" presName="bgRect" presStyleLbl="bgAccFollowNode1" presStyleIdx="0" presStyleCnt="4"/>
      <dgm:spPr/>
    </dgm:pt>
    <dgm:pt modelId="{C34AF711-21F0-423F-9ECE-E76B256C084B}" type="pres">
      <dgm:prSet presAssocID="{A3F9C6E1-CD3C-4EF7-8702-0A90A1C605AC}" presName="sibTransNodeCircle" presStyleLbl="alignNode1" presStyleIdx="0" presStyleCnt="8">
        <dgm:presLayoutVars>
          <dgm:chMax val="0"/>
          <dgm:bulletEnabled/>
        </dgm:presLayoutVars>
      </dgm:prSet>
      <dgm:spPr/>
    </dgm:pt>
    <dgm:pt modelId="{763BE784-A47F-43CC-B67F-82F5D29689E5}" type="pres">
      <dgm:prSet presAssocID="{049BD6EC-95E1-41D9-AF92-51AACBD25EFD}" presName="bottomLine" presStyleLbl="alignNode1" presStyleIdx="1" presStyleCnt="8">
        <dgm:presLayoutVars/>
      </dgm:prSet>
      <dgm:spPr/>
    </dgm:pt>
    <dgm:pt modelId="{76390828-D6D7-4D14-8750-299BABA9D303}" type="pres">
      <dgm:prSet presAssocID="{049BD6EC-95E1-41D9-AF92-51AACBD25EFD}" presName="nodeText" presStyleLbl="bgAccFollowNode1" presStyleIdx="0" presStyleCnt="4">
        <dgm:presLayoutVars>
          <dgm:bulletEnabled val="1"/>
        </dgm:presLayoutVars>
      </dgm:prSet>
      <dgm:spPr/>
    </dgm:pt>
    <dgm:pt modelId="{ACC9170E-1F7C-4448-AD1C-051304F316F2}" type="pres">
      <dgm:prSet presAssocID="{A3F9C6E1-CD3C-4EF7-8702-0A90A1C605AC}" presName="sibTrans" presStyleCnt="0"/>
      <dgm:spPr/>
    </dgm:pt>
    <dgm:pt modelId="{36E41933-6472-4D1F-92AB-C5C6FC66194B}" type="pres">
      <dgm:prSet presAssocID="{2BC0B5D2-F812-4A40-BA34-708EE665A7B9}" presName="compositeNode" presStyleCnt="0">
        <dgm:presLayoutVars>
          <dgm:bulletEnabled val="1"/>
        </dgm:presLayoutVars>
      </dgm:prSet>
      <dgm:spPr/>
    </dgm:pt>
    <dgm:pt modelId="{9DC7162D-BE87-43AF-A579-716F7D39B01C}" type="pres">
      <dgm:prSet presAssocID="{2BC0B5D2-F812-4A40-BA34-708EE665A7B9}" presName="bgRect" presStyleLbl="bgAccFollowNode1" presStyleIdx="1" presStyleCnt="4"/>
      <dgm:spPr/>
    </dgm:pt>
    <dgm:pt modelId="{21E2E443-8E58-4C4F-BE4C-FF0233D543B0}" type="pres">
      <dgm:prSet presAssocID="{AB87943C-F992-45EA-AAC6-A065524C09A7}" presName="sibTransNodeCircle" presStyleLbl="alignNode1" presStyleIdx="2" presStyleCnt="8">
        <dgm:presLayoutVars>
          <dgm:chMax val="0"/>
          <dgm:bulletEnabled/>
        </dgm:presLayoutVars>
      </dgm:prSet>
      <dgm:spPr/>
    </dgm:pt>
    <dgm:pt modelId="{F741DBDE-1750-4C14-A8E6-77E3DED46F9E}" type="pres">
      <dgm:prSet presAssocID="{2BC0B5D2-F812-4A40-BA34-708EE665A7B9}" presName="bottomLine" presStyleLbl="alignNode1" presStyleIdx="3" presStyleCnt="8">
        <dgm:presLayoutVars/>
      </dgm:prSet>
      <dgm:spPr/>
    </dgm:pt>
    <dgm:pt modelId="{25819604-66DE-4161-9EDE-4A72908D1C9B}" type="pres">
      <dgm:prSet presAssocID="{2BC0B5D2-F812-4A40-BA34-708EE665A7B9}" presName="nodeText" presStyleLbl="bgAccFollowNode1" presStyleIdx="1" presStyleCnt="4">
        <dgm:presLayoutVars>
          <dgm:bulletEnabled val="1"/>
        </dgm:presLayoutVars>
      </dgm:prSet>
      <dgm:spPr/>
    </dgm:pt>
    <dgm:pt modelId="{375C9ECC-F51B-4B8A-B0D7-83565A213716}" type="pres">
      <dgm:prSet presAssocID="{AB87943C-F992-45EA-AAC6-A065524C09A7}" presName="sibTrans" presStyleCnt="0"/>
      <dgm:spPr/>
    </dgm:pt>
    <dgm:pt modelId="{266E2B13-39C0-42FB-8C9B-2EC2DA4067E5}" type="pres">
      <dgm:prSet presAssocID="{D0610EA9-208A-456B-91F3-406281DE55FC}" presName="compositeNode" presStyleCnt="0">
        <dgm:presLayoutVars>
          <dgm:bulletEnabled val="1"/>
        </dgm:presLayoutVars>
      </dgm:prSet>
      <dgm:spPr/>
    </dgm:pt>
    <dgm:pt modelId="{CF920AE1-FC76-4D68-B046-047165879702}" type="pres">
      <dgm:prSet presAssocID="{D0610EA9-208A-456B-91F3-406281DE55FC}" presName="bgRect" presStyleLbl="bgAccFollowNode1" presStyleIdx="2" presStyleCnt="4"/>
      <dgm:spPr/>
    </dgm:pt>
    <dgm:pt modelId="{DBA992CA-0BBB-4190-B81E-B99FCADD4086}" type="pres">
      <dgm:prSet presAssocID="{275C7F28-B863-4D9F-AA59-0558A23B7767}" presName="sibTransNodeCircle" presStyleLbl="alignNode1" presStyleIdx="4" presStyleCnt="8">
        <dgm:presLayoutVars>
          <dgm:chMax val="0"/>
          <dgm:bulletEnabled/>
        </dgm:presLayoutVars>
      </dgm:prSet>
      <dgm:spPr/>
    </dgm:pt>
    <dgm:pt modelId="{BDAA4945-A96D-40B0-B8B1-11B673D93CAC}" type="pres">
      <dgm:prSet presAssocID="{D0610EA9-208A-456B-91F3-406281DE55FC}" presName="bottomLine" presStyleLbl="alignNode1" presStyleIdx="5" presStyleCnt="8">
        <dgm:presLayoutVars/>
      </dgm:prSet>
      <dgm:spPr/>
    </dgm:pt>
    <dgm:pt modelId="{6D246024-846D-4EAB-B5AE-232666526130}" type="pres">
      <dgm:prSet presAssocID="{D0610EA9-208A-456B-91F3-406281DE55FC}" presName="nodeText" presStyleLbl="bgAccFollowNode1" presStyleIdx="2" presStyleCnt="4">
        <dgm:presLayoutVars>
          <dgm:bulletEnabled val="1"/>
        </dgm:presLayoutVars>
      </dgm:prSet>
      <dgm:spPr/>
    </dgm:pt>
    <dgm:pt modelId="{47CF349A-7948-491F-B526-4F0212CB1640}" type="pres">
      <dgm:prSet presAssocID="{275C7F28-B863-4D9F-AA59-0558A23B7767}" presName="sibTrans" presStyleCnt="0"/>
      <dgm:spPr/>
    </dgm:pt>
    <dgm:pt modelId="{9FFAE6A6-F1B4-43DD-8798-6703E388D562}" type="pres">
      <dgm:prSet presAssocID="{C9B484C5-5D3E-44E0-9F29-2CA04040D6AB}" presName="compositeNode" presStyleCnt="0">
        <dgm:presLayoutVars>
          <dgm:bulletEnabled val="1"/>
        </dgm:presLayoutVars>
      </dgm:prSet>
      <dgm:spPr/>
    </dgm:pt>
    <dgm:pt modelId="{6BEB6D23-DD15-4453-8209-4BB25E48488A}" type="pres">
      <dgm:prSet presAssocID="{C9B484C5-5D3E-44E0-9F29-2CA04040D6AB}" presName="bgRect" presStyleLbl="bgAccFollowNode1" presStyleIdx="3" presStyleCnt="4"/>
      <dgm:spPr/>
    </dgm:pt>
    <dgm:pt modelId="{8FFBA4EE-48EA-46BC-8ABF-5A1D864AA216}" type="pres">
      <dgm:prSet presAssocID="{47315C00-FAE8-46A0-B5E2-6D8A06107499}" presName="sibTransNodeCircle" presStyleLbl="alignNode1" presStyleIdx="6" presStyleCnt="8">
        <dgm:presLayoutVars>
          <dgm:chMax val="0"/>
          <dgm:bulletEnabled/>
        </dgm:presLayoutVars>
      </dgm:prSet>
      <dgm:spPr/>
    </dgm:pt>
    <dgm:pt modelId="{8DE3FD6D-B93B-4A8F-BAFE-359FFC6CBBE9}" type="pres">
      <dgm:prSet presAssocID="{C9B484C5-5D3E-44E0-9F29-2CA04040D6AB}" presName="bottomLine" presStyleLbl="alignNode1" presStyleIdx="7" presStyleCnt="8">
        <dgm:presLayoutVars/>
      </dgm:prSet>
      <dgm:spPr/>
    </dgm:pt>
    <dgm:pt modelId="{B39446A6-31D6-4E69-99E1-ADD8E37F522C}" type="pres">
      <dgm:prSet presAssocID="{C9B484C5-5D3E-44E0-9F29-2CA04040D6AB}" presName="nodeText" presStyleLbl="bgAccFollowNode1" presStyleIdx="3" presStyleCnt="4">
        <dgm:presLayoutVars>
          <dgm:bulletEnabled val="1"/>
        </dgm:presLayoutVars>
      </dgm:prSet>
      <dgm:spPr/>
    </dgm:pt>
  </dgm:ptLst>
  <dgm:cxnLst>
    <dgm:cxn modelId="{2EDB310E-EF25-4ADD-B489-42AD41AB7965}" srcId="{9A109545-AB03-4936-AF11-AA014A193B85}" destId="{2BC0B5D2-F812-4A40-BA34-708EE665A7B9}" srcOrd="1" destOrd="0" parTransId="{F265ECFD-29E9-4392-835F-9C23BDE2FFEA}" sibTransId="{AB87943C-F992-45EA-AAC6-A065524C09A7}"/>
    <dgm:cxn modelId="{37A42214-1EB8-4A19-8D9D-7BC289919E7B}" type="presOf" srcId="{C9B484C5-5D3E-44E0-9F29-2CA04040D6AB}" destId="{6BEB6D23-DD15-4453-8209-4BB25E48488A}" srcOrd="0" destOrd="0" presId="urn:microsoft.com/office/officeart/2016/7/layout/BasicLinearProcessNumbered"/>
    <dgm:cxn modelId="{79114D27-04C6-4F3E-ABB8-1DD1AE07BCF6}" type="presOf" srcId="{C9B484C5-5D3E-44E0-9F29-2CA04040D6AB}" destId="{B39446A6-31D6-4E69-99E1-ADD8E37F522C}" srcOrd="1" destOrd="0" presId="urn:microsoft.com/office/officeart/2016/7/layout/BasicLinearProcessNumbered"/>
    <dgm:cxn modelId="{6A270B41-4256-458B-9218-AB203171E486}" srcId="{9A109545-AB03-4936-AF11-AA014A193B85}" destId="{049BD6EC-95E1-41D9-AF92-51AACBD25EFD}" srcOrd="0" destOrd="0" parTransId="{74D23996-10DE-40F3-8713-975A72107F36}" sibTransId="{A3F9C6E1-CD3C-4EF7-8702-0A90A1C605AC}"/>
    <dgm:cxn modelId="{2C66C547-09EA-40D3-BAF8-7A99CEF2A835}" srcId="{9A109545-AB03-4936-AF11-AA014A193B85}" destId="{D0610EA9-208A-456B-91F3-406281DE55FC}" srcOrd="2" destOrd="0" parTransId="{34DD331E-F79A-4374-852D-B8BA5D2DFB34}" sibTransId="{275C7F28-B863-4D9F-AA59-0558A23B7767}"/>
    <dgm:cxn modelId="{5356B269-D8C1-48D1-BD57-DD38FC83B612}" type="presOf" srcId="{9A109545-AB03-4936-AF11-AA014A193B85}" destId="{794EA922-1543-4C68-A900-E7763FF690BF}" srcOrd="0" destOrd="0" presId="urn:microsoft.com/office/officeart/2016/7/layout/BasicLinearProcessNumbered"/>
    <dgm:cxn modelId="{FD528F6D-8ACF-49D3-BD21-0C9F82A64128}" type="presOf" srcId="{2BC0B5D2-F812-4A40-BA34-708EE665A7B9}" destId="{9DC7162D-BE87-43AF-A579-716F7D39B01C}" srcOrd="0" destOrd="0" presId="urn:microsoft.com/office/officeart/2016/7/layout/BasicLinearProcessNumbered"/>
    <dgm:cxn modelId="{72288895-B2D2-420E-83BA-9A1E166A9038}" srcId="{9A109545-AB03-4936-AF11-AA014A193B85}" destId="{C9B484C5-5D3E-44E0-9F29-2CA04040D6AB}" srcOrd="3" destOrd="0" parTransId="{F2461718-3ACB-43E8-9E52-EB10EC861139}" sibTransId="{47315C00-FAE8-46A0-B5E2-6D8A06107499}"/>
    <dgm:cxn modelId="{7EE9B197-4CA7-4E4D-AF67-D3E855D12514}" type="presOf" srcId="{47315C00-FAE8-46A0-B5E2-6D8A06107499}" destId="{8FFBA4EE-48EA-46BC-8ABF-5A1D864AA216}" srcOrd="0" destOrd="0" presId="urn:microsoft.com/office/officeart/2016/7/layout/BasicLinearProcessNumbered"/>
    <dgm:cxn modelId="{C913CA99-277E-483F-8F47-104CB7E73FD5}" type="presOf" srcId="{D0610EA9-208A-456B-91F3-406281DE55FC}" destId="{CF920AE1-FC76-4D68-B046-047165879702}" srcOrd="0" destOrd="0" presId="urn:microsoft.com/office/officeart/2016/7/layout/BasicLinearProcessNumbered"/>
    <dgm:cxn modelId="{AC1B5FB0-FE5A-46F9-8C50-1A56217182AB}" type="presOf" srcId="{AB87943C-F992-45EA-AAC6-A065524C09A7}" destId="{21E2E443-8E58-4C4F-BE4C-FF0233D543B0}" srcOrd="0" destOrd="0" presId="urn:microsoft.com/office/officeart/2016/7/layout/BasicLinearProcessNumbered"/>
    <dgm:cxn modelId="{7E9356C0-D32B-4334-8C61-E8D657EDCBA3}" type="presOf" srcId="{049BD6EC-95E1-41D9-AF92-51AACBD25EFD}" destId="{B6C54561-C009-4CEE-953F-FAEE833D9A77}" srcOrd="0" destOrd="0" presId="urn:microsoft.com/office/officeart/2016/7/layout/BasicLinearProcessNumbered"/>
    <dgm:cxn modelId="{D91E85C5-2894-4A23-B8B2-5DED3CFDF541}" type="presOf" srcId="{A3F9C6E1-CD3C-4EF7-8702-0A90A1C605AC}" destId="{C34AF711-21F0-423F-9ECE-E76B256C084B}" srcOrd="0" destOrd="0" presId="urn:microsoft.com/office/officeart/2016/7/layout/BasicLinearProcessNumbered"/>
    <dgm:cxn modelId="{9C86B1D8-53FC-4A48-B79F-C6125C432616}" type="presOf" srcId="{D0610EA9-208A-456B-91F3-406281DE55FC}" destId="{6D246024-846D-4EAB-B5AE-232666526130}" srcOrd="1" destOrd="0" presId="urn:microsoft.com/office/officeart/2016/7/layout/BasicLinearProcessNumbered"/>
    <dgm:cxn modelId="{C12676F3-7852-4C60-A21C-E337585F440F}" type="presOf" srcId="{049BD6EC-95E1-41D9-AF92-51AACBD25EFD}" destId="{76390828-D6D7-4D14-8750-299BABA9D303}" srcOrd="1" destOrd="0" presId="urn:microsoft.com/office/officeart/2016/7/layout/BasicLinearProcessNumbered"/>
    <dgm:cxn modelId="{D9E13FF9-035E-402C-A7E3-AA6281FC9D6E}" type="presOf" srcId="{2BC0B5D2-F812-4A40-BA34-708EE665A7B9}" destId="{25819604-66DE-4161-9EDE-4A72908D1C9B}" srcOrd="1" destOrd="0" presId="urn:microsoft.com/office/officeart/2016/7/layout/BasicLinearProcessNumbered"/>
    <dgm:cxn modelId="{F1F909FD-D57A-4612-B27F-E2481E9E3080}" type="presOf" srcId="{275C7F28-B863-4D9F-AA59-0558A23B7767}" destId="{DBA992CA-0BBB-4190-B81E-B99FCADD4086}" srcOrd="0" destOrd="0" presId="urn:microsoft.com/office/officeart/2016/7/layout/BasicLinearProcessNumbered"/>
    <dgm:cxn modelId="{E21E0502-A250-4A21-8AC4-27A7ADAB383A}" type="presParOf" srcId="{794EA922-1543-4C68-A900-E7763FF690BF}" destId="{30C7A58A-E845-4568-A82F-9450A5461917}" srcOrd="0" destOrd="0" presId="urn:microsoft.com/office/officeart/2016/7/layout/BasicLinearProcessNumbered"/>
    <dgm:cxn modelId="{3C9759AF-98F8-4520-A590-F30AE23856DF}" type="presParOf" srcId="{30C7A58A-E845-4568-A82F-9450A5461917}" destId="{B6C54561-C009-4CEE-953F-FAEE833D9A77}" srcOrd="0" destOrd="0" presId="urn:microsoft.com/office/officeart/2016/7/layout/BasicLinearProcessNumbered"/>
    <dgm:cxn modelId="{929C9D88-5029-4A7E-982E-F6EDFA21E71F}" type="presParOf" srcId="{30C7A58A-E845-4568-A82F-9450A5461917}" destId="{C34AF711-21F0-423F-9ECE-E76B256C084B}" srcOrd="1" destOrd="0" presId="urn:microsoft.com/office/officeart/2016/7/layout/BasicLinearProcessNumbered"/>
    <dgm:cxn modelId="{4C759ADF-2601-403C-8BCD-BD15FEB18A49}" type="presParOf" srcId="{30C7A58A-E845-4568-A82F-9450A5461917}" destId="{763BE784-A47F-43CC-B67F-82F5D29689E5}" srcOrd="2" destOrd="0" presId="urn:microsoft.com/office/officeart/2016/7/layout/BasicLinearProcessNumbered"/>
    <dgm:cxn modelId="{0EB1DDD7-3B5C-48F0-81AC-25EE8CB7FF1B}" type="presParOf" srcId="{30C7A58A-E845-4568-A82F-9450A5461917}" destId="{76390828-D6D7-4D14-8750-299BABA9D303}" srcOrd="3" destOrd="0" presId="urn:microsoft.com/office/officeart/2016/7/layout/BasicLinearProcessNumbered"/>
    <dgm:cxn modelId="{E56B2EE3-80F9-42C3-B78B-58A784620069}" type="presParOf" srcId="{794EA922-1543-4C68-A900-E7763FF690BF}" destId="{ACC9170E-1F7C-4448-AD1C-051304F316F2}" srcOrd="1" destOrd="0" presId="urn:microsoft.com/office/officeart/2016/7/layout/BasicLinearProcessNumbered"/>
    <dgm:cxn modelId="{51DD76FB-5061-4371-AEEA-7CF6D5203E8F}" type="presParOf" srcId="{794EA922-1543-4C68-A900-E7763FF690BF}" destId="{36E41933-6472-4D1F-92AB-C5C6FC66194B}" srcOrd="2" destOrd="0" presId="urn:microsoft.com/office/officeart/2016/7/layout/BasicLinearProcessNumbered"/>
    <dgm:cxn modelId="{77F0DD70-8780-49F5-AB2F-2B3F9BCF7366}" type="presParOf" srcId="{36E41933-6472-4D1F-92AB-C5C6FC66194B}" destId="{9DC7162D-BE87-43AF-A579-716F7D39B01C}" srcOrd="0" destOrd="0" presId="urn:microsoft.com/office/officeart/2016/7/layout/BasicLinearProcessNumbered"/>
    <dgm:cxn modelId="{0663DD07-8407-4504-8E40-55ACE730DB09}" type="presParOf" srcId="{36E41933-6472-4D1F-92AB-C5C6FC66194B}" destId="{21E2E443-8E58-4C4F-BE4C-FF0233D543B0}" srcOrd="1" destOrd="0" presId="urn:microsoft.com/office/officeart/2016/7/layout/BasicLinearProcessNumbered"/>
    <dgm:cxn modelId="{5EC598BC-4920-4F96-B80C-396D26C175B2}" type="presParOf" srcId="{36E41933-6472-4D1F-92AB-C5C6FC66194B}" destId="{F741DBDE-1750-4C14-A8E6-77E3DED46F9E}" srcOrd="2" destOrd="0" presId="urn:microsoft.com/office/officeart/2016/7/layout/BasicLinearProcessNumbered"/>
    <dgm:cxn modelId="{D28B6B74-098C-46A9-BE14-EB3A6A36CA5D}" type="presParOf" srcId="{36E41933-6472-4D1F-92AB-C5C6FC66194B}" destId="{25819604-66DE-4161-9EDE-4A72908D1C9B}" srcOrd="3" destOrd="0" presId="urn:microsoft.com/office/officeart/2016/7/layout/BasicLinearProcessNumbered"/>
    <dgm:cxn modelId="{EE7CEC31-7978-4399-B4C2-53433CB0C0C6}" type="presParOf" srcId="{794EA922-1543-4C68-A900-E7763FF690BF}" destId="{375C9ECC-F51B-4B8A-B0D7-83565A213716}" srcOrd="3" destOrd="0" presId="urn:microsoft.com/office/officeart/2016/7/layout/BasicLinearProcessNumbered"/>
    <dgm:cxn modelId="{A1933FA7-431F-4D9A-8E2E-B859206E9CCB}" type="presParOf" srcId="{794EA922-1543-4C68-A900-E7763FF690BF}" destId="{266E2B13-39C0-42FB-8C9B-2EC2DA4067E5}" srcOrd="4" destOrd="0" presId="urn:microsoft.com/office/officeart/2016/7/layout/BasicLinearProcessNumbered"/>
    <dgm:cxn modelId="{A0EC931D-0F4F-4A5C-833D-20A2BE8AE9E5}" type="presParOf" srcId="{266E2B13-39C0-42FB-8C9B-2EC2DA4067E5}" destId="{CF920AE1-FC76-4D68-B046-047165879702}" srcOrd="0" destOrd="0" presId="urn:microsoft.com/office/officeart/2016/7/layout/BasicLinearProcessNumbered"/>
    <dgm:cxn modelId="{B0BD93A7-25CA-4996-8D67-612744DEB63D}" type="presParOf" srcId="{266E2B13-39C0-42FB-8C9B-2EC2DA4067E5}" destId="{DBA992CA-0BBB-4190-B81E-B99FCADD4086}" srcOrd="1" destOrd="0" presId="urn:microsoft.com/office/officeart/2016/7/layout/BasicLinearProcessNumbered"/>
    <dgm:cxn modelId="{81A8D2F9-7430-409B-9F21-E57362D18930}" type="presParOf" srcId="{266E2B13-39C0-42FB-8C9B-2EC2DA4067E5}" destId="{BDAA4945-A96D-40B0-B8B1-11B673D93CAC}" srcOrd="2" destOrd="0" presId="urn:microsoft.com/office/officeart/2016/7/layout/BasicLinearProcessNumbered"/>
    <dgm:cxn modelId="{2C67B4BC-1C2A-4FD4-A416-4434F7AB8A88}" type="presParOf" srcId="{266E2B13-39C0-42FB-8C9B-2EC2DA4067E5}" destId="{6D246024-846D-4EAB-B5AE-232666526130}" srcOrd="3" destOrd="0" presId="urn:microsoft.com/office/officeart/2016/7/layout/BasicLinearProcessNumbered"/>
    <dgm:cxn modelId="{3C9CF603-93F6-487D-B3EA-2117A18B6F28}" type="presParOf" srcId="{794EA922-1543-4C68-A900-E7763FF690BF}" destId="{47CF349A-7948-491F-B526-4F0212CB1640}" srcOrd="5" destOrd="0" presId="urn:microsoft.com/office/officeart/2016/7/layout/BasicLinearProcessNumbered"/>
    <dgm:cxn modelId="{2CB3F4BD-36FB-44FC-B3BA-8506279929F5}" type="presParOf" srcId="{794EA922-1543-4C68-A900-E7763FF690BF}" destId="{9FFAE6A6-F1B4-43DD-8798-6703E388D562}" srcOrd="6" destOrd="0" presId="urn:microsoft.com/office/officeart/2016/7/layout/BasicLinearProcessNumbered"/>
    <dgm:cxn modelId="{A757DEA5-4F13-4604-96A6-34FC37057F4D}" type="presParOf" srcId="{9FFAE6A6-F1B4-43DD-8798-6703E388D562}" destId="{6BEB6D23-DD15-4453-8209-4BB25E48488A}" srcOrd="0" destOrd="0" presId="urn:microsoft.com/office/officeart/2016/7/layout/BasicLinearProcessNumbered"/>
    <dgm:cxn modelId="{656901C2-B9A7-411B-B576-698A6709CBA5}" type="presParOf" srcId="{9FFAE6A6-F1B4-43DD-8798-6703E388D562}" destId="{8FFBA4EE-48EA-46BC-8ABF-5A1D864AA216}" srcOrd="1" destOrd="0" presId="urn:microsoft.com/office/officeart/2016/7/layout/BasicLinearProcessNumbered"/>
    <dgm:cxn modelId="{B4474A8F-7065-4A1C-A326-C787AC379323}" type="presParOf" srcId="{9FFAE6A6-F1B4-43DD-8798-6703E388D562}" destId="{8DE3FD6D-B93B-4A8F-BAFE-359FFC6CBBE9}" srcOrd="2" destOrd="0" presId="urn:microsoft.com/office/officeart/2016/7/layout/BasicLinearProcessNumbered"/>
    <dgm:cxn modelId="{EE8D30ED-E336-48CD-9618-DB252889FBC8}" type="presParOf" srcId="{9FFAE6A6-F1B4-43DD-8798-6703E388D562}" destId="{B39446A6-31D6-4E69-99E1-ADD8E37F522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3C4C0C-8484-4A27-BB3B-709F4C87C888}"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6AD9D004-E293-4D15-BE29-2DE2D2BA9AE6}">
      <dgm:prSet/>
      <dgm:spPr/>
      <dgm:t>
        <a:bodyPr/>
        <a:lstStyle/>
        <a:p>
          <a:r>
            <a:rPr lang="en-US"/>
            <a:t>1. Collect</a:t>
          </a:r>
        </a:p>
      </dgm:t>
    </dgm:pt>
    <dgm:pt modelId="{FE2E9ADE-E823-4192-86A6-899288254D04}" type="parTrans" cxnId="{8574FB51-3793-4F27-B99E-5D32377A5669}">
      <dgm:prSet/>
      <dgm:spPr/>
      <dgm:t>
        <a:bodyPr/>
        <a:lstStyle/>
        <a:p>
          <a:endParaRPr lang="en-US"/>
        </a:p>
      </dgm:t>
    </dgm:pt>
    <dgm:pt modelId="{A392771B-4613-4F31-9D6B-6D02C77ADC5B}" type="sibTrans" cxnId="{8574FB51-3793-4F27-B99E-5D32377A5669}">
      <dgm:prSet/>
      <dgm:spPr/>
      <dgm:t>
        <a:bodyPr/>
        <a:lstStyle/>
        <a:p>
          <a:endParaRPr lang="en-US"/>
        </a:p>
      </dgm:t>
    </dgm:pt>
    <dgm:pt modelId="{AA781A35-F9C5-4705-B7F4-833B5FC7FF58}">
      <dgm:prSet custT="1"/>
      <dgm:spPr/>
      <dgm:t>
        <a:bodyPr/>
        <a:lstStyle/>
        <a:p>
          <a:endParaRPr lang="en-US" sz="1800"/>
        </a:p>
      </dgm:t>
    </dgm:pt>
    <dgm:pt modelId="{0B3C2DE7-456F-4E78-BA3F-894046AA0D95}" type="parTrans" cxnId="{A64763D9-2B95-4528-9C24-3E86EE6D0A3A}">
      <dgm:prSet/>
      <dgm:spPr/>
      <dgm:t>
        <a:bodyPr/>
        <a:lstStyle/>
        <a:p>
          <a:endParaRPr lang="en-US"/>
        </a:p>
      </dgm:t>
    </dgm:pt>
    <dgm:pt modelId="{90F61325-585B-4EC4-B7AA-7FBA5681C4A8}" type="sibTrans" cxnId="{A64763D9-2B95-4528-9C24-3E86EE6D0A3A}">
      <dgm:prSet/>
      <dgm:spPr/>
      <dgm:t>
        <a:bodyPr/>
        <a:lstStyle/>
        <a:p>
          <a:endParaRPr lang="en-US"/>
        </a:p>
      </dgm:t>
    </dgm:pt>
    <dgm:pt modelId="{D83423C5-5DAF-449D-A2BD-83466C69489C}">
      <dgm:prSet custT="1"/>
      <dgm:spPr/>
      <dgm:t>
        <a:bodyPr/>
        <a:lstStyle/>
        <a:p>
          <a:r>
            <a:rPr lang="en-US" sz="1400"/>
            <a:t>Gather all relevant documents and data sources.</a:t>
          </a:r>
        </a:p>
      </dgm:t>
    </dgm:pt>
    <dgm:pt modelId="{C2031111-1236-40F8-82D2-272C82F70A45}" type="parTrans" cxnId="{7BFE041A-BCFA-4CF3-9EF9-0FB08DFFBA00}">
      <dgm:prSet/>
      <dgm:spPr/>
      <dgm:t>
        <a:bodyPr/>
        <a:lstStyle/>
        <a:p>
          <a:endParaRPr lang="en-US"/>
        </a:p>
      </dgm:t>
    </dgm:pt>
    <dgm:pt modelId="{5A45B41F-297F-401C-8292-6624233F50A1}" type="sibTrans" cxnId="{7BFE041A-BCFA-4CF3-9EF9-0FB08DFFBA00}">
      <dgm:prSet/>
      <dgm:spPr/>
      <dgm:t>
        <a:bodyPr/>
        <a:lstStyle/>
        <a:p>
          <a:endParaRPr lang="en-US"/>
        </a:p>
      </dgm:t>
    </dgm:pt>
    <dgm:pt modelId="{7A0C2C61-DD74-4605-A518-0DF824A1B3DD}">
      <dgm:prSet custT="1"/>
      <dgm:spPr/>
      <dgm:t>
        <a:bodyPr/>
        <a:lstStyle/>
        <a:p>
          <a:r>
            <a:rPr lang="en-US" sz="1400"/>
            <a:t>Consider using synthetic data to fill in gaps.</a:t>
          </a:r>
        </a:p>
      </dgm:t>
    </dgm:pt>
    <dgm:pt modelId="{584F7972-9920-4B93-84F9-3D6784B4B55E}" type="parTrans" cxnId="{498CEE9A-65E6-4649-8CB2-C635C308B93A}">
      <dgm:prSet/>
      <dgm:spPr/>
      <dgm:t>
        <a:bodyPr/>
        <a:lstStyle/>
        <a:p>
          <a:endParaRPr lang="en-US"/>
        </a:p>
      </dgm:t>
    </dgm:pt>
    <dgm:pt modelId="{4A78B221-F558-448E-9FD8-CC47DE91D5AD}" type="sibTrans" cxnId="{498CEE9A-65E6-4649-8CB2-C635C308B93A}">
      <dgm:prSet/>
      <dgm:spPr/>
      <dgm:t>
        <a:bodyPr/>
        <a:lstStyle/>
        <a:p>
          <a:endParaRPr lang="en-US"/>
        </a:p>
      </dgm:t>
    </dgm:pt>
    <dgm:pt modelId="{A325F4FB-9CC6-46B6-9535-039D75A12EC8}">
      <dgm:prSet/>
      <dgm:spPr/>
      <dgm:t>
        <a:bodyPr/>
        <a:lstStyle/>
        <a:p>
          <a:r>
            <a:rPr lang="en-US"/>
            <a:t>2. Cleanse</a:t>
          </a:r>
        </a:p>
      </dgm:t>
    </dgm:pt>
    <dgm:pt modelId="{2CE9AAA5-D493-4E32-A20D-78AF2C9CCA55}" type="parTrans" cxnId="{398F431B-EDCE-4CCB-9B1B-DBE2B95CDC42}">
      <dgm:prSet/>
      <dgm:spPr/>
      <dgm:t>
        <a:bodyPr/>
        <a:lstStyle/>
        <a:p>
          <a:endParaRPr lang="en-US"/>
        </a:p>
      </dgm:t>
    </dgm:pt>
    <dgm:pt modelId="{122E0EAB-F2AC-4E5B-8F4A-8CBCFFB6B668}" type="sibTrans" cxnId="{398F431B-EDCE-4CCB-9B1B-DBE2B95CDC42}">
      <dgm:prSet/>
      <dgm:spPr/>
      <dgm:t>
        <a:bodyPr/>
        <a:lstStyle/>
        <a:p>
          <a:endParaRPr lang="en-US"/>
        </a:p>
      </dgm:t>
    </dgm:pt>
    <dgm:pt modelId="{929049AB-B647-436D-BFBF-9ED49C626AC4}">
      <dgm:prSet/>
      <dgm:spPr/>
      <dgm:t>
        <a:bodyPr/>
        <a:lstStyle/>
        <a:p>
          <a:endParaRPr lang="en-US" sz="1500"/>
        </a:p>
      </dgm:t>
    </dgm:pt>
    <dgm:pt modelId="{8C465105-41AE-4FF6-A256-08B94D8EB6B9}" type="parTrans" cxnId="{E382F2AC-C287-4BFA-B252-C7FB6D5091EB}">
      <dgm:prSet/>
      <dgm:spPr/>
      <dgm:t>
        <a:bodyPr/>
        <a:lstStyle/>
        <a:p>
          <a:endParaRPr lang="en-US"/>
        </a:p>
      </dgm:t>
    </dgm:pt>
    <dgm:pt modelId="{29A23915-2EFB-453A-9D2A-E6CABCAF4D83}" type="sibTrans" cxnId="{E382F2AC-C287-4BFA-B252-C7FB6D5091EB}">
      <dgm:prSet/>
      <dgm:spPr/>
      <dgm:t>
        <a:bodyPr/>
        <a:lstStyle/>
        <a:p>
          <a:endParaRPr lang="en-US"/>
        </a:p>
      </dgm:t>
    </dgm:pt>
    <dgm:pt modelId="{D50A4820-F06E-4BEE-9C63-38C448AE05FA}">
      <dgm:prSet custT="1"/>
      <dgm:spPr/>
      <dgm:t>
        <a:bodyPr/>
        <a:lstStyle/>
        <a:p>
          <a:pPr>
            <a:tabLst>
              <a:tab pos="1600200" algn="l"/>
            </a:tabLst>
          </a:pPr>
          <a:r>
            <a:rPr lang="en-US" sz="1400"/>
            <a:t>Use AI tools to identify and correct inaccuracies.</a:t>
          </a:r>
        </a:p>
      </dgm:t>
    </dgm:pt>
    <dgm:pt modelId="{AE37AEF0-0B2D-494B-9854-B08B39B0CADD}" type="parTrans" cxnId="{91A6CCCB-C14C-4067-AEE1-56612A31ED22}">
      <dgm:prSet/>
      <dgm:spPr/>
      <dgm:t>
        <a:bodyPr/>
        <a:lstStyle/>
        <a:p>
          <a:endParaRPr lang="en-US"/>
        </a:p>
      </dgm:t>
    </dgm:pt>
    <dgm:pt modelId="{7D9DEF57-C0CC-4880-8124-5EF9E66A97BB}" type="sibTrans" cxnId="{91A6CCCB-C14C-4067-AEE1-56612A31ED22}">
      <dgm:prSet/>
      <dgm:spPr/>
      <dgm:t>
        <a:bodyPr/>
        <a:lstStyle/>
        <a:p>
          <a:endParaRPr lang="en-US"/>
        </a:p>
      </dgm:t>
    </dgm:pt>
    <dgm:pt modelId="{C903F0D2-BFC6-46A9-AC93-00857A21D286}">
      <dgm:prSet custT="1"/>
      <dgm:spPr/>
      <dgm:t>
        <a:bodyPr/>
        <a:lstStyle/>
        <a:p>
          <a:pPr>
            <a:tabLst>
              <a:tab pos="1600200" algn="l"/>
            </a:tabLst>
          </a:pPr>
          <a:r>
            <a:rPr lang="en-US" sz="1400"/>
            <a:t>Remove irrelevant or duplicate information.</a:t>
          </a:r>
        </a:p>
      </dgm:t>
    </dgm:pt>
    <dgm:pt modelId="{2FAEEB6F-077F-4A4B-9DC3-C044053DE36D}" type="parTrans" cxnId="{26D51C1C-A595-4121-83E8-58F98FE937CF}">
      <dgm:prSet/>
      <dgm:spPr/>
      <dgm:t>
        <a:bodyPr/>
        <a:lstStyle/>
        <a:p>
          <a:endParaRPr lang="en-US"/>
        </a:p>
      </dgm:t>
    </dgm:pt>
    <dgm:pt modelId="{DDF2352E-A15C-4D3B-9ED2-D4F0B7CA6A3A}" type="sibTrans" cxnId="{26D51C1C-A595-4121-83E8-58F98FE937CF}">
      <dgm:prSet/>
      <dgm:spPr/>
      <dgm:t>
        <a:bodyPr/>
        <a:lstStyle/>
        <a:p>
          <a:endParaRPr lang="en-US"/>
        </a:p>
      </dgm:t>
    </dgm:pt>
    <dgm:pt modelId="{509A7C62-384B-42F4-AC33-E1BD5919E106}">
      <dgm:prSet/>
      <dgm:spPr/>
      <dgm:t>
        <a:bodyPr/>
        <a:lstStyle/>
        <a:p>
          <a:r>
            <a:rPr lang="en-US"/>
            <a:t>3. Tag</a:t>
          </a:r>
        </a:p>
      </dgm:t>
    </dgm:pt>
    <dgm:pt modelId="{64C00857-1404-4956-A16C-9400C5982752}" type="parTrans" cxnId="{D77EC846-F26B-47D1-9541-D7A354249CDD}">
      <dgm:prSet/>
      <dgm:spPr/>
      <dgm:t>
        <a:bodyPr/>
        <a:lstStyle/>
        <a:p>
          <a:endParaRPr lang="en-US"/>
        </a:p>
      </dgm:t>
    </dgm:pt>
    <dgm:pt modelId="{110D8010-EA9F-4924-9353-414D9AFC6C05}" type="sibTrans" cxnId="{D77EC846-F26B-47D1-9541-D7A354249CDD}">
      <dgm:prSet/>
      <dgm:spPr/>
      <dgm:t>
        <a:bodyPr/>
        <a:lstStyle/>
        <a:p>
          <a:endParaRPr lang="en-US"/>
        </a:p>
      </dgm:t>
    </dgm:pt>
    <dgm:pt modelId="{08137241-F25C-4999-A0CD-D8C1514266A1}">
      <dgm:prSet/>
      <dgm:spPr/>
      <dgm:t>
        <a:bodyPr/>
        <a:lstStyle/>
        <a:p>
          <a:endParaRPr lang="en-US" sz="1500"/>
        </a:p>
      </dgm:t>
    </dgm:pt>
    <dgm:pt modelId="{25103978-CD45-42B3-8977-5701F2BD3E2D}" type="parTrans" cxnId="{414C0B15-6994-4B1B-86C5-66F01FD9E04B}">
      <dgm:prSet/>
      <dgm:spPr/>
      <dgm:t>
        <a:bodyPr/>
        <a:lstStyle/>
        <a:p>
          <a:endParaRPr lang="en-US"/>
        </a:p>
      </dgm:t>
    </dgm:pt>
    <dgm:pt modelId="{E8B500E2-4CE8-4A78-AC1E-BD7D90C6CDDB}" type="sibTrans" cxnId="{414C0B15-6994-4B1B-86C5-66F01FD9E04B}">
      <dgm:prSet/>
      <dgm:spPr/>
      <dgm:t>
        <a:bodyPr/>
        <a:lstStyle/>
        <a:p>
          <a:endParaRPr lang="en-US"/>
        </a:p>
      </dgm:t>
    </dgm:pt>
    <dgm:pt modelId="{1AEF2C20-E798-4F83-B128-164BF6D6324F}">
      <dgm:prSet custT="1"/>
      <dgm:spPr/>
      <dgm:t>
        <a:bodyPr/>
        <a:lstStyle/>
        <a:p>
          <a:r>
            <a:rPr lang="en-US" sz="1400"/>
            <a:t>Apply relevant tags to each document or data point.</a:t>
          </a:r>
        </a:p>
      </dgm:t>
    </dgm:pt>
    <dgm:pt modelId="{9B93149A-E9BA-431E-B4D7-04164BC38C27}" type="parTrans" cxnId="{A4E65B5B-B7BF-46C5-BDDD-D930A59F6A39}">
      <dgm:prSet/>
      <dgm:spPr/>
      <dgm:t>
        <a:bodyPr/>
        <a:lstStyle/>
        <a:p>
          <a:endParaRPr lang="en-US"/>
        </a:p>
      </dgm:t>
    </dgm:pt>
    <dgm:pt modelId="{24A8386F-56DD-49C6-B15D-72C38EA9DE6A}" type="sibTrans" cxnId="{A4E65B5B-B7BF-46C5-BDDD-D930A59F6A39}">
      <dgm:prSet/>
      <dgm:spPr/>
      <dgm:t>
        <a:bodyPr/>
        <a:lstStyle/>
        <a:p>
          <a:endParaRPr lang="en-US"/>
        </a:p>
      </dgm:t>
    </dgm:pt>
    <dgm:pt modelId="{6BBF3F62-0D96-457E-8412-96861D25D6CE}">
      <dgm:prSet custT="1"/>
      <dgm:spPr/>
      <dgm:t>
        <a:bodyPr/>
        <a:lstStyle/>
        <a:p>
          <a:r>
            <a:rPr lang="en-US" sz="1400"/>
            <a:t>Ensure consistent tagging for better organization.</a:t>
          </a:r>
        </a:p>
      </dgm:t>
    </dgm:pt>
    <dgm:pt modelId="{6B3C21C8-F90F-4B0E-826F-0294D8769CDB}" type="parTrans" cxnId="{A1BC454E-40DB-48DF-B3A6-0DDAE84B1FB8}">
      <dgm:prSet/>
      <dgm:spPr/>
      <dgm:t>
        <a:bodyPr/>
        <a:lstStyle/>
        <a:p>
          <a:endParaRPr lang="en-US"/>
        </a:p>
      </dgm:t>
    </dgm:pt>
    <dgm:pt modelId="{795E78C3-5B92-41E0-9DCC-BD5B799E1D04}" type="sibTrans" cxnId="{A1BC454E-40DB-48DF-B3A6-0DDAE84B1FB8}">
      <dgm:prSet/>
      <dgm:spPr/>
      <dgm:t>
        <a:bodyPr/>
        <a:lstStyle/>
        <a:p>
          <a:endParaRPr lang="en-US"/>
        </a:p>
      </dgm:t>
    </dgm:pt>
    <dgm:pt modelId="{F338CE68-B711-499B-B69C-89AC2729C23D}">
      <dgm:prSet/>
      <dgm:spPr/>
      <dgm:t>
        <a:bodyPr/>
        <a:lstStyle/>
        <a:p>
          <a:r>
            <a:rPr lang="en-US"/>
            <a:t>4. Classify</a:t>
          </a:r>
        </a:p>
      </dgm:t>
    </dgm:pt>
    <dgm:pt modelId="{F668123B-042A-46BC-A4CC-46D7848EC5DA}" type="parTrans" cxnId="{CC5EF169-C2F1-47E7-A375-5692BFDF8171}">
      <dgm:prSet/>
      <dgm:spPr/>
      <dgm:t>
        <a:bodyPr/>
        <a:lstStyle/>
        <a:p>
          <a:endParaRPr lang="en-US"/>
        </a:p>
      </dgm:t>
    </dgm:pt>
    <dgm:pt modelId="{07ADF78A-3509-43A8-89B0-D985A9F63125}" type="sibTrans" cxnId="{CC5EF169-C2F1-47E7-A375-5692BFDF8171}">
      <dgm:prSet/>
      <dgm:spPr/>
      <dgm:t>
        <a:bodyPr/>
        <a:lstStyle/>
        <a:p>
          <a:endParaRPr lang="en-US"/>
        </a:p>
      </dgm:t>
    </dgm:pt>
    <dgm:pt modelId="{45CED39C-9F04-4076-B011-DEEE9ADDAD8C}">
      <dgm:prSet/>
      <dgm:spPr/>
      <dgm:t>
        <a:bodyPr/>
        <a:lstStyle/>
        <a:p>
          <a:endParaRPr lang="en-US" sz="1100"/>
        </a:p>
      </dgm:t>
    </dgm:pt>
    <dgm:pt modelId="{973E6B4E-702D-462D-8065-5D409BF3380C}" type="parTrans" cxnId="{4AB0E168-D6DD-463F-AB29-91A77D903294}">
      <dgm:prSet/>
      <dgm:spPr/>
      <dgm:t>
        <a:bodyPr/>
        <a:lstStyle/>
        <a:p>
          <a:endParaRPr lang="en-US"/>
        </a:p>
      </dgm:t>
    </dgm:pt>
    <dgm:pt modelId="{A5B2EC61-1A95-4EFB-BECE-F9D1BE22AF0C}" type="sibTrans" cxnId="{4AB0E168-D6DD-463F-AB29-91A77D903294}">
      <dgm:prSet/>
      <dgm:spPr/>
      <dgm:t>
        <a:bodyPr/>
        <a:lstStyle/>
        <a:p>
          <a:endParaRPr lang="en-US"/>
        </a:p>
      </dgm:t>
    </dgm:pt>
    <dgm:pt modelId="{EA1AECA0-7CAC-4D65-A0DA-31EBF9FE913E}">
      <dgm:prSet custT="1"/>
      <dgm:spPr/>
      <dgm:t>
        <a:bodyPr/>
        <a:lstStyle/>
        <a:p>
          <a:r>
            <a:rPr lang="en-US" sz="1400"/>
            <a:t>Categorize data into predefined groups </a:t>
          </a:r>
          <a:br>
            <a:rPr lang="en-US" sz="1400"/>
          </a:br>
          <a:r>
            <a:rPr lang="en-US" sz="1400"/>
            <a:t>(e.g., Winning Proposals, Capabilities Statements).</a:t>
          </a:r>
        </a:p>
      </dgm:t>
    </dgm:pt>
    <dgm:pt modelId="{7AB2F458-C1F6-495E-80E3-25C6A0FEA8BB}" type="parTrans" cxnId="{99E99CA2-75B2-442F-B7C2-4021088DAC33}">
      <dgm:prSet/>
      <dgm:spPr/>
      <dgm:t>
        <a:bodyPr/>
        <a:lstStyle/>
        <a:p>
          <a:endParaRPr lang="en-US"/>
        </a:p>
      </dgm:t>
    </dgm:pt>
    <dgm:pt modelId="{3C5E7581-B161-4A13-A885-95E46F061EB2}" type="sibTrans" cxnId="{99E99CA2-75B2-442F-B7C2-4021088DAC33}">
      <dgm:prSet/>
      <dgm:spPr/>
      <dgm:t>
        <a:bodyPr/>
        <a:lstStyle/>
        <a:p>
          <a:endParaRPr lang="en-US"/>
        </a:p>
      </dgm:t>
    </dgm:pt>
    <dgm:pt modelId="{F0C726B7-A167-4728-AFA4-4F11E6C8A6C0}">
      <dgm:prSet custT="1"/>
      <dgm:spPr/>
      <dgm:t>
        <a:bodyPr/>
        <a:lstStyle/>
        <a:p>
          <a:r>
            <a:rPr lang="en-US" sz="1400"/>
            <a:t>Use AI to automate the classification process for efficiency.</a:t>
          </a:r>
        </a:p>
      </dgm:t>
    </dgm:pt>
    <dgm:pt modelId="{56458689-CF5F-4F88-8078-EC02F9173C31}" type="parTrans" cxnId="{8FD9D617-99C4-4946-87D6-3E67315190EA}">
      <dgm:prSet/>
      <dgm:spPr/>
      <dgm:t>
        <a:bodyPr/>
        <a:lstStyle/>
        <a:p>
          <a:endParaRPr lang="en-US"/>
        </a:p>
      </dgm:t>
    </dgm:pt>
    <dgm:pt modelId="{E6C84940-95C6-4A03-BE18-577FC73EA904}" type="sibTrans" cxnId="{8FD9D617-99C4-4946-87D6-3E67315190EA}">
      <dgm:prSet/>
      <dgm:spPr/>
      <dgm:t>
        <a:bodyPr/>
        <a:lstStyle/>
        <a:p>
          <a:endParaRPr lang="en-US"/>
        </a:p>
      </dgm:t>
    </dgm:pt>
    <dgm:pt modelId="{40ECDC01-62EA-4D54-93B8-89F46EDE3583}">
      <dgm:prSet/>
      <dgm:spPr/>
      <dgm:t>
        <a:bodyPr/>
        <a:lstStyle/>
        <a:p>
          <a:r>
            <a:rPr lang="en-US"/>
            <a:t>5. Build</a:t>
          </a:r>
        </a:p>
      </dgm:t>
    </dgm:pt>
    <dgm:pt modelId="{38833E95-F922-4C3F-BCB5-B181613A4949}" type="parTrans" cxnId="{69A66D8D-3253-487C-8007-FC44A698D702}">
      <dgm:prSet/>
      <dgm:spPr/>
      <dgm:t>
        <a:bodyPr/>
        <a:lstStyle/>
        <a:p>
          <a:endParaRPr lang="en-US"/>
        </a:p>
      </dgm:t>
    </dgm:pt>
    <dgm:pt modelId="{1049A9E7-2A54-4867-8541-11606F660CE9}" type="sibTrans" cxnId="{69A66D8D-3253-487C-8007-FC44A698D702}">
      <dgm:prSet/>
      <dgm:spPr/>
      <dgm:t>
        <a:bodyPr/>
        <a:lstStyle/>
        <a:p>
          <a:endParaRPr lang="en-US"/>
        </a:p>
      </dgm:t>
    </dgm:pt>
    <dgm:pt modelId="{FF4F19AF-763D-44F7-A696-117BC3EA794A}">
      <dgm:prSet/>
      <dgm:spPr/>
      <dgm:t>
        <a:bodyPr/>
        <a:lstStyle/>
        <a:p>
          <a:endParaRPr lang="en-US" sz="1700"/>
        </a:p>
      </dgm:t>
    </dgm:pt>
    <dgm:pt modelId="{03BF9ACA-EF93-4AF5-B893-FEBF566BDD63}" type="parTrans" cxnId="{D2AA579C-E000-40A9-86E5-B14476DA39AE}">
      <dgm:prSet/>
      <dgm:spPr/>
      <dgm:t>
        <a:bodyPr/>
        <a:lstStyle/>
        <a:p>
          <a:endParaRPr lang="en-US"/>
        </a:p>
      </dgm:t>
    </dgm:pt>
    <dgm:pt modelId="{DE8EFF2C-6001-471F-A3EE-F510C4551E02}" type="sibTrans" cxnId="{D2AA579C-E000-40A9-86E5-B14476DA39AE}">
      <dgm:prSet/>
      <dgm:spPr/>
      <dgm:t>
        <a:bodyPr/>
        <a:lstStyle/>
        <a:p>
          <a:endParaRPr lang="en-US"/>
        </a:p>
      </dgm:t>
    </dgm:pt>
    <dgm:pt modelId="{83C53CA3-F540-4719-9EC5-452680E984FB}">
      <dgm:prSet custT="1"/>
      <dgm:spPr/>
      <dgm:t>
        <a:bodyPr/>
        <a:lstStyle/>
        <a:p>
          <a:r>
            <a:rPr lang="en-US" sz="1400"/>
            <a:t>Organize the cleansed, tagged, and classified data into a structured library.</a:t>
          </a:r>
        </a:p>
      </dgm:t>
    </dgm:pt>
    <dgm:pt modelId="{FEB72DF6-4170-4052-AE42-6A675CD0E801}" type="parTrans" cxnId="{EC054C69-9FD7-4E64-8A58-E94EBA5823EF}">
      <dgm:prSet/>
      <dgm:spPr/>
      <dgm:t>
        <a:bodyPr/>
        <a:lstStyle/>
        <a:p>
          <a:endParaRPr lang="en-US"/>
        </a:p>
      </dgm:t>
    </dgm:pt>
    <dgm:pt modelId="{BAD4CE81-9C50-4031-A655-72FA4C37EFED}" type="sibTrans" cxnId="{EC054C69-9FD7-4E64-8A58-E94EBA5823EF}">
      <dgm:prSet/>
      <dgm:spPr/>
      <dgm:t>
        <a:bodyPr/>
        <a:lstStyle/>
        <a:p>
          <a:endParaRPr lang="en-US"/>
        </a:p>
      </dgm:t>
    </dgm:pt>
    <dgm:pt modelId="{6F6FBB9E-84AE-4585-AC31-2B713C6B4392}">
      <dgm:prSet custT="1"/>
      <dgm:spPr/>
      <dgm:t>
        <a:bodyPr/>
        <a:lstStyle/>
        <a:p>
          <a:r>
            <a:rPr lang="en-US" sz="1400"/>
            <a:t>Use simple folder structures for easy navigation.</a:t>
          </a:r>
        </a:p>
      </dgm:t>
    </dgm:pt>
    <dgm:pt modelId="{601496C2-21EA-47A0-8C06-BD80E43BA9D5}" type="parTrans" cxnId="{9D95A4F0-E891-41B8-A053-B63789AF0AE8}">
      <dgm:prSet/>
      <dgm:spPr/>
      <dgm:t>
        <a:bodyPr/>
        <a:lstStyle/>
        <a:p>
          <a:endParaRPr lang="en-US"/>
        </a:p>
      </dgm:t>
    </dgm:pt>
    <dgm:pt modelId="{208192BA-FAFC-4666-A29A-0583806880B4}" type="sibTrans" cxnId="{9D95A4F0-E891-41B8-A053-B63789AF0AE8}">
      <dgm:prSet/>
      <dgm:spPr/>
      <dgm:t>
        <a:bodyPr/>
        <a:lstStyle/>
        <a:p>
          <a:endParaRPr lang="en-US"/>
        </a:p>
      </dgm:t>
    </dgm:pt>
    <dgm:pt modelId="{C571C7F1-B4EB-40F3-99CB-5A118EDC49C7}" type="pres">
      <dgm:prSet presAssocID="{9D3C4C0C-8484-4A27-BB3B-709F4C87C888}" presName="Name0" presStyleCnt="0">
        <dgm:presLayoutVars>
          <dgm:dir/>
          <dgm:animLvl val="lvl"/>
          <dgm:resizeHandles val="exact"/>
        </dgm:presLayoutVars>
      </dgm:prSet>
      <dgm:spPr/>
    </dgm:pt>
    <dgm:pt modelId="{ABEF82FC-0E75-4511-B4E4-1D5B8AD0117E}" type="pres">
      <dgm:prSet presAssocID="{6AD9D004-E293-4D15-BE29-2DE2D2BA9AE6}" presName="composite" presStyleCnt="0"/>
      <dgm:spPr/>
    </dgm:pt>
    <dgm:pt modelId="{0E1E40C5-3739-4E3D-BF65-BF997702CA8E}" type="pres">
      <dgm:prSet presAssocID="{6AD9D004-E293-4D15-BE29-2DE2D2BA9AE6}" presName="parTx" presStyleLbl="alignNode1" presStyleIdx="0" presStyleCnt="5">
        <dgm:presLayoutVars>
          <dgm:chMax val="0"/>
          <dgm:chPref val="0"/>
        </dgm:presLayoutVars>
      </dgm:prSet>
      <dgm:spPr/>
    </dgm:pt>
    <dgm:pt modelId="{6B2BDB03-0135-42C3-B784-160A24337882}" type="pres">
      <dgm:prSet presAssocID="{6AD9D004-E293-4D15-BE29-2DE2D2BA9AE6}" presName="desTx" presStyleLbl="alignAccFollowNode1" presStyleIdx="0" presStyleCnt="5">
        <dgm:presLayoutVars/>
      </dgm:prSet>
      <dgm:spPr/>
    </dgm:pt>
    <dgm:pt modelId="{19973875-EF0B-498B-B1A0-11A839E78AE3}" type="pres">
      <dgm:prSet presAssocID="{A392771B-4613-4F31-9D6B-6D02C77ADC5B}" presName="space" presStyleCnt="0"/>
      <dgm:spPr/>
    </dgm:pt>
    <dgm:pt modelId="{5A1D6825-3F62-46B7-A6E5-15F1D021F198}" type="pres">
      <dgm:prSet presAssocID="{A325F4FB-9CC6-46B6-9535-039D75A12EC8}" presName="composite" presStyleCnt="0"/>
      <dgm:spPr/>
    </dgm:pt>
    <dgm:pt modelId="{CCFAFD23-D608-4950-AF95-8730CD4F6A81}" type="pres">
      <dgm:prSet presAssocID="{A325F4FB-9CC6-46B6-9535-039D75A12EC8}" presName="parTx" presStyleLbl="alignNode1" presStyleIdx="1" presStyleCnt="5">
        <dgm:presLayoutVars>
          <dgm:chMax val="0"/>
          <dgm:chPref val="0"/>
        </dgm:presLayoutVars>
      </dgm:prSet>
      <dgm:spPr/>
    </dgm:pt>
    <dgm:pt modelId="{48C1836E-7003-4FB0-AF64-36FBEA355ABB}" type="pres">
      <dgm:prSet presAssocID="{A325F4FB-9CC6-46B6-9535-039D75A12EC8}" presName="desTx" presStyleLbl="alignAccFollowNode1" presStyleIdx="1" presStyleCnt="5">
        <dgm:presLayoutVars/>
      </dgm:prSet>
      <dgm:spPr/>
    </dgm:pt>
    <dgm:pt modelId="{DF740144-5413-4A75-8E3D-9746C6819B15}" type="pres">
      <dgm:prSet presAssocID="{122E0EAB-F2AC-4E5B-8F4A-8CBCFFB6B668}" presName="space" presStyleCnt="0"/>
      <dgm:spPr/>
    </dgm:pt>
    <dgm:pt modelId="{59FD3B9E-FD6F-4BC1-9E3A-0E015B6A2DC8}" type="pres">
      <dgm:prSet presAssocID="{509A7C62-384B-42F4-AC33-E1BD5919E106}" presName="composite" presStyleCnt="0"/>
      <dgm:spPr/>
    </dgm:pt>
    <dgm:pt modelId="{59F9703C-FDA3-4A80-BB3C-2A147AAA008F}" type="pres">
      <dgm:prSet presAssocID="{509A7C62-384B-42F4-AC33-E1BD5919E106}" presName="parTx" presStyleLbl="alignNode1" presStyleIdx="2" presStyleCnt="5">
        <dgm:presLayoutVars>
          <dgm:chMax val="0"/>
          <dgm:chPref val="0"/>
        </dgm:presLayoutVars>
      </dgm:prSet>
      <dgm:spPr/>
    </dgm:pt>
    <dgm:pt modelId="{AD3E913F-D067-4684-BDDB-03A6D4E0BC7D}" type="pres">
      <dgm:prSet presAssocID="{509A7C62-384B-42F4-AC33-E1BD5919E106}" presName="desTx" presStyleLbl="alignAccFollowNode1" presStyleIdx="2" presStyleCnt="5">
        <dgm:presLayoutVars/>
      </dgm:prSet>
      <dgm:spPr/>
    </dgm:pt>
    <dgm:pt modelId="{234C3753-EEF9-4418-A001-58B67ED7185E}" type="pres">
      <dgm:prSet presAssocID="{110D8010-EA9F-4924-9353-414D9AFC6C05}" presName="space" presStyleCnt="0"/>
      <dgm:spPr/>
    </dgm:pt>
    <dgm:pt modelId="{E04D1B03-4C34-4427-882F-5C716AF9771F}" type="pres">
      <dgm:prSet presAssocID="{F338CE68-B711-499B-B69C-89AC2729C23D}" presName="composite" presStyleCnt="0"/>
      <dgm:spPr/>
    </dgm:pt>
    <dgm:pt modelId="{D24E2CF7-3F67-4B00-9A25-03E6AFB544F2}" type="pres">
      <dgm:prSet presAssocID="{F338CE68-B711-499B-B69C-89AC2729C23D}" presName="parTx" presStyleLbl="alignNode1" presStyleIdx="3" presStyleCnt="5">
        <dgm:presLayoutVars>
          <dgm:chMax val="0"/>
          <dgm:chPref val="0"/>
        </dgm:presLayoutVars>
      </dgm:prSet>
      <dgm:spPr/>
    </dgm:pt>
    <dgm:pt modelId="{B984ED84-9143-4F05-A989-D6725DF77B35}" type="pres">
      <dgm:prSet presAssocID="{F338CE68-B711-499B-B69C-89AC2729C23D}" presName="desTx" presStyleLbl="alignAccFollowNode1" presStyleIdx="3" presStyleCnt="5">
        <dgm:presLayoutVars/>
      </dgm:prSet>
      <dgm:spPr/>
    </dgm:pt>
    <dgm:pt modelId="{E5DAC64D-E2B6-4B90-B543-B0F2E4B299AA}" type="pres">
      <dgm:prSet presAssocID="{07ADF78A-3509-43A8-89B0-D985A9F63125}" presName="space" presStyleCnt="0"/>
      <dgm:spPr/>
    </dgm:pt>
    <dgm:pt modelId="{C88CD37E-5CB3-49D2-8368-010247B6B895}" type="pres">
      <dgm:prSet presAssocID="{40ECDC01-62EA-4D54-93B8-89F46EDE3583}" presName="composite" presStyleCnt="0"/>
      <dgm:spPr/>
    </dgm:pt>
    <dgm:pt modelId="{1F8AEB7C-512D-4E53-90C6-9EACABE07A9C}" type="pres">
      <dgm:prSet presAssocID="{40ECDC01-62EA-4D54-93B8-89F46EDE3583}" presName="parTx" presStyleLbl="alignNode1" presStyleIdx="4" presStyleCnt="5">
        <dgm:presLayoutVars>
          <dgm:chMax val="0"/>
          <dgm:chPref val="0"/>
        </dgm:presLayoutVars>
      </dgm:prSet>
      <dgm:spPr/>
    </dgm:pt>
    <dgm:pt modelId="{34E7E476-7C95-4A39-A5B1-6BB04DBFD926}" type="pres">
      <dgm:prSet presAssocID="{40ECDC01-62EA-4D54-93B8-89F46EDE3583}" presName="desTx" presStyleLbl="alignAccFollowNode1" presStyleIdx="4" presStyleCnt="5">
        <dgm:presLayoutVars/>
      </dgm:prSet>
      <dgm:spPr/>
    </dgm:pt>
  </dgm:ptLst>
  <dgm:cxnLst>
    <dgm:cxn modelId="{95898401-9E99-4DA5-B65F-F6EB88EF477C}" type="presOf" srcId="{F338CE68-B711-499B-B69C-89AC2729C23D}" destId="{D24E2CF7-3F67-4B00-9A25-03E6AFB544F2}" srcOrd="0" destOrd="0" presId="urn:microsoft.com/office/officeart/2016/7/layout/ChevronBlockProcess"/>
    <dgm:cxn modelId="{D0BFD40B-E666-4B66-B8D5-AD64A01C95DA}" type="presOf" srcId="{FF4F19AF-763D-44F7-A696-117BC3EA794A}" destId="{34E7E476-7C95-4A39-A5B1-6BB04DBFD926}" srcOrd="0" destOrd="0" presId="urn:microsoft.com/office/officeart/2016/7/layout/ChevronBlockProcess"/>
    <dgm:cxn modelId="{414C0B15-6994-4B1B-86C5-66F01FD9E04B}" srcId="{509A7C62-384B-42F4-AC33-E1BD5919E106}" destId="{08137241-F25C-4999-A0CD-D8C1514266A1}" srcOrd="0" destOrd="0" parTransId="{25103978-CD45-42B3-8977-5701F2BD3E2D}" sibTransId="{E8B500E2-4CE8-4A78-AC1E-BD7D90C6CDDB}"/>
    <dgm:cxn modelId="{8FD9D617-99C4-4946-87D6-3E67315190EA}" srcId="{45CED39C-9F04-4076-B011-DEEE9ADDAD8C}" destId="{F0C726B7-A167-4728-AFA4-4F11E6C8A6C0}" srcOrd="1" destOrd="0" parTransId="{56458689-CF5F-4F88-8078-EC02F9173C31}" sibTransId="{E6C84940-95C6-4A03-BE18-577FC73EA904}"/>
    <dgm:cxn modelId="{7BFE041A-BCFA-4CF3-9EF9-0FB08DFFBA00}" srcId="{AA781A35-F9C5-4705-B7F4-833B5FC7FF58}" destId="{D83423C5-5DAF-449D-A2BD-83466C69489C}" srcOrd="0" destOrd="0" parTransId="{C2031111-1236-40F8-82D2-272C82F70A45}" sibTransId="{5A45B41F-297F-401C-8292-6624233F50A1}"/>
    <dgm:cxn modelId="{398F431B-EDCE-4CCB-9B1B-DBE2B95CDC42}" srcId="{9D3C4C0C-8484-4A27-BB3B-709F4C87C888}" destId="{A325F4FB-9CC6-46B6-9535-039D75A12EC8}" srcOrd="1" destOrd="0" parTransId="{2CE9AAA5-D493-4E32-A20D-78AF2C9CCA55}" sibTransId="{122E0EAB-F2AC-4E5B-8F4A-8CBCFFB6B668}"/>
    <dgm:cxn modelId="{26D51C1C-A595-4121-83E8-58F98FE937CF}" srcId="{929049AB-B647-436D-BFBF-9ED49C626AC4}" destId="{C903F0D2-BFC6-46A9-AC93-00857A21D286}" srcOrd="1" destOrd="0" parTransId="{2FAEEB6F-077F-4A4B-9DC3-C044053DE36D}" sibTransId="{DDF2352E-A15C-4D3B-9ED2-D4F0B7CA6A3A}"/>
    <dgm:cxn modelId="{6BE63A29-F688-4711-9342-6BE15A97DA32}" type="presOf" srcId="{40ECDC01-62EA-4D54-93B8-89F46EDE3583}" destId="{1F8AEB7C-512D-4E53-90C6-9EACABE07A9C}" srcOrd="0" destOrd="0" presId="urn:microsoft.com/office/officeart/2016/7/layout/ChevronBlockProcess"/>
    <dgm:cxn modelId="{D95F5A32-CF17-49AA-8D6B-F551C5407443}" type="presOf" srcId="{6BBF3F62-0D96-457E-8412-96861D25D6CE}" destId="{AD3E913F-D067-4684-BDDB-03A6D4E0BC7D}" srcOrd="0" destOrd="2" presId="urn:microsoft.com/office/officeart/2016/7/layout/ChevronBlockProcess"/>
    <dgm:cxn modelId="{01AE3734-AC0A-4F5A-A16D-13A1BDF59A1F}" type="presOf" srcId="{AA781A35-F9C5-4705-B7F4-833B5FC7FF58}" destId="{6B2BDB03-0135-42C3-B784-160A24337882}" srcOrd="0" destOrd="0" presId="urn:microsoft.com/office/officeart/2016/7/layout/ChevronBlockProcess"/>
    <dgm:cxn modelId="{F4852F3A-1F54-44BB-99AB-035787256E8E}" type="presOf" srcId="{83C53CA3-F540-4719-9EC5-452680E984FB}" destId="{34E7E476-7C95-4A39-A5B1-6BB04DBFD926}" srcOrd="0" destOrd="1" presId="urn:microsoft.com/office/officeart/2016/7/layout/ChevronBlockProcess"/>
    <dgm:cxn modelId="{A4E65B5B-B7BF-46C5-BDDD-D930A59F6A39}" srcId="{08137241-F25C-4999-A0CD-D8C1514266A1}" destId="{1AEF2C20-E798-4F83-B128-164BF6D6324F}" srcOrd="0" destOrd="0" parTransId="{9B93149A-E9BA-431E-B4D7-04164BC38C27}" sibTransId="{24A8386F-56DD-49C6-B15D-72C38EA9DE6A}"/>
    <dgm:cxn modelId="{78D6FA5F-DF18-4B49-924E-C6F25BE8DF04}" type="presOf" srcId="{C903F0D2-BFC6-46A9-AC93-00857A21D286}" destId="{48C1836E-7003-4FB0-AF64-36FBEA355ABB}" srcOrd="0" destOrd="2" presId="urn:microsoft.com/office/officeart/2016/7/layout/ChevronBlockProcess"/>
    <dgm:cxn modelId="{D77EC846-F26B-47D1-9541-D7A354249CDD}" srcId="{9D3C4C0C-8484-4A27-BB3B-709F4C87C888}" destId="{509A7C62-384B-42F4-AC33-E1BD5919E106}" srcOrd="2" destOrd="0" parTransId="{64C00857-1404-4956-A16C-9400C5982752}" sibTransId="{110D8010-EA9F-4924-9353-414D9AFC6C05}"/>
    <dgm:cxn modelId="{4AB0E168-D6DD-463F-AB29-91A77D903294}" srcId="{F338CE68-B711-499B-B69C-89AC2729C23D}" destId="{45CED39C-9F04-4076-B011-DEEE9ADDAD8C}" srcOrd="0" destOrd="0" parTransId="{973E6B4E-702D-462D-8065-5D409BF3380C}" sibTransId="{A5B2EC61-1A95-4EFB-BECE-F9D1BE22AF0C}"/>
    <dgm:cxn modelId="{EC054C69-9FD7-4E64-8A58-E94EBA5823EF}" srcId="{FF4F19AF-763D-44F7-A696-117BC3EA794A}" destId="{83C53CA3-F540-4719-9EC5-452680E984FB}" srcOrd="0" destOrd="0" parTransId="{FEB72DF6-4170-4052-AE42-6A675CD0E801}" sibTransId="{BAD4CE81-9C50-4031-A655-72FA4C37EFED}"/>
    <dgm:cxn modelId="{CC5EF169-C2F1-47E7-A375-5692BFDF8171}" srcId="{9D3C4C0C-8484-4A27-BB3B-709F4C87C888}" destId="{F338CE68-B711-499B-B69C-89AC2729C23D}" srcOrd="3" destOrd="0" parTransId="{F668123B-042A-46BC-A4CC-46D7848EC5DA}" sibTransId="{07ADF78A-3509-43A8-89B0-D985A9F63125}"/>
    <dgm:cxn modelId="{2EDDC86B-DB23-4973-A26D-1EB601090E23}" type="presOf" srcId="{F0C726B7-A167-4728-AFA4-4F11E6C8A6C0}" destId="{B984ED84-9143-4F05-A989-D6725DF77B35}" srcOrd="0" destOrd="2" presId="urn:microsoft.com/office/officeart/2016/7/layout/ChevronBlockProcess"/>
    <dgm:cxn modelId="{A1BC454E-40DB-48DF-B3A6-0DDAE84B1FB8}" srcId="{08137241-F25C-4999-A0CD-D8C1514266A1}" destId="{6BBF3F62-0D96-457E-8412-96861D25D6CE}" srcOrd="1" destOrd="0" parTransId="{6B3C21C8-F90F-4B0E-826F-0294D8769CDB}" sibTransId="{795E78C3-5B92-41E0-9DCC-BD5B799E1D04}"/>
    <dgm:cxn modelId="{8574FB51-3793-4F27-B99E-5D32377A5669}" srcId="{9D3C4C0C-8484-4A27-BB3B-709F4C87C888}" destId="{6AD9D004-E293-4D15-BE29-2DE2D2BA9AE6}" srcOrd="0" destOrd="0" parTransId="{FE2E9ADE-E823-4192-86A6-899288254D04}" sibTransId="{A392771B-4613-4F31-9D6B-6D02C77ADC5B}"/>
    <dgm:cxn modelId="{CEC65C83-572E-4446-BDDD-CC14F9AC0150}" type="presOf" srcId="{6F6FBB9E-84AE-4585-AC31-2B713C6B4392}" destId="{34E7E476-7C95-4A39-A5B1-6BB04DBFD926}" srcOrd="0" destOrd="2" presId="urn:microsoft.com/office/officeart/2016/7/layout/ChevronBlockProcess"/>
    <dgm:cxn modelId="{69A66D8D-3253-487C-8007-FC44A698D702}" srcId="{9D3C4C0C-8484-4A27-BB3B-709F4C87C888}" destId="{40ECDC01-62EA-4D54-93B8-89F46EDE3583}" srcOrd="4" destOrd="0" parTransId="{38833E95-F922-4C3F-BCB5-B181613A4949}" sibTransId="{1049A9E7-2A54-4867-8541-11606F660CE9}"/>
    <dgm:cxn modelId="{47253595-2DA2-4D41-A884-38031A16244F}" type="presOf" srcId="{6AD9D004-E293-4D15-BE29-2DE2D2BA9AE6}" destId="{0E1E40C5-3739-4E3D-BF65-BF997702CA8E}" srcOrd="0" destOrd="0" presId="urn:microsoft.com/office/officeart/2016/7/layout/ChevronBlockProcess"/>
    <dgm:cxn modelId="{9E2EDD98-1417-49FD-A4DF-A1EB502FAE64}" type="presOf" srcId="{509A7C62-384B-42F4-AC33-E1BD5919E106}" destId="{59F9703C-FDA3-4A80-BB3C-2A147AAA008F}" srcOrd="0" destOrd="0" presId="urn:microsoft.com/office/officeart/2016/7/layout/ChevronBlockProcess"/>
    <dgm:cxn modelId="{498CEE9A-65E6-4649-8CB2-C635C308B93A}" srcId="{AA781A35-F9C5-4705-B7F4-833B5FC7FF58}" destId="{7A0C2C61-DD74-4605-A518-0DF824A1B3DD}" srcOrd="1" destOrd="0" parTransId="{584F7972-9920-4B93-84F9-3D6784B4B55E}" sibTransId="{4A78B221-F558-448E-9FD8-CC47DE91D5AD}"/>
    <dgm:cxn modelId="{D2AA579C-E000-40A9-86E5-B14476DA39AE}" srcId="{40ECDC01-62EA-4D54-93B8-89F46EDE3583}" destId="{FF4F19AF-763D-44F7-A696-117BC3EA794A}" srcOrd="0" destOrd="0" parTransId="{03BF9ACA-EF93-4AF5-B893-FEBF566BDD63}" sibTransId="{DE8EFF2C-6001-471F-A3EE-F510C4551E02}"/>
    <dgm:cxn modelId="{99E99CA2-75B2-442F-B7C2-4021088DAC33}" srcId="{45CED39C-9F04-4076-B011-DEEE9ADDAD8C}" destId="{EA1AECA0-7CAC-4D65-A0DA-31EBF9FE913E}" srcOrd="0" destOrd="0" parTransId="{7AB2F458-C1F6-495E-80E3-25C6A0FEA8BB}" sibTransId="{3C5E7581-B161-4A13-A885-95E46F061EB2}"/>
    <dgm:cxn modelId="{596FB0A4-813C-4D9B-BF16-F3685E57FCB6}" type="presOf" srcId="{9D3C4C0C-8484-4A27-BB3B-709F4C87C888}" destId="{C571C7F1-B4EB-40F3-99CB-5A118EDC49C7}" srcOrd="0" destOrd="0" presId="urn:microsoft.com/office/officeart/2016/7/layout/ChevronBlockProcess"/>
    <dgm:cxn modelId="{9F6606A5-2AE7-4073-BAF5-9C1664C822D8}" type="presOf" srcId="{D50A4820-F06E-4BEE-9C63-38C448AE05FA}" destId="{48C1836E-7003-4FB0-AF64-36FBEA355ABB}" srcOrd="0" destOrd="1" presId="urn:microsoft.com/office/officeart/2016/7/layout/ChevronBlockProcess"/>
    <dgm:cxn modelId="{E382F2AC-C287-4BFA-B252-C7FB6D5091EB}" srcId="{A325F4FB-9CC6-46B6-9535-039D75A12EC8}" destId="{929049AB-B647-436D-BFBF-9ED49C626AC4}" srcOrd="0" destOrd="0" parTransId="{8C465105-41AE-4FF6-A256-08B94D8EB6B9}" sibTransId="{29A23915-2EFB-453A-9D2A-E6CABCAF4D83}"/>
    <dgm:cxn modelId="{712CE0B8-48CA-4FD1-B5ED-B70EA4C7C104}" type="presOf" srcId="{1AEF2C20-E798-4F83-B128-164BF6D6324F}" destId="{AD3E913F-D067-4684-BDDB-03A6D4E0BC7D}" srcOrd="0" destOrd="1" presId="urn:microsoft.com/office/officeart/2016/7/layout/ChevronBlockProcess"/>
    <dgm:cxn modelId="{91A6CCCB-C14C-4067-AEE1-56612A31ED22}" srcId="{929049AB-B647-436D-BFBF-9ED49C626AC4}" destId="{D50A4820-F06E-4BEE-9C63-38C448AE05FA}" srcOrd="0" destOrd="0" parTransId="{AE37AEF0-0B2D-494B-9854-B08B39B0CADD}" sibTransId="{7D9DEF57-C0CC-4880-8124-5EF9E66A97BB}"/>
    <dgm:cxn modelId="{21CB4CCC-1295-4466-90E1-CE77581688E1}" type="presOf" srcId="{08137241-F25C-4999-A0CD-D8C1514266A1}" destId="{AD3E913F-D067-4684-BDDB-03A6D4E0BC7D}" srcOrd="0" destOrd="0" presId="urn:microsoft.com/office/officeart/2016/7/layout/ChevronBlockProcess"/>
    <dgm:cxn modelId="{E72774D8-0DCF-4C90-9A96-FE127F5CA330}" type="presOf" srcId="{929049AB-B647-436D-BFBF-9ED49C626AC4}" destId="{48C1836E-7003-4FB0-AF64-36FBEA355ABB}" srcOrd="0" destOrd="0" presId="urn:microsoft.com/office/officeart/2016/7/layout/ChevronBlockProcess"/>
    <dgm:cxn modelId="{A64763D9-2B95-4528-9C24-3E86EE6D0A3A}" srcId="{6AD9D004-E293-4D15-BE29-2DE2D2BA9AE6}" destId="{AA781A35-F9C5-4705-B7F4-833B5FC7FF58}" srcOrd="0" destOrd="0" parTransId="{0B3C2DE7-456F-4E78-BA3F-894046AA0D95}" sibTransId="{90F61325-585B-4EC4-B7AA-7FBA5681C4A8}"/>
    <dgm:cxn modelId="{C22E3AE5-74B8-4333-9237-EE1433ECB2A2}" type="presOf" srcId="{D83423C5-5DAF-449D-A2BD-83466C69489C}" destId="{6B2BDB03-0135-42C3-B784-160A24337882}" srcOrd="0" destOrd="1" presId="urn:microsoft.com/office/officeart/2016/7/layout/ChevronBlockProcess"/>
    <dgm:cxn modelId="{C34F9AEB-9C98-473F-B2F3-E67B85D359B0}" type="presOf" srcId="{A325F4FB-9CC6-46B6-9535-039D75A12EC8}" destId="{CCFAFD23-D608-4950-AF95-8730CD4F6A81}" srcOrd="0" destOrd="0" presId="urn:microsoft.com/office/officeart/2016/7/layout/ChevronBlockProcess"/>
    <dgm:cxn modelId="{9D95A4F0-E891-41B8-A053-B63789AF0AE8}" srcId="{FF4F19AF-763D-44F7-A696-117BC3EA794A}" destId="{6F6FBB9E-84AE-4585-AC31-2B713C6B4392}" srcOrd="1" destOrd="0" parTransId="{601496C2-21EA-47A0-8C06-BD80E43BA9D5}" sibTransId="{208192BA-FAFC-4666-A29A-0583806880B4}"/>
    <dgm:cxn modelId="{5B76F2F3-A10B-46BB-839F-009F3FE7991D}" type="presOf" srcId="{EA1AECA0-7CAC-4D65-A0DA-31EBF9FE913E}" destId="{B984ED84-9143-4F05-A989-D6725DF77B35}" srcOrd="0" destOrd="1" presId="urn:microsoft.com/office/officeart/2016/7/layout/ChevronBlockProcess"/>
    <dgm:cxn modelId="{BC6407F5-014C-44F4-A547-EC3AC96594D5}" type="presOf" srcId="{7A0C2C61-DD74-4605-A518-0DF824A1B3DD}" destId="{6B2BDB03-0135-42C3-B784-160A24337882}" srcOrd="0" destOrd="2" presId="urn:microsoft.com/office/officeart/2016/7/layout/ChevronBlockProcess"/>
    <dgm:cxn modelId="{DA0444F9-0564-4B46-8261-F97288F472A1}" type="presOf" srcId="{45CED39C-9F04-4076-B011-DEEE9ADDAD8C}" destId="{B984ED84-9143-4F05-A989-D6725DF77B35}" srcOrd="0" destOrd="0" presId="urn:microsoft.com/office/officeart/2016/7/layout/ChevronBlockProcess"/>
    <dgm:cxn modelId="{4166364A-AF1E-4BFE-AE12-283CF9236AD4}" type="presParOf" srcId="{C571C7F1-B4EB-40F3-99CB-5A118EDC49C7}" destId="{ABEF82FC-0E75-4511-B4E4-1D5B8AD0117E}" srcOrd="0" destOrd="0" presId="urn:microsoft.com/office/officeart/2016/7/layout/ChevronBlockProcess"/>
    <dgm:cxn modelId="{2E96F448-2523-4756-9F9F-DF4DF219B74C}" type="presParOf" srcId="{ABEF82FC-0E75-4511-B4E4-1D5B8AD0117E}" destId="{0E1E40C5-3739-4E3D-BF65-BF997702CA8E}" srcOrd="0" destOrd="0" presId="urn:microsoft.com/office/officeart/2016/7/layout/ChevronBlockProcess"/>
    <dgm:cxn modelId="{FD0A69CD-726A-4DE1-9A3D-CC1D4F8593DF}" type="presParOf" srcId="{ABEF82FC-0E75-4511-B4E4-1D5B8AD0117E}" destId="{6B2BDB03-0135-42C3-B784-160A24337882}" srcOrd="1" destOrd="0" presId="urn:microsoft.com/office/officeart/2016/7/layout/ChevronBlockProcess"/>
    <dgm:cxn modelId="{62113125-8FB2-4DE4-9873-EC7BDDE856C8}" type="presParOf" srcId="{C571C7F1-B4EB-40F3-99CB-5A118EDC49C7}" destId="{19973875-EF0B-498B-B1A0-11A839E78AE3}" srcOrd="1" destOrd="0" presId="urn:microsoft.com/office/officeart/2016/7/layout/ChevronBlockProcess"/>
    <dgm:cxn modelId="{B4715368-FDA3-456A-B48C-94D09E07CDE7}" type="presParOf" srcId="{C571C7F1-B4EB-40F3-99CB-5A118EDC49C7}" destId="{5A1D6825-3F62-46B7-A6E5-15F1D021F198}" srcOrd="2" destOrd="0" presId="urn:microsoft.com/office/officeart/2016/7/layout/ChevronBlockProcess"/>
    <dgm:cxn modelId="{A666800F-B8A9-4246-85B2-9379A8EA6FC9}" type="presParOf" srcId="{5A1D6825-3F62-46B7-A6E5-15F1D021F198}" destId="{CCFAFD23-D608-4950-AF95-8730CD4F6A81}" srcOrd="0" destOrd="0" presId="urn:microsoft.com/office/officeart/2016/7/layout/ChevronBlockProcess"/>
    <dgm:cxn modelId="{CC964242-4221-428F-9691-277F507995F6}" type="presParOf" srcId="{5A1D6825-3F62-46B7-A6E5-15F1D021F198}" destId="{48C1836E-7003-4FB0-AF64-36FBEA355ABB}" srcOrd="1" destOrd="0" presId="urn:microsoft.com/office/officeart/2016/7/layout/ChevronBlockProcess"/>
    <dgm:cxn modelId="{88133984-67B2-4264-AE68-DE34B601439D}" type="presParOf" srcId="{C571C7F1-B4EB-40F3-99CB-5A118EDC49C7}" destId="{DF740144-5413-4A75-8E3D-9746C6819B15}" srcOrd="3" destOrd="0" presId="urn:microsoft.com/office/officeart/2016/7/layout/ChevronBlockProcess"/>
    <dgm:cxn modelId="{F300F954-E8C2-4FE3-AE71-6CD996B374C8}" type="presParOf" srcId="{C571C7F1-B4EB-40F3-99CB-5A118EDC49C7}" destId="{59FD3B9E-FD6F-4BC1-9E3A-0E015B6A2DC8}" srcOrd="4" destOrd="0" presId="urn:microsoft.com/office/officeart/2016/7/layout/ChevronBlockProcess"/>
    <dgm:cxn modelId="{1025C84B-6345-435C-B000-0178D1C43F0D}" type="presParOf" srcId="{59FD3B9E-FD6F-4BC1-9E3A-0E015B6A2DC8}" destId="{59F9703C-FDA3-4A80-BB3C-2A147AAA008F}" srcOrd="0" destOrd="0" presId="urn:microsoft.com/office/officeart/2016/7/layout/ChevronBlockProcess"/>
    <dgm:cxn modelId="{C02E1A7A-639A-400B-98D3-92F831F31745}" type="presParOf" srcId="{59FD3B9E-FD6F-4BC1-9E3A-0E015B6A2DC8}" destId="{AD3E913F-D067-4684-BDDB-03A6D4E0BC7D}" srcOrd="1" destOrd="0" presId="urn:microsoft.com/office/officeart/2016/7/layout/ChevronBlockProcess"/>
    <dgm:cxn modelId="{1B1F1BC1-82A7-4B90-9B5C-4A075E747C7F}" type="presParOf" srcId="{C571C7F1-B4EB-40F3-99CB-5A118EDC49C7}" destId="{234C3753-EEF9-4418-A001-58B67ED7185E}" srcOrd="5" destOrd="0" presId="urn:microsoft.com/office/officeart/2016/7/layout/ChevronBlockProcess"/>
    <dgm:cxn modelId="{7A8C543B-0309-4B20-9142-CE41E30EC5D3}" type="presParOf" srcId="{C571C7F1-B4EB-40F3-99CB-5A118EDC49C7}" destId="{E04D1B03-4C34-4427-882F-5C716AF9771F}" srcOrd="6" destOrd="0" presId="urn:microsoft.com/office/officeart/2016/7/layout/ChevronBlockProcess"/>
    <dgm:cxn modelId="{328485F7-05A4-4009-B248-07EAA68F5171}" type="presParOf" srcId="{E04D1B03-4C34-4427-882F-5C716AF9771F}" destId="{D24E2CF7-3F67-4B00-9A25-03E6AFB544F2}" srcOrd="0" destOrd="0" presId="urn:microsoft.com/office/officeart/2016/7/layout/ChevronBlockProcess"/>
    <dgm:cxn modelId="{176B9B45-3439-4501-B9F9-B3BAA83E1BA8}" type="presParOf" srcId="{E04D1B03-4C34-4427-882F-5C716AF9771F}" destId="{B984ED84-9143-4F05-A989-D6725DF77B35}" srcOrd="1" destOrd="0" presId="urn:microsoft.com/office/officeart/2016/7/layout/ChevronBlockProcess"/>
    <dgm:cxn modelId="{3D7B875E-5F91-49F4-9EE1-B7E683A94EDA}" type="presParOf" srcId="{C571C7F1-B4EB-40F3-99CB-5A118EDC49C7}" destId="{E5DAC64D-E2B6-4B90-B543-B0F2E4B299AA}" srcOrd="7" destOrd="0" presId="urn:microsoft.com/office/officeart/2016/7/layout/ChevronBlockProcess"/>
    <dgm:cxn modelId="{028698D4-CC0B-41D0-ABA3-4EF35A751005}" type="presParOf" srcId="{C571C7F1-B4EB-40F3-99CB-5A118EDC49C7}" destId="{C88CD37E-5CB3-49D2-8368-010247B6B895}" srcOrd="8" destOrd="0" presId="urn:microsoft.com/office/officeart/2016/7/layout/ChevronBlockProcess"/>
    <dgm:cxn modelId="{A2CBB25E-5077-4B95-BDEF-4CE63A4CD0B2}" type="presParOf" srcId="{C88CD37E-5CB3-49D2-8368-010247B6B895}" destId="{1F8AEB7C-512D-4E53-90C6-9EACABE07A9C}" srcOrd="0" destOrd="0" presId="urn:microsoft.com/office/officeart/2016/7/layout/ChevronBlockProcess"/>
    <dgm:cxn modelId="{1D9F1666-0BC9-4006-9C5A-58721703ECB6}" type="presParOf" srcId="{C88CD37E-5CB3-49D2-8368-010247B6B895}" destId="{34E7E476-7C95-4A39-A5B1-6BB04DBFD926}"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D4BB2-EC51-4B37-9921-294726D3EAFA}"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74A4FC8-FC8B-491E-A754-7FC9C2B35E52}">
      <dgm:prSet/>
      <dgm:spPr/>
      <dgm:t>
        <a:bodyPr/>
        <a:lstStyle/>
        <a:p>
          <a:r>
            <a:rPr lang="en-US" b="1" i="0"/>
            <a:t>1. Identify Data Gaps</a:t>
          </a:r>
          <a:endParaRPr lang="en-US"/>
        </a:p>
      </dgm:t>
    </dgm:pt>
    <dgm:pt modelId="{D355B9FA-FABE-4EBA-AFB4-4031342BE634}" type="parTrans" cxnId="{C78AD186-E439-49F1-B308-312B3E06420D}">
      <dgm:prSet/>
      <dgm:spPr/>
      <dgm:t>
        <a:bodyPr/>
        <a:lstStyle/>
        <a:p>
          <a:endParaRPr lang="en-US"/>
        </a:p>
      </dgm:t>
    </dgm:pt>
    <dgm:pt modelId="{5202DB88-9321-42E9-8647-A98DAA493911}" type="sibTrans" cxnId="{C78AD186-E439-49F1-B308-312B3E06420D}">
      <dgm:prSet/>
      <dgm:spPr/>
      <dgm:t>
        <a:bodyPr/>
        <a:lstStyle/>
        <a:p>
          <a:endParaRPr lang="en-US"/>
        </a:p>
      </dgm:t>
    </dgm:pt>
    <dgm:pt modelId="{C544929C-5CCE-4210-BE62-EEB971D38E9E}">
      <dgm:prSet/>
      <dgm:spPr/>
      <dgm:t>
        <a:bodyPr/>
        <a:lstStyle/>
        <a:p>
          <a:r>
            <a:rPr lang="en-US" b="0" i="0"/>
            <a:t>Analyze your existing data to identify areas where synthetic data can fill gaps.</a:t>
          </a:r>
          <a:br>
            <a:rPr lang="en-US" b="1" i="0"/>
          </a:br>
          <a:endParaRPr lang="en-US"/>
        </a:p>
      </dgm:t>
    </dgm:pt>
    <dgm:pt modelId="{17F0D1B0-AB8F-46E9-ABAB-8070C4F059A2}" type="parTrans" cxnId="{11A2D152-B954-44FC-9D70-B09AFB7D33DD}">
      <dgm:prSet/>
      <dgm:spPr/>
      <dgm:t>
        <a:bodyPr/>
        <a:lstStyle/>
        <a:p>
          <a:endParaRPr lang="en-US"/>
        </a:p>
      </dgm:t>
    </dgm:pt>
    <dgm:pt modelId="{9ED5ECAB-B143-4488-8976-728C19F4DD4F}" type="sibTrans" cxnId="{11A2D152-B954-44FC-9D70-B09AFB7D33DD}">
      <dgm:prSet/>
      <dgm:spPr/>
      <dgm:t>
        <a:bodyPr/>
        <a:lstStyle/>
        <a:p>
          <a:endParaRPr lang="en-US"/>
        </a:p>
      </dgm:t>
    </dgm:pt>
    <dgm:pt modelId="{A4AF16E3-92B2-459E-BF7F-687938AA7D8A}">
      <dgm:prSet/>
      <dgm:spPr/>
      <dgm:t>
        <a:bodyPr/>
        <a:lstStyle/>
        <a:p>
          <a:r>
            <a:rPr lang="en-US" b="1" i="0"/>
            <a:t>2. Generate Synthetic Data</a:t>
          </a:r>
          <a:endParaRPr lang="en-US"/>
        </a:p>
      </dgm:t>
    </dgm:pt>
    <dgm:pt modelId="{E5525E80-2ECC-4DE8-B7F4-E98ADEB48584}" type="parTrans" cxnId="{20482751-A3A7-41A7-8ABB-0AD5BA7AE7E0}">
      <dgm:prSet/>
      <dgm:spPr/>
      <dgm:t>
        <a:bodyPr/>
        <a:lstStyle/>
        <a:p>
          <a:endParaRPr lang="en-US"/>
        </a:p>
      </dgm:t>
    </dgm:pt>
    <dgm:pt modelId="{F363CA1D-C9C2-4764-9403-4A2390D19CEE}" type="sibTrans" cxnId="{20482751-A3A7-41A7-8ABB-0AD5BA7AE7E0}">
      <dgm:prSet/>
      <dgm:spPr/>
      <dgm:t>
        <a:bodyPr/>
        <a:lstStyle/>
        <a:p>
          <a:endParaRPr lang="en-US"/>
        </a:p>
      </dgm:t>
    </dgm:pt>
    <dgm:pt modelId="{B11161B6-6A9A-4B91-BBE2-1434B2076FF3}">
      <dgm:prSet/>
      <dgm:spPr/>
      <dgm:t>
        <a:bodyPr/>
        <a:lstStyle/>
        <a:p>
          <a:r>
            <a:rPr lang="en-US" b="0" i="0"/>
            <a:t>Use Generative AI tools to create synthetic data that mimics the patterns and structures of your real data.</a:t>
          </a:r>
          <a:br>
            <a:rPr lang="en-US" b="1" i="0"/>
          </a:br>
          <a:endParaRPr lang="en-US"/>
        </a:p>
      </dgm:t>
    </dgm:pt>
    <dgm:pt modelId="{EC0CF63D-4880-4889-ADDF-005B810FAE3E}" type="parTrans" cxnId="{0D19B845-C9DA-4613-8B7B-36C7F89C9131}">
      <dgm:prSet/>
      <dgm:spPr/>
      <dgm:t>
        <a:bodyPr/>
        <a:lstStyle/>
        <a:p>
          <a:endParaRPr lang="en-US"/>
        </a:p>
      </dgm:t>
    </dgm:pt>
    <dgm:pt modelId="{11BF226C-8A9E-4404-9D70-A504AA53968F}" type="sibTrans" cxnId="{0D19B845-C9DA-4613-8B7B-36C7F89C9131}">
      <dgm:prSet/>
      <dgm:spPr/>
      <dgm:t>
        <a:bodyPr/>
        <a:lstStyle/>
        <a:p>
          <a:endParaRPr lang="en-US"/>
        </a:p>
      </dgm:t>
    </dgm:pt>
    <dgm:pt modelId="{5EBA88A6-E7FF-4A13-A956-0086444E69BE}">
      <dgm:prSet/>
      <dgm:spPr/>
      <dgm:t>
        <a:bodyPr/>
        <a:lstStyle/>
        <a:p>
          <a:r>
            <a:rPr lang="en-US" b="1" i="0"/>
            <a:t>3. Curate Synthetic Data</a:t>
          </a:r>
          <a:endParaRPr lang="en-US"/>
        </a:p>
      </dgm:t>
    </dgm:pt>
    <dgm:pt modelId="{7BCA4579-BA35-4DE7-B3E8-243AD142E35D}" type="parTrans" cxnId="{47351447-8D49-4CD2-BDD4-C88162141E72}">
      <dgm:prSet/>
      <dgm:spPr/>
      <dgm:t>
        <a:bodyPr/>
        <a:lstStyle/>
        <a:p>
          <a:endParaRPr lang="en-US"/>
        </a:p>
      </dgm:t>
    </dgm:pt>
    <dgm:pt modelId="{EF3F5CE3-9ED0-4EED-91D7-28A5FA78FEFD}" type="sibTrans" cxnId="{47351447-8D49-4CD2-BDD4-C88162141E72}">
      <dgm:prSet/>
      <dgm:spPr/>
      <dgm:t>
        <a:bodyPr/>
        <a:lstStyle/>
        <a:p>
          <a:endParaRPr lang="en-US"/>
        </a:p>
      </dgm:t>
    </dgm:pt>
    <dgm:pt modelId="{B89B7986-FB78-45CF-AF4C-727C937F37D1}">
      <dgm:prSet/>
      <dgm:spPr/>
      <dgm:t>
        <a:bodyPr/>
        <a:lstStyle/>
        <a:p>
          <a:r>
            <a:rPr lang="en-US" b="0" i="0"/>
            <a:t>Review the generated data to ensure it is relevant and high-quality.</a:t>
          </a:r>
          <a:endParaRPr lang="en-US"/>
        </a:p>
      </dgm:t>
    </dgm:pt>
    <dgm:pt modelId="{6ED7E6B3-4AAF-46FE-B36B-6F37EE44A4FB}" type="parTrans" cxnId="{03FCD2FC-BCAF-4B3C-8FAF-76F129E2B307}">
      <dgm:prSet/>
      <dgm:spPr/>
      <dgm:t>
        <a:bodyPr/>
        <a:lstStyle/>
        <a:p>
          <a:endParaRPr lang="en-US"/>
        </a:p>
      </dgm:t>
    </dgm:pt>
    <dgm:pt modelId="{60ED8021-C7C9-45BB-ACC5-9960F5A0325B}" type="sibTrans" cxnId="{03FCD2FC-BCAF-4B3C-8FAF-76F129E2B307}">
      <dgm:prSet/>
      <dgm:spPr/>
      <dgm:t>
        <a:bodyPr/>
        <a:lstStyle/>
        <a:p>
          <a:endParaRPr lang="en-US"/>
        </a:p>
      </dgm:t>
    </dgm:pt>
    <dgm:pt modelId="{73EC76DD-08AB-479E-BA8B-BB7D92670BA6}">
      <dgm:prSet/>
      <dgm:spPr/>
      <dgm:t>
        <a:bodyPr/>
        <a:lstStyle/>
        <a:p>
          <a:r>
            <a:rPr lang="en-US" b="0" i="0"/>
            <a:t>Remove any inconsistencies or inaccuracies.</a:t>
          </a:r>
          <a:br>
            <a:rPr lang="en-US" b="1" i="0"/>
          </a:br>
          <a:endParaRPr lang="en-US"/>
        </a:p>
      </dgm:t>
    </dgm:pt>
    <dgm:pt modelId="{F74917E0-9365-4C59-AFF2-1871CB16DB20}" type="parTrans" cxnId="{660A2E0B-F100-4BDF-95C9-7D82FBEAB254}">
      <dgm:prSet/>
      <dgm:spPr/>
      <dgm:t>
        <a:bodyPr/>
        <a:lstStyle/>
        <a:p>
          <a:endParaRPr lang="en-US"/>
        </a:p>
      </dgm:t>
    </dgm:pt>
    <dgm:pt modelId="{F63742AD-85BF-446F-A4D8-CCAF0EBCF5FB}" type="sibTrans" cxnId="{660A2E0B-F100-4BDF-95C9-7D82FBEAB254}">
      <dgm:prSet/>
      <dgm:spPr/>
      <dgm:t>
        <a:bodyPr/>
        <a:lstStyle/>
        <a:p>
          <a:endParaRPr lang="en-US"/>
        </a:p>
      </dgm:t>
    </dgm:pt>
    <dgm:pt modelId="{AB232FF0-A302-45B8-88E5-548DEEAD4A73}">
      <dgm:prSet/>
      <dgm:spPr/>
      <dgm:t>
        <a:bodyPr/>
        <a:lstStyle/>
        <a:p>
          <a:r>
            <a:rPr lang="en-US" b="1" i="0"/>
            <a:t>4. Tweak and Refine</a:t>
          </a:r>
          <a:endParaRPr lang="en-US"/>
        </a:p>
      </dgm:t>
    </dgm:pt>
    <dgm:pt modelId="{761AA7C8-BD3C-4A90-82F3-7B0BD018D37E}" type="parTrans" cxnId="{E4C15EC7-79CB-45B1-8EED-71D776F0A5E9}">
      <dgm:prSet/>
      <dgm:spPr/>
      <dgm:t>
        <a:bodyPr/>
        <a:lstStyle/>
        <a:p>
          <a:endParaRPr lang="en-US"/>
        </a:p>
      </dgm:t>
    </dgm:pt>
    <dgm:pt modelId="{84B4275B-D122-4315-8620-D307D12136F5}" type="sibTrans" cxnId="{E4C15EC7-79CB-45B1-8EED-71D776F0A5E9}">
      <dgm:prSet/>
      <dgm:spPr/>
      <dgm:t>
        <a:bodyPr/>
        <a:lstStyle/>
        <a:p>
          <a:endParaRPr lang="en-US"/>
        </a:p>
      </dgm:t>
    </dgm:pt>
    <dgm:pt modelId="{B5148F24-A7B3-4D73-9FB1-F33307829380}">
      <dgm:prSet/>
      <dgm:spPr/>
      <dgm:t>
        <a:bodyPr/>
        <a:lstStyle/>
        <a:p>
          <a:r>
            <a:rPr lang="en-US" b="0" i="0"/>
            <a:t>Adjust the synthetic data to better align with your specific requirements.</a:t>
          </a:r>
          <a:endParaRPr lang="en-US"/>
        </a:p>
      </dgm:t>
    </dgm:pt>
    <dgm:pt modelId="{D342B5FA-FA7B-46A4-B3D3-9905B22E497B}" type="parTrans" cxnId="{A986D3C1-9161-4BD2-81C5-84B4642239C5}">
      <dgm:prSet/>
      <dgm:spPr/>
      <dgm:t>
        <a:bodyPr/>
        <a:lstStyle/>
        <a:p>
          <a:endParaRPr lang="en-US"/>
        </a:p>
      </dgm:t>
    </dgm:pt>
    <dgm:pt modelId="{CF6776CB-FE06-4DF4-BA60-239DFDD20B33}" type="sibTrans" cxnId="{A986D3C1-9161-4BD2-81C5-84B4642239C5}">
      <dgm:prSet/>
      <dgm:spPr/>
      <dgm:t>
        <a:bodyPr/>
        <a:lstStyle/>
        <a:p>
          <a:endParaRPr lang="en-US"/>
        </a:p>
      </dgm:t>
    </dgm:pt>
    <dgm:pt modelId="{5C851BB9-0D6D-4DD4-8EC4-C683BDFE03A0}">
      <dgm:prSet/>
      <dgm:spPr/>
      <dgm:t>
        <a:bodyPr/>
        <a:lstStyle/>
        <a:p>
          <a:r>
            <a:rPr lang="en-US" b="0" i="0"/>
            <a:t>Customize data attributes as needed.</a:t>
          </a:r>
          <a:br>
            <a:rPr lang="en-US" b="1" i="0"/>
          </a:br>
          <a:endParaRPr lang="en-US"/>
        </a:p>
      </dgm:t>
    </dgm:pt>
    <dgm:pt modelId="{02267771-2089-4185-AF51-BAE7620B6800}" type="parTrans" cxnId="{D7C6674D-84A4-439A-A0CB-B980AD0DAAF8}">
      <dgm:prSet/>
      <dgm:spPr/>
      <dgm:t>
        <a:bodyPr/>
        <a:lstStyle/>
        <a:p>
          <a:endParaRPr lang="en-US"/>
        </a:p>
      </dgm:t>
    </dgm:pt>
    <dgm:pt modelId="{1F1543B7-A046-4AF0-A65B-156CEC81DED6}" type="sibTrans" cxnId="{D7C6674D-84A4-439A-A0CB-B980AD0DAAF8}">
      <dgm:prSet/>
      <dgm:spPr/>
      <dgm:t>
        <a:bodyPr/>
        <a:lstStyle/>
        <a:p>
          <a:endParaRPr lang="en-US"/>
        </a:p>
      </dgm:t>
    </dgm:pt>
    <dgm:pt modelId="{34F84F7B-F475-4EF7-AB35-9C2E274F3C8D}">
      <dgm:prSet/>
      <dgm:spPr/>
      <dgm:t>
        <a:bodyPr/>
        <a:lstStyle/>
        <a:p>
          <a:r>
            <a:rPr lang="en-US" b="1" i="0"/>
            <a:t>5. Approve Data</a:t>
          </a:r>
          <a:endParaRPr lang="en-US"/>
        </a:p>
      </dgm:t>
    </dgm:pt>
    <dgm:pt modelId="{A32FFD7B-62A7-4135-AB5D-65A97C68D321}" type="parTrans" cxnId="{0AAD9A1A-8487-4B57-8D6E-4951F91D5CAA}">
      <dgm:prSet/>
      <dgm:spPr/>
      <dgm:t>
        <a:bodyPr/>
        <a:lstStyle/>
        <a:p>
          <a:endParaRPr lang="en-US"/>
        </a:p>
      </dgm:t>
    </dgm:pt>
    <dgm:pt modelId="{D65383EF-76C1-47AA-88FC-20BC76B4696A}" type="sibTrans" cxnId="{0AAD9A1A-8487-4B57-8D6E-4951F91D5CAA}">
      <dgm:prSet/>
      <dgm:spPr/>
      <dgm:t>
        <a:bodyPr/>
        <a:lstStyle/>
        <a:p>
          <a:endParaRPr lang="en-US"/>
        </a:p>
      </dgm:t>
    </dgm:pt>
    <dgm:pt modelId="{C301AC4E-493A-470B-8941-3849718306F6}">
      <dgm:prSet/>
      <dgm:spPr/>
      <dgm:t>
        <a:bodyPr/>
        <a:lstStyle/>
        <a:p>
          <a:r>
            <a:rPr lang="en-US" b="0" i="0"/>
            <a:t>Validate the curated and refined synthetic data.</a:t>
          </a:r>
          <a:endParaRPr lang="en-US"/>
        </a:p>
      </dgm:t>
    </dgm:pt>
    <dgm:pt modelId="{DD3E9851-B7C5-46DD-936A-378C31C4CFCD}" type="parTrans" cxnId="{CDB6FE02-308B-4729-B58A-51BCCA71FF39}">
      <dgm:prSet/>
      <dgm:spPr/>
      <dgm:t>
        <a:bodyPr/>
        <a:lstStyle/>
        <a:p>
          <a:endParaRPr lang="en-US"/>
        </a:p>
      </dgm:t>
    </dgm:pt>
    <dgm:pt modelId="{EE5E6317-64CB-4CF4-ABC8-41C267E92A29}" type="sibTrans" cxnId="{CDB6FE02-308B-4729-B58A-51BCCA71FF39}">
      <dgm:prSet/>
      <dgm:spPr/>
      <dgm:t>
        <a:bodyPr/>
        <a:lstStyle/>
        <a:p>
          <a:endParaRPr lang="en-US"/>
        </a:p>
      </dgm:t>
    </dgm:pt>
    <dgm:pt modelId="{7336DC09-B88E-42C4-9C7F-5AB6B6F05718}">
      <dgm:prSet/>
      <dgm:spPr/>
      <dgm:t>
        <a:bodyPr/>
        <a:lstStyle/>
        <a:p>
          <a:r>
            <a:rPr lang="en-US" b="0" i="0"/>
            <a:t>Ensure it meets your quality standards and data requirements.</a:t>
          </a:r>
          <a:br>
            <a:rPr lang="en-US" b="1" i="0"/>
          </a:br>
          <a:endParaRPr lang="en-US"/>
        </a:p>
      </dgm:t>
    </dgm:pt>
    <dgm:pt modelId="{6D886911-B28B-4A25-9283-5E4034DAC787}" type="parTrans" cxnId="{FDF8243F-6815-4B8E-AFCA-C810A28B7342}">
      <dgm:prSet/>
      <dgm:spPr/>
      <dgm:t>
        <a:bodyPr/>
        <a:lstStyle/>
        <a:p>
          <a:endParaRPr lang="en-US"/>
        </a:p>
      </dgm:t>
    </dgm:pt>
    <dgm:pt modelId="{61FF019C-98B7-48E6-B0C9-C425A059BDB8}" type="sibTrans" cxnId="{FDF8243F-6815-4B8E-AFCA-C810A28B7342}">
      <dgm:prSet/>
      <dgm:spPr/>
      <dgm:t>
        <a:bodyPr/>
        <a:lstStyle/>
        <a:p>
          <a:endParaRPr lang="en-US"/>
        </a:p>
      </dgm:t>
    </dgm:pt>
    <dgm:pt modelId="{6689847A-0AFE-468F-9134-A579DB873B23}">
      <dgm:prSet/>
      <dgm:spPr/>
      <dgm:t>
        <a:bodyPr/>
        <a:lstStyle/>
        <a:p>
          <a:r>
            <a:rPr lang="en-US" b="1" i="0"/>
            <a:t>6. Integrate into Library</a:t>
          </a:r>
          <a:endParaRPr lang="en-US"/>
        </a:p>
      </dgm:t>
    </dgm:pt>
    <dgm:pt modelId="{9B3B9DEF-0C0B-4A83-A3A7-9A0A267913B3}" type="parTrans" cxnId="{C2FCB8E7-EF69-48B3-B505-E894C5C12D07}">
      <dgm:prSet/>
      <dgm:spPr/>
      <dgm:t>
        <a:bodyPr/>
        <a:lstStyle/>
        <a:p>
          <a:endParaRPr lang="en-US"/>
        </a:p>
      </dgm:t>
    </dgm:pt>
    <dgm:pt modelId="{F5F0C64E-9E50-4AED-BE6A-1AD45B3CA13C}" type="sibTrans" cxnId="{C2FCB8E7-EF69-48B3-B505-E894C5C12D07}">
      <dgm:prSet/>
      <dgm:spPr/>
      <dgm:t>
        <a:bodyPr/>
        <a:lstStyle/>
        <a:p>
          <a:endParaRPr lang="en-US"/>
        </a:p>
      </dgm:t>
    </dgm:pt>
    <dgm:pt modelId="{41261C89-29F4-4B92-ACC3-41BFDB34BE88}">
      <dgm:prSet/>
      <dgm:spPr/>
      <dgm:t>
        <a:bodyPr/>
        <a:lstStyle/>
        <a:p>
          <a:r>
            <a:rPr lang="en-US" b="0" i="0"/>
            <a:t>Incorporate the approved synthetic data into your existing data library.</a:t>
          </a:r>
          <a:endParaRPr lang="en-US"/>
        </a:p>
      </dgm:t>
    </dgm:pt>
    <dgm:pt modelId="{DD52AA53-42E2-44E5-B991-D9D237DC7710}" type="parTrans" cxnId="{D0F77719-EB1C-4841-9889-533278D57945}">
      <dgm:prSet/>
      <dgm:spPr/>
      <dgm:t>
        <a:bodyPr/>
        <a:lstStyle/>
        <a:p>
          <a:endParaRPr lang="en-US"/>
        </a:p>
      </dgm:t>
    </dgm:pt>
    <dgm:pt modelId="{229894AE-0E16-406A-9E9F-8B59E840EE61}" type="sibTrans" cxnId="{D0F77719-EB1C-4841-9889-533278D57945}">
      <dgm:prSet/>
      <dgm:spPr/>
      <dgm:t>
        <a:bodyPr/>
        <a:lstStyle/>
        <a:p>
          <a:endParaRPr lang="en-US"/>
        </a:p>
      </dgm:t>
    </dgm:pt>
    <dgm:pt modelId="{AB6E6749-70F6-424C-AC40-97D79BC5A6EA}">
      <dgm:prSet/>
      <dgm:spPr/>
      <dgm:t>
        <a:bodyPr/>
        <a:lstStyle/>
        <a:p>
          <a:r>
            <a:rPr lang="en-US" b="0" i="0"/>
            <a:t>Organize it within your library structure for easy access and use.</a:t>
          </a:r>
          <a:endParaRPr lang="en-US"/>
        </a:p>
      </dgm:t>
    </dgm:pt>
    <dgm:pt modelId="{A7BA5BC6-B39D-464C-B6CF-F978E77FB85D}" type="parTrans" cxnId="{BD622B07-D3BB-468E-85DB-8DB75E8C4693}">
      <dgm:prSet/>
      <dgm:spPr/>
      <dgm:t>
        <a:bodyPr/>
        <a:lstStyle/>
        <a:p>
          <a:endParaRPr lang="en-US"/>
        </a:p>
      </dgm:t>
    </dgm:pt>
    <dgm:pt modelId="{F8C4CCBA-56D8-457D-8084-9DC267EFD686}" type="sibTrans" cxnId="{BD622B07-D3BB-468E-85DB-8DB75E8C4693}">
      <dgm:prSet/>
      <dgm:spPr/>
      <dgm:t>
        <a:bodyPr/>
        <a:lstStyle/>
        <a:p>
          <a:endParaRPr lang="en-US"/>
        </a:p>
      </dgm:t>
    </dgm:pt>
    <dgm:pt modelId="{7E692B8C-3E9F-4B2D-89F1-5CA52E56C1FD}" type="pres">
      <dgm:prSet presAssocID="{4C6D4BB2-EC51-4B37-9921-294726D3EAFA}" presName="Name0" presStyleCnt="0">
        <dgm:presLayoutVars>
          <dgm:dir/>
          <dgm:resizeHandles val="exact"/>
        </dgm:presLayoutVars>
      </dgm:prSet>
      <dgm:spPr/>
    </dgm:pt>
    <dgm:pt modelId="{374BDF92-D087-447B-8025-306F15C40B99}" type="pres">
      <dgm:prSet presAssocID="{974A4FC8-FC8B-491E-A754-7FC9C2B35E52}" presName="node" presStyleLbl="node1" presStyleIdx="0" presStyleCnt="6">
        <dgm:presLayoutVars>
          <dgm:bulletEnabled val="1"/>
        </dgm:presLayoutVars>
      </dgm:prSet>
      <dgm:spPr/>
    </dgm:pt>
    <dgm:pt modelId="{E68FFF25-53F6-4E9D-90AE-517508862B14}" type="pres">
      <dgm:prSet presAssocID="{5202DB88-9321-42E9-8647-A98DAA493911}" presName="sibTrans" presStyleLbl="sibTrans1D1" presStyleIdx="0" presStyleCnt="5"/>
      <dgm:spPr/>
    </dgm:pt>
    <dgm:pt modelId="{B5C4E1B4-8428-4ABE-97DC-3097AE97AB20}" type="pres">
      <dgm:prSet presAssocID="{5202DB88-9321-42E9-8647-A98DAA493911}" presName="connectorText" presStyleLbl="sibTrans1D1" presStyleIdx="0" presStyleCnt="5"/>
      <dgm:spPr/>
    </dgm:pt>
    <dgm:pt modelId="{6286AF6C-5835-446F-97E8-A4B748AA08EC}" type="pres">
      <dgm:prSet presAssocID="{A4AF16E3-92B2-459E-BF7F-687938AA7D8A}" presName="node" presStyleLbl="node1" presStyleIdx="1" presStyleCnt="6">
        <dgm:presLayoutVars>
          <dgm:bulletEnabled val="1"/>
        </dgm:presLayoutVars>
      </dgm:prSet>
      <dgm:spPr/>
    </dgm:pt>
    <dgm:pt modelId="{233E03C7-32AE-4EB6-9515-4FD689E23388}" type="pres">
      <dgm:prSet presAssocID="{F363CA1D-C9C2-4764-9403-4A2390D19CEE}" presName="sibTrans" presStyleLbl="sibTrans1D1" presStyleIdx="1" presStyleCnt="5"/>
      <dgm:spPr/>
    </dgm:pt>
    <dgm:pt modelId="{01DE7F80-C6BF-49DA-A7AE-7A0E8AAFFB43}" type="pres">
      <dgm:prSet presAssocID="{F363CA1D-C9C2-4764-9403-4A2390D19CEE}" presName="connectorText" presStyleLbl="sibTrans1D1" presStyleIdx="1" presStyleCnt="5"/>
      <dgm:spPr/>
    </dgm:pt>
    <dgm:pt modelId="{0FCE2A49-8C64-4DD8-A60F-8879FF58B826}" type="pres">
      <dgm:prSet presAssocID="{5EBA88A6-E7FF-4A13-A956-0086444E69BE}" presName="node" presStyleLbl="node1" presStyleIdx="2" presStyleCnt="6">
        <dgm:presLayoutVars>
          <dgm:bulletEnabled val="1"/>
        </dgm:presLayoutVars>
      </dgm:prSet>
      <dgm:spPr/>
    </dgm:pt>
    <dgm:pt modelId="{18530057-CEB3-468C-86D5-A525168ACD23}" type="pres">
      <dgm:prSet presAssocID="{EF3F5CE3-9ED0-4EED-91D7-28A5FA78FEFD}" presName="sibTrans" presStyleLbl="sibTrans1D1" presStyleIdx="2" presStyleCnt="5"/>
      <dgm:spPr/>
    </dgm:pt>
    <dgm:pt modelId="{E34BD797-ED75-440A-B538-24B8F9A53D92}" type="pres">
      <dgm:prSet presAssocID="{EF3F5CE3-9ED0-4EED-91D7-28A5FA78FEFD}" presName="connectorText" presStyleLbl="sibTrans1D1" presStyleIdx="2" presStyleCnt="5"/>
      <dgm:spPr/>
    </dgm:pt>
    <dgm:pt modelId="{6F17C955-DF5C-47EB-AC40-5F424B88CB00}" type="pres">
      <dgm:prSet presAssocID="{AB232FF0-A302-45B8-88E5-548DEEAD4A73}" presName="node" presStyleLbl="node1" presStyleIdx="3" presStyleCnt="6">
        <dgm:presLayoutVars>
          <dgm:bulletEnabled val="1"/>
        </dgm:presLayoutVars>
      </dgm:prSet>
      <dgm:spPr/>
    </dgm:pt>
    <dgm:pt modelId="{BBE3C8CD-4A94-477A-B8D1-5A9D4B3C902D}" type="pres">
      <dgm:prSet presAssocID="{84B4275B-D122-4315-8620-D307D12136F5}" presName="sibTrans" presStyleLbl="sibTrans1D1" presStyleIdx="3" presStyleCnt="5"/>
      <dgm:spPr/>
    </dgm:pt>
    <dgm:pt modelId="{DC3FDE0B-92F1-4477-A2FC-D4502B142660}" type="pres">
      <dgm:prSet presAssocID="{84B4275B-D122-4315-8620-D307D12136F5}" presName="connectorText" presStyleLbl="sibTrans1D1" presStyleIdx="3" presStyleCnt="5"/>
      <dgm:spPr/>
    </dgm:pt>
    <dgm:pt modelId="{721211D7-DE28-4A8F-B33A-40D038F0F348}" type="pres">
      <dgm:prSet presAssocID="{34F84F7B-F475-4EF7-AB35-9C2E274F3C8D}" presName="node" presStyleLbl="node1" presStyleIdx="4" presStyleCnt="6">
        <dgm:presLayoutVars>
          <dgm:bulletEnabled val="1"/>
        </dgm:presLayoutVars>
      </dgm:prSet>
      <dgm:spPr/>
    </dgm:pt>
    <dgm:pt modelId="{358AD978-B072-4469-B081-F3FF99702849}" type="pres">
      <dgm:prSet presAssocID="{D65383EF-76C1-47AA-88FC-20BC76B4696A}" presName="sibTrans" presStyleLbl="sibTrans1D1" presStyleIdx="4" presStyleCnt="5"/>
      <dgm:spPr/>
    </dgm:pt>
    <dgm:pt modelId="{49F7F430-09CF-4E12-B441-9E657FD325ED}" type="pres">
      <dgm:prSet presAssocID="{D65383EF-76C1-47AA-88FC-20BC76B4696A}" presName="connectorText" presStyleLbl="sibTrans1D1" presStyleIdx="4" presStyleCnt="5"/>
      <dgm:spPr/>
    </dgm:pt>
    <dgm:pt modelId="{BD6B4F15-4E4D-4B9A-B678-4C7BC36D5B8B}" type="pres">
      <dgm:prSet presAssocID="{6689847A-0AFE-468F-9134-A579DB873B23}" presName="node" presStyleLbl="node1" presStyleIdx="5" presStyleCnt="6">
        <dgm:presLayoutVars>
          <dgm:bulletEnabled val="1"/>
        </dgm:presLayoutVars>
      </dgm:prSet>
      <dgm:spPr/>
    </dgm:pt>
  </dgm:ptLst>
  <dgm:cxnLst>
    <dgm:cxn modelId="{458CAE02-0F53-47D5-9227-7122BA0353DE}" type="presOf" srcId="{D65383EF-76C1-47AA-88FC-20BC76B4696A}" destId="{358AD978-B072-4469-B081-F3FF99702849}" srcOrd="0" destOrd="0" presId="urn:microsoft.com/office/officeart/2016/7/layout/RepeatingBendingProcessNew"/>
    <dgm:cxn modelId="{CDB6FE02-308B-4729-B58A-51BCCA71FF39}" srcId="{34F84F7B-F475-4EF7-AB35-9C2E274F3C8D}" destId="{C301AC4E-493A-470B-8941-3849718306F6}" srcOrd="0" destOrd="0" parTransId="{DD3E9851-B7C5-46DD-936A-378C31C4CFCD}" sibTransId="{EE5E6317-64CB-4CF4-ABC8-41C267E92A29}"/>
    <dgm:cxn modelId="{BD622B07-D3BB-468E-85DB-8DB75E8C4693}" srcId="{6689847A-0AFE-468F-9134-A579DB873B23}" destId="{AB6E6749-70F6-424C-AC40-97D79BC5A6EA}" srcOrd="1" destOrd="0" parTransId="{A7BA5BC6-B39D-464C-B6CF-F978E77FB85D}" sibTransId="{F8C4CCBA-56D8-457D-8084-9DC267EFD686}"/>
    <dgm:cxn modelId="{660A2E0B-F100-4BDF-95C9-7D82FBEAB254}" srcId="{5EBA88A6-E7FF-4A13-A956-0086444E69BE}" destId="{73EC76DD-08AB-479E-BA8B-BB7D92670BA6}" srcOrd="1" destOrd="0" parTransId="{F74917E0-9365-4C59-AFF2-1871CB16DB20}" sibTransId="{F63742AD-85BF-446F-A4D8-CCAF0EBCF5FB}"/>
    <dgm:cxn modelId="{8A02E511-B141-4D33-B012-E3A7DFD81C83}" type="presOf" srcId="{EF3F5CE3-9ED0-4EED-91D7-28A5FA78FEFD}" destId="{E34BD797-ED75-440A-B538-24B8F9A53D92}" srcOrd="1" destOrd="0" presId="urn:microsoft.com/office/officeart/2016/7/layout/RepeatingBendingProcessNew"/>
    <dgm:cxn modelId="{D0F77719-EB1C-4841-9889-533278D57945}" srcId="{6689847A-0AFE-468F-9134-A579DB873B23}" destId="{41261C89-29F4-4B92-ACC3-41BFDB34BE88}" srcOrd="0" destOrd="0" parTransId="{DD52AA53-42E2-44E5-B991-D9D237DC7710}" sibTransId="{229894AE-0E16-406A-9E9F-8B59E840EE61}"/>
    <dgm:cxn modelId="{0AAD9A1A-8487-4B57-8D6E-4951F91D5CAA}" srcId="{4C6D4BB2-EC51-4B37-9921-294726D3EAFA}" destId="{34F84F7B-F475-4EF7-AB35-9C2E274F3C8D}" srcOrd="4" destOrd="0" parTransId="{A32FFD7B-62A7-4135-AB5D-65A97C68D321}" sibTransId="{D65383EF-76C1-47AA-88FC-20BC76B4696A}"/>
    <dgm:cxn modelId="{0609CB22-FD03-4FD1-9F01-0CBF30D0BC4E}" type="presOf" srcId="{34F84F7B-F475-4EF7-AB35-9C2E274F3C8D}" destId="{721211D7-DE28-4A8F-B33A-40D038F0F348}" srcOrd="0" destOrd="0" presId="urn:microsoft.com/office/officeart/2016/7/layout/RepeatingBendingProcessNew"/>
    <dgm:cxn modelId="{56324123-498A-4C74-9938-6EE4AA615D25}" type="presOf" srcId="{B89B7986-FB78-45CF-AF4C-727C937F37D1}" destId="{0FCE2A49-8C64-4DD8-A60F-8879FF58B826}" srcOrd="0" destOrd="1" presId="urn:microsoft.com/office/officeart/2016/7/layout/RepeatingBendingProcessNew"/>
    <dgm:cxn modelId="{064BA63E-052F-49C3-A6B0-30A6468B6DBD}" type="presOf" srcId="{6689847A-0AFE-468F-9134-A579DB873B23}" destId="{BD6B4F15-4E4D-4B9A-B678-4C7BC36D5B8B}" srcOrd="0" destOrd="0" presId="urn:microsoft.com/office/officeart/2016/7/layout/RepeatingBendingProcessNew"/>
    <dgm:cxn modelId="{FDF8243F-6815-4B8E-AFCA-C810A28B7342}" srcId="{34F84F7B-F475-4EF7-AB35-9C2E274F3C8D}" destId="{7336DC09-B88E-42C4-9C7F-5AB6B6F05718}" srcOrd="1" destOrd="0" parTransId="{6D886911-B28B-4A25-9283-5E4034DAC787}" sibTransId="{61FF019C-98B7-48E6-B0C9-C425A059BDB8}"/>
    <dgm:cxn modelId="{6C6EB95E-1D33-41C3-B4E3-9053102E3853}" type="presOf" srcId="{41261C89-29F4-4B92-ACC3-41BFDB34BE88}" destId="{BD6B4F15-4E4D-4B9A-B678-4C7BC36D5B8B}" srcOrd="0" destOrd="1" presId="urn:microsoft.com/office/officeart/2016/7/layout/RepeatingBendingProcessNew"/>
    <dgm:cxn modelId="{C174CE61-2C60-46BA-AFCE-4805B2666DFF}" type="presOf" srcId="{AB232FF0-A302-45B8-88E5-548DEEAD4A73}" destId="{6F17C955-DF5C-47EB-AC40-5F424B88CB00}" srcOrd="0" destOrd="0" presId="urn:microsoft.com/office/officeart/2016/7/layout/RepeatingBendingProcessNew"/>
    <dgm:cxn modelId="{0D19B845-C9DA-4613-8B7B-36C7F89C9131}" srcId="{A4AF16E3-92B2-459E-BF7F-687938AA7D8A}" destId="{B11161B6-6A9A-4B91-BBE2-1434B2076FF3}" srcOrd="0" destOrd="0" parTransId="{EC0CF63D-4880-4889-ADDF-005B810FAE3E}" sibTransId="{11BF226C-8A9E-4404-9D70-A504AA53968F}"/>
    <dgm:cxn modelId="{47351447-8D49-4CD2-BDD4-C88162141E72}" srcId="{4C6D4BB2-EC51-4B37-9921-294726D3EAFA}" destId="{5EBA88A6-E7FF-4A13-A956-0086444E69BE}" srcOrd="2" destOrd="0" parTransId="{7BCA4579-BA35-4DE7-B3E8-243AD142E35D}" sibTransId="{EF3F5CE3-9ED0-4EED-91D7-28A5FA78FEFD}"/>
    <dgm:cxn modelId="{BC42094A-2F53-4A00-854D-18C62231A41F}" type="presOf" srcId="{5C851BB9-0D6D-4DD4-8EC4-C683BDFE03A0}" destId="{6F17C955-DF5C-47EB-AC40-5F424B88CB00}" srcOrd="0" destOrd="2" presId="urn:microsoft.com/office/officeart/2016/7/layout/RepeatingBendingProcessNew"/>
    <dgm:cxn modelId="{AF62876C-DED7-4478-AE12-65C63472CED5}" type="presOf" srcId="{84B4275B-D122-4315-8620-D307D12136F5}" destId="{DC3FDE0B-92F1-4477-A2FC-D4502B142660}" srcOrd="1" destOrd="0" presId="urn:microsoft.com/office/officeart/2016/7/layout/RepeatingBendingProcessNew"/>
    <dgm:cxn modelId="{D7C6674D-84A4-439A-A0CB-B980AD0DAAF8}" srcId="{AB232FF0-A302-45B8-88E5-548DEEAD4A73}" destId="{5C851BB9-0D6D-4DD4-8EC4-C683BDFE03A0}" srcOrd="1" destOrd="0" parTransId="{02267771-2089-4185-AF51-BAE7620B6800}" sibTransId="{1F1543B7-A046-4AF0-A65B-156CEC81DED6}"/>
    <dgm:cxn modelId="{20482751-A3A7-41A7-8ABB-0AD5BA7AE7E0}" srcId="{4C6D4BB2-EC51-4B37-9921-294726D3EAFA}" destId="{A4AF16E3-92B2-459E-BF7F-687938AA7D8A}" srcOrd="1" destOrd="0" parTransId="{E5525E80-2ECC-4DE8-B7F4-E98ADEB48584}" sibTransId="{F363CA1D-C9C2-4764-9403-4A2390D19CEE}"/>
    <dgm:cxn modelId="{11A2D152-B954-44FC-9D70-B09AFB7D33DD}" srcId="{974A4FC8-FC8B-491E-A754-7FC9C2B35E52}" destId="{C544929C-5CCE-4210-BE62-EEB971D38E9E}" srcOrd="0" destOrd="0" parTransId="{17F0D1B0-AB8F-46E9-ABAB-8070C4F059A2}" sibTransId="{9ED5ECAB-B143-4488-8976-728C19F4DD4F}"/>
    <dgm:cxn modelId="{E8746675-6DCE-448B-B88D-1D62BA50DD3C}" type="presOf" srcId="{C301AC4E-493A-470B-8941-3849718306F6}" destId="{721211D7-DE28-4A8F-B33A-40D038F0F348}" srcOrd="0" destOrd="1" presId="urn:microsoft.com/office/officeart/2016/7/layout/RepeatingBendingProcessNew"/>
    <dgm:cxn modelId="{FBEA8482-4FFD-4058-99F1-5CE195626D4C}" type="presOf" srcId="{F363CA1D-C9C2-4764-9403-4A2390D19CEE}" destId="{01DE7F80-C6BF-49DA-A7AE-7A0E8AAFFB43}" srcOrd="1" destOrd="0" presId="urn:microsoft.com/office/officeart/2016/7/layout/RepeatingBendingProcessNew"/>
    <dgm:cxn modelId="{C78AD186-E439-49F1-B308-312B3E06420D}" srcId="{4C6D4BB2-EC51-4B37-9921-294726D3EAFA}" destId="{974A4FC8-FC8B-491E-A754-7FC9C2B35E52}" srcOrd="0" destOrd="0" parTransId="{D355B9FA-FABE-4EBA-AFB4-4031342BE634}" sibTransId="{5202DB88-9321-42E9-8647-A98DAA493911}"/>
    <dgm:cxn modelId="{06D20389-F887-49CC-850C-D4854133E32D}" type="presOf" srcId="{84B4275B-D122-4315-8620-D307D12136F5}" destId="{BBE3C8CD-4A94-477A-B8D1-5A9D4B3C902D}" srcOrd="0" destOrd="0" presId="urn:microsoft.com/office/officeart/2016/7/layout/RepeatingBendingProcessNew"/>
    <dgm:cxn modelId="{FD028097-9EFE-4A26-B88C-D2ABF863F388}" type="presOf" srcId="{EF3F5CE3-9ED0-4EED-91D7-28A5FA78FEFD}" destId="{18530057-CEB3-468C-86D5-A525168ACD23}" srcOrd="0" destOrd="0" presId="urn:microsoft.com/office/officeart/2016/7/layout/RepeatingBendingProcessNew"/>
    <dgm:cxn modelId="{A3ECAE9C-3B40-443D-B464-B1EA7935C3F3}" type="presOf" srcId="{F363CA1D-C9C2-4764-9403-4A2390D19CEE}" destId="{233E03C7-32AE-4EB6-9515-4FD689E23388}" srcOrd="0" destOrd="0" presId="urn:microsoft.com/office/officeart/2016/7/layout/RepeatingBendingProcessNew"/>
    <dgm:cxn modelId="{7BEF66B2-8E6C-44C3-B524-031A7835F445}" type="presOf" srcId="{7336DC09-B88E-42C4-9C7F-5AB6B6F05718}" destId="{721211D7-DE28-4A8F-B33A-40D038F0F348}" srcOrd="0" destOrd="2" presId="urn:microsoft.com/office/officeart/2016/7/layout/RepeatingBendingProcessNew"/>
    <dgm:cxn modelId="{A986D3C1-9161-4BD2-81C5-84B4642239C5}" srcId="{AB232FF0-A302-45B8-88E5-548DEEAD4A73}" destId="{B5148F24-A7B3-4D73-9FB1-F33307829380}" srcOrd="0" destOrd="0" parTransId="{D342B5FA-FA7B-46A4-B3D3-9905B22E497B}" sibTransId="{CF6776CB-FE06-4DF4-BA60-239DFDD20B33}"/>
    <dgm:cxn modelId="{561FF4C1-D6E0-44B0-BB2B-7AB8B699CE0F}" type="presOf" srcId="{A4AF16E3-92B2-459E-BF7F-687938AA7D8A}" destId="{6286AF6C-5835-446F-97E8-A4B748AA08EC}" srcOrd="0" destOrd="0" presId="urn:microsoft.com/office/officeart/2016/7/layout/RepeatingBendingProcessNew"/>
    <dgm:cxn modelId="{E4C15EC7-79CB-45B1-8EED-71D776F0A5E9}" srcId="{4C6D4BB2-EC51-4B37-9921-294726D3EAFA}" destId="{AB232FF0-A302-45B8-88E5-548DEEAD4A73}" srcOrd="3" destOrd="0" parTransId="{761AA7C8-BD3C-4A90-82F3-7B0BD018D37E}" sibTransId="{84B4275B-D122-4315-8620-D307D12136F5}"/>
    <dgm:cxn modelId="{81C95BD4-1D4E-4485-A1C5-28F456E92531}" type="presOf" srcId="{5202DB88-9321-42E9-8647-A98DAA493911}" destId="{E68FFF25-53F6-4E9D-90AE-517508862B14}" srcOrd="0" destOrd="0" presId="urn:microsoft.com/office/officeart/2016/7/layout/RepeatingBendingProcessNew"/>
    <dgm:cxn modelId="{97FA7ADC-B3F7-4999-A268-EE8E9D635447}" type="presOf" srcId="{5202DB88-9321-42E9-8647-A98DAA493911}" destId="{B5C4E1B4-8428-4ABE-97DC-3097AE97AB20}" srcOrd="1" destOrd="0" presId="urn:microsoft.com/office/officeart/2016/7/layout/RepeatingBendingProcessNew"/>
    <dgm:cxn modelId="{627DC7DE-2FAC-46BD-B73F-41CC828C3D77}" type="presOf" srcId="{B5148F24-A7B3-4D73-9FB1-F33307829380}" destId="{6F17C955-DF5C-47EB-AC40-5F424B88CB00}" srcOrd="0" destOrd="1" presId="urn:microsoft.com/office/officeart/2016/7/layout/RepeatingBendingProcessNew"/>
    <dgm:cxn modelId="{7B113FDF-9536-4E3E-8953-D45664ED8A5A}" type="presOf" srcId="{C544929C-5CCE-4210-BE62-EEB971D38E9E}" destId="{374BDF92-D087-447B-8025-306F15C40B99}" srcOrd="0" destOrd="1" presId="urn:microsoft.com/office/officeart/2016/7/layout/RepeatingBendingProcessNew"/>
    <dgm:cxn modelId="{27C48FE3-FF21-4131-8A8A-052573C66B7F}" type="presOf" srcId="{B11161B6-6A9A-4B91-BBE2-1434B2076FF3}" destId="{6286AF6C-5835-446F-97E8-A4B748AA08EC}" srcOrd="0" destOrd="1" presId="urn:microsoft.com/office/officeart/2016/7/layout/RepeatingBendingProcessNew"/>
    <dgm:cxn modelId="{848359E4-957A-4E77-A835-CB984EEAA65C}" type="presOf" srcId="{AB6E6749-70F6-424C-AC40-97D79BC5A6EA}" destId="{BD6B4F15-4E4D-4B9A-B678-4C7BC36D5B8B}" srcOrd="0" destOrd="2" presId="urn:microsoft.com/office/officeart/2016/7/layout/RepeatingBendingProcessNew"/>
    <dgm:cxn modelId="{05715AE7-C0AB-450D-A330-D1F100212954}" type="presOf" srcId="{974A4FC8-FC8B-491E-A754-7FC9C2B35E52}" destId="{374BDF92-D087-447B-8025-306F15C40B99}" srcOrd="0" destOrd="0" presId="urn:microsoft.com/office/officeart/2016/7/layout/RepeatingBendingProcessNew"/>
    <dgm:cxn modelId="{C2FCB8E7-EF69-48B3-B505-E894C5C12D07}" srcId="{4C6D4BB2-EC51-4B37-9921-294726D3EAFA}" destId="{6689847A-0AFE-468F-9134-A579DB873B23}" srcOrd="5" destOrd="0" parTransId="{9B3B9DEF-0C0B-4A83-A3A7-9A0A267913B3}" sibTransId="{F5F0C64E-9E50-4AED-BE6A-1AD45B3CA13C}"/>
    <dgm:cxn modelId="{7959F8F3-4E88-44EF-BE7D-5C77574723D2}" type="presOf" srcId="{73EC76DD-08AB-479E-BA8B-BB7D92670BA6}" destId="{0FCE2A49-8C64-4DD8-A60F-8879FF58B826}" srcOrd="0" destOrd="2" presId="urn:microsoft.com/office/officeart/2016/7/layout/RepeatingBendingProcessNew"/>
    <dgm:cxn modelId="{7D8E7DFA-9B5B-409E-994E-F0829B24D295}" type="presOf" srcId="{5EBA88A6-E7FF-4A13-A956-0086444E69BE}" destId="{0FCE2A49-8C64-4DD8-A60F-8879FF58B826}" srcOrd="0" destOrd="0" presId="urn:microsoft.com/office/officeart/2016/7/layout/RepeatingBendingProcessNew"/>
    <dgm:cxn modelId="{50252BFC-C6A2-457E-B9C6-4E49518E6D74}" type="presOf" srcId="{D65383EF-76C1-47AA-88FC-20BC76B4696A}" destId="{49F7F430-09CF-4E12-B441-9E657FD325ED}" srcOrd="1" destOrd="0" presId="urn:microsoft.com/office/officeart/2016/7/layout/RepeatingBendingProcessNew"/>
    <dgm:cxn modelId="{03FCD2FC-BCAF-4B3C-8FAF-76F129E2B307}" srcId="{5EBA88A6-E7FF-4A13-A956-0086444E69BE}" destId="{B89B7986-FB78-45CF-AF4C-727C937F37D1}" srcOrd="0" destOrd="0" parTransId="{6ED7E6B3-4AAF-46FE-B36B-6F37EE44A4FB}" sibTransId="{60ED8021-C7C9-45BB-ACC5-9960F5A0325B}"/>
    <dgm:cxn modelId="{20F598FD-FB93-4F2F-913B-BEA6DDB0BEE3}" type="presOf" srcId="{4C6D4BB2-EC51-4B37-9921-294726D3EAFA}" destId="{7E692B8C-3E9F-4B2D-89F1-5CA52E56C1FD}" srcOrd="0" destOrd="0" presId="urn:microsoft.com/office/officeart/2016/7/layout/RepeatingBendingProcessNew"/>
    <dgm:cxn modelId="{4BA5EDAB-6053-4E6A-A82B-0AFAA02326FB}" type="presParOf" srcId="{7E692B8C-3E9F-4B2D-89F1-5CA52E56C1FD}" destId="{374BDF92-D087-447B-8025-306F15C40B99}" srcOrd="0" destOrd="0" presId="urn:microsoft.com/office/officeart/2016/7/layout/RepeatingBendingProcessNew"/>
    <dgm:cxn modelId="{4D5D50BC-FDD6-472D-8E14-135EF6BEFC81}" type="presParOf" srcId="{7E692B8C-3E9F-4B2D-89F1-5CA52E56C1FD}" destId="{E68FFF25-53F6-4E9D-90AE-517508862B14}" srcOrd="1" destOrd="0" presId="urn:microsoft.com/office/officeart/2016/7/layout/RepeatingBendingProcessNew"/>
    <dgm:cxn modelId="{FC57C7A5-3A95-426D-9A48-1CB91E636338}" type="presParOf" srcId="{E68FFF25-53F6-4E9D-90AE-517508862B14}" destId="{B5C4E1B4-8428-4ABE-97DC-3097AE97AB20}" srcOrd="0" destOrd="0" presId="urn:microsoft.com/office/officeart/2016/7/layout/RepeatingBendingProcessNew"/>
    <dgm:cxn modelId="{F0F7BB97-0583-42B1-AD0B-883CE6BA795E}" type="presParOf" srcId="{7E692B8C-3E9F-4B2D-89F1-5CA52E56C1FD}" destId="{6286AF6C-5835-446F-97E8-A4B748AA08EC}" srcOrd="2" destOrd="0" presId="urn:microsoft.com/office/officeart/2016/7/layout/RepeatingBendingProcessNew"/>
    <dgm:cxn modelId="{2E6CD2B1-761A-48A7-B4CA-22EAE3F71283}" type="presParOf" srcId="{7E692B8C-3E9F-4B2D-89F1-5CA52E56C1FD}" destId="{233E03C7-32AE-4EB6-9515-4FD689E23388}" srcOrd="3" destOrd="0" presId="urn:microsoft.com/office/officeart/2016/7/layout/RepeatingBendingProcessNew"/>
    <dgm:cxn modelId="{5AE0B923-F29E-448C-9842-CDFE7108EAA2}" type="presParOf" srcId="{233E03C7-32AE-4EB6-9515-4FD689E23388}" destId="{01DE7F80-C6BF-49DA-A7AE-7A0E8AAFFB43}" srcOrd="0" destOrd="0" presId="urn:microsoft.com/office/officeart/2016/7/layout/RepeatingBendingProcessNew"/>
    <dgm:cxn modelId="{08858519-2F1A-4089-A28C-523BB3FD85A6}" type="presParOf" srcId="{7E692B8C-3E9F-4B2D-89F1-5CA52E56C1FD}" destId="{0FCE2A49-8C64-4DD8-A60F-8879FF58B826}" srcOrd="4" destOrd="0" presId="urn:microsoft.com/office/officeart/2016/7/layout/RepeatingBendingProcessNew"/>
    <dgm:cxn modelId="{1EF838B3-1F50-4A31-B4FE-C6325B9B8173}" type="presParOf" srcId="{7E692B8C-3E9F-4B2D-89F1-5CA52E56C1FD}" destId="{18530057-CEB3-468C-86D5-A525168ACD23}" srcOrd="5" destOrd="0" presId="urn:microsoft.com/office/officeart/2016/7/layout/RepeatingBendingProcessNew"/>
    <dgm:cxn modelId="{C19779F6-E6BC-4867-871E-64F25C132C4D}" type="presParOf" srcId="{18530057-CEB3-468C-86D5-A525168ACD23}" destId="{E34BD797-ED75-440A-B538-24B8F9A53D92}" srcOrd="0" destOrd="0" presId="urn:microsoft.com/office/officeart/2016/7/layout/RepeatingBendingProcessNew"/>
    <dgm:cxn modelId="{19453B3D-4387-4ED5-ADBF-937D74FB3485}" type="presParOf" srcId="{7E692B8C-3E9F-4B2D-89F1-5CA52E56C1FD}" destId="{6F17C955-DF5C-47EB-AC40-5F424B88CB00}" srcOrd="6" destOrd="0" presId="urn:microsoft.com/office/officeart/2016/7/layout/RepeatingBendingProcessNew"/>
    <dgm:cxn modelId="{26DEBE9E-BE59-4C3E-A03E-3ACF7FB6EFF0}" type="presParOf" srcId="{7E692B8C-3E9F-4B2D-89F1-5CA52E56C1FD}" destId="{BBE3C8CD-4A94-477A-B8D1-5A9D4B3C902D}" srcOrd="7" destOrd="0" presId="urn:microsoft.com/office/officeart/2016/7/layout/RepeatingBendingProcessNew"/>
    <dgm:cxn modelId="{1A3D25C5-C737-4BDC-BBB6-53C9345CB957}" type="presParOf" srcId="{BBE3C8CD-4A94-477A-B8D1-5A9D4B3C902D}" destId="{DC3FDE0B-92F1-4477-A2FC-D4502B142660}" srcOrd="0" destOrd="0" presId="urn:microsoft.com/office/officeart/2016/7/layout/RepeatingBendingProcessNew"/>
    <dgm:cxn modelId="{6C55602D-36AB-4F8B-98DA-D16C15C63F82}" type="presParOf" srcId="{7E692B8C-3E9F-4B2D-89F1-5CA52E56C1FD}" destId="{721211D7-DE28-4A8F-B33A-40D038F0F348}" srcOrd="8" destOrd="0" presId="urn:microsoft.com/office/officeart/2016/7/layout/RepeatingBendingProcessNew"/>
    <dgm:cxn modelId="{6C9B2FEB-810F-45AA-8D12-3585BF2CDF9A}" type="presParOf" srcId="{7E692B8C-3E9F-4B2D-89F1-5CA52E56C1FD}" destId="{358AD978-B072-4469-B081-F3FF99702849}" srcOrd="9" destOrd="0" presId="urn:microsoft.com/office/officeart/2016/7/layout/RepeatingBendingProcessNew"/>
    <dgm:cxn modelId="{405D4B9F-1032-40B7-B696-0054FC182EF3}" type="presParOf" srcId="{358AD978-B072-4469-B081-F3FF99702849}" destId="{49F7F430-09CF-4E12-B441-9E657FD325ED}" srcOrd="0" destOrd="0" presId="urn:microsoft.com/office/officeart/2016/7/layout/RepeatingBendingProcessNew"/>
    <dgm:cxn modelId="{7E46B255-613E-4809-9796-0822C2BB985C}" type="presParOf" srcId="{7E692B8C-3E9F-4B2D-89F1-5CA52E56C1FD}" destId="{BD6B4F15-4E4D-4B9A-B678-4C7BC36D5B8B}"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54561-C009-4CEE-953F-FAEE833D9A77}">
      <dsp:nvSpPr>
        <dsp:cNvPr id="0" name=""/>
        <dsp:cNvSpPr/>
      </dsp:nvSpPr>
      <dsp:spPr>
        <a:xfrm>
          <a:off x="3201" y="318495"/>
          <a:ext cx="2539866" cy="355581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Bebas Neue" panose="020B0506020202020201" pitchFamily="34" charset="0"/>
              <a:ea typeface="+mn-ea"/>
              <a:cs typeface="+mn-cs"/>
            </a:rPr>
            <a:t>Troubles with locating the right data</a:t>
          </a:r>
        </a:p>
      </dsp:txBody>
      <dsp:txXfrm>
        <a:off x="3201" y="1669704"/>
        <a:ext cx="2539866" cy="2133487"/>
      </dsp:txXfrm>
    </dsp:sp>
    <dsp:sp modelId="{C34AF711-21F0-423F-9ECE-E76B256C084B}">
      <dsp:nvSpPr>
        <dsp:cNvPr id="0" name=""/>
        <dsp:cNvSpPr/>
      </dsp:nvSpPr>
      <dsp:spPr>
        <a:xfrm>
          <a:off x="739762" y="674077"/>
          <a:ext cx="1066743" cy="1066743"/>
        </a:xfrm>
        <a:prstGeom prst="ellipse">
          <a:avLst/>
        </a:prstGeom>
        <a:solidFill>
          <a:srgbClr val="E97132"/>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5983" y="830298"/>
        <a:ext cx="754301" cy="754301"/>
      </dsp:txXfrm>
    </dsp:sp>
    <dsp:sp modelId="{763BE784-A47F-43CC-B67F-82F5D29689E5}">
      <dsp:nvSpPr>
        <dsp:cNvPr id="0" name=""/>
        <dsp:cNvSpPr/>
      </dsp:nvSpPr>
      <dsp:spPr>
        <a:xfrm>
          <a:off x="3201" y="3874237"/>
          <a:ext cx="2539866"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7162D-BE87-43AF-A579-716F7D39B01C}">
      <dsp:nvSpPr>
        <dsp:cNvPr id="0" name=""/>
        <dsp:cNvSpPr/>
      </dsp:nvSpPr>
      <dsp:spPr>
        <a:xfrm>
          <a:off x="2797054" y="318495"/>
          <a:ext cx="2539866" cy="3555813"/>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Bebas Neue" panose="020B0506020202020201" pitchFamily="34" charset="0"/>
              <a:ea typeface="+mn-ea"/>
              <a:cs typeface="+mn-cs"/>
            </a:rPr>
            <a:t>Drowning in irrelevant information while digging through mountains of data</a:t>
          </a:r>
        </a:p>
      </dsp:txBody>
      <dsp:txXfrm>
        <a:off x="2797054" y="1669704"/>
        <a:ext cx="2539866" cy="2133487"/>
      </dsp:txXfrm>
    </dsp:sp>
    <dsp:sp modelId="{21E2E443-8E58-4C4F-BE4C-FF0233D543B0}">
      <dsp:nvSpPr>
        <dsp:cNvPr id="0" name=""/>
        <dsp:cNvSpPr/>
      </dsp:nvSpPr>
      <dsp:spPr>
        <a:xfrm>
          <a:off x="3533615" y="674077"/>
          <a:ext cx="1066743" cy="1066743"/>
        </a:xfrm>
        <a:prstGeom prst="ellipse">
          <a:avLst/>
        </a:prstGeom>
        <a:solidFill>
          <a:srgbClr val="D2B81E"/>
        </a:solidFill>
        <a:ln w="19050" cap="flat" cmpd="sng" algn="ctr">
          <a:solidFill>
            <a:schemeClr val="accent2">
              <a:hueOff val="1841033"/>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9836" y="830298"/>
        <a:ext cx="754301" cy="754301"/>
      </dsp:txXfrm>
    </dsp:sp>
    <dsp:sp modelId="{F741DBDE-1750-4C14-A8E6-77E3DED46F9E}">
      <dsp:nvSpPr>
        <dsp:cNvPr id="0" name=""/>
        <dsp:cNvSpPr/>
      </dsp:nvSpPr>
      <dsp:spPr>
        <a:xfrm>
          <a:off x="2797054" y="3874237"/>
          <a:ext cx="2539866" cy="72"/>
        </a:xfrm>
        <a:prstGeom prst="rect">
          <a:avLst/>
        </a:prstGeom>
        <a:solidFill>
          <a:schemeClr val="accent2">
            <a:hueOff val="2761549"/>
            <a:satOff val="-7926"/>
            <a:lumOff val="-12690"/>
            <a:alphaOff val="0"/>
          </a:schemeClr>
        </a:solidFill>
        <a:ln w="19050" cap="flat" cmpd="sng" algn="ctr">
          <a:solidFill>
            <a:schemeClr val="accent2">
              <a:hueOff val="2761549"/>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20AE1-FC76-4D68-B046-047165879702}">
      <dsp:nvSpPr>
        <dsp:cNvPr id="0" name=""/>
        <dsp:cNvSpPr/>
      </dsp:nvSpPr>
      <dsp:spPr>
        <a:xfrm>
          <a:off x="5590907" y="318495"/>
          <a:ext cx="2539866" cy="3555813"/>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Bebas Neue" panose="020B0506020202020201" pitchFamily="34" charset="0"/>
              <a:ea typeface="+mn-ea"/>
              <a:cs typeface="+mn-cs"/>
            </a:rPr>
            <a:t>Importing stale materials to the new proposal while failing to formulate a unique new solution</a:t>
          </a:r>
        </a:p>
      </dsp:txBody>
      <dsp:txXfrm>
        <a:off x="5590907" y="1669704"/>
        <a:ext cx="2539866" cy="2133487"/>
      </dsp:txXfrm>
    </dsp:sp>
    <dsp:sp modelId="{DBA992CA-0BBB-4190-B81E-B99FCADD4086}">
      <dsp:nvSpPr>
        <dsp:cNvPr id="0" name=""/>
        <dsp:cNvSpPr/>
      </dsp:nvSpPr>
      <dsp:spPr>
        <a:xfrm>
          <a:off x="6327469" y="674077"/>
          <a:ext cx="1066743" cy="1066743"/>
        </a:xfrm>
        <a:prstGeom prst="ellipse">
          <a:avLst/>
        </a:prstGeom>
        <a:solidFill>
          <a:srgbClr val="75A71D"/>
        </a:solidFill>
        <a:ln w="19050" cap="flat" cmpd="sng" algn="ctr">
          <a:solidFill>
            <a:schemeClr val="accent2">
              <a:hueOff val="3682065"/>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3690" y="830298"/>
        <a:ext cx="754301" cy="754301"/>
      </dsp:txXfrm>
    </dsp:sp>
    <dsp:sp modelId="{BDAA4945-A96D-40B0-B8B1-11B673D93CAC}">
      <dsp:nvSpPr>
        <dsp:cNvPr id="0" name=""/>
        <dsp:cNvSpPr/>
      </dsp:nvSpPr>
      <dsp:spPr>
        <a:xfrm>
          <a:off x="5590907" y="3874237"/>
          <a:ext cx="2539866" cy="72"/>
        </a:xfrm>
        <a:prstGeom prst="rect">
          <a:avLst/>
        </a:prstGeom>
        <a:solidFill>
          <a:schemeClr val="accent2">
            <a:hueOff val="4602581"/>
            <a:satOff val="-13209"/>
            <a:lumOff val="-21149"/>
            <a:alphaOff val="0"/>
          </a:schemeClr>
        </a:solidFill>
        <a:ln w="19050" cap="flat" cmpd="sng" algn="ctr">
          <a:solidFill>
            <a:schemeClr val="accent2">
              <a:hueOff val="4602581"/>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B6D23-DD15-4453-8209-4BB25E48488A}">
      <dsp:nvSpPr>
        <dsp:cNvPr id="0" name=""/>
        <dsp:cNvSpPr/>
      </dsp:nvSpPr>
      <dsp:spPr>
        <a:xfrm>
          <a:off x="8384760" y="318495"/>
          <a:ext cx="2539866" cy="3555813"/>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Bebas Neue" panose="020B0506020202020201" pitchFamily="34" charset="0"/>
              <a:ea typeface="+mn-ea"/>
              <a:cs typeface="+mn-cs"/>
            </a:rPr>
            <a:t>Failing to weed out leftover artifacts that may be as egregious as another customer’s name</a:t>
          </a:r>
        </a:p>
      </dsp:txBody>
      <dsp:txXfrm>
        <a:off x="8384760" y="1669704"/>
        <a:ext cx="2539866" cy="2133487"/>
      </dsp:txXfrm>
    </dsp:sp>
    <dsp:sp modelId="{8FFBA4EE-48EA-46BC-8ABF-5A1D864AA216}">
      <dsp:nvSpPr>
        <dsp:cNvPr id="0" name=""/>
        <dsp:cNvSpPr/>
      </dsp:nvSpPr>
      <dsp:spPr>
        <a:xfrm>
          <a:off x="9121322" y="674077"/>
          <a:ext cx="1066743" cy="1066743"/>
        </a:xfrm>
        <a:prstGeom prst="ellipse">
          <a:avLst/>
        </a:prstGeom>
        <a:solidFill>
          <a:srgbClr val="277F1B"/>
        </a:solidFill>
        <a:ln w="19050" cap="flat" cmpd="sng" algn="ctr">
          <a:solidFill>
            <a:schemeClr val="accent2">
              <a:hueOff val="5523098"/>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7543" y="830298"/>
        <a:ext cx="754301" cy="754301"/>
      </dsp:txXfrm>
    </dsp:sp>
    <dsp:sp modelId="{8DE3FD6D-B93B-4A8F-BAFE-359FFC6CBBE9}">
      <dsp:nvSpPr>
        <dsp:cNvPr id="0" name=""/>
        <dsp:cNvSpPr/>
      </dsp:nvSpPr>
      <dsp:spPr>
        <a:xfrm>
          <a:off x="8384760" y="3874237"/>
          <a:ext cx="2539866"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E40C5-3739-4E3D-BF65-BF997702CA8E}">
      <dsp:nvSpPr>
        <dsp:cNvPr id="0" name=""/>
        <dsp:cNvSpPr/>
      </dsp:nvSpPr>
      <dsp:spPr>
        <a:xfrm>
          <a:off x="9385" y="9948"/>
          <a:ext cx="2263798" cy="679139"/>
        </a:xfrm>
        <a:prstGeom prst="chevron">
          <a:avLst>
            <a:gd name="adj" fmla="val 3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55" tIns="83855" rIns="83855" bIns="83855" numCol="1" spcCol="1270" anchor="ctr" anchorCtr="0">
          <a:noAutofit/>
        </a:bodyPr>
        <a:lstStyle/>
        <a:p>
          <a:pPr marL="0" lvl="0" indent="0" algn="ctr" defTabSz="1244600">
            <a:lnSpc>
              <a:spcPct val="90000"/>
            </a:lnSpc>
            <a:spcBef>
              <a:spcPct val="0"/>
            </a:spcBef>
            <a:spcAft>
              <a:spcPct val="35000"/>
            </a:spcAft>
            <a:buNone/>
          </a:pPr>
          <a:r>
            <a:rPr lang="en-US" sz="2800" kern="1200"/>
            <a:t>1. Collect</a:t>
          </a:r>
        </a:p>
      </dsp:txBody>
      <dsp:txXfrm>
        <a:off x="213127" y="9948"/>
        <a:ext cx="1856314" cy="679139"/>
      </dsp:txXfrm>
    </dsp:sp>
    <dsp:sp modelId="{6B2BDB03-0135-42C3-B784-160A24337882}">
      <dsp:nvSpPr>
        <dsp:cNvPr id="0" name=""/>
        <dsp:cNvSpPr/>
      </dsp:nvSpPr>
      <dsp:spPr>
        <a:xfrm>
          <a:off x="9385" y="689088"/>
          <a:ext cx="2060056" cy="26970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2790" tIns="162790" rIns="162790" bIns="325580" numCol="1" spcCol="1270" anchor="t" anchorCtr="0">
          <a:noAutofit/>
        </a:bodyPr>
        <a:lstStyle/>
        <a:p>
          <a:pPr marL="0" lvl="0" indent="0" algn="l" defTabSz="800100">
            <a:lnSpc>
              <a:spcPct val="90000"/>
            </a:lnSpc>
            <a:spcBef>
              <a:spcPct val="0"/>
            </a:spcBef>
            <a:spcAft>
              <a:spcPct val="35000"/>
            </a:spcAft>
            <a:buNone/>
          </a:pPr>
          <a:endParaRPr lang="en-US" sz="1800" kern="1200"/>
        </a:p>
        <a:p>
          <a:pPr marL="114300" lvl="1" indent="-114300" algn="l" defTabSz="622300">
            <a:lnSpc>
              <a:spcPct val="90000"/>
            </a:lnSpc>
            <a:spcBef>
              <a:spcPct val="0"/>
            </a:spcBef>
            <a:spcAft>
              <a:spcPct val="15000"/>
            </a:spcAft>
            <a:buChar char="•"/>
          </a:pPr>
          <a:r>
            <a:rPr lang="en-US" sz="1400" kern="1200"/>
            <a:t>Gather all relevant documents and data sources.</a:t>
          </a:r>
        </a:p>
        <a:p>
          <a:pPr marL="114300" lvl="1" indent="-114300" algn="l" defTabSz="622300">
            <a:lnSpc>
              <a:spcPct val="90000"/>
            </a:lnSpc>
            <a:spcBef>
              <a:spcPct val="0"/>
            </a:spcBef>
            <a:spcAft>
              <a:spcPct val="15000"/>
            </a:spcAft>
            <a:buChar char="•"/>
          </a:pPr>
          <a:r>
            <a:rPr lang="en-US" sz="1400" kern="1200"/>
            <a:t>Consider using synthetic data to fill in gaps.</a:t>
          </a:r>
        </a:p>
      </dsp:txBody>
      <dsp:txXfrm>
        <a:off x="9385" y="689088"/>
        <a:ext cx="2060056" cy="2697013"/>
      </dsp:txXfrm>
    </dsp:sp>
    <dsp:sp modelId="{CCFAFD23-D608-4950-AF95-8730CD4F6A81}">
      <dsp:nvSpPr>
        <dsp:cNvPr id="0" name=""/>
        <dsp:cNvSpPr/>
      </dsp:nvSpPr>
      <dsp:spPr>
        <a:xfrm>
          <a:off x="2217659" y="9948"/>
          <a:ext cx="2263798" cy="679139"/>
        </a:xfrm>
        <a:prstGeom prst="chevron">
          <a:avLst>
            <a:gd name="adj" fmla="val 3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55" tIns="83855" rIns="83855" bIns="83855" numCol="1" spcCol="1270" anchor="ctr" anchorCtr="0">
          <a:noAutofit/>
        </a:bodyPr>
        <a:lstStyle/>
        <a:p>
          <a:pPr marL="0" lvl="0" indent="0" algn="ctr" defTabSz="1244600">
            <a:lnSpc>
              <a:spcPct val="90000"/>
            </a:lnSpc>
            <a:spcBef>
              <a:spcPct val="0"/>
            </a:spcBef>
            <a:spcAft>
              <a:spcPct val="35000"/>
            </a:spcAft>
            <a:buNone/>
          </a:pPr>
          <a:r>
            <a:rPr lang="en-US" sz="2800" kern="1200"/>
            <a:t>2. Cleanse</a:t>
          </a:r>
        </a:p>
      </dsp:txBody>
      <dsp:txXfrm>
        <a:off x="2421401" y="9948"/>
        <a:ext cx="1856314" cy="679139"/>
      </dsp:txXfrm>
    </dsp:sp>
    <dsp:sp modelId="{48C1836E-7003-4FB0-AF64-36FBEA355ABB}">
      <dsp:nvSpPr>
        <dsp:cNvPr id="0" name=""/>
        <dsp:cNvSpPr/>
      </dsp:nvSpPr>
      <dsp:spPr>
        <a:xfrm>
          <a:off x="2217659" y="689088"/>
          <a:ext cx="2060056" cy="26970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2790" tIns="162790" rIns="162790" bIns="325580" numCol="1" spcCol="1270" anchor="t" anchorCtr="0">
          <a:noAutofit/>
        </a:bodyPr>
        <a:lstStyle/>
        <a:p>
          <a:pPr marL="0" lvl="0" indent="0" algn="l" defTabSz="666750">
            <a:lnSpc>
              <a:spcPct val="90000"/>
            </a:lnSpc>
            <a:spcBef>
              <a:spcPct val="0"/>
            </a:spcBef>
            <a:spcAft>
              <a:spcPct val="35000"/>
            </a:spcAft>
            <a:buNone/>
          </a:pPr>
          <a:endParaRPr lang="en-US" sz="1500" kern="1200"/>
        </a:p>
        <a:p>
          <a:pPr marL="114300" lvl="1" indent="-114300" algn="l" defTabSz="622300">
            <a:lnSpc>
              <a:spcPct val="90000"/>
            </a:lnSpc>
            <a:spcBef>
              <a:spcPct val="0"/>
            </a:spcBef>
            <a:spcAft>
              <a:spcPct val="15000"/>
            </a:spcAft>
            <a:buChar char="•"/>
            <a:tabLst>
              <a:tab pos="1600200" algn="l"/>
            </a:tabLst>
          </a:pPr>
          <a:r>
            <a:rPr lang="en-US" sz="1400" kern="1200"/>
            <a:t>Use AI tools to identify and correct inaccuracies.</a:t>
          </a:r>
        </a:p>
        <a:p>
          <a:pPr marL="114300" lvl="1" indent="-114300" algn="l" defTabSz="622300">
            <a:lnSpc>
              <a:spcPct val="90000"/>
            </a:lnSpc>
            <a:spcBef>
              <a:spcPct val="0"/>
            </a:spcBef>
            <a:spcAft>
              <a:spcPct val="15000"/>
            </a:spcAft>
            <a:buChar char="•"/>
            <a:tabLst>
              <a:tab pos="1600200" algn="l"/>
            </a:tabLst>
          </a:pPr>
          <a:r>
            <a:rPr lang="en-US" sz="1400" kern="1200"/>
            <a:t>Remove irrelevant or duplicate information.</a:t>
          </a:r>
        </a:p>
      </dsp:txBody>
      <dsp:txXfrm>
        <a:off x="2217659" y="689088"/>
        <a:ext cx="2060056" cy="2697013"/>
      </dsp:txXfrm>
    </dsp:sp>
    <dsp:sp modelId="{59F9703C-FDA3-4A80-BB3C-2A147AAA008F}">
      <dsp:nvSpPr>
        <dsp:cNvPr id="0" name=""/>
        <dsp:cNvSpPr/>
      </dsp:nvSpPr>
      <dsp:spPr>
        <a:xfrm>
          <a:off x="4425933" y="9948"/>
          <a:ext cx="2263798" cy="679139"/>
        </a:xfrm>
        <a:prstGeom prst="chevron">
          <a:avLst>
            <a:gd name="adj" fmla="val 3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55" tIns="83855" rIns="83855" bIns="83855" numCol="1" spcCol="1270" anchor="ctr" anchorCtr="0">
          <a:noAutofit/>
        </a:bodyPr>
        <a:lstStyle/>
        <a:p>
          <a:pPr marL="0" lvl="0" indent="0" algn="ctr" defTabSz="1244600">
            <a:lnSpc>
              <a:spcPct val="90000"/>
            </a:lnSpc>
            <a:spcBef>
              <a:spcPct val="0"/>
            </a:spcBef>
            <a:spcAft>
              <a:spcPct val="35000"/>
            </a:spcAft>
            <a:buNone/>
          </a:pPr>
          <a:r>
            <a:rPr lang="en-US" sz="2800" kern="1200"/>
            <a:t>3. Tag</a:t>
          </a:r>
        </a:p>
      </dsp:txBody>
      <dsp:txXfrm>
        <a:off x="4629675" y="9948"/>
        <a:ext cx="1856314" cy="679139"/>
      </dsp:txXfrm>
    </dsp:sp>
    <dsp:sp modelId="{AD3E913F-D067-4684-BDDB-03A6D4E0BC7D}">
      <dsp:nvSpPr>
        <dsp:cNvPr id="0" name=""/>
        <dsp:cNvSpPr/>
      </dsp:nvSpPr>
      <dsp:spPr>
        <a:xfrm>
          <a:off x="4425933" y="689088"/>
          <a:ext cx="2060056" cy="26970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2790" tIns="162790" rIns="162790" bIns="325580" numCol="1" spcCol="1270" anchor="t" anchorCtr="0">
          <a:noAutofit/>
        </a:bodyPr>
        <a:lstStyle/>
        <a:p>
          <a:pPr marL="0" lvl="0" indent="0" algn="l" defTabSz="666750">
            <a:lnSpc>
              <a:spcPct val="90000"/>
            </a:lnSpc>
            <a:spcBef>
              <a:spcPct val="0"/>
            </a:spcBef>
            <a:spcAft>
              <a:spcPct val="35000"/>
            </a:spcAft>
            <a:buNone/>
          </a:pPr>
          <a:endParaRPr lang="en-US" sz="1500" kern="1200"/>
        </a:p>
        <a:p>
          <a:pPr marL="114300" lvl="1" indent="-114300" algn="l" defTabSz="622300">
            <a:lnSpc>
              <a:spcPct val="90000"/>
            </a:lnSpc>
            <a:spcBef>
              <a:spcPct val="0"/>
            </a:spcBef>
            <a:spcAft>
              <a:spcPct val="15000"/>
            </a:spcAft>
            <a:buChar char="•"/>
          </a:pPr>
          <a:r>
            <a:rPr lang="en-US" sz="1400" kern="1200"/>
            <a:t>Apply relevant tags to each document or data point.</a:t>
          </a:r>
        </a:p>
        <a:p>
          <a:pPr marL="114300" lvl="1" indent="-114300" algn="l" defTabSz="622300">
            <a:lnSpc>
              <a:spcPct val="90000"/>
            </a:lnSpc>
            <a:spcBef>
              <a:spcPct val="0"/>
            </a:spcBef>
            <a:spcAft>
              <a:spcPct val="15000"/>
            </a:spcAft>
            <a:buChar char="•"/>
          </a:pPr>
          <a:r>
            <a:rPr lang="en-US" sz="1400" kern="1200"/>
            <a:t>Ensure consistent tagging for better organization.</a:t>
          </a:r>
        </a:p>
      </dsp:txBody>
      <dsp:txXfrm>
        <a:off x="4425933" y="689088"/>
        <a:ext cx="2060056" cy="2697013"/>
      </dsp:txXfrm>
    </dsp:sp>
    <dsp:sp modelId="{D24E2CF7-3F67-4B00-9A25-03E6AFB544F2}">
      <dsp:nvSpPr>
        <dsp:cNvPr id="0" name=""/>
        <dsp:cNvSpPr/>
      </dsp:nvSpPr>
      <dsp:spPr>
        <a:xfrm>
          <a:off x="6634208" y="9948"/>
          <a:ext cx="2263798" cy="679139"/>
        </a:xfrm>
        <a:prstGeom prst="chevron">
          <a:avLst>
            <a:gd name="adj" fmla="val 3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55" tIns="83855" rIns="83855" bIns="83855" numCol="1" spcCol="1270" anchor="ctr" anchorCtr="0">
          <a:noAutofit/>
        </a:bodyPr>
        <a:lstStyle/>
        <a:p>
          <a:pPr marL="0" lvl="0" indent="0" algn="ctr" defTabSz="1244600">
            <a:lnSpc>
              <a:spcPct val="90000"/>
            </a:lnSpc>
            <a:spcBef>
              <a:spcPct val="0"/>
            </a:spcBef>
            <a:spcAft>
              <a:spcPct val="35000"/>
            </a:spcAft>
            <a:buNone/>
          </a:pPr>
          <a:r>
            <a:rPr lang="en-US" sz="2800" kern="1200"/>
            <a:t>4. Classify</a:t>
          </a:r>
        </a:p>
      </dsp:txBody>
      <dsp:txXfrm>
        <a:off x="6837950" y="9948"/>
        <a:ext cx="1856314" cy="679139"/>
      </dsp:txXfrm>
    </dsp:sp>
    <dsp:sp modelId="{B984ED84-9143-4F05-A989-D6725DF77B35}">
      <dsp:nvSpPr>
        <dsp:cNvPr id="0" name=""/>
        <dsp:cNvSpPr/>
      </dsp:nvSpPr>
      <dsp:spPr>
        <a:xfrm>
          <a:off x="6634208" y="689088"/>
          <a:ext cx="2060056" cy="26970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2790" tIns="162790" rIns="162790" bIns="325580" numCol="1" spcCol="1270" anchor="t" anchorCtr="0">
          <a:noAutofit/>
        </a:bodyPr>
        <a:lstStyle/>
        <a:p>
          <a:pPr marL="0" lvl="0" indent="0" algn="l" defTabSz="488950">
            <a:lnSpc>
              <a:spcPct val="90000"/>
            </a:lnSpc>
            <a:spcBef>
              <a:spcPct val="0"/>
            </a:spcBef>
            <a:spcAft>
              <a:spcPct val="35000"/>
            </a:spcAft>
            <a:buNone/>
          </a:pPr>
          <a:endParaRPr lang="en-US" sz="1100" kern="1200"/>
        </a:p>
        <a:p>
          <a:pPr marL="114300" lvl="1" indent="-114300" algn="l" defTabSz="622300">
            <a:lnSpc>
              <a:spcPct val="90000"/>
            </a:lnSpc>
            <a:spcBef>
              <a:spcPct val="0"/>
            </a:spcBef>
            <a:spcAft>
              <a:spcPct val="15000"/>
            </a:spcAft>
            <a:buChar char="•"/>
          </a:pPr>
          <a:r>
            <a:rPr lang="en-US" sz="1400" kern="1200"/>
            <a:t>Categorize data into predefined groups </a:t>
          </a:r>
          <a:br>
            <a:rPr lang="en-US" sz="1400" kern="1200"/>
          </a:br>
          <a:r>
            <a:rPr lang="en-US" sz="1400" kern="1200"/>
            <a:t>(e.g., Winning Proposals, Capabilities Statements).</a:t>
          </a:r>
        </a:p>
        <a:p>
          <a:pPr marL="114300" lvl="1" indent="-114300" algn="l" defTabSz="622300">
            <a:lnSpc>
              <a:spcPct val="90000"/>
            </a:lnSpc>
            <a:spcBef>
              <a:spcPct val="0"/>
            </a:spcBef>
            <a:spcAft>
              <a:spcPct val="15000"/>
            </a:spcAft>
            <a:buChar char="•"/>
          </a:pPr>
          <a:r>
            <a:rPr lang="en-US" sz="1400" kern="1200"/>
            <a:t>Use AI to automate the classification process for efficiency.</a:t>
          </a:r>
        </a:p>
      </dsp:txBody>
      <dsp:txXfrm>
        <a:off x="6634208" y="689088"/>
        <a:ext cx="2060056" cy="2697013"/>
      </dsp:txXfrm>
    </dsp:sp>
    <dsp:sp modelId="{1F8AEB7C-512D-4E53-90C6-9EACABE07A9C}">
      <dsp:nvSpPr>
        <dsp:cNvPr id="0" name=""/>
        <dsp:cNvSpPr/>
      </dsp:nvSpPr>
      <dsp:spPr>
        <a:xfrm>
          <a:off x="8842482" y="9948"/>
          <a:ext cx="2263798" cy="679139"/>
        </a:xfrm>
        <a:prstGeom prst="chevron">
          <a:avLst>
            <a:gd name="adj" fmla="val 3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55" tIns="83855" rIns="83855" bIns="83855" numCol="1" spcCol="1270" anchor="ctr" anchorCtr="0">
          <a:noAutofit/>
        </a:bodyPr>
        <a:lstStyle/>
        <a:p>
          <a:pPr marL="0" lvl="0" indent="0" algn="ctr" defTabSz="1244600">
            <a:lnSpc>
              <a:spcPct val="90000"/>
            </a:lnSpc>
            <a:spcBef>
              <a:spcPct val="0"/>
            </a:spcBef>
            <a:spcAft>
              <a:spcPct val="35000"/>
            </a:spcAft>
            <a:buNone/>
          </a:pPr>
          <a:r>
            <a:rPr lang="en-US" sz="2800" kern="1200"/>
            <a:t>5. Build</a:t>
          </a:r>
        </a:p>
      </dsp:txBody>
      <dsp:txXfrm>
        <a:off x="9046224" y="9948"/>
        <a:ext cx="1856314" cy="679139"/>
      </dsp:txXfrm>
    </dsp:sp>
    <dsp:sp modelId="{34E7E476-7C95-4A39-A5B1-6BB04DBFD926}">
      <dsp:nvSpPr>
        <dsp:cNvPr id="0" name=""/>
        <dsp:cNvSpPr/>
      </dsp:nvSpPr>
      <dsp:spPr>
        <a:xfrm>
          <a:off x="8842482" y="689088"/>
          <a:ext cx="2060056" cy="26970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2790" tIns="162790" rIns="162790" bIns="325580" numCol="1" spcCol="1270" anchor="t" anchorCtr="0">
          <a:noAutofit/>
        </a:bodyPr>
        <a:lstStyle/>
        <a:p>
          <a:pPr marL="0" lvl="0" indent="0" algn="l" defTabSz="755650">
            <a:lnSpc>
              <a:spcPct val="90000"/>
            </a:lnSpc>
            <a:spcBef>
              <a:spcPct val="0"/>
            </a:spcBef>
            <a:spcAft>
              <a:spcPct val="35000"/>
            </a:spcAft>
            <a:buNone/>
          </a:pPr>
          <a:endParaRPr lang="en-US" sz="1700" kern="1200"/>
        </a:p>
        <a:p>
          <a:pPr marL="114300" lvl="1" indent="-114300" algn="l" defTabSz="622300">
            <a:lnSpc>
              <a:spcPct val="90000"/>
            </a:lnSpc>
            <a:spcBef>
              <a:spcPct val="0"/>
            </a:spcBef>
            <a:spcAft>
              <a:spcPct val="15000"/>
            </a:spcAft>
            <a:buChar char="•"/>
          </a:pPr>
          <a:r>
            <a:rPr lang="en-US" sz="1400" kern="1200"/>
            <a:t>Organize the cleansed, tagged, and classified data into a structured library.</a:t>
          </a:r>
        </a:p>
        <a:p>
          <a:pPr marL="114300" lvl="1" indent="-114300" algn="l" defTabSz="622300">
            <a:lnSpc>
              <a:spcPct val="90000"/>
            </a:lnSpc>
            <a:spcBef>
              <a:spcPct val="0"/>
            </a:spcBef>
            <a:spcAft>
              <a:spcPct val="15000"/>
            </a:spcAft>
            <a:buChar char="•"/>
          </a:pPr>
          <a:r>
            <a:rPr lang="en-US" sz="1400" kern="1200"/>
            <a:t>Use simple folder structures for easy navigation.</a:t>
          </a:r>
        </a:p>
      </dsp:txBody>
      <dsp:txXfrm>
        <a:off x="8842482" y="689088"/>
        <a:ext cx="2060056" cy="2697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FFF25-53F6-4E9D-90AE-517508862B14}">
      <dsp:nvSpPr>
        <dsp:cNvPr id="0" name=""/>
        <dsp:cNvSpPr/>
      </dsp:nvSpPr>
      <dsp:spPr>
        <a:xfrm>
          <a:off x="3184958" y="1266748"/>
          <a:ext cx="700412" cy="91440"/>
        </a:xfrm>
        <a:custGeom>
          <a:avLst/>
          <a:gdLst/>
          <a:ahLst/>
          <a:cxnLst/>
          <a:rect l="0" t="0" r="0" b="0"/>
          <a:pathLst>
            <a:path>
              <a:moveTo>
                <a:pt x="0" y="45720"/>
              </a:moveTo>
              <a:lnTo>
                <a:pt x="70041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6889" y="1308813"/>
        <a:ext cx="36550" cy="7310"/>
      </dsp:txXfrm>
    </dsp:sp>
    <dsp:sp modelId="{374BDF92-D087-447B-8025-306F15C40B99}">
      <dsp:nvSpPr>
        <dsp:cNvPr id="0" name=""/>
        <dsp:cNvSpPr/>
      </dsp:nvSpPr>
      <dsp:spPr>
        <a:xfrm>
          <a:off x="8443" y="358973"/>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1. Identify Data Gaps</a:t>
          </a:r>
          <a:endParaRPr lang="en-US" sz="1800" kern="1200"/>
        </a:p>
        <a:p>
          <a:pPr marL="114300" lvl="1" indent="-114300" algn="l" defTabSz="622300">
            <a:lnSpc>
              <a:spcPct val="90000"/>
            </a:lnSpc>
            <a:spcBef>
              <a:spcPct val="0"/>
            </a:spcBef>
            <a:spcAft>
              <a:spcPct val="15000"/>
            </a:spcAft>
            <a:buChar char="•"/>
          </a:pPr>
          <a:r>
            <a:rPr lang="en-US" sz="1400" b="0" i="0" kern="1200"/>
            <a:t>Analyze your existing data to identify areas where synthetic data can fill gaps.</a:t>
          </a:r>
          <a:br>
            <a:rPr lang="en-US" sz="1400" b="1" i="0" kern="1200"/>
          </a:br>
          <a:endParaRPr lang="en-US" sz="1400" kern="1200"/>
        </a:p>
      </dsp:txBody>
      <dsp:txXfrm>
        <a:off x="8443" y="358973"/>
        <a:ext cx="3178315" cy="1906989"/>
      </dsp:txXfrm>
    </dsp:sp>
    <dsp:sp modelId="{233E03C7-32AE-4EB6-9515-4FD689E23388}">
      <dsp:nvSpPr>
        <dsp:cNvPr id="0" name=""/>
        <dsp:cNvSpPr/>
      </dsp:nvSpPr>
      <dsp:spPr>
        <a:xfrm>
          <a:off x="7094286" y="1266748"/>
          <a:ext cx="700412" cy="91440"/>
        </a:xfrm>
        <a:custGeom>
          <a:avLst/>
          <a:gdLst/>
          <a:ahLst/>
          <a:cxnLst/>
          <a:rect l="0" t="0" r="0" b="0"/>
          <a:pathLst>
            <a:path>
              <a:moveTo>
                <a:pt x="0" y="45720"/>
              </a:moveTo>
              <a:lnTo>
                <a:pt x="70041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26217" y="1308813"/>
        <a:ext cx="36550" cy="7310"/>
      </dsp:txXfrm>
    </dsp:sp>
    <dsp:sp modelId="{6286AF6C-5835-446F-97E8-A4B748AA08EC}">
      <dsp:nvSpPr>
        <dsp:cNvPr id="0" name=""/>
        <dsp:cNvSpPr/>
      </dsp:nvSpPr>
      <dsp:spPr>
        <a:xfrm>
          <a:off x="3917771" y="358973"/>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2. Generate Synthetic Data</a:t>
          </a:r>
          <a:endParaRPr lang="en-US" sz="1800" kern="1200"/>
        </a:p>
        <a:p>
          <a:pPr marL="114300" lvl="1" indent="-114300" algn="l" defTabSz="622300">
            <a:lnSpc>
              <a:spcPct val="90000"/>
            </a:lnSpc>
            <a:spcBef>
              <a:spcPct val="0"/>
            </a:spcBef>
            <a:spcAft>
              <a:spcPct val="15000"/>
            </a:spcAft>
            <a:buChar char="•"/>
          </a:pPr>
          <a:r>
            <a:rPr lang="en-US" sz="1400" b="0" i="0" kern="1200"/>
            <a:t>Use Generative AI tools to create synthetic data that mimics the patterns and structures of your real data.</a:t>
          </a:r>
          <a:br>
            <a:rPr lang="en-US" sz="1400" b="1" i="0" kern="1200"/>
          </a:br>
          <a:endParaRPr lang="en-US" sz="1400" kern="1200"/>
        </a:p>
      </dsp:txBody>
      <dsp:txXfrm>
        <a:off x="3917771" y="358973"/>
        <a:ext cx="3178315" cy="1906989"/>
      </dsp:txXfrm>
    </dsp:sp>
    <dsp:sp modelId="{18530057-CEB3-468C-86D5-A525168ACD23}">
      <dsp:nvSpPr>
        <dsp:cNvPr id="0" name=""/>
        <dsp:cNvSpPr/>
      </dsp:nvSpPr>
      <dsp:spPr>
        <a:xfrm>
          <a:off x="1597600" y="2264163"/>
          <a:ext cx="7818656" cy="700412"/>
        </a:xfrm>
        <a:custGeom>
          <a:avLst/>
          <a:gdLst/>
          <a:ahLst/>
          <a:cxnLst/>
          <a:rect l="0" t="0" r="0" b="0"/>
          <a:pathLst>
            <a:path>
              <a:moveTo>
                <a:pt x="7818656" y="0"/>
              </a:moveTo>
              <a:lnTo>
                <a:pt x="7818656" y="367306"/>
              </a:lnTo>
              <a:lnTo>
                <a:pt x="0" y="367306"/>
              </a:lnTo>
              <a:lnTo>
                <a:pt x="0" y="700412"/>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0610" y="2610714"/>
        <a:ext cx="392637" cy="7310"/>
      </dsp:txXfrm>
    </dsp:sp>
    <dsp:sp modelId="{0FCE2A49-8C64-4DD8-A60F-8879FF58B826}">
      <dsp:nvSpPr>
        <dsp:cNvPr id="0" name=""/>
        <dsp:cNvSpPr/>
      </dsp:nvSpPr>
      <dsp:spPr>
        <a:xfrm>
          <a:off x="7827099" y="358973"/>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3. Curate Synthetic Data</a:t>
          </a:r>
          <a:endParaRPr lang="en-US" sz="1800" kern="1200"/>
        </a:p>
        <a:p>
          <a:pPr marL="114300" lvl="1" indent="-114300" algn="l" defTabSz="622300">
            <a:lnSpc>
              <a:spcPct val="90000"/>
            </a:lnSpc>
            <a:spcBef>
              <a:spcPct val="0"/>
            </a:spcBef>
            <a:spcAft>
              <a:spcPct val="15000"/>
            </a:spcAft>
            <a:buChar char="•"/>
          </a:pPr>
          <a:r>
            <a:rPr lang="en-US" sz="1400" b="0" i="0" kern="1200"/>
            <a:t>Review the generated data to ensure it is relevant and high-quality.</a:t>
          </a:r>
          <a:endParaRPr lang="en-US" sz="1400" kern="1200"/>
        </a:p>
        <a:p>
          <a:pPr marL="114300" lvl="1" indent="-114300" algn="l" defTabSz="622300">
            <a:lnSpc>
              <a:spcPct val="90000"/>
            </a:lnSpc>
            <a:spcBef>
              <a:spcPct val="0"/>
            </a:spcBef>
            <a:spcAft>
              <a:spcPct val="15000"/>
            </a:spcAft>
            <a:buChar char="•"/>
          </a:pPr>
          <a:r>
            <a:rPr lang="en-US" sz="1400" b="0" i="0" kern="1200"/>
            <a:t>Remove any inconsistencies or inaccuracies.</a:t>
          </a:r>
          <a:br>
            <a:rPr lang="en-US" sz="1400" b="1" i="0" kern="1200"/>
          </a:br>
          <a:endParaRPr lang="en-US" sz="1400" kern="1200"/>
        </a:p>
      </dsp:txBody>
      <dsp:txXfrm>
        <a:off x="7827099" y="358973"/>
        <a:ext cx="3178315" cy="1906989"/>
      </dsp:txXfrm>
    </dsp:sp>
    <dsp:sp modelId="{BBE3C8CD-4A94-477A-B8D1-5A9D4B3C902D}">
      <dsp:nvSpPr>
        <dsp:cNvPr id="0" name=""/>
        <dsp:cNvSpPr/>
      </dsp:nvSpPr>
      <dsp:spPr>
        <a:xfrm>
          <a:off x="3184958" y="3904750"/>
          <a:ext cx="700412" cy="91440"/>
        </a:xfrm>
        <a:custGeom>
          <a:avLst/>
          <a:gdLst/>
          <a:ahLst/>
          <a:cxnLst/>
          <a:rect l="0" t="0" r="0" b="0"/>
          <a:pathLst>
            <a:path>
              <a:moveTo>
                <a:pt x="0" y="45720"/>
              </a:moveTo>
              <a:lnTo>
                <a:pt x="70041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6889" y="3946815"/>
        <a:ext cx="36550" cy="7310"/>
      </dsp:txXfrm>
    </dsp:sp>
    <dsp:sp modelId="{6F17C955-DF5C-47EB-AC40-5F424B88CB00}">
      <dsp:nvSpPr>
        <dsp:cNvPr id="0" name=""/>
        <dsp:cNvSpPr/>
      </dsp:nvSpPr>
      <dsp:spPr>
        <a:xfrm>
          <a:off x="8443" y="2996975"/>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4. Tweak and Refine</a:t>
          </a:r>
          <a:endParaRPr lang="en-US" sz="1800" kern="1200"/>
        </a:p>
        <a:p>
          <a:pPr marL="114300" lvl="1" indent="-114300" algn="l" defTabSz="622300">
            <a:lnSpc>
              <a:spcPct val="90000"/>
            </a:lnSpc>
            <a:spcBef>
              <a:spcPct val="0"/>
            </a:spcBef>
            <a:spcAft>
              <a:spcPct val="15000"/>
            </a:spcAft>
            <a:buChar char="•"/>
          </a:pPr>
          <a:r>
            <a:rPr lang="en-US" sz="1400" b="0" i="0" kern="1200"/>
            <a:t>Adjust the synthetic data to better align with your specific requirements.</a:t>
          </a:r>
          <a:endParaRPr lang="en-US" sz="1400" kern="1200"/>
        </a:p>
        <a:p>
          <a:pPr marL="114300" lvl="1" indent="-114300" algn="l" defTabSz="622300">
            <a:lnSpc>
              <a:spcPct val="90000"/>
            </a:lnSpc>
            <a:spcBef>
              <a:spcPct val="0"/>
            </a:spcBef>
            <a:spcAft>
              <a:spcPct val="15000"/>
            </a:spcAft>
            <a:buChar char="•"/>
          </a:pPr>
          <a:r>
            <a:rPr lang="en-US" sz="1400" b="0" i="0" kern="1200"/>
            <a:t>Customize data attributes as needed.</a:t>
          </a:r>
          <a:br>
            <a:rPr lang="en-US" sz="1400" b="1" i="0" kern="1200"/>
          </a:br>
          <a:endParaRPr lang="en-US" sz="1400" kern="1200"/>
        </a:p>
      </dsp:txBody>
      <dsp:txXfrm>
        <a:off x="8443" y="2996975"/>
        <a:ext cx="3178315" cy="1906989"/>
      </dsp:txXfrm>
    </dsp:sp>
    <dsp:sp modelId="{358AD978-B072-4469-B081-F3FF99702849}">
      <dsp:nvSpPr>
        <dsp:cNvPr id="0" name=""/>
        <dsp:cNvSpPr/>
      </dsp:nvSpPr>
      <dsp:spPr>
        <a:xfrm>
          <a:off x="7094286" y="3904750"/>
          <a:ext cx="700412" cy="91440"/>
        </a:xfrm>
        <a:custGeom>
          <a:avLst/>
          <a:gdLst/>
          <a:ahLst/>
          <a:cxnLst/>
          <a:rect l="0" t="0" r="0" b="0"/>
          <a:pathLst>
            <a:path>
              <a:moveTo>
                <a:pt x="0" y="45720"/>
              </a:moveTo>
              <a:lnTo>
                <a:pt x="70041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26217" y="3946815"/>
        <a:ext cx="36550" cy="7310"/>
      </dsp:txXfrm>
    </dsp:sp>
    <dsp:sp modelId="{721211D7-DE28-4A8F-B33A-40D038F0F348}">
      <dsp:nvSpPr>
        <dsp:cNvPr id="0" name=""/>
        <dsp:cNvSpPr/>
      </dsp:nvSpPr>
      <dsp:spPr>
        <a:xfrm>
          <a:off x="3917771" y="2996975"/>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5. Approve Data</a:t>
          </a:r>
          <a:endParaRPr lang="en-US" sz="1800" kern="1200"/>
        </a:p>
        <a:p>
          <a:pPr marL="114300" lvl="1" indent="-114300" algn="l" defTabSz="622300">
            <a:lnSpc>
              <a:spcPct val="90000"/>
            </a:lnSpc>
            <a:spcBef>
              <a:spcPct val="0"/>
            </a:spcBef>
            <a:spcAft>
              <a:spcPct val="15000"/>
            </a:spcAft>
            <a:buChar char="•"/>
          </a:pPr>
          <a:r>
            <a:rPr lang="en-US" sz="1400" b="0" i="0" kern="1200"/>
            <a:t>Validate the curated and refined synthetic data.</a:t>
          </a:r>
          <a:endParaRPr lang="en-US" sz="1400" kern="1200"/>
        </a:p>
        <a:p>
          <a:pPr marL="114300" lvl="1" indent="-114300" algn="l" defTabSz="622300">
            <a:lnSpc>
              <a:spcPct val="90000"/>
            </a:lnSpc>
            <a:spcBef>
              <a:spcPct val="0"/>
            </a:spcBef>
            <a:spcAft>
              <a:spcPct val="15000"/>
            </a:spcAft>
            <a:buChar char="•"/>
          </a:pPr>
          <a:r>
            <a:rPr lang="en-US" sz="1400" b="0" i="0" kern="1200"/>
            <a:t>Ensure it meets your quality standards and data requirements.</a:t>
          </a:r>
          <a:br>
            <a:rPr lang="en-US" sz="1400" b="1" i="0" kern="1200"/>
          </a:br>
          <a:endParaRPr lang="en-US" sz="1400" kern="1200"/>
        </a:p>
      </dsp:txBody>
      <dsp:txXfrm>
        <a:off x="3917771" y="2996975"/>
        <a:ext cx="3178315" cy="1906989"/>
      </dsp:txXfrm>
    </dsp:sp>
    <dsp:sp modelId="{BD6B4F15-4E4D-4B9A-B678-4C7BC36D5B8B}">
      <dsp:nvSpPr>
        <dsp:cNvPr id="0" name=""/>
        <dsp:cNvSpPr/>
      </dsp:nvSpPr>
      <dsp:spPr>
        <a:xfrm>
          <a:off x="7827099" y="2996975"/>
          <a:ext cx="3178315" cy="19069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740" tIns="163477" rIns="155740" bIns="163477" numCol="1" spcCol="1270" anchor="t" anchorCtr="0">
          <a:noAutofit/>
        </a:bodyPr>
        <a:lstStyle/>
        <a:p>
          <a:pPr marL="0" lvl="0" indent="0" algn="l" defTabSz="800100">
            <a:lnSpc>
              <a:spcPct val="90000"/>
            </a:lnSpc>
            <a:spcBef>
              <a:spcPct val="0"/>
            </a:spcBef>
            <a:spcAft>
              <a:spcPct val="35000"/>
            </a:spcAft>
            <a:buNone/>
          </a:pPr>
          <a:r>
            <a:rPr lang="en-US" sz="1800" b="1" i="0" kern="1200"/>
            <a:t>6. Integrate into Library</a:t>
          </a:r>
          <a:endParaRPr lang="en-US" sz="1800" kern="1200"/>
        </a:p>
        <a:p>
          <a:pPr marL="114300" lvl="1" indent="-114300" algn="l" defTabSz="622300">
            <a:lnSpc>
              <a:spcPct val="90000"/>
            </a:lnSpc>
            <a:spcBef>
              <a:spcPct val="0"/>
            </a:spcBef>
            <a:spcAft>
              <a:spcPct val="15000"/>
            </a:spcAft>
            <a:buChar char="•"/>
          </a:pPr>
          <a:r>
            <a:rPr lang="en-US" sz="1400" b="0" i="0" kern="1200"/>
            <a:t>Incorporate the approved synthetic data into your existing data library.</a:t>
          </a:r>
          <a:endParaRPr lang="en-US" sz="1400" kern="1200"/>
        </a:p>
        <a:p>
          <a:pPr marL="114300" lvl="1" indent="-114300" algn="l" defTabSz="622300">
            <a:lnSpc>
              <a:spcPct val="90000"/>
            </a:lnSpc>
            <a:spcBef>
              <a:spcPct val="0"/>
            </a:spcBef>
            <a:spcAft>
              <a:spcPct val="15000"/>
            </a:spcAft>
            <a:buChar char="•"/>
          </a:pPr>
          <a:r>
            <a:rPr lang="en-US" sz="1400" b="0" i="0" kern="1200"/>
            <a:t>Organize it within your library structure for easy access and use.</a:t>
          </a:r>
          <a:endParaRPr lang="en-US" sz="1400" kern="1200"/>
        </a:p>
      </dsp:txBody>
      <dsp:txXfrm>
        <a:off x="7827099" y="2996975"/>
        <a:ext cx="3178315" cy="1906989"/>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99F2E-5222-4D0A-A988-08CD0CFA440A}" type="datetimeFigureOut">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4B397-317F-4ED2-BEC2-A7FD15F323C4}" type="slidenum">
              <a:t>‹#›</a:t>
            </a:fld>
            <a:endParaRPr lang="en-US"/>
          </a:p>
        </p:txBody>
      </p:sp>
    </p:spTree>
    <p:extLst>
      <p:ext uri="{BB962C8B-B14F-4D97-AF65-F5344CB8AC3E}">
        <p14:creationId xmlns:p14="http://schemas.microsoft.com/office/powerpoint/2010/main" val="53864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4B397-317F-4ED2-BEC2-A7FD15F323C4}" type="slidenum">
              <a:rPr lang="en-US" smtClean="0"/>
              <a:t>5</a:t>
            </a:fld>
            <a:endParaRPr lang="en-US"/>
          </a:p>
        </p:txBody>
      </p:sp>
    </p:spTree>
    <p:extLst>
      <p:ext uri="{BB962C8B-B14F-4D97-AF65-F5344CB8AC3E}">
        <p14:creationId xmlns:p14="http://schemas.microsoft.com/office/powerpoint/2010/main" val="53688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https://</a:t>
            </a:r>
            <a:r>
              <a:rPr lang="en-US" err="1"/>
              <a:t>g.page</a:t>
            </a:r>
            <a:r>
              <a:rPr lang="en-US"/>
              <a:t>/r/</a:t>
            </a:r>
            <a:r>
              <a:rPr lang="en-US" err="1"/>
              <a:t>CeQcAmyWUhUZEAI</a:t>
            </a:r>
            <a:r>
              <a:rPr lang="en-US"/>
              <a:t>/review</a:t>
            </a:r>
          </a:p>
          <a:p>
            <a:r>
              <a:rPr lang="en-US"/>
              <a:t>Facebook: https://</a:t>
            </a:r>
            <a:r>
              <a:rPr lang="en-US" err="1"/>
              <a:t>www.facebook.com</a:t>
            </a:r>
            <a:r>
              <a:rPr lang="en-US"/>
              <a:t>/</a:t>
            </a:r>
            <a:r>
              <a:rPr lang="en-US" err="1"/>
              <a:t>OSTGlobalSolutions</a:t>
            </a:r>
            <a:r>
              <a:rPr lang="en-US"/>
              <a:t>/reviews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23F70-9D0A-C345-A954-CBF5B376D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8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928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10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522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4B397-317F-4ED2-BEC2-A7FD15F323C4}" type="slidenum">
              <a:rPr lang="en-US" smtClean="0"/>
              <a:t>15</a:t>
            </a:fld>
            <a:endParaRPr lang="en-US"/>
          </a:p>
        </p:txBody>
      </p:sp>
    </p:spTree>
    <p:extLst>
      <p:ext uri="{BB962C8B-B14F-4D97-AF65-F5344CB8AC3E}">
        <p14:creationId xmlns:p14="http://schemas.microsoft.com/office/powerpoint/2010/main" val="65244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727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000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033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DE2936CF-6D89-715E-D53E-F3356DE6E884}"/>
            </a:ext>
          </a:extLst>
        </p:cNvPr>
        <p:cNvGrpSpPr/>
        <p:nvPr/>
      </p:nvGrpSpPr>
      <p:grpSpPr>
        <a:xfrm>
          <a:off x="0" y="0"/>
          <a:ext cx="0" cy="0"/>
          <a:chOff x="0" y="0"/>
          <a:chExt cx="0" cy="0"/>
        </a:xfrm>
      </p:grpSpPr>
      <p:sp>
        <p:nvSpPr>
          <p:cNvPr id="105" name="Google Shape;105;g2a410997fa3_1_25:notes">
            <a:extLst>
              <a:ext uri="{FF2B5EF4-FFF2-40B4-BE49-F238E27FC236}">
                <a16:creationId xmlns:a16="http://schemas.microsoft.com/office/drawing/2014/main" id="{372FF06B-FF32-9280-8236-FC48538A56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a410997fa3_1_25:notes">
            <a:extLst>
              <a:ext uri="{FF2B5EF4-FFF2-40B4-BE49-F238E27FC236}">
                <a16:creationId xmlns:a16="http://schemas.microsoft.com/office/drawing/2014/main" id="{742124EA-89F1-A3C4-4392-849BA688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450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4990-D5C9-1EDF-8A06-2B1C792574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5D20CB-C606-AE00-7953-6DDE5EB00A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81DF5F-F6D3-5A67-90EC-623A025DBF68}"/>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B60D6339-F882-6626-7700-BE3AF67C9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70A71-5727-1F12-F389-4AD63A143079}"/>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318532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1424-6CDA-B9D1-49BA-25B4BB57EE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66E72F-DDCE-0E60-5967-D175945270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E02D3-CAE5-8334-4720-E0D4A8100898}"/>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C9777F5E-3494-CC00-098A-94CE81067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B31C0-04D6-CDD2-5201-CBE4D0278404}"/>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75054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CF47E-28A0-A05A-F7D5-F0057A0550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78A541-6963-8A59-2F7D-1D435C861C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F5556-65B3-1643-1A2B-E664ACD3F022}"/>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516E7CAC-759E-92BB-2906-33113BBAA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313A5-A01E-3A18-0E44-A6A9029C0D20}"/>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124208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DA7E-DEC2-0DE1-8E4D-3D892F887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1C52EA-1853-00C9-F0F6-56F7C1040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E7AFE-9D43-3B96-171B-947480CC73EF}"/>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EE3D5B36-8667-08A9-071B-1F2ADFF05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AE593-8ADD-48CD-9E0E-1D447432B18E}"/>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1247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459B-F710-A72E-4939-D806CEA5EB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99E3DC-B038-489A-A54A-079F23871B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94567-D475-39E9-F61A-617D6198C041}"/>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9105A926-84DF-7450-A286-6F4E9D2B5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49A6A-28C5-909E-970C-8E3FB45E5D6E}"/>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2135067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5278-5EFE-431A-BA0F-D597CAF6A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285A75-446D-42FD-FAB6-DA77B5CE27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F3FDF-CF76-77A6-CD1D-58F8DB16B8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574307-C289-7775-6C2D-9AD4713131DA}"/>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6" name="Footer Placeholder 5">
            <a:extLst>
              <a:ext uri="{FF2B5EF4-FFF2-40B4-BE49-F238E27FC236}">
                <a16:creationId xmlns:a16="http://schemas.microsoft.com/office/drawing/2014/main" id="{62C395A5-36D5-422E-CD19-A0C588C84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75C72D-972B-9E2B-FE68-B6FE90747269}"/>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378940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0B07-E021-6074-C23A-AFA0B863C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A3D4F-0AF6-0285-4FE7-D96977009D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E7011-E385-9BE4-E84B-1C591720CD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B663E5-2969-67EA-D2A7-41F307CA6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428FB-F65C-5296-2F32-6916919C4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8E2911-6BE4-F4F3-423B-8837D9486127}"/>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8" name="Footer Placeholder 7">
            <a:extLst>
              <a:ext uri="{FF2B5EF4-FFF2-40B4-BE49-F238E27FC236}">
                <a16:creationId xmlns:a16="http://schemas.microsoft.com/office/drawing/2014/main" id="{3EBAC8CA-A4FF-6B1E-4BBD-4705D17555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828686-6CAE-DB8D-1989-E15AD874FC3E}"/>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314496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8F6A-78A9-B35D-0E09-B512BBA2F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5CA3DF-5C07-D06B-E0E7-FCA2319CCDB1}"/>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4" name="Footer Placeholder 3">
            <a:extLst>
              <a:ext uri="{FF2B5EF4-FFF2-40B4-BE49-F238E27FC236}">
                <a16:creationId xmlns:a16="http://schemas.microsoft.com/office/drawing/2014/main" id="{15557319-5171-B969-ED06-80DCDDDAAD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E0DB25-AD5F-FE81-28B1-C21CB52B394D}"/>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391068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0C4FB-E320-5605-BC2B-ECA8AE102201}"/>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3" name="Footer Placeholder 2">
            <a:extLst>
              <a:ext uri="{FF2B5EF4-FFF2-40B4-BE49-F238E27FC236}">
                <a16:creationId xmlns:a16="http://schemas.microsoft.com/office/drawing/2014/main" id="{76D0AF62-12DE-C785-6E0D-E6D489B227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B0E0C-8F99-3C65-9742-38D012DFAC6A}"/>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87134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043A-49F9-C771-0C59-0D223FF8B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BD848-5A21-85F8-3629-B233A691D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16C9D7-3C84-CDC5-094F-E74040B52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CFE6E-A0DA-E68C-2351-57AE8D3F5A27}"/>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6" name="Footer Placeholder 5">
            <a:extLst>
              <a:ext uri="{FF2B5EF4-FFF2-40B4-BE49-F238E27FC236}">
                <a16:creationId xmlns:a16="http://schemas.microsoft.com/office/drawing/2014/main" id="{E812C578-5953-E420-D6E8-301C6DB80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B1509-5BED-F790-817D-BFC6F463DAC2}"/>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174137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37EC-C080-C74D-D658-FB4FD2AB7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21D7B-C2AD-DAFC-9E60-F0A86C3D2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0A810-1780-D318-9E62-C44F1AD73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D92FB-AE36-FE83-0B9F-9A1E42A2F126}"/>
              </a:ext>
            </a:extLst>
          </p:cNvPr>
          <p:cNvSpPr>
            <a:spLocks noGrp="1"/>
          </p:cNvSpPr>
          <p:nvPr>
            <p:ph type="dt" sz="half" idx="10"/>
          </p:nvPr>
        </p:nvSpPr>
        <p:spPr/>
        <p:txBody>
          <a:bodyPr/>
          <a:lstStyle/>
          <a:p>
            <a:fld id="{7C657BE2-9F8F-48FE-984B-318522A3794A}" type="datetimeFigureOut">
              <a:rPr lang="en-US" smtClean="0"/>
              <a:t>9/26/2024</a:t>
            </a:fld>
            <a:endParaRPr lang="en-US"/>
          </a:p>
        </p:txBody>
      </p:sp>
      <p:sp>
        <p:nvSpPr>
          <p:cNvPr id="6" name="Footer Placeholder 5">
            <a:extLst>
              <a:ext uri="{FF2B5EF4-FFF2-40B4-BE49-F238E27FC236}">
                <a16:creationId xmlns:a16="http://schemas.microsoft.com/office/drawing/2014/main" id="{6B424AD8-11EB-D4E9-4ED4-D00326871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AAA50-C09F-B921-ADBC-A9CA3988996A}"/>
              </a:ext>
            </a:extLst>
          </p:cNvPr>
          <p:cNvSpPr>
            <a:spLocks noGrp="1"/>
          </p:cNvSpPr>
          <p:nvPr>
            <p:ph type="sldNum" sz="quarter" idx="12"/>
          </p:nvPr>
        </p:nvSpPr>
        <p:spPr/>
        <p:txBody>
          <a:bodyPr/>
          <a:lstStyle/>
          <a:p>
            <a:fld id="{B14AFA2E-5DA9-4C15-8A6E-38123CA566D6}" type="slidenum">
              <a:rPr lang="en-US" smtClean="0"/>
              <a:t>‹#›</a:t>
            </a:fld>
            <a:endParaRPr lang="en-US"/>
          </a:p>
        </p:txBody>
      </p:sp>
    </p:spTree>
    <p:extLst>
      <p:ext uri="{BB962C8B-B14F-4D97-AF65-F5344CB8AC3E}">
        <p14:creationId xmlns:p14="http://schemas.microsoft.com/office/powerpoint/2010/main" val="154783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28B5B5-545B-27C7-ADF1-306BDF294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5F534D-7F72-7C30-7730-BD9BDF448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33AC1-DD79-78A8-BD4B-ECF4A838E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657BE2-9F8F-48FE-984B-318522A3794A}" type="datetimeFigureOut">
              <a:rPr lang="en-US" smtClean="0"/>
              <a:t>9/26/2024</a:t>
            </a:fld>
            <a:endParaRPr lang="en-US"/>
          </a:p>
        </p:txBody>
      </p:sp>
      <p:sp>
        <p:nvSpPr>
          <p:cNvPr id="5" name="Footer Placeholder 4">
            <a:extLst>
              <a:ext uri="{FF2B5EF4-FFF2-40B4-BE49-F238E27FC236}">
                <a16:creationId xmlns:a16="http://schemas.microsoft.com/office/drawing/2014/main" id="{2C9E0633-6A6C-71AF-9833-AC9DFD720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FFD965-49E1-E569-3970-D04FE5E22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AFA2E-5DA9-4C15-8A6E-38123CA566D6}" type="slidenum">
              <a:rPr lang="en-US" smtClean="0"/>
              <a:t>‹#›</a:t>
            </a:fld>
            <a:endParaRPr lang="en-US"/>
          </a:p>
        </p:txBody>
      </p:sp>
    </p:spTree>
    <p:extLst>
      <p:ext uri="{BB962C8B-B14F-4D97-AF65-F5344CB8AC3E}">
        <p14:creationId xmlns:p14="http://schemas.microsoft.com/office/powerpoint/2010/main" val="1978534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svg"/><Relationship Id="rId7" Type="http://schemas.openxmlformats.org/officeDocument/2006/relationships/image" Target="../media/image31.svg"/><Relationship Id="rId12"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svg"/><Relationship Id="rId10" Type="http://schemas.openxmlformats.org/officeDocument/2006/relationships/image" Target="../media/image1.jpe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svg"/><Relationship Id="rId7"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6.png"/><Relationship Id="rId5" Type="http://schemas.openxmlformats.org/officeDocument/2006/relationships/image" Target="../media/image39.png"/><Relationship Id="rId10" Type="http://schemas.openxmlformats.org/officeDocument/2006/relationships/image" Target="../media/image2.png"/><Relationship Id="rId4" Type="http://schemas.openxmlformats.org/officeDocument/2006/relationships/image" Target="../media/image33.svg"/><Relationship Id="rId9"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3.svg"/><Relationship Id="rId7"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3.svg"/><Relationship Id="rId7"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6.png"/><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5.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6.png"/><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ostglobalsolutions.com/class/master-ai-to-enhance-bd-capture-proposal-processes-updated-to-include-the-latest-ai-developments-2/" TargetMode="External"/><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hyperlink" Target="http://www.ostglobalsolutions.com/" TargetMode="External"/><Relationship Id="rId4" Type="http://schemas.openxmlformats.org/officeDocument/2006/relationships/hyperlink" Target="https://calendly.com/psci-sales/demo-for-psci-ai-ost" TargetMode="External"/><Relationship Id="rId9" Type="http://schemas.openxmlformats.org/officeDocument/2006/relationships/hyperlink" Target="mailto:service@ostglobalsolution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diagramLayout" Target="../diagrams/layout1.xml"/><Relationship Id="rId21"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diagramData" Target="../diagrams/data1.xml"/><Relationship Id="rId16" Type="http://schemas.openxmlformats.org/officeDocument/2006/relationships/image" Target="../media/image16.svg"/><Relationship Id="rId20"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jpe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5.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graph&#10;&#10;Description automatically generated">
            <a:extLst>
              <a:ext uri="{FF2B5EF4-FFF2-40B4-BE49-F238E27FC236}">
                <a16:creationId xmlns:a16="http://schemas.microsoft.com/office/drawing/2014/main" id="{0EBED17B-3987-5D31-97E5-2110C81EB664}"/>
              </a:ext>
            </a:extLst>
          </p:cNvPr>
          <p:cNvPicPr>
            <a:picLocks noChangeAspect="1"/>
          </p:cNvPicPr>
          <p:nvPr/>
        </p:nvPicPr>
        <p:blipFill>
          <a:blip r:embed="rId2"/>
          <a:srcRect r="11095"/>
          <a:stretch/>
        </p:blipFill>
        <p:spPr>
          <a:xfrm>
            <a:off x="0" y="-1586"/>
            <a:ext cx="12192000" cy="6858000"/>
          </a:xfrm>
          <a:prstGeom prst="rect">
            <a:avLst/>
          </a:prstGeom>
        </p:spPr>
      </p:pic>
      <p:sp>
        <p:nvSpPr>
          <p:cNvPr id="6" name="Rectangle 5">
            <a:extLst>
              <a:ext uri="{FF2B5EF4-FFF2-40B4-BE49-F238E27FC236}">
                <a16:creationId xmlns:a16="http://schemas.microsoft.com/office/drawing/2014/main" id="{F65CF33E-BE9F-DF6A-86EE-57F48ACB7D0C}"/>
              </a:ext>
            </a:extLst>
          </p:cNvPr>
          <p:cNvSpPr/>
          <p:nvPr/>
        </p:nvSpPr>
        <p:spPr>
          <a:xfrm>
            <a:off x="7581900" y="-1586"/>
            <a:ext cx="46101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00E73FA4-5A37-069A-9B69-1EC6448E8D91}"/>
              </a:ext>
            </a:extLst>
          </p:cNvPr>
          <p:cNvSpPr txBox="1">
            <a:spLocks/>
          </p:cNvSpPr>
          <p:nvPr/>
        </p:nvSpPr>
        <p:spPr>
          <a:xfrm>
            <a:off x="7836262" y="1477170"/>
            <a:ext cx="4101376" cy="238760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How to Create a Gen AI-Enhanced Proposal Library for Winning Government Contracts</a:t>
            </a:r>
          </a:p>
        </p:txBody>
      </p:sp>
      <p:sp>
        <p:nvSpPr>
          <p:cNvPr id="12" name="Subtitle 2">
            <a:extLst>
              <a:ext uri="{FF2B5EF4-FFF2-40B4-BE49-F238E27FC236}">
                <a16:creationId xmlns:a16="http://schemas.microsoft.com/office/drawing/2014/main" id="{795E673B-D968-B793-3340-BA1B4C42FEE4}"/>
              </a:ext>
            </a:extLst>
          </p:cNvPr>
          <p:cNvSpPr txBox="1">
            <a:spLocks/>
          </p:cNvSpPr>
          <p:nvPr/>
        </p:nvSpPr>
        <p:spPr>
          <a:xfrm>
            <a:off x="7836262" y="4277916"/>
            <a:ext cx="410137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Olessia Smotrova and Christian Ferreira</a:t>
            </a:r>
          </a:p>
        </p:txBody>
      </p:sp>
      <p:pic>
        <p:nvPicPr>
          <p:cNvPr id="13" name="Picture 12">
            <a:extLst>
              <a:ext uri="{FF2B5EF4-FFF2-40B4-BE49-F238E27FC236}">
                <a16:creationId xmlns:a16="http://schemas.microsoft.com/office/drawing/2014/main" id="{2383063B-951F-72FA-4153-F3F569887FC9}"/>
              </a:ext>
            </a:extLst>
          </p:cNvPr>
          <p:cNvPicPr>
            <a:picLocks noChangeAspect="1"/>
          </p:cNvPicPr>
          <p:nvPr/>
        </p:nvPicPr>
        <p:blipFill>
          <a:blip r:embed="rId3"/>
          <a:stretch>
            <a:fillRect/>
          </a:stretch>
        </p:blipFill>
        <p:spPr>
          <a:xfrm>
            <a:off x="10732100" y="5742780"/>
            <a:ext cx="1071950" cy="726544"/>
          </a:xfrm>
          <a:prstGeom prst="rect">
            <a:avLst/>
          </a:prstGeom>
        </p:spPr>
      </p:pic>
      <p:pic>
        <p:nvPicPr>
          <p:cNvPr id="17" name="Picture 16" descr="A logo of a company&#10;&#10;Description automatically generated">
            <a:extLst>
              <a:ext uri="{FF2B5EF4-FFF2-40B4-BE49-F238E27FC236}">
                <a16:creationId xmlns:a16="http://schemas.microsoft.com/office/drawing/2014/main" id="{DBB24C22-8895-783E-2EAF-462F98BBD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462" y="5475856"/>
            <a:ext cx="2286005" cy="928118"/>
          </a:xfrm>
          <a:prstGeom prst="rect">
            <a:avLst/>
          </a:prstGeom>
        </p:spPr>
      </p:pic>
    </p:spTree>
    <p:extLst>
      <p:ext uri="{BB962C8B-B14F-4D97-AF65-F5344CB8AC3E}">
        <p14:creationId xmlns:p14="http://schemas.microsoft.com/office/powerpoint/2010/main" val="412749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145F-6514-3604-39CF-F336444D5F69}"/>
              </a:ext>
            </a:extLst>
          </p:cNvPr>
          <p:cNvSpPr>
            <a:spLocks noGrp="1"/>
          </p:cNvSpPr>
          <p:nvPr>
            <p:ph type="title"/>
          </p:nvPr>
        </p:nvSpPr>
        <p:spPr>
          <a:xfrm>
            <a:off x="753700" y="520494"/>
            <a:ext cx="10515600" cy="1325563"/>
          </a:xfrm>
        </p:spPr>
        <p:txBody>
          <a:bodyPr>
            <a:normAutofit fontScale="90000"/>
          </a:bodyPr>
          <a:lstStyle/>
          <a:p>
            <a:r>
              <a:rPr lang="en-US"/>
              <a:t>How an AI-Augmented Proposal Library Will Help You Leverage Previously Written Proposals</a:t>
            </a:r>
          </a:p>
        </p:txBody>
      </p:sp>
      <p:sp>
        <p:nvSpPr>
          <p:cNvPr id="3" name="Content Placeholder 2">
            <a:extLst>
              <a:ext uri="{FF2B5EF4-FFF2-40B4-BE49-F238E27FC236}">
                <a16:creationId xmlns:a16="http://schemas.microsoft.com/office/drawing/2014/main" id="{11FA8907-A788-DE3C-45A7-26ECCE5A34FD}"/>
              </a:ext>
            </a:extLst>
          </p:cNvPr>
          <p:cNvSpPr>
            <a:spLocks noGrp="1"/>
          </p:cNvSpPr>
          <p:nvPr>
            <p:ph idx="1"/>
          </p:nvPr>
        </p:nvSpPr>
        <p:spPr>
          <a:xfrm>
            <a:off x="753700" y="2073941"/>
            <a:ext cx="6478493" cy="4418933"/>
          </a:xfrm>
        </p:spPr>
        <p:txBody>
          <a:bodyPr>
            <a:normAutofit/>
          </a:bodyPr>
          <a:lstStyle/>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AI helps transform static, passive content into an active, strategic asset with your existing knowledge library</a:t>
            </a:r>
          </a:p>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AI is not just finding and copy-pasting old content</a:t>
            </a:r>
          </a:p>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It is transforming high-value strategies, narratives, and win themes that worked before into the currently relevant solutions</a:t>
            </a:r>
          </a:p>
        </p:txBody>
      </p:sp>
      <p:sp>
        <p:nvSpPr>
          <p:cNvPr id="5" name="TextBox 4">
            <a:extLst>
              <a:ext uri="{FF2B5EF4-FFF2-40B4-BE49-F238E27FC236}">
                <a16:creationId xmlns:a16="http://schemas.microsoft.com/office/drawing/2014/main" id="{F6B88B35-564B-908E-458D-6CC287F3F92C}"/>
              </a:ext>
            </a:extLst>
          </p:cNvPr>
          <p:cNvSpPr txBox="1"/>
          <p:nvPr/>
        </p:nvSpPr>
        <p:spPr>
          <a:xfrm>
            <a:off x="7424736" y="3645265"/>
            <a:ext cx="4095751" cy="2554545"/>
          </a:xfrm>
          <a:prstGeom prst="rect">
            <a:avLst/>
          </a:prstGeom>
          <a:solidFill>
            <a:schemeClr val="accent4">
              <a:lumMod val="40000"/>
              <a:lumOff val="60000"/>
            </a:schemeClr>
          </a:solidFill>
        </p:spPr>
        <p:txBody>
          <a:bodyPr wrap="square">
            <a:spAutoFit/>
          </a:bodyPr>
          <a:lstStyle/>
          <a:p>
            <a:r>
              <a:rPr lang="en-US" sz="2000">
                <a:latin typeface="Bebas Neue" panose="020B0506020202020201" pitchFamily="34" charset="0"/>
              </a:rPr>
              <a:t>AI is like a master chef remixing ingredients from 20 previous recipes to create a dish that’s better than any one individual recipe</a:t>
            </a:r>
          </a:p>
          <a:p>
            <a:endParaRPr lang="en-US" sz="2000">
              <a:latin typeface="Bebas Neue" panose="020B0506020202020201" pitchFamily="34" charset="0"/>
            </a:endParaRPr>
          </a:p>
          <a:p>
            <a:r>
              <a:rPr lang="en-US" sz="2000">
                <a:latin typeface="Bebas Neue" panose="020B0506020202020201" pitchFamily="34" charset="0"/>
              </a:rPr>
              <a:t>…And simultaneously tailoring it to this one customer’s picky eating preferences and food sensitivities to create something completely unique</a:t>
            </a:r>
          </a:p>
        </p:txBody>
      </p:sp>
      <p:pic>
        <p:nvPicPr>
          <p:cNvPr id="6" name="Graphic 5" descr="Artificial Intelligence with solid fill">
            <a:extLst>
              <a:ext uri="{FF2B5EF4-FFF2-40B4-BE49-F238E27FC236}">
                <a16:creationId xmlns:a16="http://schemas.microsoft.com/office/drawing/2014/main" id="{8630FE99-4799-93C3-537A-3247709540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3180" y="2390056"/>
            <a:ext cx="1240831" cy="1240831"/>
          </a:xfrm>
          <a:prstGeom prst="rect">
            <a:avLst/>
          </a:prstGeom>
        </p:spPr>
      </p:pic>
      <p:pic>
        <p:nvPicPr>
          <p:cNvPr id="8" name="Graphic 7" descr="Cooked turkey with solid fill">
            <a:extLst>
              <a:ext uri="{FF2B5EF4-FFF2-40B4-BE49-F238E27FC236}">
                <a16:creationId xmlns:a16="http://schemas.microsoft.com/office/drawing/2014/main" id="{AA82EA8C-1C02-FC0C-5765-7791D7AE42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2611" y="1661673"/>
            <a:ext cx="914400" cy="914400"/>
          </a:xfrm>
          <a:prstGeom prst="rect">
            <a:avLst/>
          </a:prstGeom>
        </p:spPr>
      </p:pic>
      <p:pic>
        <p:nvPicPr>
          <p:cNvPr id="10" name="Graphic 9" descr="Chef Hat with solid fill">
            <a:extLst>
              <a:ext uri="{FF2B5EF4-FFF2-40B4-BE49-F238E27FC236}">
                <a16:creationId xmlns:a16="http://schemas.microsoft.com/office/drawing/2014/main" id="{7033ED99-0658-1EF4-3C05-5208B9768F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8494" y="1574390"/>
            <a:ext cx="1021575" cy="1021575"/>
          </a:xfrm>
          <a:prstGeom prst="rect">
            <a:avLst/>
          </a:prstGeom>
        </p:spPr>
      </p:pic>
      <p:pic>
        <p:nvPicPr>
          <p:cNvPr id="12" name="Graphic 11" descr="Document with solid fill">
            <a:extLst>
              <a:ext uri="{FF2B5EF4-FFF2-40B4-BE49-F238E27FC236}">
                <a16:creationId xmlns:a16="http://schemas.microsoft.com/office/drawing/2014/main" id="{F4C18985-D2B5-2BA6-7B66-936AAAD719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72791" y="2396862"/>
            <a:ext cx="1157286" cy="1157286"/>
          </a:xfrm>
          <a:prstGeom prst="rect">
            <a:avLst/>
          </a:prstGeom>
        </p:spPr>
      </p:pic>
      <p:sp>
        <p:nvSpPr>
          <p:cNvPr id="13" name="TextBox 12">
            <a:extLst>
              <a:ext uri="{FF2B5EF4-FFF2-40B4-BE49-F238E27FC236}">
                <a16:creationId xmlns:a16="http://schemas.microsoft.com/office/drawing/2014/main" id="{3941AA6A-E764-9CDA-6A91-9C38B96FAF68}"/>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14" name="Picture 13" descr="A group of people standing around a graph&#10;&#10;Description automatically generated">
            <a:extLst>
              <a:ext uri="{FF2B5EF4-FFF2-40B4-BE49-F238E27FC236}">
                <a16:creationId xmlns:a16="http://schemas.microsoft.com/office/drawing/2014/main" id="{C371060B-DD30-D28E-9579-01C63B7F24C3}"/>
              </a:ext>
            </a:extLst>
          </p:cNvPr>
          <p:cNvPicPr>
            <a:picLocks noChangeAspect="1"/>
          </p:cNvPicPr>
          <p:nvPr/>
        </p:nvPicPr>
        <p:blipFill>
          <a:blip r:embed="rId10"/>
          <a:srcRect r="11095" b="91366"/>
          <a:stretch/>
        </p:blipFill>
        <p:spPr>
          <a:xfrm>
            <a:off x="-21608" y="-18129"/>
            <a:ext cx="12213608" cy="592136"/>
          </a:xfrm>
          <a:prstGeom prst="rect">
            <a:avLst/>
          </a:prstGeom>
        </p:spPr>
      </p:pic>
      <p:pic>
        <p:nvPicPr>
          <p:cNvPr id="15" name="Picture 14">
            <a:extLst>
              <a:ext uri="{FF2B5EF4-FFF2-40B4-BE49-F238E27FC236}">
                <a16:creationId xmlns:a16="http://schemas.microsoft.com/office/drawing/2014/main" id="{0343E9A8-F302-6950-0210-7658DB8138C2}"/>
              </a:ext>
            </a:extLst>
          </p:cNvPr>
          <p:cNvPicPr>
            <a:picLocks noChangeAspect="1"/>
          </p:cNvPicPr>
          <p:nvPr/>
        </p:nvPicPr>
        <p:blipFill>
          <a:blip r:embed="rId11"/>
          <a:stretch>
            <a:fillRect/>
          </a:stretch>
        </p:blipFill>
        <p:spPr>
          <a:xfrm>
            <a:off x="3753413" y="5867150"/>
            <a:ext cx="1211183" cy="82091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535B1E63-FC4F-76DA-0821-86AB7C59A1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2479191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0546-2EA9-5DF6-61A3-7E1015A2EFAE}"/>
              </a:ext>
            </a:extLst>
          </p:cNvPr>
          <p:cNvSpPr>
            <a:spLocks noGrp="1"/>
          </p:cNvSpPr>
          <p:nvPr>
            <p:ph type="title"/>
          </p:nvPr>
        </p:nvSpPr>
        <p:spPr>
          <a:xfrm>
            <a:off x="685800" y="365125"/>
            <a:ext cx="10515600" cy="1325563"/>
          </a:xfrm>
        </p:spPr>
        <p:txBody>
          <a:bodyPr/>
          <a:lstStyle/>
          <a:p>
            <a:r>
              <a:rPr lang="en-US"/>
              <a:t>Easiest AI Tasks</a:t>
            </a:r>
          </a:p>
        </p:txBody>
      </p:sp>
      <p:sp>
        <p:nvSpPr>
          <p:cNvPr id="3" name="Content Placeholder 2">
            <a:extLst>
              <a:ext uri="{FF2B5EF4-FFF2-40B4-BE49-F238E27FC236}">
                <a16:creationId xmlns:a16="http://schemas.microsoft.com/office/drawing/2014/main" id="{C52E4047-0D1B-9091-5E36-EE21F4ADA315}"/>
              </a:ext>
            </a:extLst>
          </p:cNvPr>
          <p:cNvSpPr>
            <a:spLocks noGrp="1"/>
          </p:cNvSpPr>
          <p:nvPr>
            <p:ph idx="1"/>
          </p:nvPr>
        </p:nvSpPr>
        <p:spPr>
          <a:xfrm>
            <a:off x="685800" y="1539217"/>
            <a:ext cx="6336352" cy="4824339"/>
          </a:xfrm>
        </p:spPr>
        <p:txBody>
          <a:bodyPr>
            <a:normAutofit/>
          </a:bodyPr>
          <a:lstStyle/>
          <a:p>
            <a:pPr>
              <a:lnSpc>
                <a:spcPct val="100000"/>
              </a:lnSpc>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easiest proposal tasks AI can perform and save time is to find the right past performance examples, references, graphics, and resumes</a:t>
            </a:r>
          </a:p>
          <a:p>
            <a:pPr>
              <a:lnSpc>
                <a:spcPct val="100000"/>
              </a:lnSpc>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An AI-augmented proposal library also simplifies the hardest tasks such as win themes development, section content brainstorming, and text and graphics generation</a:t>
            </a:r>
          </a:p>
        </p:txBody>
      </p:sp>
      <p:sp>
        <p:nvSpPr>
          <p:cNvPr id="4" name="TextBox 3">
            <a:extLst>
              <a:ext uri="{FF2B5EF4-FFF2-40B4-BE49-F238E27FC236}">
                <a16:creationId xmlns:a16="http://schemas.microsoft.com/office/drawing/2014/main" id="{A7CCE1A7-1F75-AC68-BCE9-56FE8B23C915}"/>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7" name="Picture 6" descr="A group of people standing around a graph&#10;&#10;Description automatically generated">
            <a:extLst>
              <a:ext uri="{FF2B5EF4-FFF2-40B4-BE49-F238E27FC236}">
                <a16:creationId xmlns:a16="http://schemas.microsoft.com/office/drawing/2014/main" id="{BB2C79B6-9671-EF48-60D9-7D732CE15EE4}"/>
              </a:ext>
            </a:extLst>
          </p:cNvPr>
          <p:cNvPicPr>
            <a:picLocks noChangeAspect="1"/>
          </p:cNvPicPr>
          <p:nvPr/>
        </p:nvPicPr>
        <p:blipFill>
          <a:blip r:embed="rId2"/>
          <a:srcRect r="11095" b="91366"/>
          <a:stretch/>
        </p:blipFill>
        <p:spPr>
          <a:xfrm>
            <a:off x="-21608" y="-18129"/>
            <a:ext cx="12213608" cy="592136"/>
          </a:xfrm>
          <a:prstGeom prst="rect">
            <a:avLst/>
          </a:prstGeom>
        </p:spPr>
      </p:pic>
      <p:pic>
        <p:nvPicPr>
          <p:cNvPr id="8" name="Picture 7">
            <a:extLst>
              <a:ext uri="{FF2B5EF4-FFF2-40B4-BE49-F238E27FC236}">
                <a16:creationId xmlns:a16="http://schemas.microsoft.com/office/drawing/2014/main" id="{EF63774A-5425-18BC-2A0B-0EFDEA2544F4}"/>
              </a:ext>
            </a:extLst>
          </p:cNvPr>
          <p:cNvPicPr>
            <a:picLocks noChangeAspect="1"/>
          </p:cNvPicPr>
          <p:nvPr/>
        </p:nvPicPr>
        <p:blipFill>
          <a:blip r:embed="rId3"/>
          <a:stretch>
            <a:fillRect/>
          </a:stretch>
        </p:blipFill>
        <p:spPr>
          <a:xfrm>
            <a:off x="3753413" y="5867150"/>
            <a:ext cx="1211183" cy="820914"/>
          </a:xfrm>
          <a:prstGeom prst="rect">
            <a:avLst/>
          </a:prstGeom>
        </p:spPr>
      </p:pic>
      <p:pic>
        <p:nvPicPr>
          <p:cNvPr id="9" name="Picture 8" descr="A black and white logo&#10;&#10;Description automatically generated">
            <a:extLst>
              <a:ext uri="{FF2B5EF4-FFF2-40B4-BE49-F238E27FC236}">
                <a16:creationId xmlns:a16="http://schemas.microsoft.com/office/drawing/2014/main" id="{9379ADD4-4934-141E-CB36-39A60F703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
        <p:nvSpPr>
          <p:cNvPr id="5" name="Ellipse 16">
            <a:extLst>
              <a:ext uri="{FF2B5EF4-FFF2-40B4-BE49-F238E27FC236}">
                <a16:creationId xmlns:a16="http://schemas.microsoft.com/office/drawing/2014/main" id="{C4810341-4290-75AF-02B2-EE9FDFA58374}"/>
              </a:ext>
            </a:extLst>
          </p:cNvPr>
          <p:cNvSpPr>
            <a:spLocks noChangeAspect="1"/>
          </p:cNvSpPr>
          <p:nvPr/>
        </p:nvSpPr>
        <p:spPr bwMode="gray">
          <a:xfrm>
            <a:off x="7689798" y="964628"/>
            <a:ext cx="3608792" cy="3608792"/>
          </a:xfrm>
          <a:prstGeom prst="ellipse">
            <a:avLst/>
          </a:prstGeom>
          <a:noFill/>
          <a:ln w="19050" cap="flat" cmpd="sng" algn="ctr">
            <a:solidFill>
              <a:srgbClr val="FFC000">
                <a:lumMod val="60000"/>
                <a:lumOff val="40000"/>
              </a:srgbClr>
            </a:solidFill>
            <a:prstDash val="sysDot"/>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0" name="Freeform 22">
            <a:extLst>
              <a:ext uri="{FF2B5EF4-FFF2-40B4-BE49-F238E27FC236}">
                <a16:creationId xmlns:a16="http://schemas.microsoft.com/office/drawing/2014/main" id="{26477CFC-E814-F2AA-8EAA-BB4330F29B00}"/>
              </a:ext>
            </a:extLst>
          </p:cNvPr>
          <p:cNvSpPr>
            <a:spLocks noChangeAspect="1"/>
          </p:cNvSpPr>
          <p:nvPr/>
        </p:nvSpPr>
        <p:spPr bwMode="gray">
          <a:xfrm rot="10800000">
            <a:off x="8085648" y="1798891"/>
            <a:ext cx="2668908" cy="2461449"/>
          </a:xfrm>
          <a:custGeom>
            <a:avLst/>
            <a:gdLst>
              <a:gd name="T0" fmla="*/ 494 w 724"/>
              <a:gd name="T1" fmla="*/ 180 h 668"/>
              <a:gd name="T2" fmla="*/ 466 w 724"/>
              <a:gd name="T3" fmla="*/ 75 h 668"/>
              <a:gd name="T4" fmla="*/ 437 w 724"/>
              <a:gd name="T5" fmla="*/ 0 h 668"/>
              <a:gd name="T6" fmla="*/ 350 w 724"/>
              <a:gd name="T7" fmla="*/ 0 h 668"/>
              <a:gd name="T8" fmla="*/ 335 w 724"/>
              <a:gd name="T9" fmla="*/ 0 h 668"/>
              <a:gd name="T10" fmla="*/ 248 w 724"/>
              <a:gd name="T11" fmla="*/ 0 h 668"/>
              <a:gd name="T12" fmla="*/ 219 w 724"/>
              <a:gd name="T13" fmla="*/ 75 h 668"/>
              <a:gd name="T14" fmla="*/ 191 w 724"/>
              <a:gd name="T15" fmla="*/ 180 h 668"/>
              <a:gd name="T16" fmla="*/ 195 w 724"/>
              <a:gd name="T17" fmla="*/ 612 h 668"/>
              <a:gd name="T18" fmla="*/ 316 w 724"/>
              <a:gd name="T19" fmla="*/ 667 h 668"/>
              <a:gd name="T20" fmla="*/ 342 w 724"/>
              <a:gd name="T21" fmla="*/ 668 h 668"/>
              <a:gd name="T22" fmla="*/ 343 w 724"/>
              <a:gd name="T23" fmla="*/ 668 h 668"/>
              <a:gd name="T24" fmla="*/ 391 w 724"/>
              <a:gd name="T25" fmla="*/ 660 h 668"/>
              <a:gd name="T26" fmla="*/ 422 w 724"/>
              <a:gd name="T27" fmla="*/ 649 h 668"/>
              <a:gd name="T28" fmla="*/ 494 w 724"/>
              <a:gd name="T29" fmla="*/ 18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 h="668">
                <a:moveTo>
                  <a:pt x="494" y="180"/>
                </a:moveTo>
                <a:cubicBezTo>
                  <a:pt x="465" y="139"/>
                  <a:pt x="466" y="75"/>
                  <a:pt x="466" y="75"/>
                </a:cubicBezTo>
                <a:cubicBezTo>
                  <a:pt x="466" y="12"/>
                  <a:pt x="437" y="0"/>
                  <a:pt x="437" y="0"/>
                </a:cubicBezTo>
                <a:cubicBezTo>
                  <a:pt x="350" y="0"/>
                  <a:pt x="350" y="0"/>
                  <a:pt x="350" y="0"/>
                </a:cubicBezTo>
                <a:cubicBezTo>
                  <a:pt x="335" y="0"/>
                  <a:pt x="335" y="0"/>
                  <a:pt x="335" y="0"/>
                </a:cubicBezTo>
                <a:cubicBezTo>
                  <a:pt x="248" y="0"/>
                  <a:pt x="248" y="0"/>
                  <a:pt x="248" y="0"/>
                </a:cubicBezTo>
                <a:cubicBezTo>
                  <a:pt x="248" y="0"/>
                  <a:pt x="219" y="12"/>
                  <a:pt x="219" y="75"/>
                </a:cubicBezTo>
                <a:cubicBezTo>
                  <a:pt x="219" y="75"/>
                  <a:pt x="220" y="139"/>
                  <a:pt x="191" y="180"/>
                </a:cubicBezTo>
                <a:cubicBezTo>
                  <a:pt x="191" y="180"/>
                  <a:pt x="0" y="468"/>
                  <a:pt x="195" y="612"/>
                </a:cubicBezTo>
                <a:cubicBezTo>
                  <a:pt x="224" y="636"/>
                  <a:pt x="266" y="661"/>
                  <a:pt x="316" y="667"/>
                </a:cubicBezTo>
                <a:cubicBezTo>
                  <a:pt x="325" y="668"/>
                  <a:pt x="333" y="668"/>
                  <a:pt x="342" y="668"/>
                </a:cubicBezTo>
                <a:cubicBezTo>
                  <a:pt x="342" y="668"/>
                  <a:pt x="343" y="668"/>
                  <a:pt x="343" y="668"/>
                </a:cubicBezTo>
                <a:cubicBezTo>
                  <a:pt x="358" y="667"/>
                  <a:pt x="374" y="665"/>
                  <a:pt x="391" y="660"/>
                </a:cubicBezTo>
                <a:cubicBezTo>
                  <a:pt x="401" y="657"/>
                  <a:pt x="411" y="654"/>
                  <a:pt x="422" y="649"/>
                </a:cubicBezTo>
                <a:cubicBezTo>
                  <a:pt x="724" y="527"/>
                  <a:pt x="494" y="180"/>
                  <a:pt x="494" y="180"/>
                </a:cubicBezTo>
                <a:close/>
              </a:path>
            </a:pathLst>
          </a:custGeom>
          <a:solidFill>
            <a:sysClr val="window" lastClr="FFFFFF">
              <a:lumMod val="85000"/>
            </a:sys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 name="Ellipse 29">
            <a:extLst>
              <a:ext uri="{FF2B5EF4-FFF2-40B4-BE49-F238E27FC236}">
                <a16:creationId xmlns:a16="http://schemas.microsoft.com/office/drawing/2014/main" id="{FB15A7FC-465E-D59D-5D89-4B4BBD3A1384}"/>
              </a:ext>
            </a:extLst>
          </p:cNvPr>
          <p:cNvSpPr>
            <a:spLocks noChangeAspect="1"/>
          </p:cNvSpPr>
          <p:nvPr/>
        </p:nvSpPr>
        <p:spPr bwMode="gray">
          <a:xfrm>
            <a:off x="8041117" y="1302128"/>
            <a:ext cx="2933792" cy="2933792"/>
          </a:xfrm>
          <a:prstGeom prst="ellipse">
            <a:avLst/>
          </a:prstGeom>
          <a:solidFill>
            <a:srgbClr val="FFC000">
              <a:lumMod val="20000"/>
              <a:lumOff val="80000"/>
              <a:alpha val="37000"/>
            </a:srgbClr>
          </a:solidFill>
          <a:ln w="28575" cap="flat" cmpd="sng" algn="ctr">
            <a:solidFill>
              <a:srgbClr val="FFC000">
                <a:lumMod val="60000"/>
                <a:lumOff val="40000"/>
              </a:srgbClr>
            </a:solidFill>
            <a:prstDash val="sysDot"/>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 name="Ellipse 30">
            <a:extLst>
              <a:ext uri="{FF2B5EF4-FFF2-40B4-BE49-F238E27FC236}">
                <a16:creationId xmlns:a16="http://schemas.microsoft.com/office/drawing/2014/main" id="{371E9A8D-FF7F-BB53-32B9-F64B35E958EE}"/>
              </a:ext>
            </a:extLst>
          </p:cNvPr>
          <p:cNvSpPr>
            <a:spLocks noChangeAspect="1"/>
          </p:cNvSpPr>
          <p:nvPr/>
        </p:nvSpPr>
        <p:spPr bwMode="gray">
          <a:xfrm>
            <a:off x="8350792" y="1611803"/>
            <a:ext cx="2314441" cy="2314442"/>
          </a:xfrm>
          <a:prstGeom prst="ellipse">
            <a:avLst/>
          </a:prstGeom>
          <a:solidFill>
            <a:srgbClr val="FFC000">
              <a:lumMod val="20000"/>
              <a:lumOff val="80000"/>
            </a:srgbClr>
          </a:solidFill>
          <a:ln w="38100" cap="flat" cmpd="sng" algn="ctr">
            <a:solidFill>
              <a:srgbClr val="EFC00A"/>
            </a:solidFill>
            <a:prstDash val="sysDot"/>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Light"/>
                <a:ea typeface="+mn-ea"/>
                <a:cs typeface="+mn-cs"/>
              </a:rPr>
              <a:t>e</a:t>
            </a:r>
          </a:p>
        </p:txBody>
      </p:sp>
      <p:sp>
        <p:nvSpPr>
          <p:cNvPr id="13" name="Freeform 22">
            <a:extLst>
              <a:ext uri="{FF2B5EF4-FFF2-40B4-BE49-F238E27FC236}">
                <a16:creationId xmlns:a16="http://schemas.microsoft.com/office/drawing/2014/main" id="{75AB3E90-DEE4-1C1D-704A-38CFAB5279B0}"/>
              </a:ext>
            </a:extLst>
          </p:cNvPr>
          <p:cNvSpPr>
            <a:spLocks noChangeAspect="1"/>
          </p:cNvSpPr>
          <p:nvPr/>
        </p:nvSpPr>
        <p:spPr bwMode="gray">
          <a:xfrm rot="10800000">
            <a:off x="8085648" y="1798891"/>
            <a:ext cx="2668908" cy="2461449"/>
          </a:xfrm>
          <a:custGeom>
            <a:avLst/>
            <a:gdLst>
              <a:gd name="T0" fmla="*/ 494 w 724"/>
              <a:gd name="T1" fmla="*/ 180 h 668"/>
              <a:gd name="T2" fmla="*/ 466 w 724"/>
              <a:gd name="T3" fmla="*/ 75 h 668"/>
              <a:gd name="T4" fmla="*/ 437 w 724"/>
              <a:gd name="T5" fmla="*/ 0 h 668"/>
              <a:gd name="T6" fmla="*/ 350 w 724"/>
              <a:gd name="T7" fmla="*/ 0 h 668"/>
              <a:gd name="T8" fmla="*/ 335 w 724"/>
              <a:gd name="T9" fmla="*/ 0 h 668"/>
              <a:gd name="T10" fmla="*/ 248 w 724"/>
              <a:gd name="T11" fmla="*/ 0 h 668"/>
              <a:gd name="T12" fmla="*/ 219 w 724"/>
              <a:gd name="T13" fmla="*/ 75 h 668"/>
              <a:gd name="T14" fmla="*/ 191 w 724"/>
              <a:gd name="T15" fmla="*/ 180 h 668"/>
              <a:gd name="T16" fmla="*/ 195 w 724"/>
              <a:gd name="T17" fmla="*/ 612 h 668"/>
              <a:gd name="T18" fmla="*/ 316 w 724"/>
              <a:gd name="T19" fmla="*/ 667 h 668"/>
              <a:gd name="T20" fmla="*/ 342 w 724"/>
              <a:gd name="T21" fmla="*/ 668 h 668"/>
              <a:gd name="T22" fmla="*/ 343 w 724"/>
              <a:gd name="T23" fmla="*/ 668 h 668"/>
              <a:gd name="T24" fmla="*/ 391 w 724"/>
              <a:gd name="T25" fmla="*/ 660 h 668"/>
              <a:gd name="T26" fmla="*/ 422 w 724"/>
              <a:gd name="T27" fmla="*/ 649 h 668"/>
              <a:gd name="T28" fmla="*/ 494 w 724"/>
              <a:gd name="T29" fmla="*/ 18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 h="668">
                <a:moveTo>
                  <a:pt x="494" y="180"/>
                </a:moveTo>
                <a:cubicBezTo>
                  <a:pt x="465" y="139"/>
                  <a:pt x="466" y="75"/>
                  <a:pt x="466" y="75"/>
                </a:cubicBezTo>
                <a:cubicBezTo>
                  <a:pt x="466" y="12"/>
                  <a:pt x="437" y="0"/>
                  <a:pt x="437" y="0"/>
                </a:cubicBezTo>
                <a:cubicBezTo>
                  <a:pt x="350" y="0"/>
                  <a:pt x="350" y="0"/>
                  <a:pt x="350" y="0"/>
                </a:cubicBezTo>
                <a:cubicBezTo>
                  <a:pt x="335" y="0"/>
                  <a:pt x="335" y="0"/>
                  <a:pt x="335" y="0"/>
                </a:cubicBezTo>
                <a:cubicBezTo>
                  <a:pt x="248" y="0"/>
                  <a:pt x="248" y="0"/>
                  <a:pt x="248" y="0"/>
                </a:cubicBezTo>
                <a:cubicBezTo>
                  <a:pt x="248" y="0"/>
                  <a:pt x="219" y="12"/>
                  <a:pt x="219" y="75"/>
                </a:cubicBezTo>
                <a:cubicBezTo>
                  <a:pt x="219" y="75"/>
                  <a:pt x="220" y="139"/>
                  <a:pt x="191" y="180"/>
                </a:cubicBezTo>
                <a:cubicBezTo>
                  <a:pt x="191" y="180"/>
                  <a:pt x="0" y="468"/>
                  <a:pt x="195" y="612"/>
                </a:cubicBezTo>
                <a:cubicBezTo>
                  <a:pt x="224" y="636"/>
                  <a:pt x="266" y="661"/>
                  <a:pt x="316" y="667"/>
                </a:cubicBezTo>
                <a:cubicBezTo>
                  <a:pt x="325" y="668"/>
                  <a:pt x="333" y="668"/>
                  <a:pt x="342" y="668"/>
                </a:cubicBezTo>
                <a:cubicBezTo>
                  <a:pt x="342" y="668"/>
                  <a:pt x="343" y="668"/>
                  <a:pt x="343" y="668"/>
                </a:cubicBezTo>
                <a:cubicBezTo>
                  <a:pt x="358" y="667"/>
                  <a:pt x="374" y="665"/>
                  <a:pt x="391" y="660"/>
                </a:cubicBezTo>
                <a:cubicBezTo>
                  <a:pt x="401" y="657"/>
                  <a:pt x="411" y="654"/>
                  <a:pt x="422" y="649"/>
                </a:cubicBezTo>
                <a:cubicBezTo>
                  <a:pt x="724" y="527"/>
                  <a:pt x="494" y="180"/>
                  <a:pt x="494" y="180"/>
                </a:cubicBezTo>
                <a:close/>
              </a:path>
            </a:pathLst>
          </a:custGeom>
          <a:solidFill>
            <a:srgbClr val="EFC0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a:solidFill>
                <a:prstClr val="black"/>
              </a:solidFill>
              <a:latin typeface="Calibri Light"/>
            </a:endParaRPr>
          </a:p>
        </p:txBody>
      </p:sp>
      <p:sp>
        <p:nvSpPr>
          <p:cNvPr id="14" name="Freeform 23">
            <a:extLst>
              <a:ext uri="{FF2B5EF4-FFF2-40B4-BE49-F238E27FC236}">
                <a16:creationId xmlns:a16="http://schemas.microsoft.com/office/drawing/2014/main" id="{6BE1863A-6426-2176-73DD-B096D6490B13}"/>
              </a:ext>
            </a:extLst>
          </p:cNvPr>
          <p:cNvSpPr>
            <a:spLocks noChangeAspect="1"/>
          </p:cNvSpPr>
          <p:nvPr/>
        </p:nvSpPr>
        <p:spPr bwMode="gray">
          <a:xfrm rot="10800000">
            <a:off x="9091752" y="2886108"/>
            <a:ext cx="770567" cy="1377351"/>
          </a:xfrm>
          <a:custGeom>
            <a:avLst/>
            <a:gdLst>
              <a:gd name="T0" fmla="*/ 142 w 209"/>
              <a:gd name="T1" fmla="*/ 0 h 374"/>
              <a:gd name="T2" fmla="*/ 177 w 209"/>
              <a:gd name="T3" fmla="*/ 276 h 374"/>
              <a:gd name="T4" fmla="*/ 198 w 209"/>
              <a:gd name="T5" fmla="*/ 354 h 374"/>
              <a:gd name="T6" fmla="*/ 201 w 209"/>
              <a:gd name="T7" fmla="*/ 319 h 374"/>
              <a:gd name="T8" fmla="*/ 105 w 209"/>
              <a:gd name="T9" fmla="*/ 275 h 374"/>
              <a:gd name="T10" fmla="*/ 97 w 209"/>
              <a:gd name="T11" fmla="*/ 348 h 374"/>
              <a:gd name="T12" fmla="*/ 116 w 209"/>
              <a:gd name="T13" fmla="*/ 329 h 374"/>
              <a:gd name="T14" fmla="*/ 83 w 209"/>
              <a:gd name="T15" fmla="*/ 265 h 374"/>
              <a:gd name="T16" fmla="*/ 5 w 209"/>
              <a:gd name="T17" fmla="*/ 322 h 374"/>
              <a:gd name="T18" fmla="*/ 24 w 209"/>
              <a:gd name="T19" fmla="*/ 342 h 374"/>
              <a:gd name="T20" fmla="*/ 30 w 209"/>
              <a:gd name="T21" fmla="*/ 275 h 374"/>
              <a:gd name="T22" fmla="*/ 65 w 209"/>
              <a:gd name="T23" fmla="*/ 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374">
                <a:moveTo>
                  <a:pt x="142" y="0"/>
                </a:moveTo>
                <a:cubicBezTo>
                  <a:pt x="142" y="0"/>
                  <a:pt x="127" y="217"/>
                  <a:pt x="177" y="276"/>
                </a:cubicBezTo>
                <a:cubicBezTo>
                  <a:pt x="177" y="276"/>
                  <a:pt x="159" y="324"/>
                  <a:pt x="198" y="354"/>
                </a:cubicBezTo>
                <a:cubicBezTo>
                  <a:pt x="198" y="354"/>
                  <a:pt x="209" y="355"/>
                  <a:pt x="201" y="319"/>
                </a:cubicBezTo>
                <a:cubicBezTo>
                  <a:pt x="201" y="319"/>
                  <a:pt x="189" y="238"/>
                  <a:pt x="105" y="275"/>
                </a:cubicBezTo>
                <a:cubicBezTo>
                  <a:pt x="105" y="275"/>
                  <a:pt x="76" y="296"/>
                  <a:pt x="97" y="348"/>
                </a:cubicBezTo>
                <a:cubicBezTo>
                  <a:pt x="97" y="348"/>
                  <a:pt x="108" y="372"/>
                  <a:pt x="116" y="329"/>
                </a:cubicBezTo>
                <a:cubicBezTo>
                  <a:pt x="116" y="329"/>
                  <a:pt x="123" y="270"/>
                  <a:pt x="83" y="265"/>
                </a:cubicBezTo>
                <a:cubicBezTo>
                  <a:pt x="83" y="265"/>
                  <a:pt x="17" y="251"/>
                  <a:pt x="5" y="322"/>
                </a:cubicBezTo>
                <a:cubicBezTo>
                  <a:pt x="5" y="322"/>
                  <a:pt x="0" y="374"/>
                  <a:pt x="24" y="342"/>
                </a:cubicBezTo>
                <a:cubicBezTo>
                  <a:pt x="24" y="342"/>
                  <a:pt x="48" y="305"/>
                  <a:pt x="30" y="275"/>
                </a:cubicBezTo>
                <a:cubicBezTo>
                  <a:pt x="30" y="275"/>
                  <a:pt x="79" y="233"/>
                  <a:pt x="65" y="2"/>
                </a:cubicBezTo>
              </a:path>
            </a:pathLst>
          </a:custGeom>
          <a:noFill/>
          <a:ln w="444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en-US">
              <a:solidFill>
                <a:prstClr val="black"/>
              </a:solidFill>
              <a:latin typeface="Calibri Light"/>
            </a:endParaRPr>
          </a:p>
        </p:txBody>
      </p:sp>
      <p:sp>
        <p:nvSpPr>
          <p:cNvPr id="15" name="Freeform 24">
            <a:extLst>
              <a:ext uri="{FF2B5EF4-FFF2-40B4-BE49-F238E27FC236}">
                <a16:creationId xmlns:a16="http://schemas.microsoft.com/office/drawing/2014/main" id="{B4FA94B8-54DB-E85B-2142-80019325ED65}"/>
              </a:ext>
            </a:extLst>
          </p:cNvPr>
          <p:cNvSpPr>
            <a:spLocks noChangeAspect="1"/>
          </p:cNvSpPr>
          <p:nvPr/>
        </p:nvSpPr>
        <p:spPr bwMode="gray">
          <a:xfrm rot="10800000">
            <a:off x="8698670" y="1898722"/>
            <a:ext cx="776807" cy="765889"/>
          </a:xfrm>
          <a:custGeom>
            <a:avLst/>
            <a:gdLst>
              <a:gd name="T0" fmla="*/ 0 w 211"/>
              <a:gd name="T1" fmla="*/ 139 h 208"/>
              <a:gd name="T2" fmla="*/ 52 w 211"/>
              <a:gd name="T3" fmla="*/ 192 h 208"/>
              <a:gd name="T4" fmla="*/ 147 w 211"/>
              <a:gd name="T5" fmla="*/ 144 h 208"/>
              <a:gd name="T6" fmla="*/ 192 w 211"/>
              <a:gd name="T7" fmla="*/ 47 h 208"/>
              <a:gd name="T8" fmla="*/ 143 w 211"/>
              <a:gd name="T9" fmla="*/ 0 h 208"/>
              <a:gd name="T10" fmla="*/ 0 w 211"/>
              <a:gd name="T11" fmla="*/ 139 h 208"/>
            </a:gdLst>
            <a:ahLst/>
            <a:cxnLst>
              <a:cxn ang="0">
                <a:pos x="T0" y="T1"/>
              </a:cxn>
              <a:cxn ang="0">
                <a:pos x="T2" y="T3"/>
              </a:cxn>
              <a:cxn ang="0">
                <a:pos x="T4" y="T5"/>
              </a:cxn>
              <a:cxn ang="0">
                <a:pos x="T6" y="T7"/>
              </a:cxn>
              <a:cxn ang="0">
                <a:pos x="T8" y="T9"/>
              </a:cxn>
              <a:cxn ang="0">
                <a:pos x="T10" y="T11"/>
              </a:cxn>
            </a:cxnLst>
            <a:rect l="0" t="0" r="r" b="b"/>
            <a:pathLst>
              <a:path w="211" h="208">
                <a:moveTo>
                  <a:pt x="0" y="139"/>
                </a:moveTo>
                <a:cubicBezTo>
                  <a:pt x="0" y="139"/>
                  <a:pt x="49" y="192"/>
                  <a:pt x="52" y="192"/>
                </a:cubicBezTo>
                <a:cubicBezTo>
                  <a:pt x="55" y="192"/>
                  <a:pt x="91" y="208"/>
                  <a:pt x="147" y="144"/>
                </a:cubicBezTo>
                <a:cubicBezTo>
                  <a:pt x="147" y="144"/>
                  <a:pt x="211" y="81"/>
                  <a:pt x="192" y="47"/>
                </a:cubicBezTo>
                <a:cubicBezTo>
                  <a:pt x="143" y="0"/>
                  <a:pt x="143" y="0"/>
                  <a:pt x="143" y="0"/>
                </a:cubicBezTo>
                <a:cubicBezTo>
                  <a:pt x="143" y="0"/>
                  <a:pt x="113" y="102"/>
                  <a:pt x="0" y="139"/>
                </a:cubicBezTo>
                <a:close/>
              </a:path>
            </a:pathLst>
          </a:custGeom>
          <a:solidFill>
            <a:srgbClr val="F0D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Light"/>
            </a:endParaRPr>
          </a:p>
        </p:txBody>
      </p:sp>
      <p:grpSp>
        <p:nvGrpSpPr>
          <p:cNvPr id="16" name="Gruppieren 1">
            <a:extLst>
              <a:ext uri="{FF2B5EF4-FFF2-40B4-BE49-F238E27FC236}">
                <a16:creationId xmlns:a16="http://schemas.microsoft.com/office/drawing/2014/main" id="{243829C6-0F9E-969C-8C90-207FCEF86F00}"/>
              </a:ext>
            </a:extLst>
          </p:cNvPr>
          <p:cNvGrpSpPr>
            <a:grpSpLocks noChangeAspect="1"/>
          </p:cNvGrpSpPr>
          <p:nvPr/>
        </p:nvGrpSpPr>
        <p:grpSpPr>
          <a:xfrm>
            <a:off x="9018440" y="4300896"/>
            <a:ext cx="951510" cy="1095017"/>
            <a:chOff x="8482258" y="4376983"/>
            <a:chExt cx="951510" cy="1095017"/>
          </a:xfrm>
        </p:grpSpPr>
        <p:sp>
          <p:nvSpPr>
            <p:cNvPr id="17" name="Freeform 25">
              <a:extLst>
                <a:ext uri="{FF2B5EF4-FFF2-40B4-BE49-F238E27FC236}">
                  <a16:creationId xmlns:a16="http://schemas.microsoft.com/office/drawing/2014/main" id="{9B2744AE-BCBA-05D2-BAF5-A1B52318BC13}"/>
                </a:ext>
              </a:extLst>
            </p:cNvPr>
            <p:cNvSpPr>
              <a:spLocks/>
            </p:cNvSpPr>
            <p:nvPr/>
          </p:nvSpPr>
          <p:spPr bwMode="gray">
            <a:xfrm rot="10800000">
              <a:off x="8482258" y="4376983"/>
              <a:ext cx="951510" cy="984268"/>
            </a:xfrm>
            <a:custGeom>
              <a:avLst/>
              <a:gdLst>
                <a:gd name="T0" fmla="*/ 257 w 258"/>
                <a:gd name="T1" fmla="*/ 90 h 267"/>
                <a:gd name="T2" fmla="*/ 218 w 258"/>
                <a:gd name="T3" fmla="*/ 44 h 267"/>
                <a:gd name="T4" fmla="*/ 218 w 258"/>
                <a:gd name="T5" fmla="*/ 0 h 267"/>
                <a:gd name="T6" fmla="*/ 152 w 258"/>
                <a:gd name="T7" fmla="*/ 0 h 267"/>
                <a:gd name="T8" fmla="*/ 112 w 258"/>
                <a:gd name="T9" fmla="*/ 0 h 267"/>
                <a:gd name="T10" fmla="*/ 40 w 258"/>
                <a:gd name="T11" fmla="*/ 0 h 267"/>
                <a:gd name="T12" fmla="*/ 40 w 258"/>
                <a:gd name="T13" fmla="*/ 45 h 267"/>
                <a:gd name="T14" fmla="*/ 2 w 258"/>
                <a:gd name="T15" fmla="*/ 93 h 267"/>
                <a:gd name="T16" fmla="*/ 2 w 258"/>
                <a:gd name="T17" fmla="*/ 93 h 267"/>
                <a:gd name="T18" fmla="*/ 0 w 258"/>
                <a:gd name="T19" fmla="*/ 267 h 267"/>
                <a:gd name="T20" fmla="*/ 258 w 258"/>
                <a:gd name="T21" fmla="*/ 267 h 267"/>
                <a:gd name="T22" fmla="*/ 258 w 258"/>
                <a:gd name="T23" fmla="*/ 90 h 267"/>
                <a:gd name="T24" fmla="*/ 257 w 258"/>
                <a:gd name="T25" fmla="*/ 9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67">
                  <a:moveTo>
                    <a:pt x="257" y="90"/>
                  </a:moveTo>
                  <a:cubicBezTo>
                    <a:pt x="256" y="79"/>
                    <a:pt x="250" y="58"/>
                    <a:pt x="218" y="44"/>
                  </a:cubicBezTo>
                  <a:cubicBezTo>
                    <a:pt x="218" y="0"/>
                    <a:pt x="218" y="0"/>
                    <a:pt x="218" y="0"/>
                  </a:cubicBezTo>
                  <a:cubicBezTo>
                    <a:pt x="152" y="0"/>
                    <a:pt x="152" y="0"/>
                    <a:pt x="152" y="0"/>
                  </a:cubicBezTo>
                  <a:cubicBezTo>
                    <a:pt x="112" y="0"/>
                    <a:pt x="112" y="0"/>
                    <a:pt x="112" y="0"/>
                  </a:cubicBezTo>
                  <a:cubicBezTo>
                    <a:pt x="40" y="0"/>
                    <a:pt x="40" y="0"/>
                    <a:pt x="40" y="0"/>
                  </a:cubicBezTo>
                  <a:cubicBezTo>
                    <a:pt x="40" y="45"/>
                    <a:pt x="40" y="45"/>
                    <a:pt x="40" y="45"/>
                  </a:cubicBezTo>
                  <a:cubicBezTo>
                    <a:pt x="6" y="61"/>
                    <a:pt x="2" y="84"/>
                    <a:pt x="2" y="93"/>
                  </a:cubicBezTo>
                  <a:cubicBezTo>
                    <a:pt x="2" y="93"/>
                    <a:pt x="2" y="93"/>
                    <a:pt x="2" y="93"/>
                  </a:cubicBezTo>
                  <a:cubicBezTo>
                    <a:pt x="0" y="267"/>
                    <a:pt x="0" y="267"/>
                    <a:pt x="0" y="267"/>
                  </a:cubicBezTo>
                  <a:cubicBezTo>
                    <a:pt x="258" y="267"/>
                    <a:pt x="258" y="267"/>
                    <a:pt x="258" y="267"/>
                  </a:cubicBezTo>
                  <a:cubicBezTo>
                    <a:pt x="258" y="90"/>
                    <a:pt x="258" y="90"/>
                    <a:pt x="258" y="90"/>
                  </a:cubicBezTo>
                  <a:lnTo>
                    <a:pt x="257" y="90"/>
                  </a:ln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 name="Rectangle 26">
              <a:extLst>
                <a:ext uri="{FF2B5EF4-FFF2-40B4-BE49-F238E27FC236}">
                  <a16:creationId xmlns:a16="http://schemas.microsoft.com/office/drawing/2014/main" id="{D4A5D3CD-14B8-4D85-1A1C-0CCE8AA92DFB}"/>
                </a:ext>
              </a:extLst>
            </p:cNvPr>
            <p:cNvSpPr>
              <a:spLocks noChangeArrowheads="1"/>
            </p:cNvSpPr>
            <p:nvPr/>
          </p:nvSpPr>
          <p:spPr bwMode="gray">
            <a:xfrm rot="10800000">
              <a:off x="8722475" y="5372169"/>
              <a:ext cx="471075" cy="99831"/>
            </a:xfrm>
            <a:prstGeom prst="rect">
              <a:avLst/>
            </a:pr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Tree>
    <p:extLst>
      <p:ext uri="{BB962C8B-B14F-4D97-AF65-F5344CB8AC3E}">
        <p14:creationId xmlns:p14="http://schemas.microsoft.com/office/powerpoint/2010/main" val="17971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warded AI - 26 September 2024">
            <a:hlinkClick r:id="" action="ppaction://media"/>
            <a:extLst>
              <a:ext uri="{FF2B5EF4-FFF2-40B4-BE49-F238E27FC236}">
                <a16:creationId xmlns:a16="http://schemas.microsoft.com/office/drawing/2014/main" id="{0A636400-AFD3-CAE3-EF4C-ABEE3046D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3156" y="328409"/>
            <a:ext cx="10045687" cy="5646771"/>
          </a:xfrm>
          <a:prstGeom prst="rect">
            <a:avLst/>
          </a:prstGeom>
        </p:spPr>
      </p:pic>
    </p:spTree>
    <p:extLst>
      <p:ext uri="{BB962C8B-B14F-4D97-AF65-F5344CB8AC3E}">
        <p14:creationId xmlns:p14="http://schemas.microsoft.com/office/powerpoint/2010/main" val="230506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9995-6D74-CB23-7A77-4E0B757F3779}"/>
              </a:ext>
            </a:extLst>
          </p:cNvPr>
          <p:cNvSpPr>
            <a:spLocks noGrp="1"/>
          </p:cNvSpPr>
          <p:nvPr>
            <p:ph type="title"/>
          </p:nvPr>
        </p:nvSpPr>
        <p:spPr/>
        <p:txBody>
          <a:bodyPr>
            <a:normAutofit/>
          </a:bodyPr>
          <a:lstStyle/>
          <a:p>
            <a:r>
              <a:rPr lang="en-US"/>
              <a:t>Creating Your Content Library for AI Purposes</a:t>
            </a:r>
          </a:p>
        </p:txBody>
      </p:sp>
      <p:sp>
        <p:nvSpPr>
          <p:cNvPr id="3" name="Content Placeholder 2">
            <a:extLst>
              <a:ext uri="{FF2B5EF4-FFF2-40B4-BE49-F238E27FC236}">
                <a16:creationId xmlns:a16="http://schemas.microsoft.com/office/drawing/2014/main" id="{2D2EF3CA-775B-C805-D5FC-CB1D919457D7}"/>
              </a:ext>
            </a:extLst>
          </p:cNvPr>
          <p:cNvSpPr>
            <a:spLocks noGrp="1"/>
          </p:cNvSpPr>
          <p:nvPr>
            <p:ph idx="1"/>
          </p:nvPr>
        </p:nvSpPr>
        <p:spPr>
          <a:xfrm>
            <a:off x="834265" y="1627846"/>
            <a:ext cx="6789200" cy="4459130"/>
          </a:xfrm>
        </p:spPr>
        <p:txBody>
          <a:bodyPr>
            <a:normAutofit fontScale="92500" lnSpcReduction="10000"/>
          </a:bodyPr>
          <a:lstStyle/>
          <a:p>
            <a:pPr>
              <a:lnSpc>
                <a:spcPct val="110000"/>
              </a:lnSpc>
              <a:buClr>
                <a:schemeClr val="accent4"/>
              </a:buClr>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Upon proposal completion, archive:</a:t>
            </a:r>
          </a:p>
          <a:p>
            <a:pPr lvl="1">
              <a:lnSpc>
                <a:spcPct val="110000"/>
              </a:lnSpc>
              <a:buClr>
                <a:schemeClr val="accent4"/>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Source and PDF proposal files</a:t>
            </a:r>
          </a:p>
          <a:p>
            <a:pPr lvl="1">
              <a:lnSpc>
                <a:spcPct val="110000"/>
              </a:lnSpc>
              <a:buClr>
                <a:schemeClr val="accent4"/>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RFP and amendments</a:t>
            </a:r>
          </a:p>
          <a:p>
            <a:pPr lvl="1">
              <a:lnSpc>
                <a:spcPct val="110000"/>
              </a:lnSpc>
              <a:buClr>
                <a:schemeClr val="accent4"/>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Delivery receipt</a:t>
            </a:r>
          </a:p>
          <a:p>
            <a:pPr lvl="1">
              <a:lnSpc>
                <a:spcPct val="110000"/>
              </a:lnSpc>
              <a:buClr>
                <a:schemeClr val="accent4"/>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Lessons learned results, win/loss debriefs, and info on competitors that won</a:t>
            </a:r>
          </a:p>
          <a:p>
            <a:pPr>
              <a:lnSpc>
                <a:spcPct val="110000"/>
              </a:lnSpc>
              <a:buClr>
                <a:schemeClr val="accent4"/>
              </a:buClr>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Delete redundant or unnecessary documents to save space and make relevant information easier to retrieve</a:t>
            </a:r>
          </a:p>
          <a:p>
            <a:pPr>
              <a:lnSpc>
                <a:spcPct val="110000"/>
              </a:lnSpc>
              <a:buClr>
                <a:schemeClr val="accent4"/>
              </a:buClr>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To protect the integrity of your files, implement a Security Plan defining access to the documents and levels of authority to modify, move, or delete the documents</a:t>
            </a:r>
          </a:p>
          <a:p>
            <a:endParaRPr lang="en-US" sz="1600"/>
          </a:p>
        </p:txBody>
      </p:sp>
      <p:sp>
        <p:nvSpPr>
          <p:cNvPr id="4" name="TextBox 3">
            <a:extLst>
              <a:ext uri="{FF2B5EF4-FFF2-40B4-BE49-F238E27FC236}">
                <a16:creationId xmlns:a16="http://schemas.microsoft.com/office/drawing/2014/main" id="{86E6690C-1D89-DF2A-67E4-1DD239C9EA82}"/>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sp>
        <p:nvSpPr>
          <p:cNvPr id="6" name="TextBox 5">
            <a:extLst>
              <a:ext uri="{FF2B5EF4-FFF2-40B4-BE49-F238E27FC236}">
                <a16:creationId xmlns:a16="http://schemas.microsoft.com/office/drawing/2014/main" id="{EDC3D54E-4976-81F8-044E-A1E192BE3BA1}"/>
              </a:ext>
            </a:extLst>
          </p:cNvPr>
          <p:cNvSpPr txBox="1"/>
          <p:nvPr/>
        </p:nvSpPr>
        <p:spPr>
          <a:xfrm>
            <a:off x="7629526" y="3648048"/>
            <a:ext cx="4065010" cy="2115964"/>
          </a:xfrm>
          <a:prstGeom prst="rect">
            <a:avLst/>
          </a:prstGeom>
          <a:solidFill>
            <a:schemeClr val="accent4">
              <a:lumMod val="40000"/>
              <a:lumOff val="60000"/>
            </a:schemeClr>
          </a:solidFill>
        </p:spPr>
        <p:txBody>
          <a:bodyPr wrap="square">
            <a:spAutoFit/>
          </a:bodyPr>
          <a:lstStyle/>
          <a:p>
            <a:pPr>
              <a:lnSpc>
                <a:spcPct val="110000"/>
              </a:lnSpc>
              <a:buClr>
                <a:schemeClr val="accent4"/>
              </a:buClr>
            </a:pPr>
            <a:r>
              <a:rPr lang="en-US" sz="2000">
                <a:latin typeface="Bebas Neue" panose="020B0506020202020201" pitchFamily="34" charset="0"/>
              </a:rPr>
              <a:t>Set up your directory with a clear navigation and file names such as YYYY -&gt; Agency -&gt; Proposal Name_Volume_Final_Date</a:t>
            </a:r>
          </a:p>
          <a:p>
            <a:pPr>
              <a:lnSpc>
                <a:spcPct val="110000"/>
              </a:lnSpc>
              <a:buClr>
                <a:schemeClr val="accent4"/>
              </a:buClr>
            </a:pPr>
            <a:endParaRPr lang="en-US" sz="2000">
              <a:latin typeface="Bebas Neue" panose="020B0506020202020201" pitchFamily="34" charset="0"/>
            </a:endParaRPr>
          </a:p>
          <a:p>
            <a:pPr>
              <a:lnSpc>
                <a:spcPct val="110000"/>
              </a:lnSpc>
              <a:buClr>
                <a:schemeClr val="accent4"/>
              </a:buClr>
            </a:pPr>
            <a:r>
              <a:rPr lang="en-US" sz="2000">
                <a:latin typeface="Bebas Neue" panose="020B0506020202020201" pitchFamily="34" charset="0"/>
              </a:rPr>
              <a:t>keep Pink, Red, and Gold Team versions along with the final</a:t>
            </a:r>
          </a:p>
        </p:txBody>
      </p:sp>
      <p:pic>
        <p:nvPicPr>
          <p:cNvPr id="8" name="Graphic 7" descr="Open folder with solid fill">
            <a:extLst>
              <a:ext uri="{FF2B5EF4-FFF2-40B4-BE49-F238E27FC236}">
                <a16:creationId xmlns:a16="http://schemas.microsoft.com/office/drawing/2014/main" id="{40E9C4B2-F7A0-1E9A-B8F4-4C735CE1B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6123" y="2387712"/>
            <a:ext cx="914400" cy="914400"/>
          </a:xfrm>
          <a:prstGeom prst="rect">
            <a:avLst/>
          </a:prstGeom>
        </p:spPr>
      </p:pic>
      <p:pic>
        <p:nvPicPr>
          <p:cNvPr id="9" name="Graphic 8" descr="Open folder with solid fill">
            <a:extLst>
              <a:ext uri="{FF2B5EF4-FFF2-40B4-BE49-F238E27FC236}">
                <a16:creationId xmlns:a16="http://schemas.microsoft.com/office/drawing/2014/main" id="{1A150197-A1BB-1E4B-ACFD-57E110A42F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5075" y="2617796"/>
            <a:ext cx="914400" cy="914400"/>
          </a:xfrm>
          <a:prstGeom prst="rect">
            <a:avLst/>
          </a:prstGeom>
        </p:spPr>
      </p:pic>
      <p:pic>
        <p:nvPicPr>
          <p:cNvPr id="10" name="Graphic 9" descr="Open folder with solid fill">
            <a:extLst>
              <a:ext uri="{FF2B5EF4-FFF2-40B4-BE49-F238E27FC236}">
                <a16:creationId xmlns:a16="http://schemas.microsoft.com/office/drawing/2014/main" id="{3DA4F730-0DE0-86FA-F0BB-1288389549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35662" y="1931970"/>
            <a:ext cx="914400" cy="914400"/>
          </a:xfrm>
          <a:prstGeom prst="rect">
            <a:avLst/>
          </a:prstGeom>
        </p:spPr>
      </p:pic>
      <p:pic>
        <p:nvPicPr>
          <p:cNvPr id="12" name="Graphic 11" descr="Arrow: Rotate right with solid fill">
            <a:extLst>
              <a:ext uri="{FF2B5EF4-FFF2-40B4-BE49-F238E27FC236}">
                <a16:creationId xmlns:a16="http://schemas.microsoft.com/office/drawing/2014/main" id="{18938729-09B2-3EF2-44E3-6831B7AE6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703" y="1867139"/>
            <a:ext cx="746491" cy="746491"/>
          </a:xfrm>
          <a:prstGeom prst="rect">
            <a:avLst/>
          </a:prstGeom>
        </p:spPr>
      </p:pic>
      <p:pic>
        <p:nvPicPr>
          <p:cNvPr id="13" name="Graphic 12" descr="Arrow: Rotate right with solid fill">
            <a:extLst>
              <a:ext uri="{FF2B5EF4-FFF2-40B4-BE49-F238E27FC236}">
                <a16:creationId xmlns:a16="http://schemas.microsoft.com/office/drawing/2014/main" id="{B2B4F17D-517A-9988-D39F-29C64B8B9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8032" y="2121024"/>
            <a:ext cx="746491" cy="746491"/>
          </a:xfrm>
          <a:prstGeom prst="rect">
            <a:avLst/>
          </a:prstGeom>
        </p:spPr>
      </p:pic>
      <p:pic>
        <p:nvPicPr>
          <p:cNvPr id="14" name="Picture 13" descr="A group of people standing around a graph&#10;&#10;Description automatically generated">
            <a:extLst>
              <a:ext uri="{FF2B5EF4-FFF2-40B4-BE49-F238E27FC236}">
                <a16:creationId xmlns:a16="http://schemas.microsoft.com/office/drawing/2014/main" id="{88F46F02-F294-2C25-C5B1-AA9A0D91C62F}"/>
              </a:ext>
            </a:extLst>
          </p:cNvPr>
          <p:cNvPicPr>
            <a:picLocks noChangeAspect="1"/>
          </p:cNvPicPr>
          <p:nvPr/>
        </p:nvPicPr>
        <p:blipFill>
          <a:blip r:embed="rId6"/>
          <a:srcRect r="11095" b="91366"/>
          <a:stretch/>
        </p:blipFill>
        <p:spPr>
          <a:xfrm>
            <a:off x="-21608" y="-18129"/>
            <a:ext cx="12213608" cy="592136"/>
          </a:xfrm>
          <a:prstGeom prst="rect">
            <a:avLst/>
          </a:prstGeom>
        </p:spPr>
      </p:pic>
      <p:pic>
        <p:nvPicPr>
          <p:cNvPr id="15" name="Picture 14">
            <a:extLst>
              <a:ext uri="{FF2B5EF4-FFF2-40B4-BE49-F238E27FC236}">
                <a16:creationId xmlns:a16="http://schemas.microsoft.com/office/drawing/2014/main" id="{D7102FF3-C143-81DF-FAF4-1F4D4D061F18}"/>
              </a:ext>
            </a:extLst>
          </p:cNvPr>
          <p:cNvPicPr>
            <a:picLocks noChangeAspect="1"/>
          </p:cNvPicPr>
          <p:nvPr/>
        </p:nvPicPr>
        <p:blipFill>
          <a:blip r:embed="rId7"/>
          <a:stretch>
            <a:fillRect/>
          </a:stretch>
        </p:blipFill>
        <p:spPr>
          <a:xfrm>
            <a:off x="3753413" y="5867150"/>
            <a:ext cx="1211183" cy="82091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F6FFB10B-5E30-95B8-18E5-B0E85E99A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90126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BF46-DC58-606C-EF87-EF0941A7C4E5}"/>
              </a:ext>
            </a:extLst>
          </p:cNvPr>
          <p:cNvSpPr>
            <a:spLocks noGrp="1"/>
          </p:cNvSpPr>
          <p:nvPr>
            <p:ph type="title"/>
          </p:nvPr>
        </p:nvSpPr>
        <p:spPr/>
        <p:txBody>
          <a:bodyPr/>
          <a:lstStyle/>
          <a:p>
            <a:r>
              <a:rPr lang="en-US"/>
              <a:t>Special Libraries</a:t>
            </a:r>
          </a:p>
        </p:txBody>
      </p:sp>
      <p:sp>
        <p:nvSpPr>
          <p:cNvPr id="3" name="Content Placeholder 2">
            <a:extLst>
              <a:ext uri="{FF2B5EF4-FFF2-40B4-BE49-F238E27FC236}">
                <a16:creationId xmlns:a16="http://schemas.microsoft.com/office/drawing/2014/main" id="{CC26DCC2-5D6F-8FE4-4022-2982D3A36435}"/>
              </a:ext>
            </a:extLst>
          </p:cNvPr>
          <p:cNvSpPr>
            <a:spLocks noGrp="1"/>
          </p:cNvSpPr>
          <p:nvPr>
            <p:ph idx="1"/>
          </p:nvPr>
        </p:nvSpPr>
        <p:spPr>
          <a:xfrm>
            <a:off x="838200" y="1901236"/>
            <a:ext cx="5050827" cy="4179982"/>
          </a:xfrm>
        </p:spPr>
        <p:txBody>
          <a:bodyPr>
            <a:normAutofit fontScale="92500" lnSpcReduction="20000"/>
          </a:bodyPr>
          <a:lstStyle/>
          <a:p>
            <a:pPr marL="228600" lvl="1" fontAlgn="base">
              <a:lnSpc>
                <a:spcPct val="100000"/>
              </a:lnSpc>
              <a:spcBef>
                <a:spcPts val="1000"/>
              </a:spcBef>
              <a:spcAft>
                <a:spcPct val="0"/>
              </a:spcAft>
              <a:buClr>
                <a:schemeClr val="accent4"/>
              </a:buClr>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Graphics library with source files</a:t>
            </a:r>
          </a:p>
          <a:p>
            <a:pPr marL="228600" lvl="1" fontAlgn="base">
              <a:lnSpc>
                <a:spcPct val="100000"/>
              </a:lnSpc>
              <a:spcBef>
                <a:spcPts val="1000"/>
              </a:spcBef>
              <a:spcAft>
                <a:spcPct val="0"/>
              </a:spcAft>
              <a:buClr>
                <a:schemeClr val="accent4"/>
              </a:buClr>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Past performance library (yours and teammates’) that includes statements of work and scope modifications</a:t>
            </a:r>
          </a:p>
          <a:p>
            <a:pPr marL="838200" lvl="2" indent="-188913" fontAlgn="base">
              <a:spcBef>
                <a:spcPct val="30000"/>
              </a:spcBef>
              <a:spcAft>
                <a:spcPct val="0"/>
              </a:spcAft>
              <a:buClr>
                <a:schemeClr val="accent1"/>
              </a:buClr>
              <a:buChar char="-"/>
            </a:pPr>
            <a:r>
              <a:rPr lang="en-US" sz="2400">
                <a:ea typeface="ＭＳ Ｐゴシック" charset="0"/>
              </a:rPr>
              <a:t>Using AI to restructure information</a:t>
            </a:r>
          </a:p>
          <a:p>
            <a:pPr marL="838200" lvl="2" indent="-188913" fontAlgn="base">
              <a:spcBef>
                <a:spcPct val="30000"/>
              </a:spcBef>
              <a:spcAft>
                <a:spcPct val="0"/>
              </a:spcAft>
              <a:buClr>
                <a:schemeClr val="accent1"/>
              </a:buClr>
              <a:buChar char="-"/>
            </a:pPr>
            <a:r>
              <a:rPr lang="en-US" sz="2400">
                <a:ea typeface="ＭＳ Ｐゴシック" charset="0"/>
              </a:rPr>
              <a:t>Giving it past proposals to extract past performance</a:t>
            </a:r>
          </a:p>
          <a:p>
            <a:pPr marL="228600" lvl="1" fontAlgn="base">
              <a:lnSpc>
                <a:spcPct val="100000"/>
              </a:lnSpc>
              <a:spcBef>
                <a:spcPts val="1000"/>
              </a:spcBef>
              <a:spcAft>
                <a:spcPct val="0"/>
              </a:spcAft>
              <a:buClr>
                <a:schemeClr val="accent4"/>
              </a:buClr>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Resumes library</a:t>
            </a:r>
          </a:p>
          <a:p>
            <a:pPr marL="228600" lvl="1" fontAlgn="base">
              <a:lnSpc>
                <a:spcPct val="100000"/>
              </a:lnSpc>
              <a:spcBef>
                <a:spcPts val="1000"/>
              </a:spcBef>
              <a:spcAft>
                <a:spcPct val="0"/>
              </a:spcAft>
              <a:buClr>
                <a:schemeClr val="accent4"/>
              </a:buClr>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Prompt library</a:t>
            </a:r>
          </a:p>
          <a:p>
            <a:endParaRPr lang="en-US"/>
          </a:p>
        </p:txBody>
      </p:sp>
      <p:sp>
        <p:nvSpPr>
          <p:cNvPr id="4" name="TextBox 3">
            <a:extLst>
              <a:ext uri="{FF2B5EF4-FFF2-40B4-BE49-F238E27FC236}">
                <a16:creationId xmlns:a16="http://schemas.microsoft.com/office/drawing/2014/main" id="{A87805F3-A485-04DC-702D-BDBFC8F9F786}"/>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sp>
        <p:nvSpPr>
          <p:cNvPr id="5" name="TextBox 4">
            <a:extLst>
              <a:ext uri="{FF2B5EF4-FFF2-40B4-BE49-F238E27FC236}">
                <a16:creationId xmlns:a16="http://schemas.microsoft.com/office/drawing/2014/main" id="{355B4D9C-87F2-26EE-1870-B2BF0C595C03}"/>
              </a:ext>
            </a:extLst>
          </p:cNvPr>
          <p:cNvSpPr txBox="1"/>
          <p:nvPr/>
        </p:nvSpPr>
        <p:spPr>
          <a:xfrm>
            <a:off x="6094376" y="4194741"/>
            <a:ext cx="5611845" cy="1438855"/>
          </a:xfrm>
          <a:prstGeom prst="rect">
            <a:avLst/>
          </a:prstGeom>
          <a:solidFill>
            <a:schemeClr val="accent4">
              <a:lumMod val="40000"/>
              <a:lumOff val="60000"/>
            </a:schemeClr>
          </a:solidFill>
        </p:spPr>
        <p:txBody>
          <a:bodyPr wrap="square">
            <a:spAutoFit/>
          </a:bodyPr>
          <a:lstStyle/>
          <a:p>
            <a:pPr>
              <a:lnSpc>
                <a:spcPct val="110000"/>
              </a:lnSpc>
              <a:buClr>
                <a:schemeClr val="accent4"/>
              </a:buClr>
            </a:pPr>
            <a:r>
              <a:rPr lang="en-US" sz="2000">
                <a:latin typeface="Bebas Neue" panose="020B0506020202020201" pitchFamily="34" charset="0"/>
              </a:rPr>
              <a:t>Tip for graphics library: use unique proposal name abbreviation, graphic number, and version number in the file name and on the face of the graphic visible in the proposal for easier searches.</a:t>
            </a:r>
          </a:p>
        </p:txBody>
      </p:sp>
      <p:sp>
        <p:nvSpPr>
          <p:cNvPr id="244" name="Pfeil nach unten 99">
            <a:extLst>
              <a:ext uri="{FF2B5EF4-FFF2-40B4-BE49-F238E27FC236}">
                <a16:creationId xmlns:a16="http://schemas.microsoft.com/office/drawing/2014/main" id="{DC48E842-D7C7-8D72-1F6C-C1E2E4CCB0AF}"/>
              </a:ext>
            </a:extLst>
          </p:cNvPr>
          <p:cNvSpPr/>
          <p:nvPr/>
        </p:nvSpPr>
        <p:spPr bwMode="gray">
          <a:xfrm rot="18382022" flipH="1">
            <a:off x="9725808" y="2242950"/>
            <a:ext cx="188090" cy="946360"/>
          </a:xfrm>
          <a:prstGeom prst="downArrow">
            <a:avLst/>
          </a:prstGeom>
          <a:solidFill>
            <a:srgbClr val="689B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45" name="Pfeil nach unten 97">
            <a:extLst>
              <a:ext uri="{FF2B5EF4-FFF2-40B4-BE49-F238E27FC236}">
                <a16:creationId xmlns:a16="http://schemas.microsoft.com/office/drawing/2014/main" id="{773FD9D4-7D4D-54C0-FDA0-BF11FA1292F7}"/>
              </a:ext>
            </a:extLst>
          </p:cNvPr>
          <p:cNvSpPr/>
          <p:nvPr/>
        </p:nvSpPr>
        <p:spPr bwMode="gray">
          <a:xfrm rot="2050064">
            <a:off x="8485297" y="2350641"/>
            <a:ext cx="172391" cy="804570"/>
          </a:xfrm>
          <a:prstGeom prst="downArrow">
            <a:avLst/>
          </a:prstGeom>
          <a:solidFill>
            <a:srgbClr val="689B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46" name="Pfeil nach unten 96">
            <a:extLst>
              <a:ext uri="{FF2B5EF4-FFF2-40B4-BE49-F238E27FC236}">
                <a16:creationId xmlns:a16="http://schemas.microsoft.com/office/drawing/2014/main" id="{4A652716-A29A-CF02-F0C2-5ECB8EF35202}"/>
              </a:ext>
            </a:extLst>
          </p:cNvPr>
          <p:cNvSpPr/>
          <p:nvPr/>
        </p:nvSpPr>
        <p:spPr bwMode="gray">
          <a:xfrm>
            <a:off x="8907983" y="2367258"/>
            <a:ext cx="172391" cy="728912"/>
          </a:xfrm>
          <a:prstGeom prst="downArrow">
            <a:avLst/>
          </a:prstGeom>
          <a:solidFill>
            <a:srgbClr val="689B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47" name="Rechteck 90">
            <a:extLst>
              <a:ext uri="{FF2B5EF4-FFF2-40B4-BE49-F238E27FC236}">
                <a16:creationId xmlns:a16="http://schemas.microsoft.com/office/drawing/2014/main" id="{28D43EC0-53D6-65EA-C2AA-8E77842C26F1}"/>
              </a:ext>
            </a:extLst>
          </p:cNvPr>
          <p:cNvSpPr/>
          <p:nvPr/>
        </p:nvSpPr>
        <p:spPr bwMode="gray">
          <a:xfrm>
            <a:off x="5996307" y="3271307"/>
            <a:ext cx="769658" cy="201519"/>
          </a:xfrm>
          <a:prstGeom prst="rect">
            <a:avLst/>
          </a:prstGeom>
          <a:no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Bebas Neue" panose="020B0506020202020201" pitchFamily="34" charset="0"/>
                <a:ea typeface="+mn-ea"/>
                <a:cs typeface="+mn-cs"/>
              </a:rPr>
              <a:t>suppliers</a:t>
            </a:r>
          </a:p>
        </p:txBody>
      </p:sp>
      <p:grpSp>
        <p:nvGrpSpPr>
          <p:cNvPr id="248" name="Gruppieren 5">
            <a:extLst>
              <a:ext uri="{FF2B5EF4-FFF2-40B4-BE49-F238E27FC236}">
                <a16:creationId xmlns:a16="http://schemas.microsoft.com/office/drawing/2014/main" id="{0479070D-E261-61FD-6F18-A07286C3516A}"/>
              </a:ext>
            </a:extLst>
          </p:cNvPr>
          <p:cNvGrpSpPr/>
          <p:nvPr/>
        </p:nvGrpSpPr>
        <p:grpSpPr bwMode="gray">
          <a:xfrm>
            <a:off x="7200051" y="3199972"/>
            <a:ext cx="3585374" cy="707959"/>
            <a:chOff x="2382303" y="4556125"/>
            <a:chExt cx="7295579" cy="1320329"/>
          </a:xfrm>
        </p:grpSpPr>
        <p:sp>
          <p:nvSpPr>
            <p:cNvPr id="249" name="Rechteck 6">
              <a:extLst>
                <a:ext uri="{FF2B5EF4-FFF2-40B4-BE49-F238E27FC236}">
                  <a16:creationId xmlns:a16="http://schemas.microsoft.com/office/drawing/2014/main" id="{BB6F22C2-E1FA-305D-B688-65B5C9395A9E}"/>
                </a:ext>
              </a:extLst>
            </p:cNvPr>
            <p:cNvSpPr/>
            <p:nvPr/>
          </p:nvSpPr>
          <p:spPr bwMode="gray">
            <a:xfrm>
              <a:off x="2382303" y="4556125"/>
              <a:ext cx="1460500" cy="520700"/>
            </a:xfrm>
            <a:prstGeom prst="rect">
              <a:avLst/>
            </a:prstGeom>
            <a:solidFill>
              <a:srgbClr val="4472C4"/>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Store</a:t>
              </a:r>
            </a:p>
          </p:txBody>
        </p:sp>
        <p:sp>
          <p:nvSpPr>
            <p:cNvPr id="250" name="Rechteck 63">
              <a:extLst>
                <a:ext uri="{FF2B5EF4-FFF2-40B4-BE49-F238E27FC236}">
                  <a16:creationId xmlns:a16="http://schemas.microsoft.com/office/drawing/2014/main" id="{F216F008-6685-DDDF-CA32-77D2C801FE2D}"/>
                </a:ext>
              </a:extLst>
            </p:cNvPr>
            <p:cNvSpPr/>
            <p:nvPr/>
          </p:nvSpPr>
          <p:spPr bwMode="gray">
            <a:xfrm>
              <a:off x="3836617" y="4556125"/>
              <a:ext cx="1460500" cy="520700"/>
            </a:xfrm>
            <a:prstGeom prst="rect">
              <a:avLst/>
            </a:prstGeom>
            <a:solidFill>
              <a:srgbClr val="4472C4">
                <a:lumMod val="75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Cut</a:t>
              </a:r>
            </a:p>
          </p:txBody>
        </p:sp>
        <p:sp>
          <p:nvSpPr>
            <p:cNvPr id="251" name="Rechteck 64">
              <a:extLst>
                <a:ext uri="{FF2B5EF4-FFF2-40B4-BE49-F238E27FC236}">
                  <a16:creationId xmlns:a16="http://schemas.microsoft.com/office/drawing/2014/main" id="{06C7C841-4880-3D98-B8B5-395DC416F0D3}"/>
                </a:ext>
              </a:extLst>
            </p:cNvPr>
            <p:cNvSpPr/>
            <p:nvPr/>
          </p:nvSpPr>
          <p:spPr bwMode="gray">
            <a:xfrm>
              <a:off x="5297117" y="4556125"/>
              <a:ext cx="1460500" cy="520700"/>
            </a:xfrm>
            <a:prstGeom prst="rect">
              <a:avLst/>
            </a:prstGeom>
            <a:solidFill>
              <a:srgbClr val="4472C4">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Weld</a:t>
              </a:r>
            </a:p>
          </p:txBody>
        </p:sp>
        <p:sp>
          <p:nvSpPr>
            <p:cNvPr id="252" name="Rechteck 65">
              <a:extLst>
                <a:ext uri="{FF2B5EF4-FFF2-40B4-BE49-F238E27FC236}">
                  <a16:creationId xmlns:a16="http://schemas.microsoft.com/office/drawing/2014/main" id="{D7F75299-CBAB-E47B-4D18-CE801CB68DDD}"/>
                </a:ext>
              </a:extLst>
            </p:cNvPr>
            <p:cNvSpPr/>
            <p:nvPr/>
          </p:nvSpPr>
          <p:spPr bwMode="gray">
            <a:xfrm>
              <a:off x="6757617" y="4556125"/>
              <a:ext cx="1460500" cy="520700"/>
            </a:xfrm>
            <a:prstGeom prst="rect">
              <a:avLst/>
            </a:prstGeom>
            <a:solidFill>
              <a:srgbClr val="44546A"/>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Assemble</a:t>
              </a:r>
            </a:p>
          </p:txBody>
        </p:sp>
        <p:sp>
          <p:nvSpPr>
            <p:cNvPr id="253" name="Rechteck 66">
              <a:extLst>
                <a:ext uri="{FF2B5EF4-FFF2-40B4-BE49-F238E27FC236}">
                  <a16:creationId xmlns:a16="http://schemas.microsoft.com/office/drawing/2014/main" id="{EAA79098-589F-998C-15A5-FD707FB2755A}"/>
                </a:ext>
              </a:extLst>
            </p:cNvPr>
            <p:cNvSpPr/>
            <p:nvPr/>
          </p:nvSpPr>
          <p:spPr bwMode="gray">
            <a:xfrm>
              <a:off x="8217382" y="4556125"/>
              <a:ext cx="1460500" cy="520700"/>
            </a:xfrm>
            <a:prstGeom prst="rect">
              <a:avLst/>
            </a:prstGeom>
            <a:solidFill>
              <a:srgbClr val="44546A">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Distribute</a:t>
              </a:r>
            </a:p>
          </p:txBody>
        </p:sp>
        <p:cxnSp>
          <p:nvCxnSpPr>
            <p:cNvPr id="254" name="Gerade Verbindung 1024">
              <a:extLst>
                <a:ext uri="{FF2B5EF4-FFF2-40B4-BE49-F238E27FC236}">
                  <a16:creationId xmlns:a16="http://schemas.microsoft.com/office/drawing/2014/main" id="{0E37F135-A087-8123-9DAF-05AA22B83CE0}"/>
                </a:ext>
              </a:extLst>
            </p:cNvPr>
            <p:cNvCxnSpPr/>
            <p:nvPr/>
          </p:nvCxnSpPr>
          <p:spPr bwMode="gray">
            <a:xfrm>
              <a:off x="2512132" y="5578475"/>
              <a:ext cx="1161345" cy="0"/>
            </a:xfrm>
            <a:prstGeom prst="line">
              <a:avLst/>
            </a:prstGeom>
            <a:noFill/>
            <a:ln w="19050" cap="flat" cmpd="sng" algn="ctr">
              <a:solidFill>
                <a:sysClr val="windowText" lastClr="000000"/>
              </a:solidFill>
              <a:prstDash val="solid"/>
              <a:miter lim="800000"/>
              <a:tailEnd type="none"/>
            </a:ln>
            <a:effectLst/>
          </p:spPr>
        </p:cxnSp>
        <p:cxnSp>
          <p:nvCxnSpPr>
            <p:cNvPr id="255" name="Gerade Verbindung 1027">
              <a:extLst>
                <a:ext uri="{FF2B5EF4-FFF2-40B4-BE49-F238E27FC236}">
                  <a16:creationId xmlns:a16="http://schemas.microsoft.com/office/drawing/2014/main" id="{CC1D5396-B128-576E-7CBF-17FE5A00F430}"/>
                </a:ext>
              </a:extLst>
            </p:cNvPr>
            <p:cNvCxnSpPr/>
            <p:nvPr/>
          </p:nvCxnSpPr>
          <p:spPr bwMode="gray">
            <a:xfrm>
              <a:off x="3664405"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56" name="Gerade Verbindung 1029">
              <a:extLst>
                <a:ext uri="{FF2B5EF4-FFF2-40B4-BE49-F238E27FC236}">
                  <a16:creationId xmlns:a16="http://schemas.microsoft.com/office/drawing/2014/main" id="{028E945E-A4AC-726A-2FDB-7985658E8BB5}"/>
                </a:ext>
              </a:extLst>
            </p:cNvPr>
            <p:cNvCxnSpPr/>
            <p:nvPr/>
          </p:nvCxnSpPr>
          <p:spPr bwMode="gray">
            <a:xfrm>
              <a:off x="3657600" y="5349875"/>
              <a:ext cx="281352" cy="0"/>
            </a:xfrm>
            <a:prstGeom prst="line">
              <a:avLst/>
            </a:prstGeom>
            <a:noFill/>
            <a:ln w="19050" cap="flat" cmpd="sng" algn="ctr">
              <a:solidFill>
                <a:sysClr val="windowText" lastClr="000000"/>
              </a:solidFill>
              <a:prstDash val="solid"/>
              <a:miter lim="800000"/>
              <a:tailEnd type="none"/>
            </a:ln>
            <a:effectLst/>
          </p:spPr>
        </p:cxnSp>
        <p:cxnSp>
          <p:nvCxnSpPr>
            <p:cNvPr id="257" name="Gerade Verbindung 1031">
              <a:extLst>
                <a:ext uri="{FF2B5EF4-FFF2-40B4-BE49-F238E27FC236}">
                  <a16:creationId xmlns:a16="http://schemas.microsoft.com/office/drawing/2014/main" id="{CE0C5552-9349-4EA4-C880-9575A8D95387}"/>
                </a:ext>
              </a:extLst>
            </p:cNvPr>
            <p:cNvCxnSpPr/>
            <p:nvPr/>
          </p:nvCxnSpPr>
          <p:spPr bwMode="gray">
            <a:xfrm>
              <a:off x="3932147"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58" name="Gerade Verbindung 136">
              <a:extLst>
                <a:ext uri="{FF2B5EF4-FFF2-40B4-BE49-F238E27FC236}">
                  <a16:creationId xmlns:a16="http://schemas.microsoft.com/office/drawing/2014/main" id="{694E9A81-1A19-C87B-B251-559931B7DEDA}"/>
                </a:ext>
              </a:extLst>
            </p:cNvPr>
            <p:cNvCxnSpPr/>
            <p:nvPr/>
          </p:nvCxnSpPr>
          <p:spPr bwMode="gray">
            <a:xfrm>
              <a:off x="3923073" y="5578475"/>
              <a:ext cx="1224053" cy="0"/>
            </a:xfrm>
            <a:prstGeom prst="line">
              <a:avLst/>
            </a:prstGeom>
            <a:noFill/>
            <a:ln w="19050" cap="flat" cmpd="sng" algn="ctr">
              <a:solidFill>
                <a:sysClr val="windowText" lastClr="000000"/>
              </a:solidFill>
              <a:prstDash val="solid"/>
              <a:miter lim="800000"/>
              <a:tailEnd type="none"/>
            </a:ln>
            <a:effectLst/>
          </p:spPr>
        </p:cxnSp>
        <p:cxnSp>
          <p:nvCxnSpPr>
            <p:cNvPr id="259" name="Gerade Verbindung 139">
              <a:extLst>
                <a:ext uri="{FF2B5EF4-FFF2-40B4-BE49-F238E27FC236}">
                  <a16:creationId xmlns:a16="http://schemas.microsoft.com/office/drawing/2014/main" id="{F679D151-791F-316A-01A3-EB24A2736104}"/>
                </a:ext>
              </a:extLst>
            </p:cNvPr>
            <p:cNvCxnSpPr/>
            <p:nvPr/>
          </p:nvCxnSpPr>
          <p:spPr bwMode="gray">
            <a:xfrm>
              <a:off x="5149467" y="5358875"/>
              <a:ext cx="0" cy="228600"/>
            </a:xfrm>
            <a:prstGeom prst="line">
              <a:avLst/>
            </a:prstGeom>
            <a:noFill/>
            <a:ln w="19050" cap="flat" cmpd="sng" algn="ctr">
              <a:solidFill>
                <a:sysClr val="windowText" lastClr="000000"/>
              </a:solidFill>
              <a:prstDash val="solid"/>
              <a:miter lim="800000"/>
              <a:tailEnd type="none"/>
            </a:ln>
            <a:effectLst/>
          </p:spPr>
        </p:cxnSp>
        <p:cxnSp>
          <p:nvCxnSpPr>
            <p:cNvPr id="260" name="Gerade Verbindung 140">
              <a:extLst>
                <a:ext uri="{FF2B5EF4-FFF2-40B4-BE49-F238E27FC236}">
                  <a16:creationId xmlns:a16="http://schemas.microsoft.com/office/drawing/2014/main" id="{00F33D40-6567-881F-B962-36B795E38EAB}"/>
                </a:ext>
              </a:extLst>
            </p:cNvPr>
            <p:cNvCxnSpPr/>
            <p:nvPr/>
          </p:nvCxnSpPr>
          <p:spPr bwMode="gray">
            <a:xfrm>
              <a:off x="5149467" y="5349875"/>
              <a:ext cx="281352" cy="0"/>
            </a:xfrm>
            <a:prstGeom prst="line">
              <a:avLst/>
            </a:prstGeom>
            <a:noFill/>
            <a:ln w="19050" cap="flat" cmpd="sng" algn="ctr">
              <a:solidFill>
                <a:sysClr val="windowText" lastClr="000000"/>
              </a:solidFill>
              <a:prstDash val="solid"/>
              <a:miter lim="800000"/>
              <a:tailEnd type="none"/>
            </a:ln>
            <a:effectLst/>
          </p:spPr>
        </p:cxnSp>
        <p:cxnSp>
          <p:nvCxnSpPr>
            <p:cNvPr id="261" name="Gerade Verbindung 141">
              <a:extLst>
                <a:ext uri="{FF2B5EF4-FFF2-40B4-BE49-F238E27FC236}">
                  <a16:creationId xmlns:a16="http://schemas.microsoft.com/office/drawing/2014/main" id="{372023C6-DE4B-67C8-0B52-A646EC9041AC}"/>
                </a:ext>
              </a:extLst>
            </p:cNvPr>
            <p:cNvCxnSpPr/>
            <p:nvPr/>
          </p:nvCxnSpPr>
          <p:spPr bwMode="gray">
            <a:xfrm>
              <a:off x="5430819"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62" name="Gerade Verbindung 142">
              <a:extLst>
                <a:ext uri="{FF2B5EF4-FFF2-40B4-BE49-F238E27FC236}">
                  <a16:creationId xmlns:a16="http://schemas.microsoft.com/office/drawing/2014/main" id="{6FDBB07C-3CEA-46A6-81A7-C0BAC9000BB9}"/>
                </a:ext>
              </a:extLst>
            </p:cNvPr>
            <p:cNvCxnSpPr/>
            <p:nvPr/>
          </p:nvCxnSpPr>
          <p:spPr bwMode="gray">
            <a:xfrm>
              <a:off x="5426427" y="5578475"/>
              <a:ext cx="1161345" cy="0"/>
            </a:xfrm>
            <a:prstGeom prst="line">
              <a:avLst/>
            </a:prstGeom>
            <a:noFill/>
            <a:ln w="19050" cap="flat" cmpd="sng" algn="ctr">
              <a:solidFill>
                <a:sysClr val="windowText" lastClr="000000"/>
              </a:solidFill>
              <a:prstDash val="solid"/>
              <a:miter lim="800000"/>
              <a:tailEnd type="none"/>
            </a:ln>
            <a:effectLst/>
          </p:spPr>
        </p:cxnSp>
        <p:cxnSp>
          <p:nvCxnSpPr>
            <p:cNvPr id="263" name="Gerade Verbindung 143">
              <a:extLst>
                <a:ext uri="{FF2B5EF4-FFF2-40B4-BE49-F238E27FC236}">
                  <a16:creationId xmlns:a16="http://schemas.microsoft.com/office/drawing/2014/main" id="{DA63D189-6471-0680-E1BC-B5C18FAA6DE0}"/>
                </a:ext>
              </a:extLst>
            </p:cNvPr>
            <p:cNvCxnSpPr/>
            <p:nvPr/>
          </p:nvCxnSpPr>
          <p:spPr bwMode="gray">
            <a:xfrm>
              <a:off x="6587772"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64" name="Gerade Verbindung 144">
              <a:extLst>
                <a:ext uri="{FF2B5EF4-FFF2-40B4-BE49-F238E27FC236}">
                  <a16:creationId xmlns:a16="http://schemas.microsoft.com/office/drawing/2014/main" id="{7BF16946-60A7-CEB3-9883-358A67A65673}"/>
                </a:ext>
              </a:extLst>
            </p:cNvPr>
            <p:cNvCxnSpPr/>
            <p:nvPr/>
          </p:nvCxnSpPr>
          <p:spPr bwMode="gray">
            <a:xfrm>
              <a:off x="6580967" y="5349875"/>
              <a:ext cx="288157" cy="0"/>
            </a:xfrm>
            <a:prstGeom prst="line">
              <a:avLst/>
            </a:prstGeom>
            <a:noFill/>
            <a:ln w="19050" cap="flat" cmpd="sng" algn="ctr">
              <a:solidFill>
                <a:sysClr val="windowText" lastClr="000000"/>
              </a:solidFill>
              <a:prstDash val="solid"/>
              <a:miter lim="800000"/>
              <a:tailEnd type="none"/>
            </a:ln>
            <a:effectLst/>
          </p:spPr>
        </p:cxnSp>
        <p:cxnSp>
          <p:nvCxnSpPr>
            <p:cNvPr id="265" name="Gerade Verbindung 145">
              <a:extLst>
                <a:ext uri="{FF2B5EF4-FFF2-40B4-BE49-F238E27FC236}">
                  <a16:creationId xmlns:a16="http://schemas.microsoft.com/office/drawing/2014/main" id="{0C2A3DDD-B6B3-B376-F522-9FA80A0F2B6F}"/>
                </a:ext>
              </a:extLst>
            </p:cNvPr>
            <p:cNvCxnSpPr/>
            <p:nvPr/>
          </p:nvCxnSpPr>
          <p:spPr bwMode="gray">
            <a:xfrm>
              <a:off x="6869124"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66" name="Gerade Verbindung 146">
              <a:extLst>
                <a:ext uri="{FF2B5EF4-FFF2-40B4-BE49-F238E27FC236}">
                  <a16:creationId xmlns:a16="http://schemas.microsoft.com/office/drawing/2014/main" id="{5C7EE281-AC02-52E1-9AC4-C6E38A579E54}"/>
                </a:ext>
              </a:extLst>
            </p:cNvPr>
            <p:cNvCxnSpPr/>
            <p:nvPr/>
          </p:nvCxnSpPr>
          <p:spPr bwMode="gray">
            <a:xfrm>
              <a:off x="6869124" y="5578475"/>
              <a:ext cx="1181588" cy="0"/>
            </a:xfrm>
            <a:prstGeom prst="line">
              <a:avLst/>
            </a:prstGeom>
            <a:noFill/>
            <a:ln w="19050" cap="flat" cmpd="sng" algn="ctr">
              <a:solidFill>
                <a:sysClr val="windowText" lastClr="000000"/>
              </a:solidFill>
              <a:prstDash val="solid"/>
              <a:miter lim="800000"/>
              <a:tailEnd type="none"/>
            </a:ln>
            <a:effectLst/>
          </p:spPr>
        </p:cxnSp>
        <p:cxnSp>
          <p:nvCxnSpPr>
            <p:cNvPr id="267" name="Gerade Verbindung 147">
              <a:extLst>
                <a:ext uri="{FF2B5EF4-FFF2-40B4-BE49-F238E27FC236}">
                  <a16:creationId xmlns:a16="http://schemas.microsoft.com/office/drawing/2014/main" id="{A02909AB-9F62-5337-75E7-4E0EB521C3C8}"/>
                </a:ext>
              </a:extLst>
            </p:cNvPr>
            <p:cNvCxnSpPr/>
            <p:nvPr/>
          </p:nvCxnSpPr>
          <p:spPr bwMode="gray">
            <a:xfrm>
              <a:off x="8050712" y="5349875"/>
              <a:ext cx="0" cy="228600"/>
            </a:xfrm>
            <a:prstGeom prst="line">
              <a:avLst/>
            </a:prstGeom>
            <a:noFill/>
            <a:ln w="19050" cap="flat" cmpd="sng" algn="ctr">
              <a:solidFill>
                <a:sysClr val="windowText" lastClr="000000"/>
              </a:solidFill>
              <a:prstDash val="solid"/>
              <a:miter lim="800000"/>
              <a:tailEnd type="none"/>
            </a:ln>
            <a:effectLst/>
          </p:spPr>
        </p:cxnSp>
        <p:cxnSp>
          <p:nvCxnSpPr>
            <p:cNvPr id="268" name="Gerade Verbindung 148">
              <a:extLst>
                <a:ext uri="{FF2B5EF4-FFF2-40B4-BE49-F238E27FC236}">
                  <a16:creationId xmlns:a16="http://schemas.microsoft.com/office/drawing/2014/main" id="{A1FB7895-E58F-D3F9-BEB5-38223101AFFD}"/>
                </a:ext>
              </a:extLst>
            </p:cNvPr>
            <p:cNvCxnSpPr/>
            <p:nvPr/>
          </p:nvCxnSpPr>
          <p:spPr bwMode="gray">
            <a:xfrm>
              <a:off x="8050712" y="5349875"/>
              <a:ext cx="272180" cy="0"/>
            </a:xfrm>
            <a:prstGeom prst="line">
              <a:avLst/>
            </a:prstGeom>
            <a:noFill/>
            <a:ln w="19050" cap="flat" cmpd="sng" algn="ctr">
              <a:solidFill>
                <a:sysClr val="windowText" lastClr="000000"/>
              </a:solidFill>
              <a:prstDash val="solid"/>
              <a:miter lim="800000"/>
              <a:tailEnd type="none"/>
            </a:ln>
            <a:effectLst/>
          </p:spPr>
        </p:cxnSp>
        <p:sp>
          <p:nvSpPr>
            <p:cNvPr id="269" name="Textfeld 1034">
              <a:extLst>
                <a:ext uri="{FF2B5EF4-FFF2-40B4-BE49-F238E27FC236}">
                  <a16:creationId xmlns:a16="http://schemas.microsoft.com/office/drawing/2014/main" id="{7241CCCD-00CF-A49F-577A-B91BF368BACF}"/>
                </a:ext>
              </a:extLst>
            </p:cNvPr>
            <p:cNvSpPr txBox="1"/>
            <p:nvPr/>
          </p:nvSpPr>
          <p:spPr bwMode="gray">
            <a:xfrm>
              <a:off x="2720703" y="5629275"/>
              <a:ext cx="712447" cy="18415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3 hours</a:t>
              </a:r>
            </a:p>
          </p:txBody>
        </p:sp>
        <p:sp>
          <p:nvSpPr>
            <p:cNvPr id="270" name="Textfeld 152">
              <a:extLst>
                <a:ext uri="{FF2B5EF4-FFF2-40B4-BE49-F238E27FC236}">
                  <a16:creationId xmlns:a16="http://schemas.microsoft.com/office/drawing/2014/main" id="{E093E7BC-0274-0D97-6C7B-18F8B642E8D3}"/>
                </a:ext>
              </a:extLst>
            </p:cNvPr>
            <p:cNvSpPr txBox="1"/>
            <p:nvPr/>
          </p:nvSpPr>
          <p:spPr bwMode="gray">
            <a:xfrm>
              <a:off x="3440686" y="5140325"/>
              <a:ext cx="712447" cy="18415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1 hour</a:t>
              </a:r>
            </a:p>
          </p:txBody>
        </p:sp>
        <p:cxnSp>
          <p:nvCxnSpPr>
            <p:cNvPr id="271" name="Gerade Verbindung 154">
              <a:extLst>
                <a:ext uri="{FF2B5EF4-FFF2-40B4-BE49-F238E27FC236}">
                  <a16:creationId xmlns:a16="http://schemas.microsoft.com/office/drawing/2014/main" id="{390B1A53-6B3E-5831-323C-1FBC82C3A873}"/>
                </a:ext>
              </a:extLst>
            </p:cNvPr>
            <p:cNvCxnSpPr/>
            <p:nvPr/>
          </p:nvCxnSpPr>
          <p:spPr bwMode="gray">
            <a:xfrm>
              <a:off x="5140103" y="5349875"/>
              <a:ext cx="290716" cy="0"/>
            </a:xfrm>
            <a:prstGeom prst="line">
              <a:avLst/>
            </a:prstGeom>
            <a:noFill/>
            <a:ln w="19050" cap="flat" cmpd="sng" algn="ctr">
              <a:solidFill>
                <a:sysClr val="windowText" lastClr="000000"/>
              </a:solidFill>
              <a:prstDash val="solid"/>
              <a:miter lim="800000"/>
              <a:tailEnd type="none"/>
            </a:ln>
            <a:effectLst/>
          </p:spPr>
        </p:cxnSp>
        <p:sp>
          <p:nvSpPr>
            <p:cNvPr id="272" name="Textfeld 156">
              <a:extLst>
                <a:ext uri="{FF2B5EF4-FFF2-40B4-BE49-F238E27FC236}">
                  <a16:creationId xmlns:a16="http://schemas.microsoft.com/office/drawing/2014/main" id="{4BA54F26-FE30-FE86-5E24-60EE8D6F43CF}"/>
                </a:ext>
              </a:extLst>
            </p:cNvPr>
            <p:cNvSpPr txBox="1"/>
            <p:nvPr/>
          </p:nvSpPr>
          <p:spPr bwMode="gray">
            <a:xfrm>
              <a:off x="3938953" y="5629275"/>
              <a:ext cx="1192077" cy="18415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30 minutes</a:t>
              </a:r>
            </a:p>
          </p:txBody>
        </p:sp>
        <p:sp>
          <p:nvSpPr>
            <p:cNvPr id="273" name="Textfeld 157">
              <a:extLst>
                <a:ext uri="{FF2B5EF4-FFF2-40B4-BE49-F238E27FC236}">
                  <a16:creationId xmlns:a16="http://schemas.microsoft.com/office/drawing/2014/main" id="{64BC7EEC-C17B-5E38-1D36-3FAEC9E66A86}"/>
                </a:ext>
              </a:extLst>
            </p:cNvPr>
            <p:cNvSpPr txBox="1"/>
            <p:nvPr/>
          </p:nvSpPr>
          <p:spPr bwMode="gray">
            <a:xfrm>
              <a:off x="4703290" y="5129517"/>
              <a:ext cx="1161344" cy="141205"/>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30 minutes</a:t>
              </a:r>
            </a:p>
          </p:txBody>
        </p:sp>
        <p:sp>
          <p:nvSpPr>
            <p:cNvPr id="274" name="Textfeld 158">
              <a:extLst>
                <a:ext uri="{FF2B5EF4-FFF2-40B4-BE49-F238E27FC236}">
                  <a16:creationId xmlns:a16="http://schemas.microsoft.com/office/drawing/2014/main" id="{89C5B5AF-E55F-B955-EF32-CEC3F66446DB}"/>
                </a:ext>
              </a:extLst>
            </p:cNvPr>
            <p:cNvSpPr txBox="1"/>
            <p:nvPr/>
          </p:nvSpPr>
          <p:spPr bwMode="gray">
            <a:xfrm>
              <a:off x="5430819" y="5629275"/>
              <a:ext cx="1156952" cy="18415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10 minutes</a:t>
              </a:r>
            </a:p>
          </p:txBody>
        </p:sp>
        <p:sp>
          <p:nvSpPr>
            <p:cNvPr id="275" name="Textfeld 159">
              <a:extLst>
                <a:ext uri="{FF2B5EF4-FFF2-40B4-BE49-F238E27FC236}">
                  <a16:creationId xmlns:a16="http://schemas.microsoft.com/office/drawing/2014/main" id="{EB933BEA-0178-4ACD-7C45-23C719425BB7}"/>
                </a:ext>
              </a:extLst>
            </p:cNvPr>
            <p:cNvSpPr txBox="1"/>
            <p:nvPr/>
          </p:nvSpPr>
          <p:spPr bwMode="gray">
            <a:xfrm>
              <a:off x="6226080" y="5140324"/>
              <a:ext cx="947653" cy="192194"/>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5 minutes</a:t>
              </a:r>
            </a:p>
          </p:txBody>
        </p:sp>
        <p:sp>
          <p:nvSpPr>
            <p:cNvPr id="276" name="Textfeld 160">
              <a:extLst>
                <a:ext uri="{FF2B5EF4-FFF2-40B4-BE49-F238E27FC236}">
                  <a16:creationId xmlns:a16="http://schemas.microsoft.com/office/drawing/2014/main" id="{F6B6A280-261A-CFBE-4B4E-4133FD675C20}"/>
                </a:ext>
              </a:extLst>
            </p:cNvPr>
            <p:cNvSpPr txBox="1"/>
            <p:nvPr/>
          </p:nvSpPr>
          <p:spPr bwMode="gray">
            <a:xfrm>
              <a:off x="6869124" y="5629275"/>
              <a:ext cx="1181588" cy="18415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30 minutes</a:t>
              </a:r>
            </a:p>
          </p:txBody>
        </p:sp>
        <p:sp>
          <p:nvSpPr>
            <p:cNvPr id="277" name="Textfeld 162">
              <a:extLst>
                <a:ext uri="{FF2B5EF4-FFF2-40B4-BE49-F238E27FC236}">
                  <a16:creationId xmlns:a16="http://schemas.microsoft.com/office/drawing/2014/main" id="{20E0E6E2-7785-395F-1E51-F8C629C339A4}"/>
                </a:ext>
              </a:extLst>
            </p:cNvPr>
            <p:cNvSpPr txBox="1"/>
            <p:nvPr/>
          </p:nvSpPr>
          <p:spPr bwMode="gray">
            <a:xfrm>
              <a:off x="8604593" y="5622925"/>
              <a:ext cx="1073287" cy="253529"/>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3 hours</a:t>
              </a:r>
            </a:p>
          </p:txBody>
        </p:sp>
        <p:sp>
          <p:nvSpPr>
            <p:cNvPr id="278" name="Textfeld 163">
              <a:extLst>
                <a:ext uri="{FF2B5EF4-FFF2-40B4-BE49-F238E27FC236}">
                  <a16:creationId xmlns:a16="http://schemas.microsoft.com/office/drawing/2014/main" id="{7F018143-536A-1E00-5221-2DEB5B545FC7}"/>
                </a:ext>
              </a:extLst>
            </p:cNvPr>
            <p:cNvSpPr txBox="1"/>
            <p:nvPr/>
          </p:nvSpPr>
          <p:spPr bwMode="gray">
            <a:xfrm>
              <a:off x="7764111" y="5138435"/>
              <a:ext cx="857171" cy="220495"/>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800" b="0" i="0" u="none" strike="noStrike" kern="0" cap="none" spc="0" normalizeH="0" baseline="0" noProof="0">
                  <a:ln>
                    <a:noFill/>
                  </a:ln>
                  <a:solidFill>
                    <a:prstClr val="black"/>
                  </a:solidFill>
                  <a:effectLst/>
                  <a:uLnTx/>
                  <a:uFillTx/>
                  <a:latin typeface="Calibri"/>
                </a:rPr>
                <a:t>5 minutes</a:t>
              </a:r>
            </a:p>
          </p:txBody>
        </p:sp>
        <p:cxnSp>
          <p:nvCxnSpPr>
            <p:cNvPr id="279" name="Gerade Verbindung 78">
              <a:extLst>
                <a:ext uri="{FF2B5EF4-FFF2-40B4-BE49-F238E27FC236}">
                  <a16:creationId xmlns:a16="http://schemas.microsoft.com/office/drawing/2014/main" id="{6279F5BF-F7AF-A678-ED79-436D5EA4B908}"/>
                </a:ext>
              </a:extLst>
            </p:cNvPr>
            <p:cNvCxnSpPr/>
            <p:nvPr/>
          </p:nvCxnSpPr>
          <p:spPr bwMode="gray">
            <a:xfrm>
              <a:off x="8333281" y="5340875"/>
              <a:ext cx="0" cy="246600"/>
            </a:xfrm>
            <a:prstGeom prst="line">
              <a:avLst/>
            </a:prstGeom>
            <a:noFill/>
            <a:ln w="19050" cap="flat" cmpd="sng" algn="ctr">
              <a:solidFill>
                <a:sysClr val="windowText" lastClr="000000"/>
              </a:solidFill>
              <a:prstDash val="solid"/>
              <a:miter lim="800000"/>
              <a:tailEnd type="none"/>
            </a:ln>
            <a:effectLst/>
          </p:spPr>
        </p:cxnSp>
        <p:cxnSp>
          <p:nvCxnSpPr>
            <p:cNvPr id="280" name="Gerade Verbindung 80">
              <a:extLst>
                <a:ext uri="{FF2B5EF4-FFF2-40B4-BE49-F238E27FC236}">
                  <a16:creationId xmlns:a16="http://schemas.microsoft.com/office/drawing/2014/main" id="{9C005EF0-E5DF-B2A7-99F1-294CE9DAF9DA}"/>
                </a:ext>
              </a:extLst>
            </p:cNvPr>
            <p:cNvCxnSpPr/>
            <p:nvPr/>
          </p:nvCxnSpPr>
          <p:spPr bwMode="gray">
            <a:xfrm>
              <a:off x="8322892" y="5594350"/>
              <a:ext cx="1158400" cy="0"/>
            </a:xfrm>
            <a:prstGeom prst="line">
              <a:avLst/>
            </a:prstGeom>
            <a:noFill/>
            <a:ln w="19050" cap="flat" cmpd="sng" algn="ctr">
              <a:solidFill>
                <a:sysClr val="windowText" lastClr="000000"/>
              </a:solidFill>
              <a:prstDash val="solid"/>
              <a:miter lim="800000"/>
              <a:tailEnd type="none"/>
            </a:ln>
            <a:effectLst/>
          </p:spPr>
        </p:cxnSp>
      </p:grpSp>
      <p:sp>
        <p:nvSpPr>
          <p:cNvPr id="281" name="Pfeil nach unten 67">
            <a:extLst>
              <a:ext uri="{FF2B5EF4-FFF2-40B4-BE49-F238E27FC236}">
                <a16:creationId xmlns:a16="http://schemas.microsoft.com/office/drawing/2014/main" id="{A1B85E62-80D2-82E9-0486-1397BC5BFC4F}"/>
              </a:ext>
            </a:extLst>
          </p:cNvPr>
          <p:cNvSpPr/>
          <p:nvPr/>
        </p:nvSpPr>
        <p:spPr bwMode="gray">
          <a:xfrm rot="3217978">
            <a:off x="8060764" y="2246243"/>
            <a:ext cx="188090" cy="946360"/>
          </a:xfrm>
          <a:prstGeom prst="downArrow">
            <a:avLst/>
          </a:prstGeom>
          <a:solidFill>
            <a:srgbClr val="689B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82" name="Freeform 143">
            <a:extLst>
              <a:ext uri="{FF2B5EF4-FFF2-40B4-BE49-F238E27FC236}">
                <a16:creationId xmlns:a16="http://schemas.microsoft.com/office/drawing/2014/main" id="{9DD0D109-AC99-63D5-2EBC-05E97956DC30}"/>
              </a:ext>
            </a:extLst>
          </p:cNvPr>
          <p:cNvSpPr>
            <a:spLocks noEditPoints="1"/>
          </p:cNvSpPr>
          <p:nvPr/>
        </p:nvSpPr>
        <p:spPr bwMode="gray">
          <a:xfrm>
            <a:off x="6149105" y="2846151"/>
            <a:ext cx="470340" cy="360138"/>
          </a:xfrm>
          <a:custGeom>
            <a:avLst/>
            <a:gdLst>
              <a:gd name="T0" fmla="*/ 409 w 416"/>
              <a:gd name="T1" fmla="*/ 322 h 336"/>
              <a:gd name="T2" fmla="*/ 361 w 416"/>
              <a:gd name="T3" fmla="*/ 322 h 336"/>
              <a:gd name="T4" fmla="*/ 341 w 416"/>
              <a:gd name="T5" fmla="*/ 6 h 336"/>
              <a:gd name="T6" fmla="*/ 334 w 416"/>
              <a:gd name="T7" fmla="*/ 0 h 336"/>
              <a:gd name="T8" fmla="*/ 289 w 416"/>
              <a:gd name="T9" fmla="*/ 0 h 336"/>
              <a:gd name="T10" fmla="*/ 281 w 416"/>
              <a:gd name="T11" fmla="*/ 6 h 336"/>
              <a:gd name="T12" fmla="*/ 275 w 416"/>
              <a:gd name="T13" fmla="*/ 103 h 336"/>
              <a:gd name="T14" fmla="*/ 248 w 416"/>
              <a:gd name="T15" fmla="*/ 103 h 336"/>
              <a:gd name="T16" fmla="*/ 190 w 416"/>
              <a:gd name="T17" fmla="*/ 162 h 336"/>
              <a:gd name="T18" fmla="*/ 190 w 416"/>
              <a:gd name="T19" fmla="*/ 96 h 336"/>
              <a:gd name="T20" fmla="*/ 123 w 416"/>
              <a:gd name="T21" fmla="*/ 162 h 336"/>
              <a:gd name="T22" fmla="*/ 123 w 416"/>
              <a:gd name="T23" fmla="*/ 96 h 336"/>
              <a:gd name="T24" fmla="*/ 43 w 416"/>
              <a:gd name="T25" fmla="*/ 177 h 336"/>
              <a:gd name="T26" fmla="*/ 43 w 416"/>
              <a:gd name="T27" fmla="*/ 322 h 336"/>
              <a:gd name="T28" fmla="*/ 7 w 416"/>
              <a:gd name="T29" fmla="*/ 322 h 336"/>
              <a:gd name="T30" fmla="*/ 0 w 416"/>
              <a:gd name="T31" fmla="*/ 329 h 336"/>
              <a:gd name="T32" fmla="*/ 7 w 416"/>
              <a:gd name="T33" fmla="*/ 336 h 336"/>
              <a:gd name="T34" fmla="*/ 268 w 416"/>
              <a:gd name="T35" fmla="*/ 336 h 336"/>
              <a:gd name="T36" fmla="*/ 354 w 416"/>
              <a:gd name="T37" fmla="*/ 336 h 336"/>
              <a:gd name="T38" fmla="*/ 409 w 416"/>
              <a:gd name="T39" fmla="*/ 336 h 336"/>
              <a:gd name="T40" fmla="*/ 416 w 416"/>
              <a:gd name="T41" fmla="*/ 329 h 336"/>
              <a:gd name="T42" fmla="*/ 409 w 416"/>
              <a:gd name="T43" fmla="*/ 322 h 336"/>
              <a:gd name="T44" fmla="*/ 327 w 416"/>
              <a:gd name="T45" fmla="*/ 14 h 336"/>
              <a:gd name="T46" fmla="*/ 331 w 416"/>
              <a:gd name="T47" fmla="*/ 74 h 336"/>
              <a:gd name="T48" fmla="*/ 292 w 416"/>
              <a:gd name="T49" fmla="*/ 74 h 336"/>
              <a:gd name="T50" fmla="*/ 295 w 416"/>
              <a:gd name="T51" fmla="*/ 14 h 336"/>
              <a:gd name="T52" fmla="*/ 327 w 416"/>
              <a:gd name="T53" fmla="*/ 14 h 336"/>
              <a:gd name="T54" fmla="*/ 57 w 416"/>
              <a:gd name="T55" fmla="*/ 183 h 336"/>
              <a:gd name="T56" fmla="*/ 109 w 416"/>
              <a:gd name="T57" fmla="*/ 131 h 336"/>
              <a:gd name="T58" fmla="*/ 109 w 416"/>
              <a:gd name="T59" fmla="*/ 197 h 336"/>
              <a:gd name="T60" fmla="*/ 175 w 416"/>
              <a:gd name="T61" fmla="*/ 131 h 336"/>
              <a:gd name="T62" fmla="*/ 175 w 416"/>
              <a:gd name="T63" fmla="*/ 197 h 336"/>
              <a:gd name="T64" fmla="*/ 254 w 416"/>
              <a:gd name="T65" fmla="*/ 118 h 336"/>
              <a:gd name="T66" fmla="*/ 274 w 416"/>
              <a:gd name="T67" fmla="*/ 118 h 336"/>
              <a:gd name="T68" fmla="*/ 261 w 416"/>
              <a:gd name="T69" fmla="*/ 322 h 336"/>
              <a:gd name="T70" fmla="*/ 57 w 416"/>
              <a:gd name="T71" fmla="*/ 322 h 336"/>
              <a:gd name="T72" fmla="*/ 57 w 416"/>
              <a:gd name="T73" fmla="*/ 183 h 336"/>
              <a:gd name="T74" fmla="*/ 276 w 416"/>
              <a:gd name="T75" fmla="*/ 322 h 336"/>
              <a:gd name="T76" fmla="*/ 291 w 416"/>
              <a:gd name="T77" fmla="*/ 88 h 336"/>
              <a:gd name="T78" fmla="*/ 332 w 416"/>
              <a:gd name="T79" fmla="*/ 88 h 336"/>
              <a:gd name="T80" fmla="*/ 347 w 416"/>
              <a:gd name="T81" fmla="*/ 322 h 336"/>
              <a:gd name="T82" fmla="*/ 276 w 416"/>
              <a:gd name="T83" fmla="*/ 32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6" h="336">
                <a:moveTo>
                  <a:pt x="409" y="322"/>
                </a:moveTo>
                <a:cubicBezTo>
                  <a:pt x="361" y="322"/>
                  <a:pt x="361" y="322"/>
                  <a:pt x="361" y="322"/>
                </a:cubicBezTo>
                <a:cubicBezTo>
                  <a:pt x="341" y="6"/>
                  <a:pt x="341" y="6"/>
                  <a:pt x="341" y="6"/>
                </a:cubicBezTo>
                <a:cubicBezTo>
                  <a:pt x="341" y="3"/>
                  <a:pt x="338" y="0"/>
                  <a:pt x="334" y="0"/>
                </a:cubicBezTo>
                <a:cubicBezTo>
                  <a:pt x="289" y="0"/>
                  <a:pt x="289" y="0"/>
                  <a:pt x="289" y="0"/>
                </a:cubicBezTo>
                <a:cubicBezTo>
                  <a:pt x="285" y="0"/>
                  <a:pt x="281" y="3"/>
                  <a:pt x="281" y="6"/>
                </a:cubicBezTo>
                <a:cubicBezTo>
                  <a:pt x="275" y="103"/>
                  <a:pt x="275" y="103"/>
                  <a:pt x="275" y="103"/>
                </a:cubicBezTo>
                <a:cubicBezTo>
                  <a:pt x="248" y="103"/>
                  <a:pt x="248" y="103"/>
                  <a:pt x="248" y="103"/>
                </a:cubicBezTo>
                <a:cubicBezTo>
                  <a:pt x="190" y="162"/>
                  <a:pt x="190" y="162"/>
                  <a:pt x="190" y="162"/>
                </a:cubicBezTo>
                <a:cubicBezTo>
                  <a:pt x="190" y="96"/>
                  <a:pt x="190" y="96"/>
                  <a:pt x="190" y="96"/>
                </a:cubicBezTo>
                <a:cubicBezTo>
                  <a:pt x="123" y="162"/>
                  <a:pt x="123" y="162"/>
                  <a:pt x="123" y="162"/>
                </a:cubicBezTo>
                <a:cubicBezTo>
                  <a:pt x="123" y="96"/>
                  <a:pt x="123" y="96"/>
                  <a:pt x="123" y="96"/>
                </a:cubicBezTo>
                <a:cubicBezTo>
                  <a:pt x="43" y="177"/>
                  <a:pt x="43" y="177"/>
                  <a:pt x="43" y="177"/>
                </a:cubicBezTo>
                <a:cubicBezTo>
                  <a:pt x="43" y="322"/>
                  <a:pt x="43" y="322"/>
                  <a:pt x="43" y="322"/>
                </a:cubicBezTo>
                <a:cubicBezTo>
                  <a:pt x="7" y="322"/>
                  <a:pt x="7" y="322"/>
                  <a:pt x="7" y="322"/>
                </a:cubicBezTo>
                <a:cubicBezTo>
                  <a:pt x="3" y="322"/>
                  <a:pt x="0" y="325"/>
                  <a:pt x="0" y="329"/>
                </a:cubicBezTo>
                <a:cubicBezTo>
                  <a:pt x="0" y="333"/>
                  <a:pt x="3" y="336"/>
                  <a:pt x="7" y="336"/>
                </a:cubicBezTo>
                <a:cubicBezTo>
                  <a:pt x="268" y="336"/>
                  <a:pt x="268" y="336"/>
                  <a:pt x="268" y="336"/>
                </a:cubicBezTo>
                <a:cubicBezTo>
                  <a:pt x="354" y="336"/>
                  <a:pt x="354" y="336"/>
                  <a:pt x="354" y="336"/>
                </a:cubicBezTo>
                <a:cubicBezTo>
                  <a:pt x="409" y="336"/>
                  <a:pt x="409" y="336"/>
                  <a:pt x="409" y="336"/>
                </a:cubicBezTo>
                <a:cubicBezTo>
                  <a:pt x="413" y="336"/>
                  <a:pt x="416" y="333"/>
                  <a:pt x="416" y="329"/>
                </a:cubicBezTo>
                <a:cubicBezTo>
                  <a:pt x="416" y="325"/>
                  <a:pt x="413" y="322"/>
                  <a:pt x="409" y="322"/>
                </a:cubicBezTo>
                <a:close/>
                <a:moveTo>
                  <a:pt x="327" y="14"/>
                </a:moveTo>
                <a:cubicBezTo>
                  <a:pt x="331" y="74"/>
                  <a:pt x="331" y="74"/>
                  <a:pt x="331" y="74"/>
                </a:cubicBezTo>
                <a:cubicBezTo>
                  <a:pt x="292" y="74"/>
                  <a:pt x="292" y="74"/>
                  <a:pt x="292" y="74"/>
                </a:cubicBezTo>
                <a:cubicBezTo>
                  <a:pt x="295" y="14"/>
                  <a:pt x="295" y="14"/>
                  <a:pt x="295" y="14"/>
                </a:cubicBezTo>
                <a:lnTo>
                  <a:pt x="327" y="14"/>
                </a:lnTo>
                <a:close/>
                <a:moveTo>
                  <a:pt x="57" y="183"/>
                </a:moveTo>
                <a:cubicBezTo>
                  <a:pt x="109" y="131"/>
                  <a:pt x="109" y="131"/>
                  <a:pt x="109" y="131"/>
                </a:cubicBezTo>
                <a:cubicBezTo>
                  <a:pt x="109" y="197"/>
                  <a:pt x="109" y="197"/>
                  <a:pt x="109" y="197"/>
                </a:cubicBezTo>
                <a:cubicBezTo>
                  <a:pt x="175" y="131"/>
                  <a:pt x="175" y="131"/>
                  <a:pt x="175" y="131"/>
                </a:cubicBezTo>
                <a:cubicBezTo>
                  <a:pt x="175" y="197"/>
                  <a:pt x="175" y="197"/>
                  <a:pt x="175" y="197"/>
                </a:cubicBezTo>
                <a:cubicBezTo>
                  <a:pt x="254" y="118"/>
                  <a:pt x="254" y="118"/>
                  <a:pt x="254" y="118"/>
                </a:cubicBezTo>
                <a:cubicBezTo>
                  <a:pt x="274" y="118"/>
                  <a:pt x="274" y="118"/>
                  <a:pt x="274" y="118"/>
                </a:cubicBezTo>
                <a:cubicBezTo>
                  <a:pt x="261" y="322"/>
                  <a:pt x="261" y="322"/>
                  <a:pt x="261" y="322"/>
                </a:cubicBezTo>
                <a:cubicBezTo>
                  <a:pt x="57" y="322"/>
                  <a:pt x="57" y="322"/>
                  <a:pt x="57" y="322"/>
                </a:cubicBezTo>
                <a:lnTo>
                  <a:pt x="57" y="183"/>
                </a:lnTo>
                <a:close/>
                <a:moveTo>
                  <a:pt x="276" y="322"/>
                </a:moveTo>
                <a:cubicBezTo>
                  <a:pt x="291" y="88"/>
                  <a:pt x="291" y="88"/>
                  <a:pt x="291" y="88"/>
                </a:cubicBezTo>
                <a:cubicBezTo>
                  <a:pt x="332" y="88"/>
                  <a:pt x="332" y="88"/>
                  <a:pt x="332" y="88"/>
                </a:cubicBezTo>
                <a:cubicBezTo>
                  <a:pt x="347" y="322"/>
                  <a:pt x="347" y="322"/>
                  <a:pt x="347" y="322"/>
                </a:cubicBezTo>
                <a:lnTo>
                  <a:pt x="276" y="322"/>
                </a:ln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grpSp>
        <p:nvGrpSpPr>
          <p:cNvPr id="283" name="Gruppieren 8">
            <a:extLst>
              <a:ext uri="{FF2B5EF4-FFF2-40B4-BE49-F238E27FC236}">
                <a16:creationId xmlns:a16="http://schemas.microsoft.com/office/drawing/2014/main" id="{BA1E5A42-4469-06D8-10F5-BDBCBEAB13FC}"/>
              </a:ext>
            </a:extLst>
          </p:cNvPr>
          <p:cNvGrpSpPr/>
          <p:nvPr/>
        </p:nvGrpSpPr>
        <p:grpSpPr bwMode="gray">
          <a:xfrm>
            <a:off x="6679634" y="3179041"/>
            <a:ext cx="519262" cy="273125"/>
            <a:chOff x="943526" y="4447971"/>
            <a:chExt cx="1109093" cy="539024"/>
          </a:xfrm>
        </p:grpSpPr>
        <p:sp>
          <p:nvSpPr>
            <p:cNvPr id="284" name="Pfeil nach unten 58">
              <a:extLst>
                <a:ext uri="{FF2B5EF4-FFF2-40B4-BE49-F238E27FC236}">
                  <a16:creationId xmlns:a16="http://schemas.microsoft.com/office/drawing/2014/main" id="{57338260-FE15-DF0E-1E35-42EF6BE647C7}"/>
                </a:ext>
              </a:extLst>
            </p:cNvPr>
            <p:cNvSpPr/>
            <p:nvPr/>
          </p:nvSpPr>
          <p:spPr bwMode="gray">
            <a:xfrm rot="16200000">
              <a:off x="1326579" y="4260954"/>
              <a:ext cx="342988" cy="1109093"/>
            </a:xfrm>
            <a:prstGeom prst="downArrow">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85" name="Freeform 7">
              <a:extLst>
                <a:ext uri="{FF2B5EF4-FFF2-40B4-BE49-F238E27FC236}">
                  <a16:creationId xmlns:a16="http://schemas.microsoft.com/office/drawing/2014/main" id="{7774F339-91E0-AB5B-49FE-290F0C4ADED0}"/>
                </a:ext>
              </a:extLst>
            </p:cNvPr>
            <p:cNvSpPr>
              <a:spLocks noEditPoints="1"/>
            </p:cNvSpPr>
            <p:nvPr/>
          </p:nvSpPr>
          <p:spPr bwMode="gray">
            <a:xfrm>
              <a:off x="1096096" y="4447971"/>
              <a:ext cx="755597" cy="247058"/>
            </a:xfrm>
            <a:custGeom>
              <a:avLst/>
              <a:gdLst>
                <a:gd name="T0" fmla="*/ 7 w 486"/>
                <a:gd name="T1" fmla="*/ 113 h 186"/>
                <a:gd name="T2" fmla="*/ 364 w 486"/>
                <a:gd name="T3" fmla="*/ 0 h 186"/>
                <a:gd name="T4" fmla="*/ 10 w 486"/>
                <a:gd name="T5" fmla="*/ 117 h 186"/>
                <a:gd name="T6" fmla="*/ 0 w 486"/>
                <a:gd name="T7" fmla="*/ 152 h 186"/>
                <a:gd name="T8" fmla="*/ 14 w 486"/>
                <a:gd name="T9" fmla="*/ 152 h 186"/>
                <a:gd name="T10" fmla="*/ 17 w 486"/>
                <a:gd name="T11" fmla="*/ 153 h 186"/>
                <a:gd name="T12" fmla="*/ 16 w 486"/>
                <a:gd name="T13" fmla="*/ 161 h 186"/>
                <a:gd name="T14" fmla="*/ 66 w 486"/>
                <a:gd name="T15" fmla="*/ 161 h 186"/>
                <a:gd name="T16" fmla="*/ 65 w 486"/>
                <a:gd name="T17" fmla="*/ 153 h 186"/>
                <a:gd name="T18" fmla="*/ 79 w 486"/>
                <a:gd name="T19" fmla="*/ 152 h 186"/>
                <a:gd name="T20" fmla="*/ 81 w 486"/>
                <a:gd name="T21" fmla="*/ 160 h 186"/>
                <a:gd name="T22" fmla="*/ 106 w 486"/>
                <a:gd name="T23" fmla="*/ 186 h 186"/>
                <a:gd name="T24" fmla="*/ 131 w 486"/>
                <a:gd name="T25" fmla="*/ 160 h 186"/>
                <a:gd name="T26" fmla="*/ 132 w 486"/>
                <a:gd name="T27" fmla="*/ 152 h 186"/>
                <a:gd name="T28" fmla="*/ 140 w 486"/>
                <a:gd name="T29" fmla="*/ 152 h 186"/>
                <a:gd name="T30" fmla="*/ 150 w 486"/>
                <a:gd name="T31" fmla="*/ 129 h 186"/>
                <a:gd name="T32" fmla="*/ 10 w 486"/>
                <a:gd name="T33" fmla="*/ 117 h 186"/>
                <a:gd name="T34" fmla="*/ 486 w 486"/>
                <a:gd name="T35" fmla="*/ 87 h 186"/>
                <a:gd name="T36" fmla="*/ 486 w 486"/>
                <a:gd name="T37" fmla="*/ 157 h 186"/>
                <a:gd name="T38" fmla="*/ 460 w 486"/>
                <a:gd name="T39" fmla="*/ 166 h 186"/>
                <a:gd name="T40" fmla="*/ 453 w 486"/>
                <a:gd name="T41" fmla="*/ 155 h 186"/>
                <a:gd name="T42" fmla="*/ 454 w 486"/>
                <a:gd name="T43" fmla="*/ 161 h 186"/>
                <a:gd name="T44" fmla="*/ 404 w 486"/>
                <a:gd name="T45" fmla="*/ 161 h 186"/>
                <a:gd name="T46" fmla="*/ 405 w 486"/>
                <a:gd name="T47" fmla="*/ 153 h 186"/>
                <a:gd name="T48" fmla="*/ 398 w 486"/>
                <a:gd name="T49" fmla="*/ 152 h 186"/>
                <a:gd name="T50" fmla="*/ 348 w 486"/>
                <a:gd name="T51" fmla="*/ 158 h 186"/>
                <a:gd name="T52" fmla="*/ 339 w 486"/>
                <a:gd name="T53" fmla="*/ 152 h 186"/>
                <a:gd name="T54" fmla="*/ 338 w 486"/>
                <a:gd name="T55" fmla="*/ 160 h 186"/>
                <a:gd name="T56" fmla="*/ 313 w 486"/>
                <a:gd name="T57" fmla="*/ 186 h 186"/>
                <a:gd name="T58" fmla="*/ 288 w 486"/>
                <a:gd name="T59" fmla="*/ 160 h 186"/>
                <a:gd name="T60" fmla="*/ 286 w 486"/>
                <a:gd name="T61" fmla="*/ 152 h 186"/>
                <a:gd name="T62" fmla="*/ 277 w 486"/>
                <a:gd name="T63" fmla="*/ 158 h 186"/>
                <a:gd name="T64" fmla="*/ 267 w 486"/>
                <a:gd name="T65" fmla="*/ 152 h 186"/>
                <a:gd name="T66" fmla="*/ 257 w 486"/>
                <a:gd name="T67" fmla="*/ 129 h 186"/>
                <a:gd name="T68" fmla="*/ 391 w 486"/>
                <a:gd name="T69" fmla="*/ 117 h 186"/>
                <a:gd name="T70" fmla="*/ 463 w 486"/>
                <a:gd name="T71" fmla="*/ 22 h 186"/>
                <a:gd name="T72" fmla="*/ 486 w 486"/>
                <a:gd name="T73" fmla="*/ 86 h 186"/>
                <a:gd name="T74" fmla="*/ 463 w 486"/>
                <a:gd name="T75" fmla="*/ 31 h 186"/>
                <a:gd name="T76" fmla="*/ 425 w 486"/>
                <a:gd name="T77" fmla="*/ 84 h 186"/>
                <a:gd name="T78" fmla="*/ 463 w 486"/>
                <a:gd name="T79" fmla="*/ 88 h 186"/>
                <a:gd name="T80" fmla="*/ 484 w 486"/>
                <a:gd name="T81" fmla="*/ 8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6" h="186">
                  <a:moveTo>
                    <a:pt x="364" y="113"/>
                  </a:moveTo>
                  <a:cubicBezTo>
                    <a:pt x="7" y="113"/>
                    <a:pt x="7" y="113"/>
                    <a:pt x="7" y="113"/>
                  </a:cubicBezTo>
                  <a:cubicBezTo>
                    <a:pt x="7" y="0"/>
                    <a:pt x="7" y="0"/>
                    <a:pt x="7" y="0"/>
                  </a:cubicBezTo>
                  <a:cubicBezTo>
                    <a:pt x="364" y="0"/>
                    <a:pt x="364" y="0"/>
                    <a:pt x="364" y="0"/>
                  </a:cubicBezTo>
                  <a:lnTo>
                    <a:pt x="364" y="113"/>
                  </a:lnTo>
                  <a:close/>
                  <a:moveTo>
                    <a:pt x="10" y="117"/>
                  </a:moveTo>
                  <a:cubicBezTo>
                    <a:pt x="0" y="129"/>
                    <a:pt x="0" y="129"/>
                    <a:pt x="0" y="129"/>
                  </a:cubicBezTo>
                  <a:cubicBezTo>
                    <a:pt x="0" y="152"/>
                    <a:pt x="0" y="152"/>
                    <a:pt x="0" y="152"/>
                  </a:cubicBezTo>
                  <a:cubicBezTo>
                    <a:pt x="10" y="152"/>
                    <a:pt x="10" y="152"/>
                    <a:pt x="10" y="152"/>
                  </a:cubicBezTo>
                  <a:cubicBezTo>
                    <a:pt x="14" y="152"/>
                    <a:pt x="14" y="152"/>
                    <a:pt x="14" y="152"/>
                  </a:cubicBezTo>
                  <a:cubicBezTo>
                    <a:pt x="14" y="152"/>
                    <a:pt x="14" y="152"/>
                    <a:pt x="14" y="152"/>
                  </a:cubicBezTo>
                  <a:cubicBezTo>
                    <a:pt x="17" y="153"/>
                    <a:pt x="17" y="153"/>
                    <a:pt x="17" y="153"/>
                  </a:cubicBezTo>
                  <a:cubicBezTo>
                    <a:pt x="16" y="155"/>
                    <a:pt x="16" y="158"/>
                    <a:pt x="16" y="160"/>
                  </a:cubicBezTo>
                  <a:cubicBezTo>
                    <a:pt x="16" y="161"/>
                    <a:pt x="16" y="161"/>
                    <a:pt x="16" y="161"/>
                  </a:cubicBezTo>
                  <a:cubicBezTo>
                    <a:pt x="16" y="174"/>
                    <a:pt x="27" y="186"/>
                    <a:pt x="41" y="186"/>
                  </a:cubicBezTo>
                  <a:cubicBezTo>
                    <a:pt x="55" y="186"/>
                    <a:pt x="66" y="174"/>
                    <a:pt x="66" y="161"/>
                  </a:cubicBezTo>
                  <a:cubicBezTo>
                    <a:pt x="66" y="160"/>
                    <a:pt x="66" y="160"/>
                    <a:pt x="66" y="160"/>
                  </a:cubicBezTo>
                  <a:cubicBezTo>
                    <a:pt x="66" y="158"/>
                    <a:pt x="65" y="155"/>
                    <a:pt x="65" y="153"/>
                  </a:cubicBezTo>
                  <a:cubicBezTo>
                    <a:pt x="68" y="152"/>
                    <a:pt x="68" y="152"/>
                    <a:pt x="68" y="152"/>
                  </a:cubicBezTo>
                  <a:cubicBezTo>
                    <a:pt x="79" y="152"/>
                    <a:pt x="79" y="152"/>
                    <a:pt x="79" y="152"/>
                  </a:cubicBezTo>
                  <a:cubicBezTo>
                    <a:pt x="82" y="153"/>
                    <a:pt x="82" y="153"/>
                    <a:pt x="82" y="153"/>
                  </a:cubicBezTo>
                  <a:cubicBezTo>
                    <a:pt x="81" y="155"/>
                    <a:pt x="81" y="158"/>
                    <a:pt x="81" y="160"/>
                  </a:cubicBezTo>
                  <a:cubicBezTo>
                    <a:pt x="81" y="161"/>
                    <a:pt x="81" y="161"/>
                    <a:pt x="81" y="161"/>
                  </a:cubicBezTo>
                  <a:cubicBezTo>
                    <a:pt x="81" y="174"/>
                    <a:pt x="92" y="186"/>
                    <a:pt x="106" y="186"/>
                  </a:cubicBezTo>
                  <a:cubicBezTo>
                    <a:pt x="120" y="186"/>
                    <a:pt x="131" y="174"/>
                    <a:pt x="131" y="161"/>
                  </a:cubicBezTo>
                  <a:cubicBezTo>
                    <a:pt x="131" y="160"/>
                    <a:pt x="131" y="160"/>
                    <a:pt x="131" y="160"/>
                  </a:cubicBezTo>
                  <a:cubicBezTo>
                    <a:pt x="131" y="158"/>
                    <a:pt x="130" y="155"/>
                    <a:pt x="129" y="153"/>
                  </a:cubicBezTo>
                  <a:cubicBezTo>
                    <a:pt x="132" y="152"/>
                    <a:pt x="132" y="152"/>
                    <a:pt x="132" y="152"/>
                  </a:cubicBezTo>
                  <a:cubicBezTo>
                    <a:pt x="135" y="152"/>
                    <a:pt x="135" y="152"/>
                    <a:pt x="135" y="152"/>
                  </a:cubicBezTo>
                  <a:cubicBezTo>
                    <a:pt x="140" y="152"/>
                    <a:pt x="140" y="152"/>
                    <a:pt x="140" y="152"/>
                  </a:cubicBezTo>
                  <a:cubicBezTo>
                    <a:pt x="150" y="152"/>
                    <a:pt x="150" y="152"/>
                    <a:pt x="150" y="152"/>
                  </a:cubicBezTo>
                  <a:cubicBezTo>
                    <a:pt x="150" y="129"/>
                    <a:pt x="150" y="129"/>
                    <a:pt x="150" y="129"/>
                  </a:cubicBezTo>
                  <a:cubicBezTo>
                    <a:pt x="140" y="117"/>
                    <a:pt x="140" y="117"/>
                    <a:pt x="140" y="117"/>
                  </a:cubicBezTo>
                  <a:lnTo>
                    <a:pt x="10" y="117"/>
                  </a:lnTo>
                  <a:close/>
                  <a:moveTo>
                    <a:pt x="486" y="86"/>
                  </a:moveTo>
                  <a:cubicBezTo>
                    <a:pt x="486" y="87"/>
                    <a:pt x="486" y="87"/>
                    <a:pt x="486" y="87"/>
                  </a:cubicBezTo>
                  <a:cubicBezTo>
                    <a:pt x="486" y="94"/>
                    <a:pt x="486" y="94"/>
                    <a:pt x="486" y="94"/>
                  </a:cubicBezTo>
                  <a:cubicBezTo>
                    <a:pt x="486" y="157"/>
                    <a:pt x="486" y="157"/>
                    <a:pt x="486" y="157"/>
                  </a:cubicBezTo>
                  <a:cubicBezTo>
                    <a:pt x="477" y="166"/>
                    <a:pt x="477" y="166"/>
                    <a:pt x="477" y="166"/>
                  </a:cubicBezTo>
                  <a:cubicBezTo>
                    <a:pt x="460" y="166"/>
                    <a:pt x="460" y="166"/>
                    <a:pt x="460" y="166"/>
                  </a:cubicBezTo>
                  <a:cubicBezTo>
                    <a:pt x="460" y="158"/>
                    <a:pt x="461" y="155"/>
                    <a:pt x="460" y="155"/>
                  </a:cubicBezTo>
                  <a:cubicBezTo>
                    <a:pt x="458" y="155"/>
                    <a:pt x="453" y="155"/>
                    <a:pt x="453" y="155"/>
                  </a:cubicBezTo>
                  <a:cubicBezTo>
                    <a:pt x="454" y="157"/>
                    <a:pt x="454" y="159"/>
                    <a:pt x="454" y="160"/>
                  </a:cubicBezTo>
                  <a:cubicBezTo>
                    <a:pt x="454" y="161"/>
                    <a:pt x="454" y="161"/>
                    <a:pt x="454" y="161"/>
                  </a:cubicBezTo>
                  <a:cubicBezTo>
                    <a:pt x="454" y="174"/>
                    <a:pt x="443" y="186"/>
                    <a:pt x="429" y="186"/>
                  </a:cubicBezTo>
                  <a:cubicBezTo>
                    <a:pt x="415" y="186"/>
                    <a:pt x="404" y="174"/>
                    <a:pt x="404" y="161"/>
                  </a:cubicBezTo>
                  <a:cubicBezTo>
                    <a:pt x="404" y="160"/>
                    <a:pt x="404" y="160"/>
                    <a:pt x="404" y="160"/>
                  </a:cubicBezTo>
                  <a:cubicBezTo>
                    <a:pt x="404" y="158"/>
                    <a:pt x="404" y="155"/>
                    <a:pt x="405" y="153"/>
                  </a:cubicBezTo>
                  <a:cubicBezTo>
                    <a:pt x="403" y="152"/>
                    <a:pt x="403" y="152"/>
                    <a:pt x="403" y="152"/>
                  </a:cubicBezTo>
                  <a:cubicBezTo>
                    <a:pt x="398" y="152"/>
                    <a:pt x="398" y="152"/>
                    <a:pt x="398" y="152"/>
                  </a:cubicBezTo>
                  <a:cubicBezTo>
                    <a:pt x="394" y="158"/>
                    <a:pt x="394" y="158"/>
                    <a:pt x="394" y="158"/>
                  </a:cubicBezTo>
                  <a:cubicBezTo>
                    <a:pt x="348" y="158"/>
                    <a:pt x="348" y="158"/>
                    <a:pt x="348" y="158"/>
                  </a:cubicBezTo>
                  <a:cubicBezTo>
                    <a:pt x="343" y="152"/>
                    <a:pt x="343" y="152"/>
                    <a:pt x="343" y="152"/>
                  </a:cubicBezTo>
                  <a:cubicBezTo>
                    <a:pt x="339" y="152"/>
                    <a:pt x="339" y="152"/>
                    <a:pt x="339" y="152"/>
                  </a:cubicBezTo>
                  <a:cubicBezTo>
                    <a:pt x="337" y="155"/>
                    <a:pt x="337" y="155"/>
                    <a:pt x="337" y="155"/>
                  </a:cubicBezTo>
                  <a:cubicBezTo>
                    <a:pt x="337" y="157"/>
                    <a:pt x="338" y="159"/>
                    <a:pt x="338" y="160"/>
                  </a:cubicBezTo>
                  <a:cubicBezTo>
                    <a:pt x="338" y="161"/>
                    <a:pt x="338" y="161"/>
                    <a:pt x="338" y="161"/>
                  </a:cubicBezTo>
                  <a:cubicBezTo>
                    <a:pt x="338" y="174"/>
                    <a:pt x="327" y="186"/>
                    <a:pt x="313" y="186"/>
                  </a:cubicBezTo>
                  <a:cubicBezTo>
                    <a:pt x="299" y="186"/>
                    <a:pt x="288" y="174"/>
                    <a:pt x="288" y="161"/>
                  </a:cubicBezTo>
                  <a:cubicBezTo>
                    <a:pt x="288" y="160"/>
                    <a:pt x="288" y="160"/>
                    <a:pt x="288" y="160"/>
                  </a:cubicBezTo>
                  <a:cubicBezTo>
                    <a:pt x="288" y="158"/>
                    <a:pt x="288" y="155"/>
                    <a:pt x="289" y="153"/>
                  </a:cubicBezTo>
                  <a:cubicBezTo>
                    <a:pt x="286" y="152"/>
                    <a:pt x="286" y="152"/>
                    <a:pt x="286" y="152"/>
                  </a:cubicBezTo>
                  <a:cubicBezTo>
                    <a:pt x="282" y="152"/>
                    <a:pt x="282" y="152"/>
                    <a:pt x="282" y="152"/>
                  </a:cubicBezTo>
                  <a:cubicBezTo>
                    <a:pt x="277" y="158"/>
                    <a:pt x="277" y="158"/>
                    <a:pt x="277" y="158"/>
                  </a:cubicBezTo>
                  <a:cubicBezTo>
                    <a:pt x="271" y="152"/>
                    <a:pt x="271" y="152"/>
                    <a:pt x="271" y="152"/>
                  </a:cubicBezTo>
                  <a:cubicBezTo>
                    <a:pt x="267" y="152"/>
                    <a:pt x="267" y="152"/>
                    <a:pt x="267" y="152"/>
                  </a:cubicBezTo>
                  <a:cubicBezTo>
                    <a:pt x="257" y="152"/>
                    <a:pt x="257" y="152"/>
                    <a:pt x="257" y="152"/>
                  </a:cubicBezTo>
                  <a:cubicBezTo>
                    <a:pt x="257" y="129"/>
                    <a:pt x="257" y="129"/>
                    <a:pt x="257" y="129"/>
                  </a:cubicBezTo>
                  <a:cubicBezTo>
                    <a:pt x="267" y="117"/>
                    <a:pt x="267" y="117"/>
                    <a:pt x="267" y="117"/>
                  </a:cubicBezTo>
                  <a:cubicBezTo>
                    <a:pt x="391" y="117"/>
                    <a:pt x="391" y="117"/>
                    <a:pt x="391" y="117"/>
                  </a:cubicBezTo>
                  <a:cubicBezTo>
                    <a:pt x="391" y="22"/>
                    <a:pt x="391" y="22"/>
                    <a:pt x="391" y="22"/>
                  </a:cubicBezTo>
                  <a:cubicBezTo>
                    <a:pt x="463" y="22"/>
                    <a:pt x="463" y="22"/>
                    <a:pt x="463" y="22"/>
                  </a:cubicBezTo>
                  <a:cubicBezTo>
                    <a:pt x="463" y="23"/>
                    <a:pt x="463" y="23"/>
                    <a:pt x="463" y="23"/>
                  </a:cubicBezTo>
                  <a:lnTo>
                    <a:pt x="486" y="86"/>
                  </a:lnTo>
                  <a:close/>
                  <a:moveTo>
                    <a:pt x="484" y="87"/>
                  </a:moveTo>
                  <a:cubicBezTo>
                    <a:pt x="463" y="31"/>
                    <a:pt x="463" y="31"/>
                    <a:pt x="463" y="31"/>
                  </a:cubicBezTo>
                  <a:cubicBezTo>
                    <a:pt x="421" y="30"/>
                    <a:pt x="421" y="30"/>
                    <a:pt x="421" y="30"/>
                  </a:cubicBezTo>
                  <a:cubicBezTo>
                    <a:pt x="425" y="84"/>
                    <a:pt x="425" y="84"/>
                    <a:pt x="425" y="84"/>
                  </a:cubicBezTo>
                  <a:cubicBezTo>
                    <a:pt x="460" y="88"/>
                    <a:pt x="460" y="88"/>
                    <a:pt x="460" y="88"/>
                  </a:cubicBezTo>
                  <a:cubicBezTo>
                    <a:pt x="463" y="88"/>
                    <a:pt x="463" y="88"/>
                    <a:pt x="463" y="88"/>
                  </a:cubicBezTo>
                  <a:cubicBezTo>
                    <a:pt x="484" y="91"/>
                    <a:pt x="484" y="91"/>
                    <a:pt x="484" y="91"/>
                  </a:cubicBezTo>
                  <a:lnTo>
                    <a:pt x="484" y="87"/>
                  </a:lnTo>
                  <a:close/>
                </a:path>
              </a:pathLst>
            </a:custGeom>
            <a:solidFill>
              <a:sysClr val="windowText" lastClr="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grpSp>
      <p:sp>
        <p:nvSpPr>
          <p:cNvPr id="286" name="Rechteck 95">
            <a:extLst>
              <a:ext uri="{FF2B5EF4-FFF2-40B4-BE49-F238E27FC236}">
                <a16:creationId xmlns:a16="http://schemas.microsoft.com/office/drawing/2014/main" id="{1C84C3C7-EA93-B9C5-7F9B-4632204ED379}"/>
              </a:ext>
            </a:extLst>
          </p:cNvPr>
          <p:cNvSpPr/>
          <p:nvPr/>
        </p:nvSpPr>
        <p:spPr bwMode="gray">
          <a:xfrm>
            <a:off x="11090206" y="3267580"/>
            <a:ext cx="730846" cy="205246"/>
          </a:xfrm>
          <a:prstGeom prst="rect">
            <a:avLst/>
          </a:prstGeom>
          <a:no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Bebas Neue" panose="020B0506020202020201" pitchFamily="34" charset="0"/>
                <a:ea typeface="+mn-ea"/>
                <a:cs typeface="+mn-cs"/>
              </a:rPr>
              <a:t>base</a:t>
            </a:r>
          </a:p>
        </p:txBody>
      </p:sp>
      <p:sp>
        <p:nvSpPr>
          <p:cNvPr id="287" name="Pfeil nach unten 98">
            <a:extLst>
              <a:ext uri="{FF2B5EF4-FFF2-40B4-BE49-F238E27FC236}">
                <a16:creationId xmlns:a16="http://schemas.microsoft.com/office/drawing/2014/main" id="{9F019066-B617-6C31-482E-666EC7146E52}"/>
              </a:ext>
            </a:extLst>
          </p:cNvPr>
          <p:cNvSpPr/>
          <p:nvPr/>
        </p:nvSpPr>
        <p:spPr bwMode="gray">
          <a:xfrm rot="19549936" flipH="1">
            <a:off x="9295076" y="2296606"/>
            <a:ext cx="172391" cy="856408"/>
          </a:xfrm>
          <a:prstGeom prst="downArrow">
            <a:avLst/>
          </a:prstGeom>
          <a:solidFill>
            <a:srgbClr val="689B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288" name="Rechteck 3">
            <a:extLst>
              <a:ext uri="{FF2B5EF4-FFF2-40B4-BE49-F238E27FC236}">
                <a16:creationId xmlns:a16="http://schemas.microsoft.com/office/drawing/2014/main" id="{31935C18-14B3-3905-8E76-262DA392B86B}"/>
              </a:ext>
            </a:extLst>
          </p:cNvPr>
          <p:cNvSpPr/>
          <p:nvPr/>
        </p:nvSpPr>
        <p:spPr bwMode="gray">
          <a:xfrm>
            <a:off x="8472974" y="1889811"/>
            <a:ext cx="1042407" cy="568378"/>
          </a:xfrm>
          <a:prstGeom prst="rect">
            <a:avLst/>
          </a:prstGeom>
          <a:solidFill>
            <a:sysClr val="window" lastClr="FFFFFF"/>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Bebas Neue" panose="020B0506020202020201" pitchFamily="34" charset="0"/>
                <a:ea typeface="+mn-ea"/>
                <a:cs typeface="+mn-cs"/>
              </a:rPr>
              <a:t>Time-Phased Manufacturing process</a:t>
            </a:r>
          </a:p>
        </p:txBody>
      </p:sp>
      <p:sp>
        <p:nvSpPr>
          <p:cNvPr id="289" name="Ellipse 76">
            <a:extLst>
              <a:ext uri="{FF2B5EF4-FFF2-40B4-BE49-F238E27FC236}">
                <a16:creationId xmlns:a16="http://schemas.microsoft.com/office/drawing/2014/main" id="{494705DB-1531-CC95-8A82-4EFD55E5BA5F}"/>
              </a:ext>
            </a:extLst>
          </p:cNvPr>
          <p:cNvSpPr/>
          <p:nvPr/>
        </p:nvSpPr>
        <p:spPr bwMode="gray">
          <a:xfrm>
            <a:off x="7922205" y="2664099"/>
            <a:ext cx="256032" cy="256557"/>
          </a:xfrm>
          <a:prstGeom prst="ellipse">
            <a:avLst/>
          </a:prstGeom>
          <a:solidFill>
            <a:srgbClr val="4472C4"/>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Light"/>
                <a:ea typeface="+mn-ea"/>
                <a:cs typeface="+mn-cs"/>
              </a:rPr>
              <a:t>1</a:t>
            </a:r>
          </a:p>
        </p:txBody>
      </p:sp>
      <p:sp>
        <p:nvSpPr>
          <p:cNvPr id="290" name="Ellipse 77">
            <a:extLst>
              <a:ext uri="{FF2B5EF4-FFF2-40B4-BE49-F238E27FC236}">
                <a16:creationId xmlns:a16="http://schemas.microsoft.com/office/drawing/2014/main" id="{9098BC98-D3DB-37A5-19EF-6248A88ADCD7}"/>
              </a:ext>
            </a:extLst>
          </p:cNvPr>
          <p:cNvSpPr/>
          <p:nvPr/>
        </p:nvSpPr>
        <p:spPr bwMode="gray">
          <a:xfrm>
            <a:off x="8416886" y="2664099"/>
            <a:ext cx="256032" cy="256557"/>
          </a:xfrm>
          <a:prstGeom prst="ellipse">
            <a:avLst/>
          </a:prstGeom>
          <a:solidFill>
            <a:srgbClr val="4472C4">
              <a:lumMod val="75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Light"/>
                <a:ea typeface="+mn-ea"/>
                <a:cs typeface="+mn-cs"/>
              </a:rPr>
              <a:t>2</a:t>
            </a:r>
          </a:p>
        </p:txBody>
      </p:sp>
      <p:sp>
        <p:nvSpPr>
          <p:cNvPr id="291" name="Ellipse 79">
            <a:extLst>
              <a:ext uri="{FF2B5EF4-FFF2-40B4-BE49-F238E27FC236}">
                <a16:creationId xmlns:a16="http://schemas.microsoft.com/office/drawing/2014/main" id="{4D4D2316-03A9-15E3-55C7-BA83D47DF3E9}"/>
              </a:ext>
            </a:extLst>
          </p:cNvPr>
          <p:cNvSpPr/>
          <p:nvPr/>
        </p:nvSpPr>
        <p:spPr bwMode="gray">
          <a:xfrm>
            <a:off x="8876908" y="2664099"/>
            <a:ext cx="256032" cy="256557"/>
          </a:xfrm>
          <a:prstGeom prst="ellipse">
            <a:avLst/>
          </a:prstGeom>
          <a:solidFill>
            <a:srgbClr val="4472C4">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Light"/>
                <a:ea typeface="+mn-ea"/>
                <a:cs typeface="+mn-cs"/>
              </a:rPr>
              <a:t>3</a:t>
            </a:r>
          </a:p>
        </p:txBody>
      </p:sp>
      <p:sp>
        <p:nvSpPr>
          <p:cNvPr id="292" name="Ellipse 81">
            <a:extLst>
              <a:ext uri="{FF2B5EF4-FFF2-40B4-BE49-F238E27FC236}">
                <a16:creationId xmlns:a16="http://schemas.microsoft.com/office/drawing/2014/main" id="{49E15368-B554-209F-8803-4BFC56E617C2}"/>
              </a:ext>
            </a:extLst>
          </p:cNvPr>
          <p:cNvSpPr/>
          <p:nvPr/>
        </p:nvSpPr>
        <p:spPr bwMode="gray">
          <a:xfrm>
            <a:off x="9311307" y="2664099"/>
            <a:ext cx="256032" cy="256557"/>
          </a:xfrm>
          <a:prstGeom prst="ellipse">
            <a:avLst/>
          </a:prstGeom>
          <a:solidFill>
            <a:srgbClr val="44546A">
              <a:lumMod val="75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Light"/>
                <a:ea typeface="+mn-ea"/>
                <a:cs typeface="+mn-cs"/>
              </a:rPr>
              <a:t>4</a:t>
            </a:r>
          </a:p>
        </p:txBody>
      </p:sp>
      <p:sp>
        <p:nvSpPr>
          <p:cNvPr id="293" name="Ellipse 83">
            <a:extLst>
              <a:ext uri="{FF2B5EF4-FFF2-40B4-BE49-F238E27FC236}">
                <a16:creationId xmlns:a16="http://schemas.microsoft.com/office/drawing/2014/main" id="{63C1AC35-6B75-5EB5-1E08-2D57A677098C}"/>
              </a:ext>
            </a:extLst>
          </p:cNvPr>
          <p:cNvSpPr/>
          <p:nvPr/>
        </p:nvSpPr>
        <p:spPr bwMode="gray">
          <a:xfrm>
            <a:off x="9810461" y="2664806"/>
            <a:ext cx="256032" cy="256557"/>
          </a:xfrm>
          <a:prstGeom prst="ellipse">
            <a:avLst/>
          </a:prstGeom>
          <a:solidFill>
            <a:srgbClr val="44546A">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Light"/>
                <a:ea typeface="+mn-ea"/>
                <a:cs typeface="+mn-cs"/>
              </a:rPr>
              <a:t>5</a:t>
            </a:r>
          </a:p>
        </p:txBody>
      </p:sp>
      <p:sp>
        <p:nvSpPr>
          <p:cNvPr id="294" name="Freeform 2341">
            <a:extLst>
              <a:ext uri="{FF2B5EF4-FFF2-40B4-BE49-F238E27FC236}">
                <a16:creationId xmlns:a16="http://schemas.microsoft.com/office/drawing/2014/main" id="{9C732B74-E25C-28A6-BB51-C4FEEBDE3B3B}"/>
              </a:ext>
            </a:extLst>
          </p:cNvPr>
          <p:cNvSpPr>
            <a:spLocks noEditPoints="1"/>
          </p:cNvSpPr>
          <p:nvPr/>
        </p:nvSpPr>
        <p:spPr bwMode="gray">
          <a:xfrm>
            <a:off x="7104087" y="3649589"/>
            <a:ext cx="182880" cy="180773"/>
          </a:xfrm>
          <a:custGeom>
            <a:avLst/>
            <a:gdLst>
              <a:gd name="T0" fmla="*/ 76 w 151"/>
              <a:gd name="T1" fmla="*/ 0 h 151"/>
              <a:gd name="T2" fmla="*/ 0 w 151"/>
              <a:gd name="T3" fmla="*/ 76 h 151"/>
              <a:gd name="T4" fmla="*/ 76 w 151"/>
              <a:gd name="T5" fmla="*/ 151 h 151"/>
              <a:gd name="T6" fmla="*/ 151 w 151"/>
              <a:gd name="T7" fmla="*/ 76 h 151"/>
              <a:gd name="T8" fmla="*/ 76 w 151"/>
              <a:gd name="T9" fmla="*/ 0 h 151"/>
              <a:gd name="T10" fmla="*/ 76 w 151"/>
              <a:gd name="T11" fmla="*/ 134 h 151"/>
              <a:gd name="T12" fmla="*/ 18 w 151"/>
              <a:gd name="T13" fmla="*/ 76 h 151"/>
              <a:gd name="T14" fmla="*/ 76 w 151"/>
              <a:gd name="T15" fmla="*/ 18 h 151"/>
              <a:gd name="T16" fmla="*/ 133 w 151"/>
              <a:gd name="T17" fmla="*/ 76 h 151"/>
              <a:gd name="T18" fmla="*/ 76 w 151"/>
              <a:gd name="T19"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151">
                <a:moveTo>
                  <a:pt x="76" y="0"/>
                </a:moveTo>
                <a:cubicBezTo>
                  <a:pt x="34" y="0"/>
                  <a:pt x="0" y="34"/>
                  <a:pt x="0" y="76"/>
                </a:cubicBezTo>
                <a:cubicBezTo>
                  <a:pt x="0" y="117"/>
                  <a:pt x="34" y="151"/>
                  <a:pt x="76" y="151"/>
                </a:cubicBezTo>
                <a:cubicBezTo>
                  <a:pt x="117" y="151"/>
                  <a:pt x="151" y="117"/>
                  <a:pt x="151" y="76"/>
                </a:cubicBezTo>
                <a:cubicBezTo>
                  <a:pt x="151" y="34"/>
                  <a:pt x="117" y="0"/>
                  <a:pt x="76" y="0"/>
                </a:cubicBezTo>
                <a:close/>
                <a:moveTo>
                  <a:pt x="76" y="134"/>
                </a:moveTo>
                <a:cubicBezTo>
                  <a:pt x="44" y="134"/>
                  <a:pt x="18" y="108"/>
                  <a:pt x="18" y="76"/>
                </a:cubicBezTo>
                <a:cubicBezTo>
                  <a:pt x="18" y="44"/>
                  <a:pt x="44" y="18"/>
                  <a:pt x="76" y="18"/>
                </a:cubicBezTo>
                <a:cubicBezTo>
                  <a:pt x="107" y="18"/>
                  <a:pt x="133" y="44"/>
                  <a:pt x="133" y="76"/>
                </a:cubicBezTo>
                <a:cubicBezTo>
                  <a:pt x="133" y="108"/>
                  <a:pt x="107" y="134"/>
                  <a:pt x="76" y="134"/>
                </a:cubicBez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295" name="Freeform 2342">
            <a:extLst>
              <a:ext uri="{FF2B5EF4-FFF2-40B4-BE49-F238E27FC236}">
                <a16:creationId xmlns:a16="http://schemas.microsoft.com/office/drawing/2014/main" id="{E2061709-C922-2B3A-49B5-855A6EA4694F}"/>
              </a:ext>
            </a:extLst>
          </p:cNvPr>
          <p:cNvSpPr>
            <a:spLocks/>
          </p:cNvSpPr>
          <p:nvPr/>
        </p:nvSpPr>
        <p:spPr bwMode="gray">
          <a:xfrm>
            <a:off x="7157708" y="3598952"/>
            <a:ext cx="58485" cy="41016"/>
          </a:xfrm>
          <a:custGeom>
            <a:avLst/>
            <a:gdLst>
              <a:gd name="T0" fmla="*/ 37 w 53"/>
              <a:gd name="T1" fmla="*/ 34 h 34"/>
              <a:gd name="T2" fmla="*/ 37 w 53"/>
              <a:gd name="T3" fmla="*/ 21 h 34"/>
              <a:gd name="T4" fmla="*/ 45 w 53"/>
              <a:gd name="T5" fmla="*/ 21 h 34"/>
              <a:gd name="T6" fmla="*/ 53 w 53"/>
              <a:gd name="T7" fmla="*/ 13 h 34"/>
              <a:gd name="T8" fmla="*/ 53 w 53"/>
              <a:gd name="T9" fmla="*/ 8 h 34"/>
              <a:gd name="T10" fmla="*/ 45 w 53"/>
              <a:gd name="T11" fmla="*/ 0 h 34"/>
              <a:gd name="T12" fmla="*/ 8 w 53"/>
              <a:gd name="T13" fmla="*/ 0 h 34"/>
              <a:gd name="T14" fmla="*/ 0 w 53"/>
              <a:gd name="T15" fmla="*/ 8 h 34"/>
              <a:gd name="T16" fmla="*/ 0 w 53"/>
              <a:gd name="T17" fmla="*/ 13 h 34"/>
              <a:gd name="T18" fmla="*/ 8 w 53"/>
              <a:gd name="T19" fmla="*/ 21 h 34"/>
              <a:gd name="T20" fmla="*/ 16 w 53"/>
              <a:gd name="T21" fmla="*/ 21 h 34"/>
              <a:gd name="T22" fmla="*/ 16 w 53"/>
              <a:gd name="T23" fmla="*/ 34 h 34"/>
              <a:gd name="T24" fmla="*/ 27 w 53"/>
              <a:gd name="T25" fmla="*/ 33 h 34"/>
              <a:gd name="T26" fmla="*/ 37 w 53"/>
              <a:gd name="T2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4">
                <a:moveTo>
                  <a:pt x="37" y="34"/>
                </a:moveTo>
                <a:cubicBezTo>
                  <a:pt x="37" y="21"/>
                  <a:pt x="37" y="21"/>
                  <a:pt x="37" y="21"/>
                </a:cubicBezTo>
                <a:cubicBezTo>
                  <a:pt x="45" y="21"/>
                  <a:pt x="45" y="21"/>
                  <a:pt x="45" y="21"/>
                </a:cubicBezTo>
                <a:cubicBezTo>
                  <a:pt x="49" y="21"/>
                  <a:pt x="53" y="18"/>
                  <a:pt x="53" y="13"/>
                </a:cubicBezTo>
                <a:cubicBezTo>
                  <a:pt x="53" y="8"/>
                  <a:pt x="53" y="8"/>
                  <a:pt x="53" y="8"/>
                </a:cubicBezTo>
                <a:cubicBezTo>
                  <a:pt x="53" y="4"/>
                  <a:pt x="49" y="0"/>
                  <a:pt x="45" y="0"/>
                </a:cubicBezTo>
                <a:cubicBezTo>
                  <a:pt x="8" y="0"/>
                  <a:pt x="8" y="0"/>
                  <a:pt x="8" y="0"/>
                </a:cubicBezTo>
                <a:cubicBezTo>
                  <a:pt x="4" y="0"/>
                  <a:pt x="0" y="4"/>
                  <a:pt x="0" y="8"/>
                </a:cubicBezTo>
                <a:cubicBezTo>
                  <a:pt x="0" y="13"/>
                  <a:pt x="0" y="13"/>
                  <a:pt x="0" y="13"/>
                </a:cubicBezTo>
                <a:cubicBezTo>
                  <a:pt x="0" y="18"/>
                  <a:pt x="4" y="21"/>
                  <a:pt x="8" y="21"/>
                </a:cubicBezTo>
                <a:cubicBezTo>
                  <a:pt x="16" y="21"/>
                  <a:pt x="16" y="21"/>
                  <a:pt x="16" y="21"/>
                </a:cubicBezTo>
                <a:cubicBezTo>
                  <a:pt x="16" y="34"/>
                  <a:pt x="16" y="34"/>
                  <a:pt x="16" y="34"/>
                </a:cubicBezTo>
                <a:cubicBezTo>
                  <a:pt x="20" y="33"/>
                  <a:pt x="23" y="33"/>
                  <a:pt x="27" y="33"/>
                </a:cubicBezTo>
                <a:cubicBezTo>
                  <a:pt x="30" y="33"/>
                  <a:pt x="34" y="33"/>
                  <a:pt x="37" y="34"/>
                </a:cubicBez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296" name="Freeform 2343">
            <a:extLst>
              <a:ext uri="{FF2B5EF4-FFF2-40B4-BE49-F238E27FC236}">
                <a16:creationId xmlns:a16="http://schemas.microsoft.com/office/drawing/2014/main" id="{4B1562EE-5E1C-DEE4-8074-775288CA6605}"/>
              </a:ext>
            </a:extLst>
          </p:cNvPr>
          <p:cNvSpPr>
            <a:spLocks/>
          </p:cNvSpPr>
          <p:nvPr/>
        </p:nvSpPr>
        <p:spPr bwMode="gray">
          <a:xfrm>
            <a:off x="7253874" y="3643512"/>
            <a:ext cx="30880" cy="32408"/>
          </a:xfrm>
          <a:custGeom>
            <a:avLst/>
            <a:gdLst>
              <a:gd name="T0" fmla="*/ 15 w 28"/>
              <a:gd name="T1" fmla="*/ 27 h 27"/>
              <a:gd name="T2" fmla="*/ 24 w 28"/>
              <a:gd name="T3" fmla="*/ 19 h 27"/>
              <a:gd name="T4" fmla="*/ 25 w 28"/>
              <a:gd name="T5" fmla="*/ 8 h 27"/>
              <a:gd name="T6" fmla="*/ 22 w 28"/>
              <a:gd name="T7" fmla="*/ 4 h 27"/>
              <a:gd name="T8" fmla="*/ 11 w 28"/>
              <a:gd name="T9" fmla="*/ 3 h 27"/>
              <a:gd name="T10" fmla="*/ 0 w 28"/>
              <a:gd name="T11" fmla="*/ 12 h 27"/>
              <a:gd name="T12" fmla="*/ 15 w 2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15" y="27"/>
                </a:moveTo>
                <a:cubicBezTo>
                  <a:pt x="24" y="19"/>
                  <a:pt x="24" y="19"/>
                  <a:pt x="24" y="19"/>
                </a:cubicBezTo>
                <a:cubicBezTo>
                  <a:pt x="27" y="16"/>
                  <a:pt x="28" y="11"/>
                  <a:pt x="25" y="8"/>
                </a:cubicBezTo>
                <a:cubicBezTo>
                  <a:pt x="22" y="4"/>
                  <a:pt x="22" y="4"/>
                  <a:pt x="22" y="4"/>
                </a:cubicBezTo>
                <a:cubicBezTo>
                  <a:pt x="19" y="1"/>
                  <a:pt x="14" y="0"/>
                  <a:pt x="11" y="3"/>
                </a:cubicBezTo>
                <a:cubicBezTo>
                  <a:pt x="0" y="12"/>
                  <a:pt x="0" y="12"/>
                  <a:pt x="0" y="12"/>
                </a:cubicBezTo>
                <a:cubicBezTo>
                  <a:pt x="6" y="16"/>
                  <a:pt x="11" y="21"/>
                  <a:pt x="15" y="27"/>
                </a:cubicBez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297" name="Freeform 2344">
            <a:extLst>
              <a:ext uri="{FF2B5EF4-FFF2-40B4-BE49-F238E27FC236}">
                <a16:creationId xmlns:a16="http://schemas.microsoft.com/office/drawing/2014/main" id="{4C4B920B-1DB4-8056-9CA8-04E320E7D689}"/>
              </a:ext>
            </a:extLst>
          </p:cNvPr>
          <p:cNvSpPr>
            <a:spLocks/>
          </p:cNvSpPr>
          <p:nvPr/>
        </p:nvSpPr>
        <p:spPr bwMode="gray">
          <a:xfrm>
            <a:off x="7189430" y="3722512"/>
            <a:ext cx="32752" cy="35952"/>
          </a:xfrm>
          <a:custGeom>
            <a:avLst/>
            <a:gdLst>
              <a:gd name="T0" fmla="*/ 25 w 30"/>
              <a:gd name="T1" fmla="*/ 6 h 30"/>
              <a:gd name="T2" fmla="*/ 25 w 30"/>
              <a:gd name="T3" fmla="*/ 25 h 30"/>
              <a:gd name="T4" fmla="*/ 5 w 30"/>
              <a:gd name="T5" fmla="*/ 24 h 30"/>
              <a:gd name="T6" fmla="*/ 6 w 30"/>
              <a:gd name="T7" fmla="*/ 5 h 30"/>
              <a:gd name="T8" fmla="*/ 25 w 30"/>
              <a:gd name="T9" fmla="*/ 6 h 30"/>
            </a:gdLst>
            <a:ahLst/>
            <a:cxnLst>
              <a:cxn ang="0">
                <a:pos x="T0" y="T1"/>
              </a:cxn>
              <a:cxn ang="0">
                <a:pos x="T2" y="T3"/>
              </a:cxn>
              <a:cxn ang="0">
                <a:pos x="T4" y="T5"/>
              </a:cxn>
              <a:cxn ang="0">
                <a:pos x="T6" y="T7"/>
              </a:cxn>
              <a:cxn ang="0">
                <a:pos x="T8" y="T9"/>
              </a:cxn>
            </a:cxnLst>
            <a:rect l="0" t="0" r="r" b="b"/>
            <a:pathLst>
              <a:path w="30" h="30">
                <a:moveTo>
                  <a:pt x="25" y="6"/>
                </a:moveTo>
                <a:cubicBezTo>
                  <a:pt x="30" y="11"/>
                  <a:pt x="30" y="20"/>
                  <a:pt x="25" y="25"/>
                </a:cubicBezTo>
                <a:cubicBezTo>
                  <a:pt x="19" y="30"/>
                  <a:pt x="11" y="29"/>
                  <a:pt x="5" y="24"/>
                </a:cubicBezTo>
                <a:cubicBezTo>
                  <a:pt x="0" y="18"/>
                  <a:pt x="1" y="10"/>
                  <a:pt x="6" y="5"/>
                </a:cubicBezTo>
                <a:cubicBezTo>
                  <a:pt x="12" y="0"/>
                  <a:pt x="20" y="0"/>
                  <a:pt x="25" y="6"/>
                </a:cubicBez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298" name="Freeform 2345">
            <a:extLst>
              <a:ext uri="{FF2B5EF4-FFF2-40B4-BE49-F238E27FC236}">
                <a16:creationId xmlns:a16="http://schemas.microsoft.com/office/drawing/2014/main" id="{A0FF20E6-2615-D1B0-B059-E3A2258ECE64}"/>
              </a:ext>
            </a:extLst>
          </p:cNvPr>
          <p:cNvSpPr>
            <a:spLocks/>
          </p:cNvSpPr>
          <p:nvPr/>
        </p:nvSpPr>
        <p:spPr bwMode="gray">
          <a:xfrm>
            <a:off x="7170241" y="3698712"/>
            <a:ext cx="35559" cy="40509"/>
          </a:xfrm>
          <a:custGeom>
            <a:avLst/>
            <a:gdLst>
              <a:gd name="T0" fmla="*/ 30 w 32"/>
              <a:gd name="T1" fmla="*/ 25 h 34"/>
              <a:gd name="T2" fmla="*/ 30 w 32"/>
              <a:gd name="T3" fmla="*/ 32 h 34"/>
              <a:gd name="T4" fmla="*/ 30 w 32"/>
              <a:gd name="T5" fmla="*/ 32 h 34"/>
              <a:gd name="T6" fmla="*/ 23 w 32"/>
              <a:gd name="T7" fmla="*/ 32 h 34"/>
              <a:gd name="T8" fmla="*/ 2 w 32"/>
              <a:gd name="T9" fmla="*/ 10 h 34"/>
              <a:gd name="T10" fmla="*/ 2 w 32"/>
              <a:gd name="T11" fmla="*/ 2 h 34"/>
              <a:gd name="T12" fmla="*/ 2 w 32"/>
              <a:gd name="T13" fmla="*/ 2 h 34"/>
              <a:gd name="T14" fmla="*/ 10 w 32"/>
              <a:gd name="T15" fmla="*/ 3 h 34"/>
              <a:gd name="T16" fmla="*/ 30 w 32"/>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30" y="25"/>
                </a:moveTo>
                <a:cubicBezTo>
                  <a:pt x="32" y="27"/>
                  <a:pt x="32" y="30"/>
                  <a:pt x="30" y="32"/>
                </a:cubicBezTo>
                <a:cubicBezTo>
                  <a:pt x="30" y="32"/>
                  <a:pt x="30" y="32"/>
                  <a:pt x="30" y="32"/>
                </a:cubicBezTo>
                <a:cubicBezTo>
                  <a:pt x="28" y="34"/>
                  <a:pt x="25" y="34"/>
                  <a:pt x="23" y="32"/>
                </a:cubicBezTo>
                <a:cubicBezTo>
                  <a:pt x="2" y="10"/>
                  <a:pt x="2" y="10"/>
                  <a:pt x="2" y="10"/>
                </a:cubicBezTo>
                <a:cubicBezTo>
                  <a:pt x="0" y="8"/>
                  <a:pt x="0" y="4"/>
                  <a:pt x="2" y="2"/>
                </a:cubicBezTo>
                <a:cubicBezTo>
                  <a:pt x="2" y="2"/>
                  <a:pt x="2" y="2"/>
                  <a:pt x="2" y="2"/>
                </a:cubicBezTo>
                <a:cubicBezTo>
                  <a:pt x="4" y="0"/>
                  <a:pt x="8" y="0"/>
                  <a:pt x="10" y="3"/>
                </a:cubicBezTo>
                <a:lnTo>
                  <a:pt x="30" y="25"/>
                </a:ln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299" name="Pfeil nach unten 58">
            <a:extLst>
              <a:ext uri="{FF2B5EF4-FFF2-40B4-BE49-F238E27FC236}">
                <a16:creationId xmlns:a16="http://schemas.microsoft.com/office/drawing/2014/main" id="{3F6B4079-109C-264E-68F8-39E878583697}"/>
              </a:ext>
            </a:extLst>
          </p:cNvPr>
          <p:cNvSpPr/>
          <p:nvPr/>
        </p:nvSpPr>
        <p:spPr bwMode="gray">
          <a:xfrm rot="16200000">
            <a:off x="10961567" y="3090663"/>
            <a:ext cx="173793" cy="519262"/>
          </a:xfrm>
          <a:prstGeom prst="downArrow">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300" name="Freeform 7">
            <a:extLst>
              <a:ext uri="{FF2B5EF4-FFF2-40B4-BE49-F238E27FC236}">
                <a16:creationId xmlns:a16="http://schemas.microsoft.com/office/drawing/2014/main" id="{048C23FE-2A3B-1386-59CE-53A4549C3F3E}"/>
              </a:ext>
            </a:extLst>
          </p:cNvPr>
          <p:cNvSpPr>
            <a:spLocks noEditPoints="1"/>
          </p:cNvSpPr>
          <p:nvPr/>
        </p:nvSpPr>
        <p:spPr bwMode="gray">
          <a:xfrm>
            <a:off x="10860263" y="3173796"/>
            <a:ext cx="353760" cy="125185"/>
          </a:xfrm>
          <a:custGeom>
            <a:avLst/>
            <a:gdLst>
              <a:gd name="T0" fmla="*/ 7 w 486"/>
              <a:gd name="T1" fmla="*/ 113 h 186"/>
              <a:gd name="T2" fmla="*/ 364 w 486"/>
              <a:gd name="T3" fmla="*/ 0 h 186"/>
              <a:gd name="T4" fmla="*/ 10 w 486"/>
              <a:gd name="T5" fmla="*/ 117 h 186"/>
              <a:gd name="T6" fmla="*/ 0 w 486"/>
              <a:gd name="T7" fmla="*/ 152 h 186"/>
              <a:gd name="T8" fmla="*/ 14 w 486"/>
              <a:gd name="T9" fmla="*/ 152 h 186"/>
              <a:gd name="T10" fmla="*/ 17 w 486"/>
              <a:gd name="T11" fmla="*/ 153 h 186"/>
              <a:gd name="T12" fmla="*/ 16 w 486"/>
              <a:gd name="T13" fmla="*/ 161 h 186"/>
              <a:gd name="T14" fmla="*/ 66 w 486"/>
              <a:gd name="T15" fmla="*/ 161 h 186"/>
              <a:gd name="T16" fmla="*/ 65 w 486"/>
              <a:gd name="T17" fmla="*/ 153 h 186"/>
              <a:gd name="T18" fmla="*/ 79 w 486"/>
              <a:gd name="T19" fmla="*/ 152 h 186"/>
              <a:gd name="T20" fmla="*/ 81 w 486"/>
              <a:gd name="T21" fmla="*/ 160 h 186"/>
              <a:gd name="T22" fmla="*/ 106 w 486"/>
              <a:gd name="T23" fmla="*/ 186 h 186"/>
              <a:gd name="T24" fmla="*/ 131 w 486"/>
              <a:gd name="T25" fmla="*/ 160 h 186"/>
              <a:gd name="T26" fmla="*/ 132 w 486"/>
              <a:gd name="T27" fmla="*/ 152 h 186"/>
              <a:gd name="T28" fmla="*/ 140 w 486"/>
              <a:gd name="T29" fmla="*/ 152 h 186"/>
              <a:gd name="T30" fmla="*/ 150 w 486"/>
              <a:gd name="T31" fmla="*/ 129 h 186"/>
              <a:gd name="T32" fmla="*/ 10 w 486"/>
              <a:gd name="T33" fmla="*/ 117 h 186"/>
              <a:gd name="T34" fmla="*/ 486 w 486"/>
              <a:gd name="T35" fmla="*/ 87 h 186"/>
              <a:gd name="T36" fmla="*/ 486 w 486"/>
              <a:gd name="T37" fmla="*/ 157 h 186"/>
              <a:gd name="T38" fmla="*/ 460 w 486"/>
              <a:gd name="T39" fmla="*/ 166 h 186"/>
              <a:gd name="T40" fmla="*/ 453 w 486"/>
              <a:gd name="T41" fmla="*/ 155 h 186"/>
              <a:gd name="T42" fmla="*/ 454 w 486"/>
              <a:gd name="T43" fmla="*/ 161 h 186"/>
              <a:gd name="T44" fmla="*/ 404 w 486"/>
              <a:gd name="T45" fmla="*/ 161 h 186"/>
              <a:gd name="T46" fmla="*/ 405 w 486"/>
              <a:gd name="T47" fmla="*/ 153 h 186"/>
              <a:gd name="T48" fmla="*/ 398 w 486"/>
              <a:gd name="T49" fmla="*/ 152 h 186"/>
              <a:gd name="T50" fmla="*/ 348 w 486"/>
              <a:gd name="T51" fmla="*/ 158 h 186"/>
              <a:gd name="T52" fmla="*/ 339 w 486"/>
              <a:gd name="T53" fmla="*/ 152 h 186"/>
              <a:gd name="T54" fmla="*/ 338 w 486"/>
              <a:gd name="T55" fmla="*/ 160 h 186"/>
              <a:gd name="T56" fmla="*/ 313 w 486"/>
              <a:gd name="T57" fmla="*/ 186 h 186"/>
              <a:gd name="T58" fmla="*/ 288 w 486"/>
              <a:gd name="T59" fmla="*/ 160 h 186"/>
              <a:gd name="T60" fmla="*/ 286 w 486"/>
              <a:gd name="T61" fmla="*/ 152 h 186"/>
              <a:gd name="T62" fmla="*/ 277 w 486"/>
              <a:gd name="T63" fmla="*/ 158 h 186"/>
              <a:gd name="T64" fmla="*/ 267 w 486"/>
              <a:gd name="T65" fmla="*/ 152 h 186"/>
              <a:gd name="T66" fmla="*/ 257 w 486"/>
              <a:gd name="T67" fmla="*/ 129 h 186"/>
              <a:gd name="T68" fmla="*/ 391 w 486"/>
              <a:gd name="T69" fmla="*/ 117 h 186"/>
              <a:gd name="T70" fmla="*/ 463 w 486"/>
              <a:gd name="T71" fmla="*/ 22 h 186"/>
              <a:gd name="T72" fmla="*/ 486 w 486"/>
              <a:gd name="T73" fmla="*/ 86 h 186"/>
              <a:gd name="T74" fmla="*/ 463 w 486"/>
              <a:gd name="T75" fmla="*/ 31 h 186"/>
              <a:gd name="T76" fmla="*/ 425 w 486"/>
              <a:gd name="T77" fmla="*/ 84 h 186"/>
              <a:gd name="T78" fmla="*/ 463 w 486"/>
              <a:gd name="T79" fmla="*/ 88 h 186"/>
              <a:gd name="T80" fmla="*/ 484 w 486"/>
              <a:gd name="T81" fmla="*/ 8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6" h="186">
                <a:moveTo>
                  <a:pt x="364" y="113"/>
                </a:moveTo>
                <a:cubicBezTo>
                  <a:pt x="7" y="113"/>
                  <a:pt x="7" y="113"/>
                  <a:pt x="7" y="113"/>
                </a:cubicBezTo>
                <a:cubicBezTo>
                  <a:pt x="7" y="0"/>
                  <a:pt x="7" y="0"/>
                  <a:pt x="7" y="0"/>
                </a:cubicBezTo>
                <a:cubicBezTo>
                  <a:pt x="364" y="0"/>
                  <a:pt x="364" y="0"/>
                  <a:pt x="364" y="0"/>
                </a:cubicBezTo>
                <a:lnTo>
                  <a:pt x="364" y="113"/>
                </a:lnTo>
                <a:close/>
                <a:moveTo>
                  <a:pt x="10" y="117"/>
                </a:moveTo>
                <a:cubicBezTo>
                  <a:pt x="0" y="129"/>
                  <a:pt x="0" y="129"/>
                  <a:pt x="0" y="129"/>
                </a:cubicBezTo>
                <a:cubicBezTo>
                  <a:pt x="0" y="152"/>
                  <a:pt x="0" y="152"/>
                  <a:pt x="0" y="152"/>
                </a:cubicBezTo>
                <a:cubicBezTo>
                  <a:pt x="10" y="152"/>
                  <a:pt x="10" y="152"/>
                  <a:pt x="10" y="152"/>
                </a:cubicBezTo>
                <a:cubicBezTo>
                  <a:pt x="14" y="152"/>
                  <a:pt x="14" y="152"/>
                  <a:pt x="14" y="152"/>
                </a:cubicBezTo>
                <a:cubicBezTo>
                  <a:pt x="14" y="152"/>
                  <a:pt x="14" y="152"/>
                  <a:pt x="14" y="152"/>
                </a:cubicBezTo>
                <a:cubicBezTo>
                  <a:pt x="17" y="153"/>
                  <a:pt x="17" y="153"/>
                  <a:pt x="17" y="153"/>
                </a:cubicBezTo>
                <a:cubicBezTo>
                  <a:pt x="16" y="155"/>
                  <a:pt x="16" y="158"/>
                  <a:pt x="16" y="160"/>
                </a:cubicBezTo>
                <a:cubicBezTo>
                  <a:pt x="16" y="161"/>
                  <a:pt x="16" y="161"/>
                  <a:pt x="16" y="161"/>
                </a:cubicBezTo>
                <a:cubicBezTo>
                  <a:pt x="16" y="174"/>
                  <a:pt x="27" y="186"/>
                  <a:pt x="41" y="186"/>
                </a:cubicBezTo>
                <a:cubicBezTo>
                  <a:pt x="55" y="186"/>
                  <a:pt x="66" y="174"/>
                  <a:pt x="66" y="161"/>
                </a:cubicBezTo>
                <a:cubicBezTo>
                  <a:pt x="66" y="160"/>
                  <a:pt x="66" y="160"/>
                  <a:pt x="66" y="160"/>
                </a:cubicBezTo>
                <a:cubicBezTo>
                  <a:pt x="66" y="158"/>
                  <a:pt x="65" y="155"/>
                  <a:pt x="65" y="153"/>
                </a:cubicBezTo>
                <a:cubicBezTo>
                  <a:pt x="68" y="152"/>
                  <a:pt x="68" y="152"/>
                  <a:pt x="68" y="152"/>
                </a:cubicBezTo>
                <a:cubicBezTo>
                  <a:pt x="79" y="152"/>
                  <a:pt x="79" y="152"/>
                  <a:pt x="79" y="152"/>
                </a:cubicBezTo>
                <a:cubicBezTo>
                  <a:pt x="82" y="153"/>
                  <a:pt x="82" y="153"/>
                  <a:pt x="82" y="153"/>
                </a:cubicBezTo>
                <a:cubicBezTo>
                  <a:pt x="81" y="155"/>
                  <a:pt x="81" y="158"/>
                  <a:pt x="81" y="160"/>
                </a:cubicBezTo>
                <a:cubicBezTo>
                  <a:pt x="81" y="161"/>
                  <a:pt x="81" y="161"/>
                  <a:pt x="81" y="161"/>
                </a:cubicBezTo>
                <a:cubicBezTo>
                  <a:pt x="81" y="174"/>
                  <a:pt x="92" y="186"/>
                  <a:pt x="106" y="186"/>
                </a:cubicBezTo>
                <a:cubicBezTo>
                  <a:pt x="120" y="186"/>
                  <a:pt x="131" y="174"/>
                  <a:pt x="131" y="161"/>
                </a:cubicBezTo>
                <a:cubicBezTo>
                  <a:pt x="131" y="160"/>
                  <a:pt x="131" y="160"/>
                  <a:pt x="131" y="160"/>
                </a:cubicBezTo>
                <a:cubicBezTo>
                  <a:pt x="131" y="158"/>
                  <a:pt x="130" y="155"/>
                  <a:pt x="129" y="153"/>
                </a:cubicBezTo>
                <a:cubicBezTo>
                  <a:pt x="132" y="152"/>
                  <a:pt x="132" y="152"/>
                  <a:pt x="132" y="152"/>
                </a:cubicBezTo>
                <a:cubicBezTo>
                  <a:pt x="135" y="152"/>
                  <a:pt x="135" y="152"/>
                  <a:pt x="135" y="152"/>
                </a:cubicBezTo>
                <a:cubicBezTo>
                  <a:pt x="140" y="152"/>
                  <a:pt x="140" y="152"/>
                  <a:pt x="140" y="152"/>
                </a:cubicBezTo>
                <a:cubicBezTo>
                  <a:pt x="150" y="152"/>
                  <a:pt x="150" y="152"/>
                  <a:pt x="150" y="152"/>
                </a:cubicBezTo>
                <a:cubicBezTo>
                  <a:pt x="150" y="129"/>
                  <a:pt x="150" y="129"/>
                  <a:pt x="150" y="129"/>
                </a:cubicBezTo>
                <a:cubicBezTo>
                  <a:pt x="140" y="117"/>
                  <a:pt x="140" y="117"/>
                  <a:pt x="140" y="117"/>
                </a:cubicBezTo>
                <a:lnTo>
                  <a:pt x="10" y="117"/>
                </a:lnTo>
                <a:close/>
                <a:moveTo>
                  <a:pt x="486" y="86"/>
                </a:moveTo>
                <a:cubicBezTo>
                  <a:pt x="486" y="87"/>
                  <a:pt x="486" y="87"/>
                  <a:pt x="486" y="87"/>
                </a:cubicBezTo>
                <a:cubicBezTo>
                  <a:pt x="486" y="94"/>
                  <a:pt x="486" y="94"/>
                  <a:pt x="486" y="94"/>
                </a:cubicBezTo>
                <a:cubicBezTo>
                  <a:pt x="486" y="157"/>
                  <a:pt x="486" y="157"/>
                  <a:pt x="486" y="157"/>
                </a:cubicBezTo>
                <a:cubicBezTo>
                  <a:pt x="477" y="166"/>
                  <a:pt x="477" y="166"/>
                  <a:pt x="477" y="166"/>
                </a:cubicBezTo>
                <a:cubicBezTo>
                  <a:pt x="460" y="166"/>
                  <a:pt x="460" y="166"/>
                  <a:pt x="460" y="166"/>
                </a:cubicBezTo>
                <a:cubicBezTo>
                  <a:pt x="460" y="158"/>
                  <a:pt x="461" y="155"/>
                  <a:pt x="460" y="155"/>
                </a:cubicBezTo>
                <a:cubicBezTo>
                  <a:pt x="458" y="155"/>
                  <a:pt x="453" y="155"/>
                  <a:pt x="453" y="155"/>
                </a:cubicBezTo>
                <a:cubicBezTo>
                  <a:pt x="454" y="157"/>
                  <a:pt x="454" y="159"/>
                  <a:pt x="454" y="160"/>
                </a:cubicBezTo>
                <a:cubicBezTo>
                  <a:pt x="454" y="161"/>
                  <a:pt x="454" y="161"/>
                  <a:pt x="454" y="161"/>
                </a:cubicBezTo>
                <a:cubicBezTo>
                  <a:pt x="454" y="174"/>
                  <a:pt x="443" y="186"/>
                  <a:pt x="429" y="186"/>
                </a:cubicBezTo>
                <a:cubicBezTo>
                  <a:pt x="415" y="186"/>
                  <a:pt x="404" y="174"/>
                  <a:pt x="404" y="161"/>
                </a:cubicBezTo>
                <a:cubicBezTo>
                  <a:pt x="404" y="160"/>
                  <a:pt x="404" y="160"/>
                  <a:pt x="404" y="160"/>
                </a:cubicBezTo>
                <a:cubicBezTo>
                  <a:pt x="404" y="158"/>
                  <a:pt x="404" y="155"/>
                  <a:pt x="405" y="153"/>
                </a:cubicBezTo>
                <a:cubicBezTo>
                  <a:pt x="403" y="152"/>
                  <a:pt x="403" y="152"/>
                  <a:pt x="403" y="152"/>
                </a:cubicBezTo>
                <a:cubicBezTo>
                  <a:pt x="398" y="152"/>
                  <a:pt x="398" y="152"/>
                  <a:pt x="398" y="152"/>
                </a:cubicBezTo>
                <a:cubicBezTo>
                  <a:pt x="394" y="158"/>
                  <a:pt x="394" y="158"/>
                  <a:pt x="394" y="158"/>
                </a:cubicBezTo>
                <a:cubicBezTo>
                  <a:pt x="348" y="158"/>
                  <a:pt x="348" y="158"/>
                  <a:pt x="348" y="158"/>
                </a:cubicBezTo>
                <a:cubicBezTo>
                  <a:pt x="343" y="152"/>
                  <a:pt x="343" y="152"/>
                  <a:pt x="343" y="152"/>
                </a:cubicBezTo>
                <a:cubicBezTo>
                  <a:pt x="339" y="152"/>
                  <a:pt x="339" y="152"/>
                  <a:pt x="339" y="152"/>
                </a:cubicBezTo>
                <a:cubicBezTo>
                  <a:pt x="337" y="155"/>
                  <a:pt x="337" y="155"/>
                  <a:pt x="337" y="155"/>
                </a:cubicBezTo>
                <a:cubicBezTo>
                  <a:pt x="337" y="157"/>
                  <a:pt x="338" y="159"/>
                  <a:pt x="338" y="160"/>
                </a:cubicBezTo>
                <a:cubicBezTo>
                  <a:pt x="338" y="161"/>
                  <a:pt x="338" y="161"/>
                  <a:pt x="338" y="161"/>
                </a:cubicBezTo>
                <a:cubicBezTo>
                  <a:pt x="338" y="174"/>
                  <a:pt x="327" y="186"/>
                  <a:pt x="313" y="186"/>
                </a:cubicBezTo>
                <a:cubicBezTo>
                  <a:pt x="299" y="186"/>
                  <a:pt x="288" y="174"/>
                  <a:pt x="288" y="161"/>
                </a:cubicBezTo>
                <a:cubicBezTo>
                  <a:pt x="288" y="160"/>
                  <a:pt x="288" y="160"/>
                  <a:pt x="288" y="160"/>
                </a:cubicBezTo>
                <a:cubicBezTo>
                  <a:pt x="288" y="158"/>
                  <a:pt x="288" y="155"/>
                  <a:pt x="289" y="153"/>
                </a:cubicBezTo>
                <a:cubicBezTo>
                  <a:pt x="286" y="152"/>
                  <a:pt x="286" y="152"/>
                  <a:pt x="286" y="152"/>
                </a:cubicBezTo>
                <a:cubicBezTo>
                  <a:pt x="282" y="152"/>
                  <a:pt x="282" y="152"/>
                  <a:pt x="282" y="152"/>
                </a:cubicBezTo>
                <a:cubicBezTo>
                  <a:pt x="277" y="158"/>
                  <a:pt x="277" y="158"/>
                  <a:pt x="277" y="158"/>
                </a:cubicBezTo>
                <a:cubicBezTo>
                  <a:pt x="271" y="152"/>
                  <a:pt x="271" y="152"/>
                  <a:pt x="271" y="152"/>
                </a:cubicBezTo>
                <a:cubicBezTo>
                  <a:pt x="267" y="152"/>
                  <a:pt x="267" y="152"/>
                  <a:pt x="267" y="152"/>
                </a:cubicBezTo>
                <a:cubicBezTo>
                  <a:pt x="257" y="152"/>
                  <a:pt x="257" y="152"/>
                  <a:pt x="257" y="152"/>
                </a:cubicBezTo>
                <a:cubicBezTo>
                  <a:pt x="257" y="129"/>
                  <a:pt x="257" y="129"/>
                  <a:pt x="257" y="129"/>
                </a:cubicBezTo>
                <a:cubicBezTo>
                  <a:pt x="267" y="117"/>
                  <a:pt x="267" y="117"/>
                  <a:pt x="267" y="117"/>
                </a:cubicBezTo>
                <a:cubicBezTo>
                  <a:pt x="391" y="117"/>
                  <a:pt x="391" y="117"/>
                  <a:pt x="391" y="117"/>
                </a:cubicBezTo>
                <a:cubicBezTo>
                  <a:pt x="391" y="22"/>
                  <a:pt x="391" y="22"/>
                  <a:pt x="391" y="22"/>
                </a:cubicBezTo>
                <a:cubicBezTo>
                  <a:pt x="463" y="22"/>
                  <a:pt x="463" y="22"/>
                  <a:pt x="463" y="22"/>
                </a:cubicBezTo>
                <a:cubicBezTo>
                  <a:pt x="463" y="23"/>
                  <a:pt x="463" y="23"/>
                  <a:pt x="463" y="23"/>
                </a:cubicBezTo>
                <a:lnTo>
                  <a:pt x="486" y="86"/>
                </a:lnTo>
                <a:close/>
                <a:moveTo>
                  <a:pt x="484" y="87"/>
                </a:moveTo>
                <a:cubicBezTo>
                  <a:pt x="463" y="31"/>
                  <a:pt x="463" y="31"/>
                  <a:pt x="463" y="31"/>
                </a:cubicBezTo>
                <a:cubicBezTo>
                  <a:pt x="421" y="30"/>
                  <a:pt x="421" y="30"/>
                  <a:pt x="421" y="30"/>
                </a:cubicBezTo>
                <a:cubicBezTo>
                  <a:pt x="425" y="84"/>
                  <a:pt x="425" y="84"/>
                  <a:pt x="425" y="84"/>
                </a:cubicBezTo>
                <a:cubicBezTo>
                  <a:pt x="460" y="88"/>
                  <a:pt x="460" y="88"/>
                  <a:pt x="460" y="88"/>
                </a:cubicBezTo>
                <a:cubicBezTo>
                  <a:pt x="463" y="88"/>
                  <a:pt x="463" y="88"/>
                  <a:pt x="463" y="88"/>
                </a:cubicBezTo>
                <a:cubicBezTo>
                  <a:pt x="484" y="91"/>
                  <a:pt x="484" y="91"/>
                  <a:pt x="484" y="91"/>
                </a:cubicBezTo>
                <a:lnTo>
                  <a:pt x="484" y="87"/>
                </a:lnTo>
                <a:close/>
              </a:path>
            </a:pathLst>
          </a:custGeom>
          <a:solidFill>
            <a:sysClr val="windowText" lastClr="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a:endParaRPr>
          </a:p>
        </p:txBody>
      </p:sp>
      <p:sp>
        <p:nvSpPr>
          <p:cNvPr id="301" name="Rechteck 3">
            <a:extLst>
              <a:ext uri="{FF2B5EF4-FFF2-40B4-BE49-F238E27FC236}">
                <a16:creationId xmlns:a16="http://schemas.microsoft.com/office/drawing/2014/main" id="{C9D91B75-A7BE-A3C7-A2C6-BB4EF7063014}"/>
              </a:ext>
            </a:extLst>
          </p:cNvPr>
          <p:cNvSpPr/>
          <p:nvPr/>
        </p:nvSpPr>
        <p:spPr bwMode="gray">
          <a:xfrm>
            <a:off x="6696075" y="1884490"/>
            <a:ext cx="1042407" cy="279199"/>
          </a:xfrm>
          <a:prstGeom prst="rect">
            <a:avLst/>
          </a:prstGeom>
          <a:solidFill>
            <a:sysClr val="window" lastClr="FFFFFF"/>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Bebas Neue" panose="020B0506020202020201" pitchFamily="34" charset="0"/>
                <a:ea typeface="+mn-ea"/>
                <a:cs typeface="+mn-cs"/>
              </a:rPr>
              <a:t>People</a:t>
            </a:r>
          </a:p>
        </p:txBody>
      </p:sp>
      <p:sp>
        <p:nvSpPr>
          <p:cNvPr id="302" name="Rechteck 3">
            <a:extLst>
              <a:ext uri="{FF2B5EF4-FFF2-40B4-BE49-F238E27FC236}">
                <a16:creationId xmlns:a16="http://schemas.microsoft.com/office/drawing/2014/main" id="{7E0CD5D4-57BC-8809-A754-30960C3F2F37}"/>
              </a:ext>
            </a:extLst>
          </p:cNvPr>
          <p:cNvSpPr/>
          <p:nvPr/>
        </p:nvSpPr>
        <p:spPr bwMode="gray">
          <a:xfrm>
            <a:off x="10242454" y="1901740"/>
            <a:ext cx="1042407" cy="279199"/>
          </a:xfrm>
          <a:prstGeom prst="rect">
            <a:avLst/>
          </a:prstGeom>
          <a:solidFill>
            <a:sysClr val="window" lastClr="FFFFFF"/>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Bebas Neue" panose="020B0506020202020201" pitchFamily="34" charset="0"/>
                <a:ea typeface="+mn-ea"/>
                <a:cs typeface="+mn-cs"/>
              </a:rPr>
              <a:t>Tools</a:t>
            </a:r>
          </a:p>
        </p:txBody>
      </p:sp>
      <p:sp>
        <p:nvSpPr>
          <p:cNvPr id="303" name="TextBox 302">
            <a:extLst>
              <a:ext uri="{FF2B5EF4-FFF2-40B4-BE49-F238E27FC236}">
                <a16:creationId xmlns:a16="http://schemas.microsoft.com/office/drawing/2014/main" id="{17E7E62F-8622-C75E-E0F3-B1130B4D4110}"/>
              </a:ext>
            </a:extLst>
          </p:cNvPr>
          <p:cNvSpPr txBox="1"/>
          <p:nvPr/>
        </p:nvSpPr>
        <p:spPr>
          <a:xfrm>
            <a:off x="6764478" y="2161889"/>
            <a:ext cx="1042407" cy="830997"/>
          </a:xfrm>
          <a:prstGeom prst="rect">
            <a:avLst/>
          </a:prstGeom>
          <a:noFill/>
        </p:spPr>
        <p:txBody>
          <a:bodyPr wrap="square" rtlCol="0">
            <a:spAutoFit/>
          </a:bodyPr>
          <a:lstStyle/>
          <a:p>
            <a:r>
              <a:rPr lang="en-US" sz="800" b="1">
                <a:solidFill>
                  <a:prstClr val="black"/>
                </a:solidFill>
                <a:latin typeface="Calibri"/>
              </a:rPr>
              <a:t>Name</a:t>
            </a:r>
          </a:p>
          <a:p>
            <a:r>
              <a:rPr lang="en-US" sz="800">
                <a:solidFill>
                  <a:prstClr val="black"/>
                </a:solidFill>
                <a:latin typeface="Calibri"/>
              </a:rPr>
              <a:t>Program Manager</a:t>
            </a:r>
          </a:p>
          <a:p>
            <a:r>
              <a:rPr lang="en-US" sz="800" b="1">
                <a:solidFill>
                  <a:prstClr val="black"/>
                </a:solidFill>
                <a:latin typeface="Calibri"/>
              </a:rPr>
              <a:t>Name</a:t>
            </a:r>
          </a:p>
          <a:p>
            <a:r>
              <a:rPr lang="en-US" sz="800">
                <a:solidFill>
                  <a:prstClr val="black"/>
                </a:solidFill>
                <a:latin typeface="Calibri"/>
              </a:rPr>
              <a:t>Logistics Manager</a:t>
            </a:r>
          </a:p>
          <a:p>
            <a:r>
              <a:rPr lang="en-US" sz="800" b="1">
                <a:solidFill>
                  <a:prstClr val="black"/>
                </a:solidFill>
                <a:latin typeface="Calibri"/>
              </a:rPr>
              <a:t>Name</a:t>
            </a:r>
          </a:p>
          <a:p>
            <a:r>
              <a:rPr lang="en-US" sz="800">
                <a:solidFill>
                  <a:prstClr val="black"/>
                </a:solidFill>
                <a:latin typeface="Calibri"/>
              </a:rPr>
              <a:t>Senior Engineer</a:t>
            </a:r>
          </a:p>
        </p:txBody>
      </p:sp>
      <p:grpSp>
        <p:nvGrpSpPr>
          <p:cNvPr id="304" name="Gruppieren 213">
            <a:extLst>
              <a:ext uri="{FF2B5EF4-FFF2-40B4-BE49-F238E27FC236}">
                <a16:creationId xmlns:a16="http://schemas.microsoft.com/office/drawing/2014/main" id="{00FF0CF9-F52F-6D82-2DCC-E975A314B2D7}"/>
              </a:ext>
            </a:extLst>
          </p:cNvPr>
          <p:cNvGrpSpPr/>
          <p:nvPr/>
        </p:nvGrpSpPr>
        <p:grpSpPr bwMode="gray">
          <a:xfrm>
            <a:off x="6693487" y="2223038"/>
            <a:ext cx="106158" cy="219013"/>
            <a:chOff x="7020272" y="2420888"/>
            <a:chExt cx="725513" cy="1974635"/>
          </a:xfrm>
          <a:solidFill>
            <a:sysClr val="windowText" lastClr="000000"/>
          </a:solidFill>
        </p:grpSpPr>
        <p:sp>
          <p:nvSpPr>
            <p:cNvPr id="305" name="Freeform 226">
              <a:extLst>
                <a:ext uri="{FF2B5EF4-FFF2-40B4-BE49-F238E27FC236}">
                  <a16:creationId xmlns:a16="http://schemas.microsoft.com/office/drawing/2014/main" id="{3A514F10-FC9D-579E-0989-A5DA38828B03}"/>
                </a:ext>
              </a:extLst>
            </p:cNvPr>
            <p:cNvSpPr>
              <a:spLocks/>
            </p:cNvSpPr>
            <p:nvPr/>
          </p:nvSpPr>
          <p:spPr bwMode="gray">
            <a:xfrm>
              <a:off x="7020272" y="3409125"/>
              <a:ext cx="428475" cy="913020"/>
            </a:xfrm>
            <a:custGeom>
              <a:avLst/>
              <a:gdLst/>
              <a:ahLst/>
              <a:cxnLst>
                <a:cxn ang="0">
                  <a:pos x="603" y="921"/>
                </a:cxn>
                <a:cxn ang="0">
                  <a:pos x="573" y="1072"/>
                </a:cxn>
                <a:cxn ang="0">
                  <a:pos x="535" y="1247"/>
                </a:cxn>
                <a:cxn ang="0">
                  <a:pos x="467" y="1567"/>
                </a:cxn>
                <a:cxn ang="0">
                  <a:pos x="377" y="1862"/>
                </a:cxn>
                <a:cxn ang="0">
                  <a:pos x="337" y="2019"/>
                </a:cxn>
                <a:cxn ang="0">
                  <a:pos x="185" y="2359"/>
                </a:cxn>
                <a:cxn ang="0">
                  <a:pos x="20" y="2519"/>
                </a:cxn>
                <a:cxn ang="0">
                  <a:pos x="321" y="2434"/>
                </a:cxn>
                <a:cxn ang="0">
                  <a:pos x="398" y="2322"/>
                </a:cxn>
                <a:cxn ang="0">
                  <a:pos x="514" y="2249"/>
                </a:cxn>
                <a:cxn ang="0">
                  <a:pos x="559" y="1944"/>
                </a:cxn>
                <a:cxn ang="0">
                  <a:pos x="726" y="1664"/>
                </a:cxn>
                <a:cxn ang="0">
                  <a:pos x="860" y="1284"/>
                </a:cxn>
                <a:cxn ang="0">
                  <a:pos x="946" y="951"/>
                </a:cxn>
                <a:cxn ang="0">
                  <a:pos x="1164" y="269"/>
                </a:cxn>
                <a:cxn ang="0">
                  <a:pos x="1184" y="202"/>
                </a:cxn>
                <a:cxn ang="0">
                  <a:pos x="625" y="277"/>
                </a:cxn>
                <a:cxn ang="0">
                  <a:pos x="603" y="898"/>
                </a:cxn>
              </a:cxnLst>
              <a:rect l="0" t="0" r="r" b="b"/>
              <a:pathLst>
                <a:path w="1184" h="2523">
                  <a:moveTo>
                    <a:pt x="603" y="921"/>
                  </a:moveTo>
                  <a:cubicBezTo>
                    <a:pt x="578" y="960"/>
                    <a:pt x="578" y="1023"/>
                    <a:pt x="573" y="1072"/>
                  </a:cubicBezTo>
                  <a:cubicBezTo>
                    <a:pt x="566" y="1133"/>
                    <a:pt x="550" y="1187"/>
                    <a:pt x="535" y="1247"/>
                  </a:cubicBezTo>
                  <a:cubicBezTo>
                    <a:pt x="508" y="1354"/>
                    <a:pt x="489" y="1457"/>
                    <a:pt x="467" y="1567"/>
                  </a:cubicBezTo>
                  <a:cubicBezTo>
                    <a:pt x="445" y="1672"/>
                    <a:pt x="394" y="1752"/>
                    <a:pt x="377" y="1862"/>
                  </a:cubicBezTo>
                  <a:cubicBezTo>
                    <a:pt x="369" y="1917"/>
                    <a:pt x="366" y="1969"/>
                    <a:pt x="337" y="2019"/>
                  </a:cubicBezTo>
                  <a:cubicBezTo>
                    <a:pt x="309" y="2069"/>
                    <a:pt x="221" y="2300"/>
                    <a:pt x="185" y="2359"/>
                  </a:cubicBezTo>
                  <a:cubicBezTo>
                    <a:pt x="149" y="2417"/>
                    <a:pt x="0" y="2443"/>
                    <a:pt x="20" y="2519"/>
                  </a:cubicBezTo>
                  <a:cubicBezTo>
                    <a:pt x="142" y="2523"/>
                    <a:pt x="235" y="2515"/>
                    <a:pt x="321" y="2434"/>
                  </a:cubicBezTo>
                  <a:cubicBezTo>
                    <a:pt x="356" y="2402"/>
                    <a:pt x="367" y="2356"/>
                    <a:pt x="398" y="2322"/>
                  </a:cubicBezTo>
                  <a:cubicBezTo>
                    <a:pt x="428" y="2290"/>
                    <a:pt x="483" y="2282"/>
                    <a:pt x="514" y="2249"/>
                  </a:cubicBezTo>
                  <a:cubicBezTo>
                    <a:pt x="587" y="2168"/>
                    <a:pt x="500" y="2041"/>
                    <a:pt x="559" y="1944"/>
                  </a:cubicBezTo>
                  <a:cubicBezTo>
                    <a:pt x="619" y="1846"/>
                    <a:pt x="677" y="1766"/>
                    <a:pt x="726" y="1664"/>
                  </a:cubicBezTo>
                  <a:cubicBezTo>
                    <a:pt x="784" y="1543"/>
                    <a:pt x="843" y="1422"/>
                    <a:pt x="860" y="1284"/>
                  </a:cubicBezTo>
                  <a:cubicBezTo>
                    <a:pt x="876" y="1164"/>
                    <a:pt x="918" y="1070"/>
                    <a:pt x="946" y="951"/>
                  </a:cubicBezTo>
                  <a:cubicBezTo>
                    <a:pt x="1001" y="713"/>
                    <a:pt x="1099" y="503"/>
                    <a:pt x="1164" y="269"/>
                  </a:cubicBezTo>
                  <a:cubicBezTo>
                    <a:pt x="1170" y="246"/>
                    <a:pt x="1182" y="226"/>
                    <a:pt x="1184" y="202"/>
                  </a:cubicBezTo>
                  <a:cubicBezTo>
                    <a:pt x="1012" y="178"/>
                    <a:pt x="664" y="0"/>
                    <a:pt x="625" y="277"/>
                  </a:cubicBezTo>
                  <a:cubicBezTo>
                    <a:pt x="597" y="482"/>
                    <a:pt x="676" y="704"/>
                    <a:pt x="603" y="89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06" name="Freeform 227">
              <a:extLst>
                <a:ext uri="{FF2B5EF4-FFF2-40B4-BE49-F238E27FC236}">
                  <a16:creationId xmlns:a16="http://schemas.microsoft.com/office/drawing/2014/main" id="{B25F2C9E-1EFE-B48E-32B1-F7ADFB5B8AEF}"/>
                </a:ext>
              </a:extLst>
            </p:cNvPr>
            <p:cNvSpPr>
              <a:spLocks/>
            </p:cNvSpPr>
            <p:nvPr/>
          </p:nvSpPr>
          <p:spPr bwMode="gray">
            <a:xfrm>
              <a:off x="7460696" y="3475303"/>
              <a:ext cx="161004" cy="920220"/>
            </a:xfrm>
            <a:custGeom>
              <a:avLst/>
              <a:gdLst/>
              <a:ahLst/>
              <a:cxnLst>
                <a:cxn ang="0">
                  <a:pos x="83" y="783"/>
                </a:cxn>
                <a:cxn ang="0">
                  <a:pos x="145" y="1141"/>
                </a:cxn>
                <a:cxn ang="0">
                  <a:pos x="152" y="1554"/>
                </a:cxn>
                <a:cxn ang="0">
                  <a:pos x="159" y="1920"/>
                </a:cxn>
                <a:cxn ang="0">
                  <a:pos x="129" y="2102"/>
                </a:cxn>
                <a:cxn ang="0">
                  <a:pos x="127" y="2260"/>
                </a:cxn>
                <a:cxn ang="0">
                  <a:pos x="233" y="2436"/>
                </a:cxn>
                <a:cxn ang="0">
                  <a:pos x="289" y="2436"/>
                </a:cxn>
                <a:cxn ang="0">
                  <a:pos x="342" y="2406"/>
                </a:cxn>
                <a:cxn ang="0">
                  <a:pos x="333" y="2071"/>
                </a:cxn>
                <a:cxn ang="0">
                  <a:pos x="341" y="1715"/>
                </a:cxn>
                <a:cxn ang="0">
                  <a:pos x="409" y="1346"/>
                </a:cxn>
                <a:cxn ang="0">
                  <a:pos x="439" y="972"/>
                </a:cxn>
                <a:cxn ang="0">
                  <a:pos x="409" y="768"/>
                </a:cxn>
                <a:cxn ang="0">
                  <a:pos x="328" y="512"/>
                </a:cxn>
                <a:cxn ang="0">
                  <a:pos x="218" y="19"/>
                </a:cxn>
                <a:cxn ang="0">
                  <a:pos x="16" y="4"/>
                </a:cxn>
                <a:cxn ang="0">
                  <a:pos x="106" y="775"/>
                </a:cxn>
              </a:cxnLst>
              <a:rect l="0" t="0" r="r" b="b"/>
              <a:pathLst>
                <a:path w="445" h="2543">
                  <a:moveTo>
                    <a:pt x="83" y="783"/>
                  </a:moveTo>
                  <a:cubicBezTo>
                    <a:pt x="84" y="915"/>
                    <a:pt x="158" y="1002"/>
                    <a:pt x="145" y="1141"/>
                  </a:cubicBezTo>
                  <a:cubicBezTo>
                    <a:pt x="131" y="1290"/>
                    <a:pt x="117" y="1404"/>
                    <a:pt x="152" y="1554"/>
                  </a:cubicBezTo>
                  <a:cubicBezTo>
                    <a:pt x="176" y="1660"/>
                    <a:pt x="185" y="1822"/>
                    <a:pt x="159" y="1920"/>
                  </a:cubicBezTo>
                  <a:cubicBezTo>
                    <a:pt x="145" y="1971"/>
                    <a:pt x="129" y="2042"/>
                    <a:pt x="129" y="2102"/>
                  </a:cubicBezTo>
                  <a:cubicBezTo>
                    <a:pt x="128" y="2162"/>
                    <a:pt x="122" y="2200"/>
                    <a:pt x="127" y="2260"/>
                  </a:cubicBezTo>
                  <a:cubicBezTo>
                    <a:pt x="128" y="2282"/>
                    <a:pt x="119" y="2543"/>
                    <a:pt x="233" y="2436"/>
                  </a:cubicBezTo>
                  <a:cubicBezTo>
                    <a:pt x="248" y="2466"/>
                    <a:pt x="274" y="2466"/>
                    <a:pt x="289" y="2436"/>
                  </a:cubicBezTo>
                  <a:cubicBezTo>
                    <a:pt x="319" y="2459"/>
                    <a:pt x="339" y="2444"/>
                    <a:pt x="342" y="2406"/>
                  </a:cubicBezTo>
                  <a:cubicBezTo>
                    <a:pt x="411" y="2404"/>
                    <a:pt x="342" y="2131"/>
                    <a:pt x="333" y="2071"/>
                  </a:cubicBezTo>
                  <a:cubicBezTo>
                    <a:pt x="314" y="1937"/>
                    <a:pt x="294" y="1848"/>
                    <a:pt x="341" y="1715"/>
                  </a:cubicBezTo>
                  <a:cubicBezTo>
                    <a:pt x="382" y="1598"/>
                    <a:pt x="408" y="1477"/>
                    <a:pt x="409" y="1346"/>
                  </a:cubicBezTo>
                  <a:cubicBezTo>
                    <a:pt x="410" y="1216"/>
                    <a:pt x="445" y="1098"/>
                    <a:pt x="439" y="972"/>
                  </a:cubicBezTo>
                  <a:cubicBezTo>
                    <a:pt x="436" y="903"/>
                    <a:pt x="412" y="839"/>
                    <a:pt x="409" y="768"/>
                  </a:cubicBezTo>
                  <a:cubicBezTo>
                    <a:pt x="405" y="674"/>
                    <a:pt x="359" y="600"/>
                    <a:pt x="328" y="512"/>
                  </a:cubicBezTo>
                  <a:cubicBezTo>
                    <a:pt x="271" y="351"/>
                    <a:pt x="313" y="167"/>
                    <a:pt x="218" y="19"/>
                  </a:cubicBezTo>
                  <a:cubicBezTo>
                    <a:pt x="154" y="5"/>
                    <a:pt x="85" y="0"/>
                    <a:pt x="16" y="4"/>
                  </a:cubicBezTo>
                  <a:cubicBezTo>
                    <a:pt x="0" y="274"/>
                    <a:pt x="106" y="510"/>
                    <a:pt x="106" y="77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07" name="Freeform 228">
              <a:extLst>
                <a:ext uri="{FF2B5EF4-FFF2-40B4-BE49-F238E27FC236}">
                  <a16:creationId xmlns:a16="http://schemas.microsoft.com/office/drawing/2014/main" id="{5CDCBC65-6048-3DAE-3E42-C093AF32BB45}"/>
                </a:ext>
              </a:extLst>
            </p:cNvPr>
            <p:cNvSpPr>
              <a:spLocks/>
            </p:cNvSpPr>
            <p:nvPr/>
          </p:nvSpPr>
          <p:spPr bwMode="gray">
            <a:xfrm>
              <a:off x="7233361" y="3630180"/>
              <a:ext cx="142621" cy="190110"/>
            </a:xfrm>
            <a:custGeom>
              <a:avLst/>
              <a:gdLst/>
              <a:ahLst/>
              <a:cxnLst>
                <a:cxn ang="0">
                  <a:pos x="6" y="313"/>
                </a:cxn>
                <a:cxn ang="0">
                  <a:pos x="165" y="407"/>
                </a:cxn>
                <a:cxn ang="0">
                  <a:pos x="250" y="449"/>
                </a:cxn>
                <a:cxn ang="0">
                  <a:pos x="297" y="525"/>
                </a:cxn>
                <a:cxn ang="0">
                  <a:pos x="325" y="454"/>
                </a:cxn>
                <a:cxn ang="0">
                  <a:pos x="348" y="374"/>
                </a:cxn>
                <a:cxn ang="0">
                  <a:pos x="378" y="104"/>
                </a:cxn>
                <a:cxn ang="0">
                  <a:pos x="191" y="44"/>
                </a:cxn>
                <a:cxn ang="0">
                  <a:pos x="78" y="204"/>
                </a:cxn>
                <a:cxn ang="0">
                  <a:pos x="10" y="313"/>
                </a:cxn>
              </a:cxnLst>
              <a:rect l="0" t="0" r="r" b="b"/>
              <a:pathLst>
                <a:path w="394" h="525">
                  <a:moveTo>
                    <a:pt x="6" y="313"/>
                  </a:moveTo>
                  <a:cubicBezTo>
                    <a:pt x="0" y="353"/>
                    <a:pt x="134" y="395"/>
                    <a:pt x="165" y="407"/>
                  </a:cubicBezTo>
                  <a:cubicBezTo>
                    <a:pt x="195" y="418"/>
                    <a:pt x="227" y="429"/>
                    <a:pt x="250" y="449"/>
                  </a:cubicBezTo>
                  <a:cubicBezTo>
                    <a:pt x="275" y="471"/>
                    <a:pt x="276" y="505"/>
                    <a:pt x="297" y="525"/>
                  </a:cubicBezTo>
                  <a:cubicBezTo>
                    <a:pt x="300" y="500"/>
                    <a:pt x="316" y="477"/>
                    <a:pt x="325" y="454"/>
                  </a:cubicBezTo>
                  <a:cubicBezTo>
                    <a:pt x="334" y="429"/>
                    <a:pt x="341" y="400"/>
                    <a:pt x="348" y="374"/>
                  </a:cubicBezTo>
                  <a:cubicBezTo>
                    <a:pt x="369" y="300"/>
                    <a:pt x="394" y="182"/>
                    <a:pt x="378" y="104"/>
                  </a:cubicBezTo>
                  <a:cubicBezTo>
                    <a:pt x="361" y="26"/>
                    <a:pt x="248" y="0"/>
                    <a:pt x="191" y="44"/>
                  </a:cubicBezTo>
                  <a:cubicBezTo>
                    <a:pt x="139" y="84"/>
                    <a:pt x="110" y="153"/>
                    <a:pt x="78" y="204"/>
                  </a:cubicBezTo>
                  <a:cubicBezTo>
                    <a:pt x="59" y="236"/>
                    <a:pt x="17" y="278"/>
                    <a:pt x="10" y="31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08" name="Freeform 229">
              <a:extLst>
                <a:ext uri="{FF2B5EF4-FFF2-40B4-BE49-F238E27FC236}">
                  <a16:creationId xmlns:a16="http://schemas.microsoft.com/office/drawing/2014/main" id="{DC17122E-E940-7E76-B1E9-361C9B0BA6FB}"/>
                </a:ext>
              </a:extLst>
            </p:cNvPr>
            <p:cNvSpPr>
              <a:spLocks/>
            </p:cNvSpPr>
            <p:nvPr/>
          </p:nvSpPr>
          <p:spPr bwMode="gray">
            <a:xfrm>
              <a:off x="7476935" y="3633856"/>
              <a:ext cx="142315" cy="175557"/>
            </a:xfrm>
            <a:custGeom>
              <a:avLst/>
              <a:gdLst/>
              <a:ahLst/>
              <a:cxnLst>
                <a:cxn ang="0">
                  <a:pos x="68" y="485"/>
                </a:cxn>
                <a:cxn ang="0">
                  <a:pos x="179" y="387"/>
                </a:cxn>
                <a:cxn ang="0">
                  <a:pos x="340" y="348"/>
                </a:cxn>
                <a:cxn ang="0">
                  <a:pos x="296" y="164"/>
                </a:cxn>
                <a:cxn ang="0">
                  <a:pos x="54" y="81"/>
                </a:cxn>
                <a:cxn ang="0">
                  <a:pos x="39" y="303"/>
                </a:cxn>
                <a:cxn ang="0">
                  <a:pos x="68" y="485"/>
                </a:cxn>
              </a:cxnLst>
              <a:rect l="0" t="0" r="r" b="b"/>
              <a:pathLst>
                <a:path w="393" h="485">
                  <a:moveTo>
                    <a:pt x="68" y="485"/>
                  </a:moveTo>
                  <a:cubicBezTo>
                    <a:pt x="77" y="453"/>
                    <a:pt x="153" y="401"/>
                    <a:pt x="179" y="387"/>
                  </a:cubicBezTo>
                  <a:cubicBezTo>
                    <a:pt x="227" y="362"/>
                    <a:pt x="294" y="374"/>
                    <a:pt x="340" y="348"/>
                  </a:cubicBezTo>
                  <a:cubicBezTo>
                    <a:pt x="393" y="318"/>
                    <a:pt x="327" y="203"/>
                    <a:pt x="296" y="164"/>
                  </a:cubicBezTo>
                  <a:cubicBezTo>
                    <a:pt x="242" y="95"/>
                    <a:pt x="141" y="0"/>
                    <a:pt x="54" y="81"/>
                  </a:cubicBezTo>
                  <a:cubicBezTo>
                    <a:pt x="0" y="131"/>
                    <a:pt x="32" y="240"/>
                    <a:pt x="39" y="303"/>
                  </a:cubicBezTo>
                  <a:cubicBezTo>
                    <a:pt x="45" y="357"/>
                    <a:pt x="33" y="443"/>
                    <a:pt x="68" y="48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09" name="Freeform 230">
              <a:extLst>
                <a:ext uri="{FF2B5EF4-FFF2-40B4-BE49-F238E27FC236}">
                  <a16:creationId xmlns:a16="http://schemas.microsoft.com/office/drawing/2014/main" id="{D1DD3931-EAF8-DE28-832A-74B8396370C5}"/>
                </a:ext>
              </a:extLst>
            </p:cNvPr>
            <p:cNvSpPr>
              <a:spLocks/>
            </p:cNvSpPr>
            <p:nvPr/>
          </p:nvSpPr>
          <p:spPr bwMode="gray">
            <a:xfrm>
              <a:off x="7219727" y="3110249"/>
              <a:ext cx="428016" cy="669139"/>
            </a:xfrm>
            <a:custGeom>
              <a:avLst/>
              <a:gdLst/>
              <a:ahLst/>
              <a:cxnLst>
                <a:cxn ang="0">
                  <a:pos x="143" y="526"/>
                </a:cxn>
                <a:cxn ang="0">
                  <a:pos x="82" y="1125"/>
                </a:cxn>
                <a:cxn ang="0">
                  <a:pos x="38" y="1760"/>
                </a:cxn>
                <a:cxn ang="0">
                  <a:pos x="816" y="1806"/>
                </a:cxn>
                <a:cxn ang="0">
                  <a:pos x="1120" y="1731"/>
                </a:cxn>
                <a:cxn ang="0">
                  <a:pos x="1113" y="1527"/>
                </a:cxn>
                <a:cxn ang="0">
                  <a:pos x="1105" y="1330"/>
                </a:cxn>
                <a:cxn ang="0">
                  <a:pos x="1128" y="701"/>
                </a:cxn>
                <a:cxn ang="0">
                  <a:pos x="892" y="96"/>
                </a:cxn>
                <a:cxn ang="0">
                  <a:pos x="567" y="3"/>
                </a:cxn>
                <a:cxn ang="0">
                  <a:pos x="289" y="73"/>
                </a:cxn>
                <a:cxn ang="0">
                  <a:pos x="210" y="313"/>
                </a:cxn>
                <a:cxn ang="0">
                  <a:pos x="143" y="526"/>
                </a:cxn>
              </a:cxnLst>
              <a:rect l="0" t="0" r="r" b="b"/>
              <a:pathLst>
                <a:path w="1183" h="1849">
                  <a:moveTo>
                    <a:pt x="143" y="526"/>
                  </a:moveTo>
                  <a:cubicBezTo>
                    <a:pt x="123" y="723"/>
                    <a:pt x="99" y="926"/>
                    <a:pt x="82" y="1125"/>
                  </a:cubicBezTo>
                  <a:cubicBezTo>
                    <a:pt x="65" y="1320"/>
                    <a:pt x="0" y="1562"/>
                    <a:pt x="38" y="1760"/>
                  </a:cubicBezTo>
                  <a:cubicBezTo>
                    <a:pt x="277" y="1849"/>
                    <a:pt x="564" y="1829"/>
                    <a:pt x="816" y="1806"/>
                  </a:cubicBezTo>
                  <a:cubicBezTo>
                    <a:pt x="893" y="1798"/>
                    <a:pt x="1090" y="1805"/>
                    <a:pt x="1120" y="1731"/>
                  </a:cubicBezTo>
                  <a:cubicBezTo>
                    <a:pt x="1142" y="1680"/>
                    <a:pt x="1116" y="1580"/>
                    <a:pt x="1113" y="1527"/>
                  </a:cubicBezTo>
                  <a:cubicBezTo>
                    <a:pt x="1109" y="1461"/>
                    <a:pt x="1108" y="1392"/>
                    <a:pt x="1105" y="1330"/>
                  </a:cubicBezTo>
                  <a:cubicBezTo>
                    <a:pt x="1095" y="1122"/>
                    <a:pt x="1183" y="905"/>
                    <a:pt x="1128" y="701"/>
                  </a:cubicBezTo>
                  <a:cubicBezTo>
                    <a:pt x="1071" y="491"/>
                    <a:pt x="915" y="315"/>
                    <a:pt x="892" y="96"/>
                  </a:cubicBezTo>
                  <a:cubicBezTo>
                    <a:pt x="786" y="46"/>
                    <a:pt x="690" y="0"/>
                    <a:pt x="567" y="3"/>
                  </a:cubicBezTo>
                  <a:cubicBezTo>
                    <a:pt x="480" y="6"/>
                    <a:pt x="337" y="1"/>
                    <a:pt x="289" y="73"/>
                  </a:cubicBezTo>
                  <a:cubicBezTo>
                    <a:pt x="244" y="139"/>
                    <a:pt x="236" y="241"/>
                    <a:pt x="210" y="313"/>
                  </a:cubicBezTo>
                  <a:cubicBezTo>
                    <a:pt x="184" y="383"/>
                    <a:pt x="158" y="450"/>
                    <a:pt x="143" y="5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0" name="Freeform 231">
              <a:extLst>
                <a:ext uri="{FF2B5EF4-FFF2-40B4-BE49-F238E27FC236}">
                  <a16:creationId xmlns:a16="http://schemas.microsoft.com/office/drawing/2014/main" id="{BB6B784D-A93C-1F21-45BF-78E3EC5608BE}"/>
                </a:ext>
              </a:extLst>
            </p:cNvPr>
            <p:cNvSpPr>
              <a:spLocks/>
            </p:cNvSpPr>
            <p:nvPr/>
          </p:nvSpPr>
          <p:spPr bwMode="gray">
            <a:xfrm>
              <a:off x="7362654" y="3190980"/>
              <a:ext cx="98042" cy="52851"/>
            </a:xfrm>
            <a:custGeom>
              <a:avLst/>
              <a:gdLst/>
              <a:ahLst/>
              <a:cxnLst>
                <a:cxn ang="0">
                  <a:pos x="40" y="27"/>
                </a:cxn>
                <a:cxn ang="0">
                  <a:pos x="55" y="87"/>
                </a:cxn>
                <a:cxn ang="0">
                  <a:pos x="123" y="102"/>
                </a:cxn>
                <a:cxn ang="0">
                  <a:pos x="240" y="136"/>
                </a:cxn>
                <a:cxn ang="0">
                  <a:pos x="260" y="65"/>
                </a:cxn>
                <a:cxn ang="0">
                  <a:pos x="188" y="3"/>
                </a:cxn>
                <a:cxn ang="0">
                  <a:pos x="92" y="15"/>
                </a:cxn>
                <a:cxn ang="0">
                  <a:pos x="43" y="42"/>
                </a:cxn>
              </a:cxnLst>
              <a:rect l="0" t="0" r="r" b="b"/>
              <a:pathLst>
                <a:path w="271" h="146">
                  <a:moveTo>
                    <a:pt x="40" y="27"/>
                  </a:moveTo>
                  <a:cubicBezTo>
                    <a:pt x="51" y="45"/>
                    <a:pt x="43" y="71"/>
                    <a:pt x="55" y="87"/>
                  </a:cubicBezTo>
                  <a:cubicBezTo>
                    <a:pt x="73" y="112"/>
                    <a:pt x="93" y="98"/>
                    <a:pt x="123" y="102"/>
                  </a:cubicBezTo>
                  <a:cubicBezTo>
                    <a:pt x="162" y="108"/>
                    <a:pt x="200" y="146"/>
                    <a:pt x="240" y="136"/>
                  </a:cubicBezTo>
                  <a:cubicBezTo>
                    <a:pt x="251" y="115"/>
                    <a:pt x="256" y="88"/>
                    <a:pt x="260" y="65"/>
                  </a:cubicBezTo>
                  <a:cubicBezTo>
                    <a:pt x="271" y="10"/>
                    <a:pt x="244" y="8"/>
                    <a:pt x="188" y="3"/>
                  </a:cubicBezTo>
                  <a:cubicBezTo>
                    <a:pt x="154" y="0"/>
                    <a:pt x="125" y="10"/>
                    <a:pt x="92" y="15"/>
                  </a:cubicBezTo>
                  <a:cubicBezTo>
                    <a:pt x="79" y="16"/>
                    <a:pt x="0" y="19"/>
                    <a:pt x="43" y="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1" name="Freeform 232">
              <a:extLst>
                <a:ext uri="{FF2B5EF4-FFF2-40B4-BE49-F238E27FC236}">
                  <a16:creationId xmlns:a16="http://schemas.microsoft.com/office/drawing/2014/main" id="{97F05D85-C8B8-D42A-DE97-267041EA8403}"/>
                </a:ext>
              </a:extLst>
            </p:cNvPr>
            <p:cNvSpPr>
              <a:spLocks/>
            </p:cNvSpPr>
            <p:nvPr/>
          </p:nvSpPr>
          <p:spPr bwMode="gray">
            <a:xfrm>
              <a:off x="7257718" y="3151151"/>
              <a:ext cx="144766" cy="188578"/>
            </a:xfrm>
            <a:custGeom>
              <a:avLst/>
              <a:gdLst/>
              <a:ahLst/>
              <a:cxnLst>
                <a:cxn ang="0">
                  <a:pos x="0" y="501"/>
                </a:cxn>
                <a:cxn ang="0">
                  <a:pos x="287" y="500"/>
                </a:cxn>
                <a:cxn ang="0">
                  <a:pos x="336" y="439"/>
                </a:cxn>
                <a:cxn ang="0">
                  <a:pos x="368" y="334"/>
                </a:cxn>
                <a:cxn ang="0">
                  <a:pos x="351" y="69"/>
                </a:cxn>
                <a:cxn ang="0">
                  <a:pos x="217" y="200"/>
                </a:cxn>
                <a:cxn ang="0">
                  <a:pos x="121" y="391"/>
                </a:cxn>
                <a:cxn ang="0">
                  <a:pos x="0" y="501"/>
                </a:cxn>
              </a:cxnLst>
              <a:rect l="0" t="0" r="r" b="b"/>
              <a:pathLst>
                <a:path w="400" h="521">
                  <a:moveTo>
                    <a:pt x="0" y="501"/>
                  </a:moveTo>
                  <a:cubicBezTo>
                    <a:pt x="80" y="519"/>
                    <a:pt x="208" y="521"/>
                    <a:pt x="287" y="500"/>
                  </a:cubicBezTo>
                  <a:cubicBezTo>
                    <a:pt x="304" y="477"/>
                    <a:pt x="324" y="466"/>
                    <a:pt x="336" y="439"/>
                  </a:cubicBezTo>
                  <a:cubicBezTo>
                    <a:pt x="351" y="406"/>
                    <a:pt x="361" y="369"/>
                    <a:pt x="368" y="334"/>
                  </a:cubicBezTo>
                  <a:cubicBezTo>
                    <a:pt x="381" y="276"/>
                    <a:pt x="400" y="120"/>
                    <a:pt x="351" y="69"/>
                  </a:cubicBezTo>
                  <a:cubicBezTo>
                    <a:pt x="285" y="0"/>
                    <a:pt x="227" y="151"/>
                    <a:pt x="217" y="200"/>
                  </a:cubicBezTo>
                  <a:cubicBezTo>
                    <a:pt x="201" y="273"/>
                    <a:pt x="194" y="353"/>
                    <a:pt x="121" y="391"/>
                  </a:cubicBezTo>
                  <a:cubicBezTo>
                    <a:pt x="68" y="419"/>
                    <a:pt x="20" y="434"/>
                    <a:pt x="0" y="50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2" name="Freeform 233">
              <a:extLst>
                <a:ext uri="{FF2B5EF4-FFF2-40B4-BE49-F238E27FC236}">
                  <a16:creationId xmlns:a16="http://schemas.microsoft.com/office/drawing/2014/main" id="{E7DF4ECA-282C-B155-9A7F-4800E7E8A5C5}"/>
                </a:ext>
              </a:extLst>
            </p:cNvPr>
            <p:cNvSpPr>
              <a:spLocks/>
            </p:cNvSpPr>
            <p:nvPr/>
          </p:nvSpPr>
          <p:spPr bwMode="gray">
            <a:xfrm>
              <a:off x="7438943" y="3192053"/>
              <a:ext cx="180919" cy="177242"/>
            </a:xfrm>
            <a:custGeom>
              <a:avLst/>
              <a:gdLst/>
              <a:ahLst/>
              <a:cxnLst>
                <a:cxn ang="0">
                  <a:pos x="33" y="20"/>
                </a:cxn>
                <a:cxn ang="0">
                  <a:pos x="6" y="130"/>
                </a:cxn>
                <a:cxn ang="0">
                  <a:pos x="7" y="236"/>
                </a:cxn>
                <a:cxn ang="0">
                  <a:pos x="37" y="323"/>
                </a:cxn>
                <a:cxn ang="0">
                  <a:pos x="64" y="410"/>
                </a:cxn>
                <a:cxn ang="0">
                  <a:pos x="242" y="479"/>
                </a:cxn>
                <a:cxn ang="0">
                  <a:pos x="386" y="479"/>
                </a:cxn>
                <a:cxn ang="0">
                  <a:pos x="454" y="437"/>
                </a:cxn>
                <a:cxn ang="0">
                  <a:pos x="499" y="417"/>
                </a:cxn>
                <a:cxn ang="0">
                  <a:pos x="499" y="358"/>
                </a:cxn>
                <a:cxn ang="0">
                  <a:pos x="398" y="369"/>
                </a:cxn>
                <a:cxn ang="0">
                  <a:pos x="295" y="346"/>
                </a:cxn>
                <a:cxn ang="0">
                  <a:pos x="156" y="219"/>
                </a:cxn>
                <a:cxn ang="0">
                  <a:pos x="120" y="62"/>
                </a:cxn>
                <a:cxn ang="0">
                  <a:pos x="29" y="24"/>
                </a:cxn>
              </a:cxnLst>
              <a:rect l="0" t="0" r="r" b="b"/>
              <a:pathLst>
                <a:path w="500" h="490">
                  <a:moveTo>
                    <a:pt x="33" y="20"/>
                  </a:moveTo>
                  <a:cubicBezTo>
                    <a:pt x="37" y="59"/>
                    <a:pt x="12" y="94"/>
                    <a:pt x="6" y="130"/>
                  </a:cubicBezTo>
                  <a:cubicBezTo>
                    <a:pt x="0" y="162"/>
                    <a:pt x="0" y="203"/>
                    <a:pt x="7" y="236"/>
                  </a:cubicBezTo>
                  <a:cubicBezTo>
                    <a:pt x="12" y="266"/>
                    <a:pt x="26" y="296"/>
                    <a:pt x="37" y="323"/>
                  </a:cubicBezTo>
                  <a:cubicBezTo>
                    <a:pt x="48" y="351"/>
                    <a:pt x="52" y="385"/>
                    <a:pt x="64" y="410"/>
                  </a:cubicBezTo>
                  <a:cubicBezTo>
                    <a:pt x="96" y="470"/>
                    <a:pt x="182" y="478"/>
                    <a:pt x="242" y="479"/>
                  </a:cubicBezTo>
                  <a:cubicBezTo>
                    <a:pt x="282" y="479"/>
                    <a:pt x="349" y="490"/>
                    <a:pt x="386" y="479"/>
                  </a:cubicBezTo>
                  <a:cubicBezTo>
                    <a:pt x="411" y="471"/>
                    <a:pt x="428" y="446"/>
                    <a:pt x="454" y="437"/>
                  </a:cubicBezTo>
                  <a:cubicBezTo>
                    <a:pt x="475" y="429"/>
                    <a:pt x="489" y="439"/>
                    <a:pt x="499" y="417"/>
                  </a:cubicBezTo>
                  <a:cubicBezTo>
                    <a:pt x="500" y="398"/>
                    <a:pt x="500" y="377"/>
                    <a:pt x="499" y="358"/>
                  </a:cubicBezTo>
                  <a:cubicBezTo>
                    <a:pt x="466" y="356"/>
                    <a:pt x="433" y="369"/>
                    <a:pt x="398" y="369"/>
                  </a:cubicBezTo>
                  <a:cubicBezTo>
                    <a:pt x="361" y="368"/>
                    <a:pt x="329" y="358"/>
                    <a:pt x="295" y="346"/>
                  </a:cubicBezTo>
                  <a:cubicBezTo>
                    <a:pt x="219" y="320"/>
                    <a:pt x="167" y="303"/>
                    <a:pt x="156" y="219"/>
                  </a:cubicBezTo>
                  <a:cubicBezTo>
                    <a:pt x="148" y="166"/>
                    <a:pt x="151" y="108"/>
                    <a:pt x="120" y="62"/>
                  </a:cubicBezTo>
                  <a:cubicBezTo>
                    <a:pt x="106" y="39"/>
                    <a:pt x="43" y="0"/>
                    <a:pt x="29" y="2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3" name="Freeform 234">
              <a:extLst>
                <a:ext uri="{FF2B5EF4-FFF2-40B4-BE49-F238E27FC236}">
                  <a16:creationId xmlns:a16="http://schemas.microsoft.com/office/drawing/2014/main" id="{55A2EC42-1113-18A0-AA3B-8045DADF3551}"/>
                </a:ext>
              </a:extLst>
            </p:cNvPr>
            <p:cNvSpPr>
              <a:spLocks/>
            </p:cNvSpPr>
            <p:nvPr/>
          </p:nvSpPr>
          <p:spPr bwMode="gray">
            <a:xfrm>
              <a:off x="7180663" y="2672428"/>
              <a:ext cx="494960" cy="673735"/>
            </a:xfrm>
            <a:custGeom>
              <a:avLst/>
              <a:gdLst/>
              <a:ahLst/>
              <a:cxnLst>
                <a:cxn ang="0">
                  <a:pos x="660" y="152"/>
                </a:cxn>
                <a:cxn ang="0">
                  <a:pos x="488" y="215"/>
                </a:cxn>
                <a:cxn ang="0">
                  <a:pos x="340" y="257"/>
                </a:cxn>
                <a:cxn ang="0">
                  <a:pos x="91" y="448"/>
                </a:cxn>
                <a:cxn ang="0">
                  <a:pos x="46" y="798"/>
                </a:cxn>
                <a:cxn ang="0">
                  <a:pos x="1" y="1168"/>
                </a:cxn>
                <a:cxn ang="0">
                  <a:pos x="56" y="1356"/>
                </a:cxn>
                <a:cxn ang="0">
                  <a:pos x="235" y="1412"/>
                </a:cxn>
                <a:cxn ang="0">
                  <a:pos x="205" y="1585"/>
                </a:cxn>
                <a:cxn ang="0">
                  <a:pos x="184" y="1781"/>
                </a:cxn>
                <a:cxn ang="0">
                  <a:pos x="425" y="1812"/>
                </a:cxn>
                <a:cxn ang="0">
                  <a:pos x="532" y="1668"/>
                </a:cxn>
                <a:cxn ang="0">
                  <a:pos x="516" y="1412"/>
                </a:cxn>
                <a:cxn ang="0">
                  <a:pos x="548" y="1116"/>
                </a:cxn>
                <a:cxn ang="0">
                  <a:pos x="818" y="1056"/>
                </a:cxn>
                <a:cxn ang="0">
                  <a:pos x="834" y="1229"/>
                </a:cxn>
                <a:cxn ang="0">
                  <a:pos x="796" y="1382"/>
                </a:cxn>
                <a:cxn ang="0">
                  <a:pos x="758" y="1706"/>
                </a:cxn>
                <a:cxn ang="0">
                  <a:pos x="963" y="1858"/>
                </a:cxn>
                <a:cxn ang="0">
                  <a:pos x="1273" y="1788"/>
                </a:cxn>
                <a:cxn ang="0">
                  <a:pos x="1174" y="1403"/>
                </a:cxn>
                <a:cxn ang="0">
                  <a:pos x="1128" y="1091"/>
                </a:cxn>
                <a:cxn ang="0">
                  <a:pos x="1266" y="819"/>
                </a:cxn>
                <a:cxn ang="0">
                  <a:pos x="1359" y="495"/>
                </a:cxn>
                <a:cxn ang="0">
                  <a:pos x="1364" y="427"/>
                </a:cxn>
                <a:cxn ang="0">
                  <a:pos x="1033" y="228"/>
                </a:cxn>
                <a:cxn ang="0">
                  <a:pos x="630" y="160"/>
                </a:cxn>
              </a:cxnLst>
              <a:rect l="0" t="0" r="r" b="b"/>
              <a:pathLst>
                <a:path w="1368" h="1862">
                  <a:moveTo>
                    <a:pt x="660" y="152"/>
                  </a:moveTo>
                  <a:cubicBezTo>
                    <a:pt x="620" y="178"/>
                    <a:pt x="539" y="189"/>
                    <a:pt x="488" y="215"/>
                  </a:cubicBezTo>
                  <a:cubicBezTo>
                    <a:pt x="439" y="240"/>
                    <a:pt x="391" y="246"/>
                    <a:pt x="340" y="257"/>
                  </a:cubicBezTo>
                  <a:cubicBezTo>
                    <a:pt x="220" y="283"/>
                    <a:pt x="130" y="325"/>
                    <a:pt x="91" y="448"/>
                  </a:cubicBezTo>
                  <a:cubicBezTo>
                    <a:pt x="58" y="554"/>
                    <a:pt x="64" y="682"/>
                    <a:pt x="46" y="798"/>
                  </a:cubicBezTo>
                  <a:cubicBezTo>
                    <a:pt x="28" y="923"/>
                    <a:pt x="1" y="1035"/>
                    <a:pt x="1" y="1168"/>
                  </a:cubicBezTo>
                  <a:cubicBezTo>
                    <a:pt x="1" y="1237"/>
                    <a:pt x="0" y="1307"/>
                    <a:pt x="56" y="1356"/>
                  </a:cubicBezTo>
                  <a:cubicBezTo>
                    <a:pt x="109" y="1402"/>
                    <a:pt x="171" y="1389"/>
                    <a:pt x="235" y="1412"/>
                  </a:cubicBezTo>
                  <a:cubicBezTo>
                    <a:pt x="194" y="1455"/>
                    <a:pt x="205" y="1526"/>
                    <a:pt x="205" y="1585"/>
                  </a:cubicBezTo>
                  <a:cubicBezTo>
                    <a:pt x="205" y="1648"/>
                    <a:pt x="174" y="1724"/>
                    <a:pt x="184" y="1781"/>
                  </a:cubicBezTo>
                  <a:cubicBezTo>
                    <a:pt x="250" y="1810"/>
                    <a:pt x="348" y="1824"/>
                    <a:pt x="425" y="1812"/>
                  </a:cubicBezTo>
                  <a:cubicBezTo>
                    <a:pt x="517" y="1798"/>
                    <a:pt x="536" y="1763"/>
                    <a:pt x="532" y="1668"/>
                  </a:cubicBezTo>
                  <a:cubicBezTo>
                    <a:pt x="527" y="1585"/>
                    <a:pt x="515" y="1501"/>
                    <a:pt x="516" y="1412"/>
                  </a:cubicBezTo>
                  <a:cubicBezTo>
                    <a:pt x="517" y="1312"/>
                    <a:pt x="549" y="1213"/>
                    <a:pt x="548" y="1116"/>
                  </a:cubicBezTo>
                  <a:cubicBezTo>
                    <a:pt x="638" y="1096"/>
                    <a:pt x="722" y="1063"/>
                    <a:pt x="818" y="1056"/>
                  </a:cubicBezTo>
                  <a:cubicBezTo>
                    <a:pt x="825" y="1114"/>
                    <a:pt x="839" y="1167"/>
                    <a:pt x="834" y="1229"/>
                  </a:cubicBezTo>
                  <a:cubicBezTo>
                    <a:pt x="830" y="1290"/>
                    <a:pt x="808" y="1322"/>
                    <a:pt x="796" y="1382"/>
                  </a:cubicBezTo>
                  <a:cubicBezTo>
                    <a:pt x="776" y="1480"/>
                    <a:pt x="736" y="1601"/>
                    <a:pt x="758" y="1706"/>
                  </a:cubicBezTo>
                  <a:cubicBezTo>
                    <a:pt x="780" y="1812"/>
                    <a:pt x="865" y="1854"/>
                    <a:pt x="963" y="1858"/>
                  </a:cubicBezTo>
                  <a:cubicBezTo>
                    <a:pt x="1089" y="1862"/>
                    <a:pt x="1161" y="1807"/>
                    <a:pt x="1273" y="1788"/>
                  </a:cubicBezTo>
                  <a:cubicBezTo>
                    <a:pt x="1284" y="1663"/>
                    <a:pt x="1216" y="1519"/>
                    <a:pt x="1174" y="1403"/>
                  </a:cubicBezTo>
                  <a:cubicBezTo>
                    <a:pt x="1135" y="1297"/>
                    <a:pt x="1064" y="1202"/>
                    <a:pt x="1128" y="1091"/>
                  </a:cubicBezTo>
                  <a:cubicBezTo>
                    <a:pt x="1188" y="986"/>
                    <a:pt x="1247" y="942"/>
                    <a:pt x="1266" y="819"/>
                  </a:cubicBezTo>
                  <a:cubicBezTo>
                    <a:pt x="1284" y="711"/>
                    <a:pt x="1341" y="603"/>
                    <a:pt x="1359" y="495"/>
                  </a:cubicBezTo>
                  <a:cubicBezTo>
                    <a:pt x="1363" y="474"/>
                    <a:pt x="1368" y="450"/>
                    <a:pt x="1364" y="427"/>
                  </a:cubicBezTo>
                  <a:cubicBezTo>
                    <a:pt x="1259" y="370"/>
                    <a:pt x="1139" y="295"/>
                    <a:pt x="1033" y="228"/>
                  </a:cubicBezTo>
                  <a:cubicBezTo>
                    <a:pt x="941" y="170"/>
                    <a:pt x="716" y="0"/>
                    <a:pt x="630" y="16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4" name="Freeform 235">
              <a:extLst>
                <a:ext uri="{FF2B5EF4-FFF2-40B4-BE49-F238E27FC236}">
                  <a16:creationId xmlns:a16="http://schemas.microsoft.com/office/drawing/2014/main" id="{A54D218E-5246-2C34-4BAF-0E5F5661C445}"/>
                </a:ext>
              </a:extLst>
            </p:cNvPr>
            <p:cNvSpPr>
              <a:spLocks/>
            </p:cNvSpPr>
            <p:nvPr/>
          </p:nvSpPr>
          <p:spPr bwMode="gray">
            <a:xfrm>
              <a:off x="7502671" y="3213346"/>
              <a:ext cx="149361" cy="43047"/>
            </a:xfrm>
            <a:custGeom>
              <a:avLst/>
              <a:gdLst/>
              <a:ahLst/>
              <a:cxnLst>
                <a:cxn ang="0">
                  <a:pos x="0" y="14"/>
                </a:cxn>
                <a:cxn ang="0">
                  <a:pos x="142" y="110"/>
                </a:cxn>
                <a:cxn ang="0">
                  <a:pos x="222" y="100"/>
                </a:cxn>
                <a:cxn ang="0">
                  <a:pos x="338" y="104"/>
                </a:cxn>
                <a:cxn ang="0">
                  <a:pos x="232" y="19"/>
                </a:cxn>
                <a:cxn ang="0">
                  <a:pos x="16" y="0"/>
                </a:cxn>
                <a:cxn ang="0">
                  <a:pos x="15" y="29"/>
                </a:cxn>
              </a:cxnLst>
              <a:rect l="0" t="0" r="r" b="b"/>
              <a:pathLst>
                <a:path w="413" h="119">
                  <a:moveTo>
                    <a:pt x="0" y="14"/>
                  </a:moveTo>
                  <a:cubicBezTo>
                    <a:pt x="27" y="70"/>
                    <a:pt x="74" y="119"/>
                    <a:pt x="142" y="110"/>
                  </a:cubicBezTo>
                  <a:cubicBezTo>
                    <a:pt x="175" y="106"/>
                    <a:pt x="185" y="97"/>
                    <a:pt x="222" y="100"/>
                  </a:cubicBezTo>
                  <a:cubicBezTo>
                    <a:pt x="261" y="103"/>
                    <a:pt x="298" y="106"/>
                    <a:pt x="338" y="104"/>
                  </a:cubicBezTo>
                  <a:cubicBezTo>
                    <a:pt x="413" y="50"/>
                    <a:pt x="274" y="19"/>
                    <a:pt x="232" y="19"/>
                  </a:cubicBezTo>
                  <a:cubicBezTo>
                    <a:pt x="161" y="19"/>
                    <a:pt x="74" y="32"/>
                    <a:pt x="16" y="0"/>
                  </a:cubicBezTo>
                  <a:cubicBezTo>
                    <a:pt x="15" y="9"/>
                    <a:pt x="14" y="20"/>
                    <a:pt x="15" y="2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5" name="Freeform 236">
              <a:extLst>
                <a:ext uri="{FF2B5EF4-FFF2-40B4-BE49-F238E27FC236}">
                  <a16:creationId xmlns:a16="http://schemas.microsoft.com/office/drawing/2014/main" id="{832FBDD0-B265-6D91-AD51-ED458239D9EA}"/>
                </a:ext>
              </a:extLst>
            </p:cNvPr>
            <p:cNvSpPr>
              <a:spLocks/>
            </p:cNvSpPr>
            <p:nvPr/>
          </p:nvSpPr>
          <p:spPr bwMode="gray">
            <a:xfrm>
              <a:off x="7385480" y="3503644"/>
              <a:ext cx="236221" cy="257668"/>
            </a:xfrm>
            <a:custGeom>
              <a:avLst/>
              <a:gdLst/>
              <a:ahLst/>
              <a:cxnLst>
                <a:cxn ang="0">
                  <a:pos x="428" y="643"/>
                </a:cxn>
                <a:cxn ang="0">
                  <a:pos x="410" y="446"/>
                </a:cxn>
                <a:cxn ang="0">
                  <a:pos x="337" y="382"/>
                </a:cxn>
                <a:cxn ang="0">
                  <a:pos x="382" y="344"/>
                </a:cxn>
                <a:cxn ang="0">
                  <a:pos x="416" y="424"/>
                </a:cxn>
                <a:cxn ang="0">
                  <a:pos x="456" y="488"/>
                </a:cxn>
                <a:cxn ang="0">
                  <a:pos x="505" y="551"/>
                </a:cxn>
                <a:cxn ang="0">
                  <a:pos x="524" y="492"/>
                </a:cxn>
                <a:cxn ang="0">
                  <a:pos x="560" y="513"/>
                </a:cxn>
                <a:cxn ang="0">
                  <a:pos x="579" y="395"/>
                </a:cxn>
                <a:cxn ang="0">
                  <a:pos x="591" y="268"/>
                </a:cxn>
                <a:cxn ang="0">
                  <a:pos x="611" y="207"/>
                </a:cxn>
                <a:cxn ang="0">
                  <a:pos x="629" y="116"/>
                </a:cxn>
                <a:cxn ang="0">
                  <a:pos x="634" y="0"/>
                </a:cxn>
                <a:cxn ang="0">
                  <a:pos x="640" y="186"/>
                </a:cxn>
                <a:cxn ang="0">
                  <a:pos x="625" y="343"/>
                </a:cxn>
                <a:cxn ang="0">
                  <a:pos x="591" y="600"/>
                </a:cxn>
                <a:cxn ang="0">
                  <a:pos x="523" y="661"/>
                </a:cxn>
                <a:cxn ang="0">
                  <a:pos x="488" y="676"/>
                </a:cxn>
                <a:cxn ang="0">
                  <a:pos x="437" y="684"/>
                </a:cxn>
                <a:cxn ang="0">
                  <a:pos x="371" y="696"/>
                </a:cxn>
                <a:cxn ang="0">
                  <a:pos x="256" y="692"/>
                </a:cxn>
                <a:cxn ang="0">
                  <a:pos x="68" y="711"/>
                </a:cxn>
                <a:cxn ang="0">
                  <a:pos x="8" y="670"/>
                </a:cxn>
                <a:cxn ang="0">
                  <a:pos x="122" y="673"/>
                </a:cxn>
                <a:cxn ang="0">
                  <a:pos x="225" y="684"/>
                </a:cxn>
                <a:cxn ang="0">
                  <a:pos x="374" y="669"/>
                </a:cxn>
                <a:cxn ang="0">
                  <a:pos x="440" y="639"/>
                </a:cxn>
              </a:cxnLst>
              <a:rect l="0" t="0" r="r" b="b"/>
              <a:pathLst>
                <a:path w="653" h="712">
                  <a:moveTo>
                    <a:pt x="428" y="643"/>
                  </a:moveTo>
                  <a:cubicBezTo>
                    <a:pt x="497" y="609"/>
                    <a:pt x="444" y="484"/>
                    <a:pt x="410" y="446"/>
                  </a:cubicBezTo>
                  <a:cubicBezTo>
                    <a:pt x="389" y="421"/>
                    <a:pt x="350" y="412"/>
                    <a:pt x="337" y="382"/>
                  </a:cubicBezTo>
                  <a:cubicBezTo>
                    <a:pt x="322" y="345"/>
                    <a:pt x="349" y="316"/>
                    <a:pt x="382" y="344"/>
                  </a:cubicBezTo>
                  <a:cubicBezTo>
                    <a:pt x="400" y="359"/>
                    <a:pt x="407" y="405"/>
                    <a:pt x="416" y="424"/>
                  </a:cubicBezTo>
                  <a:cubicBezTo>
                    <a:pt x="427" y="447"/>
                    <a:pt x="441" y="467"/>
                    <a:pt x="456" y="488"/>
                  </a:cubicBezTo>
                  <a:cubicBezTo>
                    <a:pt x="466" y="504"/>
                    <a:pt x="485" y="546"/>
                    <a:pt x="505" y="551"/>
                  </a:cubicBezTo>
                  <a:cubicBezTo>
                    <a:pt x="544" y="562"/>
                    <a:pt x="530" y="511"/>
                    <a:pt x="524" y="492"/>
                  </a:cubicBezTo>
                  <a:cubicBezTo>
                    <a:pt x="535" y="499"/>
                    <a:pt x="548" y="509"/>
                    <a:pt x="560" y="513"/>
                  </a:cubicBezTo>
                  <a:cubicBezTo>
                    <a:pt x="563" y="467"/>
                    <a:pt x="564" y="438"/>
                    <a:pt x="579" y="395"/>
                  </a:cubicBezTo>
                  <a:cubicBezTo>
                    <a:pt x="594" y="353"/>
                    <a:pt x="580" y="310"/>
                    <a:pt x="591" y="268"/>
                  </a:cubicBezTo>
                  <a:cubicBezTo>
                    <a:pt x="596" y="245"/>
                    <a:pt x="607" y="232"/>
                    <a:pt x="611" y="207"/>
                  </a:cubicBezTo>
                  <a:cubicBezTo>
                    <a:pt x="616" y="177"/>
                    <a:pt x="625" y="146"/>
                    <a:pt x="629" y="116"/>
                  </a:cubicBezTo>
                  <a:cubicBezTo>
                    <a:pt x="635" y="78"/>
                    <a:pt x="631" y="38"/>
                    <a:pt x="634" y="0"/>
                  </a:cubicBezTo>
                  <a:cubicBezTo>
                    <a:pt x="653" y="50"/>
                    <a:pt x="644" y="132"/>
                    <a:pt x="640" y="186"/>
                  </a:cubicBezTo>
                  <a:cubicBezTo>
                    <a:pt x="637" y="238"/>
                    <a:pt x="631" y="291"/>
                    <a:pt x="625" y="343"/>
                  </a:cubicBezTo>
                  <a:cubicBezTo>
                    <a:pt x="616" y="431"/>
                    <a:pt x="597" y="511"/>
                    <a:pt x="591" y="600"/>
                  </a:cubicBezTo>
                  <a:cubicBezTo>
                    <a:pt x="587" y="660"/>
                    <a:pt x="571" y="653"/>
                    <a:pt x="523" y="661"/>
                  </a:cubicBezTo>
                  <a:cubicBezTo>
                    <a:pt x="504" y="664"/>
                    <a:pt x="504" y="669"/>
                    <a:pt x="488" y="676"/>
                  </a:cubicBezTo>
                  <a:cubicBezTo>
                    <a:pt x="466" y="686"/>
                    <a:pt x="464" y="684"/>
                    <a:pt x="437" y="684"/>
                  </a:cubicBezTo>
                  <a:cubicBezTo>
                    <a:pt x="413" y="685"/>
                    <a:pt x="395" y="694"/>
                    <a:pt x="371" y="696"/>
                  </a:cubicBezTo>
                  <a:cubicBezTo>
                    <a:pt x="333" y="699"/>
                    <a:pt x="295" y="691"/>
                    <a:pt x="256" y="692"/>
                  </a:cubicBezTo>
                  <a:cubicBezTo>
                    <a:pt x="194" y="694"/>
                    <a:pt x="130" y="710"/>
                    <a:pt x="68" y="711"/>
                  </a:cubicBezTo>
                  <a:cubicBezTo>
                    <a:pt x="42" y="712"/>
                    <a:pt x="0" y="705"/>
                    <a:pt x="8" y="670"/>
                  </a:cubicBezTo>
                  <a:cubicBezTo>
                    <a:pt x="39" y="657"/>
                    <a:pt x="88" y="671"/>
                    <a:pt x="122" y="673"/>
                  </a:cubicBezTo>
                  <a:cubicBezTo>
                    <a:pt x="156" y="675"/>
                    <a:pt x="191" y="682"/>
                    <a:pt x="225" y="684"/>
                  </a:cubicBezTo>
                  <a:cubicBezTo>
                    <a:pt x="274" y="686"/>
                    <a:pt x="329" y="688"/>
                    <a:pt x="374" y="669"/>
                  </a:cubicBezTo>
                  <a:cubicBezTo>
                    <a:pt x="389" y="663"/>
                    <a:pt x="428" y="652"/>
                    <a:pt x="440" y="63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6" name="Freeform 237">
              <a:extLst>
                <a:ext uri="{FF2B5EF4-FFF2-40B4-BE49-F238E27FC236}">
                  <a16:creationId xmlns:a16="http://schemas.microsoft.com/office/drawing/2014/main" id="{C69D39E1-5F42-3A6E-82E2-F7F3BE26AA77}"/>
                </a:ext>
              </a:extLst>
            </p:cNvPr>
            <p:cNvSpPr>
              <a:spLocks/>
            </p:cNvSpPr>
            <p:nvPr/>
          </p:nvSpPr>
          <p:spPr bwMode="gray">
            <a:xfrm>
              <a:off x="7552305" y="2815355"/>
              <a:ext cx="193480" cy="433838"/>
            </a:xfrm>
            <a:custGeom>
              <a:avLst/>
              <a:gdLst/>
              <a:ahLst/>
              <a:cxnLst>
                <a:cxn ang="0">
                  <a:pos x="255" y="0"/>
                </a:cxn>
                <a:cxn ang="0">
                  <a:pos x="345" y="250"/>
                </a:cxn>
                <a:cxn ang="0">
                  <a:pos x="414" y="531"/>
                </a:cxn>
                <a:cxn ang="0">
                  <a:pos x="392" y="1100"/>
                </a:cxn>
                <a:cxn ang="0">
                  <a:pos x="110" y="1145"/>
                </a:cxn>
                <a:cxn ang="0">
                  <a:pos x="35" y="1046"/>
                </a:cxn>
                <a:cxn ang="0">
                  <a:pos x="0" y="894"/>
                </a:cxn>
                <a:cxn ang="0">
                  <a:pos x="162" y="908"/>
                </a:cxn>
                <a:cxn ang="0">
                  <a:pos x="165" y="888"/>
                </a:cxn>
                <a:cxn ang="0">
                  <a:pos x="193" y="885"/>
                </a:cxn>
                <a:cxn ang="0">
                  <a:pos x="180" y="864"/>
                </a:cxn>
                <a:cxn ang="0">
                  <a:pos x="188" y="627"/>
                </a:cxn>
                <a:cxn ang="0">
                  <a:pos x="141" y="538"/>
                </a:cxn>
                <a:cxn ang="0">
                  <a:pos x="133" y="468"/>
                </a:cxn>
                <a:cxn ang="0">
                  <a:pos x="86" y="419"/>
                </a:cxn>
                <a:cxn ang="0">
                  <a:pos x="239" y="0"/>
                </a:cxn>
              </a:cxnLst>
              <a:rect l="0" t="0" r="r" b="b"/>
              <a:pathLst>
                <a:path w="535" h="1199">
                  <a:moveTo>
                    <a:pt x="255" y="0"/>
                  </a:moveTo>
                  <a:cubicBezTo>
                    <a:pt x="371" y="74"/>
                    <a:pt x="349" y="133"/>
                    <a:pt x="345" y="250"/>
                  </a:cubicBezTo>
                  <a:cubicBezTo>
                    <a:pt x="342" y="350"/>
                    <a:pt x="410" y="426"/>
                    <a:pt x="414" y="531"/>
                  </a:cubicBezTo>
                  <a:cubicBezTo>
                    <a:pt x="417" y="628"/>
                    <a:pt x="535" y="1090"/>
                    <a:pt x="392" y="1100"/>
                  </a:cubicBezTo>
                  <a:cubicBezTo>
                    <a:pt x="338" y="1199"/>
                    <a:pt x="200" y="1164"/>
                    <a:pt x="110" y="1145"/>
                  </a:cubicBezTo>
                  <a:cubicBezTo>
                    <a:pt x="34" y="1129"/>
                    <a:pt x="31" y="1124"/>
                    <a:pt x="35" y="1046"/>
                  </a:cubicBezTo>
                  <a:cubicBezTo>
                    <a:pt x="37" y="994"/>
                    <a:pt x="50" y="925"/>
                    <a:pt x="0" y="894"/>
                  </a:cubicBezTo>
                  <a:cubicBezTo>
                    <a:pt x="58" y="890"/>
                    <a:pt x="105" y="919"/>
                    <a:pt x="162" y="908"/>
                  </a:cubicBezTo>
                  <a:cubicBezTo>
                    <a:pt x="166" y="905"/>
                    <a:pt x="163" y="892"/>
                    <a:pt x="165" y="888"/>
                  </a:cubicBezTo>
                  <a:cubicBezTo>
                    <a:pt x="173" y="888"/>
                    <a:pt x="186" y="889"/>
                    <a:pt x="193" y="885"/>
                  </a:cubicBezTo>
                  <a:cubicBezTo>
                    <a:pt x="188" y="874"/>
                    <a:pt x="189" y="876"/>
                    <a:pt x="180" y="864"/>
                  </a:cubicBezTo>
                  <a:cubicBezTo>
                    <a:pt x="186" y="811"/>
                    <a:pt x="205" y="677"/>
                    <a:pt x="188" y="627"/>
                  </a:cubicBezTo>
                  <a:cubicBezTo>
                    <a:pt x="178" y="596"/>
                    <a:pt x="151" y="572"/>
                    <a:pt x="141" y="538"/>
                  </a:cubicBezTo>
                  <a:cubicBezTo>
                    <a:pt x="133" y="514"/>
                    <a:pt x="144" y="489"/>
                    <a:pt x="133" y="468"/>
                  </a:cubicBezTo>
                  <a:cubicBezTo>
                    <a:pt x="123" y="447"/>
                    <a:pt x="98" y="438"/>
                    <a:pt x="86" y="419"/>
                  </a:cubicBezTo>
                  <a:cubicBezTo>
                    <a:pt x="17" y="306"/>
                    <a:pt x="122" y="49"/>
                    <a:pt x="239"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7" name="Freeform 238">
              <a:extLst>
                <a:ext uri="{FF2B5EF4-FFF2-40B4-BE49-F238E27FC236}">
                  <a16:creationId xmlns:a16="http://schemas.microsoft.com/office/drawing/2014/main" id="{C463199C-A2FE-C061-4986-05C999837532}"/>
                </a:ext>
              </a:extLst>
            </p:cNvPr>
            <p:cNvSpPr>
              <a:spLocks/>
            </p:cNvSpPr>
            <p:nvPr/>
          </p:nvSpPr>
          <p:spPr bwMode="gray">
            <a:xfrm>
              <a:off x="7261242" y="3169227"/>
              <a:ext cx="112902" cy="110298"/>
            </a:xfrm>
            <a:custGeom>
              <a:avLst/>
              <a:gdLst/>
              <a:ahLst/>
              <a:cxnLst>
                <a:cxn ang="0">
                  <a:pos x="0" y="146"/>
                </a:cxn>
                <a:cxn ang="0">
                  <a:pos x="217" y="202"/>
                </a:cxn>
                <a:cxn ang="0">
                  <a:pos x="196" y="297"/>
                </a:cxn>
                <a:cxn ang="0">
                  <a:pos x="262" y="223"/>
                </a:cxn>
                <a:cxn ang="0">
                  <a:pos x="268" y="247"/>
                </a:cxn>
                <a:cxn ang="0">
                  <a:pos x="244" y="50"/>
                </a:cxn>
                <a:cxn ang="0">
                  <a:pos x="11" y="127"/>
                </a:cxn>
                <a:cxn ang="0">
                  <a:pos x="10" y="151"/>
                </a:cxn>
              </a:cxnLst>
              <a:rect l="0" t="0" r="r" b="b"/>
              <a:pathLst>
                <a:path w="312" h="305">
                  <a:moveTo>
                    <a:pt x="0" y="146"/>
                  </a:moveTo>
                  <a:cubicBezTo>
                    <a:pt x="36" y="159"/>
                    <a:pt x="211" y="160"/>
                    <a:pt x="217" y="202"/>
                  </a:cubicBezTo>
                  <a:cubicBezTo>
                    <a:pt x="223" y="235"/>
                    <a:pt x="38" y="305"/>
                    <a:pt x="196" y="297"/>
                  </a:cubicBezTo>
                  <a:cubicBezTo>
                    <a:pt x="207" y="274"/>
                    <a:pt x="233" y="221"/>
                    <a:pt x="262" y="223"/>
                  </a:cubicBezTo>
                  <a:cubicBezTo>
                    <a:pt x="263" y="230"/>
                    <a:pt x="267" y="241"/>
                    <a:pt x="268" y="247"/>
                  </a:cubicBezTo>
                  <a:cubicBezTo>
                    <a:pt x="312" y="212"/>
                    <a:pt x="285" y="72"/>
                    <a:pt x="244" y="50"/>
                  </a:cubicBezTo>
                  <a:cubicBezTo>
                    <a:pt x="147" y="0"/>
                    <a:pt x="91" y="112"/>
                    <a:pt x="11" y="127"/>
                  </a:cubicBezTo>
                  <a:cubicBezTo>
                    <a:pt x="10" y="134"/>
                    <a:pt x="9" y="144"/>
                    <a:pt x="10" y="15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8" name="Freeform 239">
              <a:extLst>
                <a:ext uri="{FF2B5EF4-FFF2-40B4-BE49-F238E27FC236}">
                  <a16:creationId xmlns:a16="http://schemas.microsoft.com/office/drawing/2014/main" id="{44779862-A84C-F7E1-CB05-A3DD7A27CE34}"/>
                </a:ext>
              </a:extLst>
            </p:cNvPr>
            <p:cNvSpPr>
              <a:spLocks/>
            </p:cNvSpPr>
            <p:nvPr/>
          </p:nvSpPr>
          <p:spPr bwMode="gray">
            <a:xfrm>
              <a:off x="7252969" y="3309704"/>
              <a:ext cx="42740" cy="234383"/>
            </a:xfrm>
            <a:custGeom>
              <a:avLst/>
              <a:gdLst/>
              <a:ahLst/>
              <a:cxnLst>
                <a:cxn ang="0">
                  <a:pos x="4" y="640"/>
                </a:cxn>
                <a:cxn ang="0">
                  <a:pos x="70" y="326"/>
                </a:cxn>
                <a:cxn ang="0">
                  <a:pos x="92" y="98"/>
                </a:cxn>
                <a:cxn ang="0">
                  <a:pos x="114" y="0"/>
                </a:cxn>
                <a:cxn ang="0">
                  <a:pos x="100" y="80"/>
                </a:cxn>
                <a:cxn ang="0">
                  <a:pos x="99" y="177"/>
                </a:cxn>
                <a:cxn ang="0">
                  <a:pos x="84" y="359"/>
                </a:cxn>
                <a:cxn ang="0">
                  <a:pos x="53" y="520"/>
                </a:cxn>
                <a:cxn ang="0">
                  <a:pos x="8" y="648"/>
                </a:cxn>
                <a:cxn ang="0">
                  <a:pos x="4" y="640"/>
                </a:cxn>
              </a:cxnLst>
              <a:rect l="0" t="0" r="r" b="b"/>
              <a:pathLst>
                <a:path w="118" h="648">
                  <a:moveTo>
                    <a:pt x="4" y="640"/>
                  </a:moveTo>
                  <a:cubicBezTo>
                    <a:pt x="0" y="535"/>
                    <a:pt x="56" y="429"/>
                    <a:pt x="70" y="326"/>
                  </a:cubicBezTo>
                  <a:cubicBezTo>
                    <a:pt x="80" y="251"/>
                    <a:pt x="75" y="172"/>
                    <a:pt x="92" y="98"/>
                  </a:cubicBezTo>
                  <a:cubicBezTo>
                    <a:pt x="100" y="64"/>
                    <a:pt x="110" y="35"/>
                    <a:pt x="114" y="0"/>
                  </a:cubicBezTo>
                  <a:cubicBezTo>
                    <a:pt x="118" y="32"/>
                    <a:pt x="105" y="52"/>
                    <a:pt x="100" y="80"/>
                  </a:cubicBezTo>
                  <a:cubicBezTo>
                    <a:pt x="93" y="113"/>
                    <a:pt x="98" y="145"/>
                    <a:pt x="99" y="177"/>
                  </a:cubicBezTo>
                  <a:cubicBezTo>
                    <a:pt x="102" y="241"/>
                    <a:pt x="93" y="301"/>
                    <a:pt x="84" y="359"/>
                  </a:cubicBezTo>
                  <a:cubicBezTo>
                    <a:pt x="75" y="414"/>
                    <a:pt x="68" y="468"/>
                    <a:pt x="53" y="520"/>
                  </a:cubicBezTo>
                  <a:cubicBezTo>
                    <a:pt x="40" y="565"/>
                    <a:pt x="37" y="612"/>
                    <a:pt x="8" y="648"/>
                  </a:cubicBezTo>
                  <a:cubicBezTo>
                    <a:pt x="1" y="646"/>
                    <a:pt x="7" y="644"/>
                    <a:pt x="4" y="64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19" name="Freeform 240">
              <a:extLst>
                <a:ext uri="{FF2B5EF4-FFF2-40B4-BE49-F238E27FC236}">
                  <a16:creationId xmlns:a16="http://schemas.microsoft.com/office/drawing/2014/main" id="{C541A17B-CCAC-3F06-83A3-91A075CAC96B}"/>
                </a:ext>
              </a:extLst>
            </p:cNvPr>
            <p:cNvSpPr>
              <a:spLocks/>
            </p:cNvSpPr>
            <p:nvPr/>
          </p:nvSpPr>
          <p:spPr bwMode="gray">
            <a:xfrm>
              <a:off x="7303675" y="2798964"/>
              <a:ext cx="17004" cy="116885"/>
            </a:xfrm>
            <a:custGeom>
              <a:avLst/>
              <a:gdLst/>
              <a:ahLst/>
              <a:cxnLst>
                <a:cxn ang="0">
                  <a:pos x="43" y="0"/>
                </a:cxn>
                <a:cxn ang="0">
                  <a:pos x="28" y="159"/>
                </a:cxn>
                <a:cxn ang="0">
                  <a:pos x="43" y="321"/>
                </a:cxn>
                <a:cxn ang="0">
                  <a:pos x="17" y="321"/>
                </a:cxn>
                <a:cxn ang="0">
                  <a:pos x="6" y="147"/>
                </a:cxn>
                <a:cxn ang="0">
                  <a:pos x="43" y="3"/>
                </a:cxn>
              </a:cxnLst>
              <a:rect l="0" t="0" r="r" b="b"/>
              <a:pathLst>
                <a:path w="47" h="323">
                  <a:moveTo>
                    <a:pt x="43" y="0"/>
                  </a:moveTo>
                  <a:cubicBezTo>
                    <a:pt x="43" y="55"/>
                    <a:pt x="28" y="102"/>
                    <a:pt x="28" y="159"/>
                  </a:cubicBezTo>
                  <a:cubicBezTo>
                    <a:pt x="28" y="213"/>
                    <a:pt x="47" y="273"/>
                    <a:pt x="43" y="321"/>
                  </a:cubicBezTo>
                  <a:cubicBezTo>
                    <a:pt x="37" y="323"/>
                    <a:pt x="24" y="323"/>
                    <a:pt x="17" y="321"/>
                  </a:cubicBezTo>
                  <a:cubicBezTo>
                    <a:pt x="15" y="263"/>
                    <a:pt x="0" y="209"/>
                    <a:pt x="6" y="147"/>
                  </a:cubicBezTo>
                  <a:cubicBezTo>
                    <a:pt x="11" y="96"/>
                    <a:pt x="32" y="52"/>
                    <a:pt x="43"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0" name="Freeform 241">
              <a:extLst>
                <a:ext uri="{FF2B5EF4-FFF2-40B4-BE49-F238E27FC236}">
                  <a16:creationId xmlns:a16="http://schemas.microsoft.com/office/drawing/2014/main" id="{3946CA48-D432-A21D-36B4-5760B1594D6C}"/>
                </a:ext>
              </a:extLst>
            </p:cNvPr>
            <p:cNvSpPr>
              <a:spLocks/>
            </p:cNvSpPr>
            <p:nvPr/>
          </p:nvSpPr>
          <p:spPr bwMode="gray">
            <a:xfrm>
              <a:off x="7624917" y="3125874"/>
              <a:ext cx="89464" cy="24204"/>
            </a:xfrm>
            <a:custGeom>
              <a:avLst/>
              <a:gdLst/>
              <a:ahLst/>
              <a:cxnLst>
                <a:cxn ang="0">
                  <a:pos x="0" y="36"/>
                </a:cxn>
                <a:cxn ang="0">
                  <a:pos x="126" y="14"/>
                </a:cxn>
                <a:cxn ang="0">
                  <a:pos x="231" y="62"/>
                </a:cxn>
                <a:cxn ang="0">
                  <a:pos x="133" y="2"/>
                </a:cxn>
                <a:cxn ang="0">
                  <a:pos x="0" y="36"/>
                </a:cxn>
              </a:cxnLst>
              <a:rect l="0" t="0" r="r" b="b"/>
              <a:pathLst>
                <a:path w="247" h="67">
                  <a:moveTo>
                    <a:pt x="0" y="36"/>
                  </a:moveTo>
                  <a:cubicBezTo>
                    <a:pt x="44" y="35"/>
                    <a:pt x="81" y="7"/>
                    <a:pt x="126" y="14"/>
                  </a:cubicBezTo>
                  <a:cubicBezTo>
                    <a:pt x="166" y="19"/>
                    <a:pt x="190" y="67"/>
                    <a:pt x="231" y="62"/>
                  </a:cubicBezTo>
                  <a:cubicBezTo>
                    <a:pt x="247" y="11"/>
                    <a:pt x="166" y="4"/>
                    <a:pt x="133" y="2"/>
                  </a:cubicBezTo>
                  <a:cubicBezTo>
                    <a:pt x="80" y="0"/>
                    <a:pt x="48" y="26"/>
                    <a:pt x="0" y="3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1" name="Freeform 242">
              <a:extLst>
                <a:ext uri="{FF2B5EF4-FFF2-40B4-BE49-F238E27FC236}">
                  <a16:creationId xmlns:a16="http://schemas.microsoft.com/office/drawing/2014/main" id="{5D3AB2BC-18D1-63DA-4178-4182733FC1F3}"/>
                </a:ext>
              </a:extLst>
            </p:cNvPr>
            <p:cNvSpPr>
              <a:spLocks/>
            </p:cNvSpPr>
            <p:nvPr/>
          </p:nvSpPr>
          <p:spPr bwMode="gray">
            <a:xfrm>
              <a:off x="7621394" y="3074402"/>
              <a:ext cx="55608" cy="38451"/>
            </a:xfrm>
            <a:custGeom>
              <a:avLst/>
              <a:gdLst/>
              <a:ahLst/>
              <a:cxnLst>
                <a:cxn ang="0">
                  <a:pos x="154" y="68"/>
                </a:cxn>
                <a:cxn ang="0">
                  <a:pos x="13" y="56"/>
                </a:cxn>
                <a:cxn ang="0">
                  <a:pos x="70" y="94"/>
                </a:cxn>
                <a:cxn ang="0">
                  <a:pos x="102" y="72"/>
                </a:cxn>
                <a:cxn ang="0">
                  <a:pos x="154" y="68"/>
                </a:cxn>
              </a:cxnLst>
              <a:rect l="0" t="0" r="r" b="b"/>
              <a:pathLst>
                <a:path w="154" h="106">
                  <a:moveTo>
                    <a:pt x="154" y="68"/>
                  </a:moveTo>
                  <a:cubicBezTo>
                    <a:pt x="140" y="19"/>
                    <a:pt x="32" y="0"/>
                    <a:pt x="13" y="56"/>
                  </a:cubicBezTo>
                  <a:cubicBezTo>
                    <a:pt x="0" y="98"/>
                    <a:pt x="38" y="106"/>
                    <a:pt x="70" y="94"/>
                  </a:cubicBezTo>
                  <a:cubicBezTo>
                    <a:pt x="82" y="90"/>
                    <a:pt x="90" y="77"/>
                    <a:pt x="102" y="72"/>
                  </a:cubicBezTo>
                  <a:cubicBezTo>
                    <a:pt x="119" y="67"/>
                    <a:pt x="137" y="68"/>
                    <a:pt x="154" y="6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2" name="Freeform 243">
              <a:extLst>
                <a:ext uri="{FF2B5EF4-FFF2-40B4-BE49-F238E27FC236}">
                  <a16:creationId xmlns:a16="http://schemas.microsoft.com/office/drawing/2014/main" id="{F0461205-AC86-38C9-F872-C808C5C618C9}"/>
                </a:ext>
              </a:extLst>
            </p:cNvPr>
            <p:cNvSpPr>
              <a:spLocks/>
            </p:cNvSpPr>
            <p:nvPr/>
          </p:nvSpPr>
          <p:spPr bwMode="gray">
            <a:xfrm>
              <a:off x="7673019" y="2956445"/>
              <a:ext cx="26808" cy="19149"/>
            </a:xfrm>
            <a:custGeom>
              <a:avLst/>
              <a:gdLst/>
              <a:ahLst/>
              <a:cxnLst>
                <a:cxn ang="0">
                  <a:pos x="0" y="4"/>
                </a:cxn>
                <a:cxn ang="0">
                  <a:pos x="52" y="41"/>
                </a:cxn>
                <a:cxn ang="0">
                  <a:pos x="0" y="0"/>
                </a:cxn>
              </a:cxnLst>
              <a:rect l="0" t="0" r="r" b="b"/>
              <a:pathLst>
                <a:path w="74" h="53">
                  <a:moveTo>
                    <a:pt x="0" y="4"/>
                  </a:moveTo>
                  <a:cubicBezTo>
                    <a:pt x="14" y="14"/>
                    <a:pt x="29" y="53"/>
                    <a:pt x="52" y="41"/>
                  </a:cubicBezTo>
                  <a:cubicBezTo>
                    <a:pt x="74" y="31"/>
                    <a:pt x="6" y="4"/>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3" name="Freeform 244">
              <a:extLst>
                <a:ext uri="{FF2B5EF4-FFF2-40B4-BE49-F238E27FC236}">
                  <a16:creationId xmlns:a16="http://schemas.microsoft.com/office/drawing/2014/main" id="{C43B08CA-4604-0710-53FB-14E8587BF9FD}"/>
                </a:ext>
              </a:extLst>
            </p:cNvPr>
            <p:cNvSpPr>
              <a:spLocks/>
            </p:cNvSpPr>
            <p:nvPr/>
          </p:nvSpPr>
          <p:spPr bwMode="gray">
            <a:xfrm>
              <a:off x="7232288" y="2822249"/>
              <a:ext cx="42740" cy="98349"/>
            </a:xfrm>
            <a:custGeom>
              <a:avLst/>
              <a:gdLst/>
              <a:ahLst/>
              <a:cxnLst>
                <a:cxn ang="0">
                  <a:pos x="47" y="0"/>
                </a:cxn>
                <a:cxn ang="0">
                  <a:pos x="74" y="136"/>
                </a:cxn>
                <a:cxn ang="0">
                  <a:pos x="107" y="272"/>
                </a:cxn>
                <a:cxn ang="0">
                  <a:pos x="51" y="4"/>
                </a:cxn>
              </a:cxnLst>
              <a:rect l="0" t="0" r="r" b="b"/>
              <a:pathLst>
                <a:path w="118" h="272">
                  <a:moveTo>
                    <a:pt x="47" y="0"/>
                  </a:moveTo>
                  <a:cubicBezTo>
                    <a:pt x="90" y="13"/>
                    <a:pt x="72" y="101"/>
                    <a:pt x="74" y="136"/>
                  </a:cubicBezTo>
                  <a:cubicBezTo>
                    <a:pt x="76" y="184"/>
                    <a:pt x="108" y="227"/>
                    <a:pt x="107" y="272"/>
                  </a:cubicBezTo>
                  <a:cubicBezTo>
                    <a:pt x="0" y="257"/>
                    <a:pt x="118" y="44"/>
                    <a:pt x="51" y="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4" name="Freeform 245">
              <a:extLst>
                <a:ext uri="{FF2B5EF4-FFF2-40B4-BE49-F238E27FC236}">
                  <a16:creationId xmlns:a16="http://schemas.microsoft.com/office/drawing/2014/main" id="{450A2386-D6A0-5A86-75E1-E107E435446B}"/>
                </a:ext>
              </a:extLst>
            </p:cNvPr>
            <p:cNvSpPr>
              <a:spLocks/>
            </p:cNvSpPr>
            <p:nvPr/>
          </p:nvSpPr>
          <p:spPr bwMode="gray">
            <a:xfrm>
              <a:off x="7662296" y="2975593"/>
              <a:ext cx="33549" cy="38451"/>
            </a:xfrm>
            <a:custGeom>
              <a:avLst/>
              <a:gdLst/>
              <a:ahLst/>
              <a:cxnLst>
                <a:cxn ang="0">
                  <a:pos x="0" y="0"/>
                </a:cxn>
                <a:cxn ang="0">
                  <a:pos x="75" y="87"/>
                </a:cxn>
                <a:cxn ang="0">
                  <a:pos x="4" y="4"/>
                </a:cxn>
              </a:cxnLst>
              <a:rect l="0" t="0" r="r" b="b"/>
              <a:pathLst>
                <a:path w="93" h="106">
                  <a:moveTo>
                    <a:pt x="0" y="0"/>
                  </a:moveTo>
                  <a:cubicBezTo>
                    <a:pt x="24" y="16"/>
                    <a:pt x="93" y="52"/>
                    <a:pt x="75" y="87"/>
                  </a:cubicBezTo>
                  <a:cubicBezTo>
                    <a:pt x="32" y="106"/>
                    <a:pt x="7" y="39"/>
                    <a:pt x="4" y="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5" name="Freeform 246">
              <a:extLst>
                <a:ext uri="{FF2B5EF4-FFF2-40B4-BE49-F238E27FC236}">
                  <a16:creationId xmlns:a16="http://schemas.microsoft.com/office/drawing/2014/main" id="{A299F210-6149-9792-0081-AF33C45F42EF}"/>
                </a:ext>
              </a:extLst>
            </p:cNvPr>
            <p:cNvSpPr>
              <a:spLocks/>
            </p:cNvSpPr>
            <p:nvPr/>
          </p:nvSpPr>
          <p:spPr bwMode="gray">
            <a:xfrm>
              <a:off x="7496083" y="3129857"/>
              <a:ext cx="90230" cy="110604"/>
            </a:xfrm>
            <a:custGeom>
              <a:avLst/>
              <a:gdLst/>
              <a:ahLst/>
              <a:cxnLst>
                <a:cxn ang="0">
                  <a:pos x="8" y="154"/>
                </a:cxn>
                <a:cxn ang="0">
                  <a:pos x="137" y="306"/>
                </a:cxn>
                <a:cxn ang="0">
                  <a:pos x="220" y="162"/>
                </a:cxn>
                <a:cxn ang="0">
                  <a:pos x="121" y="3"/>
                </a:cxn>
                <a:cxn ang="0">
                  <a:pos x="0" y="169"/>
                </a:cxn>
              </a:cxnLst>
              <a:rect l="0" t="0" r="r" b="b"/>
              <a:pathLst>
                <a:path w="249" h="306">
                  <a:moveTo>
                    <a:pt x="8" y="154"/>
                  </a:moveTo>
                  <a:cubicBezTo>
                    <a:pt x="8" y="249"/>
                    <a:pt x="31" y="306"/>
                    <a:pt x="137" y="306"/>
                  </a:cubicBezTo>
                  <a:cubicBezTo>
                    <a:pt x="249" y="306"/>
                    <a:pt x="228" y="246"/>
                    <a:pt x="220" y="162"/>
                  </a:cubicBezTo>
                  <a:cubicBezTo>
                    <a:pt x="212" y="84"/>
                    <a:pt x="221" y="6"/>
                    <a:pt x="121" y="3"/>
                  </a:cubicBezTo>
                  <a:cubicBezTo>
                    <a:pt x="52" y="0"/>
                    <a:pt x="3" y="105"/>
                    <a:pt x="0" y="16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6" name="Freeform 247">
              <a:extLst>
                <a:ext uri="{FF2B5EF4-FFF2-40B4-BE49-F238E27FC236}">
                  <a16:creationId xmlns:a16="http://schemas.microsoft.com/office/drawing/2014/main" id="{F5FB1350-6A59-09C8-E854-32EBCF60C1D9}"/>
                </a:ext>
              </a:extLst>
            </p:cNvPr>
            <p:cNvSpPr>
              <a:spLocks/>
            </p:cNvSpPr>
            <p:nvPr/>
          </p:nvSpPr>
          <p:spPr bwMode="gray">
            <a:xfrm>
              <a:off x="7367709" y="2584037"/>
              <a:ext cx="167132" cy="356782"/>
            </a:xfrm>
            <a:custGeom>
              <a:avLst/>
              <a:gdLst/>
              <a:ahLst/>
              <a:cxnLst>
                <a:cxn ang="0">
                  <a:pos x="135" y="252"/>
                </a:cxn>
                <a:cxn ang="0">
                  <a:pos x="35" y="563"/>
                </a:cxn>
                <a:cxn ang="0">
                  <a:pos x="141" y="904"/>
                </a:cxn>
                <a:cxn ang="0">
                  <a:pos x="302" y="844"/>
                </a:cxn>
                <a:cxn ang="0">
                  <a:pos x="454" y="563"/>
                </a:cxn>
                <a:cxn ang="0">
                  <a:pos x="213" y="42"/>
                </a:cxn>
                <a:cxn ang="0">
                  <a:pos x="135" y="275"/>
                </a:cxn>
              </a:cxnLst>
              <a:rect l="0" t="0" r="r" b="b"/>
              <a:pathLst>
                <a:path w="462" h="986">
                  <a:moveTo>
                    <a:pt x="135" y="252"/>
                  </a:moveTo>
                  <a:cubicBezTo>
                    <a:pt x="147" y="366"/>
                    <a:pt x="0" y="457"/>
                    <a:pt x="35" y="563"/>
                  </a:cubicBezTo>
                  <a:cubicBezTo>
                    <a:pt x="80" y="700"/>
                    <a:pt x="44" y="807"/>
                    <a:pt x="141" y="904"/>
                  </a:cubicBezTo>
                  <a:cubicBezTo>
                    <a:pt x="223" y="986"/>
                    <a:pt x="233" y="951"/>
                    <a:pt x="302" y="844"/>
                  </a:cubicBezTo>
                  <a:cubicBezTo>
                    <a:pt x="367" y="742"/>
                    <a:pt x="399" y="672"/>
                    <a:pt x="454" y="563"/>
                  </a:cubicBezTo>
                  <a:cubicBezTo>
                    <a:pt x="425" y="419"/>
                    <a:pt x="462" y="0"/>
                    <a:pt x="213" y="42"/>
                  </a:cubicBezTo>
                  <a:cubicBezTo>
                    <a:pt x="174" y="109"/>
                    <a:pt x="79" y="184"/>
                    <a:pt x="135" y="27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7" name="Freeform 248">
              <a:extLst>
                <a:ext uri="{FF2B5EF4-FFF2-40B4-BE49-F238E27FC236}">
                  <a16:creationId xmlns:a16="http://schemas.microsoft.com/office/drawing/2014/main" id="{553CC4F5-300A-9AEA-2842-9CED27757599}"/>
                </a:ext>
              </a:extLst>
            </p:cNvPr>
            <p:cNvSpPr>
              <a:spLocks/>
            </p:cNvSpPr>
            <p:nvPr/>
          </p:nvSpPr>
          <p:spPr bwMode="gray">
            <a:xfrm>
              <a:off x="7290961" y="2688973"/>
              <a:ext cx="322008" cy="335795"/>
            </a:xfrm>
            <a:custGeom>
              <a:avLst/>
              <a:gdLst/>
              <a:ahLst/>
              <a:cxnLst>
                <a:cxn ang="0">
                  <a:pos x="325" y="53"/>
                </a:cxn>
                <a:cxn ang="0">
                  <a:pos x="323" y="313"/>
                </a:cxn>
                <a:cxn ang="0">
                  <a:pos x="410" y="553"/>
                </a:cxn>
                <a:cxn ang="0">
                  <a:pos x="583" y="336"/>
                </a:cxn>
                <a:cxn ang="0">
                  <a:pos x="629" y="17"/>
                </a:cxn>
                <a:cxn ang="0">
                  <a:pos x="734" y="220"/>
                </a:cxn>
                <a:cxn ang="0">
                  <a:pos x="890" y="409"/>
                </a:cxn>
                <a:cxn ang="0">
                  <a:pos x="658" y="318"/>
                </a:cxn>
                <a:cxn ang="0">
                  <a:pos x="590" y="448"/>
                </a:cxn>
                <a:cxn ang="0">
                  <a:pos x="552" y="599"/>
                </a:cxn>
                <a:cxn ang="0">
                  <a:pos x="410" y="850"/>
                </a:cxn>
                <a:cxn ang="0">
                  <a:pos x="257" y="607"/>
                </a:cxn>
                <a:cxn ang="0">
                  <a:pos x="257" y="417"/>
                </a:cxn>
                <a:cxn ang="0">
                  <a:pos x="217" y="268"/>
                </a:cxn>
                <a:cxn ang="0">
                  <a:pos x="119" y="264"/>
                </a:cxn>
                <a:cxn ang="0">
                  <a:pos x="0" y="249"/>
                </a:cxn>
                <a:cxn ang="0">
                  <a:pos x="164" y="142"/>
                </a:cxn>
                <a:cxn ang="0">
                  <a:pos x="317" y="31"/>
                </a:cxn>
              </a:cxnLst>
              <a:rect l="0" t="0" r="r" b="b"/>
              <a:pathLst>
                <a:path w="890" h="928">
                  <a:moveTo>
                    <a:pt x="325" y="53"/>
                  </a:moveTo>
                  <a:cubicBezTo>
                    <a:pt x="337" y="149"/>
                    <a:pt x="286" y="214"/>
                    <a:pt x="323" y="313"/>
                  </a:cubicBezTo>
                  <a:cubicBezTo>
                    <a:pt x="352" y="391"/>
                    <a:pt x="400" y="467"/>
                    <a:pt x="410" y="553"/>
                  </a:cubicBezTo>
                  <a:cubicBezTo>
                    <a:pt x="478" y="511"/>
                    <a:pt x="536" y="412"/>
                    <a:pt x="583" y="336"/>
                  </a:cubicBezTo>
                  <a:cubicBezTo>
                    <a:pt x="649" y="227"/>
                    <a:pt x="619" y="144"/>
                    <a:pt x="629" y="17"/>
                  </a:cubicBezTo>
                  <a:cubicBezTo>
                    <a:pt x="734" y="0"/>
                    <a:pt x="702" y="161"/>
                    <a:pt x="734" y="220"/>
                  </a:cubicBezTo>
                  <a:cubicBezTo>
                    <a:pt x="772" y="292"/>
                    <a:pt x="833" y="355"/>
                    <a:pt x="890" y="409"/>
                  </a:cubicBezTo>
                  <a:cubicBezTo>
                    <a:pt x="813" y="402"/>
                    <a:pt x="727" y="351"/>
                    <a:pt x="658" y="318"/>
                  </a:cubicBezTo>
                  <a:cubicBezTo>
                    <a:pt x="615" y="366"/>
                    <a:pt x="604" y="385"/>
                    <a:pt x="590" y="448"/>
                  </a:cubicBezTo>
                  <a:cubicBezTo>
                    <a:pt x="578" y="499"/>
                    <a:pt x="570" y="551"/>
                    <a:pt x="552" y="599"/>
                  </a:cubicBezTo>
                  <a:cubicBezTo>
                    <a:pt x="531" y="657"/>
                    <a:pt x="454" y="824"/>
                    <a:pt x="410" y="850"/>
                  </a:cubicBezTo>
                  <a:cubicBezTo>
                    <a:pt x="278" y="928"/>
                    <a:pt x="260" y="680"/>
                    <a:pt x="257" y="607"/>
                  </a:cubicBezTo>
                  <a:cubicBezTo>
                    <a:pt x="253" y="544"/>
                    <a:pt x="257" y="480"/>
                    <a:pt x="257" y="417"/>
                  </a:cubicBezTo>
                  <a:cubicBezTo>
                    <a:pt x="256" y="335"/>
                    <a:pt x="266" y="325"/>
                    <a:pt x="217" y="268"/>
                  </a:cubicBezTo>
                  <a:cubicBezTo>
                    <a:pt x="178" y="222"/>
                    <a:pt x="147" y="189"/>
                    <a:pt x="119" y="264"/>
                  </a:cubicBezTo>
                  <a:cubicBezTo>
                    <a:pt x="79" y="267"/>
                    <a:pt x="30" y="276"/>
                    <a:pt x="0" y="249"/>
                  </a:cubicBezTo>
                  <a:cubicBezTo>
                    <a:pt x="36" y="206"/>
                    <a:pt x="115" y="181"/>
                    <a:pt x="164" y="142"/>
                  </a:cubicBezTo>
                  <a:cubicBezTo>
                    <a:pt x="210" y="107"/>
                    <a:pt x="261" y="45"/>
                    <a:pt x="317" y="3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8" name="Freeform 249">
              <a:extLst>
                <a:ext uri="{FF2B5EF4-FFF2-40B4-BE49-F238E27FC236}">
                  <a16:creationId xmlns:a16="http://schemas.microsoft.com/office/drawing/2014/main" id="{435A629A-38FF-79AB-B29D-6AE2BE9F8B48}"/>
                </a:ext>
              </a:extLst>
            </p:cNvPr>
            <p:cNvSpPr>
              <a:spLocks/>
            </p:cNvSpPr>
            <p:nvPr/>
          </p:nvSpPr>
          <p:spPr bwMode="gray">
            <a:xfrm>
              <a:off x="7352543" y="2463935"/>
              <a:ext cx="209412" cy="267012"/>
            </a:xfrm>
            <a:custGeom>
              <a:avLst/>
              <a:gdLst/>
              <a:ahLst/>
              <a:cxnLst>
                <a:cxn ang="0">
                  <a:pos x="261" y="62"/>
                </a:cxn>
                <a:cxn ang="0">
                  <a:pos x="101" y="363"/>
                </a:cxn>
                <a:cxn ang="0">
                  <a:pos x="65" y="366"/>
                </a:cxn>
                <a:cxn ang="0">
                  <a:pos x="146" y="548"/>
                </a:cxn>
                <a:cxn ang="0">
                  <a:pos x="382" y="683"/>
                </a:cxn>
                <a:cxn ang="0">
                  <a:pos x="507" y="463"/>
                </a:cxn>
                <a:cxn ang="0">
                  <a:pos x="564" y="335"/>
                </a:cxn>
                <a:cxn ang="0">
                  <a:pos x="524" y="177"/>
                </a:cxn>
                <a:cxn ang="0">
                  <a:pos x="253" y="62"/>
                </a:cxn>
              </a:cxnLst>
              <a:rect l="0" t="0" r="r" b="b"/>
              <a:pathLst>
                <a:path w="579" h="738">
                  <a:moveTo>
                    <a:pt x="261" y="62"/>
                  </a:moveTo>
                  <a:cubicBezTo>
                    <a:pt x="157" y="92"/>
                    <a:pt x="0" y="242"/>
                    <a:pt x="101" y="363"/>
                  </a:cubicBezTo>
                  <a:cubicBezTo>
                    <a:pt x="90" y="362"/>
                    <a:pt x="76" y="367"/>
                    <a:pt x="65" y="366"/>
                  </a:cubicBezTo>
                  <a:cubicBezTo>
                    <a:pt x="57" y="411"/>
                    <a:pt x="97" y="552"/>
                    <a:pt x="146" y="548"/>
                  </a:cubicBezTo>
                  <a:cubicBezTo>
                    <a:pt x="155" y="673"/>
                    <a:pt x="285" y="738"/>
                    <a:pt x="382" y="683"/>
                  </a:cubicBezTo>
                  <a:cubicBezTo>
                    <a:pt x="460" y="639"/>
                    <a:pt x="516" y="547"/>
                    <a:pt x="507" y="463"/>
                  </a:cubicBezTo>
                  <a:cubicBezTo>
                    <a:pt x="579" y="432"/>
                    <a:pt x="574" y="372"/>
                    <a:pt x="564" y="335"/>
                  </a:cubicBezTo>
                  <a:cubicBezTo>
                    <a:pt x="547" y="273"/>
                    <a:pt x="562" y="234"/>
                    <a:pt x="524" y="177"/>
                  </a:cubicBezTo>
                  <a:cubicBezTo>
                    <a:pt x="474" y="101"/>
                    <a:pt x="347" y="0"/>
                    <a:pt x="253" y="6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29" name="Freeform 250">
              <a:extLst>
                <a:ext uri="{FF2B5EF4-FFF2-40B4-BE49-F238E27FC236}">
                  <a16:creationId xmlns:a16="http://schemas.microsoft.com/office/drawing/2014/main" id="{B471F41D-0BA9-F8F0-1D64-B2C6F7926D5B}"/>
                </a:ext>
              </a:extLst>
            </p:cNvPr>
            <p:cNvSpPr>
              <a:spLocks/>
            </p:cNvSpPr>
            <p:nvPr/>
          </p:nvSpPr>
          <p:spPr bwMode="gray">
            <a:xfrm>
              <a:off x="7352543" y="2453058"/>
              <a:ext cx="236987" cy="267166"/>
            </a:xfrm>
            <a:custGeom>
              <a:avLst/>
              <a:gdLst/>
              <a:ahLst/>
              <a:cxnLst>
                <a:cxn ang="0">
                  <a:pos x="261" y="61"/>
                </a:cxn>
                <a:cxn ang="0">
                  <a:pos x="101" y="363"/>
                </a:cxn>
                <a:cxn ang="0">
                  <a:pos x="65" y="366"/>
                </a:cxn>
                <a:cxn ang="0">
                  <a:pos x="131" y="547"/>
                </a:cxn>
                <a:cxn ang="0">
                  <a:pos x="382" y="683"/>
                </a:cxn>
                <a:cxn ang="0">
                  <a:pos x="583" y="463"/>
                </a:cxn>
                <a:cxn ang="0">
                  <a:pos x="564" y="334"/>
                </a:cxn>
                <a:cxn ang="0">
                  <a:pos x="524" y="177"/>
                </a:cxn>
                <a:cxn ang="0">
                  <a:pos x="253" y="61"/>
                </a:cxn>
              </a:cxnLst>
              <a:rect l="0" t="0" r="r" b="b"/>
              <a:pathLst>
                <a:path w="655" h="738">
                  <a:moveTo>
                    <a:pt x="261" y="61"/>
                  </a:moveTo>
                  <a:cubicBezTo>
                    <a:pt x="157" y="91"/>
                    <a:pt x="0" y="242"/>
                    <a:pt x="101" y="363"/>
                  </a:cubicBezTo>
                  <a:cubicBezTo>
                    <a:pt x="90" y="362"/>
                    <a:pt x="76" y="366"/>
                    <a:pt x="65" y="366"/>
                  </a:cubicBezTo>
                  <a:cubicBezTo>
                    <a:pt x="57" y="411"/>
                    <a:pt x="82" y="551"/>
                    <a:pt x="131" y="547"/>
                  </a:cubicBezTo>
                  <a:cubicBezTo>
                    <a:pt x="140" y="672"/>
                    <a:pt x="285" y="738"/>
                    <a:pt x="382" y="683"/>
                  </a:cubicBezTo>
                  <a:cubicBezTo>
                    <a:pt x="460" y="638"/>
                    <a:pt x="592" y="547"/>
                    <a:pt x="583" y="463"/>
                  </a:cubicBezTo>
                  <a:cubicBezTo>
                    <a:pt x="655" y="431"/>
                    <a:pt x="574" y="372"/>
                    <a:pt x="564" y="334"/>
                  </a:cubicBezTo>
                  <a:cubicBezTo>
                    <a:pt x="547" y="273"/>
                    <a:pt x="562" y="233"/>
                    <a:pt x="524" y="177"/>
                  </a:cubicBezTo>
                  <a:cubicBezTo>
                    <a:pt x="474" y="100"/>
                    <a:pt x="347" y="0"/>
                    <a:pt x="253" y="6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0" name="Freeform 251">
              <a:extLst>
                <a:ext uri="{FF2B5EF4-FFF2-40B4-BE49-F238E27FC236}">
                  <a16:creationId xmlns:a16="http://schemas.microsoft.com/office/drawing/2014/main" id="{F9B237C3-B2C9-FD07-FF50-DEEB65615CB1}"/>
                </a:ext>
              </a:extLst>
            </p:cNvPr>
            <p:cNvSpPr>
              <a:spLocks/>
            </p:cNvSpPr>
            <p:nvPr/>
          </p:nvSpPr>
          <p:spPr bwMode="gray">
            <a:xfrm>
              <a:off x="7024561" y="4155319"/>
              <a:ext cx="220136" cy="168204"/>
            </a:xfrm>
            <a:custGeom>
              <a:avLst/>
              <a:gdLst/>
              <a:ahLst/>
              <a:cxnLst>
                <a:cxn ang="0">
                  <a:pos x="523" y="18"/>
                </a:cxn>
                <a:cxn ang="0">
                  <a:pos x="575" y="207"/>
                </a:cxn>
                <a:cxn ang="0">
                  <a:pos x="533" y="415"/>
                </a:cxn>
                <a:cxn ang="0">
                  <a:pos x="489" y="415"/>
                </a:cxn>
                <a:cxn ang="0">
                  <a:pos x="457" y="244"/>
                </a:cxn>
                <a:cxn ang="0">
                  <a:pos x="357" y="356"/>
                </a:cxn>
                <a:cxn ang="0">
                  <a:pos x="49" y="461"/>
                </a:cxn>
                <a:cxn ang="0">
                  <a:pos x="0" y="453"/>
                </a:cxn>
                <a:cxn ang="0">
                  <a:pos x="4" y="428"/>
                </a:cxn>
                <a:cxn ang="0">
                  <a:pos x="125" y="340"/>
                </a:cxn>
                <a:cxn ang="0">
                  <a:pos x="256" y="281"/>
                </a:cxn>
                <a:cxn ang="0">
                  <a:pos x="523" y="18"/>
                </a:cxn>
              </a:cxnLst>
              <a:rect l="0" t="0" r="r" b="b"/>
              <a:pathLst>
                <a:path w="608" h="465">
                  <a:moveTo>
                    <a:pt x="523" y="18"/>
                  </a:moveTo>
                  <a:cubicBezTo>
                    <a:pt x="584" y="54"/>
                    <a:pt x="608" y="152"/>
                    <a:pt x="575" y="207"/>
                  </a:cubicBezTo>
                  <a:cubicBezTo>
                    <a:pt x="538" y="268"/>
                    <a:pt x="549" y="346"/>
                    <a:pt x="533" y="415"/>
                  </a:cubicBezTo>
                  <a:cubicBezTo>
                    <a:pt x="519" y="416"/>
                    <a:pt x="504" y="416"/>
                    <a:pt x="489" y="415"/>
                  </a:cubicBezTo>
                  <a:cubicBezTo>
                    <a:pt x="487" y="378"/>
                    <a:pt x="513" y="237"/>
                    <a:pt x="457" y="244"/>
                  </a:cubicBezTo>
                  <a:cubicBezTo>
                    <a:pt x="432" y="248"/>
                    <a:pt x="370" y="336"/>
                    <a:pt x="357" y="356"/>
                  </a:cubicBezTo>
                  <a:cubicBezTo>
                    <a:pt x="285" y="465"/>
                    <a:pt x="174" y="463"/>
                    <a:pt x="49" y="461"/>
                  </a:cubicBezTo>
                  <a:cubicBezTo>
                    <a:pt x="31" y="461"/>
                    <a:pt x="15" y="465"/>
                    <a:pt x="0" y="453"/>
                  </a:cubicBezTo>
                  <a:cubicBezTo>
                    <a:pt x="0" y="449"/>
                    <a:pt x="2" y="433"/>
                    <a:pt x="4" y="428"/>
                  </a:cubicBezTo>
                  <a:cubicBezTo>
                    <a:pt x="41" y="382"/>
                    <a:pt x="89" y="366"/>
                    <a:pt x="125" y="340"/>
                  </a:cubicBezTo>
                  <a:cubicBezTo>
                    <a:pt x="166" y="312"/>
                    <a:pt x="217" y="316"/>
                    <a:pt x="256" y="281"/>
                  </a:cubicBezTo>
                  <a:cubicBezTo>
                    <a:pt x="340" y="206"/>
                    <a:pt x="486" y="0"/>
                    <a:pt x="523" y="1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1" name="Freeform 252">
              <a:extLst>
                <a:ext uri="{FF2B5EF4-FFF2-40B4-BE49-F238E27FC236}">
                  <a16:creationId xmlns:a16="http://schemas.microsoft.com/office/drawing/2014/main" id="{28284FDF-0269-BB13-A2A1-0AA00B3498EC}"/>
                </a:ext>
              </a:extLst>
            </p:cNvPr>
            <p:cNvSpPr>
              <a:spLocks/>
            </p:cNvSpPr>
            <p:nvPr/>
          </p:nvSpPr>
          <p:spPr bwMode="gray">
            <a:xfrm>
              <a:off x="7482450" y="4252289"/>
              <a:ext cx="124085" cy="141855"/>
            </a:xfrm>
            <a:custGeom>
              <a:avLst/>
              <a:gdLst/>
              <a:ahLst/>
              <a:cxnLst>
                <a:cxn ang="0">
                  <a:pos x="68" y="0"/>
                </a:cxn>
                <a:cxn ang="0">
                  <a:pos x="109" y="327"/>
                </a:cxn>
                <a:cxn ang="0">
                  <a:pos x="313" y="191"/>
                </a:cxn>
                <a:cxn ang="0">
                  <a:pos x="306" y="108"/>
                </a:cxn>
                <a:cxn ang="0">
                  <a:pos x="260" y="204"/>
                </a:cxn>
                <a:cxn ang="0">
                  <a:pos x="139" y="206"/>
                </a:cxn>
                <a:cxn ang="0">
                  <a:pos x="70" y="142"/>
                </a:cxn>
                <a:cxn ang="0">
                  <a:pos x="68" y="12"/>
                </a:cxn>
              </a:cxnLst>
              <a:rect l="0" t="0" r="r" b="b"/>
              <a:pathLst>
                <a:path w="343" h="392">
                  <a:moveTo>
                    <a:pt x="68" y="0"/>
                  </a:moveTo>
                  <a:cubicBezTo>
                    <a:pt x="68" y="102"/>
                    <a:pt x="0" y="261"/>
                    <a:pt x="109" y="327"/>
                  </a:cubicBezTo>
                  <a:cubicBezTo>
                    <a:pt x="215" y="392"/>
                    <a:pt x="343" y="303"/>
                    <a:pt x="313" y="191"/>
                  </a:cubicBezTo>
                  <a:cubicBezTo>
                    <a:pt x="306" y="163"/>
                    <a:pt x="318" y="137"/>
                    <a:pt x="306" y="108"/>
                  </a:cubicBezTo>
                  <a:cubicBezTo>
                    <a:pt x="281" y="137"/>
                    <a:pt x="307" y="183"/>
                    <a:pt x="260" y="204"/>
                  </a:cubicBezTo>
                  <a:cubicBezTo>
                    <a:pt x="226" y="220"/>
                    <a:pt x="173" y="217"/>
                    <a:pt x="139" y="206"/>
                  </a:cubicBezTo>
                  <a:cubicBezTo>
                    <a:pt x="102" y="194"/>
                    <a:pt x="81" y="184"/>
                    <a:pt x="70" y="142"/>
                  </a:cubicBezTo>
                  <a:cubicBezTo>
                    <a:pt x="62" y="111"/>
                    <a:pt x="70" y="41"/>
                    <a:pt x="68" y="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2" name="Freeform 253">
              <a:extLst>
                <a:ext uri="{FF2B5EF4-FFF2-40B4-BE49-F238E27FC236}">
                  <a16:creationId xmlns:a16="http://schemas.microsoft.com/office/drawing/2014/main" id="{2B1106AE-7B97-4E2E-DAD8-4E316BC1BEDC}"/>
                </a:ext>
              </a:extLst>
            </p:cNvPr>
            <p:cNvSpPr>
              <a:spLocks/>
            </p:cNvSpPr>
            <p:nvPr/>
          </p:nvSpPr>
          <p:spPr bwMode="gray">
            <a:xfrm>
              <a:off x="7526569" y="4332561"/>
              <a:ext cx="56068" cy="26196"/>
            </a:xfrm>
            <a:custGeom>
              <a:avLst/>
              <a:gdLst/>
              <a:ahLst/>
              <a:cxnLst>
                <a:cxn ang="0">
                  <a:pos x="0" y="3"/>
                </a:cxn>
                <a:cxn ang="0">
                  <a:pos x="155" y="33"/>
                </a:cxn>
                <a:cxn ang="0">
                  <a:pos x="86" y="43"/>
                </a:cxn>
                <a:cxn ang="0">
                  <a:pos x="100" y="68"/>
                </a:cxn>
                <a:cxn ang="0">
                  <a:pos x="70" y="39"/>
                </a:cxn>
                <a:cxn ang="0">
                  <a:pos x="5" y="8"/>
                </a:cxn>
              </a:cxnLst>
              <a:rect l="0" t="0" r="r" b="b"/>
              <a:pathLst>
                <a:path w="155" h="72">
                  <a:moveTo>
                    <a:pt x="0" y="3"/>
                  </a:moveTo>
                  <a:cubicBezTo>
                    <a:pt x="34" y="21"/>
                    <a:pt x="152" y="0"/>
                    <a:pt x="155" y="33"/>
                  </a:cubicBezTo>
                  <a:cubicBezTo>
                    <a:pt x="132" y="34"/>
                    <a:pt x="101" y="27"/>
                    <a:pt x="86" y="43"/>
                  </a:cubicBezTo>
                  <a:cubicBezTo>
                    <a:pt x="99" y="54"/>
                    <a:pt x="94" y="59"/>
                    <a:pt x="100" y="68"/>
                  </a:cubicBezTo>
                  <a:cubicBezTo>
                    <a:pt x="77" y="72"/>
                    <a:pt x="67" y="62"/>
                    <a:pt x="70" y="39"/>
                  </a:cubicBezTo>
                  <a:cubicBezTo>
                    <a:pt x="42" y="43"/>
                    <a:pt x="15" y="35"/>
                    <a:pt x="5" y="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3" name="Freeform 254">
              <a:extLst>
                <a:ext uri="{FF2B5EF4-FFF2-40B4-BE49-F238E27FC236}">
                  <a16:creationId xmlns:a16="http://schemas.microsoft.com/office/drawing/2014/main" id="{1488C1B6-9C43-888A-9A3B-96334202019C}"/>
                </a:ext>
              </a:extLst>
            </p:cNvPr>
            <p:cNvSpPr>
              <a:spLocks/>
            </p:cNvSpPr>
            <p:nvPr/>
          </p:nvSpPr>
          <p:spPr bwMode="gray">
            <a:xfrm>
              <a:off x="7186331" y="2892411"/>
              <a:ext cx="323233" cy="336561"/>
            </a:xfrm>
            <a:custGeom>
              <a:avLst/>
              <a:gdLst/>
              <a:ahLst/>
              <a:cxnLst>
                <a:cxn ang="0">
                  <a:pos x="0" y="143"/>
                </a:cxn>
                <a:cxn ang="0">
                  <a:pos x="22" y="333"/>
                </a:cxn>
                <a:cxn ang="0">
                  <a:pos x="68" y="522"/>
                </a:cxn>
                <a:cxn ang="0">
                  <a:pos x="137" y="930"/>
                </a:cxn>
                <a:cxn ang="0">
                  <a:pos x="305" y="901"/>
                </a:cxn>
                <a:cxn ang="0">
                  <a:pos x="492" y="878"/>
                </a:cxn>
                <a:cxn ang="0">
                  <a:pos x="878" y="870"/>
                </a:cxn>
                <a:cxn ang="0">
                  <a:pos x="879" y="431"/>
                </a:cxn>
                <a:cxn ang="0">
                  <a:pos x="832" y="0"/>
                </a:cxn>
                <a:cxn ang="0">
                  <a:pos x="422" y="67"/>
                </a:cxn>
                <a:cxn ang="0">
                  <a:pos x="0" y="136"/>
                </a:cxn>
              </a:cxnLst>
              <a:rect l="0" t="0" r="r" b="b"/>
              <a:pathLst>
                <a:path w="893" h="930">
                  <a:moveTo>
                    <a:pt x="0" y="143"/>
                  </a:moveTo>
                  <a:cubicBezTo>
                    <a:pt x="18" y="201"/>
                    <a:pt x="13" y="273"/>
                    <a:pt x="22" y="333"/>
                  </a:cubicBezTo>
                  <a:cubicBezTo>
                    <a:pt x="33" y="396"/>
                    <a:pt x="56" y="458"/>
                    <a:pt x="68" y="522"/>
                  </a:cubicBezTo>
                  <a:cubicBezTo>
                    <a:pt x="94" y="658"/>
                    <a:pt x="110" y="794"/>
                    <a:pt x="137" y="930"/>
                  </a:cubicBezTo>
                  <a:cubicBezTo>
                    <a:pt x="192" y="929"/>
                    <a:pt x="244" y="905"/>
                    <a:pt x="305" y="901"/>
                  </a:cubicBezTo>
                  <a:cubicBezTo>
                    <a:pt x="371" y="897"/>
                    <a:pt x="426" y="881"/>
                    <a:pt x="492" y="878"/>
                  </a:cubicBezTo>
                  <a:cubicBezTo>
                    <a:pt x="623" y="872"/>
                    <a:pt x="749" y="876"/>
                    <a:pt x="878" y="870"/>
                  </a:cubicBezTo>
                  <a:cubicBezTo>
                    <a:pt x="891" y="722"/>
                    <a:pt x="893" y="578"/>
                    <a:pt x="879" y="431"/>
                  </a:cubicBezTo>
                  <a:cubicBezTo>
                    <a:pt x="865" y="291"/>
                    <a:pt x="883" y="133"/>
                    <a:pt x="832" y="0"/>
                  </a:cubicBezTo>
                  <a:cubicBezTo>
                    <a:pt x="699" y="2"/>
                    <a:pt x="559" y="47"/>
                    <a:pt x="422" y="67"/>
                  </a:cubicBezTo>
                  <a:cubicBezTo>
                    <a:pt x="286" y="87"/>
                    <a:pt x="128" y="94"/>
                    <a:pt x="0" y="13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4" name="Freeform 255">
              <a:extLst>
                <a:ext uri="{FF2B5EF4-FFF2-40B4-BE49-F238E27FC236}">
                  <a16:creationId xmlns:a16="http://schemas.microsoft.com/office/drawing/2014/main" id="{7ABA2945-D49C-96DD-D33B-8C6C40A6CB76}"/>
                </a:ext>
              </a:extLst>
            </p:cNvPr>
            <p:cNvSpPr>
              <a:spLocks/>
            </p:cNvSpPr>
            <p:nvPr/>
          </p:nvSpPr>
          <p:spPr bwMode="gray">
            <a:xfrm>
              <a:off x="7472186" y="2918147"/>
              <a:ext cx="19915" cy="176936"/>
            </a:xfrm>
            <a:custGeom>
              <a:avLst/>
              <a:gdLst/>
              <a:ahLst/>
              <a:cxnLst>
                <a:cxn ang="0">
                  <a:pos x="21" y="0"/>
                </a:cxn>
                <a:cxn ang="0">
                  <a:pos x="32" y="257"/>
                </a:cxn>
                <a:cxn ang="0">
                  <a:pos x="50" y="489"/>
                </a:cxn>
                <a:cxn ang="0">
                  <a:pos x="21" y="394"/>
                </a:cxn>
                <a:cxn ang="0">
                  <a:pos x="6" y="265"/>
                </a:cxn>
                <a:cxn ang="0">
                  <a:pos x="44" y="144"/>
                </a:cxn>
                <a:cxn ang="0">
                  <a:pos x="32" y="19"/>
                </a:cxn>
              </a:cxnLst>
              <a:rect l="0" t="0" r="r" b="b"/>
              <a:pathLst>
                <a:path w="55" h="489">
                  <a:moveTo>
                    <a:pt x="21" y="0"/>
                  </a:moveTo>
                  <a:cubicBezTo>
                    <a:pt x="52" y="66"/>
                    <a:pt x="32" y="182"/>
                    <a:pt x="32" y="257"/>
                  </a:cubicBezTo>
                  <a:cubicBezTo>
                    <a:pt x="32" y="337"/>
                    <a:pt x="55" y="411"/>
                    <a:pt x="50" y="489"/>
                  </a:cubicBezTo>
                  <a:cubicBezTo>
                    <a:pt x="14" y="472"/>
                    <a:pt x="24" y="430"/>
                    <a:pt x="21" y="394"/>
                  </a:cubicBezTo>
                  <a:cubicBezTo>
                    <a:pt x="17" y="351"/>
                    <a:pt x="0" y="310"/>
                    <a:pt x="6" y="265"/>
                  </a:cubicBezTo>
                  <a:cubicBezTo>
                    <a:pt x="11" y="223"/>
                    <a:pt x="38" y="186"/>
                    <a:pt x="44" y="144"/>
                  </a:cubicBezTo>
                  <a:cubicBezTo>
                    <a:pt x="50" y="100"/>
                    <a:pt x="31" y="61"/>
                    <a:pt x="32" y="1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5" name="Freeform 256">
              <a:extLst>
                <a:ext uri="{FF2B5EF4-FFF2-40B4-BE49-F238E27FC236}">
                  <a16:creationId xmlns:a16="http://schemas.microsoft.com/office/drawing/2014/main" id="{D7AA0C7B-CE42-03EE-4179-9085F9B9F6BA}"/>
                </a:ext>
              </a:extLst>
            </p:cNvPr>
            <p:cNvSpPr>
              <a:spLocks/>
            </p:cNvSpPr>
            <p:nvPr/>
          </p:nvSpPr>
          <p:spPr bwMode="gray">
            <a:xfrm>
              <a:off x="7425616" y="3115610"/>
              <a:ext cx="83489" cy="87932"/>
            </a:xfrm>
            <a:custGeom>
              <a:avLst/>
              <a:gdLst/>
              <a:ahLst/>
              <a:cxnLst>
                <a:cxn ang="0">
                  <a:pos x="36" y="26"/>
                </a:cxn>
                <a:cxn ang="0">
                  <a:pos x="0" y="42"/>
                </a:cxn>
                <a:cxn ang="0">
                  <a:pos x="27" y="108"/>
                </a:cxn>
                <a:cxn ang="0">
                  <a:pos x="57" y="158"/>
                </a:cxn>
                <a:cxn ang="0">
                  <a:pos x="86" y="204"/>
                </a:cxn>
                <a:cxn ang="0">
                  <a:pos x="212" y="243"/>
                </a:cxn>
                <a:cxn ang="0">
                  <a:pos x="204" y="47"/>
                </a:cxn>
                <a:cxn ang="0">
                  <a:pos x="31" y="26"/>
                </a:cxn>
              </a:cxnLst>
              <a:rect l="0" t="0" r="r" b="b"/>
              <a:pathLst>
                <a:path w="231" h="243">
                  <a:moveTo>
                    <a:pt x="36" y="26"/>
                  </a:moveTo>
                  <a:cubicBezTo>
                    <a:pt x="22" y="26"/>
                    <a:pt x="9" y="32"/>
                    <a:pt x="0" y="42"/>
                  </a:cubicBezTo>
                  <a:cubicBezTo>
                    <a:pt x="16" y="52"/>
                    <a:pt x="97" y="102"/>
                    <a:pt x="27" y="108"/>
                  </a:cubicBezTo>
                  <a:cubicBezTo>
                    <a:pt x="18" y="140"/>
                    <a:pt x="42" y="139"/>
                    <a:pt x="57" y="158"/>
                  </a:cubicBezTo>
                  <a:cubicBezTo>
                    <a:pt x="69" y="174"/>
                    <a:pt x="66" y="189"/>
                    <a:pt x="86" y="204"/>
                  </a:cubicBezTo>
                  <a:cubicBezTo>
                    <a:pt x="114" y="225"/>
                    <a:pt x="175" y="240"/>
                    <a:pt x="212" y="243"/>
                  </a:cubicBezTo>
                  <a:cubicBezTo>
                    <a:pt x="197" y="188"/>
                    <a:pt x="231" y="98"/>
                    <a:pt x="204" y="47"/>
                  </a:cubicBezTo>
                  <a:cubicBezTo>
                    <a:pt x="185" y="10"/>
                    <a:pt x="69" y="0"/>
                    <a:pt x="31" y="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6" name="Freeform 257">
              <a:extLst>
                <a:ext uri="{FF2B5EF4-FFF2-40B4-BE49-F238E27FC236}">
                  <a16:creationId xmlns:a16="http://schemas.microsoft.com/office/drawing/2014/main" id="{5210E803-5999-4B60-E451-6F9369BE6A50}"/>
                </a:ext>
              </a:extLst>
            </p:cNvPr>
            <p:cNvSpPr>
              <a:spLocks/>
            </p:cNvSpPr>
            <p:nvPr/>
          </p:nvSpPr>
          <p:spPr bwMode="gray">
            <a:xfrm>
              <a:off x="7433122" y="3103355"/>
              <a:ext cx="146910" cy="138178"/>
            </a:xfrm>
            <a:custGeom>
              <a:avLst/>
              <a:gdLst/>
              <a:ahLst/>
              <a:cxnLst>
                <a:cxn ang="0">
                  <a:pos x="326" y="189"/>
                </a:cxn>
                <a:cxn ang="0">
                  <a:pos x="310" y="159"/>
                </a:cxn>
                <a:cxn ang="0">
                  <a:pos x="274" y="81"/>
                </a:cxn>
                <a:cxn ang="0">
                  <a:pos x="264" y="24"/>
                </a:cxn>
                <a:cxn ang="0">
                  <a:pos x="1" y="39"/>
                </a:cxn>
                <a:cxn ang="0">
                  <a:pos x="8" y="69"/>
                </a:cxn>
                <a:cxn ang="0">
                  <a:pos x="92" y="83"/>
                </a:cxn>
                <a:cxn ang="0">
                  <a:pos x="9" y="122"/>
                </a:cxn>
                <a:cxn ang="0">
                  <a:pos x="14" y="157"/>
                </a:cxn>
                <a:cxn ang="0">
                  <a:pos x="52" y="160"/>
                </a:cxn>
                <a:cxn ang="0">
                  <a:pos x="112" y="198"/>
                </a:cxn>
                <a:cxn ang="0">
                  <a:pos x="211" y="244"/>
                </a:cxn>
                <a:cxn ang="0">
                  <a:pos x="326" y="204"/>
                </a:cxn>
              </a:cxnLst>
              <a:rect l="0" t="0" r="r" b="b"/>
              <a:pathLst>
                <a:path w="406" h="382">
                  <a:moveTo>
                    <a:pt x="326" y="189"/>
                  </a:moveTo>
                  <a:cubicBezTo>
                    <a:pt x="320" y="179"/>
                    <a:pt x="320" y="168"/>
                    <a:pt x="310" y="159"/>
                  </a:cubicBezTo>
                  <a:cubicBezTo>
                    <a:pt x="328" y="127"/>
                    <a:pt x="306" y="96"/>
                    <a:pt x="274" y="81"/>
                  </a:cubicBezTo>
                  <a:cubicBezTo>
                    <a:pt x="285" y="53"/>
                    <a:pt x="278" y="36"/>
                    <a:pt x="264" y="24"/>
                  </a:cubicBezTo>
                  <a:cubicBezTo>
                    <a:pt x="249" y="15"/>
                    <a:pt x="58" y="0"/>
                    <a:pt x="1" y="39"/>
                  </a:cubicBezTo>
                  <a:cubicBezTo>
                    <a:pt x="0" y="49"/>
                    <a:pt x="7" y="59"/>
                    <a:pt x="8" y="69"/>
                  </a:cubicBezTo>
                  <a:cubicBezTo>
                    <a:pt x="38" y="80"/>
                    <a:pt x="67" y="73"/>
                    <a:pt x="92" y="83"/>
                  </a:cubicBezTo>
                  <a:cubicBezTo>
                    <a:pt x="71" y="101"/>
                    <a:pt x="37" y="115"/>
                    <a:pt x="9" y="122"/>
                  </a:cubicBezTo>
                  <a:cubicBezTo>
                    <a:pt x="6" y="134"/>
                    <a:pt x="12" y="146"/>
                    <a:pt x="14" y="157"/>
                  </a:cubicBezTo>
                  <a:cubicBezTo>
                    <a:pt x="26" y="155"/>
                    <a:pt x="39" y="163"/>
                    <a:pt x="52" y="160"/>
                  </a:cubicBezTo>
                  <a:cubicBezTo>
                    <a:pt x="49" y="198"/>
                    <a:pt x="79" y="205"/>
                    <a:pt x="112" y="198"/>
                  </a:cubicBezTo>
                  <a:cubicBezTo>
                    <a:pt x="112" y="254"/>
                    <a:pt x="173" y="228"/>
                    <a:pt x="211" y="244"/>
                  </a:cubicBezTo>
                  <a:cubicBezTo>
                    <a:pt x="223" y="382"/>
                    <a:pt x="406" y="311"/>
                    <a:pt x="326" y="20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7" name="Freeform 258">
              <a:extLst>
                <a:ext uri="{FF2B5EF4-FFF2-40B4-BE49-F238E27FC236}">
                  <a16:creationId xmlns:a16="http://schemas.microsoft.com/office/drawing/2014/main" id="{B10E701D-1381-160A-AF2B-2662D2148DA7}"/>
                </a:ext>
              </a:extLst>
            </p:cNvPr>
            <p:cNvSpPr>
              <a:spLocks/>
            </p:cNvSpPr>
            <p:nvPr/>
          </p:nvSpPr>
          <p:spPr bwMode="gray">
            <a:xfrm>
              <a:off x="7433582" y="3117448"/>
              <a:ext cx="146451" cy="124085"/>
            </a:xfrm>
            <a:custGeom>
              <a:avLst/>
              <a:gdLst/>
              <a:ahLst/>
              <a:cxnLst>
                <a:cxn ang="0">
                  <a:pos x="326" y="165"/>
                </a:cxn>
                <a:cxn ang="0">
                  <a:pos x="287" y="274"/>
                </a:cxn>
                <a:cxn ang="0">
                  <a:pos x="213" y="199"/>
                </a:cxn>
                <a:cxn ang="0">
                  <a:pos x="139" y="188"/>
                </a:cxn>
                <a:cxn ang="0">
                  <a:pos x="112" y="159"/>
                </a:cxn>
                <a:cxn ang="0">
                  <a:pos x="78" y="154"/>
                </a:cxn>
                <a:cxn ang="0">
                  <a:pos x="55" y="114"/>
                </a:cxn>
                <a:cxn ang="0">
                  <a:pos x="15" y="91"/>
                </a:cxn>
                <a:cxn ang="0">
                  <a:pos x="104" y="41"/>
                </a:cxn>
                <a:cxn ang="0">
                  <a:pos x="96" y="37"/>
                </a:cxn>
                <a:cxn ang="0">
                  <a:pos x="1" y="0"/>
                </a:cxn>
                <a:cxn ang="0">
                  <a:pos x="8" y="30"/>
                </a:cxn>
                <a:cxn ang="0">
                  <a:pos x="92" y="44"/>
                </a:cxn>
                <a:cxn ang="0">
                  <a:pos x="9" y="83"/>
                </a:cxn>
                <a:cxn ang="0">
                  <a:pos x="14" y="118"/>
                </a:cxn>
                <a:cxn ang="0">
                  <a:pos x="52" y="121"/>
                </a:cxn>
                <a:cxn ang="0">
                  <a:pos x="112" y="159"/>
                </a:cxn>
                <a:cxn ang="0">
                  <a:pos x="211" y="205"/>
                </a:cxn>
                <a:cxn ang="0">
                  <a:pos x="326" y="165"/>
                </a:cxn>
              </a:cxnLst>
              <a:rect l="0" t="0" r="r" b="b"/>
              <a:pathLst>
                <a:path w="405" h="343">
                  <a:moveTo>
                    <a:pt x="326" y="165"/>
                  </a:moveTo>
                  <a:cubicBezTo>
                    <a:pt x="325" y="164"/>
                    <a:pt x="376" y="255"/>
                    <a:pt x="287" y="274"/>
                  </a:cubicBezTo>
                  <a:cubicBezTo>
                    <a:pt x="217" y="281"/>
                    <a:pt x="227" y="202"/>
                    <a:pt x="213" y="199"/>
                  </a:cubicBezTo>
                  <a:cubicBezTo>
                    <a:pt x="196" y="197"/>
                    <a:pt x="157" y="191"/>
                    <a:pt x="139" y="188"/>
                  </a:cubicBezTo>
                  <a:cubicBezTo>
                    <a:pt x="118" y="188"/>
                    <a:pt x="127" y="162"/>
                    <a:pt x="112" y="159"/>
                  </a:cubicBezTo>
                  <a:cubicBezTo>
                    <a:pt x="97" y="156"/>
                    <a:pt x="92" y="157"/>
                    <a:pt x="78" y="154"/>
                  </a:cubicBezTo>
                  <a:cubicBezTo>
                    <a:pt x="62" y="150"/>
                    <a:pt x="67" y="118"/>
                    <a:pt x="55" y="114"/>
                  </a:cubicBezTo>
                  <a:cubicBezTo>
                    <a:pt x="32" y="106"/>
                    <a:pt x="17" y="99"/>
                    <a:pt x="15" y="91"/>
                  </a:cubicBezTo>
                  <a:cubicBezTo>
                    <a:pt x="3" y="84"/>
                    <a:pt x="116" y="46"/>
                    <a:pt x="104" y="41"/>
                  </a:cubicBezTo>
                  <a:cubicBezTo>
                    <a:pt x="101" y="39"/>
                    <a:pt x="98" y="38"/>
                    <a:pt x="96" y="37"/>
                  </a:cubicBezTo>
                  <a:cubicBezTo>
                    <a:pt x="7" y="28"/>
                    <a:pt x="15" y="4"/>
                    <a:pt x="1" y="0"/>
                  </a:cubicBezTo>
                  <a:cubicBezTo>
                    <a:pt x="0" y="10"/>
                    <a:pt x="7" y="20"/>
                    <a:pt x="8" y="30"/>
                  </a:cubicBezTo>
                  <a:cubicBezTo>
                    <a:pt x="37" y="41"/>
                    <a:pt x="67" y="34"/>
                    <a:pt x="92" y="44"/>
                  </a:cubicBezTo>
                  <a:cubicBezTo>
                    <a:pt x="71" y="62"/>
                    <a:pt x="37" y="76"/>
                    <a:pt x="9" y="83"/>
                  </a:cubicBezTo>
                  <a:cubicBezTo>
                    <a:pt x="6" y="95"/>
                    <a:pt x="11" y="107"/>
                    <a:pt x="14" y="118"/>
                  </a:cubicBezTo>
                  <a:cubicBezTo>
                    <a:pt x="26" y="116"/>
                    <a:pt x="39" y="124"/>
                    <a:pt x="52" y="121"/>
                  </a:cubicBezTo>
                  <a:cubicBezTo>
                    <a:pt x="49" y="159"/>
                    <a:pt x="78" y="166"/>
                    <a:pt x="112" y="159"/>
                  </a:cubicBezTo>
                  <a:cubicBezTo>
                    <a:pt x="111" y="215"/>
                    <a:pt x="172" y="189"/>
                    <a:pt x="211" y="205"/>
                  </a:cubicBezTo>
                  <a:cubicBezTo>
                    <a:pt x="223" y="343"/>
                    <a:pt x="405" y="272"/>
                    <a:pt x="326" y="16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8" name="Freeform 259">
              <a:extLst>
                <a:ext uri="{FF2B5EF4-FFF2-40B4-BE49-F238E27FC236}">
                  <a16:creationId xmlns:a16="http://schemas.microsoft.com/office/drawing/2014/main" id="{145751D5-3046-E19C-C82A-07A770D68E1B}"/>
                </a:ext>
              </a:extLst>
            </p:cNvPr>
            <p:cNvSpPr>
              <a:spLocks/>
            </p:cNvSpPr>
            <p:nvPr/>
          </p:nvSpPr>
          <p:spPr bwMode="gray">
            <a:xfrm>
              <a:off x="7309037" y="2420888"/>
              <a:ext cx="327216" cy="352799"/>
            </a:xfrm>
            <a:custGeom>
              <a:avLst/>
              <a:gdLst/>
              <a:ahLst/>
              <a:cxnLst>
                <a:cxn ang="0">
                  <a:pos x="426" y="188"/>
                </a:cxn>
                <a:cxn ang="0">
                  <a:pos x="273" y="300"/>
                </a:cxn>
                <a:cxn ang="0">
                  <a:pos x="185" y="469"/>
                </a:cxn>
                <a:cxn ang="0">
                  <a:pos x="216" y="585"/>
                </a:cxn>
                <a:cxn ang="0">
                  <a:pos x="294" y="750"/>
                </a:cxn>
                <a:cxn ang="0">
                  <a:pos x="159" y="838"/>
                </a:cxn>
                <a:cxn ang="0">
                  <a:pos x="10" y="907"/>
                </a:cxn>
                <a:cxn ang="0">
                  <a:pos x="47" y="757"/>
                </a:cxn>
                <a:cxn ang="0">
                  <a:pos x="23" y="786"/>
                </a:cxn>
                <a:cxn ang="0">
                  <a:pos x="1" y="779"/>
                </a:cxn>
                <a:cxn ang="0">
                  <a:pos x="38" y="542"/>
                </a:cxn>
                <a:cxn ang="0">
                  <a:pos x="124" y="348"/>
                </a:cxn>
                <a:cxn ang="0">
                  <a:pos x="434" y="113"/>
                </a:cxn>
                <a:cxn ang="0">
                  <a:pos x="775" y="347"/>
                </a:cxn>
                <a:cxn ang="0">
                  <a:pos x="843" y="597"/>
                </a:cxn>
                <a:cxn ang="0">
                  <a:pos x="860" y="726"/>
                </a:cxn>
                <a:cxn ang="0">
                  <a:pos x="829" y="796"/>
                </a:cxn>
                <a:cxn ang="0">
                  <a:pos x="825" y="932"/>
                </a:cxn>
                <a:cxn ang="0">
                  <a:pos x="776" y="901"/>
                </a:cxn>
                <a:cxn ang="0">
                  <a:pos x="795" y="975"/>
                </a:cxn>
                <a:cxn ang="0">
                  <a:pos x="641" y="809"/>
                </a:cxn>
                <a:cxn ang="0">
                  <a:pos x="586" y="725"/>
                </a:cxn>
                <a:cxn ang="0">
                  <a:pos x="640" y="599"/>
                </a:cxn>
                <a:cxn ang="0">
                  <a:pos x="692" y="452"/>
                </a:cxn>
                <a:cxn ang="0">
                  <a:pos x="647" y="467"/>
                </a:cxn>
                <a:cxn ang="0">
                  <a:pos x="601" y="277"/>
                </a:cxn>
                <a:cxn ang="0">
                  <a:pos x="411" y="188"/>
                </a:cxn>
              </a:cxnLst>
              <a:rect l="0" t="0" r="r" b="b"/>
              <a:pathLst>
                <a:path w="904" h="975">
                  <a:moveTo>
                    <a:pt x="426" y="188"/>
                  </a:moveTo>
                  <a:cubicBezTo>
                    <a:pt x="381" y="224"/>
                    <a:pt x="302" y="256"/>
                    <a:pt x="273" y="300"/>
                  </a:cubicBezTo>
                  <a:cubicBezTo>
                    <a:pt x="232" y="363"/>
                    <a:pt x="221" y="452"/>
                    <a:pt x="185" y="469"/>
                  </a:cubicBezTo>
                  <a:cubicBezTo>
                    <a:pt x="180" y="519"/>
                    <a:pt x="196" y="554"/>
                    <a:pt x="216" y="585"/>
                  </a:cubicBezTo>
                  <a:cubicBezTo>
                    <a:pt x="251" y="638"/>
                    <a:pt x="272" y="654"/>
                    <a:pt x="294" y="750"/>
                  </a:cubicBezTo>
                  <a:cubicBezTo>
                    <a:pt x="232" y="765"/>
                    <a:pt x="211" y="799"/>
                    <a:pt x="159" y="838"/>
                  </a:cubicBezTo>
                  <a:cubicBezTo>
                    <a:pt x="114" y="872"/>
                    <a:pt x="74" y="921"/>
                    <a:pt x="10" y="907"/>
                  </a:cubicBezTo>
                  <a:cubicBezTo>
                    <a:pt x="29" y="857"/>
                    <a:pt x="94" y="820"/>
                    <a:pt x="47" y="757"/>
                  </a:cubicBezTo>
                  <a:cubicBezTo>
                    <a:pt x="37" y="768"/>
                    <a:pt x="31" y="770"/>
                    <a:pt x="23" y="786"/>
                  </a:cubicBezTo>
                  <a:cubicBezTo>
                    <a:pt x="17" y="785"/>
                    <a:pt x="0" y="779"/>
                    <a:pt x="1" y="779"/>
                  </a:cubicBezTo>
                  <a:cubicBezTo>
                    <a:pt x="63" y="731"/>
                    <a:pt x="17" y="612"/>
                    <a:pt x="38" y="542"/>
                  </a:cubicBezTo>
                  <a:cubicBezTo>
                    <a:pt x="60" y="467"/>
                    <a:pt x="107" y="426"/>
                    <a:pt x="124" y="348"/>
                  </a:cubicBezTo>
                  <a:cubicBezTo>
                    <a:pt x="147" y="239"/>
                    <a:pt x="291" y="0"/>
                    <a:pt x="434" y="113"/>
                  </a:cubicBezTo>
                  <a:cubicBezTo>
                    <a:pt x="599" y="23"/>
                    <a:pt x="740" y="211"/>
                    <a:pt x="775" y="347"/>
                  </a:cubicBezTo>
                  <a:cubicBezTo>
                    <a:pt x="798" y="436"/>
                    <a:pt x="843" y="491"/>
                    <a:pt x="843" y="597"/>
                  </a:cubicBezTo>
                  <a:cubicBezTo>
                    <a:pt x="843" y="646"/>
                    <a:pt x="853" y="684"/>
                    <a:pt x="860" y="726"/>
                  </a:cubicBezTo>
                  <a:cubicBezTo>
                    <a:pt x="865" y="754"/>
                    <a:pt x="904" y="806"/>
                    <a:pt x="829" y="796"/>
                  </a:cubicBezTo>
                  <a:cubicBezTo>
                    <a:pt x="831" y="845"/>
                    <a:pt x="797" y="886"/>
                    <a:pt x="825" y="932"/>
                  </a:cubicBezTo>
                  <a:cubicBezTo>
                    <a:pt x="813" y="921"/>
                    <a:pt x="790" y="914"/>
                    <a:pt x="776" y="901"/>
                  </a:cubicBezTo>
                  <a:cubicBezTo>
                    <a:pt x="771" y="929"/>
                    <a:pt x="778" y="953"/>
                    <a:pt x="795" y="975"/>
                  </a:cubicBezTo>
                  <a:cubicBezTo>
                    <a:pt x="652" y="967"/>
                    <a:pt x="675" y="902"/>
                    <a:pt x="641" y="809"/>
                  </a:cubicBezTo>
                  <a:cubicBezTo>
                    <a:pt x="612" y="759"/>
                    <a:pt x="575" y="788"/>
                    <a:pt x="586" y="725"/>
                  </a:cubicBezTo>
                  <a:cubicBezTo>
                    <a:pt x="592" y="690"/>
                    <a:pt x="631" y="633"/>
                    <a:pt x="640" y="599"/>
                  </a:cubicBezTo>
                  <a:cubicBezTo>
                    <a:pt x="686" y="603"/>
                    <a:pt x="719" y="490"/>
                    <a:pt x="692" y="452"/>
                  </a:cubicBezTo>
                  <a:cubicBezTo>
                    <a:pt x="679" y="454"/>
                    <a:pt x="672" y="431"/>
                    <a:pt x="647" y="467"/>
                  </a:cubicBezTo>
                  <a:cubicBezTo>
                    <a:pt x="636" y="407"/>
                    <a:pt x="639" y="325"/>
                    <a:pt x="601" y="277"/>
                  </a:cubicBezTo>
                  <a:cubicBezTo>
                    <a:pt x="563" y="230"/>
                    <a:pt x="467" y="198"/>
                    <a:pt x="411" y="18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39" name="Freeform 260">
              <a:extLst>
                <a:ext uri="{FF2B5EF4-FFF2-40B4-BE49-F238E27FC236}">
                  <a16:creationId xmlns:a16="http://schemas.microsoft.com/office/drawing/2014/main" id="{89A872FD-E206-ADF6-1AB6-981E6B46DA54}"/>
                </a:ext>
              </a:extLst>
            </p:cNvPr>
            <p:cNvSpPr>
              <a:spLocks/>
            </p:cNvSpPr>
            <p:nvPr/>
          </p:nvSpPr>
          <p:spPr bwMode="gray">
            <a:xfrm>
              <a:off x="7375982" y="2529501"/>
              <a:ext cx="31864" cy="77055"/>
            </a:xfrm>
            <a:custGeom>
              <a:avLst/>
              <a:gdLst/>
              <a:ahLst/>
              <a:cxnLst>
                <a:cxn ang="0">
                  <a:pos x="88" y="0"/>
                </a:cxn>
                <a:cxn ang="0">
                  <a:pos x="44" y="213"/>
                </a:cxn>
                <a:cxn ang="0">
                  <a:pos x="0" y="169"/>
                </a:cxn>
              </a:cxnLst>
              <a:rect l="0" t="0" r="r" b="b"/>
              <a:pathLst>
                <a:path w="88" h="213">
                  <a:moveTo>
                    <a:pt x="88" y="0"/>
                  </a:moveTo>
                  <a:cubicBezTo>
                    <a:pt x="47" y="63"/>
                    <a:pt x="80" y="134"/>
                    <a:pt x="44" y="213"/>
                  </a:cubicBezTo>
                  <a:cubicBezTo>
                    <a:pt x="12" y="198"/>
                    <a:pt x="36" y="152"/>
                    <a:pt x="0" y="16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0" name="Freeform 261">
              <a:extLst>
                <a:ext uri="{FF2B5EF4-FFF2-40B4-BE49-F238E27FC236}">
                  <a16:creationId xmlns:a16="http://schemas.microsoft.com/office/drawing/2014/main" id="{198F192B-AA9F-F184-F826-DCBB27DE6320}"/>
                </a:ext>
              </a:extLst>
            </p:cNvPr>
            <p:cNvSpPr>
              <a:spLocks/>
            </p:cNvSpPr>
            <p:nvPr/>
          </p:nvSpPr>
          <p:spPr bwMode="gray">
            <a:xfrm>
              <a:off x="7332935" y="2465467"/>
              <a:ext cx="117957" cy="205429"/>
            </a:xfrm>
            <a:custGeom>
              <a:avLst/>
              <a:gdLst/>
              <a:ahLst/>
              <a:cxnLst>
                <a:cxn ang="0">
                  <a:pos x="322" y="0"/>
                </a:cxn>
                <a:cxn ang="0">
                  <a:pos x="102" y="243"/>
                </a:cxn>
                <a:cxn ang="0">
                  <a:pos x="69" y="315"/>
                </a:cxn>
                <a:cxn ang="0">
                  <a:pos x="64" y="424"/>
                </a:cxn>
                <a:cxn ang="0">
                  <a:pos x="0" y="568"/>
                </a:cxn>
                <a:cxn ang="0">
                  <a:pos x="38" y="505"/>
                </a:cxn>
                <a:cxn ang="0">
                  <a:pos x="45" y="414"/>
                </a:cxn>
                <a:cxn ang="0">
                  <a:pos x="76" y="232"/>
                </a:cxn>
                <a:cxn ang="0">
                  <a:pos x="149" y="92"/>
                </a:cxn>
                <a:cxn ang="0">
                  <a:pos x="295" y="16"/>
                </a:cxn>
                <a:cxn ang="0">
                  <a:pos x="326" y="4"/>
                </a:cxn>
              </a:cxnLst>
              <a:rect l="0" t="0" r="r" b="b"/>
              <a:pathLst>
                <a:path w="326" h="568">
                  <a:moveTo>
                    <a:pt x="322" y="0"/>
                  </a:moveTo>
                  <a:cubicBezTo>
                    <a:pt x="206" y="0"/>
                    <a:pt x="132" y="155"/>
                    <a:pt x="102" y="243"/>
                  </a:cubicBezTo>
                  <a:cubicBezTo>
                    <a:pt x="94" y="269"/>
                    <a:pt x="76" y="287"/>
                    <a:pt x="69" y="315"/>
                  </a:cubicBezTo>
                  <a:cubicBezTo>
                    <a:pt x="60" y="349"/>
                    <a:pt x="66" y="388"/>
                    <a:pt x="64" y="424"/>
                  </a:cubicBezTo>
                  <a:cubicBezTo>
                    <a:pt x="62" y="483"/>
                    <a:pt x="38" y="526"/>
                    <a:pt x="0" y="568"/>
                  </a:cubicBezTo>
                  <a:cubicBezTo>
                    <a:pt x="10" y="545"/>
                    <a:pt x="29" y="527"/>
                    <a:pt x="38" y="505"/>
                  </a:cubicBezTo>
                  <a:cubicBezTo>
                    <a:pt x="49" y="477"/>
                    <a:pt x="44" y="445"/>
                    <a:pt x="45" y="414"/>
                  </a:cubicBezTo>
                  <a:cubicBezTo>
                    <a:pt x="48" y="355"/>
                    <a:pt x="53" y="284"/>
                    <a:pt x="76" y="232"/>
                  </a:cubicBezTo>
                  <a:cubicBezTo>
                    <a:pt x="96" y="184"/>
                    <a:pt x="110" y="130"/>
                    <a:pt x="149" y="92"/>
                  </a:cubicBezTo>
                  <a:cubicBezTo>
                    <a:pt x="191" y="51"/>
                    <a:pt x="239" y="29"/>
                    <a:pt x="295" y="16"/>
                  </a:cubicBezTo>
                  <a:cubicBezTo>
                    <a:pt x="309" y="12"/>
                    <a:pt x="317" y="15"/>
                    <a:pt x="326" y="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1" name="Freeform 262">
              <a:extLst>
                <a:ext uri="{FF2B5EF4-FFF2-40B4-BE49-F238E27FC236}">
                  <a16:creationId xmlns:a16="http://schemas.microsoft.com/office/drawing/2014/main" id="{8FE437DB-0271-13AC-8AA0-02B56F8BF551}"/>
                </a:ext>
              </a:extLst>
            </p:cNvPr>
            <p:cNvSpPr>
              <a:spLocks/>
            </p:cNvSpPr>
            <p:nvPr/>
          </p:nvSpPr>
          <p:spPr bwMode="gray">
            <a:xfrm>
              <a:off x="7315165" y="2660019"/>
              <a:ext cx="62962" cy="86859"/>
            </a:xfrm>
            <a:custGeom>
              <a:avLst/>
              <a:gdLst/>
              <a:ahLst/>
              <a:cxnLst>
                <a:cxn ang="0">
                  <a:pos x="4" y="240"/>
                </a:cxn>
                <a:cxn ang="0">
                  <a:pos x="122" y="158"/>
                </a:cxn>
                <a:cxn ang="0">
                  <a:pos x="162" y="88"/>
                </a:cxn>
                <a:cxn ang="0">
                  <a:pos x="174" y="0"/>
                </a:cxn>
                <a:cxn ang="0">
                  <a:pos x="107" y="122"/>
                </a:cxn>
                <a:cxn ang="0">
                  <a:pos x="12" y="221"/>
                </a:cxn>
                <a:cxn ang="0">
                  <a:pos x="0" y="236"/>
                </a:cxn>
              </a:cxnLst>
              <a:rect l="0" t="0" r="r" b="b"/>
              <a:pathLst>
                <a:path w="174" h="240">
                  <a:moveTo>
                    <a:pt x="4" y="240"/>
                  </a:moveTo>
                  <a:cubicBezTo>
                    <a:pt x="54" y="232"/>
                    <a:pt x="92" y="197"/>
                    <a:pt x="122" y="158"/>
                  </a:cubicBezTo>
                  <a:cubicBezTo>
                    <a:pt x="138" y="138"/>
                    <a:pt x="155" y="114"/>
                    <a:pt x="162" y="88"/>
                  </a:cubicBezTo>
                  <a:cubicBezTo>
                    <a:pt x="169" y="63"/>
                    <a:pt x="165" y="17"/>
                    <a:pt x="174" y="0"/>
                  </a:cubicBezTo>
                  <a:cubicBezTo>
                    <a:pt x="168" y="41"/>
                    <a:pt x="133" y="87"/>
                    <a:pt x="107" y="122"/>
                  </a:cubicBezTo>
                  <a:cubicBezTo>
                    <a:pt x="85" y="152"/>
                    <a:pt x="47" y="215"/>
                    <a:pt x="12" y="221"/>
                  </a:cubicBezTo>
                  <a:cubicBezTo>
                    <a:pt x="11" y="232"/>
                    <a:pt x="5" y="231"/>
                    <a:pt x="0" y="23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2" name="Freeform 263">
              <a:extLst>
                <a:ext uri="{FF2B5EF4-FFF2-40B4-BE49-F238E27FC236}">
                  <a16:creationId xmlns:a16="http://schemas.microsoft.com/office/drawing/2014/main" id="{ED9BE0C6-E4C3-8D6E-AE40-DC33674BFF71}"/>
                </a:ext>
              </a:extLst>
            </p:cNvPr>
            <p:cNvSpPr>
              <a:spLocks/>
            </p:cNvSpPr>
            <p:nvPr/>
          </p:nvSpPr>
          <p:spPr bwMode="gray">
            <a:xfrm>
              <a:off x="7560577" y="2530113"/>
              <a:ext cx="54689" cy="218298"/>
            </a:xfrm>
            <a:custGeom>
              <a:avLst/>
              <a:gdLst/>
              <a:ahLst/>
              <a:cxnLst>
                <a:cxn ang="0">
                  <a:pos x="0" y="15"/>
                </a:cxn>
                <a:cxn ang="0">
                  <a:pos x="56" y="303"/>
                </a:cxn>
                <a:cxn ang="0">
                  <a:pos x="114" y="603"/>
                </a:cxn>
                <a:cxn ang="0">
                  <a:pos x="85" y="544"/>
                </a:cxn>
                <a:cxn ang="0">
                  <a:pos x="68" y="473"/>
                </a:cxn>
                <a:cxn ang="0">
                  <a:pos x="77" y="303"/>
                </a:cxn>
                <a:cxn ang="0">
                  <a:pos x="151" y="488"/>
                </a:cxn>
                <a:cxn ang="0">
                  <a:pos x="99" y="239"/>
                </a:cxn>
                <a:cxn ang="0">
                  <a:pos x="5" y="0"/>
                </a:cxn>
                <a:cxn ang="0">
                  <a:pos x="4" y="11"/>
                </a:cxn>
              </a:cxnLst>
              <a:rect l="0" t="0" r="r" b="b"/>
              <a:pathLst>
                <a:path w="151" h="603">
                  <a:moveTo>
                    <a:pt x="0" y="15"/>
                  </a:moveTo>
                  <a:cubicBezTo>
                    <a:pt x="88" y="81"/>
                    <a:pt x="66" y="208"/>
                    <a:pt x="56" y="303"/>
                  </a:cubicBezTo>
                  <a:cubicBezTo>
                    <a:pt x="46" y="402"/>
                    <a:pt x="53" y="531"/>
                    <a:pt x="114" y="603"/>
                  </a:cubicBezTo>
                  <a:cubicBezTo>
                    <a:pt x="113" y="578"/>
                    <a:pt x="94" y="565"/>
                    <a:pt x="85" y="544"/>
                  </a:cubicBezTo>
                  <a:cubicBezTo>
                    <a:pt x="73" y="520"/>
                    <a:pt x="71" y="501"/>
                    <a:pt x="68" y="473"/>
                  </a:cubicBezTo>
                  <a:cubicBezTo>
                    <a:pt x="62" y="413"/>
                    <a:pt x="70" y="360"/>
                    <a:pt x="77" y="303"/>
                  </a:cubicBezTo>
                  <a:cubicBezTo>
                    <a:pt x="98" y="347"/>
                    <a:pt x="86" y="475"/>
                    <a:pt x="151" y="488"/>
                  </a:cubicBezTo>
                  <a:cubicBezTo>
                    <a:pt x="105" y="428"/>
                    <a:pt x="105" y="314"/>
                    <a:pt x="99" y="239"/>
                  </a:cubicBezTo>
                  <a:cubicBezTo>
                    <a:pt x="92" y="154"/>
                    <a:pt x="81" y="52"/>
                    <a:pt x="5" y="0"/>
                  </a:cubicBezTo>
                  <a:cubicBezTo>
                    <a:pt x="4" y="4"/>
                    <a:pt x="5" y="7"/>
                    <a:pt x="4" y="1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3" name="Freeform 264">
              <a:extLst>
                <a:ext uri="{FF2B5EF4-FFF2-40B4-BE49-F238E27FC236}">
                  <a16:creationId xmlns:a16="http://schemas.microsoft.com/office/drawing/2014/main" id="{F4AB2CB7-CC77-07CC-01AF-37DAD0E10BBC}"/>
                </a:ext>
              </a:extLst>
            </p:cNvPr>
            <p:cNvSpPr>
              <a:spLocks/>
            </p:cNvSpPr>
            <p:nvPr/>
          </p:nvSpPr>
          <p:spPr bwMode="gray">
            <a:xfrm>
              <a:off x="7536679" y="2857636"/>
              <a:ext cx="124851" cy="283710"/>
            </a:xfrm>
            <a:custGeom>
              <a:avLst/>
              <a:gdLst/>
              <a:ahLst/>
              <a:cxnLst>
                <a:cxn ang="0">
                  <a:pos x="184" y="520"/>
                </a:cxn>
                <a:cxn ang="0">
                  <a:pos x="157" y="273"/>
                </a:cxn>
                <a:cxn ang="0">
                  <a:pos x="206" y="402"/>
                </a:cxn>
                <a:cxn ang="0">
                  <a:pos x="339" y="0"/>
                </a:cxn>
                <a:cxn ang="0">
                  <a:pos x="286" y="105"/>
                </a:cxn>
                <a:cxn ang="0">
                  <a:pos x="263" y="232"/>
                </a:cxn>
                <a:cxn ang="0">
                  <a:pos x="237" y="376"/>
                </a:cxn>
                <a:cxn ang="0">
                  <a:pos x="207" y="494"/>
                </a:cxn>
                <a:cxn ang="0">
                  <a:pos x="145" y="784"/>
                </a:cxn>
                <a:cxn ang="0">
                  <a:pos x="113" y="634"/>
                </a:cxn>
                <a:cxn ang="0">
                  <a:pos x="17" y="547"/>
                </a:cxn>
                <a:cxn ang="0">
                  <a:pos x="118" y="577"/>
                </a:cxn>
                <a:cxn ang="0">
                  <a:pos x="195" y="520"/>
                </a:cxn>
              </a:cxnLst>
              <a:rect l="0" t="0" r="r" b="b"/>
              <a:pathLst>
                <a:path w="345" h="784">
                  <a:moveTo>
                    <a:pt x="184" y="520"/>
                  </a:moveTo>
                  <a:cubicBezTo>
                    <a:pt x="263" y="493"/>
                    <a:pt x="98" y="327"/>
                    <a:pt x="157" y="273"/>
                  </a:cubicBezTo>
                  <a:cubicBezTo>
                    <a:pt x="186" y="305"/>
                    <a:pt x="160" y="371"/>
                    <a:pt x="206" y="402"/>
                  </a:cubicBezTo>
                  <a:cubicBezTo>
                    <a:pt x="263" y="268"/>
                    <a:pt x="280" y="128"/>
                    <a:pt x="339" y="0"/>
                  </a:cubicBezTo>
                  <a:cubicBezTo>
                    <a:pt x="345" y="33"/>
                    <a:pt x="302" y="74"/>
                    <a:pt x="286" y="105"/>
                  </a:cubicBezTo>
                  <a:cubicBezTo>
                    <a:pt x="266" y="143"/>
                    <a:pt x="273" y="188"/>
                    <a:pt x="263" y="232"/>
                  </a:cubicBezTo>
                  <a:cubicBezTo>
                    <a:pt x="253" y="280"/>
                    <a:pt x="241" y="326"/>
                    <a:pt x="237" y="376"/>
                  </a:cubicBezTo>
                  <a:cubicBezTo>
                    <a:pt x="234" y="414"/>
                    <a:pt x="237" y="469"/>
                    <a:pt x="207" y="494"/>
                  </a:cubicBezTo>
                  <a:cubicBezTo>
                    <a:pt x="177" y="598"/>
                    <a:pt x="90" y="673"/>
                    <a:pt x="145" y="784"/>
                  </a:cubicBezTo>
                  <a:cubicBezTo>
                    <a:pt x="81" y="763"/>
                    <a:pt x="95" y="678"/>
                    <a:pt x="113" y="634"/>
                  </a:cubicBezTo>
                  <a:cubicBezTo>
                    <a:pt x="151" y="540"/>
                    <a:pt x="0" y="636"/>
                    <a:pt x="17" y="547"/>
                  </a:cubicBezTo>
                  <a:cubicBezTo>
                    <a:pt x="74" y="535"/>
                    <a:pt x="74" y="564"/>
                    <a:pt x="118" y="577"/>
                  </a:cubicBezTo>
                  <a:cubicBezTo>
                    <a:pt x="155" y="588"/>
                    <a:pt x="177" y="544"/>
                    <a:pt x="195" y="52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4" name="Freeform 265">
              <a:extLst>
                <a:ext uri="{FF2B5EF4-FFF2-40B4-BE49-F238E27FC236}">
                  <a16:creationId xmlns:a16="http://schemas.microsoft.com/office/drawing/2014/main" id="{E17A5D80-E798-9C27-0091-4534CC46CBBC}"/>
                </a:ext>
              </a:extLst>
            </p:cNvPr>
            <p:cNvSpPr>
              <a:spLocks/>
            </p:cNvSpPr>
            <p:nvPr/>
          </p:nvSpPr>
          <p:spPr bwMode="gray">
            <a:xfrm>
              <a:off x="7496083" y="2817194"/>
              <a:ext cx="149514" cy="305004"/>
            </a:xfrm>
            <a:custGeom>
              <a:avLst/>
              <a:gdLst/>
              <a:ahLst/>
              <a:cxnLst>
                <a:cxn ang="0">
                  <a:pos x="27" y="514"/>
                </a:cxn>
                <a:cxn ang="0">
                  <a:pos x="98" y="381"/>
                </a:cxn>
                <a:cxn ang="0">
                  <a:pos x="171" y="249"/>
                </a:cxn>
                <a:cxn ang="0">
                  <a:pos x="228" y="117"/>
                </a:cxn>
                <a:cxn ang="0">
                  <a:pos x="292" y="94"/>
                </a:cxn>
                <a:cxn ang="0">
                  <a:pos x="382" y="106"/>
                </a:cxn>
                <a:cxn ang="0">
                  <a:pos x="386" y="108"/>
                </a:cxn>
                <a:cxn ang="0">
                  <a:pos x="307" y="0"/>
                </a:cxn>
                <a:cxn ang="0">
                  <a:pos x="413" y="127"/>
                </a:cxn>
                <a:cxn ang="0">
                  <a:pos x="247" y="131"/>
                </a:cxn>
                <a:cxn ang="0">
                  <a:pos x="212" y="200"/>
                </a:cxn>
                <a:cxn ang="0">
                  <a:pos x="174" y="272"/>
                </a:cxn>
                <a:cxn ang="0">
                  <a:pos x="106" y="419"/>
                </a:cxn>
                <a:cxn ang="0">
                  <a:pos x="68" y="483"/>
                </a:cxn>
                <a:cxn ang="0">
                  <a:pos x="64" y="571"/>
                </a:cxn>
                <a:cxn ang="0">
                  <a:pos x="109" y="784"/>
                </a:cxn>
                <a:cxn ang="0">
                  <a:pos x="23" y="518"/>
                </a:cxn>
              </a:cxnLst>
              <a:rect l="0" t="0" r="r" b="b"/>
              <a:pathLst>
                <a:path w="413" h="843">
                  <a:moveTo>
                    <a:pt x="27" y="514"/>
                  </a:moveTo>
                  <a:cubicBezTo>
                    <a:pt x="67" y="497"/>
                    <a:pt x="76" y="416"/>
                    <a:pt x="98" y="381"/>
                  </a:cubicBezTo>
                  <a:cubicBezTo>
                    <a:pt x="125" y="337"/>
                    <a:pt x="151" y="296"/>
                    <a:pt x="171" y="249"/>
                  </a:cubicBezTo>
                  <a:cubicBezTo>
                    <a:pt x="189" y="206"/>
                    <a:pt x="203" y="156"/>
                    <a:pt x="228" y="117"/>
                  </a:cubicBezTo>
                  <a:cubicBezTo>
                    <a:pt x="248" y="87"/>
                    <a:pt x="255" y="90"/>
                    <a:pt x="292" y="94"/>
                  </a:cubicBezTo>
                  <a:cubicBezTo>
                    <a:pt x="306" y="95"/>
                    <a:pt x="373" y="112"/>
                    <a:pt x="382" y="106"/>
                  </a:cubicBezTo>
                  <a:cubicBezTo>
                    <a:pt x="383" y="108"/>
                    <a:pt x="384" y="109"/>
                    <a:pt x="386" y="108"/>
                  </a:cubicBezTo>
                  <a:cubicBezTo>
                    <a:pt x="375" y="71"/>
                    <a:pt x="330" y="35"/>
                    <a:pt x="307" y="0"/>
                  </a:cubicBezTo>
                  <a:cubicBezTo>
                    <a:pt x="343" y="40"/>
                    <a:pt x="389" y="79"/>
                    <a:pt x="413" y="127"/>
                  </a:cubicBezTo>
                  <a:cubicBezTo>
                    <a:pt x="374" y="116"/>
                    <a:pt x="272" y="102"/>
                    <a:pt x="247" y="131"/>
                  </a:cubicBezTo>
                  <a:cubicBezTo>
                    <a:pt x="231" y="149"/>
                    <a:pt x="224" y="181"/>
                    <a:pt x="212" y="200"/>
                  </a:cubicBezTo>
                  <a:cubicBezTo>
                    <a:pt x="196" y="224"/>
                    <a:pt x="185" y="246"/>
                    <a:pt x="174" y="272"/>
                  </a:cubicBezTo>
                  <a:cubicBezTo>
                    <a:pt x="154" y="323"/>
                    <a:pt x="132" y="370"/>
                    <a:pt x="106" y="419"/>
                  </a:cubicBezTo>
                  <a:cubicBezTo>
                    <a:pt x="94" y="443"/>
                    <a:pt x="81" y="460"/>
                    <a:pt x="68" y="483"/>
                  </a:cubicBezTo>
                  <a:cubicBezTo>
                    <a:pt x="48" y="516"/>
                    <a:pt x="56" y="533"/>
                    <a:pt x="64" y="571"/>
                  </a:cubicBezTo>
                  <a:cubicBezTo>
                    <a:pt x="79" y="649"/>
                    <a:pt x="74" y="714"/>
                    <a:pt x="109" y="784"/>
                  </a:cubicBezTo>
                  <a:cubicBezTo>
                    <a:pt x="139" y="843"/>
                    <a:pt x="0" y="557"/>
                    <a:pt x="23" y="51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5" name="Freeform 266">
              <a:extLst>
                <a:ext uri="{FF2B5EF4-FFF2-40B4-BE49-F238E27FC236}">
                  <a16:creationId xmlns:a16="http://schemas.microsoft.com/office/drawing/2014/main" id="{EDC4E890-F823-0397-97F2-ADD8535BE3D6}"/>
                </a:ext>
              </a:extLst>
            </p:cNvPr>
            <p:cNvSpPr>
              <a:spLocks/>
            </p:cNvSpPr>
            <p:nvPr/>
          </p:nvSpPr>
          <p:spPr bwMode="gray">
            <a:xfrm>
              <a:off x="7055353" y="4233447"/>
              <a:ext cx="126689" cy="82570"/>
            </a:xfrm>
            <a:custGeom>
              <a:avLst/>
              <a:gdLst/>
              <a:ahLst/>
              <a:cxnLst>
                <a:cxn ang="0">
                  <a:pos x="0" y="228"/>
                </a:cxn>
                <a:cxn ang="0">
                  <a:pos x="94" y="208"/>
                </a:cxn>
                <a:cxn ang="0">
                  <a:pos x="209" y="149"/>
                </a:cxn>
                <a:cxn ang="0">
                  <a:pos x="329" y="0"/>
                </a:cxn>
                <a:cxn ang="0">
                  <a:pos x="192" y="132"/>
                </a:cxn>
                <a:cxn ang="0">
                  <a:pos x="112" y="183"/>
                </a:cxn>
                <a:cxn ang="0">
                  <a:pos x="31" y="223"/>
                </a:cxn>
              </a:cxnLst>
              <a:rect l="0" t="0" r="r" b="b"/>
              <a:pathLst>
                <a:path w="350" h="228">
                  <a:moveTo>
                    <a:pt x="0" y="228"/>
                  </a:moveTo>
                  <a:cubicBezTo>
                    <a:pt x="28" y="207"/>
                    <a:pt x="61" y="217"/>
                    <a:pt x="94" y="208"/>
                  </a:cubicBezTo>
                  <a:cubicBezTo>
                    <a:pt x="135" y="196"/>
                    <a:pt x="171" y="168"/>
                    <a:pt x="209" y="149"/>
                  </a:cubicBezTo>
                  <a:cubicBezTo>
                    <a:pt x="242" y="131"/>
                    <a:pt x="350" y="34"/>
                    <a:pt x="329" y="0"/>
                  </a:cubicBezTo>
                  <a:cubicBezTo>
                    <a:pt x="290" y="51"/>
                    <a:pt x="248" y="95"/>
                    <a:pt x="192" y="132"/>
                  </a:cubicBezTo>
                  <a:cubicBezTo>
                    <a:pt x="168" y="148"/>
                    <a:pt x="144" y="172"/>
                    <a:pt x="112" y="183"/>
                  </a:cubicBezTo>
                  <a:cubicBezTo>
                    <a:pt x="79" y="193"/>
                    <a:pt x="44" y="183"/>
                    <a:pt x="31" y="22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grpSp>
      <p:grpSp>
        <p:nvGrpSpPr>
          <p:cNvPr id="346" name="Gruppieren 261">
            <a:extLst>
              <a:ext uri="{FF2B5EF4-FFF2-40B4-BE49-F238E27FC236}">
                <a16:creationId xmlns:a16="http://schemas.microsoft.com/office/drawing/2014/main" id="{6989CE1B-747E-9A02-FA90-B531627ED231}"/>
              </a:ext>
            </a:extLst>
          </p:cNvPr>
          <p:cNvGrpSpPr/>
          <p:nvPr/>
        </p:nvGrpSpPr>
        <p:grpSpPr bwMode="gray">
          <a:xfrm>
            <a:off x="6707888" y="2480049"/>
            <a:ext cx="66468" cy="202222"/>
            <a:chOff x="2544462" y="188585"/>
            <a:chExt cx="524015" cy="1917041"/>
          </a:xfrm>
          <a:solidFill>
            <a:sysClr val="windowText" lastClr="000000"/>
          </a:solidFill>
        </p:grpSpPr>
        <p:sp>
          <p:nvSpPr>
            <p:cNvPr id="347" name="Freeform 81">
              <a:extLst>
                <a:ext uri="{FF2B5EF4-FFF2-40B4-BE49-F238E27FC236}">
                  <a16:creationId xmlns:a16="http://schemas.microsoft.com/office/drawing/2014/main" id="{0F194E59-3969-891B-FE41-406E67EC8ADE}"/>
                </a:ext>
              </a:extLst>
            </p:cNvPr>
            <p:cNvSpPr>
              <a:spLocks/>
            </p:cNvSpPr>
            <p:nvPr/>
          </p:nvSpPr>
          <p:spPr bwMode="gray">
            <a:xfrm>
              <a:off x="2615390" y="1889579"/>
              <a:ext cx="308962" cy="164837"/>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8" name="Freeform 82">
              <a:extLst>
                <a:ext uri="{FF2B5EF4-FFF2-40B4-BE49-F238E27FC236}">
                  <a16:creationId xmlns:a16="http://schemas.microsoft.com/office/drawing/2014/main" id="{A74629D6-7E86-D9CC-224B-D0F6D7C6AAA4}"/>
                </a:ext>
              </a:extLst>
            </p:cNvPr>
            <p:cNvSpPr>
              <a:spLocks/>
            </p:cNvSpPr>
            <p:nvPr/>
          </p:nvSpPr>
          <p:spPr bwMode="gray">
            <a:xfrm>
              <a:off x="2881227" y="1903339"/>
              <a:ext cx="187250" cy="202287"/>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49" name="Freeform 83">
              <a:extLst>
                <a:ext uri="{FF2B5EF4-FFF2-40B4-BE49-F238E27FC236}">
                  <a16:creationId xmlns:a16="http://schemas.microsoft.com/office/drawing/2014/main" id="{EB5F0565-E165-85BF-63A3-6F9EA139B121}"/>
                </a:ext>
              </a:extLst>
            </p:cNvPr>
            <p:cNvSpPr>
              <a:spLocks/>
            </p:cNvSpPr>
            <p:nvPr/>
          </p:nvSpPr>
          <p:spPr bwMode="gray">
            <a:xfrm>
              <a:off x="2737811" y="1955542"/>
              <a:ext cx="34187" cy="35180"/>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0" name="Freeform 84">
              <a:extLst>
                <a:ext uri="{FF2B5EF4-FFF2-40B4-BE49-F238E27FC236}">
                  <a16:creationId xmlns:a16="http://schemas.microsoft.com/office/drawing/2014/main" id="{7DF161ED-B4F6-AE16-D2CC-4DFA47CDD0F8}"/>
                </a:ext>
              </a:extLst>
            </p:cNvPr>
            <p:cNvSpPr>
              <a:spLocks/>
            </p:cNvSpPr>
            <p:nvPr/>
          </p:nvSpPr>
          <p:spPr bwMode="gray">
            <a:xfrm>
              <a:off x="2742776" y="1972281"/>
              <a:ext cx="116605" cy="44259"/>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1" name="Freeform 85">
              <a:extLst>
                <a:ext uri="{FF2B5EF4-FFF2-40B4-BE49-F238E27FC236}">
                  <a16:creationId xmlns:a16="http://schemas.microsoft.com/office/drawing/2014/main" id="{8053D913-5C84-E300-1F55-588401B9C3BE}"/>
                </a:ext>
              </a:extLst>
            </p:cNvPr>
            <p:cNvSpPr>
              <a:spLocks/>
            </p:cNvSpPr>
            <p:nvPr/>
          </p:nvSpPr>
          <p:spPr bwMode="gray">
            <a:xfrm>
              <a:off x="2979675" y="1987460"/>
              <a:ext cx="84830" cy="81425"/>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2" name="Freeform 86">
              <a:extLst>
                <a:ext uri="{FF2B5EF4-FFF2-40B4-BE49-F238E27FC236}">
                  <a16:creationId xmlns:a16="http://schemas.microsoft.com/office/drawing/2014/main" id="{3E752D49-4903-82CF-593A-340D5B967D3D}"/>
                </a:ext>
              </a:extLst>
            </p:cNvPr>
            <p:cNvSpPr>
              <a:spLocks/>
            </p:cNvSpPr>
            <p:nvPr/>
          </p:nvSpPr>
          <p:spPr bwMode="gray">
            <a:xfrm>
              <a:off x="2894562" y="1990439"/>
              <a:ext cx="72346" cy="82135"/>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3" name="Freeform 87">
              <a:extLst>
                <a:ext uri="{FF2B5EF4-FFF2-40B4-BE49-F238E27FC236}">
                  <a16:creationId xmlns:a16="http://schemas.microsoft.com/office/drawing/2014/main" id="{9E2DCF1B-5252-ECB6-9195-7EB51ABCD081}"/>
                </a:ext>
              </a:extLst>
            </p:cNvPr>
            <p:cNvSpPr>
              <a:spLocks/>
            </p:cNvSpPr>
            <p:nvPr/>
          </p:nvSpPr>
          <p:spPr bwMode="gray">
            <a:xfrm>
              <a:off x="3017835" y="2066190"/>
              <a:ext cx="16172" cy="11632"/>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4" name="Freeform 88">
              <a:extLst>
                <a:ext uri="{FF2B5EF4-FFF2-40B4-BE49-F238E27FC236}">
                  <a16:creationId xmlns:a16="http://schemas.microsoft.com/office/drawing/2014/main" id="{C024FC8D-3DA9-C3DE-8D7C-EC7D5D9D909F}"/>
                </a:ext>
              </a:extLst>
            </p:cNvPr>
            <p:cNvSpPr>
              <a:spLocks/>
            </p:cNvSpPr>
            <p:nvPr/>
          </p:nvSpPr>
          <p:spPr bwMode="gray">
            <a:xfrm>
              <a:off x="2945204" y="1973700"/>
              <a:ext cx="25109" cy="29506"/>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5" name="Freeform 89">
              <a:extLst>
                <a:ext uri="{FF2B5EF4-FFF2-40B4-BE49-F238E27FC236}">
                  <a16:creationId xmlns:a16="http://schemas.microsoft.com/office/drawing/2014/main" id="{9F511A10-BA64-A444-3994-03B120C165BB}"/>
                </a:ext>
              </a:extLst>
            </p:cNvPr>
            <p:cNvSpPr>
              <a:spLocks/>
            </p:cNvSpPr>
            <p:nvPr/>
          </p:nvSpPr>
          <p:spPr bwMode="gray">
            <a:xfrm>
              <a:off x="2635817" y="1936534"/>
              <a:ext cx="118733" cy="86107"/>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6" name="Freeform 90">
              <a:extLst>
                <a:ext uri="{FF2B5EF4-FFF2-40B4-BE49-F238E27FC236}">
                  <a16:creationId xmlns:a16="http://schemas.microsoft.com/office/drawing/2014/main" id="{40B84B11-95C5-6247-0BE3-CDFD6EEE8E79}"/>
                </a:ext>
              </a:extLst>
            </p:cNvPr>
            <p:cNvSpPr>
              <a:spLocks/>
            </p:cNvSpPr>
            <p:nvPr/>
          </p:nvSpPr>
          <p:spPr bwMode="gray">
            <a:xfrm>
              <a:off x="2618085" y="916164"/>
              <a:ext cx="394784" cy="1076261"/>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7" name="Freeform 91">
              <a:extLst>
                <a:ext uri="{FF2B5EF4-FFF2-40B4-BE49-F238E27FC236}">
                  <a16:creationId xmlns:a16="http://schemas.microsoft.com/office/drawing/2014/main" id="{E2DC193A-0FD9-CEA8-A0F0-2545EE186997}"/>
                </a:ext>
              </a:extLst>
            </p:cNvPr>
            <p:cNvSpPr>
              <a:spLocks/>
            </p:cNvSpPr>
            <p:nvPr/>
          </p:nvSpPr>
          <p:spPr bwMode="gray">
            <a:xfrm>
              <a:off x="2706603" y="330015"/>
              <a:ext cx="171929" cy="236616"/>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8" name="Freeform 92">
              <a:extLst>
                <a:ext uri="{FF2B5EF4-FFF2-40B4-BE49-F238E27FC236}">
                  <a16:creationId xmlns:a16="http://schemas.microsoft.com/office/drawing/2014/main" id="{009D9F19-C3EC-0EBF-9BED-5F9E7AEB7F59}"/>
                </a:ext>
              </a:extLst>
            </p:cNvPr>
            <p:cNvSpPr>
              <a:spLocks/>
            </p:cNvSpPr>
            <p:nvPr/>
          </p:nvSpPr>
          <p:spPr bwMode="gray">
            <a:xfrm>
              <a:off x="2853707" y="422222"/>
              <a:ext cx="14044" cy="23123"/>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59" name="Freeform 93">
              <a:extLst>
                <a:ext uri="{FF2B5EF4-FFF2-40B4-BE49-F238E27FC236}">
                  <a16:creationId xmlns:a16="http://schemas.microsoft.com/office/drawing/2014/main" id="{941D79B4-CE72-6649-BCC5-02A939DFCE8C}"/>
                </a:ext>
              </a:extLst>
            </p:cNvPr>
            <p:cNvSpPr>
              <a:spLocks/>
            </p:cNvSpPr>
            <p:nvPr/>
          </p:nvSpPr>
          <p:spPr bwMode="gray">
            <a:xfrm>
              <a:off x="2748451" y="424917"/>
              <a:ext cx="115896" cy="68658"/>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0" name="Freeform 94">
              <a:extLst>
                <a:ext uri="{FF2B5EF4-FFF2-40B4-BE49-F238E27FC236}">
                  <a16:creationId xmlns:a16="http://schemas.microsoft.com/office/drawing/2014/main" id="{B594C37C-3204-3B2F-60CC-A85EE1B7A3ED}"/>
                </a:ext>
              </a:extLst>
            </p:cNvPr>
            <p:cNvSpPr>
              <a:spLocks/>
            </p:cNvSpPr>
            <p:nvPr/>
          </p:nvSpPr>
          <p:spPr bwMode="gray">
            <a:xfrm>
              <a:off x="2706603" y="195962"/>
              <a:ext cx="182994" cy="286265"/>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1" name="Freeform 95">
              <a:extLst>
                <a:ext uri="{FF2B5EF4-FFF2-40B4-BE49-F238E27FC236}">
                  <a16:creationId xmlns:a16="http://schemas.microsoft.com/office/drawing/2014/main" id="{05E27C36-E912-B22B-919F-B2B9F1E95047}"/>
                </a:ext>
              </a:extLst>
            </p:cNvPr>
            <p:cNvSpPr>
              <a:spLocks/>
            </p:cNvSpPr>
            <p:nvPr/>
          </p:nvSpPr>
          <p:spPr bwMode="gray">
            <a:xfrm>
              <a:off x="2544462" y="442933"/>
              <a:ext cx="508552" cy="568416"/>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2" name="Freeform 96">
              <a:extLst>
                <a:ext uri="{FF2B5EF4-FFF2-40B4-BE49-F238E27FC236}">
                  <a16:creationId xmlns:a16="http://schemas.microsoft.com/office/drawing/2014/main" id="{1D0797AC-653C-50E2-C9C8-0738A8D93F8E}"/>
                </a:ext>
              </a:extLst>
            </p:cNvPr>
            <p:cNvSpPr>
              <a:spLocks/>
            </p:cNvSpPr>
            <p:nvPr/>
          </p:nvSpPr>
          <p:spPr bwMode="gray">
            <a:xfrm>
              <a:off x="2838671" y="460806"/>
              <a:ext cx="119868" cy="76602"/>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3" name="Freeform 97">
              <a:extLst>
                <a:ext uri="{FF2B5EF4-FFF2-40B4-BE49-F238E27FC236}">
                  <a16:creationId xmlns:a16="http://schemas.microsoft.com/office/drawing/2014/main" id="{7FF8FCC7-5FAD-8155-4E32-5DE0D48CF4DB}"/>
                </a:ext>
              </a:extLst>
            </p:cNvPr>
            <p:cNvSpPr>
              <a:spLocks/>
            </p:cNvSpPr>
            <p:nvPr/>
          </p:nvSpPr>
          <p:spPr bwMode="gray">
            <a:xfrm>
              <a:off x="2779659" y="745228"/>
              <a:ext cx="34897" cy="76035"/>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4" name="Freeform 98">
              <a:extLst>
                <a:ext uri="{FF2B5EF4-FFF2-40B4-BE49-F238E27FC236}">
                  <a16:creationId xmlns:a16="http://schemas.microsoft.com/office/drawing/2014/main" id="{56BED103-1BE6-DFEB-8DB3-2FA35F7EFD1A}"/>
                </a:ext>
              </a:extLst>
            </p:cNvPr>
            <p:cNvSpPr>
              <a:spLocks/>
            </p:cNvSpPr>
            <p:nvPr/>
          </p:nvSpPr>
          <p:spPr bwMode="gray">
            <a:xfrm>
              <a:off x="2574252" y="657419"/>
              <a:ext cx="65963" cy="43975"/>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5" name="Freeform 99">
              <a:extLst>
                <a:ext uri="{FF2B5EF4-FFF2-40B4-BE49-F238E27FC236}">
                  <a16:creationId xmlns:a16="http://schemas.microsoft.com/office/drawing/2014/main" id="{2792997D-4F94-0FAD-0BE8-47391642A0E1}"/>
                </a:ext>
              </a:extLst>
            </p:cNvPr>
            <p:cNvSpPr>
              <a:spLocks/>
            </p:cNvSpPr>
            <p:nvPr/>
          </p:nvSpPr>
          <p:spPr bwMode="gray">
            <a:xfrm>
              <a:off x="2639505" y="970069"/>
              <a:ext cx="338468" cy="73765"/>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6" name="Freeform 100">
              <a:extLst>
                <a:ext uri="{FF2B5EF4-FFF2-40B4-BE49-F238E27FC236}">
                  <a16:creationId xmlns:a16="http://schemas.microsoft.com/office/drawing/2014/main" id="{7C311FFE-6872-CEAC-1038-CA1A2CA252C0}"/>
                </a:ext>
              </a:extLst>
            </p:cNvPr>
            <p:cNvSpPr>
              <a:spLocks/>
            </p:cNvSpPr>
            <p:nvPr/>
          </p:nvSpPr>
          <p:spPr bwMode="gray">
            <a:xfrm>
              <a:off x="2731428" y="987801"/>
              <a:ext cx="79014" cy="57026"/>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7" name="Freeform 101">
              <a:extLst>
                <a:ext uri="{FF2B5EF4-FFF2-40B4-BE49-F238E27FC236}">
                  <a16:creationId xmlns:a16="http://schemas.microsoft.com/office/drawing/2014/main" id="{A2186E4E-397D-EFA9-FBAC-B011C78C9A2B}"/>
                </a:ext>
              </a:extLst>
            </p:cNvPr>
            <p:cNvSpPr>
              <a:spLocks/>
            </p:cNvSpPr>
            <p:nvPr/>
          </p:nvSpPr>
          <p:spPr bwMode="gray">
            <a:xfrm>
              <a:off x="2691141" y="188585"/>
              <a:ext cx="207393" cy="186682"/>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8" name="Freeform 102">
              <a:extLst>
                <a:ext uri="{FF2B5EF4-FFF2-40B4-BE49-F238E27FC236}">
                  <a16:creationId xmlns:a16="http://schemas.microsoft.com/office/drawing/2014/main" id="{A56A1E3D-BFFF-2097-C35A-C6B9CAF8F42C}"/>
                </a:ext>
              </a:extLst>
            </p:cNvPr>
            <p:cNvSpPr>
              <a:spLocks/>
            </p:cNvSpPr>
            <p:nvPr/>
          </p:nvSpPr>
          <p:spPr bwMode="gray">
            <a:xfrm>
              <a:off x="2628582" y="856868"/>
              <a:ext cx="379322" cy="108804"/>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69" name="Freeform 103">
              <a:extLst>
                <a:ext uri="{FF2B5EF4-FFF2-40B4-BE49-F238E27FC236}">
                  <a16:creationId xmlns:a16="http://schemas.microsoft.com/office/drawing/2014/main" id="{95A2B292-F096-4E78-95C9-A459ED0BB7FE}"/>
                </a:ext>
              </a:extLst>
            </p:cNvPr>
            <p:cNvSpPr>
              <a:spLocks/>
            </p:cNvSpPr>
            <p:nvPr/>
          </p:nvSpPr>
          <p:spPr bwMode="gray">
            <a:xfrm>
              <a:off x="2978399" y="708771"/>
              <a:ext cx="62984" cy="174483"/>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0" name="Freeform 104">
              <a:extLst>
                <a:ext uri="{FF2B5EF4-FFF2-40B4-BE49-F238E27FC236}">
                  <a16:creationId xmlns:a16="http://schemas.microsoft.com/office/drawing/2014/main" id="{F9EF604C-E7CD-0D71-92F5-C639987FEAD5}"/>
                </a:ext>
              </a:extLst>
            </p:cNvPr>
            <p:cNvSpPr>
              <a:spLocks/>
            </p:cNvSpPr>
            <p:nvPr/>
          </p:nvSpPr>
          <p:spPr bwMode="gray">
            <a:xfrm>
              <a:off x="2555527" y="879991"/>
              <a:ext cx="63977" cy="40855"/>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1" name="Freeform 105">
              <a:extLst>
                <a:ext uri="{FF2B5EF4-FFF2-40B4-BE49-F238E27FC236}">
                  <a16:creationId xmlns:a16="http://schemas.microsoft.com/office/drawing/2014/main" id="{A9B26578-39BE-FED8-0421-B2EA3884206A}"/>
                </a:ext>
              </a:extLst>
            </p:cNvPr>
            <p:cNvSpPr>
              <a:spLocks/>
            </p:cNvSpPr>
            <p:nvPr/>
          </p:nvSpPr>
          <p:spPr bwMode="gray">
            <a:xfrm>
              <a:off x="2961660" y="524358"/>
              <a:ext cx="99157" cy="144126"/>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2" name="Freeform 106">
              <a:extLst>
                <a:ext uri="{FF2B5EF4-FFF2-40B4-BE49-F238E27FC236}">
                  <a16:creationId xmlns:a16="http://schemas.microsoft.com/office/drawing/2014/main" id="{0FE7E9E5-D9F9-068A-E669-818A43164E3E}"/>
                </a:ext>
              </a:extLst>
            </p:cNvPr>
            <p:cNvSpPr>
              <a:spLocks/>
            </p:cNvSpPr>
            <p:nvPr/>
          </p:nvSpPr>
          <p:spPr bwMode="gray">
            <a:xfrm>
              <a:off x="2691566" y="799842"/>
              <a:ext cx="171220" cy="88093"/>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3" name="Freeform 107">
              <a:extLst>
                <a:ext uri="{FF2B5EF4-FFF2-40B4-BE49-F238E27FC236}">
                  <a16:creationId xmlns:a16="http://schemas.microsoft.com/office/drawing/2014/main" id="{8A4CE8FE-565A-C7E9-9D1D-EC468E1DD40F}"/>
                </a:ext>
              </a:extLst>
            </p:cNvPr>
            <p:cNvSpPr>
              <a:spLocks/>
            </p:cNvSpPr>
            <p:nvPr/>
          </p:nvSpPr>
          <p:spPr bwMode="gray">
            <a:xfrm>
              <a:off x="2739372" y="499249"/>
              <a:ext cx="143842" cy="70077"/>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4" name="Freeform 108">
              <a:extLst>
                <a:ext uri="{FF2B5EF4-FFF2-40B4-BE49-F238E27FC236}">
                  <a16:creationId xmlns:a16="http://schemas.microsoft.com/office/drawing/2014/main" id="{F962FBB5-8080-6976-B199-92643385DE5A}"/>
                </a:ext>
              </a:extLst>
            </p:cNvPr>
            <p:cNvSpPr>
              <a:spLocks/>
            </p:cNvSpPr>
            <p:nvPr/>
          </p:nvSpPr>
          <p:spPr bwMode="gray">
            <a:xfrm>
              <a:off x="2759515" y="545920"/>
              <a:ext cx="68658" cy="207393"/>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5" name="Freeform 109">
              <a:extLst>
                <a:ext uri="{FF2B5EF4-FFF2-40B4-BE49-F238E27FC236}">
                  <a16:creationId xmlns:a16="http://schemas.microsoft.com/office/drawing/2014/main" id="{E8E1701B-2DA9-5935-8CF2-B2867DF139FF}"/>
                </a:ext>
              </a:extLst>
            </p:cNvPr>
            <p:cNvSpPr>
              <a:spLocks/>
            </p:cNvSpPr>
            <p:nvPr/>
          </p:nvSpPr>
          <p:spPr bwMode="gray">
            <a:xfrm>
              <a:off x="2740790" y="876870"/>
              <a:ext cx="85397" cy="108662"/>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6" name="Freeform 110">
              <a:extLst>
                <a:ext uri="{FF2B5EF4-FFF2-40B4-BE49-F238E27FC236}">
                  <a16:creationId xmlns:a16="http://schemas.microsoft.com/office/drawing/2014/main" id="{AEFF725E-AD73-0A29-C6B0-4538068B32F6}"/>
                </a:ext>
              </a:extLst>
            </p:cNvPr>
            <p:cNvSpPr>
              <a:spLocks/>
            </p:cNvSpPr>
            <p:nvPr/>
          </p:nvSpPr>
          <p:spPr bwMode="gray">
            <a:xfrm>
              <a:off x="2837252" y="638978"/>
              <a:ext cx="51352" cy="113910"/>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7" name="Freeform 111">
              <a:extLst>
                <a:ext uri="{FF2B5EF4-FFF2-40B4-BE49-F238E27FC236}">
                  <a16:creationId xmlns:a16="http://schemas.microsoft.com/office/drawing/2014/main" id="{439F20D3-2C58-D671-BA47-B9037162C0F9}"/>
                </a:ext>
              </a:extLst>
            </p:cNvPr>
            <p:cNvSpPr>
              <a:spLocks/>
            </p:cNvSpPr>
            <p:nvPr/>
          </p:nvSpPr>
          <p:spPr bwMode="gray">
            <a:xfrm>
              <a:off x="2727740" y="511307"/>
              <a:ext cx="112492" cy="241013"/>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8" name="Freeform 112">
              <a:extLst>
                <a:ext uri="{FF2B5EF4-FFF2-40B4-BE49-F238E27FC236}">
                  <a16:creationId xmlns:a16="http://schemas.microsoft.com/office/drawing/2014/main" id="{1DE879FB-4AC2-A8C5-AC87-5E0B6357F40D}"/>
                </a:ext>
              </a:extLst>
            </p:cNvPr>
            <p:cNvSpPr>
              <a:spLocks/>
            </p:cNvSpPr>
            <p:nvPr/>
          </p:nvSpPr>
          <p:spPr bwMode="gray">
            <a:xfrm>
              <a:off x="2700503" y="862826"/>
              <a:ext cx="119726" cy="121996"/>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79" name="Freeform 113">
              <a:extLst>
                <a:ext uri="{FF2B5EF4-FFF2-40B4-BE49-F238E27FC236}">
                  <a16:creationId xmlns:a16="http://schemas.microsoft.com/office/drawing/2014/main" id="{C6312AB6-F8CA-A8CC-0EB9-B9EB80E2CB13}"/>
                </a:ext>
              </a:extLst>
            </p:cNvPr>
            <p:cNvSpPr>
              <a:spLocks/>
            </p:cNvSpPr>
            <p:nvPr/>
          </p:nvSpPr>
          <p:spPr bwMode="gray">
            <a:xfrm>
              <a:off x="2733414" y="459388"/>
              <a:ext cx="56600" cy="108945"/>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0" name="Freeform 114">
              <a:extLst>
                <a:ext uri="{FF2B5EF4-FFF2-40B4-BE49-F238E27FC236}">
                  <a16:creationId xmlns:a16="http://schemas.microsoft.com/office/drawing/2014/main" id="{87B2D6FD-A148-F52C-D841-F36F6FFAED1F}"/>
                </a:ext>
              </a:extLst>
            </p:cNvPr>
            <p:cNvSpPr>
              <a:spLocks/>
            </p:cNvSpPr>
            <p:nvPr/>
          </p:nvSpPr>
          <p:spPr bwMode="gray">
            <a:xfrm>
              <a:off x="2799093" y="444919"/>
              <a:ext cx="91781" cy="106676"/>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1" name="Freeform 115">
              <a:extLst>
                <a:ext uri="{FF2B5EF4-FFF2-40B4-BE49-F238E27FC236}">
                  <a16:creationId xmlns:a16="http://schemas.microsoft.com/office/drawing/2014/main" id="{B39BAD93-35B3-83E6-55B7-E979F33740DC}"/>
                </a:ext>
              </a:extLst>
            </p:cNvPr>
            <p:cNvSpPr>
              <a:spLocks/>
            </p:cNvSpPr>
            <p:nvPr/>
          </p:nvSpPr>
          <p:spPr bwMode="gray">
            <a:xfrm>
              <a:off x="2650003" y="615855"/>
              <a:ext cx="28797" cy="165262"/>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2" name="Freeform 116">
              <a:extLst>
                <a:ext uri="{FF2B5EF4-FFF2-40B4-BE49-F238E27FC236}">
                  <a16:creationId xmlns:a16="http://schemas.microsoft.com/office/drawing/2014/main" id="{6E6AF280-3851-80B8-819B-6607C7A21A32}"/>
                </a:ext>
              </a:extLst>
            </p:cNvPr>
            <p:cNvSpPr>
              <a:spLocks/>
            </p:cNvSpPr>
            <p:nvPr/>
          </p:nvSpPr>
          <p:spPr bwMode="gray">
            <a:xfrm>
              <a:off x="2895271" y="573015"/>
              <a:ext cx="66388" cy="157744"/>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3" name="Freeform 117">
              <a:extLst>
                <a:ext uri="{FF2B5EF4-FFF2-40B4-BE49-F238E27FC236}">
                  <a16:creationId xmlns:a16="http://schemas.microsoft.com/office/drawing/2014/main" id="{FB7EDBED-8241-8641-EC02-91DC35E2D5BB}"/>
                </a:ext>
              </a:extLst>
            </p:cNvPr>
            <p:cNvSpPr>
              <a:spLocks/>
            </p:cNvSpPr>
            <p:nvPr/>
          </p:nvSpPr>
          <p:spPr bwMode="gray">
            <a:xfrm>
              <a:off x="2636952" y="726786"/>
              <a:ext cx="82418" cy="76744"/>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4" name="Freeform 118">
              <a:extLst>
                <a:ext uri="{FF2B5EF4-FFF2-40B4-BE49-F238E27FC236}">
                  <a16:creationId xmlns:a16="http://schemas.microsoft.com/office/drawing/2014/main" id="{241BF908-CD54-C3EB-C289-EA795F1193B3}"/>
                </a:ext>
              </a:extLst>
            </p:cNvPr>
            <p:cNvSpPr>
              <a:spLocks/>
            </p:cNvSpPr>
            <p:nvPr/>
          </p:nvSpPr>
          <p:spPr bwMode="gray">
            <a:xfrm>
              <a:off x="2855693" y="711750"/>
              <a:ext cx="58019" cy="40145"/>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5" name="Freeform 119">
              <a:extLst>
                <a:ext uri="{FF2B5EF4-FFF2-40B4-BE49-F238E27FC236}">
                  <a16:creationId xmlns:a16="http://schemas.microsoft.com/office/drawing/2014/main" id="{440FFB3E-BE31-3D31-8791-EA612CD69F5E}"/>
                </a:ext>
              </a:extLst>
            </p:cNvPr>
            <p:cNvSpPr>
              <a:spLocks/>
            </p:cNvSpPr>
            <p:nvPr/>
          </p:nvSpPr>
          <p:spPr bwMode="gray">
            <a:xfrm>
              <a:off x="2640215" y="774450"/>
              <a:ext cx="66388" cy="31776"/>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6" name="Freeform 120">
              <a:extLst>
                <a:ext uri="{FF2B5EF4-FFF2-40B4-BE49-F238E27FC236}">
                  <a16:creationId xmlns:a16="http://schemas.microsoft.com/office/drawing/2014/main" id="{1799031A-707C-3773-D513-739371CA022A}"/>
                </a:ext>
              </a:extLst>
            </p:cNvPr>
            <p:cNvSpPr>
              <a:spLocks/>
            </p:cNvSpPr>
            <p:nvPr/>
          </p:nvSpPr>
          <p:spPr bwMode="gray">
            <a:xfrm>
              <a:off x="2863070" y="717140"/>
              <a:ext cx="51919" cy="39862"/>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7" name="Freeform 121">
              <a:extLst>
                <a:ext uri="{FF2B5EF4-FFF2-40B4-BE49-F238E27FC236}">
                  <a16:creationId xmlns:a16="http://schemas.microsoft.com/office/drawing/2014/main" id="{12B5BFAA-0699-DE75-7DB6-F6F9E919B311}"/>
                </a:ext>
              </a:extLst>
            </p:cNvPr>
            <p:cNvSpPr>
              <a:spLocks/>
            </p:cNvSpPr>
            <p:nvPr/>
          </p:nvSpPr>
          <p:spPr bwMode="gray">
            <a:xfrm>
              <a:off x="2722065" y="862826"/>
              <a:ext cx="93483" cy="28797"/>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8" name="Freeform 122">
              <a:extLst>
                <a:ext uri="{FF2B5EF4-FFF2-40B4-BE49-F238E27FC236}">
                  <a16:creationId xmlns:a16="http://schemas.microsoft.com/office/drawing/2014/main" id="{97E297C5-9EC4-CA79-24C4-EA1C0465314C}"/>
                </a:ext>
              </a:extLst>
            </p:cNvPr>
            <p:cNvSpPr>
              <a:spLocks/>
            </p:cNvSpPr>
            <p:nvPr/>
          </p:nvSpPr>
          <p:spPr bwMode="gray">
            <a:xfrm>
              <a:off x="2738804" y="1239170"/>
              <a:ext cx="190229" cy="302579"/>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89" name="Freeform 123">
              <a:extLst>
                <a:ext uri="{FF2B5EF4-FFF2-40B4-BE49-F238E27FC236}">
                  <a16:creationId xmlns:a16="http://schemas.microsoft.com/office/drawing/2014/main" id="{FB882797-B88E-937C-851E-AF2614DBAC5A}"/>
                </a:ext>
              </a:extLst>
            </p:cNvPr>
            <p:cNvSpPr>
              <a:spLocks/>
            </p:cNvSpPr>
            <p:nvPr/>
          </p:nvSpPr>
          <p:spPr bwMode="gray">
            <a:xfrm>
              <a:off x="2736818" y="1849718"/>
              <a:ext cx="76318" cy="58587"/>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0" name="Freeform 124">
              <a:extLst>
                <a:ext uri="{FF2B5EF4-FFF2-40B4-BE49-F238E27FC236}">
                  <a16:creationId xmlns:a16="http://schemas.microsoft.com/office/drawing/2014/main" id="{7EC44169-A8EC-0B1C-6B2C-34F83E431186}"/>
                </a:ext>
              </a:extLst>
            </p:cNvPr>
            <p:cNvSpPr>
              <a:spLocks/>
            </p:cNvSpPr>
            <p:nvPr/>
          </p:nvSpPr>
          <p:spPr bwMode="gray">
            <a:xfrm>
              <a:off x="2882504" y="1892842"/>
              <a:ext cx="116889" cy="51068"/>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1" name="Freeform 125">
              <a:extLst>
                <a:ext uri="{FF2B5EF4-FFF2-40B4-BE49-F238E27FC236}">
                  <a16:creationId xmlns:a16="http://schemas.microsoft.com/office/drawing/2014/main" id="{589E445A-166B-D384-8E5B-612262029CE8}"/>
                </a:ext>
              </a:extLst>
            </p:cNvPr>
            <p:cNvSpPr>
              <a:spLocks/>
            </p:cNvSpPr>
            <p:nvPr/>
          </p:nvSpPr>
          <p:spPr bwMode="gray">
            <a:xfrm>
              <a:off x="2666742" y="1375210"/>
              <a:ext cx="186966" cy="442590"/>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2" name="Freeform 126">
              <a:extLst>
                <a:ext uri="{FF2B5EF4-FFF2-40B4-BE49-F238E27FC236}">
                  <a16:creationId xmlns:a16="http://schemas.microsoft.com/office/drawing/2014/main" id="{374EF513-E2C2-3599-0140-0375FB1813BA}"/>
                </a:ext>
              </a:extLst>
            </p:cNvPr>
            <p:cNvSpPr>
              <a:spLocks/>
            </p:cNvSpPr>
            <p:nvPr/>
          </p:nvSpPr>
          <p:spPr bwMode="gray">
            <a:xfrm>
              <a:off x="2759232" y="1817800"/>
              <a:ext cx="76318" cy="61991"/>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3" name="Freeform 127">
              <a:extLst>
                <a:ext uri="{FF2B5EF4-FFF2-40B4-BE49-F238E27FC236}">
                  <a16:creationId xmlns:a16="http://schemas.microsoft.com/office/drawing/2014/main" id="{1B6CC649-02BD-FA37-3E8A-D4FEAECF7808}"/>
                </a:ext>
              </a:extLst>
            </p:cNvPr>
            <p:cNvSpPr>
              <a:spLocks/>
            </p:cNvSpPr>
            <p:nvPr/>
          </p:nvSpPr>
          <p:spPr bwMode="gray">
            <a:xfrm>
              <a:off x="2794695" y="1241865"/>
              <a:ext cx="117598" cy="57877"/>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4" name="Freeform 128">
              <a:extLst>
                <a:ext uri="{FF2B5EF4-FFF2-40B4-BE49-F238E27FC236}">
                  <a16:creationId xmlns:a16="http://schemas.microsoft.com/office/drawing/2014/main" id="{5A96D3D9-2581-71F3-9DC0-524C806EE82D}"/>
                </a:ext>
              </a:extLst>
            </p:cNvPr>
            <p:cNvSpPr>
              <a:spLocks/>
            </p:cNvSpPr>
            <p:nvPr/>
          </p:nvSpPr>
          <p:spPr bwMode="gray">
            <a:xfrm>
              <a:off x="2892292" y="1788294"/>
              <a:ext cx="39436" cy="56033"/>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5" name="Freeform 129">
              <a:extLst>
                <a:ext uri="{FF2B5EF4-FFF2-40B4-BE49-F238E27FC236}">
                  <a16:creationId xmlns:a16="http://schemas.microsoft.com/office/drawing/2014/main" id="{5D4BC4CE-3113-7F86-ED30-199369C2A985}"/>
                </a:ext>
              </a:extLst>
            </p:cNvPr>
            <p:cNvSpPr>
              <a:spLocks/>
            </p:cNvSpPr>
            <p:nvPr/>
          </p:nvSpPr>
          <p:spPr bwMode="gray">
            <a:xfrm>
              <a:off x="2976980" y="1586008"/>
              <a:ext cx="27236" cy="200301"/>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6" name="Freeform 130">
              <a:extLst>
                <a:ext uri="{FF2B5EF4-FFF2-40B4-BE49-F238E27FC236}">
                  <a16:creationId xmlns:a16="http://schemas.microsoft.com/office/drawing/2014/main" id="{C96A28E4-E6B4-6D7E-C0C1-2C5615465AAF}"/>
                </a:ext>
              </a:extLst>
            </p:cNvPr>
            <p:cNvSpPr>
              <a:spLocks/>
            </p:cNvSpPr>
            <p:nvPr/>
          </p:nvSpPr>
          <p:spPr bwMode="gray">
            <a:xfrm>
              <a:off x="2953574" y="1218033"/>
              <a:ext cx="44826" cy="315346"/>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7" name="Freeform 131">
              <a:extLst>
                <a:ext uri="{FF2B5EF4-FFF2-40B4-BE49-F238E27FC236}">
                  <a16:creationId xmlns:a16="http://schemas.microsoft.com/office/drawing/2014/main" id="{C090E4BD-29DD-99FB-7174-02381F99A1F8}"/>
                </a:ext>
              </a:extLst>
            </p:cNvPr>
            <p:cNvSpPr>
              <a:spLocks/>
            </p:cNvSpPr>
            <p:nvPr/>
          </p:nvSpPr>
          <p:spPr bwMode="gray">
            <a:xfrm>
              <a:off x="2908038" y="1023975"/>
              <a:ext cx="93483" cy="162283"/>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8" name="Freeform 132">
              <a:extLst>
                <a:ext uri="{FF2B5EF4-FFF2-40B4-BE49-F238E27FC236}">
                  <a16:creationId xmlns:a16="http://schemas.microsoft.com/office/drawing/2014/main" id="{0C84ADEC-F86C-D18C-4E84-20D2CD061806}"/>
                </a:ext>
              </a:extLst>
            </p:cNvPr>
            <p:cNvSpPr>
              <a:spLocks/>
            </p:cNvSpPr>
            <p:nvPr/>
          </p:nvSpPr>
          <p:spPr bwMode="gray">
            <a:xfrm>
              <a:off x="2717951" y="1053906"/>
              <a:ext cx="61707" cy="176469"/>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399" name="Freeform 133">
              <a:extLst>
                <a:ext uri="{FF2B5EF4-FFF2-40B4-BE49-F238E27FC236}">
                  <a16:creationId xmlns:a16="http://schemas.microsoft.com/office/drawing/2014/main" id="{8D649DFC-4F71-2F07-46AD-4A3D4445971A}"/>
                </a:ext>
              </a:extLst>
            </p:cNvPr>
            <p:cNvSpPr>
              <a:spLocks/>
            </p:cNvSpPr>
            <p:nvPr/>
          </p:nvSpPr>
          <p:spPr bwMode="gray">
            <a:xfrm>
              <a:off x="2621206" y="1039721"/>
              <a:ext cx="43124" cy="45252"/>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0" name="Freeform 134">
              <a:extLst>
                <a:ext uri="{FF2B5EF4-FFF2-40B4-BE49-F238E27FC236}">
                  <a16:creationId xmlns:a16="http://schemas.microsoft.com/office/drawing/2014/main" id="{7A771E39-CA9C-5DD9-E508-59A191B46036}"/>
                </a:ext>
              </a:extLst>
            </p:cNvPr>
            <p:cNvSpPr>
              <a:spLocks/>
            </p:cNvSpPr>
            <p:nvPr/>
          </p:nvSpPr>
          <p:spPr bwMode="gray">
            <a:xfrm>
              <a:off x="2830585" y="1858797"/>
              <a:ext cx="46245" cy="118592"/>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1" name="Freeform 135">
              <a:extLst>
                <a:ext uri="{FF2B5EF4-FFF2-40B4-BE49-F238E27FC236}">
                  <a16:creationId xmlns:a16="http://schemas.microsoft.com/office/drawing/2014/main" id="{38B17566-AB61-AE09-A5A4-EFC1E62FEA4D}"/>
                </a:ext>
              </a:extLst>
            </p:cNvPr>
            <p:cNvSpPr>
              <a:spLocks/>
            </p:cNvSpPr>
            <p:nvPr/>
          </p:nvSpPr>
          <p:spPr bwMode="gray">
            <a:xfrm>
              <a:off x="2836259" y="1769995"/>
              <a:ext cx="42840" cy="128663"/>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2" name="Freeform 136">
              <a:extLst>
                <a:ext uri="{FF2B5EF4-FFF2-40B4-BE49-F238E27FC236}">
                  <a16:creationId xmlns:a16="http://schemas.microsoft.com/office/drawing/2014/main" id="{75332E31-B13C-796C-13DA-748DD69FDCEA}"/>
                </a:ext>
              </a:extLst>
            </p:cNvPr>
            <p:cNvSpPr>
              <a:spLocks/>
            </p:cNvSpPr>
            <p:nvPr/>
          </p:nvSpPr>
          <p:spPr bwMode="gray">
            <a:xfrm>
              <a:off x="2661635" y="858854"/>
              <a:ext cx="93483" cy="27804"/>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3" name="Freeform 137">
              <a:extLst>
                <a:ext uri="{FF2B5EF4-FFF2-40B4-BE49-F238E27FC236}">
                  <a16:creationId xmlns:a16="http://schemas.microsoft.com/office/drawing/2014/main" id="{AD3981D8-ED11-33F2-202F-4CBA6822420F}"/>
                </a:ext>
              </a:extLst>
            </p:cNvPr>
            <p:cNvSpPr>
              <a:spLocks/>
            </p:cNvSpPr>
            <p:nvPr/>
          </p:nvSpPr>
          <p:spPr bwMode="gray">
            <a:xfrm>
              <a:off x="2598083" y="840697"/>
              <a:ext cx="53621" cy="40571"/>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4" name="Freeform 138">
              <a:extLst>
                <a:ext uri="{FF2B5EF4-FFF2-40B4-BE49-F238E27FC236}">
                  <a16:creationId xmlns:a16="http://schemas.microsoft.com/office/drawing/2014/main" id="{3B04FE4D-DEFA-C9B8-332B-12637225EC94}"/>
                </a:ext>
              </a:extLst>
            </p:cNvPr>
            <p:cNvSpPr>
              <a:spLocks/>
            </p:cNvSpPr>
            <p:nvPr/>
          </p:nvSpPr>
          <p:spPr bwMode="gray">
            <a:xfrm>
              <a:off x="2558506" y="753881"/>
              <a:ext cx="84404" cy="66672"/>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5" name="Freeform 139">
              <a:extLst>
                <a:ext uri="{FF2B5EF4-FFF2-40B4-BE49-F238E27FC236}">
                  <a16:creationId xmlns:a16="http://schemas.microsoft.com/office/drawing/2014/main" id="{8246A4E7-A31A-8C10-C7BE-4721CBF76CCC}"/>
                </a:ext>
              </a:extLst>
            </p:cNvPr>
            <p:cNvSpPr>
              <a:spLocks/>
            </p:cNvSpPr>
            <p:nvPr/>
          </p:nvSpPr>
          <p:spPr bwMode="gray">
            <a:xfrm>
              <a:off x="2590991" y="599400"/>
              <a:ext cx="44543" cy="44259"/>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6" name="Freeform 140">
              <a:extLst>
                <a:ext uri="{FF2B5EF4-FFF2-40B4-BE49-F238E27FC236}">
                  <a16:creationId xmlns:a16="http://schemas.microsoft.com/office/drawing/2014/main" id="{04AC79F3-A9BE-63D8-84F0-D91535B04A0A}"/>
                </a:ext>
              </a:extLst>
            </p:cNvPr>
            <p:cNvSpPr>
              <a:spLocks/>
            </p:cNvSpPr>
            <p:nvPr/>
          </p:nvSpPr>
          <p:spPr bwMode="gray">
            <a:xfrm>
              <a:off x="2619078" y="916448"/>
              <a:ext cx="27236" cy="53622"/>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7" name="Freeform 141">
              <a:extLst>
                <a:ext uri="{FF2B5EF4-FFF2-40B4-BE49-F238E27FC236}">
                  <a16:creationId xmlns:a16="http://schemas.microsoft.com/office/drawing/2014/main" id="{CBCADB73-2965-4FE5-0AE5-83392C8513DC}"/>
                </a:ext>
              </a:extLst>
            </p:cNvPr>
            <p:cNvSpPr>
              <a:spLocks/>
            </p:cNvSpPr>
            <p:nvPr/>
          </p:nvSpPr>
          <p:spPr bwMode="gray">
            <a:xfrm>
              <a:off x="2785333" y="548190"/>
              <a:ext cx="37876" cy="15462"/>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8" name="Freeform 142">
              <a:extLst>
                <a:ext uri="{FF2B5EF4-FFF2-40B4-BE49-F238E27FC236}">
                  <a16:creationId xmlns:a16="http://schemas.microsoft.com/office/drawing/2014/main" id="{7018DA4C-E0D7-2ABA-E75D-34D1764CD9CC}"/>
                </a:ext>
              </a:extLst>
            </p:cNvPr>
            <p:cNvSpPr>
              <a:spLocks/>
            </p:cNvSpPr>
            <p:nvPr/>
          </p:nvSpPr>
          <p:spPr bwMode="gray">
            <a:xfrm>
              <a:off x="2778949" y="945670"/>
              <a:ext cx="169518" cy="54898"/>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09" name="Freeform 143">
              <a:extLst>
                <a:ext uri="{FF2B5EF4-FFF2-40B4-BE49-F238E27FC236}">
                  <a16:creationId xmlns:a16="http://schemas.microsoft.com/office/drawing/2014/main" id="{CF780544-5BA7-E239-164B-9C299EFA1AF9}"/>
                </a:ext>
              </a:extLst>
            </p:cNvPr>
            <p:cNvSpPr>
              <a:spLocks/>
            </p:cNvSpPr>
            <p:nvPr/>
          </p:nvSpPr>
          <p:spPr bwMode="gray">
            <a:xfrm>
              <a:off x="2816541" y="953614"/>
              <a:ext cx="52912" cy="18158"/>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0" name="Freeform 144">
              <a:extLst>
                <a:ext uri="{FF2B5EF4-FFF2-40B4-BE49-F238E27FC236}">
                  <a16:creationId xmlns:a16="http://schemas.microsoft.com/office/drawing/2014/main" id="{29A9522B-61E6-8E2C-8F25-F81BEBC343BD}"/>
                </a:ext>
              </a:extLst>
            </p:cNvPr>
            <p:cNvSpPr>
              <a:spLocks/>
            </p:cNvSpPr>
            <p:nvPr/>
          </p:nvSpPr>
          <p:spPr bwMode="gray">
            <a:xfrm>
              <a:off x="2852998" y="220077"/>
              <a:ext cx="16172" cy="43692"/>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1" name="Freeform 145">
              <a:extLst>
                <a:ext uri="{FF2B5EF4-FFF2-40B4-BE49-F238E27FC236}">
                  <a16:creationId xmlns:a16="http://schemas.microsoft.com/office/drawing/2014/main" id="{C1D1C4C2-A549-D2FA-C7FD-2F12D1058516}"/>
                </a:ext>
              </a:extLst>
            </p:cNvPr>
            <p:cNvSpPr>
              <a:spLocks/>
            </p:cNvSpPr>
            <p:nvPr/>
          </p:nvSpPr>
          <p:spPr bwMode="gray">
            <a:xfrm>
              <a:off x="2881795" y="245611"/>
              <a:ext cx="16455" cy="129656"/>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2" name="Freeform 146">
              <a:extLst>
                <a:ext uri="{FF2B5EF4-FFF2-40B4-BE49-F238E27FC236}">
                  <a16:creationId xmlns:a16="http://schemas.microsoft.com/office/drawing/2014/main" id="{DD4E1862-9AF7-9754-75F1-BEC3FCA9CC80}"/>
                </a:ext>
              </a:extLst>
            </p:cNvPr>
            <p:cNvSpPr>
              <a:spLocks/>
            </p:cNvSpPr>
            <p:nvPr/>
          </p:nvSpPr>
          <p:spPr bwMode="gray">
            <a:xfrm>
              <a:off x="2697241" y="271145"/>
              <a:ext cx="19718" cy="49791"/>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3" name="Freeform 147">
              <a:extLst>
                <a:ext uri="{FF2B5EF4-FFF2-40B4-BE49-F238E27FC236}">
                  <a16:creationId xmlns:a16="http://schemas.microsoft.com/office/drawing/2014/main" id="{27A7E7E3-7A0A-DE1A-FE3A-1771326ED9EB}"/>
                </a:ext>
              </a:extLst>
            </p:cNvPr>
            <p:cNvSpPr>
              <a:spLocks/>
            </p:cNvSpPr>
            <p:nvPr/>
          </p:nvSpPr>
          <p:spPr bwMode="gray">
            <a:xfrm>
              <a:off x="2707596" y="223765"/>
              <a:ext cx="25109" cy="15746"/>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4" name="Freeform 148">
              <a:extLst>
                <a:ext uri="{FF2B5EF4-FFF2-40B4-BE49-F238E27FC236}">
                  <a16:creationId xmlns:a16="http://schemas.microsoft.com/office/drawing/2014/main" id="{9A176538-E542-7487-3B03-2AC9CCFC5DF0}"/>
                </a:ext>
              </a:extLst>
            </p:cNvPr>
            <p:cNvSpPr>
              <a:spLocks/>
            </p:cNvSpPr>
            <p:nvPr/>
          </p:nvSpPr>
          <p:spPr bwMode="gray">
            <a:xfrm>
              <a:off x="2730435" y="204331"/>
              <a:ext cx="26385" cy="10497"/>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5" name="Freeform 149">
              <a:extLst>
                <a:ext uri="{FF2B5EF4-FFF2-40B4-BE49-F238E27FC236}">
                  <a16:creationId xmlns:a16="http://schemas.microsoft.com/office/drawing/2014/main" id="{0FEAD050-E580-23EE-EE86-D8FB9C654C52}"/>
                </a:ext>
              </a:extLst>
            </p:cNvPr>
            <p:cNvSpPr>
              <a:spLocks/>
            </p:cNvSpPr>
            <p:nvPr/>
          </p:nvSpPr>
          <p:spPr bwMode="gray">
            <a:xfrm>
              <a:off x="2706887" y="222205"/>
              <a:ext cx="58303" cy="62984"/>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grpSp>
      <p:grpSp>
        <p:nvGrpSpPr>
          <p:cNvPr id="416" name="Gruppieren 331">
            <a:extLst>
              <a:ext uri="{FF2B5EF4-FFF2-40B4-BE49-F238E27FC236}">
                <a16:creationId xmlns:a16="http://schemas.microsoft.com/office/drawing/2014/main" id="{13DCC653-8F9A-FEF5-B290-8FB1B702FCD8}"/>
              </a:ext>
            </a:extLst>
          </p:cNvPr>
          <p:cNvGrpSpPr/>
          <p:nvPr/>
        </p:nvGrpSpPr>
        <p:grpSpPr bwMode="gray">
          <a:xfrm>
            <a:off x="6712553" y="2727733"/>
            <a:ext cx="70961" cy="212286"/>
            <a:chOff x="3707904" y="2492896"/>
            <a:chExt cx="483414" cy="1907867"/>
          </a:xfrm>
          <a:solidFill>
            <a:sysClr val="windowText" lastClr="000000"/>
          </a:solidFill>
        </p:grpSpPr>
        <p:sp>
          <p:nvSpPr>
            <p:cNvPr id="417" name="Freeform 205">
              <a:extLst>
                <a:ext uri="{FF2B5EF4-FFF2-40B4-BE49-F238E27FC236}">
                  <a16:creationId xmlns:a16="http://schemas.microsoft.com/office/drawing/2014/main" id="{21267509-147B-9B6C-E9C8-4EEDDCB99480}"/>
                </a:ext>
              </a:extLst>
            </p:cNvPr>
            <p:cNvSpPr>
              <a:spLocks/>
            </p:cNvSpPr>
            <p:nvPr/>
          </p:nvSpPr>
          <p:spPr bwMode="gray">
            <a:xfrm>
              <a:off x="3777594" y="4054733"/>
              <a:ext cx="238714" cy="179998"/>
            </a:xfrm>
            <a:custGeom>
              <a:avLst/>
              <a:gdLst/>
              <a:ahLst/>
              <a:cxnLst>
                <a:cxn ang="0">
                  <a:pos x="290" y="257"/>
                </a:cxn>
                <a:cxn ang="0">
                  <a:pos x="277" y="298"/>
                </a:cxn>
                <a:cxn ang="0">
                  <a:pos x="0" y="426"/>
                </a:cxn>
                <a:cxn ang="0">
                  <a:pos x="604" y="217"/>
                </a:cxn>
                <a:cxn ang="0">
                  <a:pos x="534" y="72"/>
                </a:cxn>
                <a:cxn ang="0">
                  <a:pos x="300" y="267"/>
                </a:cxn>
              </a:cxnLst>
              <a:rect l="0" t="0" r="r" b="b"/>
              <a:pathLst>
                <a:path w="709" h="535">
                  <a:moveTo>
                    <a:pt x="290" y="257"/>
                  </a:moveTo>
                  <a:cubicBezTo>
                    <a:pt x="287" y="272"/>
                    <a:pt x="284" y="284"/>
                    <a:pt x="277" y="298"/>
                  </a:cubicBezTo>
                  <a:cubicBezTo>
                    <a:pt x="216" y="301"/>
                    <a:pt x="45" y="386"/>
                    <a:pt x="0" y="426"/>
                  </a:cubicBezTo>
                  <a:cubicBezTo>
                    <a:pt x="256" y="535"/>
                    <a:pt x="433" y="357"/>
                    <a:pt x="604" y="217"/>
                  </a:cubicBezTo>
                  <a:cubicBezTo>
                    <a:pt x="709" y="131"/>
                    <a:pt x="678" y="0"/>
                    <a:pt x="534" y="72"/>
                  </a:cubicBezTo>
                  <a:cubicBezTo>
                    <a:pt x="444" y="117"/>
                    <a:pt x="385" y="213"/>
                    <a:pt x="300" y="2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8" name="Freeform 206">
              <a:extLst>
                <a:ext uri="{FF2B5EF4-FFF2-40B4-BE49-F238E27FC236}">
                  <a16:creationId xmlns:a16="http://schemas.microsoft.com/office/drawing/2014/main" id="{BBC5E81B-151D-519E-CDAC-92392DF86E93}"/>
                </a:ext>
              </a:extLst>
            </p:cNvPr>
            <p:cNvSpPr>
              <a:spLocks/>
            </p:cNvSpPr>
            <p:nvPr/>
          </p:nvSpPr>
          <p:spPr bwMode="gray">
            <a:xfrm>
              <a:off x="3868092" y="4180860"/>
              <a:ext cx="98051" cy="219903"/>
            </a:xfrm>
            <a:custGeom>
              <a:avLst/>
              <a:gdLst/>
              <a:ahLst/>
              <a:cxnLst>
                <a:cxn ang="0">
                  <a:pos x="104" y="43"/>
                </a:cxn>
                <a:cxn ang="0">
                  <a:pos x="7" y="355"/>
                </a:cxn>
                <a:cxn ang="0">
                  <a:pos x="179" y="559"/>
                </a:cxn>
                <a:cxn ang="0">
                  <a:pos x="276" y="226"/>
                </a:cxn>
                <a:cxn ang="0">
                  <a:pos x="241" y="45"/>
                </a:cxn>
                <a:cxn ang="0">
                  <a:pos x="93" y="64"/>
                </a:cxn>
              </a:cxnLst>
              <a:rect l="0" t="0" r="r" b="b"/>
              <a:pathLst>
                <a:path w="291" h="653">
                  <a:moveTo>
                    <a:pt x="104" y="43"/>
                  </a:moveTo>
                  <a:cubicBezTo>
                    <a:pt x="75" y="149"/>
                    <a:pt x="14" y="245"/>
                    <a:pt x="7" y="355"/>
                  </a:cubicBezTo>
                  <a:cubicBezTo>
                    <a:pt x="0" y="471"/>
                    <a:pt x="45" y="653"/>
                    <a:pt x="179" y="559"/>
                  </a:cubicBezTo>
                  <a:cubicBezTo>
                    <a:pt x="291" y="480"/>
                    <a:pt x="276" y="353"/>
                    <a:pt x="276" y="226"/>
                  </a:cubicBezTo>
                  <a:cubicBezTo>
                    <a:pt x="276" y="170"/>
                    <a:pt x="287" y="86"/>
                    <a:pt x="241" y="45"/>
                  </a:cubicBezTo>
                  <a:cubicBezTo>
                    <a:pt x="200" y="7"/>
                    <a:pt x="103" y="0"/>
                    <a:pt x="93" y="6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19" name="Freeform 208">
              <a:extLst>
                <a:ext uri="{FF2B5EF4-FFF2-40B4-BE49-F238E27FC236}">
                  <a16:creationId xmlns:a16="http://schemas.microsoft.com/office/drawing/2014/main" id="{E88AB15E-CB6D-9325-B9B3-1317A9105791}"/>
                </a:ext>
              </a:extLst>
            </p:cNvPr>
            <p:cNvSpPr>
              <a:spLocks/>
            </p:cNvSpPr>
            <p:nvPr/>
          </p:nvSpPr>
          <p:spPr bwMode="gray">
            <a:xfrm>
              <a:off x="3853698" y="3830412"/>
              <a:ext cx="124131" cy="397621"/>
            </a:xfrm>
            <a:custGeom>
              <a:avLst/>
              <a:gdLst/>
              <a:ahLst/>
              <a:cxnLst>
                <a:cxn ang="0">
                  <a:pos x="107" y="95"/>
                </a:cxn>
                <a:cxn ang="0">
                  <a:pos x="150" y="600"/>
                </a:cxn>
                <a:cxn ang="0">
                  <a:pos x="104" y="834"/>
                </a:cxn>
                <a:cxn ang="0">
                  <a:pos x="10" y="1020"/>
                </a:cxn>
                <a:cxn ang="0">
                  <a:pos x="303" y="818"/>
                </a:cxn>
                <a:cxn ang="0">
                  <a:pos x="311" y="331"/>
                </a:cxn>
                <a:cxn ang="0">
                  <a:pos x="128" y="84"/>
                </a:cxn>
              </a:cxnLst>
              <a:rect l="0" t="0" r="r" b="b"/>
              <a:pathLst>
                <a:path w="369" h="1181">
                  <a:moveTo>
                    <a:pt x="107" y="95"/>
                  </a:moveTo>
                  <a:cubicBezTo>
                    <a:pt x="88" y="263"/>
                    <a:pt x="141" y="436"/>
                    <a:pt x="150" y="600"/>
                  </a:cubicBezTo>
                  <a:cubicBezTo>
                    <a:pt x="154" y="691"/>
                    <a:pt x="139" y="756"/>
                    <a:pt x="104" y="834"/>
                  </a:cubicBezTo>
                  <a:cubicBezTo>
                    <a:pt x="88" y="868"/>
                    <a:pt x="0" y="986"/>
                    <a:pt x="10" y="1020"/>
                  </a:cubicBezTo>
                  <a:cubicBezTo>
                    <a:pt x="55" y="1181"/>
                    <a:pt x="284" y="864"/>
                    <a:pt x="303" y="818"/>
                  </a:cubicBezTo>
                  <a:cubicBezTo>
                    <a:pt x="369" y="655"/>
                    <a:pt x="311" y="508"/>
                    <a:pt x="311" y="331"/>
                  </a:cubicBezTo>
                  <a:cubicBezTo>
                    <a:pt x="311" y="185"/>
                    <a:pt x="325" y="0"/>
                    <a:pt x="128" y="8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0" name="Freeform 209">
              <a:extLst>
                <a:ext uri="{FF2B5EF4-FFF2-40B4-BE49-F238E27FC236}">
                  <a16:creationId xmlns:a16="http://schemas.microsoft.com/office/drawing/2014/main" id="{A709381F-86FB-5B1A-1771-441A39DAE6FD}"/>
                </a:ext>
              </a:extLst>
            </p:cNvPr>
            <p:cNvSpPr>
              <a:spLocks/>
            </p:cNvSpPr>
            <p:nvPr/>
          </p:nvSpPr>
          <p:spPr bwMode="gray">
            <a:xfrm>
              <a:off x="3885621" y="3735924"/>
              <a:ext cx="172729" cy="611253"/>
            </a:xfrm>
            <a:custGeom>
              <a:avLst/>
              <a:gdLst/>
              <a:ahLst/>
              <a:cxnLst>
                <a:cxn ang="0">
                  <a:pos x="33" y="107"/>
                </a:cxn>
                <a:cxn ang="0">
                  <a:pos x="72" y="128"/>
                </a:cxn>
                <a:cxn ang="0">
                  <a:pos x="55" y="527"/>
                </a:cxn>
                <a:cxn ang="0">
                  <a:pos x="74" y="927"/>
                </a:cxn>
                <a:cxn ang="0">
                  <a:pos x="84" y="1333"/>
                </a:cxn>
                <a:cxn ang="0">
                  <a:pos x="13" y="1718"/>
                </a:cxn>
                <a:cxn ang="0">
                  <a:pos x="227" y="1419"/>
                </a:cxn>
                <a:cxn ang="0">
                  <a:pos x="323" y="913"/>
                </a:cxn>
                <a:cxn ang="0">
                  <a:pos x="152" y="10"/>
                </a:cxn>
                <a:cxn ang="0">
                  <a:pos x="22" y="107"/>
                </a:cxn>
              </a:cxnLst>
              <a:rect l="0" t="0" r="r" b="b"/>
              <a:pathLst>
                <a:path w="513" h="1816">
                  <a:moveTo>
                    <a:pt x="33" y="107"/>
                  </a:moveTo>
                  <a:cubicBezTo>
                    <a:pt x="50" y="111"/>
                    <a:pt x="61" y="111"/>
                    <a:pt x="72" y="128"/>
                  </a:cubicBezTo>
                  <a:cubicBezTo>
                    <a:pt x="2" y="236"/>
                    <a:pt x="61" y="405"/>
                    <a:pt x="55" y="527"/>
                  </a:cubicBezTo>
                  <a:cubicBezTo>
                    <a:pt x="48" y="663"/>
                    <a:pt x="39" y="794"/>
                    <a:pt x="74" y="927"/>
                  </a:cubicBezTo>
                  <a:cubicBezTo>
                    <a:pt x="106" y="1049"/>
                    <a:pt x="115" y="1208"/>
                    <a:pt x="84" y="1333"/>
                  </a:cubicBezTo>
                  <a:cubicBezTo>
                    <a:pt x="53" y="1461"/>
                    <a:pt x="0" y="1580"/>
                    <a:pt x="13" y="1718"/>
                  </a:cubicBezTo>
                  <a:cubicBezTo>
                    <a:pt x="257" y="1816"/>
                    <a:pt x="225" y="1584"/>
                    <a:pt x="227" y="1419"/>
                  </a:cubicBezTo>
                  <a:cubicBezTo>
                    <a:pt x="228" y="1237"/>
                    <a:pt x="298" y="1084"/>
                    <a:pt x="323" y="913"/>
                  </a:cubicBezTo>
                  <a:cubicBezTo>
                    <a:pt x="356" y="690"/>
                    <a:pt x="513" y="59"/>
                    <a:pt x="152" y="10"/>
                  </a:cubicBezTo>
                  <a:cubicBezTo>
                    <a:pt x="82" y="0"/>
                    <a:pt x="13" y="27"/>
                    <a:pt x="22" y="10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1" name="Freeform 210">
              <a:extLst>
                <a:ext uri="{FF2B5EF4-FFF2-40B4-BE49-F238E27FC236}">
                  <a16:creationId xmlns:a16="http://schemas.microsoft.com/office/drawing/2014/main" id="{0A979A7B-6BAE-1ABD-A849-6B0407F59ABD}"/>
                </a:ext>
              </a:extLst>
            </p:cNvPr>
            <p:cNvSpPr>
              <a:spLocks/>
            </p:cNvSpPr>
            <p:nvPr/>
          </p:nvSpPr>
          <p:spPr bwMode="gray">
            <a:xfrm>
              <a:off x="3891037" y="3853643"/>
              <a:ext cx="125272" cy="61282"/>
            </a:xfrm>
            <a:custGeom>
              <a:avLst/>
              <a:gdLst/>
              <a:ahLst/>
              <a:cxnLst>
                <a:cxn ang="0">
                  <a:pos x="39" y="182"/>
                </a:cxn>
                <a:cxn ang="0">
                  <a:pos x="190" y="115"/>
                </a:cxn>
                <a:cxn ang="0">
                  <a:pos x="368" y="76"/>
                </a:cxn>
                <a:cxn ang="0">
                  <a:pos x="360" y="6"/>
                </a:cxn>
                <a:cxn ang="0">
                  <a:pos x="22" y="174"/>
                </a:cxn>
              </a:cxnLst>
              <a:rect l="0" t="0" r="r" b="b"/>
              <a:pathLst>
                <a:path w="372" h="182">
                  <a:moveTo>
                    <a:pt x="39" y="182"/>
                  </a:moveTo>
                  <a:cubicBezTo>
                    <a:pt x="68" y="131"/>
                    <a:pt x="139" y="128"/>
                    <a:pt x="190" y="115"/>
                  </a:cubicBezTo>
                  <a:cubicBezTo>
                    <a:pt x="243" y="102"/>
                    <a:pt x="313" y="78"/>
                    <a:pt x="368" y="76"/>
                  </a:cubicBezTo>
                  <a:cubicBezTo>
                    <a:pt x="372" y="55"/>
                    <a:pt x="368" y="24"/>
                    <a:pt x="360" y="6"/>
                  </a:cubicBezTo>
                  <a:cubicBezTo>
                    <a:pt x="289" y="0"/>
                    <a:pt x="0" y="91"/>
                    <a:pt x="22" y="17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2" name="Freeform 211">
              <a:extLst>
                <a:ext uri="{FF2B5EF4-FFF2-40B4-BE49-F238E27FC236}">
                  <a16:creationId xmlns:a16="http://schemas.microsoft.com/office/drawing/2014/main" id="{1C403F77-6274-BFE5-6D08-499850241AE4}"/>
                </a:ext>
              </a:extLst>
            </p:cNvPr>
            <p:cNvSpPr>
              <a:spLocks/>
            </p:cNvSpPr>
            <p:nvPr/>
          </p:nvSpPr>
          <p:spPr bwMode="gray">
            <a:xfrm>
              <a:off x="3763770" y="3294836"/>
              <a:ext cx="325934" cy="607975"/>
            </a:xfrm>
            <a:custGeom>
              <a:avLst/>
              <a:gdLst/>
              <a:ahLst/>
              <a:cxnLst>
                <a:cxn ang="0">
                  <a:pos x="42" y="334"/>
                </a:cxn>
                <a:cxn ang="0">
                  <a:pos x="13" y="540"/>
                </a:cxn>
                <a:cxn ang="0">
                  <a:pos x="24" y="745"/>
                </a:cxn>
                <a:cxn ang="0">
                  <a:pos x="67" y="934"/>
                </a:cxn>
                <a:cxn ang="0">
                  <a:pos x="107" y="1131"/>
                </a:cxn>
                <a:cxn ang="0">
                  <a:pos x="111" y="1148"/>
                </a:cxn>
                <a:cxn ang="0">
                  <a:pos x="175" y="1326"/>
                </a:cxn>
                <a:cxn ang="0">
                  <a:pos x="187" y="1544"/>
                </a:cxn>
                <a:cxn ang="0">
                  <a:pos x="198" y="1649"/>
                </a:cxn>
                <a:cxn ang="0">
                  <a:pos x="264" y="1720"/>
                </a:cxn>
                <a:cxn ang="0">
                  <a:pos x="438" y="1780"/>
                </a:cxn>
                <a:cxn ang="0">
                  <a:pos x="551" y="1757"/>
                </a:cxn>
                <a:cxn ang="0">
                  <a:pos x="670" y="1729"/>
                </a:cxn>
                <a:cxn ang="0">
                  <a:pos x="812" y="1652"/>
                </a:cxn>
                <a:cxn ang="0">
                  <a:pos x="787" y="1427"/>
                </a:cxn>
                <a:cxn ang="0">
                  <a:pos x="821" y="1210"/>
                </a:cxn>
                <a:cxn ang="0">
                  <a:pos x="901" y="960"/>
                </a:cxn>
                <a:cxn ang="0">
                  <a:pos x="908" y="958"/>
                </a:cxn>
                <a:cxn ang="0">
                  <a:pos x="946" y="496"/>
                </a:cxn>
                <a:cxn ang="0">
                  <a:pos x="887" y="275"/>
                </a:cxn>
                <a:cxn ang="0">
                  <a:pos x="792" y="194"/>
                </a:cxn>
                <a:cxn ang="0">
                  <a:pos x="615" y="71"/>
                </a:cxn>
                <a:cxn ang="0">
                  <a:pos x="221" y="8"/>
                </a:cxn>
                <a:cxn ang="0">
                  <a:pos x="73" y="64"/>
                </a:cxn>
                <a:cxn ang="0">
                  <a:pos x="50" y="221"/>
                </a:cxn>
                <a:cxn ang="0">
                  <a:pos x="46" y="346"/>
                </a:cxn>
              </a:cxnLst>
              <a:rect l="0" t="0" r="r" b="b"/>
              <a:pathLst>
                <a:path w="968" h="1806">
                  <a:moveTo>
                    <a:pt x="42" y="334"/>
                  </a:moveTo>
                  <a:cubicBezTo>
                    <a:pt x="0" y="373"/>
                    <a:pt x="13" y="485"/>
                    <a:pt x="13" y="540"/>
                  </a:cubicBezTo>
                  <a:cubicBezTo>
                    <a:pt x="13" y="610"/>
                    <a:pt x="12" y="679"/>
                    <a:pt x="24" y="745"/>
                  </a:cubicBezTo>
                  <a:cubicBezTo>
                    <a:pt x="37" y="811"/>
                    <a:pt x="42" y="875"/>
                    <a:pt x="67" y="934"/>
                  </a:cubicBezTo>
                  <a:cubicBezTo>
                    <a:pt x="94" y="997"/>
                    <a:pt x="83" y="1069"/>
                    <a:pt x="107" y="1131"/>
                  </a:cubicBezTo>
                  <a:cubicBezTo>
                    <a:pt x="109" y="1137"/>
                    <a:pt x="110" y="1141"/>
                    <a:pt x="111" y="1148"/>
                  </a:cubicBezTo>
                  <a:cubicBezTo>
                    <a:pt x="145" y="1153"/>
                    <a:pt x="172" y="1293"/>
                    <a:pt x="175" y="1326"/>
                  </a:cubicBezTo>
                  <a:cubicBezTo>
                    <a:pt x="181" y="1397"/>
                    <a:pt x="190" y="1472"/>
                    <a:pt x="187" y="1544"/>
                  </a:cubicBezTo>
                  <a:cubicBezTo>
                    <a:pt x="185" y="1580"/>
                    <a:pt x="176" y="1620"/>
                    <a:pt x="198" y="1649"/>
                  </a:cubicBezTo>
                  <a:cubicBezTo>
                    <a:pt x="216" y="1673"/>
                    <a:pt x="244" y="1699"/>
                    <a:pt x="264" y="1720"/>
                  </a:cubicBezTo>
                  <a:cubicBezTo>
                    <a:pt x="316" y="1774"/>
                    <a:pt x="365" y="1806"/>
                    <a:pt x="438" y="1780"/>
                  </a:cubicBezTo>
                  <a:cubicBezTo>
                    <a:pt x="475" y="1767"/>
                    <a:pt x="511" y="1762"/>
                    <a:pt x="551" y="1757"/>
                  </a:cubicBezTo>
                  <a:cubicBezTo>
                    <a:pt x="594" y="1753"/>
                    <a:pt x="630" y="1737"/>
                    <a:pt x="670" y="1729"/>
                  </a:cubicBezTo>
                  <a:cubicBezTo>
                    <a:pt x="734" y="1716"/>
                    <a:pt x="793" y="1731"/>
                    <a:pt x="812" y="1652"/>
                  </a:cubicBezTo>
                  <a:cubicBezTo>
                    <a:pt x="829" y="1577"/>
                    <a:pt x="803" y="1495"/>
                    <a:pt x="787" y="1427"/>
                  </a:cubicBezTo>
                  <a:cubicBezTo>
                    <a:pt x="770" y="1350"/>
                    <a:pt x="788" y="1278"/>
                    <a:pt x="821" y="1210"/>
                  </a:cubicBezTo>
                  <a:cubicBezTo>
                    <a:pt x="858" y="1131"/>
                    <a:pt x="876" y="1045"/>
                    <a:pt x="901" y="960"/>
                  </a:cubicBezTo>
                  <a:cubicBezTo>
                    <a:pt x="903" y="959"/>
                    <a:pt x="905" y="959"/>
                    <a:pt x="908" y="958"/>
                  </a:cubicBezTo>
                  <a:cubicBezTo>
                    <a:pt x="953" y="813"/>
                    <a:pt x="968" y="648"/>
                    <a:pt x="946" y="496"/>
                  </a:cubicBezTo>
                  <a:cubicBezTo>
                    <a:pt x="935" y="423"/>
                    <a:pt x="924" y="342"/>
                    <a:pt x="887" y="275"/>
                  </a:cubicBezTo>
                  <a:cubicBezTo>
                    <a:pt x="868" y="241"/>
                    <a:pt x="824" y="214"/>
                    <a:pt x="792" y="194"/>
                  </a:cubicBezTo>
                  <a:cubicBezTo>
                    <a:pt x="733" y="157"/>
                    <a:pt x="680" y="98"/>
                    <a:pt x="615" y="71"/>
                  </a:cubicBezTo>
                  <a:cubicBezTo>
                    <a:pt x="493" y="20"/>
                    <a:pt x="350" y="18"/>
                    <a:pt x="221" y="8"/>
                  </a:cubicBezTo>
                  <a:cubicBezTo>
                    <a:pt x="159" y="3"/>
                    <a:pt x="96" y="0"/>
                    <a:pt x="73" y="64"/>
                  </a:cubicBezTo>
                  <a:cubicBezTo>
                    <a:pt x="57" y="110"/>
                    <a:pt x="54" y="170"/>
                    <a:pt x="50" y="221"/>
                  </a:cubicBezTo>
                  <a:cubicBezTo>
                    <a:pt x="46" y="260"/>
                    <a:pt x="27" y="311"/>
                    <a:pt x="46" y="34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3" name="Freeform 212">
              <a:extLst>
                <a:ext uri="{FF2B5EF4-FFF2-40B4-BE49-F238E27FC236}">
                  <a16:creationId xmlns:a16="http://schemas.microsoft.com/office/drawing/2014/main" id="{818C29AA-C228-2A6C-59F1-A52DE0E5F25B}"/>
                </a:ext>
              </a:extLst>
            </p:cNvPr>
            <p:cNvSpPr>
              <a:spLocks/>
            </p:cNvSpPr>
            <p:nvPr/>
          </p:nvSpPr>
          <p:spPr bwMode="gray">
            <a:xfrm>
              <a:off x="3707904" y="2836361"/>
              <a:ext cx="428118" cy="617381"/>
            </a:xfrm>
            <a:custGeom>
              <a:avLst/>
              <a:gdLst/>
              <a:ahLst/>
              <a:cxnLst>
                <a:cxn ang="0">
                  <a:pos x="284" y="116"/>
                </a:cxn>
                <a:cxn ang="0">
                  <a:pos x="119" y="164"/>
                </a:cxn>
                <a:cxn ang="0">
                  <a:pos x="19" y="304"/>
                </a:cxn>
                <a:cxn ang="0">
                  <a:pos x="15" y="605"/>
                </a:cxn>
                <a:cxn ang="0">
                  <a:pos x="11" y="836"/>
                </a:cxn>
                <a:cxn ang="0">
                  <a:pos x="34" y="954"/>
                </a:cxn>
                <a:cxn ang="0">
                  <a:pos x="49" y="1111"/>
                </a:cxn>
                <a:cxn ang="0">
                  <a:pos x="102" y="1211"/>
                </a:cxn>
                <a:cxn ang="0">
                  <a:pos x="159" y="1322"/>
                </a:cxn>
                <a:cxn ang="0">
                  <a:pos x="140" y="1413"/>
                </a:cxn>
                <a:cxn ang="0">
                  <a:pos x="172" y="1411"/>
                </a:cxn>
                <a:cxn ang="0">
                  <a:pos x="163" y="1623"/>
                </a:cxn>
                <a:cxn ang="0">
                  <a:pos x="163" y="1697"/>
                </a:cxn>
                <a:cxn ang="0">
                  <a:pos x="259" y="1725"/>
                </a:cxn>
                <a:cxn ang="0">
                  <a:pos x="458" y="1520"/>
                </a:cxn>
                <a:cxn ang="0">
                  <a:pos x="611" y="1769"/>
                </a:cxn>
                <a:cxn ang="0">
                  <a:pos x="958" y="1761"/>
                </a:cxn>
                <a:cxn ang="0">
                  <a:pos x="1130" y="1711"/>
                </a:cxn>
                <a:cxn ang="0">
                  <a:pos x="1098" y="1515"/>
                </a:cxn>
                <a:cxn ang="0">
                  <a:pos x="1075" y="1401"/>
                </a:cxn>
                <a:cxn ang="0">
                  <a:pos x="1031" y="1297"/>
                </a:cxn>
                <a:cxn ang="0">
                  <a:pos x="1014" y="1091"/>
                </a:cxn>
                <a:cxn ang="0">
                  <a:pos x="1019" y="1052"/>
                </a:cxn>
                <a:cxn ang="0">
                  <a:pos x="1041" y="1026"/>
                </a:cxn>
                <a:cxn ang="0">
                  <a:pos x="1062" y="857"/>
                </a:cxn>
                <a:cxn ang="0">
                  <a:pos x="1094" y="840"/>
                </a:cxn>
                <a:cxn ang="0">
                  <a:pos x="1114" y="785"/>
                </a:cxn>
                <a:cxn ang="0">
                  <a:pos x="1158" y="692"/>
                </a:cxn>
                <a:cxn ang="0">
                  <a:pos x="1252" y="249"/>
                </a:cxn>
                <a:cxn ang="0">
                  <a:pos x="973" y="56"/>
                </a:cxn>
                <a:cxn ang="0">
                  <a:pos x="507" y="45"/>
                </a:cxn>
                <a:cxn ang="0">
                  <a:pos x="276" y="124"/>
                </a:cxn>
              </a:cxnLst>
              <a:rect l="0" t="0" r="r" b="b"/>
              <a:pathLst>
                <a:path w="1272" h="1834">
                  <a:moveTo>
                    <a:pt x="284" y="116"/>
                  </a:moveTo>
                  <a:cubicBezTo>
                    <a:pt x="230" y="134"/>
                    <a:pt x="174" y="145"/>
                    <a:pt x="119" y="164"/>
                  </a:cubicBezTo>
                  <a:cubicBezTo>
                    <a:pt x="55" y="185"/>
                    <a:pt x="27" y="234"/>
                    <a:pt x="19" y="304"/>
                  </a:cubicBezTo>
                  <a:cubicBezTo>
                    <a:pt x="7" y="403"/>
                    <a:pt x="27" y="506"/>
                    <a:pt x="15" y="605"/>
                  </a:cubicBezTo>
                  <a:cubicBezTo>
                    <a:pt x="6" y="680"/>
                    <a:pt x="0" y="761"/>
                    <a:pt x="11" y="836"/>
                  </a:cubicBezTo>
                  <a:cubicBezTo>
                    <a:pt x="16" y="875"/>
                    <a:pt x="30" y="914"/>
                    <a:pt x="34" y="954"/>
                  </a:cubicBezTo>
                  <a:cubicBezTo>
                    <a:pt x="39" y="1004"/>
                    <a:pt x="25" y="1066"/>
                    <a:pt x="49" y="1111"/>
                  </a:cubicBezTo>
                  <a:cubicBezTo>
                    <a:pt x="68" y="1147"/>
                    <a:pt x="85" y="1170"/>
                    <a:pt x="102" y="1211"/>
                  </a:cubicBezTo>
                  <a:cubicBezTo>
                    <a:pt x="116" y="1246"/>
                    <a:pt x="122" y="1303"/>
                    <a:pt x="159" y="1322"/>
                  </a:cubicBezTo>
                  <a:cubicBezTo>
                    <a:pt x="166" y="1350"/>
                    <a:pt x="134" y="1377"/>
                    <a:pt x="140" y="1413"/>
                  </a:cubicBezTo>
                  <a:cubicBezTo>
                    <a:pt x="150" y="1411"/>
                    <a:pt x="161" y="1416"/>
                    <a:pt x="172" y="1411"/>
                  </a:cubicBezTo>
                  <a:cubicBezTo>
                    <a:pt x="170" y="1482"/>
                    <a:pt x="175" y="1554"/>
                    <a:pt x="163" y="1623"/>
                  </a:cubicBezTo>
                  <a:cubicBezTo>
                    <a:pt x="158" y="1657"/>
                    <a:pt x="142" y="1682"/>
                    <a:pt x="163" y="1697"/>
                  </a:cubicBezTo>
                  <a:cubicBezTo>
                    <a:pt x="184" y="1711"/>
                    <a:pt x="234" y="1719"/>
                    <a:pt x="259" y="1725"/>
                  </a:cubicBezTo>
                  <a:cubicBezTo>
                    <a:pt x="380" y="1756"/>
                    <a:pt x="441" y="1620"/>
                    <a:pt x="458" y="1520"/>
                  </a:cubicBezTo>
                  <a:cubicBezTo>
                    <a:pt x="497" y="1620"/>
                    <a:pt x="504" y="1720"/>
                    <a:pt x="611" y="1769"/>
                  </a:cubicBezTo>
                  <a:cubicBezTo>
                    <a:pt x="683" y="1803"/>
                    <a:pt x="904" y="1834"/>
                    <a:pt x="958" y="1761"/>
                  </a:cubicBezTo>
                  <a:cubicBezTo>
                    <a:pt x="995" y="1754"/>
                    <a:pt x="1116" y="1737"/>
                    <a:pt x="1130" y="1711"/>
                  </a:cubicBezTo>
                  <a:cubicBezTo>
                    <a:pt x="1156" y="1664"/>
                    <a:pt x="1107" y="1562"/>
                    <a:pt x="1098" y="1515"/>
                  </a:cubicBezTo>
                  <a:cubicBezTo>
                    <a:pt x="1090" y="1476"/>
                    <a:pt x="1086" y="1438"/>
                    <a:pt x="1075" y="1401"/>
                  </a:cubicBezTo>
                  <a:cubicBezTo>
                    <a:pt x="1064" y="1365"/>
                    <a:pt x="1045" y="1333"/>
                    <a:pt x="1031" y="1297"/>
                  </a:cubicBezTo>
                  <a:cubicBezTo>
                    <a:pt x="1005" y="1233"/>
                    <a:pt x="1006" y="1160"/>
                    <a:pt x="1014" y="1091"/>
                  </a:cubicBezTo>
                  <a:cubicBezTo>
                    <a:pt x="1016" y="1077"/>
                    <a:pt x="1017" y="1066"/>
                    <a:pt x="1019" y="1052"/>
                  </a:cubicBezTo>
                  <a:cubicBezTo>
                    <a:pt x="1033" y="1046"/>
                    <a:pt x="1034" y="1039"/>
                    <a:pt x="1041" y="1026"/>
                  </a:cubicBezTo>
                  <a:cubicBezTo>
                    <a:pt x="1007" y="987"/>
                    <a:pt x="1028" y="886"/>
                    <a:pt x="1062" y="857"/>
                  </a:cubicBezTo>
                  <a:cubicBezTo>
                    <a:pt x="1071" y="850"/>
                    <a:pt x="1084" y="851"/>
                    <a:pt x="1094" y="840"/>
                  </a:cubicBezTo>
                  <a:cubicBezTo>
                    <a:pt x="1103" y="830"/>
                    <a:pt x="1108" y="798"/>
                    <a:pt x="1114" y="785"/>
                  </a:cubicBezTo>
                  <a:cubicBezTo>
                    <a:pt x="1128" y="751"/>
                    <a:pt x="1144" y="725"/>
                    <a:pt x="1158" y="692"/>
                  </a:cubicBezTo>
                  <a:cubicBezTo>
                    <a:pt x="1218" y="547"/>
                    <a:pt x="1272" y="410"/>
                    <a:pt x="1252" y="249"/>
                  </a:cubicBezTo>
                  <a:cubicBezTo>
                    <a:pt x="1237" y="131"/>
                    <a:pt x="1073" y="71"/>
                    <a:pt x="973" y="56"/>
                  </a:cubicBezTo>
                  <a:cubicBezTo>
                    <a:pt x="820" y="34"/>
                    <a:pt x="664" y="0"/>
                    <a:pt x="507" y="45"/>
                  </a:cubicBezTo>
                  <a:cubicBezTo>
                    <a:pt x="436" y="65"/>
                    <a:pt x="326" y="68"/>
                    <a:pt x="276" y="12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4" name="Freeform 213">
              <a:extLst>
                <a:ext uri="{FF2B5EF4-FFF2-40B4-BE49-F238E27FC236}">
                  <a16:creationId xmlns:a16="http://schemas.microsoft.com/office/drawing/2014/main" id="{253BE0D4-57A2-89BC-B55F-1389D9533B90}"/>
                </a:ext>
              </a:extLst>
            </p:cNvPr>
            <p:cNvSpPr>
              <a:spLocks/>
            </p:cNvSpPr>
            <p:nvPr/>
          </p:nvSpPr>
          <p:spPr bwMode="gray">
            <a:xfrm>
              <a:off x="4040821" y="2888807"/>
              <a:ext cx="150497" cy="530589"/>
            </a:xfrm>
            <a:custGeom>
              <a:avLst/>
              <a:gdLst/>
              <a:ahLst/>
              <a:cxnLst>
                <a:cxn ang="0">
                  <a:pos x="190" y="4"/>
                </a:cxn>
                <a:cxn ang="0">
                  <a:pos x="286" y="141"/>
                </a:cxn>
                <a:cxn ang="0">
                  <a:pos x="308" y="225"/>
                </a:cxn>
                <a:cxn ang="0">
                  <a:pos x="348" y="290"/>
                </a:cxn>
                <a:cxn ang="0">
                  <a:pos x="323" y="322"/>
                </a:cxn>
                <a:cxn ang="0">
                  <a:pos x="338" y="364"/>
                </a:cxn>
                <a:cxn ang="0">
                  <a:pos x="373" y="438"/>
                </a:cxn>
                <a:cxn ang="0">
                  <a:pos x="388" y="605"/>
                </a:cxn>
                <a:cxn ang="0">
                  <a:pos x="412" y="681"/>
                </a:cxn>
                <a:cxn ang="0">
                  <a:pos x="412" y="782"/>
                </a:cxn>
                <a:cxn ang="0">
                  <a:pos x="444" y="959"/>
                </a:cxn>
                <a:cxn ang="0">
                  <a:pos x="444" y="1012"/>
                </a:cxn>
                <a:cxn ang="0">
                  <a:pos x="421" y="1053"/>
                </a:cxn>
                <a:cxn ang="0">
                  <a:pos x="396" y="1145"/>
                </a:cxn>
                <a:cxn ang="0">
                  <a:pos x="365" y="1230"/>
                </a:cxn>
                <a:cxn ang="0">
                  <a:pos x="328" y="1327"/>
                </a:cxn>
                <a:cxn ang="0">
                  <a:pos x="238" y="1434"/>
                </a:cxn>
                <a:cxn ang="0">
                  <a:pos x="149" y="1555"/>
                </a:cxn>
                <a:cxn ang="0">
                  <a:pos x="98" y="1572"/>
                </a:cxn>
                <a:cxn ang="0">
                  <a:pos x="53" y="1504"/>
                </a:cxn>
                <a:cxn ang="0">
                  <a:pos x="33" y="1399"/>
                </a:cxn>
                <a:cxn ang="0">
                  <a:pos x="98" y="1226"/>
                </a:cxn>
                <a:cxn ang="0">
                  <a:pos x="150" y="1068"/>
                </a:cxn>
                <a:cxn ang="0">
                  <a:pos x="163" y="968"/>
                </a:cxn>
                <a:cxn ang="0">
                  <a:pos x="170" y="927"/>
                </a:cxn>
                <a:cxn ang="0">
                  <a:pos x="146" y="895"/>
                </a:cxn>
                <a:cxn ang="0">
                  <a:pos x="89" y="730"/>
                </a:cxn>
                <a:cxn ang="0">
                  <a:pos x="1" y="560"/>
                </a:cxn>
                <a:cxn ang="0">
                  <a:pos x="36" y="449"/>
                </a:cxn>
                <a:cxn ang="0">
                  <a:pos x="77" y="288"/>
                </a:cxn>
                <a:cxn ang="0">
                  <a:pos x="117" y="55"/>
                </a:cxn>
                <a:cxn ang="0">
                  <a:pos x="186" y="0"/>
                </a:cxn>
              </a:cxnLst>
              <a:rect l="0" t="0" r="r" b="b"/>
              <a:pathLst>
                <a:path w="447" h="1576">
                  <a:moveTo>
                    <a:pt x="190" y="4"/>
                  </a:moveTo>
                  <a:cubicBezTo>
                    <a:pt x="243" y="37"/>
                    <a:pt x="273" y="80"/>
                    <a:pt x="286" y="141"/>
                  </a:cubicBezTo>
                  <a:cubicBezTo>
                    <a:pt x="295" y="183"/>
                    <a:pt x="280" y="198"/>
                    <a:pt x="308" y="225"/>
                  </a:cubicBezTo>
                  <a:cubicBezTo>
                    <a:pt x="325" y="242"/>
                    <a:pt x="356" y="253"/>
                    <a:pt x="348" y="290"/>
                  </a:cubicBezTo>
                  <a:cubicBezTo>
                    <a:pt x="344" y="306"/>
                    <a:pt x="325" y="309"/>
                    <a:pt x="323" y="322"/>
                  </a:cubicBezTo>
                  <a:cubicBezTo>
                    <a:pt x="320" y="342"/>
                    <a:pt x="332" y="347"/>
                    <a:pt x="338" y="364"/>
                  </a:cubicBezTo>
                  <a:cubicBezTo>
                    <a:pt x="349" y="393"/>
                    <a:pt x="356" y="414"/>
                    <a:pt x="373" y="438"/>
                  </a:cubicBezTo>
                  <a:cubicBezTo>
                    <a:pt x="413" y="497"/>
                    <a:pt x="381" y="536"/>
                    <a:pt x="388" y="605"/>
                  </a:cubicBezTo>
                  <a:cubicBezTo>
                    <a:pt x="391" y="638"/>
                    <a:pt x="408" y="653"/>
                    <a:pt x="412" y="681"/>
                  </a:cubicBezTo>
                  <a:cubicBezTo>
                    <a:pt x="417" y="714"/>
                    <a:pt x="403" y="748"/>
                    <a:pt x="412" y="782"/>
                  </a:cubicBezTo>
                  <a:cubicBezTo>
                    <a:pt x="427" y="838"/>
                    <a:pt x="444" y="898"/>
                    <a:pt x="444" y="959"/>
                  </a:cubicBezTo>
                  <a:cubicBezTo>
                    <a:pt x="444" y="976"/>
                    <a:pt x="447" y="996"/>
                    <a:pt x="444" y="1012"/>
                  </a:cubicBezTo>
                  <a:cubicBezTo>
                    <a:pt x="439" y="1035"/>
                    <a:pt x="431" y="1035"/>
                    <a:pt x="421" y="1053"/>
                  </a:cubicBezTo>
                  <a:cubicBezTo>
                    <a:pt x="404" y="1082"/>
                    <a:pt x="401" y="1111"/>
                    <a:pt x="396" y="1145"/>
                  </a:cubicBezTo>
                  <a:cubicBezTo>
                    <a:pt x="390" y="1181"/>
                    <a:pt x="382" y="1200"/>
                    <a:pt x="365" y="1230"/>
                  </a:cubicBezTo>
                  <a:cubicBezTo>
                    <a:pt x="344" y="1266"/>
                    <a:pt x="341" y="1288"/>
                    <a:pt x="328" y="1327"/>
                  </a:cubicBezTo>
                  <a:cubicBezTo>
                    <a:pt x="312" y="1374"/>
                    <a:pt x="273" y="1403"/>
                    <a:pt x="238" y="1434"/>
                  </a:cubicBezTo>
                  <a:cubicBezTo>
                    <a:pt x="203" y="1465"/>
                    <a:pt x="173" y="1514"/>
                    <a:pt x="149" y="1555"/>
                  </a:cubicBezTo>
                  <a:cubicBezTo>
                    <a:pt x="131" y="1561"/>
                    <a:pt x="119" y="1576"/>
                    <a:pt x="98" y="1572"/>
                  </a:cubicBezTo>
                  <a:cubicBezTo>
                    <a:pt x="95" y="1541"/>
                    <a:pt x="66" y="1528"/>
                    <a:pt x="53" y="1504"/>
                  </a:cubicBezTo>
                  <a:cubicBezTo>
                    <a:pt x="36" y="1472"/>
                    <a:pt x="31" y="1436"/>
                    <a:pt x="33" y="1399"/>
                  </a:cubicBezTo>
                  <a:cubicBezTo>
                    <a:pt x="37" y="1332"/>
                    <a:pt x="75" y="1284"/>
                    <a:pt x="98" y="1226"/>
                  </a:cubicBezTo>
                  <a:cubicBezTo>
                    <a:pt x="118" y="1176"/>
                    <a:pt x="141" y="1118"/>
                    <a:pt x="150" y="1068"/>
                  </a:cubicBezTo>
                  <a:cubicBezTo>
                    <a:pt x="156" y="1034"/>
                    <a:pt x="157" y="999"/>
                    <a:pt x="163" y="968"/>
                  </a:cubicBezTo>
                  <a:cubicBezTo>
                    <a:pt x="166" y="955"/>
                    <a:pt x="174" y="944"/>
                    <a:pt x="170" y="927"/>
                  </a:cubicBezTo>
                  <a:cubicBezTo>
                    <a:pt x="165" y="905"/>
                    <a:pt x="157" y="910"/>
                    <a:pt x="146" y="895"/>
                  </a:cubicBezTo>
                  <a:cubicBezTo>
                    <a:pt x="108" y="841"/>
                    <a:pt x="108" y="790"/>
                    <a:pt x="89" y="730"/>
                  </a:cubicBezTo>
                  <a:cubicBezTo>
                    <a:pt x="70" y="666"/>
                    <a:pt x="2" y="640"/>
                    <a:pt x="1" y="560"/>
                  </a:cubicBezTo>
                  <a:cubicBezTo>
                    <a:pt x="0" y="517"/>
                    <a:pt x="20" y="487"/>
                    <a:pt x="36" y="449"/>
                  </a:cubicBezTo>
                  <a:cubicBezTo>
                    <a:pt x="58" y="398"/>
                    <a:pt x="72" y="345"/>
                    <a:pt x="77" y="288"/>
                  </a:cubicBezTo>
                  <a:cubicBezTo>
                    <a:pt x="85" y="209"/>
                    <a:pt x="60" y="115"/>
                    <a:pt x="117" y="55"/>
                  </a:cubicBezTo>
                  <a:cubicBezTo>
                    <a:pt x="138" y="34"/>
                    <a:pt x="164" y="18"/>
                    <a:pt x="18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5" name="Freeform 214">
              <a:extLst>
                <a:ext uri="{FF2B5EF4-FFF2-40B4-BE49-F238E27FC236}">
                  <a16:creationId xmlns:a16="http://schemas.microsoft.com/office/drawing/2014/main" id="{6E26D9FF-4F5D-CF58-677C-685420939A6E}"/>
                </a:ext>
              </a:extLst>
            </p:cNvPr>
            <p:cNvSpPr>
              <a:spLocks/>
            </p:cNvSpPr>
            <p:nvPr/>
          </p:nvSpPr>
          <p:spPr bwMode="gray">
            <a:xfrm>
              <a:off x="3729424" y="2991846"/>
              <a:ext cx="104322" cy="180426"/>
            </a:xfrm>
            <a:custGeom>
              <a:avLst/>
              <a:gdLst/>
              <a:ahLst/>
              <a:cxnLst>
                <a:cxn ang="0">
                  <a:pos x="148" y="0"/>
                </a:cxn>
                <a:cxn ang="0">
                  <a:pos x="154" y="269"/>
                </a:cxn>
                <a:cxn ang="0">
                  <a:pos x="310" y="452"/>
                </a:cxn>
                <a:cxn ang="0">
                  <a:pos x="131" y="0"/>
                </a:cxn>
              </a:cxnLst>
              <a:rect l="0" t="0" r="r" b="b"/>
              <a:pathLst>
                <a:path w="310" h="536">
                  <a:moveTo>
                    <a:pt x="148" y="0"/>
                  </a:moveTo>
                  <a:cubicBezTo>
                    <a:pt x="148" y="85"/>
                    <a:pt x="124" y="195"/>
                    <a:pt x="154" y="269"/>
                  </a:cubicBezTo>
                  <a:cubicBezTo>
                    <a:pt x="182" y="338"/>
                    <a:pt x="254" y="405"/>
                    <a:pt x="310" y="452"/>
                  </a:cubicBezTo>
                  <a:cubicBezTo>
                    <a:pt x="222" y="536"/>
                    <a:pt x="0" y="98"/>
                    <a:pt x="131"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6" name="Freeform 215">
              <a:extLst>
                <a:ext uri="{FF2B5EF4-FFF2-40B4-BE49-F238E27FC236}">
                  <a16:creationId xmlns:a16="http://schemas.microsoft.com/office/drawing/2014/main" id="{446DFC4F-64F9-D1B4-BB95-850E23FD5B4C}"/>
                </a:ext>
              </a:extLst>
            </p:cNvPr>
            <p:cNvSpPr>
              <a:spLocks/>
            </p:cNvSpPr>
            <p:nvPr/>
          </p:nvSpPr>
          <p:spPr bwMode="gray">
            <a:xfrm>
              <a:off x="3871512" y="2902631"/>
              <a:ext cx="170592" cy="241423"/>
            </a:xfrm>
            <a:custGeom>
              <a:avLst/>
              <a:gdLst/>
              <a:ahLst/>
              <a:cxnLst>
                <a:cxn ang="0">
                  <a:pos x="8" y="701"/>
                </a:cxn>
                <a:cxn ang="0">
                  <a:pos x="292" y="372"/>
                </a:cxn>
                <a:cxn ang="0">
                  <a:pos x="507" y="0"/>
                </a:cxn>
                <a:cxn ang="0">
                  <a:pos x="466" y="56"/>
                </a:cxn>
                <a:cxn ang="0">
                  <a:pos x="428" y="121"/>
                </a:cxn>
                <a:cxn ang="0">
                  <a:pos x="365" y="251"/>
                </a:cxn>
                <a:cxn ang="0">
                  <a:pos x="232" y="514"/>
                </a:cxn>
                <a:cxn ang="0">
                  <a:pos x="0" y="717"/>
                </a:cxn>
              </a:cxnLst>
              <a:rect l="0" t="0" r="r" b="b"/>
              <a:pathLst>
                <a:path w="507" h="717">
                  <a:moveTo>
                    <a:pt x="8" y="701"/>
                  </a:moveTo>
                  <a:cubicBezTo>
                    <a:pt x="126" y="642"/>
                    <a:pt x="212" y="486"/>
                    <a:pt x="292" y="372"/>
                  </a:cubicBezTo>
                  <a:cubicBezTo>
                    <a:pt x="352" y="287"/>
                    <a:pt x="402" y="8"/>
                    <a:pt x="507" y="0"/>
                  </a:cubicBezTo>
                  <a:cubicBezTo>
                    <a:pt x="502" y="35"/>
                    <a:pt x="481" y="30"/>
                    <a:pt x="466" y="56"/>
                  </a:cubicBezTo>
                  <a:cubicBezTo>
                    <a:pt x="456" y="72"/>
                    <a:pt x="439" y="102"/>
                    <a:pt x="428" y="121"/>
                  </a:cubicBezTo>
                  <a:cubicBezTo>
                    <a:pt x="400" y="166"/>
                    <a:pt x="384" y="201"/>
                    <a:pt x="365" y="251"/>
                  </a:cubicBezTo>
                  <a:cubicBezTo>
                    <a:pt x="327" y="350"/>
                    <a:pt x="276" y="423"/>
                    <a:pt x="232" y="514"/>
                  </a:cubicBezTo>
                  <a:cubicBezTo>
                    <a:pt x="135" y="568"/>
                    <a:pt x="118" y="700"/>
                    <a:pt x="0" y="71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7" name="Freeform 216">
              <a:extLst>
                <a:ext uri="{FF2B5EF4-FFF2-40B4-BE49-F238E27FC236}">
                  <a16:creationId xmlns:a16="http://schemas.microsoft.com/office/drawing/2014/main" id="{0920A0F7-FD85-CA2D-A271-41D519CCC967}"/>
                </a:ext>
              </a:extLst>
            </p:cNvPr>
            <p:cNvSpPr>
              <a:spLocks/>
            </p:cNvSpPr>
            <p:nvPr/>
          </p:nvSpPr>
          <p:spPr bwMode="gray">
            <a:xfrm>
              <a:off x="3744246" y="2777359"/>
              <a:ext cx="311112" cy="331636"/>
            </a:xfrm>
            <a:custGeom>
              <a:avLst/>
              <a:gdLst/>
              <a:ahLst/>
              <a:cxnLst>
                <a:cxn ang="0">
                  <a:pos x="657" y="363"/>
                </a:cxn>
                <a:cxn ang="0">
                  <a:pos x="462" y="673"/>
                </a:cxn>
                <a:cxn ang="0">
                  <a:pos x="333" y="985"/>
                </a:cxn>
                <a:cxn ang="0">
                  <a:pos x="236" y="354"/>
                </a:cxn>
                <a:cxn ang="0">
                  <a:pos x="0" y="385"/>
                </a:cxn>
                <a:cxn ang="0">
                  <a:pos x="155" y="269"/>
                </a:cxn>
                <a:cxn ang="0">
                  <a:pos x="272" y="118"/>
                </a:cxn>
                <a:cxn ang="0">
                  <a:pos x="655" y="53"/>
                </a:cxn>
                <a:cxn ang="0">
                  <a:pos x="924" y="405"/>
                </a:cxn>
                <a:cxn ang="0">
                  <a:pos x="647" y="374"/>
                </a:cxn>
              </a:cxnLst>
              <a:rect l="0" t="0" r="r" b="b"/>
              <a:pathLst>
                <a:path w="924" h="985">
                  <a:moveTo>
                    <a:pt x="657" y="363"/>
                  </a:moveTo>
                  <a:cubicBezTo>
                    <a:pt x="602" y="466"/>
                    <a:pt x="523" y="569"/>
                    <a:pt x="462" y="673"/>
                  </a:cubicBezTo>
                  <a:cubicBezTo>
                    <a:pt x="412" y="727"/>
                    <a:pt x="334" y="908"/>
                    <a:pt x="333" y="985"/>
                  </a:cubicBezTo>
                  <a:cubicBezTo>
                    <a:pt x="183" y="931"/>
                    <a:pt x="225" y="479"/>
                    <a:pt x="236" y="354"/>
                  </a:cubicBezTo>
                  <a:cubicBezTo>
                    <a:pt x="139" y="320"/>
                    <a:pt x="90" y="383"/>
                    <a:pt x="0" y="385"/>
                  </a:cubicBezTo>
                  <a:cubicBezTo>
                    <a:pt x="25" y="359"/>
                    <a:pt x="111" y="310"/>
                    <a:pt x="155" y="269"/>
                  </a:cubicBezTo>
                  <a:cubicBezTo>
                    <a:pt x="203" y="225"/>
                    <a:pt x="232" y="156"/>
                    <a:pt x="272" y="118"/>
                  </a:cubicBezTo>
                  <a:cubicBezTo>
                    <a:pt x="370" y="25"/>
                    <a:pt x="531" y="0"/>
                    <a:pt x="655" y="53"/>
                  </a:cubicBezTo>
                  <a:cubicBezTo>
                    <a:pt x="729" y="164"/>
                    <a:pt x="911" y="267"/>
                    <a:pt x="924" y="405"/>
                  </a:cubicBezTo>
                  <a:cubicBezTo>
                    <a:pt x="842" y="413"/>
                    <a:pt x="739" y="374"/>
                    <a:pt x="647" y="37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8" name="Freeform 217">
              <a:extLst>
                <a:ext uri="{FF2B5EF4-FFF2-40B4-BE49-F238E27FC236}">
                  <a16:creationId xmlns:a16="http://schemas.microsoft.com/office/drawing/2014/main" id="{08CF9B0A-D4FA-8D53-A758-9824C62A6B00}"/>
                </a:ext>
              </a:extLst>
            </p:cNvPr>
            <p:cNvSpPr>
              <a:spLocks/>
            </p:cNvSpPr>
            <p:nvPr/>
          </p:nvSpPr>
          <p:spPr bwMode="gray">
            <a:xfrm>
              <a:off x="3845859" y="2684438"/>
              <a:ext cx="124559" cy="284605"/>
            </a:xfrm>
            <a:custGeom>
              <a:avLst/>
              <a:gdLst/>
              <a:ahLst/>
              <a:cxnLst>
                <a:cxn ang="0">
                  <a:pos x="65" y="209"/>
                </a:cxn>
                <a:cxn ang="0">
                  <a:pos x="15" y="456"/>
                </a:cxn>
                <a:cxn ang="0">
                  <a:pos x="76" y="845"/>
                </a:cxn>
                <a:cxn ang="0">
                  <a:pos x="347" y="411"/>
                </a:cxn>
                <a:cxn ang="0">
                  <a:pos x="313" y="166"/>
                </a:cxn>
                <a:cxn ang="0">
                  <a:pos x="65" y="209"/>
                </a:cxn>
              </a:cxnLst>
              <a:rect l="0" t="0" r="r" b="b"/>
              <a:pathLst>
                <a:path w="370" h="845">
                  <a:moveTo>
                    <a:pt x="65" y="209"/>
                  </a:moveTo>
                  <a:cubicBezTo>
                    <a:pt x="37" y="364"/>
                    <a:pt x="31" y="299"/>
                    <a:pt x="15" y="456"/>
                  </a:cubicBezTo>
                  <a:cubicBezTo>
                    <a:pt x="0" y="610"/>
                    <a:pt x="23" y="766"/>
                    <a:pt x="76" y="845"/>
                  </a:cubicBezTo>
                  <a:cubicBezTo>
                    <a:pt x="198" y="720"/>
                    <a:pt x="370" y="495"/>
                    <a:pt x="347" y="411"/>
                  </a:cubicBezTo>
                  <a:cubicBezTo>
                    <a:pt x="326" y="334"/>
                    <a:pt x="333" y="247"/>
                    <a:pt x="313" y="166"/>
                  </a:cubicBezTo>
                  <a:cubicBezTo>
                    <a:pt x="270" y="0"/>
                    <a:pt x="129" y="113"/>
                    <a:pt x="65" y="20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29" name="Freeform 218">
              <a:extLst>
                <a:ext uri="{FF2B5EF4-FFF2-40B4-BE49-F238E27FC236}">
                  <a16:creationId xmlns:a16="http://schemas.microsoft.com/office/drawing/2014/main" id="{4CE77C95-0A2B-4587-4578-52033E4FB27B}"/>
                </a:ext>
              </a:extLst>
            </p:cNvPr>
            <p:cNvSpPr>
              <a:spLocks/>
            </p:cNvSpPr>
            <p:nvPr/>
          </p:nvSpPr>
          <p:spPr bwMode="gray">
            <a:xfrm>
              <a:off x="3813651" y="2591945"/>
              <a:ext cx="149072" cy="246126"/>
            </a:xfrm>
            <a:custGeom>
              <a:avLst/>
              <a:gdLst/>
              <a:ahLst/>
              <a:cxnLst>
                <a:cxn ang="0">
                  <a:pos x="34" y="0"/>
                </a:cxn>
                <a:cxn ang="0">
                  <a:pos x="151" y="571"/>
                </a:cxn>
                <a:cxn ang="0">
                  <a:pos x="423" y="467"/>
                </a:cxn>
              </a:cxnLst>
              <a:rect l="0" t="0" r="r" b="b"/>
              <a:pathLst>
                <a:path w="443" h="731">
                  <a:moveTo>
                    <a:pt x="34" y="0"/>
                  </a:moveTo>
                  <a:cubicBezTo>
                    <a:pt x="0" y="121"/>
                    <a:pt x="95" y="464"/>
                    <a:pt x="151" y="571"/>
                  </a:cubicBezTo>
                  <a:cubicBezTo>
                    <a:pt x="202" y="731"/>
                    <a:pt x="443" y="654"/>
                    <a:pt x="423" y="4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0" name="Freeform 219">
              <a:extLst>
                <a:ext uri="{FF2B5EF4-FFF2-40B4-BE49-F238E27FC236}">
                  <a16:creationId xmlns:a16="http://schemas.microsoft.com/office/drawing/2014/main" id="{91DCEBF3-9256-84D7-86B8-6AA0DB6FA91F}"/>
                </a:ext>
              </a:extLst>
            </p:cNvPr>
            <p:cNvSpPr>
              <a:spLocks/>
            </p:cNvSpPr>
            <p:nvPr/>
          </p:nvSpPr>
          <p:spPr bwMode="gray">
            <a:xfrm>
              <a:off x="3809233" y="2492896"/>
              <a:ext cx="237289" cy="321232"/>
            </a:xfrm>
            <a:custGeom>
              <a:avLst/>
              <a:gdLst/>
              <a:ahLst/>
              <a:cxnLst>
                <a:cxn ang="0">
                  <a:pos x="540" y="466"/>
                </a:cxn>
                <a:cxn ang="0">
                  <a:pos x="379" y="71"/>
                </a:cxn>
                <a:cxn ang="0">
                  <a:pos x="34" y="284"/>
                </a:cxn>
                <a:cxn ang="0">
                  <a:pos x="77" y="757"/>
                </a:cxn>
                <a:cxn ang="0">
                  <a:pos x="411" y="821"/>
                </a:cxn>
                <a:cxn ang="0">
                  <a:pos x="541" y="486"/>
                </a:cxn>
                <a:cxn ang="0">
                  <a:pos x="529" y="456"/>
                </a:cxn>
              </a:cxnLst>
              <a:rect l="0" t="0" r="r" b="b"/>
              <a:pathLst>
                <a:path w="705" h="954">
                  <a:moveTo>
                    <a:pt x="540" y="466"/>
                  </a:moveTo>
                  <a:cubicBezTo>
                    <a:pt x="583" y="312"/>
                    <a:pt x="527" y="143"/>
                    <a:pt x="379" y="71"/>
                  </a:cubicBezTo>
                  <a:cubicBezTo>
                    <a:pt x="233" y="0"/>
                    <a:pt x="70" y="158"/>
                    <a:pt x="34" y="284"/>
                  </a:cubicBezTo>
                  <a:cubicBezTo>
                    <a:pt x="0" y="404"/>
                    <a:pt x="21" y="650"/>
                    <a:pt x="77" y="757"/>
                  </a:cubicBezTo>
                  <a:cubicBezTo>
                    <a:pt x="152" y="900"/>
                    <a:pt x="298" y="954"/>
                    <a:pt x="411" y="821"/>
                  </a:cubicBezTo>
                  <a:cubicBezTo>
                    <a:pt x="450" y="776"/>
                    <a:pt x="705" y="503"/>
                    <a:pt x="541" y="486"/>
                  </a:cubicBezTo>
                  <a:cubicBezTo>
                    <a:pt x="544" y="469"/>
                    <a:pt x="538" y="463"/>
                    <a:pt x="529" y="45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1" name="Freeform 220">
              <a:extLst>
                <a:ext uri="{FF2B5EF4-FFF2-40B4-BE49-F238E27FC236}">
                  <a16:creationId xmlns:a16="http://schemas.microsoft.com/office/drawing/2014/main" id="{17697900-BDD3-7FFF-2363-AB5E9DA66C6A}"/>
                </a:ext>
              </a:extLst>
            </p:cNvPr>
            <p:cNvSpPr>
              <a:spLocks/>
            </p:cNvSpPr>
            <p:nvPr/>
          </p:nvSpPr>
          <p:spPr bwMode="gray">
            <a:xfrm>
              <a:off x="3906144" y="2503015"/>
              <a:ext cx="101614" cy="173015"/>
            </a:xfrm>
            <a:custGeom>
              <a:avLst/>
              <a:gdLst/>
              <a:ahLst/>
              <a:cxnLst>
                <a:cxn ang="0">
                  <a:pos x="78" y="130"/>
                </a:cxn>
                <a:cxn ang="0">
                  <a:pos x="216" y="282"/>
                </a:cxn>
                <a:cxn ang="0">
                  <a:pos x="232" y="496"/>
                </a:cxn>
                <a:cxn ang="0">
                  <a:pos x="284" y="336"/>
                </a:cxn>
                <a:cxn ang="0">
                  <a:pos x="256" y="153"/>
                </a:cxn>
                <a:cxn ang="0">
                  <a:pos x="135" y="36"/>
                </a:cxn>
                <a:cxn ang="0">
                  <a:pos x="38" y="13"/>
                </a:cxn>
                <a:cxn ang="0">
                  <a:pos x="10" y="98"/>
                </a:cxn>
                <a:cxn ang="0">
                  <a:pos x="78" y="130"/>
                </a:cxn>
              </a:cxnLst>
              <a:rect l="0" t="0" r="r" b="b"/>
              <a:pathLst>
                <a:path w="302" h="514">
                  <a:moveTo>
                    <a:pt x="78" y="130"/>
                  </a:moveTo>
                  <a:cubicBezTo>
                    <a:pt x="136" y="173"/>
                    <a:pt x="189" y="210"/>
                    <a:pt x="216" y="282"/>
                  </a:cubicBezTo>
                  <a:cubicBezTo>
                    <a:pt x="240" y="345"/>
                    <a:pt x="241" y="427"/>
                    <a:pt x="232" y="496"/>
                  </a:cubicBezTo>
                  <a:cubicBezTo>
                    <a:pt x="289" y="514"/>
                    <a:pt x="276" y="368"/>
                    <a:pt x="284" y="336"/>
                  </a:cubicBezTo>
                  <a:cubicBezTo>
                    <a:pt x="302" y="266"/>
                    <a:pt x="300" y="217"/>
                    <a:pt x="256" y="153"/>
                  </a:cubicBezTo>
                  <a:cubicBezTo>
                    <a:pt x="224" y="105"/>
                    <a:pt x="184" y="67"/>
                    <a:pt x="135" y="36"/>
                  </a:cubicBezTo>
                  <a:cubicBezTo>
                    <a:pt x="112" y="22"/>
                    <a:pt x="65" y="0"/>
                    <a:pt x="38" y="13"/>
                  </a:cubicBezTo>
                  <a:cubicBezTo>
                    <a:pt x="14" y="25"/>
                    <a:pt x="0" y="74"/>
                    <a:pt x="10" y="98"/>
                  </a:cubicBezTo>
                  <a:cubicBezTo>
                    <a:pt x="20" y="121"/>
                    <a:pt x="56" y="129"/>
                    <a:pt x="78" y="13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2" name="Freeform 221">
              <a:extLst>
                <a:ext uri="{FF2B5EF4-FFF2-40B4-BE49-F238E27FC236}">
                  <a16:creationId xmlns:a16="http://schemas.microsoft.com/office/drawing/2014/main" id="{140BAAE6-F4A9-505A-9BDC-1D0BB39A596A}"/>
                </a:ext>
              </a:extLst>
            </p:cNvPr>
            <p:cNvSpPr>
              <a:spLocks/>
            </p:cNvSpPr>
            <p:nvPr/>
          </p:nvSpPr>
          <p:spPr bwMode="gray">
            <a:xfrm>
              <a:off x="3806525" y="2496601"/>
              <a:ext cx="151779" cy="193965"/>
            </a:xfrm>
            <a:custGeom>
              <a:avLst/>
              <a:gdLst/>
              <a:ahLst/>
              <a:cxnLst>
                <a:cxn ang="0">
                  <a:pos x="370" y="157"/>
                </a:cxn>
                <a:cxn ang="0">
                  <a:pos x="151" y="329"/>
                </a:cxn>
                <a:cxn ang="0">
                  <a:pos x="23" y="576"/>
                </a:cxn>
                <a:cxn ang="0">
                  <a:pos x="11" y="500"/>
                </a:cxn>
                <a:cxn ang="0">
                  <a:pos x="0" y="499"/>
                </a:cxn>
                <a:cxn ang="0">
                  <a:pos x="56" y="165"/>
                </a:cxn>
                <a:cxn ang="0">
                  <a:pos x="330" y="16"/>
                </a:cxn>
                <a:cxn ang="0">
                  <a:pos x="370" y="157"/>
                </a:cxn>
              </a:cxnLst>
              <a:rect l="0" t="0" r="r" b="b"/>
              <a:pathLst>
                <a:path w="451" h="576">
                  <a:moveTo>
                    <a:pt x="370" y="157"/>
                  </a:moveTo>
                  <a:cubicBezTo>
                    <a:pt x="280" y="183"/>
                    <a:pt x="205" y="258"/>
                    <a:pt x="151" y="329"/>
                  </a:cubicBezTo>
                  <a:cubicBezTo>
                    <a:pt x="104" y="393"/>
                    <a:pt x="34" y="493"/>
                    <a:pt x="23" y="576"/>
                  </a:cubicBezTo>
                  <a:cubicBezTo>
                    <a:pt x="6" y="557"/>
                    <a:pt x="12" y="526"/>
                    <a:pt x="11" y="500"/>
                  </a:cubicBezTo>
                  <a:cubicBezTo>
                    <a:pt x="7" y="499"/>
                    <a:pt x="4" y="500"/>
                    <a:pt x="0" y="499"/>
                  </a:cubicBezTo>
                  <a:cubicBezTo>
                    <a:pt x="18" y="386"/>
                    <a:pt x="1" y="273"/>
                    <a:pt x="56" y="165"/>
                  </a:cubicBezTo>
                  <a:cubicBezTo>
                    <a:pt x="100" y="77"/>
                    <a:pt x="228" y="0"/>
                    <a:pt x="330" y="16"/>
                  </a:cubicBezTo>
                  <a:cubicBezTo>
                    <a:pt x="408" y="28"/>
                    <a:pt x="451" y="128"/>
                    <a:pt x="370" y="15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3" name="Freeform 222">
              <a:extLst>
                <a:ext uri="{FF2B5EF4-FFF2-40B4-BE49-F238E27FC236}">
                  <a16:creationId xmlns:a16="http://schemas.microsoft.com/office/drawing/2014/main" id="{9EB52C2C-8F46-98B9-BE93-EDE98DC36451}"/>
                </a:ext>
              </a:extLst>
            </p:cNvPr>
            <p:cNvSpPr>
              <a:spLocks/>
            </p:cNvSpPr>
            <p:nvPr/>
          </p:nvSpPr>
          <p:spPr bwMode="gray">
            <a:xfrm>
              <a:off x="3828757" y="3136643"/>
              <a:ext cx="35344" cy="32636"/>
            </a:xfrm>
            <a:custGeom>
              <a:avLst/>
              <a:gdLst/>
              <a:ahLst/>
              <a:cxnLst>
                <a:cxn ang="0">
                  <a:pos x="95" y="22"/>
                </a:cxn>
                <a:cxn ang="0">
                  <a:pos x="93" y="77"/>
                </a:cxn>
                <a:cxn ang="0">
                  <a:pos x="95" y="30"/>
                </a:cxn>
              </a:cxnLst>
              <a:rect l="0" t="0" r="r" b="b"/>
              <a:pathLst>
                <a:path w="105" h="97">
                  <a:moveTo>
                    <a:pt x="95" y="22"/>
                  </a:moveTo>
                  <a:cubicBezTo>
                    <a:pt x="0" y="0"/>
                    <a:pt x="11" y="97"/>
                    <a:pt x="93" y="77"/>
                  </a:cubicBezTo>
                  <a:cubicBezTo>
                    <a:pt x="105" y="57"/>
                    <a:pt x="101" y="43"/>
                    <a:pt x="95" y="3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4" name="Freeform 223">
              <a:extLst>
                <a:ext uri="{FF2B5EF4-FFF2-40B4-BE49-F238E27FC236}">
                  <a16:creationId xmlns:a16="http://schemas.microsoft.com/office/drawing/2014/main" id="{D6E4F534-3D6D-038A-15D5-FDFD0CD8A2AC}"/>
                </a:ext>
              </a:extLst>
            </p:cNvPr>
            <p:cNvSpPr>
              <a:spLocks/>
            </p:cNvSpPr>
            <p:nvPr/>
          </p:nvSpPr>
          <p:spPr bwMode="gray">
            <a:xfrm>
              <a:off x="3846857" y="3218447"/>
              <a:ext cx="20237" cy="26223"/>
            </a:xfrm>
            <a:custGeom>
              <a:avLst/>
              <a:gdLst/>
              <a:ahLst/>
              <a:cxnLst>
                <a:cxn ang="0">
                  <a:pos x="57" y="21"/>
                </a:cxn>
                <a:cxn ang="0">
                  <a:pos x="18" y="6"/>
                </a:cxn>
                <a:cxn ang="0">
                  <a:pos x="40" y="78"/>
                </a:cxn>
                <a:cxn ang="0">
                  <a:pos x="57" y="37"/>
                </a:cxn>
              </a:cxnLst>
              <a:rect l="0" t="0" r="r" b="b"/>
              <a:pathLst>
                <a:path w="60" h="78">
                  <a:moveTo>
                    <a:pt x="57" y="21"/>
                  </a:moveTo>
                  <a:cubicBezTo>
                    <a:pt x="45" y="10"/>
                    <a:pt x="38" y="0"/>
                    <a:pt x="18" y="6"/>
                  </a:cubicBezTo>
                  <a:cubicBezTo>
                    <a:pt x="0" y="35"/>
                    <a:pt x="9" y="63"/>
                    <a:pt x="40" y="78"/>
                  </a:cubicBezTo>
                  <a:cubicBezTo>
                    <a:pt x="60" y="68"/>
                    <a:pt x="57" y="57"/>
                    <a:pt x="57" y="3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5" name="Freeform 224">
              <a:extLst>
                <a:ext uri="{FF2B5EF4-FFF2-40B4-BE49-F238E27FC236}">
                  <a16:creationId xmlns:a16="http://schemas.microsoft.com/office/drawing/2014/main" id="{F6C46F0B-1071-86D4-36EF-5788562D0EC2}"/>
                </a:ext>
              </a:extLst>
            </p:cNvPr>
            <p:cNvSpPr>
              <a:spLocks/>
            </p:cNvSpPr>
            <p:nvPr/>
          </p:nvSpPr>
          <p:spPr bwMode="gray">
            <a:xfrm>
              <a:off x="3966428" y="3238969"/>
              <a:ext cx="105319" cy="94916"/>
            </a:xfrm>
            <a:custGeom>
              <a:avLst/>
              <a:gdLst/>
              <a:ahLst/>
              <a:cxnLst>
                <a:cxn ang="0">
                  <a:pos x="8" y="0"/>
                </a:cxn>
                <a:cxn ang="0">
                  <a:pos x="112" y="180"/>
                </a:cxn>
                <a:cxn ang="0">
                  <a:pos x="313" y="273"/>
                </a:cxn>
                <a:cxn ang="0">
                  <a:pos x="111" y="212"/>
                </a:cxn>
                <a:cxn ang="0">
                  <a:pos x="0" y="16"/>
                </a:cxn>
              </a:cxnLst>
              <a:rect l="0" t="0" r="r" b="b"/>
              <a:pathLst>
                <a:path w="313" h="282">
                  <a:moveTo>
                    <a:pt x="8" y="0"/>
                  </a:moveTo>
                  <a:cubicBezTo>
                    <a:pt x="64" y="63"/>
                    <a:pt x="12" y="138"/>
                    <a:pt x="112" y="180"/>
                  </a:cubicBezTo>
                  <a:cubicBezTo>
                    <a:pt x="169" y="203"/>
                    <a:pt x="302" y="196"/>
                    <a:pt x="313" y="273"/>
                  </a:cubicBezTo>
                  <a:cubicBezTo>
                    <a:pt x="272" y="282"/>
                    <a:pt x="151" y="228"/>
                    <a:pt x="111" y="212"/>
                  </a:cubicBezTo>
                  <a:cubicBezTo>
                    <a:pt x="27" y="178"/>
                    <a:pt x="7" y="101"/>
                    <a:pt x="0" y="1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sp>
          <p:nvSpPr>
            <p:cNvPr id="436" name="Freeform 225">
              <a:extLst>
                <a:ext uri="{FF2B5EF4-FFF2-40B4-BE49-F238E27FC236}">
                  <a16:creationId xmlns:a16="http://schemas.microsoft.com/office/drawing/2014/main" id="{0F7E08A0-4D10-9C3D-4215-D388B956A3EE}"/>
                </a:ext>
              </a:extLst>
            </p:cNvPr>
            <p:cNvSpPr>
              <a:spLocks/>
            </p:cNvSpPr>
            <p:nvPr/>
          </p:nvSpPr>
          <p:spPr bwMode="gray">
            <a:xfrm>
              <a:off x="3750231" y="3233554"/>
              <a:ext cx="58004" cy="82517"/>
            </a:xfrm>
            <a:custGeom>
              <a:avLst/>
              <a:gdLst/>
              <a:ahLst/>
              <a:cxnLst>
                <a:cxn ang="0">
                  <a:pos x="110" y="0"/>
                </a:cxn>
                <a:cxn ang="0">
                  <a:pos x="0" y="226"/>
                </a:cxn>
                <a:cxn ang="0">
                  <a:pos x="118" y="16"/>
                </a:cxn>
              </a:cxnLst>
              <a:rect l="0" t="0" r="r" b="b"/>
              <a:pathLst>
                <a:path w="172" h="245">
                  <a:moveTo>
                    <a:pt x="110" y="0"/>
                  </a:moveTo>
                  <a:cubicBezTo>
                    <a:pt x="115" y="91"/>
                    <a:pt x="69" y="180"/>
                    <a:pt x="0" y="226"/>
                  </a:cubicBezTo>
                  <a:cubicBezTo>
                    <a:pt x="97" y="245"/>
                    <a:pt x="172" y="88"/>
                    <a:pt x="118" y="1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a:endParaRPr>
            </a:p>
          </p:txBody>
        </p:sp>
      </p:grpSp>
      <p:sp>
        <p:nvSpPr>
          <p:cNvPr id="437" name="TextBox 436">
            <a:extLst>
              <a:ext uri="{FF2B5EF4-FFF2-40B4-BE49-F238E27FC236}">
                <a16:creationId xmlns:a16="http://schemas.microsoft.com/office/drawing/2014/main" id="{8436391B-96F1-013F-50B5-95036A2DB4D4}"/>
              </a:ext>
            </a:extLst>
          </p:cNvPr>
          <p:cNvSpPr txBox="1"/>
          <p:nvPr/>
        </p:nvSpPr>
        <p:spPr>
          <a:xfrm>
            <a:off x="10364795" y="2180939"/>
            <a:ext cx="973844" cy="954107"/>
          </a:xfrm>
          <a:prstGeom prst="rect">
            <a:avLst/>
          </a:prstGeom>
          <a:noFill/>
        </p:spPr>
        <p:txBody>
          <a:bodyPr wrap="square" rtlCol="0">
            <a:spAutoFit/>
          </a:bodyPr>
          <a:lstStyle/>
          <a:p>
            <a:r>
              <a:rPr lang="en-US" sz="800">
                <a:solidFill>
                  <a:prstClr val="black"/>
                </a:solidFill>
                <a:latin typeface="Calibri"/>
              </a:rPr>
              <a:t>Production:</a:t>
            </a:r>
          </a:p>
          <a:p>
            <a:r>
              <a:rPr lang="en-US" sz="800">
                <a:solidFill>
                  <a:prstClr val="black"/>
                </a:solidFill>
                <a:latin typeface="Calibri"/>
              </a:rPr>
              <a:t>Tool 1</a:t>
            </a:r>
          </a:p>
          <a:p>
            <a:r>
              <a:rPr lang="en-US" sz="800">
                <a:solidFill>
                  <a:prstClr val="black"/>
                </a:solidFill>
                <a:latin typeface="Calibri"/>
              </a:rPr>
              <a:t>Tool 2</a:t>
            </a:r>
          </a:p>
          <a:p>
            <a:r>
              <a:rPr lang="en-US" sz="800">
                <a:solidFill>
                  <a:prstClr val="black"/>
                </a:solidFill>
                <a:latin typeface="Calibri"/>
              </a:rPr>
              <a:t>Tool 3</a:t>
            </a:r>
          </a:p>
          <a:p>
            <a:r>
              <a:rPr lang="en-US" sz="800">
                <a:solidFill>
                  <a:prstClr val="black"/>
                </a:solidFill>
                <a:latin typeface="Calibri"/>
              </a:rPr>
              <a:t>Logistics:</a:t>
            </a:r>
          </a:p>
          <a:p>
            <a:r>
              <a:rPr lang="en-US" sz="800">
                <a:solidFill>
                  <a:prstClr val="black"/>
                </a:solidFill>
                <a:latin typeface="Calibri"/>
              </a:rPr>
              <a:t>Tool 4</a:t>
            </a:r>
          </a:p>
          <a:p>
            <a:r>
              <a:rPr lang="en-US" sz="800">
                <a:solidFill>
                  <a:prstClr val="black"/>
                </a:solidFill>
                <a:latin typeface="Calibri"/>
              </a:rPr>
              <a:t>Tool 5</a:t>
            </a:r>
          </a:p>
        </p:txBody>
      </p:sp>
      <p:grpSp>
        <p:nvGrpSpPr>
          <p:cNvPr id="438" name="METRO ICON - gear wheel 2">
            <a:extLst>
              <a:ext uri="{FF2B5EF4-FFF2-40B4-BE49-F238E27FC236}">
                <a16:creationId xmlns:a16="http://schemas.microsoft.com/office/drawing/2014/main" id="{E2D21886-74F7-7FD8-0BC4-8C8C8B8CF958}"/>
              </a:ext>
            </a:extLst>
          </p:cNvPr>
          <p:cNvGrpSpPr>
            <a:grpSpLocks noChangeAspect="1"/>
          </p:cNvGrpSpPr>
          <p:nvPr/>
        </p:nvGrpSpPr>
        <p:grpSpPr bwMode="gray">
          <a:xfrm>
            <a:off x="10187099" y="2216354"/>
            <a:ext cx="260710" cy="247261"/>
            <a:chOff x="7060957" y="4378201"/>
            <a:chExt cx="572246" cy="542726"/>
          </a:xfrm>
          <a:solidFill>
            <a:sysClr val="windowText" lastClr="000000"/>
          </a:solidFill>
        </p:grpSpPr>
        <p:sp>
          <p:nvSpPr>
            <p:cNvPr id="439" name="Freeform 33">
              <a:extLst>
                <a:ext uri="{FF2B5EF4-FFF2-40B4-BE49-F238E27FC236}">
                  <a16:creationId xmlns:a16="http://schemas.microsoft.com/office/drawing/2014/main" id="{E02CB760-6BEA-B1F6-0F28-647C9CE374A2}"/>
                </a:ext>
              </a:extLst>
            </p:cNvPr>
            <p:cNvSpPr>
              <a:spLocks noEditPoints="1"/>
            </p:cNvSpPr>
            <p:nvPr/>
          </p:nvSpPr>
          <p:spPr bwMode="gray">
            <a:xfrm rot="20298125">
              <a:off x="7224323" y="4505591"/>
              <a:ext cx="408880" cy="415336"/>
            </a:xfrm>
            <a:custGeom>
              <a:avLst/>
              <a:gdLst>
                <a:gd name="T0" fmla="*/ 51 w 266"/>
                <a:gd name="T1" fmla="*/ 26 h 270"/>
                <a:gd name="T2" fmla="*/ 69 w 266"/>
                <a:gd name="T3" fmla="*/ 35 h 270"/>
                <a:gd name="T4" fmla="*/ 108 w 266"/>
                <a:gd name="T5" fmla="*/ 18 h 270"/>
                <a:gd name="T6" fmla="*/ 113 w 266"/>
                <a:gd name="T7" fmla="*/ 3 h 270"/>
                <a:gd name="T8" fmla="*/ 118 w 266"/>
                <a:gd name="T9" fmla="*/ 0 h 270"/>
                <a:gd name="T10" fmla="*/ 147 w 266"/>
                <a:gd name="T11" fmla="*/ 0 h 270"/>
                <a:gd name="T12" fmla="*/ 152 w 266"/>
                <a:gd name="T13" fmla="*/ 4 h 270"/>
                <a:gd name="T14" fmla="*/ 158 w 266"/>
                <a:gd name="T15" fmla="*/ 21 h 270"/>
                <a:gd name="T16" fmla="*/ 194 w 266"/>
                <a:gd name="T17" fmla="*/ 36 h 270"/>
                <a:gd name="T18" fmla="*/ 210 w 266"/>
                <a:gd name="T19" fmla="*/ 28 h 270"/>
                <a:gd name="T20" fmla="*/ 217 w 266"/>
                <a:gd name="T21" fmla="*/ 29 h 270"/>
                <a:gd name="T22" fmla="*/ 237 w 266"/>
                <a:gd name="T23" fmla="*/ 50 h 270"/>
                <a:gd name="T24" fmla="*/ 238 w 266"/>
                <a:gd name="T25" fmla="*/ 55 h 270"/>
                <a:gd name="T26" fmla="*/ 231 w 266"/>
                <a:gd name="T27" fmla="*/ 70 h 270"/>
                <a:gd name="T28" fmla="*/ 247 w 266"/>
                <a:gd name="T29" fmla="*/ 110 h 270"/>
                <a:gd name="T30" fmla="*/ 262 w 266"/>
                <a:gd name="T31" fmla="*/ 115 h 270"/>
                <a:gd name="T32" fmla="*/ 266 w 266"/>
                <a:gd name="T33" fmla="*/ 121 h 270"/>
                <a:gd name="T34" fmla="*/ 266 w 266"/>
                <a:gd name="T35" fmla="*/ 148 h 270"/>
                <a:gd name="T36" fmla="*/ 261 w 266"/>
                <a:gd name="T37" fmla="*/ 155 h 270"/>
                <a:gd name="T38" fmla="*/ 244 w 266"/>
                <a:gd name="T39" fmla="*/ 161 h 270"/>
                <a:gd name="T40" fmla="*/ 230 w 266"/>
                <a:gd name="T41" fmla="*/ 196 h 270"/>
                <a:gd name="T42" fmla="*/ 239 w 266"/>
                <a:gd name="T43" fmla="*/ 217 h 270"/>
                <a:gd name="T44" fmla="*/ 216 w 266"/>
                <a:gd name="T45" fmla="*/ 241 h 270"/>
                <a:gd name="T46" fmla="*/ 211 w 266"/>
                <a:gd name="T47" fmla="*/ 241 h 270"/>
                <a:gd name="T48" fmla="*/ 195 w 266"/>
                <a:gd name="T49" fmla="*/ 234 h 270"/>
                <a:gd name="T50" fmla="*/ 158 w 266"/>
                <a:gd name="T51" fmla="*/ 249 h 270"/>
                <a:gd name="T52" fmla="*/ 152 w 266"/>
                <a:gd name="T53" fmla="*/ 266 h 270"/>
                <a:gd name="T54" fmla="*/ 147 w 266"/>
                <a:gd name="T55" fmla="*/ 269 h 270"/>
                <a:gd name="T56" fmla="*/ 118 w 266"/>
                <a:gd name="T57" fmla="*/ 269 h 270"/>
                <a:gd name="T58" fmla="*/ 114 w 266"/>
                <a:gd name="T59" fmla="*/ 266 h 270"/>
                <a:gd name="T60" fmla="*/ 108 w 266"/>
                <a:gd name="T61" fmla="*/ 251 h 270"/>
                <a:gd name="T62" fmla="*/ 70 w 266"/>
                <a:gd name="T63" fmla="*/ 234 h 270"/>
                <a:gd name="T64" fmla="*/ 54 w 266"/>
                <a:gd name="T65" fmla="*/ 241 h 270"/>
                <a:gd name="T66" fmla="*/ 49 w 266"/>
                <a:gd name="T67" fmla="*/ 241 h 270"/>
                <a:gd name="T68" fmla="*/ 28 w 266"/>
                <a:gd name="T69" fmla="*/ 220 h 270"/>
                <a:gd name="T70" fmla="*/ 28 w 266"/>
                <a:gd name="T71" fmla="*/ 214 h 270"/>
                <a:gd name="T72" fmla="*/ 36 w 266"/>
                <a:gd name="T73" fmla="*/ 196 h 270"/>
                <a:gd name="T74" fmla="*/ 22 w 266"/>
                <a:gd name="T75" fmla="*/ 161 h 270"/>
                <a:gd name="T76" fmla="*/ 3 w 266"/>
                <a:gd name="T77" fmla="*/ 154 h 270"/>
                <a:gd name="T78" fmla="*/ 0 w 266"/>
                <a:gd name="T79" fmla="*/ 149 h 270"/>
                <a:gd name="T80" fmla="*/ 0 w 266"/>
                <a:gd name="T81" fmla="*/ 120 h 270"/>
                <a:gd name="T82" fmla="*/ 3 w 266"/>
                <a:gd name="T83" fmla="*/ 115 h 270"/>
                <a:gd name="T84" fmla="*/ 19 w 266"/>
                <a:gd name="T85" fmla="*/ 109 h 270"/>
                <a:gd name="T86" fmla="*/ 34 w 266"/>
                <a:gd name="T87" fmla="*/ 70 h 270"/>
                <a:gd name="T88" fmla="*/ 28 w 266"/>
                <a:gd name="T89" fmla="*/ 55 h 270"/>
                <a:gd name="T90" fmla="*/ 28 w 266"/>
                <a:gd name="T91" fmla="*/ 50 h 270"/>
                <a:gd name="T92" fmla="*/ 51 w 266"/>
                <a:gd name="T93" fmla="*/ 26 h 270"/>
                <a:gd name="T94" fmla="*/ 181 w 266"/>
                <a:gd name="T95" fmla="*/ 135 h 270"/>
                <a:gd name="T96" fmla="*/ 133 w 266"/>
                <a:gd name="T97" fmla="*/ 85 h 270"/>
                <a:gd name="T98" fmla="*/ 84 w 266"/>
                <a:gd name="T99" fmla="*/ 135 h 270"/>
                <a:gd name="T100" fmla="*/ 133 w 266"/>
                <a:gd name="T101" fmla="*/ 184 h 270"/>
                <a:gd name="T102" fmla="*/ 181 w 266"/>
                <a:gd name="T103" fmla="*/ 13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270">
                  <a:moveTo>
                    <a:pt x="51" y="26"/>
                  </a:moveTo>
                  <a:cubicBezTo>
                    <a:pt x="57" y="29"/>
                    <a:pt x="63" y="32"/>
                    <a:pt x="69" y="35"/>
                  </a:cubicBezTo>
                  <a:cubicBezTo>
                    <a:pt x="86" y="43"/>
                    <a:pt x="102" y="36"/>
                    <a:pt x="108" y="18"/>
                  </a:cubicBezTo>
                  <a:cubicBezTo>
                    <a:pt x="110" y="13"/>
                    <a:pt x="112" y="8"/>
                    <a:pt x="113" y="3"/>
                  </a:cubicBezTo>
                  <a:cubicBezTo>
                    <a:pt x="114" y="1"/>
                    <a:pt x="116" y="0"/>
                    <a:pt x="118" y="0"/>
                  </a:cubicBezTo>
                  <a:cubicBezTo>
                    <a:pt x="128" y="0"/>
                    <a:pt x="137" y="0"/>
                    <a:pt x="147" y="0"/>
                  </a:cubicBezTo>
                  <a:cubicBezTo>
                    <a:pt x="150" y="0"/>
                    <a:pt x="151" y="1"/>
                    <a:pt x="152" y="4"/>
                  </a:cubicBezTo>
                  <a:cubicBezTo>
                    <a:pt x="154" y="10"/>
                    <a:pt x="156" y="16"/>
                    <a:pt x="158" y="21"/>
                  </a:cubicBezTo>
                  <a:cubicBezTo>
                    <a:pt x="165" y="35"/>
                    <a:pt x="179" y="42"/>
                    <a:pt x="194" y="36"/>
                  </a:cubicBezTo>
                  <a:cubicBezTo>
                    <a:pt x="199" y="34"/>
                    <a:pt x="205" y="31"/>
                    <a:pt x="210" y="28"/>
                  </a:cubicBezTo>
                  <a:cubicBezTo>
                    <a:pt x="213" y="27"/>
                    <a:pt x="214" y="27"/>
                    <a:pt x="217" y="29"/>
                  </a:cubicBezTo>
                  <a:cubicBezTo>
                    <a:pt x="223" y="36"/>
                    <a:pt x="230" y="43"/>
                    <a:pt x="237" y="50"/>
                  </a:cubicBezTo>
                  <a:cubicBezTo>
                    <a:pt x="239" y="52"/>
                    <a:pt x="239" y="53"/>
                    <a:pt x="238" y="55"/>
                  </a:cubicBezTo>
                  <a:cubicBezTo>
                    <a:pt x="236" y="60"/>
                    <a:pt x="233" y="65"/>
                    <a:pt x="231" y="70"/>
                  </a:cubicBezTo>
                  <a:cubicBezTo>
                    <a:pt x="223" y="87"/>
                    <a:pt x="230" y="103"/>
                    <a:pt x="247" y="110"/>
                  </a:cubicBezTo>
                  <a:cubicBezTo>
                    <a:pt x="252" y="112"/>
                    <a:pt x="257" y="114"/>
                    <a:pt x="262" y="115"/>
                  </a:cubicBezTo>
                  <a:cubicBezTo>
                    <a:pt x="265" y="116"/>
                    <a:pt x="266" y="118"/>
                    <a:pt x="266" y="121"/>
                  </a:cubicBezTo>
                  <a:cubicBezTo>
                    <a:pt x="265" y="130"/>
                    <a:pt x="265" y="139"/>
                    <a:pt x="266" y="148"/>
                  </a:cubicBezTo>
                  <a:cubicBezTo>
                    <a:pt x="266" y="152"/>
                    <a:pt x="264" y="154"/>
                    <a:pt x="261" y="155"/>
                  </a:cubicBezTo>
                  <a:cubicBezTo>
                    <a:pt x="255" y="156"/>
                    <a:pt x="250" y="158"/>
                    <a:pt x="244" y="161"/>
                  </a:cubicBezTo>
                  <a:cubicBezTo>
                    <a:pt x="231" y="167"/>
                    <a:pt x="224" y="182"/>
                    <a:pt x="230" y="196"/>
                  </a:cubicBezTo>
                  <a:cubicBezTo>
                    <a:pt x="232" y="203"/>
                    <a:pt x="236" y="210"/>
                    <a:pt x="239" y="217"/>
                  </a:cubicBezTo>
                  <a:cubicBezTo>
                    <a:pt x="231" y="225"/>
                    <a:pt x="224" y="233"/>
                    <a:pt x="216" y="241"/>
                  </a:cubicBezTo>
                  <a:cubicBezTo>
                    <a:pt x="215" y="242"/>
                    <a:pt x="212" y="242"/>
                    <a:pt x="211" y="241"/>
                  </a:cubicBezTo>
                  <a:cubicBezTo>
                    <a:pt x="206" y="239"/>
                    <a:pt x="200" y="236"/>
                    <a:pt x="195" y="234"/>
                  </a:cubicBezTo>
                  <a:cubicBezTo>
                    <a:pt x="180" y="228"/>
                    <a:pt x="165" y="234"/>
                    <a:pt x="158" y="249"/>
                  </a:cubicBezTo>
                  <a:cubicBezTo>
                    <a:pt x="156" y="254"/>
                    <a:pt x="154" y="261"/>
                    <a:pt x="152" y="266"/>
                  </a:cubicBezTo>
                  <a:cubicBezTo>
                    <a:pt x="151" y="268"/>
                    <a:pt x="149" y="269"/>
                    <a:pt x="147" y="269"/>
                  </a:cubicBezTo>
                  <a:cubicBezTo>
                    <a:pt x="137" y="270"/>
                    <a:pt x="128" y="270"/>
                    <a:pt x="118" y="269"/>
                  </a:cubicBezTo>
                  <a:cubicBezTo>
                    <a:pt x="116" y="269"/>
                    <a:pt x="114" y="268"/>
                    <a:pt x="114" y="266"/>
                  </a:cubicBezTo>
                  <a:cubicBezTo>
                    <a:pt x="112" y="261"/>
                    <a:pt x="110" y="256"/>
                    <a:pt x="108" y="251"/>
                  </a:cubicBezTo>
                  <a:cubicBezTo>
                    <a:pt x="102" y="234"/>
                    <a:pt x="86" y="227"/>
                    <a:pt x="70" y="234"/>
                  </a:cubicBezTo>
                  <a:cubicBezTo>
                    <a:pt x="65" y="236"/>
                    <a:pt x="59" y="239"/>
                    <a:pt x="54" y="241"/>
                  </a:cubicBezTo>
                  <a:cubicBezTo>
                    <a:pt x="53" y="242"/>
                    <a:pt x="50" y="242"/>
                    <a:pt x="49" y="241"/>
                  </a:cubicBezTo>
                  <a:cubicBezTo>
                    <a:pt x="42" y="234"/>
                    <a:pt x="35" y="227"/>
                    <a:pt x="28" y="220"/>
                  </a:cubicBezTo>
                  <a:cubicBezTo>
                    <a:pt x="26" y="218"/>
                    <a:pt x="26" y="216"/>
                    <a:pt x="28" y="214"/>
                  </a:cubicBezTo>
                  <a:cubicBezTo>
                    <a:pt x="30" y="208"/>
                    <a:pt x="33" y="202"/>
                    <a:pt x="36" y="196"/>
                  </a:cubicBezTo>
                  <a:cubicBezTo>
                    <a:pt x="41" y="182"/>
                    <a:pt x="35" y="167"/>
                    <a:pt x="22" y="161"/>
                  </a:cubicBezTo>
                  <a:cubicBezTo>
                    <a:pt x="16" y="158"/>
                    <a:pt x="9" y="156"/>
                    <a:pt x="3" y="154"/>
                  </a:cubicBezTo>
                  <a:cubicBezTo>
                    <a:pt x="1" y="153"/>
                    <a:pt x="0" y="152"/>
                    <a:pt x="0" y="149"/>
                  </a:cubicBezTo>
                  <a:cubicBezTo>
                    <a:pt x="0" y="139"/>
                    <a:pt x="0" y="130"/>
                    <a:pt x="0" y="120"/>
                  </a:cubicBezTo>
                  <a:cubicBezTo>
                    <a:pt x="0" y="117"/>
                    <a:pt x="0" y="116"/>
                    <a:pt x="3" y="115"/>
                  </a:cubicBezTo>
                  <a:cubicBezTo>
                    <a:pt x="8" y="113"/>
                    <a:pt x="14" y="112"/>
                    <a:pt x="19" y="109"/>
                  </a:cubicBezTo>
                  <a:cubicBezTo>
                    <a:pt x="35" y="103"/>
                    <a:pt x="42" y="86"/>
                    <a:pt x="34" y="70"/>
                  </a:cubicBezTo>
                  <a:cubicBezTo>
                    <a:pt x="32" y="65"/>
                    <a:pt x="30" y="60"/>
                    <a:pt x="28" y="55"/>
                  </a:cubicBezTo>
                  <a:cubicBezTo>
                    <a:pt x="27" y="54"/>
                    <a:pt x="27" y="51"/>
                    <a:pt x="28" y="50"/>
                  </a:cubicBezTo>
                  <a:cubicBezTo>
                    <a:pt x="36" y="42"/>
                    <a:pt x="43" y="34"/>
                    <a:pt x="51" y="26"/>
                  </a:cubicBezTo>
                  <a:close/>
                  <a:moveTo>
                    <a:pt x="181" y="135"/>
                  </a:moveTo>
                  <a:cubicBezTo>
                    <a:pt x="181" y="107"/>
                    <a:pt x="160" y="85"/>
                    <a:pt x="133" y="85"/>
                  </a:cubicBezTo>
                  <a:cubicBezTo>
                    <a:pt x="106" y="85"/>
                    <a:pt x="84" y="107"/>
                    <a:pt x="84" y="135"/>
                  </a:cubicBezTo>
                  <a:cubicBezTo>
                    <a:pt x="84" y="162"/>
                    <a:pt x="106" y="185"/>
                    <a:pt x="133" y="184"/>
                  </a:cubicBezTo>
                  <a:cubicBezTo>
                    <a:pt x="160" y="184"/>
                    <a:pt x="181" y="162"/>
                    <a:pt x="181" y="13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40" name="Freeform 33">
              <a:extLst>
                <a:ext uri="{FF2B5EF4-FFF2-40B4-BE49-F238E27FC236}">
                  <a16:creationId xmlns:a16="http://schemas.microsoft.com/office/drawing/2014/main" id="{FBFDF4E2-ABDC-8DC4-B2BD-6C8A0B01C69B}"/>
                </a:ext>
              </a:extLst>
            </p:cNvPr>
            <p:cNvSpPr>
              <a:spLocks noEditPoints="1"/>
            </p:cNvSpPr>
            <p:nvPr/>
          </p:nvSpPr>
          <p:spPr bwMode="gray">
            <a:xfrm rot="20298125">
              <a:off x="7060957" y="4378201"/>
              <a:ext cx="217353" cy="221656"/>
            </a:xfrm>
            <a:custGeom>
              <a:avLst/>
              <a:gdLst>
                <a:gd name="T0" fmla="*/ 127 w 141"/>
                <a:gd name="T1" fmla="*/ 28 h 144"/>
                <a:gd name="T2" fmla="*/ 124 w 141"/>
                <a:gd name="T3" fmla="*/ 36 h 144"/>
                <a:gd name="T4" fmla="*/ 133 w 141"/>
                <a:gd name="T5" fmla="*/ 59 h 144"/>
                <a:gd name="T6" fmla="*/ 141 w 141"/>
                <a:gd name="T7" fmla="*/ 71 h 144"/>
                <a:gd name="T8" fmla="*/ 132 w 141"/>
                <a:gd name="T9" fmla="*/ 85 h 144"/>
                <a:gd name="T10" fmla="*/ 124 w 141"/>
                <a:gd name="T11" fmla="*/ 107 h 144"/>
                <a:gd name="T12" fmla="*/ 121 w 141"/>
                <a:gd name="T13" fmla="*/ 123 h 144"/>
                <a:gd name="T14" fmla="*/ 106 w 141"/>
                <a:gd name="T15" fmla="*/ 125 h 144"/>
                <a:gd name="T16" fmla="*/ 84 w 141"/>
                <a:gd name="T17" fmla="*/ 135 h 144"/>
                <a:gd name="T18" fmla="*/ 71 w 141"/>
                <a:gd name="T19" fmla="*/ 144 h 144"/>
                <a:gd name="T20" fmla="*/ 58 w 141"/>
                <a:gd name="T21" fmla="*/ 135 h 144"/>
                <a:gd name="T22" fmla="*/ 36 w 141"/>
                <a:gd name="T23" fmla="*/ 126 h 144"/>
                <a:gd name="T24" fmla="*/ 21 w 141"/>
                <a:gd name="T25" fmla="*/ 123 h 144"/>
                <a:gd name="T26" fmla="*/ 18 w 141"/>
                <a:gd name="T27" fmla="*/ 107 h 144"/>
                <a:gd name="T28" fmla="*/ 9 w 141"/>
                <a:gd name="T29" fmla="*/ 85 h 144"/>
                <a:gd name="T30" fmla="*/ 0 w 141"/>
                <a:gd name="T31" fmla="*/ 71 h 144"/>
                <a:gd name="T32" fmla="*/ 8 w 141"/>
                <a:gd name="T33" fmla="*/ 60 h 144"/>
                <a:gd name="T34" fmla="*/ 18 w 141"/>
                <a:gd name="T35" fmla="*/ 36 h 144"/>
                <a:gd name="T36" fmla="*/ 20 w 141"/>
                <a:gd name="T37" fmla="*/ 22 h 144"/>
                <a:gd name="T38" fmla="*/ 37 w 141"/>
                <a:gd name="T39" fmla="*/ 19 h 144"/>
                <a:gd name="T40" fmla="*/ 58 w 141"/>
                <a:gd name="T41" fmla="*/ 10 h 144"/>
                <a:gd name="T42" fmla="*/ 73 w 141"/>
                <a:gd name="T43" fmla="*/ 0 h 144"/>
                <a:gd name="T44" fmla="*/ 78 w 141"/>
                <a:gd name="T45" fmla="*/ 0 h 144"/>
                <a:gd name="T46" fmla="*/ 81 w 141"/>
                <a:gd name="T47" fmla="*/ 3 h 144"/>
                <a:gd name="T48" fmla="*/ 84 w 141"/>
                <a:gd name="T49" fmla="*/ 11 h 144"/>
                <a:gd name="T50" fmla="*/ 104 w 141"/>
                <a:gd name="T51" fmla="*/ 19 h 144"/>
                <a:gd name="T52" fmla="*/ 123 w 141"/>
                <a:gd name="T53" fmla="*/ 23 h 144"/>
                <a:gd name="T54" fmla="*/ 127 w 141"/>
                <a:gd name="T55" fmla="*/ 28 h 144"/>
                <a:gd name="T56" fmla="*/ 97 w 141"/>
                <a:gd name="T57" fmla="*/ 72 h 144"/>
                <a:gd name="T58" fmla="*/ 71 w 141"/>
                <a:gd name="T59" fmla="*/ 46 h 144"/>
                <a:gd name="T60" fmla="*/ 45 w 141"/>
                <a:gd name="T61" fmla="*/ 72 h 144"/>
                <a:gd name="T62" fmla="*/ 71 w 141"/>
                <a:gd name="T63" fmla="*/ 98 h 144"/>
                <a:gd name="T64" fmla="*/ 97 w 141"/>
                <a:gd name="T6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44">
                  <a:moveTo>
                    <a:pt x="127" y="28"/>
                  </a:moveTo>
                  <a:cubicBezTo>
                    <a:pt x="126" y="31"/>
                    <a:pt x="125" y="34"/>
                    <a:pt x="124" y="36"/>
                  </a:cubicBezTo>
                  <a:cubicBezTo>
                    <a:pt x="119" y="47"/>
                    <a:pt x="122" y="55"/>
                    <a:pt x="133" y="59"/>
                  </a:cubicBezTo>
                  <a:cubicBezTo>
                    <a:pt x="141" y="62"/>
                    <a:pt x="141" y="62"/>
                    <a:pt x="141" y="71"/>
                  </a:cubicBezTo>
                  <a:cubicBezTo>
                    <a:pt x="141" y="81"/>
                    <a:pt x="141" y="81"/>
                    <a:pt x="132" y="85"/>
                  </a:cubicBezTo>
                  <a:cubicBezTo>
                    <a:pt x="122" y="89"/>
                    <a:pt x="119" y="97"/>
                    <a:pt x="124" y="107"/>
                  </a:cubicBezTo>
                  <a:cubicBezTo>
                    <a:pt x="128" y="116"/>
                    <a:pt x="128" y="116"/>
                    <a:pt x="121" y="123"/>
                  </a:cubicBezTo>
                  <a:cubicBezTo>
                    <a:pt x="114" y="129"/>
                    <a:pt x="114" y="129"/>
                    <a:pt x="106" y="125"/>
                  </a:cubicBezTo>
                  <a:cubicBezTo>
                    <a:pt x="96" y="121"/>
                    <a:pt x="87" y="124"/>
                    <a:pt x="84" y="135"/>
                  </a:cubicBezTo>
                  <a:cubicBezTo>
                    <a:pt x="80" y="144"/>
                    <a:pt x="80" y="144"/>
                    <a:pt x="71" y="144"/>
                  </a:cubicBezTo>
                  <a:cubicBezTo>
                    <a:pt x="61" y="144"/>
                    <a:pt x="61" y="144"/>
                    <a:pt x="58" y="135"/>
                  </a:cubicBezTo>
                  <a:cubicBezTo>
                    <a:pt x="54" y="124"/>
                    <a:pt x="46" y="121"/>
                    <a:pt x="36" y="126"/>
                  </a:cubicBezTo>
                  <a:cubicBezTo>
                    <a:pt x="28" y="129"/>
                    <a:pt x="28" y="129"/>
                    <a:pt x="21" y="123"/>
                  </a:cubicBezTo>
                  <a:cubicBezTo>
                    <a:pt x="14" y="116"/>
                    <a:pt x="14" y="116"/>
                    <a:pt x="18" y="107"/>
                  </a:cubicBezTo>
                  <a:cubicBezTo>
                    <a:pt x="23" y="97"/>
                    <a:pt x="19" y="89"/>
                    <a:pt x="9" y="85"/>
                  </a:cubicBezTo>
                  <a:cubicBezTo>
                    <a:pt x="0" y="81"/>
                    <a:pt x="0" y="81"/>
                    <a:pt x="0" y="71"/>
                  </a:cubicBezTo>
                  <a:cubicBezTo>
                    <a:pt x="0" y="62"/>
                    <a:pt x="0" y="62"/>
                    <a:pt x="8" y="60"/>
                  </a:cubicBezTo>
                  <a:cubicBezTo>
                    <a:pt x="20" y="55"/>
                    <a:pt x="23" y="47"/>
                    <a:pt x="18" y="36"/>
                  </a:cubicBezTo>
                  <a:cubicBezTo>
                    <a:pt x="14" y="28"/>
                    <a:pt x="14" y="28"/>
                    <a:pt x="20" y="22"/>
                  </a:cubicBezTo>
                  <a:cubicBezTo>
                    <a:pt x="27" y="15"/>
                    <a:pt x="27" y="15"/>
                    <a:pt x="37" y="19"/>
                  </a:cubicBezTo>
                  <a:cubicBezTo>
                    <a:pt x="46" y="23"/>
                    <a:pt x="54" y="20"/>
                    <a:pt x="58" y="10"/>
                  </a:cubicBezTo>
                  <a:cubicBezTo>
                    <a:pt x="62" y="0"/>
                    <a:pt x="62" y="0"/>
                    <a:pt x="73" y="0"/>
                  </a:cubicBezTo>
                  <a:cubicBezTo>
                    <a:pt x="74" y="0"/>
                    <a:pt x="76" y="0"/>
                    <a:pt x="78" y="0"/>
                  </a:cubicBezTo>
                  <a:cubicBezTo>
                    <a:pt x="79" y="1"/>
                    <a:pt x="81" y="2"/>
                    <a:pt x="81" y="3"/>
                  </a:cubicBezTo>
                  <a:cubicBezTo>
                    <a:pt x="83" y="6"/>
                    <a:pt x="83" y="8"/>
                    <a:pt x="84" y="11"/>
                  </a:cubicBezTo>
                  <a:cubicBezTo>
                    <a:pt x="88" y="19"/>
                    <a:pt x="96" y="24"/>
                    <a:pt x="104" y="19"/>
                  </a:cubicBezTo>
                  <a:cubicBezTo>
                    <a:pt x="112" y="14"/>
                    <a:pt x="118" y="16"/>
                    <a:pt x="123" y="23"/>
                  </a:cubicBezTo>
                  <a:cubicBezTo>
                    <a:pt x="124" y="25"/>
                    <a:pt x="126" y="27"/>
                    <a:pt x="127" y="28"/>
                  </a:cubicBezTo>
                  <a:close/>
                  <a:moveTo>
                    <a:pt x="97" y="72"/>
                  </a:moveTo>
                  <a:cubicBezTo>
                    <a:pt x="97" y="58"/>
                    <a:pt x="85" y="46"/>
                    <a:pt x="71" y="46"/>
                  </a:cubicBezTo>
                  <a:cubicBezTo>
                    <a:pt x="57" y="46"/>
                    <a:pt x="45" y="58"/>
                    <a:pt x="45" y="72"/>
                  </a:cubicBezTo>
                  <a:cubicBezTo>
                    <a:pt x="45" y="87"/>
                    <a:pt x="57" y="98"/>
                    <a:pt x="71" y="98"/>
                  </a:cubicBezTo>
                  <a:cubicBezTo>
                    <a:pt x="85" y="98"/>
                    <a:pt x="97" y="86"/>
                    <a:pt x="97" y="7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441" name="LINE ICON - small company">
            <a:extLst>
              <a:ext uri="{FF2B5EF4-FFF2-40B4-BE49-F238E27FC236}">
                <a16:creationId xmlns:a16="http://schemas.microsoft.com/office/drawing/2014/main" id="{8B6D23F2-C529-0CC6-9644-C2CB9A1C2C1F}"/>
              </a:ext>
            </a:extLst>
          </p:cNvPr>
          <p:cNvGrpSpPr>
            <a:grpSpLocks noChangeAspect="1"/>
          </p:cNvGrpSpPr>
          <p:nvPr/>
        </p:nvGrpSpPr>
        <p:grpSpPr bwMode="gray">
          <a:xfrm>
            <a:off x="11298814" y="2866047"/>
            <a:ext cx="483116" cy="385318"/>
            <a:chOff x="-3004327" y="3595983"/>
            <a:chExt cx="413902" cy="327408"/>
          </a:xfrm>
        </p:grpSpPr>
        <p:sp>
          <p:nvSpPr>
            <p:cNvPr id="442" name="Freeform 127">
              <a:extLst>
                <a:ext uri="{FF2B5EF4-FFF2-40B4-BE49-F238E27FC236}">
                  <a16:creationId xmlns:a16="http://schemas.microsoft.com/office/drawing/2014/main" id="{F01914C8-14DA-F18D-E8D8-A71FA09154C6}"/>
                </a:ext>
              </a:extLst>
            </p:cNvPr>
            <p:cNvSpPr>
              <a:spLocks noEditPoints="1"/>
            </p:cNvSpPr>
            <p:nvPr/>
          </p:nvSpPr>
          <p:spPr bwMode="gray">
            <a:xfrm>
              <a:off x="-3004327" y="3595983"/>
              <a:ext cx="413902" cy="327408"/>
            </a:xfrm>
            <a:custGeom>
              <a:avLst/>
              <a:gdLst>
                <a:gd name="T0" fmla="*/ 380 w 387"/>
                <a:gd name="T1" fmla="*/ 292 h 306"/>
                <a:gd name="T2" fmla="*/ 343 w 387"/>
                <a:gd name="T3" fmla="*/ 292 h 306"/>
                <a:gd name="T4" fmla="*/ 343 w 387"/>
                <a:gd name="T5" fmla="*/ 146 h 306"/>
                <a:gd name="T6" fmla="*/ 340 w 387"/>
                <a:gd name="T7" fmla="*/ 141 h 306"/>
                <a:gd name="T8" fmla="*/ 240 w 387"/>
                <a:gd name="T9" fmla="*/ 65 h 306"/>
                <a:gd name="T10" fmla="*/ 231 w 387"/>
                <a:gd name="T11" fmla="*/ 65 h 306"/>
                <a:gd name="T12" fmla="*/ 218 w 387"/>
                <a:gd name="T13" fmla="*/ 75 h 306"/>
                <a:gd name="T14" fmla="*/ 218 w 387"/>
                <a:gd name="T15" fmla="*/ 19 h 306"/>
                <a:gd name="T16" fmla="*/ 198 w 387"/>
                <a:gd name="T17" fmla="*/ 0 h 306"/>
                <a:gd name="T18" fmla="*/ 64 w 387"/>
                <a:gd name="T19" fmla="*/ 0 h 306"/>
                <a:gd name="T20" fmla="*/ 44 w 387"/>
                <a:gd name="T21" fmla="*/ 19 h 306"/>
                <a:gd name="T22" fmla="*/ 44 w 387"/>
                <a:gd name="T23" fmla="*/ 292 h 306"/>
                <a:gd name="T24" fmla="*/ 7 w 387"/>
                <a:gd name="T25" fmla="*/ 292 h 306"/>
                <a:gd name="T26" fmla="*/ 0 w 387"/>
                <a:gd name="T27" fmla="*/ 299 h 306"/>
                <a:gd name="T28" fmla="*/ 7 w 387"/>
                <a:gd name="T29" fmla="*/ 306 h 306"/>
                <a:gd name="T30" fmla="*/ 380 w 387"/>
                <a:gd name="T31" fmla="*/ 306 h 306"/>
                <a:gd name="T32" fmla="*/ 387 w 387"/>
                <a:gd name="T33" fmla="*/ 299 h 306"/>
                <a:gd name="T34" fmla="*/ 380 w 387"/>
                <a:gd name="T35" fmla="*/ 292 h 306"/>
                <a:gd name="T36" fmla="*/ 235 w 387"/>
                <a:gd name="T37" fmla="*/ 80 h 306"/>
                <a:gd name="T38" fmla="*/ 328 w 387"/>
                <a:gd name="T39" fmla="*/ 150 h 306"/>
                <a:gd name="T40" fmla="*/ 328 w 387"/>
                <a:gd name="T41" fmla="*/ 292 h 306"/>
                <a:gd name="T42" fmla="*/ 286 w 387"/>
                <a:gd name="T43" fmla="*/ 292 h 306"/>
                <a:gd name="T44" fmla="*/ 286 w 387"/>
                <a:gd name="T45" fmla="*/ 212 h 306"/>
                <a:gd name="T46" fmla="*/ 279 w 387"/>
                <a:gd name="T47" fmla="*/ 205 h 306"/>
                <a:gd name="T48" fmla="*/ 192 w 387"/>
                <a:gd name="T49" fmla="*/ 205 h 306"/>
                <a:gd name="T50" fmla="*/ 185 w 387"/>
                <a:gd name="T51" fmla="*/ 212 h 306"/>
                <a:gd name="T52" fmla="*/ 185 w 387"/>
                <a:gd name="T53" fmla="*/ 292 h 306"/>
                <a:gd name="T54" fmla="*/ 143 w 387"/>
                <a:gd name="T55" fmla="*/ 292 h 306"/>
                <a:gd name="T56" fmla="*/ 143 w 387"/>
                <a:gd name="T57" fmla="*/ 150 h 306"/>
                <a:gd name="T58" fmla="*/ 235 w 387"/>
                <a:gd name="T59" fmla="*/ 80 h 306"/>
                <a:gd name="T60" fmla="*/ 272 w 387"/>
                <a:gd name="T61" fmla="*/ 292 h 306"/>
                <a:gd name="T62" fmla="*/ 199 w 387"/>
                <a:gd name="T63" fmla="*/ 292 h 306"/>
                <a:gd name="T64" fmla="*/ 199 w 387"/>
                <a:gd name="T65" fmla="*/ 219 h 306"/>
                <a:gd name="T66" fmla="*/ 272 w 387"/>
                <a:gd name="T67" fmla="*/ 219 h 306"/>
                <a:gd name="T68" fmla="*/ 272 w 387"/>
                <a:gd name="T69" fmla="*/ 292 h 306"/>
                <a:gd name="T70" fmla="*/ 59 w 387"/>
                <a:gd name="T71" fmla="*/ 19 h 306"/>
                <a:gd name="T72" fmla="*/ 64 w 387"/>
                <a:gd name="T73" fmla="*/ 14 h 306"/>
                <a:gd name="T74" fmla="*/ 198 w 387"/>
                <a:gd name="T75" fmla="*/ 14 h 306"/>
                <a:gd name="T76" fmla="*/ 203 w 387"/>
                <a:gd name="T77" fmla="*/ 19 h 306"/>
                <a:gd name="T78" fmla="*/ 203 w 387"/>
                <a:gd name="T79" fmla="*/ 86 h 306"/>
                <a:gd name="T80" fmla="*/ 131 w 387"/>
                <a:gd name="T81" fmla="*/ 141 h 306"/>
                <a:gd name="T82" fmla="*/ 128 w 387"/>
                <a:gd name="T83" fmla="*/ 146 h 306"/>
                <a:gd name="T84" fmla="*/ 128 w 387"/>
                <a:gd name="T85" fmla="*/ 292 h 306"/>
                <a:gd name="T86" fmla="*/ 59 w 387"/>
                <a:gd name="T87" fmla="*/ 292 h 306"/>
                <a:gd name="T88" fmla="*/ 59 w 387"/>
                <a:gd name="T89" fmla="*/ 1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7" h="306">
                  <a:moveTo>
                    <a:pt x="380" y="292"/>
                  </a:moveTo>
                  <a:cubicBezTo>
                    <a:pt x="343" y="292"/>
                    <a:pt x="343" y="292"/>
                    <a:pt x="343" y="292"/>
                  </a:cubicBezTo>
                  <a:cubicBezTo>
                    <a:pt x="343" y="146"/>
                    <a:pt x="343" y="146"/>
                    <a:pt x="343" y="146"/>
                  </a:cubicBezTo>
                  <a:cubicBezTo>
                    <a:pt x="343" y="144"/>
                    <a:pt x="342" y="142"/>
                    <a:pt x="340" y="141"/>
                  </a:cubicBezTo>
                  <a:cubicBezTo>
                    <a:pt x="240" y="65"/>
                    <a:pt x="240" y="65"/>
                    <a:pt x="240" y="65"/>
                  </a:cubicBezTo>
                  <a:cubicBezTo>
                    <a:pt x="237" y="63"/>
                    <a:pt x="234" y="63"/>
                    <a:pt x="231" y="65"/>
                  </a:cubicBezTo>
                  <a:cubicBezTo>
                    <a:pt x="218" y="75"/>
                    <a:pt x="218" y="75"/>
                    <a:pt x="218" y="75"/>
                  </a:cubicBezTo>
                  <a:cubicBezTo>
                    <a:pt x="218" y="19"/>
                    <a:pt x="218" y="19"/>
                    <a:pt x="218" y="19"/>
                  </a:cubicBezTo>
                  <a:cubicBezTo>
                    <a:pt x="218" y="9"/>
                    <a:pt x="209" y="0"/>
                    <a:pt x="198" y="0"/>
                  </a:cubicBezTo>
                  <a:cubicBezTo>
                    <a:pt x="64" y="0"/>
                    <a:pt x="64" y="0"/>
                    <a:pt x="64" y="0"/>
                  </a:cubicBezTo>
                  <a:cubicBezTo>
                    <a:pt x="53" y="0"/>
                    <a:pt x="44" y="9"/>
                    <a:pt x="44" y="19"/>
                  </a:cubicBezTo>
                  <a:cubicBezTo>
                    <a:pt x="44" y="292"/>
                    <a:pt x="44" y="292"/>
                    <a:pt x="44" y="292"/>
                  </a:cubicBezTo>
                  <a:cubicBezTo>
                    <a:pt x="7" y="292"/>
                    <a:pt x="7" y="292"/>
                    <a:pt x="7" y="292"/>
                  </a:cubicBezTo>
                  <a:cubicBezTo>
                    <a:pt x="3" y="292"/>
                    <a:pt x="0" y="295"/>
                    <a:pt x="0" y="299"/>
                  </a:cubicBezTo>
                  <a:cubicBezTo>
                    <a:pt x="0" y="303"/>
                    <a:pt x="3" y="306"/>
                    <a:pt x="7" y="306"/>
                  </a:cubicBezTo>
                  <a:cubicBezTo>
                    <a:pt x="380" y="306"/>
                    <a:pt x="380" y="306"/>
                    <a:pt x="380" y="306"/>
                  </a:cubicBezTo>
                  <a:cubicBezTo>
                    <a:pt x="384" y="306"/>
                    <a:pt x="387" y="303"/>
                    <a:pt x="387" y="299"/>
                  </a:cubicBezTo>
                  <a:cubicBezTo>
                    <a:pt x="387" y="295"/>
                    <a:pt x="384" y="292"/>
                    <a:pt x="380" y="292"/>
                  </a:cubicBezTo>
                  <a:close/>
                  <a:moveTo>
                    <a:pt x="235" y="80"/>
                  </a:moveTo>
                  <a:cubicBezTo>
                    <a:pt x="328" y="150"/>
                    <a:pt x="328" y="150"/>
                    <a:pt x="328" y="150"/>
                  </a:cubicBezTo>
                  <a:cubicBezTo>
                    <a:pt x="328" y="292"/>
                    <a:pt x="328" y="292"/>
                    <a:pt x="328" y="292"/>
                  </a:cubicBezTo>
                  <a:cubicBezTo>
                    <a:pt x="286" y="292"/>
                    <a:pt x="286" y="292"/>
                    <a:pt x="286" y="292"/>
                  </a:cubicBezTo>
                  <a:cubicBezTo>
                    <a:pt x="286" y="212"/>
                    <a:pt x="286" y="212"/>
                    <a:pt x="286" y="212"/>
                  </a:cubicBezTo>
                  <a:cubicBezTo>
                    <a:pt x="286" y="208"/>
                    <a:pt x="283" y="205"/>
                    <a:pt x="279" y="205"/>
                  </a:cubicBezTo>
                  <a:cubicBezTo>
                    <a:pt x="192" y="205"/>
                    <a:pt x="192" y="205"/>
                    <a:pt x="192" y="205"/>
                  </a:cubicBezTo>
                  <a:cubicBezTo>
                    <a:pt x="188" y="205"/>
                    <a:pt x="185" y="208"/>
                    <a:pt x="185" y="212"/>
                  </a:cubicBezTo>
                  <a:cubicBezTo>
                    <a:pt x="185" y="292"/>
                    <a:pt x="185" y="292"/>
                    <a:pt x="185" y="292"/>
                  </a:cubicBezTo>
                  <a:cubicBezTo>
                    <a:pt x="143" y="292"/>
                    <a:pt x="143" y="292"/>
                    <a:pt x="143" y="292"/>
                  </a:cubicBezTo>
                  <a:cubicBezTo>
                    <a:pt x="143" y="150"/>
                    <a:pt x="143" y="150"/>
                    <a:pt x="143" y="150"/>
                  </a:cubicBezTo>
                  <a:lnTo>
                    <a:pt x="235" y="80"/>
                  </a:lnTo>
                  <a:close/>
                  <a:moveTo>
                    <a:pt x="272" y="292"/>
                  </a:moveTo>
                  <a:cubicBezTo>
                    <a:pt x="199" y="292"/>
                    <a:pt x="199" y="292"/>
                    <a:pt x="199" y="292"/>
                  </a:cubicBezTo>
                  <a:cubicBezTo>
                    <a:pt x="199" y="219"/>
                    <a:pt x="199" y="219"/>
                    <a:pt x="199" y="219"/>
                  </a:cubicBezTo>
                  <a:cubicBezTo>
                    <a:pt x="272" y="219"/>
                    <a:pt x="272" y="219"/>
                    <a:pt x="272" y="219"/>
                  </a:cubicBezTo>
                  <a:lnTo>
                    <a:pt x="272" y="292"/>
                  </a:lnTo>
                  <a:close/>
                  <a:moveTo>
                    <a:pt x="59" y="19"/>
                  </a:moveTo>
                  <a:cubicBezTo>
                    <a:pt x="59" y="17"/>
                    <a:pt x="61" y="14"/>
                    <a:pt x="64" y="14"/>
                  </a:cubicBezTo>
                  <a:cubicBezTo>
                    <a:pt x="198" y="14"/>
                    <a:pt x="198" y="14"/>
                    <a:pt x="198" y="14"/>
                  </a:cubicBezTo>
                  <a:cubicBezTo>
                    <a:pt x="201" y="14"/>
                    <a:pt x="203" y="17"/>
                    <a:pt x="203" y="19"/>
                  </a:cubicBezTo>
                  <a:cubicBezTo>
                    <a:pt x="203" y="86"/>
                    <a:pt x="203" y="86"/>
                    <a:pt x="203" y="86"/>
                  </a:cubicBezTo>
                  <a:cubicBezTo>
                    <a:pt x="131" y="141"/>
                    <a:pt x="131" y="141"/>
                    <a:pt x="131" y="141"/>
                  </a:cubicBezTo>
                  <a:cubicBezTo>
                    <a:pt x="129" y="142"/>
                    <a:pt x="128" y="144"/>
                    <a:pt x="128" y="146"/>
                  </a:cubicBezTo>
                  <a:cubicBezTo>
                    <a:pt x="128" y="292"/>
                    <a:pt x="128" y="292"/>
                    <a:pt x="128" y="292"/>
                  </a:cubicBezTo>
                  <a:cubicBezTo>
                    <a:pt x="59" y="292"/>
                    <a:pt x="59" y="292"/>
                    <a:pt x="59" y="292"/>
                  </a:cubicBezTo>
                  <a:lnTo>
                    <a:pt x="5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43" name="Rectangle 128">
              <a:extLst>
                <a:ext uri="{FF2B5EF4-FFF2-40B4-BE49-F238E27FC236}">
                  <a16:creationId xmlns:a16="http://schemas.microsoft.com/office/drawing/2014/main" id="{7E7F344B-940F-32B4-C094-27516721E49F}"/>
                </a:ext>
              </a:extLst>
            </p:cNvPr>
            <p:cNvSpPr>
              <a:spLocks noChangeArrowheads="1"/>
            </p:cNvSpPr>
            <p:nvPr/>
          </p:nvSpPr>
          <p:spPr bwMode="gray">
            <a:xfrm>
              <a:off x="-2774281" y="3759461"/>
              <a:ext cx="43926" cy="235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44" name="Rectangle 129">
              <a:extLst>
                <a:ext uri="{FF2B5EF4-FFF2-40B4-BE49-F238E27FC236}">
                  <a16:creationId xmlns:a16="http://schemas.microsoft.com/office/drawing/2014/main" id="{70EEBDD1-307D-F15C-4E0A-760103B1F643}"/>
                </a:ext>
              </a:extLst>
            </p:cNvPr>
            <p:cNvSpPr>
              <a:spLocks noChangeArrowheads="1"/>
            </p:cNvSpPr>
            <p:nvPr/>
          </p:nvSpPr>
          <p:spPr bwMode="gray">
            <a:xfrm>
              <a:off x="-2901532" y="3647155"/>
              <a:ext cx="23548" cy="249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45" name="Rectangle 130">
              <a:extLst>
                <a:ext uri="{FF2B5EF4-FFF2-40B4-BE49-F238E27FC236}">
                  <a16:creationId xmlns:a16="http://schemas.microsoft.com/office/drawing/2014/main" id="{D38A1AA2-62A0-ED6A-17A0-67833E200BDB}"/>
                </a:ext>
              </a:extLst>
            </p:cNvPr>
            <p:cNvSpPr>
              <a:spLocks noChangeArrowheads="1"/>
            </p:cNvSpPr>
            <p:nvPr/>
          </p:nvSpPr>
          <p:spPr bwMode="gray">
            <a:xfrm>
              <a:off x="-2850360" y="3647155"/>
              <a:ext cx="23548" cy="249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46" name="Rectangle 131">
              <a:extLst>
                <a:ext uri="{FF2B5EF4-FFF2-40B4-BE49-F238E27FC236}">
                  <a16:creationId xmlns:a16="http://schemas.microsoft.com/office/drawing/2014/main" id="{423FBF71-80A3-0B65-FA29-29C57261E942}"/>
                </a:ext>
              </a:extLst>
            </p:cNvPr>
            <p:cNvSpPr>
              <a:spLocks noChangeArrowheads="1"/>
            </p:cNvSpPr>
            <p:nvPr/>
          </p:nvSpPr>
          <p:spPr bwMode="gray">
            <a:xfrm>
              <a:off x="-2901532" y="3698779"/>
              <a:ext cx="23548" cy="235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sp>
        <p:nvSpPr>
          <p:cNvPr id="447" name="Pfeil nach unten 58">
            <a:extLst>
              <a:ext uri="{FF2B5EF4-FFF2-40B4-BE49-F238E27FC236}">
                <a16:creationId xmlns:a16="http://schemas.microsoft.com/office/drawing/2014/main" id="{1712E99D-88F6-773D-E1DD-25E4E2CCE3C2}"/>
              </a:ext>
            </a:extLst>
          </p:cNvPr>
          <p:cNvSpPr/>
          <p:nvPr/>
        </p:nvSpPr>
        <p:spPr bwMode="gray">
          <a:xfrm rot="16200000">
            <a:off x="7927114" y="1774098"/>
            <a:ext cx="173793" cy="519262"/>
          </a:xfrm>
          <a:prstGeom prst="downArrow">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sp>
        <p:nvSpPr>
          <p:cNvPr id="448" name="Pfeil nach unten 58">
            <a:extLst>
              <a:ext uri="{FF2B5EF4-FFF2-40B4-BE49-F238E27FC236}">
                <a16:creationId xmlns:a16="http://schemas.microsoft.com/office/drawing/2014/main" id="{335D0420-732A-C190-AC57-1BDB14D399BC}"/>
              </a:ext>
            </a:extLst>
          </p:cNvPr>
          <p:cNvSpPr/>
          <p:nvPr/>
        </p:nvSpPr>
        <p:spPr bwMode="gray">
          <a:xfrm rot="5400000">
            <a:off x="9890450" y="1798818"/>
            <a:ext cx="173793" cy="519262"/>
          </a:xfrm>
          <a:prstGeom prst="downArrow">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grpSp>
        <p:nvGrpSpPr>
          <p:cNvPr id="449" name="Group 448">
            <a:extLst>
              <a:ext uri="{FF2B5EF4-FFF2-40B4-BE49-F238E27FC236}">
                <a16:creationId xmlns:a16="http://schemas.microsoft.com/office/drawing/2014/main" id="{CFCABE7E-BB60-499C-F15E-B68066495C42}"/>
              </a:ext>
            </a:extLst>
          </p:cNvPr>
          <p:cNvGrpSpPr/>
          <p:nvPr/>
        </p:nvGrpSpPr>
        <p:grpSpPr>
          <a:xfrm>
            <a:off x="10771729" y="3526081"/>
            <a:ext cx="219456" cy="219456"/>
            <a:chOff x="9646830" y="2551668"/>
            <a:chExt cx="475488" cy="476742"/>
          </a:xfrm>
        </p:grpSpPr>
        <p:sp>
          <p:nvSpPr>
            <p:cNvPr id="450" name="Oval 449">
              <a:extLst>
                <a:ext uri="{FF2B5EF4-FFF2-40B4-BE49-F238E27FC236}">
                  <a16:creationId xmlns:a16="http://schemas.microsoft.com/office/drawing/2014/main" id="{47517713-44D9-1A74-B44E-737AC419C56E}"/>
                </a:ext>
              </a:extLst>
            </p:cNvPr>
            <p:cNvSpPr/>
            <p:nvPr/>
          </p:nvSpPr>
          <p:spPr>
            <a:xfrm>
              <a:off x="9646830" y="2551668"/>
              <a:ext cx="475488" cy="476742"/>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1" name="Freeform 8">
              <a:extLst>
                <a:ext uri="{FF2B5EF4-FFF2-40B4-BE49-F238E27FC236}">
                  <a16:creationId xmlns:a16="http://schemas.microsoft.com/office/drawing/2014/main" id="{EA4C33A8-7BE0-D072-5D7C-CA1FB973B605}"/>
                </a:ext>
              </a:extLst>
            </p:cNvPr>
            <p:cNvSpPr>
              <a:spLocks noChangeAspect="1"/>
            </p:cNvSpPr>
            <p:nvPr/>
          </p:nvSpPr>
          <p:spPr bwMode="gray">
            <a:xfrm>
              <a:off x="9731522" y="2667280"/>
              <a:ext cx="315322" cy="237706"/>
            </a:xfrm>
            <a:custGeom>
              <a:avLst/>
              <a:gdLst>
                <a:gd name="T0" fmla="*/ 95 w 274"/>
                <a:gd name="T1" fmla="*/ 140 h 206"/>
                <a:gd name="T2" fmla="*/ 30 w 274"/>
                <a:gd name="T3" fmla="*/ 206 h 206"/>
                <a:gd name="T4" fmla="*/ 0 w 274"/>
                <a:gd name="T5" fmla="*/ 176 h 206"/>
                <a:gd name="T6" fmla="*/ 95 w 274"/>
                <a:gd name="T7" fmla="*/ 81 h 206"/>
                <a:gd name="T8" fmla="*/ 131 w 274"/>
                <a:gd name="T9" fmla="*/ 114 h 206"/>
                <a:gd name="T10" fmla="*/ 208 w 274"/>
                <a:gd name="T11" fmla="*/ 34 h 206"/>
                <a:gd name="T12" fmla="*/ 189 w 274"/>
                <a:gd name="T13" fmla="*/ 16 h 206"/>
                <a:gd name="T14" fmla="*/ 274 w 274"/>
                <a:gd name="T15" fmla="*/ 0 h 206"/>
                <a:gd name="T16" fmla="*/ 259 w 274"/>
                <a:gd name="T17" fmla="*/ 84 h 206"/>
                <a:gd name="T18" fmla="*/ 241 w 274"/>
                <a:gd name="T19" fmla="*/ 65 h 206"/>
                <a:gd name="T20" fmla="*/ 131 w 274"/>
                <a:gd name="T21" fmla="*/ 174 h 206"/>
                <a:gd name="T22" fmla="*/ 95 w 274"/>
                <a:gd name="T23" fmla="*/ 1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06">
                  <a:moveTo>
                    <a:pt x="95" y="140"/>
                  </a:moveTo>
                  <a:cubicBezTo>
                    <a:pt x="73" y="162"/>
                    <a:pt x="51" y="184"/>
                    <a:pt x="30" y="206"/>
                  </a:cubicBezTo>
                  <a:cubicBezTo>
                    <a:pt x="20" y="196"/>
                    <a:pt x="10" y="186"/>
                    <a:pt x="0" y="176"/>
                  </a:cubicBezTo>
                  <a:cubicBezTo>
                    <a:pt x="31" y="145"/>
                    <a:pt x="63" y="113"/>
                    <a:pt x="95" y="81"/>
                  </a:cubicBezTo>
                  <a:cubicBezTo>
                    <a:pt x="107" y="92"/>
                    <a:pt x="118" y="103"/>
                    <a:pt x="131" y="114"/>
                  </a:cubicBezTo>
                  <a:cubicBezTo>
                    <a:pt x="156" y="88"/>
                    <a:pt x="182" y="61"/>
                    <a:pt x="208" y="34"/>
                  </a:cubicBezTo>
                  <a:cubicBezTo>
                    <a:pt x="203" y="29"/>
                    <a:pt x="196" y="23"/>
                    <a:pt x="189" y="16"/>
                  </a:cubicBezTo>
                  <a:cubicBezTo>
                    <a:pt x="218" y="10"/>
                    <a:pt x="245" y="5"/>
                    <a:pt x="274" y="0"/>
                  </a:cubicBezTo>
                  <a:cubicBezTo>
                    <a:pt x="269" y="28"/>
                    <a:pt x="264" y="56"/>
                    <a:pt x="259" y="84"/>
                  </a:cubicBezTo>
                  <a:cubicBezTo>
                    <a:pt x="253" y="77"/>
                    <a:pt x="247" y="71"/>
                    <a:pt x="241" y="65"/>
                  </a:cubicBezTo>
                  <a:cubicBezTo>
                    <a:pt x="204" y="102"/>
                    <a:pt x="168" y="137"/>
                    <a:pt x="131" y="174"/>
                  </a:cubicBezTo>
                  <a:cubicBezTo>
                    <a:pt x="119" y="162"/>
                    <a:pt x="108" y="151"/>
                    <a:pt x="95" y="14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452" name="Group 451">
            <a:extLst>
              <a:ext uri="{FF2B5EF4-FFF2-40B4-BE49-F238E27FC236}">
                <a16:creationId xmlns:a16="http://schemas.microsoft.com/office/drawing/2014/main" id="{08A2B76D-AF68-183B-751E-F7DE6789B64E}"/>
              </a:ext>
            </a:extLst>
          </p:cNvPr>
          <p:cNvGrpSpPr/>
          <p:nvPr/>
        </p:nvGrpSpPr>
        <p:grpSpPr>
          <a:xfrm>
            <a:off x="11034832" y="3520682"/>
            <a:ext cx="219456" cy="219456"/>
            <a:chOff x="7686710" y="1993414"/>
            <a:chExt cx="475488" cy="476742"/>
          </a:xfrm>
        </p:grpSpPr>
        <p:sp>
          <p:nvSpPr>
            <p:cNvPr id="453" name="Oval 452">
              <a:extLst>
                <a:ext uri="{FF2B5EF4-FFF2-40B4-BE49-F238E27FC236}">
                  <a16:creationId xmlns:a16="http://schemas.microsoft.com/office/drawing/2014/main" id="{94E52F60-3F99-9C85-D530-7245AD206E5C}"/>
                </a:ext>
              </a:extLst>
            </p:cNvPr>
            <p:cNvSpPr/>
            <p:nvPr/>
          </p:nvSpPr>
          <p:spPr>
            <a:xfrm>
              <a:off x="7686710" y="1993414"/>
              <a:ext cx="475488" cy="476742"/>
            </a:xfrm>
            <a:prstGeom prst="ellipse">
              <a:avLst/>
            </a:prstGeom>
            <a:solidFill>
              <a:srgbClr val="7030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4" name="METRO ICON - hand 6">
              <a:extLst>
                <a:ext uri="{FF2B5EF4-FFF2-40B4-BE49-F238E27FC236}">
                  <a16:creationId xmlns:a16="http://schemas.microsoft.com/office/drawing/2014/main" id="{D86AE293-152B-7632-B7FF-D939CFDF9F9A}"/>
                </a:ext>
              </a:extLst>
            </p:cNvPr>
            <p:cNvSpPr>
              <a:spLocks noChangeAspect="1" noEditPoints="1"/>
            </p:cNvSpPr>
            <p:nvPr/>
          </p:nvSpPr>
          <p:spPr bwMode="gray">
            <a:xfrm>
              <a:off x="7799063" y="2038633"/>
              <a:ext cx="266650" cy="345168"/>
            </a:xfrm>
            <a:custGeom>
              <a:avLst/>
              <a:gdLst>
                <a:gd name="T0" fmla="*/ 289 w 321"/>
                <a:gd name="T1" fmla="*/ 193 h 342"/>
                <a:gd name="T2" fmla="*/ 279 w 321"/>
                <a:gd name="T3" fmla="*/ 257 h 342"/>
                <a:gd name="T4" fmla="*/ 257 w 321"/>
                <a:gd name="T5" fmla="*/ 310 h 342"/>
                <a:gd name="T6" fmla="*/ 214 w 321"/>
                <a:gd name="T7" fmla="*/ 342 h 342"/>
                <a:gd name="T8" fmla="*/ 65 w 321"/>
                <a:gd name="T9" fmla="*/ 310 h 342"/>
                <a:gd name="T10" fmla="*/ 65 w 321"/>
                <a:gd name="T11" fmla="*/ 139 h 342"/>
                <a:gd name="T12" fmla="*/ 225 w 321"/>
                <a:gd name="T13" fmla="*/ 0 h 342"/>
                <a:gd name="T14" fmla="*/ 225 w 321"/>
                <a:gd name="T15" fmla="*/ 128 h 342"/>
                <a:gd name="T16" fmla="*/ 289 w 321"/>
                <a:gd name="T17" fmla="*/ 128 h 342"/>
                <a:gd name="T18" fmla="*/ 289 w 321"/>
                <a:gd name="T19" fmla="*/ 193 h 342"/>
                <a:gd name="T20" fmla="*/ 43 w 321"/>
                <a:gd name="T21" fmla="*/ 139 h 342"/>
                <a:gd name="T22" fmla="*/ 43 w 321"/>
                <a:gd name="T23" fmla="*/ 310 h 342"/>
                <a:gd name="T24" fmla="*/ 65 w 321"/>
                <a:gd name="T25" fmla="*/ 310 h 342"/>
                <a:gd name="T26" fmla="*/ 65 w 321"/>
                <a:gd name="T27" fmla="*/ 321 h 342"/>
                <a:gd name="T28" fmla="*/ 22 w 321"/>
                <a:gd name="T29" fmla="*/ 321 h 342"/>
                <a:gd name="T30" fmla="*/ 0 w 321"/>
                <a:gd name="T31" fmla="*/ 289 h 342"/>
                <a:gd name="T32" fmla="*/ 0 w 321"/>
                <a:gd name="T33" fmla="*/ 161 h 342"/>
                <a:gd name="T34" fmla="*/ 22 w 321"/>
                <a:gd name="T35" fmla="*/ 128 h 342"/>
                <a:gd name="T36" fmla="*/ 65 w 321"/>
                <a:gd name="T37" fmla="*/ 128 h 342"/>
                <a:gd name="T38" fmla="*/ 65 w 321"/>
                <a:gd name="T39" fmla="*/ 139 h 342"/>
                <a:gd name="T40" fmla="*/ 43 w 321"/>
                <a:gd name="T41" fmla="*/ 13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342">
                  <a:moveTo>
                    <a:pt x="289" y="193"/>
                  </a:moveTo>
                  <a:cubicBezTo>
                    <a:pt x="314" y="193"/>
                    <a:pt x="300" y="257"/>
                    <a:pt x="279" y="257"/>
                  </a:cubicBezTo>
                  <a:cubicBezTo>
                    <a:pt x="289" y="257"/>
                    <a:pt x="279" y="310"/>
                    <a:pt x="257" y="310"/>
                  </a:cubicBezTo>
                  <a:cubicBezTo>
                    <a:pt x="257" y="332"/>
                    <a:pt x="236" y="342"/>
                    <a:pt x="214" y="342"/>
                  </a:cubicBezTo>
                  <a:cubicBezTo>
                    <a:pt x="124" y="342"/>
                    <a:pt x="156" y="320"/>
                    <a:pt x="65" y="310"/>
                  </a:cubicBezTo>
                  <a:cubicBezTo>
                    <a:pt x="65" y="139"/>
                    <a:pt x="65" y="139"/>
                    <a:pt x="65" y="139"/>
                  </a:cubicBezTo>
                  <a:cubicBezTo>
                    <a:pt x="145" y="115"/>
                    <a:pt x="225" y="54"/>
                    <a:pt x="225" y="0"/>
                  </a:cubicBezTo>
                  <a:cubicBezTo>
                    <a:pt x="243" y="0"/>
                    <a:pt x="289" y="21"/>
                    <a:pt x="225" y="128"/>
                  </a:cubicBezTo>
                  <a:cubicBezTo>
                    <a:pt x="225" y="128"/>
                    <a:pt x="279" y="128"/>
                    <a:pt x="289" y="128"/>
                  </a:cubicBezTo>
                  <a:cubicBezTo>
                    <a:pt x="321" y="128"/>
                    <a:pt x="311" y="193"/>
                    <a:pt x="289" y="193"/>
                  </a:cubicBezTo>
                  <a:close/>
                  <a:moveTo>
                    <a:pt x="43" y="139"/>
                  </a:moveTo>
                  <a:cubicBezTo>
                    <a:pt x="43" y="310"/>
                    <a:pt x="43" y="310"/>
                    <a:pt x="43" y="310"/>
                  </a:cubicBezTo>
                  <a:cubicBezTo>
                    <a:pt x="65" y="310"/>
                    <a:pt x="65" y="310"/>
                    <a:pt x="65" y="310"/>
                  </a:cubicBezTo>
                  <a:cubicBezTo>
                    <a:pt x="65" y="321"/>
                    <a:pt x="65" y="321"/>
                    <a:pt x="65" y="321"/>
                  </a:cubicBezTo>
                  <a:cubicBezTo>
                    <a:pt x="22" y="321"/>
                    <a:pt x="22" y="321"/>
                    <a:pt x="22" y="321"/>
                  </a:cubicBezTo>
                  <a:cubicBezTo>
                    <a:pt x="10" y="321"/>
                    <a:pt x="0" y="307"/>
                    <a:pt x="0" y="289"/>
                  </a:cubicBezTo>
                  <a:cubicBezTo>
                    <a:pt x="0" y="161"/>
                    <a:pt x="0" y="161"/>
                    <a:pt x="0" y="161"/>
                  </a:cubicBezTo>
                  <a:cubicBezTo>
                    <a:pt x="0" y="143"/>
                    <a:pt x="10" y="128"/>
                    <a:pt x="22" y="128"/>
                  </a:cubicBezTo>
                  <a:cubicBezTo>
                    <a:pt x="65" y="128"/>
                    <a:pt x="65" y="128"/>
                    <a:pt x="65" y="128"/>
                  </a:cubicBezTo>
                  <a:cubicBezTo>
                    <a:pt x="65" y="139"/>
                    <a:pt x="65" y="139"/>
                    <a:pt x="65" y="139"/>
                  </a:cubicBezTo>
                  <a:lnTo>
                    <a:pt x="43" y="1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455" name="Group 454">
            <a:extLst>
              <a:ext uri="{FF2B5EF4-FFF2-40B4-BE49-F238E27FC236}">
                <a16:creationId xmlns:a16="http://schemas.microsoft.com/office/drawing/2014/main" id="{BF0EACAE-9AB0-BA12-A8DB-84BF9FFF611A}"/>
              </a:ext>
            </a:extLst>
          </p:cNvPr>
          <p:cNvGrpSpPr>
            <a:grpSpLocks noChangeAspect="1"/>
          </p:cNvGrpSpPr>
          <p:nvPr/>
        </p:nvGrpSpPr>
        <p:grpSpPr>
          <a:xfrm>
            <a:off x="11303850" y="3491949"/>
            <a:ext cx="225063" cy="261610"/>
            <a:chOff x="8496174" y="1929695"/>
            <a:chExt cx="487637" cy="566820"/>
          </a:xfrm>
        </p:grpSpPr>
        <p:sp>
          <p:nvSpPr>
            <p:cNvPr id="456" name="Oval 455">
              <a:extLst>
                <a:ext uri="{FF2B5EF4-FFF2-40B4-BE49-F238E27FC236}">
                  <a16:creationId xmlns:a16="http://schemas.microsoft.com/office/drawing/2014/main" id="{4B53A16C-3133-0C1C-79BA-B95DF7D05BB9}"/>
                </a:ext>
              </a:extLst>
            </p:cNvPr>
            <p:cNvSpPr/>
            <p:nvPr/>
          </p:nvSpPr>
          <p:spPr>
            <a:xfrm>
              <a:off x="8508323" y="1988013"/>
              <a:ext cx="475488" cy="476742"/>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7" name="TextBox 456">
              <a:extLst>
                <a:ext uri="{FF2B5EF4-FFF2-40B4-BE49-F238E27FC236}">
                  <a16:creationId xmlns:a16="http://schemas.microsoft.com/office/drawing/2014/main" id="{1B2A6958-72CE-228A-B636-DEEF0AB19B8A}"/>
                </a:ext>
              </a:extLst>
            </p:cNvPr>
            <p:cNvSpPr txBox="1"/>
            <p:nvPr/>
          </p:nvSpPr>
          <p:spPr>
            <a:xfrm>
              <a:off x="8496174" y="1929695"/>
              <a:ext cx="391638" cy="5668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Bebas Neue" panose="020B0606020202050201" pitchFamily="34" charset="0"/>
                </a:rPr>
                <a:t>$</a:t>
              </a:r>
            </a:p>
          </p:txBody>
        </p:sp>
        <p:sp>
          <p:nvSpPr>
            <p:cNvPr id="458" name="Arrow: Down 457">
              <a:extLst>
                <a:ext uri="{FF2B5EF4-FFF2-40B4-BE49-F238E27FC236}">
                  <a16:creationId xmlns:a16="http://schemas.microsoft.com/office/drawing/2014/main" id="{41A5F8A4-225F-179D-1A88-CB67513BC214}"/>
                </a:ext>
              </a:extLst>
            </p:cNvPr>
            <p:cNvSpPr/>
            <p:nvPr/>
          </p:nvSpPr>
          <p:spPr>
            <a:xfrm>
              <a:off x="8707563" y="2320296"/>
              <a:ext cx="82296" cy="118872"/>
            </a:xfrm>
            <a:prstGeom prst="down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59" name="Group 458">
            <a:extLst>
              <a:ext uri="{FF2B5EF4-FFF2-40B4-BE49-F238E27FC236}">
                <a16:creationId xmlns:a16="http://schemas.microsoft.com/office/drawing/2014/main" id="{A03A5363-A8E1-A3C1-8A7C-7CA81AF32089}"/>
              </a:ext>
            </a:extLst>
          </p:cNvPr>
          <p:cNvGrpSpPr/>
          <p:nvPr/>
        </p:nvGrpSpPr>
        <p:grpSpPr>
          <a:xfrm>
            <a:off x="10996325" y="2232046"/>
            <a:ext cx="219456" cy="219456"/>
            <a:chOff x="9264624" y="1994577"/>
            <a:chExt cx="475488" cy="476742"/>
          </a:xfrm>
        </p:grpSpPr>
        <p:sp>
          <p:nvSpPr>
            <p:cNvPr id="460" name="Oval 459">
              <a:extLst>
                <a:ext uri="{FF2B5EF4-FFF2-40B4-BE49-F238E27FC236}">
                  <a16:creationId xmlns:a16="http://schemas.microsoft.com/office/drawing/2014/main" id="{97970974-8C71-EB0F-37AF-2FDF18223A54}"/>
                </a:ext>
              </a:extLst>
            </p:cNvPr>
            <p:cNvSpPr/>
            <p:nvPr/>
          </p:nvSpPr>
          <p:spPr>
            <a:xfrm>
              <a:off x="9264624" y="1994577"/>
              <a:ext cx="475488" cy="476742"/>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61" name="Gruppieren 90">
              <a:extLst>
                <a:ext uri="{FF2B5EF4-FFF2-40B4-BE49-F238E27FC236}">
                  <a16:creationId xmlns:a16="http://schemas.microsoft.com/office/drawing/2014/main" id="{28AAA861-22F0-1B04-B84D-017FEECF72F9}"/>
                </a:ext>
              </a:extLst>
            </p:cNvPr>
            <p:cNvGrpSpPr/>
            <p:nvPr/>
          </p:nvGrpSpPr>
          <p:grpSpPr bwMode="gray">
            <a:xfrm flipH="1">
              <a:off x="9346891" y="2107884"/>
              <a:ext cx="317177" cy="242908"/>
              <a:chOff x="-1570414" y="2400300"/>
              <a:chExt cx="435212" cy="406986"/>
            </a:xfrm>
            <a:solidFill>
              <a:sysClr val="window" lastClr="FFFFFF"/>
            </a:solidFill>
          </p:grpSpPr>
          <p:sp>
            <p:nvSpPr>
              <p:cNvPr id="462" name="Rectangle 22">
                <a:extLst>
                  <a:ext uri="{FF2B5EF4-FFF2-40B4-BE49-F238E27FC236}">
                    <a16:creationId xmlns:a16="http://schemas.microsoft.com/office/drawing/2014/main" id="{75E57657-1CEA-000F-C642-4D0454C110FC}"/>
                  </a:ext>
                </a:extLst>
              </p:cNvPr>
              <p:cNvSpPr>
                <a:spLocks noChangeArrowheads="1"/>
              </p:cNvSpPr>
              <p:nvPr/>
            </p:nvSpPr>
            <p:spPr bwMode="gray">
              <a:xfrm>
                <a:off x="-1541620" y="2573338"/>
                <a:ext cx="101600"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Rectangle 24">
                <a:extLst>
                  <a:ext uri="{FF2B5EF4-FFF2-40B4-BE49-F238E27FC236}">
                    <a16:creationId xmlns:a16="http://schemas.microsoft.com/office/drawing/2014/main" id="{147EE89B-FFD9-E5A1-6785-10BFA7EF89C7}"/>
                  </a:ext>
                </a:extLst>
              </p:cNvPr>
              <p:cNvSpPr>
                <a:spLocks noChangeArrowheads="1"/>
              </p:cNvSpPr>
              <p:nvPr/>
            </p:nvSpPr>
            <p:spPr bwMode="gray">
              <a:xfrm>
                <a:off x="-1406526" y="2476500"/>
                <a:ext cx="101600" cy="2762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Rectangle 25">
                <a:extLst>
                  <a:ext uri="{FF2B5EF4-FFF2-40B4-BE49-F238E27FC236}">
                    <a16:creationId xmlns:a16="http://schemas.microsoft.com/office/drawing/2014/main" id="{A5F76FFF-687B-5BF4-1610-C0F82068E9AE}"/>
                  </a:ext>
                </a:extLst>
              </p:cNvPr>
              <p:cNvSpPr>
                <a:spLocks noChangeArrowheads="1"/>
              </p:cNvSpPr>
              <p:nvPr/>
            </p:nvSpPr>
            <p:spPr bwMode="gray">
              <a:xfrm>
                <a:off x="-1271588" y="2400300"/>
                <a:ext cx="101600" cy="3524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Rectangle 28">
                <a:extLst>
                  <a:ext uri="{FF2B5EF4-FFF2-40B4-BE49-F238E27FC236}">
                    <a16:creationId xmlns:a16="http://schemas.microsoft.com/office/drawing/2014/main" id="{653EBB58-D82E-7E3B-585A-C229527E168C}"/>
                  </a:ext>
                </a:extLst>
              </p:cNvPr>
              <p:cNvSpPr>
                <a:spLocks noChangeArrowheads="1"/>
              </p:cNvSpPr>
              <p:nvPr/>
            </p:nvSpPr>
            <p:spPr bwMode="gray">
              <a:xfrm>
                <a:off x="-1570414" y="2790093"/>
                <a:ext cx="435212" cy="171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66" name="Group 465">
            <a:extLst>
              <a:ext uri="{FF2B5EF4-FFF2-40B4-BE49-F238E27FC236}">
                <a16:creationId xmlns:a16="http://schemas.microsoft.com/office/drawing/2014/main" id="{D1935D36-3A27-D7D5-AC34-99E71D99AC33}"/>
              </a:ext>
            </a:extLst>
          </p:cNvPr>
          <p:cNvGrpSpPr>
            <a:grpSpLocks noChangeAspect="1"/>
          </p:cNvGrpSpPr>
          <p:nvPr/>
        </p:nvGrpSpPr>
        <p:grpSpPr>
          <a:xfrm>
            <a:off x="11262149" y="2204877"/>
            <a:ext cx="225063" cy="261610"/>
            <a:chOff x="8496174" y="1929695"/>
            <a:chExt cx="487637" cy="566820"/>
          </a:xfrm>
        </p:grpSpPr>
        <p:sp>
          <p:nvSpPr>
            <p:cNvPr id="467" name="Oval 466">
              <a:extLst>
                <a:ext uri="{FF2B5EF4-FFF2-40B4-BE49-F238E27FC236}">
                  <a16:creationId xmlns:a16="http://schemas.microsoft.com/office/drawing/2014/main" id="{61A797E7-FF11-CCFB-B27B-95EC053A826B}"/>
                </a:ext>
              </a:extLst>
            </p:cNvPr>
            <p:cNvSpPr/>
            <p:nvPr/>
          </p:nvSpPr>
          <p:spPr>
            <a:xfrm>
              <a:off x="8508323" y="1988013"/>
              <a:ext cx="475488" cy="476742"/>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TextBox 467">
              <a:extLst>
                <a:ext uri="{FF2B5EF4-FFF2-40B4-BE49-F238E27FC236}">
                  <a16:creationId xmlns:a16="http://schemas.microsoft.com/office/drawing/2014/main" id="{D6D2F523-A9E9-5BAD-D393-27C87F820054}"/>
                </a:ext>
              </a:extLst>
            </p:cNvPr>
            <p:cNvSpPr txBox="1"/>
            <p:nvPr/>
          </p:nvSpPr>
          <p:spPr>
            <a:xfrm>
              <a:off x="8496174" y="1929695"/>
              <a:ext cx="391638" cy="5668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Bebas Neue" panose="020B0606020202050201" pitchFamily="34" charset="0"/>
                </a:rPr>
                <a:t>$</a:t>
              </a:r>
            </a:p>
          </p:txBody>
        </p:sp>
        <p:sp>
          <p:nvSpPr>
            <p:cNvPr id="469" name="Arrow: Down 468">
              <a:extLst>
                <a:ext uri="{FF2B5EF4-FFF2-40B4-BE49-F238E27FC236}">
                  <a16:creationId xmlns:a16="http://schemas.microsoft.com/office/drawing/2014/main" id="{023BA58A-CC70-B2C9-3A75-E06FB3DDD5EB}"/>
                </a:ext>
              </a:extLst>
            </p:cNvPr>
            <p:cNvSpPr/>
            <p:nvPr/>
          </p:nvSpPr>
          <p:spPr>
            <a:xfrm>
              <a:off x="8707563" y="2320296"/>
              <a:ext cx="82296" cy="118872"/>
            </a:xfrm>
            <a:prstGeom prst="down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70" name="Group 469">
            <a:extLst>
              <a:ext uri="{FF2B5EF4-FFF2-40B4-BE49-F238E27FC236}">
                <a16:creationId xmlns:a16="http://schemas.microsoft.com/office/drawing/2014/main" id="{74EC0CEB-D1FC-6465-8D80-47BA750EE679}"/>
              </a:ext>
            </a:extLst>
          </p:cNvPr>
          <p:cNvGrpSpPr>
            <a:grpSpLocks noChangeAspect="1"/>
          </p:cNvGrpSpPr>
          <p:nvPr/>
        </p:nvGrpSpPr>
        <p:grpSpPr>
          <a:xfrm>
            <a:off x="7407989" y="3476812"/>
            <a:ext cx="225063" cy="261610"/>
            <a:chOff x="8496174" y="1929695"/>
            <a:chExt cx="487637" cy="566820"/>
          </a:xfrm>
        </p:grpSpPr>
        <p:sp>
          <p:nvSpPr>
            <p:cNvPr id="471" name="Oval 470">
              <a:extLst>
                <a:ext uri="{FF2B5EF4-FFF2-40B4-BE49-F238E27FC236}">
                  <a16:creationId xmlns:a16="http://schemas.microsoft.com/office/drawing/2014/main" id="{CC55C740-5E56-5837-AE2C-7A1F7910B8DE}"/>
                </a:ext>
              </a:extLst>
            </p:cNvPr>
            <p:cNvSpPr/>
            <p:nvPr/>
          </p:nvSpPr>
          <p:spPr>
            <a:xfrm>
              <a:off x="8508323" y="1988013"/>
              <a:ext cx="475488" cy="476742"/>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TextBox 471">
              <a:extLst>
                <a:ext uri="{FF2B5EF4-FFF2-40B4-BE49-F238E27FC236}">
                  <a16:creationId xmlns:a16="http://schemas.microsoft.com/office/drawing/2014/main" id="{58F93CFB-BE8D-C2A0-1ADB-A0D93F3A0477}"/>
                </a:ext>
              </a:extLst>
            </p:cNvPr>
            <p:cNvSpPr txBox="1"/>
            <p:nvPr/>
          </p:nvSpPr>
          <p:spPr>
            <a:xfrm>
              <a:off x="8496174" y="1929695"/>
              <a:ext cx="391638" cy="5668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Bebas Neue" panose="020B0606020202050201" pitchFamily="34" charset="0"/>
                </a:rPr>
                <a:t>$</a:t>
              </a:r>
            </a:p>
          </p:txBody>
        </p:sp>
        <p:sp>
          <p:nvSpPr>
            <p:cNvPr id="473" name="Arrow: Down 472">
              <a:extLst>
                <a:ext uri="{FF2B5EF4-FFF2-40B4-BE49-F238E27FC236}">
                  <a16:creationId xmlns:a16="http://schemas.microsoft.com/office/drawing/2014/main" id="{0C1AF1B8-F023-DB8E-D6B3-E22EA7AEF354}"/>
                </a:ext>
              </a:extLst>
            </p:cNvPr>
            <p:cNvSpPr/>
            <p:nvPr/>
          </p:nvSpPr>
          <p:spPr>
            <a:xfrm>
              <a:off x="8707563" y="2320296"/>
              <a:ext cx="82296" cy="118872"/>
            </a:xfrm>
            <a:prstGeom prst="downArrow">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74" name="Group 473">
            <a:extLst>
              <a:ext uri="{FF2B5EF4-FFF2-40B4-BE49-F238E27FC236}">
                <a16:creationId xmlns:a16="http://schemas.microsoft.com/office/drawing/2014/main" id="{02D0D567-7C35-B1DD-4923-13DDAD84CBCA}"/>
              </a:ext>
            </a:extLst>
          </p:cNvPr>
          <p:cNvGrpSpPr/>
          <p:nvPr/>
        </p:nvGrpSpPr>
        <p:grpSpPr>
          <a:xfrm>
            <a:off x="8132459" y="3502482"/>
            <a:ext cx="219456" cy="219456"/>
            <a:chOff x="9646830" y="2551668"/>
            <a:chExt cx="475488" cy="476742"/>
          </a:xfrm>
        </p:grpSpPr>
        <p:sp>
          <p:nvSpPr>
            <p:cNvPr id="475" name="Oval 474">
              <a:extLst>
                <a:ext uri="{FF2B5EF4-FFF2-40B4-BE49-F238E27FC236}">
                  <a16:creationId xmlns:a16="http://schemas.microsoft.com/office/drawing/2014/main" id="{7CBF45D7-2EBC-0738-64A4-6D39ABDBAB0C}"/>
                </a:ext>
              </a:extLst>
            </p:cNvPr>
            <p:cNvSpPr/>
            <p:nvPr/>
          </p:nvSpPr>
          <p:spPr>
            <a:xfrm>
              <a:off x="9646830" y="2551668"/>
              <a:ext cx="475488" cy="476742"/>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Freeform 8">
              <a:extLst>
                <a:ext uri="{FF2B5EF4-FFF2-40B4-BE49-F238E27FC236}">
                  <a16:creationId xmlns:a16="http://schemas.microsoft.com/office/drawing/2014/main" id="{D51A0FE9-4FB4-1B6F-5901-05F6B2E5173C}"/>
                </a:ext>
              </a:extLst>
            </p:cNvPr>
            <p:cNvSpPr>
              <a:spLocks noChangeAspect="1"/>
            </p:cNvSpPr>
            <p:nvPr/>
          </p:nvSpPr>
          <p:spPr bwMode="gray">
            <a:xfrm>
              <a:off x="9731522" y="2667280"/>
              <a:ext cx="315322" cy="237706"/>
            </a:xfrm>
            <a:custGeom>
              <a:avLst/>
              <a:gdLst>
                <a:gd name="T0" fmla="*/ 95 w 274"/>
                <a:gd name="T1" fmla="*/ 140 h 206"/>
                <a:gd name="T2" fmla="*/ 30 w 274"/>
                <a:gd name="T3" fmla="*/ 206 h 206"/>
                <a:gd name="T4" fmla="*/ 0 w 274"/>
                <a:gd name="T5" fmla="*/ 176 h 206"/>
                <a:gd name="T6" fmla="*/ 95 w 274"/>
                <a:gd name="T7" fmla="*/ 81 h 206"/>
                <a:gd name="T8" fmla="*/ 131 w 274"/>
                <a:gd name="T9" fmla="*/ 114 h 206"/>
                <a:gd name="T10" fmla="*/ 208 w 274"/>
                <a:gd name="T11" fmla="*/ 34 h 206"/>
                <a:gd name="T12" fmla="*/ 189 w 274"/>
                <a:gd name="T13" fmla="*/ 16 h 206"/>
                <a:gd name="T14" fmla="*/ 274 w 274"/>
                <a:gd name="T15" fmla="*/ 0 h 206"/>
                <a:gd name="T16" fmla="*/ 259 w 274"/>
                <a:gd name="T17" fmla="*/ 84 h 206"/>
                <a:gd name="T18" fmla="*/ 241 w 274"/>
                <a:gd name="T19" fmla="*/ 65 h 206"/>
                <a:gd name="T20" fmla="*/ 131 w 274"/>
                <a:gd name="T21" fmla="*/ 174 h 206"/>
                <a:gd name="T22" fmla="*/ 95 w 274"/>
                <a:gd name="T23" fmla="*/ 1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06">
                  <a:moveTo>
                    <a:pt x="95" y="140"/>
                  </a:moveTo>
                  <a:cubicBezTo>
                    <a:pt x="73" y="162"/>
                    <a:pt x="51" y="184"/>
                    <a:pt x="30" y="206"/>
                  </a:cubicBezTo>
                  <a:cubicBezTo>
                    <a:pt x="20" y="196"/>
                    <a:pt x="10" y="186"/>
                    <a:pt x="0" y="176"/>
                  </a:cubicBezTo>
                  <a:cubicBezTo>
                    <a:pt x="31" y="145"/>
                    <a:pt x="63" y="113"/>
                    <a:pt x="95" y="81"/>
                  </a:cubicBezTo>
                  <a:cubicBezTo>
                    <a:pt x="107" y="92"/>
                    <a:pt x="118" y="103"/>
                    <a:pt x="131" y="114"/>
                  </a:cubicBezTo>
                  <a:cubicBezTo>
                    <a:pt x="156" y="88"/>
                    <a:pt x="182" y="61"/>
                    <a:pt x="208" y="34"/>
                  </a:cubicBezTo>
                  <a:cubicBezTo>
                    <a:pt x="203" y="29"/>
                    <a:pt x="196" y="23"/>
                    <a:pt x="189" y="16"/>
                  </a:cubicBezTo>
                  <a:cubicBezTo>
                    <a:pt x="218" y="10"/>
                    <a:pt x="245" y="5"/>
                    <a:pt x="274" y="0"/>
                  </a:cubicBezTo>
                  <a:cubicBezTo>
                    <a:pt x="269" y="28"/>
                    <a:pt x="264" y="56"/>
                    <a:pt x="259" y="84"/>
                  </a:cubicBezTo>
                  <a:cubicBezTo>
                    <a:pt x="253" y="77"/>
                    <a:pt x="247" y="71"/>
                    <a:pt x="241" y="65"/>
                  </a:cubicBezTo>
                  <a:cubicBezTo>
                    <a:pt x="204" y="102"/>
                    <a:pt x="168" y="137"/>
                    <a:pt x="131" y="174"/>
                  </a:cubicBezTo>
                  <a:cubicBezTo>
                    <a:pt x="119" y="162"/>
                    <a:pt x="108" y="151"/>
                    <a:pt x="95" y="14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
        <p:nvSpPr>
          <p:cNvPr id="477" name="TextBox 476">
            <a:extLst>
              <a:ext uri="{FF2B5EF4-FFF2-40B4-BE49-F238E27FC236}">
                <a16:creationId xmlns:a16="http://schemas.microsoft.com/office/drawing/2014/main" id="{3C34A01E-86DA-CFAE-BC47-5E6DF32FCB45}"/>
              </a:ext>
            </a:extLst>
          </p:cNvPr>
          <p:cNvSpPr txBox="1"/>
          <p:nvPr/>
        </p:nvSpPr>
        <p:spPr>
          <a:xfrm>
            <a:off x="6092828" y="3626006"/>
            <a:ext cx="1366052" cy="200055"/>
          </a:xfrm>
          <a:prstGeom prst="rect">
            <a:avLst/>
          </a:prstGeom>
          <a:noFill/>
        </p:spPr>
        <p:txBody>
          <a:bodyPr wrap="square" rtlCol="0">
            <a:spAutoFit/>
          </a:bodyPr>
          <a:lstStyle/>
          <a:p>
            <a:r>
              <a:rPr lang="en-US" sz="700">
                <a:solidFill>
                  <a:schemeClr val="tx2">
                    <a:lumMod val="90000"/>
                    <a:lumOff val="10000"/>
                  </a:schemeClr>
                </a:solidFill>
              </a:rPr>
              <a:t>GLD-084-v3</a:t>
            </a:r>
          </a:p>
        </p:txBody>
      </p:sp>
      <p:sp>
        <p:nvSpPr>
          <p:cNvPr id="478" name="Oval 477">
            <a:extLst>
              <a:ext uri="{FF2B5EF4-FFF2-40B4-BE49-F238E27FC236}">
                <a16:creationId xmlns:a16="http://schemas.microsoft.com/office/drawing/2014/main" id="{B2AADF5A-CAB7-B6A2-87C9-79B6C839EE93}"/>
              </a:ext>
            </a:extLst>
          </p:cNvPr>
          <p:cNvSpPr/>
          <p:nvPr/>
        </p:nvSpPr>
        <p:spPr>
          <a:xfrm>
            <a:off x="5982189" y="3589331"/>
            <a:ext cx="876284" cy="299001"/>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9" name="Picture 478" descr="A group of people standing around a graph&#10;&#10;Description automatically generated">
            <a:extLst>
              <a:ext uri="{FF2B5EF4-FFF2-40B4-BE49-F238E27FC236}">
                <a16:creationId xmlns:a16="http://schemas.microsoft.com/office/drawing/2014/main" id="{248A4CB4-E870-84B4-1C2B-9CB84F37A501}"/>
              </a:ext>
            </a:extLst>
          </p:cNvPr>
          <p:cNvPicPr>
            <a:picLocks noChangeAspect="1"/>
          </p:cNvPicPr>
          <p:nvPr/>
        </p:nvPicPr>
        <p:blipFill>
          <a:blip r:embed="rId2"/>
          <a:srcRect r="11095" b="91366"/>
          <a:stretch/>
        </p:blipFill>
        <p:spPr>
          <a:xfrm>
            <a:off x="-21608" y="-18129"/>
            <a:ext cx="12213608" cy="592136"/>
          </a:xfrm>
          <a:prstGeom prst="rect">
            <a:avLst/>
          </a:prstGeom>
        </p:spPr>
      </p:pic>
      <p:pic>
        <p:nvPicPr>
          <p:cNvPr id="480" name="Picture 479">
            <a:extLst>
              <a:ext uri="{FF2B5EF4-FFF2-40B4-BE49-F238E27FC236}">
                <a16:creationId xmlns:a16="http://schemas.microsoft.com/office/drawing/2014/main" id="{4D545D8F-0B19-204F-6524-40416F72ACB7}"/>
              </a:ext>
            </a:extLst>
          </p:cNvPr>
          <p:cNvPicPr>
            <a:picLocks noChangeAspect="1"/>
          </p:cNvPicPr>
          <p:nvPr/>
        </p:nvPicPr>
        <p:blipFill>
          <a:blip r:embed="rId3"/>
          <a:stretch>
            <a:fillRect/>
          </a:stretch>
        </p:blipFill>
        <p:spPr>
          <a:xfrm>
            <a:off x="3753413" y="5867150"/>
            <a:ext cx="1211183" cy="820914"/>
          </a:xfrm>
          <a:prstGeom prst="rect">
            <a:avLst/>
          </a:prstGeom>
        </p:spPr>
      </p:pic>
      <p:pic>
        <p:nvPicPr>
          <p:cNvPr id="481" name="Picture 480" descr="A black and white logo&#10;&#10;Description automatically generated">
            <a:extLst>
              <a:ext uri="{FF2B5EF4-FFF2-40B4-BE49-F238E27FC236}">
                <a16:creationId xmlns:a16="http://schemas.microsoft.com/office/drawing/2014/main" id="{A76BC4C9-46EE-2DBA-9885-B75D53CAB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4241988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DFD9-09D3-3ED1-22A1-5699B65FF151}"/>
              </a:ext>
            </a:extLst>
          </p:cNvPr>
          <p:cNvSpPr>
            <a:spLocks noGrp="1"/>
          </p:cNvSpPr>
          <p:nvPr>
            <p:ph type="title"/>
          </p:nvPr>
        </p:nvSpPr>
        <p:spPr>
          <a:xfrm>
            <a:off x="721793" y="574007"/>
            <a:ext cx="11353800" cy="1097882"/>
          </a:xfrm>
        </p:spPr>
        <p:txBody>
          <a:bodyPr>
            <a:normAutofit/>
          </a:bodyPr>
          <a:lstStyle/>
          <a:p>
            <a:r>
              <a:rPr lang="en-US"/>
              <a:t>Library Collateral for AI Use</a:t>
            </a:r>
          </a:p>
        </p:txBody>
      </p:sp>
      <p:sp>
        <p:nvSpPr>
          <p:cNvPr id="3" name="Content Placeholder 2">
            <a:extLst>
              <a:ext uri="{FF2B5EF4-FFF2-40B4-BE49-F238E27FC236}">
                <a16:creationId xmlns:a16="http://schemas.microsoft.com/office/drawing/2014/main" id="{FC54935F-665D-6FB9-F0FB-100826655E22}"/>
              </a:ext>
            </a:extLst>
          </p:cNvPr>
          <p:cNvSpPr>
            <a:spLocks noGrp="1"/>
          </p:cNvSpPr>
          <p:nvPr>
            <p:ph idx="1"/>
          </p:nvPr>
        </p:nvSpPr>
        <p:spPr>
          <a:xfrm>
            <a:off x="6753225" y="1823207"/>
            <a:ext cx="4716982" cy="4517268"/>
          </a:xfrm>
        </p:spPr>
        <p:txBody>
          <a:bodyPr>
            <a:normAutofit fontScale="92500" lnSpcReduction="10000"/>
          </a:bodyPr>
          <a:lstStyle/>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Quality Control Plan and QASP</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Transition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Recruitment and Retention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Procurement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Safety</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Travel</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Staffing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Mobilization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Subcontractor Management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Systems Engineering Management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Integrated Logistics System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Training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IT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Continuity of Operations/Contingency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Security Plan</a:t>
            </a:r>
          </a:p>
          <a:p>
            <a:pPr marL="457200" lvl="1" fontAlgn="base">
              <a:spcAft>
                <a:spcPct val="0"/>
              </a:spcAft>
              <a:buClr>
                <a:schemeClr val="accent1"/>
              </a:buClr>
            </a:pPr>
            <a:r>
              <a:rPr lang="en-US" sz="1800">
                <a:latin typeface="Calibri" panose="020F0502020204030204" pitchFamily="34" charset="0"/>
                <a:ea typeface="Calibri" panose="020F0502020204030204" pitchFamily="34" charset="0"/>
                <a:cs typeface="Calibri" panose="020F0502020204030204" pitchFamily="34" charset="0"/>
              </a:rPr>
              <a:t>Sustainability Plan</a:t>
            </a:r>
          </a:p>
          <a:p>
            <a:pPr lvl="1"/>
            <a:endParaRPr lang="en-US" sz="1800">
              <a:latin typeface="Calibri" panose="020F0502020204030204" pitchFamily="34" charset="0"/>
              <a:ea typeface="Calibri" panose="020F0502020204030204" pitchFamily="34" charset="0"/>
              <a:cs typeface="Calibri" panose="020F0502020204030204" pitchFamily="34" charset="0"/>
            </a:endParaRPr>
          </a:p>
          <a:p>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2"/>
          <p:cNvSpPr txBox="1">
            <a:spLocks/>
          </p:cNvSpPr>
          <p:nvPr/>
        </p:nvSpPr>
        <p:spPr bwMode="gray">
          <a:xfrm>
            <a:off x="721793" y="1500188"/>
            <a:ext cx="5793307"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a:buClr>
                <a:schemeClr val="accent4"/>
              </a:buClr>
            </a:pPr>
            <a:r>
              <a:rPr lang="en-US">
                <a:latin typeface="Calibri" panose="020F0502020204030204" pitchFamily="34" charset="0"/>
                <a:ea typeface="Calibri" panose="020F0502020204030204" pitchFamily="34" charset="0"/>
                <a:cs typeface="Calibri" panose="020F0502020204030204" pitchFamily="34" charset="0"/>
              </a:rPr>
              <a:t>Example Sections for Prompts</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For structured document authoring, AI prompting is best done using cut-and-pasted examples into the prompt vs. attaching the document or automatic library retrieval</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Executive Summary</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Management Section</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Management Section Checklist</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Technical Section</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Technical Section Checklist</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Cost Volume Narrative with:</a:t>
            </a:r>
          </a:p>
          <a:p>
            <a:pPr lvl="2">
              <a:lnSpc>
                <a:spcPct val="80000"/>
              </a:lnSpc>
            </a:pPr>
            <a:r>
              <a:rPr lang="en-US">
                <a:latin typeface="Calibri" panose="020F0502020204030204" pitchFamily="34" charset="0"/>
                <a:ea typeface="Calibri" panose="020F0502020204030204" pitchFamily="34" charset="0"/>
                <a:cs typeface="Calibri" panose="020F0502020204030204" pitchFamily="34" charset="0"/>
              </a:rPr>
              <a:t>Cost baselines to support technical volume templates</a:t>
            </a:r>
          </a:p>
          <a:p>
            <a:pPr lvl="2">
              <a:lnSpc>
                <a:spcPct val="80000"/>
              </a:lnSpc>
            </a:pPr>
            <a:r>
              <a:rPr lang="en-US">
                <a:latin typeface="Calibri" panose="020F0502020204030204" pitchFamily="34" charset="0"/>
                <a:ea typeface="Calibri" panose="020F0502020204030204" pitchFamily="34" charset="0"/>
                <a:cs typeface="Calibri" panose="020F0502020204030204" pitchFamily="34" charset="0"/>
              </a:rPr>
              <a:t>Cost models and Basis of Estimate (BOE)s</a:t>
            </a:r>
          </a:p>
          <a:p>
            <a:pPr>
              <a:lnSpc>
                <a:spcPct val="80000"/>
              </a:lnSpc>
              <a:buClr>
                <a:schemeClr val="accent4"/>
              </a:buClr>
            </a:pPr>
            <a:r>
              <a:rPr lang="en-US">
                <a:latin typeface="Calibri" panose="020F0502020204030204" pitchFamily="34" charset="0"/>
                <a:ea typeface="Calibri" panose="020F0502020204030204" pitchFamily="34" charset="0"/>
                <a:cs typeface="Calibri" panose="020F0502020204030204" pitchFamily="34" charset="0"/>
              </a:rPr>
              <a:t>Model Plans </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IMP/IMS</a:t>
            </a:r>
          </a:p>
          <a:p>
            <a:pPr marL="457200" lvl="1" indent="-228600" eaLnBrk="1" hangingPunct="1">
              <a:lnSpc>
                <a:spcPct val="90000"/>
              </a:lnSpc>
              <a:spcBef>
                <a:spcPts val="500"/>
              </a:spcBef>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Risk Plan</a:t>
            </a:r>
          </a:p>
          <a:p>
            <a:pPr lvl="1"/>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16D959F-C000-C598-5D3E-D2C719CB0ED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7" name="Graphic 6" descr="Document with solid fill">
            <a:extLst>
              <a:ext uri="{FF2B5EF4-FFF2-40B4-BE49-F238E27FC236}">
                <a16:creationId xmlns:a16="http://schemas.microsoft.com/office/drawing/2014/main" id="{46D7132E-41CD-6408-8290-EB0D211A7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4525" y="3434520"/>
            <a:ext cx="914400" cy="914400"/>
          </a:xfrm>
          <a:prstGeom prst="rect">
            <a:avLst/>
          </a:prstGeom>
        </p:spPr>
      </p:pic>
      <p:pic>
        <p:nvPicPr>
          <p:cNvPr id="10" name="Graphic 9" descr="List with solid fill">
            <a:extLst>
              <a:ext uri="{FF2B5EF4-FFF2-40B4-BE49-F238E27FC236}">
                <a16:creationId xmlns:a16="http://schemas.microsoft.com/office/drawing/2014/main" id="{B9F12CA2-AEA6-C28E-F7D0-C029E5115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0975" y="3434520"/>
            <a:ext cx="914400" cy="914400"/>
          </a:xfrm>
          <a:prstGeom prst="rect">
            <a:avLst/>
          </a:prstGeom>
        </p:spPr>
      </p:pic>
      <p:pic>
        <p:nvPicPr>
          <p:cNvPr id="12" name="Graphic 11" descr="Checklist with solid fill">
            <a:extLst>
              <a:ext uri="{FF2B5EF4-FFF2-40B4-BE49-F238E27FC236}">
                <a16:creationId xmlns:a16="http://schemas.microsoft.com/office/drawing/2014/main" id="{6B947A47-4097-EDEA-5B88-94FC2CD228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7750" y="3434520"/>
            <a:ext cx="914400" cy="914400"/>
          </a:xfrm>
          <a:prstGeom prst="rect">
            <a:avLst/>
          </a:prstGeom>
        </p:spPr>
      </p:pic>
      <p:pic>
        <p:nvPicPr>
          <p:cNvPr id="8" name="Picture 7" descr="A group of people standing around a graph&#10;&#10;Description automatically generated">
            <a:extLst>
              <a:ext uri="{FF2B5EF4-FFF2-40B4-BE49-F238E27FC236}">
                <a16:creationId xmlns:a16="http://schemas.microsoft.com/office/drawing/2014/main" id="{9F9DB986-AD6E-9BD2-226A-5298B0EEEDCE}"/>
              </a:ext>
            </a:extLst>
          </p:cNvPr>
          <p:cNvPicPr>
            <a:picLocks noChangeAspect="1"/>
          </p:cNvPicPr>
          <p:nvPr/>
        </p:nvPicPr>
        <p:blipFill>
          <a:blip r:embed="rId9"/>
          <a:srcRect r="11095" b="91366"/>
          <a:stretch/>
        </p:blipFill>
        <p:spPr>
          <a:xfrm>
            <a:off x="-21608" y="-18129"/>
            <a:ext cx="12213608" cy="592136"/>
          </a:xfrm>
          <a:prstGeom prst="rect">
            <a:avLst/>
          </a:prstGeom>
        </p:spPr>
      </p:pic>
      <p:pic>
        <p:nvPicPr>
          <p:cNvPr id="9" name="Picture 8">
            <a:extLst>
              <a:ext uri="{FF2B5EF4-FFF2-40B4-BE49-F238E27FC236}">
                <a16:creationId xmlns:a16="http://schemas.microsoft.com/office/drawing/2014/main" id="{6B4576E0-6E13-A953-E5D3-9EADA6D2C9AF}"/>
              </a:ext>
            </a:extLst>
          </p:cNvPr>
          <p:cNvPicPr>
            <a:picLocks noChangeAspect="1"/>
          </p:cNvPicPr>
          <p:nvPr/>
        </p:nvPicPr>
        <p:blipFill>
          <a:blip r:embed="rId10"/>
          <a:stretch>
            <a:fillRect/>
          </a:stretch>
        </p:blipFill>
        <p:spPr>
          <a:xfrm>
            <a:off x="3753413" y="5867150"/>
            <a:ext cx="1211183" cy="820914"/>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5D5D5F17-3AF2-E22E-ED57-6D4780E6E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19674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00" y="603866"/>
            <a:ext cx="8520113" cy="914400"/>
          </a:xfrm>
        </p:spPr>
        <p:txBody>
          <a:bodyPr>
            <a:normAutofit/>
          </a:bodyPr>
          <a:lstStyle/>
          <a:p>
            <a:r>
              <a:rPr lang="en-US"/>
              <a:t>More Collateral</a:t>
            </a:r>
          </a:p>
        </p:txBody>
      </p:sp>
      <p:sp>
        <p:nvSpPr>
          <p:cNvPr id="3" name="Content Placeholder 2"/>
          <p:cNvSpPr>
            <a:spLocks noGrp="1"/>
          </p:cNvSpPr>
          <p:nvPr>
            <p:ph idx="1"/>
          </p:nvPr>
        </p:nvSpPr>
        <p:spPr>
          <a:xfrm>
            <a:off x="845690" y="1756374"/>
            <a:ext cx="5564636" cy="4366845"/>
          </a:xfrm>
        </p:spPr>
        <p:txBody>
          <a:bodyPr>
            <a:normAutofit lnSpcReduction="10000"/>
          </a:bodyPr>
          <a:lstStyle/>
          <a:p>
            <a:pPr>
              <a:lnSpc>
                <a:spcPct val="100000"/>
              </a:lnSpc>
              <a:buClr>
                <a:schemeClr val="accent4"/>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Proposal Management Aids</a:t>
            </a:r>
          </a:p>
          <a:p>
            <a:pPr lvl="1" eaLnBrk="1" hangingPunct="1"/>
            <a:r>
              <a:rPr lang="en-US" sz="1600"/>
              <a:t>Proposal manager’s checklists</a:t>
            </a:r>
          </a:p>
          <a:p>
            <a:pPr lvl="1"/>
            <a:r>
              <a:rPr lang="en-US" sz="1600"/>
              <a:t>Outline</a:t>
            </a:r>
          </a:p>
          <a:p>
            <a:pPr lvl="1"/>
            <a:r>
              <a:rPr lang="en-US" sz="1600"/>
              <a:t>Compliance matrix</a:t>
            </a:r>
          </a:p>
          <a:p>
            <a:pPr lvl="1" eaLnBrk="1" hangingPunct="1"/>
            <a:r>
              <a:rPr lang="en-US" sz="1600"/>
              <a:t>Kickoff slides</a:t>
            </a:r>
          </a:p>
          <a:p>
            <a:pPr lvl="1" eaLnBrk="1" hangingPunct="1"/>
            <a:r>
              <a:rPr lang="en-US" sz="1600"/>
              <a:t>Proposal schedule for typical durations</a:t>
            </a:r>
          </a:p>
          <a:p>
            <a:pPr lvl="1" eaLnBrk="1" hangingPunct="1"/>
            <a:r>
              <a:rPr lang="en-US" sz="1600"/>
              <a:t>Contact list template with proposal team’s information</a:t>
            </a:r>
          </a:p>
          <a:p>
            <a:pPr lvl="1"/>
            <a:r>
              <a:rPr lang="en-US" sz="1600">
                <a:latin typeface="Calibri" panose="020F0502020204030204" pitchFamily="34" charset="0"/>
                <a:ea typeface="Calibri" panose="020F0502020204030204" pitchFamily="34" charset="0"/>
                <a:cs typeface="Calibri" panose="020F0502020204030204" pitchFamily="34" charset="0"/>
              </a:rPr>
              <a:t>List of proposal resources (internal, consultants, teammates) with contact information</a:t>
            </a:r>
            <a:endParaRPr lang="en-US" sz="1600"/>
          </a:p>
          <a:p>
            <a:pPr lvl="1" eaLnBrk="1" hangingPunct="1"/>
            <a:r>
              <a:rPr lang="en-US" sz="1600"/>
              <a:t>Abbreviated and detailed style guides for writers and editors</a:t>
            </a:r>
          </a:p>
          <a:p>
            <a:pPr lvl="1" eaLnBrk="1" hangingPunct="1"/>
            <a:r>
              <a:rPr lang="en-US" sz="1600"/>
              <a:t>Collateral for running color reviews (kickoff and debrief decks for pink and red teams, reviewer forms, process)</a:t>
            </a:r>
          </a:p>
          <a:p>
            <a:pPr lvl="1" eaLnBrk="1" hangingPunct="1"/>
            <a:r>
              <a:rPr lang="en-US" sz="1600"/>
              <a:t>Structured lessons learned process that passes on the lessons learned to support new proposals</a:t>
            </a:r>
          </a:p>
          <a:p>
            <a:pPr lvl="1" eaLnBrk="1" hangingPunct="1"/>
            <a:endParaRPr lang="en-US" sz="1800"/>
          </a:p>
          <a:p>
            <a:pPr lvl="1" eaLnBrk="1" hangingPunct="1"/>
            <a:endParaRPr lang="en-US" sz="1800"/>
          </a:p>
          <a:p>
            <a:pPr eaLnBrk="1" hangingPunct="1"/>
            <a:endParaRPr lang="en-US" sz="1800"/>
          </a:p>
          <a:p>
            <a:pPr lvl="1"/>
            <a:endParaRPr lang="en-US" sz="1800"/>
          </a:p>
        </p:txBody>
      </p:sp>
      <p:sp>
        <p:nvSpPr>
          <p:cNvPr id="4" name="Rectangle 3"/>
          <p:cNvSpPr/>
          <p:nvPr/>
        </p:nvSpPr>
        <p:spPr>
          <a:xfrm>
            <a:off x="6410326" y="1756374"/>
            <a:ext cx="5010149" cy="3511154"/>
          </a:xfrm>
          <a:prstGeom prst="rect">
            <a:avLst/>
          </a:prstGeom>
        </p:spPr>
        <p:txBody>
          <a:bodyPr wrap="square">
            <a:spAutoFit/>
          </a:bodyPr>
          <a:lstStyle/>
          <a:p>
            <a:pPr marL="228600" indent="-228600" fontAlgn="base">
              <a:spcBef>
                <a:spcPts val="1000"/>
              </a:spcBef>
              <a:spcAft>
                <a:spcPct val="0"/>
              </a:spcAft>
              <a:buClr>
                <a:schemeClr val="accent4"/>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Master Proposal Documents</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Cover and title sheet</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Proposal template with custom toolbars</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Nominal WBS template</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Schedule</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ROM</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Cost volume</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BOEs</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BOM</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Pre-prepared estimating rules (e.g. for "training" costs, other frequent deliverables)</a:t>
            </a:r>
          </a:p>
          <a:p>
            <a:pPr marL="685800" lvl="1" indent="-228600" fontAlgn="base">
              <a:lnSpc>
                <a:spcPct val="90000"/>
              </a:lnSpc>
              <a:spcBef>
                <a:spcPts val="500"/>
              </a:spcBef>
              <a:spcAft>
                <a:spcPct val="0"/>
              </a:spcAft>
              <a:buClr>
                <a:schemeClr val="accent1"/>
              </a:buClr>
              <a:buFont typeface="Arial" panose="020B0604020202020204" pitchFamily="34" charset="0"/>
              <a:buChar char="•"/>
            </a:pPr>
            <a:r>
              <a:rPr lang="en-US" sz="1600"/>
              <a:t>Transmittal letter</a:t>
            </a:r>
          </a:p>
        </p:txBody>
      </p:sp>
      <p:sp>
        <p:nvSpPr>
          <p:cNvPr id="5" name="TextBox 4">
            <a:extLst>
              <a:ext uri="{FF2B5EF4-FFF2-40B4-BE49-F238E27FC236}">
                <a16:creationId xmlns:a16="http://schemas.microsoft.com/office/drawing/2014/main" id="{9DA14C72-F347-7D28-6F39-3C5CB4334C1D}"/>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17" name="Graphic 16" descr="Document with solid fill">
            <a:extLst>
              <a:ext uri="{FF2B5EF4-FFF2-40B4-BE49-F238E27FC236}">
                <a16:creationId xmlns:a16="http://schemas.microsoft.com/office/drawing/2014/main" id="{879B03C7-9A5A-08D7-ADB5-F86E110205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6132" y="734781"/>
            <a:ext cx="914400" cy="914400"/>
          </a:xfrm>
          <a:prstGeom prst="rect">
            <a:avLst/>
          </a:prstGeom>
        </p:spPr>
      </p:pic>
      <p:pic>
        <p:nvPicPr>
          <p:cNvPr id="18" name="Graphic 17" descr="List with solid fill">
            <a:extLst>
              <a:ext uri="{FF2B5EF4-FFF2-40B4-BE49-F238E27FC236}">
                <a16:creationId xmlns:a16="http://schemas.microsoft.com/office/drawing/2014/main" id="{7FCBF92F-F0B9-7FDD-688E-AE7E57448E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2582" y="734781"/>
            <a:ext cx="914400" cy="914400"/>
          </a:xfrm>
          <a:prstGeom prst="rect">
            <a:avLst/>
          </a:prstGeom>
        </p:spPr>
      </p:pic>
      <p:pic>
        <p:nvPicPr>
          <p:cNvPr id="19" name="Graphic 18" descr="Checklist with solid fill">
            <a:extLst>
              <a:ext uri="{FF2B5EF4-FFF2-40B4-BE49-F238E27FC236}">
                <a16:creationId xmlns:a16="http://schemas.microsoft.com/office/drawing/2014/main" id="{8BA34182-CE19-03CD-1BC0-AA06CEF1A4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9357" y="734781"/>
            <a:ext cx="914400" cy="914400"/>
          </a:xfrm>
          <a:prstGeom prst="rect">
            <a:avLst/>
          </a:prstGeom>
        </p:spPr>
      </p:pic>
      <p:pic>
        <p:nvPicPr>
          <p:cNvPr id="20" name="Picture 19" descr="A group of people standing around a graph&#10;&#10;Description automatically generated">
            <a:extLst>
              <a:ext uri="{FF2B5EF4-FFF2-40B4-BE49-F238E27FC236}">
                <a16:creationId xmlns:a16="http://schemas.microsoft.com/office/drawing/2014/main" id="{E1238DE0-1D44-181A-4409-13B0917E0C84}"/>
              </a:ext>
            </a:extLst>
          </p:cNvPr>
          <p:cNvPicPr>
            <a:picLocks noChangeAspect="1"/>
          </p:cNvPicPr>
          <p:nvPr/>
        </p:nvPicPr>
        <p:blipFill>
          <a:blip r:embed="rId8"/>
          <a:srcRect r="11095" b="91366"/>
          <a:stretch/>
        </p:blipFill>
        <p:spPr>
          <a:xfrm>
            <a:off x="-21608" y="-18129"/>
            <a:ext cx="12213608" cy="592136"/>
          </a:xfrm>
          <a:prstGeom prst="rect">
            <a:avLst/>
          </a:prstGeom>
        </p:spPr>
      </p:pic>
      <p:pic>
        <p:nvPicPr>
          <p:cNvPr id="21" name="Picture 20">
            <a:extLst>
              <a:ext uri="{FF2B5EF4-FFF2-40B4-BE49-F238E27FC236}">
                <a16:creationId xmlns:a16="http://schemas.microsoft.com/office/drawing/2014/main" id="{CEEE38AE-4D91-1691-CB5B-683C8B321AB7}"/>
              </a:ext>
            </a:extLst>
          </p:cNvPr>
          <p:cNvPicPr>
            <a:picLocks noChangeAspect="1"/>
          </p:cNvPicPr>
          <p:nvPr/>
        </p:nvPicPr>
        <p:blipFill>
          <a:blip r:embed="rId9"/>
          <a:stretch>
            <a:fillRect/>
          </a:stretch>
        </p:blipFill>
        <p:spPr>
          <a:xfrm>
            <a:off x="3753413" y="5867150"/>
            <a:ext cx="1211183" cy="820914"/>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28F96C5F-DDC4-A97C-388F-7CE2461184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28846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43" y="561975"/>
            <a:ext cx="8520113" cy="600075"/>
          </a:xfrm>
        </p:spPr>
        <p:txBody>
          <a:bodyPr>
            <a:normAutofit fontScale="90000"/>
          </a:bodyPr>
          <a:lstStyle/>
          <a:p>
            <a:r>
              <a:rPr lang="en-US"/>
              <a:t>Additional Collateral</a:t>
            </a:r>
          </a:p>
        </p:txBody>
      </p:sp>
      <p:sp>
        <p:nvSpPr>
          <p:cNvPr id="3" name="Content Placeholder 2"/>
          <p:cNvSpPr>
            <a:spLocks noGrp="1"/>
          </p:cNvSpPr>
          <p:nvPr>
            <p:ph idx="1"/>
          </p:nvPr>
        </p:nvSpPr>
        <p:spPr>
          <a:xfrm>
            <a:off x="771525" y="1022805"/>
            <a:ext cx="11029950" cy="5635170"/>
          </a:xfrm>
        </p:spPr>
        <p:txBody>
          <a:bodyPr>
            <a:normAutofit/>
          </a:bodyPr>
          <a:lstStyle/>
          <a:p>
            <a:pPr>
              <a:lnSpc>
                <a:spcPct val="100000"/>
              </a:lnSpc>
              <a:buClr>
                <a:schemeClr val="accent4"/>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“Golden nuggets”</a:t>
            </a:r>
          </a:p>
          <a:p>
            <a:pPr lvl="1">
              <a:lnSpc>
                <a:spcPct val="80000"/>
              </a:lnSpc>
            </a:pPr>
            <a:r>
              <a:rPr lang="en-US" sz="1800"/>
              <a:t>Reusable win themes</a:t>
            </a:r>
          </a:p>
          <a:p>
            <a:pPr lvl="1">
              <a:lnSpc>
                <a:spcPct val="80000"/>
              </a:lnSpc>
            </a:pPr>
            <a:r>
              <a:rPr lang="en-US" sz="1800"/>
              <a:t>Customer kudos</a:t>
            </a:r>
          </a:p>
          <a:p>
            <a:pPr lvl="1">
              <a:lnSpc>
                <a:spcPct val="80000"/>
              </a:lnSpc>
            </a:pPr>
            <a:r>
              <a:rPr lang="en-US" sz="1800"/>
              <a:t>Relevant studies that you may want to reference such as Gartner Reports</a:t>
            </a:r>
          </a:p>
          <a:p>
            <a:pPr lvl="1">
              <a:lnSpc>
                <a:spcPct val="80000"/>
              </a:lnSpc>
            </a:pPr>
            <a:r>
              <a:rPr lang="en-US" sz="1800"/>
              <a:t>Accomplishments and certifications details</a:t>
            </a:r>
          </a:p>
          <a:p>
            <a:pPr>
              <a:lnSpc>
                <a:spcPct val="100000"/>
              </a:lnSpc>
              <a:buClr>
                <a:schemeClr val="accent4"/>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Marketing and Capture Collateral</a:t>
            </a:r>
          </a:p>
          <a:p>
            <a:pPr lvl="1">
              <a:lnSpc>
                <a:spcPct val="80000"/>
              </a:lnSpc>
            </a:pPr>
            <a:r>
              <a:rPr lang="en-US" sz="1800"/>
              <a:t>Technical and management solution development checklists</a:t>
            </a:r>
          </a:p>
          <a:p>
            <a:pPr lvl="1">
              <a:lnSpc>
                <a:spcPct val="80000"/>
              </a:lnSpc>
            </a:pPr>
            <a:r>
              <a:rPr lang="en-US" sz="1800"/>
              <a:t>White papers developed by technical gurus that relate to the specific areas this IDIQ or GWAC covers</a:t>
            </a:r>
          </a:p>
          <a:p>
            <a:pPr lvl="1">
              <a:lnSpc>
                <a:spcPct val="80000"/>
              </a:lnSpc>
            </a:pPr>
            <a:r>
              <a:rPr lang="en-US" sz="1800"/>
              <a:t>Vehicle-specific capability statement</a:t>
            </a:r>
          </a:p>
          <a:p>
            <a:pPr lvl="1">
              <a:lnSpc>
                <a:spcPct val="80000"/>
              </a:lnSpc>
            </a:pPr>
            <a:r>
              <a:rPr lang="en-US" sz="1800"/>
              <a:t>Case studies</a:t>
            </a:r>
          </a:p>
          <a:p>
            <a:pPr lvl="1">
              <a:lnSpc>
                <a:spcPct val="80000"/>
              </a:lnSpc>
            </a:pPr>
            <a:r>
              <a:rPr lang="en-US" sz="1800"/>
              <a:t>Capability statements</a:t>
            </a:r>
          </a:p>
          <a:p>
            <a:pPr lvl="1">
              <a:lnSpc>
                <a:spcPct val="80000"/>
              </a:lnSpc>
            </a:pPr>
            <a:r>
              <a:rPr lang="en-US" sz="1800">
                <a:ea typeface="ＭＳ Ｐゴシック" charset="0"/>
              </a:rPr>
              <a:t>Other information your BD or program staff can hand to the customer for them to get to know you better and to build trust</a:t>
            </a:r>
          </a:p>
          <a:p>
            <a:pPr lvl="1">
              <a:lnSpc>
                <a:spcPct val="80000"/>
              </a:lnSpc>
            </a:pPr>
            <a:r>
              <a:rPr lang="en-US" sz="1800">
                <a:ea typeface="ＭＳ Ｐゴシック" charset="0"/>
              </a:rPr>
              <a:t>Win Strategy White Papers</a:t>
            </a:r>
          </a:p>
          <a:p>
            <a:pPr lvl="1">
              <a:lnSpc>
                <a:spcPct val="80000"/>
              </a:lnSpc>
            </a:pPr>
            <a:r>
              <a:rPr lang="en-US" sz="1800">
                <a:ea typeface="ＭＳ Ｐゴシック" charset="0"/>
              </a:rPr>
              <a:t>Competitive analysis deck</a:t>
            </a:r>
            <a:endParaRPr lang="en-US" sz="1800" b="1">
              <a:ea typeface="ＭＳ Ｐゴシック" charset="0"/>
            </a:endParaRPr>
          </a:p>
          <a:p>
            <a:pPr fontAlgn="base">
              <a:lnSpc>
                <a:spcPct val="100000"/>
              </a:lnSpc>
              <a:spcAft>
                <a:spcPct val="0"/>
              </a:spcAft>
              <a:buClr>
                <a:schemeClr val="accent4"/>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Just-in-Time training materials</a:t>
            </a:r>
          </a:p>
          <a:p>
            <a:pPr lvl="1">
              <a:lnSpc>
                <a:spcPct val="80000"/>
              </a:lnSpc>
            </a:pPr>
            <a:endParaRPr lang="en-US" sz="1800"/>
          </a:p>
        </p:txBody>
      </p:sp>
      <p:pic>
        <p:nvPicPr>
          <p:cNvPr id="4" name="Graphic 3" descr="Document with solid fill">
            <a:extLst>
              <a:ext uri="{FF2B5EF4-FFF2-40B4-BE49-F238E27FC236}">
                <a16:creationId xmlns:a16="http://schemas.microsoft.com/office/drawing/2014/main" id="{7D28BD7B-5380-E564-6186-636D43DB56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8506" y="1034220"/>
            <a:ext cx="914400" cy="914400"/>
          </a:xfrm>
          <a:prstGeom prst="rect">
            <a:avLst/>
          </a:prstGeom>
        </p:spPr>
      </p:pic>
      <p:pic>
        <p:nvPicPr>
          <p:cNvPr id="5" name="Graphic 4" descr="List with solid fill">
            <a:extLst>
              <a:ext uri="{FF2B5EF4-FFF2-40B4-BE49-F238E27FC236}">
                <a16:creationId xmlns:a16="http://schemas.microsoft.com/office/drawing/2014/main" id="{FE3974B6-1FA3-C83F-058B-2812403B2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4956" y="1034220"/>
            <a:ext cx="914400" cy="914400"/>
          </a:xfrm>
          <a:prstGeom prst="rect">
            <a:avLst/>
          </a:prstGeom>
        </p:spPr>
      </p:pic>
      <p:pic>
        <p:nvPicPr>
          <p:cNvPr id="17" name="Graphic 16" descr="Checklist with solid fill">
            <a:extLst>
              <a:ext uri="{FF2B5EF4-FFF2-40B4-BE49-F238E27FC236}">
                <a16:creationId xmlns:a16="http://schemas.microsoft.com/office/drawing/2014/main" id="{B422DACC-6089-7506-6799-30EAEED558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1731" y="1034220"/>
            <a:ext cx="914400" cy="914400"/>
          </a:xfrm>
          <a:prstGeom prst="rect">
            <a:avLst/>
          </a:prstGeom>
        </p:spPr>
      </p:pic>
      <p:pic>
        <p:nvPicPr>
          <p:cNvPr id="18" name="Picture 17" descr="A group of people standing around a graph&#10;&#10;Description automatically generated">
            <a:extLst>
              <a:ext uri="{FF2B5EF4-FFF2-40B4-BE49-F238E27FC236}">
                <a16:creationId xmlns:a16="http://schemas.microsoft.com/office/drawing/2014/main" id="{28480350-4812-38BC-539A-9DFF4A167759}"/>
              </a:ext>
            </a:extLst>
          </p:cNvPr>
          <p:cNvPicPr>
            <a:picLocks noChangeAspect="1"/>
          </p:cNvPicPr>
          <p:nvPr/>
        </p:nvPicPr>
        <p:blipFill>
          <a:blip r:embed="rId8"/>
          <a:srcRect r="11095" b="91366"/>
          <a:stretch/>
        </p:blipFill>
        <p:spPr>
          <a:xfrm>
            <a:off x="-21608" y="-63945"/>
            <a:ext cx="12213608" cy="592136"/>
          </a:xfrm>
          <a:prstGeom prst="rect">
            <a:avLst/>
          </a:prstGeom>
        </p:spPr>
      </p:pic>
      <p:pic>
        <p:nvPicPr>
          <p:cNvPr id="19" name="Picture 18">
            <a:extLst>
              <a:ext uri="{FF2B5EF4-FFF2-40B4-BE49-F238E27FC236}">
                <a16:creationId xmlns:a16="http://schemas.microsoft.com/office/drawing/2014/main" id="{AC9C7882-5412-2261-1498-B5410990AF4E}"/>
              </a:ext>
            </a:extLst>
          </p:cNvPr>
          <p:cNvPicPr>
            <a:picLocks noChangeAspect="1"/>
          </p:cNvPicPr>
          <p:nvPr/>
        </p:nvPicPr>
        <p:blipFill>
          <a:blip r:embed="rId9"/>
          <a:stretch>
            <a:fillRect/>
          </a:stretch>
        </p:blipFill>
        <p:spPr>
          <a:xfrm>
            <a:off x="3753413" y="5867150"/>
            <a:ext cx="1211183" cy="820914"/>
          </a:xfrm>
          <a:prstGeom prst="rect">
            <a:avLst/>
          </a:prstGeom>
        </p:spPr>
      </p:pic>
      <p:pic>
        <p:nvPicPr>
          <p:cNvPr id="20" name="Picture 19" descr="A black and white logo&#10;&#10;Description automatically generated">
            <a:extLst>
              <a:ext uri="{FF2B5EF4-FFF2-40B4-BE49-F238E27FC236}">
                <a16:creationId xmlns:a16="http://schemas.microsoft.com/office/drawing/2014/main" id="{515E62A1-9971-AE8D-2752-30E14CE15A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34959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D9EF-3EA0-FD4F-7745-66DF52FFDE0F}"/>
              </a:ext>
            </a:extLst>
          </p:cNvPr>
          <p:cNvSpPr>
            <a:spLocks noGrp="1"/>
          </p:cNvSpPr>
          <p:nvPr>
            <p:ph type="title"/>
          </p:nvPr>
        </p:nvSpPr>
        <p:spPr>
          <a:xfrm>
            <a:off x="562351" y="500062"/>
            <a:ext cx="10515600" cy="1325563"/>
          </a:xfrm>
        </p:spPr>
        <p:txBody>
          <a:bodyPr>
            <a:normAutofit/>
          </a:bodyPr>
          <a:lstStyle/>
          <a:p>
            <a:r>
              <a:rPr lang="en-US"/>
              <a:t>Techniques for Maintaining Up-to-Date and Accurate Content</a:t>
            </a:r>
          </a:p>
        </p:txBody>
      </p:sp>
      <p:sp>
        <p:nvSpPr>
          <p:cNvPr id="3" name="Content Placeholder 2">
            <a:extLst>
              <a:ext uri="{FF2B5EF4-FFF2-40B4-BE49-F238E27FC236}">
                <a16:creationId xmlns:a16="http://schemas.microsoft.com/office/drawing/2014/main" id="{B5286A0E-1F0A-17C4-8D76-7A4ADB3C9934}"/>
              </a:ext>
            </a:extLst>
          </p:cNvPr>
          <p:cNvSpPr>
            <a:spLocks noGrp="1"/>
          </p:cNvSpPr>
          <p:nvPr>
            <p:ph idx="1"/>
          </p:nvPr>
        </p:nvSpPr>
        <p:spPr>
          <a:xfrm>
            <a:off x="838200" y="1825625"/>
            <a:ext cx="9182100" cy="4041525"/>
          </a:xfrm>
        </p:spPr>
        <p:txBody>
          <a:bodyPr>
            <a:normAutofit fontScale="85000" lnSpcReduction="20000"/>
          </a:bodyPr>
          <a:lstStyle/>
          <a:p>
            <a:pPr>
              <a:lnSpc>
                <a:spcPct val="120000"/>
              </a:lnSpc>
              <a:buClr>
                <a:schemeClr val="accent4"/>
              </a:buClr>
              <a:buFont typeface="Wingdings" panose="05000000000000000000" pitchFamily="2" charset="2"/>
              <a:buChar char="§"/>
            </a:pPr>
            <a:r>
              <a:rPr lang="en-US" sz="3500">
                <a:latin typeface="Calibri" panose="020F0502020204030204" pitchFamily="34" charset="0"/>
                <a:ea typeface="Calibri" panose="020F0502020204030204" pitchFamily="34" charset="0"/>
                <a:cs typeface="Calibri" panose="020F0502020204030204" pitchFamily="34" charset="0"/>
              </a:rPr>
              <a:t>Select a champion responsible for organizing, updates, and cleansing</a:t>
            </a:r>
          </a:p>
          <a:p>
            <a:pPr>
              <a:lnSpc>
                <a:spcPct val="120000"/>
              </a:lnSpc>
              <a:buClr>
                <a:schemeClr val="accent4"/>
              </a:buClr>
              <a:buFont typeface="Wingdings" panose="05000000000000000000" pitchFamily="2" charset="2"/>
              <a:buChar char="§"/>
            </a:pPr>
            <a:r>
              <a:rPr lang="en-US" sz="3500">
                <a:latin typeface="Calibri" panose="020F0502020204030204" pitchFamily="34" charset="0"/>
                <a:ea typeface="Calibri" panose="020F0502020204030204" pitchFamily="34" charset="0"/>
                <a:cs typeface="Calibri" panose="020F0502020204030204" pitchFamily="34" charset="0"/>
              </a:rPr>
              <a:t>Cleanse the data monthly</a:t>
            </a:r>
            <a:endParaRPr lang="en-US" sz="2800" b="1" u="sng">
              <a:latin typeface="Roboto" panose="02000000000000000000" pitchFamily="2" charset="0"/>
              <a:ea typeface="Roboto" panose="02000000000000000000" pitchFamily="2" charset="0"/>
              <a:cs typeface="Roboto Light"/>
            </a:endParaRPr>
          </a:p>
          <a:p>
            <a:pPr>
              <a:buClr>
                <a:schemeClr val="bg1"/>
              </a:buClr>
              <a:buSzPts val="4400"/>
            </a:pPr>
            <a:r>
              <a:rPr lang="en-US">
                <a:sym typeface="Roboto Light"/>
              </a:rPr>
              <a:t>Data cleansing involves removing or correcting inaccurate, incomplete, or irrelevant data.</a:t>
            </a:r>
            <a:endParaRPr lang="en-US"/>
          </a:p>
          <a:p>
            <a:pPr>
              <a:buClr>
                <a:schemeClr val="bg1"/>
              </a:buClr>
              <a:buSzPts val="4400"/>
            </a:pPr>
            <a:r>
              <a:rPr lang="en-US">
                <a:sym typeface="Roboto Light"/>
              </a:rPr>
              <a:t>Enhances the quality of AI-generated outputs by ensuring the input data is clean and accurate.</a:t>
            </a:r>
          </a:p>
          <a:p>
            <a:pPr lvl="1">
              <a:buClr>
                <a:schemeClr val="bg1"/>
              </a:buClr>
              <a:buSzPts val="4400"/>
            </a:pPr>
            <a:r>
              <a:rPr lang="en-US">
                <a:sym typeface="Roboto Light"/>
              </a:rPr>
              <a:t>Remove all irrelevant and piecemeal proposal sections, leaving only the color review versions</a:t>
            </a:r>
          </a:p>
          <a:p>
            <a:pPr lvl="1">
              <a:buClr>
                <a:schemeClr val="bg1"/>
              </a:buClr>
              <a:buSzPts val="4400"/>
            </a:pPr>
            <a:r>
              <a:rPr lang="en-US">
                <a:sym typeface="Roboto Light"/>
              </a:rPr>
              <a:t>Remove automatically saved old document versions</a:t>
            </a:r>
          </a:p>
          <a:p>
            <a:pPr lvl="1">
              <a:buClr>
                <a:schemeClr val="bg1"/>
              </a:buClr>
              <a:buSzPts val="4400"/>
            </a:pPr>
            <a:r>
              <a:rPr lang="en-US">
                <a:sym typeface="Roboto Light"/>
              </a:rPr>
              <a:t>Delete older versions of the graphics unless they are useful content-wise</a:t>
            </a:r>
          </a:p>
          <a:p>
            <a:pPr>
              <a:buClr>
                <a:schemeClr val="bg1"/>
              </a:buClr>
              <a:buSzPts val="4400"/>
            </a:pPr>
            <a:endParaRPr lang="en-US"/>
          </a:p>
          <a:p>
            <a:endParaRPr lang="en-US"/>
          </a:p>
        </p:txBody>
      </p:sp>
      <p:pic>
        <p:nvPicPr>
          <p:cNvPr id="5" name="Picture 4" descr="A group of people standing around a graph&#10;&#10;Description automatically generated">
            <a:extLst>
              <a:ext uri="{FF2B5EF4-FFF2-40B4-BE49-F238E27FC236}">
                <a16:creationId xmlns:a16="http://schemas.microsoft.com/office/drawing/2014/main" id="{D1417319-A581-A59D-8C81-0B4C64D46E03}"/>
              </a:ext>
            </a:extLst>
          </p:cNvPr>
          <p:cNvPicPr>
            <a:picLocks noChangeAspect="1"/>
          </p:cNvPicPr>
          <p:nvPr/>
        </p:nvPicPr>
        <p:blipFill>
          <a:blip r:embed="rId2"/>
          <a:srcRect r="11095" b="91366"/>
          <a:stretch/>
        </p:blipFill>
        <p:spPr>
          <a:xfrm>
            <a:off x="-21608" y="-63945"/>
            <a:ext cx="12213608" cy="592136"/>
          </a:xfrm>
          <a:prstGeom prst="rect">
            <a:avLst/>
          </a:prstGeom>
        </p:spPr>
      </p:pic>
      <p:pic>
        <p:nvPicPr>
          <p:cNvPr id="6" name="Picture 5">
            <a:extLst>
              <a:ext uri="{FF2B5EF4-FFF2-40B4-BE49-F238E27FC236}">
                <a16:creationId xmlns:a16="http://schemas.microsoft.com/office/drawing/2014/main" id="{D3D77929-AE46-F7BB-4DBF-35051628924B}"/>
              </a:ext>
            </a:extLst>
          </p:cNvPr>
          <p:cNvPicPr>
            <a:picLocks noChangeAspect="1"/>
          </p:cNvPicPr>
          <p:nvPr/>
        </p:nvPicPr>
        <p:blipFill>
          <a:blip r:embed="rId3"/>
          <a:stretch>
            <a:fillRect/>
          </a:stretch>
        </p:blipFill>
        <p:spPr>
          <a:xfrm>
            <a:off x="3753413" y="5867150"/>
            <a:ext cx="1211183" cy="820914"/>
          </a:xfrm>
          <a:prstGeom prst="rect">
            <a:avLst/>
          </a:prstGeom>
        </p:spPr>
      </p:pic>
      <p:pic>
        <p:nvPicPr>
          <p:cNvPr id="7" name="Picture 6" descr="A black and white logo&#10;&#10;Description automatically generated">
            <a:extLst>
              <a:ext uri="{FF2B5EF4-FFF2-40B4-BE49-F238E27FC236}">
                <a16:creationId xmlns:a16="http://schemas.microsoft.com/office/drawing/2014/main" id="{CE084F3C-417F-00C8-7643-5EED1B1D1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grpSp>
        <p:nvGrpSpPr>
          <p:cNvPr id="8" name="Gruppieren 280">
            <a:extLst>
              <a:ext uri="{FF2B5EF4-FFF2-40B4-BE49-F238E27FC236}">
                <a16:creationId xmlns:a16="http://schemas.microsoft.com/office/drawing/2014/main" id="{69B0FA83-C21B-1596-FC7F-D757E03F7F34}"/>
              </a:ext>
            </a:extLst>
          </p:cNvPr>
          <p:cNvGrpSpPr/>
          <p:nvPr/>
        </p:nvGrpSpPr>
        <p:grpSpPr bwMode="gray">
          <a:xfrm>
            <a:off x="9886950" y="1912533"/>
            <a:ext cx="1373559" cy="4013873"/>
            <a:chOff x="6881779" y="1870928"/>
            <a:chExt cx="1429507" cy="4177367"/>
          </a:xfrm>
        </p:grpSpPr>
        <p:sp>
          <p:nvSpPr>
            <p:cNvPr id="9" name="Ellipse 30">
              <a:extLst>
                <a:ext uri="{FF2B5EF4-FFF2-40B4-BE49-F238E27FC236}">
                  <a16:creationId xmlns:a16="http://schemas.microsoft.com/office/drawing/2014/main" id="{731FACE0-460A-5349-3F32-BD6531E5AB87}"/>
                </a:ext>
              </a:extLst>
            </p:cNvPr>
            <p:cNvSpPr/>
            <p:nvPr/>
          </p:nvSpPr>
          <p:spPr bwMode="gray">
            <a:xfrm>
              <a:off x="6881779" y="5558226"/>
              <a:ext cx="1394393" cy="490069"/>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a:p>
          </p:txBody>
        </p:sp>
        <p:grpSp>
          <p:nvGrpSpPr>
            <p:cNvPr id="10" name="Gruppieren 371">
              <a:extLst>
                <a:ext uri="{FF2B5EF4-FFF2-40B4-BE49-F238E27FC236}">
                  <a16:creationId xmlns:a16="http://schemas.microsoft.com/office/drawing/2014/main" id="{9EE39FD0-C230-5BEE-C2E4-EEBF160A43B1}"/>
                </a:ext>
              </a:extLst>
            </p:cNvPr>
            <p:cNvGrpSpPr/>
            <p:nvPr/>
          </p:nvGrpSpPr>
          <p:grpSpPr bwMode="gray">
            <a:xfrm>
              <a:off x="6886515" y="1870928"/>
              <a:ext cx="1424771" cy="4067965"/>
              <a:chOff x="6886515" y="1870928"/>
              <a:chExt cx="1424771" cy="4067965"/>
            </a:xfrm>
            <a:effectLst>
              <a:outerShdw blurRad="76200" dir="18900000" sy="23000" kx="-1200000" algn="bl" rotWithShape="0">
                <a:prstClr val="black">
                  <a:alpha val="20000"/>
                </a:prstClr>
              </a:outerShdw>
            </a:effectLst>
          </p:grpSpPr>
          <p:sp>
            <p:nvSpPr>
              <p:cNvPr id="11" name="Freeform 6">
                <a:extLst>
                  <a:ext uri="{FF2B5EF4-FFF2-40B4-BE49-F238E27FC236}">
                    <a16:creationId xmlns:a16="http://schemas.microsoft.com/office/drawing/2014/main" id="{2953A403-902D-2D87-1128-961513FFD991}"/>
                  </a:ext>
                </a:extLst>
              </p:cNvPr>
              <p:cNvSpPr>
                <a:spLocks/>
              </p:cNvSpPr>
              <p:nvPr/>
            </p:nvSpPr>
            <p:spPr bwMode="gray">
              <a:xfrm>
                <a:off x="7312718" y="5736231"/>
                <a:ext cx="208803" cy="127738"/>
              </a:xfrm>
              <a:custGeom>
                <a:avLst/>
                <a:gdLst>
                  <a:gd name="T0" fmla="*/ 8 w 72"/>
                  <a:gd name="T1" fmla="*/ 3 h 44"/>
                  <a:gd name="T2" fmla="*/ 9 w 72"/>
                  <a:gd name="T3" fmla="*/ 24 h 44"/>
                  <a:gd name="T4" fmla="*/ 10 w 72"/>
                  <a:gd name="T5" fmla="*/ 41 h 44"/>
                  <a:gd name="T6" fmla="*/ 55 w 72"/>
                  <a:gd name="T7" fmla="*/ 39 h 44"/>
                  <a:gd name="T8" fmla="*/ 72 w 72"/>
                  <a:gd name="T9" fmla="*/ 29 h 44"/>
                  <a:gd name="T10" fmla="*/ 66 w 72"/>
                  <a:gd name="T11" fmla="*/ 6 h 44"/>
                  <a:gd name="T12" fmla="*/ 52 w 72"/>
                  <a:gd name="T13" fmla="*/ 0 h 44"/>
                  <a:gd name="T14" fmla="*/ 8 w 72"/>
                  <a:gd name="T15" fmla="*/ 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4">
                    <a:moveTo>
                      <a:pt x="8" y="3"/>
                    </a:moveTo>
                    <a:cubicBezTo>
                      <a:pt x="8" y="3"/>
                      <a:pt x="9" y="17"/>
                      <a:pt x="9" y="24"/>
                    </a:cubicBezTo>
                    <a:cubicBezTo>
                      <a:pt x="8" y="31"/>
                      <a:pt x="0" y="38"/>
                      <a:pt x="10" y="41"/>
                    </a:cubicBezTo>
                    <a:cubicBezTo>
                      <a:pt x="21" y="44"/>
                      <a:pt x="46" y="40"/>
                      <a:pt x="55" y="39"/>
                    </a:cubicBezTo>
                    <a:cubicBezTo>
                      <a:pt x="64" y="39"/>
                      <a:pt x="72" y="32"/>
                      <a:pt x="72" y="29"/>
                    </a:cubicBezTo>
                    <a:cubicBezTo>
                      <a:pt x="72" y="26"/>
                      <a:pt x="64" y="7"/>
                      <a:pt x="66" y="6"/>
                    </a:cubicBezTo>
                    <a:cubicBezTo>
                      <a:pt x="68" y="5"/>
                      <a:pt x="58" y="0"/>
                      <a:pt x="52" y="0"/>
                    </a:cubicBezTo>
                    <a:cubicBezTo>
                      <a:pt x="45" y="0"/>
                      <a:pt x="8" y="3"/>
                      <a:pt x="8" y="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F5A124-6420-47F9-CD44-FD05C6A90CCF}"/>
                  </a:ext>
                </a:extLst>
              </p:cNvPr>
              <p:cNvSpPr>
                <a:spLocks/>
              </p:cNvSpPr>
              <p:nvPr/>
            </p:nvSpPr>
            <p:spPr bwMode="gray">
              <a:xfrm>
                <a:off x="7634520" y="5599895"/>
                <a:ext cx="240737" cy="144934"/>
              </a:xfrm>
              <a:custGeom>
                <a:avLst/>
                <a:gdLst>
                  <a:gd name="T0" fmla="*/ 0 w 83"/>
                  <a:gd name="T1" fmla="*/ 21 h 50"/>
                  <a:gd name="T2" fmla="*/ 11 w 83"/>
                  <a:gd name="T3" fmla="*/ 39 h 50"/>
                  <a:gd name="T4" fmla="*/ 39 w 83"/>
                  <a:gd name="T5" fmla="*/ 49 h 50"/>
                  <a:gd name="T6" fmla="*/ 80 w 83"/>
                  <a:gd name="T7" fmla="*/ 44 h 50"/>
                  <a:gd name="T8" fmla="*/ 68 w 83"/>
                  <a:gd name="T9" fmla="*/ 32 h 50"/>
                  <a:gd name="T10" fmla="*/ 55 w 83"/>
                  <a:gd name="T11" fmla="*/ 17 h 50"/>
                  <a:gd name="T12" fmla="*/ 47 w 83"/>
                  <a:gd name="T13" fmla="*/ 5 h 50"/>
                  <a:gd name="T14" fmla="*/ 0 w 83"/>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50">
                    <a:moveTo>
                      <a:pt x="0" y="21"/>
                    </a:moveTo>
                    <a:cubicBezTo>
                      <a:pt x="0" y="21"/>
                      <a:pt x="5" y="35"/>
                      <a:pt x="11" y="39"/>
                    </a:cubicBezTo>
                    <a:cubicBezTo>
                      <a:pt x="17" y="44"/>
                      <a:pt x="20" y="50"/>
                      <a:pt x="39" y="49"/>
                    </a:cubicBezTo>
                    <a:cubicBezTo>
                      <a:pt x="59" y="48"/>
                      <a:pt x="83" y="48"/>
                      <a:pt x="80" y="44"/>
                    </a:cubicBezTo>
                    <a:cubicBezTo>
                      <a:pt x="76" y="41"/>
                      <a:pt x="72" y="35"/>
                      <a:pt x="68" y="32"/>
                    </a:cubicBezTo>
                    <a:cubicBezTo>
                      <a:pt x="64" y="30"/>
                      <a:pt x="56" y="19"/>
                      <a:pt x="55" y="17"/>
                    </a:cubicBezTo>
                    <a:cubicBezTo>
                      <a:pt x="55" y="14"/>
                      <a:pt x="57" y="0"/>
                      <a:pt x="47" y="5"/>
                    </a:cubicBezTo>
                    <a:cubicBezTo>
                      <a:pt x="38" y="9"/>
                      <a:pt x="0" y="21"/>
                      <a:pt x="0" y="21"/>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36C52CE7-4CFA-7DCC-4455-0AB535B50BEC}"/>
                  </a:ext>
                </a:extLst>
              </p:cNvPr>
              <p:cNvSpPr>
                <a:spLocks/>
              </p:cNvSpPr>
              <p:nvPr/>
            </p:nvSpPr>
            <p:spPr bwMode="gray">
              <a:xfrm>
                <a:off x="7312718" y="5811154"/>
                <a:ext cx="208803" cy="46674"/>
              </a:xfrm>
              <a:custGeom>
                <a:avLst/>
                <a:gdLst>
                  <a:gd name="T0" fmla="*/ 70 w 72"/>
                  <a:gd name="T1" fmla="*/ 0 h 16"/>
                  <a:gd name="T2" fmla="*/ 63 w 72"/>
                  <a:gd name="T3" fmla="*/ 6 h 16"/>
                  <a:gd name="T4" fmla="*/ 45 w 72"/>
                  <a:gd name="T5" fmla="*/ 8 h 16"/>
                  <a:gd name="T6" fmla="*/ 23 w 72"/>
                  <a:gd name="T7" fmla="*/ 7 h 16"/>
                  <a:gd name="T8" fmla="*/ 8 w 72"/>
                  <a:gd name="T9" fmla="*/ 5 h 16"/>
                  <a:gd name="T10" fmla="*/ 6 w 72"/>
                  <a:gd name="T11" fmla="*/ 10 h 16"/>
                  <a:gd name="T12" fmla="*/ 25 w 72"/>
                  <a:gd name="T13" fmla="*/ 16 h 16"/>
                  <a:gd name="T14" fmla="*/ 60 w 72"/>
                  <a:gd name="T15" fmla="*/ 12 h 16"/>
                  <a:gd name="T16" fmla="*/ 71 w 72"/>
                  <a:gd name="T17" fmla="*/ 5 h 16"/>
                  <a:gd name="T18" fmla="*/ 70 w 7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6">
                    <a:moveTo>
                      <a:pt x="70" y="0"/>
                    </a:moveTo>
                    <a:cubicBezTo>
                      <a:pt x="70" y="0"/>
                      <a:pt x="69" y="4"/>
                      <a:pt x="63" y="6"/>
                    </a:cubicBezTo>
                    <a:cubicBezTo>
                      <a:pt x="58" y="7"/>
                      <a:pt x="54" y="8"/>
                      <a:pt x="45" y="8"/>
                    </a:cubicBezTo>
                    <a:cubicBezTo>
                      <a:pt x="35" y="8"/>
                      <a:pt x="29" y="7"/>
                      <a:pt x="23" y="7"/>
                    </a:cubicBezTo>
                    <a:cubicBezTo>
                      <a:pt x="18" y="6"/>
                      <a:pt x="10" y="3"/>
                      <a:pt x="8" y="5"/>
                    </a:cubicBezTo>
                    <a:cubicBezTo>
                      <a:pt x="6" y="7"/>
                      <a:pt x="0" y="6"/>
                      <a:pt x="6" y="10"/>
                    </a:cubicBezTo>
                    <a:cubicBezTo>
                      <a:pt x="12" y="15"/>
                      <a:pt x="15" y="16"/>
                      <a:pt x="25" y="16"/>
                    </a:cubicBezTo>
                    <a:cubicBezTo>
                      <a:pt x="35" y="16"/>
                      <a:pt x="58" y="12"/>
                      <a:pt x="60" y="12"/>
                    </a:cubicBezTo>
                    <a:cubicBezTo>
                      <a:pt x="62" y="12"/>
                      <a:pt x="70" y="8"/>
                      <a:pt x="71" y="5"/>
                    </a:cubicBezTo>
                    <a:cubicBezTo>
                      <a:pt x="72" y="3"/>
                      <a:pt x="70" y="0"/>
                      <a:pt x="7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2D2175D9-84BB-6138-CF18-44D7E82D204B}"/>
                  </a:ext>
                </a:extLst>
              </p:cNvPr>
              <p:cNvSpPr>
                <a:spLocks/>
              </p:cNvSpPr>
              <p:nvPr/>
            </p:nvSpPr>
            <p:spPr bwMode="gray">
              <a:xfrm>
                <a:off x="7689791" y="5712894"/>
                <a:ext cx="185466" cy="46674"/>
              </a:xfrm>
              <a:custGeom>
                <a:avLst/>
                <a:gdLst>
                  <a:gd name="T0" fmla="*/ 3 w 64"/>
                  <a:gd name="T1" fmla="*/ 6 h 16"/>
                  <a:gd name="T2" fmla="*/ 18 w 64"/>
                  <a:gd name="T3" fmla="*/ 7 h 16"/>
                  <a:gd name="T4" fmla="*/ 42 w 64"/>
                  <a:gd name="T5" fmla="*/ 7 h 16"/>
                  <a:gd name="T6" fmla="*/ 52 w 64"/>
                  <a:gd name="T7" fmla="*/ 1 h 16"/>
                  <a:gd name="T8" fmla="*/ 57 w 64"/>
                  <a:gd name="T9" fmla="*/ 2 h 16"/>
                  <a:gd name="T10" fmla="*/ 60 w 64"/>
                  <a:gd name="T11" fmla="*/ 9 h 16"/>
                  <a:gd name="T12" fmla="*/ 44 w 64"/>
                  <a:gd name="T13" fmla="*/ 15 h 16"/>
                  <a:gd name="T14" fmla="*/ 19 w 64"/>
                  <a:gd name="T15" fmla="*/ 13 h 16"/>
                  <a:gd name="T16" fmla="*/ 0 w 64"/>
                  <a:gd name="T17" fmla="*/ 7 h 16"/>
                  <a:gd name="T18" fmla="*/ 3 w 64"/>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6">
                    <a:moveTo>
                      <a:pt x="3" y="6"/>
                    </a:moveTo>
                    <a:cubicBezTo>
                      <a:pt x="6" y="6"/>
                      <a:pt x="6" y="7"/>
                      <a:pt x="18" y="7"/>
                    </a:cubicBezTo>
                    <a:cubicBezTo>
                      <a:pt x="29" y="7"/>
                      <a:pt x="40" y="7"/>
                      <a:pt x="42" y="7"/>
                    </a:cubicBezTo>
                    <a:cubicBezTo>
                      <a:pt x="45" y="6"/>
                      <a:pt x="52" y="2"/>
                      <a:pt x="52" y="1"/>
                    </a:cubicBezTo>
                    <a:cubicBezTo>
                      <a:pt x="52" y="1"/>
                      <a:pt x="55" y="0"/>
                      <a:pt x="57" y="2"/>
                    </a:cubicBezTo>
                    <a:cubicBezTo>
                      <a:pt x="59" y="4"/>
                      <a:pt x="64" y="6"/>
                      <a:pt x="60" y="9"/>
                    </a:cubicBezTo>
                    <a:cubicBezTo>
                      <a:pt x="57" y="12"/>
                      <a:pt x="51" y="14"/>
                      <a:pt x="44" y="15"/>
                    </a:cubicBezTo>
                    <a:cubicBezTo>
                      <a:pt x="36" y="15"/>
                      <a:pt x="26" y="16"/>
                      <a:pt x="19" y="13"/>
                    </a:cubicBezTo>
                    <a:cubicBezTo>
                      <a:pt x="12" y="11"/>
                      <a:pt x="0" y="7"/>
                      <a:pt x="0" y="7"/>
                    </a:cubicBezTo>
                    <a:cubicBezTo>
                      <a:pt x="1" y="7"/>
                      <a:pt x="3" y="6"/>
                      <a:pt x="3" y="6"/>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B188F9F9-B24F-99EA-CB30-DBC354913C9D}"/>
                  </a:ext>
                </a:extLst>
              </p:cNvPr>
              <p:cNvSpPr>
                <a:spLocks/>
              </p:cNvSpPr>
              <p:nvPr/>
            </p:nvSpPr>
            <p:spPr bwMode="gray">
              <a:xfrm>
                <a:off x="7315175" y="5779220"/>
                <a:ext cx="227227" cy="159673"/>
              </a:xfrm>
              <a:custGeom>
                <a:avLst/>
                <a:gdLst>
                  <a:gd name="T0" fmla="*/ 5 w 78"/>
                  <a:gd name="T1" fmla="*/ 9 h 55"/>
                  <a:gd name="T2" fmla="*/ 9 w 78"/>
                  <a:gd name="T3" fmla="*/ 23 h 55"/>
                  <a:gd name="T4" fmla="*/ 56 w 78"/>
                  <a:gd name="T5" fmla="*/ 21 h 55"/>
                  <a:gd name="T6" fmla="*/ 70 w 78"/>
                  <a:gd name="T7" fmla="*/ 15 h 55"/>
                  <a:gd name="T8" fmla="*/ 71 w 78"/>
                  <a:gd name="T9" fmla="*/ 4 h 55"/>
                  <a:gd name="T10" fmla="*/ 73 w 78"/>
                  <a:gd name="T11" fmla="*/ 19 h 55"/>
                  <a:gd name="T12" fmla="*/ 71 w 78"/>
                  <a:gd name="T13" fmla="*/ 46 h 55"/>
                  <a:gd name="T14" fmla="*/ 52 w 78"/>
                  <a:gd name="T15" fmla="*/ 53 h 55"/>
                  <a:gd name="T16" fmla="*/ 17 w 78"/>
                  <a:gd name="T17" fmla="*/ 49 h 55"/>
                  <a:gd name="T18" fmla="*/ 1 w 78"/>
                  <a:gd name="T19" fmla="*/ 29 h 55"/>
                  <a:gd name="T20" fmla="*/ 5 w 78"/>
                  <a:gd name="T21"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 y="9"/>
                    </a:moveTo>
                    <a:cubicBezTo>
                      <a:pt x="5" y="9"/>
                      <a:pt x="2" y="20"/>
                      <a:pt x="9" y="23"/>
                    </a:cubicBezTo>
                    <a:cubicBezTo>
                      <a:pt x="16" y="25"/>
                      <a:pt x="50" y="22"/>
                      <a:pt x="56" y="21"/>
                    </a:cubicBezTo>
                    <a:cubicBezTo>
                      <a:pt x="62" y="19"/>
                      <a:pt x="70" y="18"/>
                      <a:pt x="70" y="15"/>
                    </a:cubicBezTo>
                    <a:cubicBezTo>
                      <a:pt x="71" y="12"/>
                      <a:pt x="70" y="0"/>
                      <a:pt x="71" y="4"/>
                    </a:cubicBezTo>
                    <a:cubicBezTo>
                      <a:pt x="72" y="8"/>
                      <a:pt x="74" y="11"/>
                      <a:pt x="73" y="19"/>
                    </a:cubicBezTo>
                    <a:cubicBezTo>
                      <a:pt x="73" y="27"/>
                      <a:pt x="78" y="42"/>
                      <a:pt x="71" y="46"/>
                    </a:cubicBezTo>
                    <a:cubicBezTo>
                      <a:pt x="65" y="49"/>
                      <a:pt x="65" y="53"/>
                      <a:pt x="52" y="53"/>
                    </a:cubicBezTo>
                    <a:cubicBezTo>
                      <a:pt x="39" y="53"/>
                      <a:pt x="25" y="55"/>
                      <a:pt x="17" y="49"/>
                    </a:cubicBezTo>
                    <a:cubicBezTo>
                      <a:pt x="9" y="44"/>
                      <a:pt x="2" y="37"/>
                      <a:pt x="1" y="29"/>
                    </a:cubicBezTo>
                    <a:cubicBezTo>
                      <a:pt x="0" y="21"/>
                      <a:pt x="5" y="9"/>
                      <a:pt x="5" y="9"/>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02337FB9-88FF-7C4F-F365-CC7EC6366D66}"/>
                  </a:ext>
                </a:extLst>
              </p:cNvPr>
              <p:cNvSpPr>
                <a:spLocks/>
              </p:cNvSpPr>
              <p:nvPr/>
            </p:nvSpPr>
            <p:spPr bwMode="gray">
              <a:xfrm>
                <a:off x="7600129" y="5687101"/>
                <a:ext cx="310748" cy="127738"/>
              </a:xfrm>
              <a:custGeom>
                <a:avLst/>
                <a:gdLst>
                  <a:gd name="T0" fmla="*/ 10 w 107"/>
                  <a:gd name="T1" fmla="*/ 1 h 44"/>
                  <a:gd name="T2" fmla="*/ 28 w 107"/>
                  <a:gd name="T3" fmla="*/ 12 h 44"/>
                  <a:gd name="T4" fmla="*/ 46 w 107"/>
                  <a:gd name="T5" fmla="*/ 20 h 44"/>
                  <a:gd name="T6" fmla="*/ 83 w 107"/>
                  <a:gd name="T7" fmla="*/ 20 h 44"/>
                  <a:gd name="T8" fmla="*/ 90 w 107"/>
                  <a:gd name="T9" fmla="*/ 13 h 44"/>
                  <a:gd name="T10" fmla="*/ 86 w 107"/>
                  <a:gd name="T11" fmla="*/ 7 h 44"/>
                  <a:gd name="T12" fmla="*/ 103 w 107"/>
                  <a:gd name="T13" fmla="*/ 26 h 44"/>
                  <a:gd name="T14" fmla="*/ 90 w 107"/>
                  <a:gd name="T15" fmla="*/ 43 h 44"/>
                  <a:gd name="T16" fmla="*/ 37 w 107"/>
                  <a:gd name="T17" fmla="*/ 36 h 44"/>
                  <a:gd name="T18" fmla="*/ 9 w 107"/>
                  <a:gd name="T19" fmla="*/ 18 h 44"/>
                  <a:gd name="T20" fmla="*/ 3 w 107"/>
                  <a:gd name="T21" fmla="*/ 1 h 44"/>
                  <a:gd name="T22" fmla="*/ 10 w 107"/>
                  <a:gd name="T2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44">
                    <a:moveTo>
                      <a:pt x="10" y="1"/>
                    </a:moveTo>
                    <a:cubicBezTo>
                      <a:pt x="11" y="1"/>
                      <a:pt x="25" y="10"/>
                      <a:pt x="28" y="12"/>
                    </a:cubicBezTo>
                    <a:cubicBezTo>
                      <a:pt x="30" y="13"/>
                      <a:pt x="40" y="19"/>
                      <a:pt x="46" y="20"/>
                    </a:cubicBezTo>
                    <a:cubicBezTo>
                      <a:pt x="53" y="22"/>
                      <a:pt x="79" y="21"/>
                      <a:pt x="83" y="20"/>
                    </a:cubicBezTo>
                    <a:cubicBezTo>
                      <a:pt x="87" y="19"/>
                      <a:pt x="92" y="17"/>
                      <a:pt x="90" y="13"/>
                    </a:cubicBezTo>
                    <a:cubicBezTo>
                      <a:pt x="88" y="10"/>
                      <a:pt x="81" y="2"/>
                      <a:pt x="86" y="7"/>
                    </a:cubicBezTo>
                    <a:cubicBezTo>
                      <a:pt x="92" y="11"/>
                      <a:pt x="104" y="16"/>
                      <a:pt x="103" y="26"/>
                    </a:cubicBezTo>
                    <a:cubicBezTo>
                      <a:pt x="102" y="36"/>
                      <a:pt x="107" y="43"/>
                      <a:pt x="90" y="43"/>
                    </a:cubicBezTo>
                    <a:cubicBezTo>
                      <a:pt x="74" y="43"/>
                      <a:pt x="50" y="44"/>
                      <a:pt x="37" y="36"/>
                    </a:cubicBezTo>
                    <a:cubicBezTo>
                      <a:pt x="24" y="28"/>
                      <a:pt x="12" y="20"/>
                      <a:pt x="9" y="18"/>
                    </a:cubicBezTo>
                    <a:cubicBezTo>
                      <a:pt x="5" y="16"/>
                      <a:pt x="0" y="0"/>
                      <a:pt x="3" y="1"/>
                    </a:cubicBezTo>
                    <a:cubicBezTo>
                      <a:pt x="6" y="2"/>
                      <a:pt x="10" y="1"/>
                      <a:pt x="10" y="1"/>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39CCB2DF-B78C-B74E-5F1C-A1C2E08F4B70}"/>
                  </a:ext>
                </a:extLst>
              </p:cNvPr>
              <p:cNvSpPr>
                <a:spLocks/>
              </p:cNvSpPr>
              <p:nvPr/>
            </p:nvSpPr>
            <p:spPr bwMode="gray">
              <a:xfrm>
                <a:off x="7350794" y="5883621"/>
                <a:ext cx="162129" cy="27022"/>
              </a:xfrm>
              <a:custGeom>
                <a:avLst/>
                <a:gdLst>
                  <a:gd name="T0" fmla="*/ 0 w 56"/>
                  <a:gd name="T1" fmla="*/ 0 h 9"/>
                  <a:gd name="T2" fmla="*/ 16 w 56"/>
                  <a:gd name="T3" fmla="*/ 6 h 9"/>
                  <a:gd name="T4" fmla="*/ 40 w 56"/>
                  <a:gd name="T5" fmla="*/ 4 h 9"/>
                  <a:gd name="T6" fmla="*/ 55 w 56"/>
                  <a:gd name="T7" fmla="*/ 2 h 9"/>
                  <a:gd name="T8" fmla="*/ 49 w 56"/>
                  <a:gd name="T9" fmla="*/ 8 h 9"/>
                  <a:gd name="T10" fmla="*/ 14 w 56"/>
                  <a:gd name="T11" fmla="*/ 7 h 9"/>
                  <a:gd name="T12" fmla="*/ 0 w 5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6" h="9">
                    <a:moveTo>
                      <a:pt x="0" y="0"/>
                    </a:moveTo>
                    <a:cubicBezTo>
                      <a:pt x="0" y="0"/>
                      <a:pt x="11" y="6"/>
                      <a:pt x="16" y="6"/>
                    </a:cubicBezTo>
                    <a:cubicBezTo>
                      <a:pt x="21" y="6"/>
                      <a:pt x="38" y="5"/>
                      <a:pt x="40" y="4"/>
                    </a:cubicBezTo>
                    <a:cubicBezTo>
                      <a:pt x="42" y="4"/>
                      <a:pt x="56" y="0"/>
                      <a:pt x="55" y="2"/>
                    </a:cubicBezTo>
                    <a:cubicBezTo>
                      <a:pt x="55" y="5"/>
                      <a:pt x="51" y="8"/>
                      <a:pt x="49" y="8"/>
                    </a:cubicBezTo>
                    <a:cubicBezTo>
                      <a:pt x="47" y="8"/>
                      <a:pt x="18" y="9"/>
                      <a:pt x="14" y="7"/>
                    </a:cubicBezTo>
                    <a:cubicBezTo>
                      <a:pt x="10" y="6"/>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E285F225-B67B-7D65-1775-6725A5016A67}"/>
                  </a:ext>
                </a:extLst>
              </p:cNvPr>
              <p:cNvSpPr>
                <a:spLocks/>
              </p:cNvSpPr>
              <p:nvPr/>
            </p:nvSpPr>
            <p:spPr bwMode="gray">
              <a:xfrm>
                <a:off x="7770856" y="5753427"/>
                <a:ext cx="131423" cy="40533"/>
              </a:xfrm>
              <a:custGeom>
                <a:avLst/>
                <a:gdLst>
                  <a:gd name="T0" fmla="*/ 0 w 45"/>
                  <a:gd name="T1" fmla="*/ 10 h 14"/>
                  <a:gd name="T2" fmla="*/ 24 w 45"/>
                  <a:gd name="T3" fmla="*/ 10 h 14"/>
                  <a:gd name="T4" fmla="*/ 36 w 45"/>
                  <a:gd name="T5" fmla="*/ 2 h 14"/>
                  <a:gd name="T6" fmla="*/ 38 w 45"/>
                  <a:gd name="T7" fmla="*/ 12 h 14"/>
                  <a:gd name="T8" fmla="*/ 0 w 45"/>
                  <a:gd name="T9" fmla="*/ 10 h 14"/>
                </a:gdLst>
                <a:ahLst/>
                <a:cxnLst>
                  <a:cxn ang="0">
                    <a:pos x="T0" y="T1"/>
                  </a:cxn>
                  <a:cxn ang="0">
                    <a:pos x="T2" y="T3"/>
                  </a:cxn>
                  <a:cxn ang="0">
                    <a:pos x="T4" y="T5"/>
                  </a:cxn>
                  <a:cxn ang="0">
                    <a:pos x="T6" y="T7"/>
                  </a:cxn>
                  <a:cxn ang="0">
                    <a:pos x="T8" y="T9"/>
                  </a:cxn>
                </a:cxnLst>
                <a:rect l="0" t="0" r="r" b="b"/>
                <a:pathLst>
                  <a:path w="45" h="14">
                    <a:moveTo>
                      <a:pt x="0" y="10"/>
                    </a:moveTo>
                    <a:cubicBezTo>
                      <a:pt x="6" y="11"/>
                      <a:pt x="20" y="11"/>
                      <a:pt x="24" y="10"/>
                    </a:cubicBezTo>
                    <a:cubicBezTo>
                      <a:pt x="27" y="8"/>
                      <a:pt x="35" y="0"/>
                      <a:pt x="36" y="2"/>
                    </a:cubicBezTo>
                    <a:cubicBezTo>
                      <a:pt x="38" y="3"/>
                      <a:pt x="45" y="9"/>
                      <a:pt x="38" y="12"/>
                    </a:cubicBezTo>
                    <a:cubicBezTo>
                      <a:pt x="30" y="14"/>
                      <a:pt x="0" y="10"/>
                      <a:pt x="0"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F25B1ED-7EE4-A046-256E-5D3C926ABA98}"/>
                  </a:ext>
                </a:extLst>
              </p:cNvPr>
              <p:cNvSpPr>
                <a:spLocks noEditPoints="1"/>
              </p:cNvSpPr>
              <p:nvPr/>
            </p:nvSpPr>
            <p:spPr bwMode="gray">
              <a:xfrm>
                <a:off x="7141992" y="3640837"/>
                <a:ext cx="805732" cy="2174003"/>
              </a:xfrm>
              <a:custGeom>
                <a:avLst/>
                <a:gdLst>
                  <a:gd name="T0" fmla="*/ 272 w 278"/>
                  <a:gd name="T1" fmla="*/ 54 h 749"/>
                  <a:gd name="T2" fmla="*/ 252 w 278"/>
                  <a:gd name="T3" fmla="*/ 6 h 749"/>
                  <a:gd name="T4" fmla="*/ 152 w 278"/>
                  <a:gd name="T5" fmla="*/ 2 h 749"/>
                  <a:gd name="T6" fmla="*/ 18 w 278"/>
                  <a:gd name="T7" fmla="*/ 3 h 749"/>
                  <a:gd name="T8" fmla="*/ 6 w 278"/>
                  <a:gd name="T9" fmla="*/ 34 h 749"/>
                  <a:gd name="T10" fmla="*/ 1 w 278"/>
                  <a:gd name="T11" fmla="*/ 111 h 749"/>
                  <a:gd name="T12" fmla="*/ 9 w 278"/>
                  <a:gd name="T13" fmla="*/ 197 h 749"/>
                  <a:gd name="T14" fmla="*/ 32 w 278"/>
                  <a:gd name="T15" fmla="*/ 369 h 749"/>
                  <a:gd name="T16" fmla="*/ 34 w 278"/>
                  <a:gd name="T17" fmla="*/ 492 h 749"/>
                  <a:gd name="T18" fmla="*/ 36 w 278"/>
                  <a:gd name="T19" fmla="*/ 597 h 749"/>
                  <a:gd name="T20" fmla="*/ 41 w 278"/>
                  <a:gd name="T21" fmla="*/ 689 h 749"/>
                  <a:gd name="T22" fmla="*/ 66 w 278"/>
                  <a:gd name="T23" fmla="*/ 749 h 749"/>
                  <a:gd name="T24" fmla="*/ 94 w 278"/>
                  <a:gd name="T25" fmla="*/ 731 h 749"/>
                  <a:gd name="T26" fmla="*/ 131 w 278"/>
                  <a:gd name="T27" fmla="*/ 736 h 749"/>
                  <a:gd name="T28" fmla="*/ 143 w 278"/>
                  <a:gd name="T29" fmla="*/ 678 h 749"/>
                  <a:gd name="T30" fmla="*/ 136 w 278"/>
                  <a:gd name="T31" fmla="*/ 643 h 749"/>
                  <a:gd name="T32" fmla="*/ 153 w 278"/>
                  <a:gd name="T33" fmla="*/ 707 h 749"/>
                  <a:gd name="T34" fmla="*/ 178 w 278"/>
                  <a:gd name="T35" fmla="*/ 707 h 749"/>
                  <a:gd name="T36" fmla="*/ 215 w 278"/>
                  <a:gd name="T37" fmla="*/ 692 h 749"/>
                  <a:gd name="T38" fmla="*/ 232 w 278"/>
                  <a:gd name="T39" fmla="*/ 682 h 749"/>
                  <a:gd name="T40" fmla="*/ 224 w 278"/>
                  <a:gd name="T41" fmla="*/ 652 h 749"/>
                  <a:gd name="T42" fmla="*/ 226 w 278"/>
                  <a:gd name="T43" fmla="*/ 516 h 749"/>
                  <a:gd name="T44" fmla="*/ 226 w 278"/>
                  <a:gd name="T45" fmla="*/ 405 h 749"/>
                  <a:gd name="T46" fmla="*/ 243 w 278"/>
                  <a:gd name="T47" fmla="*/ 267 h 749"/>
                  <a:gd name="T48" fmla="*/ 255 w 278"/>
                  <a:gd name="T49" fmla="*/ 182 h 749"/>
                  <a:gd name="T50" fmla="*/ 272 w 278"/>
                  <a:gd name="T51" fmla="*/ 54 h 749"/>
                  <a:gd name="T52" fmla="*/ 134 w 278"/>
                  <a:gd name="T53" fmla="*/ 402 h 749"/>
                  <a:gd name="T54" fmla="*/ 130 w 278"/>
                  <a:gd name="T55" fmla="*/ 373 h 749"/>
                  <a:gd name="T56" fmla="*/ 134 w 278"/>
                  <a:gd name="T57" fmla="*/ 349 h 749"/>
                  <a:gd name="T58" fmla="*/ 136 w 278"/>
                  <a:gd name="T59" fmla="*/ 380 h 749"/>
                  <a:gd name="T60" fmla="*/ 134 w 278"/>
                  <a:gd name="T6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8" h="749">
                    <a:moveTo>
                      <a:pt x="272" y="54"/>
                    </a:moveTo>
                    <a:cubicBezTo>
                      <a:pt x="266" y="30"/>
                      <a:pt x="264" y="9"/>
                      <a:pt x="252" y="6"/>
                    </a:cubicBezTo>
                    <a:cubicBezTo>
                      <a:pt x="240" y="2"/>
                      <a:pt x="171" y="2"/>
                      <a:pt x="152" y="2"/>
                    </a:cubicBezTo>
                    <a:cubicBezTo>
                      <a:pt x="133" y="2"/>
                      <a:pt x="24" y="0"/>
                      <a:pt x="18" y="3"/>
                    </a:cubicBezTo>
                    <a:cubicBezTo>
                      <a:pt x="13" y="7"/>
                      <a:pt x="6" y="34"/>
                      <a:pt x="6" y="34"/>
                    </a:cubicBezTo>
                    <a:cubicBezTo>
                      <a:pt x="6" y="34"/>
                      <a:pt x="0" y="93"/>
                      <a:pt x="1" y="111"/>
                    </a:cubicBezTo>
                    <a:cubicBezTo>
                      <a:pt x="2" y="128"/>
                      <a:pt x="9" y="184"/>
                      <a:pt x="9" y="197"/>
                    </a:cubicBezTo>
                    <a:cubicBezTo>
                      <a:pt x="9" y="209"/>
                      <a:pt x="31" y="347"/>
                      <a:pt x="32" y="369"/>
                    </a:cubicBezTo>
                    <a:cubicBezTo>
                      <a:pt x="33" y="391"/>
                      <a:pt x="34" y="473"/>
                      <a:pt x="34" y="492"/>
                    </a:cubicBezTo>
                    <a:cubicBezTo>
                      <a:pt x="35" y="512"/>
                      <a:pt x="34" y="561"/>
                      <a:pt x="36" y="597"/>
                    </a:cubicBezTo>
                    <a:cubicBezTo>
                      <a:pt x="38" y="632"/>
                      <a:pt x="35" y="673"/>
                      <a:pt x="41" y="689"/>
                    </a:cubicBezTo>
                    <a:cubicBezTo>
                      <a:pt x="47" y="705"/>
                      <a:pt x="66" y="749"/>
                      <a:pt x="66" y="749"/>
                    </a:cubicBezTo>
                    <a:cubicBezTo>
                      <a:pt x="66" y="749"/>
                      <a:pt x="70" y="729"/>
                      <a:pt x="94" y="731"/>
                    </a:cubicBezTo>
                    <a:cubicBezTo>
                      <a:pt x="118" y="733"/>
                      <a:pt x="123" y="749"/>
                      <a:pt x="131" y="736"/>
                    </a:cubicBezTo>
                    <a:cubicBezTo>
                      <a:pt x="139" y="723"/>
                      <a:pt x="148" y="695"/>
                      <a:pt x="143" y="678"/>
                    </a:cubicBezTo>
                    <a:cubicBezTo>
                      <a:pt x="138" y="661"/>
                      <a:pt x="134" y="632"/>
                      <a:pt x="136" y="643"/>
                    </a:cubicBezTo>
                    <a:cubicBezTo>
                      <a:pt x="138" y="654"/>
                      <a:pt x="149" y="698"/>
                      <a:pt x="153" y="707"/>
                    </a:cubicBezTo>
                    <a:cubicBezTo>
                      <a:pt x="157" y="715"/>
                      <a:pt x="171" y="712"/>
                      <a:pt x="178" y="707"/>
                    </a:cubicBezTo>
                    <a:cubicBezTo>
                      <a:pt x="185" y="701"/>
                      <a:pt x="199" y="691"/>
                      <a:pt x="215" y="692"/>
                    </a:cubicBezTo>
                    <a:cubicBezTo>
                      <a:pt x="231" y="694"/>
                      <a:pt x="229" y="688"/>
                      <a:pt x="232" y="682"/>
                    </a:cubicBezTo>
                    <a:cubicBezTo>
                      <a:pt x="234" y="676"/>
                      <a:pt x="228" y="662"/>
                      <a:pt x="224" y="652"/>
                    </a:cubicBezTo>
                    <a:cubicBezTo>
                      <a:pt x="221" y="642"/>
                      <a:pt x="222" y="529"/>
                      <a:pt x="226" y="516"/>
                    </a:cubicBezTo>
                    <a:cubicBezTo>
                      <a:pt x="230" y="502"/>
                      <a:pt x="229" y="415"/>
                      <a:pt x="226" y="405"/>
                    </a:cubicBezTo>
                    <a:cubicBezTo>
                      <a:pt x="224" y="395"/>
                      <a:pt x="238" y="289"/>
                      <a:pt x="243" y="267"/>
                    </a:cubicBezTo>
                    <a:cubicBezTo>
                      <a:pt x="248" y="245"/>
                      <a:pt x="255" y="187"/>
                      <a:pt x="255" y="182"/>
                    </a:cubicBezTo>
                    <a:cubicBezTo>
                      <a:pt x="255" y="177"/>
                      <a:pt x="278" y="79"/>
                      <a:pt x="272" y="54"/>
                    </a:cubicBezTo>
                    <a:close/>
                    <a:moveTo>
                      <a:pt x="134" y="402"/>
                    </a:moveTo>
                    <a:cubicBezTo>
                      <a:pt x="134" y="396"/>
                      <a:pt x="130" y="383"/>
                      <a:pt x="130" y="373"/>
                    </a:cubicBezTo>
                    <a:cubicBezTo>
                      <a:pt x="130" y="363"/>
                      <a:pt x="134" y="349"/>
                      <a:pt x="134" y="349"/>
                    </a:cubicBezTo>
                    <a:cubicBezTo>
                      <a:pt x="134" y="349"/>
                      <a:pt x="136" y="366"/>
                      <a:pt x="136" y="380"/>
                    </a:cubicBezTo>
                    <a:cubicBezTo>
                      <a:pt x="136" y="393"/>
                      <a:pt x="135" y="407"/>
                      <a:pt x="134" y="402"/>
                    </a:cubicBezTo>
                    <a:close/>
                  </a:path>
                </a:pathLst>
              </a:custGeom>
              <a:solidFill>
                <a:srgbClr val="646464"/>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68A370FB-8869-0B82-F635-EBA56413DE29}"/>
                  </a:ext>
                </a:extLst>
              </p:cNvPr>
              <p:cNvSpPr>
                <a:spLocks/>
              </p:cNvSpPr>
              <p:nvPr/>
            </p:nvSpPr>
            <p:spPr bwMode="gray">
              <a:xfrm>
                <a:off x="7361848" y="5521287"/>
                <a:ext cx="183010" cy="157216"/>
              </a:xfrm>
              <a:custGeom>
                <a:avLst/>
                <a:gdLst>
                  <a:gd name="T0" fmla="*/ 0 w 63"/>
                  <a:gd name="T1" fmla="*/ 25 h 54"/>
                  <a:gd name="T2" fmla="*/ 16 w 63"/>
                  <a:gd name="T3" fmla="*/ 43 h 54"/>
                  <a:gd name="T4" fmla="*/ 37 w 63"/>
                  <a:gd name="T5" fmla="*/ 54 h 54"/>
                  <a:gd name="T6" fmla="*/ 50 w 63"/>
                  <a:gd name="T7" fmla="*/ 43 h 54"/>
                  <a:gd name="T8" fmla="*/ 16 w 63"/>
                  <a:gd name="T9" fmla="*/ 32 h 54"/>
                  <a:gd name="T10" fmla="*/ 1 w 63"/>
                  <a:gd name="T11" fmla="*/ 0 h 54"/>
                  <a:gd name="T12" fmla="*/ 0 w 63"/>
                  <a:gd name="T13" fmla="*/ 25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0" y="25"/>
                    </a:moveTo>
                    <a:cubicBezTo>
                      <a:pt x="0" y="25"/>
                      <a:pt x="6" y="38"/>
                      <a:pt x="16" y="43"/>
                    </a:cubicBezTo>
                    <a:cubicBezTo>
                      <a:pt x="27" y="47"/>
                      <a:pt x="37" y="54"/>
                      <a:pt x="37" y="54"/>
                    </a:cubicBezTo>
                    <a:cubicBezTo>
                      <a:pt x="37" y="54"/>
                      <a:pt x="63" y="47"/>
                      <a:pt x="50" y="43"/>
                    </a:cubicBezTo>
                    <a:cubicBezTo>
                      <a:pt x="37" y="40"/>
                      <a:pt x="20" y="37"/>
                      <a:pt x="16" y="32"/>
                    </a:cubicBezTo>
                    <a:cubicBezTo>
                      <a:pt x="11" y="27"/>
                      <a:pt x="1" y="0"/>
                      <a:pt x="1" y="0"/>
                    </a:cubicBezTo>
                    <a:lnTo>
                      <a:pt x="0" y="25"/>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34B72B86-BD68-DC60-C615-CD95D9868057}"/>
                  </a:ext>
                </a:extLst>
              </p:cNvPr>
              <p:cNvSpPr>
                <a:spLocks/>
              </p:cNvSpPr>
              <p:nvPr/>
            </p:nvSpPr>
            <p:spPr bwMode="gray">
              <a:xfrm>
                <a:off x="7574336" y="5442679"/>
                <a:ext cx="225998" cy="101945"/>
              </a:xfrm>
              <a:custGeom>
                <a:avLst/>
                <a:gdLst>
                  <a:gd name="T0" fmla="*/ 16 w 78"/>
                  <a:gd name="T1" fmla="*/ 18 h 35"/>
                  <a:gd name="T2" fmla="*/ 46 w 78"/>
                  <a:gd name="T3" fmla="*/ 17 h 35"/>
                  <a:gd name="T4" fmla="*/ 66 w 78"/>
                  <a:gd name="T5" fmla="*/ 22 h 35"/>
                  <a:gd name="T6" fmla="*/ 34 w 78"/>
                  <a:gd name="T7" fmla="*/ 4 h 35"/>
                  <a:gd name="T8" fmla="*/ 4 w 78"/>
                  <a:gd name="T9" fmla="*/ 18 h 35"/>
                  <a:gd name="T10" fmla="*/ 16 w 78"/>
                  <a:gd name="T11" fmla="*/ 18 h 35"/>
                </a:gdLst>
                <a:ahLst/>
                <a:cxnLst>
                  <a:cxn ang="0">
                    <a:pos x="T0" y="T1"/>
                  </a:cxn>
                  <a:cxn ang="0">
                    <a:pos x="T2" y="T3"/>
                  </a:cxn>
                  <a:cxn ang="0">
                    <a:pos x="T4" y="T5"/>
                  </a:cxn>
                  <a:cxn ang="0">
                    <a:pos x="T6" y="T7"/>
                  </a:cxn>
                  <a:cxn ang="0">
                    <a:pos x="T8" y="T9"/>
                  </a:cxn>
                  <a:cxn ang="0">
                    <a:pos x="T10" y="T11"/>
                  </a:cxn>
                </a:cxnLst>
                <a:rect l="0" t="0" r="r" b="b"/>
                <a:pathLst>
                  <a:path w="78" h="35">
                    <a:moveTo>
                      <a:pt x="16" y="18"/>
                    </a:moveTo>
                    <a:cubicBezTo>
                      <a:pt x="18" y="18"/>
                      <a:pt x="28" y="7"/>
                      <a:pt x="46" y="17"/>
                    </a:cubicBezTo>
                    <a:cubicBezTo>
                      <a:pt x="64" y="27"/>
                      <a:pt x="78" y="35"/>
                      <a:pt x="66" y="22"/>
                    </a:cubicBezTo>
                    <a:cubicBezTo>
                      <a:pt x="54" y="8"/>
                      <a:pt x="49" y="0"/>
                      <a:pt x="34" y="4"/>
                    </a:cubicBezTo>
                    <a:cubicBezTo>
                      <a:pt x="19" y="8"/>
                      <a:pt x="0" y="18"/>
                      <a:pt x="4" y="18"/>
                    </a:cubicBezTo>
                    <a:cubicBezTo>
                      <a:pt x="8" y="18"/>
                      <a:pt x="16" y="18"/>
                      <a:pt x="16" y="18"/>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8">
                <a:extLst>
                  <a:ext uri="{FF2B5EF4-FFF2-40B4-BE49-F238E27FC236}">
                    <a16:creationId xmlns:a16="http://schemas.microsoft.com/office/drawing/2014/main" id="{47E73CD0-348E-36ED-4B0B-C21C8B95803A}"/>
                  </a:ext>
                </a:extLst>
              </p:cNvPr>
              <p:cNvSpPr>
                <a:spLocks/>
              </p:cNvSpPr>
              <p:nvPr/>
            </p:nvSpPr>
            <p:spPr bwMode="gray">
              <a:xfrm>
                <a:off x="7591531" y="5161410"/>
                <a:ext cx="187923" cy="206346"/>
              </a:xfrm>
              <a:custGeom>
                <a:avLst/>
                <a:gdLst>
                  <a:gd name="T0" fmla="*/ 5 w 65"/>
                  <a:gd name="T1" fmla="*/ 36 h 71"/>
                  <a:gd name="T2" fmla="*/ 28 w 65"/>
                  <a:gd name="T3" fmla="*/ 55 h 71"/>
                  <a:gd name="T4" fmla="*/ 57 w 65"/>
                  <a:gd name="T5" fmla="*/ 65 h 71"/>
                  <a:gd name="T6" fmla="*/ 55 w 65"/>
                  <a:gd name="T7" fmla="*/ 55 h 71"/>
                  <a:gd name="T8" fmla="*/ 16 w 65"/>
                  <a:gd name="T9" fmla="*/ 44 h 71"/>
                  <a:gd name="T10" fmla="*/ 0 w 65"/>
                  <a:gd name="T11" fmla="*/ 14 h 71"/>
                  <a:gd name="T12" fmla="*/ 5 w 65"/>
                  <a:gd name="T13" fmla="*/ 36 h 71"/>
                </a:gdLst>
                <a:ahLst/>
                <a:cxnLst>
                  <a:cxn ang="0">
                    <a:pos x="T0" y="T1"/>
                  </a:cxn>
                  <a:cxn ang="0">
                    <a:pos x="T2" y="T3"/>
                  </a:cxn>
                  <a:cxn ang="0">
                    <a:pos x="T4" y="T5"/>
                  </a:cxn>
                  <a:cxn ang="0">
                    <a:pos x="T6" y="T7"/>
                  </a:cxn>
                  <a:cxn ang="0">
                    <a:pos x="T8" y="T9"/>
                  </a:cxn>
                  <a:cxn ang="0">
                    <a:pos x="T10" y="T11"/>
                  </a:cxn>
                  <a:cxn ang="0">
                    <a:pos x="T12" y="T13"/>
                  </a:cxn>
                </a:cxnLst>
                <a:rect l="0" t="0" r="r" b="b"/>
                <a:pathLst>
                  <a:path w="65" h="71">
                    <a:moveTo>
                      <a:pt x="5" y="36"/>
                    </a:moveTo>
                    <a:cubicBezTo>
                      <a:pt x="5" y="36"/>
                      <a:pt x="8" y="50"/>
                      <a:pt x="28" y="55"/>
                    </a:cubicBezTo>
                    <a:cubicBezTo>
                      <a:pt x="48" y="60"/>
                      <a:pt x="55" y="59"/>
                      <a:pt x="57" y="65"/>
                    </a:cubicBezTo>
                    <a:cubicBezTo>
                      <a:pt x="58" y="71"/>
                      <a:pt x="65" y="61"/>
                      <a:pt x="55" y="55"/>
                    </a:cubicBezTo>
                    <a:cubicBezTo>
                      <a:pt x="45" y="49"/>
                      <a:pt x="20" y="47"/>
                      <a:pt x="16" y="44"/>
                    </a:cubicBezTo>
                    <a:cubicBezTo>
                      <a:pt x="11" y="41"/>
                      <a:pt x="0" y="0"/>
                      <a:pt x="0" y="14"/>
                    </a:cubicBezTo>
                    <a:cubicBezTo>
                      <a:pt x="0" y="27"/>
                      <a:pt x="5" y="36"/>
                      <a:pt x="5" y="36"/>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BBE3356-B092-92EA-3B05-24C2776D13A7}"/>
                  </a:ext>
                </a:extLst>
              </p:cNvPr>
              <p:cNvSpPr>
                <a:spLocks/>
              </p:cNvSpPr>
              <p:nvPr/>
            </p:nvSpPr>
            <p:spPr bwMode="gray">
              <a:xfrm>
                <a:off x="7365533" y="3853324"/>
                <a:ext cx="345139" cy="788537"/>
              </a:xfrm>
              <a:custGeom>
                <a:avLst/>
                <a:gdLst>
                  <a:gd name="T0" fmla="*/ 57 w 119"/>
                  <a:gd name="T1" fmla="*/ 3 h 272"/>
                  <a:gd name="T2" fmla="*/ 9 w 119"/>
                  <a:gd name="T3" fmla="*/ 7 h 272"/>
                  <a:gd name="T4" fmla="*/ 46 w 119"/>
                  <a:gd name="T5" fmla="*/ 18 h 272"/>
                  <a:gd name="T6" fmla="*/ 49 w 119"/>
                  <a:gd name="T7" fmla="*/ 28 h 272"/>
                  <a:gd name="T8" fmla="*/ 56 w 119"/>
                  <a:gd name="T9" fmla="*/ 39 h 272"/>
                  <a:gd name="T10" fmla="*/ 63 w 119"/>
                  <a:gd name="T11" fmla="*/ 62 h 272"/>
                  <a:gd name="T12" fmla="*/ 62 w 119"/>
                  <a:gd name="T13" fmla="*/ 134 h 272"/>
                  <a:gd name="T14" fmla="*/ 56 w 119"/>
                  <a:gd name="T15" fmla="*/ 223 h 272"/>
                  <a:gd name="T16" fmla="*/ 55 w 119"/>
                  <a:gd name="T17" fmla="*/ 272 h 272"/>
                  <a:gd name="T18" fmla="*/ 65 w 119"/>
                  <a:gd name="T19" fmla="*/ 208 h 272"/>
                  <a:gd name="T20" fmla="*/ 69 w 119"/>
                  <a:gd name="T21" fmla="*/ 60 h 272"/>
                  <a:gd name="T22" fmla="*/ 72 w 119"/>
                  <a:gd name="T23" fmla="*/ 31 h 272"/>
                  <a:gd name="T24" fmla="*/ 77 w 119"/>
                  <a:gd name="T25" fmla="*/ 11 h 272"/>
                  <a:gd name="T26" fmla="*/ 105 w 119"/>
                  <a:gd name="T27" fmla="*/ 3 h 272"/>
                  <a:gd name="T28" fmla="*/ 57 w 119"/>
                  <a:gd name="T29" fmla="*/ 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272">
                    <a:moveTo>
                      <a:pt x="57" y="3"/>
                    </a:moveTo>
                    <a:cubicBezTo>
                      <a:pt x="57" y="3"/>
                      <a:pt x="0" y="4"/>
                      <a:pt x="9" y="7"/>
                    </a:cubicBezTo>
                    <a:cubicBezTo>
                      <a:pt x="17" y="9"/>
                      <a:pt x="46" y="18"/>
                      <a:pt x="46" y="18"/>
                    </a:cubicBezTo>
                    <a:cubicBezTo>
                      <a:pt x="46" y="18"/>
                      <a:pt x="59" y="24"/>
                      <a:pt x="49" y="28"/>
                    </a:cubicBezTo>
                    <a:cubicBezTo>
                      <a:pt x="39" y="31"/>
                      <a:pt x="52" y="37"/>
                      <a:pt x="56" y="39"/>
                    </a:cubicBezTo>
                    <a:cubicBezTo>
                      <a:pt x="59" y="40"/>
                      <a:pt x="63" y="34"/>
                      <a:pt x="63" y="62"/>
                    </a:cubicBezTo>
                    <a:cubicBezTo>
                      <a:pt x="63" y="90"/>
                      <a:pt x="68" y="102"/>
                      <a:pt x="62" y="134"/>
                    </a:cubicBezTo>
                    <a:cubicBezTo>
                      <a:pt x="57" y="166"/>
                      <a:pt x="56" y="197"/>
                      <a:pt x="56" y="223"/>
                    </a:cubicBezTo>
                    <a:cubicBezTo>
                      <a:pt x="56" y="249"/>
                      <a:pt x="55" y="272"/>
                      <a:pt x="55" y="272"/>
                    </a:cubicBezTo>
                    <a:cubicBezTo>
                      <a:pt x="55" y="272"/>
                      <a:pt x="62" y="231"/>
                      <a:pt x="65" y="208"/>
                    </a:cubicBezTo>
                    <a:cubicBezTo>
                      <a:pt x="68" y="184"/>
                      <a:pt x="69" y="70"/>
                      <a:pt x="69" y="60"/>
                    </a:cubicBezTo>
                    <a:cubicBezTo>
                      <a:pt x="69" y="50"/>
                      <a:pt x="72" y="31"/>
                      <a:pt x="72" y="31"/>
                    </a:cubicBezTo>
                    <a:cubicBezTo>
                      <a:pt x="72" y="31"/>
                      <a:pt x="71" y="13"/>
                      <a:pt x="77" y="11"/>
                    </a:cubicBezTo>
                    <a:cubicBezTo>
                      <a:pt x="83" y="9"/>
                      <a:pt x="119" y="5"/>
                      <a:pt x="105" y="3"/>
                    </a:cubicBezTo>
                    <a:cubicBezTo>
                      <a:pt x="90" y="0"/>
                      <a:pt x="57" y="3"/>
                      <a:pt x="57" y="3"/>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AB9588B6-8EB1-BEBE-9124-79867A6C3F34}"/>
                  </a:ext>
                </a:extLst>
              </p:cNvPr>
              <p:cNvSpPr>
                <a:spLocks/>
              </p:cNvSpPr>
              <p:nvPr/>
            </p:nvSpPr>
            <p:spPr bwMode="gray">
              <a:xfrm>
                <a:off x="7148133" y="3710847"/>
                <a:ext cx="788537" cy="136336"/>
              </a:xfrm>
              <a:custGeom>
                <a:avLst/>
                <a:gdLst>
                  <a:gd name="T0" fmla="*/ 42 w 272"/>
                  <a:gd name="T1" fmla="*/ 39 h 47"/>
                  <a:gd name="T2" fmla="*/ 99 w 272"/>
                  <a:gd name="T3" fmla="*/ 29 h 47"/>
                  <a:gd name="T4" fmla="*/ 143 w 272"/>
                  <a:gd name="T5" fmla="*/ 26 h 47"/>
                  <a:gd name="T6" fmla="*/ 193 w 272"/>
                  <a:gd name="T7" fmla="*/ 28 h 47"/>
                  <a:gd name="T8" fmla="*/ 260 w 272"/>
                  <a:gd name="T9" fmla="*/ 26 h 47"/>
                  <a:gd name="T10" fmla="*/ 264 w 272"/>
                  <a:gd name="T11" fmla="*/ 15 h 47"/>
                  <a:gd name="T12" fmla="*/ 199 w 272"/>
                  <a:gd name="T13" fmla="*/ 0 h 47"/>
                  <a:gd name="T14" fmla="*/ 88 w 272"/>
                  <a:gd name="T15" fmla="*/ 4 h 47"/>
                  <a:gd name="T16" fmla="*/ 33 w 272"/>
                  <a:gd name="T17" fmla="*/ 15 h 47"/>
                  <a:gd name="T18" fmla="*/ 3 w 272"/>
                  <a:gd name="T19" fmla="*/ 16 h 47"/>
                  <a:gd name="T20" fmla="*/ 1 w 272"/>
                  <a:gd name="T21" fmla="*/ 47 h 47"/>
                  <a:gd name="T22" fmla="*/ 42 w 272"/>
                  <a:gd name="T2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47">
                    <a:moveTo>
                      <a:pt x="42" y="39"/>
                    </a:moveTo>
                    <a:cubicBezTo>
                      <a:pt x="42" y="39"/>
                      <a:pt x="95" y="30"/>
                      <a:pt x="99" y="29"/>
                    </a:cubicBezTo>
                    <a:cubicBezTo>
                      <a:pt x="102" y="28"/>
                      <a:pt x="134" y="25"/>
                      <a:pt x="143" y="26"/>
                    </a:cubicBezTo>
                    <a:cubicBezTo>
                      <a:pt x="151" y="27"/>
                      <a:pt x="178" y="25"/>
                      <a:pt x="193" y="28"/>
                    </a:cubicBezTo>
                    <a:cubicBezTo>
                      <a:pt x="208" y="31"/>
                      <a:pt x="249" y="26"/>
                      <a:pt x="260" y="26"/>
                    </a:cubicBezTo>
                    <a:cubicBezTo>
                      <a:pt x="271" y="26"/>
                      <a:pt x="272" y="19"/>
                      <a:pt x="264" y="15"/>
                    </a:cubicBezTo>
                    <a:cubicBezTo>
                      <a:pt x="255" y="10"/>
                      <a:pt x="246" y="0"/>
                      <a:pt x="199" y="0"/>
                    </a:cubicBezTo>
                    <a:cubicBezTo>
                      <a:pt x="152" y="0"/>
                      <a:pt x="106" y="1"/>
                      <a:pt x="88" y="4"/>
                    </a:cubicBezTo>
                    <a:cubicBezTo>
                      <a:pt x="70" y="8"/>
                      <a:pt x="45" y="14"/>
                      <a:pt x="33" y="15"/>
                    </a:cubicBezTo>
                    <a:cubicBezTo>
                      <a:pt x="22" y="17"/>
                      <a:pt x="0" y="13"/>
                      <a:pt x="3" y="16"/>
                    </a:cubicBezTo>
                    <a:cubicBezTo>
                      <a:pt x="5" y="18"/>
                      <a:pt x="1" y="47"/>
                      <a:pt x="1" y="47"/>
                    </a:cubicBezTo>
                    <a:lnTo>
                      <a:pt x="42" y="39"/>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AAE6AB68-F1F3-87A9-9759-2708B05A605A}"/>
                  </a:ext>
                </a:extLst>
              </p:cNvPr>
              <p:cNvSpPr>
                <a:spLocks/>
              </p:cNvSpPr>
              <p:nvPr/>
            </p:nvSpPr>
            <p:spPr bwMode="gray">
              <a:xfrm>
                <a:off x="7521521" y="4914531"/>
                <a:ext cx="38076" cy="566224"/>
              </a:xfrm>
              <a:custGeom>
                <a:avLst/>
                <a:gdLst>
                  <a:gd name="T0" fmla="*/ 5 w 13"/>
                  <a:gd name="T1" fmla="*/ 0 h 195"/>
                  <a:gd name="T2" fmla="*/ 3 w 13"/>
                  <a:gd name="T3" fmla="*/ 125 h 195"/>
                  <a:gd name="T4" fmla="*/ 1 w 13"/>
                  <a:gd name="T5" fmla="*/ 189 h 195"/>
                  <a:gd name="T6" fmla="*/ 7 w 13"/>
                  <a:gd name="T7" fmla="*/ 152 h 195"/>
                  <a:gd name="T8" fmla="*/ 12 w 13"/>
                  <a:gd name="T9" fmla="*/ 84 h 195"/>
                  <a:gd name="T10" fmla="*/ 5 w 13"/>
                  <a:gd name="T11" fmla="*/ 0 h 195"/>
                </a:gdLst>
                <a:ahLst/>
                <a:cxnLst>
                  <a:cxn ang="0">
                    <a:pos x="T0" y="T1"/>
                  </a:cxn>
                  <a:cxn ang="0">
                    <a:pos x="T2" y="T3"/>
                  </a:cxn>
                  <a:cxn ang="0">
                    <a:pos x="T4" y="T5"/>
                  </a:cxn>
                  <a:cxn ang="0">
                    <a:pos x="T6" y="T7"/>
                  </a:cxn>
                  <a:cxn ang="0">
                    <a:pos x="T8" y="T9"/>
                  </a:cxn>
                  <a:cxn ang="0">
                    <a:pos x="T10" y="T11"/>
                  </a:cxn>
                </a:cxnLst>
                <a:rect l="0" t="0" r="r" b="b"/>
                <a:pathLst>
                  <a:path w="13" h="195">
                    <a:moveTo>
                      <a:pt x="5" y="0"/>
                    </a:moveTo>
                    <a:cubicBezTo>
                      <a:pt x="5" y="10"/>
                      <a:pt x="7" y="111"/>
                      <a:pt x="3" y="125"/>
                    </a:cubicBezTo>
                    <a:cubicBezTo>
                      <a:pt x="0" y="138"/>
                      <a:pt x="1" y="184"/>
                      <a:pt x="1" y="189"/>
                    </a:cubicBezTo>
                    <a:cubicBezTo>
                      <a:pt x="1" y="195"/>
                      <a:pt x="4" y="166"/>
                      <a:pt x="7" y="152"/>
                    </a:cubicBezTo>
                    <a:cubicBezTo>
                      <a:pt x="9" y="137"/>
                      <a:pt x="13" y="94"/>
                      <a:pt x="12" y="84"/>
                    </a:cubicBezTo>
                    <a:cubicBezTo>
                      <a:pt x="11" y="7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303F0826-D822-824B-0493-400E631D11A5}"/>
                  </a:ext>
                </a:extLst>
              </p:cNvPr>
              <p:cNvSpPr>
                <a:spLocks/>
              </p:cNvSpPr>
              <p:nvPr/>
            </p:nvSpPr>
            <p:spPr bwMode="gray">
              <a:xfrm>
                <a:off x="7576792" y="4134593"/>
                <a:ext cx="148619" cy="40533"/>
              </a:xfrm>
              <a:custGeom>
                <a:avLst/>
                <a:gdLst>
                  <a:gd name="T0" fmla="*/ 0 w 51"/>
                  <a:gd name="T1" fmla="*/ 0 h 14"/>
                  <a:gd name="T2" fmla="*/ 16 w 51"/>
                  <a:gd name="T3" fmla="*/ 11 h 14"/>
                  <a:gd name="T4" fmla="*/ 51 w 51"/>
                  <a:gd name="T5" fmla="*/ 14 h 14"/>
                  <a:gd name="T6" fmla="*/ 22 w 51"/>
                  <a:gd name="T7" fmla="*/ 9 h 14"/>
                  <a:gd name="T8" fmla="*/ 0 w 51"/>
                  <a:gd name="T9" fmla="*/ 0 h 14"/>
                </a:gdLst>
                <a:ahLst/>
                <a:cxnLst>
                  <a:cxn ang="0">
                    <a:pos x="T0" y="T1"/>
                  </a:cxn>
                  <a:cxn ang="0">
                    <a:pos x="T2" y="T3"/>
                  </a:cxn>
                  <a:cxn ang="0">
                    <a:pos x="T4" y="T5"/>
                  </a:cxn>
                  <a:cxn ang="0">
                    <a:pos x="T6" y="T7"/>
                  </a:cxn>
                  <a:cxn ang="0">
                    <a:pos x="T8" y="T9"/>
                  </a:cxn>
                </a:cxnLst>
                <a:rect l="0" t="0" r="r" b="b"/>
                <a:pathLst>
                  <a:path w="51" h="14">
                    <a:moveTo>
                      <a:pt x="0" y="0"/>
                    </a:moveTo>
                    <a:cubicBezTo>
                      <a:pt x="0" y="0"/>
                      <a:pt x="4" y="8"/>
                      <a:pt x="16" y="11"/>
                    </a:cubicBezTo>
                    <a:cubicBezTo>
                      <a:pt x="27" y="13"/>
                      <a:pt x="51" y="14"/>
                      <a:pt x="51" y="14"/>
                    </a:cubicBezTo>
                    <a:cubicBezTo>
                      <a:pt x="51" y="14"/>
                      <a:pt x="33" y="11"/>
                      <a:pt x="22" y="9"/>
                    </a:cubicBezTo>
                    <a:cubicBezTo>
                      <a:pt x="11" y="7"/>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D4A8D830-184C-AA5E-437B-A631E7D9DB93}"/>
                  </a:ext>
                </a:extLst>
              </p:cNvPr>
              <p:cNvSpPr>
                <a:spLocks/>
              </p:cNvSpPr>
              <p:nvPr/>
            </p:nvSpPr>
            <p:spPr bwMode="gray">
              <a:xfrm>
                <a:off x="7576792" y="4221799"/>
                <a:ext cx="194064" cy="51587"/>
              </a:xfrm>
              <a:custGeom>
                <a:avLst/>
                <a:gdLst>
                  <a:gd name="T0" fmla="*/ 0 w 67"/>
                  <a:gd name="T1" fmla="*/ 0 h 18"/>
                  <a:gd name="T2" fmla="*/ 29 w 67"/>
                  <a:gd name="T3" fmla="*/ 12 h 18"/>
                  <a:gd name="T4" fmla="*/ 67 w 67"/>
                  <a:gd name="T5" fmla="*/ 18 h 18"/>
                  <a:gd name="T6" fmla="*/ 26 w 67"/>
                  <a:gd name="T7" fmla="*/ 7 h 18"/>
                  <a:gd name="T8" fmla="*/ 0 w 67"/>
                  <a:gd name="T9" fmla="*/ 0 h 18"/>
                </a:gdLst>
                <a:ahLst/>
                <a:cxnLst>
                  <a:cxn ang="0">
                    <a:pos x="T0" y="T1"/>
                  </a:cxn>
                  <a:cxn ang="0">
                    <a:pos x="T2" y="T3"/>
                  </a:cxn>
                  <a:cxn ang="0">
                    <a:pos x="T4" y="T5"/>
                  </a:cxn>
                  <a:cxn ang="0">
                    <a:pos x="T6" y="T7"/>
                  </a:cxn>
                  <a:cxn ang="0">
                    <a:pos x="T8" y="T9"/>
                  </a:cxn>
                </a:cxnLst>
                <a:rect l="0" t="0" r="r" b="b"/>
                <a:pathLst>
                  <a:path w="67" h="18">
                    <a:moveTo>
                      <a:pt x="0" y="0"/>
                    </a:moveTo>
                    <a:cubicBezTo>
                      <a:pt x="0" y="0"/>
                      <a:pt x="14" y="10"/>
                      <a:pt x="29" y="12"/>
                    </a:cubicBezTo>
                    <a:cubicBezTo>
                      <a:pt x="44" y="15"/>
                      <a:pt x="67" y="18"/>
                      <a:pt x="67" y="18"/>
                    </a:cubicBezTo>
                    <a:cubicBezTo>
                      <a:pt x="67" y="18"/>
                      <a:pt x="37" y="10"/>
                      <a:pt x="26" y="7"/>
                    </a:cubicBezTo>
                    <a:cubicBezTo>
                      <a:pt x="16" y="5"/>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A980E27A-5382-B117-0252-6AF2E7AC5025}"/>
                  </a:ext>
                </a:extLst>
              </p:cNvPr>
              <p:cNvSpPr>
                <a:spLocks/>
              </p:cNvSpPr>
              <p:nvPr/>
            </p:nvSpPr>
            <p:spPr bwMode="gray">
              <a:xfrm>
                <a:off x="7579249" y="4320059"/>
                <a:ext cx="148619" cy="72467"/>
              </a:xfrm>
              <a:custGeom>
                <a:avLst/>
                <a:gdLst>
                  <a:gd name="T0" fmla="*/ 0 w 51"/>
                  <a:gd name="T1" fmla="*/ 0 h 25"/>
                  <a:gd name="T2" fmla="*/ 25 w 51"/>
                  <a:gd name="T3" fmla="*/ 16 h 25"/>
                  <a:gd name="T4" fmla="*/ 51 w 51"/>
                  <a:gd name="T5" fmla="*/ 25 h 25"/>
                  <a:gd name="T6" fmla="*/ 19 w 51"/>
                  <a:gd name="T7" fmla="*/ 9 h 25"/>
                  <a:gd name="T8" fmla="*/ 0 w 51"/>
                  <a:gd name="T9" fmla="*/ 0 h 25"/>
                </a:gdLst>
                <a:ahLst/>
                <a:cxnLst>
                  <a:cxn ang="0">
                    <a:pos x="T0" y="T1"/>
                  </a:cxn>
                  <a:cxn ang="0">
                    <a:pos x="T2" y="T3"/>
                  </a:cxn>
                  <a:cxn ang="0">
                    <a:pos x="T4" y="T5"/>
                  </a:cxn>
                  <a:cxn ang="0">
                    <a:pos x="T6" y="T7"/>
                  </a:cxn>
                  <a:cxn ang="0">
                    <a:pos x="T8" y="T9"/>
                  </a:cxn>
                </a:cxnLst>
                <a:rect l="0" t="0" r="r" b="b"/>
                <a:pathLst>
                  <a:path w="51" h="25">
                    <a:moveTo>
                      <a:pt x="0" y="0"/>
                    </a:moveTo>
                    <a:cubicBezTo>
                      <a:pt x="0" y="0"/>
                      <a:pt x="16" y="13"/>
                      <a:pt x="25" y="16"/>
                    </a:cubicBezTo>
                    <a:cubicBezTo>
                      <a:pt x="33" y="20"/>
                      <a:pt x="51" y="25"/>
                      <a:pt x="51" y="25"/>
                    </a:cubicBezTo>
                    <a:cubicBezTo>
                      <a:pt x="51" y="25"/>
                      <a:pt x="29" y="14"/>
                      <a:pt x="19" y="9"/>
                    </a:cubicBezTo>
                    <a:cubicBezTo>
                      <a:pt x="9" y="4"/>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0A46F95D-B7A3-27C6-7BA8-41C30E43991A}"/>
                  </a:ext>
                </a:extLst>
              </p:cNvPr>
              <p:cNvSpPr>
                <a:spLocks/>
              </p:cNvSpPr>
              <p:nvPr/>
            </p:nvSpPr>
            <p:spPr bwMode="gray">
              <a:xfrm>
                <a:off x="7683650" y="4682393"/>
                <a:ext cx="116684" cy="148619"/>
              </a:xfrm>
              <a:custGeom>
                <a:avLst/>
                <a:gdLst>
                  <a:gd name="T0" fmla="*/ 31 w 40"/>
                  <a:gd name="T1" fmla="*/ 45 h 51"/>
                  <a:gd name="T2" fmla="*/ 2 w 40"/>
                  <a:gd name="T3" fmla="*/ 25 h 51"/>
                  <a:gd name="T4" fmla="*/ 6 w 40"/>
                  <a:gd name="T5" fmla="*/ 22 h 51"/>
                  <a:gd name="T6" fmla="*/ 31 w 40"/>
                  <a:gd name="T7" fmla="*/ 38 h 51"/>
                  <a:gd name="T8" fmla="*/ 36 w 40"/>
                  <a:gd name="T9" fmla="*/ 27 h 51"/>
                  <a:gd name="T10" fmla="*/ 37 w 40"/>
                  <a:gd name="T11" fmla="*/ 0 h 51"/>
                  <a:gd name="T12" fmla="*/ 40 w 40"/>
                  <a:gd name="T13" fmla="*/ 14 h 51"/>
                  <a:gd name="T14" fmla="*/ 39 w 40"/>
                  <a:gd name="T15" fmla="*/ 46 h 51"/>
                  <a:gd name="T16" fmla="*/ 31 w 40"/>
                  <a:gd name="T17"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1">
                    <a:moveTo>
                      <a:pt x="31" y="45"/>
                    </a:moveTo>
                    <a:cubicBezTo>
                      <a:pt x="2" y="25"/>
                      <a:pt x="2" y="25"/>
                      <a:pt x="2" y="25"/>
                    </a:cubicBezTo>
                    <a:cubicBezTo>
                      <a:pt x="2" y="25"/>
                      <a:pt x="0" y="17"/>
                      <a:pt x="6" y="22"/>
                    </a:cubicBezTo>
                    <a:cubicBezTo>
                      <a:pt x="13" y="26"/>
                      <a:pt x="31" y="38"/>
                      <a:pt x="31" y="38"/>
                    </a:cubicBezTo>
                    <a:cubicBezTo>
                      <a:pt x="31" y="38"/>
                      <a:pt x="39" y="37"/>
                      <a:pt x="36" y="27"/>
                    </a:cubicBezTo>
                    <a:cubicBezTo>
                      <a:pt x="32" y="18"/>
                      <a:pt x="37" y="0"/>
                      <a:pt x="37" y="0"/>
                    </a:cubicBezTo>
                    <a:cubicBezTo>
                      <a:pt x="37" y="0"/>
                      <a:pt x="40" y="4"/>
                      <a:pt x="40" y="14"/>
                    </a:cubicBezTo>
                    <a:cubicBezTo>
                      <a:pt x="40" y="24"/>
                      <a:pt x="39" y="41"/>
                      <a:pt x="39" y="46"/>
                    </a:cubicBezTo>
                    <a:cubicBezTo>
                      <a:pt x="39" y="51"/>
                      <a:pt x="31" y="45"/>
                      <a:pt x="31" y="45"/>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B2855F20-B1E1-BF4C-2961-B27A68024B3C}"/>
                  </a:ext>
                </a:extLst>
              </p:cNvPr>
              <p:cNvSpPr>
                <a:spLocks/>
              </p:cNvSpPr>
              <p:nvPr/>
            </p:nvSpPr>
            <p:spPr bwMode="gray">
              <a:xfrm>
                <a:off x="7333599" y="4807674"/>
                <a:ext cx="138793" cy="170727"/>
              </a:xfrm>
              <a:custGeom>
                <a:avLst/>
                <a:gdLst>
                  <a:gd name="T0" fmla="*/ 44 w 48"/>
                  <a:gd name="T1" fmla="*/ 0 h 59"/>
                  <a:gd name="T2" fmla="*/ 34 w 48"/>
                  <a:gd name="T3" fmla="*/ 37 h 59"/>
                  <a:gd name="T4" fmla="*/ 3 w 48"/>
                  <a:gd name="T5" fmla="*/ 59 h 59"/>
                  <a:gd name="T6" fmla="*/ 43 w 48"/>
                  <a:gd name="T7" fmla="*/ 33 h 59"/>
                  <a:gd name="T8" fmla="*/ 44 w 48"/>
                  <a:gd name="T9" fmla="*/ 0 h 59"/>
                </a:gdLst>
                <a:ahLst/>
                <a:cxnLst>
                  <a:cxn ang="0">
                    <a:pos x="T0" y="T1"/>
                  </a:cxn>
                  <a:cxn ang="0">
                    <a:pos x="T2" y="T3"/>
                  </a:cxn>
                  <a:cxn ang="0">
                    <a:pos x="T4" y="T5"/>
                  </a:cxn>
                  <a:cxn ang="0">
                    <a:pos x="T6" y="T7"/>
                  </a:cxn>
                  <a:cxn ang="0">
                    <a:pos x="T8" y="T9"/>
                  </a:cxn>
                </a:cxnLst>
                <a:rect l="0" t="0" r="r" b="b"/>
                <a:pathLst>
                  <a:path w="48" h="59">
                    <a:moveTo>
                      <a:pt x="44" y="0"/>
                    </a:moveTo>
                    <a:cubicBezTo>
                      <a:pt x="44" y="0"/>
                      <a:pt x="48" y="25"/>
                      <a:pt x="34" y="37"/>
                    </a:cubicBezTo>
                    <a:cubicBezTo>
                      <a:pt x="20" y="48"/>
                      <a:pt x="0" y="59"/>
                      <a:pt x="3" y="59"/>
                    </a:cubicBezTo>
                    <a:cubicBezTo>
                      <a:pt x="5" y="59"/>
                      <a:pt x="39" y="42"/>
                      <a:pt x="43" y="33"/>
                    </a:cubicBezTo>
                    <a:cubicBezTo>
                      <a:pt x="47" y="25"/>
                      <a:pt x="44" y="0"/>
                      <a:pt x="44"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BC95D9A4-1022-6816-B9E2-FBE65D4A7D49}"/>
                  </a:ext>
                </a:extLst>
              </p:cNvPr>
              <p:cNvSpPr>
                <a:spLocks/>
              </p:cNvSpPr>
              <p:nvPr/>
            </p:nvSpPr>
            <p:spPr bwMode="gray">
              <a:xfrm>
                <a:off x="7576792" y="4937869"/>
                <a:ext cx="121597" cy="110543"/>
              </a:xfrm>
              <a:custGeom>
                <a:avLst/>
                <a:gdLst>
                  <a:gd name="T0" fmla="*/ 42 w 42"/>
                  <a:gd name="T1" fmla="*/ 0 h 38"/>
                  <a:gd name="T2" fmla="*/ 16 w 42"/>
                  <a:gd name="T3" fmla="*/ 20 h 38"/>
                  <a:gd name="T4" fmla="*/ 0 w 42"/>
                  <a:gd name="T5" fmla="*/ 38 h 38"/>
                  <a:gd name="T6" fmla="*/ 22 w 42"/>
                  <a:gd name="T7" fmla="*/ 22 h 38"/>
                  <a:gd name="T8" fmla="*/ 42 w 42"/>
                  <a:gd name="T9" fmla="*/ 0 h 38"/>
                </a:gdLst>
                <a:ahLst/>
                <a:cxnLst>
                  <a:cxn ang="0">
                    <a:pos x="T0" y="T1"/>
                  </a:cxn>
                  <a:cxn ang="0">
                    <a:pos x="T2" y="T3"/>
                  </a:cxn>
                  <a:cxn ang="0">
                    <a:pos x="T4" y="T5"/>
                  </a:cxn>
                  <a:cxn ang="0">
                    <a:pos x="T6" y="T7"/>
                  </a:cxn>
                  <a:cxn ang="0">
                    <a:pos x="T8" y="T9"/>
                  </a:cxn>
                </a:cxnLst>
                <a:rect l="0" t="0" r="r" b="b"/>
                <a:pathLst>
                  <a:path w="42" h="38">
                    <a:moveTo>
                      <a:pt x="42" y="0"/>
                    </a:moveTo>
                    <a:cubicBezTo>
                      <a:pt x="42" y="0"/>
                      <a:pt x="19" y="18"/>
                      <a:pt x="16" y="20"/>
                    </a:cubicBezTo>
                    <a:cubicBezTo>
                      <a:pt x="12" y="23"/>
                      <a:pt x="0" y="38"/>
                      <a:pt x="0" y="38"/>
                    </a:cubicBezTo>
                    <a:cubicBezTo>
                      <a:pt x="0" y="38"/>
                      <a:pt x="16" y="26"/>
                      <a:pt x="22" y="22"/>
                    </a:cubicBezTo>
                    <a:cubicBezTo>
                      <a:pt x="28" y="18"/>
                      <a:pt x="42" y="0"/>
                      <a:pt x="4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4F14FAFB-6367-2FB9-CEEF-A7B2DCB91112}"/>
                  </a:ext>
                </a:extLst>
              </p:cNvPr>
              <p:cNvSpPr>
                <a:spLocks/>
              </p:cNvSpPr>
              <p:nvPr/>
            </p:nvSpPr>
            <p:spPr bwMode="gray">
              <a:xfrm>
                <a:off x="7246393" y="4015453"/>
                <a:ext cx="28250" cy="621495"/>
              </a:xfrm>
              <a:custGeom>
                <a:avLst/>
                <a:gdLst>
                  <a:gd name="T0" fmla="*/ 2 w 10"/>
                  <a:gd name="T1" fmla="*/ 0 h 214"/>
                  <a:gd name="T2" fmla="*/ 5 w 10"/>
                  <a:gd name="T3" fmla="*/ 80 h 214"/>
                  <a:gd name="T4" fmla="*/ 3 w 10"/>
                  <a:gd name="T5" fmla="*/ 161 h 214"/>
                  <a:gd name="T6" fmla="*/ 0 w 10"/>
                  <a:gd name="T7" fmla="*/ 214 h 214"/>
                  <a:gd name="T8" fmla="*/ 9 w 10"/>
                  <a:gd name="T9" fmla="*/ 173 h 214"/>
                  <a:gd name="T10" fmla="*/ 9 w 10"/>
                  <a:gd name="T11" fmla="*/ 89 h 214"/>
                  <a:gd name="T12" fmla="*/ 2 w 10"/>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10" h="214">
                    <a:moveTo>
                      <a:pt x="2" y="0"/>
                    </a:moveTo>
                    <a:cubicBezTo>
                      <a:pt x="2" y="0"/>
                      <a:pt x="5" y="62"/>
                      <a:pt x="5" y="80"/>
                    </a:cubicBezTo>
                    <a:cubicBezTo>
                      <a:pt x="5" y="98"/>
                      <a:pt x="3" y="135"/>
                      <a:pt x="3" y="161"/>
                    </a:cubicBezTo>
                    <a:cubicBezTo>
                      <a:pt x="4" y="187"/>
                      <a:pt x="0" y="214"/>
                      <a:pt x="0" y="214"/>
                    </a:cubicBezTo>
                    <a:cubicBezTo>
                      <a:pt x="0" y="214"/>
                      <a:pt x="9" y="187"/>
                      <a:pt x="9" y="173"/>
                    </a:cubicBezTo>
                    <a:cubicBezTo>
                      <a:pt x="10" y="158"/>
                      <a:pt x="8" y="96"/>
                      <a:pt x="9" y="89"/>
                    </a:cubicBezTo>
                    <a:cubicBezTo>
                      <a:pt x="9" y="81"/>
                      <a:pt x="2" y="0"/>
                      <a:pt x="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F172CD1-6F2E-1712-AEC9-BB205ADAFBB9}"/>
                  </a:ext>
                </a:extLst>
              </p:cNvPr>
              <p:cNvSpPr>
                <a:spLocks/>
              </p:cNvSpPr>
              <p:nvPr/>
            </p:nvSpPr>
            <p:spPr bwMode="gray">
              <a:xfrm>
                <a:off x="7408522" y="5050868"/>
                <a:ext cx="44217" cy="491300"/>
              </a:xfrm>
              <a:custGeom>
                <a:avLst/>
                <a:gdLst>
                  <a:gd name="T0" fmla="*/ 5 w 15"/>
                  <a:gd name="T1" fmla="*/ 0 h 169"/>
                  <a:gd name="T2" fmla="*/ 11 w 15"/>
                  <a:gd name="T3" fmla="*/ 72 h 169"/>
                  <a:gd name="T4" fmla="*/ 4 w 15"/>
                  <a:gd name="T5" fmla="*/ 136 h 169"/>
                  <a:gd name="T6" fmla="*/ 0 w 15"/>
                  <a:gd name="T7" fmla="*/ 91 h 169"/>
                  <a:gd name="T8" fmla="*/ 9 w 15"/>
                  <a:gd name="T9" fmla="*/ 60 h 169"/>
                  <a:gd name="T10" fmla="*/ 5 w 15"/>
                  <a:gd name="T11" fmla="*/ 0 h 169"/>
                </a:gdLst>
                <a:ahLst/>
                <a:cxnLst>
                  <a:cxn ang="0">
                    <a:pos x="T0" y="T1"/>
                  </a:cxn>
                  <a:cxn ang="0">
                    <a:pos x="T2" y="T3"/>
                  </a:cxn>
                  <a:cxn ang="0">
                    <a:pos x="T4" y="T5"/>
                  </a:cxn>
                  <a:cxn ang="0">
                    <a:pos x="T6" y="T7"/>
                  </a:cxn>
                  <a:cxn ang="0">
                    <a:pos x="T8" y="T9"/>
                  </a:cxn>
                  <a:cxn ang="0">
                    <a:pos x="T10" y="T11"/>
                  </a:cxn>
                </a:cxnLst>
                <a:rect l="0" t="0" r="r" b="b"/>
                <a:pathLst>
                  <a:path w="15" h="169">
                    <a:moveTo>
                      <a:pt x="5" y="0"/>
                    </a:moveTo>
                    <a:cubicBezTo>
                      <a:pt x="5" y="0"/>
                      <a:pt x="15" y="57"/>
                      <a:pt x="11" y="72"/>
                    </a:cubicBezTo>
                    <a:cubicBezTo>
                      <a:pt x="6" y="87"/>
                      <a:pt x="5" y="102"/>
                      <a:pt x="4" y="136"/>
                    </a:cubicBezTo>
                    <a:cubicBezTo>
                      <a:pt x="3" y="169"/>
                      <a:pt x="0" y="91"/>
                      <a:pt x="0" y="91"/>
                    </a:cubicBezTo>
                    <a:cubicBezTo>
                      <a:pt x="0" y="91"/>
                      <a:pt x="9" y="68"/>
                      <a:pt x="9" y="60"/>
                    </a:cubicBezTo>
                    <a:cubicBezTo>
                      <a:pt x="9" y="5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B586F16C-A799-FDFD-5649-9778F5FC868A}"/>
                  </a:ext>
                </a:extLst>
              </p:cNvPr>
              <p:cNvSpPr>
                <a:spLocks/>
              </p:cNvSpPr>
              <p:nvPr/>
            </p:nvSpPr>
            <p:spPr bwMode="gray">
              <a:xfrm>
                <a:off x="7266045" y="1870928"/>
                <a:ext cx="708701" cy="1013307"/>
              </a:xfrm>
              <a:custGeom>
                <a:avLst/>
                <a:gdLst>
                  <a:gd name="T0" fmla="*/ 224 w 244"/>
                  <a:gd name="T1" fmla="*/ 53 h 349"/>
                  <a:gd name="T2" fmla="*/ 186 w 244"/>
                  <a:gd name="T3" fmla="*/ 13 h 349"/>
                  <a:gd name="T4" fmla="*/ 151 w 244"/>
                  <a:gd name="T5" fmla="*/ 2 h 349"/>
                  <a:gd name="T6" fmla="*/ 139 w 244"/>
                  <a:gd name="T7" fmla="*/ 1 h 349"/>
                  <a:gd name="T8" fmla="*/ 118 w 244"/>
                  <a:gd name="T9" fmla="*/ 15 h 349"/>
                  <a:gd name="T10" fmla="*/ 88 w 244"/>
                  <a:gd name="T11" fmla="*/ 42 h 349"/>
                  <a:gd name="T12" fmla="*/ 58 w 244"/>
                  <a:gd name="T13" fmla="*/ 89 h 349"/>
                  <a:gd name="T14" fmla="*/ 44 w 244"/>
                  <a:gd name="T15" fmla="*/ 135 h 349"/>
                  <a:gd name="T16" fmla="*/ 31 w 244"/>
                  <a:gd name="T17" fmla="*/ 163 h 349"/>
                  <a:gd name="T18" fmla="*/ 4 w 244"/>
                  <a:gd name="T19" fmla="*/ 190 h 349"/>
                  <a:gd name="T20" fmla="*/ 5 w 244"/>
                  <a:gd name="T21" fmla="*/ 197 h 349"/>
                  <a:gd name="T22" fmla="*/ 9 w 244"/>
                  <a:gd name="T23" fmla="*/ 196 h 349"/>
                  <a:gd name="T24" fmla="*/ 23 w 244"/>
                  <a:gd name="T25" fmla="*/ 196 h 349"/>
                  <a:gd name="T26" fmla="*/ 24 w 244"/>
                  <a:gd name="T27" fmla="*/ 197 h 349"/>
                  <a:gd name="T28" fmla="*/ 77 w 244"/>
                  <a:gd name="T29" fmla="*/ 284 h 349"/>
                  <a:gd name="T30" fmla="*/ 120 w 244"/>
                  <a:gd name="T31" fmla="*/ 349 h 349"/>
                  <a:gd name="T32" fmla="*/ 157 w 244"/>
                  <a:gd name="T33" fmla="*/ 297 h 349"/>
                  <a:gd name="T34" fmla="*/ 143 w 244"/>
                  <a:gd name="T35" fmla="*/ 264 h 349"/>
                  <a:gd name="T36" fmla="*/ 147 w 244"/>
                  <a:gd name="T37" fmla="*/ 255 h 349"/>
                  <a:gd name="T38" fmla="*/ 145 w 244"/>
                  <a:gd name="T39" fmla="*/ 221 h 349"/>
                  <a:gd name="T40" fmla="*/ 158 w 244"/>
                  <a:gd name="T41" fmla="*/ 218 h 349"/>
                  <a:gd name="T42" fmla="*/ 175 w 244"/>
                  <a:gd name="T43" fmla="*/ 263 h 349"/>
                  <a:gd name="T44" fmla="*/ 183 w 244"/>
                  <a:gd name="T45" fmla="*/ 252 h 349"/>
                  <a:gd name="T46" fmla="*/ 197 w 244"/>
                  <a:gd name="T47" fmla="*/ 263 h 349"/>
                  <a:gd name="T48" fmla="*/ 197 w 244"/>
                  <a:gd name="T49" fmla="*/ 249 h 349"/>
                  <a:gd name="T50" fmla="*/ 203 w 244"/>
                  <a:gd name="T51" fmla="*/ 247 h 349"/>
                  <a:gd name="T52" fmla="*/ 210 w 244"/>
                  <a:gd name="T53" fmla="*/ 254 h 349"/>
                  <a:gd name="T54" fmla="*/ 199 w 244"/>
                  <a:gd name="T55" fmla="*/ 235 h 349"/>
                  <a:gd name="T56" fmla="*/ 195 w 244"/>
                  <a:gd name="T57" fmla="*/ 199 h 349"/>
                  <a:gd name="T58" fmla="*/ 223 w 244"/>
                  <a:gd name="T59" fmla="*/ 183 h 349"/>
                  <a:gd name="T60" fmla="*/ 243 w 244"/>
                  <a:gd name="T61" fmla="*/ 115 h 349"/>
                  <a:gd name="T62" fmla="*/ 224 w 244"/>
                  <a:gd name="T63" fmla="*/ 5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349">
                    <a:moveTo>
                      <a:pt x="224" y="53"/>
                    </a:moveTo>
                    <a:cubicBezTo>
                      <a:pt x="220" y="46"/>
                      <a:pt x="191" y="17"/>
                      <a:pt x="186" y="13"/>
                    </a:cubicBezTo>
                    <a:cubicBezTo>
                      <a:pt x="182" y="10"/>
                      <a:pt x="151" y="2"/>
                      <a:pt x="151" y="2"/>
                    </a:cubicBezTo>
                    <a:cubicBezTo>
                      <a:pt x="151" y="2"/>
                      <a:pt x="144" y="1"/>
                      <a:pt x="139" y="1"/>
                    </a:cubicBezTo>
                    <a:cubicBezTo>
                      <a:pt x="134" y="0"/>
                      <a:pt x="122" y="11"/>
                      <a:pt x="118" y="15"/>
                    </a:cubicBezTo>
                    <a:cubicBezTo>
                      <a:pt x="114" y="19"/>
                      <a:pt x="101" y="33"/>
                      <a:pt x="88" y="42"/>
                    </a:cubicBezTo>
                    <a:cubicBezTo>
                      <a:pt x="75" y="52"/>
                      <a:pt x="61" y="85"/>
                      <a:pt x="58" y="89"/>
                    </a:cubicBezTo>
                    <a:cubicBezTo>
                      <a:pt x="54" y="93"/>
                      <a:pt x="46" y="122"/>
                      <a:pt x="44" y="135"/>
                    </a:cubicBezTo>
                    <a:cubicBezTo>
                      <a:pt x="42" y="147"/>
                      <a:pt x="37" y="159"/>
                      <a:pt x="31" y="163"/>
                    </a:cubicBezTo>
                    <a:cubicBezTo>
                      <a:pt x="26" y="168"/>
                      <a:pt x="9" y="186"/>
                      <a:pt x="4" y="190"/>
                    </a:cubicBezTo>
                    <a:cubicBezTo>
                      <a:pt x="0" y="194"/>
                      <a:pt x="0" y="198"/>
                      <a:pt x="5" y="197"/>
                    </a:cubicBezTo>
                    <a:cubicBezTo>
                      <a:pt x="6" y="196"/>
                      <a:pt x="8" y="196"/>
                      <a:pt x="9" y="196"/>
                    </a:cubicBezTo>
                    <a:cubicBezTo>
                      <a:pt x="14" y="195"/>
                      <a:pt x="20" y="195"/>
                      <a:pt x="23" y="196"/>
                    </a:cubicBezTo>
                    <a:cubicBezTo>
                      <a:pt x="23" y="196"/>
                      <a:pt x="23" y="196"/>
                      <a:pt x="24" y="197"/>
                    </a:cubicBezTo>
                    <a:cubicBezTo>
                      <a:pt x="31" y="204"/>
                      <a:pt x="68" y="271"/>
                      <a:pt x="77" y="284"/>
                    </a:cubicBezTo>
                    <a:cubicBezTo>
                      <a:pt x="87" y="297"/>
                      <a:pt x="120" y="349"/>
                      <a:pt x="120" y="349"/>
                    </a:cubicBezTo>
                    <a:cubicBezTo>
                      <a:pt x="125" y="341"/>
                      <a:pt x="157" y="297"/>
                      <a:pt x="157" y="297"/>
                    </a:cubicBezTo>
                    <a:cubicBezTo>
                      <a:pt x="157" y="297"/>
                      <a:pt x="137" y="274"/>
                      <a:pt x="143" y="264"/>
                    </a:cubicBezTo>
                    <a:cubicBezTo>
                      <a:pt x="145" y="261"/>
                      <a:pt x="146" y="258"/>
                      <a:pt x="147" y="255"/>
                    </a:cubicBezTo>
                    <a:cubicBezTo>
                      <a:pt x="149" y="242"/>
                      <a:pt x="145" y="227"/>
                      <a:pt x="145" y="221"/>
                    </a:cubicBezTo>
                    <a:cubicBezTo>
                      <a:pt x="145" y="215"/>
                      <a:pt x="151" y="215"/>
                      <a:pt x="158" y="218"/>
                    </a:cubicBezTo>
                    <a:cubicBezTo>
                      <a:pt x="164" y="221"/>
                      <a:pt x="167" y="241"/>
                      <a:pt x="175" y="263"/>
                    </a:cubicBezTo>
                    <a:cubicBezTo>
                      <a:pt x="184" y="284"/>
                      <a:pt x="181" y="257"/>
                      <a:pt x="183" y="252"/>
                    </a:cubicBezTo>
                    <a:cubicBezTo>
                      <a:pt x="185" y="247"/>
                      <a:pt x="193" y="256"/>
                      <a:pt x="197" y="263"/>
                    </a:cubicBezTo>
                    <a:cubicBezTo>
                      <a:pt x="201" y="270"/>
                      <a:pt x="198" y="258"/>
                      <a:pt x="197" y="249"/>
                    </a:cubicBezTo>
                    <a:cubicBezTo>
                      <a:pt x="196" y="241"/>
                      <a:pt x="197" y="241"/>
                      <a:pt x="203" y="247"/>
                    </a:cubicBezTo>
                    <a:cubicBezTo>
                      <a:pt x="209" y="253"/>
                      <a:pt x="211" y="258"/>
                      <a:pt x="210" y="254"/>
                    </a:cubicBezTo>
                    <a:cubicBezTo>
                      <a:pt x="209" y="250"/>
                      <a:pt x="205" y="239"/>
                      <a:pt x="199" y="235"/>
                    </a:cubicBezTo>
                    <a:cubicBezTo>
                      <a:pt x="194" y="231"/>
                      <a:pt x="194" y="208"/>
                      <a:pt x="195" y="199"/>
                    </a:cubicBezTo>
                    <a:cubicBezTo>
                      <a:pt x="197" y="191"/>
                      <a:pt x="207" y="188"/>
                      <a:pt x="223" y="183"/>
                    </a:cubicBezTo>
                    <a:cubicBezTo>
                      <a:pt x="239" y="179"/>
                      <a:pt x="243" y="128"/>
                      <a:pt x="243" y="115"/>
                    </a:cubicBezTo>
                    <a:cubicBezTo>
                      <a:pt x="244" y="101"/>
                      <a:pt x="229" y="61"/>
                      <a:pt x="224" y="5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7AC87595-2F7E-9D1E-BC98-BE0A3D305619}"/>
                  </a:ext>
                </a:extLst>
              </p:cNvPr>
              <p:cNvSpPr>
                <a:spLocks/>
              </p:cNvSpPr>
              <p:nvPr/>
            </p:nvSpPr>
            <p:spPr bwMode="gray">
              <a:xfrm>
                <a:off x="7542401" y="2294675"/>
                <a:ext cx="109315" cy="157216"/>
              </a:xfrm>
              <a:custGeom>
                <a:avLst/>
                <a:gdLst>
                  <a:gd name="T0" fmla="*/ 0 w 38"/>
                  <a:gd name="T1" fmla="*/ 0 h 54"/>
                  <a:gd name="T2" fmla="*/ 17 w 38"/>
                  <a:gd name="T3" fmla="*/ 38 h 54"/>
                  <a:gd name="T4" fmla="*/ 37 w 38"/>
                  <a:gd name="T5" fmla="*/ 53 h 54"/>
                  <a:gd name="T6" fmla="*/ 18 w 38"/>
                  <a:gd name="T7" fmla="*/ 47 h 54"/>
                  <a:gd name="T8" fmla="*/ 4 w 38"/>
                  <a:gd name="T9" fmla="*/ 19 h 54"/>
                  <a:gd name="T10" fmla="*/ 0 w 38"/>
                  <a:gd name="T11" fmla="*/ 0 h 54"/>
                </a:gdLst>
                <a:ahLst/>
                <a:cxnLst>
                  <a:cxn ang="0">
                    <a:pos x="T0" y="T1"/>
                  </a:cxn>
                  <a:cxn ang="0">
                    <a:pos x="T2" y="T3"/>
                  </a:cxn>
                  <a:cxn ang="0">
                    <a:pos x="T4" y="T5"/>
                  </a:cxn>
                  <a:cxn ang="0">
                    <a:pos x="T6" y="T7"/>
                  </a:cxn>
                  <a:cxn ang="0">
                    <a:pos x="T8" y="T9"/>
                  </a:cxn>
                  <a:cxn ang="0">
                    <a:pos x="T10" y="T11"/>
                  </a:cxn>
                </a:cxnLst>
                <a:rect l="0" t="0" r="r" b="b"/>
                <a:pathLst>
                  <a:path w="38" h="54">
                    <a:moveTo>
                      <a:pt x="0" y="0"/>
                    </a:moveTo>
                    <a:cubicBezTo>
                      <a:pt x="0" y="0"/>
                      <a:pt x="10" y="28"/>
                      <a:pt x="17" y="38"/>
                    </a:cubicBezTo>
                    <a:cubicBezTo>
                      <a:pt x="22" y="45"/>
                      <a:pt x="34" y="50"/>
                      <a:pt x="37" y="53"/>
                    </a:cubicBezTo>
                    <a:cubicBezTo>
                      <a:pt x="38" y="54"/>
                      <a:pt x="20" y="48"/>
                      <a:pt x="18" y="47"/>
                    </a:cubicBezTo>
                    <a:cubicBezTo>
                      <a:pt x="12" y="42"/>
                      <a:pt x="5" y="23"/>
                      <a:pt x="4" y="19"/>
                    </a:cubicBezTo>
                    <a:cubicBezTo>
                      <a:pt x="4" y="1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216BF263-78CC-01AF-DF0E-BD0FFC308D34}"/>
                  </a:ext>
                </a:extLst>
              </p:cNvPr>
              <p:cNvSpPr>
                <a:spLocks/>
              </p:cNvSpPr>
              <p:nvPr/>
            </p:nvSpPr>
            <p:spPr bwMode="gray">
              <a:xfrm>
                <a:off x="7310262" y="2431010"/>
                <a:ext cx="423747" cy="470420"/>
              </a:xfrm>
              <a:custGeom>
                <a:avLst/>
                <a:gdLst>
                  <a:gd name="T0" fmla="*/ 8 w 146"/>
                  <a:gd name="T1" fmla="*/ 4 h 162"/>
                  <a:gd name="T2" fmla="*/ 15 w 146"/>
                  <a:gd name="T3" fmla="*/ 21 h 162"/>
                  <a:gd name="T4" fmla="*/ 32 w 146"/>
                  <a:gd name="T5" fmla="*/ 54 h 162"/>
                  <a:gd name="T6" fmla="*/ 56 w 146"/>
                  <a:gd name="T7" fmla="*/ 95 h 162"/>
                  <a:gd name="T8" fmla="*/ 84 w 146"/>
                  <a:gd name="T9" fmla="*/ 137 h 162"/>
                  <a:gd name="T10" fmla="*/ 108 w 146"/>
                  <a:gd name="T11" fmla="*/ 160 h 162"/>
                  <a:gd name="T12" fmla="*/ 127 w 146"/>
                  <a:gd name="T13" fmla="*/ 135 h 162"/>
                  <a:gd name="T14" fmla="*/ 145 w 146"/>
                  <a:gd name="T15" fmla="*/ 104 h 162"/>
                  <a:gd name="T16" fmla="*/ 131 w 146"/>
                  <a:gd name="T17" fmla="*/ 77 h 162"/>
                  <a:gd name="T18" fmla="*/ 125 w 146"/>
                  <a:gd name="T19" fmla="*/ 79 h 162"/>
                  <a:gd name="T20" fmla="*/ 103 w 146"/>
                  <a:gd name="T21" fmla="*/ 102 h 162"/>
                  <a:gd name="T22" fmla="*/ 68 w 146"/>
                  <a:gd name="T23" fmla="*/ 93 h 162"/>
                  <a:gd name="T24" fmla="*/ 33 w 146"/>
                  <a:gd name="T25" fmla="*/ 36 h 162"/>
                  <a:gd name="T26" fmla="*/ 15 w 146"/>
                  <a:gd name="T27" fmla="*/ 4 h 162"/>
                  <a:gd name="T28" fmla="*/ 0 w 146"/>
                  <a:gd name="T29" fmla="*/ 0 h 162"/>
                  <a:gd name="T30" fmla="*/ 8 w 146"/>
                  <a:gd name="T31"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62">
                    <a:moveTo>
                      <a:pt x="8" y="4"/>
                    </a:moveTo>
                    <a:cubicBezTo>
                      <a:pt x="8" y="4"/>
                      <a:pt x="12" y="15"/>
                      <a:pt x="15" y="21"/>
                    </a:cubicBezTo>
                    <a:cubicBezTo>
                      <a:pt x="19" y="27"/>
                      <a:pt x="30" y="51"/>
                      <a:pt x="32" y="54"/>
                    </a:cubicBezTo>
                    <a:cubicBezTo>
                      <a:pt x="34" y="56"/>
                      <a:pt x="53" y="92"/>
                      <a:pt x="56" y="95"/>
                    </a:cubicBezTo>
                    <a:cubicBezTo>
                      <a:pt x="59" y="98"/>
                      <a:pt x="79" y="133"/>
                      <a:pt x="84" y="137"/>
                    </a:cubicBezTo>
                    <a:cubicBezTo>
                      <a:pt x="88" y="142"/>
                      <a:pt x="104" y="162"/>
                      <a:pt x="108" y="160"/>
                    </a:cubicBezTo>
                    <a:cubicBezTo>
                      <a:pt x="111" y="157"/>
                      <a:pt x="121" y="144"/>
                      <a:pt x="127" y="135"/>
                    </a:cubicBezTo>
                    <a:cubicBezTo>
                      <a:pt x="132" y="127"/>
                      <a:pt x="144" y="104"/>
                      <a:pt x="145" y="104"/>
                    </a:cubicBezTo>
                    <a:cubicBezTo>
                      <a:pt x="146" y="104"/>
                      <a:pt x="131" y="80"/>
                      <a:pt x="131" y="77"/>
                    </a:cubicBezTo>
                    <a:cubicBezTo>
                      <a:pt x="130" y="74"/>
                      <a:pt x="129" y="70"/>
                      <a:pt x="125" y="79"/>
                    </a:cubicBezTo>
                    <a:cubicBezTo>
                      <a:pt x="122" y="89"/>
                      <a:pt x="114" y="101"/>
                      <a:pt x="103" y="102"/>
                    </a:cubicBezTo>
                    <a:cubicBezTo>
                      <a:pt x="92" y="103"/>
                      <a:pt x="79" y="108"/>
                      <a:pt x="68" y="93"/>
                    </a:cubicBezTo>
                    <a:cubicBezTo>
                      <a:pt x="56" y="79"/>
                      <a:pt x="34" y="40"/>
                      <a:pt x="33" y="36"/>
                    </a:cubicBezTo>
                    <a:cubicBezTo>
                      <a:pt x="32" y="32"/>
                      <a:pt x="18" y="7"/>
                      <a:pt x="15" y="4"/>
                    </a:cubicBezTo>
                    <a:cubicBezTo>
                      <a:pt x="12" y="1"/>
                      <a:pt x="0" y="0"/>
                      <a:pt x="0" y="0"/>
                    </a:cubicBezTo>
                    <a:lnTo>
                      <a:pt x="8" y="4"/>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35C562B0-5EBB-09D5-3214-9339A2E0391A}"/>
                  </a:ext>
                </a:extLst>
              </p:cNvPr>
              <p:cNvSpPr>
                <a:spLocks/>
              </p:cNvSpPr>
              <p:nvPr/>
            </p:nvSpPr>
            <p:spPr bwMode="gray">
              <a:xfrm>
                <a:off x="7521521" y="2767551"/>
                <a:ext cx="157216" cy="142477"/>
              </a:xfrm>
              <a:custGeom>
                <a:avLst/>
                <a:gdLst>
                  <a:gd name="T0" fmla="*/ 12 w 54"/>
                  <a:gd name="T1" fmla="*/ 31 h 49"/>
                  <a:gd name="T2" fmla="*/ 0 w 54"/>
                  <a:gd name="T3" fmla="*/ 0 h 49"/>
                  <a:gd name="T4" fmla="*/ 54 w 54"/>
                  <a:gd name="T5" fmla="*/ 0 h 49"/>
                  <a:gd name="T6" fmla="*/ 37 w 54"/>
                  <a:gd name="T7" fmla="*/ 42 h 49"/>
                  <a:gd name="T8" fmla="*/ 23 w 54"/>
                  <a:gd name="T9" fmla="*/ 49 h 49"/>
                  <a:gd name="T10" fmla="*/ 12 w 54"/>
                  <a:gd name="T11" fmla="*/ 31 h 49"/>
                </a:gdLst>
                <a:ahLst/>
                <a:cxnLst>
                  <a:cxn ang="0">
                    <a:pos x="T0" y="T1"/>
                  </a:cxn>
                  <a:cxn ang="0">
                    <a:pos x="T2" y="T3"/>
                  </a:cxn>
                  <a:cxn ang="0">
                    <a:pos x="T4" y="T5"/>
                  </a:cxn>
                  <a:cxn ang="0">
                    <a:pos x="T6" y="T7"/>
                  </a:cxn>
                  <a:cxn ang="0">
                    <a:pos x="T8" y="T9"/>
                  </a:cxn>
                  <a:cxn ang="0">
                    <a:pos x="T10" y="T11"/>
                  </a:cxn>
                </a:cxnLst>
                <a:rect l="0" t="0" r="r" b="b"/>
                <a:pathLst>
                  <a:path w="54" h="49">
                    <a:moveTo>
                      <a:pt x="12" y="31"/>
                    </a:moveTo>
                    <a:cubicBezTo>
                      <a:pt x="12" y="29"/>
                      <a:pt x="0" y="0"/>
                      <a:pt x="0" y="0"/>
                    </a:cubicBezTo>
                    <a:cubicBezTo>
                      <a:pt x="54" y="0"/>
                      <a:pt x="54" y="0"/>
                      <a:pt x="54" y="0"/>
                    </a:cubicBezTo>
                    <a:cubicBezTo>
                      <a:pt x="37" y="42"/>
                      <a:pt x="37" y="42"/>
                      <a:pt x="37" y="42"/>
                    </a:cubicBezTo>
                    <a:cubicBezTo>
                      <a:pt x="23" y="49"/>
                      <a:pt x="23" y="49"/>
                      <a:pt x="23" y="49"/>
                    </a:cubicBezTo>
                    <a:lnTo>
                      <a:pt x="12" y="31"/>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2562369B-A255-052D-1F84-CA2387B8E122}"/>
                  </a:ext>
                </a:extLst>
              </p:cNvPr>
              <p:cNvSpPr>
                <a:spLocks/>
              </p:cNvSpPr>
              <p:nvPr/>
            </p:nvSpPr>
            <p:spPr bwMode="gray">
              <a:xfrm>
                <a:off x="7414663" y="3391502"/>
                <a:ext cx="409008" cy="370932"/>
              </a:xfrm>
              <a:custGeom>
                <a:avLst/>
                <a:gdLst>
                  <a:gd name="T0" fmla="*/ 74 w 141"/>
                  <a:gd name="T1" fmla="*/ 16 h 128"/>
                  <a:gd name="T2" fmla="*/ 28 w 141"/>
                  <a:gd name="T3" fmla="*/ 91 h 128"/>
                  <a:gd name="T4" fmla="*/ 5 w 141"/>
                  <a:gd name="T5" fmla="*/ 118 h 128"/>
                  <a:gd name="T6" fmla="*/ 66 w 141"/>
                  <a:gd name="T7" fmla="*/ 127 h 128"/>
                  <a:gd name="T8" fmla="*/ 141 w 141"/>
                  <a:gd name="T9" fmla="*/ 118 h 128"/>
                  <a:gd name="T10" fmla="*/ 99 w 141"/>
                  <a:gd name="T11" fmla="*/ 36 h 128"/>
                  <a:gd name="T12" fmla="*/ 72 w 141"/>
                  <a:gd name="T13" fmla="*/ 0 h 128"/>
                  <a:gd name="T14" fmla="*/ 74 w 141"/>
                  <a:gd name="T15" fmla="*/ 1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28">
                    <a:moveTo>
                      <a:pt x="74" y="16"/>
                    </a:moveTo>
                    <a:cubicBezTo>
                      <a:pt x="74" y="16"/>
                      <a:pt x="33" y="86"/>
                      <a:pt x="28" y="91"/>
                    </a:cubicBezTo>
                    <a:cubicBezTo>
                      <a:pt x="22" y="96"/>
                      <a:pt x="0" y="115"/>
                      <a:pt x="5" y="118"/>
                    </a:cubicBezTo>
                    <a:cubicBezTo>
                      <a:pt x="10" y="122"/>
                      <a:pt x="43" y="128"/>
                      <a:pt x="66" y="127"/>
                    </a:cubicBezTo>
                    <a:cubicBezTo>
                      <a:pt x="88" y="126"/>
                      <a:pt x="141" y="118"/>
                      <a:pt x="141" y="118"/>
                    </a:cubicBezTo>
                    <a:cubicBezTo>
                      <a:pt x="141" y="118"/>
                      <a:pt x="102" y="40"/>
                      <a:pt x="99" y="36"/>
                    </a:cubicBezTo>
                    <a:cubicBezTo>
                      <a:pt x="96" y="31"/>
                      <a:pt x="72" y="0"/>
                      <a:pt x="72" y="0"/>
                    </a:cubicBezTo>
                    <a:lnTo>
                      <a:pt x="74" y="16"/>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4B94F228-86DA-B7CD-A77B-298AC46D8A1B}"/>
                  </a:ext>
                </a:extLst>
              </p:cNvPr>
              <p:cNvSpPr>
                <a:spLocks/>
              </p:cNvSpPr>
              <p:nvPr/>
            </p:nvSpPr>
            <p:spPr bwMode="gray">
              <a:xfrm>
                <a:off x="7512923" y="2648411"/>
                <a:ext cx="6142" cy="8598"/>
              </a:xfrm>
              <a:custGeom>
                <a:avLst/>
                <a:gdLst>
                  <a:gd name="T0" fmla="*/ 0 w 2"/>
                  <a:gd name="T1" fmla="*/ 0 h 3"/>
                  <a:gd name="T2" fmla="*/ 0 w 2"/>
                  <a:gd name="T3" fmla="*/ 0 h 3"/>
                  <a:gd name="T4" fmla="*/ 0 w 2"/>
                  <a:gd name="T5" fmla="*/ 0 h 3"/>
                </a:gdLst>
                <a:ahLst/>
                <a:cxnLst>
                  <a:cxn ang="0">
                    <a:pos x="T0" y="T1"/>
                  </a:cxn>
                  <a:cxn ang="0">
                    <a:pos x="T2" y="T3"/>
                  </a:cxn>
                  <a:cxn ang="0">
                    <a:pos x="T4" y="T5"/>
                  </a:cxn>
                </a:cxnLst>
                <a:rect l="0" t="0" r="r" b="b"/>
                <a:pathLst>
                  <a:path w="2" h="3">
                    <a:moveTo>
                      <a:pt x="0" y="0"/>
                    </a:moveTo>
                    <a:cubicBezTo>
                      <a:pt x="0" y="0"/>
                      <a:pt x="0" y="0"/>
                      <a:pt x="0" y="0"/>
                    </a:cubicBezTo>
                    <a:cubicBezTo>
                      <a:pt x="2" y="3"/>
                      <a:pt x="1" y="1"/>
                      <a:pt x="0" y="0"/>
                    </a:cubicBez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41E2E9EF-2A59-D658-061D-48265AC3DB5D}"/>
                  </a:ext>
                </a:extLst>
              </p:cNvPr>
              <p:cNvSpPr>
                <a:spLocks noEditPoints="1"/>
              </p:cNvSpPr>
              <p:nvPr/>
            </p:nvSpPr>
            <p:spPr bwMode="gray">
              <a:xfrm>
                <a:off x="6886515" y="2381880"/>
                <a:ext cx="1169294" cy="1435825"/>
              </a:xfrm>
              <a:custGeom>
                <a:avLst/>
                <a:gdLst>
                  <a:gd name="T0" fmla="*/ 401 w 403"/>
                  <a:gd name="T1" fmla="*/ 303 h 495"/>
                  <a:gd name="T2" fmla="*/ 392 w 403"/>
                  <a:gd name="T3" fmla="*/ 305 h 495"/>
                  <a:gd name="T4" fmla="*/ 368 w 403"/>
                  <a:gd name="T5" fmla="*/ 296 h 495"/>
                  <a:gd name="T6" fmla="*/ 364 w 403"/>
                  <a:gd name="T7" fmla="*/ 283 h 495"/>
                  <a:gd name="T8" fmla="*/ 337 w 403"/>
                  <a:gd name="T9" fmla="*/ 260 h 495"/>
                  <a:gd name="T10" fmla="*/ 338 w 403"/>
                  <a:gd name="T11" fmla="*/ 191 h 495"/>
                  <a:gd name="T12" fmla="*/ 349 w 403"/>
                  <a:gd name="T13" fmla="*/ 146 h 495"/>
                  <a:gd name="T14" fmla="*/ 354 w 403"/>
                  <a:gd name="T15" fmla="*/ 94 h 495"/>
                  <a:gd name="T16" fmla="*/ 332 w 403"/>
                  <a:gd name="T17" fmla="*/ 51 h 495"/>
                  <a:gd name="T18" fmla="*/ 283 w 403"/>
                  <a:gd name="T19" fmla="*/ 35 h 495"/>
                  <a:gd name="T20" fmla="*/ 276 w 403"/>
                  <a:gd name="T21" fmla="*/ 52 h 495"/>
                  <a:gd name="T22" fmla="*/ 272 w 403"/>
                  <a:gd name="T23" fmla="*/ 112 h 495"/>
                  <a:gd name="T24" fmla="*/ 248 w 403"/>
                  <a:gd name="T25" fmla="*/ 174 h 495"/>
                  <a:gd name="T26" fmla="*/ 239 w 403"/>
                  <a:gd name="T27" fmla="*/ 156 h 495"/>
                  <a:gd name="T28" fmla="*/ 221 w 403"/>
                  <a:gd name="T29" fmla="*/ 116 h 495"/>
                  <a:gd name="T30" fmla="*/ 173 w 403"/>
                  <a:gd name="T31" fmla="*/ 24 h 495"/>
                  <a:gd name="T32" fmla="*/ 151 w 403"/>
                  <a:gd name="T33" fmla="*/ 4 h 495"/>
                  <a:gd name="T34" fmla="*/ 123 w 403"/>
                  <a:gd name="T35" fmla="*/ 23 h 495"/>
                  <a:gd name="T36" fmla="*/ 91 w 403"/>
                  <a:gd name="T37" fmla="*/ 27 h 495"/>
                  <a:gd name="T38" fmla="*/ 59 w 403"/>
                  <a:gd name="T39" fmla="*/ 39 h 495"/>
                  <a:gd name="T40" fmla="*/ 49 w 403"/>
                  <a:gd name="T41" fmla="*/ 61 h 495"/>
                  <a:gd name="T42" fmla="*/ 35 w 403"/>
                  <a:gd name="T43" fmla="*/ 98 h 495"/>
                  <a:gd name="T44" fmla="*/ 31 w 403"/>
                  <a:gd name="T45" fmla="*/ 119 h 495"/>
                  <a:gd name="T46" fmla="*/ 18 w 403"/>
                  <a:gd name="T47" fmla="*/ 183 h 495"/>
                  <a:gd name="T48" fmla="*/ 4 w 403"/>
                  <a:gd name="T49" fmla="*/ 273 h 495"/>
                  <a:gd name="T50" fmla="*/ 19 w 403"/>
                  <a:gd name="T51" fmla="*/ 324 h 495"/>
                  <a:gd name="T52" fmla="*/ 91 w 403"/>
                  <a:gd name="T53" fmla="*/ 337 h 495"/>
                  <a:gd name="T54" fmla="*/ 69 w 403"/>
                  <a:gd name="T55" fmla="*/ 420 h 495"/>
                  <a:gd name="T56" fmla="*/ 58 w 403"/>
                  <a:gd name="T57" fmla="*/ 481 h 495"/>
                  <a:gd name="T58" fmla="*/ 160 w 403"/>
                  <a:gd name="T59" fmla="*/ 490 h 495"/>
                  <a:gd name="T60" fmla="*/ 224 w 403"/>
                  <a:gd name="T61" fmla="*/ 471 h 495"/>
                  <a:gd name="T62" fmla="*/ 255 w 403"/>
                  <a:gd name="T63" fmla="*/ 375 h 495"/>
                  <a:gd name="T64" fmla="*/ 268 w 403"/>
                  <a:gd name="T65" fmla="*/ 392 h 495"/>
                  <a:gd name="T66" fmla="*/ 322 w 403"/>
                  <a:gd name="T67" fmla="*/ 477 h 495"/>
                  <a:gd name="T68" fmla="*/ 359 w 403"/>
                  <a:gd name="T69" fmla="*/ 473 h 495"/>
                  <a:gd name="T70" fmla="*/ 354 w 403"/>
                  <a:gd name="T71" fmla="*/ 423 h 495"/>
                  <a:gd name="T72" fmla="*/ 343 w 403"/>
                  <a:gd name="T73" fmla="*/ 376 h 495"/>
                  <a:gd name="T74" fmla="*/ 337 w 403"/>
                  <a:gd name="T75" fmla="*/ 346 h 495"/>
                  <a:gd name="T76" fmla="*/ 383 w 403"/>
                  <a:gd name="T77" fmla="*/ 350 h 495"/>
                  <a:gd name="T78" fmla="*/ 401 w 403"/>
                  <a:gd name="T79" fmla="*/ 303 h 495"/>
                  <a:gd name="T80" fmla="*/ 99 w 403"/>
                  <a:gd name="T81" fmla="*/ 260 h 495"/>
                  <a:gd name="T82" fmla="*/ 78 w 403"/>
                  <a:gd name="T83" fmla="*/ 259 h 495"/>
                  <a:gd name="T84" fmla="*/ 84 w 403"/>
                  <a:gd name="T85" fmla="*/ 237 h 495"/>
                  <a:gd name="T86" fmla="*/ 91 w 403"/>
                  <a:gd name="T87" fmla="*/ 206 h 495"/>
                  <a:gd name="T88" fmla="*/ 94 w 403"/>
                  <a:gd name="T89" fmla="*/ 220 h 495"/>
                  <a:gd name="T90" fmla="*/ 99 w 403"/>
                  <a:gd name="T91" fmla="*/ 26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3" h="495">
                    <a:moveTo>
                      <a:pt x="401" y="303"/>
                    </a:moveTo>
                    <a:cubicBezTo>
                      <a:pt x="401" y="300"/>
                      <a:pt x="395" y="305"/>
                      <a:pt x="392" y="305"/>
                    </a:cubicBezTo>
                    <a:cubicBezTo>
                      <a:pt x="385" y="304"/>
                      <a:pt x="376" y="298"/>
                      <a:pt x="368" y="296"/>
                    </a:cubicBezTo>
                    <a:cubicBezTo>
                      <a:pt x="356" y="293"/>
                      <a:pt x="364" y="284"/>
                      <a:pt x="364" y="283"/>
                    </a:cubicBezTo>
                    <a:cubicBezTo>
                      <a:pt x="364" y="282"/>
                      <a:pt x="341" y="269"/>
                      <a:pt x="337" y="260"/>
                    </a:cubicBezTo>
                    <a:cubicBezTo>
                      <a:pt x="333" y="250"/>
                      <a:pt x="339" y="198"/>
                      <a:pt x="338" y="191"/>
                    </a:cubicBezTo>
                    <a:cubicBezTo>
                      <a:pt x="338" y="183"/>
                      <a:pt x="347" y="155"/>
                      <a:pt x="349" y="146"/>
                    </a:cubicBezTo>
                    <a:cubicBezTo>
                      <a:pt x="352" y="137"/>
                      <a:pt x="354" y="94"/>
                      <a:pt x="354" y="94"/>
                    </a:cubicBezTo>
                    <a:cubicBezTo>
                      <a:pt x="355" y="83"/>
                      <a:pt x="338" y="53"/>
                      <a:pt x="332" y="51"/>
                    </a:cubicBezTo>
                    <a:cubicBezTo>
                      <a:pt x="327" y="50"/>
                      <a:pt x="301" y="42"/>
                      <a:pt x="283" y="35"/>
                    </a:cubicBezTo>
                    <a:cubicBezTo>
                      <a:pt x="266" y="27"/>
                      <a:pt x="275" y="37"/>
                      <a:pt x="276" y="52"/>
                    </a:cubicBezTo>
                    <a:cubicBezTo>
                      <a:pt x="277" y="66"/>
                      <a:pt x="276" y="104"/>
                      <a:pt x="272" y="112"/>
                    </a:cubicBezTo>
                    <a:cubicBezTo>
                      <a:pt x="269" y="121"/>
                      <a:pt x="248" y="174"/>
                      <a:pt x="248" y="174"/>
                    </a:cubicBezTo>
                    <a:cubicBezTo>
                      <a:pt x="248" y="174"/>
                      <a:pt x="244" y="165"/>
                      <a:pt x="239" y="156"/>
                    </a:cubicBezTo>
                    <a:cubicBezTo>
                      <a:pt x="235" y="148"/>
                      <a:pt x="227" y="125"/>
                      <a:pt x="221" y="116"/>
                    </a:cubicBezTo>
                    <a:cubicBezTo>
                      <a:pt x="216" y="107"/>
                      <a:pt x="179" y="35"/>
                      <a:pt x="173" y="24"/>
                    </a:cubicBezTo>
                    <a:cubicBezTo>
                      <a:pt x="167" y="13"/>
                      <a:pt x="158" y="0"/>
                      <a:pt x="151" y="4"/>
                    </a:cubicBezTo>
                    <a:cubicBezTo>
                      <a:pt x="145" y="8"/>
                      <a:pt x="127" y="21"/>
                      <a:pt x="123" y="23"/>
                    </a:cubicBezTo>
                    <a:cubicBezTo>
                      <a:pt x="118" y="25"/>
                      <a:pt x="101" y="27"/>
                      <a:pt x="91" y="27"/>
                    </a:cubicBezTo>
                    <a:cubicBezTo>
                      <a:pt x="82" y="27"/>
                      <a:pt x="65" y="35"/>
                      <a:pt x="59" y="39"/>
                    </a:cubicBezTo>
                    <a:cubicBezTo>
                      <a:pt x="54" y="43"/>
                      <a:pt x="51" y="50"/>
                      <a:pt x="49" y="61"/>
                    </a:cubicBezTo>
                    <a:cubicBezTo>
                      <a:pt x="47" y="72"/>
                      <a:pt x="40" y="94"/>
                      <a:pt x="35" y="98"/>
                    </a:cubicBezTo>
                    <a:cubicBezTo>
                      <a:pt x="31" y="102"/>
                      <a:pt x="31" y="107"/>
                      <a:pt x="31" y="119"/>
                    </a:cubicBezTo>
                    <a:cubicBezTo>
                      <a:pt x="30" y="131"/>
                      <a:pt x="23" y="172"/>
                      <a:pt x="18" y="183"/>
                    </a:cubicBezTo>
                    <a:cubicBezTo>
                      <a:pt x="12" y="193"/>
                      <a:pt x="8" y="260"/>
                      <a:pt x="4" y="273"/>
                    </a:cubicBezTo>
                    <a:cubicBezTo>
                      <a:pt x="0" y="287"/>
                      <a:pt x="13" y="320"/>
                      <a:pt x="19" y="324"/>
                    </a:cubicBezTo>
                    <a:cubicBezTo>
                      <a:pt x="25" y="328"/>
                      <a:pt x="87" y="335"/>
                      <a:pt x="91" y="337"/>
                    </a:cubicBezTo>
                    <a:cubicBezTo>
                      <a:pt x="95" y="339"/>
                      <a:pt x="71" y="417"/>
                      <a:pt x="69" y="420"/>
                    </a:cubicBezTo>
                    <a:cubicBezTo>
                      <a:pt x="68" y="423"/>
                      <a:pt x="58" y="467"/>
                      <a:pt x="58" y="481"/>
                    </a:cubicBezTo>
                    <a:cubicBezTo>
                      <a:pt x="57" y="495"/>
                      <a:pt x="145" y="488"/>
                      <a:pt x="160" y="490"/>
                    </a:cubicBezTo>
                    <a:cubicBezTo>
                      <a:pt x="176" y="492"/>
                      <a:pt x="216" y="478"/>
                      <a:pt x="224" y="471"/>
                    </a:cubicBezTo>
                    <a:cubicBezTo>
                      <a:pt x="232" y="464"/>
                      <a:pt x="252" y="386"/>
                      <a:pt x="255" y="375"/>
                    </a:cubicBezTo>
                    <a:cubicBezTo>
                      <a:pt x="258" y="364"/>
                      <a:pt x="262" y="381"/>
                      <a:pt x="268" y="392"/>
                    </a:cubicBezTo>
                    <a:cubicBezTo>
                      <a:pt x="273" y="402"/>
                      <a:pt x="306" y="469"/>
                      <a:pt x="322" y="477"/>
                    </a:cubicBezTo>
                    <a:cubicBezTo>
                      <a:pt x="338" y="486"/>
                      <a:pt x="351" y="476"/>
                      <a:pt x="359" y="473"/>
                    </a:cubicBezTo>
                    <a:cubicBezTo>
                      <a:pt x="368" y="470"/>
                      <a:pt x="355" y="429"/>
                      <a:pt x="354" y="423"/>
                    </a:cubicBezTo>
                    <a:cubicBezTo>
                      <a:pt x="354" y="417"/>
                      <a:pt x="345" y="384"/>
                      <a:pt x="343" y="376"/>
                    </a:cubicBezTo>
                    <a:cubicBezTo>
                      <a:pt x="340" y="369"/>
                      <a:pt x="335" y="347"/>
                      <a:pt x="337" y="346"/>
                    </a:cubicBezTo>
                    <a:cubicBezTo>
                      <a:pt x="339" y="344"/>
                      <a:pt x="375" y="349"/>
                      <a:pt x="383" y="350"/>
                    </a:cubicBezTo>
                    <a:cubicBezTo>
                      <a:pt x="392" y="351"/>
                      <a:pt x="403" y="312"/>
                      <a:pt x="401" y="303"/>
                    </a:cubicBezTo>
                    <a:close/>
                    <a:moveTo>
                      <a:pt x="99" y="260"/>
                    </a:moveTo>
                    <a:cubicBezTo>
                      <a:pt x="98" y="265"/>
                      <a:pt x="81" y="260"/>
                      <a:pt x="78" y="259"/>
                    </a:cubicBezTo>
                    <a:cubicBezTo>
                      <a:pt x="78" y="259"/>
                      <a:pt x="82" y="248"/>
                      <a:pt x="84" y="237"/>
                    </a:cubicBezTo>
                    <a:cubicBezTo>
                      <a:pt x="85" y="227"/>
                      <a:pt x="89" y="213"/>
                      <a:pt x="91" y="206"/>
                    </a:cubicBezTo>
                    <a:cubicBezTo>
                      <a:pt x="92" y="200"/>
                      <a:pt x="94" y="208"/>
                      <a:pt x="94" y="220"/>
                    </a:cubicBezTo>
                    <a:cubicBezTo>
                      <a:pt x="94" y="232"/>
                      <a:pt x="99" y="254"/>
                      <a:pt x="99" y="260"/>
                    </a:cubicBezTo>
                    <a:close/>
                  </a:path>
                </a:pathLst>
              </a:custGeom>
              <a:solidFill>
                <a:schemeClr val="accent1">
                  <a:lumMod val="50000"/>
                </a:scheme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E93CE300-363A-501D-18EC-13B474EB1D79}"/>
                  </a:ext>
                </a:extLst>
              </p:cNvPr>
              <p:cNvSpPr>
                <a:spLocks/>
              </p:cNvSpPr>
              <p:nvPr/>
            </p:nvSpPr>
            <p:spPr bwMode="gray">
              <a:xfrm>
                <a:off x="7124796" y="2645954"/>
                <a:ext cx="74924" cy="370932"/>
              </a:xfrm>
              <a:custGeom>
                <a:avLst/>
                <a:gdLst>
                  <a:gd name="T0" fmla="*/ 9 w 26"/>
                  <a:gd name="T1" fmla="*/ 101 h 128"/>
                  <a:gd name="T2" fmla="*/ 12 w 26"/>
                  <a:gd name="T3" fmla="*/ 69 h 128"/>
                  <a:gd name="T4" fmla="*/ 19 w 26"/>
                  <a:gd name="T5" fmla="*/ 18 h 128"/>
                  <a:gd name="T6" fmla="*/ 22 w 26"/>
                  <a:gd name="T7" fmla="*/ 15 h 128"/>
                  <a:gd name="T8" fmla="*/ 22 w 26"/>
                  <a:gd name="T9" fmla="*/ 73 h 128"/>
                  <a:gd name="T10" fmla="*/ 26 w 26"/>
                  <a:gd name="T11" fmla="*/ 109 h 128"/>
                  <a:gd name="T12" fmla="*/ 20 w 26"/>
                  <a:gd name="T13" fmla="*/ 127 h 128"/>
                  <a:gd name="T14" fmla="*/ 9 w 26"/>
                  <a:gd name="T15" fmla="*/ 113 h 128"/>
                  <a:gd name="T16" fmla="*/ 5 w 26"/>
                  <a:gd name="T17" fmla="*/ 120 h 128"/>
                  <a:gd name="T18" fmla="*/ 1 w 26"/>
                  <a:gd name="T19" fmla="*/ 119 h 128"/>
                  <a:gd name="T20" fmla="*/ 9 w 26"/>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8">
                    <a:moveTo>
                      <a:pt x="9" y="101"/>
                    </a:moveTo>
                    <a:cubicBezTo>
                      <a:pt x="9" y="101"/>
                      <a:pt x="10" y="84"/>
                      <a:pt x="12" y="69"/>
                    </a:cubicBezTo>
                    <a:cubicBezTo>
                      <a:pt x="15" y="55"/>
                      <a:pt x="19" y="33"/>
                      <a:pt x="19" y="18"/>
                    </a:cubicBezTo>
                    <a:cubicBezTo>
                      <a:pt x="18" y="4"/>
                      <a:pt x="22" y="0"/>
                      <a:pt x="22" y="15"/>
                    </a:cubicBezTo>
                    <a:cubicBezTo>
                      <a:pt x="21" y="30"/>
                      <a:pt x="22" y="63"/>
                      <a:pt x="22" y="73"/>
                    </a:cubicBezTo>
                    <a:cubicBezTo>
                      <a:pt x="22" y="82"/>
                      <a:pt x="26" y="109"/>
                      <a:pt x="26" y="109"/>
                    </a:cubicBezTo>
                    <a:cubicBezTo>
                      <a:pt x="20" y="127"/>
                      <a:pt x="20" y="127"/>
                      <a:pt x="20" y="127"/>
                    </a:cubicBezTo>
                    <a:cubicBezTo>
                      <a:pt x="20" y="127"/>
                      <a:pt x="12" y="114"/>
                      <a:pt x="9" y="113"/>
                    </a:cubicBezTo>
                    <a:cubicBezTo>
                      <a:pt x="7" y="112"/>
                      <a:pt x="7" y="116"/>
                      <a:pt x="5" y="120"/>
                    </a:cubicBezTo>
                    <a:cubicBezTo>
                      <a:pt x="3" y="124"/>
                      <a:pt x="0" y="128"/>
                      <a:pt x="1" y="119"/>
                    </a:cubicBezTo>
                    <a:cubicBezTo>
                      <a:pt x="2" y="109"/>
                      <a:pt x="9" y="101"/>
                      <a:pt x="9" y="10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67E35D22-6FF2-DF15-EC87-95BA5F855E4E}"/>
                  </a:ext>
                </a:extLst>
              </p:cNvPr>
              <p:cNvSpPr>
                <a:spLocks/>
              </p:cNvSpPr>
              <p:nvPr/>
            </p:nvSpPr>
            <p:spPr bwMode="gray">
              <a:xfrm>
                <a:off x="7240252" y="2448206"/>
                <a:ext cx="214944" cy="293552"/>
              </a:xfrm>
              <a:custGeom>
                <a:avLst/>
                <a:gdLst>
                  <a:gd name="T0" fmla="*/ 15 w 74"/>
                  <a:gd name="T1" fmla="*/ 0 h 101"/>
                  <a:gd name="T2" fmla="*/ 5 w 74"/>
                  <a:gd name="T3" fmla="*/ 23 h 101"/>
                  <a:gd name="T4" fmla="*/ 52 w 74"/>
                  <a:gd name="T5" fmla="*/ 70 h 101"/>
                  <a:gd name="T6" fmla="*/ 73 w 74"/>
                  <a:gd name="T7" fmla="*/ 98 h 101"/>
                  <a:gd name="T8" fmla="*/ 50 w 74"/>
                  <a:gd name="T9" fmla="*/ 72 h 101"/>
                  <a:gd name="T10" fmla="*/ 2 w 74"/>
                  <a:gd name="T11" fmla="*/ 27 h 101"/>
                  <a:gd name="T12" fmla="*/ 3 w 74"/>
                  <a:gd name="T13" fmla="*/ 16 h 101"/>
                  <a:gd name="T14" fmla="*/ 15 w 7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1">
                    <a:moveTo>
                      <a:pt x="15" y="0"/>
                    </a:moveTo>
                    <a:cubicBezTo>
                      <a:pt x="5" y="23"/>
                      <a:pt x="5" y="23"/>
                      <a:pt x="5" y="23"/>
                    </a:cubicBezTo>
                    <a:cubicBezTo>
                      <a:pt x="5" y="23"/>
                      <a:pt x="43" y="62"/>
                      <a:pt x="52" y="70"/>
                    </a:cubicBezTo>
                    <a:cubicBezTo>
                      <a:pt x="61" y="79"/>
                      <a:pt x="73" y="96"/>
                      <a:pt x="73" y="98"/>
                    </a:cubicBezTo>
                    <a:cubicBezTo>
                      <a:pt x="74" y="101"/>
                      <a:pt x="58" y="79"/>
                      <a:pt x="50" y="72"/>
                    </a:cubicBezTo>
                    <a:cubicBezTo>
                      <a:pt x="42" y="65"/>
                      <a:pt x="3" y="28"/>
                      <a:pt x="2" y="27"/>
                    </a:cubicBezTo>
                    <a:cubicBezTo>
                      <a:pt x="1" y="27"/>
                      <a:pt x="0" y="20"/>
                      <a:pt x="3" y="16"/>
                    </a:cubicBezTo>
                    <a:cubicBezTo>
                      <a:pt x="6" y="13"/>
                      <a:pt x="15" y="0"/>
                      <a:pt x="15"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4ED48199-1518-46EB-CBA1-D7F03CD923F1}"/>
                  </a:ext>
                </a:extLst>
              </p:cNvPr>
              <p:cNvSpPr>
                <a:spLocks/>
              </p:cNvSpPr>
              <p:nvPr/>
            </p:nvSpPr>
            <p:spPr bwMode="gray">
              <a:xfrm>
                <a:off x="7742606" y="2518216"/>
                <a:ext cx="42989" cy="194064"/>
              </a:xfrm>
              <a:custGeom>
                <a:avLst/>
                <a:gdLst>
                  <a:gd name="T0" fmla="*/ 0 w 15"/>
                  <a:gd name="T1" fmla="*/ 67 h 67"/>
                  <a:gd name="T2" fmla="*/ 7 w 15"/>
                  <a:gd name="T3" fmla="*/ 42 h 67"/>
                  <a:gd name="T4" fmla="*/ 12 w 15"/>
                  <a:gd name="T5" fmla="*/ 13 h 67"/>
                  <a:gd name="T6" fmla="*/ 12 w 15"/>
                  <a:gd name="T7" fmla="*/ 3 h 67"/>
                  <a:gd name="T8" fmla="*/ 15 w 15"/>
                  <a:gd name="T9" fmla="*/ 16 h 67"/>
                  <a:gd name="T10" fmla="*/ 8 w 15"/>
                  <a:gd name="T11" fmla="*/ 52 h 67"/>
                  <a:gd name="T12" fmla="*/ 0 w 15"/>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0" y="67"/>
                    </a:moveTo>
                    <a:cubicBezTo>
                      <a:pt x="2" y="62"/>
                      <a:pt x="6" y="46"/>
                      <a:pt x="7" y="42"/>
                    </a:cubicBezTo>
                    <a:cubicBezTo>
                      <a:pt x="8" y="39"/>
                      <a:pt x="14" y="17"/>
                      <a:pt x="12" y="13"/>
                    </a:cubicBezTo>
                    <a:cubicBezTo>
                      <a:pt x="10" y="9"/>
                      <a:pt x="10" y="0"/>
                      <a:pt x="12" y="3"/>
                    </a:cubicBezTo>
                    <a:cubicBezTo>
                      <a:pt x="14" y="6"/>
                      <a:pt x="15" y="12"/>
                      <a:pt x="15" y="16"/>
                    </a:cubicBezTo>
                    <a:cubicBezTo>
                      <a:pt x="15" y="20"/>
                      <a:pt x="8" y="50"/>
                      <a:pt x="8" y="52"/>
                    </a:cubicBezTo>
                    <a:cubicBezTo>
                      <a:pt x="7" y="53"/>
                      <a:pt x="0" y="67"/>
                      <a:pt x="0" y="67"/>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0AD6B903-1FA3-A182-E603-79E916B4F794}"/>
                  </a:ext>
                </a:extLst>
              </p:cNvPr>
              <p:cNvSpPr>
                <a:spLocks/>
              </p:cNvSpPr>
              <p:nvPr/>
            </p:nvSpPr>
            <p:spPr bwMode="gray">
              <a:xfrm>
                <a:off x="7159187" y="3357111"/>
                <a:ext cx="240737" cy="60185"/>
              </a:xfrm>
              <a:custGeom>
                <a:avLst/>
                <a:gdLst>
                  <a:gd name="T0" fmla="*/ 0 w 83"/>
                  <a:gd name="T1" fmla="*/ 1 h 21"/>
                  <a:gd name="T2" fmla="*/ 43 w 83"/>
                  <a:gd name="T3" fmla="*/ 4 h 21"/>
                  <a:gd name="T4" fmla="*/ 65 w 83"/>
                  <a:gd name="T5" fmla="*/ 17 h 21"/>
                  <a:gd name="T6" fmla="*/ 83 w 83"/>
                  <a:gd name="T7" fmla="*/ 20 h 21"/>
                  <a:gd name="T8" fmla="*/ 60 w 83"/>
                  <a:gd name="T9" fmla="*/ 11 h 21"/>
                  <a:gd name="T10" fmla="*/ 46 w 83"/>
                  <a:gd name="T11" fmla="*/ 1 h 21"/>
                  <a:gd name="T12" fmla="*/ 22 w 83"/>
                  <a:gd name="T13" fmla="*/ 0 h 21"/>
                  <a:gd name="T14" fmla="*/ 0 w 83"/>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1">
                    <a:moveTo>
                      <a:pt x="0" y="1"/>
                    </a:moveTo>
                    <a:cubicBezTo>
                      <a:pt x="2" y="2"/>
                      <a:pt x="36" y="3"/>
                      <a:pt x="43" y="4"/>
                    </a:cubicBezTo>
                    <a:cubicBezTo>
                      <a:pt x="50" y="6"/>
                      <a:pt x="55" y="13"/>
                      <a:pt x="65" y="17"/>
                    </a:cubicBezTo>
                    <a:cubicBezTo>
                      <a:pt x="75" y="21"/>
                      <a:pt x="83" y="20"/>
                      <a:pt x="83" y="20"/>
                    </a:cubicBezTo>
                    <a:cubicBezTo>
                      <a:pt x="83" y="20"/>
                      <a:pt x="67" y="14"/>
                      <a:pt x="60" y="11"/>
                    </a:cubicBezTo>
                    <a:cubicBezTo>
                      <a:pt x="53" y="7"/>
                      <a:pt x="55" y="2"/>
                      <a:pt x="46" y="1"/>
                    </a:cubicBezTo>
                    <a:cubicBezTo>
                      <a:pt x="36" y="0"/>
                      <a:pt x="31" y="0"/>
                      <a:pt x="22" y="0"/>
                    </a:cubicBezTo>
                    <a:cubicBezTo>
                      <a:pt x="12" y="0"/>
                      <a:pt x="0" y="1"/>
                      <a:pt x="0" y="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9C4A64DF-87FD-9F94-F876-616B99ADB7E9}"/>
                  </a:ext>
                </a:extLst>
              </p:cNvPr>
              <p:cNvSpPr>
                <a:spLocks/>
              </p:cNvSpPr>
              <p:nvPr/>
            </p:nvSpPr>
            <p:spPr bwMode="gray">
              <a:xfrm>
                <a:off x="6918450" y="3121287"/>
                <a:ext cx="187923" cy="78608"/>
              </a:xfrm>
              <a:custGeom>
                <a:avLst/>
                <a:gdLst>
                  <a:gd name="T0" fmla="*/ 65 w 65"/>
                  <a:gd name="T1" fmla="*/ 5 h 27"/>
                  <a:gd name="T2" fmla="*/ 41 w 65"/>
                  <a:gd name="T3" fmla="*/ 5 h 27"/>
                  <a:gd name="T4" fmla="*/ 0 w 65"/>
                  <a:gd name="T5" fmla="*/ 27 h 27"/>
                  <a:gd name="T6" fmla="*/ 6 w 65"/>
                  <a:gd name="T7" fmla="*/ 16 h 27"/>
                  <a:gd name="T8" fmla="*/ 28 w 65"/>
                  <a:gd name="T9" fmla="*/ 8 h 27"/>
                  <a:gd name="T10" fmla="*/ 53 w 65"/>
                  <a:gd name="T11" fmla="*/ 1 h 27"/>
                  <a:gd name="T12" fmla="*/ 65 w 65"/>
                  <a:gd name="T13" fmla="*/ 5 h 27"/>
                </a:gdLst>
                <a:ahLst/>
                <a:cxnLst>
                  <a:cxn ang="0">
                    <a:pos x="T0" y="T1"/>
                  </a:cxn>
                  <a:cxn ang="0">
                    <a:pos x="T2" y="T3"/>
                  </a:cxn>
                  <a:cxn ang="0">
                    <a:pos x="T4" y="T5"/>
                  </a:cxn>
                  <a:cxn ang="0">
                    <a:pos x="T6" y="T7"/>
                  </a:cxn>
                  <a:cxn ang="0">
                    <a:pos x="T8" y="T9"/>
                  </a:cxn>
                  <a:cxn ang="0">
                    <a:pos x="T10" y="T11"/>
                  </a:cxn>
                  <a:cxn ang="0">
                    <a:pos x="T12" y="T13"/>
                  </a:cxn>
                </a:cxnLst>
                <a:rect l="0" t="0" r="r" b="b"/>
                <a:pathLst>
                  <a:path w="65" h="27">
                    <a:moveTo>
                      <a:pt x="65" y="5"/>
                    </a:moveTo>
                    <a:cubicBezTo>
                      <a:pt x="65" y="5"/>
                      <a:pt x="51" y="2"/>
                      <a:pt x="41" y="5"/>
                    </a:cubicBezTo>
                    <a:cubicBezTo>
                      <a:pt x="31" y="9"/>
                      <a:pt x="0" y="27"/>
                      <a:pt x="0" y="27"/>
                    </a:cubicBezTo>
                    <a:cubicBezTo>
                      <a:pt x="0" y="27"/>
                      <a:pt x="0" y="18"/>
                      <a:pt x="6" y="16"/>
                    </a:cubicBezTo>
                    <a:cubicBezTo>
                      <a:pt x="12" y="13"/>
                      <a:pt x="24" y="9"/>
                      <a:pt x="28" y="8"/>
                    </a:cubicBezTo>
                    <a:cubicBezTo>
                      <a:pt x="33" y="7"/>
                      <a:pt x="46" y="0"/>
                      <a:pt x="53" y="1"/>
                    </a:cubicBezTo>
                    <a:cubicBezTo>
                      <a:pt x="60" y="3"/>
                      <a:pt x="65" y="5"/>
                      <a:pt x="65" y="5"/>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8F99B586-5302-B6BE-9567-6D9E6842B0BD}"/>
                  </a:ext>
                </a:extLst>
              </p:cNvPr>
              <p:cNvSpPr>
                <a:spLocks/>
              </p:cNvSpPr>
              <p:nvPr/>
            </p:nvSpPr>
            <p:spPr bwMode="gray">
              <a:xfrm>
                <a:off x="6927048" y="3197438"/>
                <a:ext cx="52815" cy="57728"/>
              </a:xfrm>
              <a:custGeom>
                <a:avLst/>
                <a:gdLst>
                  <a:gd name="T0" fmla="*/ 18 w 18"/>
                  <a:gd name="T1" fmla="*/ 0 h 20"/>
                  <a:gd name="T2" fmla="*/ 6 w 18"/>
                  <a:gd name="T3" fmla="*/ 12 h 20"/>
                  <a:gd name="T4" fmla="*/ 3 w 18"/>
                  <a:gd name="T5" fmla="*/ 14 h 20"/>
                  <a:gd name="T6" fmla="*/ 10 w 18"/>
                  <a:gd name="T7" fmla="*/ 2 h 20"/>
                  <a:gd name="T8" fmla="*/ 18 w 18"/>
                  <a:gd name="T9" fmla="*/ 0 h 20"/>
                </a:gdLst>
                <a:ahLst/>
                <a:cxnLst>
                  <a:cxn ang="0">
                    <a:pos x="T0" y="T1"/>
                  </a:cxn>
                  <a:cxn ang="0">
                    <a:pos x="T2" y="T3"/>
                  </a:cxn>
                  <a:cxn ang="0">
                    <a:pos x="T4" y="T5"/>
                  </a:cxn>
                  <a:cxn ang="0">
                    <a:pos x="T6" y="T7"/>
                  </a:cxn>
                  <a:cxn ang="0">
                    <a:pos x="T8" y="T9"/>
                  </a:cxn>
                </a:cxnLst>
                <a:rect l="0" t="0" r="r" b="b"/>
                <a:pathLst>
                  <a:path w="18" h="20">
                    <a:moveTo>
                      <a:pt x="18" y="0"/>
                    </a:moveTo>
                    <a:cubicBezTo>
                      <a:pt x="15" y="2"/>
                      <a:pt x="9" y="4"/>
                      <a:pt x="6" y="12"/>
                    </a:cubicBezTo>
                    <a:cubicBezTo>
                      <a:pt x="3" y="20"/>
                      <a:pt x="0" y="20"/>
                      <a:pt x="3" y="14"/>
                    </a:cubicBezTo>
                    <a:cubicBezTo>
                      <a:pt x="5" y="8"/>
                      <a:pt x="5" y="3"/>
                      <a:pt x="10" y="2"/>
                    </a:cubicBezTo>
                    <a:cubicBezTo>
                      <a:pt x="14" y="1"/>
                      <a:pt x="18" y="0"/>
                      <a:pt x="18"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6EB0252F-DEDA-396E-2BA5-0879333B2B73}"/>
                  </a:ext>
                </a:extLst>
              </p:cNvPr>
              <p:cNvSpPr>
                <a:spLocks/>
              </p:cNvSpPr>
              <p:nvPr/>
            </p:nvSpPr>
            <p:spPr bwMode="gray">
              <a:xfrm>
                <a:off x="6979863" y="2892832"/>
                <a:ext cx="68782" cy="168271"/>
              </a:xfrm>
              <a:custGeom>
                <a:avLst/>
                <a:gdLst>
                  <a:gd name="T0" fmla="*/ 0 w 24"/>
                  <a:gd name="T1" fmla="*/ 0 h 58"/>
                  <a:gd name="T2" fmla="*/ 16 w 24"/>
                  <a:gd name="T3" fmla="*/ 31 h 58"/>
                  <a:gd name="T4" fmla="*/ 22 w 24"/>
                  <a:gd name="T5" fmla="*/ 56 h 58"/>
                  <a:gd name="T6" fmla="*/ 19 w 24"/>
                  <a:gd name="T7" fmla="*/ 35 h 58"/>
                  <a:gd name="T8" fmla="*/ 14 w 24"/>
                  <a:gd name="T9" fmla="*/ 15 h 58"/>
                  <a:gd name="T10" fmla="*/ 0 w 24"/>
                  <a:gd name="T11" fmla="*/ 0 h 58"/>
                </a:gdLst>
                <a:ahLst/>
                <a:cxnLst>
                  <a:cxn ang="0">
                    <a:pos x="T0" y="T1"/>
                  </a:cxn>
                  <a:cxn ang="0">
                    <a:pos x="T2" y="T3"/>
                  </a:cxn>
                  <a:cxn ang="0">
                    <a:pos x="T4" y="T5"/>
                  </a:cxn>
                  <a:cxn ang="0">
                    <a:pos x="T6" y="T7"/>
                  </a:cxn>
                  <a:cxn ang="0">
                    <a:pos x="T8" y="T9"/>
                  </a:cxn>
                  <a:cxn ang="0">
                    <a:pos x="T10" y="T11"/>
                  </a:cxn>
                </a:cxnLst>
                <a:rect l="0" t="0" r="r" b="b"/>
                <a:pathLst>
                  <a:path w="24" h="58">
                    <a:moveTo>
                      <a:pt x="0" y="0"/>
                    </a:moveTo>
                    <a:cubicBezTo>
                      <a:pt x="2" y="1"/>
                      <a:pt x="16" y="22"/>
                      <a:pt x="16" y="31"/>
                    </a:cubicBezTo>
                    <a:cubicBezTo>
                      <a:pt x="16" y="39"/>
                      <a:pt x="20" y="54"/>
                      <a:pt x="22" y="56"/>
                    </a:cubicBezTo>
                    <a:cubicBezTo>
                      <a:pt x="24" y="58"/>
                      <a:pt x="19" y="42"/>
                      <a:pt x="19" y="35"/>
                    </a:cubicBezTo>
                    <a:cubicBezTo>
                      <a:pt x="19" y="28"/>
                      <a:pt x="16" y="18"/>
                      <a:pt x="14" y="15"/>
                    </a:cubicBezTo>
                    <a:cubicBezTo>
                      <a:pt x="12" y="12"/>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3">
                <a:extLst>
                  <a:ext uri="{FF2B5EF4-FFF2-40B4-BE49-F238E27FC236}">
                    <a16:creationId xmlns:a16="http://schemas.microsoft.com/office/drawing/2014/main" id="{2B102467-CDC4-58C9-32DA-F8CEEE97879D}"/>
                  </a:ext>
                </a:extLst>
              </p:cNvPr>
              <p:cNvSpPr>
                <a:spLocks/>
              </p:cNvSpPr>
              <p:nvPr/>
            </p:nvSpPr>
            <p:spPr bwMode="gray">
              <a:xfrm>
                <a:off x="6956526" y="2999690"/>
                <a:ext cx="95804" cy="98260"/>
              </a:xfrm>
              <a:custGeom>
                <a:avLst/>
                <a:gdLst>
                  <a:gd name="T0" fmla="*/ 0 w 33"/>
                  <a:gd name="T1" fmla="*/ 0 h 34"/>
                  <a:gd name="T2" fmla="*/ 17 w 33"/>
                  <a:gd name="T3" fmla="*/ 19 h 34"/>
                  <a:gd name="T4" fmla="*/ 31 w 33"/>
                  <a:gd name="T5" fmla="*/ 32 h 34"/>
                  <a:gd name="T6" fmla="*/ 15 w 33"/>
                  <a:gd name="T7" fmla="*/ 22 h 34"/>
                  <a:gd name="T8" fmla="*/ 0 w 33"/>
                  <a:gd name="T9" fmla="*/ 0 h 34"/>
                </a:gdLst>
                <a:ahLst/>
                <a:cxnLst>
                  <a:cxn ang="0">
                    <a:pos x="T0" y="T1"/>
                  </a:cxn>
                  <a:cxn ang="0">
                    <a:pos x="T2" y="T3"/>
                  </a:cxn>
                  <a:cxn ang="0">
                    <a:pos x="T4" y="T5"/>
                  </a:cxn>
                  <a:cxn ang="0">
                    <a:pos x="T6" y="T7"/>
                  </a:cxn>
                  <a:cxn ang="0">
                    <a:pos x="T8" y="T9"/>
                  </a:cxn>
                </a:cxnLst>
                <a:rect l="0" t="0" r="r" b="b"/>
                <a:pathLst>
                  <a:path w="33" h="34">
                    <a:moveTo>
                      <a:pt x="0" y="0"/>
                    </a:moveTo>
                    <a:cubicBezTo>
                      <a:pt x="0" y="0"/>
                      <a:pt x="13" y="14"/>
                      <a:pt x="17" y="19"/>
                    </a:cubicBezTo>
                    <a:cubicBezTo>
                      <a:pt x="20" y="24"/>
                      <a:pt x="29" y="31"/>
                      <a:pt x="31" y="32"/>
                    </a:cubicBezTo>
                    <a:cubicBezTo>
                      <a:pt x="33" y="34"/>
                      <a:pt x="20" y="27"/>
                      <a:pt x="15" y="22"/>
                    </a:cubicBezTo>
                    <a:cubicBezTo>
                      <a:pt x="11" y="17"/>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281F00DE-3F42-3BD3-B77B-55B716DC8E12}"/>
                  </a:ext>
                </a:extLst>
              </p:cNvPr>
              <p:cNvSpPr>
                <a:spLocks/>
              </p:cNvSpPr>
              <p:nvPr/>
            </p:nvSpPr>
            <p:spPr bwMode="gray">
              <a:xfrm>
                <a:off x="7016710" y="2773692"/>
                <a:ext cx="67554" cy="179325"/>
              </a:xfrm>
              <a:custGeom>
                <a:avLst/>
                <a:gdLst>
                  <a:gd name="T0" fmla="*/ 0 w 23"/>
                  <a:gd name="T1" fmla="*/ 0 h 62"/>
                  <a:gd name="T2" fmla="*/ 18 w 23"/>
                  <a:gd name="T3" fmla="*/ 29 h 62"/>
                  <a:gd name="T4" fmla="*/ 21 w 23"/>
                  <a:gd name="T5" fmla="*/ 54 h 62"/>
                  <a:gd name="T6" fmla="*/ 21 w 23"/>
                  <a:gd name="T7" fmla="*/ 34 h 62"/>
                  <a:gd name="T8" fmla="*/ 15 w 23"/>
                  <a:gd name="T9" fmla="*/ 14 h 62"/>
                  <a:gd name="T10" fmla="*/ 0 w 23"/>
                  <a:gd name="T11" fmla="*/ 0 h 62"/>
                </a:gdLst>
                <a:ahLst/>
                <a:cxnLst>
                  <a:cxn ang="0">
                    <a:pos x="T0" y="T1"/>
                  </a:cxn>
                  <a:cxn ang="0">
                    <a:pos x="T2" y="T3"/>
                  </a:cxn>
                  <a:cxn ang="0">
                    <a:pos x="T4" y="T5"/>
                  </a:cxn>
                  <a:cxn ang="0">
                    <a:pos x="T6" y="T7"/>
                  </a:cxn>
                  <a:cxn ang="0">
                    <a:pos x="T8" y="T9"/>
                  </a:cxn>
                  <a:cxn ang="0">
                    <a:pos x="T10" y="T11"/>
                  </a:cxn>
                </a:cxnLst>
                <a:rect l="0" t="0" r="r" b="b"/>
                <a:pathLst>
                  <a:path w="23" h="62">
                    <a:moveTo>
                      <a:pt x="0" y="0"/>
                    </a:moveTo>
                    <a:cubicBezTo>
                      <a:pt x="1" y="1"/>
                      <a:pt x="17" y="23"/>
                      <a:pt x="18" y="29"/>
                    </a:cubicBezTo>
                    <a:cubicBezTo>
                      <a:pt x="19" y="35"/>
                      <a:pt x="19" y="46"/>
                      <a:pt x="21" y="54"/>
                    </a:cubicBezTo>
                    <a:cubicBezTo>
                      <a:pt x="23" y="62"/>
                      <a:pt x="21" y="37"/>
                      <a:pt x="21" y="34"/>
                    </a:cubicBezTo>
                    <a:cubicBezTo>
                      <a:pt x="21" y="31"/>
                      <a:pt x="17" y="15"/>
                      <a:pt x="15" y="14"/>
                    </a:cubicBezTo>
                    <a:cubicBezTo>
                      <a:pt x="14" y="13"/>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F37B20F0-EA2B-63AD-5AB4-9C0058916452}"/>
                  </a:ext>
                </a:extLst>
              </p:cNvPr>
              <p:cNvSpPr>
                <a:spLocks/>
              </p:cNvSpPr>
              <p:nvPr/>
            </p:nvSpPr>
            <p:spPr bwMode="gray">
              <a:xfrm>
                <a:off x="7060927" y="2492423"/>
                <a:ext cx="109315" cy="173184"/>
              </a:xfrm>
              <a:custGeom>
                <a:avLst/>
                <a:gdLst>
                  <a:gd name="T0" fmla="*/ 7 w 38"/>
                  <a:gd name="T1" fmla="*/ 10 h 60"/>
                  <a:gd name="T2" fmla="*/ 22 w 38"/>
                  <a:gd name="T3" fmla="*/ 30 h 60"/>
                  <a:gd name="T4" fmla="*/ 33 w 38"/>
                  <a:gd name="T5" fmla="*/ 56 h 60"/>
                  <a:gd name="T6" fmla="*/ 30 w 38"/>
                  <a:gd name="T7" fmla="*/ 43 h 60"/>
                  <a:gd name="T8" fmla="*/ 2 w 38"/>
                  <a:gd name="T9" fmla="*/ 3 h 60"/>
                  <a:gd name="T10" fmla="*/ 7 w 38"/>
                  <a:gd name="T11" fmla="*/ 10 h 60"/>
                </a:gdLst>
                <a:ahLst/>
                <a:cxnLst>
                  <a:cxn ang="0">
                    <a:pos x="T0" y="T1"/>
                  </a:cxn>
                  <a:cxn ang="0">
                    <a:pos x="T2" y="T3"/>
                  </a:cxn>
                  <a:cxn ang="0">
                    <a:pos x="T4" y="T5"/>
                  </a:cxn>
                  <a:cxn ang="0">
                    <a:pos x="T6" y="T7"/>
                  </a:cxn>
                  <a:cxn ang="0">
                    <a:pos x="T8" y="T9"/>
                  </a:cxn>
                  <a:cxn ang="0">
                    <a:pos x="T10" y="T11"/>
                  </a:cxn>
                </a:cxnLst>
                <a:rect l="0" t="0" r="r" b="b"/>
                <a:pathLst>
                  <a:path w="38" h="60">
                    <a:moveTo>
                      <a:pt x="7" y="10"/>
                    </a:moveTo>
                    <a:cubicBezTo>
                      <a:pt x="8" y="11"/>
                      <a:pt x="20" y="24"/>
                      <a:pt x="22" y="30"/>
                    </a:cubicBezTo>
                    <a:cubicBezTo>
                      <a:pt x="25" y="36"/>
                      <a:pt x="28" y="51"/>
                      <a:pt x="33" y="56"/>
                    </a:cubicBezTo>
                    <a:cubicBezTo>
                      <a:pt x="38" y="60"/>
                      <a:pt x="35" y="54"/>
                      <a:pt x="30" y="43"/>
                    </a:cubicBezTo>
                    <a:cubicBezTo>
                      <a:pt x="25" y="31"/>
                      <a:pt x="0" y="0"/>
                      <a:pt x="2" y="3"/>
                    </a:cubicBezTo>
                    <a:cubicBezTo>
                      <a:pt x="4" y="7"/>
                      <a:pt x="7" y="10"/>
                      <a:pt x="7"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FAA022EB-E3CF-2BE8-6000-15E19615A725}"/>
                  </a:ext>
                </a:extLst>
              </p:cNvPr>
              <p:cNvSpPr>
                <a:spLocks/>
              </p:cNvSpPr>
              <p:nvPr/>
            </p:nvSpPr>
            <p:spPr bwMode="gray">
              <a:xfrm>
                <a:off x="7629607" y="3180243"/>
                <a:ext cx="25794" cy="190379"/>
              </a:xfrm>
              <a:custGeom>
                <a:avLst/>
                <a:gdLst>
                  <a:gd name="T0" fmla="*/ 3 w 9"/>
                  <a:gd name="T1" fmla="*/ 66 h 66"/>
                  <a:gd name="T2" fmla="*/ 1 w 9"/>
                  <a:gd name="T3" fmla="*/ 25 h 66"/>
                  <a:gd name="T4" fmla="*/ 2 w 9"/>
                  <a:gd name="T5" fmla="*/ 24 h 66"/>
                  <a:gd name="T6" fmla="*/ 8 w 9"/>
                  <a:gd name="T7" fmla="*/ 3 h 66"/>
                  <a:gd name="T8" fmla="*/ 8 w 9"/>
                  <a:gd name="T9" fmla="*/ 11 h 66"/>
                  <a:gd name="T10" fmla="*/ 3 w 9"/>
                  <a:gd name="T11" fmla="*/ 27 h 66"/>
                  <a:gd name="T12" fmla="*/ 3 w 9"/>
                  <a:gd name="T13" fmla="*/ 41 h 66"/>
                  <a:gd name="T14" fmla="*/ 3 w 9"/>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6">
                    <a:moveTo>
                      <a:pt x="3" y="66"/>
                    </a:moveTo>
                    <a:cubicBezTo>
                      <a:pt x="2" y="63"/>
                      <a:pt x="0" y="29"/>
                      <a:pt x="1" y="25"/>
                    </a:cubicBezTo>
                    <a:cubicBezTo>
                      <a:pt x="1" y="25"/>
                      <a:pt x="1" y="24"/>
                      <a:pt x="2" y="24"/>
                    </a:cubicBezTo>
                    <a:cubicBezTo>
                      <a:pt x="3" y="19"/>
                      <a:pt x="8" y="6"/>
                      <a:pt x="8" y="3"/>
                    </a:cubicBezTo>
                    <a:cubicBezTo>
                      <a:pt x="8" y="0"/>
                      <a:pt x="9" y="7"/>
                      <a:pt x="8" y="11"/>
                    </a:cubicBezTo>
                    <a:cubicBezTo>
                      <a:pt x="8" y="14"/>
                      <a:pt x="3" y="24"/>
                      <a:pt x="3" y="27"/>
                    </a:cubicBezTo>
                    <a:cubicBezTo>
                      <a:pt x="3" y="31"/>
                      <a:pt x="2" y="36"/>
                      <a:pt x="3" y="41"/>
                    </a:cubicBezTo>
                    <a:cubicBezTo>
                      <a:pt x="3" y="45"/>
                      <a:pt x="3" y="66"/>
                      <a:pt x="3" y="66"/>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8B5B52C2-EE9D-8893-25B8-18CB9F1837B6}"/>
                  </a:ext>
                </a:extLst>
              </p:cNvPr>
              <p:cNvSpPr>
                <a:spLocks/>
              </p:cNvSpPr>
              <p:nvPr/>
            </p:nvSpPr>
            <p:spPr bwMode="gray">
              <a:xfrm>
                <a:off x="7440456" y="2941962"/>
                <a:ext cx="133880" cy="72467"/>
              </a:xfrm>
              <a:custGeom>
                <a:avLst/>
                <a:gdLst>
                  <a:gd name="T0" fmla="*/ 46 w 46"/>
                  <a:gd name="T1" fmla="*/ 25 h 25"/>
                  <a:gd name="T2" fmla="*/ 29 w 46"/>
                  <a:gd name="T3" fmla="*/ 10 h 25"/>
                  <a:gd name="T4" fmla="*/ 0 w 46"/>
                  <a:gd name="T5" fmla="*/ 0 h 25"/>
                  <a:gd name="T6" fmla="*/ 21 w 46"/>
                  <a:gd name="T7" fmla="*/ 11 h 25"/>
                  <a:gd name="T8" fmla="*/ 39 w 46"/>
                  <a:gd name="T9" fmla="*/ 19 h 25"/>
                  <a:gd name="T10" fmla="*/ 46 w 46"/>
                  <a:gd name="T11" fmla="*/ 25 h 25"/>
                </a:gdLst>
                <a:ahLst/>
                <a:cxnLst>
                  <a:cxn ang="0">
                    <a:pos x="T0" y="T1"/>
                  </a:cxn>
                  <a:cxn ang="0">
                    <a:pos x="T2" y="T3"/>
                  </a:cxn>
                  <a:cxn ang="0">
                    <a:pos x="T4" y="T5"/>
                  </a:cxn>
                  <a:cxn ang="0">
                    <a:pos x="T6" y="T7"/>
                  </a:cxn>
                  <a:cxn ang="0">
                    <a:pos x="T8" y="T9"/>
                  </a:cxn>
                  <a:cxn ang="0">
                    <a:pos x="T10" y="T11"/>
                  </a:cxn>
                </a:cxnLst>
                <a:rect l="0" t="0" r="r" b="b"/>
                <a:pathLst>
                  <a:path w="46" h="25">
                    <a:moveTo>
                      <a:pt x="46" y="25"/>
                    </a:moveTo>
                    <a:cubicBezTo>
                      <a:pt x="42" y="20"/>
                      <a:pt x="39" y="14"/>
                      <a:pt x="29" y="10"/>
                    </a:cubicBezTo>
                    <a:cubicBezTo>
                      <a:pt x="19" y="7"/>
                      <a:pt x="0" y="0"/>
                      <a:pt x="0" y="0"/>
                    </a:cubicBezTo>
                    <a:cubicBezTo>
                      <a:pt x="0" y="0"/>
                      <a:pt x="16" y="8"/>
                      <a:pt x="21" y="11"/>
                    </a:cubicBezTo>
                    <a:cubicBezTo>
                      <a:pt x="26" y="14"/>
                      <a:pt x="37" y="17"/>
                      <a:pt x="39" y="19"/>
                    </a:cubicBezTo>
                    <a:cubicBezTo>
                      <a:pt x="41" y="21"/>
                      <a:pt x="46" y="25"/>
                      <a:pt x="46" y="2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2EBC98E6-9E7E-7E8C-159A-F93782433664}"/>
                  </a:ext>
                </a:extLst>
              </p:cNvPr>
              <p:cNvSpPr>
                <a:spLocks/>
              </p:cNvSpPr>
              <p:nvPr/>
            </p:nvSpPr>
            <p:spPr bwMode="gray">
              <a:xfrm>
                <a:off x="7295523" y="3029168"/>
                <a:ext cx="206346" cy="87206"/>
              </a:xfrm>
              <a:custGeom>
                <a:avLst/>
                <a:gdLst>
                  <a:gd name="T0" fmla="*/ 71 w 71"/>
                  <a:gd name="T1" fmla="*/ 30 h 30"/>
                  <a:gd name="T2" fmla="*/ 56 w 71"/>
                  <a:gd name="T3" fmla="*/ 18 h 30"/>
                  <a:gd name="T4" fmla="*/ 14 w 71"/>
                  <a:gd name="T5" fmla="*/ 8 h 30"/>
                  <a:gd name="T6" fmla="*/ 1 w 71"/>
                  <a:gd name="T7" fmla="*/ 4 h 30"/>
                  <a:gd name="T8" fmla="*/ 7 w 71"/>
                  <a:gd name="T9" fmla="*/ 10 h 30"/>
                  <a:gd name="T10" fmla="*/ 25 w 71"/>
                  <a:gd name="T11" fmla="*/ 12 h 30"/>
                  <a:gd name="T12" fmla="*/ 45 w 71"/>
                  <a:gd name="T13" fmla="*/ 16 h 30"/>
                  <a:gd name="T14" fmla="*/ 71 w 7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0">
                    <a:moveTo>
                      <a:pt x="71" y="30"/>
                    </a:moveTo>
                    <a:cubicBezTo>
                      <a:pt x="70" y="28"/>
                      <a:pt x="66" y="24"/>
                      <a:pt x="56" y="18"/>
                    </a:cubicBezTo>
                    <a:cubicBezTo>
                      <a:pt x="46" y="11"/>
                      <a:pt x="19" y="8"/>
                      <a:pt x="14" y="8"/>
                    </a:cubicBezTo>
                    <a:cubicBezTo>
                      <a:pt x="10" y="8"/>
                      <a:pt x="3" y="7"/>
                      <a:pt x="1" y="4"/>
                    </a:cubicBezTo>
                    <a:cubicBezTo>
                      <a:pt x="0" y="0"/>
                      <a:pt x="5" y="9"/>
                      <a:pt x="7" y="10"/>
                    </a:cubicBezTo>
                    <a:cubicBezTo>
                      <a:pt x="9" y="12"/>
                      <a:pt x="21" y="12"/>
                      <a:pt x="25" y="12"/>
                    </a:cubicBezTo>
                    <a:cubicBezTo>
                      <a:pt x="30" y="12"/>
                      <a:pt x="41" y="14"/>
                      <a:pt x="45" y="16"/>
                    </a:cubicBezTo>
                    <a:cubicBezTo>
                      <a:pt x="48" y="18"/>
                      <a:pt x="71" y="30"/>
                      <a:pt x="71" y="3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9">
                <a:extLst>
                  <a:ext uri="{FF2B5EF4-FFF2-40B4-BE49-F238E27FC236}">
                    <a16:creationId xmlns:a16="http://schemas.microsoft.com/office/drawing/2014/main" id="{F70C7547-7C1B-AEC6-63CA-CC4E6AE5C3BB}"/>
                  </a:ext>
                </a:extLst>
              </p:cNvPr>
              <p:cNvSpPr>
                <a:spLocks/>
              </p:cNvSpPr>
              <p:nvPr/>
            </p:nvSpPr>
            <p:spPr bwMode="gray">
              <a:xfrm>
                <a:off x="7811388" y="2686486"/>
                <a:ext cx="58956" cy="293552"/>
              </a:xfrm>
              <a:custGeom>
                <a:avLst/>
                <a:gdLst>
                  <a:gd name="T0" fmla="*/ 18 w 20"/>
                  <a:gd name="T1" fmla="*/ 0 h 101"/>
                  <a:gd name="T2" fmla="*/ 16 w 20"/>
                  <a:gd name="T3" fmla="*/ 46 h 101"/>
                  <a:gd name="T4" fmla="*/ 10 w 20"/>
                  <a:gd name="T5" fmla="*/ 69 h 101"/>
                  <a:gd name="T6" fmla="*/ 0 w 20"/>
                  <a:gd name="T7" fmla="*/ 89 h 101"/>
                  <a:gd name="T8" fmla="*/ 0 w 20"/>
                  <a:gd name="T9" fmla="*/ 101 h 101"/>
                  <a:gd name="T10" fmla="*/ 5 w 20"/>
                  <a:gd name="T11" fmla="*/ 83 h 101"/>
                  <a:gd name="T12" fmla="*/ 18 w 20"/>
                  <a:gd name="T13" fmla="*/ 56 h 101"/>
                  <a:gd name="T14" fmla="*/ 20 w 20"/>
                  <a:gd name="T15" fmla="*/ 2 h 101"/>
                  <a:gd name="T16" fmla="*/ 18 w 2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1">
                    <a:moveTo>
                      <a:pt x="18" y="0"/>
                    </a:moveTo>
                    <a:cubicBezTo>
                      <a:pt x="18" y="0"/>
                      <a:pt x="17" y="40"/>
                      <a:pt x="16" y="46"/>
                    </a:cubicBezTo>
                    <a:cubicBezTo>
                      <a:pt x="16" y="52"/>
                      <a:pt x="17" y="58"/>
                      <a:pt x="10" y="69"/>
                    </a:cubicBezTo>
                    <a:cubicBezTo>
                      <a:pt x="3" y="81"/>
                      <a:pt x="0" y="84"/>
                      <a:pt x="0" y="89"/>
                    </a:cubicBezTo>
                    <a:cubicBezTo>
                      <a:pt x="0" y="95"/>
                      <a:pt x="0" y="101"/>
                      <a:pt x="0" y="101"/>
                    </a:cubicBezTo>
                    <a:cubicBezTo>
                      <a:pt x="0" y="101"/>
                      <a:pt x="1" y="89"/>
                      <a:pt x="5" y="83"/>
                    </a:cubicBezTo>
                    <a:cubicBezTo>
                      <a:pt x="8" y="78"/>
                      <a:pt x="17" y="63"/>
                      <a:pt x="18" y="56"/>
                    </a:cubicBezTo>
                    <a:cubicBezTo>
                      <a:pt x="20" y="49"/>
                      <a:pt x="20" y="2"/>
                      <a:pt x="20" y="2"/>
                    </a:cubicBezTo>
                    <a:lnTo>
                      <a:pt x="18" y="0"/>
                    </a:ln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0">
                <a:extLst>
                  <a:ext uri="{FF2B5EF4-FFF2-40B4-BE49-F238E27FC236}">
                    <a16:creationId xmlns:a16="http://schemas.microsoft.com/office/drawing/2014/main" id="{98850AAA-BCC6-8ADC-D58E-37968F0B8216}"/>
                  </a:ext>
                </a:extLst>
              </p:cNvPr>
              <p:cNvSpPr>
                <a:spLocks/>
              </p:cNvSpPr>
              <p:nvPr/>
            </p:nvSpPr>
            <p:spPr bwMode="gray">
              <a:xfrm>
                <a:off x="7759801" y="3199895"/>
                <a:ext cx="211259" cy="189151"/>
              </a:xfrm>
              <a:custGeom>
                <a:avLst/>
                <a:gdLst>
                  <a:gd name="T0" fmla="*/ 73 w 73"/>
                  <a:gd name="T1" fmla="*/ 65 h 65"/>
                  <a:gd name="T2" fmla="*/ 49 w 73"/>
                  <a:gd name="T3" fmla="*/ 54 h 65"/>
                  <a:gd name="T4" fmla="*/ 8 w 73"/>
                  <a:gd name="T5" fmla="*/ 25 h 65"/>
                  <a:gd name="T6" fmla="*/ 0 w 73"/>
                  <a:gd name="T7" fmla="*/ 0 h 65"/>
                  <a:gd name="T8" fmla="*/ 12 w 73"/>
                  <a:gd name="T9" fmla="*/ 26 h 65"/>
                  <a:gd name="T10" fmla="*/ 28 w 73"/>
                  <a:gd name="T11" fmla="*/ 36 h 65"/>
                  <a:gd name="T12" fmla="*/ 44 w 73"/>
                  <a:gd name="T13" fmla="*/ 48 h 65"/>
                  <a:gd name="T14" fmla="*/ 73 w 73"/>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5">
                    <a:moveTo>
                      <a:pt x="73" y="65"/>
                    </a:moveTo>
                    <a:cubicBezTo>
                      <a:pt x="73" y="65"/>
                      <a:pt x="60" y="60"/>
                      <a:pt x="49" y="54"/>
                    </a:cubicBezTo>
                    <a:cubicBezTo>
                      <a:pt x="37" y="48"/>
                      <a:pt x="11" y="33"/>
                      <a:pt x="8" y="25"/>
                    </a:cubicBezTo>
                    <a:cubicBezTo>
                      <a:pt x="6" y="18"/>
                      <a:pt x="0" y="0"/>
                      <a:pt x="0" y="0"/>
                    </a:cubicBezTo>
                    <a:cubicBezTo>
                      <a:pt x="0" y="0"/>
                      <a:pt x="10" y="24"/>
                      <a:pt x="12" y="26"/>
                    </a:cubicBezTo>
                    <a:cubicBezTo>
                      <a:pt x="14" y="29"/>
                      <a:pt x="26" y="35"/>
                      <a:pt x="28" y="36"/>
                    </a:cubicBezTo>
                    <a:cubicBezTo>
                      <a:pt x="30" y="37"/>
                      <a:pt x="43" y="47"/>
                      <a:pt x="44" y="48"/>
                    </a:cubicBezTo>
                    <a:cubicBezTo>
                      <a:pt x="46" y="48"/>
                      <a:pt x="73" y="65"/>
                      <a:pt x="73" y="6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1">
                <a:extLst>
                  <a:ext uri="{FF2B5EF4-FFF2-40B4-BE49-F238E27FC236}">
                    <a16:creationId xmlns:a16="http://schemas.microsoft.com/office/drawing/2014/main" id="{ABCAE248-BAE5-4315-6CD9-F33A2393BB28}"/>
                  </a:ext>
                </a:extLst>
              </p:cNvPr>
              <p:cNvSpPr>
                <a:spLocks/>
              </p:cNvSpPr>
              <p:nvPr/>
            </p:nvSpPr>
            <p:spPr bwMode="gray">
              <a:xfrm>
                <a:off x="7921930" y="3214634"/>
                <a:ext cx="138793" cy="176868"/>
              </a:xfrm>
              <a:custGeom>
                <a:avLst/>
                <a:gdLst>
                  <a:gd name="T0" fmla="*/ 31 w 48"/>
                  <a:gd name="T1" fmla="*/ 14 h 61"/>
                  <a:gd name="T2" fmla="*/ 9 w 48"/>
                  <a:gd name="T3" fmla="*/ 6 h 61"/>
                  <a:gd name="T4" fmla="*/ 4 w 48"/>
                  <a:gd name="T5" fmla="*/ 0 h 61"/>
                  <a:gd name="T6" fmla="*/ 0 w 48"/>
                  <a:gd name="T7" fmla="*/ 5 h 61"/>
                  <a:gd name="T8" fmla="*/ 6 w 48"/>
                  <a:gd name="T9" fmla="*/ 10 h 61"/>
                  <a:gd name="T10" fmla="*/ 8 w 48"/>
                  <a:gd name="T11" fmla="*/ 16 h 61"/>
                  <a:gd name="T12" fmla="*/ 14 w 48"/>
                  <a:gd name="T13" fmla="*/ 39 h 61"/>
                  <a:gd name="T14" fmla="*/ 26 w 48"/>
                  <a:gd name="T15" fmla="*/ 61 h 61"/>
                  <a:gd name="T16" fmla="*/ 33 w 48"/>
                  <a:gd name="T17" fmla="*/ 47 h 61"/>
                  <a:gd name="T18" fmla="*/ 40 w 48"/>
                  <a:gd name="T19" fmla="*/ 25 h 61"/>
                  <a:gd name="T20" fmla="*/ 41 w 48"/>
                  <a:gd name="T21" fmla="*/ 22 h 61"/>
                  <a:gd name="T22" fmla="*/ 44 w 48"/>
                  <a:gd name="T23" fmla="*/ 16 h 61"/>
                  <a:gd name="T24" fmla="*/ 31 w 48"/>
                  <a:gd name="T25"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1">
                    <a:moveTo>
                      <a:pt x="31" y="14"/>
                    </a:moveTo>
                    <a:cubicBezTo>
                      <a:pt x="30" y="14"/>
                      <a:pt x="13" y="9"/>
                      <a:pt x="9" y="6"/>
                    </a:cubicBezTo>
                    <a:cubicBezTo>
                      <a:pt x="5" y="4"/>
                      <a:pt x="4" y="0"/>
                      <a:pt x="4" y="0"/>
                    </a:cubicBezTo>
                    <a:cubicBezTo>
                      <a:pt x="4" y="0"/>
                      <a:pt x="0" y="2"/>
                      <a:pt x="0" y="5"/>
                    </a:cubicBezTo>
                    <a:cubicBezTo>
                      <a:pt x="0" y="6"/>
                      <a:pt x="2" y="8"/>
                      <a:pt x="6" y="10"/>
                    </a:cubicBezTo>
                    <a:cubicBezTo>
                      <a:pt x="7" y="13"/>
                      <a:pt x="8" y="16"/>
                      <a:pt x="8" y="16"/>
                    </a:cubicBezTo>
                    <a:cubicBezTo>
                      <a:pt x="9" y="21"/>
                      <a:pt x="11" y="35"/>
                      <a:pt x="14" y="39"/>
                    </a:cubicBezTo>
                    <a:cubicBezTo>
                      <a:pt x="16" y="42"/>
                      <a:pt x="24" y="61"/>
                      <a:pt x="26" y="61"/>
                    </a:cubicBezTo>
                    <a:cubicBezTo>
                      <a:pt x="27" y="61"/>
                      <a:pt x="32" y="49"/>
                      <a:pt x="33" y="47"/>
                    </a:cubicBezTo>
                    <a:cubicBezTo>
                      <a:pt x="36" y="42"/>
                      <a:pt x="39" y="28"/>
                      <a:pt x="40" y="25"/>
                    </a:cubicBezTo>
                    <a:cubicBezTo>
                      <a:pt x="40" y="24"/>
                      <a:pt x="41" y="23"/>
                      <a:pt x="41" y="22"/>
                    </a:cubicBezTo>
                    <a:cubicBezTo>
                      <a:pt x="46" y="22"/>
                      <a:pt x="41" y="17"/>
                      <a:pt x="44" y="16"/>
                    </a:cubicBezTo>
                    <a:cubicBezTo>
                      <a:pt x="48" y="14"/>
                      <a:pt x="33" y="14"/>
                      <a:pt x="31" y="14"/>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2">
                <a:extLst>
                  <a:ext uri="{FF2B5EF4-FFF2-40B4-BE49-F238E27FC236}">
                    <a16:creationId xmlns:a16="http://schemas.microsoft.com/office/drawing/2014/main" id="{89BB741B-D233-90E1-46B1-302EAF2D5A7B}"/>
                  </a:ext>
                </a:extLst>
              </p:cNvPr>
              <p:cNvSpPr>
                <a:spLocks/>
              </p:cNvSpPr>
              <p:nvPr/>
            </p:nvSpPr>
            <p:spPr bwMode="gray">
              <a:xfrm>
                <a:off x="7438000" y="3530294"/>
                <a:ext cx="144934" cy="200205"/>
              </a:xfrm>
              <a:custGeom>
                <a:avLst/>
                <a:gdLst>
                  <a:gd name="T0" fmla="*/ 50 w 50"/>
                  <a:gd name="T1" fmla="*/ 0 h 69"/>
                  <a:gd name="T2" fmla="*/ 37 w 50"/>
                  <a:gd name="T3" fmla="*/ 28 h 69"/>
                  <a:gd name="T4" fmla="*/ 2 w 50"/>
                  <a:gd name="T5" fmla="*/ 69 h 69"/>
                  <a:gd name="T6" fmla="*/ 32 w 50"/>
                  <a:gd name="T7" fmla="*/ 43 h 69"/>
                  <a:gd name="T8" fmla="*/ 50 w 50"/>
                  <a:gd name="T9" fmla="*/ 0 h 69"/>
                </a:gdLst>
                <a:ahLst/>
                <a:cxnLst>
                  <a:cxn ang="0">
                    <a:pos x="T0" y="T1"/>
                  </a:cxn>
                  <a:cxn ang="0">
                    <a:pos x="T2" y="T3"/>
                  </a:cxn>
                  <a:cxn ang="0">
                    <a:pos x="T4" y="T5"/>
                  </a:cxn>
                  <a:cxn ang="0">
                    <a:pos x="T6" y="T7"/>
                  </a:cxn>
                  <a:cxn ang="0">
                    <a:pos x="T8" y="T9"/>
                  </a:cxn>
                </a:cxnLst>
                <a:rect l="0" t="0" r="r" b="b"/>
                <a:pathLst>
                  <a:path w="50" h="69">
                    <a:moveTo>
                      <a:pt x="50" y="0"/>
                    </a:moveTo>
                    <a:cubicBezTo>
                      <a:pt x="50" y="0"/>
                      <a:pt x="42" y="20"/>
                      <a:pt x="37" y="28"/>
                    </a:cubicBezTo>
                    <a:cubicBezTo>
                      <a:pt x="32" y="37"/>
                      <a:pt x="4" y="68"/>
                      <a:pt x="2" y="69"/>
                    </a:cubicBezTo>
                    <a:cubicBezTo>
                      <a:pt x="0" y="69"/>
                      <a:pt x="27" y="51"/>
                      <a:pt x="32" y="43"/>
                    </a:cubicBezTo>
                    <a:cubicBezTo>
                      <a:pt x="36" y="36"/>
                      <a:pt x="50" y="0"/>
                      <a:pt x="50"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3">
                <a:extLst>
                  <a:ext uri="{FF2B5EF4-FFF2-40B4-BE49-F238E27FC236}">
                    <a16:creationId xmlns:a16="http://schemas.microsoft.com/office/drawing/2014/main" id="{E98AD9E3-388D-E7BA-42DC-192FE4DD3723}"/>
                  </a:ext>
                </a:extLst>
              </p:cNvPr>
              <p:cNvSpPr>
                <a:spLocks/>
              </p:cNvSpPr>
              <p:nvPr/>
            </p:nvSpPr>
            <p:spPr bwMode="gray">
              <a:xfrm>
                <a:off x="7832268" y="3626098"/>
                <a:ext cx="81065" cy="140021"/>
              </a:xfrm>
              <a:custGeom>
                <a:avLst/>
                <a:gdLst>
                  <a:gd name="T0" fmla="*/ 19 w 28"/>
                  <a:gd name="T1" fmla="*/ 33 h 48"/>
                  <a:gd name="T2" fmla="*/ 21 w 28"/>
                  <a:gd name="T3" fmla="*/ 14 h 48"/>
                  <a:gd name="T4" fmla="*/ 24 w 28"/>
                  <a:gd name="T5" fmla="*/ 6 h 48"/>
                  <a:gd name="T6" fmla="*/ 26 w 28"/>
                  <a:gd name="T7" fmla="*/ 32 h 48"/>
                  <a:gd name="T8" fmla="*/ 4 w 28"/>
                  <a:gd name="T9" fmla="*/ 45 h 48"/>
                  <a:gd name="T10" fmla="*/ 19 w 28"/>
                  <a:gd name="T11" fmla="*/ 33 h 48"/>
                </a:gdLst>
                <a:ahLst/>
                <a:cxnLst>
                  <a:cxn ang="0">
                    <a:pos x="T0" y="T1"/>
                  </a:cxn>
                  <a:cxn ang="0">
                    <a:pos x="T2" y="T3"/>
                  </a:cxn>
                  <a:cxn ang="0">
                    <a:pos x="T4" y="T5"/>
                  </a:cxn>
                  <a:cxn ang="0">
                    <a:pos x="T6" y="T7"/>
                  </a:cxn>
                  <a:cxn ang="0">
                    <a:pos x="T8" y="T9"/>
                  </a:cxn>
                  <a:cxn ang="0">
                    <a:pos x="T10" y="T11"/>
                  </a:cxn>
                </a:cxnLst>
                <a:rect l="0" t="0" r="r" b="b"/>
                <a:pathLst>
                  <a:path w="28" h="48">
                    <a:moveTo>
                      <a:pt x="19" y="33"/>
                    </a:moveTo>
                    <a:cubicBezTo>
                      <a:pt x="21" y="29"/>
                      <a:pt x="24" y="28"/>
                      <a:pt x="21" y="14"/>
                    </a:cubicBezTo>
                    <a:cubicBezTo>
                      <a:pt x="19" y="0"/>
                      <a:pt x="22" y="0"/>
                      <a:pt x="24" y="6"/>
                    </a:cubicBezTo>
                    <a:cubicBezTo>
                      <a:pt x="27" y="13"/>
                      <a:pt x="28" y="29"/>
                      <a:pt x="26" y="32"/>
                    </a:cubicBezTo>
                    <a:cubicBezTo>
                      <a:pt x="24" y="36"/>
                      <a:pt x="0" y="48"/>
                      <a:pt x="4" y="45"/>
                    </a:cubicBezTo>
                    <a:cubicBezTo>
                      <a:pt x="9" y="43"/>
                      <a:pt x="19" y="33"/>
                      <a:pt x="19" y="33"/>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4">
                <a:extLst>
                  <a:ext uri="{FF2B5EF4-FFF2-40B4-BE49-F238E27FC236}">
                    <a16:creationId xmlns:a16="http://schemas.microsoft.com/office/drawing/2014/main" id="{F2403410-740B-E55D-78EE-0A7DB8887E2D}"/>
                  </a:ext>
                </a:extLst>
              </p:cNvPr>
              <p:cNvSpPr>
                <a:spLocks/>
              </p:cNvSpPr>
              <p:nvPr/>
            </p:nvSpPr>
            <p:spPr bwMode="gray">
              <a:xfrm>
                <a:off x="7393783" y="2956701"/>
                <a:ext cx="432344" cy="338997"/>
              </a:xfrm>
              <a:custGeom>
                <a:avLst/>
                <a:gdLst>
                  <a:gd name="T0" fmla="*/ 10 w 149"/>
                  <a:gd name="T1" fmla="*/ 70 h 117"/>
                  <a:gd name="T2" fmla="*/ 33 w 149"/>
                  <a:gd name="T3" fmla="*/ 66 h 117"/>
                  <a:gd name="T4" fmla="*/ 51 w 149"/>
                  <a:gd name="T5" fmla="*/ 51 h 117"/>
                  <a:gd name="T6" fmla="*/ 70 w 149"/>
                  <a:gd name="T7" fmla="*/ 23 h 117"/>
                  <a:gd name="T8" fmla="*/ 82 w 149"/>
                  <a:gd name="T9" fmla="*/ 3 h 117"/>
                  <a:gd name="T10" fmla="*/ 104 w 149"/>
                  <a:gd name="T11" fmla="*/ 0 h 117"/>
                  <a:gd name="T12" fmla="*/ 127 w 149"/>
                  <a:gd name="T13" fmla="*/ 3 h 117"/>
                  <a:gd name="T14" fmla="*/ 140 w 149"/>
                  <a:gd name="T15" fmla="*/ 9 h 117"/>
                  <a:gd name="T16" fmla="*/ 148 w 149"/>
                  <a:gd name="T17" fmla="*/ 21 h 117"/>
                  <a:gd name="T18" fmla="*/ 135 w 149"/>
                  <a:gd name="T19" fmla="*/ 26 h 117"/>
                  <a:gd name="T20" fmla="*/ 125 w 149"/>
                  <a:gd name="T21" fmla="*/ 24 h 117"/>
                  <a:gd name="T22" fmla="*/ 105 w 149"/>
                  <a:gd name="T23" fmla="*/ 43 h 117"/>
                  <a:gd name="T24" fmla="*/ 77 w 149"/>
                  <a:gd name="T25" fmla="*/ 81 h 117"/>
                  <a:gd name="T26" fmla="*/ 23 w 149"/>
                  <a:gd name="T27" fmla="*/ 108 h 117"/>
                  <a:gd name="T28" fmla="*/ 1 w 149"/>
                  <a:gd name="T29" fmla="*/ 117 h 117"/>
                  <a:gd name="T30" fmla="*/ 2 w 149"/>
                  <a:gd name="T31" fmla="*/ 98 h 117"/>
                  <a:gd name="T32" fmla="*/ 3 w 149"/>
                  <a:gd name="T33" fmla="*/ 72 h 117"/>
                  <a:gd name="T34" fmla="*/ 10 w 149"/>
                  <a:gd name="T35"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17">
                    <a:moveTo>
                      <a:pt x="10" y="70"/>
                    </a:moveTo>
                    <a:cubicBezTo>
                      <a:pt x="10" y="70"/>
                      <a:pt x="30" y="68"/>
                      <a:pt x="33" y="66"/>
                    </a:cubicBezTo>
                    <a:cubicBezTo>
                      <a:pt x="37" y="65"/>
                      <a:pt x="48" y="56"/>
                      <a:pt x="51" y="51"/>
                    </a:cubicBezTo>
                    <a:cubicBezTo>
                      <a:pt x="53" y="46"/>
                      <a:pt x="63" y="32"/>
                      <a:pt x="70" y="23"/>
                    </a:cubicBezTo>
                    <a:cubicBezTo>
                      <a:pt x="78" y="14"/>
                      <a:pt x="78" y="5"/>
                      <a:pt x="82" y="3"/>
                    </a:cubicBezTo>
                    <a:cubicBezTo>
                      <a:pt x="87" y="0"/>
                      <a:pt x="96" y="0"/>
                      <a:pt x="104" y="0"/>
                    </a:cubicBezTo>
                    <a:cubicBezTo>
                      <a:pt x="111" y="1"/>
                      <a:pt x="122" y="0"/>
                      <a:pt x="127" y="3"/>
                    </a:cubicBezTo>
                    <a:cubicBezTo>
                      <a:pt x="133" y="6"/>
                      <a:pt x="134" y="5"/>
                      <a:pt x="140" y="9"/>
                    </a:cubicBezTo>
                    <a:cubicBezTo>
                      <a:pt x="146" y="13"/>
                      <a:pt x="146" y="16"/>
                      <a:pt x="148" y="21"/>
                    </a:cubicBezTo>
                    <a:cubicBezTo>
                      <a:pt x="149" y="26"/>
                      <a:pt x="140" y="29"/>
                      <a:pt x="135" y="26"/>
                    </a:cubicBezTo>
                    <a:cubicBezTo>
                      <a:pt x="131" y="22"/>
                      <a:pt x="128" y="22"/>
                      <a:pt x="125" y="24"/>
                    </a:cubicBezTo>
                    <a:cubicBezTo>
                      <a:pt x="123" y="27"/>
                      <a:pt x="110" y="37"/>
                      <a:pt x="105" y="43"/>
                    </a:cubicBezTo>
                    <a:cubicBezTo>
                      <a:pt x="100" y="49"/>
                      <a:pt x="84" y="76"/>
                      <a:pt x="77" y="81"/>
                    </a:cubicBezTo>
                    <a:cubicBezTo>
                      <a:pt x="70" y="86"/>
                      <a:pt x="32" y="102"/>
                      <a:pt x="23" y="108"/>
                    </a:cubicBezTo>
                    <a:cubicBezTo>
                      <a:pt x="13" y="114"/>
                      <a:pt x="1" y="117"/>
                      <a:pt x="1" y="117"/>
                    </a:cubicBezTo>
                    <a:cubicBezTo>
                      <a:pt x="1" y="117"/>
                      <a:pt x="4" y="113"/>
                      <a:pt x="2" y="98"/>
                    </a:cubicBezTo>
                    <a:cubicBezTo>
                      <a:pt x="0" y="83"/>
                      <a:pt x="2" y="72"/>
                      <a:pt x="3" y="72"/>
                    </a:cubicBezTo>
                    <a:cubicBezTo>
                      <a:pt x="4" y="72"/>
                      <a:pt x="10" y="70"/>
                      <a:pt x="10" y="70"/>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5">
                <a:extLst>
                  <a:ext uri="{FF2B5EF4-FFF2-40B4-BE49-F238E27FC236}">
                    <a16:creationId xmlns:a16="http://schemas.microsoft.com/office/drawing/2014/main" id="{33409059-4B08-3FA0-23F0-DDB099578FAA}"/>
                  </a:ext>
                </a:extLst>
              </p:cNvPr>
              <p:cNvSpPr>
                <a:spLocks/>
              </p:cNvSpPr>
              <p:nvPr/>
            </p:nvSpPr>
            <p:spPr bwMode="gray">
              <a:xfrm>
                <a:off x="7617324" y="3002147"/>
                <a:ext cx="81065" cy="40533"/>
              </a:xfrm>
              <a:custGeom>
                <a:avLst/>
                <a:gdLst>
                  <a:gd name="T0" fmla="*/ 0 w 28"/>
                  <a:gd name="T1" fmla="*/ 2 h 14"/>
                  <a:gd name="T2" fmla="*/ 12 w 28"/>
                  <a:gd name="T3" fmla="*/ 1 h 14"/>
                  <a:gd name="T4" fmla="*/ 25 w 28"/>
                  <a:gd name="T5" fmla="*/ 1 h 14"/>
                  <a:gd name="T6" fmla="*/ 27 w 28"/>
                  <a:gd name="T7" fmla="*/ 5 h 14"/>
                  <a:gd name="T8" fmla="*/ 19 w 28"/>
                  <a:gd name="T9" fmla="*/ 13 h 14"/>
                  <a:gd name="T10" fmla="*/ 25 w 28"/>
                  <a:gd name="T11" fmla="*/ 7 h 14"/>
                  <a:gd name="T12" fmla="*/ 21 w 28"/>
                  <a:gd name="T13" fmla="*/ 2 h 14"/>
                  <a:gd name="T14" fmla="*/ 0 w 28"/>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4">
                    <a:moveTo>
                      <a:pt x="0" y="2"/>
                    </a:moveTo>
                    <a:cubicBezTo>
                      <a:pt x="0" y="2"/>
                      <a:pt x="6" y="1"/>
                      <a:pt x="12" y="1"/>
                    </a:cubicBezTo>
                    <a:cubicBezTo>
                      <a:pt x="19" y="1"/>
                      <a:pt x="23" y="0"/>
                      <a:pt x="25" y="1"/>
                    </a:cubicBezTo>
                    <a:cubicBezTo>
                      <a:pt x="27" y="3"/>
                      <a:pt x="28" y="2"/>
                      <a:pt x="27" y="5"/>
                    </a:cubicBezTo>
                    <a:cubicBezTo>
                      <a:pt x="26" y="9"/>
                      <a:pt x="20" y="13"/>
                      <a:pt x="19" y="13"/>
                    </a:cubicBezTo>
                    <a:cubicBezTo>
                      <a:pt x="18" y="14"/>
                      <a:pt x="25" y="11"/>
                      <a:pt x="25" y="7"/>
                    </a:cubicBezTo>
                    <a:cubicBezTo>
                      <a:pt x="25" y="3"/>
                      <a:pt x="22" y="2"/>
                      <a:pt x="21" y="2"/>
                    </a:cubicBezTo>
                    <a:cubicBezTo>
                      <a:pt x="19" y="2"/>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6">
                <a:extLst>
                  <a:ext uri="{FF2B5EF4-FFF2-40B4-BE49-F238E27FC236}">
                    <a16:creationId xmlns:a16="http://schemas.microsoft.com/office/drawing/2014/main" id="{D3BF8F11-6DD6-C308-5F7C-570EA3CE9637}"/>
                  </a:ext>
                </a:extLst>
              </p:cNvPr>
              <p:cNvSpPr>
                <a:spLocks/>
              </p:cNvSpPr>
              <p:nvPr/>
            </p:nvSpPr>
            <p:spPr bwMode="gray">
              <a:xfrm>
                <a:off x="7649259" y="2980038"/>
                <a:ext cx="148619" cy="36848"/>
              </a:xfrm>
              <a:custGeom>
                <a:avLst/>
                <a:gdLst>
                  <a:gd name="T0" fmla="*/ 0 w 51"/>
                  <a:gd name="T1" fmla="*/ 7 h 13"/>
                  <a:gd name="T2" fmla="*/ 15 w 51"/>
                  <a:gd name="T3" fmla="*/ 3 h 13"/>
                  <a:gd name="T4" fmla="*/ 37 w 51"/>
                  <a:gd name="T5" fmla="*/ 3 h 13"/>
                  <a:gd name="T6" fmla="*/ 50 w 51"/>
                  <a:gd name="T7" fmla="*/ 12 h 13"/>
                  <a:gd name="T8" fmla="*/ 42 w 51"/>
                  <a:gd name="T9" fmla="*/ 6 h 13"/>
                  <a:gd name="T10" fmla="*/ 28 w 51"/>
                  <a:gd name="T11" fmla="*/ 0 h 13"/>
                  <a:gd name="T12" fmla="*/ 8 w 51"/>
                  <a:gd name="T13" fmla="*/ 2 h 13"/>
                  <a:gd name="T14" fmla="*/ 0 w 51"/>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
                    <a:moveTo>
                      <a:pt x="0" y="7"/>
                    </a:moveTo>
                    <a:cubicBezTo>
                      <a:pt x="0" y="7"/>
                      <a:pt x="8" y="3"/>
                      <a:pt x="15" y="3"/>
                    </a:cubicBezTo>
                    <a:cubicBezTo>
                      <a:pt x="21" y="3"/>
                      <a:pt x="34" y="2"/>
                      <a:pt x="37" y="3"/>
                    </a:cubicBezTo>
                    <a:cubicBezTo>
                      <a:pt x="39" y="5"/>
                      <a:pt x="50" y="11"/>
                      <a:pt x="50" y="12"/>
                    </a:cubicBezTo>
                    <a:cubicBezTo>
                      <a:pt x="51" y="13"/>
                      <a:pt x="44" y="7"/>
                      <a:pt x="42" y="6"/>
                    </a:cubicBezTo>
                    <a:cubicBezTo>
                      <a:pt x="40" y="5"/>
                      <a:pt x="31" y="0"/>
                      <a:pt x="28" y="0"/>
                    </a:cubicBezTo>
                    <a:cubicBezTo>
                      <a:pt x="24" y="0"/>
                      <a:pt x="11" y="1"/>
                      <a:pt x="8" y="2"/>
                    </a:cubicBezTo>
                    <a:cubicBezTo>
                      <a:pt x="5" y="3"/>
                      <a:pt x="0" y="7"/>
                      <a:pt x="0" y="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7">
                <a:extLst>
                  <a:ext uri="{FF2B5EF4-FFF2-40B4-BE49-F238E27FC236}">
                    <a16:creationId xmlns:a16="http://schemas.microsoft.com/office/drawing/2014/main" id="{443506DE-E1BA-BFE5-CC96-3FF9312899C2}"/>
                  </a:ext>
                </a:extLst>
              </p:cNvPr>
              <p:cNvSpPr>
                <a:spLocks/>
              </p:cNvSpPr>
              <p:nvPr/>
            </p:nvSpPr>
            <p:spPr bwMode="gray">
              <a:xfrm>
                <a:off x="7776997" y="2999690"/>
                <a:ext cx="49130" cy="38076"/>
              </a:xfrm>
              <a:custGeom>
                <a:avLst/>
                <a:gdLst>
                  <a:gd name="T0" fmla="*/ 14 w 17"/>
                  <a:gd name="T1" fmla="*/ 0 h 13"/>
                  <a:gd name="T2" fmla="*/ 17 w 17"/>
                  <a:gd name="T3" fmla="*/ 7 h 13"/>
                  <a:gd name="T4" fmla="*/ 13 w 17"/>
                  <a:gd name="T5" fmla="*/ 12 h 13"/>
                  <a:gd name="T6" fmla="*/ 5 w 17"/>
                  <a:gd name="T7" fmla="*/ 12 h 13"/>
                  <a:gd name="T8" fmla="*/ 0 w 17"/>
                  <a:gd name="T9" fmla="*/ 9 h 13"/>
                  <a:gd name="T10" fmla="*/ 8 w 17"/>
                  <a:gd name="T11" fmla="*/ 10 h 13"/>
                  <a:gd name="T12" fmla="*/ 14 w 17"/>
                  <a:gd name="T13" fmla="*/ 8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14" y="0"/>
                      <a:pt x="17" y="6"/>
                      <a:pt x="17" y="7"/>
                    </a:cubicBezTo>
                    <a:cubicBezTo>
                      <a:pt x="16" y="8"/>
                      <a:pt x="13" y="12"/>
                      <a:pt x="13" y="12"/>
                    </a:cubicBezTo>
                    <a:cubicBezTo>
                      <a:pt x="12" y="12"/>
                      <a:pt x="6" y="13"/>
                      <a:pt x="5" y="12"/>
                    </a:cubicBezTo>
                    <a:cubicBezTo>
                      <a:pt x="4" y="12"/>
                      <a:pt x="0" y="9"/>
                      <a:pt x="0" y="9"/>
                    </a:cubicBezTo>
                    <a:cubicBezTo>
                      <a:pt x="0" y="9"/>
                      <a:pt x="6" y="10"/>
                      <a:pt x="8" y="10"/>
                    </a:cubicBezTo>
                    <a:cubicBezTo>
                      <a:pt x="10" y="10"/>
                      <a:pt x="13" y="11"/>
                      <a:pt x="14" y="8"/>
                    </a:cubicBezTo>
                    <a:cubicBezTo>
                      <a:pt x="14" y="5"/>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8">
                <a:extLst>
                  <a:ext uri="{FF2B5EF4-FFF2-40B4-BE49-F238E27FC236}">
                    <a16:creationId xmlns:a16="http://schemas.microsoft.com/office/drawing/2014/main" id="{CE55C398-DDB4-FE8C-8E73-B0EE5FAEF260}"/>
                  </a:ext>
                </a:extLst>
              </p:cNvPr>
              <p:cNvSpPr>
                <a:spLocks/>
              </p:cNvSpPr>
              <p:nvPr/>
            </p:nvSpPr>
            <p:spPr bwMode="gray">
              <a:xfrm>
                <a:off x="7657857" y="2961614"/>
                <a:ext cx="127738" cy="23337"/>
              </a:xfrm>
              <a:custGeom>
                <a:avLst/>
                <a:gdLst>
                  <a:gd name="T0" fmla="*/ 44 w 44"/>
                  <a:gd name="T1" fmla="*/ 8 h 8"/>
                  <a:gd name="T2" fmla="*/ 33 w 44"/>
                  <a:gd name="T3" fmla="*/ 3 h 8"/>
                  <a:gd name="T4" fmla="*/ 15 w 44"/>
                  <a:gd name="T5" fmla="*/ 1 h 8"/>
                  <a:gd name="T6" fmla="*/ 0 w 44"/>
                  <a:gd name="T7" fmla="*/ 4 h 8"/>
                  <a:gd name="T8" fmla="*/ 10 w 44"/>
                  <a:gd name="T9" fmla="*/ 0 h 8"/>
                  <a:gd name="T10" fmla="*/ 27 w 44"/>
                  <a:gd name="T11" fmla="*/ 0 h 8"/>
                  <a:gd name="T12" fmla="*/ 38 w 44"/>
                  <a:gd name="T13" fmla="*/ 3 h 8"/>
                  <a:gd name="T14" fmla="*/ 44 w 4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
                    <a:moveTo>
                      <a:pt x="44" y="8"/>
                    </a:moveTo>
                    <a:cubicBezTo>
                      <a:pt x="43" y="7"/>
                      <a:pt x="35" y="3"/>
                      <a:pt x="33" y="3"/>
                    </a:cubicBezTo>
                    <a:cubicBezTo>
                      <a:pt x="31" y="2"/>
                      <a:pt x="23" y="1"/>
                      <a:pt x="15" y="1"/>
                    </a:cubicBezTo>
                    <a:cubicBezTo>
                      <a:pt x="8" y="2"/>
                      <a:pt x="0" y="4"/>
                      <a:pt x="0" y="4"/>
                    </a:cubicBezTo>
                    <a:cubicBezTo>
                      <a:pt x="0" y="4"/>
                      <a:pt x="7" y="0"/>
                      <a:pt x="10" y="0"/>
                    </a:cubicBezTo>
                    <a:cubicBezTo>
                      <a:pt x="14" y="0"/>
                      <a:pt x="24" y="0"/>
                      <a:pt x="27" y="0"/>
                    </a:cubicBezTo>
                    <a:cubicBezTo>
                      <a:pt x="30" y="0"/>
                      <a:pt x="37" y="2"/>
                      <a:pt x="38" y="3"/>
                    </a:cubicBezTo>
                    <a:cubicBezTo>
                      <a:pt x="39" y="3"/>
                      <a:pt x="44" y="8"/>
                      <a:pt x="44" y="8"/>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9">
                <a:extLst>
                  <a:ext uri="{FF2B5EF4-FFF2-40B4-BE49-F238E27FC236}">
                    <a16:creationId xmlns:a16="http://schemas.microsoft.com/office/drawing/2014/main" id="{5AB42E5E-C4FD-D158-B53F-A28D7B2D7A23}"/>
                  </a:ext>
                </a:extLst>
              </p:cNvPr>
              <p:cNvSpPr>
                <a:spLocks/>
              </p:cNvSpPr>
              <p:nvPr/>
            </p:nvSpPr>
            <p:spPr bwMode="gray">
              <a:xfrm>
                <a:off x="7597672" y="3066016"/>
                <a:ext cx="68782" cy="116684"/>
              </a:xfrm>
              <a:custGeom>
                <a:avLst/>
                <a:gdLst>
                  <a:gd name="T0" fmla="*/ 0 w 24"/>
                  <a:gd name="T1" fmla="*/ 40 h 40"/>
                  <a:gd name="T2" fmla="*/ 10 w 24"/>
                  <a:gd name="T3" fmla="*/ 29 h 40"/>
                  <a:gd name="T4" fmla="*/ 15 w 24"/>
                  <a:gd name="T5" fmla="*/ 8 h 40"/>
                  <a:gd name="T6" fmla="*/ 24 w 24"/>
                  <a:gd name="T7" fmla="*/ 0 h 40"/>
                  <a:gd name="T8" fmla="*/ 16 w 24"/>
                  <a:gd name="T9" fmla="*/ 8 h 40"/>
                  <a:gd name="T10" fmla="*/ 13 w 24"/>
                  <a:gd name="T11" fmla="*/ 22 h 40"/>
                  <a:gd name="T12" fmla="*/ 8 w 24"/>
                  <a:gd name="T13" fmla="*/ 36 h 40"/>
                  <a:gd name="T14" fmla="*/ 0 w 24"/>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0">
                    <a:moveTo>
                      <a:pt x="0" y="40"/>
                    </a:moveTo>
                    <a:cubicBezTo>
                      <a:pt x="2" y="39"/>
                      <a:pt x="9" y="36"/>
                      <a:pt x="10" y="29"/>
                    </a:cubicBezTo>
                    <a:cubicBezTo>
                      <a:pt x="12" y="21"/>
                      <a:pt x="12" y="11"/>
                      <a:pt x="15" y="8"/>
                    </a:cubicBezTo>
                    <a:cubicBezTo>
                      <a:pt x="18" y="4"/>
                      <a:pt x="24" y="0"/>
                      <a:pt x="24" y="0"/>
                    </a:cubicBezTo>
                    <a:cubicBezTo>
                      <a:pt x="24" y="0"/>
                      <a:pt x="17" y="7"/>
                      <a:pt x="16" y="8"/>
                    </a:cubicBezTo>
                    <a:cubicBezTo>
                      <a:pt x="15" y="10"/>
                      <a:pt x="13" y="20"/>
                      <a:pt x="13" y="22"/>
                    </a:cubicBezTo>
                    <a:cubicBezTo>
                      <a:pt x="13" y="24"/>
                      <a:pt x="10" y="35"/>
                      <a:pt x="8" y="36"/>
                    </a:cubicBezTo>
                    <a:cubicBezTo>
                      <a:pt x="6" y="37"/>
                      <a:pt x="0" y="40"/>
                      <a:pt x="0" y="4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0">
                <a:extLst>
                  <a:ext uri="{FF2B5EF4-FFF2-40B4-BE49-F238E27FC236}">
                    <a16:creationId xmlns:a16="http://schemas.microsoft.com/office/drawing/2014/main" id="{984E6999-05C1-456B-FF52-32769CFD6EE9}"/>
                  </a:ext>
                </a:extLst>
              </p:cNvPr>
              <p:cNvSpPr>
                <a:spLocks/>
              </p:cNvSpPr>
              <p:nvPr/>
            </p:nvSpPr>
            <p:spPr bwMode="gray">
              <a:xfrm>
                <a:off x="7661541" y="3020570"/>
                <a:ext cx="92119" cy="112999"/>
              </a:xfrm>
              <a:custGeom>
                <a:avLst/>
                <a:gdLst>
                  <a:gd name="T0" fmla="*/ 6 w 32"/>
                  <a:gd name="T1" fmla="*/ 25 h 39"/>
                  <a:gd name="T2" fmla="*/ 16 w 32"/>
                  <a:gd name="T3" fmla="*/ 9 h 39"/>
                  <a:gd name="T4" fmla="*/ 25 w 32"/>
                  <a:gd name="T5" fmla="*/ 3 h 39"/>
                  <a:gd name="T6" fmla="*/ 32 w 32"/>
                  <a:gd name="T7" fmla="*/ 1 h 39"/>
                  <a:gd name="T8" fmla="*/ 29 w 32"/>
                  <a:gd name="T9" fmla="*/ 7 h 39"/>
                  <a:gd name="T10" fmla="*/ 18 w 32"/>
                  <a:gd name="T11" fmla="*/ 15 h 39"/>
                  <a:gd name="T12" fmla="*/ 9 w 32"/>
                  <a:gd name="T13" fmla="*/ 26 h 39"/>
                  <a:gd name="T14" fmla="*/ 0 w 32"/>
                  <a:gd name="T15" fmla="*/ 39 h 39"/>
                  <a:gd name="T16" fmla="*/ 4 w 32"/>
                  <a:gd name="T17" fmla="*/ 31 h 39"/>
                  <a:gd name="T18" fmla="*/ 6 w 32"/>
                  <a:gd name="T19"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9">
                    <a:moveTo>
                      <a:pt x="6" y="25"/>
                    </a:moveTo>
                    <a:cubicBezTo>
                      <a:pt x="8" y="20"/>
                      <a:pt x="13" y="10"/>
                      <a:pt x="16" y="9"/>
                    </a:cubicBezTo>
                    <a:cubicBezTo>
                      <a:pt x="18" y="7"/>
                      <a:pt x="21" y="6"/>
                      <a:pt x="25" y="3"/>
                    </a:cubicBezTo>
                    <a:cubicBezTo>
                      <a:pt x="28" y="0"/>
                      <a:pt x="32" y="1"/>
                      <a:pt x="32" y="1"/>
                    </a:cubicBezTo>
                    <a:cubicBezTo>
                      <a:pt x="32" y="1"/>
                      <a:pt x="31" y="5"/>
                      <a:pt x="29" y="7"/>
                    </a:cubicBezTo>
                    <a:cubicBezTo>
                      <a:pt x="26" y="8"/>
                      <a:pt x="19" y="15"/>
                      <a:pt x="18" y="15"/>
                    </a:cubicBezTo>
                    <a:cubicBezTo>
                      <a:pt x="18" y="16"/>
                      <a:pt x="10" y="25"/>
                      <a:pt x="9" y="26"/>
                    </a:cubicBezTo>
                    <a:cubicBezTo>
                      <a:pt x="8" y="27"/>
                      <a:pt x="0" y="39"/>
                      <a:pt x="0" y="39"/>
                    </a:cubicBezTo>
                    <a:cubicBezTo>
                      <a:pt x="0" y="39"/>
                      <a:pt x="3" y="33"/>
                      <a:pt x="4" y="31"/>
                    </a:cubicBezTo>
                    <a:cubicBezTo>
                      <a:pt x="5" y="28"/>
                      <a:pt x="6" y="25"/>
                      <a:pt x="6" y="2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id="{D7E0C188-DE72-E1A8-C603-2888D2EF2739}"/>
                  </a:ext>
                </a:extLst>
              </p:cNvPr>
              <p:cNvSpPr>
                <a:spLocks/>
              </p:cNvSpPr>
              <p:nvPr/>
            </p:nvSpPr>
            <p:spPr bwMode="gray">
              <a:xfrm>
                <a:off x="7399924" y="3159363"/>
                <a:ext cx="95804" cy="138793"/>
              </a:xfrm>
              <a:custGeom>
                <a:avLst/>
                <a:gdLst>
                  <a:gd name="T0" fmla="*/ 5 w 33"/>
                  <a:gd name="T1" fmla="*/ 0 h 48"/>
                  <a:gd name="T2" fmla="*/ 7 w 33"/>
                  <a:gd name="T3" fmla="*/ 16 h 48"/>
                  <a:gd name="T4" fmla="*/ 5 w 33"/>
                  <a:gd name="T5" fmla="*/ 39 h 48"/>
                  <a:gd name="T6" fmla="*/ 33 w 33"/>
                  <a:gd name="T7" fmla="*/ 32 h 48"/>
                  <a:gd name="T8" fmla="*/ 29 w 33"/>
                  <a:gd name="T9" fmla="*/ 35 h 48"/>
                  <a:gd name="T10" fmla="*/ 6 w 33"/>
                  <a:gd name="T11" fmla="*/ 46 h 48"/>
                  <a:gd name="T12" fmla="*/ 1 w 33"/>
                  <a:gd name="T13" fmla="*/ 43 h 48"/>
                  <a:gd name="T14" fmla="*/ 0 w 33"/>
                  <a:gd name="T15" fmla="*/ 27 h 48"/>
                  <a:gd name="T16" fmla="*/ 3 w 33"/>
                  <a:gd name="T17" fmla="*/ 10 h 48"/>
                  <a:gd name="T18" fmla="*/ 5 w 33"/>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8">
                    <a:moveTo>
                      <a:pt x="5" y="0"/>
                    </a:moveTo>
                    <a:cubicBezTo>
                      <a:pt x="5" y="0"/>
                      <a:pt x="7" y="12"/>
                      <a:pt x="7" y="16"/>
                    </a:cubicBezTo>
                    <a:cubicBezTo>
                      <a:pt x="7" y="20"/>
                      <a:pt x="2" y="38"/>
                      <a:pt x="5" y="39"/>
                    </a:cubicBezTo>
                    <a:cubicBezTo>
                      <a:pt x="9" y="40"/>
                      <a:pt x="33" y="32"/>
                      <a:pt x="33" y="32"/>
                    </a:cubicBezTo>
                    <a:cubicBezTo>
                      <a:pt x="33" y="32"/>
                      <a:pt x="32" y="34"/>
                      <a:pt x="29" y="35"/>
                    </a:cubicBezTo>
                    <a:cubicBezTo>
                      <a:pt x="26" y="36"/>
                      <a:pt x="11" y="44"/>
                      <a:pt x="6" y="46"/>
                    </a:cubicBezTo>
                    <a:cubicBezTo>
                      <a:pt x="1" y="47"/>
                      <a:pt x="1" y="48"/>
                      <a:pt x="1" y="43"/>
                    </a:cubicBezTo>
                    <a:cubicBezTo>
                      <a:pt x="1" y="39"/>
                      <a:pt x="0" y="31"/>
                      <a:pt x="0" y="27"/>
                    </a:cubicBezTo>
                    <a:cubicBezTo>
                      <a:pt x="0" y="23"/>
                      <a:pt x="0" y="14"/>
                      <a:pt x="3" y="10"/>
                    </a:cubicBezTo>
                    <a:cubicBezTo>
                      <a:pt x="7" y="7"/>
                      <a:pt x="5" y="0"/>
                      <a:pt x="5"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2">
                <a:extLst>
                  <a:ext uri="{FF2B5EF4-FFF2-40B4-BE49-F238E27FC236}">
                    <a16:creationId xmlns:a16="http://schemas.microsoft.com/office/drawing/2014/main" id="{0877E92E-D527-F86E-9D30-D603438900B0}"/>
                  </a:ext>
                </a:extLst>
              </p:cNvPr>
              <p:cNvSpPr>
                <a:spLocks/>
              </p:cNvSpPr>
              <p:nvPr/>
            </p:nvSpPr>
            <p:spPr bwMode="gray">
              <a:xfrm>
                <a:off x="7151818" y="3142167"/>
                <a:ext cx="264074" cy="272672"/>
              </a:xfrm>
              <a:custGeom>
                <a:avLst/>
                <a:gdLst>
                  <a:gd name="T0" fmla="*/ 83 w 91"/>
                  <a:gd name="T1" fmla="*/ 2 h 94"/>
                  <a:gd name="T2" fmla="*/ 82 w 91"/>
                  <a:gd name="T3" fmla="*/ 2 h 94"/>
                  <a:gd name="T4" fmla="*/ 81 w 91"/>
                  <a:gd name="T5" fmla="*/ 1 h 94"/>
                  <a:gd name="T6" fmla="*/ 81 w 91"/>
                  <a:gd name="T7" fmla="*/ 1 h 94"/>
                  <a:gd name="T8" fmla="*/ 79 w 91"/>
                  <a:gd name="T9" fmla="*/ 1 h 94"/>
                  <a:gd name="T10" fmla="*/ 79 w 91"/>
                  <a:gd name="T11" fmla="*/ 2 h 94"/>
                  <a:gd name="T12" fmla="*/ 52 w 91"/>
                  <a:gd name="T13" fmla="*/ 2 h 94"/>
                  <a:gd name="T14" fmla="*/ 10 w 91"/>
                  <a:gd name="T15" fmla="*/ 0 h 94"/>
                  <a:gd name="T16" fmla="*/ 2 w 91"/>
                  <a:gd name="T17" fmla="*/ 0 h 94"/>
                  <a:gd name="T18" fmla="*/ 27 w 91"/>
                  <a:gd name="T19" fmla="*/ 3 h 94"/>
                  <a:gd name="T20" fmla="*/ 62 w 91"/>
                  <a:gd name="T21" fmla="*/ 4 h 94"/>
                  <a:gd name="T22" fmla="*/ 80 w 91"/>
                  <a:gd name="T23" fmla="*/ 9 h 94"/>
                  <a:gd name="T24" fmla="*/ 83 w 91"/>
                  <a:gd name="T25" fmla="*/ 11 h 94"/>
                  <a:gd name="T26" fmla="*/ 81 w 91"/>
                  <a:gd name="T27" fmla="*/ 31 h 94"/>
                  <a:gd name="T28" fmla="*/ 82 w 91"/>
                  <a:gd name="T29" fmla="*/ 81 h 94"/>
                  <a:gd name="T30" fmla="*/ 84 w 91"/>
                  <a:gd name="T31" fmla="*/ 81 h 94"/>
                  <a:gd name="T32" fmla="*/ 85 w 91"/>
                  <a:gd name="T33" fmla="*/ 47 h 94"/>
                  <a:gd name="T34" fmla="*/ 88 w 91"/>
                  <a:gd name="T35" fmla="*/ 18 h 94"/>
                  <a:gd name="T36" fmla="*/ 83 w 91"/>
                  <a:gd name="T37"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94">
                    <a:moveTo>
                      <a:pt x="83" y="2"/>
                    </a:moveTo>
                    <a:cubicBezTo>
                      <a:pt x="83" y="2"/>
                      <a:pt x="83" y="2"/>
                      <a:pt x="82" y="2"/>
                    </a:cubicBezTo>
                    <a:cubicBezTo>
                      <a:pt x="82" y="1"/>
                      <a:pt x="82" y="1"/>
                      <a:pt x="81" y="1"/>
                    </a:cubicBezTo>
                    <a:cubicBezTo>
                      <a:pt x="81" y="1"/>
                      <a:pt x="81" y="1"/>
                      <a:pt x="81" y="1"/>
                    </a:cubicBezTo>
                    <a:cubicBezTo>
                      <a:pt x="80" y="1"/>
                      <a:pt x="80" y="1"/>
                      <a:pt x="79" y="1"/>
                    </a:cubicBezTo>
                    <a:cubicBezTo>
                      <a:pt x="79" y="1"/>
                      <a:pt x="79" y="2"/>
                      <a:pt x="79" y="2"/>
                    </a:cubicBezTo>
                    <a:cubicBezTo>
                      <a:pt x="73" y="2"/>
                      <a:pt x="61" y="2"/>
                      <a:pt x="52" y="2"/>
                    </a:cubicBezTo>
                    <a:cubicBezTo>
                      <a:pt x="43" y="2"/>
                      <a:pt x="22" y="0"/>
                      <a:pt x="10" y="0"/>
                    </a:cubicBezTo>
                    <a:cubicBezTo>
                      <a:pt x="10" y="0"/>
                      <a:pt x="5" y="0"/>
                      <a:pt x="2" y="0"/>
                    </a:cubicBezTo>
                    <a:cubicBezTo>
                      <a:pt x="0" y="0"/>
                      <a:pt x="20" y="3"/>
                      <a:pt x="27" y="3"/>
                    </a:cubicBezTo>
                    <a:cubicBezTo>
                      <a:pt x="35" y="4"/>
                      <a:pt x="54" y="3"/>
                      <a:pt x="62" y="4"/>
                    </a:cubicBezTo>
                    <a:cubicBezTo>
                      <a:pt x="69" y="4"/>
                      <a:pt x="80" y="9"/>
                      <a:pt x="80" y="9"/>
                    </a:cubicBezTo>
                    <a:cubicBezTo>
                      <a:pt x="80" y="9"/>
                      <a:pt x="83" y="10"/>
                      <a:pt x="83" y="11"/>
                    </a:cubicBezTo>
                    <a:cubicBezTo>
                      <a:pt x="83" y="12"/>
                      <a:pt x="83" y="26"/>
                      <a:pt x="81" y="31"/>
                    </a:cubicBezTo>
                    <a:cubicBezTo>
                      <a:pt x="80" y="35"/>
                      <a:pt x="82" y="69"/>
                      <a:pt x="82" y="81"/>
                    </a:cubicBezTo>
                    <a:cubicBezTo>
                      <a:pt x="82" y="94"/>
                      <a:pt x="84" y="84"/>
                      <a:pt x="84" y="81"/>
                    </a:cubicBezTo>
                    <a:cubicBezTo>
                      <a:pt x="84" y="79"/>
                      <a:pt x="85" y="60"/>
                      <a:pt x="85" y="47"/>
                    </a:cubicBezTo>
                    <a:cubicBezTo>
                      <a:pt x="85" y="35"/>
                      <a:pt x="85" y="31"/>
                      <a:pt x="88" y="18"/>
                    </a:cubicBezTo>
                    <a:cubicBezTo>
                      <a:pt x="91" y="6"/>
                      <a:pt x="83" y="2"/>
                      <a:pt x="83" y="2"/>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3">
                <a:extLst>
                  <a:ext uri="{FF2B5EF4-FFF2-40B4-BE49-F238E27FC236}">
                    <a16:creationId xmlns:a16="http://schemas.microsoft.com/office/drawing/2014/main" id="{63CE1E7F-8BAD-8223-0DC1-6B1CD26D4472}"/>
                  </a:ext>
                </a:extLst>
              </p:cNvPr>
              <p:cNvSpPr>
                <a:spLocks/>
              </p:cNvSpPr>
              <p:nvPr/>
            </p:nvSpPr>
            <p:spPr bwMode="gray">
              <a:xfrm>
                <a:off x="7266045" y="1870928"/>
                <a:ext cx="708701" cy="824156"/>
              </a:xfrm>
              <a:custGeom>
                <a:avLst/>
                <a:gdLst>
                  <a:gd name="T0" fmla="*/ 225 w 244"/>
                  <a:gd name="T1" fmla="*/ 53 h 284"/>
                  <a:gd name="T2" fmla="*/ 187 w 244"/>
                  <a:gd name="T3" fmla="*/ 13 h 284"/>
                  <a:gd name="T4" fmla="*/ 151 w 244"/>
                  <a:gd name="T5" fmla="*/ 2 h 284"/>
                  <a:gd name="T6" fmla="*/ 139 w 244"/>
                  <a:gd name="T7" fmla="*/ 0 h 284"/>
                  <a:gd name="T8" fmla="*/ 118 w 244"/>
                  <a:gd name="T9" fmla="*/ 14 h 284"/>
                  <a:gd name="T10" fmla="*/ 88 w 244"/>
                  <a:gd name="T11" fmla="*/ 41 h 284"/>
                  <a:gd name="T12" fmla="*/ 58 w 244"/>
                  <a:gd name="T13" fmla="*/ 89 h 284"/>
                  <a:gd name="T14" fmla="*/ 45 w 244"/>
                  <a:gd name="T15" fmla="*/ 134 h 284"/>
                  <a:gd name="T16" fmla="*/ 32 w 244"/>
                  <a:gd name="T17" fmla="*/ 163 h 284"/>
                  <a:gd name="T18" fmla="*/ 5 w 244"/>
                  <a:gd name="T19" fmla="*/ 189 h 284"/>
                  <a:gd name="T20" fmla="*/ 5 w 244"/>
                  <a:gd name="T21" fmla="*/ 196 h 284"/>
                  <a:gd name="T22" fmla="*/ 9 w 244"/>
                  <a:gd name="T23" fmla="*/ 195 h 284"/>
                  <a:gd name="T24" fmla="*/ 20 w 244"/>
                  <a:gd name="T25" fmla="*/ 188 h 284"/>
                  <a:gd name="T26" fmla="*/ 36 w 244"/>
                  <a:gd name="T27" fmla="*/ 185 h 284"/>
                  <a:gd name="T28" fmla="*/ 57 w 244"/>
                  <a:gd name="T29" fmla="*/ 228 h 284"/>
                  <a:gd name="T30" fmla="*/ 85 w 244"/>
                  <a:gd name="T31" fmla="*/ 267 h 284"/>
                  <a:gd name="T32" fmla="*/ 79 w 244"/>
                  <a:gd name="T33" fmla="*/ 254 h 284"/>
                  <a:gd name="T34" fmla="*/ 70 w 244"/>
                  <a:gd name="T35" fmla="*/ 228 h 284"/>
                  <a:gd name="T36" fmla="*/ 106 w 244"/>
                  <a:gd name="T37" fmla="*/ 259 h 284"/>
                  <a:gd name="T38" fmla="*/ 116 w 244"/>
                  <a:gd name="T39" fmla="*/ 262 h 284"/>
                  <a:gd name="T40" fmla="*/ 82 w 244"/>
                  <a:gd name="T41" fmla="*/ 214 h 284"/>
                  <a:gd name="T42" fmla="*/ 84 w 244"/>
                  <a:gd name="T43" fmla="*/ 175 h 284"/>
                  <a:gd name="T44" fmla="*/ 103 w 244"/>
                  <a:gd name="T45" fmla="*/ 204 h 284"/>
                  <a:gd name="T46" fmla="*/ 119 w 244"/>
                  <a:gd name="T47" fmla="*/ 213 h 284"/>
                  <a:gd name="T48" fmla="*/ 104 w 244"/>
                  <a:gd name="T49" fmla="*/ 187 h 284"/>
                  <a:gd name="T50" fmla="*/ 95 w 244"/>
                  <a:gd name="T51" fmla="*/ 145 h 284"/>
                  <a:gd name="T52" fmla="*/ 101 w 244"/>
                  <a:gd name="T53" fmla="*/ 103 h 284"/>
                  <a:gd name="T54" fmla="*/ 136 w 244"/>
                  <a:gd name="T55" fmla="*/ 78 h 284"/>
                  <a:gd name="T56" fmla="*/ 183 w 244"/>
                  <a:gd name="T57" fmla="*/ 60 h 284"/>
                  <a:gd name="T58" fmla="*/ 204 w 244"/>
                  <a:gd name="T59" fmla="*/ 59 h 284"/>
                  <a:gd name="T60" fmla="*/ 217 w 244"/>
                  <a:gd name="T61" fmla="*/ 100 h 284"/>
                  <a:gd name="T62" fmla="*/ 211 w 244"/>
                  <a:gd name="T63" fmla="*/ 123 h 284"/>
                  <a:gd name="T64" fmla="*/ 198 w 244"/>
                  <a:gd name="T65" fmla="*/ 140 h 284"/>
                  <a:gd name="T66" fmla="*/ 189 w 244"/>
                  <a:gd name="T67" fmla="*/ 163 h 284"/>
                  <a:gd name="T68" fmla="*/ 159 w 244"/>
                  <a:gd name="T69" fmla="*/ 185 h 284"/>
                  <a:gd name="T70" fmla="*/ 133 w 244"/>
                  <a:gd name="T71" fmla="*/ 200 h 284"/>
                  <a:gd name="T72" fmla="*/ 126 w 244"/>
                  <a:gd name="T73" fmla="*/ 216 h 284"/>
                  <a:gd name="T74" fmla="*/ 140 w 244"/>
                  <a:gd name="T75" fmla="*/ 242 h 284"/>
                  <a:gd name="T76" fmla="*/ 143 w 244"/>
                  <a:gd name="T77" fmla="*/ 263 h 284"/>
                  <a:gd name="T78" fmla="*/ 147 w 244"/>
                  <a:gd name="T79" fmla="*/ 254 h 284"/>
                  <a:gd name="T80" fmla="*/ 145 w 244"/>
                  <a:gd name="T81" fmla="*/ 221 h 284"/>
                  <a:gd name="T82" fmla="*/ 158 w 244"/>
                  <a:gd name="T83" fmla="*/ 217 h 284"/>
                  <a:gd name="T84" fmla="*/ 175 w 244"/>
                  <a:gd name="T85" fmla="*/ 262 h 284"/>
                  <a:gd name="T86" fmla="*/ 184 w 244"/>
                  <a:gd name="T87" fmla="*/ 251 h 284"/>
                  <a:gd name="T88" fmla="*/ 197 w 244"/>
                  <a:gd name="T89" fmla="*/ 262 h 284"/>
                  <a:gd name="T90" fmla="*/ 197 w 244"/>
                  <a:gd name="T91" fmla="*/ 249 h 284"/>
                  <a:gd name="T92" fmla="*/ 203 w 244"/>
                  <a:gd name="T93" fmla="*/ 246 h 284"/>
                  <a:gd name="T94" fmla="*/ 210 w 244"/>
                  <a:gd name="T95" fmla="*/ 253 h 284"/>
                  <a:gd name="T96" fmla="*/ 200 w 244"/>
                  <a:gd name="T97" fmla="*/ 234 h 284"/>
                  <a:gd name="T98" fmla="*/ 195 w 244"/>
                  <a:gd name="T99" fmla="*/ 199 h 284"/>
                  <a:gd name="T100" fmla="*/ 224 w 244"/>
                  <a:gd name="T101" fmla="*/ 183 h 284"/>
                  <a:gd name="T102" fmla="*/ 244 w 244"/>
                  <a:gd name="T103" fmla="*/ 114 h 284"/>
                  <a:gd name="T104" fmla="*/ 225 w 244"/>
                  <a:gd name="T105" fmla="*/ 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84">
                    <a:moveTo>
                      <a:pt x="225" y="53"/>
                    </a:moveTo>
                    <a:cubicBezTo>
                      <a:pt x="220" y="45"/>
                      <a:pt x="191" y="17"/>
                      <a:pt x="187" y="13"/>
                    </a:cubicBezTo>
                    <a:cubicBezTo>
                      <a:pt x="182" y="9"/>
                      <a:pt x="151" y="2"/>
                      <a:pt x="151" y="2"/>
                    </a:cubicBezTo>
                    <a:cubicBezTo>
                      <a:pt x="151" y="2"/>
                      <a:pt x="144" y="0"/>
                      <a:pt x="139" y="0"/>
                    </a:cubicBezTo>
                    <a:cubicBezTo>
                      <a:pt x="134" y="0"/>
                      <a:pt x="122" y="11"/>
                      <a:pt x="118" y="14"/>
                    </a:cubicBezTo>
                    <a:cubicBezTo>
                      <a:pt x="114" y="18"/>
                      <a:pt x="101" y="32"/>
                      <a:pt x="88" y="41"/>
                    </a:cubicBezTo>
                    <a:cubicBezTo>
                      <a:pt x="75" y="51"/>
                      <a:pt x="61" y="85"/>
                      <a:pt x="58" y="89"/>
                    </a:cubicBezTo>
                    <a:cubicBezTo>
                      <a:pt x="55" y="93"/>
                      <a:pt x="46" y="121"/>
                      <a:pt x="45" y="134"/>
                    </a:cubicBezTo>
                    <a:cubicBezTo>
                      <a:pt x="43" y="147"/>
                      <a:pt x="37" y="159"/>
                      <a:pt x="32" y="163"/>
                    </a:cubicBezTo>
                    <a:cubicBezTo>
                      <a:pt x="26" y="167"/>
                      <a:pt x="9" y="185"/>
                      <a:pt x="5" y="189"/>
                    </a:cubicBezTo>
                    <a:cubicBezTo>
                      <a:pt x="0" y="193"/>
                      <a:pt x="0" y="198"/>
                      <a:pt x="5" y="196"/>
                    </a:cubicBezTo>
                    <a:cubicBezTo>
                      <a:pt x="6" y="196"/>
                      <a:pt x="8" y="195"/>
                      <a:pt x="9" y="195"/>
                    </a:cubicBezTo>
                    <a:cubicBezTo>
                      <a:pt x="12" y="193"/>
                      <a:pt x="16" y="190"/>
                      <a:pt x="20" y="188"/>
                    </a:cubicBezTo>
                    <a:cubicBezTo>
                      <a:pt x="29" y="183"/>
                      <a:pt x="34" y="180"/>
                      <a:pt x="36" y="185"/>
                    </a:cubicBezTo>
                    <a:cubicBezTo>
                      <a:pt x="38" y="190"/>
                      <a:pt x="49" y="216"/>
                      <a:pt x="57" y="228"/>
                    </a:cubicBezTo>
                    <a:cubicBezTo>
                      <a:pt x="66" y="240"/>
                      <a:pt x="82" y="264"/>
                      <a:pt x="85" y="267"/>
                    </a:cubicBezTo>
                    <a:cubicBezTo>
                      <a:pt x="84" y="265"/>
                      <a:pt x="82" y="262"/>
                      <a:pt x="79" y="254"/>
                    </a:cubicBezTo>
                    <a:cubicBezTo>
                      <a:pt x="70" y="235"/>
                      <a:pt x="66" y="224"/>
                      <a:pt x="70" y="228"/>
                    </a:cubicBezTo>
                    <a:cubicBezTo>
                      <a:pt x="73" y="231"/>
                      <a:pt x="94" y="253"/>
                      <a:pt x="106" y="259"/>
                    </a:cubicBezTo>
                    <a:cubicBezTo>
                      <a:pt x="117" y="265"/>
                      <a:pt x="126" y="268"/>
                      <a:pt x="116" y="262"/>
                    </a:cubicBezTo>
                    <a:cubicBezTo>
                      <a:pt x="106" y="256"/>
                      <a:pt x="81" y="221"/>
                      <a:pt x="82" y="214"/>
                    </a:cubicBezTo>
                    <a:cubicBezTo>
                      <a:pt x="82" y="207"/>
                      <a:pt x="83" y="174"/>
                      <a:pt x="84" y="175"/>
                    </a:cubicBezTo>
                    <a:cubicBezTo>
                      <a:pt x="86" y="177"/>
                      <a:pt x="98" y="201"/>
                      <a:pt x="103" y="204"/>
                    </a:cubicBezTo>
                    <a:cubicBezTo>
                      <a:pt x="108" y="207"/>
                      <a:pt x="123" y="219"/>
                      <a:pt x="119" y="213"/>
                    </a:cubicBezTo>
                    <a:cubicBezTo>
                      <a:pt x="115" y="207"/>
                      <a:pt x="107" y="193"/>
                      <a:pt x="104" y="187"/>
                    </a:cubicBezTo>
                    <a:cubicBezTo>
                      <a:pt x="101" y="180"/>
                      <a:pt x="96" y="150"/>
                      <a:pt x="95" y="145"/>
                    </a:cubicBezTo>
                    <a:cubicBezTo>
                      <a:pt x="95" y="140"/>
                      <a:pt x="96" y="110"/>
                      <a:pt x="101" y="103"/>
                    </a:cubicBezTo>
                    <a:cubicBezTo>
                      <a:pt x="106" y="96"/>
                      <a:pt x="123" y="80"/>
                      <a:pt x="136" y="78"/>
                    </a:cubicBezTo>
                    <a:cubicBezTo>
                      <a:pt x="148" y="76"/>
                      <a:pt x="178" y="65"/>
                      <a:pt x="183" y="60"/>
                    </a:cubicBezTo>
                    <a:cubicBezTo>
                      <a:pt x="188" y="56"/>
                      <a:pt x="201" y="54"/>
                      <a:pt x="204" y="59"/>
                    </a:cubicBezTo>
                    <a:cubicBezTo>
                      <a:pt x="207" y="64"/>
                      <a:pt x="217" y="94"/>
                      <a:pt x="217" y="100"/>
                    </a:cubicBezTo>
                    <a:cubicBezTo>
                      <a:pt x="217" y="106"/>
                      <a:pt x="215" y="115"/>
                      <a:pt x="211" y="123"/>
                    </a:cubicBezTo>
                    <a:cubicBezTo>
                      <a:pt x="208" y="131"/>
                      <a:pt x="198" y="136"/>
                      <a:pt x="198" y="140"/>
                    </a:cubicBezTo>
                    <a:cubicBezTo>
                      <a:pt x="198" y="144"/>
                      <a:pt x="194" y="160"/>
                      <a:pt x="189" y="163"/>
                    </a:cubicBezTo>
                    <a:cubicBezTo>
                      <a:pt x="184" y="166"/>
                      <a:pt x="163" y="180"/>
                      <a:pt x="159" y="185"/>
                    </a:cubicBezTo>
                    <a:cubicBezTo>
                      <a:pt x="155" y="190"/>
                      <a:pt x="137" y="200"/>
                      <a:pt x="133" y="200"/>
                    </a:cubicBezTo>
                    <a:cubicBezTo>
                      <a:pt x="129" y="200"/>
                      <a:pt x="125" y="210"/>
                      <a:pt x="126" y="216"/>
                    </a:cubicBezTo>
                    <a:cubicBezTo>
                      <a:pt x="127" y="222"/>
                      <a:pt x="136" y="232"/>
                      <a:pt x="140" y="242"/>
                    </a:cubicBezTo>
                    <a:cubicBezTo>
                      <a:pt x="143" y="250"/>
                      <a:pt x="144" y="259"/>
                      <a:pt x="143" y="263"/>
                    </a:cubicBezTo>
                    <a:cubicBezTo>
                      <a:pt x="145" y="260"/>
                      <a:pt x="146" y="257"/>
                      <a:pt x="147" y="254"/>
                    </a:cubicBezTo>
                    <a:cubicBezTo>
                      <a:pt x="150" y="241"/>
                      <a:pt x="145" y="227"/>
                      <a:pt x="145" y="221"/>
                    </a:cubicBezTo>
                    <a:cubicBezTo>
                      <a:pt x="146" y="215"/>
                      <a:pt x="152" y="214"/>
                      <a:pt x="158" y="217"/>
                    </a:cubicBezTo>
                    <a:cubicBezTo>
                      <a:pt x="164" y="220"/>
                      <a:pt x="167" y="241"/>
                      <a:pt x="175" y="262"/>
                    </a:cubicBezTo>
                    <a:cubicBezTo>
                      <a:pt x="184" y="284"/>
                      <a:pt x="181" y="256"/>
                      <a:pt x="184" y="251"/>
                    </a:cubicBezTo>
                    <a:cubicBezTo>
                      <a:pt x="186" y="246"/>
                      <a:pt x="193" y="255"/>
                      <a:pt x="197" y="262"/>
                    </a:cubicBezTo>
                    <a:cubicBezTo>
                      <a:pt x="201" y="269"/>
                      <a:pt x="199" y="257"/>
                      <a:pt x="197" y="249"/>
                    </a:cubicBezTo>
                    <a:cubicBezTo>
                      <a:pt x="196" y="241"/>
                      <a:pt x="197" y="240"/>
                      <a:pt x="203" y="246"/>
                    </a:cubicBezTo>
                    <a:cubicBezTo>
                      <a:pt x="209" y="252"/>
                      <a:pt x="211" y="258"/>
                      <a:pt x="210" y="253"/>
                    </a:cubicBezTo>
                    <a:cubicBezTo>
                      <a:pt x="209" y="249"/>
                      <a:pt x="205" y="238"/>
                      <a:pt x="200" y="234"/>
                    </a:cubicBezTo>
                    <a:cubicBezTo>
                      <a:pt x="194" y="230"/>
                      <a:pt x="194" y="207"/>
                      <a:pt x="195" y="199"/>
                    </a:cubicBezTo>
                    <a:cubicBezTo>
                      <a:pt x="197" y="191"/>
                      <a:pt x="208" y="187"/>
                      <a:pt x="224" y="183"/>
                    </a:cubicBezTo>
                    <a:cubicBezTo>
                      <a:pt x="240" y="178"/>
                      <a:pt x="243" y="128"/>
                      <a:pt x="244" y="114"/>
                    </a:cubicBezTo>
                    <a:cubicBezTo>
                      <a:pt x="244" y="101"/>
                      <a:pt x="229" y="61"/>
                      <a:pt x="225" y="53"/>
                    </a:cubicBezTo>
                    <a:close/>
                  </a:path>
                </a:pathLst>
              </a:custGeom>
              <a:solidFill>
                <a:srgbClr val="F4CF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4">
                <a:extLst>
                  <a:ext uri="{FF2B5EF4-FFF2-40B4-BE49-F238E27FC236}">
                    <a16:creationId xmlns:a16="http://schemas.microsoft.com/office/drawing/2014/main" id="{02B04B55-98C3-17C3-9F6C-ECD426CF2866}"/>
                  </a:ext>
                </a:extLst>
              </p:cNvPr>
              <p:cNvSpPr>
                <a:spLocks/>
              </p:cNvSpPr>
              <p:nvPr/>
            </p:nvSpPr>
            <p:spPr bwMode="gray">
              <a:xfrm>
                <a:off x="7713128" y="1900406"/>
                <a:ext cx="125282" cy="109315"/>
              </a:xfrm>
              <a:custGeom>
                <a:avLst/>
                <a:gdLst>
                  <a:gd name="T0" fmla="*/ 43 w 43"/>
                  <a:gd name="T1" fmla="*/ 38 h 38"/>
                  <a:gd name="T2" fmla="*/ 32 w 43"/>
                  <a:gd name="T3" fmla="*/ 17 h 38"/>
                  <a:gd name="T4" fmla="*/ 0 w 43"/>
                  <a:gd name="T5" fmla="*/ 0 h 38"/>
                  <a:gd name="T6" fmla="*/ 11 w 43"/>
                  <a:gd name="T7" fmla="*/ 3 h 38"/>
                  <a:gd name="T8" fmla="*/ 30 w 43"/>
                  <a:gd name="T9" fmla="*/ 13 h 38"/>
                  <a:gd name="T10" fmla="*/ 37 w 43"/>
                  <a:gd name="T11" fmla="*/ 20 h 38"/>
                  <a:gd name="T12" fmla="*/ 43 w 4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43" h="38">
                    <a:moveTo>
                      <a:pt x="43" y="38"/>
                    </a:moveTo>
                    <a:cubicBezTo>
                      <a:pt x="43" y="37"/>
                      <a:pt x="36" y="22"/>
                      <a:pt x="32" y="17"/>
                    </a:cubicBezTo>
                    <a:cubicBezTo>
                      <a:pt x="28" y="13"/>
                      <a:pt x="0" y="0"/>
                      <a:pt x="0" y="0"/>
                    </a:cubicBezTo>
                    <a:cubicBezTo>
                      <a:pt x="0" y="0"/>
                      <a:pt x="8" y="3"/>
                      <a:pt x="11" y="3"/>
                    </a:cubicBezTo>
                    <a:cubicBezTo>
                      <a:pt x="13" y="4"/>
                      <a:pt x="28" y="11"/>
                      <a:pt x="30" y="13"/>
                    </a:cubicBezTo>
                    <a:cubicBezTo>
                      <a:pt x="32" y="14"/>
                      <a:pt x="36" y="18"/>
                      <a:pt x="37" y="20"/>
                    </a:cubicBezTo>
                    <a:cubicBezTo>
                      <a:pt x="38" y="22"/>
                      <a:pt x="43" y="38"/>
                      <a:pt x="43" y="38"/>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5">
                <a:extLst>
                  <a:ext uri="{FF2B5EF4-FFF2-40B4-BE49-F238E27FC236}">
                    <a16:creationId xmlns:a16="http://schemas.microsoft.com/office/drawing/2014/main" id="{D05EF767-A4D7-08D5-5AE3-78E24E1BAB50}"/>
                  </a:ext>
                </a:extLst>
              </p:cNvPr>
              <p:cNvSpPr>
                <a:spLocks/>
              </p:cNvSpPr>
              <p:nvPr/>
            </p:nvSpPr>
            <p:spPr bwMode="gray">
              <a:xfrm>
                <a:off x="7866659" y="2056394"/>
                <a:ext cx="81065" cy="293552"/>
              </a:xfrm>
              <a:custGeom>
                <a:avLst/>
                <a:gdLst>
                  <a:gd name="T0" fmla="*/ 7 w 28"/>
                  <a:gd name="T1" fmla="*/ 0 h 101"/>
                  <a:gd name="T2" fmla="*/ 18 w 28"/>
                  <a:gd name="T3" fmla="*/ 25 h 101"/>
                  <a:gd name="T4" fmla="*/ 23 w 28"/>
                  <a:gd name="T5" fmla="*/ 61 h 101"/>
                  <a:gd name="T6" fmla="*/ 7 w 28"/>
                  <a:gd name="T7" fmla="*/ 86 h 101"/>
                  <a:gd name="T8" fmla="*/ 5 w 28"/>
                  <a:gd name="T9" fmla="*/ 95 h 101"/>
                  <a:gd name="T10" fmla="*/ 12 w 28"/>
                  <a:gd name="T11" fmla="*/ 83 h 101"/>
                  <a:gd name="T12" fmla="*/ 28 w 28"/>
                  <a:gd name="T13" fmla="*/ 63 h 101"/>
                  <a:gd name="T14" fmla="*/ 22 w 28"/>
                  <a:gd name="T15" fmla="*/ 29 h 101"/>
                  <a:gd name="T16" fmla="*/ 10 w 28"/>
                  <a:gd name="T17" fmla="*/ 2 h 101"/>
                  <a:gd name="T18" fmla="*/ 7 w 28"/>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01">
                    <a:moveTo>
                      <a:pt x="7" y="0"/>
                    </a:moveTo>
                    <a:cubicBezTo>
                      <a:pt x="7" y="0"/>
                      <a:pt x="17" y="18"/>
                      <a:pt x="18" y="25"/>
                    </a:cubicBezTo>
                    <a:cubicBezTo>
                      <a:pt x="19" y="31"/>
                      <a:pt x="24" y="59"/>
                      <a:pt x="23" y="61"/>
                    </a:cubicBezTo>
                    <a:cubicBezTo>
                      <a:pt x="21" y="64"/>
                      <a:pt x="14" y="70"/>
                      <a:pt x="7" y="86"/>
                    </a:cubicBezTo>
                    <a:cubicBezTo>
                      <a:pt x="0" y="101"/>
                      <a:pt x="5" y="95"/>
                      <a:pt x="5" y="95"/>
                    </a:cubicBezTo>
                    <a:cubicBezTo>
                      <a:pt x="5" y="95"/>
                      <a:pt x="6" y="89"/>
                      <a:pt x="12" y="83"/>
                    </a:cubicBezTo>
                    <a:cubicBezTo>
                      <a:pt x="17" y="77"/>
                      <a:pt x="27" y="64"/>
                      <a:pt x="28" y="63"/>
                    </a:cubicBezTo>
                    <a:cubicBezTo>
                      <a:pt x="28" y="62"/>
                      <a:pt x="22" y="30"/>
                      <a:pt x="22" y="29"/>
                    </a:cubicBezTo>
                    <a:cubicBezTo>
                      <a:pt x="22" y="27"/>
                      <a:pt x="12" y="4"/>
                      <a:pt x="10" y="2"/>
                    </a:cubicBezTo>
                    <a:cubicBezTo>
                      <a:pt x="9" y="1"/>
                      <a:pt x="7" y="0"/>
                      <a:pt x="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6">
                <a:extLst>
                  <a:ext uri="{FF2B5EF4-FFF2-40B4-BE49-F238E27FC236}">
                    <a16:creationId xmlns:a16="http://schemas.microsoft.com/office/drawing/2014/main" id="{BDA14E59-BBED-18F3-34D9-2997C0DBBA46}"/>
                  </a:ext>
                </a:extLst>
              </p:cNvPr>
              <p:cNvSpPr>
                <a:spLocks/>
              </p:cNvSpPr>
              <p:nvPr/>
            </p:nvSpPr>
            <p:spPr bwMode="gray">
              <a:xfrm>
                <a:off x="7783138" y="2399076"/>
                <a:ext cx="49130" cy="176868"/>
              </a:xfrm>
              <a:custGeom>
                <a:avLst/>
                <a:gdLst>
                  <a:gd name="T0" fmla="*/ 17 w 17"/>
                  <a:gd name="T1" fmla="*/ 0 h 61"/>
                  <a:gd name="T2" fmla="*/ 5 w 17"/>
                  <a:gd name="T3" fmla="*/ 32 h 61"/>
                  <a:gd name="T4" fmla="*/ 11 w 17"/>
                  <a:gd name="T5" fmla="*/ 58 h 61"/>
                  <a:gd name="T6" fmla="*/ 4 w 17"/>
                  <a:gd name="T7" fmla="*/ 36 h 61"/>
                  <a:gd name="T8" fmla="*/ 6 w 17"/>
                  <a:gd name="T9" fmla="*/ 13 h 61"/>
                  <a:gd name="T10" fmla="*/ 17 w 17"/>
                  <a:gd name="T11" fmla="*/ 0 h 61"/>
                </a:gdLst>
                <a:ahLst/>
                <a:cxnLst>
                  <a:cxn ang="0">
                    <a:pos x="T0" y="T1"/>
                  </a:cxn>
                  <a:cxn ang="0">
                    <a:pos x="T2" y="T3"/>
                  </a:cxn>
                  <a:cxn ang="0">
                    <a:pos x="T4" y="T5"/>
                  </a:cxn>
                  <a:cxn ang="0">
                    <a:pos x="T6" y="T7"/>
                  </a:cxn>
                  <a:cxn ang="0">
                    <a:pos x="T8" y="T9"/>
                  </a:cxn>
                  <a:cxn ang="0">
                    <a:pos x="T10" y="T11"/>
                  </a:cxn>
                </a:cxnLst>
                <a:rect l="0" t="0" r="r" b="b"/>
                <a:pathLst>
                  <a:path w="17" h="61">
                    <a:moveTo>
                      <a:pt x="17" y="0"/>
                    </a:moveTo>
                    <a:cubicBezTo>
                      <a:pt x="13" y="2"/>
                      <a:pt x="2" y="21"/>
                      <a:pt x="5" y="32"/>
                    </a:cubicBezTo>
                    <a:cubicBezTo>
                      <a:pt x="8" y="42"/>
                      <a:pt x="12" y="54"/>
                      <a:pt x="11" y="58"/>
                    </a:cubicBezTo>
                    <a:cubicBezTo>
                      <a:pt x="10" y="61"/>
                      <a:pt x="7" y="41"/>
                      <a:pt x="4" y="36"/>
                    </a:cubicBezTo>
                    <a:cubicBezTo>
                      <a:pt x="0" y="31"/>
                      <a:pt x="4" y="15"/>
                      <a:pt x="6" y="13"/>
                    </a:cubicBezTo>
                    <a:cubicBezTo>
                      <a:pt x="7" y="11"/>
                      <a:pt x="17" y="0"/>
                      <a:pt x="1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7">
                <a:extLst>
                  <a:ext uri="{FF2B5EF4-FFF2-40B4-BE49-F238E27FC236}">
                    <a16:creationId xmlns:a16="http://schemas.microsoft.com/office/drawing/2014/main" id="{CFCD8FCA-DF4E-07CC-D390-898701F12918}"/>
                  </a:ext>
                </a:extLst>
              </p:cNvPr>
              <p:cNvSpPr>
                <a:spLocks/>
              </p:cNvSpPr>
              <p:nvPr/>
            </p:nvSpPr>
            <p:spPr bwMode="gray">
              <a:xfrm>
                <a:off x="7365533" y="2358544"/>
                <a:ext cx="2457" cy="2457"/>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0" y="1"/>
                      <a:pt x="1" y="0"/>
                    </a:cubicBezTo>
                    <a:close/>
                  </a:path>
                </a:pathLst>
              </a:custGeom>
              <a:solidFill>
                <a:srgbClr val="7A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8">
                <a:extLst>
                  <a:ext uri="{FF2B5EF4-FFF2-40B4-BE49-F238E27FC236}">
                    <a16:creationId xmlns:a16="http://schemas.microsoft.com/office/drawing/2014/main" id="{EC25E860-9527-72E8-5689-C560F9DC52E2}"/>
                  </a:ext>
                </a:extLst>
              </p:cNvPr>
              <p:cNvSpPr>
                <a:spLocks/>
              </p:cNvSpPr>
              <p:nvPr/>
            </p:nvSpPr>
            <p:spPr bwMode="gray">
              <a:xfrm>
                <a:off x="7367990" y="1955678"/>
                <a:ext cx="409008" cy="402866"/>
              </a:xfrm>
              <a:custGeom>
                <a:avLst/>
                <a:gdLst>
                  <a:gd name="T0" fmla="*/ 140 w 141"/>
                  <a:gd name="T1" fmla="*/ 11 h 139"/>
                  <a:gd name="T2" fmla="*/ 132 w 141"/>
                  <a:gd name="T3" fmla="*/ 18 h 139"/>
                  <a:gd name="T4" fmla="*/ 95 w 141"/>
                  <a:gd name="T5" fmla="*/ 36 h 139"/>
                  <a:gd name="T6" fmla="*/ 79 w 141"/>
                  <a:gd name="T7" fmla="*/ 44 h 139"/>
                  <a:gd name="T8" fmla="*/ 85 w 141"/>
                  <a:gd name="T9" fmla="*/ 34 h 139"/>
                  <a:gd name="T10" fmla="*/ 121 w 141"/>
                  <a:gd name="T11" fmla="*/ 0 h 139"/>
                  <a:gd name="T12" fmla="*/ 87 w 141"/>
                  <a:gd name="T13" fmla="*/ 28 h 139"/>
                  <a:gd name="T14" fmla="*/ 68 w 141"/>
                  <a:gd name="T15" fmla="*/ 55 h 139"/>
                  <a:gd name="T16" fmla="*/ 42 w 141"/>
                  <a:gd name="T17" fmla="*/ 92 h 139"/>
                  <a:gd name="T18" fmla="*/ 12 w 141"/>
                  <a:gd name="T19" fmla="*/ 119 h 139"/>
                  <a:gd name="T20" fmla="*/ 0 w 141"/>
                  <a:gd name="T21" fmla="*/ 139 h 139"/>
                  <a:gd name="T22" fmla="*/ 24 w 141"/>
                  <a:gd name="T23" fmla="*/ 112 h 139"/>
                  <a:gd name="T24" fmla="*/ 63 w 141"/>
                  <a:gd name="T25" fmla="*/ 66 h 139"/>
                  <a:gd name="T26" fmla="*/ 73 w 141"/>
                  <a:gd name="T27" fmla="*/ 52 h 139"/>
                  <a:gd name="T28" fmla="*/ 120 w 141"/>
                  <a:gd name="T29" fmla="*/ 28 h 139"/>
                  <a:gd name="T30" fmla="*/ 139 w 141"/>
                  <a:gd name="T31" fmla="*/ 19 h 139"/>
                  <a:gd name="T32" fmla="*/ 140 w 141"/>
                  <a:gd name="T33" fmla="*/ 1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39">
                    <a:moveTo>
                      <a:pt x="140" y="11"/>
                    </a:moveTo>
                    <a:cubicBezTo>
                      <a:pt x="140" y="13"/>
                      <a:pt x="138" y="16"/>
                      <a:pt x="132" y="18"/>
                    </a:cubicBezTo>
                    <a:cubicBezTo>
                      <a:pt x="127" y="20"/>
                      <a:pt x="116" y="28"/>
                      <a:pt x="95" y="36"/>
                    </a:cubicBezTo>
                    <a:cubicBezTo>
                      <a:pt x="86" y="39"/>
                      <a:pt x="81" y="42"/>
                      <a:pt x="79" y="44"/>
                    </a:cubicBezTo>
                    <a:cubicBezTo>
                      <a:pt x="82" y="40"/>
                      <a:pt x="84" y="36"/>
                      <a:pt x="85" y="34"/>
                    </a:cubicBezTo>
                    <a:cubicBezTo>
                      <a:pt x="89" y="29"/>
                      <a:pt x="121" y="0"/>
                      <a:pt x="121" y="0"/>
                    </a:cubicBezTo>
                    <a:cubicBezTo>
                      <a:pt x="121" y="0"/>
                      <a:pt x="91" y="23"/>
                      <a:pt x="87" y="28"/>
                    </a:cubicBezTo>
                    <a:cubicBezTo>
                      <a:pt x="82" y="33"/>
                      <a:pt x="72" y="49"/>
                      <a:pt x="68" y="55"/>
                    </a:cubicBezTo>
                    <a:cubicBezTo>
                      <a:pt x="63" y="61"/>
                      <a:pt x="49" y="87"/>
                      <a:pt x="42" y="92"/>
                    </a:cubicBezTo>
                    <a:cubicBezTo>
                      <a:pt x="36" y="97"/>
                      <a:pt x="23" y="110"/>
                      <a:pt x="12" y="119"/>
                    </a:cubicBezTo>
                    <a:cubicBezTo>
                      <a:pt x="4" y="125"/>
                      <a:pt x="1" y="135"/>
                      <a:pt x="0" y="139"/>
                    </a:cubicBezTo>
                    <a:cubicBezTo>
                      <a:pt x="1" y="135"/>
                      <a:pt x="8" y="125"/>
                      <a:pt x="24" y="112"/>
                    </a:cubicBezTo>
                    <a:cubicBezTo>
                      <a:pt x="40" y="100"/>
                      <a:pt x="54" y="78"/>
                      <a:pt x="63" y="66"/>
                    </a:cubicBezTo>
                    <a:cubicBezTo>
                      <a:pt x="66" y="61"/>
                      <a:pt x="70" y="56"/>
                      <a:pt x="73" y="52"/>
                    </a:cubicBezTo>
                    <a:cubicBezTo>
                      <a:pt x="83" y="47"/>
                      <a:pt x="115" y="30"/>
                      <a:pt x="120" y="28"/>
                    </a:cubicBezTo>
                    <a:cubicBezTo>
                      <a:pt x="125" y="27"/>
                      <a:pt x="137" y="23"/>
                      <a:pt x="139" y="19"/>
                    </a:cubicBezTo>
                    <a:cubicBezTo>
                      <a:pt x="141" y="16"/>
                      <a:pt x="141" y="8"/>
                      <a:pt x="140" y="11"/>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9">
                <a:extLst>
                  <a:ext uri="{FF2B5EF4-FFF2-40B4-BE49-F238E27FC236}">
                    <a16:creationId xmlns:a16="http://schemas.microsoft.com/office/drawing/2014/main" id="{8630C8E8-EBD4-E6E0-BAAD-2CF6AC7EDA05}"/>
                  </a:ext>
                </a:extLst>
              </p:cNvPr>
              <p:cNvSpPr>
                <a:spLocks/>
              </p:cNvSpPr>
              <p:nvPr/>
            </p:nvSpPr>
            <p:spPr bwMode="gray">
              <a:xfrm>
                <a:off x="7449054" y="2329066"/>
                <a:ext cx="40533" cy="183010"/>
              </a:xfrm>
              <a:custGeom>
                <a:avLst/>
                <a:gdLst>
                  <a:gd name="T0" fmla="*/ 14 w 14"/>
                  <a:gd name="T1" fmla="*/ 0 h 63"/>
                  <a:gd name="T2" fmla="*/ 5 w 14"/>
                  <a:gd name="T3" fmla="*/ 27 h 63"/>
                  <a:gd name="T4" fmla="*/ 4 w 14"/>
                  <a:gd name="T5" fmla="*/ 57 h 63"/>
                  <a:gd name="T6" fmla="*/ 2 w 14"/>
                  <a:gd name="T7" fmla="*/ 36 h 63"/>
                  <a:gd name="T8" fmla="*/ 7 w 14"/>
                  <a:gd name="T9" fmla="*/ 12 h 63"/>
                  <a:gd name="T10" fmla="*/ 14 w 14"/>
                  <a:gd name="T11" fmla="*/ 0 h 63"/>
                </a:gdLst>
                <a:ahLst/>
                <a:cxnLst>
                  <a:cxn ang="0">
                    <a:pos x="T0" y="T1"/>
                  </a:cxn>
                  <a:cxn ang="0">
                    <a:pos x="T2" y="T3"/>
                  </a:cxn>
                  <a:cxn ang="0">
                    <a:pos x="T4" y="T5"/>
                  </a:cxn>
                  <a:cxn ang="0">
                    <a:pos x="T6" y="T7"/>
                  </a:cxn>
                  <a:cxn ang="0">
                    <a:pos x="T8" y="T9"/>
                  </a:cxn>
                  <a:cxn ang="0">
                    <a:pos x="T10" y="T11"/>
                  </a:cxn>
                </a:cxnLst>
                <a:rect l="0" t="0" r="r" b="b"/>
                <a:pathLst>
                  <a:path w="14" h="63">
                    <a:moveTo>
                      <a:pt x="14" y="0"/>
                    </a:moveTo>
                    <a:cubicBezTo>
                      <a:pt x="14" y="0"/>
                      <a:pt x="4" y="21"/>
                      <a:pt x="5" y="27"/>
                    </a:cubicBezTo>
                    <a:cubicBezTo>
                      <a:pt x="6" y="33"/>
                      <a:pt x="5" y="52"/>
                      <a:pt x="4" y="57"/>
                    </a:cubicBezTo>
                    <a:cubicBezTo>
                      <a:pt x="4" y="63"/>
                      <a:pt x="0" y="44"/>
                      <a:pt x="2" y="36"/>
                    </a:cubicBezTo>
                    <a:cubicBezTo>
                      <a:pt x="4" y="29"/>
                      <a:pt x="5" y="16"/>
                      <a:pt x="7" y="12"/>
                    </a:cubicBezTo>
                    <a:cubicBezTo>
                      <a:pt x="9" y="8"/>
                      <a:pt x="14" y="0"/>
                      <a:pt x="14"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0">
                <a:extLst>
                  <a:ext uri="{FF2B5EF4-FFF2-40B4-BE49-F238E27FC236}">
                    <a16:creationId xmlns:a16="http://schemas.microsoft.com/office/drawing/2014/main" id="{C17CF7E9-4947-4106-826C-D53217A338BA}"/>
                  </a:ext>
                </a:extLst>
              </p:cNvPr>
              <p:cNvSpPr>
                <a:spLocks/>
              </p:cNvSpPr>
              <p:nvPr/>
            </p:nvSpPr>
            <p:spPr bwMode="gray">
              <a:xfrm>
                <a:off x="7515380" y="2273794"/>
                <a:ext cx="55272" cy="174412"/>
              </a:xfrm>
              <a:custGeom>
                <a:avLst/>
                <a:gdLst>
                  <a:gd name="T0" fmla="*/ 5 w 19"/>
                  <a:gd name="T1" fmla="*/ 0 h 60"/>
                  <a:gd name="T2" fmla="*/ 4 w 19"/>
                  <a:gd name="T3" fmla="*/ 24 h 60"/>
                  <a:gd name="T4" fmla="*/ 19 w 19"/>
                  <a:gd name="T5" fmla="*/ 60 h 60"/>
                  <a:gd name="T6" fmla="*/ 4 w 19"/>
                  <a:gd name="T7" fmla="*/ 30 h 60"/>
                  <a:gd name="T8" fmla="*/ 0 w 19"/>
                  <a:gd name="T9" fmla="*/ 23 h 60"/>
                  <a:gd name="T10" fmla="*/ 5 w 19"/>
                  <a:gd name="T11" fmla="*/ 0 h 60"/>
                </a:gdLst>
                <a:ahLst/>
                <a:cxnLst>
                  <a:cxn ang="0">
                    <a:pos x="T0" y="T1"/>
                  </a:cxn>
                  <a:cxn ang="0">
                    <a:pos x="T2" y="T3"/>
                  </a:cxn>
                  <a:cxn ang="0">
                    <a:pos x="T4" y="T5"/>
                  </a:cxn>
                  <a:cxn ang="0">
                    <a:pos x="T6" y="T7"/>
                  </a:cxn>
                  <a:cxn ang="0">
                    <a:pos x="T8" y="T9"/>
                  </a:cxn>
                  <a:cxn ang="0">
                    <a:pos x="T10" y="T11"/>
                  </a:cxn>
                </a:cxnLst>
                <a:rect l="0" t="0" r="r" b="b"/>
                <a:pathLst>
                  <a:path w="19" h="60">
                    <a:moveTo>
                      <a:pt x="5" y="0"/>
                    </a:moveTo>
                    <a:cubicBezTo>
                      <a:pt x="5" y="0"/>
                      <a:pt x="0" y="11"/>
                      <a:pt x="4" y="24"/>
                    </a:cubicBezTo>
                    <a:cubicBezTo>
                      <a:pt x="8" y="36"/>
                      <a:pt x="19" y="60"/>
                      <a:pt x="19" y="60"/>
                    </a:cubicBezTo>
                    <a:cubicBezTo>
                      <a:pt x="19" y="60"/>
                      <a:pt x="6" y="32"/>
                      <a:pt x="4" y="30"/>
                    </a:cubicBezTo>
                    <a:cubicBezTo>
                      <a:pt x="3" y="28"/>
                      <a:pt x="0" y="28"/>
                      <a:pt x="0" y="23"/>
                    </a:cubicBezTo>
                    <a:cubicBezTo>
                      <a:pt x="0" y="18"/>
                      <a:pt x="5" y="0"/>
                      <a:pt x="5"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1">
                <a:extLst>
                  <a:ext uri="{FF2B5EF4-FFF2-40B4-BE49-F238E27FC236}">
                    <a16:creationId xmlns:a16="http://schemas.microsoft.com/office/drawing/2014/main" id="{2F5B7DAE-57A3-B46B-A5B2-BE36471B012B}"/>
                  </a:ext>
                </a:extLst>
              </p:cNvPr>
              <p:cNvSpPr>
                <a:spLocks/>
              </p:cNvSpPr>
              <p:nvPr/>
            </p:nvSpPr>
            <p:spPr bwMode="gray">
              <a:xfrm>
                <a:off x="7725410" y="2833876"/>
                <a:ext cx="585876" cy="383214"/>
              </a:xfrm>
              <a:custGeom>
                <a:avLst/>
                <a:gdLst>
                  <a:gd name="T0" fmla="*/ 0 w 202"/>
                  <a:gd name="T1" fmla="*/ 109 h 132"/>
                  <a:gd name="T2" fmla="*/ 141 w 202"/>
                  <a:gd name="T3" fmla="*/ 3 h 132"/>
                  <a:gd name="T4" fmla="*/ 148 w 202"/>
                  <a:gd name="T5" fmla="*/ 0 h 132"/>
                  <a:gd name="T6" fmla="*/ 171 w 202"/>
                  <a:gd name="T7" fmla="*/ 10 h 132"/>
                  <a:gd name="T8" fmla="*/ 202 w 202"/>
                  <a:gd name="T9" fmla="*/ 23 h 132"/>
                  <a:gd name="T10" fmla="*/ 181 w 202"/>
                  <a:gd name="T11" fmla="*/ 44 h 132"/>
                  <a:gd name="T12" fmla="*/ 72 w 202"/>
                  <a:gd name="T13" fmla="*/ 129 h 132"/>
                  <a:gd name="T14" fmla="*/ 55 w 202"/>
                  <a:gd name="T15" fmla="*/ 129 h 132"/>
                  <a:gd name="T16" fmla="*/ 9 w 202"/>
                  <a:gd name="T17" fmla="*/ 115 h 132"/>
                  <a:gd name="T18" fmla="*/ 0 w 202"/>
                  <a:gd name="T19" fmla="*/ 10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32">
                    <a:moveTo>
                      <a:pt x="0" y="109"/>
                    </a:moveTo>
                    <a:cubicBezTo>
                      <a:pt x="141" y="3"/>
                      <a:pt x="141" y="3"/>
                      <a:pt x="141" y="3"/>
                    </a:cubicBezTo>
                    <a:cubicBezTo>
                      <a:pt x="141" y="3"/>
                      <a:pt x="145" y="1"/>
                      <a:pt x="148" y="0"/>
                    </a:cubicBezTo>
                    <a:cubicBezTo>
                      <a:pt x="150" y="0"/>
                      <a:pt x="166" y="7"/>
                      <a:pt x="171" y="10"/>
                    </a:cubicBezTo>
                    <a:cubicBezTo>
                      <a:pt x="175" y="13"/>
                      <a:pt x="202" y="21"/>
                      <a:pt x="202" y="23"/>
                    </a:cubicBezTo>
                    <a:cubicBezTo>
                      <a:pt x="202" y="25"/>
                      <a:pt x="190" y="39"/>
                      <a:pt x="181" y="44"/>
                    </a:cubicBezTo>
                    <a:cubicBezTo>
                      <a:pt x="173" y="49"/>
                      <a:pt x="72" y="129"/>
                      <a:pt x="72" y="129"/>
                    </a:cubicBezTo>
                    <a:cubicBezTo>
                      <a:pt x="72" y="129"/>
                      <a:pt x="68" y="132"/>
                      <a:pt x="55" y="129"/>
                    </a:cubicBezTo>
                    <a:cubicBezTo>
                      <a:pt x="43" y="127"/>
                      <a:pt x="11" y="116"/>
                      <a:pt x="9" y="115"/>
                    </a:cubicBezTo>
                    <a:cubicBezTo>
                      <a:pt x="7" y="114"/>
                      <a:pt x="0" y="109"/>
                      <a:pt x="0" y="109"/>
                    </a:cubicBezTo>
                    <a:close/>
                  </a:path>
                </a:pathLst>
              </a:custGeom>
              <a:solidFill>
                <a:srgbClr val="585C5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2">
                <a:extLst>
                  <a:ext uri="{FF2B5EF4-FFF2-40B4-BE49-F238E27FC236}">
                    <a16:creationId xmlns:a16="http://schemas.microsoft.com/office/drawing/2014/main" id="{B6075EDD-6425-AF3B-6BB3-BA26446A70AE}"/>
                  </a:ext>
                </a:extLst>
              </p:cNvPr>
              <p:cNvSpPr>
                <a:spLocks/>
              </p:cNvSpPr>
              <p:nvPr/>
            </p:nvSpPr>
            <p:spPr bwMode="gray">
              <a:xfrm>
                <a:off x="7910876" y="3106548"/>
                <a:ext cx="63869" cy="101945"/>
              </a:xfrm>
              <a:custGeom>
                <a:avLst/>
                <a:gdLst>
                  <a:gd name="T0" fmla="*/ 0 w 22"/>
                  <a:gd name="T1" fmla="*/ 35 h 35"/>
                  <a:gd name="T2" fmla="*/ 6 w 22"/>
                  <a:gd name="T3" fmla="*/ 25 h 35"/>
                  <a:gd name="T4" fmla="*/ 15 w 22"/>
                  <a:gd name="T5" fmla="*/ 14 h 35"/>
                  <a:gd name="T6" fmla="*/ 20 w 22"/>
                  <a:gd name="T7" fmla="*/ 0 h 35"/>
                  <a:gd name="T8" fmla="*/ 21 w 22"/>
                  <a:gd name="T9" fmla="*/ 10 h 35"/>
                  <a:gd name="T10" fmla="*/ 14 w 22"/>
                  <a:gd name="T11" fmla="*/ 23 h 35"/>
                  <a:gd name="T12" fmla="*/ 0 w 2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0" y="35"/>
                    </a:moveTo>
                    <a:cubicBezTo>
                      <a:pt x="0" y="35"/>
                      <a:pt x="1" y="31"/>
                      <a:pt x="6" y="25"/>
                    </a:cubicBezTo>
                    <a:cubicBezTo>
                      <a:pt x="12" y="20"/>
                      <a:pt x="13" y="17"/>
                      <a:pt x="15" y="14"/>
                    </a:cubicBezTo>
                    <a:cubicBezTo>
                      <a:pt x="17" y="11"/>
                      <a:pt x="20" y="0"/>
                      <a:pt x="20" y="0"/>
                    </a:cubicBezTo>
                    <a:cubicBezTo>
                      <a:pt x="20" y="0"/>
                      <a:pt x="22" y="6"/>
                      <a:pt x="21" y="10"/>
                    </a:cubicBezTo>
                    <a:cubicBezTo>
                      <a:pt x="19" y="14"/>
                      <a:pt x="16" y="22"/>
                      <a:pt x="14" y="23"/>
                    </a:cubicBezTo>
                    <a:cubicBezTo>
                      <a:pt x="13" y="25"/>
                      <a:pt x="0" y="35"/>
                      <a:pt x="0" y="35"/>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3">
                <a:extLst>
                  <a:ext uri="{FF2B5EF4-FFF2-40B4-BE49-F238E27FC236}">
                    <a16:creationId xmlns:a16="http://schemas.microsoft.com/office/drawing/2014/main" id="{C13CCE7E-06EB-9D65-3102-3056EB46A7A8}"/>
                  </a:ext>
                </a:extLst>
              </p:cNvPr>
              <p:cNvSpPr>
                <a:spLocks/>
              </p:cNvSpPr>
              <p:nvPr/>
            </p:nvSpPr>
            <p:spPr bwMode="gray">
              <a:xfrm>
                <a:off x="8073005" y="2860898"/>
                <a:ext cx="208803" cy="63869"/>
              </a:xfrm>
              <a:custGeom>
                <a:avLst/>
                <a:gdLst>
                  <a:gd name="T0" fmla="*/ 0 w 72"/>
                  <a:gd name="T1" fmla="*/ 21 h 22"/>
                  <a:gd name="T2" fmla="*/ 26 w 72"/>
                  <a:gd name="T3" fmla="*/ 0 h 22"/>
                  <a:gd name="T4" fmla="*/ 58 w 72"/>
                  <a:gd name="T5" fmla="*/ 12 h 22"/>
                  <a:gd name="T6" fmla="*/ 70 w 72"/>
                  <a:gd name="T7" fmla="*/ 21 h 22"/>
                  <a:gd name="T8" fmla="*/ 28 w 72"/>
                  <a:gd name="T9" fmla="*/ 5 h 22"/>
                  <a:gd name="T10" fmla="*/ 0 w 72"/>
                  <a:gd name="T11" fmla="*/ 21 h 22"/>
                </a:gdLst>
                <a:ahLst/>
                <a:cxnLst>
                  <a:cxn ang="0">
                    <a:pos x="T0" y="T1"/>
                  </a:cxn>
                  <a:cxn ang="0">
                    <a:pos x="T2" y="T3"/>
                  </a:cxn>
                  <a:cxn ang="0">
                    <a:pos x="T4" y="T5"/>
                  </a:cxn>
                  <a:cxn ang="0">
                    <a:pos x="T6" y="T7"/>
                  </a:cxn>
                  <a:cxn ang="0">
                    <a:pos x="T8" y="T9"/>
                  </a:cxn>
                  <a:cxn ang="0">
                    <a:pos x="T10" y="T11"/>
                  </a:cxn>
                </a:cxnLst>
                <a:rect l="0" t="0" r="r" b="b"/>
                <a:pathLst>
                  <a:path w="72" h="22">
                    <a:moveTo>
                      <a:pt x="0" y="21"/>
                    </a:moveTo>
                    <a:cubicBezTo>
                      <a:pt x="2" y="19"/>
                      <a:pt x="24" y="0"/>
                      <a:pt x="26" y="0"/>
                    </a:cubicBezTo>
                    <a:cubicBezTo>
                      <a:pt x="28" y="0"/>
                      <a:pt x="53" y="10"/>
                      <a:pt x="58" y="12"/>
                    </a:cubicBezTo>
                    <a:cubicBezTo>
                      <a:pt x="63" y="15"/>
                      <a:pt x="72" y="22"/>
                      <a:pt x="70" y="21"/>
                    </a:cubicBezTo>
                    <a:cubicBezTo>
                      <a:pt x="68" y="21"/>
                      <a:pt x="32" y="3"/>
                      <a:pt x="28" y="5"/>
                    </a:cubicBezTo>
                    <a:cubicBezTo>
                      <a:pt x="24" y="6"/>
                      <a:pt x="0" y="21"/>
                      <a:pt x="0" y="21"/>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4">
                <a:extLst>
                  <a:ext uri="{FF2B5EF4-FFF2-40B4-BE49-F238E27FC236}">
                    <a16:creationId xmlns:a16="http://schemas.microsoft.com/office/drawing/2014/main" id="{CBC633F8-AC9A-99CB-4132-B89DA4C1B500}"/>
                  </a:ext>
                </a:extLst>
              </p:cNvPr>
              <p:cNvSpPr>
                <a:spLocks/>
              </p:cNvSpPr>
              <p:nvPr/>
            </p:nvSpPr>
            <p:spPr bwMode="gray">
              <a:xfrm>
                <a:off x="7747519" y="3048820"/>
                <a:ext cx="157216" cy="140021"/>
              </a:xfrm>
              <a:custGeom>
                <a:avLst/>
                <a:gdLst>
                  <a:gd name="T0" fmla="*/ 54 w 54"/>
                  <a:gd name="T1" fmla="*/ 0 h 48"/>
                  <a:gd name="T2" fmla="*/ 0 w 54"/>
                  <a:gd name="T3" fmla="*/ 35 h 48"/>
                  <a:gd name="T4" fmla="*/ 47 w 54"/>
                  <a:gd name="T5" fmla="*/ 48 h 48"/>
                  <a:gd name="T6" fmla="*/ 10 w 54"/>
                  <a:gd name="T7" fmla="*/ 33 h 48"/>
                  <a:gd name="T8" fmla="*/ 33 w 54"/>
                  <a:gd name="T9" fmla="*/ 20 h 48"/>
                  <a:gd name="T10" fmla="*/ 54 w 54"/>
                  <a:gd name="T11" fmla="*/ 0 h 48"/>
                </a:gdLst>
                <a:ahLst/>
                <a:cxnLst>
                  <a:cxn ang="0">
                    <a:pos x="T0" y="T1"/>
                  </a:cxn>
                  <a:cxn ang="0">
                    <a:pos x="T2" y="T3"/>
                  </a:cxn>
                  <a:cxn ang="0">
                    <a:pos x="T4" y="T5"/>
                  </a:cxn>
                  <a:cxn ang="0">
                    <a:pos x="T6" y="T7"/>
                  </a:cxn>
                  <a:cxn ang="0">
                    <a:pos x="T8" y="T9"/>
                  </a:cxn>
                  <a:cxn ang="0">
                    <a:pos x="T10" y="T11"/>
                  </a:cxn>
                </a:cxnLst>
                <a:rect l="0" t="0" r="r" b="b"/>
                <a:pathLst>
                  <a:path w="54" h="48">
                    <a:moveTo>
                      <a:pt x="54" y="0"/>
                    </a:moveTo>
                    <a:cubicBezTo>
                      <a:pt x="0" y="35"/>
                      <a:pt x="0" y="35"/>
                      <a:pt x="0" y="35"/>
                    </a:cubicBezTo>
                    <a:cubicBezTo>
                      <a:pt x="47" y="48"/>
                      <a:pt x="47" y="48"/>
                      <a:pt x="47" y="48"/>
                    </a:cubicBezTo>
                    <a:cubicBezTo>
                      <a:pt x="47" y="48"/>
                      <a:pt x="7" y="36"/>
                      <a:pt x="10" y="33"/>
                    </a:cubicBezTo>
                    <a:cubicBezTo>
                      <a:pt x="14" y="30"/>
                      <a:pt x="26" y="24"/>
                      <a:pt x="33" y="20"/>
                    </a:cubicBezTo>
                    <a:cubicBezTo>
                      <a:pt x="39" y="16"/>
                      <a:pt x="54" y="0"/>
                      <a:pt x="54"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5">
                <a:extLst>
                  <a:ext uri="{FF2B5EF4-FFF2-40B4-BE49-F238E27FC236}">
                    <a16:creationId xmlns:a16="http://schemas.microsoft.com/office/drawing/2014/main" id="{086D3745-A623-48E3-E8DA-5F9E356326F6}"/>
                  </a:ext>
                </a:extLst>
              </p:cNvPr>
              <p:cNvSpPr>
                <a:spLocks/>
              </p:cNvSpPr>
              <p:nvPr/>
            </p:nvSpPr>
            <p:spPr bwMode="gray">
              <a:xfrm>
                <a:off x="7736465" y="2846159"/>
                <a:ext cx="400410" cy="304606"/>
              </a:xfrm>
              <a:custGeom>
                <a:avLst/>
                <a:gdLst>
                  <a:gd name="T0" fmla="*/ 138 w 138"/>
                  <a:gd name="T1" fmla="*/ 0 h 105"/>
                  <a:gd name="T2" fmla="*/ 110 w 138"/>
                  <a:gd name="T3" fmla="*/ 22 h 105"/>
                  <a:gd name="T4" fmla="*/ 46 w 138"/>
                  <a:gd name="T5" fmla="*/ 71 h 105"/>
                  <a:gd name="T6" fmla="*/ 0 w 138"/>
                  <a:gd name="T7" fmla="*/ 105 h 105"/>
                  <a:gd name="T8" fmla="*/ 10 w 138"/>
                  <a:gd name="T9" fmla="*/ 97 h 105"/>
                  <a:gd name="T10" fmla="*/ 36 w 138"/>
                  <a:gd name="T11" fmla="*/ 77 h 105"/>
                  <a:gd name="T12" fmla="*/ 93 w 138"/>
                  <a:gd name="T13" fmla="*/ 34 h 105"/>
                  <a:gd name="T14" fmla="*/ 118 w 138"/>
                  <a:gd name="T15" fmla="*/ 15 h 105"/>
                  <a:gd name="T16" fmla="*/ 138 w 13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5">
                    <a:moveTo>
                      <a:pt x="138" y="0"/>
                    </a:moveTo>
                    <a:cubicBezTo>
                      <a:pt x="138" y="0"/>
                      <a:pt x="113" y="20"/>
                      <a:pt x="110" y="22"/>
                    </a:cubicBezTo>
                    <a:cubicBezTo>
                      <a:pt x="107" y="24"/>
                      <a:pt x="49" y="69"/>
                      <a:pt x="46" y="71"/>
                    </a:cubicBezTo>
                    <a:cubicBezTo>
                      <a:pt x="44" y="73"/>
                      <a:pt x="0" y="105"/>
                      <a:pt x="0" y="105"/>
                    </a:cubicBezTo>
                    <a:cubicBezTo>
                      <a:pt x="10" y="97"/>
                      <a:pt x="10" y="97"/>
                      <a:pt x="10" y="97"/>
                    </a:cubicBezTo>
                    <a:cubicBezTo>
                      <a:pt x="36" y="77"/>
                      <a:pt x="36" y="77"/>
                      <a:pt x="36" y="77"/>
                    </a:cubicBezTo>
                    <a:cubicBezTo>
                      <a:pt x="93" y="34"/>
                      <a:pt x="93" y="34"/>
                      <a:pt x="93" y="34"/>
                    </a:cubicBezTo>
                    <a:cubicBezTo>
                      <a:pt x="118" y="15"/>
                      <a:pt x="118" y="15"/>
                      <a:pt x="118" y="15"/>
                    </a:cubicBezTo>
                    <a:lnTo>
                      <a:pt x="138"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6">
                <a:extLst>
                  <a:ext uri="{FF2B5EF4-FFF2-40B4-BE49-F238E27FC236}">
                    <a16:creationId xmlns:a16="http://schemas.microsoft.com/office/drawing/2014/main" id="{68A7F9AD-E763-49E7-A1F3-DAEE05A2EC71}"/>
                  </a:ext>
                </a:extLst>
              </p:cNvPr>
              <p:cNvSpPr>
                <a:spLocks/>
              </p:cNvSpPr>
              <p:nvPr/>
            </p:nvSpPr>
            <p:spPr bwMode="gray">
              <a:xfrm>
                <a:off x="8154070" y="2842474"/>
                <a:ext cx="142477" cy="58956"/>
              </a:xfrm>
              <a:custGeom>
                <a:avLst/>
                <a:gdLst>
                  <a:gd name="T0" fmla="*/ 0 w 49"/>
                  <a:gd name="T1" fmla="*/ 0 h 20"/>
                  <a:gd name="T2" fmla="*/ 18 w 49"/>
                  <a:gd name="T3" fmla="*/ 8 h 20"/>
                  <a:gd name="T4" fmla="*/ 39 w 49"/>
                  <a:gd name="T5" fmla="*/ 18 h 20"/>
                  <a:gd name="T6" fmla="*/ 49 w 49"/>
                  <a:gd name="T7" fmla="*/ 20 h 20"/>
                  <a:gd name="T8" fmla="*/ 35 w 49"/>
                  <a:gd name="T9" fmla="*/ 15 h 20"/>
                  <a:gd name="T10" fmla="*/ 21 w 49"/>
                  <a:gd name="T11" fmla="*/ 8 h 20"/>
                  <a:gd name="T12" fmla="*/ 2 w 49"/>
                  <a:gd name="T13" fmla="*/ 0 h 20"/>
                  <a:gd name="T14" fmla="*/ 0 w 4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0">
                    <a:moveTo>
                      <a:pt x="0" y="0"/>
                    </a:moveTo>
                    <a:cubicBezTo>
                      <a:pt x="1" y="0"/>
                      <a:pt x="13" y="5"/>
                      <a:pt x="18" y="8"/>
                    </a:cubicBezTo>
                    <a:cubicBezTo>
                      <a:pt x="22" y="11"/>
                      <a:pt x="36" y="17"/>
                      <a:pt x="39" y="18"/>
                    </a:cubicBezTo>
                    <a:cubicBezTo>
                      <a:pt x="42" y="19"/>
                      <a:pt x="49" y="20"/>
                      <a:pt x="49" y="20"/>
                    </a:cubicBezTo>
                    <a:cubicBezTo>
                      <a:pt x="49" y="20"/>
                      <a:pt x="38" y="16"/>
                      <a:pt x="35" y="15"/>
                    </a:cubicBezTo>
                    <a:cubicBezTo>
                      <a:pt x="31" y="13"/>
                      <a:pt x="26" y="9"/>
                      <a:pt x="21" y="8"/>
                    </a:cubicBezTo>
                    <a:cubicBezTo>
                      <a:pt x="17" y="6"/>
                      <a:pt x="2" y="0"/>
                      <a:pt x="2" y="0"/>
                    </a:cubicBezTo>
                    <a:lnTo>
                      <a:pt x="0"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7">
                <a:extLst>
                  <a:ext uri="{FF2B5EF4-FFF2-40B4-BE49-F238E27FC236}">
                    <a16:creationId xmlns:a16="http://schemas.microsoft.com/office/drawing/2014/main" id="{8877D1F1-D4BF-E0F1-1C92-D5F6B4E6DFE4}"/>
                  </a:ext>
                </a:extLst>
              </p:cNvPr>
              <p:cNvSpPr>
                <a:spLocks/>
              </p:cNvSpPr>
              <p:nvPr/>
            </p:nvSpPr>
            <p:spPr bwMode="gray">
              <a:xfrm>
                <a:off x="7745062" y="3159363"/>
                <a:ext cx="183010" cy="52815"/>
              </a:xfrm>
              <a:custGeom>
                <a:avLst/>
                <a:gdLst>
                  <a:gd name="T0" fmla="*/ 0 w 63"/>
                  <a:gd name="T1" fmla="*/ 0 h 18"/>
                  <a:gd name="T2" fmla="*/ 5 w 63"/>
                  <a:gd name="T3" fmla="*/ 2 h 18"/>
                  <a:gd name="T4" fmla="*/ 13 w 63"/>
                  <a:gd name="T5" fmla="*/ 5 h 18"/>
                  <a:gd name="T6" fmla="*/ 40 w 63"/>
                  <a:gd name="T7" fmla="*/ 12 h 18"/>
                  <a:gd name="T8" fmla="*/ 57 w 63"/>
                  <a:gd name="T9" fmla="*/ 17 h 18"/>
                  <a:gd name="T10" fmla="*/ 63 w 63"/>
                  <a:gd name="T11" fmla="*/ 16 h 18"/>
                  <a:gd name="T12" fmla="*/ 53 w 63"/>
                  <a:gd name="T13" fmla="*/ 17 h 18"/>
                  <a:gd name="T14" fmla="*/ 35 w 63"/>
                  <a:gd name="T15" fmla="*/ 12 h 18"/>
                  <a:gd name="T16" fmla="*/ 22 w 63"/>
                  <a:gd name="T17" fmla="*/ 8 h 18"/>
                  <a:gd name="T18" fmla="*/ 0 w 63"/>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8">
                    <a:moveTo>
                      <a:pt x="0" y="0"/>
                    </a:moveTo>
                    <a:cubicBezTo>
                      <a:pt x="0" y="0"/>
                      <a:pt x="2" y="1"/>
                      <a:pt x="5" y="2"/>
                    </a:cubicBezTo>
                    <a:cubicBezTo>
                      <a:pt x="8" y="3"/>
                      <a:pt x="12" y="5"/>
                      <a:pt x="13" y="5"/>
                    </a:cubicBezTo>
                    <a:cubicBezTo>
                      <a:pt x="15" y="6"/>
                      <a:pt x="38" y="11"/>
                      <a:pt x="40" y="12"/>
                    </a:cubicBezTo>
                    <a:cubicBezTo>
                      <a:pt x="42" y="12"/>
                      <a:pt x="55" y="17"/>
                      <a:pt x="57" y="17"/>
                    </a:cubicBezTo>
                    <a:cubicBezTo>
                      <a:pt x="58" y="17"/>
                      <a:pt x="63" y="16"/>
                      <a:pt x="63" y="16"/>
                    </a:cubicBezTo>
                    <a:cubicBezTo>
                      <a:pt x="63" y="16"/>
                      <a:pt x="57" y="18"/>
                      <a:pt x="53" y="17"/>
                    </a:cubicBezTo>
                    <a:cubicBezTo>
                      <a:pt x="50" y="16"/>
                      <a:pt x="39" y="14"/>
                      <a:pt x="35" y="12"/>
                    </a:cubicBezTo>
                    <a:cubicBezTo>
                      <a:pt x="31" y="11"/>
                      <a:pt x="26" y="9"/>
                      <a:pt x="22" y="8"/>
                    </a:cubicBezTo>
                    <a:cubicBezTo>
                      <a:pt x="18" y="7"/>
                      <a:pt x="0" y="0"/>
                      <a:pt x="0"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2F3DD430-5859-E966-7AA0-16357E33D9B1}"/>
                  </a:ext>
                </a:extLst>
              </p:cNvPr>
              <p:cNvSpPr>
                <a:spLocks/>
              </p:cNvSpPr>
              <p:nvPr/>
            </p:nvSpPr>
            <p:spPr bwMode="gray">
              <a:xfrm>
                <a:off x="7924387" y="2916169"/>
                <a:ext cx="299693" cy="437257"/>
              </a:xfrm>
              <a:custGeom>
                <a:avLst/>
                <a:gdLst>
                  <a:gd name="T0" fmla="*/ 23 w 103"/>
                  <a:gd name="T1" fmla="*/ 66 h 151"/>
                  <a:gd name="T2" fmla="*/ 11 w 103"/>
                  <a:gd name="T3" fmla="*/ 48 h 151"/>
                  <a:gd name="T4" fmla="*/ 15 w 103"/>
                  <a:gd name="T5" fmla="*/ 39 h 151"/>
                  <a:gd name="T6" fmla="*/ 22 w 103"/>
                  <a:gd name="T7" fmla="*/ 46 h 151"/>
                  <a:gd name="T8" fmla="*/ 30 w 103"/>
                  <a:gd name="T9" fmla="*/ 53 h 151"/>
                  <a:gd name="T10" fmla="*/ 37 w 103"/>
                  <a:gd name="T11" fmla="*/ 51 h 151"/>
                  <a:gd name="T12" fmla="*/ 40 w 103"/>
                  <a:gd name="T13" fmla="*/ 26 h 151"/>
                  <a:gd name="T14" fmla="*/ 44 w 103"/>
                  <a:gd name="T15" fmla="*/ 18 h 151"/>
                  <a:gd name="T16" fmla="*/ 51 w 103"/>
                  <a:gd name="T17" fmla="*/ 33 h 151"/>
                  <a:gd name="T18" fmla="*/ 56 w 103"/>
                  <a:gd name="T19" fmla="*/ 45 h 151"/>
                  <a:gd name="T20" fmla="*/ 68 w 103"/>
                  <a:gd name="T21" fmla="*/ 31 h 151"/>
                  <a:gd name="T22" fmla="*/ 76 w 103"/>
                  <a:gd name="T23" fmla="*/ 7 h 151"/>
                  <a:gd name="T24" fmla="*/ 83 w 103"/>
                  <a:gd name="T25" fmla="*/ 2 h 151"/>
                  <a:gd name="T26" fmla="*/ 88 w 103"/>
                  <a:gd name="T27" fmla="*/ 13 h 151"/>
                  <a:gd name="T28" fmla="*/ 90 w 103"/>
                  <a:gd name="T29" fmla="*/ 16 h 151"/>
                  <a:gd name="T30" fmla="*/ 101 w 103"/>
                  <a:gd name="T31" fmla="*/ 3 h 151"/>
                  <a:gd name="T32" fmla="*/ 103 w 103"/>
                  <a:gd name="T33" fmla="*/ 14 h 151"/>
                  <a:gd name="T34" fmla="*/ 96 w 103"/>
                  <a:gd name="T35" fmla="*/ 32 h 151"/>
                  <a:gd name="T36" fmla="*/ 84 w 103"/>
                  <a:gd name="T37" fmla="*/ 55 h 151"/>
                  <a:gd name="T38" fmla="*/ 78 w 103"/>
                  <a:gd name="T39" fmla="*/ 69 h 151"/>
                  <a:gd name="T40" fmla="*/ 58 w 103"/>
                  <a:gd name="T41" fmla="*/ 91 h 151"/>
                  <a:gd name="T42" fmla="*/ 36 w 103"/>
                  <a:gd name="T43" fmla="*/ 118 h 151"/>
                  <a:gd name="T44" fmla="*/ 23 w 103"/>
                  <a:gd name="T45" fmla="*/ 147 h 151"/>
                  <a:gd name="T46" fmla="*/ 3 w 103"/>
                  <a:gd name="T47" fmla="*/ 105 h 151"/>
                  <a:gd name="T48" fmla="*/ 13 w 103"/>
                  <a:gd name="T49" fmla="*/ 87 h 151"/>
                  <a:gd name="T50" fmla="*/ 23 w 103"/>
                  <a:gd name="T51" fmla="*/ 6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151">
                    <a:moveTo>
                      <a:pt x="23" y="66"/>
                    </a:moveTo>
                    <a:cubicBezTo>
                      <a:pt x="23" y="66"/>
                      <a:pt x="11" y="54"/>
                      <a:pt x="11" y="48"/>
                    </a:cubicBezTo>
                    <a:cubicBezTo>
                      <a:pt x="11" y="43"/>
                      <a:pt x="12" y="38"/>
                      <a:pt x="15" y="39"/>
                    </a:cubicBezTo>
                    <a:cubicBezTo>
                      <a:pt x="16" y="40"/>
                      <a:pt x="19" y="43"/>
                      <a:pt x="22" y="46"/>
                    </a:cubicBezTo>
                    <a:cubicBezTo>
                      <a:pt x="25" y="49"/>
                      <a:pt x="28" y="52"/>
                      <a:pt x="30" y="53"/>
                    </a:cubicBezTo>
                    <a:cubicBezTo>
                      <a:pt x="30" y="53"/>
                      <a:pt x="34" y="57"/>
                      <a:pt x="37" y="51"/>
                    </a:cubicBezTo>
                    <a:cubicBezTo>
                      <a:pt x="40" y="46"/>
                      <a:pt x="40" y="30"/>
                      <a:pt x="40" y="26"/>
                    </a:cubicBezTo>
                    <a:cubicBezTo>
                      <a:pt x="40" y="21"/>
                      <a:pt x="42" y="18"/>
                      <a:pt x="44" y="18"/>
                    </a:cubicBezTo>
                    <a:cubicBezTo>
                      <a:pt x="46" y="18"/>
                      <a:pt x="51" y="30"/>
                      <a:pt x="51" y="33"/>
                    </a:cubicBezTo>
                    <a:cubicBezTo>
                      <a:pt x="52" y="36"/>
                      <a:pt x="54" y="46"/>
                      <a:pt x="56" y="45"/>
                    </a:cubicBezTo>
                    <a:cubicBezTo>
                      <a:pt x="57" y="45"/>
                      <a:pt x="66" y="36"/>
                      <a:pt x="68" y="31"/>
                    </a:cubicBezTo>
                    <a:cubicBezTo>
                      <a:pt x="69" y="26"/>
                      <a:pt x="75" y="11"/>
                      <a:pt x="76" y="7"/>
                    </a:cubicBezTo>
                    <a:cubicBezTo>
                      <a:pt x="78" y="2"/>
                      <a:pt x="80" y="0"/>
                      <a:pt x="83" y="2"/>
                    </a:cubicBezTo>
                    <a:cubicBezTo>
                      <a:pt x="85" y="5"/>
                      <a:pt x="87" y="8"/>
                      <a:pt x="88" y="13"/>
                    </a:cubicBezTo>
                    <a:cubicBezTo>
                      <a:pt x="88" y="18"/>
                      <a:pt x="87" y="23"/>
                      <a:pt x="90" y="16"/>
                    </a:cubicBezTo>
                    <a:cubicBezTo>
                      <a:pt x="93" y="10"/>
                      <a:pt x="100" y="2"/>
                      <a:pt x="101" y="3"/>
                    </a:cubicBezTo>
                    <a:cubicBezTo>
                      <a:pt x="102" y="5"/>
                      <a:pt x="103" y="11"/>
                      <a:pt x="103" y="14"/>
                    </a:cubicBezTo>
                    <a:cubicBezTo>
                      <a:pt x="103" y="17"/>
                      <a:pt x="99" y="28"/>
                      <a:pt x="96" y="32"/>
                    </a:cubicBezTo>
                    <a:cubicBezTo>
                      <a:pt x="93" y="36"/>
                      <a:pt x="85" y="51"/>
                      <a:pt x="84" y="55"/>
                    </a:cubicBezTo>
                    <a:cubicBezTo>
                      <a:pt x="82" y="59"/>
                      <a:pt x="81" y="66"/>
                      <a:pt x="78" y="69"/>
                    </a:cubicBezTo>
                    <a:cubicBezTo>
                      <a:pt x="75" y="72"/>
                      <a:pt x="62" y="86"/>
                      <a:pt x="58" y="91"/>
                    </a:cubicBezTo>
                    <a:cubicBezTo>
                      <a:pt x="55" y="95"/>
                      <a:pt x="42" y="117"/>
                      <a:pt x="36" y="118"/>
                    </a:cubicBezTo>
                    <a:cubicBezTo>
                      <a:pt x="30" y="119"/>
                      <a:pt x="27" y="151"/>
                      <a:pt x="23" y="147"/>
                    </a:cubicBezTo>
                    <a:cubicBezTo>
                      <a:pt x="20" y="144"/>
                      <a:pt x="0" y="108"/>
                      <a:pt x="3" y="105"/>
                    </a:cubicBezTo>
                    <a:cubicBezTo>
                      <a:pt x="6" y="102"/>
                      <a:pt x="12" y="90"/>
                      <a:pt x="13" y="87"/>
                    </a:cubicBezTo>
                    <a:cubicBezTo>
                      <a:pt x="15" y="83"/>
                      <a:pt x="23" y="66"/>
                      <a:pt x="23" y="6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9">
                <a:extLst>
                  <a:ext uri="{FF2B5EF4-FFF2-40B4-BE49-F238E27FC236}">
                    <a16:creationId xmlns:a16="http://schemas.microsoft.com/office/drawing/2014/main" id="{7AADA2D3-2EA8-4CD3-879A-148D38255663}"/>
                  </a:ext>
                </a:extLst>
              </p:cNvPr>
              <p:cNvSpPr>
                <a:spLocks/>
              </p:cNvSpPr>
              <p:nvPr/>
            </p:nvSpPr>
            <p:spPr bwMode="gray">
              <a:xfrm>
                <a:off x="7985799" y="3014429"/>
                <a:ext cx="57728" cy="72467"/>
              </a:xfrm>
              <a:custGeom>
                <a:avLst/>
                <a:gdLst>
                  <a:gd name="T0" fmla="*/ 10 w 20"/>
                  <a:gd name="T1" fmla="*/ 24 h 25"/>
                  <a:gd name="T2" fmla="*/ 17 w 20"/>
                  <a:gd name="T3" fmla="*/ 23 h 25"/>
                  <a:gd name="T4" fmla="*/ 20 w 20"/>
                  <a:gd name="T5" fmla="*/ 9 h 25"/>
                  <a:gd name="T6" fmla="*/ 19 w 20"/>
                  <a:gd name="T7" fmla="*/ 2 h 25"/>
                  <a:gd name="T8" fmla="*/ 18 w 20"/>
                  <a:gd name="T9" fmla="*/ 10 h 25"/>
                  <a:gd name="T10" fmla="*/ 14 w 20"/>
                  <a:gd name="T11" fmla="*/ 19 h 25"/>
                  <a:gd name="T12" fmla="*/ 7 w 20"/>
                  <a:gd name="T13" fmla="*/ 18 h 25"/>
                  <a:gd name="T14" fmla="*/ 0 w 20"/>
                  <a:gd name="T15" fmla="*/ 12 h 25"/>
                  <a:gd name="T16" fmla="*/ 10 w 20"/>
                  <a:gd name="T1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5">
                    <a:moveTo>
                      <a:pt x="10" y="24"/>
                    </a:moveTo>
                    <a:cubicBezTo>
                      <a:pt x="13" y="24"/>
                      <a:pt x="15" y="25"/>
                      <a:pt x="17" y="23"/>
                    </a:cubicBezTo>
                    <a:cubicBezTo>
                      <a:pt x="19" y="21"/>
                      <a:pt x="20" y="10"/>
                      <a:pt x="20" y="9"/>
                    </a:cubicBezTo>
                    <a:cubicBezTo>
                      <a:pt x="20" y="9"/>
                      <a:pt x="20" y="0"/>
                      <a:pt x="19" y="2"/>
                    </a:cubicBezTo>
                    <a:cubicBezTo>
                      <a:pt x="18" y="3"/>
                      <a:pt x="18" y="8"/>
                      <a:pt x="18" y="10"/>
                    </a:cubicBezTo>
                    <a:cubicBezTo>
                      <a:pt x="17" y="12"/>
                      <a:pt x="16" y="18"/>
                      <a:pt x="14" y="19"/>
                    </a:cubicBezTo>
                    <a:cubicBezTo>
                      <a:pt x="12" y="21"/>
                      <a:pt x="9" y="19"/>
                      <a:pt x="7" y="18"/>
                    </a:cubicBezTo>
                    <a:cubicBezTo>
                      <a:pt x="6" y="17"/>
                      <a:pt x="0" y="10"/>
                      <a:pt x="0" y="12"/>
                    </a:cubicBezTo>
                    <a:cubicBezTo>
                      <a:pt x="0" y="13"/>
                      <a:pt x="10" y="24"/>
                      <a:pt x="10" y="24"/>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0">
                <a:extLst>
                  <a:ext uri="{FF2B5EF4-FFF2-40B4-BE49-F238E27FC236}">
                    <a16:creationId xmlns:a16="http://schemas.microsoft.com/office/drawing/2014/main" id="{8D943371-8321-054B-3D1F-C24C8F7B1C0D}"/>
                  </a:ext>
                </a:extLst>
              </p:cNvPr>
              <p:cNvSpPr>
                <a:spLocks/>
              </p:cNvSpPr>
              <p:nvPr/>
            </p:nvSpPr>
            <p:spPr bwMode="gray">
              <a:xfrm>
                <a:off x="8073005" y="3014429"/>
                <a:ext cx="46674" cy="40533"/>
              </a:xfrm>
              <a:custGeom>
                <a:avLst/>
                <a:gdLst>
                  <a:gd name="T0" fmla="*/ 0 w 16"/>
                  <a:gd name="T1" fmla="*/ 2 h 14"/>
                  <a:gd name="T2" fmla="*/ 5 w 16"/>
                  <a:gd name="T3" fmla="*/ 11 h 14"/>
                  <a:gd name="T4" fmla="*/ 11 w 16"/>
                  <a:gd name="T5" fmla="*/ 4 h 14"/>
                  <a:gd name="T6" fmla="*/ 15 w 16"/>
                  <a:gd name="T7" fmla="*/ 3 h 14"/>
                  <a:gd name="T8" fmla="*/ 8 w 16"/>
                  <a:gd name="T9" fmla="*/ 12 h 14"/>
                  <a:gd name="T10" fmla="*/ 1 w 16"/>
                  <a:gd name="T11" fmla="*/ 10 h 14"/>
                  <a:gd name="T12" fmla="*/ 0 w 16"/>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0" y="2"/>
                    </a:moveTo>
                    <a:cubicBezTo>
                      <a:pt x="0" y="2"/>
                      <a:pt x="3" y="12"/>
                      <a:pt x="5" y="11"/>
                    </a:cubicBezTo>
                    <a:cubicBezTo>
                      <a:pt x="6" y="11"/>
                      <a:pt x="9" y="6"/>
                      <a:pt x="11" y="4"/>
                    </a:cubicBezTo>
                    <a:cubicBezTo>
                      <a:pt x="13" y="2"/>
                      <a:pt x="16" y="0"/>
                      <a:pt x="15" y="3"/>
                    </a:cubicBezTo>
                    <a:cubicBezTo>
                      <a:pt x="14" y="6"/>
                      <a:pt x="12" y="11"/>
                      <a:pt x="8" y="12"/>
                    </a:cubicBezTo>
                    <a:cubicBezTo>
                      <a:pt x="4" y="14"/>
                      <a:pt x="2" y="13"/>
                      <a:pt x="1" y="10"/>
                    </a:cubicBezTo>
                    <a:cubicBezTo>
                      <a:pt x="0" y="6"/>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1">
                <a:extLst>
                  <a:ext uri="{FF2B5EF4-FFF2-40B4-BE49-F238E27FC236}">
                    <a16:creationId xmlns:a16="http://schemas.microsoft.com/office/drawing/2014/main" id="{F60F249D-090C-D74B-84A9-B28A0A9605B6}"/>
                  </a:ext>
                </a:extLst>
              </p:cNvPr>
              <p:cNvSpPr>
                <a:spLocks/>
              </p:cNvSpPr>
              <p:nvPr/>
            </p:nvSpPr>
            <p:spPr bwMode="gray">
              <a:xfrm>
                <a:off x="8139331" y="2970212"/>
                <a:ext cx="40533" cy="99489"/>
              </a:xfrm>
              <a:custGeom>
                <a:avLst/>
                <a:gdLst>
                  <a:gd name="T0" fmla="*/ 14 w 14"/>
                  <a:gd name="T1" fmla="*/ 0 h 34"/>
                  <a:gd name="T2" fmla="*/ 10 w 14"/>
                  <a:gd name="T3" fmla="*/ 13 h 34"/>
                  <a:gd name="T4" fmla="*/ 2 w 14"/>
                  <a:gd name="T5" fmla="*/ 30 h 34"/>
                  <a:gd name="T6" fmla="*/ 5 w 14"/>
                  <a:gd name="T7" fmla="*/ 27 h 34"/>
                  <a:gd name="T8" fmla="*/ 13 w 14"/>
                  <a:gd name="T9" fmla="*/ 12 h 34"/>
                  <a:gd name="T10" fmla="*/ 14 w 14"/>
                  <a:gd name="T11" fmla="*/ 0 h 34"/>
                </a:gdLst>
                <a:ahLst/>
                <a:cxnLst>
                  <a:cxn ang="0">
                    <a:pos x="T0" y="T1"/>
                  </a:cxn>
                  <a:cxn ang="0">
                    <a:pos x="T2" y="T3"/>
                  </a:cxn>
                  <a:cxn ang="0">
                    <a:pos x="T4" y="T5"/>
                  </a:cxn>
                  <a:cxn ang="0">
                    <a:pos x="T6" y="T7"/>
                  </a:cxn>
                  <a:cxn ang="0">
                    <a:pos x="T8" y="T9"/>
                  </a:cxn>
                  <a:cxn ang="0">
                    <a:pos x="T10" y="T11"/>
                  </a:cxn>
                </a:cxnLst>
                <a:rect l="0" t="0" r="r" b="b"/>
                <a:pathLst>
                  <a:path w="14" h="34">
                    <a:moveTo>
                      <a:pt x="14" y="0"/>
                    </a:moveTo>
                    <a:cubicBezTo>
                      <a:pt x="14" y="0"/>
                      <a:pt x="14" y="7"/>
                      <a:pt x="10" y="13"/>
                    </a:cubicBezTo>
                    <a:cubicBezTo>
                      <a:pt x="6" y="20"/>
                      <a:pt x="3" y="26"/>
                      <a:pt x="2" y="30"/>
                    </a:cubicBezTo>
                    <a:cubicBezTo>
                      <a:pt x="0" y="34"/>
                      <a:pt x="4" y="29"/>
                      <a:pt x="5" y="27"/>
                    </a:cubicBezTo>
                    <a:cubicBezTo>
                      <a:pt x="6" y="24"/>
                      <a:pt x="13" y="15"/>
                      <a:pt x="13" y="12"/>
                    </a:cubicBezTo>
                    <a:cubicBezTo>
                      <a:pt x="14" y="9"/>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2">
                <a:extLst>
                  <a:ext uri="{FF2B5EF4-FFF2-40B4-BE49-F238E27FC236}">
                    <a16:creationId xmlns:a16="http://schemas.microsoft.com/office/drawing/2014/main" id="{6F7A3C33-251A-C1F2-E304-7CEF22E5A5B6}"/>
                  </a:ext>
                </a:extLst>
              </p:cNvPr>
              <p:cNvSpPr>
                <a:spLocks/>
              </p:cNvSpPr>
              <p:nvPr/>
            </p:nvSpPr>
            <p:spPr bwMode="gray">
              <a:xfrm>
                <a:off x="8041071" y="2965299"/>
                <a:ext cx="25794" cy="34391"/>
              </a:xfrm>
              <a:custGeom>
                <a:avLst/>
                <a:gdLst>
                  <a:gd name="T0" fmla="*/ 0 w 9"/>
                  <a:gd name="T1" fmla="*/ 12 h 12"/>
                  <a:gd name="T2" fmla="*/ 3 w 9"/>
                  <a:gd name="T3" fmla="*/ 6 h 12"/>
                  <a:gd name="T4" fmla="*/ 9 w 9"/>
                  <a:gd name="T5" fmla="*/ 11 h 12"/>
                  <a:gd name="T6" fmla="*/ 6 w 9"/>
                  <a:gd name="T7" fmla="*/ 2 h 12"/>
                  <a:gd name="T8" fmla="*/ 3 w 9"/>
                  <a:gd name="T9" fmla="*/ 1 h 12"/>
                  <a:gd name="T10" fmla="*/ 0 w 9"/>
                  <a:gd name="T11" fmla="*/ 7 h 12"/>
                  <a:gd name="T12" fmla="*/ 0 w 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2"/>
                    </a:moveTo>
                    <a:cubicBezTo>
                      <a:pt x="0" y="12"/>
                      <a:pt x="1" y="5"/>
                      <a:pt x="3" y="6"/>
                    </a:cubicBezTo>
                    <a:cubicBezTo>
                      <a:pt x="6" y="6"/>
                      <a:pt x="9" y="11"/>
                      <a:pt x="9" y="11"/>
                    </a:cubicBezTo>
                    <a:cubicBezTo>
                      <a:pt x="9" y="11"/>
                      <a:pt x="7" y="3"/>
                      <a:pt x="6" y="2"/>
                    </a:cubicBezTo>
                    <a:cubicBezTo>
                      <a:pt x="6" y="2"/>
                      <a:pt x="5" y="0"/>
                      <a:pt x="3" y="1"/>
                    </a:cubicBezTo>
                    <a:cubicBezTo>
                      <a:pt x="1" y="2"/>
                      <a:pt x="0" y="6"/>
                      <a:pt x="0" y="7"/>
                    </a:cubicBezTo>
                    <a:cubicBezTo>
                      <a:pt x="0" y="9"/>
                      <a:pt x="0" y="12"/>
                      <a:pt x="0" y="1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3">
                <a:extLst>
                  <a:ext uri="{FF2B5EF4-FFF2-40B4-BE49-F238E27FC236}">
                    <a16:creationId xmlns:a16="http://schemas.microsoft.com/office/drawing/2014/main" id="{A0154A10-C9A9-A694-52E0-9CDC955D85F8}"/>
                  </a:ext>
                </a:extLst>
              </p:cNvPr>
              <p:cNvSpPr>
                <a:spLocks/>
              </p:cNvSpPr>
              <p:nvPr/>
            </p:nvSpPr>
            <p:spPr bwMode="gray">
              <a:xfrm>
                <a:off x="8139331" y="2912484"/>
                <a:ext cx="38076" cy="49130"/>
              </a:xfrm>
              <a:custGeom>
                <a:avLst/>
                <a:gdLst>
                  <a:gd name="T0" fmla="*/ 0 w 13"/>
                  <a:gd name="T1" fmla="*/ 17 h 17"/>
                  <a:gd name="T2" fmla="*/ 4 w 13"/>
                  <a:gd name="T3" fmla="*/ 10 h 17"/>
                  <a:gd name="T4" fmla="*/ 12 w 13"/>
                  <a:gd name="T5" fmla="*/ 10 h 17"/>
                  <a:gd name="T6" fmla="*/ 11 w 13"/>
                  <a:gd name="T7" fmla="*/ 5 h 17"/>
                  <a:gd name="T8" fmla="*/ 4 w 13"/>
                  <a:gd name="T9" fmla="*/ 4 h 17"/>
                  <a:gd name="T10" fmla="*/ 1 w 13"/>
                  <a:gd name="T11" fmla="*/ 13 h 17"/>
                  <a:gd name="T12" fmla="*/ 0 w 1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17"/>
                    </a:moveTo>
                    <a:cubicBezTo>
                      <a:pt x="0" y="17"/>
                      <a:pt x="2" y="11"/>
                      <a:pt x="4" y="10"/>
                    </a:cubicBezTo>
                    <a:cubicBezTo>
                      <a:pt x="7" y="8"/>
                      <a:pt x="12" y="10"/>
                      <a:pt x="12" y="10"/>
                    </a:cubicBezTo>
                    <a:cubicBezTo>
                      <a:pt x="12" y="10"/>
                      <a:pt x="13" y="8"/>
                      <a:pt x="11" y="5"/>
                    </a:cubicBezTo>
                    <a:cubicBezTo>
                      <a:pt x="8" y="3"/>
                      <a:pt x="6" y="0"/>
                      <a:pt x="4" y="4"/>
                    </a:cubicBezTo>
                    <a:cubicBezTo>
                      <a:pt x="3" y="8"/>
                      <a:pt x="1" y="12"/>
                      <a:pt x="1" y="13"/>
                    </a:cubicBezTo>
                    <a:cubicBezTo>
                      <a:pt x="0" y="14"/>
                      <a:pt x="0" y="17"/>
                      <a:pt x="0" y="1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4">
                <a:extLst>
                  <a:ext uri="{FF2B5EF4-FFF2-40B4-BE49-F238E27FC236}">
                    <a16:creationId xmlns:a16="http://schemas.microsoft.com/office/drawing/2014/main" id="{7B7A449C-2175-F420-E25B-1CDC9F687F00}"/>
                  </a:ext>
                </a:extLst>
              </p:cNvPr>
              <p:cNvSpPr>
                <a:spLocks/>
              </p:cNvSpPr>
              <p:nvPr/>
            </p:nvSpPr>
            <p:spPr bwMode="gray">
              <a:xfrm>
                <a:off x="8179863" y="2921082"/>
                <a:ext cx="46674" cy="55272"/>
              </a:xfrm>
              <a:custGeom>
                <a:avLst/>
                <a:gdLst>
                  <a:gd name="T0" fmla="*/ 0 w 16"/>
                  <a:gd name="T1" fmla="*/ 19 h 19"/>
                  <a:gd name="T2" fmla="*/ 8 w 16"/>
                  <a:gd name="T3" fmla="*/ 9 h 19"/>
                  <a:gd name="T4" fmla="*/ 14 w 16"/>
                  <a:gd name="T5" fmla="*/ 9 h 19"/>
                  <a:gd name="T6" fmla="*/ 15 w 16"/>
                  <a:gd name="T7" fmla="*/ 8 h 19"/>
                  <a:gd name="T8" fmla="*/ 12 w 16"/>
                  <a:gd name="T9" fmla="*/ 1 h 19"/>
                  <a:gd name="T10" fmla="*/ 7 w 16"/>
                  <a:gd name="T11" fmla="*/ 6 h 19"/>
                  <a:gd name="T12" fmla="*/ 3 w 16"/>
                  <a:gd name="T13" fmla="*/ 12 h 19"/>
                  <a:gd name="T14" fmla="*/ 0 w 1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0" y="19"/>
                    </a:moveTo>
                    <a:cubicBezTo>
                      <a:pt x="1" y="18"/>
                      <a:pt x="6" y="10"/>
                      <a:pt x="8" y="9"/>
                    </a:cubicBezTo>
                    <a:cubicBezTo>
                      <a:pt x="10" y="9"/>
                      <a:pt x="13" y="7"/>
                      <a:pt x="14" y="9"/>
                    </a:cubicBezTo>
                    <a:cubicBezTo>
                      <a:pt x="14" y="11"/>
                      <a:pt x="16" y="14"/>
                      <a:pt x="15" y="8"/>
                    </a:cubicBezTo>
                    <a:cubicBezTo>
                      <a:pt x="13" y="2"/>
                      <a:pt x="15" y="0"/>
                      <a:pt x="12" y="1"/>
                    </a:cubicBezTo>
                    <a:cubicBezTo>
                      <a:pt x="10" y="1"/>
                      <a:pt x="8" y="5"/>
                      <a:pt x="7" y="6"/>
                    </a:cubicBezTo>
                    <a:cubicBezTo>
                      <a:pt x="6" y="7"/>
                      <a:pt x="3" y="11"/>
                      <a:pt x="3" y="12"/>
                    </a:cubicBezTo>
                    <a:cubicBezTo>
                      <a:pt x="3" y="13"/>
                      <a:pt x="0" y="19"/>
                      <a:pt x="0" y="1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5">
                <a:extLst>
                  <a:ext uri="{FF2B5EF4-FFF2-40B4-BE49-F238E27FC236}">
                    <a16:creationId xmlns:a16="http://schemas.microsoft.com/office/drawing/2014/main" id="{01FEE5D5-706F-8BF4-F1DF-F2701222A24D}"/>
                  </a:ext>
                </a:extLst>
              </p:cNvPr>
              <p:cNvSpPr>
                <a:spLocks/>
              </p:cNvSpPr>
              <p:nvPr/>
            </p:nvSpPr>
            <p:spPr bwMode="gray">
              <a:xfrm>
                <a:off x="7956321" y="3025483"/>
                <a:ext cx="27022" cy="58956"/>
              </a:xfrm>
              <a:custGeom>
                <a:avLst/>
                <a:gdLst>
                  <a:gd name="T0" fmla="*/ 5 w 9"/>
                  <a:gd name="T1" fmla="*/ 20 h 20"/>
                  <a:gd name="T2" fmla="*/ 3 w 9"/>
                  <a:gd name="T3" fmla="*/ 4 h 20"/>
                  <a:gd name="T4" fmla="*/ 9 w 9"/>
                  <a:gd name="T5" fmla="*/ 6 h 20"/>
                  <a:gd name="T6" fmla="*/ 5 w 9"/>
                  <a:gd name="T7" fmla="*/ 2 h 20"/>
                  <a:gd name="T8" fmla="*/ 2 w 9"/>
                  <a:gd name="T9" fmla="*/ 2 h 20"/>
                  <a:gd name="T10" fmla="*/ 0 w 9"/>
                  <a:gd name="T11" fmla="*/ 8 h 20"/>
                  <a:gd name="T12" fmla="*/ 0 w 9"/>
                  <a:gd name="T13" fmla="*/ 13 h 20"/>
                  <a:gd name="T14" fmla="*/ 5 w 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5" y="20"/>
                    </a:moveTo>
                    <a:cubicBezTo>
                      <a:pt x="5" y="20"/>
                      <a:pt x="1" y="6"/>
                      <a:pt x="3" y="4"/>
                    </a:cubicBezTo>
                    <a:cubicBezTo>
                      <a:pt x="5" y="2"/>
                      <a:pt x="9" y="6"/>
                      <a:pt x="9" y="6"/>
                    </a:cubicBezTo>
                    <a:cubicBezTo>
                      <a:pt x="9" y="6"/>
                      <a:pt x="8" y="3"/>
                      <a:pt x="5" y="2"/>
                    </a:cubicBezTo>
                    <a:cubicBezTo>
                      <a:pt x="3" y="2"/>
                      <a:pt x="2" y="0"/>
                      <a:pt x="2" y="2"/>
                    </a:cubicBezTo>
                    <a:cubicBezTo>
                      <a:pt x="1" y="4"/>
                      <a:pt x="0" y="6"/>
                      <a:pt x="0" y="8"/>
                    </a:cubicBezTo>
                    <a:cubicBezTo>
                      <a:pt x="0" y="10"/>
                      <a:pt x="0" y="11"/>
                      <a:pt x="0" y="13"/>
                    </a:cubicBezTo>
                    <a:cubicBezTo>
                      <a:pt x="1" y="15"/>
                      <a:pt x="5" y="20"/>
                      <a:pt x="5" y="2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6">
                <a:extLst>
                  <a:ext uri="{FF2B5EF4-FFF2-40B4-BE49-F238E27FC236}">
                    <a16:creationId xmlns:a16="http://schemas.microsoft.com/office/drawing/2014/main" id="{FCB4BF07-DFBB-E782-081F-9EA6F52DE8A0}"/>
                  </a:ext>
                </a:extLst>
              </p:cNvPr>
              <p:cNvSpPr>
                <a:spLocks/>
              </p:cNvSpPr>
              <p:nvPr/>
            </p:nvSpPr>
            <p:spPr bwMode="gray">
              <a:xfrm>
                <a:off x="7930528" y="3217090"/>
                <a:ext cx="119141" cy="133880"/>
              </a:xfrm>
              <a:custGeom>
                <a:avLst/>
                <a:gdLst>
                  <a:gd name="T0" fmla="*/ 0 w 41"/>
                  <a:gd name="T1" fmla="*/ 0 h 46"/>
                  <a:gd name="T2" fmla="*/ 9 w 41"/>
                  <a:gd name="T3" fmla="*/ 10 h 46"/>
                  <a:gd name="T4" fmla="*/ 21 w 41"/>
                  <a:gd name="T5" fmla="*/ 23 h 46"/>
                  <a:gd name="T6" fmla="*/ 35 w 41"/>
                  <a:gd name="T7" fmla="*/ 12 h 46"/>
                  <a:gd name="T8" fmla="*/ 39 w 41"/>
                  <a:gd name="T9" fmla="*/ 11 h 46"/>
                  <a:gd name="T10" fmla="*/ 30 w 41"/>
                  <a:gd name="T11" fmla="*/ 25 h 46"/>
                  <a:gd name="T12" fmla="*/ 21 w 41"/>
                  <a:gd name="T13" fmla="*/ 45 h 46"/>
                  <a:gd name="T14" fmla="*/ 2 w 41"/>
                  <a:gd name="T15" fmla="*/ 8 h 46"/>
                  <a:gd name="T16" fmla="*/ 0 w 4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0" y="0"/>
                    </a:moveTo>
                    <a:cubicBezTo>
                      <a:pt x="0" y="1"/>
                      <a:pt x="7" y="6"/>
                      <a:pt x="9" y="10"/>
                    </a:cubicBezTo>
                    <a:cubicBezTo>
                      <a:pt x="11" y="15"/>
                      <a:pt x="15" y="22"/>
                      <a:pt x="21" y="23"/>
                    </a:cubicBezTo>
                    <a:cubicBezTo>
                      <a:pt x="26" y="24"/>
                      <a:pt x="35" y="12"/>
                      <a:pt x="35" y="12"/>
                    </a:cubicBezTo>
                    <a:cubicBezTo>
                      <a:pt x="35" y="12"/>
                      <a:pt x="41" y="9"/>
                      <a:pt x="39" y="11"/>
                    </a:cubicBezTo>
                    <a:cubicBezTo>
                      <a:pt x="37" y="12"/>
                      <a:pt x="33" y="25"/>
                      <a:pt x="30" y="25"/>
                    </a:cubicBezTo>
                    <a:cubicBezTo>
                      <a:pt x="27" y="25"/>
                      <a:pt x="24" y="46"/>
                      <a:pt x="21" y="45"/>
                    </a:cubicBezTo>
                    <a:cubicBezTo>
                      <a:pt x="19" y="44"/>
                      <a:pt x="4" y="10"/>
                      <a:pt x="2" y="8"/>
                    </a:cubicBezTo>
                    <a:cubicBezTo>
                      <a:pt x="0" y="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7">
                <a:extLst>
                  <a:ext uri="{FF2B5EF4-FFF2-40B4-BE49-F238E27FC236}">
                    <a16:creationId xmlns:a16="http://schemas.microsoft.com/office/drawing/2014/main" id="{330C517B-0A4A-136F-6979-69AAACCE1754}"/>
                  </a:ext>
                </a:extLst>
              </p:cNvPr>
              <p:cNvSpPr>
                <a:spLocks/>
              </p:cNvSpPr>
              <p:nvPr/>
            </p:nvSpPr>
            <p:spPr bwMode="gray">
              <a:xfrm>
                <a:off x="8128276" y="3095494"/>
                <a:ext cx="23337" cy="29478"/>
              </a:xfrm>
              <a:custGeom>
                <a:avLst/>
                <a:gdLst>
                  <a:gd name="T0" fmla="*/ 8 w 8"/>
                  <a:gd name="T1" fmla="*/ 0 h 10"/>
                  <a:gd name="T2" fmla="*/ 6 w 8"/>
                  <a:gd name="T3" fmla="*/ 5 h 10"/>
                  <a:gd name="T4" fmla="*/ 0 w 8"/>
                  <a:gd name="T5" fmla="*/ 10 h 10"/>
                  <a:gd name="T6" fmla="*/ 7 w 8"/>
                  <a:gd name="T7" fmla="*/ 5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6" y="4"/>
                      <a:pt x="6" y="5"/>
                    </a:cubicBezTo>
                    <a:cubicBezTo>
                      <a:pt x="5" y="5"/>
                      <a:pt x="0" y="10"/>
                      <a:pt x="0" y="10"/>
                    </a:cubicBezTo>
                    <a:cubicBezTo>
                      <a:pt x="0" y="10"/>
                      <a:pt x="6" y="6"/>
                      <a:pt x="7" y="5"/>
                    </a:cubicBezTo>
                    <a:cubicBezTo>
                      <a:pt x="8" y="5"/>
                      <a:pt x="8" y="0"/>
                      <a:pt x="8"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id="{2234F528-EFF7-B5E2-626A-08A876440010}"/>
                  </a:ext>
                </a:extLst>
              </p:cNvPr>
              <p:cNvSpPr>
                <a:spLocks/>
              </p:cNvSpPr>
              <p:nvPr/>
            </p:nvSpPr>
            <p:spPr bwMode="gray">
              <a:xfrm>
                <a:off x="8092657" y="3101635"/>
                <a:ext cx="20881" cy="23337"/>
              </a:xfrm>
              <a:custGeom>
                <a:avLst/>
                <a:gdLst>
                  <a:gd name="T0" fmla="*/ 17 w 17"/>
                  <a:gd name="T1" fmla="*/ 0 h 19"/>
                  <a:gd name="T2" fmla="*/ 10 w 17"/>
                  <a:gd name="T3" fmla="*/ 12 h 19"/>
                  <a:gd name="T4" fmla="*/ 0 w 17"/>
                  <a:gd name="T5" fmla="*/ 19 h 19"/>
                  <a:gd name="T6" fmla="*/ 8 w 17"/>
                  <a:gd name="T7" fmla="*/ 9 h 19"/>
                  <a:gd name="T8" fmla="*/ 17 w 17"/>
                  <a:gd name="T9" fmla="*/ 0 h 19"/>
                </a:gdLst>
                <a:ahLst/>
                <a:cxnLst>
                  <a:cxn ang="0">
                    <a:pos x="T0" y="T1"/>
                  </a:cxn>
                  <a:cxn ang="0">
                    <a:pos x="T2" y="T3"/>
                  </a:cxn>
                  <a:cxn ang="0">
                    <a:pos x="T4" y="T5"/>
                  </a:cxn>
                  <a:cxn ang="0">
                    <a:pos x="T6" y="T7"/>
                  </a:cxn>
                  <a:cxn ang="0">
                    <a:pos x="T8" y="T9"/>
                  </a:cxn>
                </a:cxnLst>
                <a:rect l="0" t="0" r="r" b="b"/>
                <a:pathLst>
                  <a:path w="17" h="19">
                    <a:moveTo>
                      <a:pt x="17" y="0"/>
                    </a:moveTo>
                    <a:lnTo>
                      <a:pt x="10" y="12"/>
                    </a:lnTo>
                    <a:lnTo>
                      <a:pt x="0" y="19"/>
                    </a:lnTo>
                    <a:lnTo>
                      <a:pt x="8" y="9"/>
                    </a:lnTo>
                    <a:lnTo>
                      <a:pt x="17" y="0"/>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30954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grpSp>
        <p:nvGrpSpPr>
          <p:cNvPr id="12" name="Gruppieren 1">
            <a:extLst>
              <a:ext uri="{FF2B5EF4-FFF2-40B4-BE49-F238E27FC236}">
                <a16:creationId xmlns:a16="http://schemas.microsoft.com/office/drawing/2014/main" id="{77961DE8-E2FC-C06E-CE89-B3FBBBABE6E0}"/>
              </a:ext>
            </a:extLst>
          </p:cNvPr>
          <p:cNvGrpSpPr/>
          <p:nvPr/>
        </p:nvGrpSpPr>
        <p:grpSpPr bwMode="gray">
          <a:xfrm flipH="1">
            <a:off x="-6271" y="2818701"/>
            <a:ext cx="12196684" cy="4055708"/>
            <a:chOff x="-6271" y="2818701"/>
            <a:chExt cx="12196684" cy="4055708"/>
          </a:xfrm>
        </p:grpSpPr>
        <p:sp>
          <p:nvSpPr>
            <p:cNvPr id="13" name="Freeform 6">
              <a:extLst>
                <a:ext uri="{FF2B5EF4-FFF2-40B4-BE49-F238E27FC236}">
                  <a16:creationId xmlns:a16="http://schemas.microsoft.com/office/drawing/2014/main" id="{3EE754B9-A594-20C8-EFD5-A7D7D1EC1233}"/>
                </a:ext>
              </a:extLst>
            </p:cNvPr>
            <p:cNvSpPr>
              <a:spLocks/>
            </p:cNvSpPr>
            <p:nvPr/>
          </p:nvSpPr>
          <p:spPr bwMode="gray">
            <a:xfrm>
              <a:off x="0" y="4038600"/>
              <a:ext cx="12190413" cy="2819400"/>
            </a:xfrm>
            <a:custGeom>
              <a:avLst/>
              <a:gdLst>
                <a:gd name="T0" fmla="*/ 0 w 7751"/>
                <a:gd name="T1" fmla="*/ 1598 h 1776"/>
                <a:gd name="T2" fmla="*/ 148 w 7751"/>
                <a:gd name="T3" fmla="*/ 814 h 1776"/>
                <a:gd name="T4" fmla="*/ 237 w 7751"/>
                <a:gd name="T5" fmla="*/ 1361 h 1776"/>
                <a:gd name="T6" fmla="*/ 281 w 7751"/>
                <a:gd name="T7" fmla="*/ 725 h 1776"/>
                <a:gd name="T8" fmla="*/ 459 w 7751"/>
                <a:gd name="T9" fmla="*/ 592 h 1776"/>
                <a:gd name="T10" fmla="*/ 504 w 7751"/>
                <a:gd name="T11" fmla="*/ 414 h 1776"/>
                <a:gd name="T12" fmla="*/ 593 w 7751"/>
                <a:gd name="T13" fmla="*/ 592 h 1776"/>
                <a:gd name="T14" fmla="*/ 637 w 7751"/>
                <a:gd name="T15" fmla="*/ 725 h 1776"/>
                <a:gd name="T16" fmla="*/ 830 w 7751"/>
                <a:gd name="T17" fmla="*/ 1051 h 1776"/>
                <a:gd name="T18" fmla="*/ 1141 w 7751"/>
                <a:gd name="T19" fmla="*/ 770 h 1776"/>
                <a:gd name="T20" fmla="*/ 1334 w 7751"/>
                <a:gd name="T21" fmla="*/ 1495 h 1776"/>
                <a:gd name="T22" fmla="*/ 1467 w 7751"/>
                <a:gd name="T23" fmla="*/ 1139 h 1776"/>
                <a:gd name="T24" fmla="*/ 1689 w 7751"/>
                <a:gd name="T25" fmla="*/ 459 h 1776"/>
                <a:gd name="T26" fmla="*/ 2149 w 7751"/>
                <a:gd name="T27" fmla="*/ 947 h 1776"/>
                <a:gd name="T28" fmla="*/ 2238 w 7751"/>
                <a:gd name="T29" fmla="*/ 45 h 1776"/>
                <a:gd name="T30" fmla="*/ 2327 w 7751"/>
                <a:gd name="T31" fmla="*/ 636 h 1776"/>
                <a:gd name="T32" fmla="*/ 2697 w 7751"/>
                <a:gd name="T33" fmla="*/ 1450 h 1776"/>
                <a:gd name="T34" fmla="*/ 2786 w 7751"/>
                <a:gd name="T35" fmla="*/ 222 h 1776"/>
                <a:gd name="T36" fmla="*/ 3290 w 7751"/>
                <a:gd name="T37" fmla="*/ 1406 h 1776"/>
                <a:gd name="T38" fmla="*/ 3512 w 7751"/>
                <a:gd name="T39" fmla="*/ 814 h 1776"/>
                <a:gd name="T40" fmla="*/ 3557 w 7751"/>
                <a:gd name="T41" fmla="*/ 681 h 1776"/>
                <a:gd name="T42" fmla="*/ 3705 w 7751"/>
                <a:gd name="T43" fmla="*/ 459 h 1776"/>
                <a:gd name="T44" fmla="*/ 3883 w 7751"/>
                <a:gd name="T45" fmla="*/ 1361 h 1776"/>
                <a:gd name="T46" fmla="*/ 3972 w 7751"/>
                <a:gd name="T47" fmla="*/ 725 h 1776"/>
                <a:gd name="T48" fmla="*/ 4105 w 7751"/>
                <a:gd name="T49" fmla="*/ 592 h 1776"/>
                <a:gd name="T50" fmla="*/ 4194 w 7751"/>
                <a:gd name="T51" fmla="*/ 459 h 1776"/>
                <a:gd name="T52" fmla="*/ 4253 w 7751"/>
                <a:gd name="T53" fmla="*/ 592 h 1776"/>
                <a:gd name="T54" fmla="*/ 4342 w 7751"/>
                <a:gd name="T55" fmla="*/ 592 h 1776"/>
                <a:gd name="T56" fmla="*/ 4476 w 7751"/>
                <a:gd name="T57" fmla="*/ 725 h 1776"/>
                <a:gd name="T58" fmla="*/ 4802 w 7751"/>
                <a:gd name="T59" fmla="*/ 1051 h 1776"/>
                <a:gd name="T60" fmla="*/ 5024 w 7751"/>
                <a:gd name="T61" fmla="*/ 770 h 1776"/>
                <a:gd name="T62" fmla="*/ 5113 w 7751"/>
                <a:gd name="T63" fmla="*/ 1450 h 1776"/>
                <a:gd name="T64" fmla="*/ 5380 w 7751"/>
                <a:gd name="T65" fmla="*/ 1139 h 1776"/>
                <a:gd name="T66" fmla="*/ 5795 w 7751"/>
                <a:gd name="T67" fmla="*/ 503 h 1776"/>
                <a:gd name="T68" fmla="*/ 5884 w 7751"/>
                <a:gd name="T69" fmla="*/ 947 h 1776"/>
                <a:gd name="T70" fmla="*/ 6017 w 7751"/>
                <a:gd name="T71" fmla="*/ 0 h 1776"/>
                <a:gd name="T72" fmla="*/ 6343 w 7751"/>
                <a:gd name="T73" fmla="*/ 636 h 1776"/>
                <a:gd name="T74" fmla="*/ 6477 w 7751"/>
                <a:gd name="T75" fmla="*/ 1450 h 1776"/>
                <a:gd name="T76" fmla="*/ 6936 w 7751"/>
                <a:gd name="T77" fmla="*/ 267 h 1776"/>
                <a:gd name="T78" fmla="*/ 7218 w 7751"/>
                <a:gd name="T79" fmla="*/ 1361 h 1776"/>
                <a:gd name="T80" fmla="*/ 7307 w 7751"/>
                <a:gd name="T81" fmla="*/ 814 h 1776"/>
                <a:gd name="T82" fmla="*/ 7396 w 7751"/>
                <a:gd name="T83" fmla="*/ 548 h 1776"/>
                <a:gd name="T84" fmla="*/ 7573 w 7751"/>
                <a:gd name="T85" fmla="*/ 459 h 1776"/>
                <a:gd name="T86" fmla="*/ 7751 w 7751"/>
                <a:gd name="T87" fmla="*/ 1361 h 1776"/>
                <a:gd name="T88" fmla="*/ 0 w 7751"/>
                <a:gd name="T89"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51" h="1776">
                  <a:moveTo>
                    <a:pt x="0" y="1776"/>
                  </a:moveTo>
                  <a:lnTo>
                    <a:pt x="0" y="1598"/>
                  </a:lnTo>
                  <a:lnTo>
                    <a:pt x="148" y="1495"/>
                  </a:lnTo>
                  <a:lnTo>
                    <a:pt x="148" y="814"/>
                  </a:lnTo>
                  <a:lnTo>
                    <a:pt x="237" y="814"/>
                  </a:lnTo>
                  <a:lnTo>
                    <a:pt x="237" y="1361"/>
                  </a:lnTo>
                  <a:lnTo>
                    <a:pt x="281" y="1361"/>
                  </a:lnTo>
                  <a:lnTo>
                    <a:pt x="281" y="725"/>
                  </a:lnTo>
                  <a:lnTo>
                    <a:pt x="459" y="725"/>
                  </a:lnTo>
                  <a:lnTo>
                    <a:pt x="459" y="592"/>
                  </a:lnTo>
                  <a:lnTo>
                    <a:pt x="504" y="592"/>
                  </a:lnTo>
                  <a:lnTo>
                    <a:pt x="504" y="414"/>
                  </a:lnTo>
                  <a:lnTo>
                    <a:pt x="593" y="414"/>
                  </a:lnTo>
                  <a:lnTo>
                    <a:pt x="593" y="592"/>
                  </a:lnTo>
                  <a:lnTo>
                    <a:pt x="637" y="592"/>
                  </a:lnTo>
                  <a:lnTo>
                    <a:pt x="637" y="725"/>
                  </a:lnTo>
                  <a:lnTo>
                    <a:pt x="830" y="725"/>
                  </a:lnTo>
                  <a:lnTo>
                    <a:pt x="830" y="1051"/>
                  </a:lnTo>
                  <a:lnTo>
                    <a:pt x="1141" y="1051"/>
                  </a:lnTo>
                  <a:lnTo>
                    <a:pt x="1141" y="770"/>
                  </a:lnTo>
                  <a:lnTo>
                    <a:pt x="1334" y="770"/>
                  </a:lnTo>
                  <a:lnTo>
                    <a:pt x="1334" y="1495"/>
                  </a:lnTo>
                  <a:lnTo>
                    <a:pt x="1467" y="1495"/>
                  </a:lnTo>
                  <a:lnTo>
                    <a:pt x="1467" y="1139"/>
                  </a:lnTo>
                  <a:lnTo>
                    <a:pt x="1689" y="1139"/>
                  </a:lnTo>
                  <a:lnTo>
                    <a:pt x="1689" y="459"/>
                  </a:lnTo>
                  <a:lnTo>
                    <a:pt x="2149" y="459"/>
                  </a:lnTo>
                  <a:lnTo>
                    <a:pt x="2149" y="947"/>
                  </a:lnTo>
                  <a:lnTo>
                    <a:pt x="2238" y="947"/>
                  </a:lnTo>
                  <a:lnTo>
                    <a:pt x="2238" y="45"/>
                  </a:lnTo>
                  <a:lnTo>
                    <a:pt x="2327" y="45"/>
                  </a:lnTo>
                  <a:lnTo>
                    <a:pt x="2327" y="636"/>
                  </a:lnTo>
                  <a:lnTo>
                    <a:pt x="2697" y="636"/>
                  </a:lnTo>
                  <a:lnTo>
                    <a:pt x="2697" y="1450"/>
                  </a:lnTo>
                  <a:lnTo>
                    <a:pt x="2786" y="1450"/>
                  </a:lnTo>
                  <a:lnTo>
                    <a:pt x="2786" y="222"/>
                  </a:lnTo>
                  <a:lnTo>
                    <a:pt x="3290" y="222"/>
                  </a:lnTo>
                  <a:lnTo>
                    <a:pt x="3290" y="1406"/>
                  </a:lnTo>
                  <a:lnTo>
                    <a:pt x="3512" y="1406"/>
                  </a:lnTo>
                  <a:lnTo>
                    <a:pt x="3512" y="814"/>
                  </a:lnTo>
                  <a:lnTo>
                    <a:pt x="3557" y="814"/>
                  </a:lnTo>
                  <a:lnTo>
                    <a:pt x="3557" y="681"/>
                  </a:lnTo>
                  <a:lnTo>
                    <a:pt x="3705" y="592"/>
                  </a:lnTo>
                  <a:lnTo>
                    <a:pt x="3705" y="459"/>
                  </a:lnTo>
                  <a:lnTo>
                    <a:pt x="3883" y="459"/>
                  </a:lnTo>
                  <a:lnTo>
                    <a:pt x="3883" y="1361"/>
                  </a:lnTo>
                  <a:lnTo>
                    <a:pt x="3972" y="1361"/>
                  </a:lnTo>
                  <a:lnTo>
                    <a:pt x="3972" y="725"/>
                  </a:lnTo>
                  <a:lnTo>
                    <a:pt x="4105" y="725"/>
                  </a:lnTo>
                  <a:lnTo>
                    <a:pt x="4105" y="592"/>
                  </a:lnTo>
                  <a:lnTo>
                    <a:pt x="4194" y="592"/>
                  </a:lnTo>
                  <a:lnTo>
                    <a:pt x="4194" y="459"/>
                  </a:lnTo>
                  <a:lnTo>
                    <a:pt x="4253" y="459"/>
                  </a:lnTo>
                  <a:lnTo>
                    <a:pt x="4253" y="592"/>
                  </a:lnTo>
                  <a:lnTo>
                    <a:pt x="4298" y="592"/>
                  </a:lnTo>
                  <a:lnTo>
                    <a:pt x="4342" y="592"/>
                  </a:lnTo>
                  <a:lnTo>
                    <a:pt x="4342" y="725"/>
                  </a:lnTo>
                  <a:lnTo>
                    <a:pt x="4476" y="725"/>
                  </a:lnTo>
                  <a:lnTo>
                    <a:pt x="4476" y="1051"/>
                  </a:lnTo>
                  <a:lnTo>
                    <a:pt x="4802" y="1051"/>
                  </a:lnTo>
                  <a:lnTo>
                    <a:pt x="4802" y="770"/>
                  </a:lnTo>
                  <a:lnTo>
                    <a:pt x="5024" y="770"/>
                  </a:lnTo>
                  <a:lnTo>
                    <a:pt x="5024" y="1450"/>
                  </a:lnTo>
                  <a:lnTo>
                    <a:pt x="5113" y="1450"/>
                  </a:lnTo>
                  <a:lnTo>
                    <a:pt x="5113" y="1139"/>
                  </a:lnTo>
                  <a:lnTo>
                    <a:pt x="5380" y="1139"/>
                  </a:lnTo>
                  <a:lnTo>
                    <a:pt x="5380" y="503"/>
                  </a:lnTo>
                  <a:lnTo>
                    <a:pt x="5795" y="503"/>
                  </a:lnTo>
                  <a:lnTo>
                    <a:pt x="5795" y="947"/>
                  </a:lnTo>
                  <a:lnTo>
                    <a:pt x="5884" y="947"/>
                  </a:lnTo>
                  <a:lnTo>
                    <a:pt x="5884" y="0"/>
                  </a:lnTo>
                  <a:lnTo>
                    <a:pt x="6017" y="0"/>
                  </a:lnTo>
                  <a:lnTo>
                    <a:pt x="6017" y="636"/>
                  </a:lnTo>
                  <a:lnTo>
                    <a:pt x="6343" y="636"/>
                  </a:lnTo>
                  <a:lnTo>
                    <a:pt x="6343" y="1450"/>
                  </a:lnTo>
                  <a:lnTo>
                    <a:pt x="6477" y="1450"/>
                  </a:lnTo>
                  <a:lnTo>
                    <a:pt x="6477" y="267"/>
                  </a:lnTo>
                  <a:lnTo>
                    <a:pt x="6936" y="267"/>
                  </a:lnTo>
                  <a:lnTo>
                    <a:pt x="6936" y="1361"/>
                  </a:lnTo>
                  <a:lnTo>
                    <a:pt x="7218" y="1361"/>
                  </a:lnTo>
                  <a:lnTo>
                    <a:pt x="7218" y="814"/>
                  </a:lnTo>
                  <a:lnTo>
                    <a:pt x="7307" y="814"/>
                  </a:lnTo>
                  <a:lnTo>
                    <a:pt x="7307" y="636"/>
                  </a:lnTo>
                  <a:lnTo>
                    <a:pt x="7396" y="548"/>
                  </a:lnTo>
                  <a:lnTo>
                    <a:pt x="7396" y="459"/>
                  </a:lnTo>
                  <a:lnTo>
                    <a:pt x="7573" y="459"/>
                  </a:lnTo>
                  <a:lnTo>
                    <a:pt x="7573" y="1228"/>
                  </a:lnTo>
                  <a:lnTo>
                    <a:pt x="7751" y="1361"/>
                  </a:lnTo>
                  <a:lnTo>
                    <a:pt x="7751" y="1776"/>
                  </a:lnTo>
                  <a:lnTo>
                    <a:pt x="0" y="1776"/>
                  </a:lnTo>
                  <a:close/>
                </a:path>
              </a:pathLst>
            </a:custGeom>
            <a:solidFill>
              <a:schemeClr val="bg1">
                <a:lumMod val="95000"/>
              </a:schemeClr>
            </a:solidFill>
            <a:ln w="46038"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grpSp>
          <p:nvGrpSpPr>
            <p:cNvPr id="14" name="Gruppieren 1151">
              <a:extLst>
                <a:ext uri="{FF2B5EF4-FFF2-40B4-BE49-F238E27FC236}">
                  <a16:creationId xmlns:a16="http://schemas.microsoft.com/office/drawing/2014/main" id="{1D75B850-053A-40AB-45A0-C68A14452E38}"/>
                </a:ext>
              </a:extLst>
            </p:cNvPr>
            <p:cNvGrpSpPr/>
            <p:nvPr/>
          </p:nvGrpSpPr>
          <p:grpSpPr bwMode="gray">
            <a:xfrm>
              <a:off x="-6271" y="2818701"/>
              <a:ext cx="7704600" cy="4055708"/>
              <a:chOff x="-6271" y="2818701"/>
              <a:chExt cx="7704600" cy="4055708"/>
            </a:xfrm>
          </p:grpSpPr>
          <p:sp>
            <p:nvSpPr>
              <p:cNvPr id="15" name="Freeform 132">
                <a:extLst>
                  <a:ext uri="{FF2B5EF4-FFF2-40B4-BE49-F238E27FC236}">
                    <a16:creationId xmlns:a16="http://schemas.microsoft.com/office/drawing/2014/main" id="{5A48DFA2-78FF-32A4-8288-04CA9B072B99}"/>
                  </a:ext>
                </a:extLst>
              </p:cNvPr>
              <p:cNvSpPr>
                <a:spLocks/>
              </p:cNvSpPr>
              <p:nvPr/>
            </p:nvSpPr>
            <p:spPr bwMode="gray">
              <a:xfrm>
                <a:off x="1367008" y="4675722"/>
                <a:ext cx="92513" cy="246301"/>
              </a:xfrm>
              <a:custGeom>
                <a:avLst/>
                <a:gdLst>
                  <a:gd name="T0" fmla="*/ 29 w 47"/>
                  <a:gd name="T1" fmla="*/ 118 h 125"/>
                  <a:gd name="T2" fmla="*/ 36 w 47"/>
                  <a:gd name="T3" fmla="*/ 58 h 125"/>
                  <a:gd name="T4" fmla="*/ 41 w 47"/>
                  <a:gd name="T5" fmla="*/ 38 h 125"/>
                  <a:gd name="T6" fmla="*/ 24 w 47"/>
                  <a:gd name="T7" fmla="*/ 21 h 125"/>
                  <a:gd name="T8" fmla="*/ 0 w 47"/>
                  <a:gd name="T9" fmla="*/ 0 h 125"/>
                  <a:gd name="T10" fmla="*/ 29 w 47"/>
                  <a:gd name="T11" fmla="*/ 118 h 125"/>
                </a:gdLst>
                <a:ahLst/>
                <a:cxnLst>
                  <a:cxn ang="0">
                    <a:pos x="T0" y="T1"/>
                  </a:cxn>
                  <a:cxn ang="0">
                    <a:pos x="T2" y="T3"/>
                  </a:cxn>
                  <a:cxn ang="0">
                    <a:pos x="T4" y="T5"/>
                  </a:cxn>
                  <a:cxn ang="0">
                    <a:pos x="T6" y="T7"/>
                  </a:cxn>
                  <a:cxn ang="0">
                    <a:pos x="T8" y="T9"/>
                  </a:cxn>
                  <a:cxn ang="0">
                    <a:pos x="T10" y="T11"/>
                  </a:cxn>
                </a:cxnLst>
                <a:rect l="0" t="0" r="r" b="b"/>
                <a:pathLst>
                  <a:path w="47" h="125">
                    <a:moveTo>
                      <a:pt x="29" y="118"/>
                    </a:moveTo>
                    <a:cubicBezTo>
                      <a:pt x="29" y="109"/>
                      <a:pt x="25" y="73"/>
                      <a:pt x="36" y="58"/>
                    </a:cubicBezTo>
                    <a:cubicBezTo>
                      <a:pt x="47" y="43"/>
                      <a:pt x="41" y="38"/>
                      <a:pt x="41" y="38"/>
                    </a:cubicBezTo>
                    <a:cubicBezTo>
                      <a:pt x="33" y="32"/>
                      <a:pt x="27" y="26"/>
                      <a:pt x="24" y="21"/>
                    </a:cubicBezTo>
                    <a:cubicBezTo>
                      <a:pt x="16" y="15"/>
                      <a:pt x="7" y="7"/>
                      <a:pt x="0" y="0"/>
                    </a:cubicBezTo>
                    <a:cubicBezTo>
                      <a:pt x="11" y="48"/>
                      <a:pt x="29" y="125"/>
                      <a:pt x="29" y="118"/>
                    </a:cubicBez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33">
                <a:extLst>
                  <a:ext uri="{FF2B5EF4-FFF2-40B4-BE49-F238E27FC236}">
                    <a16:creationId xmlns:a16="http://schemas.microsoft.com/office/drawing/2014/main" id="{74B4BC25-E2F8-7760-AB65-07D3F6EEC9E5}"/>
                  </a:ext>
                </a:extLst>
              </p:cNvPr>
              <p:cNvSpPr>
                <a:spLocks/>
              </p:cNvSpPr>
              <p:nvPr/>
            </p:nvSpPr>
            <p:spPr bwMode="gray">
              <a:xfrm>
                <a:off x="1054626" y="3948833"/>
                <a:ext cx="86506" cy="114140"/>
              </a:xfrm>
              <a:custGeom>
                <a:avLst/>
                <a:gdLst>
                  <a:gd name="T0" fmla="*/ 44 w 44"/>
                  <a:gd name="T1" fmla="*/ 58 h 58"/>
                  <a:gd name="T2" fmla="*/ 0 w 44"/>
                  <a:gd name="T3" fmla="*/ 0 h 58"/>
                  <a:gd name="T4" fmla="*/ 44 w 44"/>
                  <a:gd name="T5" fmla="*/ 58 h 58"/>
                </a:gdLst>
                <a:ahLst/>
                <a:cxnLst>
                  <a:cxn ang="0">
                    <a:pos x="T0" y="T1"/>
                  </a:cxn>
                  <a:cxn ang="0">
                    <a:pos x="T2" y="T3"/>
                  </a:cxn>
                  <a:cxn ang="0">
                    <a:pos x="T4" y="T5"/>
                  </a:cxn>
                </a:cxnLst>
                <a:rect l="0" t="0" r="r" b="b"/>
                <a:pathLst>
                  <a:path w="44" h="58">
                    <a:moveTo>
                      <a:pt x="44" y="58"/>
                    </a:moveTo>
                    <a:cubicBezTo>
                      <a:pt x="30" y="38"/>
                      <a:pt x="16" y="17"/>
                      <a:pt x="0" y="0"/>
                    </a:cubicBezTo>
                    <a:cubicBezTo>
                      <a:pt x="5" y="17"/>
                      <a:pt x="17" y="39"/>
                      <a:pt x="44" y="58"/>
                    </a:cubicBez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34">
                <a:extLst>
                  <a:ext uri="{FF2B5EF4-FFF2-40B4-BE49-F238E27FC236}">
                    <a16:creationId xmlns:a16="http://schemas.microsoft.com/office/drawing/2014/main" id="{FBCC6B58-8361-5364-4A62-D992F5DC3C66}"/>
                  </a:ext>
                </a:extLst>
              </p:cNvPr>
              <p:cNvSpPr>
                <a:spLocks/>
              </p:cNvSpPr>
              <p:nvPr/>
            </p:nvSpPr>
            <p:spPr bwMode="gray">
              <a:xfrm>
                <a:off x="-5069" y="3596922"/>
                <a:ext cx="1063483" cy="1239797"/>
              </a:xfrm>
              <a:custGeom>
                <a:avLst/>
                <a:gdLst>
                  <a:gd name="T0" fmla="*/ 332 w 536"/>
                  <a:gd name="T1" fmla="*/ 296 h 652"/>
                  <a:gd name="T2" fmla="*/ 432 w 536"/>
                  <a:gd name="T3" fmla="*/ 275 h 652"/>
                  <a:gd name="T4" fmla="*/ 425 w 536"/>
                  <a:gd name="T5" fmla="*/ 264 h 652"/>
                  <a:gd name="T6" fmla="*/ 472 w 536"/>
                  <a:gd name="T7" fmla="*/ 203 h 652"/>
                  <a:gd name="T8" fmla="*/ 503 w 536"/>
                  <a:gd name="T9" fmla="*/ 173 h 652"/>
                  <a:gd name="T10" fmla="*/ 534 w 536"/>
                  <a:gd name="T11" fmla="*/ 197 h 652"/>
                  <a:gd name="T12" fmla="*/ 536 w 536"/>
                  <a:gd name="T13" fmla="*/ 196 h 652"/>
                  <a:gd name="T14" fmla="*/ 534 w 536"/>
                  <a:gd name="T15" fmla="*/ 175 h 652"/>
                  <a:gd name="T16" fmla="*/ 477 w 536"/>
                  <a:gd name="T17" fmla="*/ 59 h 652"/>
                  <a:gd name="T18" fmla="*/ 472 w 536"/>
                  <a:gd name="T19" fmla="*/ 34 h 652"/>
                  <a:gd name="T20" fmla="*/ 418 w 536"/>
                  <a:gd name="T21" fmla="*/ 33 h 652"/>
                  <a:gd name="T22" fmla="*/ 317 w 536"/>
                  <a:gd name="T23" fmla="*/ 65 h 652"/>
                  <a:gd name="T24" fmla="*/ 262 w 536"/>
                  <a:gd name="T25" fmla="*/ 101 h 652"/>
                  <a:gd name="T26" fmla="*/ 176 w 536"/>
                  <a:gd name="T27" fmla="*/ 145 h 652"/>
                  <a:gd name="T28" fmla="*/ 1 w 536"/>
                  <a:gd name="T29" fmla="*/ 199 h 652"/>
                  <a:gd name="T30" fmla="*/ 0 w 536"/>
                  <a:gd name="T31" fmla="*/ 652 h 652"/>
                  <a:gd name="T32" fmla="*/ 133 w 536"/>
                  <a:gd name="T33" fmla="*/ 419 h 652"/>
                  <a:gd name="T34" fmla="*/ 332 w 536"/>
                  <a:gd name="T35" fmla="*/ 296 h 652"/>
                  <a:gd name="connsiteX0" fmla="*/ 6194 w 10000"/>
                  <a:gd name="connsiteY0" fmla="*/ 4202 h 9662"/>
                  <a:gd name="connsiteX1" fmla="*/ 8060 w 10000"/>
                  <a:gd name="connsiteY1" fmla="*/ 3880 h 9662"/>
                  <a:gd name="connsiteX2" fmla="*/ 7929 w 10000"/>
                  <a:gd name="connsiteY2" fmla="*/ 3711 h 9662"/>
                  <a:gd name="connsiteX3" fmla="*/ 8806 w 10000"/>
                  <a:gd name="connsiteY3" fmla="*/ 2775 h 9662"/>
                  <a:gd name="connsiteX4" fmla="*/ 9299 w 10000"/>
                  <a:gd name="connsiteY4" fmla="*/ 2371 h 9662"/>
                  <a:gd name="connsiteX5" fmla="*/ 9963 w 10000"/>
                  <a:gd name="connsiteY5" fmla="*/ 2683 h 9662"/>
                  <a:gd name="connsiteX6" fmla="*/ 10000 w 10000"/>
                  <a:gd name="connsiteY6" fmla="*/ 2668 h 9662"/>
                  <a:gd name="connsiteX7" fmla="*/ 9963 w 10000"/>
                  <a:gd name="connsiteY7" fmla="*/ 2346 h 9662"/>
                  <a:gd name="connsiteX8" fmla="*/ 8899 w 10000"/>
                  <a:gd name="connsiteY8" fmla="*/ 567 h 9662"/>
                  <a:gd name="connsiteX9" fmla="*/ 8806 w 10000"/>
                  <a:gd name="connsiteY9" fmla="*/ 183 h 9662"/>
                  <a:gd name="connsiteX10" fmla="*/ 7799 w 10000"/>
                  <a:gd name="connsiteY10" fmla="*/ 168 h 9662"/>
                  <a:gd name="connsiteX11" fmla="*/ 5914 w 10000"/>
                  <a:gd name="connsiteY11" fmla="*/ 659 h 9662"/>
                  <a:gd name="connsiteX12" fmla="*/ 4888 w 10000"/>
                  <a:gd name="connsiteY12" fmla="*/ 1211 h 9662"/>
                  <a:gd name="connsiteX13" fmla="*/ 3284 w 10000"/>
                  <a:gd name="connsiteY13" fmla="*/ 1886 h 9662"/>
                  <a:gd name="connsiteX14" fmla="*/ 19 w 10000"/>
                  <a:gd name="connsiteY14" fmla="*/ 2714 h 9662"/>
                  <a:gd name="connsiteX15" fmla="*/ 0 w 10000"/>
                  <a:gd name="connsiteY15" fmla="*/ 9662 h 9662"/>
                  <a:gd name="connsiteX16" fmla="*/ 2481 w 10000"/>
                  <a:gd name="connsiteY16" fmla="*/ 6088 h 9662"/>
                  <a:gd name="connsiteX17" fmla="*/ 6194 w 10000"/>
                  <a:gd name="connsiteY17" fmla="*/ 4202 h 9662"/>
                  <a:gd name="connsiteX0" fmla="*/ 6194 w 10000"/>
                  <a:gd name="connsiteY0" fmla="*/ 4349 h 10000"/>
                  <a:gd name="connsiteX1" fmla="*/ 8060 w 10000"/>
                  <a:gd name="connsiteY1" fmla="*/ 4016 h 10000"/>
                  <a:gd name="connsiteX2" fmla="*/ 7929 w 10000"/>
                  <a:gd name="connsiteY2" fmla="*/ 3841 h 10000"/>
                  <a:gd name="connsiteX3" fmla="*/ 8203 w 10000"/>
                  <a:gd name="connsiteY3" fmla="*/ 3793 h 10000"/>
                  <a:gd name="connsiteX4" fmla="*/ 8806 w 10000"/>
                  <a:gd name="connsiteY4" fmla="*/ 2872 h 10000"/>
                  <a:gd name="connsiteX5" fmla="*/ 9299 w 10000"/>
                  <a:gd name="connsiteY5" fmla="*/ 2454 h 10000"/>
                  <a:gd name="connsiteX6" fmla="*/ 9963 w 10000"/>
                  <a:gd name="connsiteY6" fmla="*/ 2777 h 10000"/>
                  <a:gd name="connsiteX7" fmla="*/ 10000 w 10000"/>
                  <a:gd name="connsiteY7" fmla="*/ 2761 h 10000"/>
                  <a:gd name="connsiteX8" fmla="*/ 9963 w 10000"/>
                  <a:gd name="connsiteY8" fmla="*/ 2428 h 10000"/>
                  <a:gd name="connsiteX9" fmla="*/ 8899 w 10000"/>
                  <a:gd name="connsiteY9" fmla="*/ 587 h 10000"/>
                  <a:gd name="connsiteX10" fmla="*/ 8806 w 10000"/>
                  <a:gd name="connsiteY10" fmla="*/ 189 h 10000"/>
                  <a:gd name="connsiteX11" fmla="*/ 7799 w 10000"/>
                  <a:gd name="connsiteY11" fmla="*/ 174 h 10000"/>
                  <a:gd name="connsiteX12" fmla="*/ 5914 w 10000"/>
                  <a:gd name="connsiteY12" fmla="*/ 682 h 10000"/>
                  <a:gd name="connsiteX13" fmla="*/ 4888 w 10000"/>
                  <a:gd name="connsiteY13" fmla="*/ 1253 h 10000"/>
                  <a:gd name="connsiteX14" fmla="*/ 3284 w 10000"/>
                  <a:gd name="connsiteY14" fmla="*/ 1952 h 10000"/>
                  <a:gd name="connsiteX15" fmla="*/ 19 w 10000"/>
                  <a:gd name="connsiteY15" fmla="*/ 2809 h 10000"/>
                  <a:gd name="connsiteX16" fmla="*/ 0 w 10000"/>
                  <a:gd name="connsiteY16" fmla="*/ 10000 h 10000"/>
                  <a:gd name="connsiteX17" fmla="*/ 2481 w 10000"/>
                  <a:gd name="connsiteY17" fmla="*/ 6301 h 10000"/>
                  <a:gd name="connsiteX18" fmla="*/ 6194 w 10000"/>
                  <a:gd name="connsiteY18" fmla="*/ 4349 h 10000"/>
                  <a:gd name="connsiteX0" fmla="*/ 6194 w 10000"/>
                  <a:gd name="connsiteY0" fmla="*/ 4349 h 10000"/>
                  <a:gd name="connsiteX1" fmla="*/ 8145 w 10000"/>
                  <a:gd name="connsiteY1" fmla="*/ 4132 h 10000"/>
                  <a:gd name="connsiteX2" fmla="*/ 7929 w 10000"/>
                  <a:gd name="connsiteY2" fmla="*/ 3841 h 10000"/>
                  <a:gd name="connsiteX3" fmla="*/ 8203 w 10000"/>
                  <a:gd name="connsiteY3" fmla="*/ 3793 h 10000"/>
                  <a:gd name="connsiteX4" fmla="*/ 8806 w 10000"/>
                  <a:gd name="connsiteY4" fmla="*/ 2872 h 10000"/>
                  <a:gd name="connsiteX5" fmla="*/ 9299 w 10000"/>
                  <a:gd name="connsiteY5" fmla="*/ 2454 h 10000"/>
                  <a:gd name="connsiteX6" fmla="*/ 9963 w 10000"/>
                  <a:gd name="connsiteY6" fmla="*/ 2777 h 10000"/>
                  <a:gd name="connsiteX7" fmla="*/ 10000 w 10000"/>
                  <a:gd name="connsiteY7" fmla="*/ 2761 h 10000"/>
                  <a:gd name="connsiteX8" fmla="*/ 9963 w 10000"/>
                  <a:gd name="connsiteY8" fmla="*/ 2428 h 10000"/>
                  <a:gd name="connsiteX9" fmla="*/ 8899 w 10000"/>
                  <a:gd name="connsiteY9" fmla="*/ 587 h 10000"/>
                  <a:gd name="connsiteX10" fmla="*/ 8806 w 10000"/>
                  <a:gd name="connsiteY10" fmla="*/ 189 h 10000"/>
                  <a:gd name="connsiteX11" fmla="*/ 7799 w 10000"/>
                  <a:gd name="connsiteY11" fmla="*/ 174 h 10000"/>
                  <a:gd name="connsiteX12" fmla="*/ 5914 w 10000"/>
                  <a:gd name="connsiteY12" fmla="*/ 682 h 10000"/>
                  <a:gd name="connsiteX13" fmla="*/ 4888 w 10000"/>
                  <a:gd name="connsiteY13" fmla="*/ 1253 h 10000"/>
                  <a:gd name="connsiteX14" fmla="*/ 3284 w 10000"/>
                  <a:gd name="connsiteY14" fmla="*/ 1952 h 10000"/>
                  <a:gd name="connsiteX15" fmla="*/ 19 w 10000"/>
                  <a:gd name="connsiteY15" fmla="*/ 2809 h 10000"/>
                  <a:gd name="connsiteX16" fmla="*/ 0 w 10000"/>
                  <a:gd name="connsiteY16" fmla="*/ 10000 h 10000"/>
                  <a:gd name="connsiteX17" fmla="*/ 2481 w 10000"/>
                  <a:gd name="connsiteY17" fmla="*/ 6301 h 10000"/>
                  <a:gd name="connsiteX18" fmla="*/ 6194 w 10000"/>
                  <a:gd name="connsiteY18" fmla="*/ 4349 h 10000"/>
                  <a:gd name="connsiteX0" fmla="*/ 6194 w 10000"/>
                  <a:gd name="connsiteY0" fmla="*/ 4349 h 10000"/>
                  <a:gd name="connsiteX1" fmla="*/ 8145 w 10000"/>
                  <a:gd name="connsiteY1" fmla="*/ 4132 h 10000"/>
                  <a:gd name="connsiteX2" fmla="*/ 8203 w 10000"/>
                  <a:gd name="connsiteY2" fmla="*/ 3793 h 10000"/>
                  <a:gd name="connsiteX3" fmla="*/ 8806 w 10000"/>
                  <a:gd name="connsiteY3" fmla="*/ 2872 h 10000"/>
                  <a:gd name="connsiteX4" fmla="*/ 9299 w 10000"/>
                  <a:gd name="connsiteY4" fmla="*/ 2454 h 10000"/>
                  <a:gd name="connsiteX5" fmla="*/ 9963 w 10000"/>
                  <a:gd name="connsiteY5" fmla="*/ 2777 h 10000"/>
                  <a:gd name="connsiteX6" fmla="*/ 10000 w 10000"/>
                  <a:gd name="connsiteY6" fmla="*/ 2761 h 10000"/>
                  <a:gd name="connsiteX7" fmla="*/ 9963 w 10000"/>
                  <a:gd name="connsiteY7" fmla="*/ 2428 h 10000"/>
                  <a:gd name="connsiteX8" fmla="*/ 8899 w 10000"/>
                  <a:gd name="connsiteY8" fmla="*/ 587 h 10000"/>
                  <a:gd name="connsiteX9" fmla="*/ 8806 w 10000"/>
                  <a:gd name="connsiteY9" fmla="*/ 189 h 10000"/>
                  <a:gd name="connsiteX10" fmla="*/ 7799 w 10000"/>
                  <a:gd name="connsiteY10" fmla="*/ 174 h 10000"/>
                  <a:gd name="connsiteX11" fmla="*/ 5914 w 10000"/>
                  <a:gd name="connsiteY11" fmla="*/ 682 h 10000"/>
                  <a:gd name="connsiteX12" fmla="*/ 4888 w 10000"/>
                  <a:gd name="connsiteY12" fmla="*/ 1253 h 10000"/>
                  <a:gd name="connsiteX13" fmla="*/ 3284 w 10000"/>
                  <a:gd name="connsiteY13" fmla="*/ 1952 h 10000"/>
                  <a:gd name="connsiteX14" fmla="*/ 19 w 10000"/>
                  <a:gd name="connsiteY14" fmla="*/ 2809 h 10000"/>
                  <a:gd name="connsiteX15" fmla="*/ 0 w 10000"/>
                  <a:gd name="connsiteY15" fmla="*/ 10000 h 10000"/>
                  <a:gd name="connsiteX16" fmla="*/ 2481 w 10000"/>
                  <a:gd name="connsiteY16" fmla="*/ 6301 h 10000"/>
                  <a:gd name="connsiteX17" fmla="*/ 6194 w 10000"/>
                  <a:gd name="connsiteY17" fmla="*/ 4349 h 10000"/>
                  <a:gd name="connsiteX0" fmla="*/ 6228 w 10000"/>
                  <a:gd name="connsiteY0" fmla="*/ 4509 h 10000"/>
                  <a:gd name="connsiteX1" fmla="*/ 8145 w 10000"/>
                  <a:gd name="connsiteY1" fmla="*/ 4132 h 10000"/>
                  <a:gd name="connsiteX2" fmla="*/ 8203 w 10000"/>
                  <a:gd name="connsiteY2" fmla="*/ 3793 h 10000"/>
                  <a:gd name="connsiteX3" fmla="*/ 8806 w 10000"/>
                  <a:gd name="connsiteY3" fmla="*/ 2872 h 10000"/>
                  <a:gd name="connsiteX4" fmla="*/ 9299 w 10000"/>
                  <a:gd name="connsiteY4" fmla="*/ 2454 h 10000"/>
                  <a:gd name="connsiteX5" fmla="*/ 9963 w 10000"/>
                  <a:gd name="connsiteY5" fmla="*/ 2777 h 10000"/>
                  <a:gd name="connsiteX6" fmla="*/ 10000 w 10000"/>
                  <a:gd name="connsiteY6" fmla="*/ 2761 h 10000"/>
                  <a:gd name="connsiteX7" fmla="*/ 9963 w 10000"/>
                  <a:gd name="connsiteY7" fmla="*/ 2428 h 10000"/>
                  <a:gd name="connsiteX8" fmla="*/ 8899 w 10000"/>
                  <a:gd name="connsiteY8" fmla="*/ 587 h 10000"/>
                  <a:gd name="connsiteX9" fmla="*/ 8806 w 10000"/>
                  <a:gd name="connsiteY9" fmla="*/ 189 h 10000"/>
                  <a:gd name="connsiteX10" fmla="*/ 7799 w 10000"/>
                  <a:gd name="connsiteY10" fmla="*/ 174 h 10000"/>
                  <a:gd name="connsiteX11" fmla="*/ 5914 w 10000"/>
                  <a:gd name="connsiteY11" fmla="*/ 682 h 10000"/>
                  <a:gd name="connsiteX12" fmla="*/ 4888 w 10000"/>
                  <a:gd name="connsiteY12" fmla="*/ 1253 h 10000"/>
                  <a:gd name="connsiteX13" fmla="*/ 3284 w 10000"/>
                  <a:gd name="connsiteY13" fmla="*/ 1952 h 10000"/>
                  <a:gd name="connsiteX14" fmla="*/ 19 w 10000"/>
                  <a:gd name="connsiteY14" fmla="*/ 2809 h 10000"/>
                  <a:gd name="connsiteX15" fmla="*/ 0 w 10000"/>
                  <a:gd name="connsiteY15" fmla="*/ 10000 h 10000"/>
                  <a:gd name="connsiteX16" fmla="*/ 2481 w 10000"/>
                  <a:gd name="connsiteY16" fmla="*/ 6301 h 10000"/>
                  <a:gd name="connsiteX17" fmla="*/ 6228 w 10000"/>
                  <a:gd name="connsiteY17" fmla="*/ 4509 h 10000"/>
                  <a:gd name="connsiteX0" fmla="*/ 6228 w 10000"/>
                  <a:gd name="connsiteY0" fmla="*/ 4509 h 10000"/>
                  <a:gd name="connsiteX1" fmla="*/ 8145 w 10000"/>
                  <a:gd name="connsiteY1" fmla="*/ 4132 h 10000"/>
                  <a:gd name="connsiteX2" fmla="*/ 8203 w 10000"/>
                  <a:gd name="connsiteY2" fmla="*/ 3793 h 10000"/>
                  <a:gd name="connsiteX3" fmla="*/ 8806 w 10000"/>
                  <a:gd name="connsiteY3" fmla="*/ 2872 h 10000"/>
                  <a:gd name="connsiteX4" fmla="*/ 9265 w 10000"/>
                  <a:gd name="connsiteY4" fmla="*/ 2570 h 10000"/>
                  <a:gd name="connsiteX5" fmla="*/ 9963 w 10000"/>
                  <a:gd name="connsiteY5" fmla="*/ 2777 h 10000"/>
                  <a:gd name="connsiteX6" fmla="*/ 10000 w 10000"/>
                  <a:gd name="connsiteY6" fmla="*/ 2761 h 10000"/>
                  <a:gd name="connsiteX7" fmla="*/ 9963 w 10000"/>
                  <a:gd name="connsiteY7" fmla="*/ 2428 h 10000"/>
                  <a:gd name="connsiteX8" fmla="*/ 8899 w 10000"/>
                  <a:gd name="connsiteY8" fmla="*/ 587 h 10000"/>
                  <a:gd name="connsiteX9" fmla="*/ 8806 w 10000"/>
                  <a:gd name="connsiteY9" fmla="*/ 189 h 10000"/>
                  <a:gd name="connsiteX10" fmla="*/ 7799 w 10000"/>
                  <a:gd name="connsiteY10" fmla="*/ 174 h 10000"/>
                  <a:gd name="connsiteX11" fmla="*/ 5914 w 10000"/>
                  <a:gd name="connsiteY11" fmla="*/ 682 h 10000"/>
                  <a:gd name="connsiteX12" fmla="*/ 4888 w 10000"/>
                  <a:gd name="connsiteY12" fmla="*/ 1253 h 10000"/>
                  <a:gd name="connsiteX13" fmla="*/ 3284 w 10000"/>
                  <a:gd name="connsiteY13" fmla="*/ 1952 h 10000"/>
                  <a:gd name="connsiteX14" fmla="*/ 19 w 10000"/>
                  <a:gd name="connsiteY14" fmla="*/ 2809 h 10000"/>
                  <a:gd name="connsiteX15" fmla="*/ 0 w 10000"/>
                  <a:gd name="connsiteY15" fmla="*/ 10000 h 10000"/>
                  <a:gd name="connsiteX16" fmla="*/ 2481 w 10000"/>
                  <a:gd name="connsiteY16" fmla="*/ 6301 h 10000"/>
                  <a:gd name="connsiteX17" fmla="*/ 6228 w 10000"/>
                  <a:gd name="connsiteY17" fmla="*/ 4509 h 10000"/>
                  <a:gd name="connsiteX0" fmla="*/ 6228 w 10018"/>
                  <a:gd name="connsiteY0" fmla="*/ 4509 h 10000"/>
                  <a:gd name="connsiteX1" fmla="*/ 8145 w 10018"/>
                  <a:gd name="connsiteY1" fmla="*/ 4132 h 10000"/>
                  <a:gd name="connsiteX2" fmla="*/ 8203 w 10018"/>
                  <a:gd name="connsiteY2" fmla="*/ 3793 h 10000"/>
                  <a:gd name="connsiteX3" fmla="*/ 8806 w 10018"/>
                  <a:gd name="connsiteY3" fmla="*/ 2872 h 10000"/>
                  <a:gd name="connsiteX4" fmla="*/ 9265 w 10018"/>
                  <a:gd name="connsiteY4" fmla="*/ 2570 h 10000"/>
                  <a:gd name="connsiteX5" fmla="*/ 9963 w 10018"/>
                  <a:gd name="connsiteY5" fmla="*/ 2777 h 10000"/>
                  <a:gd name="connsiteX6" fmla="*/ 9915 w 10018"/>
                  <a:gd name="connsiteY6" fmla="*/ 2906 h 10000"/>
                  <a:gd name="connsiteX7" fmla="*/ 9963 w 10018"/>
                  <a:gd name="connsiteY7" fmla="*/ 2428 h 10000"/>
                  <a:gd name="connsiteX8" fmla="*/ 8899 w 10018"/>
                  <a:gd name="connsiteY8" fmla="*/ 587 h 10000"/>
                  <a:gd name="connsiteX9" fmla="*/ 8806 w 10018"/>
                  <a:gd name="connsiteY9" fmla="*/ 189 h 10000"/>
                  <a:gd name="connsiteX10" fmla="*/ 7799 w 10018"/>
                  <a:gd name="connsiteY10" fmla="*/ 174 h 10000"/>
                  <a:gd name="connsiteX11" fmla="*/ 5914 w 10018"/>
                  <a:gd name="connsiteY11" fmla="*/ 682 h 10000"/>
                  <a:gd name="connsiteX12" fmla="*/ 4888 w 10018"/>
                  <a:gd name="connsiteY12" fmla="*/ 1253 h 10000"/>
                  <a:gd name="connsiteX13" fmla="*/ 3284 w 10018"/>
                  <a:gd name="connsiteY13" fmla="*/ 1952 h 10000"/>
                  <a:gd name="connsiteX14" fmla="*/ 19 w 10018"/>
                  <a:gd name="connsiteY14" fmla="*/ 2809 h 10000"/>
                  <a:gd name="connsiteX15" fmla="*/ 0 w 10018"/>
                  <a:gd name="connsiteY15" fmla="*/ 10000 h 10000"/>
                  <a:gd name="connsiteX16" fmla="*/ 2481 w 10018"/>
                  <a:gd name="connsiteY16" fmla="*/ 6301 h 10000"/>
                  <a:gd name="connsiteX17" fmla="*/ 6228 w 10018"/>
                  <a:gd name="connsiteY17" fmla="*/ 4509 h 10000"/>
                  <a:gd name="connsiteX0" fmla="*/ 6228 w 10074"/>
                  <a:gd name="connsiteY0" fmla="*/ 4509 h 10000"/>
                  <a:gd name="connsiteX1" fmla="*/ 8145 w 10074"/>
                  <a:gd name="connsiteY1" fmla="*/ 4132 h 10000"/>
                  <a:gd name="connsiteX2" fmla="*/ 8203 w 10074"/>
                  <a:gd name="connsiteY2" fmla="*/ 3793 h 10000"/>
                  <a:gd name="connsiteX3" fmla="*/ 8806 w 10074"/>
                  <a:gd name="connsiteY3" fmla="*/ 2872 h 10000"/>
                  <a:gd name="connsiteX4" fmla="*/ 9265 w 10074"/>
                  <a:gd name="connsiteY4" fmla="*/ 2570 h 10000"/>
                  <a:gd name="connsiteX5" fmla="*/ 9963 w 10074"/>
                  <a:gd name="connsiteY5" fmla="*/ 2777 h 10000"/>
                  <a:gd name="connsiteX6" fmla="*/ 9963 w 10074"/>
                  <a:gd name="connsiteY6" fmla="*/ 2428 h 10000"/>
                  <a:gd name="connsiteX7" fmla="*/ 8899 w 10074"/>
                  <a:gd name="connsiteY7" fmla="*/ 587 h 10000"/>
                  <a:gd name="connsiteX8" fmla="*/ 8806 w 10074"/>
                  <a:gd name="connsiteY8" fmla="*/ 189 h 10000"/>
                  <a:gd name="connsiteX9" fmla="*/ 7799 w 10074"/>
                  <a:gd name="connsiteY9" fmla="*/ 174 h 10000"/>
                  <a:gd name="connsiteX10" fmla="*/ 5914 w 10074"/>
                  <a:gd name="connsiteY10" fmla="*/ 682 h 10000"/>
                  <a:gd name="connsiteX11" fmla="*/ 4888 w 10074"/>
                  <a:gd name="connsiteY11" fmla="*/ 1253 h 10000"/>
                  <a:gd name="connsiteX12" fmla="*/ 3284 w 10074"/>
                  <a:gd name="connsiteY12" fmla="*/ 1952 h 10000"/>
                  <a:gd name="connsiteX13" fmla="*/ 19 w 10074"/>
                  <a:gd name="connsiteY13" fmla="*/ 2809 h 10000"/>
                  <a:gd name="connsiteX14" fmla="*/ 0 w 10074"/>
                  <a:gd name="connsiteY14" fmla="*/ 10000 h 10000"/>
                  <a:gd name="connsiteX15" fmla="*/ 2481 w 10074"/>
                  <a:gd name="connsiteY15" fmla="*/ 6301 h 10000"/>
                  <a:gd name="connsiteX16" fmla="*/ 6228 w 10074"/>
                  <a:gd name="connsiteY16" fmla="*/ 4509 h 10000"/>
                  <a:gd name="connsiteX0" fmla="*/ 6228 w 10045"/>
                  <a:gd name="connsiteY0" fmla="*/ 4509 h 10000"/>
                  <a:gd name="connsiteX1" fmla="*/ 8145 w 10045"/>
                  <a:gd name="connsiteY1" fmla="*/ 4132 h 10000"/>
                  <a:gd name="connsiteX2" fmla="*/ 8203 w 10045"/>
                  <a:gd name="connsiteY2" fmla="*/ 3793 h 10000"/>
                  <a:gd name="connsiteX3" fmla="*/ 8806 w 10045"/>
                  <a:gd name="connsiteY3" fmla="*/ 2872 h 10000"/>
                  <a:gd name="connsiteX4" fmla="*/ 9265 w 10045"/>
                  <a:gd name="connsiteY4" fmla="*/ 2570 h 10000"/>
                  <a:gd name="connsiteX5" fmla="*/ 9895 w 10045"/>
                  <a:gd name="connsiteY5" fmla="*/ 2995 h 10000"/>
                  <a:gd name="connsiteX6" fmla="*/ 9963 w 10045"/>
                  <a:gd name="connsiteY6" fmla="*/ 2428 h 10000"/>
                  <a:gd name="connsiteX7" fmla="*/ 8899 w 10045"/>
                  <a:gd name="connsiteY7" fmla="*/ 587 h 10000"/>
                  <a:gd name="connsiteX8" fmla="*/ 8806 w 10045"/>
                  <a:gd name="connsiteY8" fmla="*/ 189 h 10000"/>
                  <a:gd name="connsiteX9" fmla="*/ 7799 w 10045"/>
                  <a:gd name="connsiteY9" fmla="*/ 174 h 10000"/>
                  <a:gd name="connsiteX10" fmla="*/ 5914 w 10045"/>
                  <a:gd name="connsiteY10" fmla="*/ 682 h 10000"/>
                  <a:gd name="connsiteX11" fmla="*/ 4888 w 10045"/>
                  <a:gd name="connsiteY11" fmla="*/ 1253 h 10000"/>
                  <a:gd name="connsiteX12" fmla="*/ 3284 w 10045"/>
                  <a:gd name="connsiteY12" fmla="*/ 1952 h 10000"/>
                  <a:gd name="connsiteX13" fmla="*/ 19 w 10045"/>
                  <a:gd name="connsiteY13" fmla="*/ 2809 h 10000"/>
                  <a:gd name="connsiteX14" fmla="*/ 0 w 10045"/>
                  <a:gd name="connsiteY14" fmla="*/ 10000 h 10000"/>
                  <a:gd name="connsiteX15" fmla="*/ 2481 w 10045"/>
                  <a:gd name="connsiteY15" fmla="*/ 6301 h 10000"/>
                  <a:gd name="connsiteX16" fmla="*/ 6228 w 10045"/>
                  <a:gd name="connsiteY16" fmla="*/ 4509 h 10000"/>
                  <a:gd name="connsiteX0" fmla="*/ 6228 w 10070"/>
                  <a:gd name="connsiteY0" fmla="*/ 4509 h 10000"/>
                  <a:gd name="connsiteX1" fmla="*/ 8145 w 10070"/>
                  <a:gd name="connsiteY1" fmla="*/ 4132 h 10000"/>
                  <a:gd name="connsiteX2" fmla="*/ 8203 w 10070"/>
                  <a:gd name="connsiteY2" fmla="*/ 3793 h 10000"/>
                  <a:gd name="connsiteX3" fmla="*/ 8806 w 10070"/>
                  <a:gd name="connsiteY3" fmla="*/ 2872 h 10000"/>
                  <a:gd name="connsiteX4" fmla="*/ 9265 w 10070"/>
                  <a:gd name="connsiteY4" fmla="*/ 2570 h 10000"/>
                  <a:gd name="connsiteX5" fmla="*/ 9895 w 10070"/>
                  <a:gd name="connsiteY5" fmla="*/ 2995 h 10000"/>
                  <a:gd name="connsiteX6" fmla="*/ 9997 w 10070"/>
                  <a:gd name="connsiteY6" fmla="*/ 2326 h 10000"/>
                  <a:gd name="connsiteX7" fmla="*/ 8899 w 10070"/>
                  <a:gd name="connsiteY7" fmla="*/ 587 h 10000"/>
                  <a:gd name="connsiteX8" fmla="*/ 8806 w 10070"/>
                  <a:gd name="connsiteY8" fmla="*/ 189 h 10000"/>
                  <a:gd name="connsiteX9" fmla="*/ 7799 w 10070"/>
                  <a:gd name="connsiteY9" fmla="*/ 174 h 10000"/>
                  <a:gd name="connsiteX10" fmla="*/ 5914 w 10070"/>
                  <a:gd name="connsiteY10" fmla="*/ 682 h 10000"/>
                  <a:gd name="connsiteX11" fmla="*/ 4888 w 10070"/>
                  <a:gd name="connsiteY11" fmla="*/ 1253 h 10000"/>
                  <a:gd name="connsiteX12" fmla="*/ 3284 w 10070"/>
                  <a:gd name="connsiteY12" fmla="*/ 1952 h 10000"/>
                  <a:gd name="connsiteX13" fmla="*/ 19 w 10070"/>
                  <a:gd name="connsiteY13" fmla="*/ 2809 h 10000"/>
                  <a:gd name="connsiteX14" fmla="*/ 0 w 10070"/>
                  <a:gd name="connsiteY14" fmla="*/ 10000 h 10000"/>
                  <a:gd name="connsiteX15" fmla="*/ 2481 w 10070"/>
                  <a:gd name="connsiteY15" fmla="*/ 6301 h 10000"/>
                  <a:gd name="connsiteX16" fmla="*/ 6228 w 10070"/>
                  <a:gd name="connsiteY16" fmla="*/ 45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70" h="10000">
                    <a:moveTo>
                      <a:pt x="6228" y="4509"/>
                    </a:moveTo>
                    <a:cubicBezTo>
                      <a:pt x="7172" y="4148"/>
                      <a:pt x="7816" y="4251"/>
                      <a:pt x="8145" y="4132"/>
                    </a:cubicBezTo>
                    <a:cubicBezTo>
                      <a:pt x="8474" y="4013"/>
                      <a:pt x="8093" y="4003"/>
                      <a:pt x="8203" y="3793"/>
                    </a:cubicBezTo>
                    <a:cubicBezTo>
                      <a:pt x="8349" y="3632"/>
                      <a:pt x="8586" y="3103"/>
                      <a:pt x="8806" y="2872"/>
                    </a:cubicBezTo>
                    <a:cubicBezTo>
                      <a:pt x="9049" y="2190"/>
                      <a:pt x="9084" y="2550"/>
                      <a:pt x="9265" y="2570"/>
                    </a:cubicBezTo>
                    <a:cubicBezTo>
                      <a:pt x="9446" y="2590"/>
                      <a:pt x="9708" y="2852"/>
                      <a:pt x="9895" y="2995"/>
                    </a:cubicBezTo>
                    <a:cubicBezTo>
                      <a:pt x="10011" y="2971"/>
                      <a:pt x="10163" y="2727"/>
                      <a:pt x="9997" y="2326"/>
                    </a:cubicBezTo>
                    <a:cubicBezTo>
                      <a:pt x="9831" y="1925"/>
                      <a:pt x="9104" y="1126"/>
                      <a:pt x="8899" y="587"/>
                    </a:cubicBezTo>
                    <a:cubicBezTo>
                      <a:pt x="8843" y="444"/>
                      <a:pt x="8825" y="317"/>
                      <a:pt x="8806" y="189"/>
                    </a:cubicBezTo>
                    <a:cubicBezTo>
                      <a:pt x="8396" y="206"/>
                      <a:pt x="7799" y="174"/>
                      <a:pt x="7799" y="174"/>
                    </a:cubicBezTo>
                    <a:cubicBezTo>
                      <a:pt x="7276" y="-350"/>
                      <a:pt x="6213" y="460"/>
                      <a:pt x="5914" y="682"/>
                    </a:cubicBezTo>
                    <a:cubicBezTo>
                      <a:pt x="5616" y="920"/>
                      <a:pt x="5336" y="1063"/>
                      <a:pt x="4888" y="1253"/>
                    </a:cubicBezTo>
                    <a:cubicBezTo>
                      <a:pt x="4440" y="1444"/>
                      <a:pt x="5243" y="1555"/>
                      <a:pt x="3284" y="1952"/>
                    </a:cubicBezTo>
                    <a:cubicBezTo>
                      <a:pt x="1306" y="2365"/>
                      <a:pt x="19" y="2809"/>
                      <a:pt x="19" y="2809"/>
                    </a:cubicBezTo>
                    <a:cubicBezTo>
                      <a:pt x="13" y="5206"/>
                      <a:pt x="6" y="7603"/>
                      <a:pt x="0" y="10000"/>
                    </a:cubicBezTo>
                    <a:cubicBezTo>
                      <a:pt x="0" y="10000"/>
                      <a:pt x="1810" y="6969"/>
                      <a:pt x="2481" y="6301"/>
                    </a:cubicBezTo>
                    <a:cubicBezTo>
                      <a:pt x="3153" y="5619"/>
                      <a:pt x="5284" y="4870"/>
                      <a:pt x="6228" y="4509"/>
                    </a:cubicBezTo>
                    <a:close/>
                  </a:path>
                </a:pathLst>
              </a:custGeom>
              <a:solidFill>
                <a:schemeClr val="tx1">
                  <a:lumMod val="85000"/>
                  <a:lumOff val="1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5">
                <a:extLst>
                  <a:ext uri="{FF2B5EF4-FFF2-40B4-BE49-F238E27FC236}">
                    <a16:creationId xmlns:a16="http://schemas.microsoft.com/office/drawing/2014/main" id="{EDCBEC87-BD80-9651-E48F-171D01C54630}"/>
                  </a:ext>
                </a:extLst>
              </p:cNvPr>
              <p:cNvSpPr>
                <a:spLocks/>
              </p:cNvSpPr>
              <p:nvPr/>
            </p:nvSpPr>
            <p:spPr bwMode="gray">
              <a:xfrm>
                <a:off x="3283349" y="5000119"/>
                <a:ext cx="1029658" cy="677628"/>
              </a:xfrm>
              <a:custGeom>
                <a:avLst/>
                <a:gdLst>
                  <a:gd name="T0" fmla="*/ 475 w 523"/>
                  <a:gd name="T1" fmla="*/ 54 h 344"/>
                  <a:gd name="T2" fmla="*/ 492 w 523"/>
                  <a:gd name="T3" fmla="*/ 33 h 344"/>
                  <a:gd name="T4" fmla="*/ 452 w 523"/>
                  <a:gd name="T5" fmla="*/ 1 h 344"/>
                  <a:gd name="T6" fmla="*/ 382 w 523"/>
                  <a:gd name="T7" fmla="*/ 1 h 344"/>
                  <a:gd name="T8" fmla="*/ 340 w 523"/>
                  <a:gd name="T9" fmla="*/ 9 h 344"/>
                  <a:gd name="T10" fmla="*/ 302 w 523"/>
                  <a:gd name="T11" fmla="*/ 12 h 344"/>
                  <a:gd name="T12" fmla="*/ 267 w 523"/>
                  <a:gd name="T13" fmla="*/ 14 h 344"/>
                  <a:gd name="T14" fmla="*/ 215 w 523"/>
                  <a:gd name="T15" fmla="*/ 33 h 344"/>
                  <a:gd name="T16" fmla="*/ 150 w 523"/>
                  <a:gd name="T17" fmla="*/ 62 h 344"/>
                  <a:gd name="T18" fmla="*/ 94 w 523"/>
                  <a:gd name="T19" fmla="*/ 110 h 344"/>
                  <a:gd name="T20" fmla="*/ 47 w 523"/>
                  <a:gd name="T21" fmla="*/ 154 h 344"/>
                  <a:gd name="T22" fmla="*/ 0 w 523"/>
                  <a:gd name="T23" fmla="*/ 184 h 344"/>
                  <a:gd name="T24" fmla="*/ 15 w 523"/>
                  <a:gd name="T25" fmla="*/ 256 h 344"/>
                  <a:gd name="T26" fmla="*/ 82 w 523"/>
                  <a:gd name="T27" fmla="*/ 332 h 344"/>
                  <a:gd name="T28" fmla="*/ 120 w 523"/>
                  <a:gd name="T29" fmla="*/ 304 h 344"/>
                  <a:gd name="T30" fmla="*/ 136 w 523"/>
                  <a:gd name="T31" fmla="*/ 302 h 344"/>
                  <a:gd name="T32" fmla="*/ 171 w 523"/>
                  <a:gd name="T33" fmla="*/ 296 h 344"/>
                  <a:gd name="T34" fmla="*/ 230 w 523"/>
                  <a:gd name="T35" fmla="*/ 290 h 344"/>
                  <a:gd name="T36" fmla="*/ 278 w 523"/>
                  <a:gd name="T37" fmla="*/ 273 h 344"/>
                  <a:gd name="T38" fmla="*/ 307 w 523"/>
                  <a:gd name="T39" fmla="*/ 253 h 344"/>
                  <a:gd name="T40" fmla="*/ 358 w 523"/>
                  <a:gd name="T41" fmla="*/ 234 h 344"/>
                  <a:gd name="T42" fmla="*/ 347 w 523"/>
                  <a:gd name="T43" fmla="*/ 206 h 344"/>
                  <a:gd name="T44" fmla="*/ 358 w 523"/>
                  <a:gd name="T45" fmla="*/ 197 h 344"/>
                  <a:gd name="T46" fmla="*/ 394 w 523"/>
                  <a:gd name="T47" fmla="*/ 173 h 344"/>
                  <a:gd name="T48" fmla="*/ 378 w 523"/>
                  <a:gd name="T49" fmla="*/ 136 h 344"/>
                  <a:gd name="T50" fmla="*/ 342 w 523"/>
                  <a:gd name="T51" fmla="*/ 129 h 344"/>
                  <a:gd name="T52" fmla="*/ 352 w 523"/>
                  <a:gd name="T53" fmla="*/ 116 h 344"/>
                  <a:gd name="T54" fmla="*/ 411 w 523"/>
                  <a:gd name="T55" fmla="*/ 102 h 344"/>
                  <a:gd name="T56" fmla="*/ 482 w 523"/>
                  <a:gd name="T57" fmla="*/ 102 h 344"/>
                  <a:gd name="T58" fmla="*/ 522 w 523"/>
                  <a:gd name="T59" fmla="*/ 85 h 344"/>
                  <a:gd name="T60" fmla="*/ 475 w 523"/>
                  <a:gd name="T61" fmla="*/ 5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3" h="344">
                    <a:moveTo>
                      <a:pt x="475" y="54"/>
                    </a:moveTo>
                    <a:cubicBezTo>
                      <a:pt x="475" y="54"/>
                      <a:pt x="494" y="41"/>
                      <a:pt x="492" y="33"/>
                    </a:cubicBezTo>
                    <a:cubicBezTo>
                      <a:pt x="491" y="25"/>
                      <a:pt x="484" y="2"/>
                      <a:pt x="452" y="1"/>
                    </a:cubicBezTo>
                    <a:cubicBezTo>
                      <a:pt x="420" y="0"/>
                      <a:pt x="395" y="1"/>
                      <a:pt x="382" y="1"/>
                    </a:cubicBezTo>
                    <a:cubicBezTo>
                      <a:pt x="368" y="1"/>
                      <a:pt x="348" y="9"/>
                      <a:pt x="340" y="9"/>
                    </a:cubicBezTo>
                    <a:cubicBezTo>
                      <a:pt x="332" y="9"/>
                      <a:pt x="323" y="0"/>
                      <a:pt x="302" y="12"/>
                    </a:cubicBezTo>
                    <a:cubicBezTo>
                      <a:pt x="302" y="12"/>
                      <a:pt x="274" y="13"/>
                      <a:pt x="267" y="14"/>
                    </a:cubicBezTo>
                    <a:cubicBezTo>
                      <a:pt x="260" y="16"/>
                      <a:pt x="234" y="18"/>
                      <a:pt x="215" y="33"/>
                    </a:cubicBezTo>
                    <a:cubicBezTo>
                      <a:pt x="215" y="33"/>
                      <a:pt x="175" y="36"/>
                      <a:pt x="150" y="62"/>
                    </a:cubicBezTo>
                    <a:cubicBezTo>
                      <a:pt x="124" y="89"/>
                      <a:pt x="99" y="101"/>
                      <a:pt x="94" y="110"/>
                    </a:cubicBezTo>
                    <a:cubicBezTo>
                      <a:pt x="88" y="120"/>
                      <a:pt x="58" y="146"/>
                      <a:pt x="47" y="154"/>
                    </a:cubicBezTo>
                    <a:cubicBezTo>
                      <a:pt x="38" y="161"/>
                      <a:pt x="13" y="172"/>
                      <a:pt x="0" y="184"/>
                    </a:cubicBezTo>
                    <a:cubicBezTo>
                      <a:pt x="0" y="195"/>
                      <a:pt x="1" y="228"/>
                      <a:pt x="15" y="256"/>
                    </a:cubicBezTo>
                    <a:cubicBezTo>
                      <a:pt x="32" y="289"/>
                      <a:pt x="62" y="344"/>
                      <a:pt x="82" y="332"/>
                    </a:cubicBezTo>
                    <a:cubicBezTo>
                      <a:pt x="82" y="332"/>
                      <a:pt x="116" y="304"/>
                      <a:pt x="120" y="304"/>
                    </a:cubicBezTo>
                    <a:cubicBezTo>
                      <a:pt x="124" y="304"/>
                      <a:pt x="133" y="303"/>
                      <a:pt x="136" y="302"/>
                    </a:cubicBezTo>
                    <a:cubicBezTo>
                      <a:pt x="143" y="300"/>
                      <a:pt x="154" y="297"/>
                      <a:pt x="171" y="296"/>
                    </a:cubicBezTo>
                    <a:cubicBezTo>
                      <a:pt x="171" y="296"/>
                      <a:pt x="199" y="302"/>
                      <a:pt x="230" y="290"/>
                    </a:cubicBezTo>
                    <a:cubicBezTo>
                      <a:pt x="260" y="278"/>
                      <a:pt x="268" y="277"/>
                      <a:pt x="278" y="273"/>
                    </a:cubicBezTo>
                    <a:cubicBezTo>
                      <a:pt x="287" y="269"/>
                      <a:pt x="299" y="253"/>
                      <a:pt x="307" y="253"/>
                    </a:cubicBezTo>
                    <a:cubicBezTo>
                      <a:pt x="315" y="253"/>
                      <a:pt x="347" y="265"/>
                      <a:pt x="358" y="234"/>
                    </a:cubicBezTo>
                    <a:cubicBezTo>
                      <a:pt x="358" y="234"/>
                      <a:pt x="362" y="220"/>
                      <a:pt x="347" y="206"/>
                    </a:cubicBezTo>
                    <a:cubicBezTo>
                      <a:pt x="347" y="206"/>
                      <a:pt x="340" y="202"/>
                      <a:pt x="358" y="197"/>
                    </a:cubicBezTo>
                    <a:cubicBezTo>
                      <a:pt x="375" y="192"/>
                      <a:pt x="394" y="182"/>
                      <a:pt x="394" y="173"/>
                    </a:cubicBezTo>
                    <a:cubicBezTo>
                      <a:pt x="394" y="164"/>
                      <a:pt x="396" y="146"/>
                      <a:pt x="378" y="136"/>
                    </a:cubicBezTo>
                    <a:cubicBezTo>
                      <a:pt x="378" y="136"/>
                      <a:pt x="344" y="134"/>
                      <a:pt x="342" y="129"/>
                    </a:cubicBezTo>
                    <a:cubicBezTo>
                      <a:pt x="339" y="124"/>
                      <a:pt x="338" y="120"/>
                      <a:pt x="352" y="116"/>
                    </a:cubicBezTo>
                    <a:cubicBezTo>
                      <a:pt x="367" y="112"/>
                      <a:pt x="399" y="106"/>
                      <a:pt x="411" y="102"/>
                    </a:cubicBezTo>
                    <a:cubicBezTo>
                      <a:pt x="423" y="98"/>
                      <a:pt x="458" y="101"/>
                      <a:pt x="482" y="102"/>
                    </a:cubicBezTo>
                    <a:cubicBezTo>
                      <a:pt x="482" y="102"/>
                      <a:pt x="516" y="110"/>
                      <a:pt x="522" y="85"/>
                    </a:cubicBezTo>
                    <a:cubicBezTo>
                      <a:pt x="522" y="85"/>
                      <a:pt x="523" y="64"/>
                      <a:pt x="475" y="54"/>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6">
                <a:extLst>
                  <a:ext uri="{FF2B5EF4-FFF2-40B4-BE49-F238E27FC236}">
                    <a16:creationId xmlns:a16="http://schemas.microsoft.com/office/drawing/2014/main" id="{A499A72B-BF15-2709-BBD5-A45549092ED2}"/>
                  </a:ext>
                </a:extLst>
              </p:cNvPr>
              <p:cNvSpPr>
                <a:spLocks/>
              </p:cNvSpPr>
              <p:nvPr/>
            </p:nvSpPr>
            <p:spPr bwMode="gray">
              <a:xfrm>
                <a:off x="3147583" y="5356954"/>
                <a:ext cx="416909" cy="558683"/>
              </a:xfrm>
              <a:custGeom>
                <a:avLst/>
                <a:gdLst>
                  <a:gd name="T0" fmla="*/ 207 w 212"/>
                  <a:gd name="T1" fmla="*/ 121 h 284"/>
                  <a:gd name="T2" fmla="*/ 205 w 212"/>
                  <a:gd name="T3" fmla="*/ 121 h 284"/>
                  <a:gd name="T4" fmla="*/ 189 w 212"/>
                  <a:gd name="T5" fmla="*/ 123 h 284"/>
                  <a:gd name="T6" fmla="*/ 151 w 212"/>
                  <a:gd name="T7" fmla="*/ 151 h 284"/>
                  <a:gd name="T8" fmla="*/ 84 w 212"/>
                  <a:gd name="T9" fmla="*/ 75 h 284"/>
                  <a:gd name="T10" fmla="*/ 69 w 212"/>
                  <a:gd name="T11" fmla="*/ 3 h 284"/>
                  <a:gd name="T12" fmla="*/ 69 w 212"/>
                  <a:gd name="T13" fmla="*/ 0 h 284"/>
                  <a:gd name="T14" fmla="*/ 43 w 212"/>
                  <a:gd name="T15" fmla="*/ 19 h 284"/>
                  <a:gd name="T16" fmla="*/ 43 w 212"/>
                  <a:gd name="T17" fmla="*/ 20 h 284"/>
                  <a:gd name="T18" fmla="*/ 11 w 212"/>
                  <a:gd name="T19" fmla="*/ 77 h 284"/>
                  <a:gd name="T20" fmla="*/ 27 w 212"/>
                  <a:gd name="T21" fmla="*/ 217 h 284"/>
                  <a:gd name="T22" fmla="*/ 41 w 212"/>
                  <a:gd name="T23" fmla="*/ 284 h 284"/>
                  <a:gd name="T24" fmla="*/ 143 w 212"/>
                  <a:gd name="T25" fmla="*/ 199 h 284"/>
                  <a:gd name="T26" fmla="*/ 144 w 212"/>
                  <a:gd name="T27" fmla="*/ 199 h 284"/>
                  <a:gd name="T28" fmla="*/ 193 w 212"/>
                  <a:gd name="T29" fmla="*/ 157 h 284"/>
                  <a:gd name="T30" fmla="*/ 207 w 212"/>
                  <a:gd name="T31" fmla="*/ 12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84">
                    <a:moveTo>
                      <a:pt x="207" y="121"/>
                    </a:moveTo>
                    <a:cubicBezTo>
                      <a:pt x="207" y="121"/>
                      <a:pt x="206" y="121"/>
                      <a:pt x="205" y="121"/>
                    </a:cubicBezTo>
                    <a:cubicBezTo>
                      <a:pt x="202" y="122"/>
                      <a:pt x="193" y="123"/>
                      <a:pt x="189" y="123"/>
                    </a:cubicBezTo>
                    <a:cubicBezTo>
                      <a:pt x="185" y="123"/>
                      <a:pt x="151" y="151"/>
                      <a:pt x="151" y="151"/>
                    </a:cubicBezTo>
                    <a:cubicBezTo>
                      <a:pt x="131" y="163"/>
                      <a:pt x="101" y="108"/>
                      <a:pt x="84" y="75"/>
                    </a:cubicBezTo>
                    <a:cubicBezTo>
                      <a:pt x="70" y="47"/>
                      <a:pt x="69" y="14"/>
                      <a:pt x="69" y="3"/>
                    </a:cubicBezTo>
                    <a:cubicBezTo>
                      <a:pt x="69" y="1"/>
                      <a:pt x="69" y="0"/>
                      <a:pt x="69" y="0"/>
                    </a:cubicBezTo>
                    <a:cubicBezTo>
                      <a:pt x="69" y="0"/>
                      <a:pt x="58" y="5"/>
                      <a:pt x="43" y="19"/>
                    </a:cubicBezTo>
                    <a:cubicBezTo>
                      <a:pt x="43" y="20"/>
                      <a:pt x="43" y="20"/>
                      <a:pt x="43" y="20"/>
                    </a:cubicBezTo>
                    <a:cubicBezTo>
                      <a:pt x="28" y="35"/>
                      <a:pt x="11" y="77"/>
                      <a:pt x="11" y="77"/>
                    </a:cubicBezTo>
                    <a:cubicBezTo>
                      <a:pt x="0" y="161"/>
                      <a:pt x="21" y="196"/>
                      <a:pt x="27" y="217"/>
                    </a:cubicBezTo>
                    <a:cubicBezTo>
                      <a:pt x="32" y="239"/>
                      <a:pt x="41" y="284"/>
                      <a:pt x="41" y="284"/>
                    </a:cubicBezTo>
                    <a:cubicBezTo>
                      <a:pt x="77" y="238"/>
                      <a:pt x="138" y="202"/>
                      <a:pt x="143" y="199"/>
                    </a:cubicBezTo>
                    <a:cubicBezTo>
                      <a:pt x="144" y="199"/>
                      <a:pt x="144" y="199"/>
                      <a:pt x="144" y="199"/>
                    </a:cubicBezTo>
                    <a:cubicBezTo>
                      <a:pt x="144" y="199"/>
                      <a:pt x="175" y="164"/>
                      <a:pt x="193" y="157"/>
                    </a:cubicBezTo>
                    <a:cubicBezTo>
                      <a:pt x="212" y="151"/>
                      <a:pt x="207" y="121"/>
                      <a:pt x="207" y="121"/>
                    </a:cubicBezTo>
                    <a:close/>
                  </a:path>
                </a:pathLst>
              </a:custGeom>
              <a:solidFill>
                <a:srgbClr val="F8F8F8"/>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37">
                <a:extLst>
                  <a:ext uri="{FF2B5EF4-FFF2-40B4-BE49-F238E27FC236}">
                    <a16:creationId xmlns:a16="http://schemas.microsoft.com/office/drawing/2014/main" id="{285A3631-DB13-4DE7-0E8E-665BAEF8A1AE}"/>
                  </a:ext>
                </a:extLst>
              </p:cNvPr>
              <p:cNvSpPr>
                <a:spLocks/>
              </p:cNvSpPr>
              <p:nvPr/>
            </p:nvSpPr>
            <p:spPr bwMode="gray">
              <a:xfrm>
                <a:off x="1530407" y="4284043"/>
                <a:ext cx="750917" cy="1227901"/>
              </a:xfrm>
              <a:custGeom>
                <a:avLst/>
                <a:gdLst>
                  <a:gd name="T0" fmla="*/ 142 w 381"/>
                  <a:gd name="T1" fmla="*/ 13 h 624"/>
                  <a:gd name="T2" fmla="*/ 90 w 381"/>
                  <a:gd name="T3" fmla="*/ 32 h 624"/>
                  <a:gd name="T4" fmla="*/ 14 w 381"/>
                  <a:gd name="T5" fmla="*/ 108 h 624"/>
                  <a:gd name="T6" fmla="*/ 0 w 381"/>
                  <a:gd name="T7" fmla="*/ 128 h 624"/>
                  <a:gd name="T8" fmla="*/ 56 w 381"/>
                  <a:gd name="T9" fmla="*/ 358 h 624"/>
                  <a:gd name="T10" fmla="*/ 75 w 381"/>
                  <a:gd name="T11" fmla="*/ 624 h 624"/>
                  <a:gd name="T12" fmla="*/ 94 w 381"/>
                  <a:gd name="T13" fmla="*/ 614 h 624"/>
                  <a:gd name="T14" fmla="*/ 136 w 381"/>
                  <a:gd name="T15" fmla="*/ 589 h 624"/>
                  <a:gd name="T16" fmla="*/ 178 w 381"/>
                  <a:gd name="T17" fmla="*/ 453 h 624"/>
                  <a:gd name="T18" fmla="*/ 241 w 381"/>
                  <a:gd name="T19" fmla="*/ 282 h 624"/>
                  <a:gd name="T20" fmla="*/ 301 w 381"/>
                  <a:gd name="T21" fmla="*/ 158 h 624"/>
                  <a:gd name="T22" fmla="*/ 380 w 381"/>
                  <a:gd name="T23" fmla="*/ 52 h 624"/>
                  <a:gd name="T24" fmla="*/ 381 w 381"/>
                  <a:gd name="T25" fmla="*/ 50 h 624"/>
                  <a:gd name="T26" fmla="*/ 318 w 381"/>
                  <a:gd name="T27" fmla="*/ 69 h 624"/>
                  <a:gd name="T28" fmla="*/ 270 w 381"/>
                  <a:gd name="T29" fmla="*/ 81 h 624"/>
                  <a:gd name="T30" fmla="*/ 250 w 381"/>
                  <a:gd name="T31" fmla="*/ 41 h 624"/>
                  <a:gd name="T32" fmla="*/ 247 w 381"/>
                  <a:gd name="T33" fmla="*/ 23 h 624"/>
                  <a:gd name="T34" fmla="*/ 142 w 381"/>
                  <a:gd name="T35" fmla="*/ 1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 h="624">
                    <a:moveTo>
                      <a:pt x="142" y="13"/>
                    </a:moveTo>
                    <a:cubicBezTo>
                      <a:pt x="142" y="13"/>
                      <a:pt x="118" y="0"/>
                      <a:pt x="90" y="32"/>
                    </a:cubicBezTo>
                    <a:cubicBezTo>
                      <a:pt x="90" y="32"/>
                      <a:pt x="25" y="93"/>
                      <a:pt x="14" y="108"/>
                    </a:cubicBezTo>
                    <a:cubicBezTo>
                      <a:pt x="14" y="108"/>
                      <a:pt x="8" y="116"/>
                      <a:pt x="0" y="128"/>
                    </a:cubicBezTo>
                    <a:cubicBezTo>
                      <a:pt x="39" y="210"/>
                      <a:pt x="56" y="358"/>
                      <a:pt x="56" y="358"/>
                    </a:cubicBezTo>
                    <a:cubicBezTo>
                      <a:pt x="69" y="429"/>
                      <a:pt x="75" y="547"/>
                      <a:pt x="75" y="624"/>
                    </a:cubicBezTo>
                    <a:cubicBezTo>
                      <a:pt x="80" y="620"/>
                      <a:pt x="86" y="617"/>
                      <a:pt x="94" y="614"/>
                    </a:cubicBezTo>
                    <a:cubicBezTo>
                      <a:pt x="94" y="614"/>
                      <a:pt x="134" y="604"/>
                      <a:pt x="136" y="589"/>
                    </a:cubicBezTo>
                    <a:cubicBezTo>
                      <a:pt x="137" y="574"/>
                      <a:pt x="170" y="476"/>
                      <a:pt x="178" y="453"/>
                    </a:cubicBezTo>
                    <a:cubicBezTo>
                      <a:pt x="186" y="430"/>
                      <a:pt x="240" y="288"/>
                      <a:pt x="241" y="282"/>
                    </a:cubicBezTo>
                    <a:cubicBezTo>
                      <a:pt x="242" y="277"/>
                      <a:pt x="262" y="205"/>
                      <a:pt x="301" y="158"/>
                    </a:cubicBezTo>
                    <a:cubicBezTo>
                      <a:pt x="340" y="112"/>
                      <a:pt x="380" y="52"/>
                      <a:pt x="380" y="52"/>
                    </a:cubicBezTo>
                    <a:cubicBezTo>
                      <a:pt x="380" y="52"/>
                      <a:pt x="380" y="51"/>
                      <a:pt x="381" y="50"/>
                    </a:cubicBezTo>
                    <a:cubicBezTo>
                      <a:pt x="364" y="54"/>
                      <a:pt x="337" y="61"/>
                      <a:pt x="318" y="69"/>
                    </a:cubicBezTo>
                    <a:cubicBezTo>
                      <a:pt x="318" y="69"/>
                      <a:pt x="276" y="84"/>
                      <a:pt x="270" y="81"/>
                    </a:cubicBezTo>
                    <a:cubicBezTo>
                      <a:pt x="265" y="78"/>
                      <a:pt x="256" y="76"/>
                      <a:pt x="250" y="41"/>
                    </a:cubicBezTo>
                    <a:cubicBezTo>
                      <a:pt x="249" y="34"/>
                      <a:pt x="248" y="28"/>
                      <a:pt x="247" y="23"/>
                    </a:cubicBezTo>
                    <a:cubicBezTo>
                      <a:pt x="212" y="23"/>
                      <a:pt x="167" y="19"/>
                      <a:pt x="142" y="13"/>
                    </a:cubicBezTo>
                    <a:close/>
                  </a:path>
                </a:pathLst>
              </a:custGeom>
              <a:solidFill>
                <a:srgbClr val="F8F8F8"/>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8">
                <a:extLst>
                  <a:ext uri="{FF2B5EF4-FFF2-40B4-BE49-F238E27FC236}">
                    <a16:creationId xmlns:a16="http://schemas.microsoft.com/office/drawing/2014/main" id="{DA1907F5-ACD4-EEAB-5FA3-F1931E5EF673}"/>
                  </a:ext>
                </a:extLst>
              </p:cNvPr>
              <p:cNvSpPr>
                <a:spLocks/>
              </p:cNvSpPr>
              <p:nvPr/>
            </p:nvSpPr>
            <p:spPr bwMode="gray">
              <a:xfrm>
                <a:off x="1662508" y="4303267"/>
                <a:ext cx="1766671" cy="1822628"/>
              </a:xfrm>
              <a:custGeom>
                <a:avLst/>
                <a:gdLst>
                  <a:gd name="T0" fmla="*/ 899 w 900"/>
                  <a:gd name="T1" fmla="*/ 734 h 926"/>
                  <a:gd name="T2" fmla="*/ 797 w 900"/>
                  <a:gd name="T3" fmla="*/ 819 h 926"/>
                  <a:gd name="T4" fmla="*/ 783 w 900"/>
                  <a:gd name="T5" fmla="*/ 752 h 926"/>
                  <a:gd name="T6" fmla="*/ 767 w 900"/>
                  <a:gd name="T7" fmla="*/ 612 h 926"/>
                  <a:gd name="T8" fmla="*/ 799 w 900"/>
                  <a:gd name="T9" fmla="*/ 555 h 926"/>
                  <a:gd name="T10" fmla="*/ 799 w 900"/>
                  <a:gd name="T11" fmla="*/ 554 h 926"/>
                  <a:gd name="T12" fmla="*/ 703 w 900"/>
                  <a:gd name="T13" fmla="*/ 606 h 926"/>
                  <a:gd name="T14" fmla="*/ 633 w 900"/>
                  <a:gd name="T15" fmla="*/ 648 h 926"/>
                  <a:gd name="T16" fmla="*/ 600 w 900"/>
                  <a:gd name="T17" fmla="*/ 652 h 926"/>
                  <a:gd name="T18" fmla="*/ 575 w 900"/>
                  <a:gd name="T19" fmla="*/ 590 h 926"/>
                  <a:gd name="T20" fmla="*/ 589 w 900"/>
                  <a:gd name="T21" fmla="*/ 518 h 926"/>
                  <a:gd name="T22" fmla="*/ 559 w 900"/>
                  <a:gd name="T23" fmla="*/ 460 h 926"/>
                  <a:gd name="T24" fmla="*/ 565 w 900"/>
                  <a:gd name="T25" fmla="*/ 430 h 926"/>
                  <a:gd name="T26" fmla="*/ 567 w 900"/>
                  <a:gd name="T27" fmla="*/ 419 h 926"/>
                  <a:gd name="T28" fmla="*/ 568 w 900"/>
                  <a:gd name="T29" fmla="*/ 382 h 926"/>
                  <a:gd name="T30" fmla="*/ 587 w 900"/>
                  <a:gd name="T31" fmla="*/ 343 h 926"/>
                  <a:gd name="T32" fmla="*/ 589 w 900"/>
                  <a:gd name="T33" fmla="*/ 327 h 926"/>
                  <a:gd name="T34" fmla="*/ 612 w 900"/>
                  <a:gd name="T35" fmla="*/ 304 h 926"/>
                  <a:gd name="T36" fmla="*/ 625 w 900"/>
                  <a:gd name="T37" fmla="*/ 263 h 926"/>
                  <a:gd name="T38" fmla="*/ 641 w 900"/>
                  <a:gd name="T39" fmla="*/ 218 h 926"/>
                  <a:gd name="T40" fmla="*/ 644 w 900"/>
                  <a:gd name="T41" fmla="*/ 124 h 926"/>
                  <a:gd name="T42" fmla="*/ 625 w 900"/>
                  <a:gd name="T43" fmla="*/ 114 h 926"/>
                  <a:gd name="T44" fmla="*/ 536 w 900"/>
                  <a:gd name="T45" fmla="*/ 0 h 926"/>
                  <a:gd name="T46" fmla="*/ 536 w 900"/>
                  <a:gd name="T47" fmla="*/ 0 h 926"/>
                  <a:gd name="T48" fmla="*/ 521 w 900"/>
                  <a:gd name="T49" fmla="*/ 27 h 926"/>
                  <a:gd name="T50" fmla="*/ 491 w 900"/>
                  <a:gd name="T51" fmla="*/ 75 h 926"/>
                  <a:gd name="T52" fmla="*/ 463 w 900"/>
                  <a:gd name="T53" fmla="*/ 75 h 926"/>
                  <a:gd name="T54" fmla="*/ 361 w 900"/>
                  <a:gd name="T55" fmla="*/ 22 h 926"/>
                  <a:gd name="T56" fmla="*/ 316 w 900"/>
                  <a:gd name="T57" fmla="*/ 40 h 926"/>
                  <a:gd name="T58" fmla="*/ 315 w 900"/>
                  <a:gd name="T59" fmla="*/ 42 h 926"/>
                  <a:gd name="T60" fmla="*/ 279 w 900"/>
                  <a:gd name="T61" fmla="*/ 92 h 926"/>
                  <a:gd name="T62" fmla="*/ 236 w 900"/>
                  <a:gd name="T63" fmla="*/ 148 h 926"/>
                  <a:gd name="T64" fmla="*/ 176 w 900"/>
                  <a:gd name="T65" fmla="*/ 272 h 926"/>
                  <a:gd name="T66" fmla="*/ 113 w 900"/>
                  <a:gd name="T67" fmla="*/ 443 h 926"/>
                  <a:gd name="T68" fmla="*/ 71 w 900"/>
                  <a:gd name="T69" fmla="*/ 579 h 926"/>
                  <a:gd name="T70" fmla="*/ 29 w 900"/>
                  <a:gd name="T71" fmla="*/ 604 h 926"/>
                  <a:gd name="T72" fmla="*/ 10 w 900"/>
                  <a:gd name="T73" fmla="*/ 614 h 926"/>
                  <a:gd name="T74" fmla="*/ 9 w 900"/>
                  <a:gd name="T75" fmla="*/ 653 h 926"/>
                  <a:gd name="T76" fmla="*/ 7 w 900"/>
                  <a:gd name="T77" fmla="*/ 687 h 926"/>
                  <a:gd name="T78" fmla="*/ 5 w 900"/>
                  <a:gd name="T79" fmla="*/ 724 h 926"/>
                  <a:gd name="T80" fmla="*/ 28 w 900"/>
                  <a:gd name="T81" fmla="*/ 767 h 926"/>
                  <a:gd name="T82" fmla="*/ 38 w 900"/>
                  <a:gd name="T83" fmla="*/ 818 h 926"/>
                  <a:gd name="T84" fmla="*/ 40 w 900"/>
                  <a:gd name="T85" fmla="*/ 819 h 926"/>
                  <a:gd name="T86" fmla="*/ 76 w 900"/>
                  <a:gd name="T87" fmla="*/ 799 h 926"/>
                  <a:gd name="T88" fmla="*/ 77 w 900"/>
                  <a:gd name="T89" fmla="*/ 799 h 926"/>
                  <a:gd name="T90" fmla="*/ 140 w 900"/>
                  <a:gd name="T91" fmla="*/ 735 h 926"/>
                  <a:gd name="T92" fmla="*/ 245 w 900"/>
                  <a:gd name="T93" fmla="*/ 640 h 926"/>
                  <a:gd name="T94" fmla="*/ 276 w 900"/>
                  <a:gd name="T95" fmla="*/ 636 h 926"/>
                  <a:gd name="T96" fmla="*/ 365 w 900"/>
                  <a:gd name="T97" fmla="*/ 839 h 926"/>
                  <a:gd name="T98" fmla="*/ 387 w 900"/>
                  <a:gd name="T99" fmla="*/ 878 h 926"/>
                  <a:gd name="T100" fmla="*/ 535 w 900"/>
                  <a:gd name="T101" fmla="*/ 891 h 926"/>
                  <a:gd name="T102" fmla="*/ 661 w 900"/>
                  <a:gd name="T103" fmla="*/ 914 h 926"/>
                  <a:gd name="T104" fmla="*/ 702 w 900"/>
                  <a:gd name="T105" fmla="*/ 926 h 926"/>
                  <a:gd name="T106" fmla="*/ 719 w 900"/>
                  <a:gd name="T107" fmla="*/ 916 h 926"/>
                  <a:gd name="T108" fmla="*/ 749 w 900"/>
                  <a:gd name="T109" fmla="*/ 902 h 926"/>
                  <a:gd name="T110" fmla="*/ 800 w 900"/>
                  <a:gd name="T111" fmla="*/ 891 h 926"/>
                  <a:gd name="T112" fmla="*/ 872 w 900"/>
                  <a:gd name="T113" fmla="*/ 867 h 926"/>
                  <a:gd name="T114" fmla="*/ 899 w 900"/>
                  <a:gd name="T115" fmla="*/ 756 h 926"/>
                  <a:gd name="T116" fmla="*/ 899 w 900"/>
                  <a:gd name="T117" fmla="*/ 734 h 926"/>
                  <a:gd name="connsiteX0" fmla="*/ 9969 w 9969"/>
                  <a:gd name="connsiteY0" fmla="*/ 7927 h 10000"/>
                  <a:gd name="connsiteX1" fmla="*/ 8836 w 9969"/>
                  <a:gd name="connsiteY1" fmla="*/ 8844 h 10000"/>
                  <a:gd name="connsiteX2" fmla="*/ 8680 w 9969"/>
                  <a:gd name="connsiteY2" fmla="*/ 8121 h 10000"/>
                  <a:gd name="connsiteX3" fmla="*/ 8502 w 9969"/>
                  <a:gd name="connsiteY3" fmla="*/ 6609 h 10000"/>
                  <a:gd name="connsiteX4" fmla="*/ 8858 w 9969"/>
                  <a:gd name="connsiteY4" fmla="*/ 5994 h 10000"/>
                  <a:gd name="connsiteX5" fmla="*/ 8858 w 9969"/>
                  <a:gd name="connsiteY5" fmla="*/ 5983 h 10000"/>
                  <a:gd name="connsiteX6" fmla="*/ 7791 w 9969"/>
                  <a:gd name="connsiteY6" fmla="*/ 6544 h 10000"/>
                  <a:gd name="connsiteX7" fmla="*/ 7013 w 9969"/>
                  <a:gd name="connsiteY7" fmla="*/ 6998 h 10000"/>
                  <a:gd name="connsiteX8" fmla="*/ 6647 w 9969"/>
                  <a:gd name="connsiteY8" fmla="*/ 7041 h 10000"/>
                  <a:gd name="connsiteX9" fmla="*/ 6369 w 9969"/>
                  <a:gd name="connsiteY9" fmla="*/ 6371 h 10000"/>
                  <a:gd name="connsiteX10" fmla="*/ 6524 w 9969"/>
                  <a:gd name="connsiteY10" fmla="*/ 5594 h 10000"/>
                  <a:gd name="connsiteX11" fmla="*/ 6191 w 9969"/>
                  <a:gd name="connsiteY11" fmla="*/ 4968 h 10000"/>
                  <a:gd name="connsiteX12" fmla="*/ 6258 w 9969"/>
                  <a:gd name="connsiteY12" fmla="*/ 4644 h 10000"/>
                  <a:gd name="connsiteX13" fmla="*/ 6280 w 9969"/>
                  <a:gd name="connsiteY13" fmla="*/ 4525 h 10000"/>
                  <a:gd name="connsiteX14" fmla="*/ 6291 w 9969"/>
                  <a:gd name="connsiteY14" fmla="*/ 4125 h 10000"/>
                  <a:gd name="connsiteX15" fmla="*/ 6502 w 9969"/>
                  <a:gd name="connsiteY15" fmla="*/ 3704 h 10000"/>
                  <a:gd name="connsiteX16" fmla="*/ 6524 w 9969"/>
                  <a:gd name="connsiteY16" fmla="*/ 3531 h 10000"/>
                  <a:gd name="connsiteX17" fmla="*/ 6780 w 9969"/>
                  <a:gd name="connsiteY17" fmla="*/ 3283 h 10000"/>
                  <a:gd name="connsiteX18" fmla="*/ 6924 w 9969"/>
                  <a:gd name="connsiteY18" fmla="*/ 2840 h 10000"/>
                  <a:gd name="connsiteX19" fmla="*/ 7102 w 9969"/>
                  <a:gd name="connsiteY19" fmla="*/ 2354 h 10000"/>
                  <a:gd name="connsiteX20" fmla="*/ 7136 w 9969"/>
                  <a:gd name="connsiteY20" fmla="*/ 1339 h 10000"/>
                  <a:gd name="connsiteX21" fmla="*/ 6924 w 9969"/>
                  <a:gd name="connsiteY21" fmla="*/ 1231 h 10000"/>
                  <a:gd name="connsiteX22" fmla="*/ 5936 w 9969"/>
                  <a:gd name="connsiteY22" fmla="*/ 0 h 10000"/>
                  <a:gd name="connsiteX23" fmla="*/ 5936 w 9969"/>
                  <a:gd name="connsiteY23" fmla="*/ 0 h 10000"/>
                  <a:gd name="connsiteX24" fmla="*/ 5769 w 9969"/>
                  <a:gd name="connsiteY24" fmla="*/ 292 h 10000"/>
                  <a:gd name="connsiteX25" fmla="*/ 5436 w 9969"/>
                  <a:gd name="connsiteY25" fmla="*/ 810 h 10000"/>
                  <a:gd name="connsiteX26" fmla="*/ 5124 w 9969"/>
                  <a:gd name="connsiteY26" fmla="*/ 810 h 10000"/>
                  <a:gd name="connsiteX27" fmla="*/ 3991 w 9969"/>
                  <a:gd name="connsiteY27" fmla="*/ 238 h 10000"/>
                  <a:gd name="connsiteX28" fmla="*/ 3491 w 9969"/>
                  <a:gd name="connsiteY28" fmla="*/ 432 h 10000"/>
                  <a:gd name="connsiteX29" fmla="*/ 3480 w 9969"/>
                  <a:gd name="connsiteY29" fmla="*/ 454 h 10000"/>
                  <a:gd name="connsiteX30" fmla="*/ 3080 w 9969"/>
                  <a:gd name="connsiteY30" fmla="*/ 994 h 10000"/>
                  <a:gd name="connsiteX31" fmla="*/ 2602 w 9969"/>
                  <a:gd name="connsiteY31" fmla="*/ 1598 h 10000"/>
                  <a:gd name="connsiteX32" fmla="*/ 1936 w 9969"/>
                  <a:gd name="connsiteY32" fmla="*/ 2937 h 10000"/>
                  <a:gd name="connsiteX33" fmla="*/ 1236 w 9969"/>
                  <a:gd name="connsiteY33" fmla="*/ 4784 h 10000"/>
                  <a:gd name="connsiteX34" fmla="*/ 769 w 9969"/>
                  <a:gd name="connsiteY34" fmla="*/ 6253 h 10000"/>
                  <a:gd name="connsiteX35" fmla="*/ 302 w 9969"/>
                  <a:gd name="connsiteY35" fmla="*/ 6523 h 10000"/>
                  <a:gd name="connsiteX36" fmla="*/ 91 w 9969"/>
                  <a:gd name="connsiteY36" fmla="*/ 6631 h 10000"/>
                  <a:gd name="connsiteX37" fmla="*/ 80 w 9969"/>
                  <a:gd name="connsiteY37" fmla="*/ 7052 h 10000"/>
                  <a:gd name="connsiteX38" fmla="*/ 58 w 9969"/>
                  <a:gd name="connsiteY38" fmla="*/ 7419 h 10000"/>
                  <a:gd name="connsiteX39" fmla="*/ 36 w 9969"/>
                  <a:gd name="connsiteY39" fmla="*/ 7819 h 10000"/>
                  <a:gd name="connsiteX40" fmla="*/ 291 w 9969"/>
                  <a:gd name="connsiteY40" fmla="*/ 8283 h 10000"/>
                  <a:gd name="connsiteX41" fmla="*/ 402 w 9969"/>
                  <a:gd name="connsiteY41" fmla="*/ 8834 h 10000"/>
                  <a:gd name="connsiteX42" fmla="*/ 424 w 9969"/>
                  <a:gd name="connsiteY42" fmla="*/ 8844 h 10000"/>
                  <a:gd name="connsiteX43" fmla="*/ 824 w 9969"/>
                  <a:gd name="connsiteY43" fmla="*/ 8629 h 10000"/>
                  <a:gd name="connsiteX44" fmla="*/ 856 w 9969"/>
                  <a:gd name="connsiteY44" fmla="*/ 8659 h 10000"/>
                  <a:gd name="connsiteX45" fmla="*/ 1536 w 9969"/>
                  <a:gd name="connsiteY45" fmla="*/ 7937 h 10000"/>
                  <a:gd name="connsiteX46" fmla="*/ 2702 w 9969"/>
                  <a:gd name="connsiteY46" fmla="*/ 6911 h 10000"/>
                  <a:gd name="connsiteX47" fmla="*/ 3047 w 9969"/>
                  <a:gd name="connsiteY47" fmla="*/ 6868 h 10000"/>
                  <a:gd name="connsiteX48" fmla="*/ 4036 w 9969"/>
                  <a:gd name="connsiteY48" fmla="*/ 9060 h 10000"/>
                  <a:gd name="connsiteX49" fmla="*/ 4280 w 9969"/>
                  <a:gd name="connsiteY49" fmla="*/ 9482 h 10000"/>
                  <a:gd name="connsiteX50" fmla="*/ 5924 w 9969"/>
                  <a:gd name="connsiteY50" fmla="*/ 9622 h 10000"/>
                  <a:gd name="connsiteX51" fmla="*/ 7324 w 9969"/>
                  <a:gd name="connsiteY51" fmla="*/ 9870 h 10000"/>
                  <a:gd name="connsiteX52" fmla="*/ 7780 w 9969"/>
                  <a:gd name="connsiteY52" fmla="*/ 10000 h 10000"/>
                  <a:gd name="connsiteX53" fmla="*/ 7969 w 9969"/>
                  <a:gd name="connsiteY53" fmla="*/ 9892 h 10000"/>
                  <a:gd name="connsiteX54" fmla="*/ 8302 w 9969"/>
                  <a:gd name="connsiteY54" fmla="*/ 9741 h 10000"/>
                  <a:gd name="connsiteX55" fmla="*/ 8869 w 9969"/>
                  <a:gd name="connsiteY55" fmla="*/ 9622 h 10000"/>
                  <a:gd name="connsiteX56" fmla="*/ 9669 w 9969"/>
                  <a:gd name="connsiteY56" fmla="*/ 9363 h 10000"/>
                  <a:gd name="connsiteX57" fmla="*/ 9969 w 9969"/>
                  <a:gd name="connsiteY57" fmla="*/ 8164 h 10000"/>
                  <a:gd name="connsiteX58" fmla="*/ 9969 w 9969"/>
                  <a:gd name="connsiteY58" fmla="*/ 7927 h 10000"/>
                  <a:gd name="connsiteX0" fmla="*/ 10000 w 10000"/>
                  <a:gd name="connsiteY0" fmla="*/ 7927 h 10000"/>
                  <a:gd name="connsiteX1" fmla="*/ 8863 w 10000"/>
                  <a:gd name="connsiteY1" fmla="*/ 8844 h 10000"/>
                  <a:gd name="connsiteX2" fmla="*/ 8707 w 10000"/>
                  <a:gd name="connsiteY2" fmla="*/ 8121 h 10000"/>
                  <a:gd name="connsiteX3" fmla="*/ 8528 w 10000"/>
                  <a:gd name="connsiteY3" fmla="*/ 6609 h 10000"/>
                  <a:gd name="connsiteX4" fmla="*/ 8886 w 10000"/>
                  <a:gd name="connsiteY4" fmla="*/ 5994 h 10000"/>
                  <a:gd name="connsiteX5" fmla="*/ 8886 w 10000"/>
                  <a:gd name="connsiteY5" fmla="*/ 5983 h 10000"/>
                  <a:gd name="connsiteX6" fmla="*/ 7815 w 10000"/>
                  <a:gd name="connsiteY6" fmla="*/ 6544 h 10000"/>
                  <a:gd name="connsiteX7" fmla="*/ 7035 w 10000"/>
                  <a:gd name="connsiteY7" fmla="*/ 6998 h 10000"/>
                  <a:gd name="connsiteX8" fmla="*/ 6668 w 10000"/>
                  <a:gd name="connsiteY8" fmla="*/ 7041 h 10000"/>
                  <a:gd name="connsiteX9" fmla="*/ 6389 w 10000"/>
                  <a:gd name="connsiteY9" fmla="*/ 6371 h 10000"/>
                  <a:gd name="connsiteX10" fmla="*/ 6544 w 10000"/>
                  <a:gd name="connsiteY10" fmla="*/ 5594 h 10000"/>
                  <a:gd name="connsiteX11" fmla="*/ 6210 w 10000"/>
                  <a:gd name="connsiteY11" fmla="*/ 4968 h 10000"/>
                  <a:gd name="connsiteX12" fmla="*/ 6277 w 10000"/>
                  <a:gd name="connsiteY12" fmla="*/ 4644 h 10000"/>
                  <a:gd name="connsiteX13" fmla="*/ 6300 w 10000"/>
                  <a:gd name="connsiteY13" fmla="*/ 4525 h 10000"/>
                  <a:gd name="connsiteX14" fmla="*/ 6311 w 10000"/>
                  <a:gd name="connsiteY14" fmla="*/ 4125 h 10000"/>
                  <a:gd name="connsiteX15" fmla="*/ 6522 w 10000"/>
                  <a:gd name="connsiteY15" fmla="*/ 3704 h 10000"/>
                  <a:gd name="connsiteX16" fmla="*/ 6544 w 10000"/>
                  <a:gd name="connsiteY16" fmla="*/ 3531 h 10000"/>
                  <a:gd name="connsiteX17" fmla="*/ 6801 w 10000"/>
                  <a:gd name="connsiteY17" fmla="*/ 3283 h 10000"/>
                  <a:gd name="connsiteX18" fmla="*/ 6946 w 10000"/>
                  <a:gd name="connsiteY18" fmla="*/ 2840 h 10000"/>
                  <a:gd name="connsiteX19" fmla="*/ 7124 w 10000"/>
                  <a:gd name="connsiteY19" fmla="*/ 2354 h 10000"/>
                  <a:gd name="connsiteX20" fmla="*/ 7158 w 10000"/>
                  <a:gd name="connsiteY20" fmla="*/ 1339 h 10000"/>
                  <a:gd name="connsiteX21" fmla="*/ 6946 w 10000"/>
                  <a:gd name="connsiteY21" fmla="*/ 1231 h 10000"/>
                  <a:gd name="connsiteX22" fmla="*/ 5954 w 10000"/>
                  <a:gd name="connsiteY22" fmla="*/ 0 h 10000"/>
                  <a:gd name="connsiteX23" fmla="*/ 5954 w 10000"/>
                  <a:gd name="connsiteY23" fmla="*/ 0 h 10000"/>
                  <a:gd name="connsiteX24" fmla="*/ 5787 w 10000"/>
                  <a:gd name="connsiteY24" fmla="*/ 292 h 10000"/>
                  <a:gd name="connsiteX25" fmla="*/ 5453 w 10000"/>
                  <a:gd name="connsiteY25" fmla="*/ 810 h 10000"/>
                  <a:gd name="connsiteX26" fmla="*/ 5140 w 10000"/>
                  <a:gd name="connsiteY26" fmla="*/ 810 h 10000"/>
                  <a:gd name="connsiteX27" fmla="*/ 4003 w 10000"/>
                  <a:gd name="connsiteY27" fmla="*/ 238 h 10000"/>
                  <a:gd name="connsiteX28" fmla="*/ 3502 w 10000"/>
                  <a:gd name="connsiteY28" fmla="*/ 432 h 10000"/>
                  <a:gd name="connsiteX29" fmla="*/ 3491 w 10000"/>
                  <a:gd name="connsiteY29" fmla="*/ 454 h 10000"/>
                  <a:gd name="connsiteX30" fmla="*/ 3090 w 10000"/>
                  <a:gd name="connsiteY30" fmla="*/ 994 h 10000"/>
                  <a:gd name="connsiteX31" fmla="*/ 2610 w 10000"/>
                  <a:gd name="connsiteY31" fmla="*/ 1598 h 10000"/>
                  <a:gd name="connsiteX32" fmla="*/ 1942 w 10000"/>
                  <a:gd name="connsiteY32" fmla="*/ 2937 h 10000"/>
                  <a:gd name="connsiteX33" fmla="*/ 1240 w 10000"/>
                  <a:gd name="connsiteY33" fmla="*/ 4784 h 10000"/>
                  <a:gd name="connsiteX34" fmla="*/ 771 w 10000"/>
                  <a:gd name="connsiteY34" fmla="*/ 6253 h 10000"/>
                  <a:gd name="connsiteX35" fmla="*/ 303 w 10000"/>
                  <a:gd name="connsiteY35" fmla="*/ 6523 h 10000"/>
                  <a:gd name="connsiteX36" fmla="*/ 91 w 10000"/>
                  <a:gd name="connsiteY36" fmla="*/ 6631 h 10000"/>
                  <a:gd name="connsiteX37" fmla="*/ 80 w 10000"/>
                  <a:gd name="connsiteY37" fmla="*/ 7052 h 10000"/>
                  <a:gd name="connsiteX38" fmla="*/ 58 w 10000"/>
                  <a:gd name="connsiteY38" fmla="*/ 7419 h 10000"/>
                  <a:gd name="connsiteX39" fmla="*/ 36 w 10000"/>
                  <a:gd name="connsiteY39" fmla="*/ 7819 h 10000"/>
                  <a:gd name="connsiteX40" fmla="*/ 292 w 10000"/>
                  <a:gd name="connsiteY40" fmla="*/ 8283 h 10000"/>
                  <a:gd name="connsiteX41" fmla="*/ 403 w 10000"/>
                  <a:gd name="connsiteY41" fmla="*/ 8834 h 10000"/>
                  <a:gd name="connsiteX42" fmla="*/ 425 w 10000"/>
                  <a:gd name="connsiteY42" fmla="*/ 8844 h 10000"/>
                  <a:gd name="connsiteX43" fmla="*/ 796 w 10000"/>
                  <a:gd name="connsiteY43" fmla="*/ 8678 h 10000"/>
                  <a:gd name="connsiteX44" fmla="*/ 859 w 10000"/>
                  <a:gd name="connsiteY44" fmla="*/ 8659 h 10000"/>
                  <a:gd name="connsiteX45" fmla="*/ 1541 w 10000"/>
                  <a:gd name="connsiteY45" fmla="*/ 7937 h 10000"/>
                  <a:gd name="connsiteX46" fmla="*/ 2710 w 10000"/>
                  <a:gd name="connsiteY46" fmla="*/ 6911 h 10000"/>
                  <a:gd name="connsiteX47" fmla="*/ 3056 w 10000"/>
                  <a:gd name="connsiteY47" fmla="*/ 6868 h 10000"/>
                  <a:gd name="connsiteX48" fmla="*/ 4049 w 10000"/>
                  <a:gd name="connsiteY48" fmla="*/ 9060 h 10000"/>
                  <a:gd name="connsiteX49" fmla="*/ 4293 w 10000"/>
                  <a:gd name="connsiteY49" fmla="*/ 9482 h 10000"/>
                  <a:gd name="connsiteX50" fmla="*/ 5942 w 10000"/>
                  <a:gd name="connsiteY50" fmla="*/ 9622 h 10000"/>
                  <a:gd name="connsiteX51" fmla="*/ 7347 w 10000"/>
                  <a:gd name="connsiteY51" fmla="*/ 9870 h 10000"/>
                  <a:gd name="connsiteX52" fmla="*/ 7804 w 10000"/>
                  <a:gd name="connsiteY52" fmla="*/ 10000 h 10000"/>
                  <a:gd name="connsiteX53" fmla="*/ 7994 w 10000"/>
                  <a:gd name="connsiteY53" fmla="*/ 9892 h 10000"/>
                  <a:gd name="connsiteX54" fmla="*/ 8328 w 10000"/>
                  <a:gd name="connsiteY54" fmla="*/ 9741 h 10000"/>
                  <a:gd name="connsiteX55" fmla="*/ 8897 w 10000"/>
                  <a:gd name="connsiteY55" fmla="*/ 9622 h 10000"/>
                  <a:gd name="connsiteX56" fmla="*/ 9699 w 10000"/>
                  <a:gd name="connsiteY56" fmla="*/ 9363 h 10000"/>
                  <a:gd name="connsiteX57" fmla="*/ 10000 w 10000"/>
                  <a:gd name="connsiteY57" fmla="*/ 8164 h 10000"/>
                  <a:gd name="connsiteX58" fmla="*/ 10000 w 10000"/>
                  <a:gd name="connsiteY58" fmla="*/ 792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00" h="10000">
                    <a:moveTo>
                      <a:pt x="10000" y="7927"/>
                    </a:moveTo>
                    <a:cubicBezTo>
                      <a:pt x="9944" y="7959"/>
                      <a:pt x="9265" y="8348"/>
                      <a:pt x="8863" y="8844"/>
                    </a:cubicBezTo>
                    <a:cubicBezTo>
                      <a:pt x="8863" y="8844"/>
                      <a:pt x="8763" y="8359"/>
                      <a:pt x="8707" y="8121"/>
                    </a:cubicBezTo>
                    <a:cubicBezTo>
                      <a:pt x="8640" y="7894"/>
                      <a:pt x="8406" y="7516"/>
                      <a:pt x="8528" y="6609"/>
                    </a:cubicBezTo>
                    <a:cubicBezTo>
                      <a:pt x="8528" y="6609"/>
                      <a:pt x="8718" y="6156"/>
                      <a:pt x="8886" y="5994"/>
                    </a:cubicBezTo>
                    <a:lnTo>
                      <a:pt x="8886" y="5983"/>
                    </a:lnTo>
                    <a:cubicBezTo>
                      <a:pt x="8651" y="6069"/>
                      <a:pt x="8083" y="6458"/>
                      <a:pt x="7815" y="6544"/>
                    </a:cubicBezTo>
                    <a:cubicBezTo>
                      <a:pt x="7481" y="6641"/>
                      <a:pt x="7235" y="6857"/>
                      <a:pt x="7035" y="6998"/>
                    </a:cubicBezTo>
                    <a:cubicBezTo>
                      <a:pt x="6845" y="7149"/>
                      <a:pt x="6668" y="7041"/>
                      <a:pt x="6668" y="7041"/>
                    </a:cubicBezTo>
                    <a:cubicBezTo>
                      <a:pt x="6668" y="7041"/>
                      <a:pt x="6411" y="6458"/>
                      <a:pt x="6389" y="6371"/>
                    </a:cubicBezTo>
                    <a:cubicBezTo>
                      <a:pt x="6356" y="6285"/>
                      <a:pt x="6478" y="5950"/>
                      <a:pt x="6544" y="5594"/>
                    </a:cubicBezTo>
                    <a:cubicBezTo>
                      <a:pt x="6623" y="5227"/>
                      <a:pt x="6300" y="5011"/>
                      <a:pt x="6210" y="4968"/>
                    </a:cubicBezTo>
                    <a:cubicBezTo>
                      <a:pt x="6121" y="4924"/>
                      <a:pt x="6277" y="4644"/>
                      <a:pt x="6277" y="4644"/>
                    </a:cubicBezTo>
                    <a:cubicBezTo>
                      <a:pt x="6285" y="4604"/>
                      <a:pt x="6292" y="4565"/>
                      <a:pt x="6300" y="4525"/>
                    </a:cubicBezTo>
                    <a:cubicBezTo>
                      <a:pt x="6411" y="4384"/>
                      <a:pt x="6356" y="4212"/>
                      <a:pt x="6311" y="4125"/>
                    </a:cubicBezTo>
                    <a:cubicBezTo>
                      <a:pt x="6266" y="4039"/>
                      <a:pt x="6478" y="3834"/>
                      <a:pt x="6522" y="3704"/>
                    </a:cubicBezTo>
                    <a:cubicBezTo>
                      <a:pt x="6567" y="3575"/>
                      <a:pt x="6544" y="3531"/>
                      <a:pt x="6544" y="3531"/>
                    </a:cubicBezTo>
                    <a:cubicBezTo>
                      <a:pt x="6544" y="3531"/>
                      <a:pt x="6701" y="3434"/>
                      <a:pt x="6801" y="3283"/>
                    </a:cubicBezTo>
                    <a:cubicBezTo>
                      <a:pt x="6901" y="3143"/>
                      <a:pt x="6946" y="2840"/>
                      <a:pt x="6946" y="2840"/>
                    </a:cubicBezTo>
                    <a:cubicBezTo>
                      <a:pt x="7035" y="2743"/>
                      <a:pt x="7124" y="2354"/>
                      <a:pt x="7124" y="2354"/>
                    </a:cubicBezTo>
                    <a:cubicBezTo>
                      <a:pt x="7281" y="1641"/>
                      <a:pt x="7213" y="1447"/>
                      <a:pt x="7158" y="1339"/>
                    </a:cubicBezTo>
                    <a:cubicBezTo>
                      <a:pt x="7102" y="1242"/>
                      <a:pt x="6946" y="1231"/>
                      <a:pt x="6946" y="1231"/>
                    </a:cubicBezTo>
                    <a:cubicBezTo>
                      <a:pt x="6857" y="1069"/>
                      <a:pt x="5954" y="0"/>
                      <a:pt x="5954" y="0"/>
                    </a:cubicBezTo>
                    <a:lnTo>
                      <a:pt x="5954" y="0"/>
                    </a:lnTo>
                    <a:cubicBezTo>
                      <a:pt x="5876" y="11"/>
                      <a:pt x="5787" y="292"/>
                      <a:pt x="5787" y="292"/>
                    </a:cubicBezTo>
                    <a:cubicBezTo>
                      <a:pt x="5742" y="691"/>
                      <a:pt x="5541" y="778"/>
                      <a:pt x="5453" y="810"/>
                    </a:cubicBezTo>
                    <a:cubicBezTo>
                      <a:pt x="5364" y="842"/>
                      <a:pt x="5140" y="810"/>
                      <a:pt x="5140" y="810"/>
                    </a:cubicBezTo>
                    <a:cubicBezTo>
                      <a:pt x="4973" y="864"/>
                      <a:pt x="4126" y="302"/>
                      <a:pt x="4003" y="238"/>
                    </a:cubicBezTo>
                    <a:cubicBezTo>
                      <a:pt x="3903" y="173"/>
                      <a:pt x="3591" y="378"/>
                      <a:pt x="3502" y="432"/>
                    </a:cubicBezTo>
                    <a:cubicBezTo>
                      <a:pt x="3491" y="443"/>
                      <a:pt x="3491" y="454"/>
                      <a:pt x="3491" y="454"/>
                    </a:cubicBezTo>
                    <a:cubicBezTo>
                      <a:pt x="3491" y="454"/>
                      <a:pt x="3323" y="691"/>
                      <a:pt x="3090" y="994"/>
                    </a:cubicBezTo>
                    <a:cubicBezTo>
                      <a:pt x="2945" y="1188"/>
                      <a:pt x="2778" y="1404"/>
                      <a:pt x="2610" y="1598"/>
                    </a:cubicBezTo>
                    <a:cubicBezTo>
                      <a:pt x="2176" y="2106"/>
                      <a:pt x="1953" y="2883"/>
                      <a:pt x="1942" y="2937"/>
                    </a:cubicBezTo>
                    <a:cubicBezTo>
                      <a:pt x="1930" y="3002"/>
                      <a:pt x="1328" y="4536"/>
                      <a:pt x="1240" y="4784"/>
                    </a:cubicBezTo>
                    <a:cubicBezTo>
                      <a:pt x="1151" y="5032"/>
                      <a:pt x="782" y="6091"/>
                      <a:pt x="771" y="6253"/>
                    </a:cubicBezTo>
                    <a:cubicBezTo>
                      <a:pt x="749" y="6415"/>
                      <a:pt x="303" y="6523"/>
                      <a:pt x="303" y="6523"/>
                    </a:cubicBezTo>
                    <a:cubicBezTo>
                      <a:pt x="214" y="6555"/>
                      <a:pt x="147" y="6587"/>
                      <a:pt x="91" y="6631"/>
                    </a:cubicBezTo>
                    <a:cubicBezTo>
                      <a:pt x="91" y="6793"/>
                      <a:pt x="91" y="6933"/>
                      <a:pt x="80" y="7052"/>
                    </a:cubicBezTo>
                    <a:cubicBezTo>
                      <a:pt x="80" y="7246"/>
                      <a:pt x="69" y="7376"/>
                      <a:pt x="58" y="7419"/>
                    </a:cubicBezTo>
                    <a:cubicBezTo>
                      <a:pt x="-20" y="7635"/>
                      <a:pt x="-9" y="7797"/>
                      <a:pt x="36" y="7819"/>
                    </a:cubicBezTo>
                    <a:cubicBezTo>
                      <a:pt x="80" y="7851"/>
                      <a:pt x="203" y="8121"/>
                      <a:pt x="292" y="8283"/>
                    </a:cubicBezTo>
                    <a:cubicBezTo>
                      <a:pt x="370" y="8423"/>
                      <a:pt x="359" y="8758"/>
                      <a:pt x="403" y="8834"/>
                    </a:cubicBezTo>
                    <a:cubicBezTo>
                      <a:pt x="403" y="8834"/>
                      <a:pt x="414" y="8844"/>
                      <a:pt x="425" y="8844"/>
                    </a:cubicBezTo>
                    <a:cubicBezTo>
                      <a:pt x="493" y="8834"/>
                      <a:pt x="723" y="8709"/>
                      <a:pt x="796" y="8678"/>
                    </a:cubicBezTo>
                    <a:cubicBezTo>
                      <a:pt x="868" y="8647"/>
                      <a:pt x="735" y="8783"/>
                      <a:pt x="859" y="8659"/>
                    </a:cubicBezTo>
                    <a:cubicBezTo>
                      <a:pt x="983" y="8536"/>
                      <a:pt x="1428" y="7991"/>
                      <a:pt x="1541" y="7937"/>
                    </a:cubicBezTo>
                    <a:cubicBezTo>
                      <a:pt x="1674" y="7862"/>
                      <a:pt x="2421" y="7214"/>
                      <a:pt x="2710" y="6911"/>
                    </a:cubicBezTo>
                    <a:cubicBezTo>
                      <a:pt x="3011" y="6609"/>
                      <a:pt x="3056" y="6868"/>
                      <a:pt x="3056" y="6868"/>
                    </a:cubicBezTo>
                    <a:cubicBezTo>
                      <a:pt x="3112" y="7041"/>
                      <a:pt x="4049" y="9060"/>
                      <a:pt x="4049" y="9060"/>
                    </a:cubicBezTo>
                    <a:cubicBezTo>
                      <a:pt x="4115" y="9222"/>
                      <a:pt x="4193" y="9363"/>
                      <a:pt x="4293" y="9482"/>
                    </a:cubicBezTo>
                    <a:lnTo>
                      <a:pt x="5942" y="9622"/>
                    </a:lnTo>
                    <a:cubicBezTo>
                      <a:pt x="6055" y="9622"/>
                      <a:pt x="7035" y="9719"/>
                      <a:pt x="7347" y="9870"/>
                    </a:cubicBezTo>
                    <a:cubicBezTo>
                      <a:pt x="7503" y="9935"/>
                      <a:pt x="7671" y="9978"/>
                      <a:pt x="7804" y="10000"/>
                    </a:cubicBezTo>
                    <a:cubicBezTo>
                      <a:pt x="7927" y="9968"/>
                      <a:pt x="7927" y="9914"/>
                      <a:pt x="7994" y="9892"/>
                    </a:cubicBezTo>
                    <a:cubicBezTo>
                      <a:pt x="8094" y="9870"/>
                      <a:pt x="8149" y="9708"/>
                      <a:pt x="8328" y="9741"/>
                    </a:cubicBezTo>
                    <a:cubicBezTo>
                      <a:pt x="8506" y="9762"/>
                      <a:pt x="8796" y="9698"/>
                      <a:pt x="8897" y="9622"/>
                    </a:cubicBezTo>
                    <a:cubicBezTo>
                      <a:pt x="8997" y="9546"/>
                      <a:pt x="9699" y="9363"/>
                      <a:pt x="9699" y="9363"/>
                    </a:cubicBezTo>
                    <a:cubicBezTo>
                      <a:pt x="9754" y="9320"/>
                      <a:pt x="9933" y="8456"/>
                      <a:pt x="10000" y="8164"/>
                    </a:cubicBezTo>
                    <a:cubicBezTo>
                      <a:pt x="10011" y="8078"/>
                      <a:pt x="10011" y="7991"/>
                      <a:pt x="10000" y="7927"/>
                    </a:cubicBezTo>
                    <a:close/>
                  </a:path>
                </a:pathLst>
              </a:custGeom>
              <a:solidFill>
                <a:schemeClr val="tx1">
                  <a:lumMod val="85000"/>
                  <a:lumOff val="1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39">
                <a:extLst>
                  <a:ext uri="{FF2B5EF4-FFF2-40B4-BE49-F238E27FC236}">
                    <a16:creationId xmlns:a16="http://schemas.microsoft.com/office/drawing/2014/main" id="{6EAE3859-D6A8-9074-8DF4-BCFF62ACB72F}"/>
                  </a:ext>
                </a:extLst>
              </p:cNvPr>
              <p:cNvSpPr>
                <a:spLocks/>
              </p:cNvSpPr>
              <p:nvPr/>
            </p:nvSpPr>
            <p:spPr bwMode="gray">
              <a:xfrm>
                <a:off x="2017001" y="4323692"/>
                <a:ext cx="82901" cy="4806"/>
              </a:xfrm>
              <a:custGeom>
                <a:avLst/>
                <a:gdLst>
                  <a:gd name="T0" fmla="*/ 0 w 42"/>
                  <a:gd name="T1" fmla="*/ 3 h 3"/>
                  <a:gd name="T2" fmla="*/ 42 w 42"/>
                  <a:gd name="T3" fmla="*/ 0 h 3"/>
                  <a:gd name="T4" fmla="*/ 0 w 42"/>
                  <a:gd name="T5" fmla="*/ 3 h 3"/>
                </a:gdLst>
                <a:ahLst/>
                <a:cxnLst>
                  <a:cxn ang="0">
                    <a:pos x="T0" y="T1"/>
                  </a:cxn>
                  <a:cxn ang="0">
                    <a:pos x="T2" y="T3"/>
                  </a:cxn>
                  <a:cxn ang="0">
                    <a:pos x="T4" y="T5"/>
                  </a:cxn>
                </a:cxnLst>
                <a:rect l="0" t="0" r="r" b="b"/>
                <a:pathLst>
                  <a:path w="42" h="3">
                    <a:moveTo>
                      <a:pt x="0" y="3"/>
                    </a:moveTo>
                    <a:cubicBezTo>
                      <a:pt x="18" y="3"/>
                      <a:pt x="33" y="2"/>
                      <a:pt x="42" y="0"/>
                    </a:cubicBezTo>
                    <a:cubicBezTo>
                      <a:pt x="33" y="2"/>
                      <a:pt x="18" y="2"/>
                      <a:pt x="0" y="3"/>
                    </a:cubicBez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0">
                <a:extLst>
                  <a:ext uri="{FF2B5EF4-FFF2-40B4-BE49-F238E27FC236}">
                    <a16:creationId xmlns:a16="http://schemas.microsoft.com/office/drawing/2014/main" id="{3BB6D183-4D73-2339-0F82-24D8F002BED5}"/>
                  </a:ext>
                </a:extLst>
              </p:cNvPr>
              <p:cNvSpPr>
                <a:spLocks/>
              </p:cNvSpPr>
              <p:nvPr/>
            </p:nvSpPr>
            <p:spPr bwMode="gray">
              <a:xfrm>
                <a:off x="2210122" y="2974328"/>
                <a:ext cx="1015146" cy="716318"/>
              </a:xfrm>
              <a:custGeom>
                <a:avLst/>
                <a:gdLst>
                  <a:gd name="T0" fmla="*/ 452 w 469"/>
                  <a:gd name="T1" fmla="*/ 217 h 340"/>
                  <a:gd name="T2" fmla="*/ 418 w 469"/>
                  <a:gd name="T3" fmla="*/ 159 h 340"/>
                  <a:gd name="T4" fmla="*/ 337 w 469"/>
                  <a:gd name="T5" fmla="*/ 78 h 340"/>
                  <a:gd name="T6" fmla="*/ 254 w 469"/>
                  <a:gd name="T7" fmla="*/ 31 h 340"/>
                  <a:gd name="T8" fmla="*/ 119 w 469"/>
                  <a:gd name="T9" fmla="*/ 7 h 340"/>
                  <a:gd name="T10" fmla="*/ 82 w 469"/>
                  <a:gd name="T11" fmla="*/ 8 h 340"/>
                  <a:gd name="T12" fmla="*/ 48 w 469"/>
                  <a:gd name="T13" fmla="*/ 35 h 340"/>
                  <a:gd name="T14" fmla="*/ 2 w 469"/>
                  <a:gd name="T15" fmla="*/ 66 h 340"/>
                  <a:gd name="T16" fmla="*/ 4 w 469"/>
                  <a:gd name="T17" fmla="*/ 68 h 340"/>
                  <a:gd name="T18" fmla="*/ 50 w 469"/>
                  <a:gd name="T19" fmla="*/ 158 h 340"/>
                  <a:gd name="T20" fmla="*/ 3 w 469"/>
                  <a:gd name="T21" fmla="*/ 211 h 340"/>
                  <a:gd name="T22" fmla="*/ 0 w 469"/>
                  <a:gd name="T23" fmla="*/ 228 h 340"/>
                  <a:gd name="T24" fmla="*/ 4 w 469"/>
                  <a:gd name="T25" fmla="*/ 260 h 340"/>
                  <a:gd name="T26" fmla="*/ 4 w 469"/>
                  <a:gd name="T27" fmla="*/ 263 h 340"/>
                  <a:gd name="T28" fmla="*/ 50 w 469"/>
                  <a:gd name="T29" fmla="*/ 312 h 340"/>
                  <a:gd name="T30" fmla="*/ 70 w 469"/>
                  <a:gd name="T31" fmla="*/ 328 h 340"/>
                  <a:gd name="T32" fmla="*/ 175 w 469"/>
                  <a:gd name="T33" fmla="*/ 278 h 340"/>
                  <a:gd name="T34" fmla="*/ 231 w 469"/>
                  <a:gd name="T35" fmla="*/ 210 h 340"/>
                  <a:gd name="T36" fmla="*/ 256 w 469"/>
                  <a:gd name="T37" fmla="*/ 156 h 340"/>
                  <a:gd name="T38" fmla="*/ 302 w 469"/>
                  <a:gd name="T39" fmla="*/ 162 h 340"/>
                  <a:gd name="T40" fmla="*/ 360 w 469"/>
                  <a:gd name="T41" fmla="*/ 200 h 340"/>
                  <a:gd name="T42" fmla="*/ 354 w 469"/>
                  <a:gd name="T43" fmla="*/ 205 h 340"/>
                  <a:gd name="T44" fmla="*/ 345 w 469"/>
                  <a:gd name="T45" fmla="*/ 210 h 340"/>
                  <a:gd name="T46" fmla="*/ 383 w 469"/>
                  <a:gd name="T47" fmla="*/ 228 h 340"/>
                  <a:gd name="T48" fmla="*/ 367 w 469"/>
                  <a:gd name="T49" fmla="*/ 230 h 340"/>
                  <a:gd name="T50" fmla="*/ 395 w 469"/>
                  <a:gd name="T51" fmla="*/ 236 h 340"/>
                  <a:gd name="T52" fmla="*/ 439 w 469"/>
                  <a:gd name="T53" fmla="*/ 285 h 340"/>
                  <a:gd name="T54" fmla="*/ 440 w 469"/>
                  <a:gd name="T55" fmla="*/ 320 h 340"/>
                  <a:gd name="T56" fmla="*/ 465 w 469"/>
                  <a:gd name="T57" fmla="*/ 292 h 340"/>
                  <a:gd name="T58" fmla="*/ 452 w 469"/>
                  <a:gd name="T59" fmla="*/ 217 h 340"/>
                  <a:gd name="connsiteX0" fmla="*/ 9638 w 9923"/>
                  <a:gd name="connsiteY0" fmla="*/ 6231 h 9668"/>
                  <a:gd name="connsiteX1" fmla="*/ 8913 w 9923"/>
                  <a:gd name="connsiteY1" fmla="*/ 4525 h 9668"/>
                  <a:gd name="connsiteX2" fmla="*/ 7186 w 9923"/>
                  <a:gd name="connsiteY2" fmla="*/ 2143 h 9668"/>
                  <a:gd name="connsiteX3" fmla="*/ 5416 w 9923"/>
                  <a:gd name="connsiteY3" fmla="*/ 761 h 9668"/>
                  <a:gd name="connsiteX4" fmla="*/ 2537 w 9923"/>
                  <a:gd name="connsiteY4" fmla="*/ 55 h 9668"/>
                  <a:gd name="connsiteX5" fmla="*/ 1748 w 9923"/>
                  <a:gd name="connsiteY5" fmla="*/ 84 h 9668"/>
                  <a:gd name="connsiteX6" fmla="*/ 1023 w 9923"/>
                  <a:gd name="connsiteY6" fmla="*/ 878 h 9668"/>
                  <a:gd name="connsiteX7" fmla="*/ 43 w 9923"/>
                  <a:gd name="connsiteY7" fmla="*/ 1790 h 9668"/>
                  <a:gd name="connsiteX8" fmla="*/ 85 w 9923"/>
                  <a:gd name="connsiteY8" fmla="*/ 1849 h 9668"/>
                  <a:gd name="connsiteX9" fmla="*/ 1066 w 9923"/>
                  <a:gd name="connsiteY9" fmla="*/ 4496 h 9668"/>
                  <a:gd name="connsiteX10" fmla="*/ 64 w 9923"/>
                  <a:gd name="connsiteY10" fmla="*/ 6055 h 9668"/>
                  <a:gd name="connsiteX11" fmla="*/ 0 w 9923"/>
                  <a:gd name="connsiteY11" fmla="*/ 6555 h 9668"/>
                  <a:gd name="connsiteX12" fmla="*/ 85 w 9923"/>
                  <a:gd name="connsiteY12" fmla="*/ 7496 h 9668"/>
                  <a:gd name="connsiteX13" fmla="*/ 85 w 9923"/>
                  <a:gd name="connsiteY13" fmla="*/ 7584 h 9668"/>
                  <a:gd name="connsiteX14" fmla="*/ 1066 w 9923"/>
                  <a:gd name="connsiteY14" fmla="*/ 9025 h 9668"/>
                  <a:gd name="connsiteX15" fmla="*/ 1493 w 9923"/>
                  <a:gd name="connsiteY15" fmla="*/ 9496 h 9668"/>
                  <a:gd name="connsiteX16" fmla="*/ 3731 w 9923"/>
                  <a:gd name="connsiteY16" fmla="*/ 8025 h 9668"/>
                  <a:gd name="connsiteX17" fmla="*/ 4925 w 9923"/>
                  <a:gd name="connsiteY17" fmla="*/ 6025 h 9668"/>
                  <a:gd name="connsiteX18" fmla="*/ 5458 w 9923"/>
                  <a:gd name="connsiteY18" fmla="*/ 4437 h 9668"/>
                  <a:gd name="connsiteX19" fmla="*/ 6439 w 9923"/>
                  <a:gd name="connsiteY19" fmla="*/ 4614 h 9668"/>
                  <a:gd name="connsiteX20" fmla="*/ 7548 w 9923"/>
                  <a:gd name="connsiteY20" fmla="*/ 5878 h 9668"/>
                  <a:gd name="connsiteX21" fmla="*/ 7356 w 9923"/>
                  <a:gd name="connsiteY21" fmla="*/ 6025 h 9668"/>
                  <a:gd name="connsiteX22" fmla="*/ 8166 w 9923"/>
                  <a:gd name="connsiteY22" fmla="*/ 6555 h 9668"/>
                  <a:gd name="connsiteX23" fmla="*/ 7825 w 9923"/>
                  <a:gd name="connsiteY23" fmla="*/ 6614 h 9668"/>
                  <a:gd name="connsiteX24" fmla="*/ 8422 w 9923"/>
                  <a:gd name="connsiteY24" fmla="*/ 6790 h 9668"/>
                  <a:gd name="connsiteX25" fmla="*/ 9360 w 9923"/>
                  <a:gd name="connsiteY25" fmla="*/ 8231 h 9668"/>
                  <a:gd name="connsiteX26" fmla="*/ 9382 w 9923"/>
                  <a:gd name="connsiteY26" fmla="*/ 9261 h 9668"/>
                  <a:gd name="connsiteX27" fmla="*/ 9915 w 9923"/>
                  <a:gd name="connsiteY27" fmla="*/ 8437 h 9668"/>
                  <a:gd name="connsiteX28" fmla="*/ 9638 w 9923"/>
                  <a:gd name="connsiteY28" fmla="*/ 6231 h 9668"/>
                  <a:gd name="connsiteX0" fmla="*/ 9713 w 10000"/>
                  <a:gd name="connsiteY0" fmla="*/ 6445 h 9999"/>
                  <a:gd name="connsiteX1" fmla="*/ 8982 w 10000"/>
                  <a:gd name="connsiteY1" fmla="*/ 4680 h 9999"/>
                  <a:gd name="connsiteX2" fmla="*/ 7242 w 10000"/>
                  <a:gd name="connsiteY2" fmla="*/ 2217 h 9999"/>
                  <a:gd name="connsiteX3" fmla="*/ 5458 w 10000"/>
                  <a:gd name="connsiteY3" fmla="*/ 787 h 9999"/>
                  <a:gd name="connsiteX4" fmla="*/ 2557 w 10000"/>
                  <a:gd name="connsiteY4" fmla="*/ 57 h 9999"/>
                  <a:gd name="connsiteX5" fmla="*/ 1762 w 10000"/>
                  <a:gd name="connsiteY5" fmla="*/ 87 h 9999"/>
                  <a:gd name="connsiteX6" fmla="*/ 1031 w 10000"/>
                  <a:gd name="connsiteY6" fmla="*/ 908 h 9999"/>
                  <a:gd name="connsiteX7" fmla="*/ 43 w 10000"/>
                  <a:gd name="connsiteY7" fmla="*/ 1851 h 9999"/>
                  <a:gd name="connsiteX8" fmla="*/ 86 w 10000"/>
                  <a:gd name="connsiteY8" fmla="*/ 1912 h 9999"/>
                  <a:gd name="connsiteX9" fmla="*/ 1074 w 10000"/>
                  <a:gd name="connsiteY9" fmla="*/ 4650 h 9999"/>
                  <a:gd name="connsiteX10" fmla="*/ 64 w 10000"/>
                  <a:gd name="connsiteY10" fmla="*/ 6263 h 9999"/>
                  <a:gd name="connsiteX11" fmla="*/ 0 w 10000"/>
                  <a:gd name="connsiteY11" fmla="*/ 6780 h 9999"/>
                  <a:gd name="connsiteX12" fmla="*/ 86 w 10000"/>
                  <a:gd name="connsiteY12" fmla="*/ 7753 h 9999"/>
                  <a:gd name="connsiteX13" fmla="*/ 86 w 10000"/>
                  <a:gd name="connsiteY13" fmla="*/ 7844 h 9999"/>
                  <a:gd name="connsiteX14" fmla="*/ 1074 w 10000"/>
                  <a:gd name="connsiteY14" fmla="*/ 9335 h 9999"/>
                  <a:gd name="connsiteX15" fmla="*/ 1505 w 10000"/>
                  <a:gd name="connsiteY15" fmla="*/ 9822 h 9999"/>
                  <a:gd name="connsiteX16" fmla="*/ 3760 w 10000"/>
                  <a:gd name="connsiteY16" fmla="*/ 8301 h 9999"/>
                  <a:gd name="connsiteX17" fmla="*/ 4963 w 10000"/>
                  <a:gd name="connsiteY17" fmla="*/ 6232 h 9999"/>
                  <a:gd name="connsiteX18" fmla="*/ 5500 w 10000"/>
                  <a:gd name="connsiteY18" fmla="*/ 4589 h 9999"/>
                  <a:gd name="connsiteX19" fmla="*/ 6489 w 10000"/>
                  <a:gd name="connsiteY19" fmla="*/ 4772 h 9999"/>
                  <a:gd name="connsiteX20" fmla="*/ 7413 w 10000"/>
                  <a:gd name="connsiteY20" fmla="*/ 6232 h 9999"/>
                  <a:gd name="connsiteX21" fmla="*/ 8229 w 10000"/>
                  <a:gd name="connsiteY21" fmla="*/ 6780 h 9999"/>
                  <a:gd name="connsiteX22" fmla="*/ 7886 w 10000"/>
                  <a:gd name="connsiteY22" fmla="*/ 6841 h 9999"/>
                  <a:gd name="connsiteX23" fmla="*/ 8487 w 10000"/>
                  <a:gd name="connsiteY23" fmla="*/ 7023 h 9999"/>
                  <a:gd name="connsiteX24" fmla="*/ 9433 w 10000"/>
                  <a:gd name="connsiteY24" fmla="*/ 8514 h 9999"/>
                  <a:gd name="connsiteX25" fmla="*/ 9455 w 10000"/>
                  <a:gd name="connsiteY25" fmla="*/ 9579 h 9999"/>
                  <a:gd name="connsiteX26" fmla="*/ 9992 w 10000"/>
                  <a:gd name="connsiteY26" fmla="*/ 8727 h 9999"/>
                  <a:gd name="connsiteX27" fmla="*/ 9713 w 10000"/>
                  <a:gd name="connsiteY27" fmla="*/ 6445 h 9999"/>
                  <a:gd name="connsiteX0" fmla="*/ 9713 w 10000"/>
                  <a:gd name="connsiteY0" fmla="*/ 6446 h 10000"/>
                  <a:gd name="connsiteX1" fmla="*/ 8982 w 10000"/>
                  <a:gd name="connsiteY1" fmla="*/ 4680 h 10000"/>
                  <a:gd name="connsiteX2" fmla="*/ 7242 w 10000"/>
                  <a:gd name="connsiteY2" fmla="*/ 2217 h 10000"/>
                  <a:gd name="connsiteX3" fmla="*/ 5458 w 10000"/>
                  <a:gd name="connsiteY3" fmla="*/ 787 h 10000"/>
                  <a:gd name="connsiteX4" fmla="*/ 2557 w 10000"/>
                  <a:gd name="connsiteY4" fmla="*/ 57 h 10000"/>
                  <a:gd name="connsiteX5" fmla="*/ 1762 w 10000"/>
                  <a:gd name="connsiteY5" fmla="*/ 87 h 10000"/>
                  <a:gd name="connsiteX6" fmla="*/ 1031 w 10000"/>
                  <a:gd name="connsiteY6" fmla="*/ 908 h 10000"/>
                  <a:gd name="connsiteX7" fmla="*/ 43 w 10000"/>
                  <a:gd name="connsiteY7" fmla="*/ 1851 h 10000"/>
                  <a:gd name="connsiteX8" fmla="*/ 86 w 10000"/>
                  <a:gd name="connsiteY8" fmla="*/ 1912 h 10000"/>
                  <a:gd name="connsiteX9" fmla="*/ 1074 w 10000"/>
                  <a:gd name="connsiteY9" fmla="*/ 4650 h 10000"/>
                  <a:gd name="connsiteX10" fmla="*/ 64 w 10000"/>
                  <a:gd name="connsiteY10" fmla="*/ 6264 h 10000"/>
                  <a:gd name="connsiteX11" fmla="*/ 0 w 10000"/>
                  <a:gd name="connsiteY11" fmla="*/ 6781 h 10000"/>
                  <a:gd name="connsiteX12" fmla="*/ 86 w 10000"/>
                  <a:gd name="connsiteY12" fmla="*/ 7754 h 10000"/>
                  <a:gd name="connsiteX13" fmla="*/ 86 w 10000"/>
                  <a:gd name="connsiteY13" fmla="*/ 7845 h 10000"/>
                  <a:gd name="connsiteX14" fmla="*/ 1074 w 10000"/>
                  <a:gd name="connsiteY14" fmla="*/ 9336 h 10000"/>
                  <a:gd name="connsiteX15" fmla="*/ 1505 w 10000"/>
                  <a:gd name="connsiteY15" fmla="*/ 9823 h 10000"/>
                  <a:gd name="connsiteX16" fmla="*/ 3760 w 10000"/>
                  <a:gd name="connsiteY16" fmla="*/ 8302 h 10000"/>
                  <a:gd name="connsiteX17" fmla="*/ 4963 w 10000"/>
                  <a:gd name="connsiteY17" fmla="*/ 6233 h 10000"/>
                  <a:gd name="connsiteX18" fmla="*/ 5500 w 10000"/>
                  <a:gd name="connsiteY18" fmla="*/ 4589 h 10000"/>
                  <a:gd name="connsiteX19" fmla="*/ 6359 w 10000"/>
                  <a:gd name="connsiteY19" fmla="*/ 5066 h 10000"/>
                  <a:gd name="connsiteX20" fmla="*/ 7413 w 10000"/>
                  <a:gd name="connsiteY20" fmla="*/ 6233 h 10000"/>
                  <a:gd name="connsiteX21" fmla="*/ 8229 w 10000"/>
                  <a:gd name="connsiteY21" fmla="*/ 6781 h 10000"/>
                  <a:gd name="connsiteX22" fmla="*/ 7886 w 10000"/>
                  <a:gd name="connsiteY22" fmla="*/ 6842 h 10000"/>
                  <a:gd name="connsiteX23" fmla="*/ 8487 w 10000"/>
                  <a:gd name="connsiteY23" fmla="*/ 7024 h 10000"/>
                  <a:gd name="connsiteX24" fmla="*/ 9433 w 10000"/>
                  <a:gd name="connsiteY24" fmla="*/ 8515 h 10000"/>
                  <a:gd name="connsiteX25" fmla="*/ 9455 w 10000"/>
                  <a:gd name="connsiteY25" fmla="*/ 9580 h 10000"/>
                  <a:gd name="connsiteX26" fmla="*/ 9992 w 10000"/>
                  <a:gd name="connsiteY26" fmla="*/ 8728 h 10000"/>
                  <a:gd name="connsiteX27" fmla="*/ 9713 w 10000"/>
                  <a:gd name="connsiteY27" fmla="*/ 6446 h 10000"/>
                  <a:gd name="connsiteX0" fmla="*/ 9713 w 10000"/>
                  <a:gd name="connsiteY0" fmla="*/ 6446 h 10000"/>
                  <a:gd name="connsiteX1" fmla="*/ 8982 w 10000"/>
                  <a:gd name="connsiteY1" fmla="*/ 4680 h 10000"/>
                  <a:gd name="connsiteX2" fmla="*/ 7242 w 10000"/>
                  <a:gd name="connsiteY2" fmla="*/ 2217 h 10000"/>
                  <a:gd name="connsiteX3" fmla="*/ 5458 w 10000"/>
                  <a:gd name="connsiteY3" fmla="*/ 787 h 10000"/>
                  <a:gd name="connsiteX4" fmla="*/ 2557 w 10000"/>
                  <a:gd name="connsiteY4" fmla="*/ 57 h 10000"/>
                  <a:gd name="connsiteX5" fmla="*/ 1762 w 10000"/>
                  <a:gd name="connsiteY5" fmla="*/ 87 h 10000"/>
                  <a:gd name="connsiteX6" fmla="*/ 1031 w 10000"/>
                  <a:gd name="connsiteY6" fmla="*/ 908 h 10000"/>
                  <a:gd name="connsiteX7" fmla="*/ 43 w 10000"/>
                  <a:gd name="connsiteY7" fmla="*/ 1851 h 10000"/>
                  <a:gd name="connsiteX8" fmla="*/ 86 w 10000"/>
                  <a:gd name="connsiteY8" fmla="*/ 1912 h 10000"/>
                  <a:gd name="connsiteX9" fmla="*/ 1074 w 10000"/>
                  <a:gd name="connsiteY9" fmla="*/ 4650 h 10000"/>
                  <a:gd name="connsiteX10" fmla="*/ 64 w 10000"/>
                  <a:gd name="connsiteY10" fmla="*/ 6264 h 10000"/>
                  <a:gd name="connsiteX11" fmla="*/ 0 w 10000"/>
                  <a:gd name="connsiteY11" fmla="*/ 6781 h 10000"/>
                  <a:gd name="connsiteX12" fmla="*/ 86 w 10000"/>
                  <a:gd name="connsiteY12" fmla="*/ 7754 h 10000"/>
                  <a:gd name="connsiteX13" fmla="*/ 86 w 10000"/>
                  <a:gd name="connsiteY13" fmla="*/ 7845 h 10000"/>
                  <a:gd name="connsiteX14" fmla="*/ 1074 w 10000"/>
                  <a:gd name="connsiteY14" fmla="*/ 9336 h 10000"/>
                  <a:gd name="connsiteX15" fmla="*/ 1505 w 10000"/>
                  <a:gd name="connsiteY15" fmla="*/ 9823 h 10000"/>
                  <a:gd name="connsiteX16" fmla="*/ 3760 w 10000"/>
                  <a:gd name="connsiteY16" fmla="*/ 8302 h 10000"/>
                  <a:gd name="connsiteX17" fmla="*/ 4963 w 10000"/>
                  <a:gd name="connsiteY17" fmla="*/ 6233 h 10000"/>
                  <a:gd name="connsiteX18" fmla="*/ 5500 w 10000"/>
                  <a:gd name="connsiteY18" fmla="*/ 4589 h 10000"/>
                  <a:gd name="connsiteX19" fmla="*/ 6359 w 10000"/>
                  <a:gd name="connsiteY19" fmla="*/ 5066 h 10000"/>
                  <a:gd name="connsiteX20" fmla="*/ 7413 w 10000"/>
                  <a:gd name="connsiteY20" fmla="*/ 6233 h 10000"/>
                  <a:gd name="connsiteX21" fmla="*/ 7886 w 10000"/>
                  <a:gd name="connsiteY21" fmla="*/ 6842 h 10000"/>
                  <a:gd name="connsiteX22" fmla="*/ 8487 w 10000"/>
                  <a:gd name="connsiteY22" fmla="*/ 7024 h 10000"/>
                  <a:gd name="connsiteX23" fmla="*/ 9433 w 10000"/>
                  <a:gd name="connsiteY23" fmla="*/ 8515 h 10000"/>
                  <a:gd name="connsiteX24" fmla="*/ 9455 w 10000"/>
                  <a:gd name="connsiteY24" fmla="*/ 9580 h 10000"/>
                  <a:gd name="connsiteX25" fmla="*/ 9992 w 10000"/>
                  <a:gd name="connsiteY25" fmla="*/ 8728 h 10000"/>
                  <a:gd name="connsiteX26" fmla="*/ 9713 w 10000"/>
                  <a:gd name="connsiteY26" fmla="*/ 6446 h 10000"/>
                  <a:gd name="connsiteX0" fmla="*/ 9713 w 10000"/>
                  <a:gd name="connsiteY0" fmla="*/ 6446 h 10000"/>
                  <a:gd name="connsiteX1" fmla="*/ 8982 w 10000"/>
                  <a:gd name="connsiteY1" fmla="*/ 4680 h 10000"/>
                  <a:gd name="connsiteX2" fmla="*/ 7242 w 10000"/>
                  <a:gd name="connsiteY2" fmla="*/ 2217 h 10000"/>
                  <a:gd name="connsiteX3" fmla="*/ 5458 w 10000"/>
                  <a:gd name="connsiteY3" fmla="*/ 787 h 10000"/>
                  <a:gd name="connsiteX4" fmla="*/ 2557 w 10000"/>
                  <a:gd name="connsiteY4" fmla="*/ 57 h 10000"/>
                  <a:gd name="connsiteX5" fmla="*/ 1762 w 10000"/>
                  <a:gd name="connsiteY5" fmla="*/ 87 h 10000"/>
                  <a:gd name="connsiteX6" fmla="*/ 1031 w 10000"/>
                  <a:gd name="connsiteY6" fmla="*/ 908 h 10000"/>
                  <a:gd name="connsiteX7" fmla="*/ 43 w 10000"/>
                  <a:gd name="connsiteY7" fmla="*/ 1851 h 10000"/>
                  <a:gd name="connsiteX8" fmla="*/ 86 w 10000"/>
                  <a:gd name="connsiteY8" fmla="*/ 1912 h 10000"/>
                  <a:gd name="connsiteX9" fmla="*/ 1074 w 10000"/>
                  <a:gd name="connsiteY9" fmla="*/ 4650 h 10000"/>
                  <a:gd name="connsiteX10" fmla="*/ 64 w 10000"/>
                  <a:gd name="connsiteY10" fmla="*/ 6264 h 10000"/>
                  <a:gd name="connsiteX11" fmla="*/ 0 w 10000"/>
                  <a:gd name="connsiteY11" fmla="*/ 6781 h 10000"/>
                  <a:gd name="connsiteX12" fmla="*/ 86 w 10000"/>
                  <a:gd name="connsiteY12" fmla="*/ 7754 h 10000"/>
                  <a:gd name="connsiteX13" fmla="*/ 86 w 10000"/>
                  <a:gd name="connsiteY13" fmla="*/ 7845 h 10000"/>
                  <a:gd name="connsiteX14" fmla="*/ 1074 w 10000"/>
                  <a:gd name="connsiteY14" fmla="*/ 9336 h 10000"/>
                  <a:gd name="connsiteX15" fmla="*/ 1505 w 10000"/>
                  <a:gd name="connsiteY15" fmla="*/ 9823 h 10000"/>
                  <a:gd name="connsiteX16" fmla="*/ 3760 w 10000"/>
                  <a:gd name="connsiteY16" fmla="*/ 8302 h 10000"/>
                  <a:gd name="connsiteX17" fmla="*/ 4963 w 10000"/>
                  <a:gd name="connsiteY17" fmla="*/ 6233 h 10000"/>
                  <a:gd name="connsiteX18" fmla="*/ 5500 w 10000"/>
                  <a:gd name="connsiteY18" fmla="*/ 4589 h 10000"/>
                  <a:gd name="connsiteX19" fmla="*/ 6359 w 10000"/>
                  <a:gd name="connsiteY19" fmla="*/ 5066 h 10000"/>
                  <a:gd name="connsiteX20" fmla="*/ 7413 w 10000"/>
                  <a:gd name="connsiteY20" fmla="*/ 6233 h 10000"/>
                  <a:gd name="connsiteX21" fmla="*/ 7886 w 10000"/>
                  <a:gd name="connsiteY21" fmla="*/ 6842 h 10000"/>
                  <a:gd name="connsiteX22" fmla="*/ 9433 w 10000"/>
                  <a:gd name="connsiteY22" fmla="*/ 8515 h 10000"/>
                  <a:gd name="connsiteX23" fmla="*/ 9455 w 10000"/>
                  <a:gd name="connsiteY23" fmla="*/ 9580 h 10000"/>
                  <a:gd name="connsiteX24" fmla="*/ 9992 w 10000"/>
                  <a:gd name="connsiteY24" fmla="*/ 8728 h 10000"/>
                  <a:gd name="connsiteX25" fmla="*/ 9713 w 10000"/>
                  <a:gd name="connsiteY25" fmla="*/ 6446 h 10000"/>
                  <a:gd name="connsiteX0" fmla="*/ 9713 w 10000"/>
                  <a:gd name="connsiteY0" fmla="*/ 6446 h 10000"/>
                  <a:gd name="connsiteX1" fmla="*/ 8982 w 10000"/>
                  <a:gd name="connsiteY1" fmla="*/ 4680 h 10000"/>
                  <a:gd name="connsiteX2" fmla="*/ 7242 w 10000"/>
                  <a:gd name="connsiteY2" fmla="*/ 2217 h 10000"/>
                  <a:gd name="connsiteX3" fmla="*/ 5458 w 10000"/>
                  <a:gd name="connsiteY3" fmla="*/ 787 h 10000"/>
                  <a:gd name="connsiteX4" fmla="*/ 2557 w 10000"/>
                  <a:gd name="connsiteY4" fmla="*/ 57 h 10000"/>
                  <a:gd name="connsiteX5" fmla="*/ 1762 w 10000"/>
                  <a:gd name="connsiteY5" fmla="*/ 87 h 10000"/>
                  <a:gd name="connsiteX6" fmla="*/ 1031 w 10000"/>
                  <a:gd name="connsiteY6" fmla="*/ 908 h 10000"/>
                  <a:gd name="connsiteX7" fmla="*/ 43 w 10000"/>
                  <a:gd name="connsiteY7" fmla="*/ 1851 h 10000"/>
                  <a:gd name="connsiteX8" fmla="*/ 86 w 10000"/>
                  <a:gd name="connsiteY8" fmla="*/ 1912 h 10000"/>
                  <a:gd name="connsiteX9" fmla="*/ 1074 w 10000"/>
                  <a:gd name="connsiteY9" fmla="*/ 4650 h 10000"/>
                  <a:gd name="connsiteX10" fmla="*/ 64 w 10000"/>
                  <a:gd name="connsiteY10" fmla="*/ 6264 h 10000"/>
                  <a:gd name="connsiteX11" fmla="*/ 0 w 10000"/>
                  <a:gd name="connsiteY11" fmla="*/ 6781 h 10000"/>
                  <a:gd name="connsiteX12" fmla="*/ 86 w 10000"/>
                  <a:gd name="connsiteY12" fmla="*/ 7754 h 10000"/>
                  <a:gd name="connsiteX13" fmla="*/ 86 w 10000"/>
                  <a:gd name="connsiteY13" fmla="*/ 7845 h 10000"/>
                  <a:gd name="connsiteX14" fmla="*/ 1074 w 10000"/>
                  <a:gd name="connsiteY14" fmla="*/ 9336 h 10000"/>
                  <a:gd name="connsiteX15" fmla="*/ 1505 w 10000"/>
                  <a:gd name="connsiteY15" fmla="*/ 9823 h 10000"/>
                  <a:gd name="connsiteX16" fmla="*/ 3760 w 10000"/>
                  <a:gd name="connsiteY16" fmla="*/ 8302 h 10000"/>
                  <a:gd name="connsiteX17" fmla="*/ 4963 w 10000"/>
                  <a:gd name="connsiteY17" fmla="*/ 6233 h 10000"/>
                  <a:gd name="connsiteX18" fmla="*/ 5500 w 10000"/>
                  <a:gd name="connsiteY18" fmla="*/ 4589 h 10000"/>
                  <a:gd name="connsiteX19" fmla="*/ 6359 w 10000"/>
                  <a:gd name="connsiteY19" fmla="*/ 5066 h 10000"/>
                  <a:gd name="connsiteX20" fmla="*/ 7413 w 10000"/>
                  <a:gd name="connsiteY20" fmla="*/ 6233 h 10000"/>
                  <a:gd name="connsiteX21" fmla="*/ 9433 w 10000"/>
                  <a:gd name="connsiteY21" fmla="*/ 8515 h 10000"/>
                  <a:gd name="connsiteX22" fmla="*/ 9455 w 10000"/>
                  <a:gd name="connsiteY22" fmla="*/ 9580 h 10000"/>
                  <a:gd name="connsiteX23" fmla="*/ 9992 w 10000"/>
                  <a:gd name="connsiteY23" fmla="*/ 8728 h 10000"/>
                  <a:gd name="connsiteX24" fmla="*/ 9713 w 10000"/>
                  <a:gd name="connsiteY24" fmla="*/ 6446 h 10000"/>
                  <a:gd name="connsiteX0" fmla="*/ 9713 w 10000"/>
                  <a:gd name="connsiteY0" fmla="*/ 6446 h 10000"/>
                  <a:gd name="connsiteX1" fmla="*/ 8982 w 10000"/>
                  <a:gd name="connsiteY1" fmla="*/ 4680 h 10000"/>
                  <a:gd name="connsiteX2" fmla="*/ 7242 w 10000"/>
                  <a:gd name="connsiteY2" fmla="*/ 2217 h 10000"/>
                  <a:gd name="connsiteX3" fmla="*/ 5458 w 10000"/>
                  <a:gd name="connsiteY3" fmla="*/ 787 h 10000"/>
                  <a:gd name="connsiteX4" fmla="*/ 2557 w 10000"/>
                  <a:gd name="connsiteY4" fmla="*/ 57 h 10000"/>
                  <a:gd name="connsiteX5" fmla="*/ 1762 w 10000"/>
                  <a:gd name="connsiteY5" fmla="*/ 87 h 10000"/>
                  <a:gd name="connsiteX6" fmla="*/ 1031 w 10000"/>
                  <a:gd name="connsiteY6" fmla="*/ 908 h 10000"/>
                  <a:gd name="connsiteX7" fmla="*/ 43 w 10000"/>
                  <a:gd name="connsiteY7" fmla="*/ 1851 h 10000"/>
                  <a:gd name="connsiteX8" fmla="*/ 86 w 10000"/>
                  <a:gd name="connsiteY8" fmla="*/ 1912 h 10000"/>
                  <a:gd name="connsiteX9" fmla="*/ 1074 w 10000"/>
                  <a:gd name="connsiteY9" fmla="*/ 4650 h 10000"/>
                  <a:gd name="connsiteX10" fmla="*/ 64 w 10000"/>
                  <a:gd name="connsiteY10" fmla="*/ 6264 h 10000"/>
                  <a:gd name="connsiteX11" fmla="*/ 0 w 10000"/>
                  <a:gd name="connsiteY11" fmla="*/ 6781 h 10000"/>
                  <a:gd name="connsiteX12" fmla="*/ 86 w 10000"/>
                  <a:gd name="connsiteY12" fmla="*/ 7754 h 10000"/>
                  <a:gd name="connsiteX13" fmla="*/ 86 w 10000"/>
                  <a:gd name="connsiteY13" fmla="*/ 7845 h 10000"/>
                  <a:gd name="connsiteX14" fmla="*/ 1074 w 10000"/>
                  <a:gd name="connsiteY14" fmla="*/ 9336 h 10000"/>
                  <a:gd name="connsiteX15" fmla="*/ 1505 w 10000"/>
                  <a:gd name="connsiteY15" fmla="*/ 9823 h 10000"/>
                  <a:gd name="connsiteX16" fmla="*/ 3760 w 10000"/>
                  <a:gd name="connsiteY16" fmla="*/ 8302 h 10000"/>
                  <a:gd name="connsiteX17" fmla="*/ 4963 w 10000"/>
                  <a:gd name="connsiteY17" fmla="*/ 6233 h 10000"/>
                  <a:gd name="connsiteX18" fmla="*/ 5500 w 10000"/>
                  <a:gd name="connsiteY18" fmla="*/ 4589 h 10000"/>
                  <a:gd name="connsiteX19" fmla="*/ 6359 w 10000"/>
                  <a:gd name="connsiteY19" fmla="*/ 5066 h 10000"/>
                  <a:gd name="connsiteX20" fmla="*/ 7361 w 10000"/>
                  <a:gd name="connsiteY20" fmla="*/ 6675 h 10000"/>
                  <a:gd name="connsiteX21" fmla="*/ 9433 w 10000"/>
                  <a:gd name="connsiteY21" fmla="*/ 8515 h 10000"/>
                  <a:gd name="connsiteX22" fmla="*/ 9455 w 10000"/>
                  <a:gd name="connsiteY22" fmla="*/ 9580 h 10000"/>
                  <a:gd name="connsiteX23" fmla="*/ 9992 w 10000"/>
                  <a:gd name="connsiteY23" fmla="*/ 8728 h 10000"/>
                  <a:gd name="connsiteX24" fmla="*/ 9713 w 10000"/>
                  <a:gd name="connsiteY24" fmla="*/ 64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000">
                    <a:moveTo>
                      <a:pt x="9713" y="6446"/>
                    </a:moveTo>
                    <a:cubicBezTo>
                      <a:pt x="9347" y="5595"/>
                      <a:pt x="9153" y="5108"/>
                      <a:pt x="8982" y="4680"/>
                    </a:cubicBezTo>
                    <a:cubicBezTo>
                      <a:pt x="8810" y="4255"/>
                      <a:pt x="7994" y="2825"/>
                      <a:pt x="7242" y="2217"/>
                    </a:cubicBezTo>
                    <a:cubicBezTo>
                      <a:pt x="6489" y="1608"/>
                      <a:pt x="6124" y="1304"/>
                      <a:pt x="5458" y="787"/>
                    </a:cubicBezTo>
                    <a:cubicBezTo>
                      <a:pt x="4792" y="270"/>
                      <a:pt x="3116" y="-156"/>
                      <a:pt x="2557" y="57"/>
                    </a:cubicBezTo>
                    <a:cubicBezTo>
                      <a:pt x="2557" y="57"/>
                      <a:pt x="2106" y="-4"/>
                      <a:pt x="1762" y="87"/>
                    </a:cubicBezTo>
                    <a:cubicBezTo>
                      <a:pt x="1418" y="179"/>
                      <a:pt x="1203" y="574"/>
                      <a:pt x="1031" y="908"/>
                    </a:cubicBezTo>
                    <a:cubicBezTo>
                      <a:pt x="860" y="1213"/>
                      <a:pt x="279" y="1547"/>
                      <a:pt x="43" y="1851"/>
                    </a:cubicBezTo>
                    <a:cubicBezTo>
                      <a:pt x="64" y="1882"/>
                      <a:pt x="86" y="1882"/>
                      <a:pt x="86" y="1912"/>
                    </a:cubicBezTo>
                    <a:cubicBezTo>
                      <a:pt x="666" y="2308"/>
                      <a:pt x="1247" y="2947"/>
                      <a:pt x="1074" y="4650"/>
                    </a:cubicBezTo>
                    <a:cubicBezTo>
                      <a:pt x="945" y="5960"/>
                      <a:pt x="344" y="6203"/>
                      <a:pt x="64" y="6264"/>
                    </a:cubicBezTo>
                    <a:cubicBezTo>
                      <a:pt x="21" y="6538"/>
                      <a:pt x="0" y="6720"/>
                      <a:pt x="0" y="6781"/>
                    </a:cubicBezTo>
                    <a:cubicBezTo>
                      <a:pt x="0" y="6963"/>
                      <a:pt x="86" y="7754"/>
                      <a:pt x="86" y="7754"/>
                    </a:cubicBezTo>
                    <a:lnTo>
                      <a:pt x="86" y="7845"/>
                    </a:lnTo>
                    <a:cubicBezTo>
                      <a:pt x="429" y="8242"/>
                      <a:pt x="945" y="8850"/>
                      <a:pt x="1074" y="9336"/>
                    </a:cubicBezTo>
                    <a:cubicBezTo>
                      <a:pt x="1247" y="9975"/>
                      <a:pt x="1332" y="10188"/>
                      <a:pt x="1505" y="9823"/>
                    </a:cubicBezTo>
                    <a:cubicBezTo>
                      <a:pt x="1676" y="9458"/>
                      <a:pt x="3438" y="8759"/>
                      <a:pt x="3760" y="8302"/>
                    </a:cubicBezTo>
                    <a:cubicBezTo>
                      <a:pt x="4082" y="7876"/>
                      <a:pt x="4340" y="7024"/>
                      <a:pt x="4963" y="6233"/>
                    </a:cubicBezTo>
                    <a:cubicBezTo>
                      <a:pt x="5587" y="5473"/>
                      <a:pt x="5415" y="4893"/>
                      <a:pt x="5500" y="4589"/>
                    </a:cubicBezTo>
                    <a:cubicBezTo>
                      <a:pt x="5587" y="4255"/>
                      <a:pt x="5844" y="4427"/>
                      <a:pt x="6359" y="5066"/>
                    </a:cubicBezTo>
                    <a:cubicBezTo>
                      <a:pt x="6678" y="5341"/>
                      <a:pt x="6849" y="6100"/>
                      <a:pt x="7361" y="6675"/>
                    </a:cubicBezTo>
                    <a:cubicBezTo>
                      <a:pt x="7873" y="7250"/>
                      <a:pt x="9093" y="7957"/>
                      <a:pt x="9433" y="8515"/>
                    </a:cubicBezTo>
                    <a:cubicBezTo>
                      <a:pt x="9476" y="8667"/>
                      <a:pt x="9455" y="9336"/>
                      <a:pt x="9455" y="9580"/>
                    </a:cubicBezTo>
                    <a:cubicBezTo>
                      <a:pt x="9605" y="9519"/>
                      <a:pt x="9798" y="9306"/>
                      <a:pt x="9992" y="8728"/>
                    </a:cubicBezTo>
                    <a:cubicBezTo>
                      <a:pt x="9992" y="8728"/>
                      <a:pt x="10078" y="7298"/>
                      <a:pt x="9713" y="6446"/>
                    </a:cubicBezTo>
                    <a:close/>
                  </a:path>
                </a:pathLst>
              </a:custGeom>
              <a:solidFill>
                <a:srgbClr val="C69C6D"/>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41">
                <a:extLst>
                  <a:ext uri="{FF2B5EF4-FFF2-40B4-BE49-F238E27FC236}">
                    <a16:creationId xmlns:a16="http://schemas.microsoft.com/office/drawing/2014/main" id="{4F2BF173-3CFD-2079-2113-AFBFC7479DA9}"/>
                  </a:ext>
                </a:extLst>
              </p:cNvPr>
              <p:cNvSpPr>
                <a:spLocks/>
              </p:cNvSpPr>
              <p:nvPr/>
            </p:nvSpPr>
            <p:spPr bwMode="gray">
              <a:xfrm>
                <a:off x="911243" y="2818701"/>
                <a:ext cx="1456790" cy="1275458"/>
              </a:xfrm>
              <a:custGeom>
                <a:avLst/>
                <a:gdLst>
                  <a:gd name="T0" fmla="*/ 689 w 743"/>
                  <a:gd name="T1" fmla="*/ 151 h 655"/>
                  <a:gd name="T2" fmla="*/ 687 w 743"/>
                  <a:gd name="T3" fmla="*/ 149 h 655"/>
                  <a:gd name="T4" fmla="*/ 576 w 743"/>
                  <a:gd name="T5" fmla="*/ 84 h 655"/>
                  <a:gd name="T6" fmla="*/ 501 w 743"/>
                  <a:gd name="T7" fmla="*/ 64 h 655"/>
                  <a:gd name="T8" fmla="*/ 391 w 743"/>
                  <a:gd name="T9" fmla="*/ 36 h 655"/>
                  <a:gd name="T10" fmla="*/ 393 w 743"/>
                  <a:gd name="T11" fmla="*/ 24 h 655"/>
                  <a:gd name="T12" fmla="*/ 363 w 743"/>
                  <a:gd name="T13" fmla="*/ 31 h 655"/>
                  <a:gd name="T14" fmla="*/ 353 w 743"/>
                  <a:gd name="T15" fmla="*/ 9 h 655"/>
                  <a:gd name="T16" fmla="*/ 340 w 743"/>
                  <a:gd name="T17" fmla="*/ 28 h 655"/>
                  <a:gd name="T18" fmla="*/ 240 w 743"/>
                  <a:gd name="T19" fmla="*/ 23 h 655"/>
                  <a:gd name="T20" fmla="*/ 124 w 743"/>
                  <a:gd name="T21" fmla="*/ 60 h 655"/>
                  <a:gd name="T22" fmla="*/ 56 w 743"/>
                  <a:gd name="T23" fmla="*/ 156 h 655"/>
                  <a:gd name="T24" fmla="*/ 34 w 743"/>
                  <a:gd name="T25" fmla="*/ 227 h 655"/>
                  <a:gd name="T26" fmla="*/ 34 w 743"/>
                  <a:gd name="T27" fmla="*/ 285 h 655"/>
                  <a:gd name="T28" fmla="*/ 17 w 743"/>
                  <a:gd name="T29" fmla="*/ 319 h 655"/>
                  <a:gd name="T30" fmla="*/ 11 w 743"/>
                  <a:gd name="T31" fmla="*/ 352 h 655"/>
                  <a:gd name="T32" fmla="*/ 3 w 743"/>
                  <a:gd name="T33" fmla="*/ 414 h 655"/>
                  <a:gd name="T34" fmla="*/ 8 w 743"/>
                  <a:gd name="T35" fmla="*/ 439 h 655"/>
                  <a:gd name="T36" fmla="*/ 65 w 743"/>
                  <a:gd name="T37" fmla="*/ 555 h 655"/>
                  <a:gd name="T38" fmla="*/ 67 w 743"/>
                  <a:gd name="T39" fmla="*/ 576 h 655"/>
                  <a:gd name="T40" fmla="*/ 69 w 743"/>
                  <a:gd name="T41" fmla="*/ 581 h 655"/>
                  <a:gd name="T42" fmla="*/ 113 w 743"/>
                  <a:gd name="T43" fmla="*/ 639 h 655"/>
                  <a:gd name="T44" fmla="*/ 117 w 743"/>
                  <a:gd name="T45" fmla="*/ 642 h 655"/>
                  <a:gd name="T46" fmla="*/ 124 w 743"/>
                  <a:gd name="T47" fmla="*/ 647 h 655"/>
                  <a:gd name="T48" fmla="*/ 163 w 743"/>
                  <a:gd name="T49" fmla="*/ 645 h 655"/>
                  <a:gd name="T50" fmla="*/ 139 w 743"/>
                  <a:gd name="T51" fmla="*/ 628 h 655"/>
                  <a:gd name="T52" fmla="*/ 184 w 743"/>
                  <a:gd name="T53" fmla="*/ 621 h 655"/>
                  <a:gd name="T54" fmla="*/ 217 w 743"/>
                  <a:gd name="T55" fmla="*/ 544 h 655"/>
                  <a:gd name="T56" fmla="*/ 227 w 743"/>
                  <a:gd name="T57" fmla="*/ 485 h 655"/>
                  <a:gd name="T58" fmla="*/ 299 w 743"/>
                  <a:gd name="T59" fmla="*/ 421 h 655"/>
                  <a:gd name="T60" fmla="*/ 293 w 743"/>
                  <a:gd name="T61" fmla="*/ 461 h 655"/>
                  <a:gd name="T62" fmla="*/ 251 w 743"/>
                  <a:gd name="T63" fmla="*/ 489 h 655"/>
                  <a:gd name="T64" fmla="*/ 305 w 743"/>
                  <a:gd name="T65" fmla="*/ 485 h 655"/>
                  <a:gd name="T66" fmla="*/ 284 w 743"/>
                  <a:gd name="T67" fmla="*/ 507 h 655"/>
                  <a:gd name="T68" fmla="*/ 389 w 743"/>
                  <a:gd name="T69" fmla="*/ 465 h 655"/>
                  <a:gd name="T70" fmla="*/ 389 w 743"/>
                  <a:gd name="T71" fmla="*/ 388 h 655"/>
                  <a:gd name="T72" fmla="*/ 424 w 743"/>
                  <a:gd name="T73" fmla="*/ 331 h 655"/>
                  <a:gd name="T74" fmla="*/ 523 w 743"/>
                  <a:gd name="T75" fmla="*/ 283 h 655"/>
                  <a:gd name="T76" fmla="*/ 589 w 743"/>
                  <a:gd name="T77" fmla="*/ 227 h 655"/>
                  <a:gd name="T78" fmla="*/ 603 w 743"/>
                  <a:gd name="T79" fmla="*/ 204 h 655"/>
                  <a:gd name="T80" fmla="*/ 611 w 743"/>
                  <a:gd name="T81" fmla="*/ 228 h 655"/>
                  <a:gd name="T82" fmla="*/ 628 w 743"/>
                  <a:gd name="T83" fmla="*/ 213 h 655"/>
                  <a:gd name="T84" fmla="*/ 648 w 743"/>
                  <a:gd name="T85" fmla="*/ 233 h 655"/>
                  <a:gd name="T86" fmla="*/ 669 w 743"/>
                  <a:gd name="T87" fmla="*/ 249 h 655"/>
                  <a:gd name="T88" fmla="*/ 683 w 743"/>
                  <a:gd name="T89" fmla="*/ 277 h 655"/>
                  <a:gd name="T90" fmla="*/ 693 w 743"/>
                  <a:gd name="T91" fmla="*/ 243 h 655"/>
                  <a:gd name="T92" fmla="*/ 681 w 743"/>
                  <a:gd name="T93" fmla="*/ 295 h 655"/>
                  <a:gd name="T94" fmla="*/ 688 w 743"/>
                  <a:gd name="T95" fmla="*/ 294 h 655"/>
                  <a:gd name="T96" fmla="*/ 735 w 743"/>
                  <a:gd name="T97" fmla="*/ 241 h 655"/>
                  <a:gd name="T98" fmla="*/ 689 w 743"/>
                  <a:gd name="T99" fmla="*/ 151 h 655"/>
                  <a:gd name="connsiteX0" fmla="*/ 9247 w 9885"/>
                  <a:gd name="connsiteY0" fmla="*/ 2199 h 9818"/>
                  <a:gd name="connsiteX1" fmla="*/ 9220 w 9885"/>
                  <a:gd name="connsiteY1" fmla="*/ 2169 h 9818"/>
                  <a:gd name="connsiteX2" fmla="*/ 7726 w 9885"/>
                  <a:gd name="connsiteY2" fmla="*/ 1176 h 9818"/>
                  <a:gd name="connsiteX3" fmla="*/ 6717 w 9885"/>
                  <a:gd name="connsiteY3" fmla="*/ 871 h 9818"/>
                  <a:gd name="connsiteX4" fmla="*/ 5236 w 9885"/>
                  <a:gd name="connsiteY4" fmla="*/ 444 h 9818"/>
                  <a:gd name="connsiteX5" fmla="*/ 5263 w 9885"/>
                  <a:gd name="connsiteY5" fmla="*/ 260 h 9818"/>
                  <a:gd name="connsiteX6" fmla="*/ 4860 w 9885"/>
                  <a:gd name="connsiteY6" fmla="*/ 367 h 9818"/>
                  <a:gd name="connsiteX7" fmla="*/ 4725 w 9885"/>
                  <a:gd name="connsiteY7" fmla="*/ 31 h 9818"/>
                  <a:gd name="connsiteX8" fmla="*/ 4550 w 9885"/>
                  <a:gd name="connsiteY8" fmla="*/ 321 h 9818"/>
                  <a:gd name="connsiteX9" fmla="*/ 3204 w 9885"/>
                  <a:gd name="connsiteY9" fmla="*/ 245 h 9818"/>
                  <a:gd name="connsiteX10" fmla="*/ 1643 w 9885"/>
                  <a:gd name="connsiteY10" fmla="*/ 810 h 9818"/>
                  <a:gd name="connsiteX11" fmla="*/ 728 w 9885"/>
                  <a:gd name="connsiteY11" fmla="*/ 2276 h 9818"/>
                  <a:gd name="connsiteX12" fmla="*/ 432 w 9885"/>
                  <a:gd name="connsiteY12" fmla="*/ 3360 h 9818"/>
                  <a:gd name="connsiteX13" fmla="*/ 432 w 9885"/>
                  <a:gd name="connsiteY13" fmla="*/ 4245 h 9818"/>
                  <a:gd name="connsiteX14" fmla="*/ 203 w 9885"/>
                  <a:gd name="connsiteY14" fmla="*/ 4764 h 9818"/>
                  <a:gd name="connsiteX15" fmla="*/ 122 w 9885"/>
                  <a:gd name="connsiteY15" fmla="*/ 5268 h 9818"/>
                  <a:gd name="connsiteX16" fmla="*/ 14 w 9885"/>
                  <a:gd name="connsiteY16" fmla="*/ 6215 h 9818"/>
                  <a:gd name="connsiteX17" fmla="*/ 82 w 9885"/>
                  <a:gd name="connsiteY17" fmla="*/ 6596 h 9818"/>
                  <a:gd name="connsiteX18" fmla="*/ 849 w 9885"/>
                  <a:gd name="connsiteY18" fmla="*/ 8367 h 9818"/>
                  <a:gd name="connsiteX19" fmla="*/ 876 w 9885"/>
                  <a:gd name="connsiteY19" fmla="*/ 8688 h 9818"/>
                  <a:gd name="connsiteX20" fmla="*/ 903 w 9885"/>
                  <a:gd name="connsiteY20" fmla="*/ 8932 h 9818"/>
                  <a:gd name="connsiteX21" fmla="*/ 1495 w 9885"/>
                  <a:gd name="connsiteY21" fmla="*/ 9650 h 9818"/>
                  <a:gd name="connsiteX22" fmla="*/ 1549 w 9885"/>
                  <a:gd name="connsiteY22" fmla="*/ 9696 h 9818"/>
                  <a:gd name="connsiteX23" fmla="*/ 1643 w 9885"/>
                  <a:gd name="connsiteY23" fmla="*/ 9772 h 9818"/>
                  <a:gd name="connsiteX24" fmla="*/ 2168 w 9885"/>
                  <a:gd name="connsiteY24" fmla="*/ 9741 h 9818"/>
                  <a:gd name="connsiteX25" fmla="*/ 1845 w 9885"/>
                  <a:gd name="connsiteY25" fmla="*/ 9482 h 9818"/>
                  <a:gd name="connsiteX26" fmla="*/ 2450 w 9885"/>
                  <a:gd name="connsiteY26" fmla="*/ 9375 h 9818"/>
                  <a:gd name="connsiteX27" fmla="*/ 2895 w 9885"/>
                  <a:gd name="connsiteY27" fmla="*/ 8199 h 9818"/>
                  <a:gd name="connsiteX28" fmla="*/ 3029 w 9885"/>
                  <a:gd name="connsiteY28" fmla="*/ 7299 h 9818"/>
                  <a:gd name="connsiteX29" fmla="*/ 3998 w 9885"/>
                  <a:gd name="connsiteY29" fmla="*/ 6321 h 9818"/>
                  <a:gd name="connsiteX30" fmla="*/ 3917 w 9885"/>
                  <a:gd name="connsiteY30" fmla="*/ 6932 h 9818"/>
                  <a:gd name="connsiteX31" fmla="*/ 3352 w 9885"/>
                  <a:gd name="connsiteY31" fmla="*/ 7360 h 9818"/>
                  <a:gd name="connsiteX32" fmla="*/ 4079 w 9885"/>
                  <a:gd name="connsiteY32" fmla="*/ 7299 h 9818"/>
                  <a:gd name="connsiteX33" fmla="*/ 3796 w 9885"/>
                  <a:gd name="connsiteY33" fmla="*/ 7634 h 9818"/>
                  <a:gd name="connsiteX34" fmla="*/ 5210 w 9885"/>
                  <a:gd name="connsiteY34" fmla="*/ 6993 h 9818"/>
                  <a:gd name="connsiteX35" fmla="*/ 5210 w 9885"/>
                  <a:gd name="connsiteY35" fmla="*/ 5818 h 9818"/>
                  <a:gd name="connsiteX36" fmla="*/ 5681 w 9885"/>
                  <a:gd name="connsiteY36" fmla="*/ 4947 h 9818"/>
                  <a:gd name="connsiteX37" fmla="*/ 7013 w 9885"/>
                  <a:gd name="connsiteY37" fmla="*/ 4215 h 9818"/>
                  <a:gd name="connsiteX38" fmla="*/ 7901 w 9885"/>
                  <a:gd name="connsiteY38" fmla="*/ 3360 h 9818"/>
                  <a:gd name="connsiteX39" fmla="*/ 8090 w 9885"/>
                  <a:gd name="connsiteY39" fmla="*/ 3009 h 9818"/>
                  <a:gd name="connsiteX40" fmla="*/ 8197 w 9885"/>
                  <a:gd name="connsiteY40" fmla="*/ 3375 h 9818"/>
                  <a:gd name="connsiteX41" fmla="*/ 8426 w 9885"/>
                  <a:gd name="connsiteY41" fmla="*/ 3146 h 9818"/>
                  <a:gd name="connsiteX42" fmla="*/ 8695 w 9885"/>
                  <a:gd name="connsiteY42" fmla="*/ 3451 h 9818"/>
                  <a:gd name="connsiteX43" fmla="*/ 8978 w 9885"/>
                  <a:gd name="connsiteY43" fmla="*/ 3696 h 9818"/>
                  <a:gd name="connsiteX44" fmla="*/ 9166 w 9885"/>
                  <a:gd name="connsiteY44" fmla="*/ 4123 h 9818"/>
                  <a:gd name="connsiteX45" fmla="*/ 9301 w 9885"/>
                  <a:gd name="connsiteY45" fmla="*/ 3604 h 9818"/>
                  <a:gd name="connsiteX46" fmla="*/ 9140 w 9885"/>
                  <a:gd name="connsiteY46" fmla="*/ 4398 h 9818"/>
                  <a:gd name="connsiteX47" fmla="*/ 9234 w 9885"/>
                  <a:gd name="connsiteY47" fmla="*/ 4383 h 9818"/>
                  <a:gd name="connsiteX48" fmla="*/ 9866 w 9885"/>
                  <a:gd name="connsiteY48" fmla="*/ 3573 h 9818"/>
                  <a:gd name="connsiteX49" fmla="*/ 9247 w 9885"/>
                  <a:gd name="connsiteY49" fmla="*/ 2199 h 9818"/>
                  <a:gd name="connsiteX0" fmla="*/ 9355 w 10000"/>
                  <a:gd name="connsiteY0" fmla="*/ 2240 h 9999"/>
                  <a:gd name="connsiteX1" fmla="*/ 9327 w 10000"/>
                  <a:gd name="connsiteY1" fmla="*/ 2209 h 9999"/>
                  <a:gd name="connsiteX2" fmla="*/ 7816 w 10000"/>
                  <a:gd name="connsiteY2" fmla="*/ 1198 h 9999"/>
                  <a:gd name="connsiteX3" fmla="*/ 6795 w 10000"/>
                  <a:gd name="connsiteY3" fmla="*/ 887 h 9999"/>
                  <a:gd name="connsiteX4" fmla="*/ 5297 w 10000"/>
                  <a:gd name="connsiteY4" fmla="*/ 452 h 9999"/>
                  <a:gd name="connsiteX5" fmla="*/ 5324 w 10000"/>
                  <a:gd name="connsiteY5" fmla="*/ 265 h 9999"/>
                  <a:gd name="connsiteX6" fmla="*/ 4917 w 10000"/>
                  <a:gd name="connsiteY6" fmla="*/ 374 h 9999"/>
                  <a:gd name="connsiteX7" fmla="*/ 4780 w 10000"/>
                  <a:gd name="connsiteY7" fmla="*/ 32 h 9999"/>
                  <a:gd name="connsiteX8" fmla="*/ 4603 w 10000"/>
                  <a:gd name="connsiteY8" fmla="*/ 327 h 9999"/>
                  <a:gd name="connsiteX9" fmla="*/ 3241 w 10000"/>
                  <a:gd name="connsiteY9" fmla="*/ 250 h 9999"/>
                  <a:gd name="connsiteX10" fmla="*/ 1662 w 10000"/>
                  <a:gd name="connsiteY10" fmla="*/ 825 h 9999"/>
                  <a:gd name="connsiteX11" fmla="*/ 736 w 10000"/>
                  <a:gd name="connsiteY11" fmla="*/ 2318 h 9999"/>
                  <a:gd name="connsiteX12" fmla="*/ 437 w 10000"/>
                  <a:gd name="connsiteY12" fmla="*/ 3422 h 9999"/>
                  <a:gd name="connsiteX13" fmla="*/ 437 w 10000"/>
                  <a:gd name="connsiteY13" fmla="*/ 4324 h 9999"/>
                  <a:gd name="connsiteX14" fmla="*/ 205 w 10000"/>
                  <a:gd name="connsiteY14" fmla="*/ 4852 h 9999"/>
                  <a:gd name="connsiteX15" fmla="*/ 123 w 10000"/>
                  <a:gd name="connsiteY15" fmla="*/ 5366 h 9999"/>
                  <a:gd name="connsiteX16" fmla="*/ 14 w 10000"/>
                  <a:gd name="connsiteY16" fmla="*/ 6330 h 9999"/>
                  <a:gd name="connsiteX17" fmla="*/ 83 w 10000"/>
                  <a:gd name="connsiteY17" fmla="*/ 6718 h 9999"/>
                  <a:gd name="connsiteX18" fmla="*/ 859 w 10000"/>
                  <a:gd name="connsiteY18" fmla="*/ 8522 h 9999"/>
                  <a:gd name="connsiteX19" fmla="*/ 849 w 10000"/>
                  <a:gd name="connsiteY19" fmla="*/ 8892 h 9999"/>
                  <a:gd name="connsiteX20" fmla="*/ 914 w 10000"/>
                  <a:gd name="connsiteY20" fmla="*/ 9098 h 9999"/>
                  <a:gd name="connsiteX21" fmla="*/ 1512 w 10000"/>
                  <a:gd name="connsiteY21" fmla="*/ 9829 h 9999"/>
                  <a:gd name="connsiteX22" fmla="*/ 1567 w 10000"/>
                  <a:gd name="connsiteY22" fmla="*/ 9876 h 9999"/>
                  <a:gd name="connsiteX23" fmla="*/ 1662 w 10000"/>
                  <a:gd name="connsiteY23" fmla="*/ 9953 h 9999"/>
                  <a:gd name="connsiteX24" fmla="*/ 2193 w 10000"/>
                  <a:gd name="connsiteY24" fmla="*/ 9922 h 9999"/>
                  <a:gd name="connsiteX25" fmla="*/ 1866 w 10000"/>
                  <a:gd name="connsiteY25" fmla="*/ 9658 h 9999"/>
                  <a:gd name="connsiteX26" fmla="*/ 2479 w 10000"/>
                  <a:gd name="connsiteY26" fmla="*/ 9549 h 9999"/>
                  <a:gd name="connsiteX27" fmla="*/ 2929 w 10000"/>
                  <a:gd name="connsiteY27" fmla="*/ 8351 h 9999"/>
                  <a:gd name="connsiteX28" fmla="*/ 3064 w 10000"/>
                  <a:gd name="connsiteY28" fmla="*/ 7434 h 9999"/>
                  <a:gd name="connsiteX29" fmla="*/ 4045 w 10000"/>
                  <a:gd name="connsiteY29" fmla="*/ 6438 h 9999"/>
                  <a:gd name="connsiteX30" fmla="*/ 3963 w 10000"/>
                  <a:gd name="connsiteY30" fmla="*/ 7061 h 9999"/>
                  <a:gd name="connsiteX31" fmla="*/ 3391 w 10000"/>
                  <a:gd name="connsiteY31" fmla="*/ 7496 h 9999"/>
                  <a:gd name="connsiteX32" fmla="*/ 4126 w 10000"/>
                  <a:gd name="connsiteY32" fmla="*/ 7434 h 9999"/>
                  <a:gd name="connsiteX33" fmla="*/ 3840 w 10000"/>
                  <a:gd name="connsiteY33" fmla="*/ 7776 h 9999"/>
                  <a:gd name="connsiteX34" fmla="*/ 5271 w 10000"/>
                  <a:gd name="connsiteY34" fmla="*/ 7123 h 9999"/>
                  <a:gd name="connsiteX35" fmla="*/ 5271 w 10000"/>
                  <a:gd name="connsiteY35" fmla="*/ 5926 h 9999"/>
                  <a:gd name="connsiteX36" fmla="*/ 5747 w 10000"/>
                  <a:gd name="connsiteY36" fmla="*/ 5039 h 9999"/>
                  <a:gd name="connsiteX37" fmla="*/ 7095 w 10000"/>
                  <a:gd name="connsiteY37" fmla="*/ 4293 h 9999"/>
                  <a:gd name="connsiteX38" fmla="*/ 7993 w 10000"/>
                  <a:gd name="connsiteY38" fmla="*/ 3422 h 9999"/>
                  <a:gd name="connsiteX39" fmla="*/ 8184 w 10000"/>
                  <a:gd name="connsiteY39" fmla="*/ 3065 h 9999"/>
                  <a:gd name="connsiteX40" fmla="*/ 8292 w 10000"/>
                  <a:gd name="connsiteY40" fmla="*/ 3438 h 9999"/>
                  <a:gd name="connsiteX41" fmla="*/ 8524 w 10000"/>
                  <a:gd name="connsiteY41" fmla="*/ 3204 h 9999"/>
                  <a:gd name="connsiteX42" fmla="*/ 8796 w 10000"/>
                  <a:gd name="connsiteY42" fmla="*/ 3515 h 9999"/>
                  <a:gd name="connsiteX43" fmla="*/ 9082 w 10000"/>
                  <a:gd name="connsiteY43" fmla="*/ 3765 h 9999"/>
                  <a:gd name="connsiteX44" fmla="*/ 9273 w 10000"/>
                  <a:gd name="connsiteY44" fmla="*/ 4199 h 9999"/>
                  <a:gd name="connsiteX45" fmla="*/ 9409 w 10000"/>
                  <a:gd name="connsiteY45" fmla="*/ 3671 h 9999"/>
                  <a:gd name="connsiteX46" fmla="*/ 9246 w 10000"/>
                  <a:gd name="connsiteY46" fmla="*/ 4480 h 9999"/>
                  <a:gd name="connsiteX47" fmla="*/ 9341 w 10000"/>
                  <a:gd name="connsiteY47" fmla="*/ 4464 h 9999"/>
                  <a:gd name="connsiteX48" fmla="*/ 9981 w 10000"/>
                  <a:gd name="connsiteY48" fmla="*/ 3639 h 9999"/>
                  <a:gd name="connsiteX49" fmla="*/ 9355 w 10000"/>
                  <a:gd name="connsiteY49" fmla="*/ 2240 h 9999"/>
                  <a:gd name="connsiteX0" fmla="*/ 9355 w 10000"/>
                  <a:gd name="connsiteY0" fmla="*/ 2240 h 10000"/>
                  <a:gd name="connsiteX1" fmla="*/ 9327 w 10000"/>
                  <a:gd name="connsiteY1" fmla="*/ 2209 h 10000"/>
                  <a:gd name="connsiteX2" fmla="*/ 7816 w 10000"/>
                  <a:gd name="connsiteY2" fmla="*/ 1198 h 10000"/>
                  <a:gd name="connsiteX3" fmla="*/ 6795 w 10000"/>
                  <a:gd name="connsiteY3" fmla="*/ 887 h 10000"/>
                  <a:gd name="connsiteX4" fmla="*/ 5297 w 10000"/>
                  <a:gd name="connsiteY4" fmla="*/ 452 h 10000"/>
                  <a:gd name="connsiteX5" fmla="*/ 5324 w 10000"/>
                  <a:gd name="connsiteY5" fmla="*/ 265 h 10000"/>
                  <a:gd name="connsiteX6" fmla="*/ 4917 w 10000"/>
                  <a:gd name="connsiteY6" fmla="*/ 374 h 10000"/>
                  <a:gd name="connsiteX7" fmla="*/ 4780 w 10000"/>
                  <a:gd name="connsiteY7" fmla="*/ 32 h 10000"/>
                  <a:gd name="connsiteX8" fmla="*/ 4603 w 10000"/>
                  <a:gd name="connsiteY8" fmla="*/ 327 h 10000"/>
                  <a:gd name="connsiteX9" fmla="*/ 3241 w 10000"/>
                  <a:gd name="connsiteY9" fmla="*/ 250 h 10000"/>
                  <a:gd name="connsiteX10" fmla="*/ 1662 w 10000"/>
                  <a:gd name="connsiteY10" fmla="*/ 825 h 10000"/>
                  <a:gd name="connsiteX11" fmla="*/ 736 w 10000"/>
                  <a:gd name="connsiteY11" fmla="*/ 2318 h 10000"/>
                  <a:gd name="connsiteX12" fmla="*/ 437 w 10000"/>
                  <a:gd name="connsiteY12" fmla="*/ 3422 h 10000"/>
                  <a:gd name="connsiteX13" fmla="*/ 437 w 10000"/>
                  <a:gd name="connsiteY13" fmla="*/ 4324 h 10000"/>
                  <a:gd name="connsiteX14" fmla="*/ 205 w 10000"/>
                  <a:gd name="connsiteY14" fmla="*/ 4852 h 10000"/>
                  <a:gd name="connsiteX15" fmla="*/ 123 w 10000"/>
                  <a:gd name="connsiteY15" fmla="*/ 5367 h 10000"/>
                  <a:gd name="connsiteX16" fmla="*/ 14 w 10000"/>
                  <a:gd name="connsiteY16" fmla="*/ 6331 h 10000"/>
                  <a:gd name="connsiteX17" fmla="*/ 83 w 10000"/>
                  <a:gd name="connsiteY17" fmla="*/ 6719 h 10000"/>
                  <a:gd name="connsiteX18" fmla="*/ 772 w 10000"/>
                  <a:gd name="connsiteY18" fmla="*/ 8381 h 10000"/>
                  <a:gd name="connsiteX19" fmla="*/ 849 w 10000"/>
                  <a:gd name="connsiteY19" fmla="*/ 8893 h 10000"/>
                  <a:gd name="connsiteX20" fmla="*/ 914 w 10000"/>
                  <a:gd name="connsiteY20" fmla="*/ 9099 h 10000"/>
                  <a:gd name="connsiteX21" fmla="*/ 1512 w 10000"/>
                  <a:gd name="connsiteY21" fmla="*/ 9830 h 10000"/>
                  <a:gd name="connsiteX22" fmla="*/ 1567 w 10000"/>
                  <a:gd name="connsiteY22" fmla="*/ 9877 h 10000"/>
                  <a:gd name="connsiteX23" fmla="*/ 1662 w 10000"/>
                  <a:gd name="connsiteY23" fmla="*/ 9954 h 10000"/>
                  <a:gd name="connsiteX24" fmla="*/ 2193 w 10000"/>
                  <a:gd name="connsiteY24" fmla="*/ 9923 h 10000"/>
                  <a:gd name="connsiteX25" fmla="*/ 1866 w 10000"/>
                  <a:gd name="connsiteY25" fmla="*/ 9659 h 10000"/>
                  <a:gd name="connsiteX26" fmla="*/ 2479 w 10000"/>
                  <a:gd name="connsiteY26" fmla="*/ 9550 h 10000"/>
                  <a:gd name="connsiteX27" fmla="*/ 2929 w 10000"/>
                  <a:gd name="connsiteY27" fmla="*/ 8352 h 10000"/>
                  <a:gd name="connsiteX28" fmla="*/ 3064 w 10000"/>
                  <a:gd name="connsiteY28" fmla="*/ 7435 h 10000"/>
                  <a:gd name="connsiteX29" fmla="*/ 4045 w 10000"/>
                  <a:gd name="connsiteY29" fmla="*/ 6439 h 10000"/>
                  <a:gd name="connsiteX30" fmla="*/ 3963 w 10000"/>
                  <a:gd name="connsiteY30" fmla="*/ 7062 h 10000"/>
                  <a:gd name="connsiteX31" fmla="*/ 3391 w 10000"/>
                  <a:gd name="connsiteY31" fmla="*/ 7497 h 10000"/>
                  <a:gd name="connsiteX32" fmla="*/ 4126 w 10000"/>
                  <a:gd name="connsiteY32" fmla="*/ 7435 h 10000"/>
                  <a:gd name="connsiteX33" fmla="*/ 3840 w 10000"/>
                  <a:gd name="connsiteY33" fmla="*/ 7777 h 10000"/>
                  <a:gd name="connsiteX34" fmla="*/ 5271 w 10000"/>
                  <a:gd name="connsiteY34" fmla="*/ 7124 h 10000"/>
                  <a:gd name="connsiteX35" fmla="*/ 5271 w 10000"/>
                  <a:gd name="connsiteY35" fmla="*/ 5927 h 10000"/>
                  <a:gd name="connsiteX36" fmla="*/ 5747 w 10000"/>
                  <a:gd name="connsiteY36" fmla="*/ 5040 h 10000"/>
                  <a:gd name="connsiteX37" fmla="*/ 7095 w 10000"/>
                  <a:gd name="connsiteY37" fmla="*/ 4293 h 10000"/>
                  <a:gd name="connsiteX38" fmla="*/ 7993 w 10000"/>
                  <a:gd name="connsiteY38" fmla="*/ 3422 h 10000"/>
                  <a:gd name="connsiteX39" fmla="*/ 8184 w 10000"/>
                  <a:gd name="connsiteY39" fmla="*/ 3065 h 10000"/>
                  <a:gd name="connsiteX40" fmla="*/ 8292 w 10000"/>
                  <a:gd name="connsiteY40" fmla="*/ 3438 h 10000"/>
                  <a:gd name="connsiteX41" fmla="*/ 8524 w 10000"/>
                  <a:gd name="connsiteY41" fmla="*/ 3204 h 10000"/>
                  <a:gd name="connsiteX42" fmla="*/ 8796 w 10000"/>
                  <a:gd name="connsiteY42" fmla="*/ 3515 h 10000"/>
                  <a:gd name="connsiteX43" fmla="*/ 9082 w 10000"/>
                  <a:gd name="connsiteY43" fmla="*/ 3765 h 10000"/>
                  <a:gd name="connsiteX44" fmla="*/ 9273 w 10000"/>
                  <a:gd name="connsiteY44" fmla="*/ 4199 h 10000"/>
                  <a:gd name="connsiteX45" fmla="*/ 9409 w 10000"/>
                  <a:gd name="connsiteY45" fmla="*/ 3671 h 10000"/>
                  <a:gd name="connsiteX46" fmla="*/ 9246 w 10000"/>
                  <a:gd name="connsiteY46" fmla="*/ 4480 h 10000"/>
                  <a:gd name="connsiteX47" fmla="*/ 9341 w 10000"/>
                  <a:gd name="connsiteY47" fmla="*/ 4464 h 10000"/>
                  <a:gd name="connsiteX48" fmla="*/ 9981 w 10000"/>
                  <a:gd name="connsiteY48" fmla="*/ 3639 h 10000"/>
                  <a:gd name="connsiteX49" fmla="*/ 9355 w 10000"/>
                  <a:gd name="connsiteY49" fmla="*/ 2240 h 10000"/>
                  <a:gd name="connsiteX0" fmla="*/ 9355 w 10000"/>
                  <a:gd name="connsiteY0" fmla="*/ 2240 h 10005"/>
                  <a:gd name="connsiteX1" fmla="*/ 9327 w 10000"/>
                  <a:gd name="connsiteY1" fmla="*/ 2209 h 10005"/>
                  <a:gd name="connsiteX2" fmla="*/ 7816 w 10000"/>
                  <a:gd name="connsiteY2" fmla="*/ 1198 h 10005"/>
                  <a:gd name="connsiteX3" fmla="*/ 6795 w 10000"/>
                  <a:gd name="connsiteY3" fmla="*/ 887 h 10005"/>
                  <a:gd name="connsiteX4" fmla="*/ 5297 w 10000"/>
                  <a:gd name="connsiteY4" fmla="*/ 452 h 10005"/>
                  <a:gd name="connsiteX5" fmla="*/ 5324 w 10000"/>
                  <a:gd name="connsiteY5" fmla="*/ 265 h 10005"/>
                  <a:gd name="connsiteX6" fmla="*/ 4917 w 10000"/>
                  <a:gd name="connsiteY6" fmla="*/ 374 h 10005"/>
                  <a:gd name="connsiteX7" fmla="*/ 4780 w 10000"/>
                  <a:gd name="connsiteY7" fmla="*/ 32 h 10005"/>
                  <a:gd name="connsiteX8" fmla="*/ 4603 w 10000"/>
                  <a:gd name="connsiteY8" fmla="*/ 327 h 10005"/>
                  <a:gd name="connsiteX9" fmla="*/ 3241 w 10000"/>
                  <a:gd name="connsiteY9" fmla="*/ 250 h 10005"/>
                  <a:gd name="connsiteX10" fmla="*/ 1662 w 10000"/>
                  <a:gd name="connsiteY10" fmla="*/ 825 h 10005"/>
                  <a:gd name="connsiteX11" fmla="*/ 736 w 10000"/>
                  <a:gd name="connsiteY11" fmla="*/ 2318 h 10005"/>
                  <a:gd name="connsiteX12" fmla="*/ 437 w 10000"/>
                  <a:gd name="connsiteY12" fmla="*/ 3422 h 10005"/>
                  <a:gd name="connsiteX13" fmla="*/ 437 w 10000"/>
                  <a:gd name="connsiteY13" fmla="*/ 4324 h 10005"/>
                  <a:gd name="connsiteX14" fmla="*/ 205 w 10000"/>
                  <a:gd name="connsiteY14" fmla="*/ 4852 h 10005"/>
                  <a:gd name="connsiteX15" fmla="*/ 123 w 10000"/>
                  <a:gd name="connsiteY15" fmla="*/ 5367 h 10005"/>
                  <a:gd name="connsiteX16" fmla="*/ 14 w 10000"/>
                  <a:gd name="connsiteY16" fmla="*/ 6331 h 10005"/>
                  <a:gd name="connsiteX17" fmla="*/ 83 w 10000"/>
                  <a:gd name="connsiteY17" fmla="*/ 6719 h 10005"/>
                  <a:gd name="connsiteX18" fmla="*/ 772 w 10000"/>
                  <a:gd name="connsiteY18" fmla="*/ 8381 h 10005"/>
                  <a:gd name="connsiteX19" fmla="*/ 849 w 10000"/>
                  <a:gd name="connsiteY19" fmla="*/ 8893 h 10005"/>
                  <a:gd name="connsiteX20" fmla="*/ 914 w 10000"/>
                  <a:gd name="connsiteY20" fmla="*/ 9099 h 10005"/>
                  <a:gd name="connsiteX21" fmla="*/ 1512 w 10000"/>
                  <a:gd name="connsiteY21" fmla="*/ 9830 h 10005"/>
                  <a:gd name="connsiteX22" fmla="*/ 1567 w 10000"/>
                  <a:gd name="connsiteY22" fmla="*/ 9877 h 10005"/>
                  <a:gd name="connsiteX23" fmla="*/ 1699 w 10000"/>
                  <a:gd name="connsiteY23" fmla="*/ 9968 h 10005"/>
                  <a:gd name="connsiteX24" fmla="*/ 2193 w 10000"/>
                  <a:gd name="connsiteY24" fmla="*/ 9923 h 10005"/>
                  <a:gd name="connsiteX25" fmla="*/ 1866 w 10000"/>
                  <a:gd name="connsiteY25" fmla="*/ 9659 h 10005"/>
                  <a:gd name="connsiteX26" fmla="*/ 2479 w 10000"/>
                  <a:gd name="connsiteY26" fmla="*/ 9550 h 10005"/>
                  <a:gd name="connsiteX27" fmla="*/ 2929 w 10000"/>
                  <a:gd name="connsiteY27" fmla="*/ 8352 h 10005"/>
                  <a:gd name="connsiteX28" fmla="*/ 3064 w 10000"/>
                  <a:gd name="connsiteY28" fmla="*/ 7435 h 10005"/>
                  <a:gd name="connsiteX29" fmla="*/ 4045 w 10000"/>
                  <a:gd name="connsiteY29" fmla="*/ 6439 h 10005"/>
                  <a:gd name="connsiteX30" fmla="*/ 3963 w 10000"/>
                  <a:gd name="connsiteY30" fmla="*/ 7062 h 10005"/>
                  <a:gd name="connsiteX31" fmla="*/ 3391 w 10000"/>
                  <a:gd name="connsiteY31" fmla="*/ 7497 h 10005"/>
                  <a:gd name="connsiteX32" fmla="*/ 4126 w 10000"/>
                  <a:gd name="connsiteY32" fmla="*/ 7435 h 10005"/>
                  <a:gd name="connsiteX33" fmla="*/ 3840 w 10000"/>
                  <a:gd name="connsiteY33" fmla="*/ 7777 h 10005"/>
                  <a:gd name="connsiteX34" fmla="*/ 5271 w 10000"/>
                  <a:gd name="connsiteY34" fmla="*/ 7124 h 10005"/>
                  <a:gd name="connsiteX35" fmla="*/ 5271 w 10000"/>
                  <a:gd name="connsiteY35" fmla="*/ 5927 h 10005"/>
                  <a:gd name="connsiteX36" fmla="*/ 5747 w 10000"/>
                  <a:gd name="connsiteY36" fmla="*/ 5040 h 10005"/>
                  <a:gd name="connsiteX37" fmla="*/ 7095 w 10000"/>
                  <a:gd name="connsiteY37" fmla="*/ 4293 h 10005"/>
                  <a:gd name="connsiteX38" fmla="*/ 7993 w 10000"/>
                  <a:gd name="connsiteY38" fmla="*/ 3422 h 10005"/>
                  <a:gd name="connsiteX39" fmla="*/ 8184 w 10000"/>
                  <a:gd name="connsiteY39" fmla="*/ 3065 h 10005"/>
                  <a:gd name="connsiteX40" fmla="*/ 8292 w 10000"/>
                  <a:gd name="connsiteY40" fmla="*/ 3438 h 10005"/>
                  <a:gd name="connsiteX41" fmla="*/ 8524 w 10000"/>
                  <a:gd name="connsiteY41" fmla="*/ 3204 h 10005"/>
                  <a:gd name="connsiteX42" fmla="*/ 8796 w 10000"/>
                  <a:gd name="connsiteY42" fmla="*/ 3515 h 10005"/>
                  <a:gd name="connsiteX43" fmla="*/ 9082 w 10000"/>
                  <a:gd name="connsiteY43" fmla="*/ 3765 h 10005"/>
                  <a:gd name="connsiteX44" fmla="*/ 9273 w 10000"/>
                  <a:gd name="connsiteY44" fmla="*/ 4199 h 10005"/>
                  <a:gd name="connsiteX45" fmla="*/ 9409 w 10000"/>
                  <a:gd name="connsiteY45" fmla="*/ 3671 h 10005"/>
                  <a:gd name="connsiteX46" fmla="*/ 9246 w 10000"/>
                  <a:gd name="connsiteY46" fmla="*/ 4480 h 10005"/>
                  <a:gd name="connsiteX47" fmla="*/ 9341 w 10000"/>
                  <a:gd name="connsiteY47" fmla="*/ 4464 h 10005"/>
                  <a:gd name="connsiteX48" fmla="*/ 9981 w 10000"/>
                  <a:gd name="connsiteY48" fmla="*/ 3639 h 10005"/>
                  <a:gd name="connsiteX49" fmla="*/ 9355 w 10000"/>
                  <a:gd name="connsiteY49" fmla="*/ 2240 h 10005"/>
                  <a:gd name="connsiteX0" fmla="*/ 9355 w 10000"/>
                  <a:gd name="connsiteY0" fmla="*/ 2240 h 10084"/>
                  <a:gd name="connsiteX1" fmla="*/ 9327 w 10000"/>
                  <a:gd name="connsiteY1" fmla="*/ 2209 h 10084"/>
                  <a:gd name="connsiteX2" fmla="*/ 7816 w 10000"/>
                  <a:gd name="connsiteY2" fmla="*/ 1198 h 10084"/>
                  <a:gd name="connsiteX3" fmla="*/ 6795 w 10000"/>
                  <a:gd name="connsiteY3" fmla="*/ 887 h 10084"/>
                  <a:gd name="connsiteX4" fmla="*/ 5297 w 10000"/>
                  <a:gd name="connsiteY4" fmla="*/ 452 h 10084"/>
                  <a:gd name="connsiteX5" fmla="*/ 5324 w 10000"/>
                  <a:gd name="connsiteY5" fmla="*/ 265 h 10084"/>
                  <a:gd name="connsiteX6" fmla="*/ 4917 w 10000"/>
                  <a:gd name="connsiteY6" fmla="*/ 374 h 10084"/>
                  <a:gd name="connsiteX7" fmla="*/ 4780 w 10000"/>
                  <a:gd name="connsiteY7" fmla="*/ 32 h 10084"/>
                  <a:gd name="connsiteX8" fmla="*/ 4603 w 10000"/>
                  <a:gd name="connsiteY8" fmla="*/ 327 h 10084"/>
                  <a:gd name="connsiteX9" fmla="*/ 3241 w 10000"/>
                  <a:gd name="connsiteY9" fmla="*/ 250 h 10084"/>
                  <a:gd name="connsiteX10" fmla="*/ 1662 w 10000"/>
                  <a:gd name="connsiteY10" fmla="*/ 825 h 10084"/>
                  <a:gd name="connsiteX11" fmla="*/ 736 w 10000"/>
                  <a:gd name="connsiteY11" fmla="*/ 2318 h 10084"/>
                  <a:gd name="connsiteX12" fmla="*/ 437 w 10000"/>
                  <a:gd name="connsiteY12" fmla="*/ 3422 h 10084"/>
                  <a:gd name="connsiteX13" fmla="*/ 437 w 10000"/>
                  <a:gd name="connsiteY13" fmla="*/ 4324 h 10084"/>
                  <a:gd name="connsiteX14" fmla="*/ 205 w 10000"/>
                  <a:gd name="connsiteY14" fmla="*/ 4852 h 10084"/>
                  <a:gd name="connsiteX15" fmla="*/ 123 w 10000"/>
                  <a:gd name="connsiteY15" fmla="*/ 5367 h 10084"/>
                  <a:gd name="connsiteX16" fmla="*/ 14 w 10000"/>
                  <a:gd name="connsiteY16" fmla="*/ 6331 h 10084"/>
                  <a:gd name="connsiteX17" fmla="*/ 83 w 10000"/>
                  <a:gd name="connsiteY17" fmla="*/ 6719 h 10084"/>
                  <a:gd name="connsiteX18" fmla="*/ 772 w 10000"/>
                  <a:gd name="connsiteY18" fmla="*/ 8381 h 10084"/>
                  <a:gd name="connsiteX19" fmla="*/ 849 w 10000"/>
                  <a:gd name="connsiteY19" fmla="*/ 8893 h 10084"/>
                  <a:gd name="connsiteX20" fmla="*/ 914 w 10000"/>
                  <a:gd name="connsiteY20" fmla="*/ 9099 h 10084"/>
                  <a:gd name="connsiteX21" fmla="*/ 1512 w 10000"/>
                  <a:gd name="connsiteY21" fmla="*/ 9830 h 10084"/>
                  <a:gd name="connsiteX22" fmla="*/ 1567 w 10000"/>
                  <a:gd name="connsiteY22" fmla="*/ 9877 h 10084"/>
                  <a:gd name="connsiteX23" fmla="*/ 1699 w 10000"/>
                  <a:gd name="connsiteY23" fmla="*/ 9968 h 10084"/>
                  <a:gd name="connsiteX24" fmla="*/ 2193 w 10000"/>
                  <a:gd name="connsiteY24" fmla="*/ 10023 h 10084"/>
                  <a:gd name="connsiteX25" fmla="*/ 1866 w 10000"/>
                  <a:gd name="connsiteY25" fmla="*/ 9659 h 10084"/>
                  <a:gd name="connsiteX26" fmla="*/ 2479 w 10000"/>
                  <a:gd name="connsiteY26" fmla="*/ 9550 h 10084"/>
                  <a:gd name="connsiteX27" fmla="*/ 2929 w 10000"/>
                  <a:gd name="connsiteY27" fmla="*/ 8352 h 10084"/>
                  <a:gd name="connsiteX28" fmla="*/ 3064 w 10000"/>
                  <a:gd name="connsiteY28" fmla="*/ 7435 h 10084"/>
                  <a:gd name="connsiteX29" fmla="*/ 4045 w 10000"/>
                  <a:gd name="connsiteY29" fmla="*/ 6439 h 10084"/>
                  <a:gd name="connsiteX30" fmla="*/ 3963 w 10000"/>
                  <a:gd name="connsiteY30" fmla="*/ 7062 h 10084"/>
                  <a:gd name="connsiteX31" fmla="*/ 3391 w 10000"/>
                  <a:gd name="connsiteY31" fmla="*/ 7497 h 10084"/>
                  <a:gd name="connsiteX32" fmla="*/ 4126 w 10000"/>
                  <a:gd name="connsiteY32" fmla="*/ 7435 h 10084"/>
                  <a:gd name="connsiteX33" fmla="*/ 3840 w 10000"/>
                  <a:gd name="connsiteY33" fmla="*/ 7777 h 10084"/>
                  <a:gd name="connsiteX34" fmla="*/ 5271 w 10000"/>
                  <a:gd name="connsiteY34" fmla="*/ 7124 h 10084"/>
                  <a:gd name="connsiteX35" fmla="*/ 5271 w 10000"/>
                  <a:gd name="connsiteY35" fmla="*/ 5927 h 10084"/>
                  <a:gd name="connsiteX36" fmla="*/ 5747 w 10000"/>
                  <a:gd name="connsiteY36" fmla="*/ 5040 h 10084"/>
                  <a:gd name="connsiteX37" fmla="*/ 7095 w 10000"/>
                  <a:gd name="connsiteY37" fmla="*/ 4293 h 10084"/>
                  <a:gd name="connsiteX38" fmla="*/ 7993 w 10000"/>
                  <a:gd name="connsiteY38" fmla="*/ 3422 h 10084"/>
                  <a:gd name="connsiteX39" fmla="*/ 8184 w 10000"/>
                  <a:gd name="connsiteY39" fmla="*/ 3065 h 10084"/>
                  <a:gd name="connsiteX40" fmla="*/ 8292 w 10000"/>
                  <a:gd name="connsiteY40" fmla="*/ 3438 h 10084"/>
                  <a:gd name="connsiteX41" fmla="*/ 8524 w 10000"/>
                  <a:gd name="connsiteY41" fmla="*/ 3204 h 10084"/>
                  <a:gd name="connsiteX42" fmla="*/ 8796 w 10000"/>
                  <a:gd name="connsiteY42" fmla="*/ 3515 h 10084"/>
                  <a:gd name="connsiteX43" fmla="*/ 9082 w 10000"/>
                  <a:gd name="connsiteY43" fmla="*/ 3765 h 10084"/>
                  <a:gd name="connsiteX44" fmla="*/ 9273 w 10000"/>
                  <a:gd name="connsiteY44" fmla="*/ 4199 h 10084"/>
                  <a:gd name="connsiteX45" fmla="*/ 9409 w 10000"/>
                  <a:gd name="connsiteY45" fmla="*/ 3671 h 10084"/>
                  <a:gd name="connsiteX46" fmla="*/ 9246 w 10000"/>
                  <a:gd name="connsiteY46" fmla="*/ 4480 h 10084"/>
                  <a:gd name="connsiteX47" fmla="*/ 9341 w 10000"/>
                  <a:gd name="connsiteY47" fmla="*/ 4464 h 10084"/>
                  <a:gd name="connsiteX48" fmla="*/ 9981 w 10000"/>
                  <a:gd name="connsiteY48" fmla="*/ 3639 h 10084"/>
                  <a:gd name="connsiteX49" fmla="*/ 9355 w 10000"/>
                  <a:gd name="connsiteY49" fmla="*/ 2240 h 10084"/>
                  <a:gd name="connsiteX0" fmla="*/ 9355 w 10000"/>
                  <a:gd name="connsiteY0" fmla="*/ 2240 h 10018"/>
                  <a:gd name="connsiteX1" fmla="*/ 9327 w 10000"/>
                  <a:gd name="connsiteY1" fmla="*/ 2209 h 10018"/>
                  <a:gd name="connsiteX2" fmla="*/ 7816 w 10000"/>
                  <a:gd name="connsiteY2" fmla="*/ 1198 h 10018"/>
                  <a:gd name="connsiteX3" fmla="*/ 6795 w 10000"/>
                  <a:gd name="connsiteY3" fmla="*/ 887 h 10018"/>
                  <a:gd name="connsiteX4" fmla="*/ 5297 w 10000"/>
                  <a:gd name="connsiteY4" fmla="*/ 452 h 10018"/>
                  <a:gd name="connsiteX5" fmla="*/ 5324 w 10000"/>
                  <a:gd name="connsiteY5" fmla="*/ 265 h 10018"/>
                  <a:gd name="connsiteX6" fmla="*/ 4917 w 10000"/>
                  <a:gd name="connsiteY6" fmla="*/ 374 h 10018"/>
                  <a:gd name="connsiteX7" fmla="*/ 4780 w 10000"/>
                  <a:gd name="connsiteY7" fmla="*/ 32 h 10018"/>
                  <a:gd name="connsiteX8" fmla="*/ 4603 w 10000"/>
                  <a:gd name="connsiteY8" fmla="*/ 327 h 10018"/>
                  <a:gd name="connsiteX9" fmla="*/ 3241 w 10000"/>
                  <a:gd name="connsiteY9" fmla="*/ 250 h 10018"/>
                  <a:gd name="connsiteX10" fmla="*/ 1662 w 10000"/>
                  <a:gd name="connsiteY10" fmla="*/ 825 h 10018"/>
                  <a:gd name="connsiteX11" fmla="*/ 736 w 10000"/>
                  <a:gd name="connsiteY11" fmla="*/ 2318 h 10018"/>
                  <a:gd name="connsiteX12" fmla="*/ 437 w 10000"/>
                  <a:gd name="connsiteY12" fmla="*/ 3422 h 10018"/>
                  <a:gd name="connsiteX13" fmla="*/ 437 w 10000"/>
                  <a:gd name="connsiteY13" fmla="*/ 4324 h 10018"/>
                  <a:gd name="connsiteX14" fmla="*/ 205 w 10000"/>
                  <a:gd name="connsiteY14" fmla="*/ 4852 h 10018"/>
                  <a:gd name="connsiteX15" fmla="*/ 123 w 10000"/>
                  <a:gd name="connsiteY15" fmla="*/ 5367 h 10018"/>
                  <a:gd name="connsiteX16" fmla="*/ 14 w 10000"/>
                  <a:gd name="connsiteY16" fmla="*/ 6331 h 10018"/>
                  <a:gd name="connsiteX17" fmla="*/ 83 w 10000"/>
                  <a:gd name="connsiteY17" fmla="*/ 6719 h 10018"/>
                  <a:gd name="connsiteX18" fmla="*/ 772 w 10000"/>
                  <a:gd name="connsiteY18" fmla="*/ 8381 h 10018"/>
                  <a:gd name="connsiteX19" fmla="*/ 849 w 10000"/>
                  <a:gd name="connsiteY19" fmla="*/ 8893 h 10018"/>
                  <a:gd name="connsiteX20" fmla="*/ 914 w 10000"/>
                  <a:gd name="connsiteY20" fmla="*/ 9099 h 10018"/>
                  <a:gd name="connsiteX21" fmla="*/ 1512 w 10000"/>
                  <a:gd name="connsiteY21" fmla="*/ 9830 h 10018"/>
                  <a:gd name="connsiteX22" fmla="*/ 1567 w 10000"/>
                  <a:gd name="connsiteY22" fmla="*/ 9877 h 10018"/>
                  <a:gd name="connsiteX23" fmla="*/ 1699 w 10000"/>
                  <a:gd name="connsiteY23" fmla="*/ 9968 h 10018"/>
                  <a:gd name="connsiteX24" fmla="*/ 2293 w 10000"/>
                  <a:gd name="connsiteY24" fmla="*/ 9938 h 10018"/>
                  <a:gd name="connsiteX25" fmla="*/ 1866 w 10000"/>
                  <a:gd name="connsiteY25" fmla="*/ 9659 h 10018"/>
                  <a:gd name="connsiteX26" fmla="*/ 2479 w 10000"/>
                  <a:gd name="connsiteY26" fmla="*/ 9550 h 10018"/>
                  <a:gd name="connsiteX27" fmla="*/ 2929 w 10000"/>
                  <a:gd name="connsiteY27" fmla="*/ 8352 h 10018"/>
                  <a:gd name="connsiteX28" fmla="*/ 3064 w 10000"/>
                  <a:gd name="connsiteY28" fmla="*/ 7435 h 10018"/>
                  <a:gd name="connsiteX29" fmla="*/ 4045 w 10000"/>
                  <a:gd name="connsiteY29" fmla="*/ 6439 h 10018"/>
                  <a:gd name="connsiteX30" fmla="*/ 3963 w 10000"/>
                  <a:gd name="connsiteY30" fmla="*/ 7062 h 10018"/>
                  <a:gd name="connsiteX31" fmla="*/ 3391 w 10000"/>
                  <a:gd name="connsiteY31" fmla="*/ 7497 h 10018"/>
                  <a:gd name="connsiteX32" fmla="*/ 4126 w 10000"/>
                  <a:gd name="connsiteY32" fmla="*/ 7435 h 10018"/>
                  <a:gd name="connsiteX33" fmla="*/ 3840 w 10000"/>
                  <a:gd name="connsiteY33" fmla="*/ 7777 h 10018"/>
                  <a:gd name="connsiteX34" fmla="*/ 5271 w 10000"/>
                  <a:gd name="connsiteY34" fmla="*/ 7124 h 10018"/>
                  <a:gd name="connsiteX35" fmla="*/ 5271 w 10000"/>
                  <a:gd name="connsiteY35" fmla="*/ 5927 h 10018"/>
                  <a:gd name="connsiteX36" fmla="*/ 5747 w 10000"/>
                  <a:gd name="connsiteY36" fmla="*/ 5040 h 10018"/>
                  <a:gd name="connsiteX37" fmla="*/ 7095 w 10000"/>
                  <a:gd name="connsiteY37" fmla="*/ 4293 h 10018"/>
                  <a:gd name="connsiteX38" fmla="*/ 7993 w 10000"/>
                  <a:gd name="connsiteY38" fmla="*/ 3422 h 10018"/>
                  <a:gd name="connsiteX39" fmla="*/ 8184 w 10000"/>
                  <a:gd name="connsiteY39" fmla="*/ 3065 h 10018"/>
                  <a:gd name="connsiteX40" fmla="*/ 8292 w 10000"/>
                  <a:gd name="connsiteY40" fmla="*/ 3438 h 10018"/>
                  <a:gd name="connsiteX41" fmla="*/ 8524 w 10000"/>
                  <a:gd name="connsiteY41" fmla="*/ 3204 h 10018"/>
                  <a:gd name="connsiteX42" fmla="*/ 8796 w 10000"/>
                  <a:gd name="connsiteY42" fmla="*/ 3515 h 10018"/>
                  <a:gd name="connsiteX43" fmla="*/ 9082 w 10000"/>
                  <a:gd name="connsiteY43" fmla="*/ 3765 h 10018"/>
                  <a:gd name="connsiteX44" fmla="*/ 9273 w 10000"/>
                  <a:gd name="connsiteY44" fmla="*/ 4199 h 10018"/>
                  <a:gd name="connsiteX45" fmla="*/ 9409 w 10000"/>
                  <a:gd name="connsiteY45" fmla="*/ 3671 h 10018"/>
                  <a:gd name="connsiteX46" fmla="*/ 9246 w 10000"/>
                  <a:gd name="connsiteY46" fmla="*/ 4480 h 10018"/>
                  <a:gd name="connsiteX47" fmla="*/ 9341 w 10000"/>
                  <a:gd name="connsiteY47" fmla="*/ 4464 h 10018"/>
                  <a:gd name="connsiteX48" fmla="*/ 9981 w 10000"/>
                  <a:gd name="connsiteY48" fmla="*/ 3639 h 10018"/>
                  <a:gd name="connsiteX49" fmla="*/ 9355 w 10000"/>
                  <a:gd name="connsiteY49" fmla="*/ 2240 h 1001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866 w 10000"/>
                  <a:gd name="connsiteY26" fmla="*/ 9659 h 10078"/>
                  <a:gd name="connsiteX27" fmla="*/ 2479 w 10000"/>
                  <a:gd name="connsiteY27" fmla="*/ 9550 h 10078"/>
                  <a:gd name="connsiteX28" fmla="*/ 2929 w 10000"/>
                  <a:gd name="connsiteY28" fmla="*/ 8352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7993 w 10000"/>
                  <a:gd name="connsiteY39" fmla="*/ 3422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79 w 10000"/>
                  <a:gd name="connsiteY27" fmla="*/ 9550 h 10078"/>
                  <a:gd name="connsiteX28" fmla="*/ 2929 w 10000"/>
                  <a:gd name="connsiteY28" fmla="*/ 8352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7993 w 10000"/>
                  <a:gd name="connsiteY39" fmla="*/ 3422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79 w 10000"/>
                  <a:gd name="connsiteY27" fmla="*/ 9550 h 10078"/>
                  <a:gd name="connsiteX28" fmla="*/ 2929 w 10000"/>
                  <a:gd name="connsiteY28" fmla="*/ 8352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7993 w 10000"/>
                  <a:gd name="connsiteY39" fmla="*/ 3422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29 w 10000"/>
                  <a:gd name="connsiteY28" fmla="*/ 8352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7993 w 10000"/>
                  <a:gd name="connsiteY39" fmla="*/ 3422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7993 w 10000"/>
                  <a:gd name="connsiteY39" fmla="*/ 3422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8018 w 10000"/>
                  <a:gd name="connsiteY39" fmla="*/ 3607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8018 w 10000"/>
                  <a:gd name="connsiteY39" fmla="*/ 3607 h 10078"/>
                  <a:gd name="connsiteX40" fmla="*/ 8166 w 10000"/>
                  <a:gd name="connsiteY40" fmla="*/ 3215 h 10078"/>
                  <a:gd name="connsiteX41" fmla="*/ 8184 w 10000"/>
                  <a:gd name="connsiteY41" fmla="*/ 3065 h 10078"/>
                  <a:gd name="connsiteX42" fmla="*/ 8292 w 10000"/>
                  <a:gd name="connsiteY42" fmla="*/ 3438 h 10078"/>
                  <a:gd name="connsiteX43" fmla="*/ 8524 w 10000"/>
                  <a:gd name="connsiteY43" fmla="*/ 3204 h 10078"/>
                  <a:gd name="connsiteX44" fmla="*/ 8796 w 10000"/>
                  <a:gd name="connsiteY44" fmla="*/ 3515 h 10078"/>
                  <a:gd name="connsiteX45" fmla="*/ 9082 w 10000"/>
                  <a:gd name="connsiteY45" fmla="*/ 3765 h 10078"/>
                  <a:gd name="connsiteX46" fmla="*/ 9273 w 10000"/>
                  <a:gd name="connsiteY46" fmla="*/ 4199 h 10078"/>
                  <a:gd name="connsiteX47" fmla="*/ 9409 w 10000"/>
                  <a:gd name="connsiteY47" fmla="*/ 3671 h 10078"/>
                  <a:gd name="connsiteX48" fmla="*/ 9246 w 10000"/>
                  <a:gd name="connsiteY48" fmla="*/ 4480 h 10078"/>
                  <a:gd name="connsiteX49" fmla="*/ 9341 w 10000"/>
                  <a:gd name="connsiteY49" fmla="*/ 4464 h 10078"/>
                  <a:gd name="connsiteX50" fmla="*/ 9981 w 10000"/>
                  <a:gd name="connsiteY50" fmla="*/ 3639 h 10078"/>
                  <a:gd name="connsiteX51" fmla="*/ 9355 w 10000"/>
                  <a:gd name="connsiteY51"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8018 w 10000"/>
                  <a:gd name="connsiteY39" fmla="*/ 3607 h 10078"/>
                  <a:gd name="connsiteX40" fmla="*/ 8184 w 10000"/>
                  <a:gd name="connsiteY40" fmla="*/ 3065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83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8018 w 10000"/>
                  <a:gd name="connsiteY39" fmla="*/ 3607 h 10078"/>
                  <a:gd name="connsiteX40" fmla="*/ 8172 w 10000"/>
                  <a:gd name="connsiteY40" fmla="*/ 3193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355 w 10000"/>
                  <a:gd name="connsiteY0" fmla="*/ 2240 h 10078"/>
                  <a:gd name="connsiteX1" fmla="*/ 9327 w 10000"/>
                  <a:gd name="connsiteY1" fmla="*/ 2209 h 10078"/>
                  <a:gd name="connsiteX2" fmla="*/ 7816 w 10000"/>
                  <a:gd name="connsiteY2" fmla="*/ 1198 h 10078"/>
                  <a:gd name="connsiteX3" fmla="*/ 6795 w 10000"/>
                  <a:gd name="connsiteY3" fmla="*/ 887 h 10078"/>
                  <a:gd name="connsiteX4" fmla="*/ 5297 w 10000"/>
                  <a:gd name="connsiteY4" fmla="*/ 452 h 10078"/>
                  <a:gd name="connsiteX5" fmla="*/ 5324 w 10000"/>
                  <a:gd name="connsiteY5" fmla="*/ 265 h 10078"/>
                  <a:gd name="connsiteX6" fmla="*/ 4917 w 10000"/>
                  <a:gd name="connsiteY6" fmla="*/ 374 h 10078"/>
                  <a:gd name="connsiteX7" fmla="*/ 4780 w 10000"/>
                  <a:gd name="connsiteY7" fmla="*/ 32 h 10078"/>
                  <a:gd name="connsiteX8" fmla="*/ 4603 w 10000"/>
                  <a:gd name="connsiteY8" fmla="*/ 327 h 10078"/>
                  <a:gd name="connsiteX9" fmla="*/ 3241 w 10000"/>
                  <a:gd name="connsiteY9" fmla="*/ 250 h 10078"/>
                  <a:gd name="connsiteX10" fmla="*/ 1662 w 10000"/>
                  <a:gd name="connsiteY10" fmla="*/ 825 h 10078"/>
                  <a:gd name="connsiteX11" fmla="*/ 736 w 10000"/>
                  <a:gd name="connsiteY11" fmla="*/ 2318 h 10078"/>
                  <a:gd name="connsiteX12" fmla="*/ 437 w 10000"/>
                  <a:gd name="connsiteY12" fmla="*/ 3422 h 10078"/>
                  <a:gd name="connsiteX13" fmla="*/ 437 w 10000"/>
                  <a:gd name="connsiteY13" fmla="*/ 4324 h 10078"/>
                  <a:gd name="connsiteX14" fmla="*/ 205 w 10000"/>
                  <a:gd name="connsiteY14" fmla="*/ 4852 h 10078"/>
                  <a:gd name="connsiteX15" fmla="*/ 123 w 10000"/>
                  <a:gd name="connsiteY15" fmla="*/ 5367 h 10078"/>
                  <a:gd name="connsiteX16" fmla="*/ 14 w 10000"/>
                  <a:gd name="connsiteY16" fmla="*/ 6331 h 10078"/>
                  <a:gd name="connsiteX17" fmla="*/ 21 w 10000"/>
                  <a:gd name="connsiteY17" fmla="*/ 6719 h 10078"/>
                  <a:gd name="connsiteX18" fmla="*/ 772 w 10000"/>
                  <a:gd name="connsiteY18" fmla="*/ 8381 h 10078"/>
                  <a:gd name="connsiteX19" fmla="*/ 849 w 10000"/>
                  <a:gd name="connsiteY19" fmla="*/ 8893 h 10078"/>
                  <a:gd name="connsiteX20" fmla="*/ 914 w 10000"/>
                  <a:gd name="connsiteY20" fmla="*/ 9099 h 10078"/>
                  <a:gd name="connsiteX21" fmla="*/ 1512 w 10000"/>
                  <a:gd name="connsiteY21" fmla="*/ 9830 h 10078"/>
                  <a:gd name="connsiteX22" fmla="*/ 1567 w 10000"/>
                  <a:gd name="connsiteY22" fmla="*/ 9877 h 10078"/>
                  <a:gd name="connsiteX23" fmla="*/ 1699 w 10000"/>
                  <a:gd name="connsiteY23" fmla="*/ 9968 h 10078"/>
                  <a:gd name="connsiteX24" fmla="*/ 1732 w 10000"/>
                  <a:gd name="connsiteY24" fmla="*/ 10078 h 10078"/>
                  <a:gd name="connsiteX25" fmla="*/ 2293 w 10000"/>
                  <a:gd name="connsiteY25" fmla="*/ 9938 h 10078"/>
                  <a:gd name="connsiteX26" fmla="*/ 1903 w 10000"/>
                  <a:gd name="connsiteY26" fmla="*/ 9687 h 10078"/>
                  <a:gd name="connsiteX27" fmla="*/ 2491 w 10000"/>
                  <a:gd name="connsiteY27" fmla="*/ 9621 h 10078"/>
                  <a:gd name="connsiteX28" fmla="*/ 2941 w 10000"/>
                  <a:gd name="connsiteY28" fmla="*/ 8409 h 10078"/>
                  <a:gd name="connsiteX29" fmla="*/ 3064 w 10000"/>
                  <a:gd name="connsiteY29" fmla="*/ 7435 h 10078"/>
                  <a:gd name="connsiteX30" fmla="*/ 4045 w 10000"/>
                  <a:gd name="connsiteY30" fmla="*/ 6439 h 10078"/>
                  <a:gd name="connsiteX31" fmla="*/ 3963 w 10000"/>
                  <a:gd name="connsiteY31" fmla="*/ 7062 h 10078"/>
                  <a:gd name="connsiteX32" fmla="*/ 3391 w 10000"/>
                  <a:gd name="connsiteY32" fmla="*/ 7497 h 10078"/>
                  <a:gd name="connsiteX33" fmla="*/ 4126 w 10000"/>
                  <a:gd name="connsiteY33" fmla="*/ 7435 h 10078"/>
                  <a:gd name="connsiteX34" fmla="*/ 3840 w 10000"/>
                  <a:gd name="connsiteY34" fmla="*/ 7777 h 10078"/>
                  <a:gd name="connsiteX35" fmla="*/ 5271 w 10000"/>
                  <a:gd name="connsiteY35" fmla="*/ 7124 h 10078"/>
                  <a:gd name="connsiteX36" fmla="*/ 5271 w 10000"/>
                  <a:gd name="connsiteY36" fmla="*/ 5927 h 10078"/>
                  <a:gd name="connsiteX37" fmla="*/ 5747 w 10000"/>
                  <a:gd name="connsiteY37" fmla="*/ 5040 h 10078"/>
                  <a:gd name="connsiteX38" fmla="*/ 7095 w 10000"/>
                  <a:gd name="connsiteY38" fmla="*/ 4293 h 10078"/>
                  <a:gd name="connsiteX39" fmla="*/ 8018 w 10000"/>
                  <a:gd name="connsiteY39" fmla="*/ 3607 h 10078"/>
                  <a:gd name="connsiteX40" fmla="*/ 8172 w 10000"/>
                  <a:gd name="connsiteY40" fmla="*/ 3193 h 10078"/>
                  <a:gd name="connsiteX41" fmla="*/ 8292 w 10000"/>
                  <a:gd name="connsiteY41" fmla="*/ 3438 h 10078"/>
                  <a:gd name="connsiteX42" fmla="*/ 8524 w 10000"/>
                  <a:gd name="connsiteY42" fmla="*/ 3204 h 10078"/>
                  <a:gd name="connsiteX43" fmla="*/ 8796 w 10000"/>
                  <a:gd name="connsiteY43" fmla="*/ 3515 h 10078"/>
                  <a:gd name="connsiteX44" fmla="*/ 9082 w 10000"/>
                  <a:gd name="connsiteY44" fmla="*/ 3765 h 10078"/>
                  <a:gd name="connsiteX45" fmla="*/ 9273 w 10000"/>
                  <a:gd name="connsiteY45" fmla="*/ 4199 h 10078"/>
                  <a:gd name="connsiteX46" fmla="*/ 9409 w 10000"/>
                  <a:gd name="connsiteY46" fmla="*/ 3671 h 10078"/>
                  <a:gd name="connsiteX47" fmla="*/ 9246 w 10000"/>
                  <a:gd name="connsiteY47" fmla="*/ 4480 h 10078"/>
                  <a:gd name="connsiteX48" fmla="*/ 9341 w 10000"/>
                  <a:gd name="connsiteY48" fmla="*/ 4464 h 10078"/>
                  <a:gd name="connsiteX49" fmla="*/ 9981 w 10000"/>
                  <a:gd name="connsiteY49" fmla="*/ 3639 h 10078"/>
                  <a:gd name="connsiteX50" fmla="*/ 9355 w 10000"/>
                  <a:gd name="connsiteY50" fmla="*/ 2240 h 10078"/>
                  <a:gd name="connsiteX0" fmla="*/ 9423 w 10068"/>
                  <a:gd name="connsiteY0" fmla="*/ 2240 h 10078"/>
                  <a:gd name="connsiteX1" fmla="*/ 9395 w 10068"/>
                  <a:gd name="connsiteY1" fmla="*/ 2209 h 10078"/>
                  <a:gd name="connsiteX2" fmla="*/ 7884 w 10068"/>
                  <a:gd name="connsiteY2" fmla="*/ 1198 h 10078"/>
                  <a:gd name="connsiteX3" fmla="*/ 6863 w 10068"/>
                  <a:gd name="connsiteY3" fmla="*/ 887 h 10078"/>
                  <a:gd name="connsiteX4" fmla="*/ 5365 w 10068"/>
                  <a:gd name="connsiteY4" fmla="*/ 452 h 10078"/>
                  <a:gd name="connsiteX5" fmla="*/ 5392 w 10068"/>
                  <a:gd name="connsiteY5" fmla="*/ 265 h 10078"/>
                  <a:gd name="connsiteX6" fmla="*/ 4985 w 10068"/>
                  <a:gd name="connsiteY6" fmla="*/ 374 h 10078"/>
                  <a:gd name="connsiteX7" fmla="*/ 4848 w 10068"/>
                  <a:gd name="connsiteY7" fmla="*/ 32 h 10078"/>
                  <a:gd name="connsiteX8" fmla="*/ 4671 w 10068"/>
                  <a:gd name="connsiteY8" fmla="*/ 327 h 10078"/>
                  <a:gd name="connsiteX9" fmla="*/ 3309 w 10068"/>
                  <a:gd name="connsiteY9" fmla="*/ 250 h 10078"/>
                  <a:gd name="connsiteX10" fmla="*/ 1730 w 10068"/>
                  <a:gd name="connsiteY10" fmla="*/ 825 h 10078"/>
                  <a:gd name="connsiteX11" fmla="*/ 804 w 10068"/>
                  <a:gd name="connsiteY11" fmla="*/ 2318 h 10078"/>
                  <a:gd name="connsiteX12" fmla="*/ 505 w 10068"/>
                  <a:gd name="connsiteY12" fmla="*/ 3422 h 10078"/>
                  <a:gd name="connsiteX13" fmla="*/ 505 w 10068"/>
                  <a:gd name="connsiteY13" fmla="*/ 4324 h 10078"/>
                  <a:gd name="connsiteX14" fmla="*/ 273 w 10068"/>
                  <a:gd name="connsiteY14" fmla="*/ 4852 h 10078"/>
                  <a:gd name="connsiteX15" fmla="*/ 191 w 10068"/>
                  <a:gd name="connsiteY15" fmla="*/ 5367 h 10078"/>
                  <a:gd name="connsiteX16" fmla="*/ 7 w 10068"/>
                  <a:gd name="connsiteY16" fmla="*/ 6303 h 10078"/>
                  <a:gd name="connsiteX17" fmla="*/ 89 w 10068"/>
                  <a:gd name="connsiteY17" fmla="*/ 6719 h 10078"/>
                  <a:gd name="connsiteX18" fmla="*/ 840 w 10068"/>
                  <a:gd name="connsiteY18" fmla="*/ 8381 h 10078"/>
                  <a:gd name="connsiteX19" fmla="*/ 917 w 10068"/>
                  <a:gd name="connsiteY19" fmla="*/ 8893 h 10078"/>
                  <a:gd name="connsiteX20" fmla="*/ 982 w 10068"/>
                  <a:gd name="connsiteY20" fmla="*/ 9099 h 10078"/>
                  <a:gd name="connsiteX21" fmla="*/ 1580 w 10068"/>
                  <a:gd name="connsiteY21" fmla="*/ 9830 h 10078"/>
                  <a:gd name="connsiteX22" fmla="*/ 1635 w 10068"/>
                  <a:gd name="connsiteY22" fmla="*/ 9877 h 10078"/>
                  <a:gd name="connsiteX23" fmla="*/ 1767 w 10068"/>
                  <a:gd name="connsiteY23" fmla="*/ 9968 h 10078"/>
                  <a:gd name="connsiteX24" fmla="*/ 1800 w 10068"/>
                  <a:gd name="connsiteY24" fmla="*/ 10078 h 10078"/>
                  <a:gd name="connsiteX25" fmla="*/ 2361 w 10068"/>
                  <a:gd name="connsiteY25" fmla="*/ 9938 h 10078"/>
                  <a:gd name="connsiteX26" fmla="*/ 1971 w 10068"/>
                  <a:gd name="connsiteY26" fmla="*/ 9687 h 10078"/>
                  <a:gd name="connsiteX27" fmla="*/ 2559 w 10068"/>
                  <a:gd name="connsiteY27" fmla="*/ 9621 h 10078"/>
                  <a:gd name="connsiteX28" fmla="*/ 3009 w 10068"/>
                  <a:gd name="connsiteY28" fmla="*/ 8409 h 10078"/>
                  <a:gd name="connsiteX29" fmla="*/ 3132 w 10068"/>
                  <a:gd name="connsiteY29" fmla="*/ 7435 h 10078"/>
                  <a:gd name="connsiteX30" fmla="*/ 4113 w 10068"/>
                  <a:gd name="connsiteY30" fmla="*/ 6439 h 10078"/>
                  <a:gd name="connsiteX31" fmla="*/ 4031 w 10068"/>
                  <a:gd name="connsiteY31" fmla="*/ 7062 h 10078"/>
                  <a:gd name="connsiteX32" fmla="*/ 3459 w 10068"/>
                  <a:gd name="connsiteY32" fmla="*/ 7497 h 10078"/>
                  <a:gd name="connsiteX33" fmla="*/ 4194 w 10068"/>
                  <a:gd name="connsiteY33" fmla="*/ 7435 h 10078"/>
                  <a:gd name="connsiteX34" fmla="*/ 3908 w 10068"/>
                  <a:gd name="connsiteY34" fmla="*/ 7777 h 10078"/>
                  <a:gd name="connsiteX35" fmla="*/ 5339 w 10068"/>
                  <a:gd name="connsiteY35" fmla="*/ 7124 h 10078"/>
                  <a:gd name="connsiteX36" fmla="*/ 5339 w 10068"/>
                  <a:gd name="connsiteY36" fmla="*/ 5927 h 10078"/>
                  <a:gd name="connsiteX37" fmla="*/ 5815 w 10068"/>
                  <a:gd name="connsiteY37" fmla="*/ 5040 h 10078"/>
                  <a:gd name="connsiteX38" fmla="*/ 7163 w 10068"/>
                  <a:gd name="connsiteY38" fmla="*/ 4293 h 10078"/>
                  <a:gd name="connsiteX39" fmla="*/ 8086 w 10068"/>
                  <a:gd name="connsiteY39" fmla="*/ 3607 h 10078"/>
                  <a:gd name="connsiteX40" fmla="*/ 8240 w 10068"/>
                  <a:gd name="connsiteY40" fmla="*/ 3193 h 10078"/>
                  <a:gd name="connsiteX41" fmla="*/ 8360 w 10068"/>
                  <a:gd name="connsiteY41" fmla="*/ 3438 h 10078"/>
                  <a:gd name="connsiteX42" fmla="*/ 8592 w 10068"/>
                  <a:gd name="connsiteY42" fmla="*/ 3204 h 10078"/>
                  <a:gd name="connsiteX43" fmla="*/ 8864 w 10068"/>
                  <a:gd name="connsiteY43" fmla="*/ 3515 h 10078"/>
                  <a:gd name="connsiteX44" fmla="*/ 9150 w 10068"/>
                  <a:gd name="connsiteY44" fmla="*/ 3765 h 10078"/>
                  <a:gd name="connsiteX45" fmla="*/ 9341 w 10068"/>
                  <a:gd name="connsiteY45" fmla="*/ 4199 h 10078"/>
                  <a:gd name="connsiteX46" fmla="*/ 9477 w 10068"/>
                  <a:gd name="connsiteY46" fmla="*/ 3671 h 10078"/>
                  <a:gd name="connsiteX47" fmla="*/ 9314 w 10068"/>
                  <a:gd name="connsiteY47" fmla="*/ 4480 h 10078"/>
                  <a:gd name="connsiteX48" fmla="*/ 9409 w 10068"/>
                  <a:gd name="connsiteY48" fmla="*/ 4464 h 10078"/>
                  <a:gd name="connsiteX49" fmla="*/ 10049 w 10068"/>
                  <a:gd name="connsiteY49" fmla="*/ 3639 h 10078"/>
                  <a:gd name="connsiteX50" fmla="*/ 9423 w 10068"/>
                  <a:gd name="connsiteY50" fmla="*/ 2240 h 10078"/>
                  <a:gd name="connsiteX0" fmla="*/ 9423 w 10068"/>
                  <a:gd name="connsiteY0" fmla="*/ 2240 h 10078"/>
                  <a:gd name="connsiteX1" fmla="*/ 9395 w 10068"/>
                  <a:gd name="connsiteY1" fmla="*/ 2209 h 10078"/>
                  <a:gd name="connsiteX2" fmla="*/ 7884 w 10068"/>
                  <a:gd name="connsiteY2" fmla="*/ 1198 h 10078"/>
                  <a:gd name="connsiteX3" fmla="*/ 6863 w 10068"/>
                  <a:gd name="connsiteY3" fmla="*/ 887 h 10078"/>
                  <a:gd name="connsiteX4" fmla="*/ 5365 w 10068"/>
                  <a:gd name="connsiteY4" fmla="*/ 452 h 10078"/>
                  <a:gd name="connsiteX5" fmla="*/ 5392 w 10068"/>
                  <a:gd name="connsiteY5" fmla="*/ 265 h 10078"/>
                  <a:gd name="connsiteX6" fmla="*/ 4985 w 10068"/>
                  <a:gd name="connsiteY6" fmla="*/ 374 h 10078"/>
                  <a:gd name="connsiteX7" fmla="*/ 4848 w 10068"/>
                  <a:gd name="connsiteY7" fmla="*/ 32 h 10078"/>
                  <a:gd name="connsiteX8" fmla="*/ 4671 w 10068"/>
                  <a:gd name="connsiteY8" fmla="*/ 327 h 10078"/>
                  <a:gd name="connsiteX9" fmla="*/ 3309 w 10068"/>
                  <a:gd name="connsiteY9" fmla="*/ 250 h 10078"/>
                  <a:gd name="connsiteX10" fmla="*/ 1730 w 10068"/>
                  <a:gd name="connsiteY10" fmla="*/ 825 h 10078"/>
                  <a:gd name="connsiteX11" fmla="*/ 804 w 10068"/>
                  <a:gd name="connsiteY11" fmla="*/ 2318 h 10078"/>
                  <a:gd name="connsiteX12" fmla="*/ 505 w 10068"/>
                  <a:gd name="connsiteY12" fmla="*/ 3422 h 10078"/>
                  <a:gd name="connsiteX13" fmla="*/ 505 w 10068"/>
                  <a:gd name="connsiteY13" fmla="*/ 4324 h 10078"/>
                  <a:gd name="connsiteX14" fmla="*/ 273 w 10068"/>
                  <a:gd name="connsiteY14" fmla="*/ 4852 h 10078"/>
                  <a:gd name="connsiteX15" fmla="*/ 191 w 10068"/>
                  <a:gd name="connsiteY15" fmla="*/ 5367 h 10078"/>
                  <a:gd name="connsiteX16" fmla="*/ 7 w 10068"/>
                  <a:gd name="connsiteY16" fmla="*/ 6303 h 10078"/>
                  <a:gd name="connsiteX17" fmla="*/ 89 w 10068"/>
                  <a:gd name="connsiteY17" fmla="*/ 6719 h 10078"/>
                  <a:gd name="connsiteX18" fmla="*/ 840 w 10068"/>
                  <a:gd name="connsiteY18" fmla="*/ 8381 h 10078"/>
                  <a:gd name="connsiteX19" fmla="*/ 917 w 10068"/>
                  <a:gd name="connsiteY19" fmla="*/ 8893 h 10078"/>
                  <a:gd name="connsiteX20" fmla="*/ 982 w 10068"/>
                  <a:gd name="connsiteY20" fmla="*/ 9099 h 10078"/>
                  <a:gd name="connsiteX21" fmla="*/ 1580 w 10068"/>
                  <a:gd name="connsiteY21" fmla="*/ 9830 h 10078"/>
                  <a:gd name="connsiteX22" fmla="*/ 1635 w 10068"/>
                  <a:gd name="connsiteY22" fmla="*/ 9877 h 10078"/>
                  <a:gd name="connsiteX23" fmla="*/ 1767 w 10068"/>
                  <a:gd name="connsiteY23" fmla="*/ 9968 h 10078"/>
                  <a:gd name="connsiteX24" fmla="*/ 1800 w 10068"/>
                  <a:gd name="connsiteY24" fmla="*/ 10078 h 10078"/>
                  <a:gd name="connsiteX25" fmla="*/ 2361 w 10068"/>
                  <a:gd name="connsiteY25" fmla="*/ 9938 h 10078"/>
                  <a:gd name="connsiteX26" fmla="*/ 1971 w 10068"/>
                  <a:gd name="connsiteY26" fmla="*/ 9687 h 10078"/>
                  <a:gd name="connsiteX27" fmla="*/ 2559 w 10068"/>
                  <a:gd name="connsiteY27" fmla="*/ 9621 h 10078"/>
                  <a:gd name="connsiteX28" fmla="*/ 3009 w 10068"/>
                  <a:gd name="connsiteY28" fmla="*/ 8409 h 10078"/>
                  <a:gd name="connsiteX29" fmla="*/ 3132 w 10068"/>
                  <a:gd name="connsiteY29" fmla="*/ 7435 h 10078"/>
                  <a:gd name="connsiteX30" fmla="*/ 4113 w 10068"/>
                  <a:gd name="connsiteY30" fmla="*/ 6439 h 10078"/>
                  <a:gd name="connsiteX31" fmla="*/ 4031 w 10068"/>
                  <a:gd name="connsiteY31" fmla="*/ 7062 h 10078"/>
                  <a:gd name="connsiteX32" fmla="*/ 3459 w 10068"/>
                  <a:gd name="connsiteY32" fmla="*/ 7497 h 10078"/>
                  <a:gd name="connsiteX33" fmla="*/ 4194 w 10068"/>
                  <a:gd name="connsiteY33" fmla="*/ 7435 h 10078"/>
                  <a:gd name="connsiteX34" fmla="*/ 3908 w 10068"/>
                  <a:gd name="connsiteY34" fmla="*/ 7777 h 10078"/>
                  <a:gd name="connsiteX35" fmla="*/ 5339 w 10068"/>
                  <a:gd name="connsiteY35" fmla="*/ 7124 h 10078"/>
                  <a:gd name="connsiteX36" fmla="*/ 5339 w 10068"/>
                  <a:gd name="connsiteY36" fmla="*/ 5927 h 10078"/>
                  <a:gd name="connsiteX37" fmla="*/ 5815 w 10068"/>
                  <a:gd name="connsiteY37" fmla="*/ 5040 h 10078"/>
                  <a:gd name="connsiteX38" fmla="*/ 7163 w 10068"/>
                  <a:gd name="connsiteY38" fmla="*/ 4293 h 10078"/>
                  <a:gd name="connsiteX39" fmla="*/ 8086 w 10068"/>
                  <a:gd name="connsiteY39" fmla="*/ 3607 h 10078"/>
                  <a:gd name="connsiteX40" fmla="*/ 8240 w 10068"/>
                  <a:gd name="connsiteY40" fmla="*/ 3193 h 10078"/>
                  <a:gd name="connsiteX41" fmla="*/ 8360 w 10068"/>
                  <a:gd name="connsiteY41" fmla="*/ 3438 h 10078"/>
                  <a:gd name="connsiteX42" fmla="*/ 8592 w 10068"/>
                  <a:gd name="connsiteY42" fmla="*/ 3204 h 10078"/>
                  <a:gd name="connsiteX43" fmla="*/ 8864 w 10068"/>
                  <a:gd name="connsiteY43" fmla="*/ 3515 h 10078"/>
                  <a:gd name="connsiteX44" fmla="*/ 9150 w 10068"/>
                  <a:gd name="connsiteY44" fmla="*/ 3765 h 10078"/>
                  <a:gd name="connsiteX45" fmla="*/ 9341 w 10068"/>
                  <a:gd name="connsiteY45" fmla="*/ 4199 h 10078"/>
                  <a:gd name="connsiteX46" fmla="*/ 9477 w 10068"/>
                  <a:gd name="connsiteY46" fmla="*/ 3671 h 10078"/>
                  <a:gd name="connsiteX47" fmla="*/ 9314 w 10068"/>
                  <a:gd name="connsiteY47" fmla="*/ 4480 h 10078"/>
                  <a:gd name="connsiteX48" fmla="*/ 9409 w 10068"/>
                  <a:gd name="connsiteY48" fmla="*/ 4464 h 10078"/>
                  <a:gd name="connsiteX49" fmla="*/ 10049 w 10068"/>
                  <a:gd name="connsiteY49" fmla="*/ 3639 h 10078"/>
                  <a:gd name="connsiteX50" fmla="*/ 9423 w 10068"/>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124 h 10078"/>
                  <a:gd name="connsiteX36" fmla="*/ 5350 w 10079"/>
                  <a:gd name="connsiteY36" fmla="*/ 5927 h 10078"/>
                  <a:gd name="connsiteX37" fmla="*/ 582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124 h 10078"/>
                  <a:gd name="connsiteX36" fmla="*/ 5350 w 10079"/>
                  <a:gd name="connsiteY36" fmla="*/ 5927 h 10078"/>
                  <a:gd name="connsiteX37" fmla="*/ 6007 w 10079"/>
                  <a:gd name="connsiteY37" fmla="*/ 535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124 h 10078"/>
                  <a:gd name="connsiteX36" fmla="*/ 5712 w 10079"/>
                  <a:gd name="connsiteY36" fmla="*/ 5617 h 10078"/>
                  <a:gd name="connsiteX37" fmla="*/ 6007 w 10079"/>
                  <a:gd name="connsiteY37" fmla="*/ 535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124 h 10078"/>
                  <a:gd name="connsiteX36" fmla="*/ 5712 w 10079"/>
                  <a:gd name="connsiteY36" fmla="*/ 5617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12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919 w 10079"/>
                  <a:gd name="connsiteY34" fmla="*/ 7777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470 w 10079"/>
                  <a:gd name="connsiteY32" fmla="*/ 7497 h 10078"/>
                  <a:gd name="connsiteX33" fmla="*/ 4205 w 10079"/>
                  <a:gd name="connsiteY33" fmla="*/ 7435 h 10078"/>
                  <a:gd name="connsiteX34" fmla="*/ 3783 w 10079"/>
                  <a:gd name="connsiteY34" fmla="*/ 7958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379 w 10079"/>
                  <a:gd name="connsiteY32" fmla="*/ 7523 h 10078"/>
                  <a:gd name="connsiteX33" fmla="*/ 4205 w 10079"/>
                  <a:gd name="connsiteY33" fmla="*/ 7435 h 10078"/>
                  <a:gd name="connsiteX34" fmla="*/ 3783 w 10079"/>
                  <a:gd name="connsiteY34" fmla="*/ 7958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379 w 10079"/>
                  <a:gd name="connsiteY32" fmla="*/ 7523 h 10078"/>
                  <a:gd name="connsiteX33" fmla="*/ 4205 w 10079"/>
                  <a:gd name="connsiteY33" fmla="*/ 7435 h 10078"/>
                  <a:gd name="connsiteX34" fmla="*/ 3783 w 10079"/>
                  <a:gd name="connsiteY34" fmla="*/ 7958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379 w 10079"/>
                  <a:gd name="connsiteY32" fmla="*/ 7523 h 10078"/>
                  <a:gd name="connsiteX33" fmla="*/ 4205 w 10079"/>
                  <a:gd name="connsiteY33" fmla="*/ 7435 h 10078"/>
                  <a:gd name="connsiteX34" fmla="*/ 3783 w 10079"/>
                  <a:gd name="connsiteY34" fmla="*/ 7958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 name="connsiteX0" fmla="*/ 9434 w 10079"/>
                  <a:gd name="connsiteY0" fmla="*/ 2240 h 10078"/>
                  <a:gd name="connsiteX1" fmla="*/ 9406 w 10079"/>
                  <a:gd name="connsiteY1" fmla="*/ 2209 h 10078"/>
                  <a:gd name="connsiteX2" fmla="*/ 7895 w 10079"/>
                  <a:gd name="connsiteY2" fmla="*/ 1198 h 10078"/>
                  <a:gd name="connsiteX3" fmla="*/ 6874 w 10079"/>
                  <a:gd name="connsiteY3" fmla="*/ 887 h 10078"/>
                  <a:gd name="connsiteX4" fmla="*/ 5376 w 10079"/>
                  <a:gd name="connsiteY4" fmla="*/ 452 h 10078"/>
                  <a:gd name="connsiteX5" fmla="*/ 5403 w 10079"/>
                  <a:gd name="connsiteY5" fmla="*/ 265 h 10078"/>
                  <a:gd name="connsiteX6" fmla="*/ 4996 w 10079"/>
                  <a:gd name="connsiteY6" fmla="*/ 374 h 10078"/>
                  <a:gd name="connsiteX7" fmla="*/ 4859 w 10079"/>
                  <a:gd name="connsiteY7" fmla="*/ 32 h 10078"/>
                  <a:gd name="connsiteX8" fmla="*/ 4682 w 10079"/>
                  <a:gd name="connsiteY8" fmla="*/ 327 h 10078"/>
                  <a:gd name="connsiteX9" fmla="*/ 3320 w 10079"/>
                  <a:gd name="connsiteY9" fmla="*/ 250 h 10078"/>
                  <a:gd name="connsiteX10" fmla="*/ 1741 w 10079"/>
                  <a:gd name="connsiteY10" fmla="*/ 825 h 10078"/>
                  <a:gd name="connsiteX11" fmla="*/ 815 w 10079"/>
                  <a:gd name="connsiteY11" fmla="*/ 2318 h 10078"/>
                  <a:gd name="connsiteX12" fmla="*/ 516 w 10079"/>
                  <a:gd name="connsiteY12" fmla="*/ 3422 h 10078"/>
                  <a:gd name="connsiteX13" fmla="*/ 516 w 10079"/>
                  <a:gd name="connsiteY13" fmla="*/ 4324 h 10078"/>
                  <a:gd name="connsiteX14" fmla="*/ 284 w 10079"/>
                  <a:gd name="connsiteY14" fmla="*/ 4852 h 10078"/>
                  <a:gd name="connsiteX15" fmla="*/ 202 w 10079"/>
                  <a:gd name="connsiteY15" fmla="*/ 5367 h 10078"/>
                  <a:gd name="connsiteX16" fmla="*/ 6 w 10079"/>
                  <a:gd name="connsiteY16" fmla="*/ 6346 h 10078"/>
                  <a:gd name="connsiteX17" fmla="*/ 100 w 10079"/>
                  <a:gd name="connsiteY17" fmla="*/ 6719 h 10078"/>
                  <a:gd name="connsiteX18" fmla="*/ 851 w 10079"/>
                  <a:gd name="connsiteY18" fmla="*/ 8381 h 10078"/>
                  <a:gd name="connsiteX19" fmla="*/ 928 w 10079"/>
                  <a:gd name="connsiteY19" fmla="*/ 8893 h 10078"/>
                  <a:gd name="connsiteX20" fmla="*/ 993 w 10079"/>
                  <a:gd name="connsiteY20" fmla="*/ 9099 h 10078"/>
                  <a:gd name="connsiteX21" fmla="*/ 1591 w 10079"/>
                  <a:gd name="connsiteY21" fmla="*/ 9830 h 10078"/>
                  <a:gd name="connsiteX22" fmla="*/ 1646 w 10079"/>
                  <a:gd name="connsiteY22" fmla="*/ 9877 h 10078"/>
                  <a:gd name="connsiteX23" fmla="*/ 1778 w 10079"/>
                  <a:gd name="connsiteY23" fmla="*/ 9968 h 10078"/>
                  <a:gd name="connsiteX24" fmla="*/ 1811 w 10079"/>
                  <a:gd name="connsiteY24" fmla="*/ 10078 h 10078"/>
                  <a:gd name="connsiteX25" fmla="*/ 2372 w 10079"/>
                  <a:gd name="connsiteY25" fmla="*/ 9938 h 10078"/>
                  <a:gd name="connsiteX26" fmla="*/ 1982 w 10079"/>
                  <a:gd name="connsiteY26" fmla="*/ 9687 h 10078"/>
                  <a:gd name="connsiteX27" fmla="*/ 2570 w 10079"/>
                  <a:gd name="connsiteY27" fmla="*/ 9621 h 10078"/>
                  <a:gd name="connsiteX28" fmla="*/ 3020 w 10079"/>
                  <a:gd name="connsiteY28" fmla="*/ 8409 h 10078"/>
                  <a:gd name="connsiteX29" fmla="*/ 3143 w 10079"/>
                  <a:gd name="connsiteY29" fmla="*/ 7435 h 10078"/>
                  <a:gd name="connsiteX30" fmla="*/ 4124 w 10079"/>
                  <a:gd name="connsiteY30" fmla="*/ 6439 h 10078"/>
                  <a:gd name="connsiteX31" fmla="*/ 4042 w 10079"/>
                  <a:gd name="connsiteY31" fmla="*/ 7062 h 10078"/>
                  <a:gd name="connsiteX32" fmla="*/ 3379 w 10079"/>
                  <a:gd name="connsiteY32" fmla="*/ 7523 h 10078"/>
                  <a:gd name="connsiteX33" fmla="*/ 4205 w 10079"/>
                  <a:gd name="connsiteY33" fmla="*/ 7435 h 10078"/>
                  <a:gd name="connsiteX34" fmla="*/ 3783 w 10079"/>
                  <a:gd name="connsiteY34" fmla="*/ 7958 h 10078"/>
                  <a:gd name="connsiteX35" fmla="*/ 5350 w 10079"/>
                  <a:gd name="connsiteY35" fmla="*/ 7434 h 10078"/>
                  <a:gd name="connsiteX36" fmla="*/ 5576 w 10079"/>
                  <a:gd name="connsiteY36" fmla="*/ 5539 h 10078"/>
                  <a:gd name="connsiteX37" fmla="*/ 6166 w 10079"/>
                  <a:gd name="connsiteY37" fmla="*/ 5040 h 10078"/>
                  <a:gd name="connsiteX38" fmla="*/ 7174 w 10079"/>
                  <a:gd name="connsiteY38" fmla="*/ 4293 h 10078"/>
                  <a:gd name="connsiteX39" fmla="*/ 8097 w 10079"/>
                  <a:gd name="connsiteY39" fmla="*/ 3607 h 10078"/>
                  <a:gd name="connsiteX40" fmla="*/ 8251 w 10079"/>
                  <a:gd name="connsiteY40" fmla="*/ 3193 h 10078"/>
                  <a:gd name="connsiteX41" fmla="*/ 8371 w 10079"/>
                  <a:gd name="connsiteY41" fmla="*/ 3438 h 10078"/>
                  <a:gd name="connsiteX42" fmla="*/ 8603 w 10079"/>
                  <a:gd name="connsiteY42" fmla="*/ 3204 h 10078"/>
                  <a:gd name="connsiteX43" fmla="*/ 8875 w 10079"/>
                  <a:gd name="connsiteY43" fmla="*/ 3515 h 10078"/>
                  <a:gd name="connsiteX44" fmla="*/ 9161 w 10079"/>
                  <a:gd name="connsiteY44" fmla="*/ 3765 h 10078"/>
                  <a:gd name="connsiteX45" fmla="*/ 9352 w 10079"/>
                  <a:gd name="connsiteY45" fmla="*/ 4199 h 10078"/>
                  <a:gd name="connsiteX46" fmla="*/ 9488 w 10079"/>
                  <a:gd name="connsiteY46" fmla="*/ 3671 h 10078"/>
                  <a:gd name="connsiteX47" fmla="*/ 9325 w 10079"/>
                  <a:gd name="connsiteY47" fmla="*/ 4480 h 10078"/>
                  <a:gd name="connsiteX48" fmla="*/ 9420 w 10079"/>
                  <a:gd name="connsiteY48" fmla="*/ 4464 h 10078"/>
                  <a:gd name="connsiteX49" fmla="*/ 10060 w 10079"/>
                  <a:gd name="connsiteY49" fmla="*/ 3639 h 10078"/>
                  <a:gd name="connsiteX50" fmla="*/ 9434 w 10079"/>
                  <a:gd name="connsiteY50" fmla="*/ 2240 h 1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9" h="10078">
                    <a:moveTo>
                      <a:pt x="9434" y="2240"/>
                    </a:moveTo>
                    <a:cubicBezTo>
                      <a:pt x="9434" y="2224"/>
                      <a:pt x="9420" y="2224"/>
                      <a:pt x="9406" y="2209"/>
                    </a:cubicBezTo>
                    <a:cubicBezTo>
                      <a:pt x="9025" y="1991"/>
                      <a:pt x="8181" y="1416"/>
                      <a:pt x="7895" y="1198"/>
                    </a:cubicBezTo>
                    <a:cubicBezTo>
                      <a:pt x="7610" y="965"/>
                      <a:pt x="7283" y="1090"/>
                      <a:pt x="6874" y="887"/>
                    </a:cubicBezTo>
                    <a:cubicBezTo>
                      <a:pt x="6480" y="685"/>
                      <a:pt x="5717" y="436"/>
                      <a:pt x="5376" y="452"/>
                    </a:cubicBezTo>
                    <a:cubicBezTo>
                      <a:pt x="5023" y="468"/>
                      <a:pt x="5335" y="327"/>
                      <a:pt x="5403" y="265"/>
                    </a:cubicBezTo>
                    <a:cubicBezTo>
                      <a:pt x="5485" y="203"/>
                      <a:pt x="5118" y="265"/>
                      <a:pt x="4996" y="374"/>
                    </a:cubicBezTo>
                    <a:cubicBezTo>
                      <a:pt x="4859" y="468"/>
                      <a:pt x="4996" y="187"/>
                      <a:pt x="4859" y="32"/>
                    </a:cubicBezTo>
                    <a:cubicBezTo>
                      <a:pt x="4737" y="-108"/>
                      <a:pt x="4804" y="265"/>
                      <a:pt x="4682" y="327"/>
                    </a:cubicBezTo>
                    <a:cubicBezTo>
                      <a:pt x="4560" y="390"/>
                      <a:pt x="3974" y="78"/>
                      <a:pt x="3320" y="250"/>
                    </a:cubicBezTo>
                    <a:cubicBezTo>
                      <a:pt x="2667" y="405"/>
                      <a:pt x="2081" y="685"/>
                      <a:pt x="1741" y="825"/>
                    </a:cubicBezTo>
                    <a:cubicBezTo>
                      <a:pt x="1400" y="965"/>
                      <a:pt x="829" y="1805"/>
                      <a:pt x="815" y="2318"/>
                    </a:cubicBezTo>
                    <a:cubicBezTo>
                      <a:pt x="801" y="2831"/>
                      <a:pt x="638" y="3173"/>
                      <a:pt x="516" y="3422"/>
                    </a:cubicBezTo>
                    <a:cubicBezTo>
                      <a:pt x="393" y="3671"/>
                      <a:pt x="420" y="3998"/>
                      <a:pt x="516" y="4324"/>
                    </a:cubicBezTo>
                    <a:cubicBezTo>
                      <a:pt x="516" y="4324"/>
                      <a:pt x="379" y="4619"/>
                      <a:pt x="284" y="4852"/>
                    </a:cubicBezTo>
                    <a:cubicBezTo>
                      <a:pt x="202" y="5071"/>
                      <a:pt x="312" y="5056"/>
                      <a:pt x="202" y="5367"/>
                    </a:cubicBezTo>
                    <a:cubicBezTo>
                      <a:pt x="107" y="5600"/>
                      <a:pt x="-34" y="5957"/>
                      <a:pt x="6" y="6346"/>
                    </a:cubicBezTo>
                    <a:cubicBezTo>
                      <a:pt x="20" y="6513"/>
                      <a:pt x="58" y="6580"/>
                      <a:pt x="100" y="6719"/>
                    </a:cubicBezTo>
                    <a:cubicBezTo>
                      <a:pt x="250" y="7248"/>
                      <a:pt x="713" y="8019"/>
                      <a:pt x="851" y="8381"/>
                    </a:cubicBezTo>
                    <a:cubicBezTo>
                      <a:pt x="989" y="8743"/>
                      <a:pt x="887" y="8690"/>
                      <a:pt x="928" y="8893"/>
                    </a:cubicBezTo>
                    <a:cubicBezTo>
                      <a:pt x="941" y="8908"/>
                      <a:pt x="978" y="9068"/>
                      <a:pt x="993" y="9099"/>
                    </a:cubicBezTo>
                    <a:cubicBezTo>
                      <a:pt x="1210" y="9363"/>
                      <a:pt x="1400" y="9518"/>
                      <a:pt x="1591" y="9830"/>
                    </a:cubicBezTo>
                    <a:cubicBezTo>
                      <a:pt x="1605" y="9845"/>
                      <a:pt x="1615" y="9854"/>
                      <a:pt x="1646" y="9877"/>
                    </a:cubicBezTo>
                    <a:cubicBezTo>
                      <a:pt x="1677" y="9900"/>
                      <a:pt x="1751" y="9935"/>
                      <a:pt x="1778" y="9968"/>
                    </a:cubicBezTo>
                    <a:cubicBezTo>
                      <a:pt x="1805" y="10001"/>
                      <a:pt x="1712" y="10083"/>
                      <a:pt x="1811" y="10078"/>
                    </a:cubicBezTo>
                    <a:cubicBezTo>
                      <a:pt x="1910" y="10073"/>
                      <a:pt x="2352" y="9994"/>
                      <a:pt x="2372" y="9938"/>
                    </a:cubicBezTo>
                    <a:cubicBezTo>
                      <a:pt x="2535" y="9798"/>
                      <a:pt x="2050" y="9920"/>
                      <a:pt x="1982" y="9687"/>
                    </a:cubicBezTo>
                    <a:cubicBezTo>
                      <a:pt x="2138" y="9653"/>
                      <a:pt x="2397" y="9834"/>
                      <a:pt x="2570" y="9621"/>
                    </a:cubicBezTo>
                    <a:cubicBezTo>
                      <a:pt x="2743" y="9408"/>
                      <a:pt x="3006" y="8612"/>
                      <a:pt x="3020" y="8409"/>
                    </a:cubicBezTo>
                    <a:cubicBezTo>
                      <a:pt x="3073" y="7771"/>
                      <a:pt x="2994" y="7528"/>
                      <a:pt x="3143" y="7435"/>
                    </a:cubicBezTo>
                    <a:cubicBezTo>
                      <a:pt x="3280" y="7357"/>
                      <a:pt x="3906" y="7357"/>
                      <a:pt x="4124" y="6439"/>
                    </a:cubicBezTo>
                    <a:cubicBezTo>
                      <a:pt x="4151" y="6331"/>
                      <a:pt x="4205" y="6906"/>
                      <a:pt x="4042" y="7062"/>
                    </a:cubicBezTo>
                    <a:cubicBezTo>
                      <a:pt x="3879" y="7233"/>
                      <a:pt x="4159" y="6918"/>
                      <a:pt x="3379" y="7523"/>
                    </a:cubicBezTo>
                    <a:cubicBezTo>
                      <a:pt x="2599" y="8128"/>
                      <a:pt x="4115" y="7596"/>
                      <a:pt x="4205" y="7435"/>
                    </a:cubicBezTo>
                    <a:cubicBezTo>
                      <a:pt x="4253" y="7349"/>
                      <a:pt x="3592" y="7958"/>
                      <a:pt x="3783" y="7958"/>
                    </a:cubicBezTo>
                    <a:cubicBezTo>
                      <a:pt x="3974" y="7958"/>
                      <a:pt x="5006" y="7992"/>
                      <a:pt x="5350" y="7434"/>
                    </a:cubicBezTo>
                    <a:cubicBezTo>
                      <a:pt x="5613" y="7007"/>
                      <a:pt x="5440" y="5938"/>
                      <a:pt x="5576" y="5539"/>
                    </a:cubicBezTo>
                    <a:cubicBezTo>
                      <a:pt x="5712" y="5140"/>
                      <a:pt x="5566" y="5506"/>
                      <a:pt x="6166" y="5040"/>
                    </a:cubicBezTo>
                    <a:cubicBezTo>
                      <a:pt x="6765" y="4557"/>
                      <a:pt x="6820" y="4542"/>
                      <a:pt x="7174" y="4293"/>
                    </a:cubicBezTo>
                    <a:cubicBezTo>
                      <a:pt x="7515" y="4044"/>
                      <a:pt x="7918" y="3790"/>
                      <a:pt x="8097" y="3607"/>
                    </a:cubicBezTo>
                    <a:cubicBezTo>
                      <a:pt x="8276" y="3424"/>
                      <a:pt x="8205" y="3221"/>
                      <a:pt x="8251" y="3193"/>
                    </a:cubicBezTo>
                    <a:cubicBezTo>
                      <a:pt x="8333" y="3084"/>
                      <a:pt x="8399" y="3298"/>
                      <a:pt x="8371" y="3438"/>
                    </a:cubicBezTo>
                    <a:cubicBezTo>
                      <a:pt x="8331" y="3577"/>
                      <a:pt x="8590" y="3313"/>
                      <a:pt x="8603" y="3204"/>
                    </a:cubicBezTo>
                    <a:cubicBezTo>
                      <a:pt x="8617" y="3111"/>
                      <a:pt x="8767" y="3438"/>
                      <a:pt x="8875" y="3515"/>
                    </a:cubicBezTo>
                    <a:cubicBezTo>
                      <a:pt x="8930" y="3562"/>
                      <a:pt x="9052" y="3639"/>
                      <a:pt x="9161" y="3765"/>
                    </a:cubicBezTo>
                    <a:cubicBezTo>
                      <a:pt x="9284" y="3889"/>
                      <a:pt x="9379" y="4044"/>
                      <a:pt x="9352" y="4199"/>
                    </a:cubicBezTo>
                    <a:cubicBezTo>
                      <a:pt x="9352" y="4199"/>
                      <a:pt x="9529" y="3935"/>
                      <a:pt x="9488" y="3671"/>
                    </a:cubicBezTo>
                    <a:cubicBezTo>
                      <a:pt x="9488" y="3671"/>
                      <a:pt x="9570" y="4106"/>
                      <a:pt x="9325" y="4480"/>
                    </a:cubicBezTo>
                    <a:cubicBezTo>
                      <a:pt x="9325" y="4480"/>
                      <a:pt x="9366" y="4480"/>
                      <a:pt x="9420" y="4464"/>
                    </a:cubicBezTo>
                    <a:cubicBezTo>
                      <a:pt x="9597" y="4433"/>
                      <a:pt x="9979" y="4308"/>
                      <a:pt x="10060" y="3639"/>
                    </a:cubicBezTo>
                    <a:cubicBezTo>
                      <a:pt x="10169" y="2768"/>
                      <a:pt x="9802" y="2442"/>
                      <a:pt x="9434" y="2240"/>
                    </a:cubicBezTo>
                    <a:close/>
                  </a:path>
                </a:pathLst>
              </a:custGeom>
              <a:solidFill>
                <a:srgbClr val="38291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42">
                <a:extLst>
                  <a:ext uri="{FF2B5EF4-FFF2-40B4-BE49-F238E27FC236}">
                    <a16:creationId xmlns:a16="http://schemas.microsoft.com/office/drawing/2014/main" id="{F3960DD5-CC96-2117-0C4F-B19036621DAC}"/>
                  </a:ext>
                </a:extLst>
              </p:cNvPr>
              <p:cNvSpPr>
                <a:spLocks/>
              </p:cNvSpPr>
              <p:nvPr/>
            </p:nvSpPr>
            <p:spPr bwMode="gray">
              <a:xfrm>
                <a:off x="2007390" y="3245975"/>
                <a:ext cx="1128178" cy="1214685"/>
              </a:xfrm>
              <a:custGeom>
                <a:avLst/>
                <a:gdLst>
                  <a:gd name="T0" fmla="*/ 571 w 573"/>
                  <a:gd name="T1" fmla="*/ 144 h 617"/>
                  <a:gd name="T2" fmla="*/ 527 w 573"/>
                  <a:gd name="T3" fmla="*/ 95 h 617"/>
                  <a:gd name="T4" fmla="*/ 499 w 573"/>
                  <a:gd name="T5" fmla="*/ 89 h 617"/>
                  <a:gd name="T6" fmla="*/ 515 w 573"/>
                  <a:gd name="T7" fmla="*/ 87 h 617"/>
                  <a:gd name="T8" fmla="*/ 479 w 573"/>
                  <a:gd name="T9" fmla="*/ 71 h 617"/>
                  <a:gd name="T10" fmla="*/ 490 w 573"/>
                  <a:gd name="T11" fmla="*/ 63 h 617"/>
                  <a:gd name="T12" fmla="*/ 478 w 573"/>
                  <a:gd name="T13" fmla="*/ 53 h 617"/>
                  <a:gd name="T14" fmla="*/ 434 w 573"/>
                  <a:gd name="T15" fmla="*/ 21 h 617"/>
                  <a:gd name="T16" fmla="*/ 388 w 573"/>
                  <a:gd name="T17" fmla="*/ 15 h 617"/>
                  <a:gd name="T18" fmla="*/ 363 w 573"/>
                  <a:gd name="T19" fmla="*/ 69 h 617"/>
                  <a:gd name="T20" fmla="*/ 307 w 573"/>
                  <a:gd name="T21" fmla="*/ 137 h 617"/>
                  <a:gd name="T22" fmla="*/ 202 w 573"/>
                  <a:gd name="T23" fmla="*/ 187 h 617"/>
                  <a:gd name="T24" fmla="*/ 182 w 573"/>
                  <a:gd name="T25" fmla="*/ 171 h 617"/>
                  <a:gd name="T26" fmla="*/ 136 w 573"/>
                  <a:gd name="T27" fmla="*/ 122 h 617"/>
                  <a:gd name="T28" fmla="*/ 138 w 573"/>
                  <a:gd name="T29" fmla="*/ 177 h 617"/>
                  <a:gd name="T30" fmla="*/ 137 w 573"/>
                  <a:gd name="T31" fmla="*/ 179 h 617"/>
                  <a:gd name="T32" fmla="*/ 134 w 573"/>
                  <a:gd name="T33" fmla="*/ 225 h 617"/>
                  <a:gd name="T34" fmla="*/ 155 w 573"/>
                  <a:gd name="T35" fmla="*/ 300 h 617"/>
                  <a:gd name="T36" fmla="*/ 154 w 573"/>
                  <a:gd name="T37" fmla="*/ 348 h 617"/>
                  <a:gd name="T38" fmla="*/ 110 w 573"/>
                  <a:gd name="T39" fmla="*/ 363 h 617"/>
                  <a:gd name="T40" fmla="*/ 100 w 573"/>
                  <a:gd name="T41" fmla="*/ 409 h 617"/>
                  <a:gd name="T42" fmla="*/ 84 w 573"/>
                  <a:gd name="T43" fmla="*/ 421 h 617"/>
                  <a:gd name="T44" fmla="*/ 82 w 573"/>
                  <a:gd name="T45" fmla="*/ 433 h 617"/>
                  <a:gd name="T46" fmla="*/ 82 w 573"/>
                  <a:gd name="T47" fmla="*/ 456 h 617"/>
                  <a:gd name="T48" fmla="*/ 67 w 573"/>
                  <a:gd name="T49" fmla="*/ 483 h 617"/>
                  <a:gd name="T50" fmla="*/ 47 w 573"/>
                  <a:gd name="T51" fmla="*/ 547 h 617"/>
                  <a:gd name="T52" fmla="*/ 5 w 573"/>
                  <a:gd name="T53" fmla="*/ 550 h 617"/>
                  <a:gd name="T54" fmla="*/ 28 w 573"/>
                  <a:gd name="T55" fmla="*/ 608 h 617"/>
                  <a:gd name="T56" fmla="*/ 111 w 573"/>
                  <a:gd name="T57" fmla="*/ 585 h 617"/>
                  <a:gd name="T58" fmla="*/ 139 w 573"/>
                  <a:gd name="T59" fmla="*/ 577 h 617"/>
                  <a:gd name="T60" fmla="*/ 184 w 573"/>
                  <a:gd name="T61" fmla="*/ 559 h 617"/>
                  <a:gd name="T62" fmla="*/ 286 w 573"/>
                  <a:gd name="T63" fmla="*/ 612 h 617"/>
                  <a:gd name="T64" fmla="*/ 314 w 573"/>
                  <a:gd name="T65" fmla="*/ 612 h 617"/>
                  <a:gd name="T66" fmla="*/ 344 w 573"/>
                  <a:gd name="T67" fmla="*/ 564 h 617"/>
                  <a:gd name="T68" fmla="*/ 359 w 573"/>
                  <a:gd name="T69" fmla="*/ 537 h 617"/>
                  <a:gd name="T70" fmla="*/ 371 w 573"/>
                  <a:gd name="T71" fmla="*/ 520 h 617"/>
                  <a:gd name="T72" fmla="*/ 408 w 573"/>
                  <a:gd name="T73" fmla="*/ 473 h 617"/>
                  <a:gd name="T74" fmla="*/ 426 w 573"/>
                  <a:gd name="T75" fmla="*/ 453 h 617"/>
                  <a:gd name="T76" fmla="*/ 443 w 573"/>
                  <a:gd name="T77" fmla="*/ 463 h 617"/>
                  <a:gd name="T78" fmla="*/ 475 w 573"/>
                  <a:gd name="T79" fmla="*/ 448 h 617"/>
                  <a:gd name="T80" fmla="*/ 482 w 573"/>
                  <a:gd name="T81" fmla="*/ 360 h 617"/>
                  <a:gd name="T82" fmla="*/ 512 w 573"/>
                  <a:gd name="T83" fmla="*/ 317 h 617"/>
                  <a:gd name="T84" fmla="*/ 552 w 573"/>
                  <a:gd name="T85" fmla="*/ 268 h 617"/>
                  <a:gd name="T86" fmla="*/ 572 w 573"/>
                  <a:gd name="T87" fmla="*/ 181 h 617"/>
                  <a:gd name="T88" fmla="*/ 572 w 573"/>
                  <a:gd name="T89" fmla="*/ 179 h 617"/>
                  <a:gd name="T90" fmla="*/ 571 w 573"/>
                  <a:gd name="T91" fmla="*/ 14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3" h="617">
                    <a:moveTo>
                      <a:pt x="571" y="144"/>
                    </a:moveTo>
                    <a:cubicBezTo>
                      <a:pt x="568" y="139"/>
                      <a:pt x="555" y="97"/>
                      <a:pt x="527" y="95"/>
                    </a:cubicBezTo>
                    <a:cubicBezTo>
                      <a:pt x="527" y="95"/>
                      <a:pt x="504" y="92"/>
                      <a:pt x="499" y="89"/>
                    </a:cubicBezTo>
                    <a:cubicBezTo>
                      <a:pt x="499" y="89"/>
                      <a:pt x="486" y="84"/>
                      <a:pt x="515" y="87"/>
                    </a:cubicBezTo>
                    <a:cubicBezTo>
                      <a:pt x="515" y="87"/>
                      <a:pt x="487" y="79"/>
                      <a:pt x="479" y="71"/>
                    </a:cubicBezTo>
                    <a:cubicBezTo>
                      <a:pt x="471" y="63"/>
                      <a:pt x="464" y="60"/>
                      <a:pt x="490" y="63"/>
                    </a:cubicBezTo>
                    <a:cubicBezTo>
                      <a:pt x="503" y="65"/>
                      <a:pt x="478" y="53"/>
                      <a:pt x="478" y="53"/>
                    </a:cubicBezTo>
                    <a:cubicBezTo>
                      <a:pt x="478" y="53"/>
                      <a:pt x="458" y="43"/>
                      <a:pt x="434" y="21"/>
                    </a:cubicBezTo>
                    <a:cubicBezTo>
                      <a:pt x="410" y="0"/>
                      <a:pt x="392" y="4"/>
                      <a:pt x="388" y="15"/>
                    </a:cubicBezTo>
                    <a:cubicBezTo>
                      <a:pt x="384" y="25"/>
                      <a:pt x="392" y="44"/>
                      <a:pt x="363" y="69"/>
                    </a:cubicBezTo>
                    <a:cubicBezTo>
                      <a:pt x="334" y="95"/>
                      <a:pt x="322" y="123"/>
                      <a:pt x="307" y="137"/>
                    </a:cubicBezTo>
                    <a:cubicBezTo>
                      <a:pt x="292" y="152"/>
                      <a:pt x="210" y="175"/>
                      <a:pt x="202" y="187"/>
                    </a:cubicBezTo>
                    <a:cubicBezTo>
                      <a:pt x="194" y="199"/>
                      <a:pt x="190" y="192"/>
                      <a:pt x="182" y="171"/>
                    </a:cubicBezTo>
                    <a:cubicBezTo>
                      <a:pt x="176" y="155"/>
                      <a:pt x="152" y="135"/>
                      <a:pt x="136" y="122"/>
                    </a:cubicBezTo>
                    <a:cubicBezTo>
                      <a:pt x="137" y="133"/>
                      <a:pt x="139" y="173"/>
                      <a:pt x="138" y="177"/>
                    </a:cubicBezTo>
                    <a:cubicBezTo>
                      <a:pt x="138" y="177"/>
                      <a:pt x="137" y="178"/>
                      <a:pt x="137" y="179"/>
                    </a:cubicBezTo>
                    <a:cubicBezTo>
                      <a:pt x="135" y="184"/>
                      <a:pt x="129" y="204"/>
                      <a:pt x="134" y="225"/>
                    </a:cubicBezTo>
                    <a:cubicBezTo>
                      <a:pt x="139" y="251"/>
                      <a:pt x="151" y="287"/>
                      <a:pt x="155" y="300"/>
                    </a:cubicBezTo>
                    <a:cubicBezTo>
                      <a:pt x="159" y="313"/>
                      <a:pt x="176" y="339"/>
                      <a:pt x="154" y="348"/>
                    </a:cubicBezTo>
                    <a:cubicBezTo>
                      <a:pt x="131" y="357"/>
                      <a:pt x="112" y="357"/>
                      <a:pt x="110" y="363"/>
                    </a:cubicBezTo>
                    <a:cubicBezTo>
                      <a:pt x="107" y="368"/>
                      <a:pt x="111" y="404"/>
                      <a:pt x="100" y="409"/>
                    </a:cubicBezTo>
                    <a:cubicBezTo>
                      <a:pt x="100" y="409"/>
                      <a:pt x="92" y="420"/>
                      <a:pt x="84" y="421"/>
                    </a:cubicBezTo>
                    <a:cubicBezTo>
                      <a:pt x="76" y="423"/>
                      <a:pt x="76" y="431"/>
                      <a:pt x="82" y="433"/>
                    </a:cubicBezTo>
                    <a:cubicBezTo>
                      <a:pt x="87" y="436"/>
                      <a:pt x="94" y="455"/>
                      <a:pt x="82" y="456"/>
                    </a:cubicBezTo>
                    <a:cubicBezTo>
                      <a:pt x="82" y="456"/>
                      <a:pt x="68" y="472"/>
                      <a:pt x="67" y="483"/>
                    </a:cubicBezTo>
                    <a:cubicBezTo>
                      <a:pt x="66" y="493"/>
                      <a:pt x="72" y="539"/>
                      <a:pt x="47" y="547"/>
                    </a:cubicBezTo>
                    <a:cubicBezTo>
                      <a:pt x="38" y="549"/>
                      <a:pt x="23" y="550"/>
                      <a:pt x="5" y="550"/>
                    </a:cubicBezTo>
                    <a:cubicBezTo>
                      <a:pt x="0" y="551"/>
                      <a:pt x="17" y="610"/>
                      <a:pt x="28" y="608"/>
                    </a:cubicBezTo>
                    <a:cubicBezTo>
                      <a:pt x="59" y="603"/>
                      <a:pt x="111" y="585"/>
                      <a:pt x="111" y="585"/>
                    </a:cubicBezTo>
                    <a:cubicBezTo>
                      <a:pt x="111" y="585"/>
                      <a:pt x="138" y="578"/>
                      <a:pt x="139" y="577"/>
                    </a:cubicBezTo>
                    <a:cubicBezTo>
                      <a:pt x="147" y="572"/>
                      <a:pt x="175" y="553"/>
                      <a:pt x="184" y="559"/>
                    </a:cubicBezTo>
                    <a:cubicBezTo>
                      <a:pt x="195" y="565"/>
                      <a:pt x="271" y="617"/>
                      <a:pt x="286" y="612"/>
                    </a:cubicBezTo>
                    <a:cubicBezTo>
                      <a:pt x="286" y="612"/>
                      <a:pt x="306" y="615"/>
                      <a:pt x="314" y="612"/>
                    </a:cubicBezTo>
                    <a:cubicBezTo>
                      <a:pt x="322" y="609"/>
                      <a:pt x="340" y="601"/>
                      <a:pt x="344" y="564"/>
                    </a:cubicBezTo>
                    <a:cubicBezTo>
                      <a:pt x="344" y="564"/>
                      <a:pt x="352" y="538"/>
                      <a:pt x="359" y="537"/>
                    </a:cubicBezTo>
                    <a:cubicBezTo>
                      <a:pt x="361" y="531"/>
                      <a:pt x="365" y="525"/>
                      <a:pt x="371" y="520"/>
                    </a:cubicBezTo>
                    <a:cubicBezTo>
                      <a:pt x="371" y="520"/>
                      <a:pt x="400" y="483"/>
                      <a:pt x="408" y="473"/>
                    </a:cubicBezTo>
                    <a:cubicBezTo>
                      <a:pt x="416" y="464"/>
                      <a:pt x="426" y="453"/>
                      <a:pt x="426" y="453"/>
                    </a:cubicBezTo>
                    <a:cubicBezTo>
                      <a:pt x="426" y="453"/>
                      <a:pt x="439" y="464"/>
                      <a:pt x="443" y="463"/>
                    </a:cubicBezTo>
                    <a:cubicBezTo>
                      <a:pt x="447" y="461"/>
                      <a:pt x="472" y="469"/>
                      <a:pt x="475" y="448"/>
                    </a:cubicBezTo>
                    <a:cubicBezTo>
                      <a:pt x="478" y="427"/>
                      <a:pt x="479" y="368"/>
                      <a:pt x="482" y="360"/>
                    </a:cubicBezTo>
                    <a:cubicBezTo>
                      <a:pt x="484" y="352"/>
                      <a:pt x="503" y="328"/>
                      <a:pt x="512" y="317"/>
                    </a:cubicBezTo>
                    <a:cubicBezTo>
                      <a:pt x="522" y="307"/>
                      <a:pt x="547" y="289"/>
                      <a:pt x="552" y="268"/>
                    </a:cubicBezTo>
                    <a:cubicBezTo>
                      <a:pt x="558" y="247"/>
                      <a:pt x="572" y="187"/>
                      <a:pt x="572" y="181"/>
                    </a:cubicBezTo>
                    <a:cubicBezTo>
                      <a:pt x="572" y="181"/>
                      <a:pt x="572" y="180"/>
                      <a:pt x="572" y="179"/>
                    </a:cubicBezTo>
                    <a:cubicBezTo>
                      <a:pt x="572" y="171"/>
                      <a:pt x="573" y="149"/>
                      <a:pt x="571" y="144"/>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3">
                <a:extLst>
                  <a:ext uri="{FF2B5EF4-FFF2-40B4-BE49-F238E27FC236}">
                    <a16:creationId xmlns:a16="http://schemas.microsoft.com/office/drawing/2014/main" id="{715764B1-B067-3BEC-81C6-359012F54DBE}"/>
                  </a:ext>
                </a:extLst>
              </p:cNvPr>
              <p:cNvSpPr>
                <a:spLocks/>
              </p:cNvSpPr>
              <p:nvPr/>
            </p:nvSpPr>
            <p:spPr bwMode="gray">
              <a:xfrm>
                <a:off x="1147138" y="3193110"/>
                <a:ext cx="1206274" cy="1728913"/>
              </a:xfrm>
              <a:custGeom>
                <a:avLst/>
                <a:gdLst>
                  <a:gd name="T0" fmla="*/ 592 w 613"/>
                  <a:gd name="T1" fmla="*/ 327 h 878"/>
                  <a:gd name="T2" fmla="*/ 571 w 613"/>
                  <a:gd name="T3" fmla="*/ 252 h 878"/>
                  <a:gd name="T4" fmla="*/ 574 w 613"/>
                  <a:gd name="T5" fmla="*/ 206 h 878"/>
                  <a:gd name="T6" fmla="*/ 575 w 613"/>
                  <a:gd name="T7" fmla="*/ 204 h 878"/>
                  <a:gd name="T8" fmla="*/ 573 w 613"/>
                  <a:gd name="T9" fmla="*/ 149 h 878"/>
                  <a:gd name="T10" fmla="*/ 573 w 613"/>
                  <a:gd name="T11" fmla="*/ 146 h 878"/>
                  <a:gd name="T12" fmla="*/ 569 w 613"/>
                  <a:gd name="T13" fmla="*/ 114 h 878"/>
                  <a:gd name="T14" fmla="*/ 572 w 613"/>
                  <a:gd name="T15" fmla="*/ 97 h 878"/>
                  <a:gd name="T16" fmla="*/ 565 w 613"/>
                  <a:gd name="T17" fmla="*/ 98 h 878"/>
                  <a:gd name="T18" fmla="*/ 577 w 613"/>
                  <a:gd name="T19" fmla="*/ 46 h 878"/>
                  <a:gd name="T20" fmla="*/ 567 w 613"/>
                  <a:gd name="T21" fmla="*/ 80 h 878"/>
                  <a:gd name="T22" fmla="*/ 553 w 613"/>
                  <a:gd name="T23" fmla="*/ 52 h 878"/>
                  <a:gd name="T24" fmla="*/ 532 w 613"/>
                  <a:gd name="T25" fmla="*/ 36 h 878"/>
                  <a:gd name="T26" fmla="*/ 512 w 613"/>
                  <a:gd name="T27" fmla="*/ 16 h 878"/>
                  <a:gd name="T28" fmla="*/ 495 w 613"/>
                  <a:gd name="T29" fmla="*/ 31 h 878"/>
                  <a:gd name="T30" fmla="*/ 487 w 613"/>
                  <a:gd name="T31" fmla="*/ 7 h 878"/>
                  <a:gd name="T32" fmla="*/ 473 w 613"/>
                  <a:gd name="T33" fmla="*/ 30 h 878"/>
                  <a:gd name="T34" fmla="*/ 407 w 613"/>
                  <a:gd name="T35" fmla="*/ 86 h 878"/>
                  <a:gd name="T36" fmla="*/ 308 w 613"/>
                  <a:gd name="T37" fmla="*/ 134 h 878"/>
                  <a:gd name="T38" fmla="*/ 273 w 613"/>
                  <a:gd name="T39" fmla="*/ 191 h 878"/>
                  <a:gd name="T40" fmla="*/ 273 w 613"/>
                  <a:gd name="T41" fmla="*/ 268 h 878"/>
                  <a:gd name="T42" fmla="*/ 168 w 613"/>
                  <a:gd name="T43" fmla="*/ 310 h 878"/>
                  <a:gd name="T44" fmla="*/ 189 w 613"/>
                  <a:gd name="T45" fmla="*/ 288 h 878"/>
                  <a:gd name="T46" fmla="*/ 135 w 613"/>
                  <a:gd name="T47" fmla="*/ 292 h 878"/>
                  <a:gd name="T48" fmla="*/ 177 w 613"/>
                  <a:gd name="T49" fmla="*/ 264 h 878"/>
                  <a:gd name="T50" fmla="*/ 183 w 613"/>
                  <a:gd name="T51" fmla="*/ 224 h 878"/>
                  <a:gd name="T52" fmla="*/ 111 w 613"/>
                  <a:gd name="T53" fmla="*/ 288 h 878"/>
                  <a:gd name="T54" fmla="*/ 101 w 613"/>
                  <a:gd name="T55" fmla="*/ 347 h 878"/>
                  <a:gd name="T56" fmla="*/ 68 w 613"/>
                  <a:gd name="T57" fmla="*/ 424 h 878"/>
                  <a:gd name="T58" fmla="*/ 23 w 613"/>
                  <a:gd name="T59" fmla="*/ 431 h 878"/>
                  <a:gd name="T60" fmla="*/ 47 w 613"/>
                  <a:gd name="T61" fmla="*/ 448 h 878"/>
                  <a:gd name="T62" fmla="*/ 8 w 613"/>
                  <a:gd name="T63" fmla="*/ 450 h 878"/>
                  <a:gd name="T64" fmla="*/ 1 w 613"/>
                  <a:gd name="T65" fmla="*/ 445 h 878"/>
                  <a:gd name="T66" fmla="*/ 0 w 613"/>
                  <a:gd name="T67" fmla="*/ 447 h 878"/>
                  <a:gd name="T68" fmla="*/ 23 w 613"/>
                  <a:gd name="T69" fmla="*/ 478 h 878"/>
                  <a:gd name="T70" fmla="*/ 105 w 613"/>
                  <a:gd name="T71" fmla="*/ 720 h 878"/>
                  <a:gd name="T72" fmla="*/ 112 w 613"/>
                  <a:gd name="T73" fmla="*/ 753 h 878"/>
                  <a:gd name="T74" fmla="*/ 141 w 613"/>
                  <a:gd name="T75" fmla="*/ 871 h 878"/>
                  <a:gd name="T76" fmla="*/ 148 w 613"/>
                  <a:gd name="T77" fmla="*/ 811 h 878"/>
                  <a:gd name="T78" fmla="*/ 153 w 613"/>
                  <a:gd name="T79" fmla="*/ 791 h 878"/>
                  <a:gd name="T80" fmla="*/ 136 w 613"/>
                  <a:gd name="T81" fmla="*/ 774 h 878"/>
                  <a:gd name="T82" fmla="*/ 131 w 613"/>
                  <a:gd name="T83" fmla="*/ 759 h 878"/>
                  <a:gd name="T84" fmla="*/ 171 w 613"/>
                  <a:gd name="T85" fmla="*/ 707 h 878"/>
                  <a:gd name="T86" fmla="*/ 193 w 613"/>
                  <a:gd name="T87" fmla="*/ 679 h 878"/>
                  <a:gd name="T88" fmla="*/ 195 w 613"/>
                  <a:gd name="T89" fmla="*/ 682 h 878"/>
                  <a:gd name="T90" fmla="*/ 209 w 613"/>
                  <a:gd name="T91" fmla="*/ 662 h 878"/>
                  <a:gd name="T92" fmla="*/ 285 w 613"/>
                  <a:gd name="T93" fmla="*/ 586 h 878"/>
                  <a:gd name="T94" fmla="*/ 337 w 613"/>
                  <a:gd name="T95" fmla="*/ 567 h 878"/>
                  <a:gd name="T96" fmla="*/ 419 w 613"/>
                  <a:gd name="T97" fmla="*/ 577 h 878"/>
                  <a:gd name="T98" fmla="*/ 442 w 613"/>
                  <a:gd name="T99" fmla="*/ 577 h 878"/>
                  <a:gd name="T100" fmla="*/ 484 w 613"/>
                  <a:gd name="T101" fmla="*/ 574 h 878"/>
                  <a:gd name="T102" fmla="*/ 504 w 613"/>
                  <a:gd name="T103" fmla="*/ 510 h 878"/>
                  <a:gd name="T104" fmla="*/ 519 w 613"/>
                  <a:gd name="T105" fmla="*/ 483 h 878"/>
                  <a:gd name="T106" fmla="*/ 519 w 613"/>
                  <a:gd name="T107" fmla="*/ 460 h 878"/>
                  <a:gd name="T108" fmla="*/ 521 w 613"/>
                  <a:gd name="T109" fmla="*/ 448 h 878"/>
                  <a:gd name="T110" fmla="*/ 537 w 613"/>
                  <a:gd name="T111" fmla="*/ 436 h 878"/>
                  <a:gd name="T112" fmla="*/ 547 w 613"/>
                  <a:gd name="T113" fmla="*/ 390 h 878"/>
                  <a:gd name="T114" fmla="*/ 591 w 613"/>
                  <a:gd name="T115" fmla="*/ 375 h 878"/>
                  <a:gd name="T116" fmla="*/ 592 w 613"/>
                  <a:gd name="T117" fmla="*/ 327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3" h="878">
                    <a:moveTo>
                      <a:pt x="592" y="327"/>
                    </a:moveTo>
                    <a:cubicBezTo>
                      <a:pt x="588" y="314"/>
                      <a:pt x="576" y="278"/>
                      <a:pt x="571" y="252"/>
                    </a:cubicBezTo>
                    <a:cubicBezTo>
                      <a:pt x="566" y="231"/>
                      <a:pt x="572" y="211"/>
                      <a:pt x="574" y="206"/>
                    </a:cubicBezTo>
                    <a:cubicBezTo>
                      <a:pt x="574" y="205"/>
                      <a:pt x="575" y="204"/>
                      <a:pt x="575" y="204"/>
                    </a:cubicBezTo>
                    <a:cubicBezTo>
                      <a:pt x="576" y="200"/>
                      <a:pt x="574" y="160"/>
                      <a:pt x="573" y="149"/>
                    </a:cubicBezTo>
                    <a:cubicBezTo>
                      <a:pt x="573" y="147"/>
                      <a:pt x="573" y="146"/>
                      <a:pt x="573" y="146"/>
                    </a:cubicBezTo>
                    <a:cubicBezTo>
                      <a:pt x="573" y="146"/>
                      <a:pt x="569" y="120"/>
                      <a:pt x="569" y="114"/>
                    </a:cubicBezTo>
                    <a:cubicBezTo>
                      <a:pt x="569" y="112"/>
                      <a:pt x="570" y="106"/>
                      <a:pt x="572" y="97"/>
                    </a:cubicBezTo>
                    <a:cubicBezTo>
                      <a:pt x="568" y="98"/>
                      <a:pt x="565" y="98"/>
                      <a:pt x="565" y="98"/>
                    </a:cubicBezTo>
                    <a:cubicBezTo>
                      <a:pt x="583" y="74"/>
                      <a:pt x="577" y="46"/>
                      <a:pt x="577" y="46"/>
                    </a:cubicBezTo>
                    <a:cubicBezTo>
                      <a:pt x="580" y="63"/>
                      <a:pt x="567" y="80"/>
                      <a:pt x="567" y="80"/>
                    </a:cubicBezTo>
                    <a:cubicBezTo>
                      <a:pt x="569" y="70"/>
                      <a:pt x="562" y="60"/>
                      <a:pt x="553" y="52"/>
                    </a:cubicBezTo>
                    <a:cubicBezTo>
                      <a:pt x="545" y="44"/>
                      <a:pt x="536" y="39"/>
                      <a:pt x="532" y="36"/>
                    </a:cubicBezTo>
                    <a:cubicBezTo>
                      <a:pt x="524" y="31"/>
                      <a:pt x="513" y="10"/>
                      <a:pt x="512" y="16"/>
                    </a:cubicBezTo>
                    <a:cubicBezTo>
                      <a:pt x="511" y="23"/>
                      <a:pt x="492" y="40"/>
                      <a:pt x="495" y="31"/>
                    </a:cubicBezTo>
                    <a:cubicBezTo>
                      <a:pt x="497" y="22"/>
                      <a:pt x="493" y="0"/>
                      <a:pt x="487" y="7"/>
                    </a:cubicBezTo>
                    <a:cubicBezTo>
                      <a:pt x="483" y="11"/>
                      <a:pt x="473" y="30"/>
                      <a:pt x="473" y="30"/>
                    </a:cubicBezTo>
                    <a:cubicBezTo>
                      <a:pt x="471" y="46"/>
                      <a:pt x="432" y="70"/>
                      <a:pt x="407" y="86"/>
                    </a:cubicBezTo>
                    <a:cubicBezTo>
                      <a:pt x="381" y="102"/>
                      <a:pt x="352" y="103"/>
                      <a:pt x="308" y="134"/>
                    </a:cubicBezTo>
                    <a:cubicBezTo>
                      <a:pt x="264" y="164"/>
                      <a:pt x="273" y="191"/>
                      <a:pt x="273" y="191"/>
                    </a:cubicBezTo>
                    <a:cubicBezTo>
                      <a:pt x="280" y="244"/>
                      <a:pt x="273" y="268"/>
                      <a:pt x="273" y="268"/>
                    </a:cubicBezTo>
                    <a:cubicBezTo>
                      <a:pt x="232" y="343"/>
                      <a:pt x="157" y="310"/>
                      <a:pt x="168" y="310"/>
                    </a:cubicBezTo>
                    <a:cubicBezTo>
                      <a:pt x="179" y="310"/>
                      <a:pt x="189" y="288"/>
                      <a:pt x="189" y="288"/>
                    </a:cubicBezTo>
                    <a:cubicBezTo>
                      <a:pt x="144" y="310"/>
                      <a:pt x="121" y="296"/>
                      <a:pt x="135" y="292"/>
                    </a:cubicBezTo>
                    <a:cubicBezTo>
                      <a:pt x="149" y="288"/>
                      <a:pt x="165" y="275"/>
                      <a:pt x="177" y="264"/>
                    </a:cubicBezTo>
                    <a:cubicBezTo>
                      <a:pt x="189" y="254"/>
                      <a:pt x="185" y="217"/>
                      <a:pt x="183" y="224"/>
                    </a:cubicBezTo>
                    <a:cubicBezTo>
                      <a:pt x="167" y="283"/>
                      <a:pt x="121" y="283"/>
                      <a:pt x="111" y="288"/>
                    </a:cubicBezTo>
                    <a:cubicBezTo>
                      <a:pt x="100" y="294"/>
                      <a:pt x="105" y="306"/>
                      <a:pt x="101" y="347"/>
                    </a:cubicBezTo>
                    <a:cubicBezTo>
                      <a:pt x="100" y="360"/>
                      <a:pt x="84" y="404"/>
                      <a:pt x="68" y="424"/>
                    </a:cubicBezTo>
                    <a:cubicBezTo>
                      <a:pt x="52" y="444"/>
                      <a:pt x="17" y="416"/>
                      <a:pt x="23" y="431"/>
                    </a:cubicBezTo>
                    <a:cubicBezTo>
                      <a:pt x="28" y="446"/>
                      <a:pt x="59" y="439"/>
                      <a:pt x="47" y="448"/>
                    </a:cubicBezTo>
                    <a:cubicBezTo>
                      <a:pt x="35" y="458"/>
                      <a:pt x="8" y="450"/>
                      <a:pt x="8" y="450"/>
                    </a:cubicBezTo>
                    <a:cubicBezTo>
                      <a:pt x="5" y="448"/>
                      <a:pt x="3" y="446"/>
                      <a:pt x="1" y="445"/>
                    </a:cubicBezTo>
                    <a:cubicBezTo>
                      <a:pt x="0" y="445"/>
                      <a:pt x="0" y="446"/>
                      <a:pt x="0" y="447"/>
                    </a:cubicBezTo>
                    <a:cubicBezTo>
                      <a:pt x="7" y="457"/>
                      <a:pt x="15" y="468"/>
                      <a:pt x="23" y="478"/>
                    </a:cubicBezTo>
                    <a:cubicBezTo>
                      <a:pt x="56" y="519"/>
                      <a:pt x="101" y="698"/>
                      <a:pt x="105" y="720"/>
                    </a:cubicBezTo>
                    <a:cubicBezTo>
                      <a:pt x="106" y="726"/>
                      <a:pt x="109" y="738"/>
                      <a:pt x="112" y="753"/>
                    </a:cubicBezTo>
                    <a:cubicBezTo>
                      <a:pt x="123" y="801"/>
                      <a:pt x="141" y="878"/>
                      <a:pt x="141" y="871"/>
                    </a:cubicBezTo>
                    <a:cubicBezTo>
                      <a:pt x="141" y="862"/>
                      <a:pt x="137" y="826"/>
                      <a:pt x="148" y="811"/>
                    </a:cubicBezTo>
                    <a:cubicBezTo>
                      <a:pt x="159" y="796"/>
                      <a:pt x="153" y="791"/>
                      <a:pt x="153" y="791"/>
                    </a:cubicBezTo>
                    <a:cubicBezTo>
                      <a:pt x="145" y="785"/>
                      <a:pt x="139" y="779"/>
                      <a:pt x="136" y="774"/>
                    </a:cubicBezTo>
                    <a:cubicBezTo>
                      <a:pt x="130" y="765"/>
                      <a:pt x="131" y="759"/>
                      <a:pt x="131" y="759"/>
                    </a:cubicBezTo>
                    <a:cubicBezTo>
                      <a:pt x="132" y="755"/>
                      <a:pt x="153" y="728"/>
                      <a:pt x="171" y="707"/>
                    </a:cubicBezTo>
                    <a:cubicBezTo>
                      <a:pt x="183" y="692"/>
                      <a:pt x="193" y="679"/>
                      <a:pt x="193" y="679"/>
                    </a:cubicBezTo>
                    <a:cubicBezTo>
                      <a:pt x="194" y="680"/>
                      <a:pt x="194" y="681"/>
                      <a:pt x="195" y="682"/>
                    </a:cubicBezTo>
                    <a:cubicBezTo>
                      <a:pt x="203" y="670"/>
                      <a:pt x="209" y="662"/>
                      <a:pt x="209" y="662"/>
                    </a:cubicBezTo>
                    <a:cubicBezTo>
                      <a:pt x="220" y="647"/>
                      <a:pt x="285" y="586"/>
                      <a:pt x="285" y="586"/>
                    </a:cubicBezTo>
                    <a:cubicBezTo>
                      <a:pt x="313" y="554"/>
                      <a:pt x="337" y="567"/>
                      <a:pt x="337" y="567"/>
                    </a:cubicBezTo>
                    <a:cubicBezTo>
                      <a:pt x="357" y="572"/>
                      <a:pt x="389" y="576"/>
                      <a:pt x="419" y="577"/>
                    </a:cubicBezTo>
                    <a:cubicBezTo>
                      <a:pt x="427" y="577"/>
                      <a:pt x="435" y="577"/>
                      <a:pt x="442" y="577"/>
                    </a:cubicBezTo>
                    <a:cubicBezTo>
                      <a:pt x="460" y="576"/>
                      <a:pt x="475" y="576"/>
                      <a:pt x="484" y="574"/>
                    </a:cubicBezTo>
                    <a:cubicBezTo>
                      <a:pt x="509" y="566"/>
                      <a:pt x="503" y="520"/>
                      <a:pt x="504" y="510"/>
                    </a:cubicBezTo>
                    <a:cubicBezTo>
                      <a:pt x="505" y="499"/>
                      <a:pt x="519" y="483"/>
                      <a:pt x="519" y="483"/>
                    </a:cubicBezTo>
                    <a:cubicBezTo>
                      <a:pt x="531" y="482"/>
                      <a:pt x="524" y="463"/>
                      <a:pt x="519" y="460"/>
                    </a:cubicBezTo>
                    <a:cubicBezTo>
                      <a:pt x="513" y="458"/>
                      <a:pt x="513" y="450"/>
                      <a:pt x="521" y="448"/>
                    </a:cubicBezTo>
                    <a:cubicBezTo>
                      <a:pt x="529" y="447"/>
                      <a:pt x="537" y="436"/>
                      <a:pt x="537" y="436"/>
                    </a:cubicBezTo>
                    <a:cubicBezTo>
                      <a:pt x="548" y="431"/>
                      <a:pt x="544" y="395"/>
                      <a:pt x="547" y="390"/>
                    </a:cubicBezTo>
                    <a:cubicBezTo>
                      <a:pt x="549" y="384"/>
                      <a:pt x="568" y="384"/>
                      <a:pt x="591" y="375"/>
                    </a:cubicBezTo>
                    <a:cubicBezTo>
                      <a:pt x="613" y="366"/>
                      <a:pt x="596" y="340"/>
                      <a:pt x="592" y="327"/>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44">
                <a:extLst>
                  <a:ext uri="{FF2B5EF4-FFF2-40B4-BE49-F238E27FC236}">
                    <a16:creationId xmlns:a16="http://schemas.microsoft.com/office/drawing/2014/main" id="{BF5ABBD9-711B-0554-9A35-881C7A098DD4}"/>
                  </a:ext>
                </a:extLst>
              </p:cNvPr>
              <p:cNvSpPr>
                <a:spLocks/>
              </p:cNvSpPr>
              <p:nvPr/>
            </p:nvSpPr>
            <p:spPr bwMode="gray">
              <a:xfrm>
                <a:off x="5066328" y="6010553"/>
                <a:ext cx="160997" cy="204250"/>
              </a:xfrm>
              <a:custGeom>
                <a:avLst/>
                <a:gdLst>
                  <a:gd name="T0" fmla="*/ 0 w 134"/>
                  <a:gd name="T1" fmla="*/ 21 h 170"/>
                  <a:gd name="T2" fmla="*/ 134 w 134"/>
                  <a:gd name="T3" fmla="*/ 0 h 170"/>
                  <a:gd name="T4" fmla="*/ 134 w 134"/>
                  <a:gd name="T5" fmla="*/ 34 h 170"/>
                  <a:gd name="T6" fmla="*/ 100 w 134"/>
                  <a:gd name="T7" fmla="*/ 44 h 170"/>
                  <a:gd name="T8" fmla="*/ 92 w 134"/>
                  <a:gd name="T9" fmla="*/ 170 h 170"/>
                  <a:gd name="T10" fmla="*/ 0 w 134"/>
                  <a:gd name="T11" fmla="*/ 165 h 170"/>
                  <a:gd name="T12" fmla="*/ 0 w 134"/>
                  <a:gd name="T13" fmla="*/ 21 h 170"/>
                </a:gdLst>
                <a:ahLst/>
                <a:cxnLst>
                  <a:cxn ang="0">
                    <a:pos x="T0" y="T1"/>
                  </a:cxn>
                  <a:cxn ang="0">
                    <a:pos x="T2" y="T3"/>
                  </a:cxn>
                  <a:cxn ang="0">
                    <a:pos x="T4" y="T5"/>
                  </a:cxn>
                  <a:cxn ang="0">
                    <a:pos x="T6" y="T7"/>
                  </a:cxn>
                  <a:cxn ang="0">
                    <a:pos x="T8" y="T9"/>
                  </a:cxn>
                  <a:cxn ang="0">
                    <a:pos x="T10" y="T11"/>
                  </a:cxn>
                  <a:cxn ang="0">
                    <a:pos x="T12" y="T13"/>
                  </a:cxn>
                </a:cxnLst>
                <a:rect l="0" t="0" r="r" b="b"/>
                <a:pathLst>
                  <a:path w="134" h="170">
                    <a:moveTo>
                      <a:pt x="0" y="21"/>
                    </a:moveTo>
                    <a:lnTo>
                      <a:pt x="134" y="0"/>
                    </a:lnTo>
                    <a:lnTo>
                      <a:pt x="134" y="34"/>
                    </a:lnTo>
                    <a:lnTo>
                      <a:pt x="100" y="44"/>
                    </a:lnTo>
                    <a:lnTo>
                      <a:pt x="92" y="170"/>
                    </a:lnTo>
                    <a:lnTo>
                      <a:pt x="0" y="165"/>
                    </a:lnTo>
                    <a:lnTo>
                      <a:pt x="0" y="21"/>
                    </a:ln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45">
                <a:extLst>
                  <a:ext uri="{FF2B5EF4-FFF2-40B4-BE49-F238E27FC236}">
                    <a16:creationId xmlns:a16="http://schemas.microsoft.com/office/drawing/2014/main" id="{11BC8780-7742-1F60-527B-76B7F6CF171F}"/>
                  </a:ext>
                </a:extLst>
              </p:cNvPr>
              <p:cNvSpPr>
                <a:spLocks/>
              </p:cNvSpPr>
              <p:nvPr/>
            </p:nvSpPr>
            <p:spPr bwMode="gray">
              <a:xfrm>
                <a:off x="141511" y="6234350"/>
                <a:ext cx="7556818" cy="640059"/>
              </a:xfrm>
              <a:custGeom>
                <a:avLst/>
                <a:gdLst>
                  <a:gd name="T0" fmla="*/ 2830 w 3318"/>
                  <a:gd name="T1" fmla="*/ 5 h 327"/>
                  <a:gd name="T2" fmla="*/ 2744 w 3318"/>
                  <a:gd name="T3" fmla="*/ 3 h 327"/>
                  <a:gd name="T4" fmla="*/ 2681 w 3318"/>
                  <a:gd name="T5" fmla="*/ 4 h 327"/>
                  <a:gd name="T6" fmla="*/ 2736 w 3318"/>
                  <a:gd name="T7" fmla="*/ 35 h 327"/>
                  <a:gd name="T8" fmla="*/ 2798 w 3318"/>
                  <a:gd name="T9" fmla="*/ 80 h 327"/>
                  <a:gd name="T10" fmla="*/ 2534 w 3318"/>
                  <a:gd name="T11" fmla="*/ 123 h 327"/>
                  <a:gd name="T12" fmla="*/ 2224 w 3318"/>
                  <a:gd name="T13" fmla="*/ 104 h 327"/>
                  <a:gd name="T14" fmla="*/ 2214 w 3318"/>
                  <a:gd name="T15" fmla="*/ 64 h 327"/>
                  <a:gd name="T16" fmla="*/ 2280 w 3318"/>
                  <a:gd name="T17" fmla="*/ 40 h 327"/>
                  <a:gd name="T18" fmla="*/ 2343 w 3318"/>
                  <a:gd name="T19" fmla="*/ 3 h 327"/>
                  <a:gd name="T20" fmla="*/ 2262 w 3318"/>
                  <a:gd name="T21" fmla="*/ 3 h 327"/>
                  <a:gd name="T22" fmla="*/ 2234 w 3318"/>
                  <a:gd name="T23" fmla="*/ 2 h 327"/>
                  <a:gd name="T24" fmla="*/ 2236 w 3318"/>
                  <a:gd name="T25" fmla="*/ 32 h 327"/>
                  <a:gd name="T26" fmla="*/ 2200 w 3318"/>
                  <a:gd name="T27" fmla="*/ 29 h 327"/>
                  <a:gd name="T28" fmla="*/ 2194 w 3318"/>
                  <a:gd name="T29" fmla="*/ 2 h 327"/>
                  <a:gd name="T30" fmla="*/ 2192 w 3318"/>
                  <a:gd name="T31" fmla="*/ 2 h 327"/>
                  <a:gd name="T32" fmla="*/ 1975 w 3318"/>
                  <a:gd name="T33" fmla="*/ 50 h 327"/>
                  <a:gd name="T34" fmla="*/ 1987 w 3318"/>
                  <a:gd name="T35" fmla="*/ 56 h 327"/>
                  <a:gd name="T36" fmla="*/ 2080 w 3318"/>
                  <a:gd name="T37" fmla="*/ 112 h 327"/>
                  <a:gd name="T38" fmla="*/ 2092 w 3318"/>
                  <a:gd name="T39" fmla="*/ 147 h 327"/>
                  <a:gd name="T40" fmla="*/ 2056 w 3318"/>
                  <a:gd name="T41" fmla="*/ 149 h 327"/>
                  <a:gd name="T42" fmla="*/ 1979 w 3318"/>
                  <a:gd name="T43" fmla="*/ 148 h 327"/>
                  <a:gd name="T44" fmla="*/ 1955 w 3318"/>
                  <a:gd name="T45" fmla="*/ 137 h 327"/>
                  <a:gd name="T46" fmla="*/ 1935 w 3318"/>
                  <a:gd name="T47" fmla="*/ 152 h 327"/>
                  <a:gd name="T48" fmla="*/ 1582 w 3318"/>
                  <a:gd name="T49" fmla="*/ 133 h 327"/>
                  <a:gd name="T50" fmla="*/ 1507 w 3318"/>
                  <a:gd name="T51" fmla="*/ 125 h 327"/>
                  <a:gd name="T52" fmla="*/ 1478 w 3318"/>
                  <a:gd name="T53" fmla="*/ 116 h 327"/>
                  <a:gd name="T54" fmla="*/ 1472 w 3318"/>
                  <a:gd name="T55" fmla="*/ 141 h 327"/>
                  <a:gd name="T56" fmla="*/ 1346 w 3318"/>
                  <a:gd name="T57" fmla="*/ 145 h 327"/>
                  <a:gd name="T58" fmla="*/ 1171 w 3318"/>
                  <a:gd name="T59" fmla="*/ 143 h 327"/>
                  <a:gd name="T60" fmla="*/ 964 w 3318"/>
                  <a:gd name="T61" fmla="*/ 139 h 327"/>
                  <a:gd name="T62" fmla="*/ 788 w 3318"/>
                  <a:gd name="T63" fmla="*/ 136 h 327"/>
                  <a:gd name="T64" fmla="*/ 703 w 3318"/>
                  <a:gd name="T65" fmla="*/ 132 h 327"/>
                  <a:gd name="T66" fmla="*/ 644 w 3318"/>
                  <a:gd name="T67" fmla="*/ 132 h 327"/>
                  <a:gd name="T68" fmla="*/ 596 w 3318"/>
                  <a:gd name="T69" fmla="*/ 87 h 327"/>
                  <a:gd name="T70" fmla="*/ 491 w 3318"/>
                  <a:gd name="T71" fmla="*/ 131 h 327"/>
                  <a:gd name="T72" fmla="*/ 148 w 3318"/>
                  <a:gd name="T73" fmla="*/ 271 h 327"/>
                  <a:gd name="T74" fmla="*/ 0 w 3318"/>
                  <a:gd name="T75" fmla="*/ 327 h 327"/>
                  <a:gd name="T76" fmla="*/ 3317 w 3318"/>
                  <a:gd name="T77" fmla="*/ 327 h 327"/>
                  <a:gd name="T78" fmla="*/ 3318 w 3318"/>
                  <a:gd name="T79" fmla="*/ 157 h 327"/>
                  <a:gd name="T80" fmla="*/ 2830 w 3318"/>
                  <a:gd name="T81" fmla="*/ 5 h 327"/>
                  <a:gd name="connsiteX0" fmla="*/ 8529 w 11575"/>
                  <a:gd name="connsiteY0" fmla="*/ 92 h 9939"/>
                  <a:gd name="connsiteX1" fmla="*/ 8270 w 11575"/>
                  <a:gd name="connsiteY1" fmla="*/ 31 h 9939"/>
                  <a:gd name="connsiteX2" fmla="*/ 8080 w 11575"/>
                  <a:gd name="connsiteY2" fmla="*/ 61 h 9939"/>
                  <a:gd name="connsiteX3" fmla="*/ 8246 w 11575"/>
                  <a:gd name="connsiteY3" fmla="*/ 1009 h 9939"/>
                  <a:gd name="connsiteX4" fmla="*/ 8433 w 11575"/>
                  <a:gd name="connsiteY4" fmla="*/ 2385 h 9939"/>
                  <a:gd name="connsiteX5" fmla="*/ 7637 w 11575"/>
                  <a:gd name="connsiteY5" fmla="*/ 3700 h 9939"/>
                  <a:gd name="connsiteX6" fmla="*/ 6703 w 11575"/>
                  <a:gd name="connsiteY6" fmla="*/ 3119 h 9939"/>
                  <a:gd name="connsiteX7" fmla="*/ 6673 w 11575"/>
                  <a:gd name="connsiteY7" fmla="*/ 1896 h 9939"/>
                  <a:gd name="connsiteX8" fmla="*/ 6872 w 11575"/>
                  <a:gd name="connsiteY8" fmla="*/ 1162 h 9939"/>
                  <a:gd name="connsiteX9" fmla="*/ 7061 w 11575"/>
                  <a:gd name="connsiteY9" fmla="*/ 31 h 9939"/>
                  <a:gd name="connsiteX10" fmla="*/ 6817 w 11575"/>
                  <a:gd name="connsiteY10" fmla="*/ 31 h 9939"/>
                  <a:gd name="connsiteX11" fmla="*/ 6733 w 11575"/>
                  <a:gd name="connsiteY11" fmla="*/ 0 h 9939"/>
                  <a:gd name="connsiteX12" fmla="*/ 6739 w 11575"/>
                  <a:gd name="connsiteY12" fmla="*/ 918 h 9939"/>
                  <a:gd name="connsiteX13" fmla="*/ 6631 w 11575"/>
                  <a:gd name="connsiteY13" fmla="*/ 826 h 9939"/>
                  <a:gd name="connsiteX14" fmla="*/ 6612 w 11575"/>
                  <a:gd name="connsiteY14" fmla="*/ 0 h 9939"/>
                  <a:gd name="connsiteX15" fmla="*/ 6606 w 11575"/>
                  <a:gd name="connsiteY15" fmla="*/ 0 h 9939"/>
                  <a:gd name="connsiteX16" fmla="*/ 5952 w 11575"/>
                  <a:gd name="connsiteY16" fmla="*/ 1468 h 9939"/>
                  <a:gd name="connsiteX17" fmla="*/ 5989 w 11575"/>
                  <a:gd name="connsiteY17" fmla="*/ 1652 h 9939"/>
                  <a:gd name="connsiteX18" fmla="*/ 6269 w 11575"/>
                  <a:gd name="connsiteY18" fmla="*/ 3364 h 9939"/>
                  <a:gd name="connsiteX19" fmla="*/ 6305 w 11575"/>
                  <a:gd name="connsiteY19" fmla="*/ 4434 h 9939"/>
                  <a:gd name="connsiteX20" fmla="*/ 6197 w 11575"/>
                  <a:gd name="connsiteY20" fmla="*/ 4496 h 9939"/>
                  <a:gd name="connsiteX21" fmla="*/ 5964 w 11575"/>
                  <a:gd name="connsiteY21" fmla="*/ 4465 h 9939"/>
                  <a:gd name="connsiteX22" fmla="*/ 5892 w 11575"/>
                  <a:gd name="connsiteY22" fmla="*/ 4129 h 9939"/>
                  <a:gd name="connsiteX23" fmla="*/ 5832 w 11575"/>
                  <a:gd name="connsiteY23" fmla="*/ 4587 h 9939"/>
                  <a:gd name="connsiteX24" fmla="*/ 4768 w 11575"/>
                  <a:gd name="connsiteY24" fmla="*/ 4006 h 9939"/>
                  <a:gd name="connsiteX25" fmla="*/ 4542 w 11575"/>
                  <a:gd name="connsiteY25" fmla="*/ 3762 h 9939"/>
                  <a:gd name="connsiteX26" fmla="*/ 4454 w 11575"/>
                  <a:gd name="connsiteY26" fmla="*/ 3486 h 9939"/>
                  <a:gd name="connsiteX27" fmla="*/ 4436 w 11575"/>
                  <a:gd name="connsiteY27" fmla="*/ 4251 h 9939"/>
                  <a:gd name="connsiteX28" fmla="*/ 4057 w 11575"/>
                  <a:gd name="connsiteY28" fmla="*/ 4373 h 9939"/>
                  <a:gd name="connsiteX29" fmla="*/ 3529 w 11575"/>
                  <a:gd name="connsiteY29" fmla="*/ 4312 h 9939"/>
                  <a:gd name="connsiteX30" fmla="*/ 2905 w 11575"/>
                  <a:gd name="connsiteY30" fmla="*/ 4190 h 9939"/>
                  <a:gd name="connsiteX31" fmla="*/ 2375 w 11575"/>
                  <a:gd name="connsiteY31" fmla="*/ 4098 h 9939"/>
                  <a:gd name="connsiteX32" fmla="*/ 2119 w 11575"/>
                  <a:gd name="connsiteY32" fmla="*/ 3976 h 9939"/>
                  <a:gd name="connsiteX33" fmla="*/ 1941 w 11575"/>
                  <a:gd name="connsiteY33" fmla="*/ 3976 h 9939"/>
                  <a:gd name="connsiteX34" fmla="*/ 1796 w 11575"/>
                  <a:gd name="connsiteY34" fmla="*/ 2600 h 9939"/>
                  <a:gd name="connsiteX35" fmla="*/ 1480 w 11575"/>
                  <a:gd name="connsiteY35" fmla="*/ 3945 h 9939"/>
                  <a:gd name="connsiteX36" fmla="*/ 446 w 11575"/>
                  <a:gd name="connsiteY36" fmla="*/ 8226 h 9939"/>
                  <a:gd name="connsiteX37" fmla="*/ 0 w 11575"/>
                  <a:gd name="connsiteY37" fmla="*/ 9939 h 9939"/>
                  <a:gd name="connsiteX38" fmla="*/ 9997 w 11575"/>
                  <a:gd name="connsiteY38" fmla="*/ 9939 h 9939"/>
                  <a:gd name="connsiteX39" fmla="*/ 11575 w 11575"/>
                  <a:gd name="connsiteY39" fmla="*/ 9720 h 9939"/>
                  <a:gd name="connsiteX40" fmla="*/ 8529 w 11575"/>
                  <a:gd name="connsiteY40" fmla="*/ 92 h 9939"/>
                  <a:gd name="connsiteX0" fmla="*/ 7368 w 10000"/>
                  <a:gd name="connsiteY0" fmla="*/ 93 h 10000"/>
                  <a:gd name="connsiteX1" fmla="*/ 7145 w 10000"/>
                  <a:gd name="connsiteY1" fmla="*/ 31 h 10000"/>
                  <a:gd name="connsiteX2" fmla="*/ 6981 w 10000"/>
                  <a:gd name="connsiteY2" fmla="*/ 61 h 10000"/>
                  <a:gd name="connsiteX3" fmla="*/ 7124 w 10000"/>
                  <a:gd name="connsiteY3" fmla="*/ 1015 h 10000"/>
                  <a:gd name="connsiteX4" fmla="*/ 7286 w 10000"/>
                  <a:gd name="connsiteY4" fmla="*/ 2400 h 10000"/>
                  <a:gd name="connsiteX5" fmla="*/ 6598 w 10000"/>
                  <a:gd name="connsiteY5" fmla="*/ 3723 h 10000"/>
                  <a:gd name="connsiteX6" fmla="*/ 5791 w 10000"/>
                  <a:gd name="connsiteY6" fmla="*/ 3138 h 10000"/>
                  <a:gd name="connsiteX7" fmla="*/ 5765 w 10000"/>
                  <a:gd name="connsiteY7" fmla="*/ 1908 h 10000"/>
                  <a:gd name="connsiteX8" fmla="*/ 5937 w 10000"/>
                  <a:gd name="connsiteY8" fmla="*/ 1169 h 10000"/>
                  <a:gd name="connsiteX9" fmla="*/ 6100 w 10000"/>
                  <a:gd name="connsiteY9" fmla="*/ 31 h 10000"/>
                  <a:gd name="connsiteX10" fmla="*/ 5889 w 10000"/>
                  <a:gd name="connsiteY10" fmla="*/ 31 h 10000"/>
                  <a:gd name="connsiteX11" fmla="*/ 5817 w 10000"/>
                  <a:gd name="connsiteY11" fmla="*/ 0 h 10000"/>
                  <a:gd name="connsiteX12" fmla="*/ 5822 w 10000"/>
                  <a:gd name="connsiteY12" fmla="*/ 924 h 10000"/>
                  <a:gd name="connsiteX13" fmla="*/ 5729 w 10000"/>
                  <a:gd name="connsiteY13" fmla="*/ 831 h 10000"/>
                  <a:gd name="connsiteX14" fmla="*/ 5712 w 10000"/>
                  <a:gd name="connsiteY14" fmla="*/ 0 h 10000"/>
                  <a:gd name="connsiteX15" fmla="*/ 5707 w 10000"/>
                  <a:gd name="connsiteY15" fmla="*/ 0 h 10000"/>
                  <a:gd name="connsiteX16" fmla="*/ 5142 w 10000"/>
                  <a:gd name="connsiteY16" fmla="*/ 1477 h 10000"/>
                  <a:gd name="connsiteX17" fmla="*/ 5174 w 10000"/>
                  <a:gd name="connsiteY17" fmla="*/ 1662 h 10000"/>
                  <a:gd name="connsiteX18" fmla="*/ 5416 w 10000"/>
                  <a:gd name="connsiteY18" fmla="*/ 3385 h 10000"/>
                  <a:gd name="connsiteX19" fmla="*/ 5447 w 10000"/>
                  <a:gd name="connsiteY19" fmla="*/ 4461 h 10000"/>
                  <a:gd name="connsiteX20" fmla="*/ 5354 w 10000"/>
                  <a:gd name="connsiteY20" fmla="*/ 4524 h 10000"/>
                  <a:gd name="connsiteX21" fmla="*/ 5152 w 10000"/>
                  <a:gd name="connsiteY21" fmla="*/ 4492 h 10000"/>
                  <a:gd name="connsiteX22" fmla="*/ 5090 w 10000"/>
                  <a:gd name="connsiteY22" fmla="*/ 4154 h 10000"/>
                  <a:gd name="connsiteX23" fmla="*/ 5038 w 10000"/>
                  <a:gd name="connsiteY23" fmla="*/ 4615 h 10000"/>
                  <a:gd name="connsiteX24" fmla="*/ 4119 w 10000"/>
                  <a:gd name="connsiteY24" fmla="*/ 4031 h 10000"/>
                  <a:gd name="connsiteX25" fmla="*/ 3924 w 10000"/>
                  <a:gd name="connsiteY25" fmla="*/ 3785 h 10000"/>
                  <a:gd name="connsiteX26" fmla="*/ 3848 w 10000"/>
                  <a:gd name="connsiteY26" fmla="*/ 3507 h 10000"/>
                  <a:gd name="connsiteX27" fmla="*/ 3832 w 10000"/>
                  <a:gd name="connsiteY27" fmla="*/ 4277 h 10000"/>
                  <a:gd name="connsiteX28" fmla="*/ 3505 w 10000"/>
                  <a:gd name="connsiteY28" fmla="*/ 4400 h 10000"/>
                  <a:gd name="connsiteX29" fmla="*/ 3049 w 10000"/>
                  <a:gd name="connsiteY29" fmla="*/ 4338 h 10000"/>
                  <a:gd name="connsiteX30" fmla="*/ 2510 w 10000"/>
                  <a:gd name="connsiteY30" fmla="*/ 4216 h 10000"/>
                  <a:gd name="connsiteX31" fmla="*/ 2052 w 10000"/>
                  <a:gd name="connsiteY31" fmla="*/ 4123 h 10000"/>
                  <a:gd name="connsiteX32" fmla="*/ 1831 w 10000"/>
                  <a:gd name="connsiteY32" fmla="*/ 4000 h 10000"/>
                  <a:gd name="connsiteX33" fmla="*/ 1677 w 10000"/>
                  <a:gd name="connsiteY33" fmla="*/ 4000 h 10000"/>
                  <a:gd name="connsiteX34" fmla="*/ 1552 w 10000"/>
                  <a:gd name="connsiteY34" fmla="*/ 2616 h 10000"/>
                  <a:gd name="connsiteX35" fmla="*/ 1279 w 10000"/>
                  <a:gd name="connsiteY35" fmla="*/ 3969 h 10000"/>
                  <a:gd name="connsiteX36" fmla="*/ 385 w 10000"/>
                  <a:gd name="connsiteY36" fmla="*/ 8276 h 10000"/>
                  <a:gd name="connsiteX37" fmla="*/ 0 w 10000"/>
                  <a:gd name="connsiteY37" fmla="*/ 10000 h 10000"/>
                  <a:gd name="connsiteX38" fmla="*/ 8637 w 10000"/>
                  <a:gd name="connsiteY38" fmla="*/ 10000 h 10000"/>
                  <a:gd name="connsiteX39" fmla="*/ 10000 w 10000"/>
                  <a:gd name="connsiteY39" fmla="*/ 9780 h 10000"/>
                  <a:gd name="connsiteX40" fmla="*/ 7368 w 10000"/>
                  <a:gd name="connsiteY40" fmla="*/ 93 h 10000"/>
                  <a:gd name="connsiteX0" fmla="*/ 7368 w 9996"/>
                  <a:gd name="connsiteY0" fmla="*/ 93 h 10000"/>
                  <a:gd name="connsiteX1" fmla="*/ 7145 w 9996"/>
                  <a:gd name="connsiteY1" fmla="*/ 31 h 10000"/>
                  <a:gd name="connsiteX2" fmla="*/ 6981 w 9996"/>
                  <a:gd name="connsiteY2" fmla="*/ 61 h 10000"/>
                  <a:gd name="connsiteX3" fmla="*/ 7124 w 9996"/>
                  <a:gd name="connsiteY3" fmla="*/ 1015 h 10000"/>
                  <a:gd name="connsiteX4" fmla="*/ 7286 w 9996"/>
                  <a:gd name="connsiteY4" fmla="*/ 2400 h 10000"/>
                  <a:gd name="connsiteX5" fmla="*/ 6598 w 9996"/>
                  <a:gd name="connsiteY5" fmla="*/ 3723 h 10000"/>
                  <a:gd name="connsiteX6" fmla="*/ 5791 w 9996"/>
                  <a:gd name="connsiteY6" fmla="*/ 3138 h 10000"/>
                  <a:gd name="connsiteX7" fmla="*/ 5765 w 9996"/>
                  <a:gd name="connsiteY7" fmla="*/ 1908 h 10000"/>
                  <a:gd name="connsiteX8" fmla="*/ 5937 w 9996"/>
                  <a:gd name="connsiteY8" fmla="*/ 1169 h 10000"/>
                  <a:gd name="connsiteX9" fmla="*/ 6100 w 9996"/>
                  <a:gd name="connsiteY9" fmla="*/ 31 h 10000"/>
                  <a:gd name="connsiteX10" fmla="*/ 5889 w 9996"/>
                  <a:gd name="connsiteY10" fmla="*/ 31 h 10000"/>
                  <a:gd name="connsiteX11" fmla="*/ 5817 w 9996"/>
                  <a:gd name="connsiteY11" fmla="*/ 0 h 10000"/>
                  <a:gd name="connsiteX12" fmla="*/ 5822 w 9996"/>
                  <a:gd name="connsiteY12" fmla="*/ 924 h 10000"/>
                  <a:gd name="connsiteX13" fmla="*/ 5729 w 9996"/>
                  <a:gd name="connsiteY13" fmla="*/ 831 h 10000"/>
                  <a:gd name="connsiteX14" fmla="*/ 5712 w 9996"/>
                  <a:gd name="connsiteY14" fmla="*/ 0 h 10000"/>
                  <a:gd name="connsiteX15" fmla="*/ 5707 w 9996"/>
                  <a:gd name="connsiteY15" fmla="*/ 0 h 10000"/>
                  <a:gd name="connsiteX16" fmla="*/ 5142 w 9996"/>
                  <a:gd name="connsiteY16" fmla="*/ 1477 h 10000"/>
                  <a:gd name="connsiteX17" fmla="*/ 5174 w 9996"/>
                  <a:gd name="connsiteY17" fmla="*/ 1662 h 10000"/>
                  <a:gd name="connsiteX18" fmla="*/ 5416 w 9996"/>
                  <a:gd name="connsiteY18" fmla="*/ 3385 h 10000"/>
                  <a:gd name="connsiteX19" fmla="*/ 5447 w 9996"/>
                  <a:gd name="connsiteY19" fmla="*/ 4461 h 10000"/>
                  <a:gd name="connsiteX20" fmla="*/ 5354 w 9996"/>
                  <a:gd name="connsiteY20" fmla="*/ 4524 h 10000"/>
                  <a:gd name="connsiteX21" fmla="*/ 5152 w 9996"/>
                  <a:gd name="connsiteY21" fmla="*/ 4492 h 10000"/>
                  <a:gd name="connsiteX22" fmla="*/ 5090 w 9996"/>
                  <a:gd name="connsiteY22" fmla="*/ 4154 h 10000"/>
                  <a:gd name="connsiteX23" fmla="*/ 5038 w 9996"/>
                  <a:gd name="connsiteY23" fmla="*/ 4615 h 10000"/>
                  <a:gd name="connsiteX24" fmla="*/ 4119 w 9996"/>
                  <a:gd name="connsiteY24" fmla="*/ 4031 h 10000"/>
                  <a:gd name="connsiteX25" fmla="*/ 3924 w 9996"/>
                  <a:gd name="connsiteY25" fmla="*/ 3785 h 10000"/>
                  <a:gd name="connsiteX26" fmla="*/ 3848 w 9996"/>
                  <a:gd name="connsiteY26" fmla="*/ 3507 h 10000"/>
                  <a:gd name="connsiteX27" fmla="*/ 3832 w 9996"/>
                  <a:gd name="connsiteY27" fmla="*/ 4277 h 10000"/>
                  <a:gd name="connsiteX28" fmla="*/ 3505 w 9996"/>
                  <a:gd name="connsiteY28" fmla="*/ 4400 h 10000"/>
                  <a:gd name="connsiteX29" fmla="*/ 3049 w 9996"/>
                  <a:gd name="connsiteY29" fmla="*/ 4338 h 10000"/>
                  <a:gd name="connsiteX30" fmla="*/ 2510 w 9996"/>
                  <a:gd name="connsiteY30" fmla="*/ 4216 h 10000"/>
                  <a:gd name="connsiteX31" fmla="*/ 2052 w 9996"/>
                  <a:gd name="connsiteY31" fmla="*/ 4123 h 10000"/>
                  <a:gd name="connsiteX32" fmla="*/ 1831 w 9996"/>
                  <a:gd name="connsiteY32" fmla="*/ 4000 h 10000"/>
                  <a:gd name="connsiteX33" fmla="*/ 1677 w 9996"/>
                  <a:gd name="connsiteY33" fmla="*/ 4000 h 10000"/>
                  <a:gd name="connsiteX34" fmla="*/ 1552 w 9996"/>
                  <a:gd name="connsiteY34" fmla="*/ 2616 h 10000"/>
                  <a:gd name="connsiteX35" fmla="*/ 1279 w 9996"/>
                  <a:gd name="connsiteY35" fmla="*/ 3969 h 10000"/>
                  <a:gd name="connsiteX36" fmla="*/ 385 w 9996"/>
                  <a:gd name="connsiteY36" fmla="*/ 8276 h 10000"/>
                  <a:gd name="connsiteX37" fmla="*/ 0 w 9996"/>
                  <a:gd name="connsiteY37" fmla="*/ 10000 h 10000"/>
                  <a:gd name="connsiteX38" fmla="*/ 8637 w 9996"/>
                  <a:gd name="connsiteY38" fmla="*/ 10000 h 10000"/>
                  <a:gd name="connsiteX39" fmla="*/ 9996 w 9996"/>
                  <a:gd name="connsiteY39" fmla="*/ 9830 h 10000"/>
                  <a:gd name="connsiteX40" fmla="*/ 7368 w 9996"/>
                  <a:gd name="connsiteY40" fmla="*/ 9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96" h="10000">
                    <a:moveTo>
                      <a:pt x="7368" y="93"/>
                    </a:moveTo>
                    <a:cubicBezTo>
                      <a:pt x="7368" y="93"/>
                      <a:pt x="7236" y="-61"/>
                      <a:pt x="7145" y="31"/>
                    </a:cubicBezTo>
                    <a:cubicBezTo>
                      <a:pt x="7127" y="31"/>
                      <a:pt x="7067" y="31"/>
                      <a:pt x="6981" y="61"/>
                    </a:cubicBezTo>
                    <a:cubicBezTo>
                      <a:pt x="7080" y="277"/>
                      <a:pt x="7124" y="1015"/>
                      <a:pt x="7124" y="1015"/>
                    </a:cubicBezTo>
                    <a:cubicBezTo>
                      <a:pt x="7311" y="1508"/>
                      <a:pt x="7286" y="2400"/>
                      <a:pt x="7286" y="2400"/>
                    </a:cubicBezTo>
                    <a:cubicBezTo>
                      <a:pt x="7252" y="3292"/>
                      <a:pt x="6911" y="3385"/>
                      <a:pt x="6598" y="3723"/>
                    </a:cubicBezTo>
                    <a:cubicBezTo>
                      <a:pt x="6285" y="4031"/>
                      <a:pt x="5869" y="3385"/>
                      <a:pt x="5791" y="3138"/>
                    </a:cubicBezTo>
                    <a:cubicBezTo>
                      <a:pt x="5715" y="2893"/>
                      <a:pt x="5765" y="1908"/>
                      <a:pt x="5765" y="1908"/>
                    </a:cubicBezTo>
                    <a:cubicBezTo>
                      <a:pt x="5778" y="1262"/>
                      <a:pt x="5937" y="1169"/>
                      <a:pt x="5937" y="1169"/>
                    </a:cubicBezTo>
                    <a:cubicBezTo>
                      <a:pt x="5958" y="492"/>
                      <a:pt x="6028" y="185"/>
                      <a:pt x="6100" y="31"/>
                    </a:cubicBezTo>
                    <a:lnTo>
                      <a:pt x="5889" y="31"/>
                    </a:lnTo>
                    <a:cubicBezTo>
                      <a:pt x="5865" y="21"/>
                      <a:pt x="5841" y="10"/>
                      <a:pt x="5817" y="0"/>
                    </a:cubicBezTo>
                    <a:cubicBezTo>
                      <a:pt x="5817" y="400"/>
                      <a:pt x="5822" y="924"/>
                      <a:pt x="5822" y="924"/>
                    </a:cubicBezTo>
                    <a:cubicBezTo>
                      <a:pt x="5822" y="924"/>
                      <a:pt x="5744" y="1200"/>
                      <a:pt x="5729" y="831"/>
                    </a:cubicBezTo>
                    <a:cubicBezTo>
                      <a:pt x="5715" y="492"/>
                      <a:pt x="5712" y="61"/>
                      <a:pt x="5712" y="0"/>
                    </a:cubicBezTo>
                    <a:lnTo>
                      <a:pt x="5707" y="0"/>
                    </a:lnTo>
                    <a:lnTo>
                      <a:pt x="5142" y="1477"/>
                    </a:lnTo>
                    <a:cubicBezTo>
                      <a:pt x="5160" y="1570"/>
                      <a:pt x="5174" y="1662"/>
                      <a:pt x="5174" y="1662"/>
                    </a:cubicBezTo>
                    <a:cubicBezTo>
                      <a:pt x="5184" y="1692"/>
                      <a:pt x="5348" y="3015"/>
                      <a:pt x="5416" y="3385"/>
                    </a:cubicBezTo>
                    <a:cubicBezTo>
                      <a:pt x="5486" y="3754"/>
                      <a:pt x="5463" y="4216"/>
                      <a:pt x="5447" y="4461"/>
                    </a:cubicBezTo>
                    <a:cubicBezTo>
                      <a:pt x="5434" y="4708"/>
                      <a:pt x="5354" y="4524"/>
                      <a:pt x="5354" y="4524"/>
                    </a:cubicBezTo>
                    <a:cubicBezTo>
                      <a:pt x="5343" y="4769"/>
                      <a:pt x="5192" y="4615"/>
                      <a:pt x="5152" y="4492"/>
                    </a:cubicBezTo>
                    <a:cubicBezTo>
                      <a:pt x="5114" y="4370"/>
                      <a:pt x="5090" y="4031"/>
                      <a:pt x="5090" y="4154"/>
                    </a:cubicBezTo>
                    <a:cubicBezTo>
                      <a:pt x="5090" y="4277"/>
                      <a:pt x="5083" y="4461"/>
                      <a:pt x="5038" y="4615"/>
                    </a:cubicBezTo>
                    <a:cubicBezTo>
                      <a:pt x="4994" y="4769"/>
                      <a:pt x="4171" y="4092"/>
                      <a:pt x="4119" y="4031"/>
                    </a:cubicBezTo>
                    <a:cubicBezTo>
                      <a:pt x="4067" y="4000"/>
                      <a:pt x="3968" y="4031"/>
                      <a:pt x="3924" y="3785"/>
                    </a:cubicBezTo>
                    <a:cubicBezTo>
                      <a:pt x="3906" y="3693"/>
                      <a:pt x="3877" y="3600"/>
                      <a:pt x="3848" y="3507"/>
                    </a:cubicBezTo>
                    <a:cubicBezTo>
                      <a:pt x="3843" y="3846"/>
                      <a:pt x="3838" y="4123"/>
                      <a:pt x="3832" y="4277"/>
                    </a:cubicBezTo>
                    <a:cubicBezTo>
                      <a:pt x="3812" y="4862"/>
                      <a:pt x="3541" y="4461"/>
                      <a:pt x="3505" y="4400"/>
                    </a:cubicBezTo>
                    <a:cubicBezTo>
                      <a:pt x="3465" y="4370"/>
                      <a:pt x="3112" y="4338"/>
                      <a:pt x="3049" y="4338"/>
                    </a:cubicBezTo>
                    <a:cubicBezTo>
                      <a:pt x="2987" y="4338"/>
                      <a:pt x="2552" y="4246"/>
                      <a:pt x="2510" y="4216"/>
                    </a:cubicBezTo>
                    <a:cubicBezTo>
                      <a:pt x="2468" y="4154"/>
                      <a:pt x="2124" y="4154"/>
                      <a:pt x="2052" y="4123"/>
                    </a:cubicBezTo>
                    <a:cubicBezTo>
                      <a:pt x="1979" y="4092"/>
                      <a:pt x="1872" y="4031"/>
                      <a:pt x="1831" y="4000"/>
                    </a:cubicBezTo>
                    <a:cubicBezTo>
                      <a:pt x="1789" y="3969"/>
                      <a:pt x="1729" y="4031"/>
                      <a:pt x="1677" y="4000"/>
                    </a:cubicBezTo>
                    <a:cubicBezTo>
                      <a:pt x="1625" y="3969"/>
                      <a:pt x="1572" y="2769"/>
                      <a:pt x="1552" y="2616"/>
                    </a:cubicBezTo>
                    <a:cubicBezTo>
                      <a:pt x="1531" y="2431"/>
                      <a:pt x="1375" y="3507"/>
                      <a:pt x="1279" y="3969"/>
                    </a:cubicBezTo>
                    <a:cubicBezTo>
                      <a:pt x="1182" y="4400"/>
                      <a:pt x="422" y="8061"/>
                      <a:pt x="385" y="8276"/>
                    </a:cubicBezTo>
                    <a:cubicBezTo>
                      <a:pt x="352" y="8462"/>
                      <a:pt x="0" y="10000"/>
                      <a:pt x="0" y="10000"/>
                    </a:cubicBezTo>
                    <a:lnTo>
                      <a:pt x="8637" y="10000"/>
                    </a:lnTo>
                    <a:lnTo>
                      <a:pt x="9996" y="9830"/>
                    </a:lnTo>
                    <a:lnTo>
                      <a:pt x="7368" y="93"/>
                    </a:lnTo>
                    <a:close/>
                  </a:path>
                </a:pathLst>
              </a:custGeom>
              <a:solidFill>
                <a:srgbClr val="DDDDDD"/>
              </a:solidFill>
              <a:ln w="952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9" name="Freeform 146">
                <a:extLst>
                  <a:ext uri="{FF2B5EF4-FFF2-40B4-BE49-F238E27FC236}">
                    <a16:creationId xmlns:a16="http://schemas.microsoft.com/office/drawing/2014/main" id="{5F44366B-8F30-541E-2350-0BA2BE09DA70}"/>
                  </a:ext>
                </a:extLst>
              </p:cNvPr>
              <p:cNvSpPr>
                <a:spLocks/>
              </p:cNvSpPr>
              <p:nvPr/>
            </p:nvSpPr>
            <p:spPr bwMode="gray">
              <a:xfrm>
                <a:off x="-6271" y="3889084"/>
                <a:ext cx="3101260" cy="2985325"/>
              </a:xfrm>
              <a:custGeom>
                <a:avLst/>
                <a:gdLst>
                  <a:gd name="T0" fmla="*/ 1574 w 1576"/>
                  <a:gd name="T1" fmla="*/ 1156 h 1527"/>
                  <a:gd name="T2" fmla="*/ 1567 w 1576"/>
                  <a:gd name="T3" fmla="*/ 1149 h 1527"/>
                  <a:gd name="T4" fmla="*/ 1548 w 1576"/>
                  <a:gd name="T5" fmla="*/ 1147 h 1527"/>
                  <a:gd name="T6" fmla="*/ 1507 w 1576"/>
                  <a:gd name="T7" fmla="*/ 1135 h 1527"/>
                  <a:gd name="T8" fmla="*/ 1381 w 1576"/>
                  <a:gd name="T9" fmla="*/ 1112 h 1527"/>
                  <a:gd name="T10" fmla="*/ 1233 w 1576"/>
                  <a:gd name="T11" fmla="*/ 1099 h 1527"/>
                  <a:gd name="T12" fmla="*/ 1202 w 1576"/>
                  <a:gd name="T13" fmla="*/ 1097 h 1527"/>
                  <a:gd name="T14" fmla="*/ 1122 w 1576"/>
                  <a:gd name="T15" fmla="*/ 1100 h 1527"/>
                  <a:gd name="T16" fmla="*/ 1062 w 1576"/>
                  <a:gd name="T17" fmla="*/ 1056 h 1527"/>
                  <a:gd name="T18" fmla="*/ 965 w 1576"/>
                  <a:gd name="T19" fmla="*/ 1055 h 1527"/>
                  <a:gd name="T20" fmla="*/ 958 w 1576"/>
                  <a:gd name="T21" fmla="*/ 1041 h 1527"/>
                  <a:gd name="T22" fmla="*/ 923 w 1576"/>
                  <a:gd name="T23" fmla="*/ 1020 h 1527"/>
                  <a:gd name="T24" fmla="*/ 922 w 1576"/>
                  <a:gd name="T25" fmla="*/ 1020 h 1527"/>
                  <a:gd name="T26" fmla="*/ 886 w 1576"/>
                  <a:gd name="T27" fmla="*/ 1040 h 1527"/>
                  <a:gd name="T28" fmla="*/ 885 w 1576"/>
                  <a:gd name="T29" fmla="*/ 1040 h 1527"/>
                  <a:gd name="T30" fmla="*/ 884 w 1576"/>
                  <a:gd name="T31" fmla="*/ 1039 h 1527"/>
                  <a:gd name="T32" fmla="*/ 874 w 1576"/>
                  <a:gd name="T33" fmla="*/ 988 h 1527"/>
                  <a:gd name="T34" fmla="*/ 851 w 1576"/>
                  <a:gd name="T35" fmla="*/ 945 h 1527"/>
                  <a:gd name="T36" fmla="*/ 853 w 1576"/>
                  <a:gd name="T37" fmla="*/ 908 h 1527"/>
                  <a:gd name="T38" fmla="*/ 855 w 1576"/>
                  <a:gd name="T39" fmla="*/ 874 h 1527"/>
                  <a:gd name="T40" fmla="*/ 856 w 1576"/>
                  <a:gd name="T41" fmla="*/ 835 h 1527"/>
                  <a:gd name="T42" fmla="*/ 837 w 1576"/>
                  <a:gd name="T43" fmla="*/ 569 h 1527"/>
                  <a:gd name="T44" fmla="*/ 781 w 1576"/>
                  <a:gd name="T45" fmla="*/ 339 h 1527"/>
                  <a:gd name="T46" fmla="*/ 779 w 1576"/>
                  <a:gd name="T47" fmla="*/ 336 h 1527"/>
                  <a:gd name="T48" fmla="*/ 757 w 1576"/>
                  <a:gd name="T49" fmla="*/ 364 h 1527"/>
                  <a:gd name="T50" fmla="*/ 717 w 1576"/>
                  <a:gd name="T51" fmla="*/ 416 h 1527"/>
                  <a:gd name="T52" fmla="*/ 722 w 1576"/>
                  <a:gd name="T53" fmla="*/ 431 h 1527"/>
                  <a:gd name="T54" fmla="*/ 739 w 1576"/>
                  <a:gd name="T55" fmla="*/ 448 h 1527"/>
                  <a:gd name="T56" fmla="*/ 734 w 1576"/>
                  <a:gd name="T57" fmla="*/ 468 h 1527"/>
                  <a:gd name="T58" fmla="*/ 727 w 1576"/>
                  <a:gd name="T59" fmla="*/ 528 h 1527"/>
                  <a:gd name="T60" fmla="*/ 698 w 1576"/>
                  <a:gd name="T61" fmla="*/ 410 h 1527"/>
                  <a:gd name="T62" fmla="*/ 691 w 1576"/>
                  <a:gd name="T63" fmla="*/ 377 h 1527"/>
                  <a:gd name="T64" fmla="*/ 609 w 1576"/>
                  <a:gd name="T65" fmla="*/ 135 h 1527"/>
                  <a:gd name="T66" fmla="*/ 586 w 1576"/>
                  <a:gd name="T67" fmla="*/ 104 h 1527"/>
                  <a:gd name="T68" fmla="*/ 583 w 1576"/>
                  <a:gd name="T69" fmla="*/ 99 h 1527"/>
                  <a:gd name="T70" fmla="*/ 539 w 1576"/>
                  <a:gd name="T71" fmla="*/ 41 h 1527"/>
                  <a:gd name="T72" fmla="*/ 535 w 1576"/>
                  <a:gd name="T73" fmla="*/ 37 h 1527"/>
                  <a:gd name="T74" fmla="*/ 504 w 1576"/>
                  <a:gd name="T75" fmla="*/ 13 h 1527"/>
                  <a:gd name="T76" fmla="*/ 473 w 1576"/>
                  <a:gd name="T77" fmla="*/ 43 h 1527"/>
                  <a:gd name="T78" fmla="*/ 426 w 1576"/>
                  <a:gd name="T79" fmla="*/ 104 h 1527"/>
                  <a:gd name="T80" fmla="*/ 433 w 1576"/>
                  <a:gd name="T81" fmla="*/ 115 h 1527"/>
                  <a:gd name="T82" fmla="*/ 333 w 1576"/>
                  <a:gd name="T83" fmla="*/ 136 h 1527"/>
                  <a:gd name="T84" fmla="*/ 134 w 1576"/>
                  <a:gd name="T85" fmla="*/ 259 h 1527"/>
                  <a:gd name="T86" fmla="*/ 1 w 1576"/>
                  <a:gd name="T87" fmla="*/ 492 h 1527"/>
                  <a:gd name="T88" fmla="*/ 0 w 1576"/>
                  <a:gd name="T89" fmla="*/ 1527 h 1527"/>
                  <a:gd name="T90" fmla="*/ 75 w 1576"/>
                  <a:gd name="T91" fmla="*/ 1527 h 1527"/>
                  <a:gd name="T92" fmla="*/ 223 w 1576"/>
                  <a:gd name="T93" fmla="*/ 1471 h 1527"/>
                  <a:gd name="T94" fmla="*/ 566 w 1576"/>
                  <a:gd name="T95" fmla="*/ 1331 h 1527"/>
                  <a:gd name="T96" fmla="*/ 671 w 1576"/>
                  <a:gd name="T97" fmla="*/ 1287 h 1527"/>
                  <a:gd name="T98" fmla="*/ 719 w 1576"/>
                  <a:gd name="T99" fmla="*/ 1332 h 1527"/>
                  <a:gd name="T100" fmla="*/ 778 w 1576"/>
                  <a:gd name="T101" fmla="*/ 1332 h 1527"/>
                  <a:gd name="T102" fmla="*/ 863 w 1576"/>
                  <a:gd name="T103" fmla="*/ 1336 h 1527"/>
                  <a:gd name="T104" fmla="*/ 1039 w 1576"/>
                  <a:gd name="T105" fmla="*/ 1339 h 1527"/>
                  <a:gd name="T106" fmla="*/ 1246 w 1576"/>
                  <a:gd name="T107" fmla="*/ 1343 h 1527"/>
                  <a:gd name="T108" fmla="*/ 1421 w 1576"/>
                  <a:gd name="T109" fmla="*/ 1345 h 1527"/>
                  <a:gd name="T110" fmla="*/ 1547 w 1576"/>
                  <a:gd name="T111" fmla="*/ 1341 h 1527"/>
                  <a:gd name="T112" fmla="*/ 1553 w 1576"/>
                  <a:gd name="T113" fmla="*/ 1316 h 1527"/>
                  <a:gd name="T114" fmla="*/ 1569 w 1576"/>
                  <a:gd name="T115" fmla="*/ 1225 h 1527"/>
                  <a:gd name="T116" fmla="*/ 1575 w 1576"/>
                  <a:gd name="T117" fmla="*/ 1191 h 1527"/>
                  <a:gd name="T118" fmla="*/ 1574 w 1576"/>
                  <a:gd name="T119" fmla="*/ 1156 h 1527"/>
                  <a:gd name="connsiteX0" fmla="*/ 9987 w 9997"/>
                  <a:gd name="connsiteY0" fmla="*/ 7498 h 9928"/>
                  <a:gd name="connsiteX1" fmla="*/ 9943 w 9997"/>
                  <a:gd name="connsiteY1" fmla="*/ 7453 h 9928"/>
                  <a:gd name="connsiteX2" fmla="*/ 9822 w 9997"/>
                  <a:gd name="connsiteY2" fmla="*/ 7439 h 9928"/>
                  <a:gd name="connsiteX3" fmla="*/ 9562 w 9997"/>
                  <a:gd name="connsiteY3" fmla="*/ 7361 h 9928"/>
                  <a:gd name="connsiteX4" fmla="*/ 8769 w 9997"/>
                  <a:gd name="connsiteY4" fmla="*/ 7192 h 9928"/>
                  <a:gd name="connsiteX5" fmla="*/ 7824 w 9997"/>
                  <a:gd name="connsiteY5" fmla="*/ 7125 h 9928"/>
                  <a:gd name="connsiteX6" fmla="*/ 7627 w 9997"/>
                  <a:gd name="connsiteY6" fmla="*/ 7112 h 9928"/>
                  <a:gd name="connsiteX7" fmla="*/ 7119 w 9997"/>
                  <a:gd name="connsiteY7" fmla="*/ 7132 h 9928"/>
                  <a:gd name="connsiteX8" fmla="*/ 6739 w 9997"/>
                  <a:gd name="connsiteY8" fmla="*/ 6844 h 9928"/>
                  <a:gd name="connsiteX9" fmla="*/ 6123 w 9997"/>
                  <a:gd name="connsiteY9" fmla="*/ 6837 h 9928"/>
                  <a:gd name="connsiteX10" fmla="*/ 6079 w 9997"/>
                  <a:gd name="connsiteY10" fmla="*/ 6745 h 9928"/>
                  <a:gd name="connsiteX11" fmla="*/ 5857 w 9997"/>
                  <a:gd name="connsiteY11" fmla="*/ 6608 h 9928"/>
                  <a:gd name="connsiteX12" fmla="*/ 5850 w 9997"/>
                  <a:gd name="connsiteY12" fmla="*/ 6608 h 9928"/>
                  <a:gd name="connsiteX13" fmla="*/ 5622 w 9997"/>
                  <a:gd name="connsiteY13" fmla="*/ 6739 h 9928"/>
                  <a:gd name="connsiteX14" fmla="*/ 5615 w 9997"/>
                  <a:gd name="connsiteY14" fmla="*/ 6739 h 9928"/>
                  <a:gd name="connsiteX15" fmla="*/ 5609 w 9997"/>
                  <a:gd name="connsiteY15" fmla="*/ 6732 h 9928"/>
                  <a:gd name="connsiteX16" fmla="*/ 5546 w 9997"/>
                  <a:gd name="connsiteY16" fmla="*/ 6398 h 9928"/>
                  <a:gd name="connsiteX17" fmla="*/ 5400 w 9997"/>
                  <a:gd name="connsiteY17" fmla="*/ 6117 h 9928"/>
                  <a:gd name="connsiteX18" fmla="*/ 5412 w 9997"/>
                  <a:gd name="connsiteY18" fmla="*/ 5874 h 9928"/>
                  <a:gd name="connsiteX19" fmla="*/ 5425 w 9997"/>
                  <a:gd name="connsiteY19" fmla="*/ 5652 h 9928"/>
                  <a:gd name="connsiteX20" fmla="*/ 5431 w 9997"/>
                  <a:gd name="connsiteY20" fmla="*/ 5396 h 9928"/>
                  <a:gd name="connsiteX21" fmla="*/ 5311 w 9997"/>
                  <a:gd name="connsiteY21" fmla="*/ 3654 h 9928"/>
                  <a:gd name="connsiteX22" fmla="*/ 4956 w 9997"/>
                  <a:gd name="connsiteY22" fmla="*/ 2148 h 9928"/>
                  <a:gd name="connsiteX23" fmla="*/ 4943 w 9997"/>
                  <a:gd name="connsiteY23" fmla="*/ 2128 h 9928"/>
                  <a:gd name="connsiteX24" fmla="*/ 4803 w 9997"/>
                  <a:gd name="connsiteY24" fmla="*/ 2312 h 9928"/>
                  <a:gd name="connsiteX25" fmla="*/ 4549 w 9997"/>
                  <a:gd name="connsiteY25" fmla="*/ 2652 h 9928"/>
                  <a:gd name="connsiteX26" fmla="*/ 4581 w 9997"/>
                  <a:gd name="connsiteY26" fmla="*/ 2751 h 9928"/>
                  <a:gd name="connsiteX27" fmla="*/ 4689 w 9997"/>
                  <a:gd name="connsiteY27" fmla="*/ 2862 h 9928"/>
                  <a:gd name="connsiteX28" fmla="*/ 4657 w 9997"/>
                  <a:gd name="connsiteY28" fmla="*/ 2993 h 9928"/>
                  <a:gd name="connsiteX29" fmla="*/ 4613 w 9997"/>
                  <a:gd name="connsiteY29" fmla="*/ 3386 h 9928"/>
                  <a:gd name="connsiteX30" fmla="*/ 4429 w 9997"/>
                  <a:gd name="connsiteY30" fmla="*/ 2613 h 9928"/>
                  <a:gd name="connsiteX31" fmla="*/ 4385 w 9997"/>
                  <a:gd name="connsiteY31" fmla="*/ 2397 h 9928"/>
                  <a:gd name="connsiteX32" fmla="*/ 3864 w 9997"/>
                  <a:gd name="connsiteY32" fmla="*/ 812 h 9928"/>
                  <a:gd name="connsiteX33" fmla="*/ 3718 w 9997"/>
                  <a:gd name="connsiteY33" fmla="*/ 609 h 9928"/>
                  <a:gd name="connsiteX34" fmla="*/ 3699 w 9997"/>
                  <a:gd name="connsiteY34" fmla="*/ 576 h 9928"/>
                  <a:gd name="connsiteX35" fmla="*/ 3420 w 9997"/>
                  <a:gd name="connsiteY35" fmla="*/ 197 h 9928"/>
                  <a:gd name="connsiteX36" fmla="*/ 3395 w 9997"/>
                  <a:gd name="connsiteY36" fmla="*/ 170 h 9928"/>
                  <a:gd name="connsiteX37" fmla="*/ 3198 w 9997"/>
                  <a:gd name="connsiteY37" fmla="*/ 13 h 9928"/>
                  <a:gd name="connsiteX38" fmla="*/ 3001 w 9997"/>
                  <a:gd name="connsiteY38" fmla="*/ 210 h 9928"/>
                  <a:gd name="connsiteX39" fmla="*/ 2703 w 9997"/>
                  <a:gd name="connsiteY39" fmla="*/ 609 h 9928"/>
                  <a:gd name="connsiteX40" fmla="*/ 2747 w 9997"/>
                  <a:gd name="connsiteY40" fmla="*/ 681 h 9928"/>
                  <a:gd name="connsiteX41" fmla="*/ 2113 w 9997"/>
                  <a:gd name="connsiteY41" fmla="*/ 819 h 9928"/>
                  <a:gd name="connsiteX42" fmla="*/ 850 w 9997"/>
                  <a:gd name="connsiteY42" fmla="*/ 1624 h 9928"/>
                  <a:gd name="connsiteX43" fmla="*/ 6 w 9997"/>
                  <a:gd name="connsiteY43" fmla="*/ 3150 h 9928"/>
                  <a:gd name="connsiteX44" fmla="*/ 0 w 9997"/>
                  <a:gd name="connsiteY44" fmla="*/ 9928 h 9928"/>
                  <a:gd name="connsiteX45" fmla="*/ 476 w 9997"/>
                  <a:gd name="connsiteY45" fmla="*/ 9928 h 9928"/>
                  <a:gd name="connsiteX46" fmla="*/ 1415 w 9997"/>
                  <a:gd name="connsiteY46" fmla="*/ 9561 h 9928"/>
                  <a:gd name="connsiteX47" fmla="*/ 3591 w 9997"/>
                  <a:gd name="connsiteY47" fmla="*/ 8644 h 9928"/>
                  <a:gd name="connsiteX48" fmla="*/ 4258 w 9997"/>
                  <a:gd name="connsiteY48" fmla="*/ 8356 h 9928"/>
                  <a:gd name="connsiteX49" fmla="*/ 4562 w 9997"/>
                  <a:gd name="connsiteY49" fmla="*/ 8651 h 9928"/>
                  <a:gd name="connsiteX50" fmla="*/ 4937 w 9997"/>
                  <a:gd name="connsiteY50" fmla="*/ 8651 h 9928"/>
                  <a:gd name="connsiteX51" fmla="*/ 5476 w 9997"/>
                  <a:gd name="connsiteY51" fmla="*/ 8677 h 9928"/>
                  <a:gd name="connsiteX52" fmla="*/ 6593 w 9997"/>
                  <a:gd name="connsiteY52" fmla="*/ 8697 h 9928"/>
                  <a:gd name="connsiteX53" fmla="*/ 7906 w 9997"/>
                  <a:gd name="connsiteY53" fmla="*/ 8723 h 9928"/>
                  <a:gd name="connsiteX54" fmla="*/ 9016 w 9997"/>
                  <a:gd name="connsiteY54" fmla="*/ 8736 h 9928"/>
                  <a:gd name="connsiteX55" fmla="*/ 9816 w 9997"/>
                  <a:gd name="connsiteY55" fmla="*/ 8710 h 9928"/>
                  <a:gd name="connsiteX56" fmla="*/ 9854 w 9997"/>
                  <a:gd name="connsiteY56" fmla="*/ 8546 h 9928"/>
                  <a:gd name="connsiteX57" fmla="*/ 9956 w 9997"/>
                  <a:gd name="connsiteY57" fmla="*/ 7950 h 9928"/>
                  <a:gd name="connsiteX58" fmla="*/ 9994 w 9997"/>
                  <a:gd name="connsiteY58" fmla="*/ 7728 h 9928"/>
                  <a:gd name="connsiteX59" fmla="*/ 9987 w 9997"/>
                  <a:gd name="connsiteY59" fmla="*/ 7498 h 9928"/>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26 w 10000"/>
                  <a:gd name="connsiteY5" fmla="*/ 7177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27 w 10000"/>
                  <a:gd name="connsiteY19" fmla="*/ 5693 h 10000"/>
                  <a:gd name="connsiteX20" fmla="*/ 5433 w 10000"/>
                  <a:gd name="connsiteY20" fmla="*/ 5435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27 w 10000"/>
                  <a:gd name="connsiteY19" fmla="*/ 5693 h 10000"/>
                  <a:gd name="connsiteX20" fmla="*/ 5433 w 10000"/>
                  <a:gd name="connsiteY20" fmla="*/ 5435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44 w 10000"/>
                  <a:gd name="connsiteY19" fmla="*/ 5693 h 10000"/>
                  <a:gd name="connsiteX20" fmla="*/ 5433 w 10000"/>
                  <a:gd name="connsiteY20" fmla="*/ 5435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44 w 10000"/>
                  <a:gd name="connsiteY19" fmla="*/ 5693 h 10000"/>
                  <a:gd name="connsiteX20" fmla="*/ 5433 w 10000"/>
                  <a:gd name="connsiteY20" fmla="*/ 5435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50 w 10000"/>
                  <a:gd name="connsiteY19" fmla="*/ 5657 h 10000"/>
                  <a:gd name="connsiteX20" fmla="*/ 5433 w 10000"/>
                  <a:gd name="connsiteY20" fmla="*/ 5435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02 w 10000"/>
                  <a:gd name="connsiteY17" fmla="*/ 6161 h 10000"/>
                  <a:gd name="connsiteX18" fmla="*/ 5414 w 10000"/>
                  <a:gd name="connsiteY18" fmla="*/ 5917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19 w 10000"/>
                  <a:gd name="connsiteY17" fmla="*/ 6149 h 10000"/>
                  <a:gd name="connsiteX18" fmla="*/ 5414 w 10000"/>
                  <a:gd name="connsiteY18" fmla="*/ 5917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48 w 10000"/>
                  <a:gd name="connsiteY16" fmla="*/ 6444 h 10000"/>
                  <a:gd name="connsiteX17" fmla="*/ 5419 w 10000"/>
                  <a:gd name="connsiteY17" fmla="*/ 6149 h 10000"/>
                  <a:gd name="connsiteX18" fmla="*/ 5426 w 10000"/>
                  <a:gd name="connsiteY18" fmla="*/ 5899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1 w 10000"/>
                  <a:gd name="connsiteY15" fmla="*/ 6781 h 10000"/>
                  <a:gd name="connsiteX16" fmla="*/ 5560 w 10000"/>
                  <a:gd name="connsiteY16" fmla="*/ 6438 h 10000"/>
                  <a:gd name="connsiteX17" fmla="*/ 5419 w 10000"/>
                  <a:gd name="connsiteY17" fmla="*/ 6149 h 10000"/>
                  <a:gd name="connsiteX18" fmla="*/ 5426 w 10000"/>
                  <a:gd name="connsiteY18" fmla="*/ 5899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7 w 10000"/>
                  <a:gd name="connsiteY15" fmla="*/ 6739 h 10000"/>
                  <a:gd name="connsiteX16" fmla="*/ 5560 w 10000"/>
                  <a:gd name="connsiteY16" fmla="*/ 6438 h 10000"/>
                  <a:gd name="connsiteX17" fmla="*/ 5419 w 10000"/>
                  <a:gd name="connsiteY17" fmla="*/ 6149 h 10000"/>
                  <a:gd name="connsiteX18" fmla="*/ 5426 w 10000"/>
                  <a:gd name="connsiteY18" fmla="*/ 5899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17 w 10000"/>
                  <a:gd name="connsiteY14" fmla="*/ 6788 h 10000"/>
                  <a:gd name="connsiteX15" fmla="*/ 5617 w 10000"/>
                  <a:gd name="connsiteY15" fmla="*/ 6654 h 10000"/>
                  <a:gd name="connsiteX16" fmla="*/ 5560 w 10000"/>
                  <a:gd name="connsiteY16" fmla="*/ 6438 h 10000"/>
                  <a:gd name="connsiteX17" fmla="*/ 5419 w 10000"/>
                  <a:gd name="connsiteY17" fmla="*/ 6149 h 10000"/>
                  <a:gd name="connsiteX18" fmla="*/ 5426 w 10000"/>
                  <a:gd name="connsiteY18" fmla="*/ 5899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2 h 10000"/>
                  <a:gd name="connsiteX1" fmla="*/ 9946 w 10000"/>
                  <a:gd name="connsiteY1" fmla="*/ 7507 h 10000"/>
                  <a:gd name="connsiteX2" fmla="*/ 9825 w 10000"/>
                  <a:gd name="connsiteY2" fmla="*/ 7493 h 10000"/>
                  <a:gd name="connsiteX3" fmla="*/ 9582 w 10000"/>
                  <a:gd name="connsiteY3" fmla="*/ 7396 h 10000"/>
                  <a:gd name="connsiteX4" fmla="*/ 8772 w 10000"/>
                  <a:gd name="connsiteY4" fmla="*/ 7244 h 10000"/>
                  <a:gd name="connsiteX5" fmla="*/ 7843 w 10000"/>
                  <a:gd name="connsiteY5" fmla="*/ 7171 h 10000"/>
                  <a:gd name="connsiteX6" fmla="*/ 7629 w 10000"/>
                  <a:gd name="connsiteY6" fmla="*/ 7164 h 10000"/>
                  <a:gd name="connsiteX7" fmla="*/ 7121 w 10000"/>
                  <a:gd name="connsiteY7" fmla="*/ 7184 h 10000"/>
                  <a:gd name="connsiteX8" fmla="*/ 6741 w 10000"/>
                  <a:gd name="connsiteY8" fmla="*/ 6894 h 10000"/>
                  <a:gd name="connsiteX9" fmla="*/ 6125 w 10000"/>
                  <a:gd name="connsiteY9" fmla="*/ 6887 h 10000"/>
                  <a:gd name="connsiteX10" fmla="*/ 6081 w 10000"/>
                  <a:gd name="connsiteY10" fmla="*/ 6794 h 10000"/>
                  <a:gd name="connsiteX11" fmla="*/ 5859 w 10000"/>
                  <a:gd name="connsiteY11" fmla="*/ 6656 h 10000"/>
                  <a:gd name="connsiteX12" fmla="*/ 5852 w 10000"/>
                  <a:gd name="connsiteY12" fmla="*/ 6656 h 10000"/>
                  <a:gd name="connsiteX13" fmla="*/ 5624 w 10000"/>
                  <a:gd name="connsiteY13" fmla="*/ 6788 h 10000"/>
                  <a:gd name="connsiteX14" fmla="*/ 5623 w 10000"/>
                  <a:gd name="connsiteY14" fmla="*/ 6752 h 10000"/>
                  <a:gd name="connsiteX15" fmla="*/ 5617 w 10000"/>
                  <a:gd name="connsiteY15" fmla="*/ 6654 h 10000"/>
                  <a:gd name="connsiteX16" fmla="*/ 5560 w 10000"/>
                  <a:gd name="connsiteY16" fmla="*/ 6438 h 10000"/>
                  <a:gd name="connsiteX17" fmla="*/ 5419 w 10000"/>
                  <a:gd name="connsiteY17" fmla="*/ 6149 h 10000"/>
                  <a:gd name="connsiteX18" fmla="*/ 5426 w 10000"/>
                  <a:gd name="connsiteY18" fmla="*/ 5899 h 10000"/>
                  <a:gd name="connsiteX19" fmla="*/ 5450 w 10000"/>
                  <a:gd name="connsiteY19" fmla="*/ 5657 h 10000"/>
                  <a:gd name="connsiteX20" fmla="*/ 5450 w 10000"/>
                  <a:gd name="connsiteY20" fmla="*/ 5103 h 10000"/>
                  <a:gd name="connsiteX21" fmla="*/ 5313 w 10000"/>
                  <a:gd name="connsiteY21" fmla="*/ 3680 h 10000"/>
                  <a:gd name="connsiteX22" fmla="*/ 4957 w 10000"/>
                  <a:gd name="connsiteY22" fmla="*/ 2164 h 10000"/>
                  <a:gd name="connsiteX23" fmla="*/ 4944 w 10000"/>
                  <a:gd name="connsiteY23" fmla="*/ 2143 h 10000"/>
                  <a:gd name="connsiteX24" fmla="*/ 4804 w 10000"/>
                  <a:gd name="connsiteY24" fmla="*/ 2329 h 10000"/>
                  <a:gd name="connsiteX25" fmla="*/ 4550 w 10000"/>
                  <a:gd name="connsiteY25" fmla="*/ 2671 h 10000"/>
                  <a:gd name="connsiteX26" fmla="*/ 4582 w 10000"/>
                  <a:gd name="connsiteY26" fmla="*/ 2771 h 10000"/>
                  <a:gd name="connsiteX27" fmla="*/ 4690 w 10000"/>
                  <a:gd name="connsiteY27" fmla="*/ 2883 h 10000"/>
                  <a:gd name="connsiteX28" fmla="*/ 4658 w 10000"/>
                  <a:gd name="connsiteY28" fmla="*/ 3015 h 10000"/>
                  <a:gd name="connsiteX29" fmla="*/ 4614 w 10000"/>
                  <a:gd name="connsiteY29" fmla="*/ 3411 h 10000"/>
                  <a:gd name="connsiteX30" fmla="*/ 4430 w 10000"/>
                  <a:gd name="connsiteY30" fmla="*/ 2632 h 10000"/>
                  <a:gd name="connsiteX31" fmla="*/ 4386 w 10000"/>
                  <a:gd name="connsiteY31" fmla="*/ 2414 h 10000"/>
                  <a:gd name="connsiteX32" fmla="*/ 3865 w 10000"/>
                  <a:gd name="connsiteY32" fmla="*/ 818 h 10000"/>
                  <a:gd name="connsiteX33" fmla="*/ 3719 w 10000"/>
                  <a:gd name="connsiteY33" fmla="*/ 613 h 10000"/>
                  <a:gd name="connsiteX34" fmla="*/ 3700 w 10000"/>
                  <a:gd name="connsiteY34" fmla="*/ 580 h 10000"/>
                  <a:gd name="connsiteX35" fmla="*/ 3421 w 10000"/>
                  <a:gd name="connsiteY35" fmla="*/ 198 h 10000"/>
                  <a:gd name="connsiteX36" fmla="*/ 3396 w 10000"/>
                  <a:gd name="connsiteY36" fmla="*/ 171 h 10000"/>
                  <a:gd name="connsiteX37" fmla="*/ 3199 w 10000"/>
                  <a:gd name="connsiteY37" fmla="*/ 13 h 10000"/>
                  <a:gd name="connsiteX38" fmla="*/ 3002 w 10000"/>
                  <a:gd name="connsiteY38" fmla="*/ 212 h 10000"/>
                  <a:gd name="connsiteX39" fmla="*/ 2704 w 10000"/>
                  <a:gd name="connsiteY39" fmla="*/ 613 h 10000"/>
                  <a:gd name="connsiteX40" fmla="*/ 2748 w 10000"/>
                  <a:gd name="connsiteY40" fmla="*/ 686 h 10000"/>
                  <a:gd name="connsiteX41" fmla="*/ 2114 w 10000"/>
                  <a:gd name="connsiteY41" fmla="*/ 825 h 10000"/>
                  <a:gd name="connsiteX42" fmla="*/ 850 w 10000"/>
                  <a:gd name="connsiteY42" fmla="*/ 1636 h 10000"/>
                  <a:gd name="connsiteX43" fmla="*/ 6 w 10000"/>
                  <a:gd name="connsiteY43" fmla="*/ 3173 h 10000"/>
                  <a:gd name="connsiteX44" fmla="*/ 0 w 10000"/>
                  <a:gd name="connsiteY44" fmla="*/ 10000 h 10000"/>
                  <a:gd name="connsiteX45" fmla="*/ 476 w 10000"/>
                  <a:gd name="connsiteY45" fmla="*/ 10000 h 10000"/>
                  <a:gd name="connsiteX46" fmla="*/ 1415 w 10000"/>
                  <a:gd name="connsiteY46" fmla="*/ 9630 h 10000"/>
                  <a:gd name="connsiteX47" fmla="*/ 3592 w 10000"/>
                  <a:gd name="connsiteY47" fmla="*/ 8707 h 10000"/>
                  <a:gd name="connsiteX48" fmla="*/ 4259 w 10000"/>
                  <a:gd name="connsiteY48" fmla="*/ 8417 h 10000"/>
                  <a:gd name="connsiteX49" fmla="*/ 4563 w 10000"/>
                  <a:gd name="connsiteY49" fmla="*/ 8714 h 10000"/>
                  <a:gd name="connsiteX50" fmla="*/ 4938 w 10000"/>
                  <a:gd name="connsiteY50" fmla="*/ 8714 h 10000"/>
                  <a:gd name="connsiteX51" fmla="*/ 5478 w 10000"/>
                  <a:gd name="connsiteY51" fmla="*/ 8740 h 10000"/>
                  <a:gd name="connsiteX52" fmla="*/ 6595 w 10000"/>
                  <a:gd name="connsiteY52" fmla="*/ 8760 h 10000"/>
                  <a:gd name="connsiteX53" fmla="*/ 7908 w 10000"/>
                  <a:gd name="connsiteY53" fmla="*/ 8786 h 10000"/>
                  <a:gd name="connsiteX54" fmla="*/ 9019 w 10000"/>
                  <a:gd name="connsiteY54" fmla="*/ 8799 h 10000"/>
                  <a:gd name="connsiteX55" fmla="*/ 9819 w 10000"/>
                  <a:gd name="connsiteY55" fmla="*/ 8773 h 10000"/>
                  <a:gd name="connsiteX56" fmla="*/ 9857 w 10000"/>
                  <a:gd name="connsiteY56" fmla="*/ 8608 h 10000"/>
                  <a:gd name="connsiteX57" fmla="*/ 9959 w 10000"/>
                  <a:gd name="connsiteY57" fmla="*/ 8008 h 10000"/>
                  <a:gd name="connsiteX58" fmla="*/ 9997 w 10000"/>
                  <a:gd name="connsiteY58" fmla="*/ 7784 h 10000"/>
                  <a:gd name="connsiteX59" fmla="*/ 9990 w 10000"/>
                  <a:gd name="connsiteY59" fmla="*/ 7552 h 10000"/>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72 w 10000"/>
                  <a:gd name="connsiteY4" fmla="*/ 7247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13 w 10000"/>
                  <a:gd name="connsiteY21" fmla="*/ 3683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704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72 w 10000"/>
                  <a:gd name="connsiteY4" fmla="*/ 7247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13 w 10000"/>
                  <a:gd name="connsiteY21" fmla="*/ 3683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72 w 10000"/>
                  <a:gd name="connsiteY4" fmla="*/ 7247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13 w 10000"/>
                  <a:gd name="connsiteY21" fmla="*/ 3683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72 w 10000"/>
                  <a:gd name="connsiteY4" fmla="*/ 7162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13 w 10000"/>
                  <a:gd name="connsiteY21" fmla="*/ 3683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52 w 10000"/>
                  <a:gd name="connsiteY4" fmla="*/ 7205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13 w 10000"/>
                  <a:gd name="connsiteY21" fmla="*/ 3683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52 w 10000"/>
                  <a:gd name="connsiteY4" fmla="*/ 7205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36 w 10000"/>
                  <a:gd name="connsiteY21" fmla="*/ 3675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 name="connsiteX0" fmla="*/ 9990 w 10000"/>
                  <a:gd name="connsiteY0" fmla="*/ 7555 h 10003"/>
                  <a:gd name="connsiteX1" fmla="*/ 9946 w 10000"/>
                  <a:gd name="connsiteY1" fmla="*/ 7510 h 10003"/>
                  <a:gd name="connsiteX2" fmla="*/ 9825 w 10000"/>
                  <a:gd name="connsiteY2" fmla="*/ 7496 h 10003"/>
                  <a:gd name="connsiteX3" fmla="*/ 9582 w 10000"/>
                  <a:gd name="connsiteY3" fmla="*/ 7399 h 10003"/>
                  <a:gd name="connsiteX4" fmla="*/ 8752 w 10000"/>
                  <a:gd name="connsiteY4" fmla="*/ 7205 h 10003"/>
                  <a:gd name="connsiteX5" fmla="*/ 7843 w 10000"/>
                  <a:gd name="connsiteY5" fmla="*/ 7174 h 10003"/>
                  <a:gd name="connsiteX6" fmla="*/ 7629 w 10000"/>
                  <a:gd name="connsiteY6" fmla="*/ 7167 h 10003"/>
                  <a:gd name="connsiteX7" fmla="*/ 7121 w 10000"/>
                  <a:gd name="connsiteY7" fmla="*/ 7187 h 10003"/>
                  <a:gd name="connsiteX8" fmla="*/ 6741 w 10000"/>
                  <a:gd name="connsiteY8" fmla="*/ 6897 h 10003"/>
                  <a:gd name="connsiteX9" fmla="*/ 6125 w 10000"/>
                  <a:gd name="connsiteY9" fmla="*/ 6890 h 10003"/>
                  <a:gd name="connsiteX10" fmla="*/ 6081 w 10000"/>
                  <a:gd name="connsiteY10" fmla="*/ 6797 h 10003"/>
                  <a:gd name="connsiteX11" fmla="*/ 5859 w 10000"/>
                  <a:gd name="connsiteY11" fmla="*/ 6659 h 10003"/>
                  <a:gd name="connsiteX12" fmla="*/ 5852 w 10000"/>
                  <a:gd name="connsiteY12" fmla="*/ 6659 h 10003"/>
                  <a:gd name="connsiteX13" fmla="*/ 5624 w 10000"/>
                  <a:gd name="connsiteY13" fmla="*/ 6791 h 10003"/>
                  <a:gd name="connsiteX14" fmla="*/ 5623 w 10000"/>
                  <a:gd name="connsiteY14" fmla="*/ 6755 h 10003"/>
                  <a:gd name="connsiteX15" fmla="*/ 5617 w 10000"/>
                  <a:gd name="connsiteY15" fmla="*/ 6657 h 10003"/>
                  <a:gd name="connsiteX16" fmla="*/ 5560 w 10000"/>
                  <a:gd name="connsiteY16" fmla="*/ 6441 h 10003"/>
                  <a:gd name="connsiteX17" fmla="*/ 5419 w 10000"/>
                  <a:gd name="connsiteY17" fmla="*/ 6152 h 10003"/>
                  <a:gd name="connsiteX18" fmla="*/ 5426 w 10000"/>
                  <a:gd name="connsiteY18" fmla="*/ 5902 h 10003"/>
                  <a:gd name="connsiteX19" fmla="*/ 5450 w 10000"/>
                  <a:gd name="connsiteY19" fmla="*/ 5660 h 10003"/>
                  <a:gd name="connsiteX20" fmla="*/ 5450 w 10000"/>
                  <a:gd name="connsiteY20" fmla="*/ 5106 h 10003"/>
                  <a:gd name="connsiteX21" fmla="*/ 5321 w 10000"/>
                  <a:gd name="connsiteY21" fmla="*/ 3675 h 10003"/>
                  <a:gd name="connsiteX22" fmla="*/ 4957 w 10000"/>
                  <a:gd name="connsiteY22" fmla="*/ 2167 h 10003"/>
                  <a:gd name="connsiteX23" fmla="*/ 4944 w 10000"/>
                  <a:gd name="connsiteY23" fmla="*/ 2146 h 10003"/>
                  <a:gd name="connsiteX24" fmla="*/ 4804 w 10000"/>
                  <a:gd name="connsiteY24" fmla="*/ 2332 h 10003"/>
                  <a:gd name="connsiteX25" fmla="*/ 4550 w 10000"/>
                  <a:gd name="connsiteY25" fmla="*/ 2674 h 10003"/>
                  <a:gd name="connsiteX26" fmla="*/ 4582 w 10000"/>
                  <a:gd name="connsiteY26" fmla="*/ 2774 h 10003"/>
                  <a:gd name="connsiteX27" fmla="*/ 4690 w 10000"/>
                  <a:gd name="connsiteY27" fmla="*/ 2886 h 10003"/>
                  <a:gd name="connsiteX28" fmla="*/ 4658 w 10000"/>
                  <a:gd name="connsiteY28" fmla="*/ 3018 h 10003"/>
                  <a:gd name="connsiteX29" fmla="*/ 4614 w 10000"/>
                  <a:gd name="connsiteY29" fmla="*/ 3414 h 10003"/>
                  <a:gd name="connsiteX30" fmla="*/ 4430 w 10000"/>
                  <a:gd name="connsiteY30" fmla="*/ 2635 h 10003"/>
                  <a:gd name="connsiteX31" fmla="*/ 4386 w 10000"/>
                  <a:gd name="connsiteY31" fmla="*/ 2417 h 10003"/>
                  <a:gd name="connsiteX32" fmla="*/ 3865 w 10000"/>
                  <a:gd name="connsiteY32" fmla="*/ 821 h 10003"/>
                  <a:gd name="connsiteX33" fmla="*/ 3719 w 10000"/>
                  <a:gd name="connsiteY33" fmla="*/ 616 h 10003"/>
                  <a:gd name="connsiteX34" fmla="*/ 3700 w 10000"/>
                  <a:gd name="connsiteY34" fmla="*/ 583 h 10003"/>
                  <a:gd name="connsiteX35" fmla="*/ 3421 w 10000"/>
                  <a:gd name="connsiteY35" fmla="*/ 201 h 10003"/>
                  <a:gd name="connsiteX36" fmla="*/ 3396 w 10000"/>
                  <a:gd name="connsiteY36" fmla="*/ 174 h 10003"/>
                  <a:gd name="connsiteX37" fmla="*/ 3199 w 10000"/>
                  <a:gd name="connsiteY37" fmla="*/ 16 h 10003"/>
                  <a:gd name="connsiteX38" fmla="*/ 2973 w 10000"/>
                  <a:gd name="connsiteY38" fmla="*/ 197 h 10003"/>
                  <a:gd name="connsiteX39" fmla="*/ 2687 w 10000"/>
                  <a:gd name="connsiteY39" fmla="*/ 616 h 10003"/>
                  <a:gd name="connsiteX40" fmla="*/ 2748 w 10000"/>
                  <a:gd name="connsiteY40" fmla="*/ 689 h 10003"/>
                  <a:gd name="connsiteX41" fmla="*/ 2114 w 10000"/>
                  <a:gd name="connsiteY41" fmla="*/ 828 h 10003"/>
                  <a:gd name="connsiteX42" fmla="*/ 850 w 10000"/>
                  <a:gd name="connsiteY42" fmla="*/ 1639 h 10003"/>
                  <a:gd name="connsiteX43" fmla="*/ 6 w 10000"/>
                  <a:gd name="connsiteY43" fmla="*/ 3176 h 10003"/>
                  <a:gd name="connsiteX44" fmla="*/ 0 w 10000"/>
                  <a:gd name="connsiteY44" fmla="*/ 10003 h 10003"/>
                  <a:gd name="connsiteX45" fmla="*/ 476 w 10000"/>
                  <a:gd name="connsiteY45" fmla="*/ 10003 h 10003"/>
                  <a:gd name="connsiteX46" fmla="*/ 1415 w 10000"/>
                  <a:gd name="connsiteY46" fmla="*/ 9633 h 10003"/>
                  <a:gd name="connsiteX47" fmla="*/ 3592 w 10000"/>
                  <a:gd name="connsiteY47" fmla="*/ 8710 h 10003"/>
                  <a:gd name="connsiteX48" fmla="*/ 4259 w 10000"/>
                  <a:gd name="connsiteY48" fmla="*/ 8420 h 10003"/>
                  <a:gd name="connsiteX49" fmla="*/ 4563 w 10000"/>
                  <a:gd name="connsiteY49" fmla="*/ 8717 h 10003"/>
                  <a:gd name="connsiteX50" fmla="*/ 4938 w 10000"/>
                  <a:gd name="connsiteY50" fmla="*/ 8717 h 10003"/>
                  <a:gd name="connsiteX51" fmla="*/ 5478 w 10000"/>
                  <a:gd name="connsiteY51" fmla="*/ 8743 h 10003"/>
                  <a:gd name="connsiteX52" fmla="*/ 6595 w 10000"/>
                  <a:gd name="connsiteY52" fmla="*/ 8763 h 10003"/>
                  <a:gd name="connsiteX53" fmla="*/ 7908 w 10000"/>
                  <a:gd name="connsiteY53" fmla="*/ 8789 h 10003"/>
                  <a:gd name="connsiteX54" fmla="*/ 9019 w 10000"/>
                  <a:gd name="connsiteY54" fmla="*/ 8802 h 10003"/>
                  <a:gd name="connsiteX55" fmla="*/ 9819 w 10000"/>
                  <a:gd name="connsiteY55" fmla="*/ 8776 h 10003"/>
                  <a:gd name="connsiteX56" fmla="*/ 9857 w 10000"/>
                  <a:gd name="connsiteY56" fmla="*/ 8611 h 10003"/>
                  <a:gd name="connsiteX57" fmla="*/ 9959 w 10000"/>
                  <a:gd name="connsiteY57" fmla="*/ 8011 h 10003"/>
                  <a:gd name="connsiteX58" fmla="*/ 9997 w 10000"/>
                  <a:gd name="connsiteY58" fmla="*/ 7787 h 10003"/>
                  <a:gd name="connsiteX59" fmla="*/ 9990 w 10000"/>
                  <a:gd name="connsiteY59" fmla="*/ 7555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10003">
                    <a:moveTo>
                      <a:pt x="9990" y="7555"/>
                    </a:moveTo>
                    <a:cubicBezTo>
                      <a:pt x="9978" y="7523"/>
                      <a:pt x="9965" y="7510"/>
                      <a:pt x="9946" y="7510"/>
                    </a:cubicBezTo>
                    <a:cubicBezTo>
                      <a:pt x="9946" y="7510"/>
                      <a:pt x="9886" y="7514"/>
                      <a:pt x="9825" y="7496"/>
                    </a:cubicBezTo>
                    <a:cubicBezTo>
                      <a:pt x="9764" y="7478"/>
                      <a:pt x="9671" y="7439"/>
                      <a:pt x="9582" y="7399"/>
                    </a:cubicBezTo>
                    <a:cubicBezTo>
                      <a:pt x="9405" y="7307"/>
                      <a:pt x="9042" y="7242"/>
                      <a:pt x="8752" y="7205"/>
                    </a:cubicBezTo>
                    <a:cubicBezTo>
                      <a:pt x="8462" y="7168"/>
                      <a:pt x="8030" y="7180"/>
                      <a:pt x="7843" y="7174"/>
                    </a:cubicBezTo>
                    <a:cubicBezTo>
                      <a:pt x="7656" y="7168"/>
                      <a:pt x="7749" y="7165"/>
                      <a:pt x="7629" y="7167"/>
                    </a:cubicBezTo>
                    <a:cubicBezTo>
                      <a:pt x="7509" y="7169"/>
                      <a:pt x="7229" y="7206"/>
                      <a:pt x="7121" y="7187"/>
                    </a:cubicBezTo>
                    <a:cubicBezTo>
                      <a:pt x="7013" y="7167"/>
                      <a:pt x="6867" y="6923"/>
                      <a:pt x="6741" y="6897"/>
                    </a:cubicBezTo>
                    <a:cubicBezTo>
                      <a:pt x="6614" y="6869"/>
                      <a:pt x="6487" y="6765"/>
                      <a:pt x="6125" y="6890"/>
                    </a:cubicBezTo>
                    <a:cubicBezTo>
                      <a:pt x="6125" y="6890"/>
                      <a:pt x="6049" y="6903"/>
                      <a:pt x="6081" y="6797"/>
                    </a:cubicBezTo>
                    <a:cubicBezTo>
                      <a:pt x="6081" y="6797"/>
                      <a:pt x="5973" y="6652"/>
                      <a:pt x="5859" y="6659"/>
                    </a:cubicBezTo>
                    <a:lnTo>
                      <a:pt x="5852" y="6659"/>
                    </a:lnTo>
                    <a:cubicBezTo>
                      <a:pt x="5744" y="6672"/>
                      <a:pt x="5662" y="6775"/>
                      <a:pt x="5624" y="6791"/>
                    </a:cubicBezTo>
                    <a:cubicBezTo>
                      <a:pt x="5586" y="6807"/>
                      <a:pt x="5624" y="6777"/>
                      <a:pt x="5623" y="6755"/>
                    </a:cubicBezTo>
                    <a:cubicBezTo>
                      <a:pt x="5622" y="6733"/>
                      <a:pt x="5628" y="6709"/>
                      <a:pt x="5617" y="6657"/>
                    </a:cubicBezTo>
                    <a:cubicBezTo>
                      <a:pt x="5607" y="6605"/>
                      <a:pt x="5593" y="6525"/>
                      <a:pt x="5560" y="6441"/>
                    </a:cubicBezTo>
                    <a:cubicBezTo>
                      <a:pt x="5527" y="6357"/>
                      <a:pt x="5444" y="6171"/>
                      <a:pt x="5419" y="6152"/>
                    </a:cubicBezTo>
                    <a:cubicBezTo>
                      <a:pt x="5393" y="6139"/>
                      <a:pt x="5382" y="6034"/>
                      <a:pt x="5426" y="5902"/>
                    </a:cubicBezTo>
                    <a:cubicBezTo>
                      <a:pt x="5433" y="5875"/>
                      <a:pt x="5450" y="5779"/>
                      <a:pt x="5450" y="5660"/>
                    </a:cubicBezTo>
                    <a:cubicBezTo>
                      <a:pt x="5456" y="5587"/>
                      <a:pt x="5471" y="5437"/>
                      <a:pt x="5450" y="5106"/>
                    </a:cubicBezTo>
                    <a:cubicBezTo>
                      <a:pt x="5429" y="4775"/>
                      <a:pt x="5403" y="4165"/>
                      <a:pt x="5321" y="3675"/>
                    </a:cubicBezTo>
                    <a:cubicBezTo>
                      <a:pt x="5239" y="3185"/>
                      <a:pt x="5205" y="2707"/>
                      <a:pt x="4957" y="2167"/>
                    </a:cubicBezTo>
                    <a:cubicBezTo>
                      <a:pt x="4950" y="2160"/>
                      <a:pt x="4950" y="2153"/>
                      <a:pt x="4944" y="2146"/>
                    </a:cubicBezTo>
                    <a:cubicBezTo>
                      <a:pt x="4944" y="2146"/>
                      <a:pt x="4880" y="2233"/>
                      <a:pt x="4804" y="2332"/>
                    </a:cubicBezTo>
                    <a:cubicBezTo>
                      <a:pt x="4690" y="2470"/>
                      <a:pt x="4557" y="2648"/>
                      <a:pt x="4550" y="2674"/>
                    </a:cubicBezTo>
                    <a:cubicBezTo>
                      <a:pt x="4550" y="2674"/>
                      <a:pt x="4544" y="2715"/>
                      <a:pt x="4582" y="2774"/>
                    </a:cubicBezTo>
                    <a:cubicBezTo>
                      <a:pt x="4601" y="2806"/>
                      <a:pt x="4639" y="2846"/>
                      <a:pt x="4690" y="2886"/>
                    </a:cubicBezTo>
                    <a:cubicBezTo>
                      <a:pt x="4690" y="2886"/>
                      <a:pt x="4728" y="2919"/>
                      <a:pt x="4658" y="3018"/>
                    </a:cubicBezTo>
                    <a:cubicBezTo>
                      <a:pt x="4589" y="3116"/>
                      <a:pt x="4614" y="3354"/>
                      <a:pt x="4614" y="3414"/>
                    </a:cubicBezTo>
                    <a:cubicBezTo>
                      <a:pt x="4614" y="3460"/>
                      <a:pt x="4500" y="2951"/>
                      <a:pt x="4430" y="2635"/>
                    </a:cubicBezTo>
                    <a:cubicBezTo>
                      <a:pt x="4411" y="2536"/>
                      <a:pt x="4392" y="2457"/>
                      <a:pt x="4386" y="2417"/>
                    </a:cubicBezTo>
                    <a:cubicBezTo>
                      <a:pt x="4360" y="2272"/>
                      <a:pt x="4075" y="1092"/>
                      <a:pt x="3865" y="821"/>
                    </a:cubicBezTo>
                    <a:cubicBezTo>
                      <a:pt x="3814" y="755"/>
                      <a:pt x="3764" y="683"/>
                      <a:pt x="3719" y="616"/>
                    </a:cubicBezTo>
                    <a:cubicBezTo>
                      <a:pt x="3713" y="603"/>
                      <a:pt x="3707" y="596"/>
                      <a:pt x="3700" y="583"/>
                    </a:cubicBezTo>
                    <a:cubicBezTo>
                      <a:pt x="3622" y="325"/>
                      <a:pt x="3453" y="313"/>
                      <a:pt x="3421" y="201"/>
                    </a:cubicBezTo>
                    <a:cubicBezTo>
                      <a:pt x="3415" y="194"/>
                      <a:pt x="3402" y="181"/>
                      <a:pt x="3396" y="174"/>
                    </a:cubicBezTo>
                    <a:cubicBezTo>
                      <a:pt x="3332" y="115"/>
                      <a:pt x="3269" y="12"/>
                      <a:pt x="3199" y="16"/>
                    </a:cubicBezTo>
                    <a:cubicBezTo>
                      <a:pt x="3129" y="20"/>
                      <a:pt x="3056" y="-88"/>
                      <a:pt x="2973" y="197"/>
                    </a:cubicBezTo>
                    <a:cubicBezTo>
                      <a:pt x="2884" y="474"/>
                      <a:pt x="2724" y="534"/>
                      <a:pt x="2687" y="616"/>
                    </a:cubicBezTo>
                    <a:cubicBezTo>
                      <a:pt x="2650" y="698"/>
                      <a:pt x="2843" y="654"/>
                      <a:pt x="2748" y="689"/>
                    </a:cubicBezTo>
                    <a:cubicBezTo>
                      <a:pt x="2653" y="724"/>
                      <a:pt x="2571" y="755"/>
                      <a:pt x="2114" y="828"/>
                    </a:cubicBezTo>
                    <a:cubicBezTo>
                      <a:pt x="1656" y="900"/>
                      <a:pt x="1079" y="1356"/>
                      <a:pt x="850" y="1639"/>
                    </a:cubicBezTo>
                    <a:cubicBezTo>
                      <a:pt x="622" y="1916"/>
                      <a:pt x="6" y="3176"/>
                      <a:pt x="6" y="3176"/>
                    </a:cubicBezTo>
                    <a:cubicBezTo>
                      <a:pt x="4" y="5452"/>
                      <a:pt x="2" y="7727"/>
                      <a:pt x="0" y="10003"/>
                    </a:cubicBezTo>
                    <a:lnTo>
                      <a:pt x="476" y="10003"/>
                    </a:lnTo>
                    <a:lnTo>
                      <a:pt x="1415" y="9633"/>
                    </a:lnTo>
                    <a:cubicBezTo>
                      <a:pt x="1504" y="9587"/>
                      <a:pt x="3358" y="8802"/>
                      <a:pt x="3592" y="8710"/>
                    </a:cubicBezTo>
                    <a:cubicBezTo>
                      <a:pt x="3827" y="8611"/>
                      <a:pt x="4208" y="8380"/>
                      <a:pt x="4259" y="8420"/>
                    </a:cubicBezTo>
                    <a:cubicBezTo>
                      <a:pt x="4309" y="8453"/>
                      <a:pt x="4436" y="8710"/>
                      <a:pt x="4563" y="8717"/>
                    </a:cubicBezTo>
                    <a:cubicBezTo>
                      <a:pt x="4690" y="8724"/>
                      <a:pt x="4836" y="8710"/>
                      <a:pt x="4938" y="8717"/>
                    </a:cubicBezTo>
                    <a:cubicBezTo>
                      <a:pt x="5040" y="8724"/>
                      <a:pt x="5300" y="8737"/>
                      <a:pt x="5478" y="8743"/>
                    </a:cubicBezTo>
                    <a:cubicBezTo>
                      <a:pt x="5656" y="8750"/>
                      <a:pt x="6493" y="8750"/>
                      <a:pt x="6595" y="8763"/>
                    </a:cubicBezTo>
                    <a:cubicBezTo>
                      <a:pt x="6696" y="8769"/>
                      <a:pt x="7756" y="8789"/>
                      <a:pt x="7908" y="8789"/>
                    </a:cubicBezTo>
                    <a:cubicBezTo>
                      <a:pt x="8060" y="8789"/>
                      <a:pt x="8924" y="8796"/>
                      <a:pt x="9019" y="8802"/>
                    </a:cubicBezTo>
                    <a:cubicBezTo>
                      <a:pt x="9108" y="8815"/>
                      <a:pt x="9768" y="8901"/>
                      <a:pt x="9819" y="8776"/>
                    </a:cubicBezTo>
                    <a:cubicBezTo>
                      <a:pt x="9832" y="8743"/>
                      <a:pt x="9844" y="8683"/>
                      <a:pt x="9857" y="8611"/>
                    </a:cubicBezTo>
                    <a:cubicBezTo>
                      <a:pt x="9889" y="8400"/>
                      <a:pt x="9921" y="8083"/>
                      <a:pt x="9959" y="8011"/>
                    </a:cubicBezTo>
                    <a:cubicBezTo>
                      <a:pt x="9978" y="7971"/>
                      <a:pt x="9990" y="7886"/>
                      <a:pt x="9997" y="7787"/>
                    </a:cubicBezTo>
                    <a:cubicBezTo>
                      <a:pt x="10003" y="7700"/>
                      <a:pt x="10003" y="7609"/>
                      <a:pt x="9990" y="7555"/>
                    </a:cubicBezTo>
                    <a:close/>
                  </a:path>
                </a:pathLst>
              </a:custGeom>
              <a:solidFill>
                <a:schemeClr val="accent1">
                  <a:lumMod val="5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47">
                <a:extLst>
                  <a:ext uri="{FF2B5EF4-FFF2-40B4-BE49-F238E27FC236}">
                    <a16:creationId xmlns:a16="http://schemas.microsoft.com/office/drawing/2014/main" id="{A1B9EE66-3EF6-18D5-9D0C-B61AA4DD626E}"/>
                  </a:ext>
                </a:extLst>
              </p:cNvPr>
              <p:cNvSpPr>
                <a:spLocks/>
              </p:cNvSpPr>
              <p:nvPr/>
            </p:nvSpPr>
            <p:spPr bwMode="gray">
              <a:xfrm>
                <a:off x="3468375" y="6035784"/>
                <a:ext cx="1239915" cy="295561"/>
              </a:xfrm>
              <a:custGeom>
                <a:avLst/>
                <a:gdLst>
                  <a:gd name="T0" fmla="*/ 628 w 630"/>
                  <a:gd name="T1" fmla="*/ 28 h 150"/>
                  <a:gd name="T2" fmla="*/ 590 w 630"/>
                  <a:gd name="T3" fmla="*/ 33 h 150"/>
                  <a:gd name="T4" fmla="*/ 515 w 630"/>
                  <a:gd name="T5" fmla="*/ 5 h 150"/>
                  <a:gd name="T6" fmla="*/ 501 w 630"/>
                  <a:gd name="T7" fmla="*/ 11 h 150"/>
                  <a:gd name="T8" fmla="*/ 486 w 630"/>
                  <a:gd name="T9" fmla="*/ 0 h 150"/>
                  <a:gd name="T10" fmla="*/ 417 w 630"/>
                  <a:gd name="T11" fmla="*/ 11 h 150"/>
                  <a:gd name="T12" fmla="*/ 362 w 630"/>
                  <a:gd name="T13" fmla="*/ 19 h 150"/>
                  <a:gd name="T14" fmla="*/ 296 w 630"/>
                  <a:gd name="T15" fmla="*/ 29 h 150"/>
                  <a:gd name="T16" fmla="*/ 218 w 630"/>
                  <a:gd name="T17" fmla="*/ 40 h 150"/>
                  <a:gd name="T18" fmla="*/ 160 w 630"/>
                  <a:gd name="T19" fmla="*/ 49 h 150"/>
                  <a:gd name="T20" fmla="*/ 102 w 630"/>
                  <a:gd name="T21" fmla="*/ 60 h 150"/>
                  <a:gd name="T22" fmla="*/ 34 w 630"/>
                  <a:gd name="T23" fmla="*/ 72 h 150"/>
                  <a:gd name="T24" fmla="*/ 0 w 630"/>
                  <a:gd name="T25" fmla="*/ 80 h 150"/>
                  <a:gd name="T26" fmla="*/ 61 w 630"/>
                  <a:gd name="T27" fmla="*/ 89 h 150"/>
                  <a:gd name="T28" fmla="*/ 133 w 630"/>
                  <a:gd name="T29" fmla="*/ 96 h 150"/>
                  <a:gd name="T30" fmla="*/ 145 w 630"/>
                  <a:gd name="T31" fmla="*/ 101 h 150"/>
                  <a:gd name="T32" fmla="*/ 221 w 630"/>
                  <a:gd name="T33" fmla="*/ 128 h 150"/>
                  <a:gd name="T34" fmla="*/ 285 w 630"/>
                  <a:gd name="T35" fmla="*/ 150 h 150"/>
                  <a:gd name="T36" fmla="*/ 502 w 630"/>
                  <a:gd name="T37" fmla="*/ 102 h 150"/>
                  <a:gd name="T38" fmla="*/ 504 w 630"/>
                  <a:gd name="T39" fmla="*/ 101 h 150"/>
                  <a:gd name="T40" fmla="*/ 504 w 630"/>
                  <a:gd name="T41" fmla="*/ 102 h 150"/>
                  <a:gd name="T42" fmla="*/ 510 w 630"/>
                  <a:gd name="T43" fmla="*/ 129 h 150"/>
                  <a:gd name="T44" fmla="*/ 546 w 630"/>
                  <a:gd name="T45" fmla="*/ 132 h 150"/>
                  <a:gd name="T46" fmla="*/ 544 w 630"/>
                  <a:gd name="T47" fmla="*/ 102 h 150"/>
                  <a:gd name="T48" fmla="*/ 548 w 630"/>
                  <a:gd name="T49" fmla="*/ 88 h 150"/>
                  <a:gd name="T50" fmla="*/ 565 w 630"/>
                  <a:gd name="T51" fmla="*/ 80 h 150"/>
                  <a:gd name="T52" fmla="*/ 570 w 630"/>
                  <a:gd name="T53" fmla="*/ 48 h 150"/>
                  <a:gd name="T54" fmla="*/ 630 w 630"/>
                  <a:gd name="T55" fmla="*/ 35 h 150"/>
                  <a:gd name="T56" fmla="*/ 628 w 630"/>
                  <a:gd name="T57" fmla="*/ 2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0" h="150">
                    <a:moveTo>
                      <a:pt x="628" y="28"/>
                    </a:moveTo>
                    <a:cubicBezTo>
                      <a:pt x="590" y="33"/>
                      <a:pt x="590" y="33"/>
                      <a:pt x="590" y="33"/>
                    </a:cubicBezTo>
                    <a:cubicBezTo>
                      <a:pt x="515" y="5"/>
                      <a:pt x="515" y="5"/>
                      <a:pt x="515" y="5"/>
                    </a:cubicBezTo>
                    <a:cubicBezTo>
                      <a:pt x="509" y="8"/>
                      <a:pt x="504" y="11"/>
                      <a:pt x="501" y="11"/>
                    </a:cubicBezTo>
                    <a:cubicBezTo>
                      <a:pt x="494" y="11"/>
                      <a:pt x="486" y="0"/>
                      <a:pt x="486" y="0"/>
                    </a:cubicBezTo>
                    <a:cubicBezTo>
                      <a:pt x="417" y="11"/>
                      <a:pt x="417" y="11"/>
                      <a:pt x="417" y="11"/>
                    </a:cubicBezTo>
                    <a:cubicBezTo>
                      <a:pt x="362" y="19"/>
                      <a:pt x="362" y="19"/>
                      <a:pt x="362" y="19"/>
                    </a:cubicBezTo>
                    <a:cubicBezTo>
                      <a:pt x="357" y="17"/>
                      <a:pt x="296" y="29"/>
                      <a:pt x="296" y="29"/>
                    </a:cubicBezTo>
                    <a:cubicBezTo>
                      <a:pt x="296" y="29"/>
                      <a:pt x="226" y="39"/>
                      <a:pt x="218" y="40"/>
                    </a:cubicBezTo>
                    <a:cubicBezTo>
                      <a:pt x="210" y="41"/>
                      <a:pt x="166" y="48"/>
                      <a:pt x="160" y="49"/>
                    </a:cubicBezTo>
                    <a:cubicBezTo>
                      <a:pt x="153" y="51"/>
                      <a:pt x="112" y="60"/>
                      <a:pt x="102" y="60"/>
                    </a:cubicBezTo>
                    <a:cubicBezTo>
                      <a:pt x="93" y="60"/>
                      <a:pt x="77" y="67"/>
                      <a:pt x="34" y="72"/>
                    </a:cubicBezTo>
                    <a:cubicBezTo>
                      <a:pt x="19" y="74"/>
                      <a:pt x="8" y="77"/>
                      <a:pt x="0" y="80"/>
                    </a:cubicBezTo>
                    <a:cubicBezTo>
                      <a:pt x="31" y="85"/>
                      <a:pt x="54" y="88"/>
                      <a:pt x="61" y="89"/>
                    </a:cubicBezTo>
                    <a:cubicBezTo>
                      <a:pt x="81" y="91"/>
                      <a:pt x="113" y="90"/>
                      <a:pt x="133" y="96"/>
                    </a:cubicBezTo>
                    <a:cubicBezTo>
                      <a:pt x="138" y="97"/>
                      <a:pt x="142" y="99"/>
                      <a:pt x="145" y="101"/>
                    </a:cubicBezTo>
                    <a:cubicBezTo>
                      <a:pt x="162" y="113"/>
                      <a:pt x="188" y="124"/>
                      <a:pt x="221" y="128"/>
                    </a:cubicBezTo>
                    <a:cubicBezTo>
                      <a:pt x="243" y="131"/>
                      <a:pt x="270" y="142"/>
                      <a:pt x="285" y="150"/>
                    </a:cubicBezTo>
                    <a:cubicBezTo>
                      <a:pt x="502" y="102"/>
                      <a:pt x="502" y="102"/>
                      <a:pt x="502" y="102"/>
                    </a:cubicBezTo>
                    <a:cubicBezTo>
                      <a:pt x="504" y="101"/>
                      <a:pt x="504" y="101"/>
                      <a:pt x="504" y="101"/>
                    </a:cubicBezTo>
                    <a:cubicBezTo>
                      <a:pt x="504" y="101"/>
                      <a:pt x="504" y="101"/>
                      <a:pt x="504" y="102"/>
                    </a:cubicBezTo>
                    <a:cubicBezTo>
                      <a:pt x="504" y="104"/>
                      <a:pt x="505" y="118"/>
                      <a:pt x="510" y="129"/>
                    </a:cubicBezTo>
                    <a:cubicBezTo>
                      <a:pt x="516" y="141"/>
                      <a:pt x="546" y="132"/>
                      <a:pt x="546" y="132"/>
                    </a:cubicBezTo>
                    <a:cubicBezTo>
                      <a:pt x="546" y="132"/>
                      <a:pt x="544" y="115"/>
                      <a:pt x="544" y="102"/>
                    </a:cubicBezTo>
                    <a:cubicBezTo>
                      <a:pt x="544" y="94"/>
                      <a:pt x="545" y="88"/>
                      <a:pt x="548" y="88"/>
                    </a:cubicBezTo>
                    <a:cubicBezTo>
                      <a:pt x="554" y="88"/>
                      <a:pt x="565" y="80"/>
                      <a:pt x="565" y="80"/>
                    </a:cubicBezTo>
                    <a:cubicBezTo>
                      <a:pt x="570" y="80"/>
                      <a:pt x="570" y="48"/>
                      <a:pt x="570" y="48"/>
                    </a:cubicBezTo>
                    <a:cubicBezTo>
                      <a:pt x="630" y="35"/>
                      <a:pt x="630" y="35"/>
                      <a:pt x="630" y="35"/>
                    </a:cubicBezTo>
                    <a:cubicBezTo>
                      <a:pt x="630" y="32"/>
                      <a:pt x="629" y="30"/>
                      <a:pt x="628" y="28"/>
                    </a:cubicBezTo>
                    <a:close/>
                  </a:path>
                </a:pathLst>
              </a:custGeom>
              <a:solidFill>
                <a:srgbClr val="333333"/>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48">
                <a:extLst>
                  <a:ext uri="{FF2B5EF4-FFF2-40B4-BE49-F238E27FC236}">
                    <a16:creationId xmlns:a16="http://schemas.microsoft.com/office/drawing/2014/main" id="{7D967D51-BA0C-0104-0372-3BB8E15C6570}"/>
                  </a:ext>
                </a:extLst>
              </p:cNvPr>
              <p:cNvSpPr>
                <a:spLocks/>
              </p:cNvSpPr>
              <p:nvPr/>
            </p:nvSpPr>
            <p:spPr bwMode="gray">
              <a:xfrm>
                <a:off x="3050264" y="6143916"/>
                <a:ext cx="1238713" cy="396485"/>
              </a:xfrm>
              <a:custGeom>
                <a:avLst/>
                <a:gdLst>
                  <a:gd name="T0" fmla="*/ 602 w 629"/>
                  <a:gd name="T1" fmla="*/ 156 h 201"/>
                  <a:gd name="T2" fmla="*/ 509 w 629"/>
                  <a:gd name="T3" fmla="*/ 100 h 201"/>
                  <a:gd name="T4" fmla="*/ 497 w 629"/>
                  <a:gd name="T5" fmla="*/ 94 h 201"/>
                  <a:gd name="T6" fmla="*/ 433 w 629"/>
                  <a:gd name="T7" fmla="*/ 72 h 201"/>
                  <a:gd name="T8" fmla="*/ 357 w 629"/>
                  <a:gd name="T9" fmla="*/ 45 h 201"/>
                  <a:gd name="T10" fmla="*/ 345 w 629"/>
                  <a:gd name="T11" fmla="*/ 40 h 201"/>
                  <a:gd name="T12" fmla="*/ 273 w 629"/>
                  <a:gd name="T13" fmla="*/ 33 h 201"/>
                  <a:gd name="T14" fmla="*/ 212 w 629"/>
                  <a:gd name="T15" fmla="*/ 24 h 201"/>
                  <a:gd name="T16" fmla="*/ 21 w 629"/>
                  <a:gd name="T17" fmla="*/ 0 h 201"/>
                  <a:gd name="T18" fmla="*/ 22 w 629"/>
                  <a:gd name="T19" fmla="*/ 35 h 201"/>
                  <a:gd name="T20" fmla="*/ 16 w 629"/>
                  <a:gd name="T21" fmla="*/ 69 h 201"/>
                  <a:gd name="T22" fmla="*/ 0 w 629"/>
                  <a:gd name="T23" fmla="*/ 160 h 201"/>
                  <a:gd name="T24" fmla="*/ 29 w 629"/>
                  <a:gd name="T25" fmla="*/ 169 h 201"/>
                  <a:gd name="T26" fmla="*/ 104 w 629"/>
                  <a:gd name="T27" fmla="*/ 177 h 201"/>
                  <a:gd name="T28" fmla="*/ 457 w 629"/>
                  <a:gd name="T29" fmla="*/ 196 h 201"/>
                  <a:gd name="T30" fmla="*/ 477 w 629"/>
                  <a:gd name="T31" fmla="*/ 181 h 201"/>
                  <a:gd name="T32" fmla="*/ 501 w 629"/>
                  <a:gd name="T33" fmla="*/ 192 h 201"/>
                  <a:gd name="T34" fmla="*/ 578 w 629"/>
                  <a:gd name="T35" fmla="*/ 193 h 201"/>
                  <a:gd name="T36" fmla="*/ 614 w 629"/>
                  <a:gd name="T37" fmla="*/ 191 h 201"/>
                  <a:gd name="T38" fmla="*/ 602 w 629"/>
                  <a:gd name="T39" fmla="*/ 15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9" h="201">
                    <a:moveTo>
                      <a:pt x="602" y="156"/>
                    </a:moveTo>
                    <a:cubicBezTo>
                      <a:pt x="576" y="144"/>
                      <a:pt x="513" y="101"/>
                      <a:pt x="509" y="100"/>
                    </a:cubicBezTo>
                    <a:cubicBezTo>
                      <a:pt x="509" y="100"/>
                      <a:pt x="504" y="97"/>
                      <a:pt x="497" y="94"/>
                    </a:cubicBezTo>
                    <a:cubicBezTo>
                      <a:pt x="482" y="86"/>
                      <a:pt x="455" y="75"/>
                      <a:pt x="433" y="72"/>
                    </a:cubicBezTo>
                    <a:cubicBezTo>
                      <a:pt x="400" y="68"/>
                      <a:pt x="374" y="57"/>
                      <a:pt x="357" y="45"/>
                    </a:cubicBezTo>
                    <a:cubicBezTo>
                      <a:pt x="354" y="43"/>
                      <a:pt x="350" y="41"/>
                      <a:pt x="345" y="40"/>
                    </a:cubicBezTo>
                    <a:cubicBezTo>
                      <a:pt x="325" y="34"/>
                      <a:pt x="293" y="35"/>
                      <a:pt x="273" y="33"/>
                    </a:cubicBezTo>
                    <a:cubicBezTo>
                      <a:pt x="266" y="32"/>
                      <a:pt x="243" y="29"/>
                      <a:pt x="212" y="24"/>
                    </a:cubicBezTo>
                    <a:cubicBezTo>
                      <a:pt x="152" y="15"/>
                      <a:pt x="63" y="2"/>
                      <a:pt x="21" y="0"/>
                    </a:cubicBezTo>
                    <a:cubicBezTo>
                      <a:pt x="23" y="8"/>
                      <a:pt x="23" y="22"/>
                      <a:pt x="22" y="35"/>
                    </a:cubicBezTo>
                    <a:cubicBezTo>
                      <a:pt x="21" y="50"/>
                      <a:pt x="19" y="63"/>
                      <a:pt x="16" y="69"/>
                    </a:cubicBezTo>
                    <a:cubicBezTo>
                      <a:pt x="10" y="80"/>
                      <a:pt x="5" y="128"/>
                      <a:pt x="0" y="160"/>
                    </a:cubicBezTo>
                    <a:cubicBezTo>
                      <a:pt x="11" y="163"/>
                      <a:pt x="22" y="166"/>
                      <a:pt x="29" y="169"/>
                    </a:cubicBezTo>
                    <a:cubicBezTo>
                      <a:pt x="46" y="177"/>
                      <a:pt x="84" y="176"/>
                      <a:pt x="104" y="177"/>
                    </a:cubicBezTo>
                    <a:cubicBezTo>
                      <a:pt x="124" y="179"/>
                      <a:pt x="440" y="201"/>
                      <a:pt x="457" y="196"/>
                    </a:cubicBezTo>
                    <a:cubicBezTo>
                      <a:pt x="474" y="191"/>
                      <a:pt x="477" y="185"/>
                      <a:pt x="477" y="181"/>
                    </a:cubicBezTo>
                    <a:cubicBezTo>
                      <a:pt x="477" y="177"/>
                      <a:pt x="486" y="188"/>
                      <a:pt x="501" y="192"/>
                    </a:cubicBezTo>
                    <a:cubicBezTo>
                      <a:pt x="516" y="196"/>
                      <a:pt x="574" y="201"/>
                      <a:pt x="578" y="193"/>
                    </a:cubicBezTo>
                    <a:cubicBezTo>
                      <a:pt x="578" y="193"/>
                      <a:pt x="609" y="199"/>
                      <a:pt x="614" y="191"/>
                    </a:cubicBezTo>
                    <a:cubicBezTo>
                      <a:pt x="620" y="183"/>
                      <a:pt x="629" y="168"/>
                      <a:pt x="602" y="156"/>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49">
                <a:extLst>
                  <a:ext uri="{FF2B5EF4-FFF2-40B4-BE49-F238E27FC236}">
                    <a16:creationId xmlns:a16="http://schemas.microsoft.com/office/drawing/2014/main" id="{09ABE59F-D2B7-34A4-BC6D-098B7DF9596C}"/>
                  </a:ext>
                </a:extLst>
              </p:cNvPr>
              <p:cNvSpPr>
                <a:spLocks/>
              </p:cNvSpPr>
              <p:nvPr/>
            </p:nvSpPr>
            <p:spPr bwMode="gray">
              <a:xfrm>
                <a:off x="4461990" y="3559558"/>
                <a:ext cx="1489821" cy="2932784"/>
              </a:xfrm>
              <a:custGeom>
                <a:avLst/>
                <a:gdLst>
                  <a:gd name="T0" fmla="*/ 541 w 757"/>
                  <a:gd name="T1" fmla="*/ 1392 h 1490"/>
                  <a:gd name="T2" fmla="*/ 486 w 757"/>
                  <a:gd name="T3" fmla="*/ 1361 h 1490"/>
                  <a:gd name="T4" fmla="*/ 480 w 757"/>
                  <a:gd name="T5" fmla="*/ 1360 h 1490"/>
                  <a:gd name="T6" fmla="*/ 440 w 757"/>
                  <a:gd name="T7" fmla="*/ 1354 h 1490"/>
                  <a:gd name="T8" fmla="*/ 440 w 757"/>
                  <a:gd name="T9" fmla="*/ 1242 h 1490"/>
                  <a:gd name="T10" fmla="*/ 467 w 757"/>
                  <a:gd name="T11" fmla="*/ 1178 h 1490"/>
                  <a:gd name="T12" fmla="*/ 597 w 757"/>
                  <a:gd name="T13" fmla="*/ 794 h 1490"/>
                  <a:gd name="T14" fmla="*/ 739 w 757"/>
                  <a:gd name="T15" fmla="*/ 237 h 1490"/>
                  <a:gd name="T16" fmla="*/ 475 w 757"/>
                  <a:gd name="T17" fmla="*/ 26 h 1490"/>
                  <a:gd name="T18" fmla="*/ 392 w 757"/>
                  <a:gd name="T19" fmla="*/ 0 h 1490"/>
                  <a:gd name="T20" fmla="*/ 0 w 757"/>
                  <a:gd name="T21" fmla="*/ 1258 h 1490"/>
                  <a:gd name="T22" fmla="*/ 10 w 757"/>
                  <a:gd name="T23" fmla="*/ 1262 h 1490"/>
                  <a:gd name="T24" fmla="*/ 85 w 757"/>
                  <a:gd name="T25" fmla="*/ 1290 h 1490"/>
                  <a:gd name="T26" fmla="*/ 123 w 757"/>
                  <a:gd name="T27" fmla="*/ 1285 h 1490"/>
                  <a:gd name="T28" fmla="*/ 179 w 757"/>
                  <a:gd name="T29" fmla="*/ 1277 h 1490"/>
                  <a:gd name="T30" fmla="*/ 245 w 757"/>
                  <a:gd name="T31" fmla="*/ 1269 h 1490"/>
                  <a:gd name="T32" fmla="*/ 248 w 757"/>
                  <a:gd name="T33" fmla="*/ 1296 h 1490"/>
                  <a:gd name="T34" fmla="*/ 221 w 757"/>
                  <a:gd name="T35" fmla="*/ 1304 h 1490"/>
                  <a:gd name="T36" fmla="*/ 213 w 757"/>
                  <a:gd name="T37" fmla="*/ 1357 h 1490"/>
                  <a:gd name="T38" fmla="*/ 148 w 757"/>
                  <a:gd name="T39" fmla="*/ 1360 h 1490"/>
                  <a:gd name="T40" fmla="*/ 85 w 757"/>
                  <a:gd name="T41" fmla="*/ 1397 h 1490"/>
                  <a:gd name="T42" fmla="*/ 19 w 757"/>
                  <a:gd name="T43" fmla="*/ 1421 h 1490"/>
                  <a:gd name="T44" fmla="*/ 29 w 757"/>
                  <a:gd name="T45" fmla="*/ 1461 h 1490"/>
                  <a:gd name="T46" fmla="*/ 339 w 757"/>
                  <a:gd name="T47" fmla="*/ 1480 h 1490"/>
                  <a:gd name="T48" fmla="*/ 603 w 757"/>
                  <a:gd name="T49" fmla="*/ 1437 h 1490"/>
                  <a:gd name="T50" fmla="*/ 541 w 757"/>
                  <a:gd name="T51" fmla="*/ 139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7" h="1490">
                    <a:moveTo>
                      <a:pt x="541" y="1392"/>
                    </a:moveTo>
                    <a:cubicBezTo>
                      <a:pt x="541" y="1392"/>
                      <a:pt x="524" y="1368"/>
                      <a:pt x="486" y="1361"/>
                    </a:cubicBezTo>
                    <a:cubicBezTo>
                      <a:pt x="484" y="1360"/>
                      <a:pt x="482" y="1360"/>
                      <a:pt x="480" y="1360"/>
                    </a:cubicBezTo>
                    <a:cubicBezTo>
                      <a:pt x="440" y="1354"/>
                      <a:pt x="440" y="1354"/>
                      <a:pt x="440" y="1354"/>
                    </a:cubicBezTo>
                    <a:cubicBezTo>
                      <a:pt x="440" y="1242"/>
                      <a:pt x="440" y="1242"/>
                      <a:pt x="440" y="1242"/>
                    </a:cubicBezTo>
                    <a:cubicBezTo>
                      <a:pt x="440" y="1242"/>
                      <a:pt x="453" y="1245"/>
                      <a:pt x="467" y="1178"/>
                    </a:cubicBezTo>
                    <a:cubicBezTo>
                      <a:pt x="480" y="1112"/>
                      <a:pt x="597" y="794"/>
                      <a:pt x="597" y="794"/>
                    </a:cubicBezTo>
                    <a:cubicBezTo>
                      <a:pt x="597" y="794"/>
                      <a:pt x="757" y="306"/>
                      <a:pt x="739" y="237"/>
                    </a:cubicBezTo>
                    <a:cubicBezTo>
                      <a:pt x="739" y="237"/>
                      <a:pt x="485" y="34"/>
                      <a:pt x="475" y="26"/>
                    </a:cubicBezTo>
                    <a:cubicBezTo>
                      <a:pt x="464" y="18"/>
                      <a:pt x="392" y="0"/>
                      <a:pt x="392" y="0"/>
                    </a:cubicBezTo>
                    <a:cubicBezTo>
                      <a:pt x="0" y="1258"/>
                      <a:pt x="0" y="1258"/>
                      <a:pt x="0" y="1258"/>
                    </a:cubicBezTo>
                    <a:cubicBezTo>
                      <a:pt x="10" y="1262"/>
                      <a:pt x="10" y="1262"/>
                      <a:pt x="10" y="1262"/>
                    </a:cubicBezTo>
                    <a:cubicBezTo>
                      <a:pt x="85" y="1290"/>
                      <a:pt x="85" y="1290"/>
                      <a:pt x="85" y="1290"/>
                    </a:cubicBezTo>
                    <a:cubicBezTo>
                      <a:pt x="123" y="1285"/>
                      <a:pt x="123" y="1285"/>
                      <a:pt x="123" y="1285"/>
                    </a:cubicBezTo>
                    <a:cubicBezTo>
                      <a:pt x="179" y="1277"/>
                      <a:pt x="179" y="1277"/>
                      <a:pt x="179" y="1277"/>
                    </a:cubicBezTo>
                    <a:cubicBezTo>
                      <a:pt x="179" y="1277"/>
                      <a:pt x="229" y="1280"/>
                      <a:pt x="245" y="1269"/>
                    </a:cubicBezTo>
                    <a:cubicBezTo>
                      <a:pt x="248" y="1296"/>
                      <a:pt x="248" y="1296"/>
                      <a:pt x="248" y="1296"/>
                    </a:cubicBezTo>
                    <a:cubicBezTo>
                      <a:pt x="221" y="1304"/>
                      <a:pt x="221" y="1304"/>
                      <a:pt x="221" y="1304"/>
                    </a:cubicBezTo>
                    <a:cubicBezTo>
                      <a:pt x="213" y="1357"/>
                      <a:pt x="213" y="1357"/>
                      <a:pt x="213" y="1357"/>
                    </a:cubicBezTo>
                    <a:cubicBezTo>
                      <a:pt x="213" y="1357"/>
                      <a:pt x="181" y="1355"/>
                      <a:pt x="148" y="1360"/>
                    </a:cubicBezTo>
                    <a:cubicBezTo>
                      <a:pt x="120" y="1365"/>
                      <a:pt x="93" y="1375"/>
                      <a:pt x="85" y="1397"/>
                    </a:cubicBezTo>
                    <a:cubicBezTo>
                      <a:pt x="85" y="1397"/>
                      <a:pt x="24" y="1400"/>
                      <a:pt x="19" y="1421"/>
                    </a:cubicBezTo>
                    <a:cubicBezTo>
                      <a:pt x="19" y="1421"/>
                      <a:pt x="0" y="1453"/>
                      <a:pt x="29" y="1461"/>
                    </a:cubicBezTo>
                    <a:cubicBezTo>
                      <a:pt x="59" y="1469"/>
                      <a:pt x="219" y="1490"/>
                      <a:pt x="339" y="1480"/>
                    </a:cubicBezTo>
                    <a:cubicBezTo>
                      <a:pt x="459" y="1469"/>
                      <a:pt x="590" y="1466"/>
                      <a:pt x="603" y="1437"/>
                    </a:cubicBezTo>
                    <a:cubicBezTo>
                      <a:pt x="603" y="1437"/>
                      <a:pt x="613" y="1408"/>
                      <a:pt x="541" y="1392"/>
                    </a:cubicBezTo>
                    <a:close/>
                  </a:path>
                </a:pathLst>
              </a:custGeom>
              <a:solidFill>
                <a:schemeClr val="bg1">
                  <a:lumMod val="6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50">
                <a:extLst>
                  <a:ext uri="{FF2B5EF4-FFF2-40B4-BE49-F238E27FC236}">
                    <a16:creationId xmlns:a16="http://schemas.microsoft.com/office/drawing/2014/main" id="{6C60A8B2-7AE1-D4DF-D305-6F9B40E3AA1C}"/>
                  </a:ext>
                </a:extLst>
              </p:cNvPr>
              <p:cNvSpPr>
                <a:spLocks/>
              </p:cNvSpPr>
              <p:nvPr/>
            </p:nvSpPr>
            <p:spPr bwMode="gray">
              <a:xfrm>
                <a:off x="354169" y="5119064"/>
                <a:ext cx="959973" cy="1283168"/>
              </a:xfrm>
              <a:custGeom>
                <a:avLst/>
                <a:gdLst>
                  <a:gd name="T0" fmla="*/ 488 w 488"/>
                  <a:gd name="T1" fmla="*/ 652 h 652"/>
                  <a:gd name="T2" fmla="*/ 354 w 488"/>
                  <a:gd name="T3" fmla="*/ 476 h 652"/>
                  <a:gd name="T4" fmla="*/ 182 w 488"/>
                  <a:gd name="T5" fmla="*/ 230 h 652"/>
                  <a:gd name="T6" fmla="*/ 70 w 488"/>
                  <a:gd name="T7" fmla="*/ 60 h 652"/>
                  <a:gd name="T8" fmla="*/ 14 w 488"/>
                  <a:gd name="T9" fmla="*/ 6 h 652"/>
                  <a:gd name="T10" fmla="*/ 144 w 488"/>
                  <a:gd name="T11" fmla="*/ 198 h 652"/>
                  <a:gd name="T12" fmla="*/ 30 w 488"/>
                  <a:gd name="T13" fmla="*/ 100 h 652"/>
                  <a:gd name="T14" fmla="*/ 154 w 488"/>
                  <a:gd name="T15" fmla="*/ 226 h 652"/>
                  <a:gd name="T16" fmla="*/ 488 w 488"/>
                  <a:gd name="T17"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652">
                    <a:moveTo>
                      <a:pt x="488" y="652"/>
                    </a:moveTo>
                    <a:cubicBezTo>
                      <a:pt x="488" y="652"/>
                      <a:pt x="360" y="488"/>
                      <a:pt x="354" y="476"/>
                    </a:cubicBezTo>
                    <a:cubicBezTo>
                      <a:pt x="348" y="464"/>
                      <a:pt x="192" y="246"/>
                      <a:pt x="182" y="230"/>
                    </a:cubicBezTo>
                    <a:cubicBezTo>
                      <a:pt x="172" y="214"/>
                      <a:pt x="88" y="76"/>
                      <a:pt x="70" y="60"/>
                    </a:cubicBezTo>
                    <a:cubicBezTo>
                      <a:pt x="52" y="44"/>
                      <a:pt x="28" y="12"/>
                      <a:pt x="14" y="6"/>
                    </a:cubicBezTo>
                    <a:cubicBezTo>
                      <a:pt x="0" y="0"/>
                      <a:pt x="136" y="150"/>
                      <a:pt x="144" y="198"/>
                    </a:cubicBezTo>
                    <a:cubicBezTo>
                      <a:pt x="144" y="198"/>
                      <a:pt x="36" y="114"/>
                      <a:pt x="30" y="100"/>
                    </a:cubicBezTo>
                    <a:cubicBezTo>
                      <a:pt x="24" y="86"/>
                      <a:pt x="106" y="188"/>
                      <a:pt x="154" y="226"/>
                    </a:cubicBezTo>
                    <a:cubicBezTo>
                      <a:pt x="154" y="226"/>
                      <a:pt x="375" y="555"/>
                      <a:pt x="488" y="65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51">
                <a:extLst>
                  <a:ext uri="{FF2B5EF4-FFF2-40B4-BE49-F238E27FC236}">
                    <a16:creationId xmlns:a16="http://schemas.microsoft.com/office/drawing/2014/main" id="{7742EC3E-F3A3-FD8E-7C38-B97C4BB48FCA}"/>
                  </a:ext>
                </a:extLst>
              </p:cNvPr>
              <p:cNvSpPr>
                <a:spLocks/>
              </p:cNvSpPr>
              <p:nvPr/>
            </p:nvSpPr>
            <p:spPr bwMode="gray">
              <a:xfrm>
                <a:off x="409437" y="5603256"/>
                <a:ext cx="330403" cy="204250"/>
              </a:xfrm>
              <a:custGeom>
                <a:avLst/>
                <a:gdLst>
                  <a:gd name="T0" fmla="*/ 144 w 168"/>
                  <a:gd name="T1" fmla="*/ 16 h 104"/>
                  <a:gd name="T2" fmla="*/ 78 w 168"/>
                  <a:gd name="T3" fmla="*/ 66 h 104"/>
                  <a:gd name="T4" fmla="*/ 16 w 168"/>
                  <a:gd name="T5" fmla="*/ 102 h 104"/>
                  <a:gd name="T6" fmla="*/ 102 w 168"/>
                  <a:gd name="T7" fmla="*/ 70 h 104"/>
                  <a:gd name="T8" fmla="*/ 160 w 168"/>
                  <a:gd name="T9" fmla="*/ 24 h 104"/>
                  <a:gd name="T10" fmla="*/ 144 w 168"/>
                  <a:gd name="T11" fmla="*/ 16 h 104"/>
                </a:gdLst>
                <a:ahLst/>
                <a:cxnLst>
                  <a:cxn ang="0">
                    <a:pos x="T0" y="T1"/>
                  </a:cxn>
                  <a:cxn ang="0">
                    <a:pos x="T2" y="T3"/>
                  </a:cxn>
                  <a:cxn ang="0">
                    <a:pos x="T4" y="T5"/>
                  </a:cxn>
                  <a:cxn ang="0">
                    <a:pos x="T6" y="T7"/>
                  </a:cxn>
                  <a:cxn ang="0">
                    <a:pos x="T8" y="T9"/>
                  </a:cxn>
                  <a:cxn ang="0">
                    <a:pos x="T10" y="T11"/>
                  </a:cxn>
                </a:cxnLst>
                <a:rect l="0" t="0" r="r" b="b"/>
                <a:pathLst>
                  <a:path w="168" h="104">
                    <a:moveTo>
                      <a:pt x="144" y="16"/>
                    </a:moveTo>
                    <a:cubicBezTo>
                      <a:pt x="144" y="16"/>
                      <a:pt x="102" y="48"/>
                      <a:pt x="78" y="66"/>
                    </a:cubicBezTo>
                    <a:cubicBezTo>
                      <a:pt x="54" y="84"/>
                      <a:pt x="32" y="100"/>
                      <a:pt x="16" y="102"/>
                    </a:cubicBezTo>
                    <a:cubicBezTo>
                      <a:pt x="0" y="104"/>
                      <a:pt x="62" y="96"/>
                      <a:pt x="102" y="70"/>
                    </a:cubicBezTo>
                    <a:cubicBezTo>
                      <a:pt x="142" y="44"/>
                      <a:pt x="152" y="24"/>
                      <a:pt x="160" y="24"/>
                    </a:cubicBezTo>
                    <a:cubicBezTo>
                      <a:pt x="168" y="24"/>
                      <a:pt x="168" y="0"/>
                      <a:pt x="144" y="16"/>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52">
                <a:extLst>
                  <a:ext uri="{FF2B5EF4-FFF2-40B4-BE49-F238E27FC236}">
                    <a16:creationId xmlns:a16="http://schemas.microsoft.com/office/drawing/2014/main" id="{DC417A00-A543-A655-0DE4-5C0DC7369DBF}"/>
                  </a:ext>
                </a:extLst>
              </p:cNvPr>
              <p:cNvSpPr>
                <a:spLocks/>
              </p:cNvSpPr>
              <p:nvPr/>
            </p:nvSpPr>
            <p:spPr bwMode="gray">
              <a:xfrm>
                <a:off x="-5069" y="5418229"/>
                <a:ext cx="528646" cy="354434"/>
              </a:xfrm>
              <a:custGeom>
                <a:avLst/>
                <a:gdLst>
                  <a:gd name="T0" fmla="*/ 4 w 268"/>
                  <a:gd name="T1" fmla="*/ 62 h 180"/>
                  <a:gd name="T2" fmla="*/ 150 w 268"/>
                  <a:gd name="T3" fmla="*/ 26 h 180"/>
                  <a:gd name="T4" fmla="*/ 252 w 268"/>
                  <a:gd name="T5" fmla="*/ 4 h 180"/>
                  <a:gd name="T6" fmla="*/ 258 w 268"/>
                  <a:gd name="T7" fmla="*/ 20 h 180"/>
                  <a:gd name="T8" fmla="*/ 174 w 268"/>
                  <a:gd name="T9" fmla="*/ 32 h 180"/>
                  <a:gd name="T10" fmla="*/ 22 w 268"/>
                  <a:gd name="T11" fmla="*/ 86 h 180"/>
                  <a:gd name="T12" fmla="*/ 22 w 268"/>
                  <a:gd name="T13" fmla="*/ 132 h 180"/>
                  <a:gd name="T14" fmla="*/ 164 w 268"/>
                  <a:gd name="T15" fmla="*/ 86 h 180"/>
                  <a:gd name="T16" fmla="*/ 216 w 268"/>
                  <a:gd name="T17" fmla="*/ 56 h 180"/>
                  <a:gd name="T18" fmla="*/ 174 w 268"/>
                  <a:gd name="T19" fmla="*/ 96 h 180"/>
                  <a:gd name="T20" fmla="*/ 40 w 268"/>
                  <a:gd name="T21" fmla="*/ 148 h 180"/>
                  <a:gd name="T22" fmla="*/ 0 w 268"/>
                  <a:gd name="T23" fmla="*/ 180 h 180"/>
                  <a:gd name="T24" fmla="*/ 4 w 268"/>
                  <a:gd name="T25" fmla="*/ 6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180">
                    <a:moveTo>
                      <a:pt x="4" y="62"/>
                    </a:moveTo>
                    <a:cubicBezTo>
                      <a:pt x="4" y="62"/>
                      <a:pt x="128" y="32"/>
                      <a:pt x="150" y="26"/>
                    </a:cubicBezTo>
                    <a:cubicBezTo>
                      <a:pt x="172" y="20"/>
                      <a:pt x="236" y="0"/>
                      <a:pt x="252" y="4"/>
                    </a:cubicBezTo>
                    <a:cubicBezTo>
                      <a:pt x="268" y="8"/>
                      <a:pt x="266" y="20"/>
                      <a:pt x="258" y="20"/>
                    </a:cubicBezTo>
                    <a:cubicBezTo>
                      <a:pt x="250" y="20"/>
                      <a:pt x="262" y="4"/>
                      <a:pt x="174" y="32"/>
                    </a:cubicBezTo>
                    <a:cubicBezTo>
                      <a:pt x="86" y="60"/>
                      <a:pt x="40" y="72"/>
                      <a:pt x="22" y="86"/>
                    </a:cubicBezTo>
                    <a:cubicBezTo>
                      <a:pt x="4" y="100"/>
                      <a:pt x="4" y="138"/>
                      <a:pt x="22" y="132"/>
                    </a:cubicBezTo>
                    <a:cubicBezTo>
                      <a:pt x="40" y="126"/>
                      <a:pt x="134" y="98"/>
                      <a:pt x="164" y="86"/>
                    </a:cubicBezTo>
                    <a:cubicBezTo>
                      <a:pt x="194" y="74"/>
                      <a:pt x="210" y="64"/>
                      <a:pt x="216" y="56"/>
                    </a:cubicBezTo>
                    <a:cubicBezTo>
                      <a:pt x="222" y="48"/>
                      <a:pt x="204" y="84"/>
                      <a:pt x="174" y="96"/>
                    </a:cubicBezTo>
                    <a:cubicBezTo>
                      <a:pt x="144" y="108"/>
                      <a:pt x="52" y="136"/>
                      <a:pt x="40" y="148"/>
                    </a:cubicBezTo>
                    <a:cubicBezTo>
                      <a:pt x="28" y="160"/>
                      <a:pt x="0" y="180"/>
                      <a:pt x="0" y="180"/>
                    </a:cubicBezTo>
                    <a:lnTo>
                      <a:pt x="4" y="62"/>
                    </a:ln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53">
                <a:extLst>
                  <a:ext uri="{FF2B5EF4-FFF2-40B4-BE49-F238E27FC236}">
                    <a16:creationId xmlns:a16="http://schemas.microsoft.com/office/drawing/2014/main" id="{EB4C8BD0-00BA-D862-811C-A2CD448AC092}"/>
                  </a:ext>
                </a:extLst>
              </p:cNvPr>
              <p:cNvSpPr>
                <a:spLocks/>
              </p:cNvSpPr>
              <p:nvPr/>
            </p:nvSpPr>
            <p:spPr bwMode="gray">
              <a:xfrm>
                <a:off x="196778" y="6008150"/>
                <a:ext cx="1144999" cy="850640"/>
              </a:xfrm>
              <a:custGeom>
                <a:avLst/>
                <a:gdLst>
                  <a:gd name="T0" fmla="*/ 401 w 582"/>
                  <a:gd name="T1" fmla="*/ 0 h 432"/>
                  <a:gd name="T2" fmla="*/ 316 w 582"/>
                  <a:gd name="T3" fmla="*/ 16 h 432"/>
                  <a:gd name="T4" fmla="*/ 338 w 582"/>
                  <a:gd name="T5" fmla="*/ 60 h 432"/>
                  <a:gd name="T6" fmla="*/ 436 w 582"/>
                  <a:gd name="T7" fmla="*/ 134 h 432"/>
                  <a:gd name="T8" fmla="*/ 376 w 582"/>
                  <a:gd name="T9" fmla="*/ 204 h 432"/>
                  <a:gd name="T10" fmla="*/ 234 w 582"/>
                  <a:gd name="T11" fmla="*/ 288 h 432"/>
                  <a:gd name="T12" fmla="*/ 34 w 582"/>
                  <a:gd name="T13" fmla="*/ 414 h 432"/>
                  <a:gd name="T14" fmla="*/ 562 w 582"/>
                  <a:gd name="T15" fmla="*/ 198 h 432"/>
                  <a:gd name="T16" fmla="*/ 568 w 582"/>
                  <a:gd name="T17" fmla="*/ 200 h 432"/>
                  <a:gd name="T18" fmla="*/ 401 w 582"/>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2" h="432">
                    <a:moveTo>
                      <a:pt x="401" y="0"/>
                    </a:moveTo>
                    <a:cubicBezTo>
                      <a:pt x="401" y="0"/>
                      <a:pt x="330" y="4"/>
                      <a:pt x="316" y="16"/>
                    </a:cubicBezTo>
                    <a:cubicBezTo>
                      <a:pt x="302" y="28"/>
                      <a:pt x="274" y="32"/>
                      <a:pt x="338" y="60"/>
                    </a:cubicBezTo>
                    <a:cubicBezTo>
                      <a:pt x="401" y="88"/>
                      <a:pt x="426" y="64"/>
                      <a:pt x="436" y="134"/>
                    </a:cubicBezTo>
                    <a:cubicBezTo>
                      <a:pt x="446" y="204"/>
                      <a:pt x="390" y="192"/>
                      <a:pt x="376" y="204"/>
                    </a:cubicBezTo>
                    <a:cubicBezTo>
                      <a:pt x="376" y="204"/>
                      <a:pt x="286" y="234"/>
                      <a:pt x="234" y="288"/>
                    </a:cubicBezTo>
                    <a:cubicBezTo>
                      <a:pt x="182" y="342"/>
                      <a:pt x="68" y="396"/>
                      <a:pt x="34" y="414"/>
                    </a:cubicBezTo>
                    <a:cubicBezTo>
                      <a:pt x="0" y="432"/>
                      <a:pt x="542" y="208"/>
                      <a:pt x="562" y="198"/>
                    </a:cubicBezTo>
                    <a:cubicBezTo>
                      <a:pt x="582" y="188"/>
                      <a:pt x="568" y="200"/>
                      <a:pt x="568" y="200"/>
                    </a:cubicBezTo>
                    <a:lnTo>
                      <a:pt x="401" y="0"/>
                    </a:ln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54">
                <a:extLst>
                  <a:ext uri="{FF2B5EF4-FFF2-40B4-BE49-F238E27FC236}">
                    <a16:creationId xmlns:a16="http://schemas.microsoft.com/office/drawing/2014/main" id="{F69243CA-27A5-58DA-2088-4E632979A2F8}"/>
                  </a:ext>
                </a:extLst>
              </p:cNvPr>
              <p:cNvSpPr>
                <a:spLocks/>
              </p:cNvSpPr>
              <p:nvPr/>
            </p:nvSpPr>
            <p:spPr bwMode="gray">
              <a:xfrm>
                <a:off x="-5069" y="5058990"/>
                <a:ext cx="394082" cy="248704"/>
              </a:xfrm>
              <a:custGeom>
                <a:avLst/>
                <a:gdLst>
                  <a:gd name="T0" fmla="*/ 2 w 200"/>
                  <a:gd name="T1" fmla="*/ 0 h 126"/>
                  <a:gd name="T2" fmla="*/ 200 w 200"/>
                  <a:gd name="T3" fmla="*/ 126 h 126"/>
                  <a:gd name="T4" fmla="*/ 2 w 200"/>
                  <a:gd name="T5" fmla="*/ 20 h 126"/>
                  <a:gd name="T6" fmla="*/ 2 w 200"/>
                  <a:gd name="T7" fmla="*/ 0 h 126"/>
                </a:gdLst>
                <a:ahLst/>
                <a:cxnLst>
                  <a:cxn ang="0">
                    <a:pos x="T0" y="T1"/>
                  </a:cxn>
                  <a:cxn ang="0">
                    <a:pos x="T2" y="T3"/>
                  </a:cxn>
                  <a:cxn ang="0">
                    <a:pos x="T4" y="T5"/>
                  </a:cxn>
                  <a:cxn ang="0">
                    <a:pos x="T6" y="T7"/>
                  </a:cxn>
                </a:cxnLst>
                <a:rect l="0" t="0" r="r" b="b"/>
                <a:pathLst>
                  <a:path w="200" h="126">
                    <a:moveTo>
                      <a:pt x="2" y="0"/>
                    </a:moveTo>
                    <a:cubicBezTo>
                      <a:pt x="2" y="0"/>
                      <a:pt x="178" y="120"/>
                      <a:pt x="200" y="126"/>
                    </a:cubicBezTo>
                    <a:cubicBezTo>
                      <a:pt x="200" y="126"/>
                      <a:pt x="4" y="26"/>
                      <a:pt x="2" y="20"/>
                    </a:cubicBezTo>
                    <a:cubicBezTo>
                      <a:pt x="0" y="14"/>
                      <a:pt x="2" y="0"/>
                      <a:pt x="2"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55">
                <a:extLst>
                  <a:ext uri="{FF2B5EF4-FFF2-40B4-BE49-F238E27FC236}">
                    <a16:creationId xmlns:a16="http://schemas.microsoft.com/office/drawing/2014/main" id="{39AEECD7-2243-2E87-627E-99ECA45724E1}"/>
                  </a:ext>
                </a:extLst>
              </p:cNvPr>
              <p:cNvSpPr>
                <a:spLocks/>
              </p:cNvSpPr>
              <p:nvPr/>
            </p:nvSpPr>
            <p:spPr bwMode="gray">
              <a:xfrm>
                <a:off x="2479567" y="6115081"/>
                <a:ext cx="570697" cy="287151"/>
              </a:xfrm>
              <a:custGeom>
                <a:avLst/>
                <a:gdLst>
                  <a:gd name="T0" fmla="*/ 264 w 290"/>
                  <a:gd name="T1" fmla="*/ 32 h 146"/>
                  <a:gd name="T2" fmla="*/ 198 w 290"/>
                  <a:gd name="T3" fmla="*/ 58 h 146"/>
                  <a:gd name="T4" fmla="*/ 16 w 290"/>
                  <a:gd name="T5" fmla="*/ 136 h 146"/>
                  <a:gd name="T6" fmla="*/ 90 w 290"/>
                  <a:gd name="T7" fmla="*/ 90 h 146"/>
                  <a:gd name="T8" fmla="*/ 182 w 290"/>
                  <a:gd name="T9" fmla="*/ 46 h 146"/>
                  <a:gd name="T10" fmla="*/ 264 w 290"/>
                  <a:gd name="T11" fmla="*/ 32 h 146"/>
                </a:gdLst>
                <a:ahLst/>
                <a:cxnLst>
                  <a:cxn ang="0">
                    <a:pos x="T0" y="T1"/>
                  </a:cxn>
                  <a:cxn ang="0">
                    <a:pos x="T2" y="T3"/>
                  </a:cxn>
                  <a:cxn ang="0">
                    <a:pos x="T4" y="T5"/>
                  </a:cxn>
                  <a:cxn ang="0">
                    <a:pos x="T6" y="T7"/>
                  </a:cxn>
                  <a:cxn ang="0">
                    <a:pos x="T8" y="T9"/>
                  </a:cxn>
                  <a:cxn ang="0">
                    <a:pos x="T10" y="T11"/>
                  </a:cxn>
                </a:cxnLst>
                <a:rect l="0" t="0" r="r" b="b"/>
                <a:pathLst>
                  <a:path w="290" h="146">
                    <a:moveTo>
                      <a:pt x="264" y="32"/>
                    </a:moveTo>
                    <a:cubicBezTo>
                      <a:pt x="264" y="32"/>
                      <a:pt x="204" y="50"/>
                      <a:pt x="198" y="58"/>
                    </a:cubicBezTo>
                    <a:cubicBezTo>
                      <a:pt x="192" y="66"/>
                      <a:pt x="32" y="126"/>
                      <a:pt x="16" y="136"/>
                    </a:cubicBezTo>
                    <a:cubicBezTo>
                      <a:pt x="0" y="146"/>
                      <a:pt x="28" y="112"/>
                      <a:pt x="90" y="90"/>
                    </a:cubicBezTo>
                    <a:cubicBezTo>
                      <a:pt x="152" y="68"/>
                      <a:pt x="168" y="56"/>
                      <a:pt x="182" y="46"/>
                    </a:cubicBezTo>
                    <a:cubicBezTo>
                      <a:pt x="196" y="36"/>
                      <a:pt x="290" y="0"/>
                      <a:pt x="264" y="3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56">
                <a:extLst>
                  <a:ext uri="{FF2B5EF4-FFF2-40B4-BE49-F238E27FC236}">
                    <a16:creationId xmlns:a16="http://schemas.microsoft.com/office/drawing/2014/main" id="{17F1049A-6922-8A88-FC4E-6A3B3B858083}"/>
                  </a:ext>
                </a:extLst>
              </p:cNvPr>
              <p:cNvSpPr>
                <a:spLocks/>
              </p:cNvSpPr>
              <p:nvPr/>
            </p:nvSpPr>
            <p:spPr bwMode="gray">
              <a:xfrm>
                <a:off x="1443901" y="6035784"/>
                <a:ext cx="618756" cy="464969"/>
              </a:xfrm>
              <a:custGeom>
                <a:avLst/>
                <a:gdLst>
                  <a:gd name="T0" fmla="*/ 0 w 314"/>
                  <a:gd name="T1" fmla="*/ 224 h 236"/>
                  <a:gd name="T2" fmla="*/ 68 w 314"/>
                  <a:gd name="T3" fmla="*/ 144 h 236"/>
                  <a:gd name="T4" fmla="*/ 120 w 314"/>
                  <a:gd name="T5" fmla="*/ 68 h 236"/>
                  <a:gd name="T6" fmla="*/ 170 w 314"/>
                  <a:gd name="T7" fmla="*/ 0 h 236"/>
                  <a:gd name="T8" fmla="*/ 132 w 314"/>
                  <a:gd name="T9" fmla="*/ 74 h 236"/>
                  <a:gd name="T10" fmla="*/ 84 w 314"/>
                  <a:gd name="T11" fmla="*/ 168 h 236"/>
                  <a:gd name="T12" fmla="*/ 78 w 314"/>
                  <a:gd name="T13" fmla="*/ 174 h 236"/>
                  <a:gd name="T14" fmla="*/ 96 w 314"/>
                  <a:gd name="T15" fmla="*/ 214 h 236"/>
                  <a:gd name="T16" fmla="*/ 188 w 314"/>
                  <a:gd name="T17" fmla="*/ 164 h 236"/>
                  <a:gd name="T18" fmla="*/ 276 w 314"/>
                  <a:gd name="T19" fmla="*/ 98 h 236"/>
                  <a:gd name="T20" fmla="*/ 246 w 314"/>
                  <a:gd name="T21" fmla="*/ 138 h 236"/>
                  <a:gd name="T22" fmla="*/ 192 w 314"/>
                  <a:gd name="T23" fmla="*/ 188 h 236"/>
                  <a:gd name="T24" fmla="*/ 126 w 314"/>
                  <a:gd name="T25" fmla="*/ 235 h 236"/>
                  <a:gd name="T26" fmla="*/ 0 w 314"/>
                  <a:gd name="T27" fmla="*/ 2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236">
                    <a:moveTo>
                      <a:pt x="0" y="224"/>
                    </a:moveTo>
                    <a:cubicBezTo>
                      <a:pt x="0" y="224"/>
                      <a:pt x="56" y="158"/>
                      <a:pt x="68" y="144"/>
                    </a:cubicBezTo>
                    <a:cubicBezTo>
                      <a:pt x="80" y="130"/>
                      <a:pt x="108" y="108"/>
                      <a:pt x="120" y="68"/>
                    </a:cubicBezTo>
                    <a:cubicBezTo>
                      <a:pt x="132" y="28"/>
                      <a:pt x="170" y="0"/>
                      <a:pt x="170" y="0"/>
                    </a:cubicBezTo>
                    <a:cubicBezTo>
                      <a:pt x="170" y="0"/>
                      <a:pt x="144" y="40"/>
                      <a:pt x="132" y="74"/>
                    </a:cubicBezTo>
                    <a:cubicBezTo>
                      <a:pt x="120" y="108"/>
                      <a:pt x="90" y="162"/>
                      <a:pt x="84" y="168"/>
                    </a:cubicBezTo>
                    <a:cubicBezTo>
                      <a:pt x="78" y="174"/>
                      <a:pt x="78" y="174"/>
                      <a:pt x="78" y="174"/>
                    </a:cubicBezTo>
                    <a:cubicBezTo>
                      <a:pt x="78" y="174"/>
                      <a:pt x="38" y="218"/>
                      <a:pt x="96" y="214"/>
                    </a:cubicBezTo>
                    <a:cubicBezTo>
                      <a:pt x="154" y="210"/>
                      <a:pt x="164" y="184"/>
                      <a:pt x="188" y="164"/>
                    </a:cubicBezTo>
                    <a:cubicBezTo>
                      <a:pt x="212" y="144"/>
                      <a:pt x="238" y="130"/>
                      <a:pt x="276" y="98"/>
                    </a:cubicBezTo>
                    <a:cubicBezTo>
                      <a:pt x="314" y="66"/>
                      <a:pt x="260" y="126"/>
                      <a:pt x="246" y="138"/>
                    </a:cubicBezTo>
                    <a:cubicBezTo>
                      <a:pt x="232" y="150"/>
                      <a:pt x="206" y="162"/>
                      <a:pt x="192" y="188"/>
                    </a:cubicBezTo>
                    <a:cubicBezTo>
                      <a:pt x="178" y="214"/>
                      <a:pt x="155" y="234"/>
                      <a:pt x="126" y="235"/>
                    </a:cubicBezTo>
                    <a:cubicBezTo>
                      <a:pt x="98" y="236"/>
                      <a:pt x="0" y="224"/>
                      <a:pt x="0" y="224"/>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7">
                <a:extLst>
                  <a:ext uri="{FF2B5EF4-FFF2-40B4-BE49-F238E27FC236}">
                    <a16:creationId xmlns:a16="http://schemas.microsoft.com/office/drawing/2014/main" id="{2D8585D5-05D8-0546-B4A6-C9B411E26708}"/>
                  </a:ext>
                </a:extLst>
              </p:cNvPr>
              <p:cNvSpPr>
                <a:spLocks/>
              </p:cNvSpPr>
              <p:nvPr/>
            </p:nvSpPr>
            <p:spPr bwMode="gray">
              <a:xfrm>
                <a:off x="1436693" y="5701776"/>
                <a:ext cx="216264" cy="519034"/>
              </a:xfrm>
              <a:custGeom>
                <a:avLst/>
                <a:gdLst>
                  <a:gd name="T0" fmla="*/ 90 w 110"/>
                  <a:gd name="T1" fmla="*/ 0 h 264"/>
                  <a:gd name="T2" fmla="*/ 76 w 110"/>
                  <a:gd name="T3" fmla="*/ 68 h 264"/>
                  <a:gd name="T4" fmla="*/ 0 w 110"/>
                  <a:gd name="T5" fmla="*/ 264 h 264"/>
                  <a:gd name="T6" fmla="*/ 46 w 110"/>
                  <a:gd name="T7" fmla="*/ 146 h 264"/>
                  <a:gd name="T8" fmla="*/ 92 w 110"/>
                  <a:gd name="T9" fmla="*/ 90 h 264"/>
                  <a:gd name="T10" fmla="*/ 90 w 110"/>
                  <a:gd name="T11" fmla="*/ 0 h 264"/>
                </a:gdLst>
                <a:ahLst/>
                <a:cxnLst>
                  <a:cxn ang="0">
                    <a:pos x="T0" y="T1"/>
                  </a:cxn>
                  <a:cxn ang="0">
                    <a:pos x="T2" y="T3"/>
                  </a:cxn>
                  <a:cxn ang="0">
                    <a:pos x="T4" y="T5"/>
                  </a:cxn>
                  <a:cxn ang="0">
                    <a:pos x="T6" y="T7"/>
                  </a:cxn>
                  <a:cxn ang="0">
                    <a:pos x="T8" y="T9"/>
                  </a:cxn>
                  <a:cxn ang="0">
                    <a:pos x="T10" y="T11"/>
                  </a:cxn>
                </a:cxnLst>
                <a:rect l="0" t="0" r="r" b="b"/>
                <a:pathLst>
                  <a:path w="110" h="264">
                    <a:moveTo>
                      <a:pt x="90" y="0"/>
                    </a:moveTo>
                    <a:cubicBezTo>
                      <a:pt x="90" y="0"/>
                      <a:pt x="88" y="56"/>
                      <a:pt x="76" y="68"/>
                    </a:cubicBezTo>
                    <a:cubicBezTo>
                      <a:pt x="64" y="80"/>
                      <a:pt x="2" y="118"/>
                      <a:pt x="0" y="264"/>
                    </a:cubicBezTo>
                    <a:cubicBezTo>
                      <a:pt x="0" y="264"/>
                      <a:pt x="16" y="192"/>
                      <a:pt x="46" y="146"/>
                    </a:cubicBezTo>
                    <a:cubicBezTo>
                      <a:pt x="76" y="100"/>
                      <a:pt x="74" y="142"/>
                      <a:pt x="92" y="90"/>
                    </a:cubicBezTo>
                    <a:cubicBezTo>
                      <a:pt x="110" y="38"/>
                      <a:pt x="98" y="8"/>
                      <a:pt x="90"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58">
                <a:extLst>
                  <a:ext uri="{FF2B5EF4-FFF2-40B4-BE49-F238E27FC236}">
                    <a16:creationId xmlns:a16="http://schemas.microsoft.com/office/drawing/2014/main" id="{FA69C2CE-A963-FAEF-69D4-653716770CC7}"/>
                  </a:ext>
                </a:extLst>
              </p:cNvPr>
              <p:cNvSpPr>
                <a:spLocks/>
              </p:cNvSpPr>
              <p:nvPr/>
            </p:nvSpPr>
            <p:spPr bwMode="gray">
              <a:xfrm>
                <a:off x="1196399" y="5610464"/>
                <a:ext cx="416909" cy="382067"/>
              </a:xfrm>
              <a:custGeom>
                <a:avLst/>
                <a:gdLst>
                  <a:gd name="T0" fmla="*/ 0 w 212"/>
                  <a:gd name="T1" fmla="*/ 172 h 194"/>
                  <a:gd name="T2" fmla="*/ 152 w 212"/>
                  <a:gd name="T3" fmla="*/ 126 h 194"/>
                  <a:gd name="T4" fmla="*/ 182 w 212"/>
                  <a:gd name="T5" fmla="*/ 16 h 194"/>
                  <a:gd name="T6" fmla="*/ 178 w 212"/>
                  <a:gd name="T7" fmla="*/ 88 h 194"/>
                  <a:gd name="T8" fmla="*/ 148 w 212"/>
                  <a:gd name="T9" fmla="*/ 154 h 194"/>
                  <a:gd name="T10" fmla="*/ 0 w 212"/>
                  <a:gd name="T11" fmla="*/ 172 h 194"/>
                </a:gdLst>
                <a:ahLst/>
                <a:cxnLst>
                  <a:cxn ang="0">
                    <a:pos x="T0" y="T1"/>
                  </a:cxn>
                  <a:cxn ang="0">
                    <a:pos x="T2" y="T3"/>
                  </a:cxn>
                  <a:cxn ang="0">
                    <a:pos x="T4" y="T5"/>
                  </a:cxn>
                  <a:cxn ang="0">
                    <a:pos x="T6" y="T7"/>
                  </a:cxn>
                  <a:cxn ang="0">
                    <a:pos x="T8" y="T9"/>
                  </a:cxn>
                  <a:cxn ang="0">
                    <a:pos x="T10" y="T11"/>
                  </a:cxn>
                </a:cxnLst>
                <a:rect l="0" t="0" r="r" b="b"/>
                <a:pathLst>
                  <a:path w="212" h="194">
                    <a:moveTo>
                      <a:pt x="0" y="172"/>
                    </a:moveTo>
                    <a:cubicBezTo>
                      <a:pt x="0" y="172"/>
                      <a:pt x="138" y="176"/>
                      <a:pt x="152" y="126"/>
                    </a:cubicBezTo>
                    <a:cubicBezTo>
                      <a:pt x="166" y="76"/>
                      <a:pt x="190" y="32"/>
                      <a:pt x="182" y="16"/>
                    </a:cubicBezTo>
                    <a:cubicBezTo>
                      <a:pt x="174" y="0"/>
                      <a:pt x="212" y="20"/>
                      <a:pt x="178" y="88"/>
                    </a:cubicBezTo>
                    <a:cubicBezTo>
                      <a:pt x="178" y="88"/>
                      <a:pt x="168" y="140"/>
                      <a:pt x="148" y="154"/>
                    </a:cubicBezTo>
                    <a:cubicBezTo>
                      <a:pt x="128" y="168"/>
                      <a:pt x="58" y="194"/>
                      <a:pt x="0" y="17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59">
                <a:extLst>
                  <a:ext uri="{FF2B5EF4-FFF2-40B4-BE49-F238E27FC236}">
                    <a16:creationId xmlns:a16="http://schemas.microsoft.com/office/drawing/2014/main" id="{92A58E0E-D6A5-0AA5-6C6F-631707E3C665}"/>
                  </a:ext>
                </a:extLst>
              </p:cNvPr>
              <p:cNvSpPr>
                <a:spLocks/>
              </p:cNvSpPr>
              <p:nvPr/>
            </p:nvSpPr>
            <p:spPr bwMode="gray">
              <a:xfrm>
                <a:off x="952501" y="4228776"/>
                <a:ext cx="700456" cy="1480209"/>
              </a:xfrm>
              <a:custGeom>
                <a:avLst/>
                <a:gdLst>
                  <a:gd name="T0" fmla="*/ 0 w 356"/>
                  <a:gd name="T1" fmla="*/ 0 h 752"/>
                  <a:gd name="T2" fmla="*/ 160 w 356"/>
                  <a:gd name="T3" fmla="*/ 246 h 752"/>
                  <a:gd name="T4" fmla="*/ 170 w 356"/>
                  <a:gd name="T5" fmla="*/ 306 h 752"/>
                  <a:gd name="T6" fmla="*/ 176 w 356"/>
                  <a:gd name="T7" fmla="*/ 360 h 752"/>
                  <a:gd name="T8" fmla="*/ 188 w 356"/>
                  <a:gd name="T9" fmla="*/ 426 h 752"/>
                  <a:gd name="T10" fmla="*/ 200 w 356"/>
                  <a:gd name="T11" fmla="*/ 450 h 752"/>
                  <a:gd name="T12" fmla="*/ 218 w 356"/>
                  <a:gd name="T13" fmla="*/ 516 h 752"/>
                  <a:gd name="T14" fmla="*/ 240 w 356"/>
                  <a:gd name="T15" fmla="*/ 572 h 752"/>
                  <a:gd name="T16" fmla="*/ 272 w 356"/>
                  <a:gd name="T17" fmla="*/ 654 h 752"/>
                  <a:gd name="T18" fmla="*/ 308 w 356"/>
                  <a:gd name="T19" fmla="*/ 708 h 752"/>
                  <a:gd name="T20" fmla="*/ 356 w 356"/>
                  <a:gd name="T21" fmla="*/ 752 h 752"/>
                  <a:gd name="T22" fmla="*/ 286 w 356"/>
                  <a:gd name="T23" fmla="*/ 652 h 752"/>
                  <a:gd name="T24" fmla="*/ 248 w 356"/>
                  <a:gd name="T25" fmla="*/ 514 h 752"/>
                  <a:gd name="T26" fmla="*/ 210 w 356"/>
                  <a:gd name="T27" fmla="*/ 396 h 752"/>
                  <a:gd name="T28" fmla="*/ 210 w 356"/>
                  <a:gd name="T29" fmla="*/ 432 h 752"/>
                  <a:gd name="T30" fmla="*/ 194 w 356"/>
                  <a:gd name="T31" fmla="*/ 334 h 752"/>
                  <a:gd name="T32" fmla="*/ 158 w 356"/>
                  <a:gd name="T33" fmla="*/ 200 h 752"/>
                  <a:gd name="T34" fmla="*/ 0 w 356"/>
                  <a:gd name="T35"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6" h="752">
                    <a:moveTo>
                      <a:pt x="0" y="0"/>
                    </a:moveTo>
                    <a:cubicBezTo>
                      <a:pt x="0" y="0"/>
                      <a:pt x="138" y="130"/>
                      <a:pt x="160" y="246"/>
                    </a:cubicBezTo>
                    <a:cubicBezTo>
                      <a:pt x="160" y="246"/>
                      <a:pt x="172" y="286"/>
                      <a:pt x="170" y="306"/>
                    </a:cubicBezTo>
                    <a:cubicBezTo>
                      <a:pt x="168" y="326"/>
                      <a:pt x="176" y="338"/>
                      <a:pt x="176" y="360"/>
                    </a:cubicBezTo>
                    <a:cubicBezTo>
                      <a:pt x="176" y="382"/>
                      <a:pt x="182" y="394"/>
                      <a:pt x="188" y="426"/>
                    </a:cubicBezTo>
                    <a:cubicBezTo>
                      <a:pt x="194" y="458"/>
                      <a:pt x="198" y="460"/>
                      <a:pt x="200" y="450"/>
                    </a:cubicBezTo>
                    <a:cubicBezTo>
                      <a:pt x="202" y="440"/>
                      <a:pt x="206" y="492"/>
                      <a:pt x="218" y="516"/>
                    </a:cubicBezTo>
                    <a:cubicBezTo>
                      <a:pt x="230" y="540"/>
                      <a:pt x="240" y="546"/>
                      <a:pt x="240" y="572"/>
                    </a:cubicBezTo>
                    <a:cubicBezTo>
                      <a:pt x="240" y="598"/>
                      <a:pt x="250" y="628"/>
                      <a:pt x="272" y="654"/>
                    </a:cubicBezTo>
                    <a:cubicBezTo>
                      <a:pt x="294" y="680"/>
                      <a:pt x="286" y="694"/>
                      <a:pt x="308" y="708"/>
                    </a:cubicBezTo>
                    <a:cubicBezTo>
                      <a:pt x="330" y="722"/>
                      <a:pt x="356" y="752"/>
                      <a:pt x="356" y="752"/>
                    </a:cubicBezTo>
                    <a:cubicBezTo>
                      <a:pt x="356" y="752"/>
                      <a:pt x="290" y="682"/>
                      <a:pt x="286" y="652"/>
                    </a:cubicBezTo>
                    <a:cubicBezTo>
                      <a:pt x="282" y="622"/>
                      <a:pt x="256" y="542"/>
                      <a:pt x="248" y="514"/>
                    </a:cubicBezTo>
                    <a:cubicBezTo>
                      <a:pt x="240" y="486"/>
                      <a:pt x="214" y="406"/>
                      <a:pt x="210" y="396"/>
                    </a:cubicBezTo>
                    <a:cubicBezTo>
                      <a:pt x="206" y="386"/>
                      <a:pt x="206" y="420"/>
                      <a:pt x="210" y="432"/>
                    </a:cubicBezTo>
                    <a:cubicBezTo>
                      <a:pt x="214" y="444"/>
                      <a:pt x="202" y="434"/>
                      <a:pt x="194" y="334"/>
                    </a:cubicBezTo>
                    <a:cubicBezTo>
                      <a:pt x="186" y="234"/>
                      <a:pt x="158" y="200"/>
                      <a:pt x="158" y="200"/>
                    </a:cubicBezTo>
                    <a:cubicBezTo>
                      <a:pt x="158" y="200"/>
                      <a:pt x="128" y="90"/>
                      <a:pt x="0"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60">
                <a:extLst>
                  <a:ext uri="{FF2B5EF4-FFF2-40B4-BE49-F238E27FC236}">
                    <a16:creationId xmlns:a16="http://schemas.microsoft.com/office/drawing/2014/main" id="{9A238C63-35D5-B66E-3966-79BBD8E68AA0}"/>
                  </a:ext>
                </a:extLst>
              </p:cNvPr>
              <p:cNvSpPr>
                <a:spLocks/>
              </p:cNvSpPr>
              <p:nvPr/>
            </p:nvSpPr>
            <p:spPr bwMode="gray">
              <a:xfrm>
                <a:off x="1699814" y="5867579"/>
                <a:ext cx="102124" cy="102125"/>
              </a:xfrm>
              <a:custGeom>
                <a:avLst/>
                <a:gdLst>
                  <a:gd name="T0" fmla="*/ 18 w 52"/>
                  <a:gd name="T1" fmla="*/ 0 h 52"/>
                  <a:gd name="T2" fmla="*/ 12 w 52"/>
                  <a:gd name="T3" fmla="*/ 50 h 52"/>
                  <a:gd name="T4" fmla="*/ 44 w 52"/>
                  <a:gd name="T5" fmla="*/ 8 h 52"/>
                  <a:gd name="T6" fmla="*/ 18 w 52"/>
                  <a:gd name="T7" fmla="*/ 0 h 52"/>
                </a:gdLst>
                <a:ahLst/>
                <a:cxnLst>
                  <a:cxn ang="0">
                    <a:pos x="T0" y="T1"/>
                  </a:cxn>
                  <a:cxn ang="0">
                    <a:pos x="T2" y="T3"/>
                  </a:cxn>
                  <a:cxn ang="0">
                    <a:pos x="T4" y="T5"/>
                  </a:cxn>
                  <a:cxn ang="0">
                    <a:pos x="T6" y="T7"/>
                  </a:cxn>
                </a:cxnLst>
                <a:rect l="0" t="0" r="r" b="b"/>
                <a:pathLst>
                  <a:path w="52" h="52">
                    <a:moveTo>
                      <a:pt x="18" y="0"/>
                    </a:moveTo>
                    <a:cubicBezTo>
                      <a:pt x="18" y="0"/>
                      <a:pt x="0" y="52"/>
                      <a:pt x="12" y="50"/>
                    </a:cubicBezTo>
                    <a:cubicBezTo>
                      <a:pt x="24" y="48"/>
                      <a:pt x="36" y="16"/>
                      <a:pt x="44" y="8"/>
                    </a:cubicBezTo>
                    <a:cubicBezTo>
                      <a:pt x="52" y="0"/>
                      <a:pt x="4" y="48"/>
                      <a:pt x="18"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61">
                <a:extLst>
                  <a:ext uri="{FF2B5EF4-FFF2-40B4-BE49-F238E27FC236}">
                    <a16:creationId xmlns:a16="http://schemas.microsoft.com/office/drawing/2014/main" id="{8228C03D-FB5A-C678-0ACE-1AEDD7A997FF}"/>
                  </a:ext>
                </a:extLst>
              </p:cNvPr>
              <p:cNvSpPr>
                <a:spLocks/>
              </p:cNvSpPr>
              <p:nvPr/>
            </p:nvSpPr>
            <p:spPr bwMode="gray">
              <a:xfrm>
                <a:off x="656939" y="4209552"/>
                <a:ext cx="594726" cy="499811"/>
              </a:xfrm>
              <a:custGeom>
                <a:avLst/>
                <a:gdLst>
                  <a:gd name="T0" fmla="*/ 302 w 302"/>
                  <a:gd name="T1" fmla="*/ 254 h 254"/>
                  <a:gd name="T2" fmla="*/ 124 w 302"/>
                  <a:gd name="T3" fmla="*/ 92 h 254"/>
                  <a:gd name="T4" fmla="*/ 10 w 302"/>
                  <a:gd name="T5" fmla="*/ 46 h 254"/>
                  <a:gd name="T6" fmla="*/ 54 w 302"/>
                  <a:gd name="T7" fmla="*/ 24 h 254"/>
                  <a:gd name="T8" fmla="*/ 128 w 302"/>
                  <a:gd name="T9" fmla="*/ 12 h 254"/>
                  <a:gd name="T10" fmla="*/ 302 w 302"/>
                  <a:gd name="T11" fmla="*/ 254 h 254"/>
                </a:gdLst>
                <a:ahLst/>
                <a:cxnLst>
                  <a:cxn ang="0">
                    <a:pos x="T0" y="T1"/>
                  </a:cxn>
                  <a:cxn ang="0">
                    <a:pos x="T2" y="T3"/>
                  </a:cxn>
                  <a:cxn ang="0">
                    <a:pos x="T4" y="T5"/>
                  </a:cxn>
                  <a:cxn ang="0">
                    <a:pos x="T6" y="T7"/>
                  </a:cxn>
                  <a:cxn ang="0">
                    <a:pos x="T8" y="T9"/>
                  </a:cxn>
                  <a:cxn ang="0">
                    <a:pos x="T10" y="T11"/>
                  </a:cxn>
                </a:cxnLst>
                <a:rect l="0" t="0" r="r" b="b"/>
                <a:pathLst>
                  <a:path w="302" h="254">
                    <a:moveTo>
                      <a:pt x="302" y="254"/>
                    </a:moveTo>
                    <a:cubicBezTo>
                      <a:pt x="302" y="254"/>
                      <a:pt x="162" y="94"/>
                      <a:pt x="124" y="92"/>
                    </a:cubicBezTo>
                    <a:cubicBezTo>
                      <a:pt x="86" y="90"/>
                      <a:pt x="20" y="62"/>
                      <a:pt x="10" y="46"/>
                    </a:cubicBezTo>
                    <a:cubicBezTo>
                      <a:pt x="0" y="30"/>
                      <a:pt x="8" y="30"/>
                      <a:pt x="54" y="24"/>
                    </a:cubicBezTo>
                    <a:cubicBezTo>
                      <a:pt x="100" y="18"/>
                      <a:pt x="100" y="0"/>
                      <a:pt x="128" y="12"/>
                    </a:cubicBezTo>
                    <a:cubicBezTo>
                      <a:pt x="156" y="24"/>
                      <a:pt x="276" y="98"/>
                      <a:pt x="302" y="254"/>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62">
                <a:extLst>
                  <a:ext uri="{FF2B5EF4-FFF2-40B4-BE49-F238E27FC236}">
                    <a16:creationId xmlns:a16="http://schemas.microsoft.com/office/drawing/2014/main" id="{E3DFDFD9-3CAD-4D7F-E455-AFD7DE6EF4B6}"/>
                  </a:ext>
                </a:extLst>
              </p:cNvPr>
              <p:cNvSpPr>
                <a:spLocks/>
              </p:cNvSpPr>
              <p:nvPr/>
            </p:nvSpPr>
            <p:spPr bwMode="gray">
              <a:xfrm>
                <a:off x="774683" y="4858345"/>
                <a:ext cx="610346" cy="326799"/>
              </a:xfrm>
              <a:custGeom>
                <a:avLst/>
                <a:gdLst>
                  <a:gd name="T0" fmla="*/ 278 w 310"/>
                  <a:gd name="T1" fmla="*/ 128 h 166"/>
                  <a:gd name="T2" fmla="*/ 78 w 310"/>
                  <a:gd name="T3" fmla="*/ 26 h 166"/>
                  <a:gd name="T4" fmla="*/ 2 w 310"/>
                  <a:gd name="T5" fmla="*/ 16 h 166"/>
                  <a:gd name="T6" fmla="*/ 100 w 310"/>
                  <a:gd name="T7" fmla="*/ 66 h 166"/>
                  <a:gd name="T8" fmla="*/ 282 w 310"/>
                  <a:gd name="T9" fmla="*/ 156 h 166"/>
                  <a:gd name="T10" fmla="*/ 278 w 310"/>
                  <a:gd name="T11" fmla="*/ 128 h 166"/>
                </a:gdLst>
                <a:ahLst/>
                <a:cxnLst>
                  <a:cxn ang="0">
                    <a:pos x="T0" y="T1"/>
                  </a:cxn>
                  <a:cxn ang="0">
                    <a:pos x="T2" y="T3"/>
                  </a:cxn>
                  <a:cxn ang="0">
                    <a:pos x="T4" y="T5"/>
                  </a:cxn>
                  <a:cxn ang="0">
                    <a:pos x="T6" y="T7"/>
                  </a:cxn>
                  <a:cxn ang="0">
                    <a:pos x="T8" y="T9"/>
                  </a:cxn>
                  <a:cxn ang="0">
                    <a:pos x="T10" y="T11"/>
                  </a:cxn>
                </a:cxnLst>
                <a:rect l="0" t="0" r="r" b="b"/>
                <a:pathLst>
                  <a:path w="310" h="166">
                    <a:moveTo>
                      <a:pt x="278" y="128"/>
                    </a:moveTo>
                    <a:cubicBezTo>
                      <a:pt x="278" y="128"/>
                      <a:pt x="110" y="26"/>
                      <a:pt x="78" y="26"/>
                    </a:cubicBezTo>
                    <a:cubicBezTo>
                      <a:pt x="46" y="26"/>
                      <a:pt x="4" y="0"/>
                      <a:pt x="2" y="16"/>
                    </a:cubicBezTo>
                    <a:cubicBezTo>
                      <a:pt x="0" y="32"/>
                      <a:pt x="50" y="26"/>
                      <a:pt x="100" y="66"/>
                    </a:cubicBezTo>
                    <a:cubicBezTo>
                      <a:pt x="150" y="106"/>
                      <a:pt x="268" y="166"/>
                      <a:pt x="282" y="156"/>
                    </a:cubicBezTo>
                    <a:cubicBezTo>
                      <a:pt x="296" y="146"/>
                      <a:pt x="310" y="128"/>
                      <a:pt x="278" y="128"/>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63">
                <a:extLst>
                  <a:ext uri="{FF2B5EF4-FFF2-40B4-BE49-F238E27FC236}">
                    <a16:creationId xmlns:a16="http://schemas.microsoft.com/office/drawing/2014/main" id="{550A7ECC-D96B-0A62-374C-E5C4EC458380}"/>
                  </a:ext>
                </a:extLst>
              </p:cNvPr>
              <p:cNvSpPr>
                <a:spLocks/>
              </p:cNvSpPr>
              <p:nvPr/>
            </p:nvSpPr>
            <p:spPr bwMode="gray">
              <a:xfrm>
                <a:off x="499547" y="5012133"/>
                <a:ext cx="944354" cy="342419"/>
              </a:xfrm>
              <a:custGeom>
                <a:avLst/>
                <a:gdLst>
                  <a:gd name="T0" fmla="*/ 448 w 480"/>
                  <a:gd name="T1" fmla="*/ 132 h 174"/>
                  <a:gd name="T2" fmla="*/ 450 w 480"/>
                  <a:gd name="T3" fmla="*/ 166 h 174"/>
                  <a:gd name="T4" fmla="*/ 208 w 480"/>
                  <a:gd name="T5" fmla="*/ 130 h 174"/>
                  <a:gd name="T6" fmla="*/ 16 w 480"/>
                  <a:gd name="T7" fmla="*/ 18 h 174"/>
                  <a:gd name="T8" fmla="*/ 176 w 480"/>
                  <a:gd name="T9" fmla="*/ 98 h 174"/>
                  <a:gd name="T10" fmla="*/ 364 w 480"/>
                  <a:gd name="T11" fmla="*/ 138 h 174"/>
                  <a:gd name="T12" fmla="*/ 448 w 480"/>
                  <a:gd name="T13" fmla="*/ 132 h 174"/>
                </a:gdLst>
                <a:ahLst/>
                <a:cxnLst>
                  <a:cxn ang="0">
                    <a:pos x="T0" y="T1"/>
                  </a:cxn>
                  <a:cxn ang="0">
                    <a:pos x="T2" y="T3"/>
                  </a:cxn>
                  <a:cxn ang="0">
                    <a:pos x="T4" y="T5"/>
                  </a:cxn>
                  <a:cxn ang="0">
                    <a:pos x="T6" y="T7"/>
                  </a:cxn>
                  <a:cxn ang="0">
                    <a:pos x="T8" y="T9"/>
                  </a:cxn>
                  <a:cxn ang="0">
                    <a:pos x="T10" y="T11"/>
                  </a:cxn>
                  <a:cxn ang="0">
                    <a:pos x="T12" y="T13"/>
                  </a:cxn>
                </a:cxnLst>
                <a:rect l="0" t="0" r="r" b="b"/>
                <a:pathLst>
                  <a:path w="480" h="174">
                    <a:moveTo>
                      <a:pt x="448" y="132"/>
                    </a:moveTo>
                    <a:cubicBezTo>
                      <a:pt x="448" y="132"/>
                      <a:pt x="480" y="158"/>
                      <a:pt x="450" y="166"/>
                    </a:cubicBezTo>
                    <a:cubicBezTo>
                      <a:pt x="420" y="174"/>
                      <a:pt x="280" y="162"/>
                      <a:pt x="208" y="130"/>
                    </a:cubicBezTo>
                    <a:cubicBezTo>
                      <a:pt x="136" y="98"/>
                      <a:pt x="32" y="36"/>
                      <a:pt x="16" y="18"/>
                    </a:cubicBezTo>
                    <a:cubicBezTo>
                      <a:pt x="0" y="0"/>
                      <a:pt x="120" y="78"/>
                      <a:pt x="176" y="98"/>
                    </a:cubicBezTo>
                    <a:cubicBezTo>
                      <a:pt x="232" y="118"/>
                      <a:pt x="296" y="126"/>
                      <a:pt x="364" y="138"/>
                    </a:cubicBezTo>
                    <a:cubicBezTo>
                      <a:pt x="432" y="150"/>
                      <a:pt x="450" y="154"/>
                      <a:pt x="448" y="13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64">
                <a:extLst>
                  <a:ext uri="{FF2B5EF4-FFF2-40B4-BE49-F238E27FC236}">
                    <a16:creationId xmlns:a16="http://schemas.microsoft.com/office/drawing/2014/main" id="{F0A8E4FB-5388-3C53-6834-EBB44F6461D3}"/>
                  </a:ext>
                </a:extLst>
              </p:cNvPr>
              <p:cNvSpPr>
                <a:spLocks/>
              </p:cNvSpPr>
              <p:nvPr/>
            </p:nvSpPr>
            <p:spPr bwMode="gray">
              <a:xfrm>
                <a:off x="1302128" y="4515926"/>
                <a:ext cx="32439" cy="299166"/>
              </a:xfrm>
              <a:custGeom>
                <a:avLst/>
                <a:gdLst>
                  <a:gd name="T0" fmla="*/ 12 w 16"/>
                  <a:gd name="T1" fmla="*/ 0 h 152"/>
                  <a:gd name="T2" fmla="*/ 0 w 16"/>
                  <a:gd name="T3" fmla="*/ 82 h 152"/>
                  <a:gd name="T4" fmla="*/ 0 w 16"/>
                  <a:gd name="T5" fmla="*/ 104 h 152"/>
                  <a:gd name="T6" fmla="*/ 12 w 16"/>
                  <a:gd name="T7" fmla="*/ 0 h 152"/>
                </a:gdLst>
                <a:ahLst/>
                <a:cxnLst>
                  <a:cxn ang="0">
                    <a:pos x="T0" y="T1"/>
                  </a:cxn>
                  <a:cxn ang="0">
                    <a:pos x="T2" y="T3"/>
                  </a:cxn>
                  <a:cxn ang="0">
                    <a:pos x="T4" y="T5"/>
                  </a:cxn>
                  <a:cxn ang="0">
                    <a:pos x="T6" y="T7"/>
                  </a:cxn>
                </a:cxnLst>
                <a:rect l="0" t="0" r="r" b="b"/>
                <a:pathLst>
                  <a:path w="16" h="152">
                    <a:moveTo>
                      <a:pt x="12" y="0"/>
                    </a:moveTo>
                    <a:cubicBezTo>
                      <a:pt x="12" y="0"/>
                      <a:pt x="2" y="56"/>
                      <a:pt x="0" y="82"/>
                    </a:cubicBezTo>
                    <a:cubicBezTo>
                      <a:pt x="0" y="104"/>
                      <a:pt x="0" y="104"/>
                      <a:pt x="0" y="104"/>
                    </a:cubicBezTo>
                    <a:cubicBezTo>
                      <a:pt x="0" y="104"/>
                      <a:pt x="16" y="152"/>
                      <a:pt x="12"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65">
                <a:extLst>
                  <a:ext uri="{FF2B5EF4-FFF2-40B4-BE49-F238E27FC236}">
                    <a16:creationId xmlns:a16="http://schemas.microsoft.com/office/drawing/2014/main" id="{D5D1AF57-59CC-1A8B-B429-540EBD746290}"/>
                  </a:ext>
                </a:extLst>
              </p:cNvPr>
              <p:cNvSpPr>
                <a:spLocks/>
              </p:cNvSpPr>
              <p:nvPr/>
            </p:nvSpPr>
            <p:spPr bwMode="gray">
              <a:xfrm>
                <a:off x="832354" y="4072585"/>
                <a:ext cx="253509" cy="261920"/>
              </a:xfrm>
              <a:custGeom>
                <a:avLst/>
                <a:gdLst>
                  <a:gd name="T0" fmla="*/ 0 w 129"/>
                  <a:gd name="T1" fmla="*/ 0 h 133"/>
                  <a:gd name="T2" fmla="*/ 10 w 129"/>
                  <a:gd name="T3" fmla="*/ 5 h 133"/>
                  <a:gd name="T4" fmla="*/ 78 w 129"/>
                  <a:gd name="T5" fmla="*/ 65 h 133"/>
                  <a:gd name="T6" fmla="*/ 129 w 129"/>
                  <a:gd name="T7" fmla="*/ 133 h 133"/>
                  <a:gd name="T8" fmla="*/ 59 w 129"/>
                  <a:gd name="T9" fmla="*/ 63 h 133"/>
                  <a:gd name="T10" fmla="*/ 0 w 129"/>
                  <a:gd name="T11" fmla="*/ 0 h 133"/>
                </a:gdLst>
                <a:ahLst/>
                <a:cxnLst>
                  <a:cxn ang="0">
                    <a:pos x="T0" y="T1"/>
                  </a:cxn>
                  <a:cxn ang="0">
                    <a:pos x="T2" y="T3"/>
                  </a:cxn>
                  <a:cxn ang="0">
                    <a:pos x="T4" y="T5"/>
                  </a:cxn>
                  <a:cxn ang="0">
                    <a:pos x="T6" y="T7"/>
                  </a:cxn>
                  <a:cxn ang="0">
                    <a:pos x="T8" y="T9"/>
                  </a:cxn>
                  <a:cxn ang="0">
                    <a:pos x="T10" y="T11"/>
                  </a:cxn>
                </a:cxnLst>
                <a:rect l="0" t="0" r="r" b="b"/>
                <a:pathLst>
                  <a:path w="129" h="133">
                    <a:moveTo>
                      <a:pt x="0" y="0"/>
                    </a:moveTo>
                    <a:cubicBezTo>
                      <a:pt x="0" y="0"/>
                      <a:pt x="4" y="2"/>
                      <a:pt x="10" y="5"/>
                    </a:cubicBezTo>
                    <a:cubicBezTo>
                      <a:pt x="26" y="14"/>
                      <a:pt x="60" y="34"/>
                      <a:pt x="78" y="65"/>
                    </a:cubicBezTo>
                    <a:cubicBezTo>
                      <a:pt x="103" y="107"/>
                      <a:pt x="129" y="133"/>
                      <a:pt x="129" y="133"/>
                    </a:cubicBezTo>
                    <a:cubicBezTo>
                      <a:pt x="129" y="133"/>
                      <a:pt x="71" y="79"/>
                      <a:pt x="59" y="63"/>
                    </a:cubicBezTo>
                    <a:cubicBezTo>
                      <a:pt x="47" y="47"/>
                      <a:pt x="5" y="21"/>
                      <a:pt x="0"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66">
                <a:extLst>
                  <a:ext uri="{FF2B5EF4-FFF2-40B4-BE49-F238E27FC236}">
                    <a16:creationId xmlns:a16="http://schemas.microsoft.com/office/drawing/2014/main" id="{713DB970-2151-0E33-A4ED-9F367C45120F}"/>
                  </a:ext>
                </a:extLst>
              </p:cNvPr>
              <p:cNvSpPr>
                <a:spLocks/>
              </p:cNvSpPr>
              <p:nvPr/>
            </p:nvSpPr>
            <p:spPr bwMode="gray">
              <a:xfrm>
                <a:off x="1393440" y="4584411"/>
                <a:ext cx="212659" cy="1041673"/>
              </a:xfrm>
              <a:custGeom>
                <a:avLst/>
                <a:gdLst>
                  <a:gd name="T0" fmla="*/ 46 w 108"/>
                  <a:gd name="T1" fmla="*/ 0 h 529"/>
                  <a:gd name="T2" fmla="*/ 64 w 108"/>
                  <a:gd name="T3" fmla="*/ 67 h 529"/>
                  <a:gd name="T4" fmla="*/ 74 w 108"/>
                  <a:gd name="T5" fmla="*/ 107 h 529"/>
                  <a:gd name="T6" fmla="*/ 84 w 108"/>
                  <a:gd name="T7" fmla="*/ 299 h 529"/>
                  <a:gd name="T8" fmla="*/ 98 w 108"/>
                  <a:gd name="T9" fmla="*/ 521 h 529"/>
                  <a:gd name="T10" fmla="*/ 66 w 108"/>
                  <a:gd name="T11" fmla="*/ 409 h 529"/>
                  <a:gd name="T12" fmla="*/ 32 w 108"/>
                  <a:gd name="T13" fmla="*/ 229 h 529"/>
                  <a:gd name="T14" fmla="*/ 16 w 108"/>
                  <a:gd name="T15" fmla="*/ 121 h 529"/>
                  <a:gd name="T16" fmla="*/ 32 w 108"/>
                  <a:gd name="T17" fmla="*/ 91 h 529"/>
                  <a:gd name="T18" fmla="*/ 11 w 108"/>
                  <a:gd name="T19" fmla="*/ 67 h 529"/>
                  <a:gd name="T20" fmla="*/ 14 w 108"/>
                  <a:gd name="T21" fmla="*/ 39 h 529"/>
                  <a:gd name="T22" fmla="*/ 46 w 108"/>
                  <a:gd name="T2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529">
                    <a:moveTo>
                      <a:pt x="46" y="0"/>
                    </a:moveTo>
                    <a:cubicBezTo>
                      <a:pt x="46" y="0"/>
                      <a:pt x="68" y="43"/>
                      <a:pt x="64" y="67"/>
                    </a:cubicBezTo>
                    <a:cubicBezTo>
                      <a:pt x="60" y="91"/>
                      <a:pt x="74" y="97"/>
                      <a:pt x="74" y="107"/>
                    </a:cubicBezTo>
                    <a:cubicBezTo>
                      <a:pt x="74" y="117"/>
                      <a:pt x="84" y="251"/>
                      <a:pt x="84" y="299"/>
                    </a:cubicBezTo>
                    <a:cubicBezTo>
                      <a:pt x="84" y="347"/>
                      <a:pt x="88" y="517"/>
                      <a:pt x="98" y="521"/>
                    </a:cubicBezTo>
                    <a:cubicBezTo>
                      <a:pt x="108" y="525"/>
                      <a:pt x="74" y="529"/>
                      <a:pt x="66" y="409"/>
                    </a:cubicBezTo>
                    <a:cubicBezTo>
                      <a:pt x="66" y="409"/>
                      <a:pt x="42" y="253"/>
                      <a:pt x="32" y="229"/>
                    </a:cubicBezTo>
                    <a:cubicBezTo>
                      <a:pt x="22" y="205"/>
                      <a:pt x="14" y="141"/>
                      <a:pt x="16" y="121"/>
                    </a:cubicBezTo>
                    <a:cubicBezTo>
                      <a:pt x="18" y="101"/>
                      <a:pt x="35" y="99"/>
                      <a:pt x="32" y="91"/>
                    </a:cubicBezTo>
                    <a:cubicBezTo>
                      <a:pt x="28" y="84"/>
                      <a:pt x="12" y="74"/>
                      <a:pt x="11" y="67"/>
                    </a:cubicBezTo>
                    <a:cubicBezTo>
                      <a:pt x="10" y="60"/>
                      <a:pt x="0" y="56"/>
                      <a:pt x="14" y="39"/>
                    </a:cubicBezTo>
                    <a:cubicBezTo>
                      <a:pt x="28" y="22"/>
                      <a:pt x="46" y="0"/>
                      <a:pt x="46"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67">
                <a:extLst>
                  <a:ext uri="{FF2B5EF4-FFF2-40B4-BE49-F238E27FC236}">
                    <a16:creationId xmlns:a16="http://schemas.microsoft.com/office/drawing/2014/main" id="{EF6DC5D5-7A9E-1F94-774D-373FC3F53844}"/>
                  </a:ext>
                </a:extLst>
              </p:cNvPr>
              <p:cNvSpPr>
                <a:spLocks/>
              </p:cNvSpPr>
              <p:nvPr/>
            </p:nvSpPr>
            <p:spPr bwMode="gray">
              <a:xfrm>
                <a:off x="893629" y="4595223"/>
                <a:ext cx="361642" cy="271532"/>
              </a:xfrm>
              <a:custGeom>
                <a:avLst/>
                <a:gdLst>
                  <a:gd name="T0" fmla="*/ 184 w 184"/>
                  <a:gd name="T1" fmla="*/ 132 h 138"/>
                  <a:gd name="T2" fmla="*/ 144 w 184"/>
                  <a:gd name="T3" fmla="*/ 68 h 138"/>
                  <a:gd name="T4" fmla="*/ 36 w 184"/>
                  <a:gd name="T5" fmla="*/ 22 h 138"/>
                  <a:gd name="T6" fmla="*/ 104 w 184"/>
                  <a:gd name="T7" fmla="*/ 72 h 138"/>
                  <a:gd name="T8" fmla="*/ 164 w 184"/>
                  <a:gd name="T9" fmla="*/ 112 h 138"/>
                  <a:gd name="T10" fmla="*/ 184 w 184"/>
                  <a:gd name="T11" fmla="*/ 132 h 138"/>
                </a:gdLst>
                <a:ahLst/>
                <a:cxnLst>
                  <a:cxn ang="0">
                    <a:pos x="T0" y="T1"/>
                  </a:cxn>
                  <a:cxn ang="0">
                    <a:pos x="T2" y="T3"/>
                  </a:cxn>
                  <a:cxn ang="0">
                    <a:pos x="T4" y="T5"/>
                  </a:cxn>
                  <a:cxn ang="0">
                    <a:pos x="T6" y="T7"/>
                  </a:cxn>
                  <a:cxn ang="0">
                    <a:pos x="T8" y="T9"/>
                  </a:cxn>
                  <a:cxn ang="0">
                    <a:pos x="T10" y="T11"/>
                  </a:cxn>
                </a:cxnLst>
                <a:rect l="0" t="0" r="r" b="b"/>
                <a:pathLst>
                  <a:path w="184" h="138">
                    <a:moveTo>
                      <a:pt x="184" y="132"/>
                    </a:moveTo>
                    <a:cubicBezTo>
                      <a:pt x="184" y="132"/>
                      <a:pt x="182" y="86"/>
                      <a:pt x="144" y="68"/>
                    </a:cubicBezTo>
                    <a:cubicBezTo>
                      <a:pt x="106" y="50"/>
                      <a:pt x="72" y="44"/>
                      <a:pt x="36" y="22"/>
                    </a:cubicBezTo>
                    <a:cubicBezTo>
                      <a:pt x="0" y="0"/>
                      <a:pt x="68" y="50"/>
                      <a:pt x="104" y="72"/>
                    </a:cubicBezTo>
                    <a:cubicBezTo>
                      <a:pt x="140" y="94"/>
                      <a:pt x="150" y="86"/>
                      <a:pt x="164" y="112"/>
                    </a:cubicBezTo>
                    <a:cubicBezTo>
                      <a:pt x="178" y="138"/>
                      <a:pt x="174" y="134"/>
                      <a:pt x="184" y="13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8">
                <a:extLst>
                  <a:ext uri="{FF2B5EF4-FFF2-40B4-BE49-F238E27FC236}">
                    <a16:creationId xmlns:a16="http://schemas.microsoft.com/office/drawing/2014/main" id="{45222AB6-3C3A-3BDC-C492-729A60AB7532}"/>
                  </a:ext>
                </a:extLst>
              </p:cNvPr>
              <p:cNvSpPr>
                <a:spLocks/>
              </p:cNvSpPr>
              <p:nvPr/>
            </p:nvSpPr>
            <p:spPr bwMode="gray">
              <a:xfrm>
                <a:off x="345760" y="4185523"/>
                <a:ext cx="421715" cy="1086127"/>
              </a:xfrm>
              <a:custGeom>
                <a:avLst/>
                <a:gdLst>
                  <a:gd name="T0" fmla="*/ 214 w 214"/>
                  <a:gd name="T1" fmla="*/ 0 h 552"/>
                  <a:gd name="T2" fmla="*/ 20 w 214"/>
                  <a:gd name="T3" fmla="*/ 232 h 552"/>
                  <a:gd name="T4" fmla="*/ 14 w 214"/>
                  <a:gd name="T5" fmla="*/ 428 h 552"/>
                  <a:gd name="T6" fmla="*/ 54 w 214"/>
                  <a:gd name="T7" fmla="*/ 162 h 552"/>
                  <a:gd name="T8" fmla="*/ 214 w 214"/>
                  <a:gd name="T9" fmla="*/ 0 h 552"/>
                </a:gdLst>
                <a:ahLst/>
                <a:cxnLst>
                  <a:cxn ang="0">
                    <a:pos x="T0" y="T1"/>
                  </a:cxn>
                  <a:cxn ang="0">
                    <a:pos x="T2" y="T3"/>
                  </a:cxn>
                  <a:cxn ang="0">
                    <a:pos x="T4" y="T5"/>
                  </a:cxn>
                  <a:cxn ang="0">
                    <a:pos x="T6" y="T7"/>
                  </a:cxn>
                  <a:cxn ang="0">
                    <a:pos x="T8" y="T9"/>
                  </a:cxn>
                </a:cxnLst>
                <a:rect l="0" t="0" r="r" b="b"/>
                <a:pathLst>
                  <a:path w="214" h="552">
                    <a:moveTo>
                      <a:pt x="214" y="0"/>
                    </a:moveTo>
                    <a:cubicBezTo>
                      <a:pt x="214" y="0"/>
                      <a:pt x="54" y="48"/>
                      <a:pt x="20" y="232"/>
                    </a:cubicBezTo>
                    <a:cubicBezTo>
                      <a:pt x="20" y="232"/>
                      <a:pt x="0" y="304"/>
                      <a:pt x="14" y="428"/>
                    </a:cubicBezTo>
                    <a:cubicBezTo>
                      <a:pt x="28" y="552"/>
                      <a:pt x="4" y="236"/>
                      <a:pt x="54" y="162"/>
                    </a:cubicBezTo>
                    <a:cubicBezTo>
                      <a:pt x="104" y="88"/>
                      <a:pt x="126" y="46"/>
                      <a:pt x="214" y="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69">
                <a:extLst>
                  <a:ext uri="{FF2B5EF4-FFF2-40B4-BE49-F238E27FC236}">
                    <a16:creationId xmlns:a16="http://schemas.microsoft.com/office/drawing/2014/main" id="{43EAF86B-0123-743E-3F6E-652F098646E7}"/>
                  </a:ext>
                </a:extLst>
              </p:cNvPr>
              <p:cNvSpPr>
                <a:spLocks/>
              </p:cNvSpPr>
              <p:nvPr/>
            </p:nvSpPr>
            <p:spPr bwMode="gray">
              <a:xfrm>
                <a:off x="947695" y="3889962"/>
                <a:ext cx="323195" cy="418111"/>
              </a:xfrm>
              <a:custGeom>
                <a:avLst/>
                <a:gdLst>
                  <a:gd name="T0" fmla="*/ 164 w 164"/>
                  <a:gd name="T1" fmla="*/ 212 h 212"/>
                  <a:gd name="T2" fmla="*/ 96 w 164"/>
                  <a:gd name="T3" fmla="*/ 146 h 212"/>
                  <a:gd name="T4" fmla="*/ 32 w 164"/>
                  <a:gd name="T5" fmla="*/ 112 h 212"/>
                  <a:gd name="T6" fmla="*/ 44 w 164"/>
                  <a:gd name="T7" fmla="*/ 74 h 212"/>
                  <a:gd name="T8" fmla="*/ 21 w 164"/>
                  <a:gd name="T9" fmla="*/ 0 h 212"/>
                  <a:gd name="T10" fmla="*/ 164 w 164"/>
                  <a:gd name="T11" fmla="*/ 212 h 212"/>
                </a:gdLst>
                <a:ahLst/>
                <a:cxnLst>
                  <a:cxn ang="0">
                    <a:pos x="T0" y="T1"/>
                  </a:cxn>
                  <a:cxn ang="0">
                    <a:pos x="T2" y="T3"/>
                  </a:cxn>
                  <a:cxn ang="0">
                    <a:pos x="T4" y="T5"/>
                  </a:cxn>
                  <a:cxn ang="0">
                    <a:pos x="T6" y="T7"/>
                  </a:cxn>
                  <a:cxn ang="0">
                    <a:pos x="T8" y="T9"/>
                  </a:cxn>
                  <a:cxn ang="0">
                    <a:pos x="T10" y="T11"/>
                  </a:cxn>
                </a:cxnLst>
                <a:rect l="0" t="0" r="r" b="b"/>
                <a:pathLst>
                  <a:path w="164" h="212">
                    <a:moveTo>
                      <a:pt x="164" y="212"/>
                    </a:moveTo>
                    <a:cubicBezTo>
                      <a:pt x="164" y="212"/>
                      <a:pt x="122" y="168"/>
                      <a:pt x="96" y="146"/>
                    </a:cubicBezTo>
                    <a:cubicBezTo>
                      <a:pt x="70" y="124"/>
                      <a:pt x="64" y="140"/>
                      <a:pt x="32" y="112"/>
                    </a:cubicBezTo>
                    <a:cubicBezTo>
                      <a:pt x="0" y="84"/>
                      <a:pt x="32" y="100"/>
                      <a:pt x="44" y="74"/>
                    </a:cubicBezTo>
                    <a:cubicBezTo>
                      <a:pt x="56" y="48"/>
                      <a:pt x="21" y="0"/>
                      <a:pt x="21" y="0"/>
                    </a:cubicBezTo>
                    <a:cubicBezTo>
                      <a:pt x="21" y="0"/>
                      <a:pt x="132" y="86"/>
                      <a:pt x="164" y="212"/>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70">
                <a:extLst>
                  <a:ext uri="{FF2B5EF4-FFF2-40B4-BE49-F238E27FC236}">
                    <a16:creationId xmlns:a16="http://schemas.microsoft.com/office/drawing/2014/main" id="{856BA219-D3BF-843B-41A4-DA53789085DE}"/>
                  </a:ext>
                </a:extLst>
              </p:cNvPr>
              <p:cNvSpPr>
                <a:spLocks/>
              </p:cNvSpPr>
              <p:nvPr/>
            </p:nvSpPr>
            <p:spPr bwMode="gray">
              <a:xfrm>
                <a:off x="2558864" y="6334949"/>
                <a:ext cx="499811" cy="205451"/>
              </a:xfrm>
              <a:custGeom>
                <a:avLst/>
                <a:gdLst>
                  <a:gd name="T0" fmla="*/ 252 w 254"/>
                  <a:gd name="T1" fmla="*/ 20 h 104"/>
                  <a:gd name="T2" fmla="*/ 248 w 254"/>
                  <a:gd name="T3" fmla="*/ 27 h 104"/>
                  <a:gd name="T4" fmla="*/ 228 w 254"/>
                  <a:gd name="T5" fmla="*/ 62 h 104"/>
                  <a:gd name="T6" fmla="*/ 164 w 254"/>
                  <a:gd name="T7" fmla="*/ 78 h 104"/>
                  <a:gd name="T8" fmla="*/ 8 w 254"/>
                  <a:gd name="T9" fmla="*/ 90 h 104"/>
                  <a:gd name="T10" fmla="*/ 0 w 254"/>
                  <a:gd name="T11" fmla="*/ 88 h 104"/>
                  <a:gd name="T12" fmla="*/ 180 w 254"/>
                  <a:gd name="T13" fmla="*/ 96 h 104"/>
                  <a:gd name="T14" fmla="*/ 252 w 254"/>
                  <a:gd name="T15" fmla="*/ 52 h 104"/>
                  <a:gd name="T16" fmla="*/ 252 w 254"/>
                  <a:gd name="T17"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104">
                    <a:moveTo>
                      <a:pt x="252" y="20"/>
                    </a:moveTo>
                    <a:cubicBezTo>
                      <a:pt x="252" y="20"/>
                      <a:pt x="250" y="23"/>
                      <a:pt x="248" y="27"/>
                    </a:cubicBezTo>
                    <a:cubicBezTo>
                      <a:pt x="243" y="36"/>
                      <a:pt x="234" y="51"/>
                      <a:pt x="228" y="62"/>
                    </a:cubicBezTo>
                    <a:cubicBezTo>
                      <a:pt x="218" y="78"/>
                      <a:pt x="216" y="74"/>
                      <a:pt x="164" y="78"/>
                    </a:cubicBezTo>
                    <a:cubicBezTo>
                      <a:pt x="112" y="82"/>
                      <a:pt x="14" y="84"/>
                      <a:pt x="8" y="90"/>
                    </a:cubicBezTo>
                    <a:cubicBezTo>
                      <a:pt x="2" y="96"/>
                      <a:pt x="0" y="88"/>
                      <a:pt x="0" y="88"/>
                    </a:cubicBezTo>
                    <a:cubicBezTo>
                      <a:pt x="0" y="88"/>
                      <a:pt x="142" y="92"/>
                      <a:pt x="180" y="96"/>
                    </a:cubicBezTo>
                    <a:cubicBezTo>
                      <a:pt x="218" y="100"/>
                      <a:pt x="254" y="104"/>
                      <a:pt x="252" y="52"/>
                    </a:cubicBezTo>
                    <a:cubicBezTo>
                      <a:pt x="250" y="0"/>
                      <a:pt x="252" y="20"/>
                      <a:pt x="252" y="20"/>
                    </a:cubicBez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1">
                <a:extLst>
                  <a:ext uri="{FF2B5EF4-FFF2-40B4-BE49-F238E27FC236}">
                    <a16:creationId xmlns:a16="http://schemas.microsoft.com/office/drawing/2014/main" id="{56F0D471-59A7-2894-ECCB-5BAE58ADC653}"/>
                  </a:ext>
                </a:extLst>
              </p:cNvPr>
              <p:cNvSpPr>
                <a:spLocks/>
              </p:cNvSpPr>
              <p:nvPr/>
            </p:nvSpPr>
            <p:spPr bwMode="gray">
              <a:xfrm>
                <a:off x="3050264" y="6208796"/>
                <a:ext cx="205451" cy="287151"/>
              </a:xfrm>
              <a:custGeom>
                <a:avLst/>
                <a:gdLst>
                  <a:gd name="T0" fmla="*/ 22 w 104"/>
                  <a:gd name="T1" fmla="*/ 0 h 146"/>
                  <a:gd name="T2" fmla="*/ 40 w 104"/>
                  <a:gd name="T3" fmla="*/ 70 h 146"/>
                  <a:gd name="T4" fmla="*/ 70 w 104"/>
                  <a:gd name="T5" fmla="*/ 114 h 146"/>
                  <a:gd name="T6" fmla="*/ 104 w 104"/>
                  <a:gd name="T7" fmla="*/ 142 h 146"/>
                  <a:gd name="T8" fmla="*/ 10 w 104"/>
                  <a:gd name="T9" fmla="*/ 126 h 146"/>
                  <a:gd name="T10" fmla="*/ 8 w 104"/>
                  <a:gd name="T11" fmla="*/ 60 h 146"/>
                  <a:gd name="T12" fmla="*/ 22 w 104"/>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104" h="146">
                    <a:moveTo>
                      <a:pt x="22" y="0"/>
                    </a:moveTo>
                    <a:cubicBezTo>
                      <a:pt x="22" y="0"/>
                      <a:pt x="38" y="42"/>
                      <a:pt x="40" y="70"/>
                    </a:cubicBezTo>
                    <a:cubicBezTo>
                      <a:pt x="42" y="98"/>
                      <a:pt x="54" y="98"/>
                      <a:pt x="70" y="114"/>
                    </a:cubicBezTo>
                    <a:cubicBezTo>
                      <a:pt x="86" y="130"/>
                      <a:pt x="104" y="142"/>
                      <a:pt x="104" y="142"/>
                    </a:cubicBezTo>
                    <a:cubicBezTo>
                      <a:pt x="104" y="142"/>
                      <a:pt x="38" y="146"/>
                      <a:pt x="10" y="126"/>
                    </a:cubicBezTo>
                    <a:cubicBezTo>
                      <a:pt x="10" y="126"/>
                      <a:pt x="0" y="86"/>
                      <a:pt x="8" y="60"/>
                    </a:cubicBezTo>
                    <a:cubicBezTo>
                      <a:pt x="8" y="60"/>
                      <a:pt x="27" y="18"/>
                      <a:pt x="22"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72">
                <a:extLst>
                  <a:ext uri="{FF2B5EF4-FFF2-40B4-BE49-F238E27FC236}">
                    <a16:creationId xmlns:a16="http://schemas.microsoft.com/office/drawing/2014/main" id="{B2B45421-6156-C7E6-8EF9-A679B6B57E41}"/>
                  </a:ext>
                </a:extLst>
              </p:cNvPr>
              <p:cNvSpPr>
                <a:spLocks/>
              </p:cNvSpPr>
              <p:nvPr/>
            </p:nvSpPr>
            <p:spPr bwMode="gray">
              <a:xfrm>
                <a:off x="3554881" y="6366188"/>
                <a:ext cx="480587" cy="146579"/>
              </a:xfrm>
              <a:custGeom>
                <a:avLst/>
                <a:gdLst>
                  <a:gd name="T0" fmla="*/ 6 w 244"/>
                  <a:gd name="T1" fmla="*/ 6 h 74"/>
                  <a:gd name="T2" fmla="*/ 60 w 244"/>
                  <a:gd name="T3" fmla="*/ 18 h 74"/>
                  <a:gd name="T4" fmla="*/ 142 w 244"/>
                  <a:gd name="T5" fmla="*/ 42 h 74"/>
                  <a:gd name="T6" fmla="*/ 202 w 244"/>
                  <a:gd name="T7" fmla="*/ 58 h 74"/>
                  <a:gd name="T8" fmla="*/ 221 w 244"/>
                  <a:gd name="T9" fmla="*/ 68 h 74"/>
                  <a:gd name="T10" fmla="*/ 184 w 244"/>
                  <a:gd name="T11" fmla="*/ 46 h 74"/>
                  <a:gd name="T12" fmla="*/ 100 w 244"/>
                  <a:gd name="T13" fmla="*/ 20 h 74"/>
                  <a:gd name="T14" fmla="*/ 6 w 244"/>
                  <a:gd name="T15" fmla="*/ 6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74">
                    <a:moveTo>
                      <a:pt x="6" y="6"/>
                    </a:moveTo>
                    <a:cubicBezTo>
                      <a:pt x="6" y="6"/>
                      <a:pt x="46" y="18"/>
                      <a:pt x="60" y="18"/>
                    </a:cubicBezTo>
                    <a:cubicBezTo>
                      <a:pt x="74" y="18"/>
                      <a:pt x="128" y="40"/>
                      <a:pt x="142" y="42"/>
                    </a:cubicBezTo>
                    <a:cubicBezTo>
                      <a:pt x="156" y="44"/>
                      <a:pt x="196" y="58"/>
                      <a:pt x="202" y="58"/>
                    </a:cubicBezTo>
                    <a:cubicBezTo>
                      <a:pt x="208" y="58"/>
                      <a:pt x="228" y="62"/>
                      <a:pt x="221" y="68"/>
                    </a:cubicBezTo>
                    <a:cubicBezTo>
                      <a:pt x="214" y="74"/>
                      <a:pt x="244" y="58"/>
                      <a:pt x="184" y="46"/>
                    </a:cubicBezTo>
                    <a:cubicBezTo>
                      <a:pt x="124" y="34"/>
                      <a:pt x="110" y="22"/>
                      <a:pt x="100" y="20"/>
                    </a:cubicBezTo>
                    <a:cubicBezTo>
                      <a:pt x="90" y="18"/>
                      <a:pt x="0" y="0"/>
                      <a:pt x="6" y="6"/>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73">
                <a:extLst>
                  <a:ext uri="{FF2B5EF4-FFF2-40B4-BE49-F238E27FC236}">
                    <a16:creationId xmlns:a16="http://schemas.microsoft.com/office/drawing/2014/main" id="{84E6ADB7-3D89-63E0-0450-B1BA4661C225}"/>
                  </a:ext>
                </a:extLst>
              </p:cNvPr>
              <p:cNvSpPr>
                <a:spLocks/>
              </p:cNvSpPr>
              <p:nvPr/>
            </p:nvSpPr>
            <p:spPr bwMode="gray">
              <a:xfrm>
                <a:off x="3691848" y="6315726"/>
                <a:ext cx="582712" cy="207854"/>
              </a:xfrm>
              <a:custGeom>
                <a:avLst/>
                <a:gdLst>
                  <a:gd name="T0" fmla="*/ 0 w 296"/>
                  <a:gd name="T1" fmla="*/ 0 h 106"/>
                  <a:gd name="T2" fmla="*/ 64 w 296"/>
                  <a:gd name="T3" fmla="*/ 16 h 106"/>
                  <a:gd name="T4" fmla="*/ 112 w 296"/>
                  <a:gd name="T5" fmla="*/ 34 h 106"/>
                  <a:gd name="T6" fmla="*/ 190 w 296"/>
                  <a:gd name="T7" fmla="*/ 62 h 106"/>
                  <a:gd name="T8" fmla="*/ 248 w 296"/>
                  <a:gd name="T9" fmla="*/ 80 h 106"/>
                  <a:gd name="T10" fmla="*/ 252 w 296"/>
                  <a:gd name="T11" fmla="*/ 106 h 106"/>
                  <a:gd name="T12" fmla="*/ 232 w 296"/>
                  <a:gd name="T13" fmla="*/ 66 h 106"/>
                  <a:gd name="T14" fmla="*/ 128 w 296"/>
                  <a:gd name="T15" fmla="*/ 32 h 106"/>
                  <a:gd name="T16" fmla="*/ 0 w 29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106">
                    <a:moveTo>
                      <a:pt x="0" y="0"/>
                    </a:moveTo>
                    <a:cubicBezTo>
                      <a:pt x="0" y="0"/>
                      <a:pt x="46" y="16"/>
                      <a:pt x="64" y="16"/>
                    </a:cubicBezTo>
                    <a:cubicBezTo>
                      <a:pt x="82" y="16"/>
                      <a:pt x="100" y="30"/>
                      <a:pt x="112" y="34"/>
                    </a:cubicBezTo>
                    <a:cubicBezTo>
                      <a:pt x="124" y="38"/>
                      <a:pt x="178" y="58"/>
                      <a:pt x="190" y="62"/>
                    </a:cubicBezTo>
                    <a:cubicBezTo>
                      <a:pt x="190" y="62"/>
                      <a:pt x="240" y="70"/>
                      <a:pt x="248" y="80"/>
                    </a:cubicBezTo>
                    <a:cubicBezTo>
                      <a:pt x="256" y="90"/>
                      <a:pt x="269" y="90"/>
                      <a:pt x="252" y="106"/>
                    </a:cubicBezTo>
                    <a:cubicBezTo>
                      <a:pt x="252" y="106"/>
                      <a:pt x="296" y="96"/>
                      <a:pt x="232" y="66"/>
                    </a:cubicBezTo>
                    <a:cubicBezTo>
                      <a:pt x="232" y="66"/>
                      <a:pt x="158" y="42"/>
                      <a:pt x="128" y="32"/>
                    </a:cubicBezTo>
                    <a:cubicBezTo>
                      <a:pt x="98" y="22"/>
                      <a:pt x="56" y="2"/>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74">
                <a:extLst>
                  <a:ext uri="{FF2B5EF4-FFF2-40B4-BE49-F238E27FC236}">
                    <a16:creationId xmlns:a16="http://schemas.microsoft.com/office/drawing/2014/main" id="{FFF620E0-7A68-6409-4330-20EE95EDCCE5}"/>
                  </a:ext>
                </a:extLst>
              </p:cNvPr>
              <p:cNvSpPr>
                <a:spLocks/>
              </p:cNvSpPr>
              <p:nvPr/>
            </p:nvSpPr>
            <p:spPr bwMode="gray">
              <a:xfrm>
                <a:off x="3506822" y="6497148"/>
                <a:ext cx="283546" cy="26432"/>
              </a:xfrm>
              <a:custGeom>
                <a:avLst/>
                <a:gdLst>
                  <a:gd name="T0" fmla="*/ 0 w 144"/>
                  <a:gd name="T1" fmla="*/ 4 h 14"/>
                  <a:gd name="T2" fmla="*/ 40 w 144"/>
                  <a:gd name="T3" fmla="*/ 0 h 14"/>
                  <a:gd name="T4" fmla="*/ 84 w 144"/>
                  <a:gd name="T5" fmla="*/ 4 h 14"/>
                  <a:gd name="T6" fmla="*/ 144 w 144"/>
                  <a:gd name="T7" fmla="*/ 14 h 14"/>
                  <a:gd name="T8" fmla="*/ 0 w 144"/>
                  <a:gd name="T9" fmla="*/ 4 h 14"/>
                </a:gdLst>
                <a:ahLst/>
                <a:cxnLst>
                  <a:cxn ang="0">
                    <a:pos x="T0" y="T1"/>
                  </a:cxn>
                  <a:cxn ang="0">
                    <a:pos x="T2" y="T3"/>
                  </a:cxn>
                  <a:cxn ang="0">
                    <a:pos x="T4" y="T5"/>
                  </a:cxn>
                  <a:cxn ang="0">
                    <a:pos x="T6" y="T7"/>
                  </a:cxn>
                  <a:cxn ang="0">
                    <a:pos x="T8" y="T9"/>
                  </a:cxn>
                </a:cxnLst>
                <a:rect l="0" t="0" r="r" b="b"/>
                <a:pathLst>
                  <a:path w="144" h="14">
                    <a:moveTo>
                      <a:pt x="0" y="4"/>
                    </a:moveTo>
                    <a:cubicBezTo>
                      <a:pt x="0" y="4"/>
                      <a:pt x="32" y="0"/>
                      <a:pt x="40" y="0"/>
                    </a:cubicBezTo>
                    <a:cubicBezTo>
                      <a:pt x="48" y="0"/>
                      <a:pt x="54" y="0"/>
                      <a:pt x="84" y="4"/>
                    </a:cubicBezTo>
                    <a:cubicBezTo>
                      <a:pt x="114" y="8"/>
                      <a:pt x="144" y="14"/>
                      <a:pt x="144" y="14"/>
                    </a:cubicBezTo>
                    <a:lnTo>
                      <a:pt x="0" y="4"/>
                    </a:ln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75">
                <a:extLst>
                  <a:ext uri="{FF2B5EF4-FFF2-40B4-BE49-F238E27FC236}">
                    <a16:creationId xmlns:a16="http://schemas.microsoft.com/office/drawing/2014/main" id="{C6F8D656-D0CF-3B16-4A26-D23FB0CF1E74}"/>
                  </a:ext>
                </a:extLst>
              </p:cNvPr>
              <p:cNvSpPr>
                <a:spLocks/>
              </p:cNvSpPr>
              <p:nvPr/>
            </p:nvSpPr>
            <p:spPr bwMode="gray">
              <a:xfrm>
                <a:off x="1511184" y="4012512"/>
                <a:ext cx="287151" cy="294360"/>
              </a:xfrm>
              <a:custGeom>
                <a:avLst/>
                <a:gdLst>
                  <a:gd name="T0" fmla="*/ 146 w 146"/>
                  <a:gd name="T1" fmla="*/ 146 h 150"/>
                  <a:gd name="T2" fmla="*/ 0 w 146"/>
                  <a:gd name="T3" fmla="*/ 0 h 150"/>
                  <a:gd name="T4" fmla="*/ 120 w 146"/>
                  <a:gd name="T5" fmla="*/ 150 h 150"/>
                  <a:gd name="T6" fmla="*/ 146 w 146"/>
                  <a:gd name="T7" fmla="*/ 146 h 150"/>
                </a:gdLst>
                <a:ahLst/>
                <a:cxnLst>
                  <a:cxn ang="0">
                    <a:pos x="T0" y="T1"/>
                  </a:cxn>
                  <a:cxn ang="0">
                    <a:pos x="T2" y="T3"/>
                  </a:cxn>
                  <a:cxn ang="0">
                    <a:pos x="T4" y="T5"/>
                  </a:cxn>
                  <a:cxn ang="0">
                    <a:pos x="T6" y="T7"/>
                  </a:cxn>
                </a:cxnLst>
                <a:rect l="0" t="0" r="r" b="b"/>
                <a:pathLst>
                  <a:path w="146" h="150">
                    <a:moveTo>
                      <a:pt x="146" y="146"/>
                    </a:moveTo>
                    <a:cubicBezTo>
                      <a:pt x="146" y="146"/>
                      <a:pt x="42" y="60"/>
                      <a:pt x="0" y="0"/>
                    </a:cubicBezTo>
                    <a:cubicBezTo>
                      <a:pt x="0" y="0"/>
                      <a:pt x="8" y="40"/>
                      <a:pt x="120" y="150"/>
                    </a:cubicBezTo>
                    <a:cubicBezTo>
                      <a:pt x="120" y="150"/>
                      <a:pt x="134" y="146"/>
                      <a:pt x="146" y="146"/>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76">
                <a:extLst>
                  <a:ext uri="{FF2B5EF4-FFF2-40B4-BE49-F238E27FC236}">
                    <a16:creationId xmlns:a16="http://schemas.microsoft.com/office/drawing/2014/main" id="{FE7D6B3E-8FBD-9A31-B71F-4BE952519F0C}"/>
                  </a:ext>
                </a:extLst>
              </p:cNvPr>
              <p:cNvSpPr>
                <a:spLocks/>
              </p:cNvSpPr>
              <p:nvPr/>
            </p:nvSpPr>
            <p:spPr bwMode="gray">
              <a:xfrm>
                <a:off x="1145336" y="3873141"/>
                <a:ext cx="198242" cy="552675"/>
              </a:xfrm>
              <a:custGeom>
                <a:avLst/>
                <a:gdLst>
                  <a:gd name="T0" fmla="*/ 101 w 101"/>
                  <a:gd name="T1" fmla="*/ 0 h 281"/>
                  <a:gd name="T2" fmla="*/ 83 w 101"/>
                  <a:gd name="T3" fmla="*/ 93 h 281"/>
                  <a:gd name="T4" fmla="*/ 45 w 101"/>
                  <a:gd name="T5" fmla="*/ 121 h 281"/>
                  <a:gd name="T6" fmla="*/ 87 w 101"/>
                  <a:gd name="T7" fmla="*/ 257 h 281"/>
                  <a:gd name="T8" fmla="*/ 85 w 101"/>
                  <a:gd name="T9" fmla="*/ 281 h 281"/>
                  <a:gd name="T10" fmla="*/ 0 w 101"/>
                  <a:gd name="T11" fmla="*/ 100 h 281"/>
                  <a:gd name="T12" fmla="*/ 47 w 101"/>
                  <a:gd name="T13" fmla="*/ 101 h 281"/>
                  <a:gd name="T14" fmla="*/ 23 w 101"/>
                  <a:gd name="T15" fmla="*/ 84 h 281"/>
                  <a:gd name="T16" fmla="*/ 55 w 101"/>
                  <a:gd name="T17" fmla="*/ 85 h 281"/>
                  <a:gd name="T18" fmla="*/ 101 w 101"/>
                  <a:gd name="T1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281">
                    <a:moveTo>
                      <a:pt x="101" y="0"/>
                    </a:moveTo>
                    <a:cubicBezTo>
                      <a:pt x="101" y="0"/>
                      <a:pt x="99" y="77"/>
                      <a:pt x="83" y="93"/>
                    </a:cubicBezTo>
                    <a:cubicBezTo>
                      <a:pt x="67" y="109"/>
                      <a:pt x="47" y="103"/>
                      <a:pt x="45" y="121"/>
                    </a:cubicBezTo>
                    <a:cubicBezTo>
                      <a:pt x="43" y="139"/>
                      <a:pt x="89" y="233"/>
                      <a:pt x="87" y="257"/>
                    </a:cubicBezTo>
                    <a:cubicBezTo>
                      <a:pt x="85" y="281"/>
                      <a:pt x="85" y="281"/>
                      <a:pt x="85" y="281"/>
                    </a:cubicBezTo>
                    <a:cubicBezTo>
                      <a:pt x="85" y="281"/>
                      <a:pt x="39" y="140"/>
                      <a:pt x="0" y="100"/>
                    </a:cubicBezTo>
                    <a:cubicBezTo>
                      <a:pt x="0" y="100"/>
                      <a:pt x="35" y="115"/>
                      <a:pt x="47" y="101"/>
                    </a:cubicBezTo>
                    <a:cubicBezTo>
                      <a:pt x="47" y="101"/>
                      <a:pt x="19" y="91"/>
                      <a:pt x="23" y="84"/>
                    </a:cubicBezTo>
                    <a:cubicBezTo>
                      <a:pt x="23" y="84"/>
                      <a:pt x="27" y="77"/>
                      <a:pt x="55" y="85"/>
                    </a:cubicBezTo>
                    <a:cubicBezTo>
                      <a:pt x="55" y="85"/>
                      <a:pt x="90" y="67"/>
                      <a:pt x="101"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77">
                <a:extLst>
                  <a:ext uri="{FF2B5EF4-FFF2-40B4-BE49-F238E27FC236}">
                    <a16:creationId xmlns:a16="http://schemas.microsoft.com/office/drawing/2014/main" id="{DD713943-66C0-0E49-EA8B-BE0AF2BD0A0E}"/>
                  </a:ext>
                </a:extLst>
              </p:cNvPr>
              <p:cNvSpPr>
                <a:spLocks/>
              </p:cNvSpPr>
              <p:nvPr/>
            </p:nvSpPr>
            <p:spPr bwMode="gray">
              <a:xfrm>
                <a:off x="1656561" y="2905959"/>
                <a:ext cx="440938" cy="366448"/>
              </a:xfrm>
              <a:custGeom>
                <a:avLst/>
                <a:gdLst>
                  <a:gd name="T0" fmla="*/ 38 w 224"/>
                  <a:gd name="T1" fmla="*/ 28 h 186"/>
                  <a:gd name="T2" fmla="*/ 110 w 224"/>
                  <a:gd name="T3" fmla="*/ 36 h 186"/>
                  <a:gd name="T4" fmla="*/ 108 w 224"/>
                  <a:gd name="T5" fmla="*/ 46 h 186"/>
                  <a:gd name="T6" fmla="*/ 184 w 224"/>
                  <a:gd name="T7" fmla="*/ 74 h 186"/>
                  <a:gd name="T8" fmla="*/ 200 w 224"/>
                  <a:gd name="T9" fmla="*/ 156 h 186"/>
                  <a:gd name="T10" fmla="*/ 184 w 224"/>
                  <a:gd name="T11" fmla="*/ 112 h 186"/>
                  <a:gd name="T12" fmla="*/ 156 w 224"/>
                  <a:gd name="T13" fmla="*/ 82 h 186"/>
                  <a:gd name="T14" fmla="*/ 166 w 224"/>
                  <a:gd name="T15" fmla="*/ 132 h 186"/>
                  <a:gd name="T16" fmla="*/ 102 w 224"/>
                  <a:gd name="T17" fmla="*/ 90 h 186"/>
                  <a:gd name="T18" fmla="*/ 38 w 22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186">
                    <a:moveTo>
                      <a:pt x="38" y="28"/>
                    </a:moveTo>
                    <a:cubicBezTo>
                      <a:pt x="38" y="28"/>
                      <a:pt x="92" y="36"/>
                      <a:pt x="110" y="36"/>
                    </a:cubicBezTo>
                    <a:cubicBezTo>
                      <a:pt x="128" y="36"/>
                      <a:pt x="114" y="46"/>
                      <a:pt x="108" y="46"/>
                    </a:cubicBezTo>
                    <a:cubicBezTo>
                      <a:pt x="102" y="46"/>
                      <a:pt x="162" y="52"/>
                      <a:pt x="184" y="74"/>
                    </a:cubicBezTo>
                    <a:cubicBezTo>
                      <a:pt x="206" y="96"/>
                      <a:pt x="224" y="126"/>
                      <a:pt x="200" y="156"/>
                    </a:cubicBezTo>
                    <a:cubicBezTo>
                      <a:pt x="176" y="186"/>
                      <a:pt x="196" y="134"/>
                      <a:pt x="184" y="112"/>
                    </a:cubicBezTo>
                    <a:cubicBezTo>
                      <a:pt x="172" y="90"/>
                      <a:pt x="168" y="88"/>
                      <a:pt x="156" y="82"/>
                    </a:cubicBezTo>
                    <a:cubicBezTo>
                      <a:pt x="156" y="82"/>
                      <a:pt x="174" y="102"/>
                      <a:pt x="166" y="132"/>
                    </a:cubicBezTo>
                    <a:cubicBezTo>
                      <a:pt x="158" y="162"/>
                      <a:pt x="142" y="104"/>
                      <a:pt x="102" y="90"/>
                    </a:cubicBezTo>
                    <a:cubicBezTo>
                      <a:pt x="62" y="76"/>
                      <a:pt x="0" y="0"/>
                      <a:pt x="38" y="28"/>
                    </a:cubicBezTo>
                    <a:close/>
                  </a:path>
                </a:pathLst>
              </a:custGeom>
              <a:solidFill>
                <a:srgbClr val="4C392A"/>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78">
                <a:extLst>
                  <a:ext uri="{FF2B5EF4-FFF2-40B4-BE49-F238E27FC236}">
                    <a16:creationId xmlns:a16="http://schemas.microsoft.com/office/drawing/2014/main" id="{2259838A-CF89-39E8-6A13-4E1DBA24FB31}"/>
                  </a:ext>
                </a:extLst>
              </p:cNvPr>
              <p:cNvSpPr>
                <a:spLocks/>
              </p:cNvSpPr>
              <p:nvPr/>
            </p:nvSpPr>
            <p:spPr bwMode="gray">
              <a:xfrm>
                <a:off x="1192794" y="2921578"/>
                <a:ext cx="346023" cy="346023"/>
              </a:xfrm>
              <a:custGeom>
                <a:avLst/>
                <a:gdLst>
                  <a:gd name="T0" fmla="*/ 176 w 176"/>
                  <a:gd name="T1" fmla="*/ 0 h 176"/>
                  <a:gd name="T2" fmla="*/ 94 w 176"/>
                  <a:gd name="T3" fmla="*/ 12 h 176"/>
                  <a:gd name="T4" fmla="*/ 36 w 176"/>
                  <a:gd name="T5" fmla="*/ 92 h 176"/>
                  <a:gd name="T6" fmla="*/ 10 w 176"/>
                  <a:gd name="T7" fmla="*/ 164 h 176"/>
                  <a:gd name="T8" fmla="*/ 68 w 176"/>
                  <a:gd name="T9" fmla="*/ 108 h 176"/>
                  <a:gd name="T10" fmla="*/ 96 w 176"/>
                  <a:gd name="T11" fmla="*/ 54 h 176"/>
                  <a:gd name="T12" fmla="*/ 176 w 176"/>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76" h="176">
                    <a:moveTo>
                      <a:pt x="176" y="0"/>
                    </a:moveTo>
                    <a:cubicBezTo>
                      <a:pt x="176" y="0"/>
                      <a:pt x="116" y="4"/>
                      <a:pt x="94" y="12"/>
                    </a:cubicBezTo>
                    <a:cubicBezTo>
                      <a:pt x="72" y="20"/>
                      <a:pt x="46" y="42"/>
                      <a:pt x="36" y="92"/>
                    </a:cubicBezTo>
                    <a:cubicBezTo>
                      <a:pt x="26" y="142"/>
                      <a:pt x="20" y="152"/>
                      <a:pt x="10" y="164"/>
                    </a:cubicBezTo>
                    <a:cubicBezTo>
                      <a:pt x="0" y="176"/>
                      <a:pt x="62" y="136"/>
                      <a:pt x="68" y="108"/>
                    </a:cubicBezTo>
                    <a:cubicBezTo>
                      <a:pt x="74" y="80"/>
                      <a:pt x="48" y="84"/>
                      <a:pt x="96" y="54"/>
                    </a:cubicBezTo>
                    <a:cubicBezTo>
                      <a:pt x="144" y="24"/>
                      <a:pt x="176" y="0"/>
                      <a:pt x="176" y="0"/>
                    </a:cubicBezTo>
                    <a:close/>
                  </a:path>
                </a:pathLst>
              </a:custGeom>
              <a:solidFill>
                <a:srgbClr val="4C392A"/>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79">
                <a:extLst>
                  <a:ext uri="{FF2B5EF4-FFF2-40B4-BE49-F238E27FC236}">
                    <a16:creationId xmlns:a16="http://schemas.microsoft.com/office/drawing/2014/main" id="{F5CF4D69-9BED-6B63-17F1-D51A274E71B6}"/>
                  </a:ext>
                </a:extLst>
              </p:cNvPr>
              <p:cNvSpPr>
                <a:spLocks/>
              </p:cNvSpPr>
              <p:nvPr/>
            </p:nvSpPr>
            <p:spPr bwMode="gray">
              <a:xfrm>
                <a:off x="2026613" y="6004546"/>
                <a:ext cx="165803" cy="90110"/>
              </a:xfrm>
              <a:custGeom>
                <a:avLst/>
                <a:gdLst>
                  <a:gd name="T0" fmla="*/ 82 w 84"/>
                  <a:gd name="T1" fmla="*/ 10 h 46"/>
                  <a:gd name="T2" fmla="*/ 0 w 84"/>
                  <a:gd name="T3" fmla="*/ 46 h 46"/>
                  <a:gd name="T4" fmla="*/ 48 w 84"/>
                  <a:gd name="T5" fmla="*/ 26 h 46"/>
                  <a:gd name="T6" fmla="*/ 82 w 84"/>
                  <a:gd name="T7" fmla="*/ 10 h 46"/>
                </a:gdLst>
                <a:ahLst/>
                <a:cxnLst>
                  <a:cxn ang="0">
                    <a:pos x="T0" y="T1"/>
                  </a:cxn>
                  <a:cxn ang="0">
                    <a:pos x="T2" y="T3"/>
                  </a:cxn>
                  <a:cxn ang="0">
                    <a:pos x="T4" y="T5"/>
                  </a:cxn>
                  <a:cxn ang="0">
                    <a:pos x="T6" y="T7"/>
                  </a:cxn>
                </a:cxnLst>
                <a:rect l="0" t="0" r="r" b="b"/>
                <a:pathLst>
                  <a:path w="84" h="46">
                    <a:moveTo>
                      <a:pt x="82" y="10"/>
                    </a:moveTo>
                    <a:cubicBezTo>
                      <a:pt x="82" y="10"/>
                      <a:pt x="12" y="0"/>
                      <a:pt x="0" y="46"/>
                    </a:cubicBezTo>
                    <a:cubicBezTo>
                      <a:pt x="0" y="46"/>
                      <a:pt x="32" y="28"/>
                      <a:pt x="48" y="26"/>
                    </a:cubicBezTo>
                    <a:cubicBezTo>
                      <a:pt x="64" y="24"/>
                      <a:pt x="84" y="26"/>
                      <a:pt x="82" y="10"/>
                    </a:cubicBez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80">
                <a:extLst>
                  <a:ext uri="{FF2B5EF4-FFF2-40B4-BE49-F238E27FC236}">
                    <a16:creationId xmlns:a16="http://schemas.microsoft.com/office/drawing/2014/main" id="{F3F77D35-A768-F25A-454C-36704DBE0F8F}"/>
                  </a:ext>
                </a:extLst>
              </p:cNvPr>
              <p:cNvSpPr>
                <a:spLocks/>
              </p:cNvSpPr>
              <p:nvPr/>
            </p:nvSpPr>
            <p:spPr bwMode="gray">
              <a:xfrm>
                <a:off x="1955727" y="6125894"/>
                <a:ext cx="394082" cy="371254"/>
              </a:xfrm>
              <a:custGeom>
                <a:avLst/>
                <a:gdLst>
                  <a:gd name="T0" fmla="*/ 0 w 200"/>
                  <a:gd name="T1" fmla="*/ 186 h 188"/>
                  <a:gd name="T2" fmla="*/ 78 w 200"/>
                  <a:gd name="T3" fmla="*/ 132 h 188"/>
                  <a:gd name="T4" fmla="*/ 160 w 200"/>
                  <a:gd name="T5" fmla="*/ 26 h 188"/>
                  <a:gd name="T6" fmla="*/ 126 w 200"/>
                  <a:gd name="T7" fmla="*/ 80 h 188"/>
                  <a:gd name="T8" fmla="*/ 88 w 200"/>
                  <a:gd name="T9" fmla="*/ 154 h 188"/>
                  <a:gd name="T10" fmla="*/ 24 w 200"/>
                  <a:gd name="T11" fmla="*/ 188 h 188"/>
                  <a:gd name="T12" fmla="*/ 0 w 200"/>
                  <a:gd name="T13" fmla="*/ 186 h 188"/>
                </a:gdLst>
                <a:ahLst/>
                <a:cxnLst>
                  <a:cxn ang="0">
                    <a:pos x="T0" y="T1"/>
                  </a:cxn>
                  <a:cxn ang="0">
                    <a:pos x="T2" y="T3"/>
                  </a:cxn>
                  <a:cxn ang="0">
                    <a:pos x="T4" y="T5"/>
                  </a:cxn>
                  <a:cxn ang="0">
                    <a:pos x="T6" y="T7"/>
                  </a:cxn>
                  <a:cxn ang="0">
                    <a:pos x="T8" y="T9"/>
                  </a:cxn>
                  <a:cxn ang="0">
                    <a:pos x="T10" y="T11"/>
                  </a:cxn>
                  <a:cxn ang="0">
                    <a:pos x="T12" y="T13"/>
                  </a:cxn>
                </a:cxnLst>
                <a:rect l="0" t="0" r="r" b="b"/>
                <a:pathLst>
                  <a:path w="200" h="188">
                    <a:moveTo>
                      <a:pt x="0" y="186"/>
                    </a:moveTo>
                    <a:cubicBezTo>
                      <a:pt x="0" y="186"/>
                      <a:pt x="70" y="152"/>
                      <a:pt x="78" y="132"/>
                    </a:cubicBezTo>
                    <a:cubicBezTo>
                      <a:pt x="86" y="112"/>
                      <a:pt x="120" y="52"/>
                      <a:pt x="160" y="26"/>
                    </a:cubicBezTo>
                    <a:cubicBezTo>
                      <a:pt x="200" y="0"/>
                      <a:pt x="146" y="42"/>
                      <a:pt x="126" y="80"/>
                    </a:cubicBezTo>
                    <a:cubicBezTo>
                      <a:pt x="106" y="118"/>
                      <a:pt x="110" y="134"/>
                      <a:pt x="88" y="154"/>
                    </a:cubicBezTo>
                    <a:cubicBezTo>
                      <a:pt x="66" y="174"/>
                      <a:pt x="24" y="188"/>
                      <a:pt x="24" y="188"/>
                    </a:cubicBezTo>
                    <a:lnTo>
                      <a:pt x="0" y="186"/>
                    </a:lnTo>
                    <a:close/>
                  </a:path>
                </a:pathLst>
              </a:custGeom>
              <a:solidFill>
                <a:srgbClr val="103D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81">
                <a:extLst>
                  <a:ext uri="{FF2B5EF4-FFF2-40B4-BE49-F238E27FC236}">
                    <a16:creationId xmlns:a16="http://schemas.microsoft.com/office/drawing/2014/main" id="{FF94E4D0-59AB-2F62-ECED-CF356524A38F}"/>
                  </a:ext>
                </a:extLst>
              </p:cNvPr>
              <p:cNvSpPr>
                <a:spLocks/>
              </p:cNvSpPr>
              <p:nvPr/>
            </p:nvSpPr>
            <p:spPr bwMode="gray">
              <a:xfrm>
                <a:off x="808324" y="3610019"/>
                <a:ext cx="108132" cy="437334"/>
              </a:xfrm>
              <a:custGeom>
                <a:avLst/>
                <a:gdLst>
                  <a:gd name="T0" fmla="*/ 5 w 55"/>
                  <a:gd name="T1" fmla="*/ 4 h 222"/>
                  <a:gd name="T2" fmla="*/ 41 w 55"/>
                  <a:gd name="T3" fmla="*/ 104 h 222"/>
                  <a:gd name="T4" fmla="*/ 19 w 55"/>
                  <a:gd name="T5" fmla="*/ 222 h 222"/>
                  <a:gd name="T6" fmla="*/ 33 w 55"/>
                  <a:gd name="T7" fmla="*/ 82 h 222"/>
                  <a:gd name="T8" fmla="*/ 5 w 55"/>
                  <a:gd name="T9" fmla="*/ 4 h 222"/>
                </a:gdLst>
                <a:ahLst/>
                <a:cxnLst>
                  <a:cxn ang="0">
                    <a:pos x="T0" y="T1"/>
                  </a:cxn>
                  <a:cxn ang="0">
                    <a:pos x="T2" y="T3"/>
                  </a:cxn>
                  <a:cxn ang="0">
                    <a:pos x="T4" y="T5"/>
                  </a:cxn>
                  <a:cxn ang="0">
                    <a:pos x="T6" y="T7"/>
                  </a:cxn>
                  <a:cxn ang="0">
                    <a:pos x="T8" y="T9"/>
                  </a:cxn>
                </a:cxnLst>
                <a:rect l="0" t="0" r="r" b="b"/>
                <a:pathLst>
                  <a:path w="55" h="222">
                    <a:moveTo>
                      <a:pt x="5" y="4"/>
                    </a:moveTo>
                    <a:cubicBezTo>
                      <a:pt x="5" y="4"/>
                      <a:pt x="55" y="26"/>
                      <a:pt x="41" y="104"/>
                    </a:cubicBezTo>
                    <a:cubicBezTo>
                      <a:pt x="27" y="182"/>
                      <a:pt x="19" y="222"/>
                      <a:pt x="19" y="222"/>
                    </a:cubicBezTo>
                    <a:cubicBezTo>
                      <a:pt x="19" y="222"/>
                      <a:pt x="31" y="108"/>
                      <a:pt x="33" y="82"/>
                    </a:cubicBezTo>
                    <a:cubicBezTo>
                      <a:pt x="35" y="56"/>
                      <a:pt x="0" y="0"/>
                      <a:pt x="5" y="4"/>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82">
                <a:extLst>
                  <a:ext uri="{FF2B5EF4-FFF2-40B4-BE49-F238E27FC236}">
                    <a16:creationId xmlns:a16="http://schemas.microsoft.com/office/drawing/2014/main" id="{F088D46C-3A29-A24C-7346-9FF26955A350}"/>
                  </a:ext>
                </a:extLst>
              </p:cNvPr>
              <p:cNvSpPr>
                <a:spLocks/>
              </p:cNvSpPr>
              <p:nvPr/>
            </p:nvSpPr>
            <p:spPr bwMode="gray">
              <a:xfrm>
                <a:off x="89846" y="3819075"/>
                <a:ext cx="323195" cy="185026"/>
              </a:xfrm>
              <a:custGeom>
                <a:avLst/>
                <a:gdLst>
                  <a:gd name="T0" fmla="*/ 164 w 164"/>
                  <a:gd name="T1" fmla="*/ 0 h 94"/>
                  <a:gd name="T2" fmla="*/ 112 w 164"/>
                  <a:gd name="T3" fmla="*/ 56 h 94"/>
                  <a:gd name="T4" fmla="*/ 46 w 164"/>
                  <a:gd name="T5" fmla="*/ 74 h 94"/>
                  <a:gd name="T6" fmla="*/ 92 w 164"/>
                  <a:gd name="T7" fmla="*/ 94 h 94"/>
                  <a:gd name="T8" fmla="*/ 140 w 164"/>
                  <a:gd name="T9" fmla="*/ 46 h 94"/>
                  <a:gd name="T10" fmla="*/ 164 w 164"/>
                  <a:gd name="T11" fmla="*/ 0 h 94"/>
                </a:gdLst>
                <a:ahLst/>
                <a:cxnLst>
                  <a:cxn ang="0">
                    <a:pos x="T0" y="T1"/>
                  </a:cxn>
                  <a:cxn ang="0">
                    <a:pos x="T2" y="T3"/>
                  </a:cxn>
                  <a:cxn ang="0">
                    <a:pos x="T4" y="T5"/>
                  </a:cxn>
                  <a:cxn ang="0">
                    <a:pos x="T6" y="T7"/>
                  </a:cxn>
                  <a:cxn ang="0">
                    <a:pos x="T8" y="T9"/>
                  </a:cxn>
                  <a:cxn ang="0">
                    <a:pos x="T10" y="T11"/>
                  </a:cxn>
                </a:cxnLst>
                <a:rect l="0" t="0" r="r" b="b"/>
                <a:pathLst>
                  <a:path w="164" h="94">
                    <a:moveTo>
                      <a:pt x="164" y="0"/>
                    </a:moveTo>
                    <a:cubicBezTo>
                      <a:pt x="164" y="0"/>
                      <a:pt x="116" y="40"/>
                      <a:pt x="112" y="56"/>
                    </a:cubicBezTo>
                    <a:cubicBezTo>
                      <a:pt x="108" y="72"/>
                      <a:pt x="66" y="84"/>
                      <a:pt x="46" y="74"/>
                    </a:cubicBezTo>
                    <a:cubicBezTo>
                      <a:pt x="26" y="64"/>
                      <a:pt x="0" y="90"/>
                      <a:pt x="92" y="94"/>
                    </a:cubicBezTo>
                    <a:cubicBezTo>
                      <a:pt x="92" y="94"/>
                      <a:pt x="116" y="92"/>
                      <a:pt x="140" y="46"/>
                    </a:cubicBezTo>
                    <a:cubicBezTo>
                      <a:pt x="164" y="0"/>
                      <a:pt x="148" y="6"/>
                      <a:pt x="164" y="0"/>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83">
                <a:extLst>
                  <a:ext uri="{FF2B5EF4-FFF2-40B4-BE49-F238E27FC236}">
                    <a16:creationId xmlns:a16="http://schemas.microsoft.com/office/drawing/2014/main" id="{994ECA5D-B4A9-67A9-50EF-47178A64C250}"/>
                  </a:ext>
                </a:extLst>
              </p:cNvPr>
              <p:cNvSpPr>
                <a:spLocks/>
              </p:cNvSpPr>
              <p:nvPr/>
            </p:nvSpPr>
            <p:spPr bwMode="gray">
              <a:xfrm>
                <a:off x="-1465" y="4109829"/>
                <a:ext cx="819401" cy="737702"/>
              </a:xfrm>
              <a:custGeom>
                <a:avLst/>
                <a:gdLst>
                  <a:gd name="T0" fmla="*/ 0 w 416"/>
                  <a:gd name="T1" fmla="*/ 308 h 375"/>
                  <a:gd name="T2" fmla="*/ 34 w 416"/>
                  <a:gd name="T3" fmla="*/ 240 h 375"/>
                  <a:gd name="T4" fmla="*/ 80 w 416"/>
                  <a:gd name="T5" fmla="*/ 168 h 375"/>
                  <a:gd name="T6" fmla="*/ 212 w 416"/>
                  <a:gd name="T7" fmla="*/ 24 h 375"/>
                  <a:gd name="T8" fmla="*/ 416 w 416"/>
                  <a:gd name="T9" fmla="*/ 0 h 375"/>
                  <a:gd name="T10" fmla="*/ 216 w 416"/>
                  <a:gd name="T11" fmla="*/ 70 h 375"/>
                  <a:gd name="T12" fmla="*/ 46 w 416"/>
                  <a:gd name="T13" fmla="*/ 286 h 375"/>
                  <a:gd name="T14" fmla="*/ 0 w 416"/>
                  <a:gd name="T15" fmla="*/ 375 h 375"/>
                  <a:gd name="T16" fmla="*/ 0 w 416"/>
                  <a:gd name="T17" fmla="*/ 30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375">
                    <a:moveTo>
                      <a:pt x="0" y="308"/>
                    </a:moveTo>
                    <a:cubicBezTo>
                      <a:pt x="0" y="308"/>
                      <a:pt x="26" y="292"/>
                      <a:pt x="34" y="240"/>
                    </a:cubicBezTo>
                    <a:cubicBezTo>
                      <a:pt x="42" y="188"/>
                      <a:pt x="66" y="190"/>
                      <a:pt x="80" y="168"/>
                    </a:cubicBezTo>
                    <a:cubicBezTo>
                      <a:pt x="94" y="146"/>
                      <a:pt x="144" y="44"/>
                      <a:pt x="212" y="24"/>
                    </a:cubicBezTo>
                    <a:cubicBezTo>
                      <a:pt x="280" y="4"/>
                      <a:pt x="400" y="3"/>
                      <a:pt x="416" y="0"/>
                    </a:cubicBezTo>
                    <a:cubicBezTo>
                      <a:pt x="416" y="0"/>
                      <a:pt x="284" y="20"/>
                      <a:pt x="216" y="70"/>
                    </a:cubicBezTo>
                    <a:cubicBezTo>
                      <a:pt x="216" y="70"/>
                      <a:pt x="140" y="92"/>
                      <a:pt x="46" y="286"/>
                    </a:cubicBezTo>
                    <a:cubicBezTo>
                      <a:pt x="0" y="375"/>
                      <a:pt x="0" y="375"/>
                      <a:pt x="0" y="375"/>
                    </a:cubicBezTo>
                    <a:lnTo>
                      <a:pt x="0" y="308"/>
                    </a:ln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84">
                <a:extLst>
                  <a:ext uri="{FF2B5EF4-FFF2-40B4-BE49-F238E27FC236}">
                    <a16:creationId xmlns:a16="http://schemas.microsoft.com/office/drawing/2014/main" id="{1CCE9186-3BFC-CC11-11E0-CB5B102872FD}"/>
                  </a:ext>
                </a:extLst>
              </p:cNvPr>
              <p:cNvSpPr>
                <a:spLocks/>
              </p:cNvSpPr>
              <p:nvPr/>
            </p:nvSpPr>
            <p:spPr bwMode="gray">
              <a:xfrm>
                <a:off x="3204052" y="5658523"/>
                <a:ext cx="271532" cy="160997"/>
              </a:xfrm>
              <a:custGeom>
                <a:avLst/>
                <a:gdLst>
                  <a:gd name="T0" fmla="*/ 130 w 138"/>
                  <a:gd name="T1" fmla="*/ 6 h 82"/>
                  <a:gd name="T2" fmla="*/ 32 w 138"/>
                  <a:gd name="T3" fmla="*/ 26 h 82"/>
                  <a:gd name="T4" fmla="*/ 0 w 138"/>
                  <a:gd name="T5" fmla="*/ 76 h 82"/>
                  <a:gd name="T6" fmla="*/ 60 w 138"/>
                  <a:gd name="T7" fmla="*/ 20 h 82"/>
                  <a:gd name="T8" fmla="*/ 130 w 138"/>
                  <a:gd name="T9" fmla="*/ 6 h 82"/>
                </a:gdLst>
                <a:ahLst/>
                <a:cxnLst>
                  <a:cxn ang="0">
                    <a:pos x="T0" y="T1"/>
                  </a:cxn>
                  <a:cxn ang="0">
                    <a:pos x="T2" y="T3"/>
                  </a:cxn>
                  <a:cxn ang="0">
                    <a:pos x="T4" y="T5"/>
                  </a:cxn>
                  <a:cxn ang="0">
                    <a:pos x="T6" y="T7"/>
                  </a:cxn>
                  <a:cxn ang="0">
                    <a:pos x="T8" y="T9"/>
                  </a:cxn>
                </a:cxnLst>
                <a:rect l="0" t="0" r="r" b="b"/>
                <a:pathLst>
                  <a:path w="138" h="82">
                    <a:moveTo>
                      <a:pt x="130" y="6"/>
                    </a:moveTo>
                    <a:cubicBezTo>
                      <a:pt x="130" y="6"/>
                      <a:pt x="54" y="0"/>
                      <a:pt x="32" y="26"/>
                    </a:cubicBezTo>
                    <a:cubicBezTo>
                      <a:pt x="10" y="52"/>
                      <a:pt x="0" y="70"/>
                      <a:pt x="0" y="76"/>
                    </a:cubicBezTo>
                    <a:cubicBezTo>
                      <a:pt x="0" y="82"/>
                      <a:pt x="48" y="18"/>
                      <a:pt x="60" y="20"/>
                    </a:cubicBezTo>
                    <a:cubicBezTo>
                      <a:pt x="72" y="22"/>
                      <a:pt x="138" y="15"/>
                      <a:pt x="130" y="6"/>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85">
                <a:extLst>
                  <a:ext uri="{FF2B5EF4-FFF2-40B4-BE49-F238E27FC236}">
                    <a16:creationId xmlns:a16="http://schemas.microsoft.com/office/drawing/2014/main" id="{30B8A479-1210-0AC6-2595-780C98B4A089}"/>
                  </a:ext>
                </a:extLst>
              </p:cNvPr>
              <p:cNvSpPr>
                <a:spLocks/>
              </p:cNvSpPr>
              <p:nvPr/>
            </p:nvSpPr>
            <p:spPr bwMode="gray">
              <a:xfrm>
                <a:off x="3216067" y="5799095"/>
                <a:ext cx="129759" cy="126155"/>
              </a:xfrm>
              <a:custGeom>
                <a:avLst/>
                <a:gdLst>
                  <a:gd name="T0" fmla="*/ 2 w 66"/>
                  <a:gd name="T1" fmla="*/ 22 h 64"/>
                  <a:gd name="T2" fmla="*/ 26 w 66"/>
                  <a:gd name="T3" fmla="*/ 16 h 64"/>
                  <a:gd name="T4" fmla="*/ 66 w 66"/>
                  <a:gd name="T5" fmla="*/ 0 h 64"/>
                  <a:gd name="T6" fmla="*/ 6 w 66"/>
                  <a:gd name="T7" fmla="*/ 59 h 64"/>
                  <a:gd name="T8" fmla="*/ 2 w 66"/>
                  <a:gd name="T9" fmla="*/ 22 h 64"/>
                </a:gdLst>
                <a:ahLst/>
                <a:cxnLst>
                  <a:cxn ang="0">
                    <a:pos x="T0" y="T1"/>
                  </a:cxn>
                  <a:cxn ang="0">
                    <a:pos x="T2" y="T3"/>
                  </a:cxn>
                  <a:cxn ang="0">
                    <a:pos x="T4" y="T5"/>
                  </a:cxn>
                  <a:cxn ang="0">
                    <a:pos x="T6" y="T7"/>
                  </a:cxn>
                  <a:cxn ang="0">
                    <a:pos x="T8" y="T9"/>
                  </a:cxn>
                </a:cxnLst>
                <a:rect l="0" t="0" r="r" b="b"/>
                <a:pathLst>
                  <a:path w="66" h="64">
                    <a:moveTo>
                      <a:pt x="2" y="22"/>
                    </a:moveTo>
                    <a:cubicBezTo>
                      <a:pt x="2" y="22"/>
                      <a:pt x="18" y="22"/>
                      <a:pt x="26" y="16"/>
                    </a:cubicBezTo>
                    <a:cubicBezTo>
                      <a:pt x="34" y="10"/>
                      <a:pt x="66" y="0"/>
                      <a:pt x="66" y="0"/>
                    </a:cubicBezTo>
                    <a:cubicBezTo>
                      <a:pt x="66" y="0"/>
                      <a:pt x="13" y="54"/>
                      <a:pt x="6" y="59"/>
                    </a:cubicBezTo>
                    <a:cubicBezTo>
                      <a:pt x="0" y="64"/>
                      <a:pt x="2" y="22"/>
                      <a:pt x="2" y="22"/>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86">
                <a:extLst>
                  <a:ext uri="{FF2B5EF4-FFF2-40B4-BE49-F238E27FC236}">
                    <a16:creationId xmlns:a16="http://schemas.microsoft.com/office/drawing/2014/main" id="{75FCAF85-B4A4-10C6-8E5C-F4BEF2150B87}"/>
                  </a:ext>
                </a:extLst>
              </p:cNvPr>
              <p:cNvSpPr>
                <a:spLocks/>
              </p:cNvSpPr>
              <p:nvPr/>
            </p:nvSpPr>
            <p:spPr bwMode="gray">
              <a:xfrm>
                <a:off x="3610148" y="5018140"/>
                <a:ext cx="342418" cy="403693"/>
              </a:xfrm>
              <a:custGeom>
                <a:avLst/>
                <a:gdLst>
                  <a:gd name="T0" fmla="*/ 174 w 174"/>
                  <a:gd name="T1" fmla="*/ 0 h 205"/>
                  <a:gd name="T2" fmla="*/ 150 w 174"/>
                  <a:gd name="T3" fmla="*/ 55 h 205"/>
                  <a:gd name="T4" fmla="*/ 80 w 174"/>
                  <a:gd name="T5" fmla="*/ 85 h 205"/>
                  <a:gd name="T6" fmla="*/ 32 w 174"/>
                  <a:gd name="T7" fmla="*/ 141 h 205"/>
                  <a:gd name="T8" fmla="*/ 0 w 174"/>
                  <a:gd name="T9" fmla="*/ 205 h 205"/>
                  <a:gd name="T10" fmla="*/ 64 w 174"/>
                  <a:gd name="T11" fmla="*/ 121 h 205"/>
                  <a:gd name="T12" fmla="*/ 104 w 174"/>
                  <a:gd name="T13" fmla="*/ 89 h 205"/>
                  <a:gd name="T14" fmla="*/ 174 w 174"/>
                  <a:gd name="T15" fmla="*/ 0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05">
                    <a:moveTo>
                      <a:pt x="174" y="0"/>
                    </a:moveTo>
                    <a:cubicBezTo>
                      <a:pt x="174" y="0"/>
                      <a:pt x="170" y="43"/>
                      <a:pt x="150" y="55"/>
                    </a:cubicBezTo>
                    <a:cubicBezTo>
                      <a:pt x="130" y="67"/>
                      <a:pt x="84" y="73"/>
                      <a:pt x="80" y="85"/>
                    </a:cubicBezTo>
                    <a:cubicBezTo>
                      <a:pt x="76" y="97"/>
                      <a:pt x="40" y="121"/>
                      <a:pt x="32" y="141"/>
                    </a:cubicBezTo>
                    <a:cubicBezTo>
                      <a:pt x="24" y="161"/>
                      <a:pt x="14" y="199"/>
                      <a:pt x="0" y="205"/>
                    </a:cubicBezTo>
                    <a:cubicBezTo>
                      <a:pt x="0" y="205"/>
                      <a:pt x="48" y="157"/>
                      <a:pt x="64" y="121"/>
                    </a:cubicBezTo>
                    <a:cubicBezTo>
                      <a:pt x="64" y="121"/>
                      <a:pt x="88" y="99"/>
                      <a:pt x="104" y="89"/>
                    </a:cubicBezTo>
                    <a:cubicBezTo>
                      <a:pt x="120" y="79"/>
                      <a:pt x="169" y="83"/>
                      <a:pt x="17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87">
                <a:extLst>
                  <a:ext uri="{FF2B5EF4-FFF2-40B4-BE49-F238E27FC236}">
                    <a16:creationId xmlns:a16="http://schemas.microsoft.com/office/drawing/2014/main" id="{E9FDC087-EBDB-A338-81FA-01E4F0CA2B89}"/>
                  </a:ext>
                </a:extLst>
              </p:cNvPr>
              <p:cNvSpPr>
                <a:spLocks/>
              </p:cNvSpPr>
              <p:nvPr/>
            </p:nvSpPr>
            <p:spPr bwMode="gray">
              <a:xfrm>
                <a:off x="3975395" y="5091430"/>
                <a:ext cx="264323" cy="43253"/>
              </a:xfrm>
              <a:custGeom>
                <a:avLst/>
                <a:gdLst>
                  <a:gd name="T0" fmla="*/ 126 w 134"/>
                  <a:gd name="T1" fmla="*/ 0 h 22"/>
                  <a:gd name="T2" fmla="*/ 78 w 134"/>
                  <a:gd name="T3" fmla="*/ 4 h 22"/>
                  <a:gd name="T4" fmla="*/ 18 w 134"/>
                  <a:gd name="T5" fmla="*/ 16 h 22"/>
                  <a:gd name="T6" fmla="*/ 56 w 134"/>
                  <a:gd name="T7" fmla="*/ 14 h 22"/>
                  <a:gd name="T8" fmla="*/ 126 w 134"/>
                  <a:gd name="T9" fmla="*/ 0 h 22"/>
                </a:gdLst>
                <a:ahLst/>
                <a:cxnLst>
                  <a:cxn ang="0">
                    <a:pos x="T0" y="T1"/>
                  </a:cxn>
                  <a:cxn ang="0">
                    <a:pos x="T2" y="T3"/>
                  </a:cxn>
                  <a:cxn ang="0">
                    <a:pos x="T4" y="T5"/>
                  </a:cxn>
                  <a:cxn ang="0">
                    <a:pos x="T6" y="T7"/>
                  </a:cxn>
                  <a:cxn ang="0">
                    <a:pos x="T8" y="T9"/>
                  </a:cxn>
                </a:cxnLst>
                <a:rect l="0" t="0" r="r" b="b"/>
                <a:pathLst>
                  <a:path w="134" h="22">
                    <a:moveTo>
                      <a:pt x="126" y="0"/>
                    </a:moveTo>
                    <a:cubicBezTo>
                      <a:pt x="126" y="0"/>
                      <a:pt x="96" y="8"/>
                      <a:pt x="78" y="4"/>
                    </a:cubicBezTo>
                    <a:cubicBezTo>
                      <a:pt x="60" y="0"/>
                      <a:pt x="36" y="10"/>
                      <a:pt x="18" y="16"/>
                    </a:cubicBezTo>
                    <a:cubicBezTo>
                      <a:pt x="0" y="22"/>
                      <a:pt x="34" y="14"/>
                      <a:pt x="56" y="14"/>
                    </a:cubicBezTo>
                    <a:cubicBezTo>
                      <a:pt x="78" y="14"/>
                      <a:pt x="134" y="16"/>
                      <a:pt x="126"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88">
                <a:extLst>
                  <a:ext uri="{FF2B5EF4-FFF2-40B4-BE49-F238E27FC236}">
                    <a16:creationId xmlns:a16="http://schemas.microsoft.com/office/drawing/2014/main" id="{EC0C49DF-B40A-55C2-FFD0-CAABA9FDB2C1}"/>
                  </a:ext>
                </a:extLst>
              </p:cNvPr>
              <p:cNvSpPr>
                <a:spLocks/>
              </p:cNvSpPr>
              <p:nvPr/>
            </p:nvSpPr>
            <p:spPr bwMode="gray">
              <a:xfrm>
                <a:off x="3779556" y="5319709"/>
                <a:ext cx="186227" cy="145378"/>
              </a:xfrm>
              <a:custGeom>
                <a:avLst/>
                <a:gdLst>
                  <a:gd name="T0" fmla="*/ 68 w 95"/>
                  <a:gd name="T1" fmla="*/ 0 h 74"/>
                  <a:gd name="T2" fmla="*/ 5 w 95"/>
                  <a:gd name="T3" fmla="*/ 29 h 74"/>
                  <a:gd name="T4" fmla="*/ 0 w 95"/>
                  <a:gd name="T5" fmla="*/ 36 h 74"/>
                  <a:gd name="T6" fmla="*/ 30 w 95"/>
                  <a:gd name="T7" fmla="*/ 66 h 74"/>
                  <a:gd name="T8" fmla="*/ 95 w 95"/>
                  <a:gd name="T9" fmla="*/ 44 h 74"/>
                  <a:gd name="T10" fmla="*/ 18 w 95"/>
                  <a:gd name="T11" fmla="*/ 54 h 74"/>
                  <a:gd name="T12" fmla="*/ 12 w 95"/>
                  <a:gd name="T13" fmla="*/ 34 h 74"/>
                  <a:gd name="T14" fmla="*/ 68 w 9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74">
                    <a:moveTo>
                      <a:pt x="68" y="0"/>
                    </a:moveTo>
                    <a:cubicBezTo>
                      <a:pt x="68" y="0"/>
                      <a:pt x="22" y="16"/>
                      <a:pt x="5" y="29"/>
                    </a:cubicBezTo>
                    <a:cubicBezTo>
                      <a:pt x="2" y="31"/>
                      <a:pt x="0" y="34"/>
                      <a:pt x="0" y="36"/>
                    </a:cubicBezTo>
                    <a:cubicBezTo>
                      <a:pt x="0" y="48"/>
                      <a:pt x="6" y="74"/>
                      <a:pt x="30" y="66"/>
                    </a:cubicBezTo>
                    <a:cubicBezTo>
                      <a:pt x="54" y="58"/>
                      <a:pt x="95" y="44"/>
                      <a:pt x="95" y="44"/>
                    </a:cubicBezTo>
                    <a:cubicBezTo>
                      <a:pt x="95" y="44"/>
                      <a:pt x="22" y="62"/>
                      <a:pt x="18" y="54"/>
                    </a:cubicBezTo>
                    <a:cubicBezTo>
                      <a:pt x="18" y="54"/>
                      <a:pt x="4" y="44"/>
                      <a:pt x="12" y="34"/>
                    </a:cubicBezTo>
                    <a:cubicBezTo>
                      <a:pt x="20" y="24"/>
                      <a:pt x="68" y="0"/>
                      <a:pt x="68"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89">
                <a:extLst>
                  <a:ext uri="{FF2B5EF4-FFF2-40B4-BE49-F238E27FC236}">
                    <a16:creationId xmlns:a16="http://schemas.microsoft.com/office/drawing/2014/main" id="{3FACE432-8BD4-F98B-F3EC-D70CC2494049}"/>
                  </a:ext>
                </a:extLst>
              </p:cNvPr>
              <p:cNvSpPr>
                <a:spLocks/>
              </p:cNvSpPr>
              <p:nvPr/>
            </p:nvSpPr>
            <p:spPr bwMode="gray">
              <a:xfrm>
                <a:off x="3736303" y="5449468"/>
                <a:ext cx="136967" cy="70887"/>
              </a:xfrm>
              <a:custGeom>
                <a:avLst/>
                <a:gdLst>
                  <a:gd name="T0" fmla="*/ 70 w 70"/>
                  <a:gd name="T1" fmla="*/ 28 h 36"/>
                  <a:gd name="T2" fmla="*/ 16 w 70"/>
                  <a:gd name="T3" fmla="*/ 12 h 36"/>
                  <a:gd name="T4" fmla="*/ 54 w 70"/>
                  <a:gd name="T5" fmla="*/ 36 h 36"/>
                  <a:gd name="T6" fmla="*/ 70 w 70"/>
                  <a:gd name="T7" fmla="*/ 28 h 36"/>
                </a:gdLst>
                <a:ahLst/>
                <a:cxnLst>
                  <a:cxn ang="0">
                    <a:pos x="T0" y="T1"/>
                  </a:cxn>
                  <a:cxn ang="0">
                    <a:pos x="T2" y="T3"/>
                  </a:cxn>
                  <a:cxn ang="0">
                    <a:pos x="T4" y="T5"/>
                  </a:cxn>
                  <a:cxn ang="0">
                    <a:pos x="T6" y="T7"/>
                  </a:cxn>
                </a:cxnLst>
                <a:rect l="0" t="0" r="r" b="b"/>
                <a:pathLst>
                  <a:path w="70" h="36">
                    <a:moveTo>
                      <a:pt x="70" y="28"/>
                    </a:moveTo>
                    <a:cubicBezTo>
                      <a:pt x="70" y="28"/>
                      <a:pt x="32" y="24"/>
                      <a:pt x="16" y="12"/>
                    </a:cubicBezTo>
                    <a:cubicBezTo>
                      <a:pt x="0" y="0"/>
                      <a:pt x="54" y="36"/>
                      <a:pt x="54" y="36"/>
                    </a:cubicBezTo>
                    <a:lnTo>
                      <a:pt x="70" y="28"/>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90">
                <a:extLst>
                  <a:ext uri="{FF2B5EF4-FFF2-40B4-BE49-F238E27FC236}">
                    <a16:creationId xmlns:a16="http://schemas.microsoft.com/office/drawing/2014/main" id="{40D01CC2-05DC-50DE-0B29-76EF67B39F86}"/>
                  </a:ext>
                </a:extLst>
              </p:cNvPr>
              <p:cNvSpPr>
                <a:spLocks/>
              </p:cNvSpPr>
              <p:nvPr/>
            </p:nvSpPr>
            <p:spPr bwMode="gray">
              <a:xfrm>
                <a:off x="3389078" y="5555197"/>
                <a:ext cx="165803" cy="118946"/>
              </a:xfrm>
              <a:custGeom>
                <a:avLst/>
                <a:gdLst>
                  <a:gd name="T0" fmla="*/ 0 w 84"/>
                  <a:gd name="T1" fmla="*/ 34 h 60"/>
                  <a:gd name="T2" fmla="*/ 32 w 84"/>
                  <a:gd name="T3" fmla="*/ 24 h 60"/>
                  <a:gd name="T4" fmla="*/ 84 w 84"/>
                  <a:gd name="T5" fmla="*/ 20 h 60"/>
                  <a:gd name="T6" fmla="*/ 28 w 84"/>
                  <a:gd name="T7" fmla="*/ 50 h 60"/>
                  <a:gd name="T8" fmla="*/ 0 w 84"/>
                  <a:gd name="T9" fmla="*/ 34 h 60"/>
                </a:gdLst>
                <a:ahLst/>
                <a:cxnLst>
                  <a:cxn ang="0">
                    <a:pos x="T0" y="T1"/>
                  </a:cxn>
                  <a:cxn ang="0">
                    <a:pos x="T2" y="T3"/>
                  </a:cxn>
                  <a:cxn ang="0">
                    <a:pos x="T4" y="T5"/>
                  </a:cxn>
                  <a:cxn ang="0">
                    <a:pos x="T6" y="T7"/>
                  </a:cxn>
                  <a:cxn ang="0">
                    <a:pos x="T8" y="T9"/>
                  </a:cxn>
                </a:cxnLst>
                <a:rect l="0" t="0" r="r" b="b"/>
                <a:pathLst>
                  <a:path w="84" h="60">
                    <a:moveTo>
                      <a:pt x="0" y="34"/>
                    </a:moveTo>
                    <a:cubicBezTo>
                      <a:pt x="0" y="34"/>
                      <a:pt x="14" y="40"/>
                      <a:pt x="32" y="24"/>
                    </a:cubicBezTo>
                    <a:cubicBezTo>
                      <a:pt x="50" y="8"/>
                      <a:pt x="72" y="0"/>
                      <a:pt x="84" y="20"/>
                    </a:cubicBezTo>
                    <a:cubicBezTo>
                      <a:pt x="84" y="20"/>
                      <a:pt x="76" y="7"/>
                      <a:pt x="28" y="50"/>
                    </a:cubicBezTo>
                    <a:cubicBezTo>
                      <a:pt x="28" y="50"/>
                      <a:pt x="14" y="60"/>
                      <a:pt x="0" y="34"/>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91">
                <a:extLst>
                  <a:ext uri="{FF2B5EF4-FFF2-40B4-BE49-F238E27FC236}">
                    <a16:creationId xmlns:a16="http://schemas.microsoft.com/office/drawing/2014/main" id="{6C17535D-ED69-582A-1223-7F960BCB3CFA}"/>
                  </a:ext>
                </a:extLst>
              </p:cNvPr>
              <p:cNvSpPr>
                <a:spLocks/>
              </p:cNvSpPr>
              <p:nvPr/>
            </p:nvSpPr>
            <p:spPr bwMode="gray">
              <a:xfrm>
                <a:off x="2184006" y="4536352"/>
                <a:ext cx="764134" cy="996018"/>
              </a:xfrm>
              <a:custGeom>
                <a:avLst/>
                <a:gdLst>
                  <a:gd name="T0" fmla="*/ 0 w 388"/>
                  <a:gd name="T1" fmla="*/ 506 h 506"/>
                  <a:gd name="T2" fmla="*/ 128 w 388"/>
                  <a:gd name="T3" fmla="*/ 376 h 506"/>
                  <a:gd name="T4" fmla="*/ 254 w 388"/>
                  <a:gd name="T5" fmla="*/ 218 h 506"/>
                  <a:gd name="T6" fmla="*/ 364 w 388"/>
                  <a:gd name="T7" fmla="*/ 2 h 506"/>
                  <a:gd name="T8" fmla="*/ 336 w 388"/>
                  <a:gd name="T9" fmla="*/ 106 h 506"/>
                  <a:gd name="T10" fmla="*/ 266 w 388"/>
                  <a:gd name="T11" fmla="*/ 218 h 506"/>
                  <a:gd name="T12" fmla="*/ 206 w 388"/>
                  <a:gd name="T13" fmla="*/ 300 h 506"/>
                  <a:gd name="T14" fmla="*/ 240 w 388"/>
                  <a:gd name="T15" fmla="*/ 298 h 506"/>
                  <a:gd name="T16" fmla="*/ 288 w 388"/>
                  <a:gd name="T17" fmla="*/ 300 h 506"/>
                  <a:gd name="T18" fmla="*/ 240 w 388"/>
                  <a:gd name="T19" fmla="*/ 310 h 506"/>
                  <a:gd name="T20" fmla="*/ 190 w 388"/>
                  <a:gd name="T21" fmla="*/ 320 h 506"/>
                  <a:gd name="T22" fmla="*/ 230 w 388"/>
                  <a:gd name="T23" fmla="*/ 340 h 506"/>
                  <a:gd name="T24" fmla="*/ 292 w 388"/>
                  <a:gd name="T25" fmla="*/ 352 h 506"/>
                  <a:gd name="T26" fmla="*/ 320 w 388"/>
                  <a:gd name="T27" fmla="*/ 378 h 506"/>
                  <a:gd name="T28" fmla="*/ 208 w 388"/>
                  <a:gd name="T29" fmla="*/ 354 h 506"/>
                  <a:gd name="T30" fmla="*/ 170 w 388"/>
                  <a:gd name="T31" fmla="*/ 350 h 506"/>
                  <a:gd name="T32" fmla="*/ 208 w 388"/>
                  <a:gd name="T33" fmla="*/ 372 h 506"/>
                  <a:gd name="T34" fmla="*/ 264 w 388"/>
                  <a:gd name="T35" fmla="*/ 416 h 506"/>
                  <a:gd name="T36" fmla="*/ 228 w 388"/>
                  <a:gd name="T37" fmla="*/ 406 h 506"/>
                  <a:gd name="T38" fmla="*/ 148 w 388"/>
                  <a:gd name="T39" fmla="*/ 394 h 506"/>
                  <a:gd name="T40" fmla="*/ 0 w 388"/>
                  <a:gd name="T41" fmla="*/ 50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506">
                    <a:moveTo>
                      <a:pt x="0" y="506"/>
                    </a:moveTo>
                    <a:cubicBezTo>
                      <a:pt x="0" y="506"/>
                      <a:pt x="112" y="400"/>
                      <a:pt x="128" y="376"/>
                    </a:cubicBezTo>
                    <a:cubicBezTo>
                      <a:pt x="144" y="352"/>
                      <a:pt x="232" y="234"/>
                      <a:pt x="254" y="218"/>
                    </a:cubicBezTo>
                    <a:cubicBezTo>
                      <a:pt x="276" y="202"/>
                      <a:pt x="362" y="68"/>
                      <a:pt x="364" y="2"/>
                    </a:cubicBezTo>
                    <a:cubicBezTo>
                      <a:pt x="364" y="2"/>
                      <a:pt x="388" y="0"/>
                      <a:pt x="336" y="106"/>
                    </a:cubicBezTo>
                    <a:cubicBezTo>
                      <a:pt x="336" y="106"/>
                      <a:pt x="296" y="186"/>
                      <a:pt x="266" y="218"/>
                    </a:cubicBezTo>
                    <a:cubicBezTo>
                      <a:pt x="236" y="250"/>
                      <a:pt x="196" y="302"/>
                      <a:pt x="206" y="300"/>
                    </a:cubicBezTo>
                    <a:cubicBezTo>
                      <a:pt x="216" y="298"/>
                      <a:pt x="220" y="290"/>
                      <a:pt x="240" y="298"/>
                    </a:cubicBezTo>
                    <a:cubicBezTo>
                      <a:pt x="260" y="306"/>
                      <a:pt x="288" y="300"/>
                      <a:pt x="288" y="300"/>
                    </a:cubicBezTo>
                    <a:cubicBezTo>
                      <a:pt x="288" y="300"/>
                      <a:pt x="290" y="310"/>
                      <a:pt x="240" y="310"/>
                    </a:cubicBezTo>
                    <a:cubicBezTo>
                      <a:pt x="190" y="310"/>
                      <a:pt x="194" y="314"/>
                      <a:pt x="190" y="320"/>
                    </a:cubicBezTo>
                    <a:cubicBezTo>
                      <a:pt x="186" y="326"/>
                      <a:pt x="204" y="328"/>
                      <a:pt x="230" y="340"/>
                    </a:cubicBezTo>
                    <a:cubicBezTo>
                      <a:pt x="256" y="352"/>
                      <a:pt x="278" y="348"/>
                      <a:pt x="292" y="352"/>
                    </a:cubicBezTo>
                    <a:cubicBezTo>
                      <a:pt x="306" y="356"/>
                      <a:pt x="326" y="368"/>
                      <a:pt x="320" y="378"/>
                    </a:cubicBezTo>
                    <a:cubicBezTo>
                      <a:pt x="314" y="388"/>
                      <a:pt x="234" y="364"/>
                      <a:pt x="208" y="354"/>
                    </a:cubicBezTo>
                    <a:cubicBezTo>
                      <a:pt x="182" y="344"/>
                      <a:pt x="174" y="336"/>
                      <a:pt x="170" y="350"/>
                    </a:cubicBezTo>
                    <a:cubicBezTo>
                      <a:pt x="166" y="364"/>
                      <a:pt x="176" y="356"/>
                      <a:pt x="208" y="372"/>
                    </a:cubicBezTo>
                    <a:cubicBezTo>
                      <a:pt x="240" y="388"/>
                      <a:pt x="268" y="406"/>
                      <a:pt x="264" y="416"/>
                    </a:cubicBezTo>
                    <a:cubicBezTo>
                      <a:pt x="260" y="426"/>
                      <a:pt x="256" y="422"/>
                      <a:pt x="228" y="406"/>
                    </a:cubicBezTo>
                    <a:cubicBezTo>
                      <a:pt x="200" y="390"/>
                      <a:pt x="152" y="382"/>
                      <a:pt x="148" y="394"/>
                    </a:cubicBezTo>
                    <a:cubicBezTo>
                      <a:pt x="144" y="406"/>
                      <a:pt x="108" y="422"/>
                      <a:pt x="0" y="506"/>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92">
                <a:extLst>
                  <a:ext uri="{FF2B5EF4-FFF2-40B4-BE49-F238E27FC236}">
                    <a16:creationId xmlns:a16="http://schemas.microsoft.com/office/drawing/2014/main" id="{5412A07C-8544-B06A-E5F4-3CABAAB78AA6}"/>
                  </a:ext>
                </a:extLst>
              </p:cNvPr>
              <p:cNvSpPr>
                <a:spLocks/>
              </p:cNvSpPr>
              <p:nvPr/>
            </p:nvSpPr>
            <p:spPr bwMode="gray">
              <a:xfrm>
                <a:off x="2507200" y="5378581"/>
                <a:ext cx="319591" cy="200646"/>
              </a:xfrm>
              <a:custGeom>
                <a:avLst/>
                <a:gdLst>
                  <a:gd name="T0" fmla="*/ 162 w 162"/>
                  <a:gd name="T1" fmla="*/ 102 h 102"/>
                  <a:gd name="T2" fmla="*/ 86 w 162"/>
                  <a:gd name="T3" fmla="*/ 52 h 102"/>
                  <a:gd name="T4" fmla="*/ 16 w 162"/>
                  <a:gd name="T5" fmla="*/ 14 h 102"/>
                  <a:gd name="T6" fmla="*/ 76 w 162"/>
                  <a:gd name="T7" fmla="*/ 66 h 102"/>
                  <a:gd name="T8" fmla="*/ 162 w 162"/>
                  <a:gd name="T9" fmla="*/ 102 h 102"/>
                </a:gdLst>
                <a:ahLst/>
                <a:cxnLst>
                  <a:cxn ang="0">
                    <a:pos x="T0" y="T1"/>
                  </a:cxn>
                  <a:cxn ang="0">
                    <a:pos x="T2" y="T3"/>
                  </a:cxn>
                  <a:cxn ang="0">
                    <a:pos x="T4" y="T5"/>
                  </a:cxn>
                  <a:cxn ang="0">
                    <a:pos x="T6" y="T7"/>
                  </a:cxn>
                  <a:cxn ang="0">
                    <a:pos x="T8" y="T9"/>
                  </a:cxn>
                </a:cxnLst>
                <a:rect l="0" t="0" r="r" b="b"/>
                <a:pathLst>
                  <a:path w="162" h="102">
                    <a:moveTo>
                      <a:pt x="162" y="102"/>
                    </a:moveTo>
                    <a:cubicBezTo>
                      <a:pt x="162" y="102"/>
                      <a:pt x="128" y="68"/>
                      <a:pt x="86" y="52"/>
                    </a:cubicBezTo>
                    <a:cubicBezTo>
                      <a:pt x="44" y="36"/>
                      <a:pt x="32" y="28"/>
                      <a:pt x="16" y="14"/>
                    </a:cubicBezTo>
                    <a:cubicBezTo>
                      <a:pt x="0" y="0"/>
                      <a:pt x="32" y="48"/>
                      <a:pt x="76" y="66"/>
                    </a:cubicBezTo>
                    <a:cubicBezTo>
                      <a:pt x="120" y="84"/>
                      <a:pt x="140" y="100"/>
                      <a:pt x="162" y="102"/>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93">
                <a:extLst>
                  <a:ext uri="{FF2B5EF4-FFF2-40B4-BE49-F238E27FC236}">
                    <a16:creationId xmlns:a16="http://schemas.microsoft.com/office/drawing/2014/main" id="{4B13722D-F8A2-296B-43E1-9B7EF7639FA1}"/>
                  </a:ext>
                </a:extLst>
              </p:cNvPr>
              <p:cNvSpPr>
                <a:spLocks/>
              </p:cNvSpPr>
              <p:nvPr/>
            </p:nvSpPr>
            <p:spPr bwMode="gray">
              <a:xfrm>
                <a:off x="2495186" y="5579226"/>
                <a:ext cx="409700" cy="401290"/>
              </a:xfrm>
              <a:custGeom>
                <a:avLst/>
                <a:gdLst>
                  <a:gd name="T0" fmla="*/ 208 w 208"/>
                  <a:gd name="T1" fmla="*/ 0 h 204"/>
                  <a:gd name="T2" fmla="*/ 132 w 208"/>
                  <a:gd name="T3" fmla="*/ 62 h 204"/>
                  <a:gd name="T4" fmla="*/ 32 w 208"/>
                  <a:gd name="T5" fmla="*/ 164 h 204"/>
                  <a:gd name="T6" fmla="*/ 118 w 208"/>
                  <a:gd name="T7" fmla="*/ 58 h 204"/>
                  <a:gd name="T8" fmla="*/ 208 w 208"/>
                  <a:gd name="T9" fmla="*/ 0 h 204"/>
                </a:gdLst>
                <a:ahLst/>
                <a:cxnLst>
                  <a:cxn ang="0">
                    <a:pos x="T0" y="T1"/>
                  </a:cxn>
                  <a:cxn ang="0">
                    <a:pos x="T2" y="T3"/>
                  </a:cxn>
                  <a:cxn ang="0">
                    <a:pos x="T4" y="T5"/>
                  </a:cxn>
                  <a:cxn ang="0">
                    <a:pos x="T6" y="T7"/>
                  </a:cxn>
                  <a:cxn ang="0">
                    <a:pos x="T8" y="T9"/>
                  </a:cxn>
                </a:cxnLst>
                <a:rect l="0" t="0" r="r" b="b"/>
                <a:pathLst>
                  <a:path w="208" h="204">
                    <a:moveTo>
                      <a:pt x="208" y="0"/>
                    </a:moveTo>
                    <a:cubicBezTo>
                      <a:pt x="208" y="0"/>
                      <a:pt x="158" y="42"/>
                      <a:pt x="132" y="62"/>
                    </a:cubicBezTo>
                    <a:cubicBezTo>
                      <a:pt x="106" y="82"/>
                      <a:pt x="36" y="124"/>
                      <a:pt x="32" y="164"/>
                    </a:cubicBezTo>
                    <a:cubicBezTo>
                      <a:pt x="28" y="204"/>
                      <a:pt x="0" y="122"/>
                      <a:pt x="118" y="58"/>
                    </a:cubicBezTo>
                    <a:cubicBezTo>
                      <a:pt x="118" y="58"/>
                      <a:pt x="193" y="2"/>
                      <a:pt x="208" y="0"/>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94">
                <a:extLst>
                  <a:ext uri="{FF2B5EF4-FFF2-40B4-BE49-F238E27FC236}">
                    <a16:creationId xmlns:a16="http://schemas.microsoft.com/office/drawing/2014/main" id="{7F2B5B9C-7031-3565-CBE8-573704CD7722}"/>
                  </a:ext>
                </a:extLst>
              </p:cNvPr>
              <p:cNvSpPr>
                <a:spLocks/>
              </p:cNvSpPr>
              <p:nvPr/>
            </p:nvSpPr>
            <p:spPr bwMode="gray">
              <a:xfrm>
                <a:off x="3232887" y="5748633"/>
                <a:ext cx="200645" cy="283547"/>
              </a:xfrm>
              <a:custGeom>
                <a:avLst/>
                <a:gdLst>
                  <a:gd name="T0" fmla="*/ 0 w 102"/>
                  <a:gd name="T1" fmla="*/ 85 h 144"/>
                  <a:gd name="T2" fmla="*/ 44 w 102"/>
                  <a:gd name="T3" fmla="*/ 134 h 144"/>
                  <a:gd name="T4" fmla="*/ 82 w 102"/>
                  <a:gd name="T5" fmla="*/ 106 h 144"/>
                  <a:gd name="T6" fmla="*/ 102 w 102"/>
                  <a:gd name="T7" fmla="*/ 0 h 144"/>
                  <a:gd name="T8" fmla="*/ 0 w 102"/>
                  <a:gd name="T9" fmla="*/ 85 h 144"/>
                </a:gdLst>
                <a:ahLst/>
                <a:cxnLst>
                  <a:cxn ang="0">
                    <a:pos x="T0" y="T1"/>
                  </a:cxn>
                  <a:cxn ang="0">
                    <a:pos x="T2" y="T3"/>
                  </a:cxn>
                  <a:cxn ang="0">
                    <a:pos x="T4" y="T5"/>
                  </a:cxn>
                  <a:cxn ang="0">
                    <a:pos x="T6" y="T7"/>
                  </a:cxn>
                  <a:cxn ang="0">
                    <a:pos x="T8" y="T9"/>
                  </a:cxn>
                </a:cxnLst>
                <a:rect l="0" t="0" r="r" b="b"/>
                <a:pathLst>
                  <a:path w="102" h="144">
                    <a:moveTo>
                      <a:pt x="0" y="85"/>
                    </a:moveTo>
                    <a:cubicBezTo>
                      <a:pt x="0" y="85"/>
                      <a:pt x="0" y="144"/>
                      <a:pt x="44" y="134"/>
                    </a:cubicBezTo>
                    <a:cubicBezTo>
                      <a:pt x="88" y="124"/>
                      <a:pt x="78" y="124"/>
                      <a:pt x="82" y="106"/>
                    </a:cubicBezTo>
                    <a:cubicBezTo>
                      <a:pt x="86" y="88"/>
                      <a:pt x="102" y="0"/>
                      <a:pt x="102" y="0"/>
                    </a:cubicBezTo>
                    <a:cubicBezTo>
                      <a:pt x="102" y="0"/>
                      <a:pt x="31" y="46"/>
                      <a:pt x="0" y="85"/>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95">
                <a:extLst>
                  <a:ext uri="{FF2B5EF4-FFF2-40B4-BE49-F238E27FC236}">
                    <a16:creationId xmlns:a16="http://schemas.microsoft.com/office/drawing/2014/main" id="{0F92A178-4935-8981-2C1B-773CEE127DD8}"/>
                  </a:ext>
                </a:extLst>
              </p:cNvPr>
              <p:cNvSpPr>
                <a:spLocks/>
              </p:cNvSpPr>
              <p:nvPr/>
            </p:nvSpPr>
            <p:spPr bwMode="gray">
              <a:xfrm>
                <a:off x="1859609" y="4422212"/>
                <a:ext cx="684837" cy="1224297"/>
              </a:xfrm>
              <a:custGeom>
                <a:avLst/>
                <a:gdLst>
                  <a:gd name="T0" fmla="*/ 312 w 348"/>
                  <a:gd name="T1" fmla="*/ 0 h 622"/>
                  <a:gd name="T2" fmla="*/ 328 w 348"/>
                  <a:gd name="T3" fmla="*/ 52 h 622"/>
                  <a:gd name="T4" fmla="*/ 272 w 348"/>
                  <a:gd name="T5" fmla="*/ 104 h 622"/>
                  <a:gd name="T6" fmla="*/ 326 w 348"/>
                  <a:gd name="T7" fmla="*/ 188 h 622"/>
                  <a:gd name="T8" fmla="*/ 248 w 348"/>
                  <a:gd name="T9" fmla="*/ 332 h 622"/>
                  <a:gd name="T10" fmla="*/ 52 w 348"/>
                  <a:gd name="T11" fmla="*/ 566 h 622"/>
                  <a:gd name="T12" fmla="*/ 294 w 348"/>
                  <a:gd name="T13" fmla="*/ 278 h 622"/>
                  <a:gd name="T14" fmla="*/ 338 w 348"/>
                  <a:gd name="T15" fmla="*/ 174 h 622"/>
                  <a:gd name="T16" fmla="*/ 296 w 348"/>
                  <a:gd name="T17" fmla="*/ 98 h 622"/>
                  <a:gd name="T18" fmla="*/ 348 w 348"/>
                  <a:gd name="T19" fmla="*/ 32 h 622"/>
                  <a:gd name="T20" fmla="*/ 312 w 348"/>
                  <a:gd name="T2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622">
                    <a:moveTo>
                      <a:pt x="312" y="0"/>
                    </a:moveTo>
                    <a:cubicBezTo>
                      <a:pt x="328" y="52"/>
                      <a:pt x="328" y="52"/>
                      <a:pt x="328" y="52"/>
                    </a:cubicBezTo>
                    <a:cubicBezTo>
                      <a:pt x="272" y="104"/>
                      <a:pt x="272" y="104"/>
                      <a:pt x="272" y="104"/>
                    </a:cubicBezTo>
                    <a:cubicBezTo>
                      <a:pt x="326" y="188"/>
                      <a:pt x="326" y="188"/>
                      <a:pt x="326" y="188"/>
                    </a:cubicBezTo>
                    <a:cubicBezTo>
                      <a:pt x="326" y="188"/>
                      <a:pt x="312" y="242"/>
                      <a:pt x="248" y="332"/>
                    </a:cubicBezTo>
                    <a:cubicBezTo>
                      <a:pt x="184" y="422"/>
                      <a:pt x="104" y="510"/>
                      <a:pt x="52" y="566"/>
                    </a:cubicBezTo>
                    <a:cubicBezTo>
                      <a:pt x="0" y="622"/>
                      <a:pt x="206" y="436"/>
                      <a:pt x="294" y="278"/>
                    </a:cubicBezTo>
                    <a:cubicBezTo>
                      <a:pt x="294" y="278"/>
                      <a:pt x="336" y="196"/>
                      <a:pt x="338" y="174"/>
                    </a:cubicBezTo>
                    <a:cubicBezTo>
                      <a:pt x="340" y="152"/>
                      <a:pt x="284" y="118"/>
                      <a:pt x="296" y="98"/>
                    </a:cubicBezTo>
                    <a:cubicBezTo>
                      <a:pt x="308" y="78"/>
                      <a:pt x="348" y="84"/>
                      <a:pt x="348" y="32"/>
                    </a:cubicBezTo>
                    <a:lnTo>
                      <a:pt x="312" y="0"/>
                    </a:ln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96">
                <a:extLst>
                  <a:ext uri="{FF2B5EF4-FFF2-40B4-BE49-F238E27FC236}">
                    <a16:creationId xmlns:a16="http://schemas.microsoft.com/office/drawing/2014/main" id="{58A06632-B260-EBC4-236D-657E25052053}"/>
                  </a:ext>
                </a:extLst>
              </p:cNvPr>
              <p:cNvSpPr>
                <a:spLocks/>
              </p:cNvSpPr>
              <p:nvPr/>
            </p:nvSpPr>
            <p:spPr bwMode="gray">
              <a:xfrm>
                <a:off x="1798334" y="4429421"/>
                <a:ext cx="452953" cy="1014039"/>
              </a:xfrm>
              <a:custGeom>
                <a:avLst/>
                <a:gdLst>
                  <a:gd name="T0" fmla="*/ 230 w 230"/>
                  <a:gd name="T1" fmla="*/ 0 h 515"/>
                  <a:gd name="T2" fmla="*/ 184 w 230"/>
                  <a:gd name="T3" fmla="*/ 106 h 515"/>
                  <a:gd name="T4" fmla="*/ 102 w 230"/>
                  <a:gd name="T5" fmla="*/ 314 h 515"/>
                  <a:gd name="T6" fmla="*/ 0 w 230"/>
                  <a:gd name="T7" fmla="*/ 515 h 515"/>
                  <a:gd name="T8" fmla="*/ 58 w 230"/>
                  <a:gd name="T9" fmla="*/ 332 h 515"/>
                  <a:gd name="T10" fmla="*/ 134 w 230"/>
                  <a:gd name="T11" fmla="*/ 134 h 515"/>
                  <a:gd name="T12" fmla="*/ 230 w 230"/>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230" h="515">
                    <a:moveTo>
                      <a:pt x="230" y="0"/>
                    </a:moveTo>
                    <a:cubicBezTo>
                      <a:pt x="230" y="0"/>
                      <a:pt x="216" y="40"/>
                      <a:pt x="184" y="106"/>
                    </a:cubicBezTo>
                    <a:cubicBezTo>
                      <a:pt x="152" y="172"/>
                      <a:pt x="118" y="230"/>
                      <a:pt x="102" y="314"/>
                    </a:cubicBezTo>
                    <a:cubicBezTo>
                      <a:pt x="86" y="398"/>
                      <a:pt x="38" y="476"/>
                      <a:pt x="0" y="515"/>
                    </a:cubicBezTo>
                    <a:cubicBezTo>
                      <a:pt x="0" y="515"/>
                      <a:pt x="50" y="350"/>
                      <a:pt x="58" y="332"/>
                    </a:cubicBezTo>
                    <a:cubicBezTo>
                      <a:pt x="58" y="332"/>
                      <a:pt x="122" y="156"/>
                      <a:pt x="134" y="134"/>
                    </a:cubicBezTo>
                    <a:cubicBezTo>
                      <a:pt x="134" y="134"/>
                      <a:pt x="218" y="2"/>
                      <a:pt x="230" y="0"/>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97">
                <a:extLst>
                  <a:ext uri="{FF2B5EF4-FFF2-40B4-BE49-F238E27FC236}">
                    <a16:creationId xmlns:a16="http://schemas.microsoft.com/office/drawing/2014/main" id="{B23343DC-C0B7-0D53-BE73-69E79976B84D}"/>
                  </a:ext>
                </a:extLst>
              </p:cNvPr>
              <p:cNvSpPr>
                <a:spLocks/>
              </p:cNvSpPr>
              <p:nvPr/>
            </p:nvSpPr>
            <p:spPr bwMode="gray">
              <a:xfrm>
                <a:off x="2316167" y="4348923"/>
                <a:ext cx="197041" cy="264323"/>
              </a:xfrm>
              <a:custGeom>
                <a:avLst/>
                <a:gdLst>
                  <a:gd name="T0" fmla="*/ 26 w 100"/>
                  <a:gd name="T1" fmla="*/ 0 h 134"/>
                  <a:gd name="T2" fmla="*/ 12 w 100"/>
                  <a:gd name="T3" fmla="*/ 84 h 134"/>
                  <a:gd name="T4" fmla="*/ 50 w 100"/>
                  <a:gd name="T5" fmla="*/ 134 h 134"/>
                  <a:gd name="T6" fmla="*/ 98 w 100"/>
                  <a:gd name="T7" fmla="*/ 86 h 134"/>
                  <a:gd name="T8" fmla="*/ 84 w 100"/>
                  <a:gd name="T9" fmla="*/ 34 h 134"/>
                  <a:gd name="T10" fmla="*/ 26 w 100"/>
                  <a:gd name="T11" fmla="*/ 0 h 134"/>
                </a:gdLst>
                <a:ahLst/>
                <a:cxnLst>
                  <a:cxn ang="0">
                    <a:pos x="T0" y="T1"/>
                  </a:cxn>
                  <a:cxn ang="0">
                    <a:pos x="T2" y="T3"/>
                  </a:cxn>
                  <a:cxn ang="0">
                    <a:pos x="T4" y="T5"/>
                  </a:cxn>
                  <a:cxn ang="0">
                    <a:pos x="T6" y="T7"/>
                  </a:cxn>
                  <a:cxn ang="0">
                    <a:pos x="T8" y="T9"/>
                  </a:cxn>
                  <a:cxn ang="0">
                    <a:pos x="T10" y="T11"/>
                  </a:cxn>
                </a:cxnLst>
                <a:rect l="0" t="0" r="r" b="b"/>
                <a:pathLst>
                  <a:path w="100" h="134">
                    <a:moveTo>
                      <a:pt x="26" y="0"/>
                    </a:moveTo>
                    <a:cubicBezTo>
                      <a:pt x="26" y="0"/>
                      <a:pt x="0" y="62"/>
                      <a:pt x="12" y="84"/>
                    </a:cubicBezTo>
                    <a:cubicBezTo>
                      <a:pt x="24" y="106"/>
                      <a:pt x="50" y="134"/>
                      <a:pt x="50" y="134"/>
                    </a:cubicBezTo>
                    <a:cubicBezTo>
                      <a:pt x="50" y="134"/>
                      <a:pt x="96" y="104"/>
                      <a:pt x="98" y="86"/>
                    </a:cubicBezTo>
                    <a:cubicBezTo>
                      <a:pt x="100" y="68"/>
                      <a:pt x="84" y="34"/>
                      <a:pt x="84" y="34"/>
                    </a:cubicBezTo>
                    <a:lnTo>
                      <a:pt x="26" y="0"/>
                    </a:ln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98">
                <a:extLst>
                  <a:ext uri="{FF2B5EF4-FFF2-40B4-BE49-F238E27FC236}">
                    <a16:creationId xmlns:a16="http://schemas.microsoft.com/office/drawing/2014/main" id="{DFF3C46D-4D09-4F25-37DD-311CC3D7DB6F}"/>
                  </a:ext>
                </a:extLst>
              </p:cNvPr>
              <p:cNvSpPr>
                <a:spLocks/>
              </p:cNvSpPr>
              <p:nvPr/>
            </p:nvSpPr>
            <p:spPr bwMode="gray">
              <a:xfrm>
                <a:off x="2220050" y="5527563"/>
                <a:ext cx="499811" cy="67282"/>
              </a:xfrm>
              <a:custGeom>
                <a:avLst/>
                <a:gdLst>
                  <a:gd name="T0" fmla="*/ 0 w 254"/>
                  <a:gd name="T1" fmla="*/ 0 h 34"/>
                  <a:gd name="T2" fmla="*/ 110 w 254"/>
                  <a:gd name="T3" fmla="*/ 10 h 34"/>
                  <a:gd name="T4" fmla="*/ 200 w 254"/>
                  <a:gd name="T5" fmla="*/ 16 h 34"/>
                  <a:gd name="T6" fmla="*/ 120 w 254"/>
                  <a:gd name="T7" fmla="*/ 26 h 34"/>
                  <a:gd name="T8" fmla="*/ 0 w 254"/>
                  <a:gd name="T9" fmla="*/ 0 h 34"/>
                </a:gdLst>
                <a:ahLst/>
                <a:cxnLst>
                  <a:cxn ang="0">
                    <a:pos x="T0" y="T1"/>
                  </a:cxn>
                  <a:cxn ang="0">
                    <a:pos x="T2" y="T3"/>
                  </a:cxn>
                  <a:cxn ang="0">
                    <a:pos x="T4" y="T5"/>
                  </a:cxn>
                  <a:cxn ang="0">
                    <a:pos x="T6" y="T7"/>
                  </a:cxn>
                  <a:cxn ang="0">
                    <a:pos x="T8" y="T9"/>
                  </a:cxn>
                </a:cxnLst>
                <a:rect l="0" t="0" r="r" b="b"/>
                <a:pathLst>
                  <a:path w="254" h="34">
                    <a:moveTo>
                      <a:pt x="0" y="0"/>
                    </a:moveTo>
                    <a:cubicBezTo>
                      <a:pt x="0" y="0"/>
                      <a:pt x="76" y="6"/>
                      <a:pt x="110" y="10"/>
                    </a:cubicBezTo>
                    <a:cubicBezTo>
                      <a:pt x="144" y="14"/>
                      <a:pt x="146" y="8"/>
                      <a:pt x="200" y="16"/>
                    </a:cubicBezTo>
                    <a:cubicBezTo>
                      <a:pt x="254" y="24"/>
                      <a:pt x="152" y="34"/>
                      <a:pt x="120" y="26"/>
                    </a:cubicBezTo>
                    <a:cubicBezTo>
                      <a:pt x="88" y="18"/>
                      <a:pt x="10" y="0"/>
                      <a:pt x="0" y="0"/>
                    </a:cubicBezTo>
                    <a:close/>
                  </a:path>
                </a:pathLst>
              </a:custGeom>
              <a:solidFill>
                <a:schemeClr val="tx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99">
                <a:extLst>
                  <a:ext uri="{FF2B5EF4-FFF2-40B4-BE49-F238E27FC236}">
                    <a16:creationId xmlns:a16="http://schemas.microsoft.com/office/drawing/2014/main" id="{24F7DC6C-DBDB-F774-EBD0-F4565EAC481D}"/>
                  </a:ext>
                </a:extLst>
              </p:cNvPr>
              <p:cNvSpPr>
                <a:spLocks/>
              </p:cNvSpPr>
              <p:nvPr/>
            </p:nvSpPr>
            <p:spPr bwMode="gray">
              <a:xfrm>
                <a:off x="1526803" y="4407794"/>
                <a:ext cx="115341" cy="185026"/>
              </a:xfrm>
              <a:custGeom>
                <a:avLst/>
                <a:gdLst>
                  <a:gd name="T0" fmla="*/ 58 w 58"/>
                  <a:gd name="T1" fmla="*/ 0 h 94"/>
                  <a:gd name="T2" fmla="*/ 14 w 58"/>
                  <a:gd name="T3" fmla="*/ 94 h 94"/>
                  <a:gd name="T4" fmla="*/ 0 w 58"/>
                  <a:gd name="T5" fmla="*/ 64 h 94"/>
                  <a:gd name="T6" fmla="*/ 58 w 58"/>
                  <a:gd name="T7" fmla="*/ 0 h 94"/>
                </a:gdLst>
                <a:ahLst/>
                <a:cxnLst>
                  <a:cxn ang="0">
                    <a:pos x="T0" y="T1"/>
                  </a:cxn>
                  <a:cxn ang="0">
                    <a:pos x="T2" y="T3"/>
                  </a:cxn>
                  <a:cxn ang="0">
                    <a:pos x="T4" y="T5"/>
                  </a:cxn>
                  <a:cxn ang="0">
                    <a:pos x="T6" y="T7"/>
                  </a:cxn>
                </a:cxnLst>
                <a:rect l="0" t="0" r="r" b="b"/>
                <a:pathLst>
                  <a:path w="58" h="94">
                    <a:moveTo>
                      <a:pt x="58" y="0"/>
                    </a:moveTo>
                    <a:cubicBezTo>
                      <a:pt x="14" y="94"/>
                      <a:pt x="14" y="94"/>
                      <a:pt x="14" y="94"/>
                    </a:cubicBezTo>
                    <a:cubicBezTo>
                      <a:pt x="0" y="64"/>
                      <a:pt x="0" y="64"/>
                      <a:pt x="0" y="64"/>
                    </a:cubicBezTo>
                    <a:cubicBezTo>
                      <a:pt x="0" y="64"/>
                      <a:pt x="50" y="2"/>
                      <a:pt x="58" y="0"/>
                    </a:cubicBezTo>
                    <a:close/>
                  </a:path>
                </a:pathLst>
              </a:custGeom>
              <a:solidFill>
                <a:srgbClr val="333333"/>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00">
                <a:extLst>
                  <a:ext uri="{FF2B5EF4-FFF2-40B4-BE49-F238E27FC236}">
                    <a16:creationId xmlns:a16="http://schemas.microsoft.com/office/drawing/2014/main" id="{E11E8341-847C-BEA8-851E-E3337ABA2FBE}"/>
                  </a:ext>
                </a:extLst>
              </p:cNvPr>
              <p:cNvSpPr>
                <a:spLocks/>
              </p:cNvSpPr>
              <p:nvPr/>
            </p:nvSpPr>
            <p:spPr bwMode="gray">
              <a:xfrm>
                <a:off x="2173192" y="4118241"/>
                <a:ext cx="195839" cy="240294"/>
              </a:xfrm>
              <a:custGeom>
                <a:avLst/>
                <a:gdLst>
                  <a:gd name="T0" fmla="*/ 100 w 100"/>
                  <a:gd name="T1" fmla="*/ 116 h 122"/>
                  <a:gd name="T2" fmla="*/ 14 w 100"/>
                  <a:gd name="T3" fmla="*/ 32 h 122"/>
                  <a:gd name="T4" fmla="*/ 74 w 100"/>
                  <a:gd name="T5" fmla="*/ 122 h 122"/>
                  <a:gd name="T6" fmla="*/ 100 w 100"/>
                  <a:gd name="T7" fmla="*/ 116 h 122"/>
                </a:gdLst>
                <a:ahLst/>
                <a:cxnLst>
                  <a:cxn ang="0">
                    <a:pos x="T0" y="T1"/>
                  </a:cxn>
                  <a:cxn ang="0">
                    <a:pos x="T2" y="T3"/>
                  </a:cxn>
                  <a:cxn ang="0">
                    <a:pos x="T4" y="T5"/>
                  </a:cxn>
                  <a:cxn ang="0">
                    <a:pos x="T6" y="T7"/>
                  </a:cxn>
                </a:cxnLst>
                <a:rect l="0" t="0" r="r" b="b"/>
                <a:pathLst>
                  <a:path w="100" h="122">
                    <a:moveTo>
                      <a:pt x="100" y="116"/>
                    </a:moveTo>
                    <a:cubicBezTo>
                      <a:pt x="100" y="116"/>
                      <a:pt x="28" y="64"/>
                      <a:pt x="14" y="32"/>
                    </a:cubicBezTo>
                    <a:cubicBezTo>
                      <a:pt x="0" y="0"/>
                      <a:pt x="10" y="68"/>
                      <a:pt x="74" y="122"/>
                    </a:cubicBezTo>
                    <a:lnTo>
                      <a:pt x="100" y="116"/>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01">
                <a:extLst>
                  <a:ext uri="{FF2B5EF4-FFF2-40B4-BE49-F238E27FC236}">
                    <a16:creationId xmlns:a16="http://schemas.microsoft.com/office/drawing/2014/main" id="{6886A89F-BED0-EBE0-2CD2-C0B17D09EF34}"/>
                  </a:ext>
                </a:extLst>
              </p:cNvPr>
              <p:cNvSpPr>
                <a:spLocks/>
              </p:cNvSpPr>
              <p:nvPr/>
            </p:nvSpPr>
            <p:spPr bwMode="gray">
              <a:xfrm>
                <a:off x="1682993" y="5215181"/>
                <a:ext cx="187429" cy="299166"/>
              </a:xfrm>
              <a:custGeom>
                <a:avLst/>
                <a:gdLst>
                  <a:gd name="T0" fmla="*/ 3 w 95"/>
                  <a:gd name="T1" fmla="*/ 114 h 152"/>
                  <a:gd name="T2" fmla="*/ 43 w 95"/>
                  <a:gd name="T3" fmla="*/ 98 h 152"/>
                  <a:gd name="T4" fmla="*/ 95 w 95"/>
                  <a:gd name="T5" fmla="*/ 0 h 152"/>
                  <a:gd name="T6" fmla="*/ 61 w 95"/>
                  <a:gd name="T7" fmla="*/ 117 h 152"/>
                  <a:gd name="T8" fmla="*/ 27 w 95"/>
                  <a:gd name="T9" fmla="*/ 142 h 152"/>
                  <a:gd name="T10" fmla="*/ 0 w 95"/>
                  <a:gd name="T11" fmla="*/ 152 h 152"/>
                  <a:gd name="T12" fmla="*/ 3 w 95"/>
                  <a:gd name="T13" fmla="*/ 114 h 152"/>
                </a:gdLst>
                <a:ahLst/>
                <a:cxnLst>
                  <a:cxn ang="0">
                    <a:pos x="T0" y="T1"/>
                  </a:cxn>
                  <a:cxn ang="0">
                    <a:pos x="T2" y="T3"/>
                  </a:cxn>
                  <a:cxn ang="0">
                    <a:pos x="T4" y="T5"/>
                  </a:cxn>
                  <a:cxn ang="0">
                    <a:pos x="T6" y="T7"/>
                  </a:cxn>
                  <a:cxn ang="0">
                    <a:pos x="T8" y="T9"/>
                  </a:cxn>
                  <a:cxn ang="0">
                    <a:pos x="T10" y="T11"/>
                  </a:cxn>
                  <a:cxn ang="0">
                    <a:pos x="T12" y="T13"/>
                  </a:cxn>
                </a:cxnLst>
                <a:rect l="0" t="0" r="r" b="b"/>
                <a:pathLst>
                  <a:path w="95" h="152">
                    <a:moveTo>
                      <a:pt x="3" y="114"/>
                    </a:moveTo>
                    <a:cubicBezTo>
                      <a:pt x="3" y="114"/>
                      <a:pt x="33" y="110"/>
                      <a:pt x="43" y="98"/>
                    </a:cubicBezTo>
                    <a:cubicBezTo>
                      <a:pt x="53" y="86"/>
                      <a:pt x="79" y="4"/>
                      <a:pt x="95" y="0"/>
                    </a:cubicBezTo>
                    <a:cubicBezTo>
                      <a:pt x="95" y="0"/>
                      <a:pt x="67" y="108"/>
                      <a:pt x="61" y="117"/>
                    </a:cubicBezTo>
                    <a:cubicBezTo>
                      <a:pt x="55" y="126"/>
                      <a:pt x="34" y="142"/>
                      <a:pt x="27" y="142"/>
                    </a:cubicBezTo>
                    <a:cubicBezTo>
                      <a:pt x="19" y="142"/>
                      <a:pt x="0" y="152"/>
                      <a:pt x="0" y="152"/>
                    </a:cubicBezTo>
                    <a:lnTo>
                      <a:pt x="3" y="114"/>
                    </a:ln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04">
                <a:extLst>
                  <a:ext uri="{FF2B5EF4-FFF2-40B4-BE49-F238E27FC236}">
                    <a16:creationId xmlns:a16="http://schemas.microsoft.com/office/drawing/2014/main" id="{5957EA92-4AB0-16DA-AD2D-BA50A3792ABE}"/>
                  </a:ext>
                </a:extLst>
              </p:cNvPr>
              <p:cNvSpPr>
                <a:spLocks/>
              </p:cNvSpPr>
              <p:nvPr/>
            </p:nvSpPr>
            <p:spPr bwMode="gray">
              <a:xfrm>
                <a:off x="1606099" y="4441435"/>
                <a:ext cx="519034" cy="764134"/>
              </a:xfrm>
              <a:custGeom>
                <a:avLst/>
                <a:gdLst>
                  <a:gd name="T0" fmla="*/ 32 w 264"/>
                  <a:gd name="T1" fmla="*/ 388 h 388"/>
                  <a:gd name="T2" fmla="*/ 146 w 264"/>
                  <a:gd name="T3" fmla="*/ 186 h 388"/>
                  <a:gd name="T4" fmla="*/ 184 w 264"/>
                  <a:gd name="T5" fmla="*/ 136 h 388"/>
                  <a:gd name="T6" fmla="*/ 246 w 264"/>
                  <a:gd name="T7" fmla="*/ 12 h 388"/>
                  <a:gd name="T8" fmla="*/ 220 w 264"/>
                  <a:gd name="T9" fmla="*/ 8 h 388"/>
                  <a:gd name="T10" fmla="*/ 118 w 264"/>
                  <a:gd name="T11" fmla="*/ 80 h 388"/>
                  <a:gd name="T12" fmla="*/ 88 w 264"/>
                  <a:gd name="T13" fmla="*/ 104 h 388"/>
                  <a:gd name="T14" fmla="*/ 0 w 264"/>
                  <a:gd name="T15" fmla="*/ 176 h 388"/>
                  <a:gd name="T16" fmla="*/ 32 w 264"/>
                  <a:gd name="T17"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88">
                    <a:moveTo>
                      <a:pt x="32" y="388"/>
                    </a:moveTo>
                    <a:cubicBezTo>
                      <a:pt x="32" y="388"/>
                      <a:pt x="122" y="256"/>
                      <a:pt x="146" y="186"/>
                    </a:cubicBezTo>
                    <a:cubicBezTo>
                      <a:pt x="146" y="186"/>
                      <a:pt x="178" y="144"/>
                      <a:pt x="184" y="136"/>
                    </a:cubicBezTo>
                    <a:cubicBezTo>
                      <a:pt x="190" y="128"/>
                      <a:pt x="264" y="70"/>
                      <a:pt x="246" y="12"/>
                    </a:cubicBezTo>
                    <a:cubicBezTo>
                      <a:pt x="246" y="12"/>
                      <a:pt x="226" y="0"/>
                      <a:pt x="220" y="8"/>
                    </a:cubicBezTo>
                    <a:cubicBezTo>
                      <a:pt x="214" y="16"/>
                      <a:pt x="162" y="70"/>
                      <a:pt x="118" y="80"/>
                    </a:cubicBezTo>
                    <a:cubicBezTo>
                      <a:pt x="118" y="80"/>
                      <a:pt x="98" y="92"/>
                      <a:pt x="88" y="104"/>
                    </a:cubicBezTo>
                    <a:cubicBezTo>
                      <a:pt x="78" y="116"/>
                      <a:pt x="0" y="176"/>
                      <a:pt x="0" y="176"/>
                    </a:cubicBezTo>
                    <a:cubicBezTo>
                      <a:pt x="0" y="176"/>
                      <a:pt x="30" y="338"/>
                      <a:pt x="32" y="388"/>
                    </a:cubicBezTo>
                    <a:close/>
                  </a:path>
                </a:pathLst>
              </a:custGeom>
              <a:solidFill>
                <a:schemeClr val="accent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05">
                <a:extLst>
                  <a:ext uri="{FF2B5EF4-FFF2-40B4-BE49-F238E27FC236}">
                    <a16:creationId xmlns:a16="http://schemas.microsoft.com/office/drawing/2014/main" id="{2A350F84-2642-EF71-E947-008FCC7461C5}"/>
                  </a:ext>
                </a:extLst>
              </p:cNvPr>
              <p:cNvSpPr>
                <a:spLocks/>
              </p:cNvSpPr>
              <p:nvPr/>
            </p:nvSpPr>
            <p:spPr bwMode="gray">
              <a:xfrm>
                <a:off x="1739463" y="4598828"/>
                <a:ext cx="98520" cy="193437"/>
              </a:xfrm>
              <a:custGeom>
                <a:avLst/>
                <a:gdLst>
                  <a:gd name="T0" fmla="*/ 0 w 50"/>
                  <a:gd name="T1" fmla="*/ 98 h 98"/>
                  <a:gd name="T2" fmla="*/ 50 w 50"/>
                  <a:gd name="T3" fmla="*/ 0 h 98"/>
                  <a:gd name="T4" fmla="*/ 0 w 50"/>
                  <a:gd name="T5" fmla="*/ 98 h 98"/>
                </a:gdLst>
                <a:ahLst/>
                <a:cxnLst>
                  <a:cxn ang="0">
                    <a:pos x="T0" y="T1"/>
                  </a:cxn>
                  <a:cxn ang="0">
                    <a:pos x="T2" y="T3"/>
                  </a:cxn>
                  <a:cxn ang="0">
                    <a:pos x="T4" y="T5"/>
                  </a:cxn>
                </a:cxnLst>
                <a:rect l="0" t="0" r="r" b="b"/>
                <a:pathLst>
                  <a:path w="50" h="98">
                    <a:moveTo>
                      <a:pt x="0" y="98"/>
                    </a:moveTo>
                    <a:cubicBezTo>
                      <a:pt x="0" y="98"/>
                      <a:pt x="48" y="36"/>
                      <a:pt x="50" y="0"/>
                    </a:cubicBezTo>
                    <a:cubicBezTo>
                      <a:pt x="50" y="0"/>
                      <a:pt x="14" y="60"/>
                      <a:pt x="0" y="98"/>
                    </a:cubicBezTo>
                    <a:close/>
                  </a:path>
                </a:pathLst>
              </a:custGeom>
              <a:solidFill>
                <a:schemeClr val="accent1">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06">
                <a:extLst>
                  <a:ext uri="{FF2B5EF4-FFF2-40B4-BE49-F238E27FC236}">
                    <a16:creationId xmlns:a16="http://schemas.microsoft.com/office/drawing/2014/main" id="{D5659544-A42E-F815-DC17-C3735B5B5063}"/>
                  </a:ext>
                </a:extLst>
              </p:cNvPr>
              <p:cNvSpPr>
                <a:spLocks/>
              </p:cNvSpPr>
              <p:nvPr/>
            </p:nvSpPr>
            <p:spPr bwMode="gray">
              <a:xfrm>
                <a:off x="1711828" y="4878770"/>
                <a:ext cx="145377" cy="152587"/>
              </a:xfrm>
              <a:custGeom>
                <a:avLst/>
                <a:gdLst>
                  <a:gd name="T0" fmla="*/ 74 w 74"/>
                  <a:gd name="T1" fmla="*/ 0 h 78"/>
                  <a:gd name="T2" fmla="*/ 18 w 74"/>
                  <a:gd name="T3" fmla="*/ 56 h 78"/>
                  <a:gd name="T4" fmla="*/ 38 w 74"/>
                  <a:gd name="T5" fmla="*/ 66 h 78"/>
                  <a:gd name="T6" fmla="*/ 74 w 74"/>
                  <a:gd name="T7" fmla="*/ 0 h 78"/>
                </a:gdLst>
                <a:ahLst/>
                <a:cxnLst>
                  <a:cxn ang="0">
                    <a:pos x="T0" y="T1"/>
                  </a:cxn>
                  <a:cxn ang="0">
                    <a:pos x="T2" y="T3"/>
                  </a:cxn>
                  <a:cxn ang="0">
                    <a:pos x="T4" y="T5"/>
                  </a:cxn>
                  <a:cxn ang="0">
                    <a:pos x="T6" y="T7"/>
                  </a:cxn>
                </a:cxnLst>
                <a:rect l="0" t="0" r="r" b="b"/>
                <a:pathLst>
                  <a:path w="74" h="78">
                    <a:moveTo>
                      <a:pt x="74" y="0"/>
                    </a:moveTo>
                    <a:cubicBezTo>
                      <a:pt x="74" y="0"/>
                      <a:pt x="36" y="36"/>
                      <a:pt x="18" y="56"/>
                    </a:cubicBezTo>
                    <a:cubicBezTo>
                      <a:pt x="0" y="76"/>
                      <a:pt x="22" y="78"/>
                      <a:pt x="38" y="66"/>
                    </a:cubicBezTo>
                    <a:cubicBezTo>
                      <a:pt x="54" y="54"/>
                      <a:pt x="68" y="10"/>
                      <a:pt x="74" y="0"/>
                    </a:cubicBezTo>
                    <a:close/>
                  </a:path>
                </a:pathLst>
              </a:custGeom>
              <a:solidFill>
                <a:schemeClr val="accent1">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07">
                <a:extLst>
                  <a:ext uri="{FF2B5EF4-FFF2-40B4-BE49-F238E27FC236}">
                    <a16:creationId xmlns:a16="http://schemas.microsoft.com/office/drawing/2014/main" id="{E80F6B45-DF45-35E0-057C-19C617F3646E}"/>
                  </a:ext>
                </a:extLst>
              </p:cNvPr>
              <p:cNvSpPr>
                <a:spLocks/>
              </p:cNvSpPr>
              <p:nvPr/>
            </p:nvSpPr>
            <p:spPr bwMode="gray">
              <a:xfrm>
                <a:off x="1656605" y="5075767"/>
                <a:ext cx="93715" cy="118946"/>
              </a:xfrm>
              <a:custGeom>
                <a:avLst/>
                <a:gdLst>
                  <a:gd name="T0" fmla="*/ 78 w 78"/>
                  <a:gd name="T1" fmla="*/ 0 h 99"/>
                  <a:gd name="T2" fmla="*/ 0 w 78"/>
                  <a:gd name="T3" fmla="*/ 26 h 99"/>
                  <a:gd name="T4" fmla="*/ 9 w 78"/>
                  <a:gd name="T5" fmla="*/ 99 h 99"/>
                  <a:gd name="T6" fmla="*/ 78 w 78"/>
                  <a:gd name="T7" fmla="*/ 0 h 99"/>
                </a:gdLst>
                <a:ahLst/>
                <a:cxnLst>
                  <a:cxn ang="0">
                    <a:pos x="T0" y="T1"/>
                  </a:cxn>
                  <a:cxn ang="0">
                    <a:pos x="T2" y="T3"/>
                  </a:cxn>
                  <a:cxn ang="0">
                    <a:pos x="T4" y="T5"/>
                  </a:cxn>
                  <a:cxn ang="0">
                    <a:pos x="T6" y="T7"/>
                  </a:cxn>
                </a:cxnLst>
                <a:rect l="0" t="0" r="r" b="b"/>
                <a:pathLst>
                  <a:path w="78" h="99">
                    <a:moveTo>
                      <a:pt x="78" y="0"/>
                    </a:moveTo>
                    <a:lnTo>
                      <a:pt x="0" y="26"/>
                    </a:lnTo>
                    <a:lnTo>
                      <a:pt x="9" y="99"/>
                    </a:lnTo>
                    <a:lnTo>
                      <a:pt x="78" y="0"/>
                    </a:lnTo>
                    <a:close/>
                  </a:path>
                </a:pathLst>
              </a:custGeom>
              <a:solidFill>
                <a:schemeClr val="accent1">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08">
                <a:extLst>
                  <a:ext uri="{FF2B5EF4-FFF2-40B4-BE49-F238E27FC236}">
                    <a16:creationId xmlns:a16="http://schemas.microsoft.com/office/drawing/2014/main" id="{F2DDDFCD-CEB3-BFC8-8AA0-D3919FFCB3E2}"/>
                  </a:ext>
                </a:extLst>
              </p:cNvPr>
              <p:cNvSpPr>
                <a:spLocks/>
              </p:cNvSpPr>
              <p:nvPr/>
            </p:nvSpPr>
            <p:spPr bwMode="gray">
              <a:xfrm>
                <a:off x="1740062" y="4293054"/>
                <a:ext cx="289553" cy="86506"/>
              </a:xfrm>
              <a:custGeom>
                <a:avLst/>
                <a:gdLst>
                  <a:gd name="T0" fmla="*/ 147 w 147"/>
                  <a:gd name="T1" fmla="*/ 19 h 44"/>
                  <a:gd name="T2" fmla="*/ 112 w 147"/>
                  <a:gd name="T3" fmla="*/ 44 h 44"/>
                  <a:gd name="T4" fmla="*/ 44 w 147"/>
                  <a:gd name="T5" fmla="*/ 28 h 44"/>
                  <a:gd name="T6" fmla="*/ 0 w 147"/>
                  <a:gd name="T7" fmla="*/ 12 h 44"/>
                  <a:gd name="T8" fmla="*/ 36 w 147"/>
                  <a:gd name="T9" fmla="*/ 4 h 44"/>
                  <a:gd name="T10" fmla="*/ 147 w 147"/>
                  <a:gd name="T11" fmla="*/ 19 h 44"/>
                </a:gdLst>
                <a:ahLst/>
                <a:cxnLst>
                  <a:cxn ang="0">
                    <a:pos x="T0" y="T1"/>
                  </a:cxn>
                  <a:cxn ang="0">
                    <a:pos x="T2" y="T3"/>
                  </a:cxn>
                  <a:cxn ang="0">
                    <a:pos x="T4" y="T5"/>
                  </a:cxn>
                  <a:cxn ang="0">
                    <a:pos x="T6" y="T7"/>
                  </a:cxn>
                  <a:cxn ang="0">
                    <a:pos x="T8" y="T9"/>
                  </a:cxn>
                  <a:cxn ang="0">
                    <a:pos x="T10" y="T11"/>
                  </a:cxn>
                </a:cxnLst>
                <a:rect l="0" t="0" r="r" b="b"/>
                <a:pathLst>
                  <a:path w="147" h="44">
                    <a:moveTo>
                      <a:pt x="147" y="19"/>
                    </a:moveTo>
                    <a:cubicBezTo>
                      <a:pt x="147" y="19"/>
                      <a:pt x="124" y="44"/>
                      <a:pt x="112" y="44"/>
                    </a:cubicBezTo>
                    <a:cubicBezTo>
                      <a:pt x="100" y="44"/>
                      <a:pt x="74" y="34"/>
                      <a:pt x="44" y="28"/>
                    </a:cubicBezTo>
                    <a:cubicBezTo>
                      <a:pt x="14" y="22"/>
                      <a:pt x="0" y="12"/>
                      <a:pt x="0" y="12"/>
                    </a:cubicBezTo>
                    <a:cubicBezTo>
                      <a:pt x="0" y="12"/>
                      <a:pt x="24" y="0"/>
                      <a:pt x="36" y="4"/>
                    </a:cubicBezTo>
                    <a:cubicBezTo>
                      <a:pt x="48" y="8"/>
                      <a:pt x="114" y="21"/>
                      <a:pt x="147" y="19"/>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09">
                <a:extLst>
                  <a:ext uri="{FF2B5EF4-FFF2-40B4-BE49-F238E27FC236}">
                    <a16:creationId xmlns:a16="http://schemas.microsoft.com/office/drawing/2014/main" id="{DAD64AD3-B72E-7CBA-0174-8CD616C2F23E}"/>
                  </a:ext>
                </a:extLst>
              </p:cNvPr>
              <p:cNvSpPr>
                <a:spLocks/>
              </p:cNvSpPr>
              <p:nvPr/>
            </p:nvSpPr>
            <p:spPr bwMode="gray">
              <a:xfrm>
                <a:off x="2735479" y="3094590"/>
                <a:ext cx="335209" cy="299166"/>
              </a:xfrm>
              <a:custGeom>
                <a:avLst/>
                <a:gdLst>
                  <a:gd name="T0" fmla="*/ 48 w 170"/>
                  <a:gd name="T1" fmla="*/ 4 h 152"/>
                  <a:gd name="T2" fmla="*/ 114 w 170"/>
                  <a:gd name="T3" fmla="*/ 44 h 152"/>
                  <a:gd name="T4" fmla="*/ 94 w 170"/>
                  <a:gd name="T5" fmla="*/ 50 h 152"/>
                  <a:gd name="T6" fmla="*/ 134 w 170"/>
                  <a:gd name="T7" fmla="*/ 102 h 152"/>
                  <a:gd name="T8" fmla="*/ 170 w 170"/>
                  <a:gd name="T9" fmla="*/ 144 h 152"/>
                  <a:gd name="T10" fmla="*/ 86 w 170"/>
                  <a:gd name="T11" fmla="*/ 88 h 152"/>
                  <a:gd name="T12" fmla="*/ 6 w 170"/>
                  <a:gd name="T13" fmla="*/ 16 h 152"/>
                  <a:gd name="T14" fmla="*/ 48 w 170"/>
                  <a:gd name="T15" fmla="*/ 4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52">
                    <a:moveTo>
                      <a:pt x="48" y="4"/>
                    </a:moveTo>
                    <a:cubicBezTo>
                      <a:pt x="48" y="4"/>
                      <a:pt x="102" y="32"/>
                      <a:pt x="114" y="44"/>
                    </a:cubicBezTo>
                    <a:cubicBezTo>
                      <a:pt x="126" y="56"/>
                      <a:pt x="100" y="52"/>
                      <a:pt x="94" y="50"/>
                    </a:cubicBezTo>
                    <a:cubicBezTo>
                      <a:pt x="88" y="48"/>
                      <a:pt x="118" y="78"/>
                      <a:pt x="134" y="102"/>
                    </a:cubicBezTo>
                    <a:cubicBezTo>
                      <a:pt x="150" y="126"/>
                      <a:pt x="170" y="136"/>
                      <a:pt x="170" y="144"/>
                    </a:cubicBezTo>
                    <a:cubicBezTo>
                      <a:pt x="170" y="152"/>
                      <a:pt x="120" y="116"/>
                      <a:pt x="86" y="88"/>
                    </a:cubicBezTo>
                    <a:cubicBezTo>
                      <a:pt x="86" y="88"/>
                      <a:pt x="0" y="32"/>
                      <a:pt x="6" y="16"/>
                    </a:cubicBezTo>
                    <a:cubicBezTo>
                      <a:pt x="12" y="0"/>
                      <a:pt x="48" y="4"/>
                      <a:pt x="48" y="4"/>
                    </a:cubicBezTo>
                    <a:close/>
                  </a:path>
                </a:pathLst>
              </a:custGeom>
              <a:solidFill>
                <a:srgbClr val="C090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10">
                <a:extLst>
                  <a:ext uri="{FF2B5EF4-FFF2-40B4-BE49-F238E27FC236}">
                    <a16:creationId xmlns:a16="http://schemas.microsoft.com/office/drawing/2014/main" id="{3F243347-3DDD-E371-D9D1-E3DDE8F43D36}"/>
                  </a:ext>
                </a:extLst>
              </p:cNvPr>
              <p:cNvSpPr>
                <a:spLocks/>
              </p:cNvSpPr>
              <p:nvPr/>
            </p:nvSpPr>
            <p:spPr bwMode="gray">
              <a:xfrm>
                <a:off x="2254892" y="3248378"/>
                <a:ext cx="236689" cy="252308"/>
              </a:xfrm>
              <a:custGeom>
                <a:avLst/>
                <a:gdLst>
                  <a:gd name="T0" fmla="*/ 24 w 120"/>
                  <a:gd name="T1" fmla="*/ 128 h 128"/>
                  <a:gd name="T2" fmla="*/ 66 w 120"/>
                  <a:gd name="T3" fmla="*/ 114 h 128"/>
                  <a:gd name="T4" fmla="*/ 104 w 120"/>
                  <a:gd name="T5" fmla="*/ 78 h 128"/>
                  <a:gd name="T6" fmla="*/ 88 w 120"/>
                  <a:gd name="T7" fmla="*/ 42 h 128"/>
                  <a:gd name="T8" fmla="*/ 58 w 120"/>
                  <a:gd name="T9" fmla="*/ 0 h 128"/>
                  <a:gd name="T10" fmla="*/ 9 w 120"/>
                  <a:gd name="T11" fmla="*/ 69 h 128"/>
                  <a:gd name="T12" fmla="*/ 24 w 120"/>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120" h="128">
                    <a:moveTo>
                      <a:pt x="24" y="128"/>
                    </a:moveTo>
                    <a:cubicBezTo>
                      <a:pt x="24" y="128"/>
                      <a:pt x="34" y="128"/>
                      <a:pt x="66" y="114"/>
                    </a:cubicBezTo>
                    <a:cubicBezTo>
                      <a:pt x="98" y="100"/>
                      <a:pt x="104" y="78"/>
                      <a:pt x="104" y="78"/>
                    </a:cubicBezTo>
                    <a:cubicBezTo>
                      <a:pt x="104" y="78"/>
                      <a:pt x="120" y="68"/>
                      <a:pt x="88" y="42"/>
                    </a:cubicBezTo>
                    <a:cubicBezTo>
                      <a:pt x="88" y="42"/>
                      <a:pt x="58" y="18"/>
                      <a:pt x="58" y="0"/>
                    </a:cubicBezTo>
                    <a:cubicBezTo>
                      <a:pt x="58" y="0"/>
                      <a:pt x="61" y="60"/>
                      <a:pt x="9" y="69"/>
                    </a:cubicBezTo>
                    <a:cubicBezTo>
                      <a:pt x="9" y="69"/>
                      <a:pt x="0" y="122"/>
                      <a:pt x="24" y="128"/>
                    </a:cubicBezTo>
                    <a:close/>
                  </a:path>
                </a:pathLst>
              </a:custGeom>
              <a:solidFill>
                <a:srgbClr val="C0905C"/>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11">
                <a:extLst>
                  <a:ext uri="{FF2B5EF4-FFF2-40B4-BE49-F238E27FC236}">
                    <a16:creationId xmlns:a16="http://schemas.microsoft.com/office/drawing/2014/main" id="{D9A39890-1930-38A4-4B47-9EB1AA01D15D}"/>
                  </a:ext>
                </a:extLst>
              </p:cNvPr>
              <p:cNvSpPr>
                <a:spLocks/>
              </p:cNvSpPr>
              <p:nvPr/>
            </p:nvSpPr>
            <p:spPr bwMode="gray">
              <a:xfrm>
                <a:off x="2731875" y="4947254"/>
                <a:ext cx="86506" cy="80499"/>
              </a:xfrm>
              <a:custGeom>
                <a:avLst/>
                <a:gdLst>
                  <a:gd name="T0" fmla="*/ 44 w 44"/>
                  <a:gd name="T1" fmla="*/ 0 h 41"/>
                  <a:gd name="T2" fmla="*/ 2 w 44"/>
                  <a:gd name="T3" fmla="*/ 27 h 41"/>
                  <a:gd name="T4" fmla="*/ 42 w 44"/>
                  <a:gd name="T5" fmla="*/ 16 h 41"/>
                  <a:gd name="T6" fmla="*/ 44 w 44"/>
                  <a:gd name="T7" fmla="*/ 0 h 41"/>
                </a:gdLst>
                <a:ahLst/>
                <a:cxnLst>
                  <a:cxn ang="0">
                    <a:pos x="T0" y="T1"/>
                  </a:cxn>
                  <a:cxn ang="0">
                    <a:pos x="T2" y="T3"/>
                  </a:cxn>
                  <a:cxn ang="0">
                    <a:pos x="T4" y="T5"/>
                  </a:cxn>
                  <a:cxn ang="0">
                    <a:pos x="T6" y="T7"/>
                  </a:cxn>
                </a:cxnLst>
                <a:rect l="0" t="0" r="r" b="b"/>
                <a:pathLst>
                  <a:path w="44" h="41">
                    <a:moveTo>
                      <a:pt x="44" y="0"/>
                    </a:moveTo>
                    <a:cubicBezTo>
                      <a:pt x="44" y="0"/>
                      <a:pt x="4" y="13"/>
                      <a:pt x="2" y="27"/>
                    </a:cubicBezTo>
                    <a:cubicBezTo>
                      <a:pt x="0" y="41"/>
                      <a:pt x="42" y="16"/>
                      <a:pt x="42" y="16"/>
                    </a:cubicBezTo>
                    <a:lnTo>
                      <a:pt x="44" y="0"/>
                    </a:lnTo>
                    <a:close/>
                  </a:path>
                </a:pathLst>
              </a:custGeom>
              <a:solidFill>
                <a:srgbClr val="333333"/>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12">
                <a:extLst>
                  <a:ext uri="{FF2B5EF4-FFF2-40B4-BE49-F238E27FC236}">
                    <a16:creationId xmlns:a16="http://schemas.microsoft.com/office/drawing/2014/main" id="{9DCA3DF3-DD35-43CE-63A6-3B58EBC50662}"/>
                  </a:ext>
                </a:extLst>
              </p:cNvPr>
              <p:cNvSpPr>
                <a:spLocks/>
              </p:cNvSpPr>
              <p:nvPr/>
            </p:nvSpPr>
            <p:spPr bwMode="gray">
              <a:xfrm>
                <a:off x="4461990" y="3559558"/>
                <a:ext cx="934742" cy="2539904"/>
              </a:xfrm>
              <a:custGeom>
                <a:avLst/>
                <a:gdLst>
                  <a:gd name="T0" fmla="*/ 778 w 778"/>
                  <a:gd name="T1" fmla="*/ 42 h 2114"/>
                  <a:gd name="T2" fmla="*/ 139 w 778"/>
                  <a:gd name="T3" fmla="*/ 2114 h 2114"/>
                  <a:gd name="T4" fmla="*/ 0 w 778"/>
                  <a:gd name="T5" fmla="*/ 2061 h 2114"/>
                  <a:gd name="T6" fmla="*/ 642 w 778"/>
                  <a:gd name="T7" fmla="*/ 0 h 2114"/>
                  <a:gd name="T8" fmla="*/ 778 w 778"/>
                  <a:gd name="T9" fmla="*/ 42 h 2114"/>
                </a:gdLst>
                <a:ahLst/>
                <a:cxnLst>
                  <a:cxn ang="0">
                    <a:pos x="T0" y="T1"/>
                  </a:cxn>
                  <a:cxn ang="0">
                    <a:pos x="T2" y="T3"/>
                  </a:cxn>
                  <a:cxn ang="0">
                    <a:pos x="T4" y="T5"/>
                  </a:cxn>
                  <a:cxn ang="0">
                    <a:pos x="T6" y="T7"/>
                  </a:cxn>
                  <a:cxn ang="0">
                    <a:pos x="T8" y="T9"/>
                  </a:cxn>
                </a:cxnLst>
                <a:rect l="0" t="0" r="r" b="b"/>
                <a:pathLst>
                  <a:path w="778" h="2114">
                    <a:moveTo>
                      <a:pt x="778" y="42"/>
                    </a:moveTo>
                    <a:lnTo>
                      <a:pt x="139" y="2114"/>
                    </a:lnTo>
                    <a:lnTo>
                      <a:pt x="0" y="2061"/>
                    </a:lnTo>
                    <a:lnTo>
                      <a:pt x="642" y="0"/>
                    </a:lnTo>
                    <a:lnTo>
                      <a:pt x="778" y="42"/>
                    </a:ln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13">
                <a:extLst>
                  <a:ext uri="{FF2B5EF4-FFF2-40B4-BE49-F238E27FC236}">
                    <a16:creationId xmlns:a16="http://schemas.microsoft.com/office/drawing/2014/main" id="{4A0FE7DA-3F25-2940-18AC-BE9CC8B84FCC}"/>
                  </a:ext>
                </a:extLst>
              </p:cNvPr>
              <p:cNvSpPr>
                <a:spLocks/>
              </p:cNvSpPr>
              <p:nvPr/>
            </p:nvSpPr>
            <p:spPr bwMode="gray">
              <a:xfrm>
                <a:off x="4806811" y="6456298"/>
                <a:ext cx="842229" cy="413305"/>
              </a:xfrm>
              <a:custGeom>
                <a:avLst/>
                <a:gdLst>
                  <a:gd name="T0" fmla="*/ 46 w 428"/>
                  <a:gd name="T1" fmla="*/ 10 h 210"/>
                  <a:gd name="T2" fmla="*/ 42 w 428"/>
                  <a:gd name="T3" fmla="*/ 114 h 210"/>
                  <a:gd name="T4" fmla="*/ 4 w 428"/>
                  <a:gd name="T5" fmla="*/ 154 h 210"/>
                  <a:gd name="T6" fmla="*/ 14 w 428"/>
                  <a:gd name="T7" fmla="*/ 206 h 210"/>
                  <a:gd name="T8" fmla="*/ 428 w 428"/>
                  <a:gd name="T9" fmla="*/ 206 h 210"/>
                  <a:gd name="T10" fmla="*/ 364 w 428"/>
                  <a:gd name="T11" fmla="*/ 158 h 210"/>
                  <a:gd name="T12" fmla="*/ 274 w 428"/>
                  <a:gd name="T13" fmla="*/ 120 h 210"/>
                  <a:gd name="T14" fmla="*/ 266 w 428"/>
                  <a:gd name="T15" fmla="*/ 52 h 210"/>
                  <a:gd name="T16" fmla="*/ 250 w 428"/>
                  <a:gd name="T17" fmla="*/ 4 h 210"/>
                  <a:gd name="T18" fmla="*/ 46 w 428"/>
                  <a:gd name="T19" fmla="*/ 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210">
                    <a:moveTo>
                      <a:pt x="46" y="10"/>
                    </a:moveTo>
                    <a:cubicBezTo>
                      <a:pt x="46" y="10"/>
                      <a:pt x="46" y="98"/>
                      <a:pt x="42" y="114"/>
                    </a:cubicBezTo>
                    <a:cubicBezTo>
                      <a:pt x="38" y="130"/>
                      <a:pt x="8" y="144"/>
                      <a:pt x="4" y="154"/>
                    </a:cubicBezTo>
                    <a:cubicBezTo>
                      <a:pt x="0" y="164"/>
                      <a:pt x="6" y="202"/>
                      <a:pt x="14" y="206"/>
                    </a:cubicBezTo>
                    <a:cubicBezTo>
                      <a:pt x="22" y="210"/>
                      <a:pt x="428" y="206"/>
                      <a:pt x="428" y="206"/>
                    </a:cubicBezTo>
                    <a:cubicBezTo>
                      <a:pt x="428" y="206"/>
                      <a:pt x="412" y="194"/>
                      <a:pt x="364" y="158"/>
                    </a:cubicBezTo>
                    <a:cubicBezTo>
                      <a:pt x="316" y="122"/>
                      <a:pt x="286" y="150"/>
                      <a:pt x="274" y="120"/>
                    </a:cubicBezTo>
                    <a:cubicBezTo>
                      <a:pt x="262" y="90"/>
                      <a:pt x="264" y="88"/>
                      <a:pt x="266" y="52"/>
                    </a:cubicBezTo>
                    <a:cubicBezTo>
                      <a:pt x="268" y="16"/>
                      <a:pt x="258" y="8"/>
                      <a:pt x="250" y="4"/>
                    </a:cubicBezTo>
                    <a:cubicBezTo>
                      <a:pt x="242" y="0"/>
                      <a:pt x="114" y="24"/>
                      <a:pt x="46" y="10"/>
                    </a:cubicBezTo>
                    <a:close/>
                  </a:path>
                </a:pathLst>
              </a:custGeom>
              <a:gradFill>
                <a:gsLst>
                  <a:gs pos="100000">
                    <a:srgbClr val="FFFFFF">
                      <a:alpha val="0"/>
                    </a:srgbClr>
                  </a:gs>
                  <a:gs pos="0">
                    <a:srgbClr val="DDDDDD">
                      <a:lumMod val="85000"/>
                    </a:srgbClr>
                  </a:gs>
                </a:gsLst>
                <a:lin ang="5400000" scaled="1"/>
              </a:gra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4">
                <a:extLst>
                  <a:ext uri="{FF2B5EF4-FFF2-40B4-BE49-F238E27FC236}">
                    <a16:creationId xmlns:a16="http://schemas.microsoft.com/office/drawing/2014/main" id="{C5B687FD-626B-1702-949F-15915F391829}"/>
                  </a:ext>
                </a:extLst>
              </p:cNvPr>
              <p:cNvSpPr>
                <a:spLocks/>
              </p:cNvSpPr>
              <p:nvPr/>
            </p:nvSpPr>
            <p:spPr bwMode="gray">
              <a:xfrm>
                <a:off x="4471601" y="6356576"/>
                <a:ext cx="1272354" cy="153788"/>
              </a:xfrm>
              <a:custGeom>
                <a:avLst/>
                <a:gdLst>
                  <a:gd name="T0" fmla="*/ 14 w 646"/>
                  <a:gd name="T1" fmla="*/ 0 h 78"/>
                  <a:gd name="T2" fmla="*/ 106 w 646"/>
                  <a:gd name="T3" fmla="*/ 29 h 78"/>
                  <a:gd name="T4" fmla="*/ 424 w 646"/>
                  <a:gd name="T5" fmla="*/ 29 h 78"/>
                  <a:gd name="T6" fmla="*/ 594 w 646"/>
                  <a:gd name="T7" fmla="*/ 3 h 78"/>
                  <a:gd name="T8" fmla="*/ 350 w 646"/>
                  <a:gd name="T9" fmla="*/ 59 h 78"/>
                  <a:gd name="T10" fmla="*/ 25 w 646"/>
                  <a:gd name="T11" fmla="*/ 38 h 78"/>
                  <a:gd name="T12" fmla="*/ 16 w 646"/>
                  <a:gd name="T13" fmla="*/ 35 h 78"/>
                  <a:gd name="T14" fmla="*/ 14 w 646"/>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6" h="78">
                    <a:moveTo>
                      <a:pt x="14" y="0"/>
                    </a:moveTo>
                    <a:cubicBezTo>
                      <a:pt x="14" y="0"/>
                      <a:pt x="24" y="27"/>
                      <a:pt x="106" y="29"/>
                    </a:cubicBezTo>
                    <a:cubicBezTo>
                      <a:pt x="188" y="31"/>
                      <a:pt x="400" y="35"/>
                      <a:pt x="424" y="29"/>
                    </a:cubicBezTo>
                    <a:cubicBezTo>
                      <a:pt x="448" y="23"/>
                      <a:pt x="554" y="27"/>
                      <a:pt x="594" y="3"/>
                    </a:cubicBezTo>
                    <a:cubicBezTo>
                      <a:pt x="594" y="3"/>
                      <a:pt x="646" y="47"/>
                      <a:pt x="350" y="59"/>
                    </a:cubicBezTo>
                    <a:cubicBezTo>
                      <a:pt x="350" y="59"/>
                      <a:pt x="173" y="78"/>
                      <a:pt x="25" y="38"/>
                    </a:cubicBezTo>
                    <a:cubicBezTo>
                      <a:pt x="22" y="37"/>
                      <a:pt x="19" y="36"/>
                      <a:pt x="16" y="35"/>
                    </a:cubicBezTo>
                    <a:cubicBezTo>
                      <a:pt x="16" y="35"/>
                      <a:pt x="0" y="19"/>
                      <a:pt x="14" y="0"/>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15">
                <a:extLst>
                  <a:ext uri="{FF2B5EF4-FFF2-40B4-BE49-F238E27FC236}">
                    <a16:creationId xmlns:a16="http://schemas.microsoft.com/office/drawing/2014/main" id="{D285984E-EB97-99E3-0151-297C032440A6}"/>
                  </a:ext>
                </a:extLst>
              </p:cNvPr>
              <p:cNvSpPr>
                <a:spLocks/>
              </p:cNvSpPr>
              <p:nvPr/>
            </p:nvSpPr>
            <p:spPr bwMode="gray">
              <a:xfrm>
                <a:off x="3693050" y="6080238"/>
                <a:ext cx="940749" cy="165803"/>
              </a:xfrm>
              <a:custGeom>
                <a:avLst/>
                <a:gdLst>
                  <a:gd name="T0" fmla="*/ 0 w 478"/>
                  <a:gd name="T1" fmla="*/ 62 h 84"/>
                  <a:gd name="T2" fmla="*/ 136 w 478"/>
                  <a:gd name="T3" fmla="*/ 50 h 84"/>
                  <a:gd name="T4" fmla="*/ 442 w 478"/>
                  <a:gd name="T5" fmla="*/ 0 h 84"/>
                  <a:gd name="T6" fmla="*/ 478 w 478"/>
                  <a:gd name="T7" fmla="*/ 12 h 84"/>
                  <a:gd name="T8" fmla="*/ 164 w 478"/>
                  <a:gd name="T9" fmla="*/ 70 h 84"/>
                  <a:gd name="T10" fmla="*/ 40 w 478"/>
                  <a:gd name="T11" fmla="*/ 82 h 84"/>
                  <a:gd name="T12" fmla="*/ 0 w 478"/>
                  <a:gd name="T13" fmla="*/ 62 h 84"/>
                </a:gdLst>
                <a:ahLst/>
                <a:cxnLst>
                  <a:cxn ang="0">
                    <a:pos x="T0" y="T1"/>
                  </a:cxn>
                  <a:cxn ang="0">
                    <a:pos x="T2" y="T3"/>
                  </a:cxn>
                  <a:cxn ang="0">
                    <a:pos x="T4" y="T5"/>
                  </a:cxn>
                  <a:cxn ang="0">
                    <a:pos x="T6" y="T7"/>
                  </a:cxn>
                  <a:cxn ang="0">
                    <a:pos x="T8" y="T9"/>
                  </a:cxn>
                  <a:cxn ang="0">
                    <a:pos x="T10" y="T11"/>
                  </a:cxn>
                  <a:cxn ang="0">
                    <a:pos x="T12" y="T13"/>
                  </a:cxn>
                </a:cxnLst>
                <a:rect l="0" t="0" r="r" b="b"/>
                <a:pathLst>
                  <a:path w="478" h="84">
                    <a:moveTo>
                      <a:pt x="0" y="62"/>
                    </a:moveTo>
                    <a:cubicBezTo>
                      <a:pt x="0" y="62"/>
                      <a:pt x="116" y="54"/>
                      <a:pt x="136" y="50"/>
                    </a:cubicBezTo>
                    <a:cubicBezTo>
                      <a:pt x="156" y="46"/>
                      <a:pt x="442" y="0"/>
                      <a:pt x="442" y="0"/>
                    </a:cubicBezTo>
                    <a:cubicBezTo>
                      <a:pt x="478" y="12"/>
                      <a:pt x="478" y="12"/>
                      <a:pt x="478" y="12"/>
                    </a:cubicBezTo>
                    <a:cubicBezTo>
                      <a:pt x="478" y="12"/>
                      <a:pt x="174" y="68"/>
                      <a:pt x="164" y="70"/>
                    </a:cubicBezTo>
                    <a:cubicBezTo>
                      <a:pt x="154" y="72"/>
                      <a:pt x="56" y="84"/>
                      <a:pt x="40" y="82"/>
                    </a:cubicBezTo>
                    <a:cubicBezTo>
                      <a:pt x="40" y="82"/>
                      <a:pt x="32" y="76"/>
                      <a:pt x="0" y="62"/>
                    </a:cubicBezTo>
                    <a:close/>
                  </a:path>
                </a:pathLst>
              </a:custGeom>
              <a:solidFill>
                <a:srgbClr val="00000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16">
                <a:extLst>
                  <a:ext uri="{FF2B5EF4-FFF2-40B4-BE49-F238E27FC236}">
                    <a16:creationId xmlns:a16="http://schemas.microsoft.com/office/drawing/2014/main" id="{68B96E6A-4DDD-16B4-B38D-2E7FA8461524}"/>
                  </a:ext>
                </a:extLst>
              </p:cNvPr>
              <p:cNvSpPr>
                <a:spLocks/>
              </p:cNvSpPr>
              <p:nvPr/>
            </p:nvSpPr>
            <p:spPr bwMode="gray">
              <a:xfrm>
                <a:off x="4029461" y="6276078"/>
                <a:ext cx="293158" cy="141773"/>
              </a:xfrm>
              <a:custGeom>
                <a:avLst/>
                <a:gdLst>
                  <a:gd name="T0" fmla="*/ 81 w 149"/>
                  <a:gd name="T1" fmla="*/ 72 h 72"/>
                  <a:gd name="T2" fmla="*/ 115 w 149"/>
                  <a:gd name="T3" fmla="*/ 68 h 72"/>
                  <a:gd name="T4" fmla="*/ 145 w 149"/>
                  <a:gd name="T5" fmla="*/ 44 h 72"/>
                  <a:gd name="T6" fmla="*/ 81 w 149"/>
                  <a:gd name="T7" fmla="*/ 6 h 72"/>
                  <a:gd name="T8" fmla="*/ 0 w 149"/>
                  <a:gd name="T9" fmla="*/ 27 h 72"/>
                  <a:gd name="T10" fmla="*/ 81 w 149"/>
                  <a:gd name="T11" fmla="*/ 72 h 72"/>
                </a:gdLst>
                <a:ahLst/>
                <a:cxnLst>
                  <a:cxn ang="0">
                    <a:pos x="T0" y="T1"/>
                  </a:cxn>
                  <a:cxn ang="0">
                    <a:pos x="T2" y="T3"/>
                  </a:cxn>
                  <a:cxn ang="0">
                    <a:pos x="T4" y="T5"/>
                  </a:cxn>
                  <a:cxn ang="0">
                    <a:pos x="T6" y="T7"/>
                  </a:cxn>
                  <a:cxn ang="0">
                    <a:pos x="T8" y="T9"/>
                  </a:cxn>
                  <a:cxn ang="0">
                    <a:pos x="T10" y="T11"/>
                  </a:cxn>
                </a:cxnLst>
                <a:rect l="0" t="0" r="r" b="b"/>
                <a:pathLst>
                  <a:path w="149" h="72">
                    <a:moveTo>
                      <a:pt x="81" y="72"/>
                    </a:moveTo>
                    <a:cubicBezTo>
                      <a:pt x="81" y="72"/>
                      <a:pt x="93" y="68"/>
                      <a:pt x="115" y="68"/>
                    </a:cubicBezTo>
                    <a:cubicBezTo>
                      <a:pt x="137" y="68"/>
                      <a:pt x="141" y="58"/>
                      <a:pt x="145" y="44"/>
                    </a:cubicBezTo>
                    <a:cubicBezTo>
                      <a:pt x="149" y="30"/>
                      <a:pt x="119" y="0"/>
                      <a:pt x="81" y="6"/>
                    </a:cubicBezTo>
                    <a:cubicBezTo>
                      <a:pt x="43" y="12"/>
                      <a:pt x="0" y="27"/>
                      <a:pt x="0" y="27"/>
                    </a:cubicBezTo>
                    <a:lnTo>
                      <a:pt x="81" y="72"/>
                    </a:ln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17">
                <a:extLst>
                  <a:ext uri="{FF2B5EF4-FFF2-40B4-BE49-F238E27FC236}">
                    <a16:creationId xmlns:a16="http://schemas.microsoft.com/office/drawing/2014/main" id="{09D8B467-7629-6219-4594-564E836333C6}"/>
                  </a:ext>
                </a:extLst>
              </p:cNvPr>
              <p:cNvSpPr>
                <a:spLocks/>
              </p:cNvSpPr>
              <p:nvPr/>
            </p:nvSpPr>
            <p:spPr bwMode="gray">
              <a:xfrm>
                <a:off x="986142" y="6402232"/>
                <a:ext cx="1505439" cy="145378"/>
              </a:xfrm>
              <a:custGeom>
                <a:avLst/>
                <a:gdLst>
                  <a:gd name="T0" fmla="*/ 0 w 765"/>
                  <a:gd name="T1" fmla="*/ 66 h 74"/>
                  <a:gd name="T2" fmla="*/ 75 w 765"/>
                  <a:gd name="T3" fmla="*/ 58 h 74"/>
                  <a:gd name="T4" fmla="*/ 185 w 765"/>
                  <a:gd name="T5" fmla="*/ 60 h 74"/>
                  <a:gd name="T6" fmla="*/ 331 w 765"/>
                  <a:gd name="T7" fmla="*/ 62 h 74"/>
                  <a:gd name="T8" fmla="*/ 509 w 765"/>
                  <a:gd name="T9" fmla="*/ 68 h 74"/>
                  <a:gd name="T10" fmla="*/ 765 w 765"/>
                  <a:gd name="T11" fmla="*/ 56 h 74"/>
                  <a:gd name="T12" fmla="*/ 207 w 765"/>
                  <a:gd name="T13" fmla="*/ 44 h 74"/>
                  <a:gd name="T14" fmla="*/ 167 w 765"/>
                  <a:gd name="T15" fmla="*/ 0 h 74"/>
                  <a:gd name="T16" fmla="*/ 0 w 765"/>
                  <a:gd name="T17"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74">
                    <a:moveTo>
                      <a:pt x="0" y="66"/>
                    </a:moveTo>
                    <a:cubicBezTo>
                      <a:pt x="0" y="66"/>
                      <a:pt x="51" y="48"/>
                      <a:pt x="75" y="58"/>
                    </a:cubicBezTo>
                    <a:cubicBezTo>
                      <a:pt x="99" y="68"/>
                      <a:pt x="163" y="66"/>
                      <a:pt x="185" y="60"/>
                    </a:cubicBezTo>
                    <a:cubicBezTo>
                      <a:pt x="207" y="54"/>
                      <a:pt x="287" y="58"/>
                      <a:pt x="331" y="62"/>
                    </a:cubicBezTo>
                    <a:cubicBezTo>
                      <a:pt x="375" y="66"/>
                      <a:pt x="471" y="74"/>
                      <a:pt x="509" y="68"/>
                    </a:cubicBezTo>
                    <a:cubicBezTo>
                      <a:pt x="547" y="62"/>
                      <a:pt x="765" y="56"/>
                      <a:pt x="765" y="56"/>
                    </a:cubicBezTo>
                    <a:cubicBezTo>
                      <a:pt x="765" y="56"/>
                      <a:pt x="217" y="46"/>
                      <a:pt x="207" y="44"/>
                    </a:cubicBezTo>
                    <a:cubicBezTo>
                      <a:pt x="167" y="0"/>
                      <a:pt x="167" y="0"/>
                      <a:pt x="167" y="0"/>
                    </a:cubicBezTo>
                    <a:lnTo>
                      <a:pt x="0" y="66"/>
                    </a:ln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18">
                <a:extLst>
                  <a:ext uri="{FF2B5EF4-FFF2-40B4-BE49-F238E27FC236}">
                    <a16:creationId xmlns:a16="http://schemas.microsoft.com/office/drawing/2014/main" id="{4E9C5C06-435D-4C5B-DCA2-FB6CE355EA1F}"/>
                  </a:ext>
                </a:extLst>
              </p:cNvPr>
              <p:cNvSpPr>
                <a:spLocks/>
              </p:cNvSpPr>
              <p:nvPr/>
            </p:nvSpPr>
            <p:spPr bwMode="gray">
              <a:xfrm>
                <a:off x="3039451" y="6458701"/>
                <a:ext cx="669217" cy="85305"/>
              </a:xfrm>
              <a:custGeom>
                <a:avLst/>
                <a:gdLst>
                  <a:gd name="T0" fmla="*/ 0 w 340"/>
                  <a:gd name="T1" fmla="*/ 25 h 43"/>
                  <a:gd name="T2" fmla="*/ 52 w 340"/>
                  <a:gd name="T3" fmla="*/ 29 h 43"/>
                  <a:gd name="T4" fmla="*/ 266 w 340"/>
                  <a:gd name="T5" fmla="*/ 41 h 43"/>
                  <a:gd name="T6" fmla="*/ 340 w 340"/>
                  <a:gd name="T7" fmla="*/ 31 h 43"/>
                  <a:gd name="T8" fmla="*/ 6 w 340"/>
                  <a:gd name="T9" fmla="*/ 0 h 43"/>
                  <a:gd name="T10" fmla="*/ 0 w 340"/>
                  <a:gd name="T11" fmla="*/ 25 h 43"/>
                </a:gdLst>
                <a:ahLst/>
                <a:cxnLst>
                  <a:cxn ang="0">
                    <a:pos x="T0" y="T1"/>
                  </a:cxn>
                  <a:cxn ang="0">
                    <a:pos x="T2" y="T3"/>
                  </a:cxn>
                  <a:cxn ang="0">
                    <a:pos x="T4" y="T5"/>
                  </a:cxn>
                  <a:cxn ang="0">
                    <a:pos x="T6" y="T7"/>
                  </a:cxn>
                  <a:cxn ang="0">
                    <a:pos x="T8" y="T9"/>
                  </a:cxn>
                  <a:cxn ang="0">
                    <a:pos x="T10" y="T11"/>
                  </a:cxn>
                </a:cxnLst>
                <a:rect l="0" t="0" r="r" b="b"/>
                <a:pathLst>
                  <a:path w="340" h="43">
                    <a:moveTo>
                      <a:pt x="0" y="25"/>
                    </a:moveTo>
                    <a:cubicBezTo>
                      <a:pt x="0" y="25"/>
                      <a:pt x="20" y="33"/>
                      <a:pt x="52" y="29"/>
                    </a:cubicBezTo>
                    <a:cubicBezTo>
                      <a:pt x="84" y="25"/>
                      <a:pt x="222" y="43"/>
                      <a:pt x="266" y="41"/>
                    </a:cubicBezTo>
                    <a:cubicBezTo>
                      <a:pt x="310" y="39"/>
                      <a:pt x="340" y="31"/>
                      <a:pt x="340" y="31"/>
                    </a:cubicBezTo>
                    <a:cubicBezTo>
                      <a:pt x="340" y="31"/>
                      <a:pt x="59" y="30"/>
                      <a:pt x="6" y="0"/>
                    </a:cubicBezTo>
                    <a:cubicBezTo>
                      <a:pt x="6" y="0"/>
                      <a:pt x="11" y="19"/>
                      <a:pt x="0" y="25"/>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19">
                <a:extLst>
                  <a:ext uri="{FF2B5EF4-FFF2-40B4-BE49-F238E27FC236}">
                    <a16:creationId xmlns:a16="http://schemas.microsoft.com/office/drawing/2014/main" id="{FADEC2FB-249C-6880-B57D-7E251D00CBDE}"/>
                  </a:ext>
                </a:extLst>
              </p:cNvPr>
              <p:cNvSpPr>
                <a:spLocks/>
              </p:cNvSpPr>
              <p:nvPr/>
            </p:nvSpPr>
            <p:spPr bwMode="gray">
              <a:xfrm>
                <a:off x="4628993" y="3610019"/>
                <a:ext cx="838625" cy="2489442"/>
              </a:xfrm>
              <a:custGeom>
                <a:avLst/>
                <a:gdLst>
                  <a:gd name="T0" fmla="*/ 390 w 426"/>
                  <a:gd name="T1" fmla="*/ 0 h 1264"/>
                  <a:gd name="T2" fmla="*/ 424 w 426"/>
                  <a:gd name="T3" fmla="*/ 142 h 1264"/>
                  <a:gd name="T4" fmla="*/ 404 w 426"/>
                  <a:gd name="T5" fmla="*/ 80 h 1264"/>
                  <a:gd name="T6" fmla="*/ 386 w 426"/>
                  <a:gd name="T7" fmla="*/ 136 h 1264"/>
                  <a:gd name="T8" fmla="*/ 60 w 426"/>
                  <a:gd name="T9" fmla="*/ 1250 h 1264"/>
                  <a:gd name="T10" fmla="*/ 0 w 426"/>
                  <a:gd name="T11" fmla="*/ 1264 h 1264"/>
                  <a:gd name="T12" fmla="*/ 390 w 426"/>
                  <a:gd name="T13" fmla="*/ 0 h 1264"/>
                </a:gdLst>
                <a:ahLst/>
                <a:cxnLst>
                  <a:cxn ang="0">
                    <a:pos x="T0" y="T1"/>
                  </a:cxn>
                  <a:cxn ang="0">
                    <a:pos x="T2" y="T3"/>
                  </a:cxn>
                  <a:cxn ang="0">
                    <a:pos x="T4" y="T5"/>
                  </a:cxn>
                  <a:cxn ang="0">
                    <a:pos x="T6" y="T7"/>
                  </a:cxn>
                  <a:cxn ang="0">
                    <a:pos x="T8" y="T9"/>
                  </a:cxn>
                  <a:cxn ang="0">
                    <a:pos x="T10" y="T11"/>
                  </a:cxn>
                  <a:cxn ang="0">
                    <a:pos x="T12" y="T13"/>
                  </a:cxn>
                </a:cxnLst>
                <a:rect l="0" t="0" r="r" b="b"/>
                <a:pathLst>
                  <a:path w="426" h="1264">
                    <a:moveTo>
                      <a:pt x="390" y="0"/>
                    </a:moveTo>
                    <a:cubicBezTo>
                      <a:pt x="390" y="0"/>
                      <a:pt x="426" y="126"/>
                      <a:pt x="424" y="142"/>
                    </a:cubicBezTo>
                    <a:cubicBezTo>
                      <a:pt x="422" y="158"/>
                      <a:pt x="410" y="104"/>
                      <a:pt x="404" y="80"/>
                    </a:cubicBezTo>
                    <a:cubicBezTo>
                      <a:pt x="398" y="56"/>
                      <a:pt x="400" y="100"/>
                      <a:pt x="386" y="136"/>
                    </a:cubicBezTo>
                    <a:cubicBezTo>
                      <a:pt x="372" y="172"/>
                      <a:pt x="50" y="1244"/>
                      <a:pt x="60" y="1250"/>
                    </a:cubicBezTo>
                    <a:cubicBezTo>
                      <a:pt x="0" y="1264"/>
                      <a:pt x="0" y="1264"/>
                      <a:pt x="0" y="1264"/>
                    </a:cubicBezTo>
                    <a:lnTo>
                      <a:pt x="390" y="0"/>
                    </a:ln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20">
                <a:extLst>
                  <a:ext uri="{FF2B5EF4-FFF2-40B4-BE49-F238E27FC236}">
                    <a16:creationId xmlns:a16="http://schemas.microsoft.com/office/drawing/2014/main" id="{C8286B0B-CC8F-768F-D267-33E4D38A7B61}"/>
                  </a:ext>
                </a:extLst>
              </p:cNvPr>
              <p:cNvSpPr>
                <a:spLocks/>
              </p:cNvSpPr>
              <p:nvPr/>
            </p:nvSpPr>
            <p:spPr bwMode="gray">
              <a:xfrm>
                <a:off x="4523264" y="4614447"/>
                <a:ext cx="452953" cy="1445367"/>
              </a:xfrm>
              <a:custGeom>
                <a:avLst/>
                <a:gdLst>
                  <a:gd name="T0" fmla="*/ 0 w 230"/>
                  <a:gd name="T1" fmla="*/ 734 h 734"/>
                  <a:gd name="T2" fmla="*/ 100 w 230"/>
                  <a:gd name="T3" fmla="*/ 414 h 734"/>
                  <a:gd name="T4" fmla="*/ 226 w 230"/>
                  <a:gd name="T5" fmla="*/ 8 h 734"/>
                  <a:gd name="T6" fmla="*/ 10 w 230"/>
                  <a:gd name="T7" fmla="*/ 734 h 734"/>
                  <a:gd name="T8" fmla="*/ 0 w 230"/>
                  <a:gd name="T9" fmla="*/ 734 h 734"/>
                </a:gdLst>
                <a:ahLst/>
                <a:cxnLst>
                  <a:cxn ang="0">
                    <a:pos x="T0" y="T1"/>
                  </a:cxn>
                  <a:cxn ang="0">
                    <a:pos x="T2" y="T3"/>
                  </a:cxn>
                  <a:cxn ang="0">
                    <a:pos x="T4" y="T5"/>
                  </a:cxn>
                  <a:cxn ang="0">
                    <a:pos x="T6" y="T7"/>
                  </a:cxn>
                  <a:cxn ang="0">
                    <a:pos x="T8" y="T9"/>
                  </a:cxn>
                </a:cxnLst>
                <a:rect l="0" t="0" r="r" b="b"/>
                <a:pathLst>
                  <a:path w="230" h="734">
                    <a:moveTo>
                      <a:pt x="0" y="734"/>
                    </a:moveTo>
                    <a:cubicBezTo>
                      <a:pt x="0" y="734"/>
                      <a:pt x="100" y="434"/>
                      <a:pt x="100" y="414"/>
                    </a:cubicBezTo>
                    <a:cubicBezTo>
                      <a:pt x="100" y="394"/>
                      <a:pt x="222" y="16"/>
                      <a:pt x="226" y="8"/>
                    </a:cubicBezTo>
                    <a:cubicBezTo>
                      <a:pt x="230" y="0"/>
                      <a:pt x="10" y="734"/>
                      <a:pt x="10" y="734"/>
                    </a:cubicBezTo>
                    <a:lnTo>
                      <a:pt x="0" y="734"/>
                    </a:lnTo>
                    <a:close/>
                  </a:path>
                </a:pathLst>
              </a:cu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221">
                <a:extLst>
                  <a:ext uri="{FF2B5EF4-FFF2-40B4-BE49-F238E27FC236}">
                    <a16:creationId xmlns:a16="http://schemas.microsoft.com/office/drawing/2014/main" id="{4EB241BE-3377-E915-F3D6-05294D5B4697}"/>
                  </a:ext>
                </a:extLst>
              </p:cNvPr>
              <p:cNvSpPr>
                <a:spLocks/>
              </p:cNvSpPr>
              <p:nvPr/>
            </p:nvSpPr>
            <p:spPr bwMode="gray">
              <a:xfrm>
                <a:off x="4896921" y="5942070"/>
                <a:ext cx="138168" cy="197041"/>
              </a:xfrm>
              <a:custGeom>
                <a:avLst/>
                <a:gdLst>
                  <a:gd name="T0" fmla="*/ 50 w 70"/>
                  <a:gd name="T1" fmla="*/ 0 h 100"/>
                  <a:gd name="T2" fmla="*/ 24 w 70"/>
                  <a:gd name="T3" fmla="*/ 61 h 100"/>
                  <a:gd name="T4" fmla="*/ 27 w 70"/>
                  <a:gd name="T5" fmla="*/ 88 h 100"/>
                  <a:gd name="T6" fmla="*/ 0 w 70"/>
                  <a:gd name="T7" fmla="*/ 96 h 100"/>
                  <a:gd name="T8" fmla="*/ 58 w 70"/>
                  <a:gd name="T9" fmla="*/ 92 h 100"/>
                  <a:gd name="T10" fmla="*/ 48 w 70"/>
                  <a:gd name="T11" fmla="*/ 58 h 100"/>
                  <a:gd name="T12" fmla="*/ 50 w 70"/>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 h="100">
                    <a:moveTo>
                      <a:pt x="50" y="0"/>
                    </a:moveTo>
                    <a:cubicBezTo>
                      <a:pt x="50" y="0"/>
                      <a:pt x="19" y="58"/>
                      <a:pt x="24" y="61"/>
                    </a:cubicBezTo>
                    <a:cubicBezTo>
                      <a:pt x="30" y="64"/>
                      <a:pt x="36" y="85"/>
                      <a:pt x="27" y="88"/>
                    </a:cubicBezTo>
                    <a:cubicBezTo>
                      <a:pt x="18" y="90"/>
                      <a:pt x="0" y="96"/>
                      <a:pt x="0" y="96"/>
                    </a:cubicBezTo>
                    <a:cubicBezTo>
                      <a:pt x="0" y="96"/>
                      <a:pt x="46" y="100"/>
                      <a:pt x="58" y="92"/>
                    </a:cubicBezTo>
                    <a:cubicBezTo>
                      <a:pt x="70" y="84"/>
                      <a:pt x="50" y="92"/>
                      <a:pt x="48" y="58"/>
                    </a:cubicBezTo>
                    <a:cubicBezTo>
                      <a:pt x="46" y="24"/>
                      <a:pt x="42" y="12"/>
                      <a:pt x="50" y="0"/>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22">
                <a:extLst>
                  <a:ext uri="{FF2B5EF4-FFF2-40B4-BE49-F238E27FC236}">
                    <a16:creationId xmlns:a16="http://schemas.microsoft.com/office/drawing/2014/main" id="{CD7E6000-8E1A-4D88-C13B-52DD57EFBFAA}"/>
                  </a:ext>
                </a:extLst>
              </p:cNvPr>
              <p:cNvSpPr>
                <a:spLocks/>
              </p:cNvSpPr>
              <p:nvPr/>
            </p:nvSpPr>
            <p:spPr bwMode="gray">
              <a:xfrm>
                <a:off x="4535279" y="6338554"/>
                <a:ext cx="696852" cy="67282"/>
              </a:xfrm>
              <a:custGeom>
                <a:avLst/>
                <a:gdLst>
                  <a:gd name="T0" fmla="*/ 24 w 354"/>
                  <a:gd name="T1" fmla="*/ 22 h 34"/>
                  <a:gd name="T2" fmla="*/ 212 w 354"/>
                  <a:gd name="T3" fmla="*/ 28 h 34"/>
                  <a:gd name="T4" fmla="*/ 354 w 354"/>
                  <a:gd name="T5" fmla="*/ 34 h 34"/>
                  <a:gd name="T6" fmla="*/ 244 w 354"/>
                  <a:gd name="T7" fmla="*/ 12 h 34"/>
                  <a:gd name="T8" fmla="*/ 40 w 354"/>
                  <a:gd name="T9" fmla="*/ 0 h 34"/>
                  <a:gd name="T10" fmla="*/ 24 w 354"/>
                  <a:gd name="T11" fmla="*/ 22 h 34"/>
                </a:gdLst>
                <a:ahLst/>
                <a:cxnLst>
                  <a:cxn ang="0">
                    <a:pos x="T0" y="T1"/>
                  </a:cxn>
                  <a:cxn ang="0">
                    <a:pos x="T2" y="T3"/>
                  </a:cxn>
                  <a:cxn ang="0">
                    <a:pos x="T4" y="T5"/>
                  </a:cxn>
                  <a:cxn ang="0">
                    <a:pos x="T6" y="T7"/>
                  </a:cxn>
                  <a:cxn ang="0">
                    <a:pos x="T8" y="T9"/>
                  </a:cxn>
                  <a:cxn ang="0">
                    <a:pos x="T10" y="T11"/>
                  </a:cxn>
                </a:cxnLst>
                <a:rect l="0" t="0" r="r" b="b"/>
                <a:pathLst>
                  <a:path w="354" h="34">
                    <a:moveTo>
                      <a:pt x="24" y="22"/>
                    </a:moveTo>
                    <a:cubicBezTo>
                      <a:pt x="24" y="22"/>
                      <a:pt x="158" y="24"/>
                      <a:pt x="212" y="28"/>
                    </a:cubicBezTo>
                    <a:cubicBezTo>
                      <a:pt x="266" y="32"/>
                      <a:pt x="354" y="34"/>
                      <a:pt x="354" y="34"/>
                    </a:cubicBezTo>
                    <a:cubicBezTo>
                      <a:pt x="354" y="34"/>
                      <a:pt x="322" y="14"/>
                      <a:pt x="244" y="12"/>
                    </a:cubicBezTo>
                    <a:cubicBezTo>
                      <a:pt x="166" y="10"/>
                      <a:pt x="40" y="0"/>
                      <a:pt x="40" y="0"/>
                    </a:cubicBezTo>
                    <a:cubicBezTo>
                      <a:pt x="40" y="0"/>
                      <a:pt x="0" y="18"/>
                      <a:pt x="24" y="22"/>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23">
                <a:extLst>
                  <a:ext uri="{FF2B5EF4-FFF2-40B4-BE49-F238E27FC236}">
                    <a16:creationId xmlns:a16="http://schemas.microsoft.com/office/drawing/2014/main" id="{2099E2E5-8486-BAEE-3DBC-0FE8E06DF183}"/>
                  </a:ext>
                </a:extLst>
              </p:cNvPr>
              <p:cNvSpPr>
                <a:spLocks/>
              </p:cNvSpPr>
              <p:nvPr/>
            </p:nvSpPr>
            <p:spPr bwMode="gray">
              <a:xfrm>
                <a:off x="3715877" y="6172007"/>
                <a:ext cx="328005" cy="62020"/>
              </a:xfrm>
              <a:custGeom>
                <a:avLst/>
                <a:gdLst>
                  <a:gd name="T0" fmla="*/ 152 w 168"/>
                  <a:gd name="T1" fmla="*/ 0 h 36"/>
                  <a:gd name="T2" fmla="*/ 156 w 168"/>
                  <a:gd name="T3" fmla="*/ 24 h 36"/>
                  <a:gd name="T4" fmla="*/ 32 w 168"/>
                  <a:gd name="T5" fmla="*/ 36 h 36"/>
                  <a:gd name="T6" fmla="*/ 0 w 168"/>
                  <a:gd name="T7" fmla="*/ 22 h 36"/>
                  <a:gd name="T8" fmla="*/ 120 w 168"/>
                  <a:gd name="T9" fmla="*/ 6 h 36"/>
                  <a:gd name="T10" fmla="*/ 152 w 168"/>
                  <a:gd name="T11" fmla="*/ 0 h 36"/>
                  <a:gd name="connsiteX0" fmla="*/ 9048 w 9653"/>
                  <a:gd name="connsiteY0" fmla="*/ 60 h 10060"/>
                  <a:gd name="connsiteX1" fmla="*/ 9286 w 9653"/>
                  <a:gd name="connsiteY1" fmla="*/ 6727 h 10060"/>
                  <a:gd name="connsiteX2" fmla="*/ 1905 w 9653"/>
                  <a:gd name="connsiteY2" fmla="*/ 10060 h 10060"/>
                  <a:gd name="connsiteX3" fmla="*/ 0 w 9653"/>
                  <a:gd name="connsiteY3" fmla="*/ 6171 h 10060"/>
                  <a:gd name="connsiteX4" fmla="*/ 6346 w 9653"/>
                  <a:gd name="connsiteY4" fmla="*/ 3422 h 10060"/>
                  <a:gd name="connsiteX5" fmla="*/ 9048 w 9653"/>
                  <a:gd name="connsiteY5" fmla="*/ 60 h 10060"/>
                  <a:gd name="connsiteX0" fmla="*/ 9448 w 10247"/>
                  <a:gd name="connsiteY0" fmla="*/ 105 h 8697"/>
                  <a:gd name="connsiteX1" fmla="*/ 9620 w 10247"/>
                  <a:gd name="connsiteY1" fmla="*/ 5384 h 8697"/>
                  <a:gd name="connsiteX2" fmla="*/ 1973 w 10247"/>
                  <a:gd name="connsiteY2" fmla="*/ 8697 h 8697"/>
                  <a:gd name="connsiteX3" fmla="*/ 0 w 10247"/>
                  <a:gd name="connsiteY3" fmla="*/ 4831 h 8697"/>
                  <a:gd name="connsiteX4" fmla="*/ 6574 w 10247"/>
                  <a:gd name="connsiteY4" fmla="*/ 2099 h 8697"/>
                  <a:gd name="connsiteX5" fmla="*/ 9448 w 10247"/>
                  <a:gd name="connsiteY5" fmla="*/ 105 h 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7" h="8697">
                    <a:moveTo>
                      <a:pt x="9448" y="105"/>
                    </a:moveTo>
                    <a:cubicBezTo>
                      <a:pt x="9956" y="652"/>
                      <a:pt x="10866" y="3952"/>
                      <a:pt x="9620" y="5384"/>
                    </a:cubicBezTo>
                    <a:cubicBezTo>
                      <a:pt x="8374" y="6816"/>
                      <a:pt x="1973" y="8697"/>
                      <a:pt x="1973" y="8697"/>
                    </a:cubicBezTo>
                    <a:lnTo>
                      <a:pt x="0" y="4831"/>
                    </a:lnTo>
                    <a:cubicBezTo>
                      <a:pt x="0" y="4831"/>
                      <a:pt x="4999" y="2887"/>
                      <a:pt x="6574" y="2099"/>
                    </a:cubicBezTo>
                    <a:cubicBezTo>
                      <a:pt x="8149" y="1311"/>
                      <a:pt x="8941" y="-443"/>
                      <a:pt x="9448" y="105"/>
                    </a:cubicBezTo>
                    <a:close/>
                  </a:path>
                </a:pathLst>
              </a:custGeom>
              <a:solidFill>
                <a:srgbClr val="4D4D4D"/>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24">
                <a:extLst>
                  <a:ext uri="{FF2B5EF4-FFF2-40B4-BE49-F238E27FC236}">
                    <a16:creationId xmlns:a16="http://schemas.microsoft.com/office/drawing/2014/main" id="{8CD77007-F6B9-FB7B-6F21-F8F4C5389490}"/>
                  </a:ext>
                </a:extLst>
              </p:cNvPr>
              <p:cNvSpPr>
                <a:spLocks/>
              </p:cNvSpPr>
              <p:nvPr/>
            </p:nvSpPr>
            <p:spPr bwMode="gray">
              <a:xfrm>
                <a:off x="5491647" y="3865933"/>
                <a:ext cx="389276" cy="315987"/>
              </a:xfrm>
              <a:custGeom>
                <a:avLst/>
                <a:gdLst>
                  <a:gd name="T0" fmla="*/ 0 w 198"/>
                  <a:gd name="T1" fmla="*/ 18 h 160"/>
                  <a:gd name="T2" fmla="*/ 198 w 198"/>
                  <a:gd name="T3" fmla="*/ 160 h 160"/>
                  <a:gd name="T4" fmla="*/ 80 w 198"/>
                  <a:gd name="T5" fmla="*/ 32 h 160"/>
                  <a:gd name="T6" fmla="*/ 0 w 198"/>
                  <a:gd name="T7" fmla="*/ 18 h 160"/>
                </a:gdLst>
                <a:ahLst/>
                <a:cxnLst>
                  <a:cxn ang="0">
                    <a:pos x="T0" y="T1"/>
                  </a:cxn>
                  <a:cxn ang="0">
                    <a:pos x="T2" y="T3"/>
                  </a:cxn>
                  <a:cxn ang="0">
                    <a:pos x="T4" y="T5"/>
                  </a:cxn>
                  <a:cxn ang="0">
                    <a:pos x="T6" y="T7"/>
                  </a:cxn>
                </a:cxnLst>
                <a:rect l="0" t="0" r="r" b="b"/>
                <a:pathLst>
                  <a:path w="198" h="160">
                    <a:moveTo>
                      <a:pt x="0" y="18"/>
                    </a:moveTo>
                    <a:cubicBezTo>
                      <a:pt x="0" y="18"/>
                      <a:pt x="90" y="0"/>
                      <a:pt x="198" y="160"/>
                    </a:cubicBezTo>
                    <a:cubicBezTo>
                      <a:pt x="198" y="160"/>
                      <a:pt x="146" y="60"/>
                      <a:pt x="80" y="32"/>
                    </a:cubicBezTo>
                    <a:cubicBezTo>
                      <a:pt x="14" y="4"/>
                      <a:pt x="0" y="18"/>
                      <a:pt x="0" y="18"/>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25">
                <a:extLst>
                  <a:ext uri="{FF2B5EF4-FFF2-40B4-BE49-F238E27FC236}">
                    <a16:creationId xmlns:a16="http://schemas.microsoft.com/office/drawing/2014/main" id="{EDF6DDAA-E391-97E6-EBBB-5D3990447247}"/>
                  </a:ext>
                </a:extLst>
              </p:cNvPr>
              <p:cNvSpPr>
                <a:spLocks/>
              </p:cNvSpPr>
              <p:nvPr/>
            </p:nvSpPr>
            <p:spPr bwMode="gray">
              <a:xfrm>
                <a:off x="4838049" y="3933215"/>
                <a:ext cx="629569" cy="2106174"/>
              </a:xfrm>
              <a:custGeom>
                <a:avLst/>
                <a:gdLst>
                  <a:gd name="T0" fmla="*/ 320 w 320"/>
                  <a:gd name="T1" fmla="*/ 0 h 1070"/>
                  <a:gd name="T2" fmla="*/ 90 w 320"/>
                  <a:gd name="T3" fmla="*/ 756 h 1070"/>
                  <a:gd name="T4" fmla="*/ 0 w 320"/>
                  <a:gd name="T5" fmla="*/ 1070 h 1070"/>
                  <a:gd name="T6" fmla="*/ 320 w 320"/>
                  <a:gd name="T7" fmla="*/ 0 h 1070"/>
                </a:gdLst>
                <a:ahLst/>
                <a:cxnLst>
                  <a:cxn ang="0">
                    <a:pos x="T0" y="T1"/>
                  </a:cxn>
                  <a:cxn ang="0">
                    <a:pos x="T2" y="T3"/>
                  </a:cxn>
                  <a:cxn ang="0">
                    <a:pos x="T4" y="T5"/>
                  </a:cxn>
                  <a:cxn ang="0">
                    <a:pos x="T6" y="T7"/>
                  </a:cxn>
                </a:cxnLst>
                <a:rect l="0" t="0" r="r" b="b"/>
                <a:pathLst>
                  <a:path w="320" h="1070">
                    <a:moveTo>
                      <a:pt x="320" y="0"/>
                    </a:moveTo>
                    <a:cubicBezTo>
                      <a:pt x="320" y="0"/>
                      <a:pt x="112" y="698"/>
                      <a:pt x="90" y="756"/>
                    </a:cubicBezTo>
                    <a:cubicBezTo>
                      <a:pt x="68" y="814"/>
                      <a:pt x="0" y="1070"/>
                      <a:pt x="0" y="1070"/>
                    </a:cubicBezTo>
                    <a:cubicBezTo>
                      <a:pt x="0" y="1070"/>
                      <a:pt x="308" y="126"/>
                      <a:pt x="320" y="0"/>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03">
                <a:extLst>
                  <a:ext uri="{FF2B5EF4-FFF2-40B4-BE49-F238E27FC236}">
                    <a16:creationId xmlns:a16="http://schemas.microsoft.com/office/drawing/2014/main" id="{9039D25A-842F-A59B-D68F-A55223A45DC0}"/>
                  </a:ext>
                </a:extLst>
              </p:cNvPr>
              <p:cNvSpPr>
                <a:spLocks/>
              </p:cNvSpPr>
              <p:nvPr/>
            </p:nvSpPr>
            <p:spPr bwMode="gray">
              <a:xfrm>
                <a:off x="1983809" y="4449845"/>
                <a:ext cx="226630" cy="301801"/>
              </a:xfrm>
              <a:custGeom>
                <a:avLst/>
                <a:gdLst>
                  <a:gd name="T0" fmla="*/ 52 w 120"/>
                  <a:gd name="T1" fmla="*/ 0 h 162"/>
                  <a:gd name="T2" fmla="*/ 36 w 120"/>
                  <a:gd name="T3" fmla="*/ 90 h 162"/>
                  <a:gd name="T4" fmla="*/ 16 w 120"/>
                  <a:gd name="T5" fmla="*/ 130 h 162"/>
                  <a:gd name="T6" fmla="*/ 120 w 120"/>
                  <a:gd name="T7" fmla="*/ 14 h 162"/>
                  <a:gd name="T8" fmla="*/ 10 w 120"/>
                  <a:gd name="T9" fmla="*/ 152 h 162"/>
                  <a:gd name="T10" fmla="*/ 22 w 120"/>
                  <a:gd name="T11" fmla="*/ 88 h 162"/>
                  <a:gd name="T12" fmla="*/ 52 w 120"/>
                  <a:gd name="T13" fmla="*/ 0 h 162"/>
                  <a:gd name="connsiteX0" fmla="*/ 3908 w 9575"/>
                  <a:gd name="connsiteY0" fmla="*/ 0 h 9479"/>
                  <a:gd name="connsiteX1" fmla="*/ 2575 w 9575"/>
                  <a:gd name="connsiteY1" fmla="*/ 5556 h 9479"/>
                  <a:gd name="connsiteX2" fmla="*/ 908 w 9575"/>
                  <a:gd name="connsiteY2" fmla="*/ 8025 h 9479"/>
                  <a:gd name="connsiteX3" fmla="*/ 9575 w 9575"/>
                  <a:gd name="connsiteY3" fmla="*/ 864 h 9479"/>
                  <a:gd name="connsiteX4" fmla="*/ 408 w 9575"/>
                  <a:gd name="connsiteY4" fmla="*/ 9383 h 9479"/>
                  <a:gd name="connsiteX5" fmla="*/ 1408 w 9575"/>
                  <a:gd name="connsiteY5" fmla="*/ 5432 h 9479"/>
                  <a:gd name="connsiteX6" fmla="*/ 3908 w 9575"/>
                  <a:gd name="connsiteY6" fmla="*/ 0 h 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5" h="9479">
                    <a:moveTo>
                      <a:pt x="3908" y="0"/>
                    </a:moveTo>
                    <a:cubicBezTo>
                      <a:pt x="3908" y="0"/>
                      <a:pt x="6692" y="1673"/>
                      <a:pt x="2575" y="5556"/>
                    </a:cubicBezTo>
                    <a:lnTo>
                      <a:pt x="908" y="8025"/>
                    </a:lnTo>
                    <a:cubicBezTo>
                      <a:pt x="908" y="8025"/>
                      <a:pt x="7992" y="1605"/>
                      <a:pt x="9575" y="864"/>
                    </a:cubicBezTo>
                    <a:cubicBezTo>
                      <a:pt x="9575" y="864"/>
                      <a:pt x="1242" y="8765"/>
                      <a:pt x="408" y="9383"/>
                    </a:cubicBezTo>
                    <a:cubicBezTo>
                      <a:pt x="-425" y="10000"/>
                      <a:pt x="75" y="7531"/>
                      <a:pt x="1408" y="5432"/>
                    </a:cubicBezTo>
                    <a:cubicBezTo>
                      <a:pt x="2742" y="3333"/>
                      <a:pt x="4408" y="1852"/>
                      <a:pt x="3908" y="0"/>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02">
                <a:extLst>
                  <a:ext uri="{FF2B5EF4-FFF2-40B4-BE49-F238E27FC236}">
                    <a16:creationId xmlns:a16="http://schemas.microsoft.com/office/drawing/2014/main" id="{8A28A96B-0D6C-A265-C436-12CBE07FDDFC}"/>
                  </a:ext>
                </a:extLst>
              </p:cNvPr>
              <p:cNvSpPr>
                <a:spLocks/>
              </p:cNvSpPr>
              <p:nvPr/>
            </p:nvSpPr>
            <p:spPr bwMode="gray">
              <a:xfrm>
                <a:off x="1684195" y="4327296"/>
                <a:ext cx="358038" cy="346023"/>
              </a:xfrm>
              <a:custGeom>
                <a:avLst/>
                <a:gdLst>
                  <a:gd name="T0" fmla="*/ 22 w 182"/>
                  <a:gd name="T1" fmla="*/ 0 h 176"/>
                  <a:gd name="T2" fmla="*/ 12 w 182"/>
                  <a:gd name="T3" fmla="*/ 144 h 176"/>
                  <a:gd name="T4" fmla="*/ 182 w 182"/>
                  <a:gd name="T5" fmla="*/ 64 h 176"/>
                  <a:gd name="T6" fmla="*/ 6 w 182"/>
                  <a:gd name="T7" fmla="*/ 152 h 176"/>
                  <a:gd name="T8" fmla="*/ 22 w 182"/>
                  <a:gd name="T9" fmla="*/ 0 h 176"/>
                </a:gdLst>
                <a:ahLst/>
                <a:cxnLst>
                  <a:cxn ang="0">
                    <a:pos x="T0" y="T1"/>
                  </a:cxn>
                  <a:cxn ang="0">
                    <a:pos x="T2" y="T3"/>
                  </a:cxn>
                  <a:cxn ang="0">
                    <a:pos x="T4" y="T5"/>
                  </a:cxn>
                  <a:cxn ang="0">
                    <a:pos x="T6" y="T7"/>
                  </a:cxn>
                  <a:cxn ang="0">
                    <a:pos x="T8" y="T9"/>
                  </a:cxn>
                </a:cxnLst>
                <a:rect l="0" t="0" r="r" b="b"/>
                <a:pathLst>
                  <a:path w="182" h="176">
                    <a:moveTo>
                      <a:pt x="22" y="0"/>
                    </a:moveTo>
                    <a:cubicBezTo>
                      <a:pt x="22" y="0"/>
                      <a:pt x="16" y="128"/>
                      <a:pt x="12" y="144"/>
                    </a:cubicBezTo>
                    <a:cubicBezTo>
                      <a:pt x="12" y="144"/>
                      <a:pt x="104" y="156"/>
                      <a:pt x="182" y="64"/>
                    </a:cubicBezTo>
                    <a:cubicBezTo>
                      <a:pt x="182" y="64"/>
                      <a:pt x="98" y="176"/>
                      <a:pt x="6" y="152"/>
                    </a:cubicBezTo>
                    <a:cubicBezTo>
                      <a:pt x="6" y="152"/>
                      <a:pt x="0" y="82"/>
                      <a:pt x="22" y="0"/>
                    </a:cubicBezTo>
                    <a:close/>
                  </a:path>
                </a:pathLst>
              </a:custGeom>
              <a:solidFill>
                <a:srgbClr val="C0C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1" name="Google Shape;111;p18">
            <a:extLst>
              <a:ext uri="{FF2B5EF4-FFF2-40B4-BE49-F238E27FC236}">
                <a16:creationId xmlns:a16="http://schemas.microsoft.com/office/drawing/2014/main" id="{9C8654D6-8450-D88A-89D4-2839455F1709}"/>
              </a:ext>
            </a:extLst>
          </p:cNvPr>
          <p:cNvSpPr txBox="1"/>
          <p:nvPr/>
        </p:nvSpPr>
        <p:spPr>
          <a:xfrm>
            <a:off x="564647" y="1237246"/>
            <a:ext cx="7892534" cy="496542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228600" indent="-228600">
              <a:spcBef>
                <a:spcPts val="1000"/>
              </a:spcBef>
              <a:buClr>
                <a:schemeClr val="accent4"/>
              </a:buClr>
              <a:buSzPct val="100000"/>
              <a:buFont typeface="Wingdings" panose="05000000000000000000" pitchFamily="2" charset="2"/>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Classification:</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Clr>
                <a:schemeClr val="bg1"/>
              </a:buClr>
              <a:buSzPts val="4400"/>
            </a:pPr>
            <a:r>
              <a:rPr lang="en-US" sz="1600">
                <a:latin typeface="Roboto"/>
                <a:ea typeface="Roboto"/>
                <a:cs typeface="Roboto Light"/>
                <a:sym typeface="Roboto Light"/>
              </a:rPr>
              <a:t>The process of categorizing data into predefined groups or classes.</a:t>
            </a:r>
          </a:p>
          <a:p>
            <a:pPr>
              <a:buClr>
                <a:schemeClr val="bg1"/>
              </a:buClr>
              <a:buSzPts val="4400"/>
            </a:pPr>
            <a:r>
              <a:rPr lang="en-US" sz="1600">
                <a:latin typeface="Roboto"/>
                <a:ea typeface="Roboto"/>
                <a:cs typeface="Roboto Light"/>
                <a:sym typeface="Roboto Light"/>
              </a:rPr>
              <a:t>	Ex 1: Transition Plan</a:t>
            </a:r>
          </a:p>
          <a:p>
            <a:pPr>
              <a:buClr>
                <a:schemeClr val="bg1"/>
              </a:buClr>
              <a:buSzPts val="4400"/>
            </a:pPr>
            <a:r>
              <a:rPr lang="en-US" sz="1600">
                <a:latin typeface="Roboto"/>
                <a:ea typeface="Roboto"/>
                <a:cs typeface="Roboto Light"/>
                <a:sym typeface="Roboto Light"/>
              </a:rPr>
              <a:t>	Ex 2: Resume</a:t>
            </a:r>
          </a:p>
          <a:p>
            <a:pPr>
              <a:buClr>
                <a:schemeClr val="bg1"/>
              </a:buClr>
              <a:buSzPts val="4400"/>
            </a:pPr>
            <a:r>
              <a:rPr lang="en-US" sz="1600">
                <a:latin typeface="Roboto"/>
                <a:ea typeface="Roboto"/>
                <a:cs typeface="Roboto Light"/>
                <a:sym typeface="Roboto Light"/>
              </a:rPr>
              <a:t>Helps in organizing data into meaningful categories, making it easier to manage and retrieve.</a:t>
            </a:r>
            <a:endParaRPr lang="en-US" sz="1600">
              <a:latin typeface="Roboto"/>
              <a:ea typeface="Roboto"/>
              <a:cs typeface="Roboto Light"/>
            </a:endParaRPr>
          </a:p>
          <a:p>
            <a:pPr>
              <a:buClr>
                <a:schemeClr val="bg1"/>
              </a:buClr>
              <a:buSzPts val="4400"/>
            </a:pPr>
            <a:r>
              <a:rPr lang="en-US" sz="1600">
                <a:latin typeface="Roboto"/>
                <a:ea typeface="Roboto"/>
                <a:cs typeface="Roboto Light"/>
                <a:sym typeface="Roboto Light"/>
              </a:rPr>
              <a:t>Streamlines data management and improves the AI's ability to generate contextually accurate responses.</a:t>
            </a:r>
            <a:endParaRPr lang="en-US" sz="2000">
              <a:latin typeface="Roboto"/>
              <a:ea typeface="Roboto"/>
              <a:cs typeface="Roboto Light"/>
            </a:endParaRPr>
          </a:p>
          <a:p>
            <a:pPr marL="228600" indent="-228600">
              <a:spcBef>
                <a:spcPts val="1000"/>
              </a:spcBef>
              <a:buClr>
                <a:schemeClr val="accent4"/>
              </a:buClr>
              <a:buSzPct val="100000"/>
              <a:buFont typeface="Wingdings" panose="05000000000000000000" pitchFamily="2" charset="2"/>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Tagging Data:</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Clr>
                <a:schemeClr val="bg1"/>
              </a:buClr>
              <a:buSzPts val="4400"/>
            </a:pPr>
            <a:r>
              <a:rPr lang="en-US" sz="1600">
                <a:latin typeface="Roboto"/>
                <a:ea typeface="Roboto"/>
                <a:cs typeface="Roboto Light"/>
                <a:sym typeface="Roboto Light"/>
              </a:rPr>
              <a:t>Labeling your data with relevant keywords or categories.</a:t>
            </a:r>
          </a:p>
          <a:p>
            <a:pPr>
              <a:buClr>
                <a:schemeClr val="bg1"/>
              </a:buClr>
              <a:buSzPts val="4400"/>
            </a:pPr>
            <a:r>
              <a:rPr lang="en-US" sz="1600">
                <a:latin typeface="Roboto"/>
                <a:ea typeface="Roboto"/>
                <a:cs typeface="Roboto Light"/>
                <a:sym typeface="Roboto Light"/>
              </a:rPr>
              <a:t>	Ex: Transition, recruitment, onboarding, mobilization, U.S. Army, C-TNOSC</a:t>
            </a:r>
          </a:p>
          <a:p>
            <a:pPr>
              <a:buClr>
                <a:schemeClr val="bg1"/>
              </a:buClr>
              <a:buSzPts val="4400"/>
            </a:pPr>
            <a:r>
              <a:rPr lang="en-US" sz="1600">
                <a:latin typeface="Roboto"/>
                <a:ea typeface="Roboto"/>
                <a:cs typeface="Roboto Light"/>
                <a:sym typeface="Roboto Light"/>
              </a:rPr>
              <a:t>	Ex 2:  </a:t>
            </a:r>
            <a:r>
              <a:rPr lang="en-US" sz="1600" err="1">
                <a:latin typeface="Roboto"/>
                <a:ea typeface="Roboto"/>
                <a:cs typeface="Roboto Light"/>
                <a:sym typeface="Roboto Light"/>
              </a:rPr>
              <a:t>Ph.D</a:t>
            </a:r>
            <a:r>
              <a:rPr lang="en-US" sz="1600">
                <a:latin typeface="Roboto"/>
                <a:ea typeface="Roboto"/>
                <a:cs typeface="Roboto Light"/>
                <a:sym typeface="Roboto Light"/>
              </a:rPr>
              <a:t>, TS-SCI, Engineering, PMP</a:t>
            </a:r>
            <a:endParaRPr lang="en-US" sz="1600">
              <a:latin typeface="Roboto"/>
              <a:ea typeface="Roboto"/>
              <a:cs typeface="Roboto Light"/>
            </a:endParaRPr>
          </a:p>
          <a:p>
            <a:pPr>
              <a:buClr>
                <a:schemeClr val="bg1"/>
              </a:buClr>
              <a:buSzPts val="4400"/>
            </a:pPr>
            <a:r>
              <a:rPr lang="en-US" sz="1600">
                <a:latin typeface="Roboto"/>
                <a:ea typeface="Roboto"/>
                <a:cs typeface="Roboto Light"/>
                <a:sym typeface="Roboto Light"/>
              </a:rPr>
              <a:t>Helps in organizing and retrieving information quickly and efficiently.</a:t>
            </a:r>
            <a:endParaRPr lang="en-US" sz="1600">
              <a:latin typeface="Roboto"/>
              <a:ea typeface="Roboto"/>
              <a:cs typeface="Roboto Light"/>
            </a:endParaRPr>
          </a:p>
          <a:p>
            <a:pPr>
              <a:buClr>
                <a:schemeClr val="bg1"/>
              </a:buClr>
              <a:buSzPts val="4400"/>
            </a:pPr>
            <a:r>
              <a:rPr lang="en-US" sz="1600">
                <a:latin typeface="Roboto"/>
                <a:ea typeface="Roboto"/>
                <a:cs typeface="Roboto Light"/>
                <a:sym typeface="Roboto Light"/>
              </a:rPr>
              <a:t>Improves searchability and ensures that the AI can easily identify and use the most relevant information.</a:t>
            </a:r>
            <a:endParaRPr lang="en-US" sz="1600">
              <a:latin typeface="Roboto"/>
              <a:ea typeface="Roboto"/>
              <a:cs typeface="Roboto Light"/>
            </a:endParaRPr>
          </a:p>
          <a:p>
            <a:pPr>
              <a:buClr>
                <a:schemeClr val="bg1"/>
              </a:buClr>
              <a:buSzPts val="4400"/>
            </a:pPr>
            <a:br>
              <a:rPr lang="en-US" sz="1600" b="1">
                <a:latin typeface="Roboto" panose="02000000000000000000" pitchFamily="2" charset="0"/>
                <a:ea typeface="Roboto" panose="02000000000000000000" pitchFamily="2" charset="0"/>
                <a:cs typeface="Roboto Light"/>
              </a:rPr>
            </a:br>
            <a:br>
              <a:rPr lang="en-US" sz="1600" b="1">
                <a:latin typeface="Roboto" panose="02000000000000000000" pitchFamily="2" charset="0"/>
                <a:ea typeface="Roboto" panose="02000000000000000000" pitchFamily="2" charset="0"/>
                <a:cs typeface="Roboto Light"/>
              </a:rPr>
            </a:br>
            <a:endParaRPr lang="en-US" sz="1600">
              <a:latin typeface="Roboto"/>
              <a:ea typeface="Roboto"/>
              <a:cs typeface="Roboto Light"/>
            </a:endParaRPr>
          </a:p>
        </p:txBody>
      </p:sp>
      <p:sp>
        <p:nvSpPr>
          <p:cNvPr id="4" name="Google Shape;108;p18">
            <a:extLst>
              <a:ext uri="{FF2B5EF4-FFF2-40B4-BE49-F238E27FC236}">
                <a16:creationId xmlns:a16="http://schemas.microsoft.com/office/drawing/2014/main" id="{31838BF7-0797-BC41-5463-E729F045E13C}"/>
              </a:ext>
            </a:extLst>
          </p:cNvPr>
          <p:cNvSpPr txBox="1"/>
          <p:nvPr/>
        </p:nvSpPr>
        <p:spPr>
          <a:xfrm>
            <a:off x="379659" y="670842"/>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AI to Classify and Tag Your Library</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pic>
        <p:nvPicPr>
          <p:cNvPr id="9" name="Picture 8" descr="A group of people standing around a graph&#10;&#10;Description automatically generated">
            <a:extLst>
              <a:ext uri="{FF2B5EF4-FFF2-40B4-BE49-F238E27FC236}">
                <a16:creationId xmlns:a16="http://schemas.microsoft.com/office/drawing/2014/main" id="{2BF04068-CB25-6E47-AD1C-ABCFFF64C2C9}"/>
              </a:ext>
            </a:extLst>
          </p:cNvPr>
          <p:cNvPicPr>
            <a:picLocks noChangeAspect="1"/>
          </p:cNvPicPr>
          <p:nvPr/>
        </p:nvPicPr>
        <p:blipFill>
          <a:blip r:embed="rId4"/>
          <a:srcRect r="11095" b="91366"/>
          <a:stretch/>
        </p:blipFill>
        <p:spPr>
          <a:xfrm>
            <a:off x="-21608" y="-63945"/>
            <a:ext cx="12213608" cy="592136"/>
          </a:xfrm>
          <a:prstGeom prst="rect">
            <a:avLst/>
          </a:prstGeom>
        </p:spPr>
      </p:pic>
      <p:pic>
        <p:nvPicPr>
          <p:cNvPr id="10" name="Picture 9">
            <a:extLst>
              <a:ext uri="{FF2B5EF4-FFF2-40B4-BE49-F238E27FC236}">
                <a16:creationId xmlns:a16="http://schemas.microsoft.com/office/drawing/2014/main" id="{0C1DEA2B-1C53-7121-7529-B6D1C0925DF1}"/>
              </a:ext>
            </a:extLst>
          </p:cNvPr>
          <p:cNvPicPr>
            <a:picLocks noChangeAspect="1"/>
          </p:cNvPicPr>
          <p:nvPr/>
        </p:nvPicPr>
        <p:blipFill>
          <a:blip r:embed="rId5"/>
          <a:stretch>
            <a:fillRect/>
          </a:stretch>
        </p:blipFill>
        <p:spPr>
          <a:xfrm>
            <a:off x="3753413" y="5867150"/>
            <a:ext cx="1211183" cy="820914"/>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078C9A52-A08F-47D2-ABF1-0AFD4642B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3502590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4F93-B12E-A1F8-FBF4-A20700C13115}"/>
              </a:ext>
            </a:extLst>
          </p:cNvPr>
          <p:cNvSpPr>
            <a:spLocks noGrp="1"/>
          </p:cNvSpPr>
          <p:nvPr>
            <p:ph type="title"/>
          </p:nvPr>
        </p:nvSpPr>
        <p:spPr/>
        <p:txBody>
          <a:bodyPr/>
          <a:lstStyle/>
          <a:p>
            <a:r>
              <a:rPr lang="en-US"/>
              <a:t>Welcome and Introductions</a:t>
            </a:r>
          </a:p>
        </p:txBody>
      </p:sp>
      <p:sp>
        <p:nvSpPr>
          <p:cNvPr id="3" name="Content Placeholder 2">
            <a:extLst>
              <a:ext uri="{FF2B5EF4-FFF2-40B4-BE49-F238E27FC236}">
                <a16:creationId xmlns:a16="http://schemas.microsoft.com/office/drawing/2014/main" id="{E55C3C23-F80D-105E-2E02-6A7284D3602F}"/>
              </a:ext>
            </a:extLst>
          </p:cNvPr>
          <p:cNvSpPr>
            <a:spLocks noGrp="1"/>
          </p:cNvSpPr>
          <p:nvPr>
            <p:ph idx="1"/>
          </p:nvPr>
        </p:nvSpPr>
        <p:spPr>
          <a:xfrm>
            <a:off x="838200" y="1825625"/>
            <a:ext cx="5080222" cy="4351338"/>
          </a:xfrm>
        </p:spPr>
        <p:txBody>
          <a:bodyPr vert="horz" lIns="91440" tIns="45720" rIns="91440" bIns="45720" rtlCol="0" anchor="t">
            <a:normAutofit/>
          </a:bodyPr>
          <a:lstStyle/>
          <a:p>
            <a:r>
              <a:rPr lang="en-US" b="1"/>
              <a:t>Speakers: </a:t>
            </a:r>
            <a:r>
              <a:rPr lang="en-US"/>
              <a:t>Christian Ferreira (Procurement Sciences) and Olessia Smotrova (OST Global Solutions)</a:t>
            </a:r>
          </a:p>
          <a:p>
            <a:r>
              <a:rPr lang="en-US"/>
              <a:t>Your competition is using Gen AI to write proposals - what are your actions?</a:t>
            </a:r>
          </a:p>
          <a:p>
            <a:endParaRPr lang="en-US"/>
          </a:p>
        </p:txBody>
      </p:sp>
      <p:sp>
        <p:nvSpPr>
          <p:cNvPr id="6" name="Content Placeholder 2">
            <a:extLst>
              <a:ext uri="{FF2B5EF4-FFF2-40B4-BE49-F238E27FC236}">
                <a16:creationId xmlns:a16="http://schemas.microsoft.com/office/drawing/2014/main" id="{1D1F30B4-3E32-478D-6F1C-D3344E01459B}"/>
              </a:ext>
            </a:extLst>
          </p:cNvPr>
          <p:cNvSpPr txBox="1">
            <a:spLocks/>
          </p:cNvSpPr>
          <p:nvPr/>
        </p:nvSpPr>
        <p:spPr>
          <a:xfrm>
            <a:off x="8571523" y="4146794"/>
            <a:ext cx="3130063" cy="1322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t>Christian Ferreira</a:t>
            </a:r>
          </a:p>
          <a:p>
            <a:pPr marL="0" indent="0" algn="ctr">
              <a:buNone/>
            </a:pPr>
            <a:r>
              <a:rPr lang="en-US" sz="1800"/>
              <a:t>Founder/CEO</a:t>
            </a:r>
          </a:p>
          <a:p>
            <a:pPr marL="0" indent="0" algn="ctr">
              <a:buNone/>
            </a:pPr>
            <a:r>
              <a:rPr lang="en-US" sz="1800"/>
              <a:t>Procurement Sciences AI</a:t>
            </a:r>
          </a:p>
        </p:txBody>
      </p:sp>
      <p:pic>
        <p:nvPicPr>
          <p:cNvPr id="7" name="Picture 6" descr="A person in a suit with medals around his chest&#10;&#10;Description automatically generated">
            <a:extLst>
              <a:ext uri="{FF2B5EF4-FFF2-40B4-BE49-F238E27FC236}">
                <a16:creationId xmlns:a16="http://schemas.microsoft.com/office/drawing/2014/main" id="{F39914E6-2764-E147-5EEA-36D788DB1805}"/>
              </a:ext>
            </a:extLst>
          </p:cNvPr>
          <p:cNvPicPr>
            <a:picLocks noChangeAspect="1"/>
          </p:cNvPicPr>
          <p:nvPr/>
        </p:nvPicPr>
        <p:blipFill>
          <a:blip r:embed="rId2"/>
          <a:stretch>
            <a:fillRect/>
          </a:stretch>
        </p:blipFill>
        <p:spPr>
          <a:xfrm>
            <a:off x="9233511" y="1718408"/>
            <a:ext cx="2009287" cy="2092570"/>
          </a:xfrm>
          <a:prstGeom prst="rect">
            <a:avLst/>
          </a:prstGeom>
        </p:spPr>
      </p:pic>
      <p:sp>
        <p:nvSpPr>
          <p:cNvPr id="9" name="Content Placeholder 2">
            <a:extLst>
              <a:ext uri="{FF2B5EF4-FFF2-40B4-BE49-F238E27FC236}">
                <a16:creationId xmlns:a16="http://schemas.microsoft.com/office/drawing/2014/main" id="{E119212E-F0D1-322E-3ABB-F8B06AF3410D}"/>
              </a:ext>
            </a:extLst>
          </p:cNvPr>
          <p:cNvSpPr txBox="1">
            <a:spLocks/>
          </p:cNvSpPr>
          <p:nvPr/>
        </p:nvSpPr>
        <p:spPr>
          <a:xfrm>
            <a:off x="5816599" y="4000255"/>
            <a:ext cx="3130063" cy="13228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t>Olessia Smotrova, CF APMP Fellow</a:t>
            </a:r>
          </a:p>
          <a:p>
            <a:pPr marL="0" indent="0" algn="ctr">
              <a:buNone/>
            </a:pPr>
            <a:r>
              <a:rPr lang="en-US" sz="1800"/>
              <a:t>Chief Strategy Officer</a:t>
            </a:r>
          </a:p>
          <a:p>
            <a:pPr marL="0" indent="0" algn="ctr">
              <a:buNone/>
            </a:pPr>
            <a:r>
              <a:rPr lang="en-US" sz="1800"/>
              <a:t>OST Global Solutions</a:t>
            </a:r>
          </a:p>
        </p:txBody>
      </p:sp>
      <p:pic>
        <p:nvPicPr>
          <p:cNvPr id="4" name="Picture 3" descr="A person with long red hair&#10;&#10;Description automatically generated">
            <a:extLst>
              <a:ext uri="{FF2B5EF4-FFF2-40B4-BE49-F238E27FC236}">
                <a16:creationId xmlns:a16="http://schemas.microsoft.com/office/drawing/2014/main" id="{F3A5D68A-6F0A-84FF-E6CA-0644C9F19245}"/>
              </a:ext>
            </a:extLst>
          </p:cNvPr>
          <p:cNvPicPr>
            <a:picLocks noChangeAspect="1"/>
          </p:cNvPicPr>
          <p:nvPr/>
        </p:nvPicPr>
        <p:blipFill>
          <a:blip r:embed="rId3"/>
          <a:stretch>
            <a:fillRect/>
          </a:stretch>
        </p:blipFill>
        <p:spPr>
          <a:xfrm>
            <a:off x="6268246" y="1716655"/>
            <a:ext cx="2013394" cy="207321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A group of people standing around a graph&#10;&#10;Description automatically generated">
            <a:extLst>
              <a:ext uri="{FF2B5EF4-FFF2-40B4-BE49-F238E27FC236}">
                <a16:creationId xmlns:a16="http://schemas.microsoft.com/office/drawing/2014/main" id="{0889792D-CB29-98D6-8847-A66BFA4AD88C}"/>
              </a:ext>
            </a:extLst>
          </p:cNvPr>
          <p:cNvPicPr>
            <a:picLocks noChangeAspect="1"/>
          </p:cNvPicPr>
          <p:nvPr/>
        </p:nvPicPr>
        <p:blipFill>
          <a:blip r:embed="rId4"/>
          <a:srcRect r="11095" b="91366"/>
          <a:stretch/>
        </p:blipFill>
        <p:spPr>
          <a:xfrm>
            <a:off x="-19050" y="-1586"/>
            <a:ext cx="12192000" cy="592136"/>
          </a:xfrm>
          <a:prstGeom prst="rect">
            <a:avLst/>
          </a:prstGeom>
        </p:spPr>
      </p:pic>
      <p:pic>
        <p:nvPicPr>
          <p:cNvPr id="12" name="Picture 11">
            <a:extLst>
              <a:ext uri="{FF2B5EF4-FFF2-40B4-BE49-F238E27FC236}">
                <a16:creationId xmlns:a16="http://schemas.microsoft.com/office/drawing/2014/main" id="{123124FB-CE64-8CE6-D739-092AC48E9F17}"/>
              </a:ext>
            </a:extLst>
          </p:cNvPr>
          <p:cNvPicPr>
            <a:picLocks noChangeAspect="1"/>
          </p:cNvPicPr>
          <p:nvPr/>
        </p:nvPicPr>
        <p:blipFill>
          <a:blip r:embed="rId5"/>
          <a:stretch>
            <a:fillRect/>
          </a:stretch>
        </p:blipFill>
        <p:spPr>
          <a:xfrm>
            <a:off x="3429563" y="5829050"/>
            <a:ext cx="1211183" cy="820914"/>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305C2F9-85E8-B9B2-4497-48D80C2DC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01" y="6046440"/>
            <a:ext cx="3075771" cy="541337"/>
          </a:xfrm>
          <a:prstGeom prst="rect">
            <a:avLst/>
          </a:prstGeom>
        </p:spPr>
      </p:pic>
    </p:spTree>
    <p:extLst>
      <p:ext uri="{BB962C8B-B14F-4D97-AF65-F5344CB8AC3E}">
        <p14:creationId xmlns:p14="http://schemas.microsoft.com/office/powerpoint/2010/main" val="222639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sp>
        <p:nvSpPr>
          <p:cNvPr id="4" name="Google Shape;108;p18">
            <a:extLst>
              <a:ext uri="{FF2B5EF4-FFF2-40B4-BE49-F238E27FC236}">
                <a16:creationId xmlns:a16="http://schemas.microsoft.com/office/drawing/2014/main" id="{31838BF7-0797-BC41-5463-E729F045E13C}"/>
              </a:ext>
            </a:extLst>
          </p:cNvPr>
          <p:cNvSpPr txBox="1"/>
          <p:nvPr/>
        </p:nvSpPr>
        <p:spPr>
          <a:xfrm>
            <a:off x="148996" y="556689"/>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Steps For Using AI to Cleanse, Tag, Build a New Library</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graphicFrame>
        <p:nvGraphicFramePr>
          <p:cNvPr id="12" name="Google Shape;111;p18">
            <a:extLst>
              <a:ext uri="{FF2B5EF4-FFF2-40B4-BE49-F238E27FC236}">
                <a16:creationId xmlns:a16="http://schemas.microsoft.com/office/drawing/2014/main" id="{13519CEF-793A-8255-EA48-599E1A6997E4}"/>
              </a:ext>
            </a:extLst>
          </p:cNvPr>
          <p:cNvGraphicFramePr/>
          <p:nvPr>
            <p:extLst>
              <p:ext uri="{D42A27DB-BD31-4B8C-83A1-F6EECF244321}">
                <p14:modId xmlns:p14="http://schemas.microsoft.com/office/powerpoint/2010/main" val="640977818"/>
              </p:ext>
            </p:extLst>
          </p:nvPr>
        </p:nvGraphicFramePr>
        <p:xfrm>
          <a:off x="647700" y="1766500"/>
          <a:ext cx="11115666" cy="3396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A group of people standing around a graph&#10;&#10;Description automatically generated">
            <a:extLst>
              <a:ext uri="{FF2B5EF4-FFF2-40B4-BE49-F238E27FC236}">
                <a16:creationId xmlns:a16="http://schemas.microsoft.com/office/drawing/2014/main" id="{D851F01B-F187-A402-762D-39E41FCB1B80}"/>
              </a:ext>
            </a:extLst>
          </p:cNvPr>
          <p:cNvPicPr>
            <a:picLocks noChangeAspect="1"/>
          </p:cNvPicPr>
          <p:nvPr/>
        </p:nvPicPr>
        <p:blipFill>
          <a:blip r:embed="rId9"/>
          <a:srcRect r="11095" b="91366"/>
          <a:stretch/>
        </p:blipFill>
        <p:spPr>
          <a:xfrm>
            <a:off x="-21608" y="-63945"/>
            <a:ext cx="12213608" cy="592136"/>
          </a:xfrm>
          <a:prstGeom prst="rect">
            <a:avLst/>
          </a:prstGeom>
        </p:spPr>
      </p:pic>
      <p:pic>
        <p:nvPicPr>
          <p:cNvPr id="13" name="Picture 12">
            <a:extLst>
              <a:ext uri="{FF2B5EF4-FFF2-40B4-BE49-F238E27FC236}">
                <a16:creationId xmlns:a16="http://schemas.microsoft.com/office/drawing/2014/main" id="{CE74994F-F39A-475F-EBB0-56C2C30CA172}"/>
              </a:ext>
            </a:extLst>
          </p:cNvPr>
          <p:cNvPicPr>
            <a:picLocks noChangeAspect="1"/>
          </p:cNvPicPr>
          <p:nvPr/>
        </p:nvPicPr>
        <p:blipFill>
          <a:blip r:embed="rId10"/>
          <a:stretch>
            <a:fillRect/>
          </a:stretch>
        </p:blipFill>
        <p:spPr>
          <a:xfrm>
            <a:off x="3753413" y="5867150"/>
            <a:ext cx="1211183" cy="82091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5E3E8D27-1932-F856-8129-867BAB2A44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268172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sp>
        <p:nvSpPr>
          <p:cNvPr id="111" name="Google Shape;111;p18">
            <a:extLst>
              <a:ext uri="{FF2B5EF4-FFF2-40B4-BE49-F238E27FC236}">
                <a16:creationId xmlns:a16="http://schemas.microsoft.com/office/drawing/2014/main" id="{9C8654D6-8450-D88A-89D4-2839455F1709}"/>
              </a:ext>
            </a:extLst>
          </p:cNvPr>
          <p:cNvSpPr txBox="1"/>
          <p:nvPr/>
        </p:nvSpPr>
        <p:spPr>
          <a:xfrm>
            <a:off x="673086" y="1464608"/>
            <a:ext cx="6508029" cy="4278054"/>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l" rtl="0" fontAlgn="base"/>
            <a:r>
              <a:rPr lang="en-US" sz="1600" b="1" i="0">
                <a:effectLst/>
                <a:latin typeface="Roboto"/>
              </a:rPr>
              <a:t>Synthetic Data Definition: </a:t>
            </a:r>
            <a:r>
              <a:rPr lang="en-US" sz="1600" i="0">
                <a:effectLst/>
                <a:latin typeface="Roboto"/>
              </a:rPr>
              <a:t>Synthetic data is artificially generated data that mimics real-world data.</a:t>
            </a:r>
          </a:p>
          <a:p>
            <a:pPr algn="l" rtl="0" fontAlgn="base"/>
            <a:r>
              <a:rPr lang="en-US" sz="1600" b="1" i="0">
                <a:effectLst/>
                <a:latin typeface="Roboto"/>
              </a:rPr>
              <a:t>Use-Case:</a:t>
            </a:r>
          </a:p>
          <a:p>
            <a:pPr marL="190500" indent="-190500" algn="l" rtl="0" fontAlgn="base">
              <a:buClr>
                <a:schemeClr val="accent1"/>
              </a:buClr>
              <a:buFont typeface="Arial" panose="020B0604020202020204" pitchFamily="34" charset="0"/>
              <a:buChar char="•"/>
            </a:pPr>
            <a:r>
              <a:rPr lang="en-US" sz="1600" i="0">
                <a:effectLst/>
                <a:latin typeface="Roboto"/>
              </a:rPr>
              <a:t>Augments your existing data.</a:t>
            </a:r>
          </a:p>
          <a:p>
            <a:pPr marL="190500" indent="-190500" fontAlgn="base">
              <a:buClr>
                <a:schemeClr val="accent1"/>
              </a:buClr>
              <a:buFont typeface="Arial" panose="020B0604020202020204" pitchFamily="34" charset="0"/>
              <a:buChar char="•"/>
            </a:pPr>
            <a:r>
              <a:rPr lang="en-US" sz="1600" i="0">
                <a:effectLst/>
                <a:latin typeface="Roboto"/>
              </a:rPr>
              <a:t>Fills gaps where real data may be sparse or unavailable.</a:t>
            </a:r>
            <a:br>
              <a:rPr lang="en-US" sz="1600" b="1" i="0">
                <a:effectLst/>
                <a:latin typeface="Roboto" panose="02000000000000000000" pitchFamily="2" charset="0"/>
              </a:rPr>
            </a:br>
            <a:r>
              <a:rPr lang="en-US" sz="1600" b="1" i="0">
                <a:effectLst/>
                <a:latin typeface="Roboto"/>
              </a:rPr>
              <a:t>Benefit: </a:t>
            </a:r>
            <a:r>
              <a:rPr lang="en-US" sz="1600" i="0">
                <a:effectLst/>
                <a:latin typeface="Roboto"/>
              </a:rPr>
              <a:t>Enhances your dataset </a:t>
            </a:r>
            <a:r>
              <a:rPr lang="en-US" sz="1600">
                <a:latin typeface="Roboto"/>
              </a:rPr>
              <a:t>with new and creative content. </a:t>
            </a:r>
            <a:br>
              <a:rPr lang="en-US" sz="1600" b="1" i="0">
                <a:effectLst/>
                <a:latin typeface="Roboto" panose="02000000000000000000" pitchFamily="2" charset="0"/>
              </a:rPr>
            </a:br>
            <a:endParaRPr lang="en-US" sz="1600" b="1" i="0">
              <a:effectLst/>
              <a:latin typeface="Roboto" panose="02000000000000000000" pitchFamily="2" charset="0"/>
            </a:endParaRPr>
          </a:p>
          <a:p>
            <a:pPr algn="l" rtl="0" fontAlgn="base"/>
            <a:r>
              <a:rPr lang="en-US" sz="1600" b="1" i="0">
                <a:effectLst/>
                <a:latin typeface="Roboto"/>
              </a:rPr>
              <a:t>Using Generative AI to Create Synthetic Data:</a:t>
            </a:r>
          </a:p>
          <a:p>
            <a:pPr marL="228600" indent="-228600" algn="l" rtl="0" fontAlgn="base">
              <a:buClr>
                <a:schemeClr val="accent1"/>
              </a:buClr>
              <a:buFont typeface="Arial" panose="020B0604020202020204" pitchFamily="34" charset="0"/>
              <a:buChar char="•"/>
            </a:pPr>
            <a:r>
              <a:rPr lang="en-US" sz="1600" i="0">
                <a:effectLst/>
                <a:latin typeface="Roboto"/>
              </a:rPr>
              <a:t>Use Generative AI to create new synthetic data based on patterns and structures found in your existing data.</a:t>
            </a:r>
          </a:p>
          <a:p>
            <a:pPr marL="228600" indent="-228600" algn="l" rtl="0" fontAlgn="base">
              <a:buClr>
                <a:schemeClr val="accent1"/>
              </a:buClr>
              <a:buFont typeface="Arial" panose="020B0604020202020204" pitchFamily="34" charset="0"/>
              <a:buChar char="•"/>
            </a:pPr>
            <a:r>
              <a:rPr lang="en-US" sz="1600" i="0">
                <a:effectLst/>
                <a:latin typeface="Roboto"/>
              </a:rPr>
              <a:t>Review and curate the generated synthetic data to ensure it meets quality and relevance standards</a:t>
            </a:r>
            <a:endParaRPr lang="en-US" sz="1600" b="1" i="0">
              <a:effectLst/>
              <a:latin typeface="Roboto"/>
            </a:endParaRPr>
          </a:p>
          <a:p>
            <a:pPr marL="228600" indent="-228600" algn="l" rtl="0" fontAlgn="base">
              <a:buClr>
                <a:schemeClr val="accent1"/>
              </a:buClr>
              <a:buFont typeface="Arial" panose="020B0604020202020204" pitchFamily="34" charset="0"/>
              <a:buChar char="•"/>
            </a:pPr>
            <a:r>
              <a:rPr lang="en-US" sz="1600" i="0">
                <a:effectLst/>
                <a:latin typeface="Roboto"/>
              </a:rPr>
              <a:t>Adjust and refine the synthetic data to better fit your specific needs and contexts.</a:t>
            </a:r>
            <a:endParaRPr lang="en-US" sz="1600" b="1" i="0">
              <a:effectLst/>
              <a:latin typeface="Roboto"/>
            </a:endParaRPr>
          </a:p>
          <a:p>
            <a:pPr marL="228600" indent="-228600" algn="l" rtl="0" fontAlgn="base">
              <a:buClr>
                <a:schemeClr val="accent1"/>
              </a:buClr>
              <a:buFont typeface="Arial" panose="020B0604020202020204" pitchFamily="34" charset="0"/>
              <a:buChar char="•"/>
            </a:pPr>
            <a:r>
              <a:rPr lang="en-US" sz="1600" i="0">
                <a:effectLst/>
                <a:latin typeface="Roboto"/>
              </a:rPr>
              <a:t>Approve the curated and tweaked synthetic data for inclusion in your library, ensuring it aligns with your data requirements and standards.</a:t>
            </a:r>
            <a:endParaRPr lang="en-US" sz="2400" i="0">
              <a:effectLst/>
              <a:latin typeface="Roboto"/>
            </a:endParaRPr>
          </a:p>
        </p:txBody>
      </p:sp>
      <p:sp>
        <p:nvSpPr>
          <p:cNvPr id="4" name="Google Shape;108;p18">
            <a:extLst>
              <a:ext uri="{FF2B5EF4-FFF2-40B4-BE49-F238E27FC236}">
                <a16:creationId xmlns:a16="http://schemas.microsoft.com/office/drawing/2014/main" id="{31838BF7-0797-BC41-5463-E729F045E13C}"/>
              </a:ext>
            </a:extLst>
          </p:cNvPr>
          <p:cNvSpPr txBox="1"/>
          <p:nvPr/>
        </p:nvSpPr>
        <p:spPr>
          <a:xfrm>
            <a:off x="149527" y="565840"/>
            <a:ext cx="11629707"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Use AI to Create Synthetic Data For Your Proposal Library</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pic>
        <p:nvPicPr>
          <p:cNvPr id="8" name="Picture 7" descr="A group of people standing around a graph&#10;&#10;Description automatically generated">
            <a:extLst>
              <a:ext uri="{FF2B5EF4-FFF2-40B4-BE49-F238E27FC236}">
                <a16:creationId xmlns:a16="http://schemas.microsoft.com/office/drawing/2014/main" id="{F24B149C-1E57-77B1-524F-E6D254F9BFA6}"/>
              </a:ext>
            </a:extLst>
          </p:cNvPr>
          <p:cNvPicPr>
            <a:picLocks noChangeAspect="1"/>
          </p:cNvPicPr>
          <p:nvPr/>
        </p:nvPicPr>
        <p:blipFill>
          <a:blip r:embed="rId4"/>
          <a:srcRect r="11095" b="91366"/>
          <a:stretch/>
        </p:blipFill>
        <p:spPr>
          <a:xfrm>
            <a:off x="-21608" y="-63945"/>
            <a:ext cx="12213608" cy="592136"/>
          </a:xfrm>
          <a:prstGeom prst="rect">
            <a:avLst/>
          </a:prstGeom>
        </p:spPr>
      </p:pic>
      <p:pic>
        <p:nvPicPr>
          <p:cNvPr id="9" name="Picture 8">
            <a:extLst>
              <a:ext uri="{FF2B5EF4-FFF2-40B4-BE49-F238E27FC236}">
                <a16:creationId xmlns:a16="http://schemas.microsoft.com/office/drawing/2014/main" id="{20CFEC0F-A884-8F23-DCF2-A7AC1FD36C53}"/>
              </a:ext>
            </a:extLst>
          </p:cNvPr>
          <p:cNvPicPr>
            <a:picLocks noChangeAspect="1"/>
          </p:cNvPicPr>
          <p:nvPr/>
        </p:nvPicPr>
        <p:blipFill>
          <a:blip r:embed="rId5"/>
          <a:stretch>
            <a:fillRect/>
          </a:stretch>
        </p:blipFill>
        <p:spPr>
          <a:xfrm>
            <a:off x="3753413" y="5867150"/>
            <a:ext cx="1211183" cy="820914"/>
          </a:xfrm>
          <a:prstGeom prst="rect">
            <a:avLst/>
          </a:prstGeom>
        </p:spPr>
      </p:pic>
      <p:pic>
        <p:nvPicPr>
          <p:cNvPr id="10" name="Picture 9" descr="A black and white logo&#10;&#10;Description automatically generated">
            <a:extLst>
              <a:ext uri="{FF2B5EF4-FFF2-40B4-BE49-F238E27FC236}">
                <a16:creationId xmlns:a16="http://schemas.microsoft.com/office/drawing/2014/main" id="{6B940582-D5AA-600E-B850-E46C47ED4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grpSp>
        <p:nvGrpSpPr>
          <p:cNvPr id="11" name="Gruppieren 61">
            <a:extLst>
              <a:ext uri="{FF2B5EF4-FFF2-40B4-BE49-F238E27FC236}">
                <a16:creationId xmlns:a16="http://schemas.microsoft.com/office/drawing/2014/main" id="{A7049146-3760-DF03-620B-04D0DD70E84A}"/>
              </a:ext>
            </a:extLst>
          </p:cNvPr>
          <p:cNvGrpSpPr/>
          <p:nvPr/>
        </p:nvGrpSpPr>
        <p:grpSpPr bwMode="gray">
          <a:xfrm>
            <a:off x="7110508" y="1484976"/>
            <a:ext cx="4875346" cy="2932079"/>
            <a:chOff x="7105838" y="1557338"/>
            <a:chExt cx="7063600" cy="4248116"/>
          </a:xfrm>
        </p:grpSpPr>
        <p:sp>
          <p:nvSpPr>
            <p:cNvPr id="12" name="Rechteck 36">
              <a:extLst>
                <a:ext uri="{FF2B5EF4-FFF2-40B4-BE49-F238E27FC236}">
                  <a16:creationId xmlns:a16="http://schemas.microsoft.com/office/drawing/2014/main" id="{E1DCB8D7-3B65-FDA2-1F9F-C04B33727746}"/>
                </a:ext>
              </a:extLst>
            </p:cNvPr>
            <p:cNvSpPr/>
            <p:nvPr/>
          </p:nvSpPr>
          <p:spPr bwMode="gray">
            <a:xfrm>
              <a:off x="8262405" y="1705740"/>
              <a:ext cx="4669815" cy="2663165"/>
            </a:xfrm>
            <a:prstGeom prst="rect">
              <a:avLst/>
            </a:prstGeom>
            <a:solidFill>
              <a:srgbClr val="3498DB"/>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white"/>
                </a:solidFill>
                <a:effectLst/>
                <a:uLnTx/>
                <a:uFillTx/>
                <a:latin typeface="Calibri"/>
                <a:ea typeface="+mn-ea"/>
                <a:cs typeface="+mn-cs"/>
              </a:endParaRPr>
            </a:p>
          </p:txBody>
        </p:sp>
        <p:grpSp>
          <p:nvGrpSpPr>
            <p:cNvPr id="13" name="Gruppieren 38">
              <a:extLst>
                <a:ext uri="{FF2B5EF4-FFF2-40B4-BE49-F238E27FC236}">
                  <a16:creationId xmlns:a16="http://schemas.microsoft.com/office/drawing/2014/main" id="{86A21FDF-BE45-42F5-59CE-232818F21EF7}"/>
                </a:ext>
              </a:extLst>
            </p:cNvPr>
            <p:cNvGrpSpPr/>
            <p:nvPr/>
          </p:nvGrpSpPr>
          <p:grpSpPr bwMode="gray">
            <a:xfrm>
              <a:off x="7105838" y="1557338"/>
              <a:ext cx="7063600" cy="4248116"/>
              <a:chOff x="2619375" y="1271588"/>
              <a:chExt cx="6951663" cy="4180797"/>
            </a:xfrm>
          </p:grpSpPr>
          <p:sp>
            <p:nvSpPr>
              <p:cNvPr id="25" name="Freeform 48">
                <a:extLst>
                  <a:ext uri="{FF2B5EF4-FFF2-40B4-BE49-F238E27FC236}">
                    <a16:creationId xmlns:a16="http://schemas.microsoft.com/office/drawing/2014/main" id="{123F7D80-1EBF-134E-A5B2-6ABE36B9A9D9}"/>
                  </a:ext>
                </a:extLst>
              </p:cNvPr>
              <p:cNvSpPr>
                <a:spLocks/>
              </p:cNvSpPr>
              <p:nvPr/>
            </p:nvSpPr>
            <p:spPr bwMode="gray">
              <a:xfrm>
                <a:off x="6018213" y="1417638"/>
                <a:ext cx="2335213" cy="2620963"/>
              </a:xfrm>
              <a:custGeom>
                <a:avLst/>
                <a:gdLst>
                  <a:gd name="T0" fmla="*/ 1471 w 1471"/>
                  <a:gd name="T1" fmla="*/ 0 h 1651"/>
                  <a:gd name="T2" fmla="*/ 0 w 1471"/>
                  <a:gd name="T3" fmla="*/ 0 h 1651"/>
                  <a:gd name="T4" fmla="*/ 601 w 1471"/>
                  <a:gd name="T5" fmla="*/ 1651 h 1651"/>
                  <a:gd name="T6" fmla="*/ 1471 w 1471"/>
                  <a:gd name="T7" fmla="*/ 1651 h 1651"/>
                  <a:gd name="T8" fmla="*/ 1471 w 1471"/>
                  <a:gd name="T9" fmla="*/ 0 h 1651"/>
                </a:gdLst>
                <a:ahLst/>
                <a:cxnLst>
                  <a:cxn ang="0">
                    <a:pos x="T0" y="T1"/>
                  </a:cxn>
                  <a:cxn ang="0">
                    <a:pos x="T2" y="T3"/>
                  </a:cxn>
                  <a:cxn ang="0">
                    <a:pos x="T4" y="T5"/>
                  </a:cxn>
                  <a:cxn ang="0">
                    <a:pos x="T6" y="T7"/>
                  </a:cxn>
                  <a:cxn ang="0">
                    <a:pos x="T8" y="T9"/>
                  </a:cxn>
                </a:cxnLst>
                <a:rect l="0" t="0" r="r" b="b"/>
                <a:pathLst>
                  <a:path w="1471" h="1651">
                    <a:moveTo>
                      <a:pt x="1471" y="0"/>
                    </a:moveTo>
                    <a:lnTo>
                      <a:pt x="0" y="0"/>
                    </a:lnTo>
                    <a:lnTo>
                      <a:pt x="601" y="1651"/>
                    </a:lnTo>
                    <a:lnTo>
                      <a:pt x="1471" y="1651"/>
                    </a:lnTo>
                    <a:lnTo>
                      <a:pt x="14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26" name="Freeform 50">
                <a:extLst>
                  <a:ext uri="{FF2B5EF4-FFF2-40B4-BE49-F238E27FC236}">
                    <a16:creationId xmlns:a16="http://schemas.microsoft.com/office/drawing/2014/main" id="{A1FA4E3C-4D8D-23FB-3911-3FFDB8C53D84}"/>
                  </a:ext>
                </a:extLst>
              </p:cNvPr>
              <p:cNvSpPr>
                <a:spLocks/>
              </p:cNvSpPr>
              <p:nvPr/>
            </p:nvSpPr>
            <p:spPr bwMode="gray">
              <a:xfrm>
                <a:off x="3757613" y="1808163"/>
                <a:ext cx="2411413" cy="2230438"/>
              </a:xfrm>
              <a:custGeom>
                <a:avLst/>
                <a:gdLst>
                  <a:gd name="T0" fmla="*/ 0 w 1519"/>
                  <a:gd name="T1" fmla="*/ 1405 h 1405"/>
                  <a:gd name="T2" fmla="*/ 1519 w 1519"/>
                  <a:gd name="T3" fmla="*/ 1405 h 1405"/>
                  <a:gd name="T4" fmla="*/ 0 w 1519"/>
                  <a:gd name="T5" fmla="*/ 0 h 1405"/>
                  <a:gd name="T6" fmla="*/ 0 w 1519"/>
                  <a:gd name="T7" fmla="*/ 1405 h 1405"/>
                </a:gdLst>
                <a:ahLst/>
                <a:cxnLst>
                  <a:cxn ang="0">
                    <a:pos x="T0" y="T1"/>
                  </a:cxn>
                  <a:cxn ang="0">
                    <a:pos x="T2" y="T3"/>
                  </a:cxn>
                  <a:cxn ang="0">
                    <a:pos x="T4" y="T5"/>
                  </a:cxn>
                  <a:cxn ang="0">
                    <a:pos x="T6" y="T7"/>
                  </a:cxn>
                </a:cxnLst>
                <a:rect l="0" t="0" r="r" b="b"/>
                <a:pathLst>
                  <a:path w="1519" h="1405">
                    <a:moveTo>
                      <a:pt x="0" y="1405"/>
                    </a:moveTo>
                    <a:lnTo>
                      <a:pt x="1519" y="1405"/>
                    </a:lnTo>
                    <a:lnTo>
                      <a:pt x="0" y="0"/>
                    </a:lnTo>
                    <a:lnTo>
                      <a:pt x="0" y="1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27" name="Freeform 52">
                <a:extLst>
                  <a:ext uri="{FF2B5EF4-FFF2-40B4-BE49-F238E27FC236}">
                    <a16:creationId xmlns:a16="http://schemas.microsoft.com/office/drawing/2014/main" id="{E3AA77A6-8DB1-D7A4-1FC6-8CE4418000D2}"/>
                  </a:ext>
                </a:extLst>
              </p:cNvPr>
              <p:cNvSpPr>
                <a:spLocks/>
              </p:cNvSpPr>
              <p:nvPr/>
            </p:nvSpPr>
            <p:spPr bwMode="gray">
              <a:xfrm>
                <a:off x="3757613" y="1417638"/>
                <a:ext cx="3503613" cy="2620963"/>
              </a:xfrm>
              <a:custGeom>
                <a:avLst/>
                <a:gdLst>
                  <a:gd name="T0" fmla="*/ 0 w 2207"/>
                  <a:gd name="T1" fmla="*/ 0 h 1651"/>
                  <a:gd name="T2" fmla="*/ 0 w 2207"/>
                  <a:gd name="T3" fmla="*/ 258 h 1651"/>
                  <a:gd name="T4" fmla="*/ 1332 w 2207"/>
                  <a:gd name="T5" fmla="*/ 1651 h 1651"/>
                  <a:gd name="T6" fmla="*/ 2207 w 2207"/>
                  <a:gd name="T7" fmla="*/ 1651 h 1651"/>
                  <a:gd name="T8" fmla="*/ 1424 w 2207"/>
                  <a:gd name="T9" fmla="*/ 0 h 1651"/>
                  <a:gd name="T10" fmla="*/ 0 w 2207"/>
                  <a:gd name="T11" fmla="*/ 0 h 1651"/>
                </a:gdLst>
                <a:ahLst/>
                <a:cxnLst>
                  <a:cxn ang="0">
                    <a:pos x="T0" y="T1"/>
                  </a:cxn>
                  <a:cxn ang="0">
                    <a:pos x="T2" y="T3"/>
                  </a:cxn>
                  <a:cxn ang="0">
                    <a:pos x="T4" y="T5"/>
                  </a:cxn>
                  <a:cxn ang="0">
                    <a:pos x="T6" y="T7"/>
                  </a:cxn>
                  <a:cxn ang="0">
                    <a:pos x="T8" y="T9"/>
                  </a:cxn>
                  <a:cxn ang="0">
                    <a:pos x="T10" y="T11"/>
                  </a:cxn>
                </a:cxnLst>
                <a:rect l="0" t="0" r="r" b="b"/>
                <a:pathLst>
                  <a:path w="2207" h="1651">
                    <a:moveTo>
                      <a:pt x="0" y="0"/>
                    </a:moveTo>
                    <a:lnTo>
                      <a:pt x="0" y="258"/>
                    </a:lnTo>
                    <a:lnTo>
                      <a:pt x="1332" y="1651"/>
                    </a:lnTo>
                    <a:lnTo>
                      <a:pt x="2207" y="1651"/>
                    </a:lnTo>
                    <a:lnTo>
                      <a:pt x="142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28" name="Freeform 53">
                <a:extLst>
                  <a:ext uri="{FF2B5EF4-FFF2-40B4-BE49-F238E27FC236}">
                    <a16:creationId xmlns:a16="http://schemas.microsoft.com/office/drawing/2014/main" id="{7AE1AAE4-B303-3ADE-5B9F-3C72E924BE9C}"/>
                  </a:ext>
                </a:extLst>
              </p:cNvPr>
              <p:cNvSpPr>
                <a:spLocks noEditPoints="1"/>
              </p:cNvSpPr>
              <p:nvPr/>
            </p:nvSpPr>
            <p:spPr bwMode="gray">
              <a:xfrm>
                <a:off x="3581400" y="1271588"/>
                <a:ext cx="4949825" cy="3014663"/>
              </a:xfrm>
              <a:custGeom>
                <a:avLst/>
                <a:gdLst>
                  <a:gd name="T0" fmla="*/ 1300 w 1318"/>
                  <a:gd name="T1" fmla="*/ 0 h 802"/>
                  <a:gd name="T2" fmla="*/ 22 w 1318"/>
                  <a:gd name="T3" fmla="*/ 0 h 802"/>
                  <a:gd name="T4" fmla="*/ 0 w 1318"/>
                  <a:gd name="T5" fmla="*/ 18 h 802"/>
                  <a:gd name="T6" fmla="*/ 0 w 1318"/>
                  <a:gd name="T7" fmla="*/ 40 h 802"/>
                  <a:gd name="T8" fmla="*/ 0 w 1318"/>
                  <a:gd name="T9" fmla="*/ 784 h 802"/>
                  <a:gd name="T10" fmla="*/ 22 w 1318"/>
                  <a:gd name="T11" fmla="*/ 802 h 802"/>
                  <a:gd name="T12" fmla="*/ 1300 w 1318"/>
                  <a:gd name="T13" fmla="*/ 802 h 802"/>
                  <a:gd name="T14" fmla="*/ 1318 w 1318"/>
                  <a:gd name="T15" fmla="*/ 784 h 802"/>
                  <a:gd name="T16" fmla="*/ 1318 w 1318"/>
                  <a:gd name="T17" fmla="*/ 40 h 802"/>
                  <a:gd name="T18" fmla="*/ 1318 w 1318"/>
                  <a:gd name="T19" fmla="*/ 18 h 802"/>
                  <a:gd name="T20" fmla="*/ 1300 w 1318"/>
                  <a:gd name="T21" fmla="*/ 0 h 802"/>
                  <a:gd name="T22" fmla="*/ 1271 w 1318"/>
                  <a:gd name="T23" fmla="*/ 736 h 802"/>
                  <a:gd name="T24" fmla="*/ 47 w 1318"/>
                  <a:gd name="T25" fmla="*/ 736 h 802"/>
                  <a:gd name="T26" fmla="*/ 47 w 1318"/>
                  <a:gd name="T27" fmla="*/ 40 h 802"/>
                  <a:gd name="T28" fmla="*/ 1271 w 1318"/>
                  <a:gd name="T29" fmla="*/ 40 h 802"/>
                  <a:gd name="T30" fmla="*/ 1271 w 1318"/>
                  <a:gd name="T31" fmla="*/ 736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8" h="802">
                    <a:moveTo>
                      <a:pt x="1300" y="0"/>
                    </a:moveTo>
                    <a:cubicBezTo>
                      <a:pt x="22" y="0"/>
                      <a:pt x="22" y="0"/>
                      <a:pt x="22" y="0"/>
                    </a:cubicBezTo>
                    <a:cubicBezTo>
                      <a:pt x="11" y="0"/>
                      <a:pt x="0" y="9"/>
                      <a:pt x="0" y="18"/>
                    </a:cubicBezTo>
                    <a:cubicBezTo>
                      <a:pt x="0" y="40"/>
                      <a:pt x="0" y="40"/>
                      <a:pt x="0" y="40"/>
                    </a:cubicBezTo>
                    <a:cubicBezTo>
                      <a:pt x="0" y="784"/>
                      <a:pt x="0" y="784"/>
                      <a:pt x="0" y="784"/>
                    </a:cubicBezTo>
                    <a:cubicBezTo>
                      <a:pt x="0" y="793"/>
                      <a:pt x="11" y="802"/>
                      <a:pt x="22" y="802"/>
                    </a:cubicBezTo>
                    <a:cubicBezTo>
                      <a:pt x="1300" y="802"/>
                      <a:pt x="1300" y="802"/>
                      <a:pt x="1300" y="802"/>
                    </a:cubicBezTo>
                    <a:cubicBezTo>
                      <a:pt x="1311" y="802"/>
                      <a:pt x="1318" y="793"/>
                      <a:pt x="1318" y="784"/>
                    </a:cubicBezTo>
                    <a:cubicBezTo>
                      <a:pt x="1318" y="40"/>
                      <a:pt x="1318" y="40"/>
                      <a:pt x="1318" y="40"/>
                    </a:cubicBezTo>
                    <a:cubicBezTo>
                      <a:pt x="1318" y="18"/>
                      <a:pt x="1318" y="18"/>
                      <a:pt x="1318" y="18"/>
                    </a:cubicBezTo>
                    <a:cubicBezTo>
                      <a:pt x="1318" y="9"/>
                      <a:pt x="1311" y="0"/>
                      <a:pt x="1300" y="0"/>
                    </a:cubicBezTo>
                    <a:moveTo>
                      <a:pt x="1271" y="736"/>
                    </a:moveTo>
                    <a:cubicBezTo>
                      <a:pt x="47" y="736"/>
                      <a:pt x="47" y="736"/>
                      <a:pt x="47" y="736"/>
                    </a:cubicBezTo>
                    <a:cubicBezTo>
                      <a:pt x="47" y="40"/>
                      <a:pt x="47" y="40"/>
                      <a:pt x="47" y="40"/>
                    </a:cubicBezTo>
                    <a:cubicBezTo>
                      <a:pt x="1271" y="40"/>
                      <a:pt x="1271" y="40"/>
                      <a:pt x="1271" y="40"/>
                    </a:cubicBezTo>
                    <a:cubicBezTo>
                      <a:pt x="1271" y="736"/>
                      <a:pt x="1271" y="736"/>
                      <a:pt x="1271" y="736"/>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29" name="Rectangle 58">
                <a:extLst>
                  <a:ext uri="{FF2B5EF4-FFF2-40B4-BE49-F238E27FC236}">
                    <a16:creationId xmlns:a16="http://schemas.microsoft.com/office/drawing/2014/main" id="{EB951474-0879-8E75-A01C-BF8E54A6BD57}"/>
                  </a:ext>
                </a:extLst>
              </p:cNvPr>
              <p:cNvSpPr>
                <a:spLocks noChangeArrowheads="1"/>
              </p:cNvSpPr>
              <p:nvPr/>
            </p:nvSpPr>
            <p:spPr bwMode="gray">
              <a:xfrm>
                <a:off x="7929563" y="4162426"/>
                <a:ext cx="500063" cy="18415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0" name="Rectangle 59">
                <a:extLst>
                  <a:ext uri="{FF2B5EF4-FFF2-40B4-BE49-F238E27FC236}">
                    <a16:creationId xmlns:a16="http://schemas.microsoft.com/office/drawing/2014/main" id="{56D26E67-1380-9048-7256-B55028B02A91}"/>
                  </a:ext>
                </a:extLst>
              </p:cNvPr>
              <p:cNvSpPr>
                <a:spLocks noChangeArrowheads="1"/>
              </p:cNvSpPr>
              <p:nvPr/>
            </p:nvSpPr>
            <p:spPr bwMode="gray">
              <a:xfrm>
                <a:off x="3757613" y="4162426"/>
                <a:ext cx="498475" cy="18415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1" name="Freeform 60">
                <a:extLst>
                  <a:ext uri="{FF2B5EF4-FFF2-40B4-BE49-F238E27FC236}">
                    <a16:creationId xmlns:a16="http://schemas.microsoft.com/office/drawing/2014/main" id="{168B8404-3FBB-1EE8-56B8-050EBA3B2217}"/>
                  </a:ext>
                </a:extLst>
              </p:cNvPr>
              <p:cNvSpPr>
                <a:spLocks/>
              </p:cNvSpPr>
              <p:nvPr/>
            </p:nvSpPr>
            <p:spPr bwMode="gray">
              <a:xfrm>
                <a:off x="2619375" y="4316413"/>
                <a:ext cx="6951663" cy="1052513"/>
              </a:xfrm>
              <a:custGeom>
                <a:avLst/>
                <a:gdLst>
                  <a:gd name="T0" fmla="*/ 1851 w 1851"/>
                  <a:gd name="T1" fmla="*/ 280 h 280"/>
                  <a:gd name="T2" fmla="*/ 1851 w 1851"/>
                  <a:gd name="T3" fmla="*/ 280 h 280"/>
                  <a:gd name="T4" fmla="*/ 1845 w 1851"/>
                  <a:gd name="T5" fmla="*/ 269 h 280"/>
                  <a:gd name="T6" fmla="*/ 1612 w 1851"/>
                  <a:gd name="T7" fmla="*/ 23 h 280"/>
                  <a:gd name="T8" fmla="*/ 1563 w 1851"/>
                  <a:gd name="T9" fmla="*/ 0 h 280"/>
                  <a:gd name="T10" fmla="*/ 288 w 1851"/>
                  <a:gd name="T11" fmla="*/ 0 h 280"/>
                  <a:gd name="T12" fmla="*/ 242 w 1851"/>
                  <a:gd name="T13" fmla="*/ 20 h 280"/>
                  <a:gd name="T14" fmla="*/ 9 w 1851"/>
                  <a:gd name="T15" fmla="*/ 269 h 280"/>
                  <a:gd name="T16" fmla="*/ 0 w 1851"/>
                  <a:gd name="T17" fmla="*/ 280 h 280"/>
                  <a:gd name="T18" fmla="*/ 1851 w 1851"/>
                  <a:gd name="T1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1" h="280">
                    <a:moveTo>
                      <a:pt x="1851" y="280"/>
                    </a:moveTo>
                    <a:cubicBezTo>
                      <a:pt x="1851" y="280"/>
                      <a:pt x="1851" y="280"/>
                      <a:pt x="1851" y="280"/>
                    </a:cubicBezTo>
                    <a:cubicBezTo>
                      <a:pt x="1851" y="275"/>
                      <a:pt x="1848" y="272"/>
                      <a:pt x="1845" y="269"/>
                    </a:cubicBezTo>
                    <a:cubicBezTo>
                      <a:pt x="1612" y="23"/>
                      <a:pt x="1612" y="23"/>
                      <a:pt x="1612" y="23"/>
                    </a:cubicBezTo>
                    <a:cubicBezTo>
                      <a:pt x="1601" y="12"/>
                      <a:pt x="1580" y="0"/>
                      <a:pt x="1563" y="0"/>
                    </a:cubicBezTo>
                    <a:cubicBezTo>
                      <a:pt x="576" y="0"/>
                      <a:pt x="288" y="0"/>
                      <a:pt x="288" y="0"/>
                    </a:cubicBezTo>
                    <a:cubicBezTo>
                      <a:pt x="273" y="0"/>
                      <a:pt x="250" y="12"/>
                      <a:pt x="242" y="20"/>
                    </a:cubicBezTo>
                    <a:cubicBezTo>
                      <a:pt x="9" y="269"/>
                      <a:pt x="9" y="269"/>
                      <a:pt x="9" y="269"/>
                    </a:cubicBezTo>
                    <a:cubicBezTo>
                      <a:pt x="3" y="272"/>
                      <a:pt x="0" y="278"/>
                      <a:pt x="0" y="280"/>
                    </a:cubicBezTo>
                    <a:lnTo>
                      <a:pt x="1851" y="28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2" name="Freeform 62">
                <a:extLst>
                  <a:ext uri="{FF2B5EF4-FFF2-40B4-BE49-F238E27FC236}">
                    <a16:creationId xmlns:a16="http://schemas.microsoft.com/office/drawing/2014/main" id="{3AE6E283-DAC5-8CB6-18C8-60B25843E2C0}"/>
                  </a:ext>
                </a:extLst>
              </p:cNvPr>
              <p:cNvSpPr>
                <a:spLocks/>
              </p:cNvSpPr>
              <p:nvPr/>
            </p:nvSpPr>
            <p:spPr bwMode="gray">
              <a:xfrm>
                <a:off x="2619375" y="5301572"/>
                <a:ext cx="6951663" cy="150813"/>
              </a:xfrm>
              <a:custGeom>
                <a:avLst/>
                <a:gdLst>
                  <a:gd name="T0" fmla="*/ 0 w 1851"/>
                  <a:gd name="T1" fmla="*/ 31 h 72"/>
                  <a:gd name="T2" fmla="*/ 0 w 1851"/>
                  <a:gd name="T3" fmla="*/ 30 h 72"/>
                  <a:gd name="T4" fmla="*/ 37 w 1851"/>
                  <a:gd name="T5" fmla="*/ 72 h 72"/>
                  <a:gd name="T6" fmla="*/ 1817 w 1851"/>
                  <a:gd name="T7" fmla="*/ 72 h 72"/>
                  <a:gd name="T8" fmla="*/ 1851 w 1851"/>
                  <a:gd name="T9" fmla="*/ 30 h 72"/>
                  <a:gd name="T10" fmla="*/ 1851 w 1851"/>
                  <a:gd name="T11" fmla="*/ 31 h 72"/>
                  <a:gd name="T12" fmla="*/ 0 w 1851"/>
                  <a:gd name="T13" fmla="*/ 31 h 72"/>
                </a:gdLst>
                <a:ahLst/>
                <a:cxnLst>
                  <a:cxn ang="0">
                    <a:pos x="T0" y="T1"/>
                  </a:cxn>
                  <a:cxn ang="0">
                    <a:pos x="T2" y="T3"/>
                  </a:cxn>
                  <a:cxn ang="0">
                    <a:pos x="T4" y="T5"/>
                  </a:cxn>
                  <a:cxn ang="0">
                    <a:pos x="T6" y="T7"/>
                  </a:cxn>
                  <a:cxn ang="0">
                    <a:pos x="T8" y="T9"/>
                  </a:cxn>
                  <a:cxn ang="0">
                    <a:pos x="T10" y="T11"/>
                  </a:cxn>
                  <a:cxn ang="0">
                    <a:pos x="T12" y="T13"/>
                  </a:cxn>
                </a:cxnLst>
                <a:rect l="0" t="0" r="r" b="b"/>
                <a:pathLst>
                  <a:path w="1851" h="72">
                    <a:moveTo>
                      <a:pt x="0" y="31"/>
                    </a:moveTo>
                    <a:cubicBezTo>
                      <a:pt x="0" y="61"/>
                      <a:pt x="0" y="30"/>
                      <a:pt x="0" y="30"/>
                    </a:cubicBezTo>
                    <a:cubicBezTo>
                      <a:pt x="0" y="56"/>
                      <a:pt x="17" y="72"/>
                      <a:pt x="37" y="72"/>
                    </a:cubicBezTo>
                    <a:cubicBezTo>
                      <a:pt x="1528" y="72"/>
                      <a:pt x="1817" y="72"/>
                      <a:pt x="1817" y="72"/>
                    </a:cubicBezTo>
                    <a:cubicBezTo>
                      <a:pt x="1834" y="72"/>
                      <a:pt x="1851" y="56"/>
                      <a:pt x="1851" y="30"/>
                    </a:cubicBezTo>
                    <a:cubicBezTo>
                      <a:pt x="1851" y="0"/>
                      <a:pt x="1851" y="31"/>
                      <a:pt x="1851" y="31"/>
                    </a:cubicBezTo>
                    <a:lnTo>
                      <a:pt x="0" y="31"/>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3" name="Freeform 63">
                <a:extLst>
                  <a:ext uri="{FF2B5EF4-FFF2-40B4-BE49-F238E27FC236}">
                    <a16:creationId xmlns:a16="http://schemas.microsoft.com/office/drawing/2014/main" id="{5839CA19-1D79-007D-DB2D-17DBD1BCBCDA}"/>
                  </a:ext>
                </a:extLst>
              </p:cNvPr>
              <p:cNvSpPr>
                <a:spLocks/>
              </p:cNvSpPr>
              <p:nvPr/>
            </p:nvSpPr>
            <p:spPr bwMode="gray">
              <a:xfrm>
                <a:off x="5330825" y="4978401"/>
                <a:ext cx="1525588" cy="300038"/>
              </a:xfrm>
              <a:custGeom>
                <a:avLst/>
                <a:gdLst>
                  <a:gd name="T0" fmla="*/ 20 w 406"/>
                  <a:gd name="T1" fmla="*/ 80 h 80"/>
                  <a:gd name="T2" fmla="*/ 4 w 406"/>
                  <a:gd name="T3" fmla="*/ 64 h 80"/>
                  <a:gd name="T4" fmla="*/ 24 w 406"/>
                  <a:gd name="T5" fmla="*/ 17 h 80"/>
                  <a:gd name="T6" fmla="*/ 56 w 406"/>
                  <a:gd name="T7" fmla="*/ 0 h 80"/>
                  <a:gd name="T8" fmla="*/ 350 w 406"/>
                  <a:gd name="T9" fmla="*/ 0 h 80"/>
                  <a:gd name="T10" fmla="*/ 379 w 406"/>
                  <a:gd name="T11" fmla="*/ 17 h 80"/>
                  <a:gd name="T12" fmla="*/ 403 w 406"/>
                  <a:gd name="T13" fmla="*/ 64 h 80"/>
                  <a:gd name="T14" fmla="*/ 383 w 406"/>
                  <a:gd name="T15" fmla="*/ 80 h 80"/>
                  <a:gd name="T16" fmla="*/ 20 w 406"/>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80">
                    <a:moveTo>
                      <a:pt x="20" y="80"/>
                    </a:moveTo>
                    <a:cubicBezTo>
                      <a:pt x="8" y="80"/>
                      <a:pt x="0" y="72"/>
                      <a:pt x="4" y="64"/>
                    </a:cubicBezTo>
                    <a:cubicBezTo>
                      <a:pt x="24" y="17"/>
                      <a:pt x="24" y="17"/>
                      <a:pt x="24" y="17"/>
                    </a:cubicBezTo>
                    <a:cubicBezTo>
                      <a:pt x="28" y="8"/>
                      <a:pt x="44" y="0"/>
                      <a:pt x="56" y="0"/>
                    </a:cubicBezTo>
                    <a:cubicBezTo>
                      <a:pt x="350" y="0"/>
                      <a:pt x="350" y="0"/>
                      <a:pt x="350" y="0"/>
                    </a:cubicBezTo>
                    <a:cubicBezTo>
                      <a:pt x="362" y="0"/>
                      <a:pt x="374" y="8"/>
                      <a:pt x="379" y="17"/>
                    </a:cubicBezTo>
                    <a:cubicBezTo>
                      <a:pt x="403" y="64"/>
                      <a:pt x="403" y="64"/>
                      <a:pt x="403" y="64"/>
                    </a:cubicBezTo>
                    <a:cubicBezTo>
                      <a:pt x="406" y="72"/>
                      <a:pt x="398" y="80"/>
                      <a:pt x="383" y="80"/>
                    </a:cubicBezTo>
                    <a:lnTo>
                      <a:pt x="20" y="8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4" name="Freeform 66">
                <a:extLst>
                  <a:ext uri="{FF2B5EF4-FFF2-40B4-BE49-F238E27FC236}">
                    <a16:creationId xmlns:a16="http://schemas.microsoft.com/office/drawing/2014/main" id="{07919DF2-AE75-51FB-20C5-5099C1B1C445}"/>
                  </a:ext>
                </a:extLst>
              </p:cNvPr>
              <p:cNvSpPr>
                <a:spLocks/>
              </p:cNvSpPr>
              <p:nvPr/>
            </p:nvSpPr>
            <p:spPr bwMode="gray">
              <a:xfrm>
                <a:off x="3686175" y="4376738"/>
                <a:ext cx="4814888" cy="541338"/>
              </a:xfrm>
              <a:custGeom>
                <a:avLst/>
                <a:gdLst>
                  <a:gd name="T0" fmla="*/ 1167 w 1282"/>
                  <a:gd name="T1" fmla="*/ 21 h 144"/>
                  <a:gd name="T2" fmla="*/ 1121 w 1282"/>
                  <a:gd name="T3" fmla="*/ 0 h 144"/>
                  <a:gd name="T4" fmla="*/ 164 w 1282"/>
                  <a:gd name="T5" fmla="*/ 0 h 144"/>
                  <a:gd name="T6" fmla="*/ 118 w 1282"/>
                  <a:gd name="T7" fmla="*/ 21 h 144"/>
                  <a:gd name="T8" fmla="*/ 0 w 1282"/>
                  <a:gd name="T9" fmla="*/ 144 h 144"/>
                  <a:gd name="T10" fmla="*/ 1282 w 1282"/>
                  <a:gd name="T11" fmla="*/ 144 h 144"/>
                  <a:gd name="T12" fmla="*/ 1167 w 1282"/>
                  <a:gd name="T13" fmla="*/ 21 h 144"/>
                </a:gdLst>
                <a:ahLst/>
                <a:cxnLst>
                  <a:cxn ang="0">
                    <a:pos x="T0" y="T1"/>
                  </a:cxn>
                  <a:cxn ang="0">
                    <a:pos x="T2" y="T3"/>
                  </a:cxn>
                  <a:cxn ang="0">
                    <a:pos x="T4" y="T5"/>
                  </a:cxn>
                  <a:cxn ang="0">
                    <a:pos x="T6" y="T7"/>
                  </a:cxn>
                  <a:cxn ang="0">
                    <a:pos x="T8" y="T9"/>
                  </a:cxn>
                  <a:cxn ang="0">
                    <a:pos x="T10" y="T11"/>
                  </a:cxn>
                  <a:cxn ang="0">
                    <a:pos x="T12" y="T13"/>
                  </a:cxn>
                </a:cxnLst>
                <a:rect l="0" t="0" r="r" b="b"/>
                <a:pathLst>
                  <a:path w="1282" h="144">
                    <a:moveTo>
                      <a:pt x="1167" y="21"/>
                    </a:moveTo>
                    <a:cubicBezTo>
                      <a:pt x="1155" y="9"/>
                      <a:pt x="1135" y="0"/>
                      <a:pt x="1121" y="0"/>
                    </a:cubicBezTo>
                    <a:cubicBezTo>
                      <a:pt x="164" y="0"/>
                      <a:pt x="164" y="0"/>
                      <a:pt x="164" y="0"/>
                    </a:cubicBezTo>
                    <a:cubicBezTo>
                      <a:pt x="150" y="0"/>
                      <a:pt x="130" y="9"/>
                      <a:pt x="118" y="21"/>
                    </a:cubicBezTo>
                    <a:cubicBezTo>
                      <a:pt x="0" y="144"/>
                      <a:pt x="0" y="144"/>
                      <a:pt x="0" y="144"/>
                    </a:cubicBezTo>
                    <a:cubicBezTo>
                      <a:pt x="1282" y="144"/>
                      <a:pt x="1282" y="144"/>
                      <a:pt x="1282" y="144"/>
                    </a:cubicBezTo>
                    <a:lnTo>
                      <a:pt x="1167" y="2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sp>
            <p:nvSpPr>
              <p:cNvPr id="35" name="Freeform 67">
                <a:extLst>
                  <a:ext uri="{FF2B5EF4-FFF2-40B4-BE49-F238E27FC236}">
                    <a16:creationId xmlns:a16="http://schemas.microsoft.com/office/drawing/2014/main" id="{0F45D6D5-E51A-5407-AC36-C9BCD6AAACC5}"/>
                  </a:ext>
                </a:extLst>
              </p:cNvPr>
              <p:cNvSpPr>
                <a:spLocks noEditPoints="1"/>
              </p:cNvSpPr>
              <p:nvPr/>
            </p:nvSpPr>
            <p:spPr bwMode="gray">
              <a:xfrm>
                <a:off x="3865563" y="4437062"/>
                <a:ext cx="4424364" cy="420688"/>
              </a:xfrm>
              <a:custGeom>
                <a:avLst/>
                <a:gdLst>
                  <a:gd name="T0" fmla="*/ 190 w 1178"/>
                  <a:gd name="T1" fmla="*/ 1 h 112"/>
                  <a:gd name="T2" fmla="*/ 255 w 1178"/>
                  <a:gd name="T3" fmla="*/ 8 h 112"/>
                  <a:gd name="T4" fmla="*/ 456 w 1178"/>
                  <a:gd name="T5" fmla="*/ 1 h 112"/>
                  <a:gd name="T6" fmla="*/ 460 w 1178"/>
                  <a:gd name="T7" fmla="*/ 8 h 112"/>
                  <a:gd name="T8" fmla="*/ 585 w 1178"/>
                  <a:gd name="T9" fmla="*/ 1 h 112"/>
                  <a:gd name="T10" fmla="*/ 712 w 1178"/>
                  <a:gd name="T11" fmla="*/ 1 h 112"/>
                  <a:gd name="T12" fmla="*/ 724 w 1178"/>
                  <a:gd name="T13" fmla="*/ 8 h 112"/>
                  <a:gd name="T14" fmla="*/ 920 w 1178"/>
                  <a:gd name="T15" fmla="*/ 8 h 112"/>
                  <a:gd name="T16" fmla="*/ 924 w 1178"/>
                  <a:gd name="T17" fmla="*/ 1 h 112"/>
                  <a:gd name="T18" fmla="*/ 1076 w 1178"/>
                  <a:gd name="T19" fmla="*/ 8 h 112"/>
                  <a:gd name="T20" fmla="*/ 154 w 1178"/>
                  <a:gd name="T21" fmla="*/ 28 h 112"/>
                  <a:gd name="T22" fmla="*/ 303 w 1178"/>
                  <a:gd name="T23" fmla="*/ 10 h 112"/>
                  <a:gd name="T24" fmla="*/ 371 w 1178"/>
                  <a:gd name="T25" fmla="*/ 28 h 112"/>
                  <a:gd name="T26" fmla="*/ 504 w 1178"/>
                  <a:gd name="T27" fmla="*/ 10 h 112"/>
                  <a:gd name="T28" fmla="*/ 509 w 1178"/>
                  <a:gd name="T29" fmla="*/ 28 h 112"/>
                  <a:gd name="T30" fmla="*/ 645 w 1178"/>
                  <a:gd name="T31" fmla="*/ 28 h 112"/>
                  <a:gd name="T32" fmla="*/ 772 w 1178"/>
                  <a:gd name="T33" fmla="*/ 28 h 112"/>
                  <a:gd name="T34" fmla="*/ 839 w 1178"/>
                  <a:gd name="T35" fmla="*/ 11 h 112"/>
                  <a:gd name="T36" fmla="*/ 986 w 1178"/>
                  <a:gd name="T37" fmla="*/ 28 h 112"/>
                  <a:gd name="T38" fmla="*/ 995 w 1178"/>
                  <a:gd name="T39" fmla="*/ 28 h 112"/>
                  <a:gd name="T40" fmla="*/ 252 w 1178"/>
                  <a:gd name="T41" fmla="*/ 30 h 112"/>
                  <a:gd name="T42" fmla="*/ 262 w 1178"/>
                  <a:gd name="T43" fmla="*/ 30 h 112"/>
                  <a:gd name="T44" fmla="*/ 396 w 1178"/>
                  <a:gd name="T45" fmla="*/ 47 h 112"/>
                  <a:gd name="T46" fmla="*/ 533 w 1178"/>
                  <a:gd name="T47" fmla="*/ 30 h 112"/>
                  <a:gd name="T48" fmla="*/ 539 w 1178"/>
                  <a:gd name="T49" fmla="*/ 47 h 112"/>
                  <a:gd name="T50" fmla="*/ 745 w 1178"/>
                  <a:gd name="T51" fmla="*/ 47 h 112"/>
                  <a:gd name="T52" fmla="*/ 816 w 1178"/>
                  <a:gd name="T53" fmla="*/ 47 h 112"/>
                  <a:gd name="T54" fmla="*/ 963 w 1178"/>
                  <a:gd name="T55" fmla="*/ 47 h 112"/>
                  <a:gd name="T56" fmla="*/ 973 w 1178"/>
                  <a:gd name="T57" fmla="*/ 47 h 112"/>
                  <a:gd name="T58" fmla="*/ 1049 w 1178"/>
                  <a:gd name="T59" fmla="*/ 47 h 112"/>
                  <a:gd name="T60" fmla="*/ 255 w 1178"/>
                  <a:gd name="T61" fmla="*/ 49 h 112"/>
                  <a:gd name="T62" fmla="*/ 318 w 1178"/>
                  <a:gd name="T63" fmla="*/ 68 h 112"/>
                  <a:gd name="T64" fmla="*/ 475 w 1178"/>
                  <a:gd name="T65" fmla="*/ 49 h 112"/>
                  <a:gd name="T66" fmla="*/ 480 w 1178"/>
                  <a:gd name="T67" fmla="*/ 68 h 112"/>
                  <a:gd name="T68" fmla="*/ 619 w 1178"/>
                  <a:gd name="T69" fmla="*/ 49 h 112"/>
                  <a:gd name="T70" fmla="*/ 700 w 1178"/>
                  <a:gd name="T71" fmla="*/ 49 h 112"/>
                  <a:gd name="T72" fmla="*/ 779 w 1178"/>
                  <a:gd name="T73" fmla="*/ 68 h 112"/>
                  <a:gd name="T74" fmla="*/ 999 w 1178"/>
                  <a:gd name="T75" fmla="*/ 67 h 112"/>
                  <a:gd name="T76" fmla="*/ 1118 w 1178"/>
                  <a:gd name="T77" fmla="*/ 49 h 112"/>
                  <a:gd name="T78" fmla="*/ 205 w 1178"/>
                  <a:gd name="T79" fmla="*/ 70 h 112"/>
                  <a:gd name="T80" fmla="*/ 278 w 1178"/>
                  <a:gd name="T81" fmla="*/ 89 h 112"/>
                  <a:gd name="T82" fmla="*/ 427 w 1178"/>
                  <a:gd name="T83" fmla="*/ 89 h 112"/>
                  <a:gd name="T84" fmla="*/ 519 w 1178"/>
                  <a:gd name="T85" fmla="*/ 70 h 112"/>
                  <a:gd name="T86" fmla="*/ 594 w 1178"/>
                  <a:gd name="T87" fmla="*/ 70 h 112"/>
                  <a:gd name="T88" fmla="*/ 742 w 1178"/>
                  <a:gd name="T89" fmla="*/ 89 h 112"/>
                  <a:gd name="T90" fmla="*/ 887 w 1178"/>
                  <a:gd name="T91" fmla="*/ 70 h 112"/>
                  <a:gd name="T92" fmla="*/ 909 w 1178"/>
                  <a:gd name="T93" fmla="*/ 88 h 112"/>
                  <a:gd name="T94" fmla="*/ 19 w 1178"/>
                  <a:gd name="T95" fmla="*/ 92 h 112"/>
                  <a:gd name="T96" fmla="*/ 150 w 1178"/>
                  <a:gd name="T97" fmla="*/ 112 h 112"/>
                  <a:gd name="T98" fmla="*/ 160 w 1178"/>
                  <a:gd name="T99" fmla="*/ 112 h 112"/>
                  <a:gd name="T100" fmla="*/ 348 w 1178"/>
                  <a:gd name="T101" fmla="*/ 111 h 112"/>
                  <a:gd name="T102" fmla="*/ 841 w 1178"/>
                  <a:gd name="T103" fmla="*/ 90 h 112"/>
                  <a:gd name="T104" fmla="*/ 936 w 1178"/>
                  <a:gd name="T105" fmla="*/ 101 h 112"/>
                  <a:gd name="T106" fmla="*/ 1014 w 1178"/>
                  <a:gd name="T107" fmla="*/ 99 h 112"/>
                  <a:gd name="T108" fmla="*/ 1016 w 1178"/>
                  <a:gd name="T109" fmla="*/ 10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8" h="112">
                    <a:moveTo>
                      <a:pt x="181" y="1"/>
                    </a:moveTo>
                    <a:cubicBezTo>
                      <a:pt x="156" y="1"/>
                      <a:pt x="132" y="1"/>
                      <a:pt x="107" y="1"/>
                    </a:cubicBezTo>
                    <a:cubicBezTo>
                      <a:pt x="104" y="4"/>
                      <a:pt x="102" y="5"/>
                      <a:pt x="99" y="8"/>
                    </a:cubicBezTo>
                    <a:cubicBezTo>
                      <a:pt x="124" y="8"/>
                      <a:pt x="149" y="8"/>
                      <a:pt x="174" y="8"/>
                    </a:cubicBezTo>
                    <a:cubicBezTo>
                      <a:pt x="177" y="5"/>
                      <a:pt x="178" y="4"/>
                      <a:pt x="181" y="1"/>
                    </a:cubicBezTo>
                    <a:close/>
                    <a:moveTo>
                      <a:pt x="252" y="1"/>
                    </a:moveTo>
                    <a:cubicBezTo>
                      <a:pt x="231" y="1"/>
                      <a:pt x="210" y="1"/>
                      <a:pt x="190" y="1"/>
                    </a:cubicBezTo>
                    <a:cubicBezTo>
                      <a:pt x="187" y="4"/>
                      <a:pt x="185" y="5"/>
                      <a:pt x="183" y="8"/>
                    </a:cubicBezTo>
                    <a:cubicBezTo>
                      <a:pt x="205" y="8"/>
                      <a:pt x="225" y="8"/>
                      <a:pt x="247" y="8"/>
                    </a:cubicBezTo>
                    <a:cubicBezTo>
                      <a:pt x="249" y="5"/>
                      <a:pt x="250" y="4"/>
                      <a:pt x="252" y="1"/>
                    </a:cubicBezTo>
                    <a:close/>
                    <a:moveTo>
                      <a:pt x="317" y="8"/>
                    </a:moveTo>
                    <a:cubicBezTo>
                      <a:pt x="319" y="5"/>
                      <a:pt x="320" y="4"/>
                      <a:pt x="322" y="1"/>
                    </a:cubicBezTo>
                    <a:cubicBezTo>
                      <a:pt x="301" y="1"/>
                      <a:pt x="281" y="1"/>
                      <a:pt x="261" y="1"/>
                    </a:cubicBezTo>
                    <a:cubicBezTo>
                      <a:pt x="259" y="4"/>
                      <a:pt x="258" y="5"/>
                      <a:pt x="255" y="8"/>
                    </a:cubicBezTo>
                    <a:cubicBezTo>
                      <a:pt x="276" y="8"/>
                      <a:pt x="296" y="8"/>
                      <a:pt x="317" y="8"/>
                    </a:cubicBezTo>
                    <a:close/>
                    <a:moveTo>
                      <a:pt x="389" y="1"/>
                    </a:moveTo>
                    <a:cubicBezTo>
                      <a:pt x="370" y="1"/>
                      <a:pt x="350" y="1"/>
                      <a:pt x="331" y="1"/>
                    </a:cubicBezTo>
                    <a:cubicBezTo>
                      <a:pt x="329" y="4"/>
                      <a:pt x="328" y="5"/>
                      <a:pt x="326" y="8"/>
                    </a:cubicBezTo>
                    <a:cubicBezTo>
                      <a:pt x="347" y="8"/>
                      <a:pt x="365" y="8"/>
                      <a:pt x="387" y="8"/>
                    </a:cubicBezTo>
                    <a:cubicBezTo>
                      <a:pt x="387" y="5"/>
                      <a:pt x="388" y="4"/>
                      <a:pt x="389" y="1"/>
                    </a:cubicBezTo>
                    <a:close/>
                    <a:moveTo>
                      <a:pt x="456" y="1"/>
                    </a:moveTo>
                    <a:cubicBezTo>
                      <a:pt x="436" y="1"/>
                      <a:pt x="417" y="1"/>
                      <a:pt x="399" y="1"/>
                    </a:cubicBezTo>
                    <a:cubicBezTo>
                      <a:pt x="397" y="4"/>
                      <a:pt x="396" y="5"/>
                      <a:pt x="395" y="8"/>
                    </a:cubicBezTo>
                    <a:cubicBezTo>
                      <a:pt x="415" y="8"/>
                      <a:pt x="433" y="8"/>
                      <a:pt x="453" y="8"/>
                    </a:cubicBezTo>
                    <a:cubicBezTo>
                      <a:pt x="454" y="5"/>
                      <a:pt x="455" y="4"/>
                      <a:pt x="456" y="1"/>
                    </a:cubicBezTo>
                    <a:close/>
                    <a:moveTo>
                      <a:pt x="520" y="1"/>
                    </a:moveTo>
                    <a:cubicBezTo>
                      <a:pt x="500" y="1"/>
                      <a:pt x="482" y="1"/>
                      <a:pt x="463" y="1"/>
                    </a:cubicBezTo>
                    <a:cubicBezTo>
                      <a:pt x="462" y="4"/>
                      <a:pt x="461" y="5"/>
                      <a:pt x="460" y="8"/>
                    </a:cubicBezTo>
                    <a:cubicBezTo>
                      <a:pt x="481" y="8"/>
                      <a:pt x="498" y="8"/>
                      <a:pt x="518" y="8"/>
                    </a:cubicBezTo>
                    <a:cubicBezTo>
                      <a:pt x="519" y="5"/>
                      <a:pt x="519" y="4"/>
                      <a:pt x="520" y="1"/>
                    </a:cubicBezTo>
                    <a:close/>
                    <a:moveTo>
                      <a:pt x="585" y="1"/>
                    </a:moveTo>
                    <a:cubicBezTo>
                      <a:pt x="566" y="1"/>
                      <a:pt x="547" y="1"/>
                      <a:pt x="528" y="1"/>
                    </a:cubicBezTo>
                    <a:cubicBezTo>
                      <a:pt x="528" y="4"/>
                      <a:pt x="528" y="5"/>
                      <a:pt x="528" y="8"/>
                    </a:cubicBezTo>
                    <a:cubicBezTo>
                      <a:pt x="548" y="8"/>
                      <a:pt x="565" y="8"/>
                      <a:pt x="585" y="8"/>
                    </a:cubicBezTo>
                    <a:cubicBezTo>
                      <a:pt x="585" y="5"/>
                      <a:pt x="585" y="4"/>
                      <a:pt x="585" y="1"/>
                    </a:cubicBezTo>
                    <a:close/>
                    <a:moveTo>
                      <a:pt x="650" y="8"/>
                    </a:moveTo>
                    <a:cubicBezTo>
                      <a:pt x="650" y="5"/>
                      <a:pt x="649" y="4"/>
                      <a:pt x="648" y="1"/>
                    </a:cubicBezTo>
                    <a:cubicBezTo>
                      <a:pt x="628" y="1"/>
                      <a:pt x="612" y="1"/>
                      <a:pt x="592" y="1"/>
                    </a:cubicBezTo>
                    <a:cubicBezTo>
                      <a:pt x="592" y="4"/>
                      <a:pt x="592" y="5"/>
                      <a:pt x="592" y="8"/>
                    </a:cubicBezTo>
                    <a:cubicBezTo>
                      <a:pt x="613" y="8"/>
                      <a:pt x="630" y="8"/>
                      <a:pt x="650" y="8"/>
                    </a:cubicBezTo>
                    <a:close/>
                    <a:moveTo>
                      <a:pt x="715" y="8"/>
                    </a:moveTo>
                    <a:cubicBezTo>
                      <a:pt x="714" y="5"/>
                      <a:pt x="713" y="4"/>
                      <a:pt x="712" y="1"/>
                    </a:cubicBezTo>
                    <a:cubicBezTo>
                      <a:pt x="693" y="1"/>
                      <a:pt x="675" y="1"/>
                      <a:pt x="656" y="1"/>
                    </a:cubicBezTo>
                    <a:cubicBezTo>
                      <a:pt x="656" y="4"/>
                      <a:pt x="657" y="5"/>
                      <a:pt x="658" y="8"/>
                    </a:cubicBezTo>
                    <a:cubicBezTo>
                      <a:pt x="677" y="8"/>
                      <a:pt x="695" y="8"/>
                      <a:pt x="715" y="8"/>
                    </a:cubicBezTo>
                    <a:close/>
                    <a:moveTo>
                      <a:pt x="782" y="8"/>
                    </a:moveTo>
                    <a:cubicBezTo>
                      <a:pt x="781" y="5"/>
                      <a:pt x="780" y="4"/>
                      <a:pt x="778" y="1"/>
                    </a:cubicBezTo>
                    <a:cubicBezTo>
                      <a:pt x="758" y="1"/>
                      <a:pt x="740" y="1"/>
                      <a:pt x="721" y="1"/>
                    </a:cubicBezTo>
                    <a:cubicBezTo>
                      <a:pt x="722" y="4"/>
                      <a:pt x="723" y="5"/>
                      <a:pt x="724" y="8"/>
                    </a:cubicBezTo>
                    <a:cubicBezTo>
                      <a:pt x="744" y="8"/>
                      <a:pt x="761" y="8"/>
                      <a:pt x="782" y="8"/>
                    </a:cubicBezTo>
                    <a:close/>
                    <a:moveTo>
                      <a:pt x="850" y="8"/>
                    </a:moveTo>
                    <a:cubicBezTo>
                      <a:pt x="848" y="5"/>
                      <a:pt x="847" y="4"/>
                      <a:pt x="844" y="1"/>
                    </a:cubicBezTo>
                    <a:cubicBezTo>
                      <a:pt x="823" y="1"/>
                      <a:pt x="806" y="1"/>
                      <a:pt x="785" y="1"/>
                    </a:cubicBezTo>
                    <a:cubicBezTo>
                      <a:pt x="787" y="4"/>
                      <a:pt x="788" y="5"/>
                      <a:pt x="789" y="8"/>
                    </a:cubicBezTo>
                    <a:cubicBezTo>
                      <a:pt x="810" y="8"/>
                      <a:pt x="829" y="8"/>
                      <a:pt x="850" y="8"/>
                    </a:cubicBezTo>
                    <a:close/>
                    <a:moveTo>
                      <a:pt x="920" y="8"/>
                    </a:moveTo>
                    <a:cubicBezTo>
                      <a:pt x="918" y="5"/>
                      <a:pt x="916" y="4"/>
                      <a:pt x="914" y="1"/>
                    </a:cubicBezTo>
                    <a:cubicBezTo>
                      <a:pt x="893" y="1"/>
                      <a:pt x="875" y="1"/>
                      <a:pt x="853" y="1"/>
                    </a:cubicBezTo>
                    <a:cubicBezTo>
                      <a:pt x="855" y="4"/>
                      <a:pt x="856" y="5"/>
                      <a:pt x="859" y="8"/>
                    </a:cubicBezTo>
                    <a:cubicBezTo>
                      <a:pt x="880" y="8"/>
                      <a:pt x="899" y="8"/>
                      <a:pt x="920" y="8"/>
                    </a:cubicBezTo>
                    <a:close/>
                    <a:moveTo>
                      <a:pt x="994" y="8"/>
                    </a:moveTo>
                    <a:cubicBezTo>
                      <a:pt x="991" y="5"/>
                      <a:pt x="989" y="4"/>
                      <a:pt x="987" y="0"/>
                    </a:cubicBezTo>
                    <a:cubicBezTo>
                      <a:pt x="964" y="0"/>
                      <a:pt x="945" y="0"/>
                      <a:pt x="924" y="1"/>
                    </a:cubicBezTo>
                    <a:cubicBezTo>
                      <a:pt x="927" y="4"/>
                      <a:pt x="927" y="5"/>
                      <a:pt x="930" y="8"/>
                    </a:cubicBezTo>
                    <a:cubicBezTo>
                      <a:pt x="952" y="8"/>
                      <a:pt x="972" y="8"/>
                      <a:pt x="994" y="8"/>
                    </a:cubicBezTo>
                    <a:close/>
                    <a:moveTo>
                      <a:pt x="1076" y="8"/>
                    </a:moveTo>
                    <a:cubicBezTo>
                      <a:pt x="1074" y="5"/>
                      <a:pt x="1072" y="4"/>
                      <a:pt x="1069" y="0"/>
                    </a:cubicBezTo>
                    <a:cubicBezTo>
                      <a:pt x="1044" y="0"/>
                      <a:pt x="1020" y="0"/>
                      <a:pt x="996" y="0"/>
                    </a:cubicBezTo>
                    <a:cubicBezTo>
                      <a:pt x="999" y="4"/>
                      <a:pt x="1000" y="5"/>
                      <a:pt x="1003" y="8"/>
                    </a:cubicBezTo>
                    <a:cubicBezTo>
                      <a:pt x="1027" y="8"/>
                      <a:pt x="1052" y="8"/>
                      <a:pt x="1076" y="8"/>
                    </a:cubicBezTo>
                    <a:close/>
                    <a:moveTo>
                      <a:pt x="146" y="28"/>
                    </a:moveTo>
                    <a:cubicBezTo>
                      <a:pt x="152" y="21"/>
                      <a:pt x="155" y="17"/>
                      <a:pt x="161" y="10"/>
                    </a:cubicBezTo>
                    <a:cubicBezTo>
                      <a:pt x="139" y="10"/>
                      <a:pt x="120" y="10"/>
                      <a:pt x="98" y="10"/>
                    </a:cubicBezTo>
                    <a:cubicBezTo>
                      <a:pt x="91" y="17"/>
                      <a:pt x="88" y="21"/>
                      <a:pt x="81" y="28"/>
                    </a:cubicBezTo>
                    <a:cubicBezTo>
                      <a:pt x="103" y="28"/>
                      <a:pt x="123" y="28"/>
                      <a:pt x="146" y="28"/>
                    </a:cubicBezTo>
                    <a:close/>
                    <a:moveTo>
                      <a:pt x="169" y="10"/>
                    </a:moveTo>
                    <a:cubicBezTo>
                      <a:pt x="163" y="17"/>
                      <a:pt x="160" y="21"/>
                      <a:pt x="154" y="28"/>
                    </a:cubicBezTo>
                    <a:cubicBezTo>
                      <a:pt x="176" y="28"/>
                      <a:pt x="197" y="28"/>
                      <a:pt x="219" y="28"/>
                    </a:cubicBezTo>
                    <a:cubicBezTo>
                      <a:pt x="225" y="21"/>
                      <a:pt x="227" y="17"/>
                      <a:pt x="233" y="10"/>
                    </a:cubicBezTo>
                    <a:cubicBezTo>
                      <a:pt x="211" y="10"/>
                      <a:pt x="191" y="10"/>
                      <a:pt x="169" y="10"/>
                    </a:cubicBezTo>
                    <a:close/>
                    <a:moveTo>
                      <a:pt x="241" y="10"/>
                    </a:moveTo>
                    <a:cubicBezTo>
                      <a:pt x="237" y="17"/>
                      <a:pt x="234" y="21"/>
                      <a:pt x="228" y="28"/>
                    </a:cubicBezTo>
                    <a:cubicBezTo>
                      <a:pt x="250" y="28"/>
                      <a:pt x="269" y="28"/>
                      <a:pt x="291" y="28"/>
                    </a:cubicBezTo>
                    <a:cubicBezTo>
                      <a:pt x="296" y="21"/>
                      <a:pt x="299" y="17"/>
                      <a:pt x="303" y="10"/>
                    </a:cubicBezTo>
                    <a:cubicBezTo>
                      <a:pt x="282" y="10"/>
                      <a:pt x="263" y="10"/>
                      <a:pt x="241" y="10"/>
                    </a:cubicBezTo>
                    <a:close/>
                    <a:moveTo>
                      <a:pt x="372" y="10"/>
                    </a:moveTo>
                    <a:cubicBezTo>
                      <a:pt x="351" y="10"/>
                      <a:pt x="333" y="10"/>
                      <a:pt x="313" y="10"/>
                    </a:cubicBezTo>
                    <a:cubicBezTo>
                      <a:pt x="308" y="17"/>
                      <a:pt x="305" y="21"/>
                      <a:pt x="301" y="28"/>
                    </a:cubicBezTo>
                    <a:cubicBezTo>
                      <a:pt x="322" y="28"/>
                      <a:pt x="341" y="28"/>
                      <a:pt x="362" y="28"/>
                    </a:cubicBezTo>
                    <a:cubicBezTo>
                      <a:pt x="366" y="21"/>
                      <a:pt x="368" y="17"/>
                      <a:pt x="372" y="10"/>
                    </a:cubicBezTo>
                    <a:close/>
                    <a:moveTo>
                      <a:pt x="371" y="28"/>
                    </a:moveTo>
                    <a:cubicBezTo>
                      <a:pt x="392" y="28"/>
                      <a:pt x="411" y="28"/>
                      <a:pt x="432" y="28"/>
                    </a:cubicBezTo>
                    <a:cubicBezTo>
                      <a:pt x="435" y="21"/>
                      <a:pt x="436" y="17"/>
                      <a:pt x="438" y="10"/>
                    </a:cubicBezTo>
                    <a:cubicBezTo>
                      <a:pt x="418" y="10"/>
                      <a:pt x="400" y="10"/>
                      <a:pt x="380" y="10"/>
                    </a:cubicBezTo>
                    <a:cubicBezTo>
                      <a:pt x="376" y="17"/>
                      <a:pt x="374" y="21"/>
                      <a:pt x="371" y="28"/>
                    </a:cubicBezTo>
                    <a:close/>
                    <a:moveTo>
                      <a:pt x="440" y="28"/>
                    </a:moveTo>
                    <a:cubicBezTo>
                      <a:pt x="461" y="28"/>
                      <a:pt x="480" y="28"/>
                      <a:pt x="500" y="28"/>
                    </a:cubicBezTo>
                    <a:cubicBezTo>
                      <a:pt x="503" y="21"/>
                      <a:pt x="503" y="17"/>
                      <a:pt x="504" y="10"/>
                    </a:cubicBezTo>
                    <a:cubicBezTo>
                      <a:pt x="484" y="10"/>
                      <a:pt x="466" y="10"/>
                      <a:pt x="447" y="10"/>
                    </a:cubicBezTo>
                    <a:cubicBezTo>
                      <a:pt x="444" y="17"/>
                      <a:pt x="443" y="21"/>
                      <a:pt x="440" y="28"/>
                    </a:cubicBezTo>
                    <a:close/>
                    <a:moveTo>
                      <a:pt x="509" y="28"/>
                    </a:moveTo>
                    <a:cubicBezTo>
                      <a:pt x="529" y="28"/>
                      <a:pt x="548" y="28"/>
                      <a:pt x="568" y="28"/>
                    </a:cubicBezTo>
                    <a:cubicBezTo>
                      <a:pt x="568" y="21"/>
                      <a:pt x="568" y="17"/>
                      <a:pt x="568" y="10"/>
                    </a:cubicBezTo>
                    <a:cubicBezTo>
                      <a:pt x="549" y="10"/>
                      <a:pt x="531" y="10"/>
                      <a:pt x="512" y="10"/>
                    </a:cubicBezTo>
                    <a:cubicBezTo>
                      <a:pt x="511" y="17"/>
                      <a:pt x="510" y="21"/>
                      <a:pt x="509" y="28"/>
                    </a:cubicBezTo>
                    <a:close/>
                    <a:moveTo>
                      <a:pt x="577" y="10"/>
                    </a:moveTo>
                    <a:cubicBezTo>
                      <a:pt x="577" y="17"/>
                      <a:pt x="577" y="21"/>
                      <a:pt x="577" y="28"/>
                    </a:cubicBezTo>
                    <a:cubicBezTo>
                      <a:pt x="597" y="28"/>
                      <a:pt x="615" y="28"/>
                      <a:pt x="636" y="28"/>
                    </a:cubicBezTo>
                    <a:cubicBezTo>
                      <a:pt x="635" y="21"/>
                      <a:pt x="635" y="17"/>
                      <a:pt x="633" y="10"/>
                    </a:cubicBezTo>
                    <a:cubicBezTo>
                      <a:pt x="614" y="10"/>
                      <a:pt x="596" y="10"/>
                      <a:pt x="577" y="10"/>
                    </a:cubicBezTo>
                    <a:close/>
                    <a:moveTo>
                      <a:pt x="642" y="10"/>
                    </a:moveTo>
                    <a:cubicBezTo>
                      <a:pt x="643" y="17"/>
                      <a:pt x="644" y="21"/>
                      <a:pt x="645" y="28"/>
                    </a:cubicBezTo>
                    <a:cubicBezTo>
                      <a:pt x="665" y="28"/>
                      <a:pt x="684" y="28"/>
                      <a:pt x="705" y="28"/>
                    </a:cubicBezTo>
                    <a:cubicBezTo>
                      <a:pt x="702" y="21"/>
                      <a:pt x="701" y="17"/>
                      <a:pt x="699" y="10"/>
                    </a:cubicBezTo>
                    <a:cubicBezTo>
                      <a:pt x="679" y="10"/>
                      <a:pt x="662" y="10"/>
                      <a:pt x="642" y="10"/>
                    </a:cubicBezTo>
                    <a:close/>
                    <a:moveTo>
                      <a:pt x="763" y="11"/>
                    </a:moveTo>
                    <a:cubicBezTo>
                      <a:pt x="743" y="10"/>
                      <a:pt x="725" y="10"/>
                      <a:pt x="706" y="10"/>
                    </a:cubicBezTo>
                    <a:cubicBezTo>
                      <a:pt x="708" y="17"/>
                      <a:pt x="710" y="21"/>
                      <a:pt x="712" y="28"/>
                    </a:cubicBezTo>
                    <a:cubicBezTo>
                      <a:pt x="733" y="28"/>
                      <a:pt x="751" y="28"/>
                      <a:pt x="772" y="28"/>
                    </a:cubicBezTo>
                    <a:cubicBezTo>
                      <a:pt x="769" y="21"/>
                      <a:pt x="767" y="17"/>
                      <a:pt x="763" y="11"/>
                    </a:cubicBezTo>
                    <a:close/>
                    <a:moveTo>
                      <a:pt x="772" y="11"/>
                    </a:moveTo>
                    <a:cubicBezTo>
                      <a:pt x="775" y="17"/>
                      <a:pt x="777" y="21"/>
                      <a:pt x="781" y="28"/>
                    </a:cubicBezTo>
                    <a:cubicBezTo>
                      <a:pt x="802" y="28"/>
                      <a:pt x="821" y="28"/>
                      <a:pt x="842" y="28"/>
                    </a:cubicBezTo>
                    <a:cubicBezTo>
                      <a:pt x="838" y="21"/>
                      <a:pt x="836" y="17"/>
                      <a:pt x="831" y="11"/>
                    </a:cubicBezTo>
                    <a:cubicBezTo>
                      <a:pt x="810" y="11"/>
                      <a:pt x="792" y="11"/>
                      <a:pt x="772" y="11"/>
                    </a:cubicBezTo>
                    <a:close/>
                    <a:moveTo>
                      <a:pt x="839" y="11"/>
                    </a:moveTo>
                    <a:cubicBezTo>
                      <a:pt x="843" y="17"/>
                      <a:pt x="846" y="21"/>
                      <a:pt x="851" y="28"/>
                    </a:cubicBezTo>
                    <a:cubicBezTo>
                      <a:pt x="872" y="28"/>
                      <a:pt x="891" y="28"/>
                      <a:pt x="913" y="28"/>
                    </a:cubicBezTo>
                    <a:cubicBezTo>
                      <a:pt x="907" y="21"/>
                      <a:pt x="905" y="17"/>
                      <a:pt x="900" y="11"/>
                    </a:cubicBezTo>
                    <a:cubicBezTo>
                      <a:pt x="878" y="11"/>
                      <a:pt x="860" y="11"/>
                      <a:pt x="839" y="11"/>
                    </a:cubicBezTo>
                    <a:close/>
                    <a:moveTo>
                      <a:pt x="908" y="11"/>
                    </a:moveTo>
                    <a:cubicBezTo>
                      <a:pt x="914" y="17"/>
                      <a:pt x="916" y="21"/>
                      <a:pt x="922" y="28"/>
                    </a:cubicBezTo>
                    <a:cubicBezTo>
                      <a:pt x="944" y="28"/>
                      <a:pt x="963" y="28"/>
                      <a:pt x="986" y="28"/>
                    </a:cubicBezTo>
                    <a:cubicBezTo>
                      <a:pt x="979" y="21"/>
                      <a:pt x="976" y="17"/>
                      <a:pt x="970" y="11"/>
                    </a:cubicBezTo>
                    <a:cubicBezTo>
                      <a:pt x="949" y="11"/>
                      <a:pt x="929" y="11"/>
                      <a:pt x="908" y="11"/>
                    </a:cubicBezTo>
                    <a:close/>
                    <a:moveTo>
                      <a:pt x="995" y="28"/>
                    </a:moveTo>
                    <a:cubicBezTo>
                      <a:pt x="1028" y="28"/>
                      <a:pt x="1062" y="28"/>
                      <a:pt x="1097" y="28"/>
                    </a:cubicBezTo>
                    <a:cubicBezTo>
                      <a:pt x="1089" y="21"/>
                      <a:pt x="1086" y="17"/>
                      <a:pt x="1079" y="11"/>
                    </a:cubicBezTo>
                    <a:cubicBezTo>
                      <a:pt x="1046" y="11"/>
                      <a:pt x="1012" y="11"/>
                      <a:pt x="979" y="11"/>
                    </a:cubicBezTo>
                    <a:cubicBezTo>
                      <a:pt x="985" y="17"/>
                      <a:pt x="988" y="21"/>
                      <a:pt x="995" y="28"/>
                    </a:cubicBezTo>
                    <a:close/>
                    <a:moveTo>
                      <a:pt x="180" y="29"/>
                    </a:moveTo>
                    <a:cubicBezTo>
                      <a:pt x="147" y="29"/>
                      <a:pt x="113" y="29"/>
                      <a:pt x="80" y="29"/>
                    </a:cubicBezTo>
                    <a:cubicBezTo>
                      <a:pt x="73" y="36"/>
                      <a:pt x="69" y="40"/>
                      <a:pt x="62" y="47"/>
                    </a:cubicBezTo>
                    <a:cubicBezTo>
                      <a:pt x="96" y="47"/>
                      <a:pt x="130" y="47"/>
                      <a:pt x="164" y="47"/>
                    </a:cubicBezTo>
                    <a:cubicBezTo>
                      <a:pt x="171" y="40"/>
                      <a:pt x="173" y="36"/>
                      <a:pt x="180" y="29"/>
                    </a:cubicBezTo>
                    <a:close/>
                    <a:moveTo>
                      <a:pt x="239" y="47"/>
                    </a:moveTo>
                    <a:cubicBezTo>
                      <a:pt x="244" y="40"/>
                      <a:pt x="247" y="37"/>
                      <a:pt x="252" y="30"/>
                    </a:cubicBezTo>
                    <a:cubicBezTo>
                      <a:pt x="230" y="30"/>
                      <a:pt x="211" y="30"/>
                      <a:pt x="189" y="30"/>
                    </a:cubicBezTo>
                    <a:cubicBezTo>
                      <a:pt x="182" y="37"/>
                      <a:pt x="179" y="40"/>
                      <a:pt x="172" y="47"/>
                    </a:cubicBezTo>
                    <a:cubicBezTo>
                      <a:pt x="196" y="47"/>
                      <a:pt x="216" y="47"/>
                      <a:pt x="239" y="47"/>
                    </a:cubicBezTo>
                    <a:close/>
                    <a:moveTo>
                      <a:pt x="248" y="47"/>
                    </a:moveTo>
                    <a:cubicBezTo>
                      <a:pt x="271" y="47"/>
                      <a:pt x="290" y="47"/>
                      <a:pt x="313" y="47"/>
                    </a:cubicBezTo>
                    <a:cubicBezTo>
                      <a:pt x="317" y="40"/>
                      <a:pt x="320" y="37"/>
                      <a:pt x="325" y="30"/>
                    </a:cubicBezTo>
                    <a:cubicBezTo>
                      <a:pt x="302" y="30"/>
                      <a:pt x="283" y="30"/>
                      <a:pt x="262" y="30"/>
                    </a:cubicBezTo>
                    <a:cubicBezTo>
                      <a:pt x="256" y="37"/>
                      <a:pt x="253" y="40"/>
                      <a:pt x="248" y="47"/>
                    </a:cubicBezTo>
                    <a:close/>
                    <a:moveTo>
                      <a:pt x="395" y="30"/>
                    </a:moveTo>
                    <a:cubicBezTo>
                      <a:pt x="374" y="30"/>
                      <a:pt x="355" y="30"/>
                      <a:pt x="334" y="30"/>
                    </a:cubicBezTo>
                    <a:cubicBezTo>
                      <a:pt x="329" y="37"/>
                      <a:pt x="327" y="40"/>
                      <a:pt x="323" y="47"/>
                    </a:cubicBezTo>
                    <a:cubicBezTo>
                      <a:pt x="345" y="47"/>
                      <a:pt x="364" y="47"/>
                      <a:pt x="387" y="47"/>
                    </a:cubicBezTo>
                    <a:cubicBezTo>
                      <a:pt x="390" y="40"/>
                      <a:pt x="391" y="37"/>
                      <a:pt x="395" y="30"/>
                    </a:cubicBezTo>
                    <a:close/>
                    <a:moveTo>
                      <a:pt x="396" y="47"/>
                    </a:moveTo>
                    <a:cubicBezTo>
                      <a:pt x="417" y="47"/>
                      <a:pt x="436" y="47"/>
                      <a:pt x="459" y="47"/>
                    </a:cubicBezTo>
                    <a:cubicBezTo>
                      <a:pt x="460" y="40"/>
                      <a:pt x="461" y="37"/>
                      <a:pt x="464" y="30"/>
                    </a:cubicBezTo>
                    <a:cubicBezTo>
                      <a:pt x="443" y="30"/>
                      <a:pt x="424" y="30"/>
                      <a:pt x="403" y="30"/>
                    </a:cubicBezTo>
                    <a:cubicBezTo>
                      <a:pt x="400" y="37"/>
                      <a:pt x="399" y="40"/>
                      <a:pt x="396" y="47"/>
                    </a:cubicBezTo>
                    <a:close/>
                    <a:moveTo>
                      <a:pt x="468" y="47"/>
                    </a:moveTo>
                    <a:cubicBezTo>
                      <a:pt x="489" y="47"/>
                      <a:pt x="509" y="47"/>
                      <a:pt x="530" y="47"/>
                    </a:cubicBezTo>
                    <a:cubicBezTo>
                      <a:pt x="531" y="40"/>
                      <a:pt x="532" y="37"/>
                      <a:pt x="533" y="30"/>
                    </a:cubicBezTo>
                    <a:cubicBezTo>
                      <a:pt x="513" y="30"/>
                      <a:pt x="494" y="30"/>
                      <a:pt x="472" y="30"/>
                    </a:cubicBezTo>
                    <a:cubicBezTo>
                      <a:pt x="471" y="37"/>
                      <a:pt x="470" y="40"/>
                      <a:pt x="468" y="47"/>
                    </a:cubicBezTo>
                    <a:close/>
                    <a:moveTo>
                      <a:pt x="539" y="47"/>
                    </a:moveTo>
                    <a:cubicBezTo>
                      <a:pt x="561" y="47"/>
                      <a:pt x="579" y="47"/>
                      <a:pt x="602" y="47"/>
                    </a:cubicBezTo>
                    <a:cubicBezTo>
                      <a:pt x="602" y="40"/>
                      <a:pt x="601" y="37"/>
                      <a:pt x="601" y="30"/>
                    </a:cubicBezTo>
                    <a:cubicBezTo>
                      <a:pt x="580" y="30"/>
                      <a:pt x="562" y="30"/>
                      <a:pt x="541" y="30"/>
                    </a:cubicBezTo>
                    <a:cubicBezTo>
                      <a:pt x="540" y="37"/>
                      <a:pt x="540" y="40"/>
                      <a:pt x="539" y="47"/>
                    </a:cubicBezTo>
                    <a:close/>
                    <a:moveTo>
                      <a:pt x="610" y="47"/>
                    </a:moveTo>
                    <a:cubicBezTo>
                      <a:pt x="632" y="47"/>
                      <a:pt x="651" y="47"/>
                      <a:pt x="673" y="47"/>
                    </a:cubicBezTo>
                    <a:cubicBezTo>
                      <a:pt x="671" y="40"/>
                      <a:pt x="671" y="37"/>
                      <a:pt x="669" y="30"/>
                    </a:cubicBezTo>
                    <a:cubicBezTo>
                      <a:pt x="648" y="30"/>
                      <a:pt x="630" y="30"/>
                      <a:pt x="609" y="30"/>
                    </a:cubicBezTo>
                    <a:cubicBezTo>
                      <a:pt x="610" y="37"/>
                      <a:pt x="610" y="40"/>
                      <a:pt x="610" y="47"/>
                    </a:cubicBezTo>
                    <a:close/>
                    <a:moveTo>
                      <a:pt x="682" y="47"/>
                    </a:moveTo>
                    <a:cubicBezTo>
                      <a:pt x="704" y="47"/>
                      <a:pt x="724" y="47"/>
                      <a:pt x="745" y="47"/>
                    </a:cubicBezTo>
                    <a:cubicBezTo>
                      <a:pt x="742" y="40"/>
                      <a:pt x="741" y="37"/>
                      <a:pt x="738" y="30"/>
                    </a:cubicBezTo>
                    <a:cubicBezTo>
                      <a:pt x="717" y="30"/>
                      <a:pt x="699" y="30"/>
                      <a:pt x="678" y="30"/>
                    </a:cubicBezTo>
                    <a:cubicBezTo>
                      <a:pt x="680" y="37"/>
                      <a:pt x="680" y="40"/>
                      <a:pt x="682" y="47"/>
                    </a:cubicBezTo>
                    <a:close/>
                    <a:moveTo>
                      <a:pt x="806" y="30"/>
                    </a:moveTo>
                    <a:cubicBezTo>
                      <a:pt x="785" y="30"/>
                      <a:pt x="766" y="30"/>
                      <a:pt x="745" y="30"/>
                    </a:cubicBezTo>
                    <a:cubicBezTo>
                      <a:pt x="749" y="37"/>
                      <a:pt x="749" y="40"/>
                      <a:pt x="752" y="47"/>
                    </a:cubicBezTo>
                    <a:cubicBezTo>
                      <a:pt x="774" y="47"/>
                      <a:pt x="794" y="47"/>
                      <a:pt x="816" y="47"/>
                    </a:cubicBezTo>
                    <a:cubicBezTo>
                      <a:pt x="812" y="40"/>
                      <a:pt x="810" y="37"/>
                      <a:pt x="806" y="30"/>
                    </a:cubicBezTo>
                    <a:close/>
                    <a:moveTo>
                      <a:pt x="815" y="30"/>
                    </a:moveTo>
                    <a:cubicBezTo>
                      <a:pt x="819" y="37"/>
                      <a:pt x="821" y="40"/>
                      <a:pt x="825" y="47"/>
                    </a:cubicBezTo>
                    <a:cubicBezTo>
                      <a:pt x="848" y="47"/>
                      <a:pt x="867" y="47"/>
                      <a:pt x="890" y="47"/>
                    </a:cubicBezTo>
                    <a:cubicBezTo>
                      <a:pt x="885" y="40"/>
                      <a:pt x="882" y="37"/>
                      <a:pt x="878" y="30"/>
                    </a:cubicBezTo>
                    <a:cubicBezTo>
                      <a:pt x="856" y="30"/>
                      <a:pt x="837" y="30"/>
                      <a:pt x="815" y="30"/>
                    </a:cubicBezTo>
                    <a:close/>
                    <a:moveTo>
                      <a:pt x="963" y="47"/>
                    </a:moveTo>
                    <a:cubicBezTo>
                      <a:pt x="958" y="40"/>
                      <a:pt x="955" y="37"/>
                      <a:pt x="949" y="30"/>
                    </a:cubicBezTo>
                    <a:cubicBezTo>
                      <a:pt x="927" y="30"/>
                      <a:pt x="908" y="30"/>
                      <a:pt x="886" y="30"/>
                    </a:cubicBezTo>
                    <a:cubicBezTo>
                      <a:pt x="890" y="37"/>
                      <a:pt x="893" y="40"/>
                      <a:pt x="899" y="47"/>
                    </a:cubicBezTo>
                    <a:cubicBezTo>
                      <a:pt x="921" y="47"/>
                      <a:pt x="941" y="47"/>
                      <a:pt x="963" y="47"/>
                    </a:cubicBezTo>
                    <a:close/>
                    <a:moveTo>
                      <a:pt x="1023" y="30"/>
                    </a:moveTo>
                    <a:cubicBezTo>
                      <a:pt x="1000" y="30"/>
                      <a:pt x="980" y="30"/>
                      <a:pt x="958" y="30"/>
                    </a:cubicBezTo>
                    <a:cubicBezTo>
                      <a:pt x="963" y="37"/>
                      <a:pt x="967" y="40"/>
                      <a:pt x="973" y="47"/>
                    </a:cubicBezTo>
                    <a:cubicBezTo>
                      <a:pt x="996" y="47"/>
                      <a:pt x="1016" y="47"/>
                      <a:pt x="1039" y="47"/>
                    </a:cubicBezTo>
                    <a:cubicBezTo>
                      <a:pt x="1033" y="40"/>
                      <a:pt x="1029" y="37"/>
                      <a:pt x="1023" y="30"/>
                    </a:cubicBezTo>
                    <a:close/>
                    <a:moveTo>
                      <a:pt x="1049" y="47"/>
                    </a:moveTo>
                    <a:cubicBezTo>
                      <a:pt x="1072" y="47"/>
                      <a:pt x="1092" y="47"/>
                      <a:pt x="1115" y="47"/>
                    </a:cubicBezTo>
                    <a:cubicBezTo>
                      <a:pt x="1109" y="40"/>
                      <a:pt x="1105" y="37"/>
                      <a:pt x="1098" y="30"/>
                    </a:cubicBezTo>
                    <a:cubicBezTo>
                      <a:pt x="1074" y="30"/>
                      <a:pt x="1055" y="30"/>
                      <a:pt x="1032" y="30"/>
                    </a:cubicBezTo>
                    <a:cubicBezTo>
                      <a:pt x="1038" y="37"/>
                      <a:pt x="1042" y="40"/>
                      <a:pt x="1049" y="47"/>
                    </a:cubicBezTo>
                    <a:close/>
                    <a:moveTo>
                      <a:pt x="181" y="49"/>
                    </a:moveTo>
                    <a:cubicBezTo>
                      <a:pt x="141" y="49"/>
                      <a:pt x="100" y="49"/>
                      <a:pt x="60" y="49"/>
                    </a:cubicBezTo>
                    <a:cubicBezTo>
                      <a:pt x="53" y="57"/>
                      <a:pt x="49" y="61"/>
                      <a:pt x="41" y="68"/>
                    </a:cubicBezTo>
                    <a:cubicBezTo>
                      <a:pt x="83" y="68"/>
                      <a:pt x="124" y="68"/>
                      <a:pt x="165" y="68"/>
                    </a:cubicBezTo>
                    <a:cubicBezTo>
                      <a:pt x="172" y="61"/>
                      <a:pt x="174" y="56"/>
                      <a:pt x="181" y="49"/>
                    </a:cubicBezTo>
                    <a:close/>
                    <a:moveTo>
                      <a:pt x="242" y="68"/>
                    </a:moveTo>
                    <a:cubicBezTo>
                      <a:pt x="248" y="61"/>
                      <a:pt x="251" y="56"/>
                      <a:pt x="255" y="49"/>
                    </a:cubicBezTo>
                    <a:cubicBezTo>
                      <a:pt x="233" y="49"/>
                      <a:pt x="213" y="49"/>
                      <a:pt x="190" y="49"/>
                    </a:cubicBezTo>
                    <a:cubicBezTo>
                      <a:pt x="183" y="56"/>
                      <a:pt x="180" y="61"/>
                      <a:pt x="173" y="68"/>
                    </a:cubicBezTo>
                    <a:cubicBezTo>
                      <a:pt x="198" y="68"/>
                      <a:pt x="218" y="68"/>
                      <a:pt x="242" y="68"/>
                    </a:cubicBezTo>
                    <a:close/>
                    <a:moveTo>
                      <a:pt x="329" y="49"/>
                    </a:moveTo>
                    <a:cubicBezTo>
                      <a:pt x="307" y="49"/>
                      <a:pt x="288" y="49"/>
                      <a:pt x="264" y="49"/>
                    </a:cubicBezTo>
                    <a:cubicBezTo>
                      <a:pt x="260" y="56"/>
                      <a:pt x="257" y="61"/>
                      <a:pt x="252" y="68"/>
                    </a:cubicBezTo>
                    <a:cubicBezTo>
                      <a:pt x="275" y="68"/>
                      <a:pt x="295" y="68"/>
                      <a:pt x="318" y="68"/>
                    </a:cubicBezTo>
                    <a:cubicBezTo>
                      <a:pt x="323" y="61"/>
                      <a:pt x="325" y="56"/>
                      <a:pt x="329" y="49"/>
                    </a:cubicBezTo>
                    <a:close/>
                    <a:moveTo>
                      <a:pt x="403" y="49"/>
                    </a:moveTo>
                    <a:cubicBezTo>
                      <a:pt x="381" y="49"/>
                      <a:pt x="362" y="49"/>
                      <a:pt x="339" y="49"/>
                    </a:cubicBezTo>
                    <a:cubicBezTo>
                      <a:pt x="335" y="56"/>
                      <a:pt x="333" y="61"/>
                      <a:pt x="328" y="68"/>
                    </a:cubicBezTo>
                    <a:cubicBezTo>
                      <a:pt x="351" y="68"/>
                      <a:pt x="372" y="68"/>
                      <a:pt x="395" y="68"/>
                    </a:cubicBezTo>
                    <a:cubicBezTo>
                      <a:pt x="399" y="61"/>
                      <a:pt x="399" y="56"/>
                      <a:pt x="403" y="49"/>
                    </a:cubicBezTo>
                    <a:close/>
                    <a:moveTo>
                      <a:pt x="475" y="49"/>
                    </a:moveTo>
                    <a:cubicBezTo>
                      <a:pt x="453" y="49"/>
                      <a:pt x="434" y="49"/>
                      <a:pt x="412" y="49"/>
                    </a:cubicBezTo>
                    <a:cubicBezTo>
                      <a:pt x="409" y="56"/>
                      <a:pt x="408" y="61"/>
                      <a:pt x="404" y="68"/>
                    </a:cubicBezTo>
                    <a:cubicBezTo>
                      <a:pt x="427" y="68"/>
                      <a:pt x="448" y="68"/>
                      <a:pt x="470" y="68"/>
                    </a:cubicBezTo>
                    <a:cubicBezTo>
                      <a:pt x="472" y="60"/>
                      <a:pt x="473" y="56"/>
                      <a:pt x="475" y="49"/>
                    </a:cubicBezTo>
                    <a:close/>
                    <a:moveTo>
                      <a:pt x="548" y="49"/>
                    </a:moveTo>
                    <a:cubicBezTo>
                      <a:pt x="526" y="49"/>
                      <a:pt x="506" y="49"/>
                      <a:pt x="485" y="49"/>
                    </a:cubicBezTo>
                    <a:cubicBezTo>
                      <a:pt x="483" y="56"/>
                      <a:pt x="482" y="60"/>
                      <a:pt x="480" y="68"/>
                    </a:cubicBezTo>
                    <a:cubicBezTo>
                      <a:pt x="503" y="68"/>
                      <a:pt x="523" y="68"/>
                      <a:pt x="546" y="68"/>
                    </a:cubicBezTo>
                    <a:cubicBezTo>
                      <a:pt x="547" y="60"/>
                      <a:pt x="547" y="56"/>
                      <a:pt x="548" y="49"/>
                    </a:cubicBezTo>
                    <a:close/>
                    <a:moveTo>
                      <a:pt x="619" y="49"/>
                    </a:moveTo>
                    <a:cubicBezTo>
                      <a:pt x="597" y="49"/>
                      <a:pt x="577" y="49"/>
                      <a:pt x="556" y="49"/>
                    </a:cubicBezTo>
                    <a:cubicBezTo>
                      <a:pt x="555" y="56"/>
                      <a:pt x="555" y="60"/>
                      <a:pt x="554" y="68"/>
                    </a:cubicBezTo>
                    <a:cubicBezTo>
                      <a:pt x="577" y="68"/>
                      <a:pt x="598" y="68"/>
                      <a:pt x="620" y="68"/>
                    </a:cubicBezTo>
                    <a:cubicBezTo>
                      <a:pt x="620" y="60"/>
                      <a:pt x="619" y="56"/>
                      <a:pt x="619" y="49"/>
                    </a:cubicBezTo>
                    <a:close/>
                    <a:moveTo>
                      <a:pt x="690" y="49"/>
                    </a:moveTo>
                    <a:cubicBezTo>
                      <a:pt x="669" y="49"/>
                      <a:pt x="650" y="49"/>
                      <a:pt x="627" y="49"/>
                    </a:cubicBezTo>
                    <a:cubicBezTo>
                      <a:pt x="628" y="56"/>
                      <a:pt x="629" y="60"/>
                      <a:pt x="629" y="68"/>
                    </a:cubicBezTo>
                    <a:cubicBezTo>
                      <a:pt x="652" y="68"/>
                      <a:pt x="673" y="68"/>
                      <a:pt x="695" y="68"/>
                    </a:cubicBezTo>
                    <a:cubicBezTo>
                      <a:pt x="693" y="60"/>
                      <a:pt x="692" y="56"/>
                      <a:pt x="690" y="49"/>
                    </a:cubicBezTo>
                    <a:close/>
                    <a:moveTo>
                      <a:pt x="763" y="49"/>
                    </a:moveTo>
                    <a:cubicBezTo>
                      <a:pt x="741" y="49"/>
                      <a:pt x="722" y="49"/>
                      <a:pt x="700" y="49"/>
                    </a:cubicBezTo>
                    <a:cubicBezTo>
                      <a:pt x="702" y="56"/>
                      <a:pt x="703" y="60"/>
                      <a:pt x="705" y="68"/>
                    </a:cubicBezTo>
                    <a:cubicBezTo>
                      <a:pt x="728" y="68"/>
                      <a:pt x="749" y="68"/>
                      <a:pt x="771" y="68"/>
                    </a:cubicBezTo>
                    <a:cubicBezTo>
                      <a:pt x="768" y="60"/>
                      <a:pt x="766" y="56"/>
                      <a:pt x="763" y="49"/>
                    </a:cubicBezTo>
                    <a:close/>
                    <a:moveTo>
                      <a:pt x="845" y="67"/>
                    </a:moveTo>
                    <a:cubicBezTo>
                      <a:pt x="841" y="60"/>
                      <a:pt x="840" y="56"/>
                      <a:pt x="834" y="49"/>
                    </a:cubicBezTo>
                    <a:cubicBezTo>
                      <a:pt x="812" y="49"/>
                      <a:pt x="793" y="49"/>
                      <a:pt x="771" y="49"/>
                    </a:cubicBezTo>
                    <a:cubicBezTo>
                      <a:pt x="774" y="56"/>
                      <a:pt x="775" y="60"/>
                      <a:pt x="779" y="68"/>
                    </a:cubicBezTo>
                    <a:cubicBezTo>
                      <a:pt x="802" y="68"/>
                      <a:pt x="822" y="67"/>
                      <a:pt x="845" y="67"/>
                    </a:cubicBezTo>
                    <a:close/>
                    <a:moveTo>
                      <a:pt x="909" y="49"/>
                    </a:moveTo>
                    <a:cubicBezTo>
                      <a:pt x="887" y="49"/>
                      <a:pt x="866" y="49"/>
                      <a:pt x="844" y="49"/>
                    </a:cubicBezTo>
                    <a:cubicBezTo>
                      <a:pt x="849" y="56"/>
                      <a:pt x="851" y="60"/>
                      <a:pt x="855" y="67"/>
                    </a:cubicBezTo>
                    <a:cubicBezTo>
                      <a:pt x="878" y="67"/>
                      <a:pt x="899" y="67"/>
                      <a:pt x="922" y="67"/>
                    </a:cubicBezTo>
                    <a:cubicBezTo>
                      <a:pt x="917" y="60"/>
                      <a:pt x="914" y="56"/>
                      <a:pt x="909" y="49"/>
                    </a:cubicBezTo>
                    <a:close/>
                    <a:moveTo>
                      <a:pt x="999" y="67"/>
                    </a:moveTo>
                    <a:cubicBezTo>
                      <a:pt x="993" y="60"/>
                      <a:pt x="989" y="56"/>
                      <a:pt x="984" y="49"/>
                    </a:cubicBezTo>
                    <a:cubicBezTo>
                      <a:pt x="961" y="49"/>
                      <a:pt x="940" y="49"/>
                      <a:pt x="917" y="49"/>
                    </a:cubicBezTo>
                    <a:cubicBezTo>
                      <a:pt x="923" y="56"/>
                      <a:pt x="926" y="60"/>
                      <a:pt x="931" y="67"/>
                    </a:cubicBezTo>
                    <a:cubicBezTo>
                      <a:pt x="954" y="67"/>
                      <a:pt x="976" y="67"/>
                      <a:pt x="999" y="67"/>
                    </a:cubicBezTo>
                    <a:close/>
                    <a:moveTo>
                      <a:pt x="1008" y="67"/>
                    </a:moveTo>
                    <a:cubicBezTo>
                      <a:pt x="1050" y="67"/>
                      <a:pt x="1093" y="67"/>
                      <a:pt x="1135" y="67"/>
                    </a:cubicBezTo>
                    <a:cubicBezTo>
                      <a:pt x="1128" y="60"/>
                      <a:pt x="1124" y="56"/>
                      <a:pt x="1118" y="49"/>
                    </a:cubicBezTo>
                    <a:cubicBezTo>
                      <a:pt x="1076" y="49"/>
                      <a:pt x="1035" y="49"/>
                      <a:pt x="993" y="49"/>
                    </a:cubicBezTo>
                    <a:cubicBezTo>
                      <a:pt x="999" y="56"/>
                      <a:pt x="1002" y="60"/>
                      <a:pt x="1008" y="67"/>
                    </a:cubicBezTo>
                    <a:close/>
                    <a:moveTo>
                      <a:pt x="205" y="70"/>
                    </a:moveTo>
                    <a:cubicBezTo>
                      <a:pt x="149" y="70"/>
                      <a:pt x="95" y="70"/>
                      <a:pt x="40" y="71"/>
                    </a:cubicBezTo>
                    <a:cubicBezTo>
                      <a:pt x="32" y="78"/>
                      <a:pt x="28" y="82"/>
                      <a:pt x="21" y="90"/>
                    </a:cubicBezTo>
                    <a:cubicBezTo>
                      <a:pt x="77" y="90"/>
                      <a:pt x="134" y="90"/>
                      <a:pt x="190" y="90"/>
                    </a:cubicBezTo>
                    <a:cubicBezTo>
                      <a:pt x="196" y="82"/>
                      <a:pt x="199" y="78"/>
                      <a:pt x="205" y="70"/>
                    </a:cubicBezTo>
                    <a:close/>
                    <a:moveTo>
                      <a:pt x="268" y="90"/>
                    </a:moveTo>
                    <a:cubicBezTo>
                      <a:pt x="274" y="82"/>
                      <a:pt x="276" y="78"/>
                      <a:pt x="281" y="70"/>
                    </a:cubicBezTo>
                    <a:cubicBezTo>
                      <a:pt x="257" y="70"/>
                      <a:pt x="237" y="70"/>
                      <a:pt x="214" y="70"/>
                    </a:cubicBezTo>
                    <a:cubicBezTo>
                      <a:pt x="207" y="78"/>
                      <a:pt x="204" y="82"/>
                      <a:pt x="199" y="90"/>
                    </a:cubicBezTo>
                    <a:cubicBezTo>
                      <a:pt x="223" y="90"/>
                      <a:pt x="244" y="90"/>
                      <a:pt x="268" y="90"/>
                    </a:cubicBezTo>
                    <a:close/>
                    <a:moveTo>
                      <a:pt x="290" y="70"/>
                    </a:moveTo>
                    <a:cubicBezTo>
                      <a:pt x="286" y="78"/>
                      <a:pt x="283" y="82"/>
                      <a:pt x="278" y="89"/>
                    </a:cubicBezTo>
                    <a:cubicBezTo>
                      <a:pt x="302" y="89"/>
                      <a:pt x="324" y="89"/>
                      <a:pt x="348" y="89"/>
                    </a:cubicBezTo>
                    <a:cubicBezTo>
                      <a:pt x="351" y="82"/>
                      <a:pt x="353" y="78"/>
                      <a:pt x="357" y="70"/>
                    </a:cubicBezTo>
                    <a:cubicBezTo>
                      <a:pt x="334" y="70"/>
                      <a:pt x="313" y="70"/>
                      <a:pt x="290" y="70"/>
                    </a:cubicBezTo>
                    <a:close/>
                    <a:moveTo>
                      <a:pt x="434" y="70"/>
                    </a:moveTo>
                    <a:cubicBezTo>
                      <a:pt x="411" y="70"/>
                      <a:pt x="390" y="70"/>
                      <a:pt x="367" y="70"/>
                    </a:cubicBezTo>
                    <a:cubicBezTo>
                      <a:pt x="363" y="78"/>
                      <a:pt x="362" y="82"/>
                      <a:pt x="358" y="89"/>
                    </a:cubicBezTo>
                    <a:cubicBezTo>
                      <a:pt x="382" y="89"/>
                      <a:pt x="403" y="89"/>
                      <a:pt x="427" y="89"/>
                    </a:cubicBezTo>
                    <a:cubicBezTo>
                      <a:pt x="430" y="82"/>
                      <a:pt x="431" y="78"/>
                      <a:pt x="434" y="70"/>
                    </a:cubicBezTo>
                    <a:close/>
                    <a:moveTo>
                      <a:pt x="510" y="70"/>
                    </a:moveTo>
                    <a:cubicBezTo>
                      <a:pt x="486" y="70"/>
                      <a:pt x="466" y="70"/>
                      <a:pt x="443" y="70"/>
                    </a:cubicBezTo>
                    <a:cubicBezTo>
                      <a:pt x="440" y="78"/>
                      <a:pt x="439" y="82"/>
                      <a:pt x="436" y="89"/>
                    </a:cubicBezTo>
                    <a:cubicBezTo>
                      <a:pt x="460" y="89"/>
                      <a:pt x="482" y="89"/>
                      <a:pt x="506" y="89"/>
                    </a:cubicBezTo>
                    <a:cubicBezTo>
                      <a:pt x="507" y="82"/>
                      <a:pt x="508" y="77"/>
                      <a:pt x="510" y="70"/>
                    </a:cubicBezTo>
                    <a:close/>
                    <a:moveTo>
                      <a:pt x="519" y="70"/>
                    </a:moveTo>
                    <a:cubicBezTo>
                      <a:pt x="518" y="77"/>
                      <a:pt x="517" y="82"/>
                      <a:pt x="516" y="89"/>
                    </a:cubicBezTo>
                    <a:cubicBezTo>
                      <a:pt x="540" y="89"/>
                      <a:pt x="561" y="89"/>
                      <a:pt x="585" y="89"/>
                    </a:cubicBezTo>
                    <a:cubicBezTo>
                      <a:pt x="585" y="82"/>
                      <a:pt x="585" y="77"/>
                      <a:pt x="585" y="70"/>
                    </a:cubicBezTo>
                    <a:cubicBezTo>
                      <a:pt x="563" y="70"/>
                      <a:pt x="542" y="70"/>
                      <a:pt x="519" y="70"/>
                    </a:cubicBezTo>
                    <a:close/>
                    <a:moveTo>
                      <a:pt x="663" y="89"/>
                    </a:moveTo>
                    <a:cubicBezTo>
                      <a:pt x="662" y="81"/>
                      <a:pt x="661" y="77"/>
                      <a:pt x="660" y="70"/>
                    </a:cubicBezTo>
                    <a:cubicBezTo>
                      <a:pt x="637" y="70"/>
                      <a:pt x="616" y="70"/>
                      <a:pt x="594" y="70"/>
                    </a:cubicBezTo>
                    <a:cubicBezTo>
                      <a:pt x="594" y="77"/>
                      <a:pt x="594" y="82"/>
                      <a:pt x="594" y="89"/>
                    </a:cubicBezTo>
                    <a:cubicBezTo>
                      <a:pt x="618" y="89"/>
                      <a:pt x="639" y="89"/>
                      <a:pt x="663" y="89"/>
                    </a:cubicBezTo>
                    <a:close/>
                    <a:moveTo>
                      <a:pt x="742" y="89"/>
                    </a:moveTo>
                    <a:cubicBezTo>
                      <a:pt x="739" y="81"/>
                      <a:pt x="737" y="77"/>
                      <a:pt x="736" y="70"/>
                    </a:cubicBezTo>
                    <a:cubicBezTo>
                      <a:pt x="712" y="70"/>
                      <a:pt x="692" y="70"/>
                      <a:pt x="669" y="70"/>
                    </a:cubicBezTo>
                    <a:cubicBezTo>
                      <a:pt x="671" y="77"/>
                      <a:pt x="672" y="81"/>
                      <a:pt x="673" y="89"/>
                    </a:cubicBezTo>
                    <a:cubicBezTo>
                      <a:pt x="697" y="89"/>
                      <a:pt x="718" y="89"/>
                      <a:pt x="742" y="89"/>
                    </a:cubicBezTo>
                    <a:close/>
                    <a:moveTo>
                      <a:pt x="822" y="88"/>
                    </a:moveTo>
                    <a:cubicBezTo>
                      <a:pt x="817" y="81"/>
                      <a:pt x="815" y="77"/>
                      <a:pt x="811" y="70"/>
                    </a:cubicBezTo>
                    <a:cubicBezTo>
                      <a:pt x="788" y="70"/>
                      <a:pt x="768" y="70"/>
                      <a:pt x="745" y="70"/>
                    </a:cubicBezTo>
                    <a:cubicBezTo>
                      <a:pt x="748" y="77"/>
                      <a:pt x="749" y="81"/>
                      <a:pt x="752" y="89"/>
                    </a:cubicBezTo>
                    <a:cubicBezTo>
                      <a:pt x="776" y="89"/>
                      <a:pt x="798" y="88"/>
                      <a:pt x="822" y="88"/>
                    </a:cubicBezTo>
                    <a:close/>
                    <a:moveTo>
                      <a:pt x="899" y="88"/>
                    </a:moveTo>
                    <a:cubicBezTo>
                      <a:pt x="894" y="81"/>
                      <a:pt x="891" y="77"/>
                      <a:pt x="887" y="70"/>
                    </a:cubicBezTo>
                    <a:cubicBezTo>
                      <a:pt x="864" y="70"/>
                      <a:pt x="843" y="70"/>
                      <a:pt x="820" y="70"/>
                    </a:cubicBezTo>
                    <a:cubicBezTo>
                      <a:pt x="823" y="77"/>
                      <a:pt x="825" y="81"/>
                      <a:pt x="829" y="88"/>
                    </a:cubicBezTo>
                    <a:cubicBezTo>
                      <a:pt x="853" y="88"/>
                      <a:pt x="875" y="88"/>
                      <a:pt x="899" y="88"/>
                    </a:cubicBezTo>
                    <a:close/>
                    <a:moveTo>
                      <a:pt x="979" y="88"/>
                    </a:moveTo>
                    <a:cubicBezTo>
                      <a:pt x="973" y="81"/>
                      <a:pt x="970" y="77"/>
                      <a:pt x="964" y="69"/>
                    </a:cubicBezTo>
                    <a:cubicBezTo>
                      <a:pt x="940" y="69"/>
                      <a:pt x="920" y="69"/>
                      <a:pt x="897" y="70"/>
                    </a:cubicBezTo>
                    <a:cubicBezTo>
                      <a:pt x="902" y="77"/>
                      <a:pt x="904" y="81"/>
                      <a:pt x="909" y="88"/>
                    </a:cubicBezTo>
                    <a:cubicBezTo>
                      <a:pt x="933" y="88"/>
                      <a:pt x="955" y="88"/>
                      <a:pt x="979" y="88"/>
                    </a:cubicBezTo>
                    <a:close/>
                    <a:moveTo>
                      <a:pt x="988" y="88"/>
                    </a:moveTo>
                    <a:cubicBezTo>
                      <a:pt x="1044" y="88"/>
                      <a:pt x="1099" y="88"/>
                      <a:pt x="1156" y="88"/>
                    </a:cubicBezTo>
                    <a:cubicBezTo>
                      <a:pt x="1149" y="81"/>
                      <a:pt x="1144" y="75"/>
                      <a:pt x="1137" y="69"/>
                    </a:cubicBezTo>
                    <a:cubicBezTo>
                      <a:pt x="1083" y="69"/>
                      <a:pt x="1028" y="69"/>
                      <a:pt x="973" y="69"/>
                    </a:cubicBezTo>
                    <a:cubicBezTo>
                      <a:pt x="979" y="77"/>
                      <a:pt x="982" y="81"/>
                      <a:pt x="988" y="88"/>
                    </a:cubicBezTo>
                    <a:close/>
                    <a:moveTo>
                      <a:pt x="19" y="92"/>
                    </a:moveTo>
                    <a:cubicBezTo>
                      <a:pt x="12" y="100"/>
                      <a:pt x="8" y="104"/>
                      <a:pt x="0" y="112"/>
                    </a:cubicBezTo>
                    <a:cubicBezTo>
                      <a:pt x="25" y="112"/>
                      <a:pt x="47" y="112"/>
                      <a:pt x="71" y="112"/>
                    </a:cubicBezTo>
                    <a:cubicBezTo>
                      <a:pt x="78" y="104"/>
                      <a:pt x="82" y="100"/>
                      <a:pt x="89" y="92"/>
                    </a:cubicBezTo>
                    <a:cubicBezTo>
                      <a:pt x="64" y="92"/>
                      <a:pt x="43" y="92"/>
                      <a:pt x="19" y="92"/>
                    </a:cubicBezTo>
                    <a:close/>
                    <a:moveTo>
                      <a:pt x="97" y="92"/>
                    </a:moveTo>
                    <a:cubicBezTo>
                      <a:pt x="89" y="100"/>
                      <a:pt x="86" y="104"/>
                      <a:pt x="79" y="112"/>
                    </a:cubicBezTo>
                    <a:cubicBezTo>
                      <a:pt x="104" y="112"/>
                      <a:pt x="125" y="112"/>
                      <a:pt x="150" y="112"/>
                    </a:cubicBezTo>
                    <a:cubicBezTo>
                      <a:pt x="157" y="104"/>
                      <a:pt x="160" y="100"/>
                      <a:pt x="167" y="91"/>
                    </a:cubicBezTo>
                    <a:cubicBezTo>
                      <a:pt x="142" y="91"/>
                      <a:pt x="121" y="92"/>
                      <a:pt x="97" y="92"/>
                    </a:cubicBezTo>
                    <a:close/>
                    <a:moveTo>
                      <a:pt x="160" y="112"/>
                    </a:moveTo>
                    <a:cubicBezTo>
                      <a:pt x="186" y="112"/>
                      <a:pt x="208" y="112"/>
                      <a:pt x="233" y="112"/>
                    </a:cubicBezTo>
                    <a:cubicBezTo>
                      <a:pt x="239" y="104"/>
                      <a:pt x="241" y="99"/>
                      <a:pt x="247" y="91"/>
                    </a:cubicBezTo>
                    <a:cubicBezTo>
                      <a:pt x="222" y="91"/>
                      <a:pt x="201" y="91"/>
                      <a:pt x="176" y="91"/>
                    </a:cubicBezTo>
                    <a:cubicBezTo>
                      <a:pt x="170" y="100"/>
                      <a:pt x="166" y="104"/>
                      <a:pt x="160" y="112"/>
                    </a:cubicBezTo>
                    <a:close/>
                    <a:moveTo>
                      <a:pt x="243" y="111"/>
                    </a:moveTo>
                    <a:cubicBezTo>
                      <a:pt x="275" y="111"/>
                      <a:pt x="305" y="111"/>
                      <a:pt x="337" y="111"/>
                    </a:cubicBezTo>
                    <a:cubicBezTo>
                      <a:pt x="340" y="104"/>
                      <a:pt x="342" y="99"/>
                      <a:pt x="347" y="91"/>
                    </a:cubicBezTo>
                    <a:cubicBezTo>
                      <a:pt x="316" y="91"/>
                      <a:pt x="287" y="91"/>
                      <a:pt x="257" y="91"/>
                    </a:cubicBezTo>
                    <a:cubicBezTo>
                      <a:pt x="252" y="99"/>
                      <a:pt x="249" y="104"/>
                      <a:pt x="243" y="111"/>
                    </a:cubicBezTo>
                    <a:close/>
                    <a:moveTo>
                      <a:pt x="357" y="91"/>
                    </a:moveTo>
                    <a:cubicBezTo>
                      <a:pt x="353" y="99"/>
                      <a:pt x="351" y="104"/>
                      <a:pt x="348" y="111"/>
                    </a:cubicBezTo>
                    <a:cubicBezTo>
                      <a:pt x="481" y="111"/>
                      <a:pt x="615" y="111"/>
                      <a:pt x="749" y="111"/>
                    </a:cubicBezTo>
                    <a:cubicBezTo>
                      <a:pt x="747" y="103"/>
                      <a:pt x="745" y="99"/>
                      <a:pt x="742" y="90"/>
                    </a:cubicBezTo>
                    <a:cubicBezTo>
                      <a:pt x="614" y="91"/>
                      <a:pt x="485" y="91"/>
                      <a:pt x="357" y="91"/>
                    </a:cubicBezTo>
                    <a:close/>
                    <a:moveTo>
                      <a:pt x="752" y="90"/>
                    </a:moveTo>
                    <a:cubicBezTo>
                      <a:pt x="755" y="99"/>
                      <a:pt x="757" y="103"/>
                      <a:pt x="760" y="110"/>
                    </a:cubicBezTo>
                    <a:cubicBezTo>
                      <a:pt x="790" y="110"/>
                      <a:pt x="822" y="110"/>
                      <a:pt x="853" y="110"/>
                    </a:cubicBezTo>
                    <a:cubicBezTo>
                      <a:pt x="848" y="102"/>
                      <a:pt x="846" y="99"/>
                      <a:pt x="841" y="90"/>
                    </a:cubicBezTo>
                    <a:cubicBezTo>
                      <a:pt x="811" y="90"/>
                      <a:pt x="782" y="90"/>
                      <a:pt x="752" y="90"/>
                    </a:cubicBezTo>
                    <a:close/>
                    <a:moveTo>
                      <a:pt x="851" y="90"/>
                    </a:moveTo>
                    <a:cubicBezTo>
                      <a:pt x="855" y="99"/>
                      <a:pt x="857" y="102"/>
                      <a:pt x="862" y="110"/>
                    </a:cubicBezTo>
                    <a:cubicBezTo>
                      <a:pt x="887" y="110"/>
                      <a:pt x="909" y="110"/>
                      <a:pt x="934" y="110"/>
                    </a:cubicBezTo>
                    <a:cubicBezTo>
                      <a:pt x="928" y="102"/>
                      <a:pt x="926" y="99"/>
                      <a:pt x="920" y="90"/>
                    </a:cubicBezTo>
                    <a:cubicBezTo>
                      <a:pt x="896" y="90"/>
                      <a:pt x="875" y="90"/>
                      <a:pt x="851" y="90"/>
                    </a:cubicBezTo>
                    <a:close/>
                    <a:moveTo>
                      <a:pt x="936" y="101"/>
                    </a:moveTo>
                    <a:cubicBezTo>
                      <a:pt x="938" y="105"/>
                      <a:pt x="939" y="107"/>
                      <a:pt x="942" y="110"/>
                    </a:cubicBezTo>
                    <a:cubicBezTo>
                      <a:pt x="967" y="110"/>
                      <a:pt x="989" y="110"/>
                      <a:pt x="1015" y="110"/>
                    </a:cubicBezTo>
                    <a:cubicBezTo>
                      <a:pt x="1012" y="107"/>
                      <a:pt x="1011" y="105"/>
                      <a:pt x="1008" y="101"/>
                    </a:cubicBezTo>
                    <a:cubicBezTo>
                      <a:pt x="983" y="101"/>
                      <a:pt x="961" y="101"/>
                      <a:pt x="936" y="101"/>
                    </a:cubicBezTo>
                    <a:close/>
                    <a:moveTo>
                      <a:pt x="1076" y="90"/>
                    </a:moveTo>
                    <a:cubicBezTo>
                      <a:pt x="1052" y="90"/>
                      <a:pt x="1031" y="90"/>
                      <a:pt x="1007" y="90"/>
                    </a:cubicBezTo>
                    <a:cubicBezTo>
                      <a:pt x="1010" y="93"/>
                      <a:pt x="1012" y="95"/>
                      <a:pt x="1014" y="99"/>
                    </a:cubicBezTo>
                    <a:cubicBezTo>
                      <a:pt x="1038" y="99"/>
                      <a:pt x="1061" y="99"/>
                      <a:pt x="1085" y="99"/>
                    </a:cubicBezTo>
                    <a:cubicBezTo>
                      <a:pt x="1082" y="95"/>
                      <a:pt x="1080" y="93"/>
                      <a:pt x="1076" y="90"/>
                    </a:cubicBezTo>
                    <a:close/>
                    <a:moveTo>
                      <a:pt x="1016" y="101"/>
                    </a:moveTo>
                    <a:cubicBezTo>
                      <a:pt x="1019" y="105"/>
                      <a:pt x="1021" y="107"/>
                      <a:pt x="1024" y="110"/>
                    </a:cubicBezTo>
                    <a:cubicBezTo>
                      <a:pt x="1048" y="110"/>
                      <a:pt x="1072" y="110"/>
                      <a:pt x="1096" y="110"/>
                    </a:cubicBezTo>
                    <a:cubicBezTo>
                      <a:pt x="1092" y="107"/>
                      <a:pt x="1090" y="105"/>
                      <a:pt x="1087" y="101"/>
                    </a:cubicBezTo>
                    <a:cubicBezTo>
                      <a:pt x="1062" y="101"/>
                      <a:pt x="1041" y="101"/>
                      <a:pt x="1016" y="101"/>
                    </a:cubicBezTo>
                    <a:close/>
                    <a:moveTo>
                      <a:pt x="1170" y="101"/>
                    </a:moveTo>
                    <a:cubicBezTo>
                      <a:pt x="1144" y="101"/>
                      <a:pt x="1122" y="101"/>
                      <a:pt x="1097" y="101"/>
                    </a:cubicBezTo>
                    <a:cubicBezTo>
                      <a:pt x="1099" y="105"/>
                      <a:pt x="1101" y="107"/>
                      <a:pt x="1104" y="110"/>
                    </a:cubicBezTo>
                    <a:cubicBezTo>
                      <a:pt x="1129" y="110"/>
                      <a:pt x="1154" y="110"/>
                      <a:pt x="1178" y="110"/>
                    </a:cubicBezTo>
                    <a:cubicBezTo>
                      <a:pt x="1176" y="107"/>
                      <a:pt x="1174" y="105"/>
                      <a:pt x="1170" y="10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endParaRPr>
              </a:p>
            </p:txBody>
          </p:sp>
        </p:grpSp>
        <p:grpSp>
          <p:nvGrpSpPr>
            <p:cNvPr id="14" name="Gruppieren 34">
              <a:extLst>
                <a:ext uri="{FF2B5EF4-FFF2-40B4-BE49-F238E27FC236}">
                  <a16:creationId xmlns:a16="http://schemas.microsoft.com/office/drawing/2014/main" id="{E1D90303-86EA-3200-CCFD-C2645F02C3B7}"/>
                </a:ext>
              </a:extLst>
            </p:cNvPr>
            <p:cNvGrpSpPr/>
            <p:nvPr/>
          </p:nvGrpSpPr>
          <p:grpSpPr bwMode="gray">
            <a:xfrm>
              <a:off x="8365742" y="1850523"/>
              <a:ext cx="4457841" cy="2403206"/>
              <a:chOff x="554038" y="1555199"/>
              <a:chExt cx="11095351" cy="5981459"/>
            </a:xfrm>
          </p:grpSpPr>
          <p:sp>
            <p:nvSpPr>
              <p:cNvPr id="16" name="Rechteck 52">
                <a:extLst>
                  <a:ext uri="{FF2B5EF4-FFF2-40B4-BE49-F238E27FC236}">
                    <a16:creationId xmlns:a16="http://schemas.microsoft.com/office/drawing/2014/main" id="{4021BC2E-D606-F9D1-FA6D-0A30279C784B}"/>
                  </a:ext>
                </a:extLst>
              </p:cNvPr>
              <p:cNvSpPr/>
              <p:nvPr/>
            </p:nvSpPr>
            <p:spPr bwMode="gray">
              <a:xfrm>
                <a:off x="10154497" y="3093263"/>
                <a:ext cx="1494892" cy="1376847"/>
              </a:xfrm>
              <a:prstGeom prst="rect">
                <a:avLst/>
              </a:prstGeom>
              <a:solidFill>
                <a:srgbClr val="3498DB">
                  <a:lumMod val="60000"/>
                  <a:lumOff val="40000"/>
                </a:srgbClr>
              </a:solidFill>
              <a:ln>
                <a:noFill/>
              </a:ln>
            </p:spPr>
            <p:txBody>
              <a:bodyPr vert="horz" wrap="square" lIns="91440" tIns="45720" rIns="91440" bIns="45720" numCol="1" anchor="ctr" anchorCtr="0" compatLnSpc="1">
                <a:prstTxWarp prst="textNoShape">
                  <a:avLst/>
                </a:prstTxWarp>
              </a:bodyP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1900" b="1" i="0" u="none" strike="noStrike" kern="0" cap="none" spc="0" normalizeH="0" baseline="0" noProof="1">
                  <a:ln>
                    <a:noFill/>
                  </a:ln>
                  <a:solidFill>
                    <a:prstClr val="white"/>
                  </a:solidFill>
                  <a:effectLst/>
                  <a:uLnTx/>
                  <a:uFillTx/>
                </a:endParaRPr>
              </a:p>
            </p:txBody>
          </p:sp>
          <p:sp>
            <p:nvSpPr>
              <p:cNvPr id="17" name="Rechteck 53">
                <a:extLst>
                  <a:ext uri="{FF2B5EF4-FFF2-40B4-BE49-F238E27FC236}">
                    <a16:creationId xmlns:a16="http://schemas.microsoft.com/office/drawing/2014/main" id="{8A2D54A4-0F52-6ECD-FADD-D63DB056C64D}"/>
                  </a:ext>
                </a:extLst>
              </p:cNvPr>
              <p:cNvSpPr/>
              <p:nvPr/>
            </p:nvSpPr>
            <p:spPr bwMode="gray">
              <a:xfrm>
                <a:off x="10153212" y="1555201"/>
                <a:ext cx="1494894" cy="1381635"/>
              </a:xfrm>
              <a:prstGeom prst="rect">
                <a:avLst/>
              </a:prstGeom>
              <a:solidFill>
                <a:srgbClr val="3498DB">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1">
                  <a:ln>
                    <a:noFill/>
                  </a:ln>
                  <a:solidFill>
                    <a:prstClr val="black"/>
                  </a:solidFill>
                  <a:effectLst/>
                  <a:uLnTx/>
                  <a:uFillTx/>
                </a:endParaRPr>
              </a:p>
            </p:txBody>
          </p:sp>
          <p:sp>
            <p:nvSpPr>
              <p:cNvPr id="18" name="Rechteck 54">
                <a:extLst>
                  <a:ext uri="{FF2B5EF4-FFF2-40B4-BE49-F238E27FC236}">
                    <a16:creationId xmlns:a16="http://schemas.microsoft.com/office/drawing/2014/main" id="{D70C0E28-8D36-C961-AEDC-685891E56FB4}"/>
                  </a:ext>
                </a:extLst>
              </p:cNvPr>
              <p:cNvSpPr/>
              <p:nvPr/>
            </p:nvSpPr>
            <p:spPr bwMode="gray">
              <a:xfrm>
                <a:off x="10152695" y="4626535"/>
                <a:ext cx="1494892" cy="1376847"/>
              </a:xfrm>
              <a:prstGeom prst="rect">
                <a:avLst/>
              </a:prstGeom>
              <a:solidFill>
                <a:srgbClr val="3498DB">
                  <a:lumMod val="50000"/>
                </a:srgbClr>
              </a:solidFill>
              <a:ln>
                <a:noFill/>
              </a:ln>
            </p:spPr>
            <p:txBody>
              <a:bodyPr vert="horz" wrap="square" lIns="91440" tIns="45720" rIns="91440" bIns="45720" numCol="1" anchor="ctr" anchorCtr="0" compatLnSpc="1">
                <a:prstTxWarp prst="textNoShape">
                  <a:avLst/>
                </a:prstTxWarp>
              </a:bodyP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1900" b="1" i="0" u="none" strike="noStrike" kern="0" cap="none" spc="0" normalizeH="0" baseline="0" noProof="1">
                  <a:ln>
                    <a:noFill/>
                  </a:ln>
                  <a:solidFill>
                    <a:prstClr val="white"/>
                  </a:solidFill>
                  <a:effectLst/>
                  <a:uLnTx/>
                  <a:uFillTx/>
                </a:endParaRPr>
              </a:p>
            </p:txBody>
          </p:sp>
          <p:sp>
            <p:nvSpPr>
              <p:cNvPr id="19" name="Rechteck 55">
                <a:extLst>
                  <a:ext uri="{FF2B5EF4-FFF2-40B4-BE49-F238E27FC236}">
                    <a16:creationId xmlns:a16="http://schemas.microsoft.com/office/drawing/2014/main" id="{17D4F541-E014-49F7-AC6B-7AD29374D8B0}"/>
                  </a:ext>
                </a:extLst>
              </p:cNvPr>
              <p:cNvSpPr/>
              <p:nvPr/>
            </p:nvSpPr>
            <p:spPr bwMode="gray">
              <a:xfrm>
                <a:off x="2234668" y="1555204"/>
                <a:ext cx="7751290" cy="2914909"/>
              </a:xfrm>
              <a:prstGeom prst="rect">
                <a:avLst/>
              </a:prstGeom>
              <a:solidFill>
                <a:srgbClr val="3498DB">
                  <a:lumMod val="75000"/>
                </a:srgbClr>
              </a:solidFill>
              <a:ln>
                <a:noFill/>
              </a:ln>
            </p:spPr>
            <p:txBody>
              <a:bodyPr vert="horz" wrap="square" lIns="180000" tIns="45720" rIns="180000" bIns="45720" numCol="1" anchor="ctr"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1">
                  <a:ln>
                    <a:noFill/>
                  </a:ln>
                  <a:solidFill>
                    <a:srgbClr val="FFFFFF"/>
                  </a:solidFill>
                  <a:effectLst/>
                  <a:uLnTx/>
                  <a:uFillTx/>
                </a:endParaRPr>
              </a:p>
            </p:txBody>
          </p:sp>
          <p:sp>
            <p:nvSpPr>
              <p:cNvPr id="20" name="Rechteck 57">
                <a:extLst>
                  <a:ext uri="{FF2B5EF4-FFF2-40B4-BE49-F238E27FC236}">
                    <a16:creationId xmlns:a16="http://schemas.microsoft.com/office/drawing/2014/main" id="{92DEED6A-CE9E-A52B-FA2B-66B7334A5220}"/>
                  </a:ext>
                </a:extLst>
              </p:cNvPr>
              <p:cNvSpPr/>
              <p:nvPr/>
            </p:nvSpPr>
            <p:spPr bwMode="gray">
              <a:xfrm>
                <a:off x="569843" y="4626536"/>
                <a:ext cx="7753229" cy="13768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3200" b="0" i="0" u="none" strike="noStrike" kern="0" cap="none" spc="0" normalizeH="0" baseline="0" noProof="1">
                  <a:ln>
                    <a:noFill/>
                  </a:ln>
                  <a:solidFill>
                    <a:prstClr val="white"/>
                  </a:solidFill>
                  <a:effectLst/>
                  <a:uLnTx/>
                  <a:uFillTx/>
                  <a:latin typeface="Bebas Neue" panose="020B0506020202020201" pitchFamily="34" charset="0"/>
                </a:endParaRPr>
              </a:p>
            </p:txBody>
          </p:sp>
          <p:sp>
            <p:nvSpPr>
              <p:cNvPr id="21" name="Rechteck 58">
                <a:extLst>
                  <a:ext uri="{FF2B5EF4-FFF2-40B4-BE49-F238E27FC236}">
                    <a16:creationId xmlns:a16="http://schemas.microsoft.com/office/drawing/2014/main" id="{7EFC5FB7-893F-F70A-F50D-CA5897262BE7}"/>
                  </a:ext>
                </a:extLst>
              </p:cNvPr>
              <p:cNvSpPr/>
              <p:nvPr/>
            </p:nvSpPr>
            <p:spPr bwMode="gray">
              <a:xfrm>
                <a:off x="554038" y="1555199"/>
                <a:ext cx="1496632" cy="1381636"/>
              </a:xfrm>
              <a:prstGeom prst="rect">
                <a:avLst/>
              </a:prstGeom>
              <a:solidFill>
                <a:srgbClr val="3498DB">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1">
                  <a:ln>
                    <a:noFill/>
                  </a:ln>
                  <a:solidFill>
                    <a:prstClr val="black"/>
                  </a:solidFill>
                  <a:effectLst/>
                  <a:uLnTx/>
                  <a:uFillTx/>
                </a:endParaRPr>
              </a:p>
            </p:txBody>
          </p:sp>
          <p:sp>
            <p:nvSpPr>
              <p:cNvPr id="22" name="Rechteck 60">
                <a:extLst>
                  <a:ext uri="{FF2B5EF4-FFF2-40B4-BE49-F238E27FC236}">
                    <a16:creationId xmlns:a16="http://schemas.microsoft.com/office/drawing/2014/main" id="{15C87C2E-835F-E7C7-0627-A77133AD8568}"/>
                  </a:ext>
                </a:extLst>
              </p:cNvPr>
              <p:cNvSpPr/>
              <p:nvPr/>
            </p:nvSpPr>
            <p:spPr bwMode="gray">
              <a:xfrm>
                <a:off x="554038" y="3096282"/>
                <a:ext cx="1496629" cy="1376847"/>
              </a:xfrm>
              <a:prstGeom prst="rect">
                <a:avLst/>
              </a:prstGeom>
              <a:solidFill>
                <a:srgbClr val="3498D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1">
                  <a:ln>
                    <a:noFill/>
                  </a:ln>
                  <a:solidFill>
                    <a:prstClr val="black"/>
                  </a:solidFill>
                  <a:effectLst/>
                  <a:uLnTx/>
                  <a:uFillTx/>
                </a:endParaRPr>
              </a:p>
            </p:txBody>
          </p:sp>
          <p:sp>
            <p:nvSpPr>
              <p:cNvPr id="23" name="Rechteck 62">
                <a:extLst>
                  <a:ext uri="{FF2B5EF4-FFF2-40B4-BE49-F238E27FC236}">
                    <a16:creationId xmlns:a16="http://schemas.microsoft.com/office/drawing/2014/main" id="{6E8A9D28-8D00-1AF2-D955-54157964C5B1}"/>
                  </a:ext>
                </a:extLst>
              </p:cNvPr>
              <p:cNvSpPr/>
              <p:nvPr/>
            </p:nvSpPr>
            <p:spPr bwMode="gray">
              <a:xfrm>
                <a:off x="554038" y="6159811"/>
                <a:ext cx="11093549" cy="1376847"/>
              </a:xfrm>
              <a:prstGeom prst="rect">
                <a:avLst/>
              </a:prstGeom>
              <a:solidFill>
                <a:srgbClr val="3498DB">
                  <a:lumMod val="50000"/>
                </a:srgbClr>
              </a:solidFill>
              <a:ln>
                <a:noFill/>
              </a:ln>
            </p:spPr>
            <p:txBody>
              <a:bodyPr vert="horz" wrap="square" lIns="91440" tIns="45720" rIns="91440" bIns="45720" numCol="1" anchor="ctr" anchorCtr="0" compatLnSpc="1">
                <a:prstTxWarp prst="textNoShape">
                  <a:avLst/>
                </a:prstTxWarp>
              </a:bodyP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1900" b="1" i="0" u="none" strike="noStrike" kern="0" cap="none" spc="0" normalizeH="0" baseline="0" noProof="1">
                  <a:ln>
                    <a:noFill/>
                  </a:ln>
                  <a:solidFill>
                    <a:prstClr val="white"/>
                  </a:solidFill>
                  <a:effectLst/>
                  <a:uLnTx/>
                  <a:uFillTx/>
                </a:endParaRPr>
              </a:p>
            </p:txBody>
          </p:sp>
          <p:sp>
            <p:nvSpPr>
              <p:cNvPr id="24" name="Rechteck 73">
                <a:extLst>
                  <a:ext uri="{FF2B5EF4-FFF2-40B4-BE49-F238E27FC236}">
                    <a16:creationId xmlns:a16="http://schemas.microsoft.com/office/drawing/2014/main" id="{A0651B82-61C2-A36A-0F15-5D208917C052}"/>
                  </a:ext>
                </a:extLst>
              </p:cNvPr>
              <p:cNvSpPr/>
              <p:nvPr/>
            </p:nvSpPr>
            <p:spPr bwMode="gray">
              <a:xfrm>
                <a:off x="8491069" y="4626536"/>
                <a:ext cx="1494892" cy="1376847"/>
              </a:xfrm>
              <a:prstGeom prst="rect">
                <a:avLst/>
              </a:prstGeom>
              <a:solidFill>
                <a:srgbClr val="3498DB">
                  <a:lumMod val="20000"/>
                  <a:lumOff val="80000"/>
                </a:srgbClr>
              </a:solidFill>
              <a:ln>
                <a:noFill/>
              </a:ln>
            </p:spPr>
            <p:txBody>
              <a:bodyPr vert="horz" wrap="square" lIns="91440" tIns="45720" rIns="91440" bIns="45720" numCol="1" anchor="ctr" anchorCtr="0" compatLnSpc="1">
                <a:prstTxWarp prst="textNoShape">
                  <a:avLst/>
                </a:prstTxWarp>
              </a:bodyP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de-DE" sz="1900" b="1" i="0" u="none" strike="noStrike" kern="0" cap="none" spc="0" normalizeH="0" baseline="0" noProof="1">
                  <a:ln>
                    <a:noFill/>
                  </a:ln>
                  <a:solidFill>
                    <a:prstClr val="white"/>
                  </a:solidFill>
                  <a:effectLst/>
                  <a:uLnTx/>
                  <a:uFillTx/>
                </a:endParaRPr>
              </a:p>
            </p:txBody>
          </p:sp>
        </p:grpSp>
        <p:sp>
          <p:nvSpPr>
            <p:cNvPr id="15" name="Freeform 37">
              <a:extLst>
                <a:ext uri="{FF2B5EF4-FFF2-40B4-BE49-F238E27FC236}">
                  <a16:creationId xmlns:a16="http://schemas.microsoft.com/office/drawing/2014/main" id="{DD3CC9F3-C0C8-C0ED-B1B2-30FFA1225E5F}"/>
                </a:ext>
              </a:extLst>
            </p:cNvPr>
            <p:cNvSpPr>
              <a:spLocks/>
            </p:cNvSpPr>
            <p:nvPr/>
          </p:nvSpPr>
          <p:spPr bwMode="gray">
            <a:xfrm>
              <a:off x="8270025" y="1708157"/>
              <a:ext cx="2530361" cy="2660749"/>
            </a:xfrm>
            <a:custGeom>
              <a:avLst/>
              <a:gdLst>
                <a:gd name="T0" fmla="*/ 0 w 470"/>
                <a:gd name="T1" fmla="*/ 584 h 584"/>
                <a:gd name="T2" fmla="*/ 0 w 470"/>
                <a:gd name="T3" fmla="*/ 0 h 584"/>
                <a:gd name="T4" fmla="*/ 470 w 470"/>
                <a:gd name="T5" fmla="*/ 0 h 584"/>
                <a:gd name="T6" fmla="*/ 0 w 470"/>
                <a:gd name="T7" fmla="*/ 584 h 584"/>
                <a:gd name="connsiteX0" fmla="*/ 4562 w 14562"/>
                <a:gd name="connsiteY0" fmla="*/ 10000 h 10000"/>
                <a:gd name="connsiteX1" fmla="*/ 0 w 14562"/>
                <a:gd name="connsiteY1" fmla="*/ 9846 h 10000"/>
                <a:gd name="connsiteX2" fmla="*/ 4562 w 14562"/>
                <a:gd name="connsiteY2" fmla="*/ 0 h 10000"/>
                <a:gd name="connsiteX3" fmla="*/ 14562 w 14562"/>
                <a:gd name="connsiteY3" fmla="*/ 0 h 10000"/>
                <a:gd name="connsiteX4" fmla="*/ 4562 w 14562"/>
                <a:gd name="connsiteY4" fmla="*/ 10000 h 10000"/>
                <a:gd name="connsiteX0" fmla="*/ 4562 w 14562"/>
                <a:gd name="connsiteY0" fmla="*/ 10000 h 10000"/>
                <a:gd name="connsiteX1" fmla="*/ 0 w 14562"/>
                <a:gd name="connsiteY1" fmla="*/ 9846 h 10000"/>
                <a:gd name="connsiteX2" fmla="*/ 4562 w 14562"/>
                <a:gd name="connsiteY2" fmla="*/ 0 h 10000"/>
                <a:gd name="connsiteX3" fmla="*/ 14562 w 14562"/>
                <a:gd name="connsiteY3" fmla="*/ 0 h 10000"/>
                <a:gd name="connsiteX4" fmla="*/ 4562 w 14562"/>
                <a:gd name="connsiteY4" fmla="*/ 10000 h 10000"/>
                <a:gd name="connsiteX0" fmla="*/ 4562 w 14562"/>
                <a:gd name="connsiteY0" fmla="*/ 10000 h 10000"/>
                <a:gd name="connsiteX1" fmla="*/ 0 w 14562"/>
                <a:gd name="connsiteY1" fmla="*/ 9846 h 10000"/>
                <a:gd name="connsiteX2" fmla="*/ 28 w 14562"/>
                <a:gd name="connsiteY2" fmla="*/ 0 h 10000"/>
                <a:gd name="connsiteX3" fmla="*/ 14562 w 14562"/>
                <a:gd name="connsiteY3" fmla="*/ 0 h 10000"/>
                <a:gd name="connsiteX4" fmla="*/ 4562 w 14562"/>
                <a:gd name="connsiteY4" fmla="*/ 10000 h 10000"/>
                <a:gd name="connsiteX0" fmla="*/ 4562 w 14562"/>
                <a:gd name="connsiteY0" fmla="*/ 10000 h 10005"/>
                <a:gd name="connsiteX1" fmla="*/ 0 w 14562"/>
                <a:gd name="connsiteY1" fmla="*/ 10005 h 10005"/>
                <a:gd name="connsiteX2" fmla="*/ 28 w 14562"/>
                <a:gd name="connsiteY2" fmla="*/ 0 h 10005"/>
                <a:gd name="connsiteX3" fmla="*/ 14562 w 14562"/>
                <a:gd name="connsiteY3" fmla="*/ 0 h 10005"/>
                <a:gd name="connsiteX4" fmla="*/ 4562 w 14562"/>
                <a:gd name="connsiteY4" fmla="*/ 10000 h 1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 h="10005">
                  <a:moveTo>
                    <a:pt x="4562" y="10000"/>
                  </a:moveTo>
                  <a:lnTo>
                    <a:pt x="0" y="10005"/>
                  </a:lnTo>
                  <a:cubicBezTo>
                    <a:pt x="9" y="6723"/>
                    <a:pt x="19" y="3282"/>
                    <a:pt x="28" y="0"/>
                  </a:cubicBezTo>
                  <a:lnTo>
                    <a:pt x="14562" y="0"/>
                  </a:lnTo>
                  <a:lnTo>
                    <a:pt x="4562" y="10000"/>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720910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sp>
        <p:nvSpPr>
          <p:cNvPr id="4" name="Google Shape;108;p18">
            <a:extLst>
              <a:ext uri="{FF2B5EF4-FFF2-40B4-BE49-F238E27FC236}">
                <a16:creationId xmlns:a16="http://schemas.microsoft.com/office/drawing/2014/main" id="{31838BF7-0797-BC41-5463-E729F045E13C}"/>
              </a:ext>
            </a:extLst>
          </p:cNvPr>
          <p:cNvSpPr txBox="1"/>
          <p:nvPr/>
        </p:nvSpPr>
        <p:spPr>
          <a:xfrm>
            <a:off x="0" y="571001"/>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Steps For Using AI to Create Synthetic Data</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pic>
        <p:nvPicPr>
          <p:cNvPr id="10" name="Picture 9" descr="A group of people standing around a graph&#10;&#10;Description automatically generated">
            <a:extLst>
              <a:ext uri="{FF2B5EF4-FFF2-40B4-BE49-F238E27FC236}">
                <a16:creationId xmlns:a16="http://schemas.microsoft.com/office/drawing/2014/main" id="{F1DE9134-5592-7EF5-8915-62EF211E8489}"/>
              </a:ext>
            </a:extLst>
          </p:cNvPr>
          <p:cNvPicPr>
            <a:picLocks noChangeAspect="1"/>
          </p:cNvPicPr>
          <p:nvPr/>
        </p:nvPicPr>
        <p:blipFill>
          <a:blip r:embed="rId4"/>
          <a:srcRect r="11095" b="91366"/>
          <a:stretch/>
        </p:blipFill>
        <p:spPr>
          <a:xfrm>
            <a:off x="-21608" y="-63945"/>
            <a:ext cx="12213608" cy="592136"/>
          </a:xfrm>
          <a:prstGeom prst="rect">
            <a:avLst/>
          </a:prstGeom>
        </p:spPr>
      </p:pic>
      <p:graphicFrame>
        <p:nvGraphicFramePr>
          <p:cNvPr id="13" name="Google Shape;111;p18">
            <a:extLst>
              <a:ext uri="{FF2B5EF4-FFF2-40B4-BE49-F238E27FC236}">
                <a16:creationId xmlns:a16="http://schemas.microsoft.com/office/drawing/2014/main" id="{C6637AF9-0726-A85A-D8F2-86BC9783E2D2}"/>
              </a:ext>
            </a:extLst>
          </p:cNvPr>
          <p:cNvGraphicFramePr/>
          <p:nvPr>
            <p:extLst>
              <p:ext uri="{D42A27DB-BD31-4B8C-83A1-F6EECF244321}">
                <p14:modId xmlns:p14="http://schemas.microsoft.com/office/powerpoint/2010/main" val="3110112872"/>
              </p:ext>
            </p:extLst>
          </p:nvPr>
        </p:nvGraphicFramePr>
        <p:xfrm>
          <a:off x="578267" y="986502"/>
          <a:ext cx="11013858" cy="5262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extLst>
              <a:ext uri="{FF2B5EF4-FFF2-40B4-BE49-F238E27FC236}">
                <a16:creationId xmlns:a16="http://schemas.microsoft.com/office/drawing/2014/main" id="{C47F956E-9DD6-765E-E885-3DC1E51CBC2E}"/>
              </a:ext>
            </a:extLst>
          </p:cNvPr>
          <p:cNvPicPr>
            <a:picLocks noChangeAspect="1"/>
          </p:cNvPicPr>
          <p:nvPr/>
        </p:nvPicPr>
        <p:blipFill>
          <a:blip r:embed="rId10"/>
          <a:stretch>
            <a:fillRect/>
          </a:stretch>
        </p:blipFill>
        <p:spPr>
          <a:xfrm>
            <a:off x="3753413" y="5924300"/>
            <a:ext cx="1211183" cy="820914"/>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8500AC67-BD92-2F66-A342-CEB14A5FE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351" y="6141690"/>
            <a:ext cx="3075771" cy="541337"/>
          </a:xfrm>
          <a:prstGeom prst="rect">
            <a:avLst/>
          </a:prstGeom>
        </p:spPr>
      </p:pic>
    </p:spTree>
    <p:extLst>
      <p:ext uri="{BB962C8B-B14F-4D97-AF65-F5344CB8AC3E}">
        <p14:creationId xmlns:p14="http://schemas.microsoft.com/office/powerpoint/2010/main" val="2033863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A98E-B3B8-D547-7EB3-7A39E4F630EB}"/>
              </a:ext>
            </a:extLst>
          </p:cNvPr>
          <p:cNvSpPr>
            <a:spLocks noGrp="1"/>
          </p:cNvSpPr>
          <p:nvPr>
            <p:ph type="title"/>
          </p:nvPr>
        </p:nvSpPr>
        <p:spPr/>
        <p:txBody>
          <a:bodyPr>
            <a:normAutofit/>
          </a:bodyPr>
          <a:lstStyle/>
          <a:p>
            <a:r>
              <a:rPr lang="en-US"/>
              <a:t>Example of Using AI in Proposal Development</a:t>
            </a:r>
          </a:p>
        </p:txBody>
      </p:sp>
      <p:sp>
        <p:nvSpPr>
          <p:cNvPr id="3" name="Content Placeholder 2">
            <a:extLst>
              <a:ext uri="{FF2B5EF4-FFF2-40B4-BE49-F238E27FC236}">
                <a16:creationId xmlns:a16="http://schemas.microsoft.com/office/drawing/2014/main" id="{1A64D11C-238C-491C-89AE-40886D0EA7E4}"/>
              </a:ext>
            </a:extLst>
          </p:cNvPr>
          <p:cNvSpPr>
            <a:spLocks noGrp="1"/>
          </p:cNvSpPr>
          <p:nvPr>
            <p:ph idx="1"/>
          </p:nvPr>
        </p:nvSpPr>
        <p:spPr>
          <a:xfrm>
            <a:off x="838200" y="1690688"/>
            <a:ext cx="4972050" cy="4486275"/>
          </a:xfrm>
        </p:spPr>
        <p:txBody>
          <a:bodyPr>
            <a:normAutofit fontScale="55000" lnSpcReduction="20000"/>
          </a:bodyPr>
          <a:lstStyle/>
          <a:p>
            <a:r>
              <a:rPr lang="en-US" i="1">
                <a:solidFill>
                  <a:schemeClr val="accent1"/>
                </a:solidFill>
                <a:latin typeface="Söhne"/>
              </a:rPr>
              <a:t>“You are a proposal graphic artist asked to create a verbal graphic description with text for all of the graphic’s elements for the following NASA SEWP VI proposal section: Capability to Handle High Volume of Requirements. The draft RFP specifies the need for offerors to demonstrate their strategy for managing a potentially high volume of customer requests (A.3.7.3(b)(4)(</a:t>
            </a:r>
            <a:r>
              <a:rPr lang="en-US" i="1" err="1">
                <a:solidFill>
                  <a:schemeClr val="accent1"/>
                </a:solidFill>
                <a:latin typeface="Söhne"/>
              </a:rPr>
              <a:t>i</a:t>
            </a:r>
            <a:r>
              <a:rPr lang="en-US" i="1">
                <a:solidFill>
                  <a:schemeClr val="accent1"/>
                </a:solidFill>
                <a:latin typeface="Söhne"/>
              </a:rPr>
              <a:t>)). The hot button here is the ability to scale and handle numerous requirements efficiently. The rationale is that NASA anticipates a significant demand for services under this contract and needs a contractor who can keep pace. Please, create a verbal graphic description that incorporate elements that reflect the BDC's role in managing opportunities, such as a centralized tracking system or a dashboard view of the pipeline. The graphic should also indicate the BDC's support in proposal planning and coordination, as well as resource direction for proposal development. Please, incorporate your concepts of Scalability Flowchart and Resource Allocation Model. Base it on the following guideline for Business Development Center (BDC) operations: [Excerpts from AASG Business Development Playbook]”</a:t>
            </a:r>
          </a:p>
          <a:p>
            <a:endParaRPr lang="en-US"/>
          </a:p>
          <a:p>
            <a:endParaRPr lang="en-US"/>
          </a:p>
        </p:txBody>
      </p:sp>
      <p:pic>
        <p:nvPicPr>
          <p:cNvPr id="5" name="Picture 4" descr="A group of people standing around a graph&#10;&#10;Description automatically generated">
            <a:extLst>
              <a:ext uri="{FF2B5EF4-FFF2-40B4-BE49-F238E27FC236}">
                <a16:creationId xmlns:a16="http://schemas.microsoft.com/office/drawing/2014/main" id="{4419C58E-6D5B-58AA-5F61-36743254F43B}"/>
              </a:ext>
            </a:extLst>
          </p:cNvPr>
          <p:cNvPicPr>
            <a:picLocks noChangeAspect="1"/>
          </p:cNvPicPr>
          <p:nvPr/>
        </p:nvPicPr>
        <p:blipFill>
          <a:blip r:embed="rId2"/>
          <a:srcRect r="11095" b="91366"/>
          <a:stretch/>
        </p:blipFill>
        <p:spPr>
          <a:xfrm>
            <a:off x="-21608" y="-63945"/>
            <a:ext cx="12213608" cy="592136"/>
          </a:xfrm>
          <a:prstGeom prst="rect">
            <a:avLst/>
          </a:prstGeom>
        </p:spPr>
      </p:pic>
      <p:pic>
        <p:nvPicPr>
          <p:cNvPr id="6" name="Picture 5">
            <a:extLst>
              <a:ext uri="{FF2B5EF4-FFF2-40B4-BE49-F238E27FC236}">
                <a16:creationId xmlns:a16="http://schemas.microsoft.com/office/drawing/2014/main" id="{5827E886-A0AC-3628-0D38-7DFEE90E8059}"/>
              </a:ext>
            </a:extLst>
          </p:cNvPr>
          <p:cNvPicPr>
            <a:picLocks noChangeAspect="1"/>
          </p:cNvPicPr>
          <p:nvPr/>
        </p:nvPicPr>
        <p:blipFill>
          <a:blip r:embed="rId3"/>
          <a:stretch>
            <a:fillRect/>
          </a:stretch>
        </p:blipFill>
        <p:spPr>
          <a:xfrm>
            <a:off x="3753413" y="5867150"/>
            <a:ext cx="1211183" cy="820914"/>
          </a:xfrm>
          <a:prstGeom prst="rect">
            <a:avLst/>
          </a:prstGeom>
        </p:spPr>
      </p:pic>
      <p:pic>
        <p:nvPicPr>
          <p:cNvPr id="7" name="Picture 6" descr="A black and white logo&#10;&#10;Description automatically generated">
            <a:extLst>
              <a:ext uri="{FF2B5EF4-FFF2-40B4-BE49-F238E27FC236}">
                <a16:creationId xmlns:a16="http://schemas.microsoft.com/office/drawing/2014/main" id="{84CEED52-CE99-6F48-D8C6-7E6B85A26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pic>
        <p:nvPicPr>
          <p:cNvPr id="8" name="Picture 7">
            <a:extLst>
              <a:ext uri="{FF2B5EF4-FFF2-40B4-BE49-F238E27FC236}">
                <a16:creationId xmlns:a16="http://schemas.microsoft.com/office/drawing/2014/main" id="{5308C84B-B916-1BA6-1E03-776477953363}"/>
              </a:ext>
            </a:extLst>
          </p:cNvPr>
          <p:cNvPicPr>
            <a:picLocks noChangeAspect="1"/>
          </p:cNvPicPr>
          <p:nvPr/>
        </p:nvPicPr>
        <p:blipFill>
          <a:blip r:embed="rId5"/>
          <a:stretch>
            <a:fillRect/>
          </a:stretch>
        </p:blipFill>
        <p:spPr>
          <a:xfrm>
            <a:off x="6096000" y="1480290"/>
            <a:ext cx="5816490" cy="5145587"/>
          </a:xfrm>
          <a:prstGeom prst="rect">
            <a:avLst/>
          </a:prstGeom>
          <a:ln>
            <a:solidFill>
              <a:schemeClr val="accent1"/>
            </a:solidFill>
          </a:ln>
        </p:spPr>
      </p:pic>
    </p:spTree>
    <p:extLst>
      <p:ext uri="{BB962C8B-B14F-4D97-AF65-F5344CB8AC3E}">
        <p14:creationId xmlns:p14="http://schemas.microsoft.com/office/powerpoint/2010/main" val="22248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697F1-0AA8-E5F8-251D-86FE3B86769A}"/>
              </a:ext>
            </a:extLst>
          </p:cNvPr>
          <p:cNvSpPr>
            <a:spLocks noGrp="1"/>
          </p:cNvSpPr>
          <p:nvPr>
            <p:ph idx="1"/>
          </p:nvPr>
        </p:nvSpPr>
        <p:spPr>
          <a:xfrm>
            <a:off x="345747" y="1668620"/>
            <a:ext cx="7066990" cy="4844063"/>
          </a:xfrm>
        </p:spPr>
        <p:txBody>
          <a:bodyPr vert="horz" lIns="91440" tIns="45720" rIns="91440" bIns="45720" rtlCol="0" anchor="t">
            <a:noAutofit/>
          </a:bodyPr>
          <a:lstStyle/>
          <a:p>
            <a:pPr marL="0" indent="0" algn="ctr">
              <a:buNone/>
            </a:pPr>
            <a:r>
              <a:rPr lang="en-US" sz="3200" b="1">
                <a:latin typeface="Calibri" panose="020F0502020204030204" pitchFamily="34" charset="0"/>
                <a:ea typeface="Calibri" panose="020F0502020204030204" pitchFamily="34" charset="0"/>
                <a:cs typeface="Calibri" panose="020F0502020204030204" pitchFamily="34" charset="0"/>
              </a:rPr>
              <a:t>Interested in exploring Awarded.AI? Scan the QR code with your phone camera</a:t>
            </a:r>
            <a:r>
              <a:rPr lang="en-US" sz="3200">
                <a:ea typeface="Calibri" panose="020F0502020204030204" pitchFamily="34" charset="0"/>
              </a:rPr>
              <a:t> </a:t>
            </a:r>
            <a:r>
              <a:rPr lang="en-US" sz="3200" b="1">
                <a:latin typeface="Calibri" panose="020F0502020204030204" pitchFamily="34" charset="0"/>
                <a:ea typeface="Calibri" panose="020F0502020204030204" pitchFamily="34" charset="0"/>
                <a:cs typeface="Calibri" panose="020F0502020204030204" pitchFamily="34" charset="0"/>
              </a:rPr>
              <a:t>to book a demo or click this link!</a:t>
            </a:r>
            <a:endParaRPr lang="en-US" sz="32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0C670236-86D3-641E-A176-D5F973F422F3}"/>
              </a:ext>
            </a:extLst>
          </p:cNvPr>
          <p:cNvPicPr>
            <a:picLocks noChangeAspect="1"/>
          </p:cNvPicPr>
          <p:nvPr/>
        </p:nvPicPr>
        <p:blipFill>
          <a:blip r:embed="rId3"/>
          <a:stretch>
            <a:fillRect/>
          </a:stretch>
        </p:blipFill>
        <p:spPr>
          <a:xfrm>
            <a:off x="8054543" y="802407"/>
            <a:ext cx="3684039" cy="3706368"/>
          </a:xfrm>
          <a:prstGeom prst="rect">
            <a:avLst/>
          </a:prstGeom>
        </p:spPr>
      </p:pic>
      <p:sp>
        <p:nvSpPr>
          <p:cNvPr id="4" name="TextBox 3">
            <a:extLst>
              <a:ext uri="{FF2B5EF4-FFF2-40B4-BE49-F238E27FC236}">
                <a16:creationId xmlns:a16="http://schemas.microsoft.com/office/drawing/2014/main" id="{CD333338-47C0-8193-BDDC-64AE08E79823}"/>
              </a:ext>
            </a:extLst>
          </p:cNvPr>
          <p:cNvSpPr txBox="1"/>
          <p:nvPr/>
        </p:nvSpPr>
        <p:spPr>
          <a:xfrm>
            <a:off x="453418" y="758866"/>
            <a:ext cx="73230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Light" panose="020F0302020204030204"/>
                <a:ea typeface="+mn-ea"/>
                <a:cs typeface="+mn-cs"/>
              </a:rPr>
              <a:t>Q&amp;A Session</a:t>
            </a:r>
          </a:p>
        </p:txBody>
      </p:sp>
      <p:sp>
        <p:nvSpPr>
          <p:cNvPr id="8" name="TextBox 7">
            <a:extLst>
              <a:ext uri="{FF2B5EF4-FFF2-40B4-BE49-F238E27FC236}">
                <a16:creationId xmlns:a16="http://schemas.microsoft.com/office/drawing/2014/main" id="{4BFFFD21-6AB6-E71C-817E-C8096551E5C8}"/>
              </a:ext>
            </a:extLst>
          </p:cNvPr>
          <p:cNvSpPr txBox="1"/>
          <p:nvPr/>
        </p:nvSpPr>
        <p:spPr>
          <a:xfrm>
            <a:off x="268226" y="3105764"/>
            <a:ext cx="778631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solidFill>
                <a:effectLst/>
                <a:uLnTx/>
                <a:uFillTx/>
                <a:latin typeface="Arial" panose="020B0604020202020204" pitchFamily="34" charset="0"/>
                <a:ea typeface="+mn-ea"/>
                <a:cs typeface="+mn-cs"/>
                <a:hlinkClick r:id="rId4"/>
              </a:rPr>
              <a:t>https://calendly.com/psci-sales/demo-for-psci-ai-ost</a:t>
            </a:r>
            <a:endParaRPr kumimoji="0" lang="en-US" sz="2600" b="0" i="0" u="none" strike="noStrike" kern="1200" cap="none" spc="0" normalizeH="0" baseline="0" noProof="0">
              <a:ln>
                <a:noFill/>
              </a:ln>
              <a:solidFill>
                <a:srgbClr val="4472C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solidFill>
                <a:effectLst/>
                <a:uLnTx/>
                <a:uFillTx/>
                <a:latin typeface="Arial" panose="020B0604020202020204" pitchFamily="34" charset="0"/>
                <a:ea typeface="+mn-ea"/>
                <a:cs typeface="+mn-cs"/>
              </a:rPr>
              <a:t>  </a:t>
            </a:r>
            <a:endParaRPr kumimoji="0" lang="en-US" sz="2600" b="0" i="0" u="none" strike="noStrike" kern="1200" cap="none" spc="0" normalizeH="0" baseline="0" noProof="0">
              <a:ln>
                <a:noFill/>
              </a:ln>
              <a:solidFill>
                <a:srgbClr val="4472C4"/>
              </a:solidFill>
              <a:effectLst/>
              <a:uLnTx/>
              <a:uFillTx/>
              <a:latin typeface="Calibri" panose="020F0502020204030204"/>
              <a:ea typeface="+mn-ea"/>
              <a:cs typeface="+mn-cs"/>
            </a:endParaRPr>
          </a:p>
        </p:txBody>
      </p:sp>
      <p:pic>
        <p:nvPicPr>
          <p:cNvPr id="2" name="Picture 1" descr="A group of people standing around a graph&#10;&#10;Description automatically generated">
            <a:extLst>
              <a:ext uri="{FF2B5EF4-FFF2-40B4-BE49-F238E27FC236}">
                <a16:creationId xmlns:a16="http://schemas.microsoft.com/office/drawing/2014/main" id="{B2278379-260D-F521-EC9F-DB2119B9DCDA}"/>
              </a:ext>
            </a:extLst>
          </p:cNvPr>
          <p:cNvPicPr>
            <a:picLocks noChangeAspect="1"/>
          </p:cNvPicPr>
          <p:nvPr/>
        </p:nvPicPr>
        <p:blipFill>
          <a:blip r:embed="rId5"/>
          <a:srcRect r="11095" b="91366"/>
          <a:stretch/>
        </p:blipFill>
        <p:spPr>
          <a:xfrm>
            <a:off x="-21608" y="-63945"/>
            <a:ext cx="12213608" cy="592136"/>
          </a:xfrm>
          <a:prstGeom prst="rect">
            <a:avLst/>
          </a:prstGeom>
        </p:spPr>
      </p:pic>
      <p:pic>
        <p:nvPicPr>
          <p:cNvPr id="7" name="Picture 6">
            <a:extLst>
              <a:ext uri="{FF2B5EF4-FFF2-40B4-BE49-F238E27FC236}">
                <a16:creationId xmlns:a16="http://schemas.microsoft.com/office/drawing/2014/main" id="{63471A3D-1082-83F6-C248-A9313A42D1F1}"/>
              </a:ext>
            </a:extLst>
          </p:cNvPr>
          <p:cNvPicPr>
            <a:picLocks noChangeAspect="1"/>
          </p:cNvPicPr>
          <p:nvPr/>
        </p:nvPicPr>
        <p:blipFill>
          <a:blip r:embed="rId6"/>
          <a:stretch>
            <a:fillRect/>
          </a:stretch>
        </p:blipFill>
        <p:spPr>
          <a:xfrm>
            <a:off x="3753413" y="5867150"/>
            <a:ext cx="1211183" cy="820914"/>
          </a:xfrm>
          <a:prstGeom prst="rect">
            <a:avLst/>
          </a:prstGeom>
        </p:spPr>
      </p:pic>
      <p:pic>
        <p:nvPicPr>
          <p:cNvPr id="9" name="Picture 8" descr="A black and white logo&#10;&#10;Description automatically generated">
            <a:extLst>
              <a:ext uri="{FF2B5EF4-FFF2-40B4-BE49-F238E27FC236}">
                <a16:creationId xmlns:a16="http://schemas.microsoft.com/office/drawing/2014/main" id="{B93F01DC-887E-C963-3B87-3A1E5D779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
        <p:nvSpPr>
          <p:cNvPr id="11" name="TextBox 10">
            <a:extLst>
              <a:ext uri="{FF2B5EF4-FFF2-40B4-BE49-F238E27FC236}">
                <a16:creationId xmlns:a16="http://schemas.microsoft.com/office/drawing/2014/main" id="{35BFF6D1-90C2-BC48-F51A-939CDF5534C7}"/>
              </a:ext>
            </a:extLst>
          </p:cNvPr>
          <p:cNvSpPr txBox="1"/>
          <p:nvPr/>
        </p:nvSpPr>
        <p:spPr>
          <a:xfrm>
            <a:off x="357941" y="4096606"/>
            <a:ext cx="7375699" cy="1200329"/>
          </a:xfrm>
          <a:prstGeom prst="rect">
            <a:avLst/>
          </a:prstGeom>
          <a:noFill/>
        </p:spPr>
        <p:txBody>
          <a:bodyPr wrap="square">
            <a:spAutoFit/>
          </a:bodyPr>
          <a:lstStyle/>
          <a:p>
            <a:r>
              <a:rPr lang="en-US" sz="2400">
                <a:hlinkClick r:id="rId8"/>
              </a:rPr>
              <a:t>Master AI to Enhance BD, Capture, &amp; Proposal Processes - Updated to Include the Latest AI Developments | OST Global Solutions, Inc.</a:t>
            </a:r>
            <a:endParaRPr lang="en-US" sz="2400"/>
          </a:p>
        </p:txBody>
      </p:sp>
      <p:sp>
        <p:nvSpPr>
          <p:cNvPr id="12" name="TextBox 11">
            <a:extLst>
              <a:ext uri="{FF2B5EF4-FFF2-40B4-BE49-F238E27FC236}">
                <a16:creationId xmlns:a16="http://schemas.microsoft.com/office/drawing/2014/main" id="{07881EA2-8D21-29B4-16A9-899AC3657AB9}"/>
              </a:ext>
            </a:extLst>
          </p:cNvPr>
          <p:cNvSpPr txBox="1"/>
          <p:nvPr/>
        </p:nvSpPr>
        <p:spPr>
          <a:xfrm>
            <a:off x="8014321" y="5196344"/>
            <a:ext cx="3819738" cy="1323439"/>
          </a:xfrm>
          <a:prstGeom prst="rect">
            <a:avLst/>
          </a:prstGeom>
          <a:noFill/>
        </p:spPr>
        <p:txBody>
          <a:bodyPr wrap="square" rtlCol="0">
            <a:spAutoFit/>
          </a:bodyPr>
          <a:lstStyle/>
          <a:p>
            <a:r>
              <a:rPr lang="en-US" sz="2000">
                <a:hlinkClick r:id="rId9"/>
              </a:rPr>
              <a:t>service@ostglobalsolutions.com</a:t>
            </a:r>
            <a:r>
              <a:rPr lang="en-US" sz="2000"/>
              <a:t> </a:t>
            </a:r>
          </a:p>
          <a:p>
            <a:r>
              <a:rPr lang="en-US" sz="2000"/>
              <a:t>301-384-3350</a:t>
            </a:r>
          </a:p>
          <a:p>
            <a:r>
              <a:rPr lang="en-US" sz="2000">
                <a:hlinkClick r:id="rId10"/>
              </a:rPr>
              <a:t>www.ostglobalsolutions.com</a:t>
            </a:r>
            <a:endParaRPr lang="en-US" sz="2000"/>
          </a:p>
          <a:p>
            <a:endParaRPr lang="en-US" sz="2000"/>
          </a:p>
        </p:txBody>
      </p:sp>
    </p:spTree>
    <p:extLst>
      <p:ext uri="{BB962C8B-B14F-4D97-AF65-F5344CB8AC3E}">
        <p14:creationId xmlns:p14="http://schemas.microsoft.com/office/powerpoint/2010/main" val="249142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6D38-7825-CC62-93D5-7CE0FA5195EC}"/>
              </a:ext>
            </a:extLst>
          </p:cNvPr>
          <p:cNvSpPr>
            <a:spLocks noGrp="1"/>
          </p:cNvSpPr>
          <p:nvPr>
            <p:ph type="title"/>
          </p:nvPr>
        </p:nvSpPr>
        <p:spPr>
          <a:xfrm>
            <a:off x="393209" y="571584"/>
            <a:ext cx="5410200" cy="1325563"/>
          </a:xfrm>
        </p:spPr>
        <p:txBody>
          <a:bodyPr/>
          <a:lstStyle/>
          <a:p>
            <a:r>
              <a:rPr lang="en-US"/>
              <a:t>Problem</a:t>
            </a:r>
          </a:p>
        </p:txBody>
      </p:sp>
      <p:sp>
        <p:nvSpPr>
          <p:cNvPr id="3" name="Content Placeholder 2">
            <a:extLst>
              <a:ext uri="{FF2B5EF4-FFF2-40B4-BE49-F238E27FC236}">
                <a16:creationId xmlns:a16="http://schemas.microsoft.com/office/drawing/2014/main" id="{509E1DD8-DB5E-744B-C9A7-8BBEC9D44D77}"/>
              </a:ext>
            </a:extLst>
          </p:cNvPr>
          <p:cNvSpPr>
            <a:spLocks noGrp="1"/>
          </p:cNvSpPr>
          <p:nvPr>
            <p:ph idx="1"/>
          </p:nvPr>
        </p:nvSpPr>
        <p:spPr>
          <a:xfrm>
            <a:off x="492376" y="1679610"/>
            <a:ext cx="4204576" cy="4366830"/>
          </a:xfrm>
        </p:spPr>
        <p:txBody>
          <a:bodyPr vert="horz" lIns="91440" tIns="45720" rIns="91440" bIns="45720" rtlCol="0" anchor="t">
            <a:normAutofit fontScale="92500" lnSpcReduction="10000"/>
          </a:bodyPr>
          <a:lstStyle/>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Many organizations are “data hoarders” – sitting on mountains of past proposal content that never gets revisited</a:t>
            </a:r>
          </a:p>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Businesses at levels 1 through 3, “Ad Hoc” trough “Defined,” keep this data across multiple employee’s computers and cloud spaces and haven’t consolidated it into one organized Library</a:t>
            </a: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 name="AutoShape 6">
            <a:extLst>
              <a:ext uri="{FF2B5EF4-FFF2-40B4-BE49-F238E27FC236}">
                <a16:creationId xmlns:a16="http://schemas.microsoft.com/office/drawing/2014/main" id="{C822009F-143D-77DB-4CA5-049CCCB4F481}"/>
              </a:ext>
            </a:extLst>
          </p:cNvPr>
          <p:cNvSpPr>
            <a:spLocks noChangeAspect="1" noChangeArrowheads="1"/>
          </p:cNvSpPr>
          <p:nvPr/>
        </p:nvSpPr>
        <p:spPr bwMode="auto">
          <a:xfrm>
            <a:off x="5943600" y="3571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hteck 47">
            <a:extLst>
              <a:ext uri="{FF2B5EF4-FFF2-40B4-BE49-F238E27FC236}">
                <a16:creationId xmlns:a16="http://schemas.microsoft.com/office/drawing/2014/main" id="{86F3B514-7EF3-8DDB-2E7E-E0031E0C37F8}"/>
              </a:ext>
            </a:extLst>
          </p:cNvPr>
          <p:cNvSpPr/>
          <p:nvPr/>
        </p:nvSpPr>
        <p:spPr bwMode="gray">
          <a:xfrm>
            <a:off x="5461689" y="2161256"/>
            <a:ext cx="2320236" cy="719248"/>
          </a:xfrm>
          <a:prstGeom prst="rect">
            <a:avLst/>
          </a:prstGeom>
          <a:solidFill>
            <a:srgbClr val="2C3E50"/>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Optimized </a:t>
            </a:r>
          </a:p>
        </p:txBody>
      </p:sp>
      <p:sp>
        <p:nvSpPr>
          <p:cNvPr id="7" name="Textfeld 48">
            <a:extLst>
              <a:ext uri="{FF2B5EF4-FFF2-40B4-BE49-F238E27FC236}">
                <a16:creationId xmlns:a16="http://schemas.microsoft.com/office/drawing/2014/main" id="{11FED3FE-CE7A-8EAE-BE89-EDA5ECC31E14}"/>
              </a:ext>
            </a:extLst>
          </p:cNvPr>
          <p:cNvSpPr txBox="1"/>
          <p:nvPr/>
        </p:nvSpPr>
        <p:spPr bwMode="gray">
          <a:xfrm>
            <a:off x="5594571" y="2187207"/>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5</a:t>
            </a:r>
          </a:p>
        </p:txBody>
      </p:sp>
      <p:sp>
        <p:nvSpPr>
          <p:cNvPr id="8" name="Rechteck 49">
            <a:extLst>
              <a:ext uri="{FF2B5EF4-FFF2-40B4-BE49-F238E27FC236}">
                <a16:creationId xmlns:a16="http://schemas.microsoft.com/office/drawing/2014/main" id="{EF4B35DD-07E8-439D-99A7-AFD34BDE981B}"/>
              </a:ext>
            </a:extLst>
          </p:cNvPr>
          <p:cNvSpPr/>
          <p:nvPr/>
        </p:nvSpPr>
        <p:spPr bwMode="gray">
          <a:xfrm>
            <a:off x="7777874" y="2150989"/>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lvl="0">
              <a:lnSpc>
                <a:spcPct val="90000"/>
              </a:lnSpc>
              <a:spcAft>
                <a:spcPts val="600"/>
              </a:spcAft>
              <a:buClr>
                <a:srgbClr val="969696"/>
              </a:buClr>
            </a:pPr>
            <a:r>
              <a:rPr lang="en-US" sz="1600">
                <a:solidFill>
                  <a:prstClr val="black"/>
                </a:solidFill>
                <a:latin typeface="Calibri Light" panose="020F0302020204030204" pitchFamily="34" charset="0"/>
                <a:cs typeface="Arial" charset="0"/>
              </a:rPr>
              <a:t>STANDARD BD PROCESSES ARE IMPROVED USING DATA DRIVEN BY FIRM, GROUP, AND INDIVIDUAL GOALS. AI AUTOMATION REACHED.</a:t>
            </a:r>
          </a:p>
        </p:txBody>
      </p:sp>
      <p:sp>
        <p:nvSpPr>
          <p:cNvPr id="9" name="Rechteck 44">
            <a:extLst>
              <a:ext uri="{FF2B5EF4-FFF2-40B4-BE49-F238E27FC236}">
                <a16:creationId xmlns:a16="http://schemas.microsoft.com/office/drawing/2014/main" id="{EE311433-BC38-80C4-BC8A-1BD73DE0AACC}"/>
              </a:ext>
            </a:extLst>
          </p:cNvPr>
          <p:cNvSpPr/>
          <p:nvPr/>
        </p:nvSpPr>
        <p:spPr bwMode="gray">
          <a:xfrm>
            <a:off x="5461689" y="3061155"/>
            <a:ext cx="2320236" cy="719248"/>
          </a:xfrm>
          <a:prstGeom prst="rect">
            <a:avLst/>
          </a:prstGeom>
          <a:solidFill>
            <a:schemeClr val="accent4"/>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Quantitatively Managed </a:t>
            </a:r>
          </a:p>
        </p:txBody>
      </p:sp>
      <p:sp>
        <p:nvSpPr>
          <p:cNvPr id="10" name="Textfeld 45">
            <a:extLst>
              <a:ext uri="{FF2B5EF4-FFF2-40B4-BE49-F238E27FC236}">
                <a16:creationId xmlns:a16="http://schemas.microsoft.com/office/drawing/2014/main" id="{AE3AD68D-B1A5-D647-7D6B-A71ADFEDB3C9}"/>
              </a:ext>
            </a:extLst>
          </p:cNvPr>
          <p:cNvSpPr txBox="1"/>
          <p:nvPr/>
        </p:nvSpPr>
        <p:spPr bwMode="gray">
          <a:xfrm>
            <a:off x="5594571" y="3087106"/>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4</a:t>
            </a:r>
          </a:p>
        </p:txBody>
      </p:sp>
      <p:sp>
        <p:nvSpPr>
          <p:cNvPr id="11" name="Rechteck 46">
            <a:extLst>
              <a:ext uri="{FF2B5EF4-FFF2-40B4-BE49-F238E27FC236}">
                <a16:creationId xmlns:a16="http://schemas.microsoft.com/office/drawing/2014/main" id="{1D96FB6C-A1B7-F384-EC77-72E4E5D69F3D}"/>
              </a:ext>
            </a:extLst>
          </p:cNvPr>
          <p:cNvSpPr/>
          <p:nvPr/>
        </p:nvSpPr>
        <p:spPr bwMode="gray">
          <a:xfrm>
            <a:off x="7777874" y="3050888"/>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a:lnSpc>
                <a:spcPct val="90000"/>
              </a:lnSpc>
              <a:spcAft>
                <a:spcPts val="600"/>
              </a:spcAft>
              <a:buClr>
                <a:srgbClr val="969696"/>
              </a:buClr>
            </a:pPr>
            <a:r>
              <a:rPr lang="en-US" sz="1600">
                <a:solidFill>
                  <a:srgbClr val="000000"/>
                </a:solidFill>
                <a:latin typeface="Calibri Light" panose="020F0302020204030204" pitchFamily="34" charset="0"/>
                <a:cs typeface="Arial" charset="0"/>
              </a:rPr>
              <a:t>STANDARD BD PROCESS IMPLEMENTED THROUGHOUT THE FIRM, MEASURING WHAT MATTERS. AI EMBEDDED IN STRATEGY.</a:t>
            </a:r>
          </a:p>
        </p:txBody>
      </p:sp>
      <p:sp>
        <p:nvSpPr>
          <p:cNvPr id="12" name="Rechteck 28">
            <a:extLst>
              <a:ext uri="{FF2B5EF4-FFF2-40B4-BE49-F238E27FC236}">
                <a16:creationId xmlns:a16="http://schemas.microsoft.com/office/drawing/2014/main" id="{41459A31-42AD-25B1-A22C-6E9AA6CF2F20}"/>
              </a:ext>
            </a:extLst>
          </p:cNvPr>
          <p:cNvSpPr/>
          <p:nvPr/>
        </p:nvSpPr>
        <p:spPr bwMode="gray">
          <a:xfrm>
            <a:off x="5461689" y="3961053"/>
            <a:ext cx="2320236" cy="719248"/>
          </a:xfrm>
          <a:prstGeom prst="rect">
            <a:avLst/>
          </a:prstGeom>
          <a:solidFill>
            <a:schemeClr val="accent3"/>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Defined</a:t>
            </a:r>
          </a:p>
        </p:txBody>
      </p:sp>
      <p:sp>
        <p:nvSpPr>
          <p:cNvPr id="13" name="Textfeld 29">
            <a:extLst>
              <a:ext uri="{FF2B5EF4-FFF2-40B4-BE49-F238E27FC236}">
                <a16:creationId xmlns:a16="http://schemas.microsoft.com/office/drawing/2014/main" id="{9818F25B-1A04-282A-D312-C2F90733DC0C}"/>
              </a:ext>
            </a:extLst>
          </p:cNvPr>
          <p:cNvSpPr txBox="1"/>
          <p:nvPr/>
        </p:nvSpPr>
        <p:spPr bwMode="gray">
          <a:xfrm>
            <a:off x="5594571" y="3987411"/>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3</a:t>
            </a:r>
          </a:p>
        </p:txBody>
      </p:sp>
      <p:sp>
        <p:nvSpPr>
          <p:cNvPr id="14" name="Rechteck 30">
            <a:extLst>
              <a:ext uri="{FF2B5EF4-FFF2-40B4-BE49-F238E27FC236}">
                <a16:creationId xmlns:a16="http://schemas.microsoft.com/office/drawing/2014/main" id="{1BB2237F-8AA4-ED59-15D6-699A21BAB137}"/>
              </a:ext>
            </a:extLst>
          </p:cNvPr>
          <p:cNvSpPr/>
          <p:nvPr/>
        </p:nvSpPr>
        <p:spPr bwMode="gray">
          <a:xfrm>
            <a:off x="7777874" y="3950786"/>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a:lnSpc>
                <a:spcPct val="90000"/>
              </a:lnSpc>
              <a:spcAft>
                <a:spcPts val="600"/>
              </a:spcAft>
              <a:buClr>
                <a:srgbClr val="969696"/>
              </a:buClr>
            </a:pPr>
            <a:r>
              <a:rPr lang="en-US" sz="1600">
                <a:solidFill>
                  <a:srgbClr val="000000"/>
                </a:solidFill>
                <a:latin typeface="Calibri Light" panose="020F0302020204030204" pitchFamily="34" charset="0"/>
                <a:cs typeface="Arial" charset="0"/>
              </a:rPr>
              <a:t>STANDARDIZED BD PROCESS IN POCKETS WITHOUT ORGANIZATIONWIDE PROCESS IMPROVEMENTS. AI BECOMES OPERATIONAL.</a:t>
            </a:r>
          </a:p>
        </p:txBody>
      </p:sp>
      <p:sp>
        <p:nvSpPr>
          <p:cNvPr id="15" name="Rechteck 25">
            <a:extLst>
              <a:ext uri="{FF2B5EF4-FFF2-40B4-BE49-F238E27FC236}">
                <a16:creationId xmlns:a16="http://schemas.microsoft.com/office/drawing/2014/main" id="{F11CBAE0-FA96-DF9A-67BA-5EAB2D3C15C1}"/>
              </a:ext>
            </a:extLst>
          </p:cNvPr>
          <p:cNvSpPr/>
          <p:nvPr/>
        </p:nvSpPr>
        <p:spPr bwMode="gray">
          <a:xfrm>
            <a:off x="5461689" y="4860952"/>
            <a:ext cx="2320236" cy="719248"/>
          </a:xfrm>
          <a:prstGeom prst="rect">
            <a:avLst/>
          </a:prstGeom>
          <a:solidFill>
            <a:schemeClr val="accent2">
              <a:lumMod val="75000"/>
            </a:schemeClr>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reactive</a:t>
            </a:r>
          </a:p>
        </p:txBody>
      </p:sp>
      <p:sp>
        <p:nvSpPr>
          <p:cNvPr id="16" name="Textfeld 26">
            <a:extLst>
              <a:ext uri="{FF2B5EF4-FFF2-40B4-BE49-F238E27FC236}">
                <a16:creationId xmlns:a16="http://schemas.microsoft.com/office/drawing/2014/main" id="{EB85003A-7022-C5B7-D1DB-AC18E72CDF4B}"/>
              </a:ext>
            </a:extLst>
          </p:cNvPr>
          <p:cNvSpPr txBox="1"/>
          <p:nvPr/>
        </p:nvSpPr>
        <p:spPr bwMode="gray">
          <a:xfrm>
            <a:off x="5594571" y="4886903"/>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2</a:t>
            </a:r>
          </a:p>
        </p:txBody>
      </p:sp>
      <p:sp>
        <p:nvSpPr>
          <p:cNvPr id="17" name="Rechteck 27">
            <a:extLst>
              <a:ext uri="{FF2B5EF4-FFF2-40B4-BE49-F238E27FC236}">
                <a16:creationId xmlns:a16="http://schemas.microsoft.com/office/drawing/2014/main" id="{5CD2E697-9CF9-F270-8BE2-7AA8F173ADA9}"/>
              </a:ext>
            </a:extLst>
          </p:cNvPr>
          <p:cNvSpPr/>
          <p:nvPr/>
        </p:nvSpPr>
        <p:spPr bwMode="gray">
          <a:xfrm>
            <a:off x="7777874" y="4850685"/>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a:lnSpc>
                <a:spcPct val="90000"/>
              </a:lnSpc>
              <a:spcAft>
                <a:spcPts val="600"/>
              </a:spcAft>
              <a:buClr>
                <a:srgbClr val="969696"/>
              </a:buClr>
            </a:pPr>
            <a:r>
              <a:rPr lang="en-US" sz="1600">
                <a:solidFill>
                  <a:srgbClr val="000000"/>
                </a:solidFill>
                <a:latin typeface="Calibri Light" panose="020F0302020204030204" pitchFamily="34" charset="0"/>
                <a:cs typeface="Arial" charset="0"/>
              </a:rPr>
              <a:t>CHAOTIC AND TACTICAL, RESPONDING BASED ON INDIVIDUAL PERFORMANCE. EXPERIMENTATION WITH MAINSTREAM AI.</a:t>
            </a:r>
          </a:p>
        </p:txBody>
      </p:sp>
      <p:sp>
        <p:nvSpPr>
          <p:cNvPr id="18" name="Rechteck 22">
            <a:extLst>
              <a:ext uri="{FF2B5EF4-FFF2-40B4-BE49-F238E27FC236}">
                <a16:creationId xmlns:a16="http://schemas.microsoft.com/office/drawing/2014/main" id="{209E2F1F-C2E5-8EB1-225D-2102156787CE}"/>
              </a:ext>
            </a:extLst>
          </p:cNvPr>
          <p:cNvSpPr/>
          <p:nvPr/>
        </p:nvSpPr>
        <p:spPr bwMode="gray">
          <a:xfrm>
            <a:off x="5461689" y="5761257"/>
            <a:ext cx="2320236" cy="719248"/>
          </a:xfrm>
          <a:prstGeom prst="rect">
            <a:avLst/>
          </a:prstGeom>
          <a:solidFill>
            <a:schemeClr val="accent2"/>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Ad hoc</a:t>
            </a:r>
          </a:p>
        </p:txBody>
      </p:sp>
      <p:sp>
        <p:nvSpPr>
          <p:cNvPr id="19" name="Textfeld 23">
            <a:extLst>
              <a:ext uri="{FF2B5EF4-FFF2-40B4-BE49-F238E27FC236}">
                <a16:creationId xmlns:a16="http://schemas.microsoft.com/office/drawing/2014/main" id="{B0BA80B0-A352-FC5C-D033-E709BCC8F80A}"/>
              </a:ext>
            </a:extLst>
          </p:cNvPr>
          <p:cNvSpPr txBox="1"/>
          <p:nvPr/>
        </p:nvSpPr>
        <p:spPr bwMode="gray">
          <a:xfrm>
            <a:off x="5594571" y="5787208"/>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1</a:t>
            </a:r>
          </a:p>
        </p:txBody>
      </p:sp>
      <p:sp>
        <p:nvSpPr>
          <p:cNvPr id="20" name="Rechteck 24">
            <a:extLst>
              <a:ext uri="{FF2B5EF4-FFF2-40B4-BE49-F238E27FC236}">
                <a16:creationId xmlns:a16="http://schemas.microsoft.com/office/drawing/2014/main" id="{CD27AD74-DE3D-9655-DB21-0D4F30B9EE5C}"/>
              </a:ext>
            </a:extLst>
          </p:cNvPr>
          <p:cNvSpPr/>
          <p:nvPr/>
        </p:nvSpPr>
        <p:spPr bwMode="gray">
          <a:xfrm>
            <a:off x="7777874" y="5750990"/>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a:lnSpc>
                <a:spcPct val="90000"/>
              </a:lnSpc>
            </a:pPr>
            <a:r>
              <a:rPr lang="en-US" sz="1600">
                <a:solidFill>
                  <a:srgbClr val="000000"/>
                </a:solidFill>
                <a:latin typeface="Calibri Light" panose="020F0302020204030204" pitchFamily="34" charset="0"/>
              </a:rPr>
              <a:t>UNORGANIZED. AUTOMATICALLY AT THIS MATURITY LEVEL. INTERESTED IN AI.</a:t>
            </a:r>
          </a:p>
        </p:txBody>
      </p:sp>
      <p:sp>
        <p:nvSpPr>
          <p:cNvPr id="21" name="Rechteck 47">
            <a:extLst>
              <a:ext uri="{FF2B5EF4-FFF2-40B4-BE49-F238E27FC236}">
                <a16:creationId xmlns:a16="http://schemas.microsoft.com/office/drawing/2014/main" id="{0594782B-BA0B-4D4B-C5EA-F1BBAFA4499E}"/>
              </a:ext>
            </a:extLst>
          </p:cNvPr>
          <p:cNvSpPr/>
          <p:nvPr/>
        </p:nvSpPr>
        <p:spPr bwMode="gray">
          <a:xfrm>
            <a:off x="5461689" y="1266715"/>
            <a:ext cx="2320236" cy="719248"/>
          </a:xfrm>
          <a:prstGeom prst="rect">
            <a:avLst/>
          </a:prstGeom>
          <a:solidFill>
            <a:schemeClr val="accent5"/>
          </a:solidFill>
          <a:ln w="12700">
            <a:noFill/>
            <a:miter lim="800000"/>
            <a:headEnd/>
            <a:tailEnd/>
          </a:ln>
          <a:effectLst/>
        </p:spPr>
        <p:txBody>
          <a:bodyPr lIns="720000" tIns="72000" rIns="144000" bIns="72000" anchor="ctr" anchorCtr="0"/>
          <a:lstStyle/>
          <a:p>
            <a:pPr>
              <a:lnSpc>
                <a:spcPct val="95000"/>
              </a:lnSpc>
              <a:spcAft>
                <a:spcPts val="600"/>
              </a:spcAft>
              <a:buClr>
                <a:srgbClr val="969696"/>
              </a:buClr>
            </a:pPr>
            <a:r>
              <a:rPr lang="en-US" sz="2000">
                <a:ln w="6350">
                  <a:noFill/>
                </a:ln>
                <a:solidFill>
                  <a:srgbClr val="FFFFFF"/>
                </a:solidFill>
                <a:latin typeface="Bebas Neue" panose="020B0506020202020201" pitchFamily="34" charset="0"/>
                <a:cs typeface="Arial" charset="0"/>
              </a:rPr>
              <a:t>differentiated </a:t>
            </a:r>
          </a:p>
        </p:txBody>
      </p:sp>
      <p:sp>
        <p:nvSpPr>
          <p:cNvPr id="22" name="Rechteck 49">
            <a:extLst>
              <a:ext uri="{FF2B5EF4-FFF2-40B4-BE49-F238E27FC236}">
                <a16:creationId xmlns:a16="http://schemas.microsoft.com/office/drawing/2014/main" id="{725C72E0-8F20-A275-67E1-1B822D1F8A94}"/>
              </a:ext>
            </a:extLst>
          </p:cNvPr>
          <p:cNvSpPr/>
          <p:nvPr/>
        </p:nvSpPr>
        <p:spPr bwMode="gray">
          <a:xfrm>
            <a:off x="7777874" y="1256448"/>
            <a:ext cx="4204576" cy="718437"/>
          </a:xfrm>
          <a:prstGeom prst="rect">
            <a:avLst/>
          </a:prstGeom>
          <a:solidFill>
            <a:srgbClr val="F2F2F2"/>
          </a:solidFill>
          <a:ln w="12700">
            <a:noFill/>
            <a:miter lim="800000"/>
            <a:headEnd/>
            <a:tailEnd/>
          </a:ln>
          <a:effectLst/>
        </p:spPr>
        <p:txBody>
          <a:bodyPr lIns="180000" tIns="72000" rIns="144000" bIns="72000" anchor="ctr" anchorCtr="0"/>
          <a:lstStyle/>
          <a:p>
            <a:pPr lvl="0">
              <a:lnSpc>
                <a:spcPct val="90000"/>
              </a:lnSpc>
              <a:spcAft>
                <a:spcPts val="600"/>
              </a:spcAft>
              <a:buClr>
                <a:srgbClr val="969696"/>
              </a:buClr>
            </a:pPr>
            <a:r>
              <a:rPr lang="en-US" sz="1600">
                <a:solidFill>
                  <a:prstClr val="black"/>
                </a:solidFill>
                <a:latin typeface="Calibri Light" panose="020F0302020204030204" pitchFamily="34" charset="0"/>
                <a:cs typeface="Arial" charset="0"/>
              </a:rPr>
              <a:t>COMPETITIVE DIFFERENTIATION DRIVES LIFETIME CLIENT BASE. AI AUTOMATION RESULTS IN MAXIMUM VOLUME AND QUALITY.</a:t>
            </a:r>
          </a:p>
        </p:txBody>
      </p:sp>
      <p:sp>
        <p:nvSpPr>
          <p:cNvPr id="23" name="Textfeld 48">
            <a:extLst>
              <a:ext uri="{FF2B5EF4-FFF2-40B4-BE49-F238E27FC236}">
                <a16:creationId xmlns:a16="http://schemas.microsoft.com/office/drawing/2014/main" id="{BF6077DC-B391-368E-C059-E35C214E223C}"/>
              </a:ext>
            </a:extLst>
          </p:cNvPr>
          <p:cNvSpPr txBox="1"/>
          <p:nvPr/>
        </p:nvSpPr>
        <p:spPr bwMode="gray">
          <a:xfrm>
            <a:off x="5594571" y="1358341"/>
            <a:ext cx="363546" cy="616544"/>
          </a:xfrm>
          <a:prstGeom prst="rect">
            <a:avLst/>
          </a:prstGeom>
          <a:noFill/>
          <a:ln>
            <a:noFill/>
          </a:ln>
          <a:effectLst/>
        </p:spPr>
        <p:txBody>
          <a:bodyPr wrap="square" lIns="0" tIns="0" rIns="0" bIns="0" rtlCol="0" anchor="ctr" anchorCtr="0">
            <a:noAutofit/>
          </a:bodyPr>
          <a:lstStyle/>
          <a:p>
            <a:pPr algn="ctr"/>
            <a:r>
              <a:rPr lang="en-US" sz="4000">
                <a:solidFill>
                  <a:srgbClr val="FFFFFF"/>
                </a:solidFill>
                <a:latin typeface="Bebas Neue" panose="020B0506020202020201" pitchFamily="34" charset="0"/>
              </a:rPr>
              <a:t>6</a:t>
            </a:r>
          </a:p>
        </p:txBody>
      </p:sp>
      <p:sp>
        <p:nvSpPr>
          <p:cNvPr id="25" name="TextBox 24">
            <a:extLst>
              <a:ext uri="{FF2B5EF4-FFF2-40B4-BE49-F238E27FC236}">
                <a16:creationId xmlns:a16="http://schemas.microsoft.com/office/drawing/2014/main" id="{D048DE07-E892-B44D-60E4-D24B043CB126}"/>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sp>
        <p:nvSpPr>
          <p:cNvPr id="27" name="TextBox 26">
            <a:extLst>
              <a:ext uri="{FF2B5EF4-FFF2-40B4-BE49-F238E27FC236}">
                <a16:creationId xmlns:a16="http://schemas.microsoft.com/office/drawing/2014/main" id="{09E021E5-5548-BB1A-1398-DE96B8EBA421}"/>
              </a:ext>
            </a:extLst>
          </p:cNvPr>
          <p:cNvSpPr txBox="1"/>
          <p:nvPr/>
        </p:nvSpPr>
        <p:spPr>
          <a:xfrm>
            <a:off x="6248400" y="807815"/>
            <a:ext cx="5191125" cy="400110"/>
          </a:xfrm>
          <a:prstGeom prst="rect">
            <a:avLst/>
          </a:prstGeom>
          <a:noFill/>
        </p:spPr>
        <p:txBody>
          <a:bodyPr wrap="square">
            <a:spAutoFit/>
          </a:bodyPr>
          <a:lstStyle/>
          <a:p>
            <a:r>
              <a:rPr lang="en-US" sz="2000">
                <a:ln w="6350">
                  <a:noFill/>
                </a:ln>
                <a:latin typeface="Bebas Neue" panose="020B0506020202020201" pitchFamily="34" charset="0"/>
                <a:cs typeface="Arial" charset="0"/>
              </a:rPr>
              <a:t>Business development and ai integration Maturity Levels</a:t>
            </a:r>
          </a:p>
        </p:txBody>
      </p:sp>
      <p:pic>
        <p:nvPicPr>
          <p:cNvPr id="28" name="Picture 27">
            <a:extLst>
              <a:ext uri="{FF2B5EF4-FFF2-40B4-BE49-F238E27FC236}">
                <a16:creationId xmlns:a16="http://schemas.microsoft.com/office/drawing/2014/main" id="{3F96B9F3-811B-1883-BA5C-FBEC2036EAA8}"/>
              </a:ext>
            </a:extLst>
          </p:cNvPr>
          <p:cNvPicPr>
            <a:picLocks noChangeAspect="1"/>
          </p:cNvPicPr>
          <p:nvPr/>
        </p:nvPicPr>
        <p:blipFill>
          <a:blip r:embed="rId2"/>
          <a:stretch>
            <a:fillRect/>
          </a:stretch>
        </p:blipFill>
        <p:spPr>
          <a:xfrm>
            <a:off x="3429563" y="5829050"/>
            <a:ext cx="1211183" cy="820914"/>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7D35AA6-D2AB-2C3B-DB47-0358B9016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01" y="6046440"/>
            <a:ext cx="3075771" cy="541337"/>
          </a:xfrm>
          <a:prstGeom prst="rect">
            <a:avLst/>
          </a:prstGeom>
        </p:spPr>
      </p:pic>
      <p:pic>
        <p:nvPicPr>
          <p:cNvPr id="32" name="Picture 31" descr="A group of people standing around a graph&#10;&#10;Description automatically generated">
            <a:extLst>
              <a:ext uri="{FF2B5EF4-FFF2-40B4-BE49-F238E27FC236}">
                <a16:creationId xmlns:a16="http://schemas.microsoft.com/office/drawing/2014/main" id="{78DF0F25-D986-F3C6-75B8-39348F0A2250}"/>
              </a:ext>
            </a:extLst>
          </p:cNvPr>
          <p:cNvPicPr>
            <a:picLocks noChangeAspect="1"/>
          </p:cNvPicPr>
          <p:nvPr/>
        </p:nvPicPr>
        <p:blipFill>
          <a:blip r:embed="rId4"/>
          <a:srcRect r="11095" b="91366"/>
          <a:stretch/>
        </p:blipFill>
        <p:spPr>
          <a:xfrm>
            <a:off x="-19050" y="-20636"/>
            <a:ext cx="12192000" cy="592136"/>
          </a:xfrm>
          <a:prstGeom prst="rect">
            <a:avLst/>
          </a:prstGeom>
        </p:spPr>
      </p:pic>
    </p:spTree>
    <p:extLst>
      <p:ext uri="{BB962C8B-B14F-4D97-AF65-F5344CB8AC3E}">
        <p14:creationId xmlns:p14="http://schemas.microsoft.com/office/powerpoint/2010/main" val="376303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8E16-941E-8B73-11AB-8970F6BDC50E}"/>
              </a:ext>
            </a:extLst>
          </p:cNvPr>
          <p:cNvSpPr>
            <a:spLocks noGrp="1"/>
          </p:cNvSpPr>
          <p:nvPr>
            <p:ph type="title"/>
          </p:nvPr>
        </p:nvSpPr>
        <p:spPr>
          <a:xfrm>
            <a:off x="629679" y="775944"/>
            <a:ext cx="10515600" cy="873326"/>
          </a:xfrm>
        </p:spPr>
        <p:txBody>
          <a:bodyPr>
            <a:normAutofit fontScale="90000"/>
          </a:bodyPr>
          <a:lstStyle/>
          <a:p>
            <a:r>
              <a:rPr lang="en-US"/>
              <a:t>Traditional Boilerplate Reuse Process Is Fraught With Issues</a:t>
            </a:r>
          </a:p>
        </p:txBody>
      </p:sp>
      <p:graphicFrame>
        <p:nvGraphicFramePr>
          <p:cNvPr id="25" name="Content Placeholder 2">
            <a:extLst>
              <a:ext uri="{FF2B5EF4-FFF2-40B4-BE49-F238E27FC236}">
                <a16:creationId xmlns:a16="http://schemas.microsoft.com/office/drawing/2014/main" id="{6A6D9662-904B-E058-E7DA-786B540BAF32}"/>
              </a:ext>
            </a:extLst>
          </p:cNvPr>
          <p:cNvGraphicFramePr>
            <a:graphicFrameLocks noGrp="1"/>
          </p:cNvGraphicFramePr>
          <p:nvPr>
            <p:ph idx="1"/>
            <p:extLst>
              <p:ext uri="{D42A27DB-BD31-4B8C-83A1-F6EECF244321}">
                <p14:modId xmlns:p14="http://schemas.microsoft.com/office/powerpoint/2010/main" val="3590388887"/>
              </p:ext>
            </p:extLst>
          </p:nvPr>
        </p:nvGraphicFramePr>
        <p:xfrm>
          <a:off x="629679" y="164926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Folder Search with solid fill">
            <a:extLst>
              <a:ext uri="{FF2B5EF4-FFF2-40B4-BE49-F238E27FC236}">
                <a16:creationId xmlns:a16="http://schemas.microsoft.com/office/drawing/2014/main" id="{3D508381-A11F-9BD6-1BE3-29A1647CA0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1597" y="4467225"/>
            <a:ext cx="1143000" cy="1143000"/>
          </a:xfrm>
          <a:prstGeom prst="rect">
            <a:avLst/>
          </a:prstGeom>
        </p:spPr>
      </p:pic>
      <p:pic>
        <p:nvPicPr>
          <p:cNvPr id="8" name="Graphic 7" descr="Database with solid fill">
            <a:extLst>
              <a:ext uri="{FF2B5EF4-FFF2-40B4-BE49-F238E27FC236}">
                <a16:creationId xmlns:a16="http://schemas.microsoft.com/office/drawing/2014/main" id="{67882C8F-BDC9-6A18-2E82-F33F9F9083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0074" y="4552950"/>
            <a:ext cx="1000125" cy="1000125"/>
          </a:xfrm>
          <a:prstGeom prst="rect">
            <a:avLst/>
          </a:prstGeom>
        </p:spPr>
      </p:pic>
      <p:pic>
        <p:nvPicPr>
          <p:cNvPr id="12" name="Graphic 11" descr="Aspiration with solid fill">
            <a:extLst>
              <a:ext uri="{FF2B5EF4-FFF2-40B4-BE49-F238E27FC236}">
                <a16:creationId xmlns:a16="http://schemas.microsoft.com/office/drawing/2014/main" id="{20EB2891-911C-971A-BD74-371ECB79FB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1385" y="4638675"/>
            <a:ext cx="828675" cy="828675"/>
          </a:xfrm>
          <a:prstGeom prst="rect">
            <a:avLst/>
          </a:prstGeom>
        </p:spPr>
      </p:pic>
      <p:pic>
        <p:nvPicPr>
          <p:cNvPr id="16" name="Graphic 15" descr="Back with solid fill">
            <a:extLst>
              <a:ext uri="{FF2B5EF4-FFF2-40B4-BE49-F238E27FC236}">
                <a16:creationId xmlns:a16="http://schemas.microsoft.com/office/drawing/2014/main" id="{4D0EBFD8-ACF3-6209-8206-E6541B7B0D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19876" y="4724317"/>
            <a:ext cx="914400" cy="914400"/>
          </a:xfrm>
          <a:prstGeom prst="rect">
            <a:avLst/>
          </a:prstGeom>
        </p:spPr>
      </p:pic>
      <p:pic>
        <p:nvPicPr>
          <p:cNvPr id="20" name="Graphic 19" descr="Banana Peel with solid fill">
            <a:extLst>
              <a:ext uri="{FF2B5EF4-FFF2-40B4-BE49-F238E27FC236}">
                <a16:creationId xmlns:a16="http://schemas.microsoft.com/office/drawing/2014/main" id="{87C0D831-46DF-A117-3559-9516AFC27C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3057" y="4657725"/>
            <a:ext cx="914400" cy="914400"/>
          </a:xfrm>
          <a:prstGeom prst="rect">
            <a:avLst/>
          </a:prstGeom>
        </p:spPr>
      </p:pic>
      <p:pic>
        <p:nvPicPr>
          <p:cNvPr id="27" name="Graphic 26" descr="Badge Cross with solid fill">
            <a:extLst>
              <a:ext uri="{FF2B5EF4-FFF2-40B4-BE49-F238E27FC236}">
                <a16:creationId xmlns:a16="http://schemas.microsoft.com/office/drawing/2014/main" id="{91E87D55-919B-1BF1-AB93-63C633E45E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46103" y="4667250"/>
            <a:ext cx="914400" cy="914400"/>
          </a:xfrm>
          <a:prstGeom prst="rect">
            <a:avLst/>
          </a:prstGeom>
        </p:spPr>
      </p:pic>
      <p:sp>
        <p:nvSpPr>
          <p:cNvPr id="28" name="TextBox 27">
            <a:extLst>
              <a:ext uri="{FF2B5EF4-FFF2-40B4-BE49-F238E27FC236}">
                <a16:creationId xmlns:a16="http://schemas.microsoft.com/office/drawing/2014/main" id="{EA0F5A20-3207-18A7-E3E3-3E8FA48DACCD}"/>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4" name="Picture 3" descr="A group of people standing around a graph&#10;&#10;Description automatically generated">
            <a:extLst>
              <a:ext uri="{FF2B5EF4-FFF2-40B4-BE49-F238E27FC236}">
                <a16:creationId xmlns:a16="http://schemas.microsoft.com/office/drawing/2014/main" id="{DB533543-E5EC-5AF2-CADC-8A1408BB193C}"/>
              </a:ext>
            </a:extLst>
          </p:cNvPr>
          <p:cNvPicPr>
            <a:picLocks noChangeAspect="1"/>
          </p:cNvPicPr>
          <p:nvPr/>
        </p:nvPicPr>
        <p:blipFill>
          <a:blip r:embed="rId19"/>
          <a:srcRect r="11095" b="91366"/>
          <a:stretch/>
        </p:blipFill>
        <p:spPr>
          <a:xfrm>
            <a:off x="-19050" y="-20636"/>
            <a:ext cx="12192000" cy="592136"/>
          </a:xfrm>
          <a:prstGeom prst="rect">
            <a:avLst/>
          </a:prstGeom>
        </p:spPr>
      </p:pic>
      <p:pic>
        <p:nvPicPr>
          <p:cNvPr id="5" name="Picture 4">
            <a:extLst>
              <a:ext uri="{FF2B5EF4-FFF2-40B4-BE49-F238E27FC236}">
                <a16:creationId xmlns:a16="http://schemas.microsoft.com/office/drawing/2014/main" id="{4B380EB3-74DE-6246-8474-1735F40D0FFA}"/>
              </a:ext>
            </a:extLst>
          </p:cNvPr>
          <p:cNvPicPr>
            <a:picLocks noChangeAspect="1"/>
          </p:cNvPicPr>
          <p:nvPr/>
        </p:nvPicPr>
        <p:blipFill>
          <a:blip r:embed="rId20"/>
          <a:stretch>
            <a:fillRect/>
          </a:stretch>
        </p:blipFill>
        <p:spPr>
          <a:xfrm>
            <a:off x="3753413" y="5829050"/>
            <a:ext cx="1211183" cy="820914"/>
          </a:xfrm>
          <a:prstGeom prst="rect">
            <a:avLst/>
          </a:prstGeom>
        </p:spPr>
      </p:pic>
      <p:pic>
        <p:nvPicPr>
          <p:cNvPr id="7" name="Picture 6" descr="A black and white logo&#10;&#10;Description automatically generated">
            <a:extLst>
              <a:ext uri="{FF2B5EF4-FFF2-40B4-BE49-F238E27FC236}">
                <a16:creationId xmlns:a16="http://schemas.microsoft.com/office/drawing/2014/main" id="{47E5A9B6-9FA5-8EF4-985F-D4B1ACBE297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2351" y="6046440"/>
            <a:ext cx="3075771" cy="541337"/>
          </a:xfrm>
          <a:prstGeom prst="rect">
            <a:avLst/>
          </a:prstGeom>
        </p:spPr>
      </p:pic>
    </p:spTree>
    <p:extLst>
      <p:ext uri="{BB962C8B-B14F-4D97-AF65-F5344CB8AC3E}">
        <p14:creationId xmlns:p14="http://schemas.microsoft.com/office/powerpoint/2010/main" val="408443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637E-5B1A-79B9-D410-CA5DAA76E4B1}"/>
              </a:ext>
            </a:extLst>
          </p:cNvPr>
          <p:cNvSpPr>
            <a:spLocks noGrp="1"/>
          </p:cNvSpPr>
          <p:nvPr>
            <p:ph type="title"/>
          </p:nvPr>
        </p:nvSpPr>
        <p:spPr/>
        <p:txBody>
          <a:bodyPr/>
          <a:lstStyle/>
          <a:p>
            <a:r>
              <a:rPr lang="en-US"/>
              <a:t>AI Is the Solution</a:t>
            </a:r>
          </a:p>
        </p:txBody>
      </p:sp>
      <p:sp>
        <p:nvSpPr>
          <p:cNvPr id="3" name="Content Placeholder 2">
            <a:extLst>
              <a:ext uri="{FF2B5EF4-FFF2-40B4-BE49-F238E27FC236}">
                <a16:creationId xmlns:a16="http://schemas.microsoft.com/office/drawing/2014/main" id="{C996C60E-E9BC-F993-AE54-D193BCEB09DE}"/>
              </a:ext>
            </a:extLst>
          </p:cNvPr>
          <p:cNvSpPr>
            <a:spLocks noGrp="1"/>
          </p:cNvSpPr>
          <p:nvPr>
            <p:ph idx="1"/>
          </p:nvPr>
        </p:nvSpPr>
        <p:spPr>
          <a:xfrm>
            <a:off x="838200" y="1825625"/>
            <a:ext cx="5991225" cy="4351338"/>
          </a:xfrm>
        </p:spPr>
        <p:txBody>
          <a:bodyPr/>
          <a:lstStyle/>
          <a:p>
            <a:pPr>
              <a:buClr>
                <a:schemeClr val="accent4"/>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Working with boilerplate is like shoveling mounds of trash into the proposal trying to dig through and find gems in it</a:t>
            </a:r>
          </a:p>
          <a:p>
            <a:pPr>
              <a:buClr>
                <a:schemeClr val="accent4"/>
              </a:buClr>
              <a:buFont typeface="Wingdings" panose="05000000000000000000" pitchFamily="2" charset="2"/>
              <a:buChar char="§"/>
            </a:pPr>
            <a:r>
              <a:rPr lang="en-US" i="1">
                <a:latin typeface="Calibri" panose="020F0502020204030204" pitchFamily="34" charset="0"/>
                <a:ea typeface="Calibri" panose="020F0502020204030204" pitchFamily="34" charset="0"/>
                <a:cs typeface="Calibri" panose="020F0502020204030204" pitchFamily="34" charset="0"/>
              </a:rPr>
              <a:t>Surgical approach </a:t>
            </a:r>
            <a:r>
              <a:rPr lang="en-US">
                <a:latin typeface="Calibri" panose="020F0502020204030204" pitchFamily="34" charset="0"/>
                <a:ea typeface="Calibri" panose="020F0502020204030204" pitchFamily="34" charset="0"/>
                <a:cs typeface="Calibri" panose="020F0502020204030204" pitchFamily="34" charset="0"/>
              </a:rPr>
              <a:t>of finding relevant concepts and statements is a lengthy process – so much that many prefer to write from scratch rather than reuse and recycle</a:t>
            </a:r>
          </a:p>
          <a:p>
            <a:endParaRPr lang="en-US"/>
          </a:p>
        </p:txBody>
      </p:sp>
      <p:sp>
        <p:nvSpPr>
          <p:cNvPr id="5" name="TextBox 4">
            <a:extLst>
              <a:ext uri="{FF2B5EF4-FFF2-40B4-BE49-F238E27FC236}">
                <a16:creationId xmlns:a16="http://schemas.microsoft.com/office/drawing/2014/main" id="{E4F8353A-2E67-8AB5-844B-127FE5A637AC}"/>
              </a:ext>
            </a:extLst>
          </p:cNvPr>
          <p:cNvSpPr txBox="1"/>
          <p:nvPr/>
        </p:nvSpPr>
        <p:spPr>
          <a:xfrm>
            <a:off x="7439025" y="3348335"/>
            <a:ext cx="4067175" cy="1631216"/>
          </a:xfrm>
          <a:prstGeom prst="rect">
            <a:avLst/>
          </a:prstGeom>
          <a:solidFill>
            <a:schemeClr val="accent4">
              <a:lumMod val="40000"/>
              <a:lumOff val="60000"/>
            </a:schemeClr>
          </a:solidFill>
        </p:spPr>
        <p:txBody>
          <a:bodyPr wrap="square">
            <a:spAutoFit/>
          </a:bodyPr>
          <a:lstStyle/>
          <a:p>
            <a:r>
              <a:rPr lang="en-US" sz="2000">
                <a:latin typeface="Bebas Neue" panose="020B0506020202020201" pitchFamily="34" charset="0"/>
              </a:rPr>
              <a:t>AI is like a high-speed archeologist digging through years of past proposals unearthing treasures and transforming them into highly relevant content much faster than a human could</a:t>
            </a:r>
          </a:p>
        </p:txBody>
      </p:sp>
      <p:pic>
        <p:nvPicPr>
          <p:cNvPr id="10" name="Graphic 9" descr="Artificial Intelligence with solid fill">
            <a:extLst>
              <a:ext uri="{FF2B5EF4-FFF2-40B4-BE49-F238E27FC236}">
                <a16:creationId xmlns:a16="http://schemas.microsoft.com/office/drawing/2014/main" id="{EBCA2B1C-E2FF-A01A-32D0-903150C72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6687" y="1540470"/>
            <a:ext cx="1685925" cy="1685925"/>
          </a:xfrm>
          <a:prstGeom prst="rect">
            <a:avLst/>
          </a:prstGeom>
        </p:spPr>
      </p:pic>
      <p:pic>
        <p:nvPicPr>
          <p:cNvPr id="12" name="Graphic 11" descr="Labor with solid fill">
            <a:extLst>
              <a:ext uri="{FF2B5EF4-FFF2-40B4-BE49-F238E27FC236}">
                <a16:creationId xmlns:a16="http://schemas.microsoft.com/office/drawing/2014/main" id="{B633599B-B1B7-B602-62B8-E0388454F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3544" y="1601440"/>
            <a:ext cx="1685925" cy="1685925"/>
          </a:xfrm>
          <a:prstGeom prst="rect">
            <a:avLst/>
          </a:prstGeom>
        </p:spPr>
      </p:pic>
      <p:sp>
        <p:nvSpPr>
          <p:cNvPr id="13" name="TextBox 12">
            <a:extLst>
              <a:ext uri="{FF2B5EF4-FFF2-40B4-BE49-F238E27FC236}">
                <a16:creationId xmlns:a16="http://schemas.microsoft.com/office/drawing/2014/main" id="{8AF62579-A993-B367-792A-286F01A9E223}"/>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14" name="Picture 13">
            <a:extLst>
              <a:ext uri="{FF2B5EF4-FFF2-40B4-BE49-F238E27FC236}">
                <a16:creationId xmlns:a16="http://schemas.microsoft.com/office/drawing/2014/main" id="{237F32AC-E26A-FB4B-562E-B6412FD5A50F}"/>
              </a:ext>
            </a:extLst>
          </p:cNvPr>
          <p:cNvPicPr>
            <a:picLocks noChangeAspect="1"/>
          </p:cNvPicPr>
          <p:nvPr/>
        </p:nvPicPr>
        <p:blipFill>
          <a:blip r:embed="rId7"/>
          <a:stretch>
            <a:fillRect/>
          </a:stretch>
        </p:blipFill>
        <p:spPr>
          <a:xfrm>
            <a:off x="3429563" y="5829050"/>
            <a:ext cx="1211183" cy="820914"/>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432E0DC6-490E-9F89-43AB-90DB64B90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501" y="6046440"/>
            <a:ext cx="3075771" cy="541337"/>
          </a:xfrm>
          <a:prstGeom prst="rect">
            <a:avLst/>
          </a:prstGeom>
        </p:spPr>
      </p:pic>
      <p:pic>
        <p:nvPicPr>
          <p:cNvPr id="16" name="Picture 15" descr="A group of people standing around a graph&#10;&#10;Description automatically generated">
            <a:extLst>
              <a:ext uri="{FF2B5EF4-FFF2-40B4-BE49-F238E27FC236}">
                <a16:creationId xmlns:a16="http://schemas.microsoft.com/office/drawing/2014/main" id="{6910B6B9-95D2-35B2-D805-D9A65AD02475}"/>
              </a:ext>
            </a:extLst>
          </p:cNvPr>
          <p:cNvPicPr>
            <a:picLocks noChangeAspect="1"/>
          </p:cNvPicPr>
          <p:nvPr/>
        </p:nvPicPr>
        <p:blipFill>
          <a:blip r:embed="rId9"/>
          <a:srcRect r="11095" b="91366"/>
          <a:stretch/>
        </p:blipFill>
        <p:spPr>
          <a:xfrm>
            <a:off x="-19050" y="-20636"/>
            <a:ext cx="12192000" cy="592136"/>
          </a:xfrm>
          <a:prstGeom prst="rect">
            <a:avLst/>
          </a:prstGeom>
        </p:spPr>
      </p:pic>
    </p:spTree>
    <p:extLst>
      <p:ext uri="{BB962C8B-B14F-4D97-AF65-F5344CB8AC3E}">
        <p14:creationId xmlns:p14="http://schemas.microsoft.com/office/powerpoint/2010/main" val="334728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F99F-AD2B-5020-B063-674E933744D1}"/>
              </a:ext>
            </a:extLst>
          </p:cNvPr>
          <p:cNvSpPr>
            <a:spLocks noGrp="1"/>
          </p:cNvSpPr>
          <p:nvPr>
            <p:ph type="title"/>
          </p:nvPr>
        </p:nvSpPr>
        <p:spPr>
          <a:xfrm>
            <a:off x="755680" y="593587"/>
            <a:ext cx="10515600" cy="1164269"/>
          </a:xfrm>
        </p:spPr>
        <p:txBody>
          <a:bodyPr>
            <a:normAutofit fontScale="90000"/>
          </a:bodyPr>
          <a:lstStyle/>
          <a:p>
            <a:r>
              <a:rPr lang="en-US"/>
              <a:t>Five Components of Successful AI Integration Into the Proposal Development Process</a:t>
            </a:r>
          </a:p>
        </p:txBody>
      </p:sp>
      <p:sp>
        <p:nvSpPr>
          <p:cNvPr id="11" name="TextBox 10">
            <a:extLst>
              <a:ext uri="{FF2B5EF4-FFF2-40B4-BE49-F238E27FC236}">
                <a16:creationId xmlns:a16="http://schemas.microsoft.com/office/drawing/2014/main" id="{DB161ADE-270C-9E1B-EAA9-A021E4156496}"/>
              </a:ext>
            </a:extLst>
          </p:cNvPr>
          <p:cNvSpPr txBox="1"/>
          <p:nvPr/>
        </p:nvSpPr>
        <p:spPr>
          <a:xfrm>
            <a:off x="540001" y="4534746"/>
            <a:ext cx="11109600" cy="400110"/>
          </a:xfrm>
          <a:prstGeom prst="rect">
            <a:avLst/>
          </a:prstGeom>
          <a:solidFill>
            <a:schemeClr val="accent4">
              <a:lumMod val="40000"/>
              <a:lumOff val="60000"/>
            </a:schemeClr>
          </a:solidFill>
        </p:spPr>
        <p:txBody>
          <a:bodyPr wrap="square" rtlCol="0">
            <a:spAutoFit/>
          </a:bodyPr>
          <a:lstStyle/>
          <a:p>
            <a:pPr algn="ctr"/>
            <a:r>
              <a:rPr lang="en-US" sz="2000">
                <a:latin typeface="Bebas Neue" panose="020B0506020202020201" pitchFamily="34" charset="0"/>
              </a:rPr>
              <a:t>Integration with collaboration platforms such as SharePoint, Teams, Office, Outlook, browsers</a:t>
            </a:r>
          </a:p>
        </p:txBody>
      </p:sp>
      <p:sp>
        <p:nvSpPr>
          <p:cNvPr id="12" name="Rechteck 17">
            <a:extLst>
              <a:ext uri="{FF2B5EF4-FFF2-40B4-BE49-F238E27FC236}">
                <a16:creationId xmlns:a16="http://schemas.microsoft.com/office/drawing/2014/main" id="{BDB5C148-A317-B462-9AA1-6A2573A5B0A9}"/>
              </a:ext>
            </a:extLst>
          </p:cNvPr>
          <p:cNvSpPr/>
          <p:nvPr/>
        </p:nvSpPr>
        <p:spPr bwMode="gray">
          <a:xfrm>
            <a:off x="563881" y="3328173"/>
            <a:ext cx="1938879" cy="738664"/>
          </a:xfrm>
          <a:prstGeom prst="rect">
            <a:avLst/>
          </a:prstGeom>
        </p:spPr>
        <p:txBody>
          <a:bodyPr wrap="square">
            <a:spAutoFit/>
          </a:bodyPr>
          <a:lstStyle/>
          <a:p>
            <a:r>
              <a:rPr lang="en-US" sz="1400">
                <a:latin typeface="Calibri Light" panose="020F0302020204030204" pitchFamily="34" charset="0"/>
              </a:rPr>
              <a:t>Schedule, outline, compliance matrix, RFP analysis, etc.</a:t>
            </a:r>
          </a:p>
        </p:txBody>
      </p:sp>
      <p:sp>
        <p:nvSpPr>
          <p:cNvPr id="14" name="Rechteck 18">
            <a:extLst>
              <a:ext uri="{FF2B5EF4-FFF2-40B4-BE49-F238E27FC236}">
                <a16:creationId xmlns:a16="http://schemas.microsoft.com/office/drawing/2014/main" id="{5AA84C5D-B29C-00B4-F840-18D6F6181E45}"/>
              </a:ext>
            </a:extLst>
          </p:cNvPr>
          <p:cNvSpPr/>
          <p:nvPr/>
        </p:nvSpPr>
        <p:spPr bwMode="gray">
          <a:xfrm>
            <a:off x="2838365" y="3328173"/>
            <a:ext cx="1951105" cy="706347"/>
          </a:xfrm>
          <a:prstGeom prst="rect">
            <a:avLst/>
          </a:prstGeom>
        </p:spPr>
        <p:txBody>
          <a:bodyPr wrap="square">
            <a:spAutoFit/>
          </a:bodyPr>
          <a:lstStyle/>
          <a:p>
            <a:pPr>
              <a:lnSpc>
                <a:spcPct val="95000"/>
              </a:lnSpc>
              <a:spcAft>
                <a:spcPts val="600"/>
              </a:spcAft>
              <a:buClr>
                <a:srgbClr val="969696"/>
              </a:buClr>
            </a:pPr>
            <a:r>
              <a:rPr lang="en-US" sz="1400">
                <a:latin typeface="Calibri Light" panose="020F0302020204030204" pitchFamily="34" charset="0"/>
                <a:cs typeface="Arial" charset="0"/>
              </a:rPr>
              <a:t>Brainstorming, solutioning, proposal themes, etc. </a:t>
            </a:r>
          </a:p>
        </p:txBody>
      </p:sp>
      <p:sp>
        <p:nvSpPr>
          <p:cNvPr id="15" name="Rechteck 19">
            <a:extLst>
              <a:ext uri="{FF2B5EF4-FFF2-40B4-BE49-F238E27FC236}">
                <a16:creationId xmlns:a16="http://schemas.microsoft.com/office/drawing/2014/main" id="{7F5FB9A0-590D-37BD-F706-ADF259B51BE9}"/>
              </a:ext>
            </a:extLst>
          </p:cNvPr>
          <p:cNvSpPr/>
          <p:nvPr/>
        </p:nvSpPr>
        <p:spPr bwMode="gray">
          <a:xfrm>
            <a:off x="5113421" y="3328173"/>
            <a:ext cx="1962759" cy="1115690"/>
          </a:xfrm>
          <a:prstGeom prst="rect">
            <a:avLst/>
          </a:prstGeom>
        </p:spPr>
        <p:txBody>
          <a:bodyPr wrap="square">
            <a:spAutoFit/>
          </a:bodyPr>
          <a:lstStyle/>
          <a:p>
            <a:pPr>
              <a:lnSpc>
                <a:spcPct val="95000"/>
              </a:lnSpc>
              <a:spcAft>
                <a:spcPts val="600"/>
              </a:spcAft>
              <a:buClr>
                <a:srgbClr val="969696"/>
              </a:buClr>
            </a:pPr>
            <a:r>
              <a:rPr lang="en-US" sz="1400">
                <a:latin typeface="Calibri Light" panose="020F0302020204030204" pitchFamily="34" charset="0"/>
                <a:cs typeface="Arial" charset="0"/>
              </a:rPr>
              <a:t>Library of past proposals, past performance, resumes, graphics, and other artifacts</a:t>
            </a:r>
          </a:p>
        </p:txBody>
      </p:sp>
      <p:sp>
        <p:nvSpPr>
          <p:cNvPr id="17" name="Rechteck 21">
            <a:extLst>
              <a:ext uri="{FF2B5EF4-FFF2-40B4-BE49-F238E27FC236}">
                <a16:creationId xmlns:a16="http://schemas.microsoft.com/office/drawing/2014/main" id="{D34B09E7-9DA3-DB4A-AD59-5D2AA6DB6D07}"/>
              </a:ext>
            </a:extLst>
          </p:cNvPr>
          <p:cNvSpPr/>
          <p:nvPr/>
        </p:nvSpPr>
        <p:spPr bwMode="gray">
          <a:xfrm>
            <a:off x="9683788" y="3328173"/>
            <a:ext cx="1965813" cy="501676"/>
          </a:xfrm>
          <a:prstGeom prst="rect">
            <a:avLst/>
          </a:prstGeom>
        </p:spPr>
        <p:txBody>
          <a:bodyPr wrap="square">
            <a:spAutoFit/>
          </a:bodyPr>
          <a:lstStyle/>
          <a:p>
            <a:pPr>
              <a:lnSpc>
                <a:spcPct val="95000"/>
              </a:lnSpc>
              <a:spcAft>
                <a:spcPts val="600"/>
              </a:spcAft>
              <a:buClr>
                <a:srgbClr val="969696"/>
              </a:buClr>
            </a:pPr>
            <a:r>
              <a:rPr lang="en-US" sz="1400">
                <a:latin typeface="Calibri Light" panose="020F0302020204030204" pitchFamily="34" charset="0"/>
                <a:cs typeface="Arial" charset="0"/>
              </a:rPr>
              <a:t>Color reviews, compliance checks</a:t>
            </a:r>
          </a:p>
        </p:txBody>
      </p:sp>
      <p:sp>
        <p:nvSpPr>
          <p:cNvPr id="18" name="Rechteck 2">
            <a:extLst>
              <a:ext uri="{FF2B5EF4-FFF2-40B4-BE49-F238E27FC236}">
                <a16:creationId xmlns:a16="http://schemas.microsoft.com/office/drawing/2014/main" id="{BC59729E-7AC1-84F7-CC6A-DCB6A95C76F4}"/>
              </a:ext>
            </a:extLst>
          </p:cNvPr>
          <p:cNvSpPr/>
          <p:nvPr/>
        </p:nvSpPr>
        <p:spPr bwMode="gray">
          <a:xfrm>
            <a:off x="540001" y="2534194"/>
            <a:ext cx="1962759" cy="713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a:latin typeface="Bebas Neue" panose="020B0506020202020201" pitchFamily="34" charset="0"/>
              </a:rPr>
              <a:t>Proposal management</a:t>
            </a:r>
          </a:p>
        </p:txBody>
      </p:sp>
      <p:sp>
        <p:nvSpPr>
          <p:cNvPr id="19" name="Rechteck 48">
            <a:extLst>
              <a:ext uri="{FF2B5EF4-FFF2-40B4-BE49-F238E27FC236}">
                <a16:creationId xmlns:a16="http://schemas.microsoft.com/office/drawing/2014/main" id="{4D8A691E-D0AB-43A2-3177-C683089D872D}"/>
              </a:ext>
            </a:extLst>
          </p:cNvPr>
          <p:cNvSpPr/>
          <p:nvPr/>
        </p:nvSpPr>
        <p:spPr bwMode="gray">
          <a:xfrm>
            <a:off x="2826711" y="2534194"/>
            <a:ext cx="1962759" cy="713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a:latin typeface="Bebas Neue" panose="020B0506020202020201" pitchFamily="34" charset="0"/>
              </a:rPr>
              <a:t>Solution &amp; win themes development</a:t>
            </a:r>
          </a:p>
        </p:txBody>
      </p:sp>
      <p:sp>
        <p:nvSpPr>
          <p:cNvPr id="20" name="Rechteck 49">
            <a:extLst>
              <a:ext uri="{FF2B5EF4-FFF2-40B4-BE49-F238E27FC236}">
                <a16:creationId xmlns:a16="http://schemas.microsoft.com/office/drawing/2014/main" id="{565D8DDC-8370-1B87-93C5-C49D9102980B}"/>
              </a:ext>
            </a:extLst>
          </p:cNvPr>
          <p:cNvSpPr/>
          <p:nvPr/>
        </p:nvSpPr>
        <p:spPr bwMode="gray">
          <a:xfrm>
            <a:off x="5113421" y="2534194"/>
            <a:ext cx="1962759" cy="713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a:latin typeface="Bebas Neue" panose="020B0506020202020201" pitchFamily="34" charset="0"/>
              </a:rPr>
              <a:t>Content library</a:t>
            </a:r>
          </a:p>
        </p:txBody>
      </p:sp>
      <p:sp>
        <p:nvSpPr>
          <p:cNvPr id="21" name="Rechteck 50">
            <a:extLst>
              <a:ext uri="{FF2B5EF4-FFF2-40B4-BE49-F238E27FC236}">
                <a16:creationId xmlns:a16="http://schemas.microsoft.com/office/drawing/2014/main" id="{2E10DBEC-7305-2CF7-278B-AE3A2D9DA80A}"/>
              </a:ext>
            </a:extLst>
          </p:cNvPr>
          <p:cNvSpPr/>
          <p:nvPr/>
        </p:nvSpPr>
        <p:spPr bwMode="gray">
          <a:xfrm>
            <a:off x="7400131" y="2534194"/>
            <a:ext cx="1962759" cy="713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a:latin typeface="Bebas Neue" panose="020B0506020202020201" pitchFamily="34" charset="0"/>
              </a:rPr>
              <a:t>Content authoring &amp; editing</a:t>
            </a:r>
          </a:p>
        </p:txBody>
      </p:sp>
      <p:sp>
        <p:nvSpPr>
          <p:cNvPr id="22" name="Rechteck 51">
            <a:extLst>
              <a:ext uri="{FF2B5EF4-FFF2-40B4-BE49-F238E27FC236}">
                <a16:creationId xmlns:a16="http://schemas.microsoft.com/office/drawing/2014/main" id="{DEC74E3F-D68B-BE4B-A38D-1A5DE4E93D4A}"/>
              </a:ext>
            </a:extLst>
          </p:cNvPr>
          <p:cNvSpPr/>
          <p:nvPr/>
        </p:nvSpPr>
        <p:spPr bwMode="gray">
          <a:xfrm>
            <a:off x="9686842" y="2534194"/>
            <a:ext cx="1962759" cy="713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a:latin typeface="Bebas Neue" panose="020B0506020202020201" pitchFamily="34" charset="0"/>
              </a:rPr>
              <a:t>reviews</a:t>
            </a:r>
          </a:p>
        </p:txBody>
      </p:sp>
      <p:sp>
        <p:nvSpPr>
          <p:cNvPr id="23" name="Ellipse 5">
            <a:extLst>
              <a:ext uri="{FF2B5EF4-FFF2-40B4-BE49-F238E27FC236}">
                <a16:creationId xmlns:a16="http://schemas.microsoft.com/office/drawing/2014/main" id="{77356710-FA06-9237-D092-E800EBAA61D8}"/>
              </a:ext>
            </a:extLst>
          </p:cNvPr>
          <p:cNvSpPr/>
          <p:nvPr/>
        </p:nvSpPr>
        <p:spPr bwMode="gray">
          <a:xfrm>
            <a:off x="320251" y="2225765"/>
            <a:ext cx="435429" cy="435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Bebas Neue" panose="020B0506020202020201" pitchFamily="34" charset="0"/>
              </a:rPr>
              <a:t>1</a:t>
            </a:r>
          </a:p>
        </p:txBody>
      </p:sp>
      <p:sp>
        <p:nvSpPr>
          <p:cNvPr id="24" name="Ellipse 52">
            <a:extLst>
              <a:ext uri="{FF2B5EF4-FFF2-40B4-BE49-F238E27FC236}">
                <a16:creationId xmlns:a16="http://schemas.microsoft.com/office/drawing/2014/main" id="{59CA5D09-1533-778F-59A9-A3154AC09C5F}"/>
              </a:ext>
            </a:extLst>
          </p:cNvPr>
          <p:cNvSpPr/>
          <p:nvPr/>
        </p:nvSpPr>
        <p:spPr bwMode="gray">
          <a:xfrm>
            <a:off x="2608627" y="2225765"/>
            <a:ext cx="435429" cy="435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Bebas Neue" panose="020B0506020202020201" pitchFamily="34" charset="0"/>
              </a:rPr>
              <a:t>2</a:t>
            </a:r>
          </a:p>
        </p:txBody>
      </p:sp>
      <p:sp>
        <p:nvSpPr>
          <p:cNvPr id="25" name="Ellipse 53">
            <a:extLst>
              <a:ext uri="{FF2B5EF4-FFF2-40B4-BE49-F238E27FC236}">
                <a16:creationId xmlns:a16="http://schemas.microsoft.com/office/drawing/2014/main" id="{49762E14-29BE-487D-C4FC-01902F2D95F1}"/>
              </a:ext>
            </a:extLst>
          </p:cNvPr>
          <p:cNvSpPr/>
          <p:nvPr/>
        </p:nvSpPr>
        <p:spPr bwMode="gray">
          <a:xfrm>
            <a:off x="4894088" y="2225765"/>
            <a:ext cx="435429" cy="435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Bebas Neue" panose="020B0506020202020201" pitchFamily="34" charset="0"/>
              </a:rPr>
              <a:t>3</a:t>
            </a:r>
          </a:p>
        </p:txBody>
      </p:sp>
      <p:sp>
        <p:nvSpPr>
          <p:cNvPr id="26" name="Ellipse 54">
            <a:extLst>
              <a:ext uri="{FF2B5EF4-FFF2-40B4-BE49-F238E27FC236}">
                <a16:creationId xmlns:a16="http://schemas.microsoft.com/office/drawing/2014/main" id="{0D2AA711-6A1C-16B0-7EBA-8BF0F1697145}"/>
              </a:ext>
            </a:extLst>
          </p:cNvPr>
          <p:cNvSpPr/>
          <p:nvPr/>
        </p:nvSpPr>
        <p:spPr bwMode="gray">
          <a:xfrm>
            <a:off x="7180313" y="2225765"/>
            <a:ext cx="435429" cy="435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Bebas Neue" panose="020B0506020202020201" pitchFamily="34" charset="0"/>
              </a:rPr>
              <a:t>4</a:t>
            </a:r>
          </a:p>
        </p:txBody>
      </p:sp>
      <p:sp>
        <p:nvSpPr>
          <p:cNvPr id="27" name="Ellipse 55">
            <a:extLst>
              <a:ext uri="{FF2B5EF4-FFF2-40B4-BE49-F238E27FC236}">
                <a16:creationId xmlns:a16="http://schemas.microsoft.com/office/drawing/2014/main" id="{67E5092C-B02A-8F53-4178-B762674CFA21}"/>
              </a:ext>
            </a:extLst>
          </p:cNvPr>
          <p:cNvSpPr/>
          <p:nvPr/>
        </p:nvSpPr>
        <p:spPr bwMode="gray">
          <a:xfrm>
            <a:off x="9466074" y="2225765"/>
            <a:ext cx="435429" cy="4354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Bebas Neue" panose="020B0506020202020201" pitchFamily="34" charset="0"/>
              </a:rPr>
              <a:t>5</a:t>
            </a:r>
          </a:p>
        </p:txBody>
      </p:sp>
      <p:sp>
        <p:nvSpPr>
          <p:cNvPr id="29" name="Rechteck 21">
            <a:extLst>
              <a:ext uri="{FF2B5EF4-FFF2-40B4-BE49-F238E27FC236}">
                <a16:creationId xmlns:a16="http://schemas.microsoft.com/office/drawing/2014/main" id="{9F3DFC88-8B4C-6CF5-98D0-C8E44D9C9E1E}"/>
              </a:ext>
            </a:extLst>
          </p:cNvPr>
          <p:cNvSpPr/>
          <p:nvPr/>
        </p:nvSpPr>
        <p:spPr bwMode="gray">
          <a:xfrm>
            <a:off x="7415120" y="3319215"/>
            <a:ext cx="1965813" cy="1115690"/>
          </a:xfrm>
          <a:prstGeom prst="rect">
            <a:avLst/>
          </a:prstGeom>
        </p:spPr>
        <p:txBody>
          <a:bodyPr wrap="square">
            <a:spAutoFit/>
          </a:bodyPr>
          <a:lstStyle/>
          <a:p>
            <a:pPr>
              <a:lnSpc>
                <a:spcPct val="95000"/>
              </a:lnSpc>
              <a:spcAft>
                <a:spcPts val="600"/>
              </a:spcAft>
              <a:buClr>
                <a:srgbClr val="969696"/>
              </a:buClr>
            </a:pPr>
            <a:r>
              <a:rPr lang="en-US" sz="1400">
                <a:latin typeface="Calibri Light" panose="020F0302020204030204" pitchFamily="34" charset="0"/>
                <a:cs typeface="Arial" charset="0"/>
              </a:rPr>
              <a:t>Knowledge searching, section writing, graphics conceptualization, action captions, tables, cost volume, editing, etc.</a:t>
            </a:r>
          </a:p>
        </p:txBody>
      </p:sp>
      <p:pic>
        <p:nvPicPr>
          <p:cNvPr id="31" name="Graphic 30" descr="Arrow: Straight with solid fill">
            <a:extLst>
              <a:ext uri="{FF2B5EF4-FFF2-40B4-BE49-F238E27FC236}">
                <a16:creationId xmlns:a16="http://schemas.microsoft.com/office/drawing/2014/main" id="{0A20EE6B-B1A9-8DFD-A2E8-2D6F181BC6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151427" y="3603436"/>
            <a:ext cx="914400" cy="914400"/>
          </a:xfrm>
          <a:prstGeom prst="rect">
            <a:avLst/>
          </a:prstGeom>
        </p:spPr>
      </p:pic>
      <p:pic>
        <p:nvPicPr>
          <p:cNvPr id="32" name="Graphic 31" descr="Arrow: Straight with solid fill">
            <a:extLst>
              <a:ext uri="{FF2B5EF4-FFF2-40B4-BE49-F238E27FC236}">
                <a16:creationId xmlns:a16="http://schemas.microsoft.com/office/drawing/2014/main" id="{C9F0F4F7-0EC4-EB6F-4E8F-8DF40BBAD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459338" y="3603436"/>
            <a:ext cx="914400" cy="914400"/>
          </a:xfrm>
          <a:prstGeom prst="rect">
            <a:avLst/>
          </a:prstGeom>
        </p:spPr>
      </p:pic>
      <p:pic>
        <p:nvPicPr>
          <p:cNvPr id="33" name="Graphic 32" descr="Arrow: Straight with solid fill">
            <a:extLst>
              <a:ext uri="{FF2B5EF4-FFF2-40B4-BE49-F238E27FC236}">
                <a16:creationId xmlns:a16="http://schemas.microsoft.com/office/drawing/2014/main" id="{BEC0FE6C-26A2-5BEA-20E4-38D34F34A9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767249" y="3603436"/>
            <a:ext cx="914400" cy="914400"/>
          </a:xfrm>
          <a:prstGeom prst="rect">
            <a:avLst/>
          </a:prstGeom>
        </p:spPr>
      </p:pic>
      <p:pic>
        <p:nvPicPr>
          <p:cNvPr id="34" name="Graphic 33" descr="Arrow: Straight with solid fill">
            <a:extLst>
              <a:ext uri="{FF2B5EF4-FFF2-40B4-BE49-F238E27FC236}">
                <a16:creationId xmlns:a16="http://schemas.microsoft.com/office/drawing/2014/main" id="{885C2D34-DA73-2347-63D5-6085227DDA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075161" y="3603436"/>
            <a:ext cx="914400" cy="914400"/>
          </a:xfrm>
          <a:prstGeom prst="rect">
            <a:avLst/>
          </a:prstGeom>
        </p:spPr>
      </p:pic>
      <p:sp>
        <p:nvSpPr>
          <p:cNvPr id="35" name="TextBox 34">
            <a:extLst>
              <a:ext uri="{FF2B5EF4-FFF2-40B4-BE49-F238E27FC236}">
                <a16:creationId xmlns:a16="http://schemas.microsoft.com/office/drawing/2014/main" id="{927FA205-BE0D-E1BC-4781-FB3CA2EEFD14}"/>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OST Global Solutions, Inc. All rights reserved. Unauthorized reproduction or distribution of this material is prohibited.</a:t>
            </a:r>
          </a:p>
        </p:txBody>
      </p:sp>
      <p:pic>
        <p:nvPicPr>
          <p:cNvPr id="36" name="Picture 35" descr="A group of people standing around a graph&#10;&#10;Description automatically generated">
            <a:extLst>
              <a:ext uri="{FF2B5EF4-FFF2-40B4-BE49-F238E27FC236}">
                <a16:creationId xmlns:a16="http://schemas.microsoft.com/office/drawing/2014/main" id="{4626EEAB-9EE7-2DEB-8257-FD992D785163}"/>
              </a:ext>
            </a:extLst>
          </p:cNvPr>
          <p:cNvPicPr>
            <a:picLocks noChangeAspect="1"/>
          </p:cNvPicPr>
          <p:nvPr/>
        </p:nvPicPr>
        <p:blipFill>
          <a:blip r:embed="rId4"/>
          <a:srcRect r="11095" b="91366"/>
          <a:stretch/>
        </p:blipFill>
        <p:spPr>
          <a:xfrm>
            <a:off x="-19050" y="-20636"/>
            <a:ext cx="12192000" cy="592136"/>
          </a:xfrm>
          <a:prstGeom prst="rect">
            <a:avLst/>
          </a:prstGeom>
        </p:spPr>
      </p:pic>
      <p:pic>
        <p:nvPicPr>
          <p:cNvPr id="37" name="Picture 36">
            <a:extLst>
              <a:ext uri="{FF2B5EF4-FFF2-40B4-BE49-F238E27FC236}">
                <a16:creationId xmlns:a16="http://schemas.microsoft.com/office/drawing/2014/main" id="{D95159C2-221C-7C8F-533B-B3D92230DB36}"/>
              </a:ext>
            </a:extLst>
          </p:cNvPr>
          <p:cNvPicPr>
            <a:picLocks noChangeAspect="1"/>
          </p:cNvPicPr>
          <p:nvPr/>
        </p:nvPicPr>
        <p:blipFill>
          <a:blip r:embed="rId5"/>
          <a:stretch>
            <a:fillRect/>
          </a:stretch>
        </p:blipFill>
        <p:spPr>
          <a:xfrm>
            <a:off x="3753413" y="5829050"/>
            <a:ext cx="1211183" cy="820914"/>
          </a:xfrm>
          <a:prstGeom prst="rect">
            <a:avLst/>
          </a:prstGeom>
        </p:spPr>
      </p:pic>
      <p:pic>
        <p:nvPicPr>
          <p:cNvPr id="38" name="Picture 37" descr="A black and white logo&#10;&#10;Description automatically generated">
            <a:extLst>
              <a:ext uri="{FF2B5EF4-FFF2-40B4-BE49-F238E27FC236}">
                <a16:creationId xmlns:a16="http://schemas.microsoft.com/office/drawing/2014/main" id="{63DFAC99-5A91-4E60-B004-6B1A03A6E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1" y="6046440"/>
            <a:ext cx="3075771" cy="541337"/>
          </a:xfrm>
          <a:prstGeom prst="rect">
            <a:avLst/>
          </a:prstGeom>
        </p:spPr>
      </p:pic>
    </p:spTree>
    <p:extLst>
      <p:ext uri="{BB962C8B-B14F-4D97-AF65-F5344CB8AC3E}">
        <p14:creationId xmlns:p14="http://schemas.microsoft.com/office/powerpoint/2010/main" val="3690889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sp>
        <p:nvSpPr>
          <p:cNvPr id="111" name="Google Shape;111;p18">
            <a:extLst>
              <a:ext uri="{FF2B5EF4-FFF2-40B4-BE49-F238E27FC236}">
                <a16:creationId xmlns:a16="http://schemas.microsoft.com/office/drawing/2014/main" id="{9C8654D6-8450-D88A-89D4-2839455F1709}"/>
              </a:ext>
            </a:extLst>
          </p:cNvPr>
          <p:cNvSpPr txBox="1"/>
          <p:nvPr/>
        </p:nvSpPr>
        <p:spPr>
          <a:xfrm>
            <a:off x="690462" y="1378897"/>
            <a:ext cx="11115666" cy="459711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buClr>
                <a:schemeClr val="bg1"/>
              </a:buClr>
              <a:buSzPts val="4400"/>
            </a:pPr>
            <a:r>
              <a:rPr lang="en-US" sz="2000" b="1">
                <a:latin typeface="Roboto" panose="02000000000000000000" pitchFamily="2" charset="0"/>
                <a:ea typeface="Roboto" panose="02000000000000000000" pitchFamily="2" charset="0"/>
                <a:cs typeface="Roboto Light"/>
                <a:sym typeface="Roboto Light"/>
              </a:rPr>
              <a:t>Generative AI: </a:t>
            </a:r>
            <a:r>
              <a:rPr lang="en-US" sz="2000">
                <a:latin typeface="Roboto" panose="02000000000000000000" pitchFamily="2" charset="0"/>
                <a:ea typeface="Roboto" panose="02000000000000000000" pitchFamily="2" charset="0"/>
                <a:cs typeface="Roboto Light"/>
                <a:sym typeface="Roboto Light"/>
              </a:rPr>
              <a:t>Artificial Intelligence that can create new content, including audio, code, images, text, simulations, and videos.</a:t>
            </a:r>
            <a:endParaRPr lang="en-US" sz="2000" b="1">
              <a:latin typeface="Roboto" panose="02000000000000000000" pitchFamily="2" charset="0"/>
              <a:ea typeface="Roboto" panose="02000000000000000000" pitchFamily="2" charset="0"/>
              <a:cs typeface="Roboto Light"/>
              <a:sym typeface="Roboto Light"/>
            </a:endParaRP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Large Language Model (LLM):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The core component of AI systems that power Generative AI capabilities. These models are trained on large datasets and come in various types, such as OpenAI’s GPT Series, </a:t>
            </a:r>
            <a:r>
              <a:rPr lang="en-US" sz="1800" err="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Anthropic’s</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 Claude Series, and Meta/Facebook’s LLAMA Series.</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Natural Language Processing (NLP):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A method for interacting with LLMs using natural language text input and output, mimicking human communication.</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Semantic Searching:</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 Finding information by understanding the meaning behind words, not just the words themselves. It is the next evolution of the </a:t>
            </a:r>
            <a:r>
              <a:rPr lang="en-US" sz="1800" err="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Control+F</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 word search.</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Retrieval Augmented Generation (RAG):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An algorithm that allows company data to be retrieved and used without the risk and high cost of training a custom LLM.</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Hallucination: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When an AI responds with inaccurate information that sounds convincing to the user.</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AI Prompting: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A natural language command given to the AI.</a:t>
            </a:r>
          </a:p>
          <a:p>
            <a:pPr marL="228600" indent="-228600">
              <a:lnSpc>
                <a:spcPct val="90000"/>
              </a:lnSpc>
              <a:spcBef>
                <a:spcPts val="1000"/>
              </a:spcBef>
              <a:buClr>
                <a:schemeClr val="accent4"/>
              </a:buClr>
              <a:buSzPct val="100000"/>
              <a:buFont typeface="Wingdings" panose="05000000000000000000" pitchFamily="2" charset="2"/>
              <a:buChar char="§"/>
            </a:pP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Prompt Engineering: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rPr>
              <a:t>The advanced formatting of prompts to achieve stronger responses and reasoning.</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sym typeface="Roboto Light"/>
            </a:endParaRPr>
          </a:p>
        </p:txBody>
      </p:sp>
      <p:sp>
        <p:nvSpPr>
          <p:cNvPr id="4" name="Google Shape;108;p18">
            <a:extLst>
              <a:ext uri="{FF2B5EF4-FFF2-40B4-BE49-F238E27FC236}">
                <a16:creationId xmlns:a16="http://schemas.microsoft.com/office/drawing/2014/main" id="{31838BF7-0797-BC41-5463-E729F045E13C}"/>
              </a:ext>
            </a:extLst>
          </p:cNvPr>
          <p:cNvSpPr txBox="1"/>
          <p:nvPr/>
        </p:nvSpPr>
        <p:spPr>
          <a:xfrm>
            <a:off x="456957" y="754466"/>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Gen AI 101: Introduction to Generative AI</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pic>
        <p:nvPicPr>
          <p:cNvPr id="8" name="Picture 7" descr="A group of people standing around a graph&#10;&#10;Description automatically generated">
            <a:extLst>
              <a:ext uri="{FF2B5EF4-FFF2-40B4-BE49-F238E27FC236}">
                <a16:creationId xmlns:a16="http://schemas.microsoft.com/office/drawing/2014/main" id="{DC8DA33D-5B3F-D49E-7CCC-64E26247D749}"/>
              </a:ext>
            </a:extLst>
          </p:cNvPr>
          <p:cNvPicPr>
            <a:picLocks noChangeAspect="1"/>
          </p:cNvPicPr>
          <p:nvPr/>
        </p:nvPicPr>
        <p:blipFill>
          <a:blip r:embed="rId4"/>
          <a:srcRect r="11095" b="91366"/>
          <a:stretch/>
        </p:blipFill>
        <p:spPr>
          <a:xfrm>
            <a:off x="-21608" y="-18129"/>
            <a:ext cx="12213608" cy="592136"/>
          </a:xfrm>
          <a:prstGeom prst="rect">
            <a:avLst/>
          </a:prstGeom>
        </p:spPr>
      </p:pic>
      <p:pic>
        <p:nvPicPr>
          <p:cNvPr id="9" name="Picture 8">
            <a:extLst>
              <a:ext uri="{FF2B5EF4-FFF2-40B4-BE49-F238E27FC236}">
                <a16:creationId xmlns:a16="http://schemas.microsoft.com/office/drawing/2014/main" id="{2B964946-F5FE-1412-0A43-F34D94AC1D39}"/>
              </a:ext>
            </a:extLst>
          </p:cNvPr>
          <p:cNvPicPr>
            <a:picLocks noChangeAspect="1"/>
          </p:cNvPicPr>
          <p:nvPr/>
        </p:nvPicPr>
        <p:blipFill>
          <a:blip r:embed="rId5"/>
          <a:stretch>
            <a:fillRect/>
          </a:stretch>
        </p:blipFill>
        <p:spPr>
          <a:xfrm>
            <a:off x="3753413" y="5829050"/>
            <a:ext cx="1211183" cy="820914"/>
          </a:xfrm>
          <a:prstGeom prst="rect">
            <a:avLst/>
          </a:prstGeom>
        </p:spPr>
      </p:pic>
      <p:pic>
        <p:nvPicPr>
          <p:cNvPr id="10" name="Picture 9" descr="A black and white logo&#10;&#10;Description automatically generated">
            <a:extLst>
              <a:ext uri="{FF2B5EF4-FFF2-40B4-BE49-F238E27FC236}">
                <a16:creationId xmlns:a16="http://schemas.microsoft.com/office/drawing/2014/main" id="{DF3EE9C0-8CDE-C2EC-3224-C2FDF5F72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1" y="6046440"/>
            <a:ext cx="3075771" cy="541337"/>
          </a:xfrm>
          <a:prstGeom prst="rect">
            <a:avLst/>
          </a:prstGeom>
        </p:spPr>
      </p:pic>
    </p:spTree>
    <p:extLst>
      <p:ext uri="{BB962C8B-B14F-4D97-AF65-F5344CB8AC3E}">
        <p14:creationId xmlns:p14="http://schemas.microsoft.com/office/powerpoint/2010/main" val="3467017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9DB3C39-8902-BC4D-8932-BFB92E04FF52}"/>
              </a:ext>
            </a:extLst>
          </p:cNvPr>
          <p:cNvGrpSpPr/>
          <p:nvPr/>
        </p:nvGrpSpPr>
        <p:grpSpPr>
          <a:xfrm>
            <a:off x="2686050" y="957890"/>
            <a:ext cx="7446439" cy="2840859"/>
            <a:chOff x="4347740" y="2013030"/>
            <a:chExt cx="10805121" cy="4122215"/>
          </a:xfrm>
        </p:grpSpPr>
        <p:grpSp>
          <p:nvGrpSpPr>
            <p:cNvPr id="9" name="Group 8">
              <a:extLst>
                <a:ext uri="{FF2B5EF4-FFF2-40B4-BE49-F238E27FC236}">
                  <a16:creationId xmlns:a16="http://schemas.microsoft.com/office/drawing/2014/main" id="{22DFACBF-F6AF-9C8D-B0F7-D65B0E9876F3}"/>
                </a:ext>
              </a:extLst>
            </p:cNvPr>
            <p:cNvGrpSpPr/>
            <p:nvPr/>
          </p:nvGrpSpPr>
          <p:grpSpPr>
            <a:xfrm>
              <a:off x="4347740" y="2013030"/>
              <a:ext cx="10805121" cy="4122215"/>
              <a:chOff x="1091922" y="1821384"/>
              <a:chExt cx="16804170" cy="7429500"/>
            </a:xfrm>
          </p:grpSpPr>
          <p:pic>
            <p:nvPicPr>
              <p:cNvPr id="1026" name="Picture 2" descr="llamaindex_rag_overview">
                <a:extLst>
                  <a:ext uri="{FF2B5EF4-FFF2-40B4-BE49-F238E27FC236}">
                    <a16:creationId xmlns:a16="http://schemas.microsoft.com/office/drawing/2014/main" id="{6BC21CE6-AAF6-E503-64EB-87616F908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922" y="1821384"/>
                <a:ext cx="15259050" cy="7429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F9A4A7-6035-104F-AB14-9410DEE41B43}"/>
                  </a:ext>
                </a:extLst>
              </p:cNvPr>
              <p:cNvSpPr txBox="1"/>
              <p:nvPr/>
            </p:nvSpPr>
            <p:spPr>
              <a:xfrm>
                <a:off x="9104506" y="8137609"/>
                <a:ext cx="8791586" cy="5824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r>
                  <a:rPr lang="en-US" sz="800"/>
                  <a:t>https://codingscape.com/blog/rag-101-what-is-rag-and-why-does-it-matter</a:t>
                </a:r>
              </a:p>
            </p:txBody>
          </p:sp>
        </p:grpSp>
        <p:pic>
          <p:nvPicPr>
            <p:cNvPr id="1030" name="Picture 6" descr="Database Icon Vector Art, Icons, and Graphics for Free Download">
              <a:extLst>
                <a:ext uri="{FF2B5EF4-FFF2-40B4-BE49-F238E27FC236}">
                  <a16:creationId xmlns:a16="http://schemas.microsoft.com/office/drawing/2014/main" id="{ED5BF2F8-E174-49D3-16DD-129C13482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428753"/>
              <a:ext cx="507315" cy="50731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108;p18">
            <a:extLst>
              <a:ext uri="{FF2B5EF4-FFF2-40B4-BE49-F238E27FC236}">
                <a16:creationId xmlns:a16="http://schemas.microsoft.com/office/drawing/2014/main" id="{31838BF7-0797-BC41-5463-E729F045E13C}"/>
              </a:ext>
            </a:extLst>
          </p:cNvPr>
          <p:cNvSpPr txBox="1"/>
          <p:nvPr/>
        </p:nvSpPr>
        <p:spPr>
          <a:xfrm>
            <a:off x="480371" y="580092"/>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Gen AI 101: Enhancing Proposals w/ Company-Aware AI</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5">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sp>
        <p:nvSpPr>
          <p:cNvPr id="12" name="Google Shape;111;p18">
            <a:extLst>
              <a:ext uri="{FF2B5EF4-FFF2-40B4-BE49-F238E27FC236}">
                <a16:creationId xmlns:a16="http://schemas.microsoft.com/office/drawing/2014/main" id="{409C67E2-FCEF-1F07-3B6D-969F339C03FC}"/>
              </a:ext>
            </a:extLst>
          </p:cNvPr>
          <p:cNvSpPr txBox="1"/>
          <p:nvPr/>
        </p:nvSpPr>
        <p:spPr>
          <a:xfrm>
            <a:off x="480370" y="3653645"/>
            <a:ext cx="11562633" cy="234675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buClr>
                <a:schemeClr val="bg1"/>
              </a:buClr>
              <a:buSzPts val="4400"/>
            </a:pPr>
            <a:r>
              <a:rPr lang="en-US" sz="1850" b="1">
                <a:latin typeface="Roboto"/>
                <a:ea typeface="Roboto"/>
                <a:cs typeface="Roboto Light"/>
                <a:sym typeface="Roboto Light"/>
              </a:rPr>
              <a:t>Benefits of Retrieval Augmented Generation (RAG) for Proposals and Information Retrieval:</a:t>
            </a:r>
            <a:endParaRPr lang="en-US" sz="1850" b="1">
              <a:latin typeface="Roboto" panose="02000000000000000000" pitchFamily="2" charset="0"/>
              <a:ea typeface="Roboto" panose="02000000000000000000" pitchFamily="2" charset="0"/>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Accuracy:</a:t>
            </a:r>
            <a:r>
              <a:rPr lang="en-US" sz="1600">
                <a:latin typeface="Roboto"/>
                <a:ea typeface="Roboto"/>
                <a:cs typeface="Roboto Light"/>
                <a:sym typeface="Roboto Light"/>
              </a:rPr>
              <a:t> Ability to cite the sources of information.</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Affordability: </a:t>
            </a:r>
            <a:r>
              <a:rPr lang="en-US" sz="1600">
                <a:latin typeface="Roboto"/>
                <a:ea typeface="Roboto"/>
                <a:cs typeface="Roboto Light"/>
                <a:sym typeface="Roboto Light"/>
              </a:rPr>
              <a:t>RAG doesn’t require large expenditures to train custom models.</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Security: </a:t>
            </a:r>
            <a:r>
              <a:rPr lang="en-US" sz="1600">
                <a:latin typeface="Roboto"/>
                <a:ea typeface="Roboto"/>
                <a:cs typeface="Roboto Light"/>
                <a:sym typeface="Roboto Light"/>
              </a:rPr>
              <a:t>Data is held in a private vector database and is not available for the LLM to use for training, ensuring your information remains confidential and secure. *Check w/ AI Software Providers*</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Data Control: </a:t>
            </a:r>
            <a:r>
              <a:rPr lang="en-US" sz="1600">
                <a:latin typeface="Roboto"/>
                <a:ea typeface="Roboto"/>
                <a:cs typeface="Roboto Light"/>
                <a:sym typeface="Roboto Light"/>
              </a:rPr>
              <a:t>You choose what data to use, whether it’s a set of specific files or all company files.</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Ease of Management: </a:t>
            </a:r>
            <a:r>
              <a:rPr lang="en-US" sz="1600">
                <a:latin typeface="Roboto"/>
                <a:ea typeface="Roboto"/>
                <a:cs typeface="Roboto Light"/>
                <a:sym typeface="Roboto Light"/>
              </a:rPr>
              <a:t>Simple process for updating and managing the content the AI can and cannot use.</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Speed to Value: </a:t>
            </a:r>
            <a:r>
              <a:rPr lang="en-US" sz="1600">
                <a:latin typeface="Roboto"/>
                <a:ea typeface="Roboto"/>
                <a:cs typeface="Roboto Light"/>
                <a:sym typeface="Roboto Light"/>
              </a:rPr>
              <a:t>Quick implementation with virtually instant results.</a:t>
            </a:r>
            <a:endParaRPr lang="en-US" sz="1600">
              <a:latin typeface="Roboto"/>
              <a:ea typeface="Roboto"/>
              <a:cs typeface="Roboto Light"/>
            </a:endParaRPr>
          </a:p>
          <a:p>
            <a:pPr marL="228600" indent="-228600">
              <a:buClr>
                <a:schemeClr val="bg1"/>
              </a:buClr>
              <a:buSzPct val="100000"/>
              <a:buFont typeface="Arial" panose="020B0604020202020204" pitchFamily="34" charset="0"/>
              <a:buChar char="•"/>
            </a:pPr>
            <a:r>
              <a:rPr lang="en-US" sz="1600" b="1">
                <a:latin typeface="Roboto"/>
                <a:ea typeface="Roboto"/>
                <a:cs typeface="Roboto Light"/>
                <a:sym typeface="Roboto Light"/>
              </a:rPr>
              <a:t>Flexibility: </a:t>
            </a:r>
            <a:r>
              <a:rPr lang="en-US" sz="1600">
                <a:latin typeface="Roboto"/>
                <a:ea typeface="Roboto"/>
                <a:cs typeface="Roboto Light"/>
                <a:sym typeface="Roboto Light"/>
              </a:rPr>
              <a:t>Leverage continuous breakthroughs in foundational models without being locked into a single outdated model.</a:t>
            </a:r>
            <a:endParaRPr lang="en-US" sz="1600">
              <a:latin typeface="Roboto"/>
              <a:ea typeface="Roboto"/>
              <a:cs typeface="Roboto Light"/>
            </a:endParaRPr>
          </a:p>
        </p:txBody>
      </p:sp>
      <p:pic>
        <p:nvPicPr>
          <p:cNvPr id="10" name="Picture 9" descr="A group of people standing around a graph&#10;&#10;Description automatically generated">
            <a:extLst>
              <a:ext uri="{FF2B5EF4-FFF2-40B4-BE49-F238E27FC236}">
                <a16:creationId xmlns:a16="http://schemas.microsoft.com/office/drawing/2014/main" id="{E988FF81-F6DF-099D-3159-73FB4CA324CD}"/>
              </a:ext>
            </a:extLst>
          </p:cNvPr>
          <p:cNvPicPr>
            <a:picLocks noChangeAspect="1"/>
          </p:cNvPicPr>
          <p:nvPr/>
        </p:nvPicPr>
        <p:blipFill>
          <a:blip r:embed="rId6"/>
          <a:srcRect r="11095" b="91366"/>
          <a:stretch/>
        </p:blipFill>
        <p:spPr>
          <a:xfrm>
            <a:off x="-21608" y="-18129"/>
            <a:ext cx="12213608" cy="592136"/>
          </a:xfrm>
          <a:prstGeom prst="rect">
            <a:avLst/>
          </a:prstGeom>
        </p:spPr>
      </p:pic>
      <p:pic>
        <p:nvPicPr>
          <p:cNvPr id="13" name="Picture 12">
            <a:extLst>
              <a:ext uri="{FF2B5EF4-FFF2-40B4-BE49-F238E27FC236}">
                <a16:creationId xmlns:a16="http://schemas.microsoft.com/office/drawing/2014/main" id="{65BA5998-6269-5AFC-D60F-EB3832FD4ED7}"/>
              </a:ext>
            </a:extLst>
          </p:cNvPr>
          <p:cNvPicPr>
            <a:picLocks noChangeAspect="1"/>
          </p:cNvPicPr>
          <p:nvPr/>
        </p:nvPicPr>
        <p:blipFill>
          <a:blip r:embed="rId7"/>
          <a:stretch>
            <a:fillRect/>
          </a:stretch>
        </p:blipFill>
        <p:spPr>
          <a:xfrm>
            <a:off x="3753413" y="5867150"/>
            <a:ext cx="1211183" cy="82091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6F209CAE-60B5-8922-F394-363978B5B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39740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F2E121F-8051-1ABA-9883-8A5F48592ECC}"/>
            </a:ext>
          </a:extLst>
        </p:cNvPr>
        <p:cNvGrpSpPr/>
        <p:nvPr/>
      </p:nvGrpSpPr>
      <p:grpSpPr>
        <a:xfrm>
          <a:off x="0" y="0"/>
          <a:ext cx="0" cy="0"/>
          <a:chOff x="0" y="0"/>
          <a:chExt cx="0" cy="0"/>
        </a:xfrm>
      </p:grpSpPr>
      <p:sp>
        <p:nvSpPr>
          <p:cNvPr id="111" name="Google Shape;111;p18">
            <a:extLst>
              <a:ext uri="{FF2B5EF4-FFF2-40B4-BE49-F238E27FC236}">
                <a16:creationId xmlns:a16="http://schemas.microsoft.com/office/drawing/2014/main" id="{9C8654D6-8450-D88A-89D4-2839455F1709}"/>
              </a:ext>
            </a:extLst>
          </p:cNvPr>
          <p:cNvSpPr txBox="1"/>
          <p:nvPr/>
        </p:nvSpPr>
        <p:spPr>
          <a:xfrm>
            <a:off x="654919" y="1401047"/>
            <a:ext cx="10882161" cy="446272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buClr>
                <a:schemeClr val="bg1"/>
              </a:buClr>
              <a:buSzPts val="4400"/>
            </a:pPr>
            <a:r>
              <a:rPr lang="en-US" sz="1800" b="1">
                <a:latin typeface="Roboto" panose="02000000000000000000" pitchFamily="2" charset="0"/>
                <a:ea typeface="Roboto" panose="02000000000000000000" pitchFamily="2" charset="0"/>
                <a:cs typeface="Roboto Light"/>
                <a:sym typeface="Roboto Light"/>
              </a:rPr>
              <a:t>Generative AI: </a:t>
            </a:r>
            <a:r>
              <a:rPr lang="en-US" sz="1800">
                <a:latin typeface="Roboto" panose="02000000000000000000" pitchFamily="2" charset="0"/>
                <a:ea typeface="Roboto" panose="02000000000000000000" pitchFamily="2" charset="0"/>
                <a:cs typeface="Roboto Light"/>
                <a:sym typeface="Roboto Light"/>
              </a:rPr>
              <a:t>A predictive algorithm that tries to generate the best answer based on the provided knowledge or training dataset.</a:t>
            </a:r>
            <a:br>
              <a:rPr lang="en-US" sz="1800" b="1">
                <a:latin typeface="Roboto" panose="02000000000000000000" pitchFamily="2" charset="0"/>
                <a:ea typeface="Roboto" panose="02000000000000000000" pitchFamily="2" charset="0"/>
                <a:cs typeface="Roboto Light"/>
                <a:sym typeface="Roboto Light"/>
              </a:rPr>
            </a:b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r>
              <a:rPr lang="en-US" sz="1800" b="1">
                <a:latin typeface="Roboto" panose="02000000000000000000" pitchFamily="2" charset="0"/>
                <a:ea typeface="Roboto" panose="02000000000000000000" pitchFamily="2" charset="0"/>
                <a:cs typeface="Roboto Light"/>
                <a:sym typeface="Roboto Light"/>
              </a:rPr>
              <a:t>Deterministic Algorithms: </a:t>
            </a:r>
            <a:r>
              <a:rPr lang="en-US" sz="1800">
                <a:latin typeface="Roboto" panose="02000000000000000000" pitchFamily="2" charset="0"/>
                <a:ea typeface="Roboto" panose="02000000000000000000" pitchFamily="2" charset="0"/>
                <a:cs typeface="Roboto Light"/>
                <a:sym typeface="Roboto Light"/>
              </a:rPr>
              <a:t>Use logic to build answers, offering less creativity but greater accuracy.</a:t>
            </a:r>
            <a:br>
              <a:rPr lang="en-US" sz="1800" b="1">
                <a:latin typeface="Roboto" panose="02000000000000000000" pitchFamily="2" charset="0"/>
                <a:ea typeface="Roboto" panose="02000000000000000000" pitchFamily="2" charset="0"/>
                <a:cs typeface="Roboto Light"/>
              </a:rPr>
            </a:b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r>
              <a:rPr lang="en-US" sz="1800" b="1">
                <a:latin typeface="Roboto" panose="02000000000000000000" pitchFamily="2" charset="0"/>
                <a:ea typeface="Roboto" panose="02000000000000000000" pitchFamily="2" charset="0"/>
                <a:cs typeface="Roboto Light"/>
                <a:sym typeface="Roboto Light"/>
              </a:rPr>
              <a:t>Right vs. Wrong Times to Use Generative AI:</a:t>
            </a: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a:buClr>
                <a:schemeClr val="bg1"/>
              </a:buClr>
              <a:buSzPts val="4400"/>
            </a:pPr>
            <a:endParaRPr lang="en-US" sz="1800" b="1">
              <a:latin typeface="Roboto" panose="02000000000000000000" pitchFamily="2" charset="0"/>
              <a:ea typeface="Roboto" panose="02000000000000000000" pitchFamily="2" charset="0"/>
              <a:cs typeface="Roboto Light"/>
              <a:sym typeface="Roboto Light"/>
            </a:endParaRPr>
          </a:p>
          <a:p>
            <a:pPr marL="381000" marR="0" lvl="0" indent="-381000" rtl="0">
              <a:spcBef>
                <a:spcPts val="0"/>
              </a:spcBef>
              <a:spcAft>
                <a:spcPts val="0"/>
              </a:spcAft>
              <a:buClr>
                <a:schemeClr val="bg1"/>
              </a:buClr>
              <a:buSzPts val="4400"/>
              <a:buFont typeface="Arial" panose="020B0604020202020204" pitchFamily="34" charset="0"/>
              <a:buChar char="•"/>
            </a:pPr>
            <a:endParaRPr lang="en-US" sz="1400">
              <a:latin typeface="Roboto" panose="02000000000000000000" pitchFamily="2" charset="0"/>
              <a:ea typeface="Roboto" panose="02000000000000000000" pitchFamily="2" charset="0"/>
              <a:cs typeface="Roboto Light"/>
            </a:endParaRPr>
          </a:p>
        </p:txBody>
      </p:sp>
      <p:sp>
        <p:nvSpPr>
          <p:cNvPr id="4" name="Google Shape;108;p18">
            <a:extLst>
              <a:ext uri="{FF2B5EF4-FFF2-40B4-BE49-F238E27FC236}">
                <a16:creationId xmlns:a16="http://schemas.microsoft.com/office/drawing/2014/main" id="{31838BF7-0797-BC41-5463-E729F045E13C}"/>
              </a:ext>
            </a:extLst>
          </p:cNvPr>
          <p:cNvSpPr txBox="1"/>
          <p:nvPr/>
        </p:nvSpPr>
        <p:spPr>
          <a:xfrm>
            <a:off x="8246" y="685458"/>
            <a:ext cx="11115666" cy="56319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5400"/>
              <a:buFont typeface="Arial"/>
              <a:buNone/>
            </a:pPr>
            <a:r>
              <a:rPr lang="en-US" sz="3400" b="1">
                <a:latin typeface="Roboto" panose="02000000000000000000" pitchFamily="2" charset="0"/>
                <a:ea typeface="Roboto" panose="02000000000000000000" pitchFamily="2" charset="0"/>
                <a:cs typeface="Roboto"/>
                <a:sym typeface="Roboto Light"/>
              </a:rPr>
              <a:t>Gen AI 101: Best Practices for Using AI in Proposals</a:t>
            </a:r>
            <a:endParaRPr lang="en-US" sz="3400" b="1" i="0" u="none" strike="noStrike" cap="none">
              <a:latin typeface="Roboto" panose="02000000000000000000" pitchFamily="2" charset="0"/>
              <a:ea typeface="Roboto" panose="02000000000000000000" pitchFamily="2" charset="0"/>
              <a:cs typeface="Roboto"/>
              <a:sym typeface="Roboto"/>
            </a:endParaRPr>
          </a:p>
        </p:txBody>
      </p:sp>
      <p:pic>
        <p:nvPicPr>
          <p:cNvPr id="6" name="Google Shape;92;p17">
            <a:extLst>
              <a:ext uri="{FF2B5EF4-FFF2-40B4-BE49-F238E27FC236}">
                <a16:creationId xmlns:a16="http://schemas.microsoft.com/office/drawing/2014/main" id="{4FEFBD63-F04D-5138-5AF1-E2BAE2DF9DC8}"/>
              </a:ext>
            </a:extLst>
          </p:cNvPr>
          <p:cNvPicPr preferRelativeResize="0"/>
          <p:nvPr/>
        </p:nvPicPr>
        <p:blipFill rotWithShape="1">
          <a:blip r:embed="rId3">
            <a:alphaModFix/>
          </a:blip>
          <a:srcRect l="18579" r="17927" b="36390"/>
          <a:stretch/>
        </p:blipFill>
        <p:spPr>
          <a:xfrm>
            <a:off x="11483729" y="165461"/>
            <a:ext cx="559275" cy="307800"/>
          </a:xfrm>
          <a:prstGeom prst="rect">
            <a:avLst/>
          </a:prstGeom>
          <a:noFill/>
          <a:ln>
            <a:noFill/>
          </a:ln>
        </p:spPr>
      </p:pic>
      <p:sp>
        <p:nvSpPr>
          <p:cNvPr id="5" name="TextBox 4">
            <a:extLst>
              <a:ext uri="{FF2B5EF4-FFF2-40B4-BE49-F238E27FC236}">
                <a16:creationId xmlns:a16="http://schemas.microsoft.com/office/drawing/2014/main" id="{2868974F-20A7-B189-A758-C29F74B36179}"/>
              </a:ext>
            </a:extLst>
          </p:cNvPr>
          <p:cNvSpPr txBox="1"/>
          <p:nvPr/>
        </p:nvSpPr>
        <p:spPr>
          <a:xfrm>
            <a:off x="2140528" y="6649964"/>
            <a:ext cx="7910945" cy="1880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622"/>
              <a:t>© 2024 Procurement Sciences, Inc. All rights reserved. Unauthorized reproduction or distribution of this material is prohibited.</a:t>
            </a:r>
          </a:p>
        </p:txBody>
      </p:sp>
      <p:sp>
        <p:nvSpPr>
          <p:cNvPr id="8" name="Google Shape;111;p18">
            <a:extLst>
              <a:ext uri="{FF2B5EF4-FFF2-40B4-BE49-F238E27FC236}">
                <a16:creationId xmlns:a16="http://schemas.microsoft.com/office/drawing/2014/main" id="{FC9559CA-5F55-F2BB-9E4D-871A3D4F091E}"/>
              </a:ext>
            </a:extLst>
          </p:cNvPr>
          <p:cNvSpPr txBox="1"/>
          <p:nvPr/>
        </p:nvSpPr>
        <p:spPr>
          <a:xfrm>
            <a:off x="669193" y="3238289"/>
            <a:ext cx="4374290" cy="2369839"/>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buClr>
                <a:schemeClr val="bg1"/>
              </a:buClr>
              <a:buSzPts val="4400"/>
            </a:pPr>
            <a:r>
              <a:rPr lang="en-US" sz="2000" b="1">
                <a:latin typeface="Roboto" panose="02000000000000000000" pitchFamily="2" charset="0"/>
                <a:ea typeface="Roboto" panose="02000000000000000000" pitchFamily="2" charset="0"/>
                <a:cs typeface="Roboto Light"/>
                <a:sym typeface="Roboto Light"/>
              </a:rPr>
              <a:t>Right:</a:t>
            </a:r>
            <a:br>
              <a:rPr lang="en-US" sz="2000" b="1">
                <a:latin typeface="Roboto" panose="02000000000000000000" pitchFamily="2" charset="0"/>
                <a:ea typeface="Roboto" panose="02000000000000000000" pitchFamily="2" charset="0"/>
                <a:cs typeface="Roboto Light"/>
                <a:sym typeface="Roboto Light"/>
              </a:rPr>
            </a:br>
            <a:endParaRPr lang="en-US" sz="2000" b="1">
              <a:latin typeface="Roboto" panose="02000000000000000000" pitchFamily="2" charset="0"/>
              <a:ea typeface="Roboto" panose="02000000000000000000" pitchFamily="2" charset="0"/>
              <a:cs typeface="Roboto Light"/>
              <a:sym typeface="Roboto Light"/>
            </a:endParaRPr>
          </a:p>
          <a:p>
            <a:pPr marL="228611" indent="-228611">
              <a:buClr>
                <a:srgbClr val="00B050"/>
              </a:buClr>
              <a:buSzPct val="100000"/>
              <a:buFont typeface="Wingdings" panose="05000000000000000000" pitchFamily="2" charset="2"/>
              <a:buChar char="ü"/>
            </a:pPr>
            <a:r>
              <a:rPr lang="en-US" sz="1800">
                <a:latin typeface="Roboto" panose="02000000000000000000" pitchFamily="2" charset="0"/>
                <a:ea typeface="Roboto" panose="02000000000000000000" pitchFamily="2" charset="0"/>
                <a:cs typeface="Roboto Light"/>
                <a:sym typeface="Roboto Light"/>
              </a:rPr>
              <a:t>When a human is involved to review content.</a:t>
            </a:r>
          </a:p>
          <a:p>
            <a:pPr marL="228611" indent="-228611">
              <a:buClr>
                <a:srgbClr val="00B050"/>
              </a:buClr>
              <a:buSzPct val="100000"/>
              <a:buFont typeface="Wingdings" panose="05000000000000000000" pitchFamily="2" charset="2"/>
              <a:buChar char="ü"/>
            </a:pPr>
            <a:r>
              <a:rPr lang="en-US" sz="1800">
                <a:latin typeface="Roboto" panose="02000000000000000000" pitchFamily="2" charset="0"/>
                <a:ea typeface="Roboto" panose="02000000000000000000" pitchFamily="2" charset="0"/>
                <a:cs typeface="Roboto Light"/>
                <a:sym typeface="Roboto Light"/>
              </a:rPr>
              <a:t>When you need creative and unique content generation.</a:t>
            </a:r>
          </a:p>
          <a:p>
            <a:pPr marL="228611" indent="-228611">
              <a:buClr>
                <a:srgbClr val="00B050"/>
              </a:buClr>
              <a:buSzPct val="100000"/>
              <a:buFont typeface="Wingdings" panose="05000000000000000000" pitchFamily="2" charset="2"/>
              <a:buChar char="ü"/>
            </a:pPr>
            <a:r>
              <a:rPr lang="en-US" sz="1800">
                <a:latin typeface="Roboto" panose="02000000000000000000" pitchFamily="2" charset="0"/>
                <a:ea typeface="Roboto" panose="02000000000000000000" pitchFamily="2" charset="0"/>
                <a:cs typeface="Roboto Light"/>
                <a:sym typeface="Roboto Light"/>
              </a:rPr>
              <a:t>When aiming to add efficiency to the first drafts of various deliverables.</a:t>
            </a:r>
          </a:p>
        </p:txBody>
      </p:sp>
      <p:sp>
        <p:nvSpPr>
          <p:cNvPr id="9" name="Google Shape;111;p18">
            <a:extLst>
              <a:ext uri="{FF2B5EF4-FFF2-40B4-BE49-F238E27FC236}">
                <a16:creationId xmlns:a16="http://schemas.microsoft.com/office/drawing/2014/main" id="{1FF6ADD6-68DE-63E1-3472-B8DCCA28CC75}"/>
              </a:ext>
            </a:extLst>
          </p:cNvPr>
          <p:cNvSpPr txBox="1"/>
          <p:nvPr/>
        </p:nvSpPr>
        <p:spPr>
          <a:xfrm>
            <a:off x="5356190" y="3238289"/>
            <a:ext cx="5976443" cy="181584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buClr>
                <a:schemeClr val="bg1"/>
              </a:buClr>
              <a:buSzPts val="4400"/>
            </a:pPr>
            <a:r>
              <a:rPr lang="en-US" sz="2000" b="1">
                <a:latin typeface="Roboto" panose="02000000000000000000" pitchFamily="2" charset="0"/>
                <a:ea typeface="Roboto" panose="02000000000000000000" pitchFamily="2" charset="0"/>
                <a:cs typeface="Roboto Light"/>
                <a:sym typeface="Roboto Light"/>
              </a:rPr>
              <a:t>Wrong:</a:t>
            </a:r>
            <a:br>
              <a:rPr lang="en-US" sz="2000" b="1">
                <a:latin typeface="Roboto" panose="02000000000000000000" pitchFamily="2" charset="0"/>
                <a:ea typeface="Roboto" panose="02000000000000000000" pitchFamily="2" charset="0"/>
                <a:cs typeface="Roboto Light"/>
                <a:sym typeface="Roboto Light"/>
              </a:rPr>
            </a:br>
            <a:endParaRPr lang="en-US" sz="2000" b="1">
              <a:latin typeface="Roboto" panose="02000000000000000000" pitchFamily="2" charset="0"/>
              <a:ea typeface="Roboto" panose="02000000000000000000" pitchFamily="2" charset="0"/>
              <a:cs typeface="Roboto Light"/>
            </a:endParaRPr>
          </a:p>
          <a:p>
            <a:pPr marL="228600" indent="-228600">
              <a:buClr>
                <a:srgbClr val="FF0000"/>
              </a:buClr>
              <a:buSzPct val="100000"/>
              <a:buFont typeface="Courier New" panose="02070309020205020404" pitchFamily="49" charset="0"/>
              <a:buChar char="o"/>
            </a:pPr>
            <a:r>
              <a:rPr lang="en-US" sz="1800">
                <a:solidFill>
                  <a:schemeClr val="tx1"/>
                </a:solidFill>
                <a:latin typeface="Roboto"/>
                <a:ea typeface="Roboto"/>
                <a:cs typeface="Roboto Light"/>
                <a:sym typeface="Roboto Light"/>
              </a:rPr>
              <a:t>For cost volume calculations without heavy review.</a:t>
            </a:r>
            <a:endParaRPr lang="en-US" sz="1800">
              <a:solidFill>
                <a:schemeClr val="tx1"/>
              </a:solidFill>
              <a:latin typeface="Roboto" panose="02000000000000000000" pitchFamily="2" charset="0"/>
              <a:ea typeface="Roboto" panose="02000000000000000000" pitchFamily="2" charset="0"/>
              <a:cs typeface="Roboto Light"/>
            </a:endParaRPr>
          </a:p>
          <a:p>
            <a:pPr marL="228600" indent="-228600">
              <a:buClr>
                <a:srgbClr val="FF0000"/>
              </a:buClr>
              <a:buSzPct val="100000"/>
              <a:buFont typeface="Courier New" panose="02070309020205020404" pitchFamily="49" charset="0"/>
              <a:buChar char="o"/>
            </a:pPr>
            <a:r>
              <a:rPr lang="en-US" sz="1800">
                <a:latin typeface="Roboto"/>
                <a:ea typeface="Roboto"/>
                <a:cs typeface="Roboto Light"/>
                <a:sym typeface="Roboto Light"/>
              </a:rPr>
              <a:t>For mission-critical answers where a human is not reviewing.</a:t>
            </a:r>
            <a:endParaRPr lang="en-US" sz="1800">
              <a:latin typeface="Roboto"/>
              <a:ea typeface="Roboto"/>
              <a:cs typeface="Roboto Light"/>
            </a:endParaRPr>
          </a:p>
          <a:p>
            <a:pPr marL="228600" indent="-228600">
              <a:buClr>
                <a:srgbClr val="FF0000"/>
              </a:buClr>
              <a:buSzPct val="100000"/>
              <a:buFont typeface="Courier New" panose="02070309020205020404" pitchFamily="49" charset="0"/>
              <a:buChar char="o"/>
            </a:pPr>
            <a:r>
              <a:rPr lang="en-US" sz="1800">
                <a:latin typeface="Roboto" panose="02000000000000000000" pitchFamily="2" charset="0"/>
                <a:ea typeface="Roboto" panose="02000000000000000000" pitchFamily="2" charset="0"/>
                <a:cs typeface="Roboto Light"/>
                <a:sym typeface="Roboto Light"/>
              </a:rPr>
              <a:t>For using it as an "easy button" to do your work.</a:t>
            </a:r>
            <a:endParaRPr lang="en-US" sz="1800">
              <a:latin typeface="Roboto" panose="02000000000000000000" pitchFamily="2" charset="0"/>
              <a:ea typeface="Roboto" panose="02000000000000000000" pitchFamily="2" charset="0"/>
              <a:cs typeface="Roboto Light"/>
            </a:endParaRPr>
          </a:p>
        </p:txBody>
      </p:sp>
      <p:pic>
        <p:nvPicPr>
          <p:cNvPr id="10" name="Picture 9" descr="A group of people standing around a graph&#10;&#10;Description automatically generated">
            <a:extLst>
              <a:ext uri="{FF2B5EF4-FFF2-40B4-BE49-F238E27FC236}">
                <a16:creationId xmlns:a16="http://schemas.microsoft.com/office/drawing/2014/main" id="{66358920-6A8E-48C2-C16F-042A5E19CA44}"/>
              </a:ext>
            </a:extLst>
          </p:cNvPr>
          <p:cNvPicPr>
            <a:picLocks noChangeAspect="1"/>
          </p:cNvPicPr>
          <p:nvPr/>
        </p:nvPicPr>
        <p:blipFill>
          <a:blip r:embed="rId4"/>
          <a:srcRect r="11095" b="91366"/>
          <a:stretch/>
        </p:blipFill>
        <p:spPr>
          <a:xfrm>
            <a:off x="-21608" y="-29760"/>
            <a:ext cx="12213608" cy="592136"/>
          </a:xfrm>
          <a:prstGeom prst="rect">
            <a:avLst/>
          </a:prstGeom>
        </p:spPr>
      </p:pic>
      <p:pic>
        <p:nvPicPr>
          <p:cNvPr id="12" name="Picture 11">
            <a:extLst>
              <a:ext uri="{FF2B5EF4-FFF2-40B4-BE49-F238E27FC236}">
                <a16:creationId xmlns:a16="http://schemas.microsoft.com/office/drawing/2014/main" id="{989AF7B6-08DF-C003-BC17-E08DF3772144}"/>
              </a:ext>
            </a:extLst>
          </p:cNvPr>
          <p:cNvPicPr>
            <a:picLocks noChangeAspect="1"/>
          </p:cNvPicPr>
          <p:nvPr/>
        </p:nvPicPr>
        <p:blipFill>
          <a:blip r:embed="rId5"/>
          <a:stretch>
            <a:fillRect/>
          </a:stretch>
        </p:blipFill>
        <p:spPr>
          <a:xfrm>
            <a:off x="3753413" y="5867150"/>
            <a:ext cx="1211183" cy="820914"/>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E83A1A70-0C5B-A5E7-D46C-EA563D5A8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1" y="6084540"/>
            <a:ext cx="3075771" cy="541337"/>
          </a:xfrm>
          <a:prstGeom prst="rect">
            <a:avLst/>
          </a:prstGeom>
        </p:spPr>
      </p:pic>
    </p:spTree>
    <p:extLst>
      <p:ext uri="{BB962C8B-B14F-4D97-AF65-F5344CB8AC3E}">
        <p14:creationId xmlns:p14="http://schemas.microsoft.com/office/powerpoint/2010/main" val="442665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3045</Words>
  <Application>Microsoft Office PowerPoint</Application>
  <PresentationFormat>Widescreen</PresentationFormat>
  <Paragraphs>345</Paragraphs>
  <Slides>24</Slides>
  <Notes>10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ＭＳ Ｐゴシック</vt:lpstr>
      <vt:lpstr>Aptos</vt:lpstr>
      <vt:lpstr>Aptos Display</vt:lpstr>
      <vt:lpstr>Arial</vt:lpstr>
      <vt:lpstr>Bebas Neue</vt:lpstr>
      <vt:lpstr>Calibri</vt:lpstr>
      <vt:lpstr>Calibri Light</vt:lpstr>
      <vt:lpstr>Courier New</vt:lpstr>
      <vt:lpstr>Roboto</vt:lpstr>
      <vt:lpstr>Roboto Light</vt:lpstr>
      <vt:lpstr>Söhne</vt:lpstr>
      <vt:lpstr>Wingdings</vt:lpstr>
      <vt:lpstr>Office Theme</vt:lpstr>
      <vt:lpstr>PowerPoint Presentation</vt:lpstr>
      <vt:lpstr>Welcome and Introductions</vt:lpstr>
      <vt:lpstr>Problem</vt:lpstr>
      <vt:lpstr>Traditional Boilerplate Reuse Process Is Fraught With Issues</vt:lpstr>
      <vt:lpstr>AI Is the Solution</vt:lpstr>
      <vt:lpstr>Five Components of Successful AI Integration Into the Proposal Development Process</vt:lpstr>
      <vt:lpstr>PowerPoint Presentation</vt:lpstr>
      <vt:lpstr>PowerPoint Presentation</vt:lpstr>
      <vt:lpstr>PowerPoint Presentation</vt:lpstr>
      <vt:lpstr>How an AI-Augmented Proposal Library Will Help You Leverage Previously Written Proposals</vt:lpstr>
      <vt:lpstr>Easiest AI Tasks</vt:lpstr>
      <vt:lpstr>PowerPoint Presentation</vt:lpstr>
      <vt:lpstr>Creating Your Content Library for AI Purposes</vt:lpstr>
      <vt:lpstr>Special Libraries</vt:lpstr>
      <vt:lpstr>Library Collateral for AI Use</vt:lpstr>
      <vt:lpstr>More Collateral</vt:lpstr>
      <vt:lpstr>Additional Collateral</vt:lpstr>
      <vt:lpstr>Techniques for Maintaining Up-to-Date and Accurate Content</vt:lpstr>
      <vt:lpstr>PowerPoint Presentation</vt:lpstr>
      <vt:lpstr>PowerPoint Presentation</vt:lpstr>
      <vt:lpstr>PowerPoint Presentation</vt:lpstr>
      <vt:lpstr>PowerPoint Presentation</vt:lpstr>
      <vt:lpstr>Example of Using AI in Proposal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Olessia Smotrova</dc:creator>
  <cp:lastModifiedBy>Olessia Smotrova</cp:lastModifiedBy>
  <cp:revision>1</cp:revision>
  <dcterms:created xsi:type="dcterms:W3CDTF">2024-08-13T20:48:57Z</dcterms:created>
  <dcterms:modified xsi:type="dcterms:W3CDTF">2024-09-26T17:09:19Z</dcterms:modified>
</cp:coreProperties>
</file>