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bridgetskelly/Desktop/OST_Bridged_white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1CE2-9FB4-40A2-B249-81B72F8D2914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F871-7B52-481A-BA78-EE385DD13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05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1CE2-9FB4-40A2-B249-81B72F8D2914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F871-7B52-481A-BA78-EE385DD13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9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1CE2-9FB4-40A2-B249-81B72F8D2914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F871-7B52-481A-BA78-EE385DD13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925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with Tex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457200"/>
            <a:ext cx="7772400" cy="6096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Content Page with Text and Photo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1" hasCustomPrompt="1"/>
          </p:nvPr>
        </p:nvSpPr>
        <p:spPr>
          <a:xfrm>
            <a:off x="914400" y="1066800"/>
            <a:ext cx="7772400" cy="457200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rgbClr val="1B75B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content page with text and photo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4495800" cy="396240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>
              <a:buFontTx/>
              <a:buNone/>
              <a:defRPr sz="2400">
                <a:solidFill>
                  <a:schemeClr val="bg1"/>
                </a:solidFill>
              </a:defRPr>
            </a:lvl2pPr>
            <a:lvl3pPr>
              <a:buFontTx/>
              <a:buNone/>
              <a:defRPr sz="2000">
                <a:solidFill>
                  <a:schemeClr val="bg1"/>
                </a:solidFill>
              </a:defRPr>
            </a:lvl3pPr>
            <a:lvl4pPr>
              <a:buFontTx/>
              <a:buNone/>
              <a:defRPr sz="1800">
                <a:solidFill>
                  <a:schemeClr val="bg1"/>
                </a:solidFill>
              </a:defRPr>
            </a:lvl4pPr>
            <a:lvl5pPr>
              <a:buFontTx/>
              <a:buNone/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0"/>
          </p:nvPr>
        </p:nvSpPr>
        <p:spPr>
          <a:xfrm>
            <a:off x="5638800" y="1600200"/>
            <a:ext cx="3048000" cy="3962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13" name="OST_Bridged_white.png" descr="/Users/bridgetskelly/Desktop/OST_Bridged_white.png"/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6206900"/>
            <a:ext cx="2519344" cy="573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476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1CE2-9FB4-40A2-B249-81B72F8D2914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F871-7B52-481A-BA78-EE385DD13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98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1CE2-9FB4-40A2-B249-81B72F8D2914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F871-7B52-481A-BA78-EE385DD13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0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1CE2-9FB4-40A2-B249-81B72F8D2914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F871-7B52-481A-BA78-EE385DD13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18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1CE2-9FB4-40A2-B249-81B72F8D2914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F871-7B52-481A-BA78-EE385DD13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11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1CE2-9FB4-40A2-B249-81B72F8D2914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F871-7B52-481A-BA78-EE385DD13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79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1CE2-9FB4-40A2-B249-81B72F8D2914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F871-7B52-481A-BA78-EE385DD13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5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1CE2-9FB4-40A2-B249-81B72F8D2914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F871-7B52-481A-BA78-EE385DD13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79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1CE2-9FB4-40A2-B249-81B72F8D2914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F871-7B52-481A-BA78-EE385DD13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6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1CE2-9FB4-40A2-B249-81B72F8D2914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1F871-7B52-481A-BA78-EE385DD13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03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</a:t>
            </a:r>
            <a:r>
              <a:rPr lang="en-US" dirty="0" smtClean="0"/>
              <a:t>Packaging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7467600" cy="20574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solidFill>
                  <a:srgbClr val="BE1E2D"/>
                </a:solidFill>
              </a:rPr>
              <a:t>Cover and Spine Sizes</a:t>
            </a:r>
          </a:p>
          <a:p>
            <a:pPr>
              <a:spcAft>
                <a:spcPts val="600"/>
              </a:spcAft>
            </a:pPr>
            <a:r>
              <a:rPr lang="en-US" sz="1800" dirty="0"/>
              <a:t>Find out what binder size is needed for the cover(s) and spine(s)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Separate volumes may have different page counts—different sized covers and spines may be </a:t>
            </a:r>
            <a:r>
              <a:rPr lang="en-US" sz="1800" dirty="0" smtClean="0"/>
              <a:t>needed. Use </a:t>
            </a:r>
            <a:r>
              <a:rPr lang="en-US" sz="1800" dirty="0"/>
              <a:t>the following </a:t>
            </a:r>
            <a:r>
              <a:rPr lang="en-US" sz="1800" dirty="0" smtClean="0"/>
              <a:t>table to </a:t>
            </a:r>
            <a:r>
              <a:rPr lang="en-US" sz="1800" dirty="0"/>
              <a:t>determine </a:t>
            </a:r>
            <a:r>
              <a:rPr lang="en-US" sz="1800" dirty="0" smtClean="0"/>
              <a:t>cover and spine dimensions</a:t>
            </a:r>
            <a:r>
              <a:rPr lang="en-US" sz="1800" dirty="0"/>
              <a:t>: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7659"/>
              </p:ext>
            </p:extLst>
          </p:nvPr>
        </p:nvGraphicFramePr>
        <p:xfrm>
          <a:off x="990599" y="3657600"/>
          <a:ext cx="7620001" cy="2042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07129"/>
                <a:gridCol w="1282574"/>
                <a:gridCol w="1395743"/>
                <a:gridCol w="1848416"/>
                <a:gridCol w="1886139"/>
              </a:tblGrid>
              <a:tr h="14732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Normal </a:t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Binders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1B75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20lb Paper </a:t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Count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1B75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28lb Paper </a:t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Count (Approx.)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1B75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Covers (Front &amp; Back):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All have 11” Height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1B75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Spines:</a:t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All have 11” Height 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1B75BB"/>
                    </a:solidFill>
                  </a:tcPr>
                </a:tc>
              </a:tr>
              <a:tr h="1320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.5” (half inch)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9.5625” (9 &amp; 9/16”)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0.5625” (9/16”)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1” 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171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9.625” (9 &amp; 5/8”)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1.25” (1</a:t>
                      </a:r>
                      <a:r>
                        <a:rPr lang="en-US" sz="1200" baseline="0" dirty="0" smtClean="0"/>
                        <a:t> &amp; 1/4</a:t>
                      </a:r>
                      <a:r>
                        <a:rPr lang="en-US" sz="1200" dirty="0" smtClean="0"/>
                        <a:t>”)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1.5”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265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238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10”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1.8125” (1 &amp; 13/16”) 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473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2”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360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10.625” (10 &amp; 5/8”)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2.4375” (2 &amp; 7/16”)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3” 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600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540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11.0625” (11 &amp; 1/16”)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2.875” (2 &amp; 7/8”)</a:t>
                      </a:r>
                      <a:endParaRPr lang="en-US" sz="1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320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4” (D Ring)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900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810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11.125” (11 &amp; 5/8”)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3.875” (3 &amp; 7/8”)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5160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F5C55BF1D3814A9780CFD66D018A55" ma:contentTypeVersion="8" ma:contentTypeDescription="Create a new document." ma:contentTypeScope="" ma:versionID="a20161400773e5a973e8bfd5c514f22d">
  <xsd:schema xmlns:xsd="http://www.w3.org/2001/XMLSchema" xmlns:xs="http://www.w3.org/2001/XMLSchema" xmlns:p="http://schemas.microsoft.com/office/2006/metadata/properties" xmlns:ns2="26108974-ee81-4d92-9938-53236a4d7764" xmlns:ns3="fa932a79-22aa-4d37-91cf-c80e1fe92fa2" xmlns:ns4="0d2c0b90-7933-4143-90fc-02bd1832f434" xmlns:ns5="6f577870-d1bc-435a-a875-457a02ffe45a" targetNamespace="http://schemas.microsoft.com/office/2006/metadata/properties" ma:root="true" ma:fieldsID="8b553482a0f6a2f8efab55f777596b64" ns2:_="" ns3:_="" ns4:_="" ns5:_="">
    <xsd:import namespace="26108974-ee81-4d92-9938-53236a4d7764"/>
    <xsd:import namespace="fa932a79-22aa-4d37-91cf-c80e1fe92fa2"/>
    <xsd:import namespace="0d2c0b90-7933-4143-90fc-02bd1832f434"/>
    <xsd:import namespace="6f577870-d1bc-435a-a875-457a02ffe4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4:MediaServiceObjectDetectorVersions" minOccurs="0"/>
                <xsd:element ref="ns4:lcf76f155ced4ddcb4097134ff3c332f" minOccurs="0"/>
                <xsd:element ref="ns5:TaxCatchAll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108974-ee81-4d92-9938-53236a4d77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932a79-22aa-4d37-91cf-c80e1fe92fa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2c0b90-7933-4143-90fc-02bd1832f434" elementFormDefault="qualified">
    <xsd:import namespace="http://schemas.microsoft.com/office/2006/documentManagement/types"/>
    <xsd:import namespace="http://schemas.microsoft.com/office/infopath/2007/PartnerControls"/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7d2a979-002b-442d-8eb6-2c8f3232ae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577870-d1bc-435a-a875-457a02ffe45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f577870-d1bc-435a-a875-457a02ffe45a}" ma:internalName="TaxCatchAll" ma:showField="CatchAllData" ma:web="fa932a79-22aa-4d37-91cf-c80e1fe92f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f577870-d1bc-435a-a875-457a02ffe45a" xsi:nil="true"/>
    <lcf76f155ced4ddcb4097134ff3c332f xmlns="0d2c0b90-7933-4143-90fc-02bd1832f43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C31BF79-2164-4F29-B67C-B46C9FF2B20F}"/>
</file>

<file path=customXml/itemProps2.xml><?xml version="1.0" encoding="utf-8"?>
<ds:datastoreItem xmlns:ds="http://schemas.openxmlformats.org/officeDocument/2006/customXml" ds:itemID="{5F9DCDAD-91D6-4564-A181-6946D92A3ADA}"/>
</file>

<file path=customXml/itemProps3.xml><?xml version="1.0" encoding="utf-8"?>
<ds:datastoreItem xmlns:ds="http://schemas.openxmlformats.org/officeDocument/2006/customXml" ds:itemID="{35EBD284-A902-48DB-AFEB-C87A22F4CB70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174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Proposal Packaging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Packaging</dc:title>
  <dc:creator>Olessia</dc:creator>
  <cp:lastModifiedBy>Olessia</cp:lastModifiedBy>
  <cp:revision>1</cp:revision>
  <dcterms:created xsi:type="dcterms:W3CDTF">2013-06-25T12:05:30Z</dcterms:created>
  <dcterms:modified xsi:type="dcterms:W3CDTF">2013-06-25T12:07:02Z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0x01010078F5C55BF1D3814A9780CFD66D018A55</vt:lpwstr>
  </property>
  <property fmtid="{D5CDD505-2E9C-101B-9397-08002B2CF9AE}" pid="3" name="Order">
    <vt:r8>13600</vt:r8>
  </property>
</Properties>
</file>