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xml" ContentType="application/vnd.openxmlformats-officedocument.presentationml.tags+xml"/>
  <Override PartName="/ppt/notesSlides/notesSlide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1"/>
  </p:notesMasterIdLst>
  <p:sldIdLst>
    <p:sldId id="256" r:id="rId5"/>
    <p:sldId id="520" r:id="rId6"/>
    <p:sldId id="504" r:id="rId7"/>
    <p:sldId id="522" r:id="rId8"/>
    <p:sldId id="333" r:id="rId9"/>
    <p:sldId id="523" r:id="rId10"/>
    <p:sldId id="506" r:id="rId11"/>
    <p:sldId id="505" r:id="rId12"/>
    <p:sldId id="510" r:id="rId13"/>
    <p:sldId id="457" r:id="rId14"/>
    <p:sldId id="484" r:id="rId15"/>
    <p:sldId id="481" r:id="rId16"/>
    <p:sldId id="461" r:id="rId17"/>
    <p:sldId id="464" r:id="rId18"/>
    <p:sldId id="465" r:id="rId19"/>
    <p:sldId id="466" r:id="rId20"/>
    <p:sldId id="472" r:id="rId21"/>
    <p:sldId id="476" r:id="rId22"/>
    <p:sldId id="485" r:id="rId23"/>
    <p:sldId id="458" r:id="rId24"/>
    <p:sldId id="487" r:id="rId25"/>
    <p:sldId id="488" r:id="rId26"/>
    <p:sldId id="511" r:id="rId27"/>
    <p:sldId id="352" r:id="rId28"/>
    <p:sldId id="353" r:id="rId29"/>
    <p:sldId id="354" r:id="rId30"/>
    <p:sldId id="357" r:id="rId31"/>
    <p:sldId id="358" r:id="rId32"/>
    <p:sldId id="360" r:id="rId33"/>
    <p:sldId id="486" r:id="rId34"/>
    <p:sldId id="489" r:id="rId35"/>
    <p:sldId id="361" r:id="rId36"/>
    <p:sldId id="338" r:id="rId37"/>
    <p:sldId id="490" r:id="rId38"/>
    <p:sldId id="362" r:id="rId39"/>
    <p:sldId id="365" r:id="rId40"/>
    <p:sldId id="369" r:id="rId41"/>
    <p:sldId id="363" r:id="rId42"/>
    <p:sldId id="459" r:id="rId43"/>
    <p:sldId id="359" r:id="rId44"/>
    <p:sldId id="374" r:id="rId45"/>
    <p:sldId id="376" r:id="rId46"/>
    <p:sldId id="377" r:id="rId47"/>
    <p:sldId id="378" r:id="rId48"/>
    <p:sldId id="491" r:id="rId49"/>
    <p:sldId id="429" r:id="rId50"/>
    <p:sldId id="435" r:id="rId51"/>
    <p:sldId id="448" r:id="rId52"/>
    <p:sldId id="492" r:id="rId53"/>
    <p:sldId id="449" r:id="rId54"/>
    <p:sldId id="450" r:id="rId55"/>
    <p:sldId id="451" r:id="rId56"/>
    <p:sldId id="456" r:id="rId57"/>
    <p:sldId id="493" r:id="rId58"/>
    <p:sldId id="460" r:id="rId59"/>
    <p:sldId id="494" r:id="rId60"/>
    <p:sldId id="463" r:id="rId61"/>
    <p:sldId id="462" r:id="rId62"/>
    <p:sldId id="546" r:id="rId63"/>
    <p:sldId id="517" r:id="rId64"/>
    <p:sldId id="518" r:id="rId65"/>
    <p:sldId id="519" r:id="rId66"/>
    <p:sldId id="336" r:id="rId67"/>
    <p:sldId id="495" r:id="rId68"/>
    <p:sldId id="342" r:id="rId69"/>
    <p:sldId id="467" r:id="rId70"/>
    <p:sldId id="468" r:id="rId71"/>
    <p:sldId id="469" r:id="rId72"/>
    <p:sldId id="526" r:id="rId73"/>
    <p:sldId id="545" r:id="rId74"/>
    <p:sldId id="480" r:id="rId75"/>
    <p:sldId id="536" r:id="rId76"/>
    <p:sldId id="496" r:id="rId77"/>
    <p:sldId id="497" r:id="rId78"/>
    <p:sldId id="470" r:id="rId79"/>
    <p:sldId id="508" r:id="rId80"/>
    <p:sldId id="471" r:id="rId81"/>
    <p:sldId id="474" r:id="rId82"/>
    <p:sldId id="475" r:id="rId83"/>
    <p:sldId id="528" r:id="rId84"/>
    <p:sldId id="343" r:id="rId85"/>
    <p:sldId id="498" r:id="rId86"/>
    <p:sldId id="499" r:id="rId87"/>
    <p:sldId id="344" r:id="rId88"/>
    <p:sldId id="529" r:id="rId89"/>
    <p:sldId id="530" r:id="rId90"/>
    <p:sldId id="483" r:id="rId91"/>
    <p:sldId id="534" r:id="rId92"/>
    <p:sldId id="515" r:id="rId93"/>
    <p:sldId id="479" r:id="rId94"/>
    <p:sldId id="509" r:id="rId95"/>
    <p:sldId id="525" r:id="rId96"/>
    <p:sldId id="531" r:id="rId97"/>
    <p:sldId id="537" r:id="rId98"/>
    <p:sldId id="533" r:id="rId99"/>
    <p:sldId id="512" r:id="rId100"/>
    <p:sldId id="478" r:id="rId101"/>
    <p:sldId id="532" r:id="rId102"/>
    <p:sldId id="482" r:id="rId103"/>
    <p:sldId id="513" r:id="rId104"/>
    <p:sldId id="539" r:id="rId105"/>
    <p:sldId id="514" r:id="rId106"/>
    <p:sldId id="507" r:id="rId107"/>
    <p:sldId id="538" r:id="rId108"/>
    <p:sldId id="540" r:id="rId109"/>
    <p:sldId id="541" r:id="rId110"/>
    <p:sldId id="500" r:id="rId111"/>
    <p:sldId id="501" r:id="rId112"/>
    <p:sldId id="542" r:id="rId113"/>
    <p:sldId id="544" r:id="rId114"/>
    <p:sldId id="346" r:id="rId115"/>
    <p:sldId id="347" r:id="rId116"/>
    <p:sldId id="502" r:id="rId117"/>
    <p:sldId id="257" r:id="rId118"/>
    <p:sldId id="260" r:id="rId119"/>
    <p:sldId id="524" r:id="rId1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th Bowles" initials="RB" lastIdx="12" clrIdx="0">
    <p:extLst>
      <p:ext uri="{19B8F6BF-5375-455C-9EA6-DF929625EA0E}">
        <p15:presenceInfo xmlns:p15="http://schemas.microsoft.com/office/powerpoint/2012/main" userId="ac6c1d7e6886ab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AE757D-6B59-D64A-85E0-60B48466FB29}" v="2" dt="2024-09-13T20:50:20.3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608" autoAdjust="0"/>
    <p:restoredTop sz="95706" autoAdjust="0"/>
  </p:normalViewPr>
  <p:slideViewPr>
    <p:cSldViewPr snapToGrid="0">
      <p:cViewPr varScale="1">
        <p:scale>
          <a:sx n="107" d="100"/>
          <a:sy n="107" d="100"/>
        </p:scale>
        <p:origin x="120" y="17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388"/>
    </p:cViewPr>
  </p:sorterViewPr>
  <p:notesViewPr>
    <p:cSldViewPr snapToGrid="0">
      <p:cViewPr varScale="1">
        <p:scale>
          <a:sx n="83" d="100"/>
          <a:sy n="83" d="100"/>
        </p:scale>
        <p:origin x="3810"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presProps" Target="presProps.xml"/><Relationship Id="rId128"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essia Smotrova" userId="a8d6da50-e254-43db-a743-03e22166bebd" providerId="ADAL" clId="{5B011E12-11DE-4F89-8218-B1E3ED4ADB27}"/>
    <pc:docChg chg="undo custSel addSld delSld modSld sldOrd">
      <pc:chgData name="Olessia Smotrova" userId="a8d6da50-e254-43db-a743-03e22166bebd" providerId="ADAL" clId="{5B011E12-11DE-4F89-8218-B1E3ED4ADB27}" dt="2024-06-12T16:04:19.532" v="319" actId="47"/>
      <pc:docMkLst>
        <pc:docMk/>
      </pc:docMkLst>
      <pc:sldChg chg="addSp delSp modSp mod delAnim modAnim">
        <pc:chgData name="Olessia Smotrova" userId="a8d6da50-e254-43db-a743-03e22166bebd" providerId="ADAL" clId="{5B011E12-11DE-4F89-8218-B1E3ED4ADB27}" dt="2024-06-07T00:24:39.776" v="251" actId="20577"/>
        <pc:sldMkLst>
          <pc:docMk/>
          <pc:sldMk cId="3760722981" sldId="338"/>
        </pc:sldMkLst>
        <pc:spChg chg="mod">
          <ac:chgData name="Olessia Smotrova" userId="a8d6da50-e254-43db-a743-03e22166bebd" providerId="ADAL" clId="{5B011E12-11DE-4F89-8218-B1E3ED4ADB27}" dt="2024-06-07T00:24:39.776" v="251" actId="20577"/>
          <ac:spMkLst>
            <pc:docMk/>
            <pc:sldMk cId="3760722981" sldId="338"/>
            <ac:spMk id="2" creationId="{00000000-0000-0000-0000-000000000000}"/>
          </ac:spMkLst>
        </pc:spChg>
        <pc:spChg chg="add mod">
          <ac:chgData name="Olessia Smotrova" userId="a8d6da50-e254-43db-a743-03e22166bebd" providerId="ADAL" clId="{5B011E12-11DE-4F89-8218-B1E3ED4ADB27}" dt="2024-06-07T00:23:50.264" v="92"/>
          <ac:spMkLst>
            <pc:docMk/>
            <pc:sldMk cId="3760722981" sldId="338"/>
            <ac:spMk id="5" creationId="{798C32F6-801F-8F61-1A61-DEF30B9CD784}"/>
          </ac:spMkLst>
        </pc:spChg>
        <pc:spChg chg="add mod">
          <ac:chgData name="Olessia Smotrova" userId="a8d6da50-e254-43db-a743-03e22166bebd" providerId="ADAL" clId="{5B011E12-11DE-4F89-8218-B1E3ED4ADB27}" dt="2024-06-07T00:23:50.264" v="92"/>
          <ac:spMkLst>
            <pc:docMk/>
            <pc:sldMk cId="3760722981" sldId="338"/>
            <ac:spMk id="6" creationId="{3E749FB4-3A70-109B-9CBD-F95D53FF8C49}"/>
          </ac:spMkLst>
        </pc:spChg>
        <pc:spChg chg="add mod">
          <ac:chgData name="Olessia Smotrova" userId="a8d6da50-e254-43db-a743-03e22166bebd" providerId="ADAL" clId="{5B011E12-11DE-4F89-8218-B1E3ED4ADB27}" dt="2024-06-07T00:23:50.264" v="92"/>
          <ac:spMkLst>
            <pc:docMk/>
            <pc:sldMk cId="3760722981" sldId="338"/>
            <ac:spMk id="7" creationId="{F06F0267-CE89-B6FD-F02A-FED57430F0B7}"/>
          </ac:spMkLst>
        </pc:spChg>
        <pc:spChg chg="del">
          <ac:chgData name="Olessia Smotrova" userId="a8d6da50-e254-43db-a743-03e22166bebd" providerId="ADAL" clId="{5B011E12-11DE-4F89-8218-B1E3ED4ADB27}" dt="2024-06-07T00:24:01.298" v="95" actId="478"/>
          <ac:spMkLst>
            <pc:docMk/>
            <pc:sldMk cId="3760722981" sldId="338"/>
            <ac:spMk id="8" creationId="{00000000-0000-0000-0000-000000000000}"/>
          </ac:spMkLst>
        </pc:spChg>
        <pc:spChg chg="add mod">
          <ac:chgData name="Olessia Smotrova" userId="a8d6da50-e254-43db-a743-03e22166bebd" providerId="ADAL" clId="{5B011E12-11DE-4F89-8218-B1E3ED4ADB27}" dt="2024-06-07T00:23:50.264" v="92"/>
          <ac:spMkLst>
            <pc:docMk/>
            <pc:sldMk cId="3760722981" sldId="338"/>
            <ac:spMk id="11" creationId="{A694D3CB-5CF0-1AA7-2D76-FCA6CF589542}"/>
          </ac:spMkLst>
        </pc:spChg>
        <pc:spChg chg="add mod">
          <ac:chgData name="Olessia Smotrova" userId="a8d6da50-e254-43db-a743-03e22166bebd" providerId="ADAL" clId="{5B011E12-11DE-4F89-8218-B1E3ED4ADB27}" dt="2024-06-07T00:23:50.264" v="92"/>
          <ac:spMkLst>
            <pc:docMk/>
            <pc:sldMk cId="3760722981" sldId="338"/>
            <ac:spMk id="12" creationId="{C96E0635-52FC-77A1-617D-78723F780D80}"/>
          </ac:spMkLst>
        </pc:spChg>
        <pc:spChg chg="add mod">
          <ac:chgData name="Olessia Smotrova" userId="a8d6da50-e254-43db-a743-03e22166bebd" providerId="ADAL" clId="{5B011E12-11DE-4F89-8218-B1E3ED4ADB27}" dt="2024-06-07T00:23:50.264" v="92"/>
          <ac:spMkLst>
            <pc:docMk/>
            <pc:sldMk cId="3760722981" sldId="338"/>
            <ac:spMk id="13" creationId="{A60FE4E7-4CE4-D42C-A480-CCD98E834856}"/>
          </ac:spMkLst>
        </pc:spChg>
        <pc:spChg chg="add mod">
          <ac:chgData name="Olessia Smotrova" userId="a8d6da50-e254-43db-a743-03e22166bebd" providerId="ADAL" clId="{5B011E12-11DE-4F89-8218-B1E3ED4ADB27}" dt="2024-06-07T00:23:50.264" v="92"/>
          <ac:spMkLst>
            <pc:docMk/>
            <pc:sldMk cId="3760722981" sldId="338"/>
            <ac:spMk id="16" creationId="{F124586D-1F2A-52B7-FACC-2F68AECC8129}"/>
          </ac:spMkLst>
        </pc:spChg>
        <pc:spChg chg="add mod">
          <ac:chgData name="Olessia Smotrova" userId="a8d6da50-e254-43db-a743-03e22166bebd" providerId="ADAL" clId="{5B011E12-11DE-4F89-8218-B1E3ED4ADB27}" dt="2024-06-07T00:23:50.264" v="92"/>
          <ac:spMkLst>
            <pc:docMk/>
            <pc:sldMk cId="3760722981" sldId="338"/>
            <ac:spMk id="17" creationId="{8870051C-1D0E-E471-F9FB-1A7D8F19E470}"/>
          </ac:spMkLst>
        </pc:spChg>
        <pc:spChg chg="add mod">
          <ac:chgData name="Olessia Smotrova" userId="a8d6da50-e254-43db-a743-03e22166bebd" providerId="ADAL" clId="{5B011E12-11DE-4F89-8218-B1E3ED4ADB27}" dt="2024-06-07T00:23:50.264" v="92"/>
          <ac:spMkLst>
            <pc:docMk/>
            <pc:sldMk cId="3760722981" sldId="338"/>
            <ac:spMk id="18" creationId="{1245475D-F133-A280-A77A-46DBEE8A240C}"/>
          </ac:spMkLst>
        </pc:spChg>
        <pc:spChg chg="add mod">
          <ac:chgData name="Olessia Smotrova" userId="a8d6da50-e254-43db-a743-03e22166bebd" providerId="ADAL" clId="{5B011E12-11DE-4F89-8218-B1E3ED4ADB27}" dt="2024-06-07T00:24:29.929" v="227" actId="1037"/>
          <ac:spMkLst>
            <pc:docMk/>
            <pc:sldMk cId="3760722981" sldId="338"/>
            <ac:spMk id="21" creationId="{EE21F8C2-93E4-1361-8441-035C3197BC82}"/>
          </ac:spMkLst>
        </pc:spChg>
        <pc:spChg chg="del">
          <ac:chgData name="Olessia Smotrova" userId="a8d6da50-e254-43db-a743-03e22166bebd" providerId="ADAL" clId="{5B011E12-11DE-4F89-8218-B1E3ED4ADB27}" dt="2024-06-07T00:23:59.220" v="94" actId="478"/>
          <ac:spMkLst>
            <pc:docMk/>
            <pc:sldMk cId="3760722981" sldId="338"/>
            <ac:spMk id="22" creationId="{00000000-0000-0000-0000-000000000000}"/>
          </ac:spMkLst>
        </pc:spChg>
        <pc:spChg chg="add mod">
          <ac:chgData name="Olessia Smotrova" userId="a8d6da50-e254-43db-a743-03e22166bebd" providerId="ADAL" clId="{5B011E12-11DE-4F89-8218-B1E3ED4ADB27}" dt="2024-06-07T00:24:29.929" v="227" actId="1037"/>
          <ac:spMkLst>
            <pc:docMk/>
            <pc:sldMk cId="3760722981" sldId="338"/>
            <ac:spMk id="23" creationId="{0AEF8DED-16A6-FBEE-1C7A-FCAE10AD8EF6}"/>
          </ac:spMkLst>
        </pc:spChg>
        <pc:spChg chg="del">
          <ac:chgData name="Olessia Smotrova" userId="a8d6da50-e254-43db-a743-03e22166bebd" providerId="ADAL" clId="{5B011E12-11DE-4F89-8218-B1E3ED4ADB27}" dt="2024-06-07T00:23:59.220" v="94" actId="478"/>
          <ac:spMkLst>
            <pc:docMk/>
            <pc:sldMk cId="3760722981" sldId="338"/>
            <ac:spMk id="24" creationId="{00000000-0000-0000-0000-000000000000}"/>
          </ac:spMkLst>
        </pc:spChg>
        <pc:spChg chg="add mod">
          <ac:chgData name="Olessia Smotrova" userId="a8d6da50-e254-43db-a743-03e22166bebd" providerId="ADAL" clId="{5B011E12-11DE-4F89-8218-B1E3ED4ADB27}" dt="2024-06-07T00:24:29.929" v="227" actId="1037"/>
          <ac:spMkLst>
            <pc:docMk/>
            <pc:sldMk cId="3760722981" sldId="338"/>
            <ac:spMk id="25" creationId="{32B7CF16-C8A4-2740-E876-3873F2102537}"/>
          </ac:spMkLst>
        </pc:spChg>
        <pc:spChg chg="del">
          <ac:chgData name="Olessia Smotrova" userId="a8d6da50-e254-43db-a743-03e22166bebd" providerId="ADAL" clId="{5B011E12-11DE-4F89-8218-B1E3ED4ADB27}" dt="2024-06-07T00:23:59.220" v="94" actId="478"/>
          <ac:spMkLst>
            <pc:docMk/>
            <pc:sldMk cId="3760722981" sldId="338"/>
            <ac:spMk id="30" creationId="{00000000-0000-0000-0000-000000000000}"/>
          </ac:spMkLst>
        </pc:spChg>
        <pc:spChg chg="add mod">
          <ac:chgData name="Olessia Smotrova" userId="a8d6da50-e254-43db-a743-03e22166bebd" providerId="ADAL" clId="{5B011E12-11DE-4F89-8218-B1E3ED4ADB27}" dt="2024-06-07T00:24:29.929" v="227" actId="1037"/>
          <ac:spMkLst>
            <pc:docMk/>
            <pc:sldMk cId="3760722981" sldId="338"/>
            <ac:spMk id="31" creationId="{8836DD9F-FC08-BF64-65B2-F69F55763721}"/>
          </ac:spMkLst>
        </pc:spChg>
        <pc:spChg chg="del">
          <ac:chgData name="Olessia Smotrova" userId="a8d6da50-e254-43db-a743-03e22166bebd" providerId="ADAL" clId="{5B011E12-11DE-4F89-8218-B1E3ED4ADB27}" dt="2024-06-07T00:23:59.220" v="94" actId="478"/>
          <ac:spMkLst>
            <pc:docMk/>
            <pc:sldMk cId="3760722981" sldId="338"/>
            <ac:spMk id="32" creationId="{00000000-0000-0000-0000-000000000000}"/>
          </ac:spMkLst>
        </pc:spChg>
        <pc:spChg chg="add mod">
          <ac:chgData name="Olessia Smotrova" userId="a8d6da50-e254-43db-a743-03e22166bebd" providerId="ADAL" clId="{5B011E12-11DE-4F89-8218-B1E3ED4ADB27}" dt="2024-06-07T00:24:29.929" v="227" actId="1037"/>
          <ac:spMkLst>
            <pc:docMk/>
            <pc:sldMk cId="3760722981" sldId="338"/>
            <ac:spMk id="33" creationId="{9F912B60-1AB5-5AAA-38BD-C78F601D72BC}"/>
          </ac:spMkLst>
        </pc:spChg>
        <pc:spChg chg="add mod">
          <ac:chgData name="Olessia Smotrova" userId="a8d6da50-e254-43db-a743-03e22166bebd" providerId="ADAL" clId="{5B011E12-11DE-4F89-8218-B1E3ED4ADB27}" dt="2024-06-07T00:24:29.929" v="227" actId="1037"/>
          <ac:spMkLst>
            <pc:docMk/>
            <pc:sldMk cId="3760722981" sldId="338"/>
            <ac:spMk id="34" creationId="{CC3A8A7E-E68A-6E2B-E9AB-8F4E5FE17EAC}"/>
          </ac:spMkLst>
        </pc:spChg>
        <pc:spChg chg="add mod">
          <ac:chgData name="Olessia Smotrova" userId="a8d6da50-e254-43db-a743-03e22166bebd" providerId="ADAL" clId="{5B011E12-11DE-4F89-8218-B1E3ED4ADB27}" dt="2024-06-07T00:24:29.929" v="227" actId="1037"/>
          <ac:spMkLst>
            <pc:docMk/>
            <pc:sldMk cId="3760722981" sldId="338"/>
            <ac:spMk id="39" creationId="{E8AB99D5-9FF4-FCAF-2BEB-78E4F0DA304C}"/>
          </ac:spMkLst>
        </pc:spChg>
        <pc:spChg chg="add mod">
          <ac:chgData name="Olessia Smotrova" userId="a8d6da50-e254-43db-a743-03e22166bebd" providerId="ADAL" clId="{5B011E12-11DE-4F89-8218-B1E3ED4ADB27}" dt="2024-06-07T00:24:29.929" v="227" actId="1037"/>
          <ac:spMkLst>
            <pc:docMk/>
            <pc:sldMk cId="3760722981" sldId="338"/>
            <ac:spMk id="40" creationId="{15A30D7A-69C0-9835-2078-ECBCBEF4D430}"/>
          </ac:spMkLst>
        </pc:spChg>
        <pc:spChg chg="add mod">
          <ac:chgData name="Olessia Smotrova" userId="a8d6da50-e254-43db-a743-03e22166bebd" providerId="ADAL" clId="{5B011E12-11DE-4F89-8218-B1E3ED4ADB27}" dt="2024-06-07T00:24:29.929" v="227" actId="1037"/>
          <ac:spMkLst>
            <pc:docMk/>
            <pc:sldMk cId="3760722981" sldId="338"/>
            <ac:spMk id="41" creationId="{26AA0978-DDAB-7BA7-93FA-5070A156F7D3}"/>
          </ac:spMkLst>
        </pc:spChg>
        <pc:spChg chg="del">
          <ac:chgData name="Olessia Smotrova" userId="a8d6da50-e254-43db-a743-03e22166bebd" providerId="ADAL" clId="{5B011E12-11DE-4F89-8218-B1E3ED4ADB27}" dt="2024-06-07T00:23:59.220" v="94" actId="478"/>
          <ac:spMkLst>
            <pc:docMk/>
            <pc:sldMk cId="3760722981" sldId="338"/>
            <ac:spMk id="18436" creationId="{00000000-0000-0000-0000-000000000000}"/>
          </ac:spMkLst>
        </pc:spChg>
        <pc:spChg chg="del">
          <ac:chgData name="Olessia Smotrova" userId="a8d6da50-e254-43db-a743-03e22166bebd" providerId="ADAL" clId="{5B011E12-11DE-4F89-8218-B1E3ED4ADB27}" dt="2024-06-07T00:23:59.220" v="94" actId="478"/>
          <ac:spMkLst>
            <pc:docMk/>
            <pc:sldMk cId="3760722981" sldId="338"/>
            <ac:spMk id="18438" creationId="{00000000-0000-0000-0000-000000000000}"/>
          </ac:spMkLst>
        </pc:spChg>
        <pc:spChg chg="del">
          <ac:chgData name="Olessia Smotrova" userId="a8d6da50-e254-43db-a743-03e22166bebd" providerId="ADAL" clId="{5B011E12-11DE-4F89-8218-B1E3ED4ADB27}" dt="2024-06-07T00:23:59.220" v="94" actId="478"/>
          <ac:spMkLst>
            <pc:docMk/>
            <pc:sldMk cId="3760722981" sldId="338"/>
            <ac:spMk id="18440" creationId="{00000000-0000-0000-0000-000000000000}"/>
          </ac:spMkLst>
        </pc:spChg>
        <pc:spChg chg="del">
          <ac:chgData name="Olessia Smotrova" userId="a8d6da50-e254-43db-a743-03e22166bebd" providerId="ADAL" clId="{5B011E12-11DE-4F89-8218-B1E3ED4ADB27}" dt="2024-06-07T00:23:59.220" v="94" actId="478"/>
          <ac:spMkLst>
            <pc:docMk/>
            <pc:sldMk cId="3760722981" sldId="338"/>
            <ac:spMk id="18444" creationId="{00000000-0000-0000-0000-000000000000}"/>
          </ac:spMkLst>
        </pc:spChg>
        <pc:spChg chg="del">
          <ac:chgData name="Olessia Smotrova" userId="a8d6da50-e254-43db-a743-03e22166bebd" providerId="ADAL" clId="{5B011E12-11DE-4F89-8218-B1E3ED4ADB27}" dt="2024-06-07T00:23:59.220" v="94" actId="478"/>
          <ac:spMkLst>
            <pc:docMk/>
            <pc:sldMk cId="3760722981" sldId="338"/>
            <ac:spMk id="18446" creationId="{00000000-0000-0000-0000-000000000000}"/>
          </ac:spMkLst>
        </pc:spChg>
        <pc:picChg chg="add mod">
          <ac:chgData name="Olessia Smotrova" userId="a8d6da50-e254-43db-a743-03e22166bebd" providerId="ADAL" clId="{5B011E12-11DE-4F89-8218-B1E3ED4ADB27}" dt="2024-06-07T00:23:50.264" v="92"/>
          <ac:picMkLst>
            <pc:docMk/>
            <pc:sldMk cId="3760722981" sldId="338"/>
            <ac:picMk id="3" creationId="{C789985B-A5FF-DBA7-A111-49F99666C85A}"/>
          </ac:picMkLst>
        </pc:picChg>
        <pc:picChg chg="add mod">
          <ac:chgData name="Olessia Smotrova" userId="a8d6da50-e254-43db-a743-03e22166bebd" providerId="ADAL" clId="{5B011E12-11DE-4F89-8218-B1E3ED4ADB27}" dt="2024-06-07T00:23:50.264" v="92"/>
          <ac:picMkLst>
            <pc:docMk/>
            <pc:sldMk cId="3760722981" sldId="338"/>
            <ac:picMk id="9" creationId="{1B27FDCB-E797-E4C0-8CD6-FAEC07BF3323}"/>
          </ac:picMkLst>
        </pc:picChg>
        <pc:picChg chg="add mod">
          <ac:chgData name="Olessia Smotrova" userId="a8d6da50-e254-43db-a743-03e22166bebd" providerId="ADAL" clId="{5B011E12-11DE-4F89-8218-B1E3ED4ADB27}" dt="2024-06-07T00:23:50.264" v="92"/>
          <ac:picMkLst>
            <pc:docMk/>
            <pc:sldMk cId="3760722981" sldId="338"/>
            <ac:picMk id="14" creationId="{6D73F37F-171B-7AD3-A155-692046DE93C9}"/>
          </ac:picMkLst>
        </pc:picChg>
        <pc:picChg chg="add mod">
          <ac:chgData name="Olessia Smotrova" userId="a8d6da50-e254-43db-a743-03e22166bebd" providerId="ADAL" clId="{5B011E12-11DE-4F89-8218-B1E3ED4ADB27}" dt="2024-06-07T00:24:29.929" v="227" actId="1037"/>
          <ac:picMkLst>
            <pc:docMk/>
            <pc:sldMk cId="3760722981" sldId="338"/>
            <ac:picMk id="19" creationId="{275E1E0A-CF5D-D75A-743A-D350A50D9E54}"/>
          </ac:picMkLst>
        </pc:picChg>
        <pc:picChg chg="add mod">
          <ac:chgData name="Olessia Smotrova" userId="a8d6da50-e254-43db-a743-03e22166bebd" providerId="ADAL" clId="{5B011E12-11DE-4F89-8218-B1E3ED4ADB27}" dt="2024-06-07T00:24:29.929" v="227" actId="1037"/>
          <ac:picMkLst>
            <pc:docMk/>
            <pc:sldMk cId="3760722981" sldId="338"/>
            <ac:picMk id="26" creationId="{A43197DB-0731-C80E-B068-9DFD627304A7}"/>
          </ac:picMkLst>
        </pc:picChg>
        <pc:picChg chg="add mod">
          <ac:chgData name="Olessia Smotrova" userId="a8d6da50-e254-43db-a743-03e22166bebd" providerId="ADAL" clId="{5B011E12-11DE-4F89-8218-B1E3ED4ADB27}" dt="2024-06-07T00:24:29.929" v="227" actId="1037"/>
          <ac:picMkLst>
            <pc:docMk/>
            <pc:sldMk cId="3760722981" sldId="338"/>
            <ac:picMk id="36" creationId="{1FD39074-BD39-14C4-86E3-DAAD9C639E9F}"/>
          </ac:picMkLst>
        </pc:picChg>
        <pc:cxnChg chg="add mod">
          <ac:chgData name="Olessia Smotrova" userId="a8d6da50-e254-43db-a743-03e22166bebd" providerId="ADAL" clId="{5B011E12-11DE-4F89-8218-B1E3ED4ADB27}" dt="2024-06-07T00:23:50.264" v="92"/>
          <ac:cxnSpMkLst>
            <pc:docMk/>
            <pc:sldMk cId="3760722981" sldId="338"/>
            <ac:cxnSpMk id="4" creationId="{878C2F0C-E195-C7AB-5336-2E43CFA1C6DA}"/>
          </ac:cxnSpMkLst>
        </pc:cxnChg>
        <pc:cxnChg chg="add mod">
          <ac:chgData name="Olessia Smotrova" userId="a8d6da50-e254-43db-a743-03e22166bebd" providerId="ADAL" clId="{5B011E12-11DE-4F89-8218-B1E3ED4ADB27}" dt="2024-06-07T00:23:50.264" v="92"/>
          <ac:cxnSpMkLst>
            <pc:docMk/>
            <pc:sldMk cId="3760722981" sldId="338"/>
            <ac:cxnSpMk id="10" creationId="{8A1026EF-6A28-39DF-C81B-643809F76CD5}"/>
          </ac:cxnSpMkLst>
        </pc:cxnChg>
        <pc:cxnChg chg="add mod">
          <ac:chgData name="Olessia Smotrova" userId="a8d6da50-e254-43db-a743-03e22166bebd" providerId="ADAL" clId="{5B011E12-11DE-4F89-8218-B1E3ED4ADB27}" dt="2024-06-07T00:23:50.264" v="92"/>
          <ac:cxnSpMkLst>
            <pc:docMk/>
            <pc:sldMk cId="3760722981" sldId="338"/>
            <ac:cxnSpMk id="15" creationId="{95CB4BFE-3AB8-7BEC-95C0-7724DBABF970}"/>
          </ac:cxnSpMkLst>
        </pc:cxnChg>
        <pc:cxnChg chg="add mod">
          <ac:chgData name="Olessia Smotrova" userId="a8d6da50-e254-43db-a743-03e22166bebd" providerId="ADAL" clId="{5B011E12-11DE-4F89-8218-B1E3ED4ADB27}" dt="2024-06-07T00:24:29.929" v="227" actId="1037"/>
          <ac:cxnSpMkLst>
            <pc:docMk/>
            <pc:sldMk cId="3760722981" sldId="338"/>
            <ac:cxnSpMk id="20" creationId="{D8E4E377-4667-B352-43C0-B196BACB0252}"/>
          </ac:cxnSpMkLst>
        </pc:cxnChg>
        <pc:cxnChg chg="del mod">
          <ac:chgData name="Olessia Smotrova" userId="a8d6da50-e254-43db-a743-03e22166bebd" providerId="ADAL" clId="{5B011E12-11DE-4F89-8218-B1E3ED4ADB27}" dt="2024-06-07T00:23:59.220" v="94" actId="478"/>
          <ac:cxnSpMkLst>
            <pc:docMk/>
            <pc:sldMk cId="3760722981" sldId="338"/>
            <ac:cxnSpMk id="27" creationId="{00000000-0000-0000-0000-000000000000}"/>
          </ac:cxnSpMkLst>
        </pc:cxnChg>
        <pc:cxnChg chg="add mod">
          <ac:chgData name="Olessia Smotrova" userId="a8d6da50-e254-43db-a743-03e22166bebd" providerId="ADAL" clId="{5B011E12-11DE-4F89-8218-B1E3ED4ADB27}" dt="2024-06-07T00:24:29.929" v="227" actId="1037"/>
          <ac:cxnSpMkLst>
            <pc:docMk/>
            <pc:sldMk cId="3760722981" sldId="338"/>
            <ac:cxnSpMk id="28" creationId="{9687FA40-83BD-7A3B-1469-B21F6DB9FD6B}"/>
          </ac:cxnSpMkLst>
        </pc:cxnChg>
        <pc:cxnChg chg="del mod">
          <ac:chgData name="Olessia Smotrova" userId="a8d6da50-e254-43db-a743-03e22166bebd" providerId="ADAL" clId="{5B011E12-11DE-4F89-8218-B1E3ED4ADB27}" dt="2024-06-07T00:23:59.220" v="94" actId="478"/>
          <ac:cxnSpMkLst>
            <pc:docMk/>
            <pc:sldMk cId="3760722981" sldId="338"/>
            <ac:cxnSpMk id="29" creationId="{00000000-0000-0000-0000-000000000000}"/>
          </ac:cxnSpMkLst>
        </pc:cxnChg>
        <pc:cxnChg chg="del mod">
          <ac:chgData name="Olessia Smotrova" userId="a8d6da50-e254-43db-a743-03e22166bebd" providerId="ADAL" clId="{5B011E12-11DE-4F89-8218-B1E3ED4ADB27}" dt="2024-06-07T00:23:59.220" v="94" actId="478"/>
          <ac:cxnSpMkLst>
            <pc:docMk/>
            <pc:sldMk cId="3760722981" sldId="338"/>
            <ac:cxnSpMk id="35" creationId="{00000000-0000-0000-0000-000000000000}"/>
          </ac:cxnSpMkLst>
        </pc:cxnChg>
        <pc:cxnChg chg="add mod">
          <ac:chgData name="Olessia Smotrova" userId="a8d6da50-e254-43db-a743-03e22166bebd" providerId="ADAL" clId="{5B011E12-11DE-4F89-8218-B1E3ED4ADB27}" dt="2024-06-07T00:24:29.929" v="227" actId="1037"/>
          <ac:cxnSpMkLst>
            <pc:docMk/>
            <pc:sldMk cId="3760722981" sldId="338"/>
            <ac:cxnSpMk id="37" creationId="{08FB093E-C1CD-A536-9052-24AC5F5E2A16}"/>
          </ac:cxnSpMkLst>
        </pc:cxnChg>
        <pc:cxnChg chg="del mod">
          <ac:chgData name="Olessia Smotrova" userId="a8d6da50-e254-43db-a743-03e22166bebd" providerId="ADAL" clId="{5B011E12-11DE-4F89-8218-B1E3ED4ADB27}" dt="2024-06-07T00:23:59.220" v="94" actId="478"/>
          <ac:cxnSpMkLst>
            <pc:docMk/>
            <pc:sldMk cId="3760722981" sldId="338"/>
            <ac:cxnSpMk id="38" creationId="{00000000-0000-0000-0000-000000000000}"/>
          </ac:cxnSpMkLst>
        </pc:cxnChg>
      </pc:sldChg>
      <pc:sldChg chg="modSp mod modAnim">
        <pc:chgData name="Olessia Smotrova" userId="a8d6da50-e254-43db-a743-03e22166bebd" providerId="ADAL" clId="{5B011E12-11DE-4F89-8218-B1E3ED4ADB27}" dt="2024-06-07T00:26:01.161" v="298" actId="20577"/>
        <pc:sldMkLst>
          <pc:docMk/>
          <pc:sldMk cId="4092931330" sldId="362"/>
        </pc:sldMkLst>
        <pc:spChg chg="mod">
          <ac:chgData name="Olessia Smotrova" userId="a8d6da50-e254-43db-a743-03e22166bebd" providerId="ADAL" clId="{5B011E12-11DE-4F89-8218-B1E3ED4ADB27}" dt="2024-06-07T00:25:32.327" v="256" actId="20577"/>
          <ac:spMkLst>
            <pc:docMk/>
            <pc:sldMk cId="4092931330" sldId="362"/>
            <ac:spMk id="4" creationId="{CE867DFB-0783-4408-A64F-5C526D19204A}"/>
          </ac:spMkLst>
        </pc:spChg>
        <pc:spChg chg="mod">
          <ac:chgData name="Olessia Smotrova" userId="a8d6da50-e254-43db-a743-03e22166bebd" providerId="ADAL" clId="{5B011E12-11DE-4F89-8218-B1E3ED4ADB27}" dt="2024-06-07T00:26:01.161" v="298" actId="20577"/>
          <ac:spMkLst>
            <pc:docMk/>
            <pc:sldMk cId="4092931330" sldId="362"/>
            <ac:spMk id="8195" creationId="{00000000-0000-0000-0000-000000000000}"/>
          </ac:spMkLst>
        </pc:spChg>
      </pc:sldChg>
      <pc:sldChg chg="modSp mod">
        <pc:chgData name="Olessia Smotrova" userId="a8d6da50-e254-43db-a743-03e22166bebd" providerId="ADAL" clId="{5B011E12-11DE-4F89-8218-B1E3ED4ADB27}" dt="2024-06-07T00:22:55.806" v="90" actId="14100"/>
        <pc:sldMkLst>
          <pc:docMk/>
          <pc:sldMk cId="737351780" sldId="458"/>
        </pc:sldMkLst>
        <pc:spChg chg="mod">
          <ac:chgData name="Olessia Smotrova" userId="a8d6da50-e254-43db-a743-03e22166bebd" providerId="ADAL" clId="{5B011E12-11DE-4F89-8218-B1E3ED4ADB27}" dt="2024-06-07T00:22:55.806" v="90" actId="14100"/>
          <ac:spMkLst>
            <pc:docMk/>
            <pc:sldMk cId="737351780" sldId="458"/>
            <ac:spMk id="3" creationId="{FF515EF3-B0BF-444F-A82D-E96BB98B82F7}"/>
          </ac:spMkLst>
        </pc:spChg>
      </pc:sldChg>
      <pc:sldChg chg="del">
        <pc:chgData name="Olessia Smotrova" userId="a8d6da50-e254-43db-a743-03e22166bebd" providerId="ADAL" clId="{5B011E12-11DE-4F89-8218-B1E3ED4ADB27}" dt="2024-06-12T16:04:19.532" v="319" actId="47"/>
        <pc:sldMkLst>
          <pc:docMk/>
          <pc:sldMk cId="824614509" sldId="473"/>
        </pc:sldMkLst>
      </pc:sldChg>
      <pc:sldChg chg="addSp modSp mod">
        <pc:chgData name="Olessia Smotrova" userId="a8d6da50-e254-43db-a743-03e22166bebd" providerId="ADAL" clId="{5B011E12-11DE-4F89-8218-B1E3ED4ADB27}" dt="2024-06-07T18:00:37.451" v="317" actId="20577"/>
        <pc:sldMkLst>
          <pc:docMk/>
          <pc:sldMk cId="2397049094" sldId="479"/>
        </pc:sldMkLst>
        <pc:spChg chg="mod">
          <ac:chgData name="Olessia Smotrova" userId="a8d6da50-e254-43db-a743-03e22166bebd" providerId="ADAL" clId="{5B011E12-11DE-4F89-8218-B1E3ED4ADB27}" dt="2024-06-07T18:00:37.451" v="317" actId="20577"/>
          <ac:spMkLst>
            <pc:docMk/>
            <pc:sldMk cId="2397049094" sldId="479"/>
            <ac:spMk id="3" creationId="{5C31E87A-30FE-46DE-B00C-BE844B99508D}"/>
          </ac:spMkLst>
        </pc:spChg>
        <pc:spChg chg="add">
          <ac:chgData name="Olessia Smotrova" userId="a8d6da50-e254-43db-a743-03e22166bebd" providerId="ADAL" clId="{5B011E12-11DE-4F89-8218-B1E3ED4ADB27}" dt="2024-06-07T18:00:29.700" v="306"/>
          <ac:spMkLst>
            <pc:docMk/>
            <pc:sldMk cId="2397049094" sldId="479"/>
            <ac:spMk id="4" creationId="{5F2B94AF-0555-A1A6-E9B9-6E260656186B}"/>
          </ac:spMkLst>
        </pc:spChg>
        <pc:picChg chg="add">
          <ac:chgData name="Olessia Smotrova" userId="a8d6da50-e254-43db-a743-03e22166bebd" providerId="ADAL" clId="{5B011E12-11DE-4F89-8218-B1E3ED4ADB27}" dt="2024-06-07T18:00:29.700" v="306"/>
          <ac:picMkLst>
            <pc:docMk/>
            <pc:sldMk cId="2397049094" sldId="479"/>
            <ac:picMk id="1026" creationId="{A493E46E-B31C-A443-8B51-053CDEA34C1C}"/>
          </ac:picMkLst>
        </pc:picChg>
      </pc:sldChg>
      <pc:sldChg chg="modSp mod">
        <pc:chgData name="Olessia Smotrova" userId="a8d6da50-e254-43db-a743-03e22166bebd" providerId="ADAL" clId="{5B011E12-11DE-4F89-8218-B1E3ED4ADB27}" dt="2024-06-07T00:23:09.677" v="91" actId="20577"/>
        <pc:sldMkLst>
          <pc:docMk/>
          <pc:sldMk cId="3271601078" sldId="487"/>
        </pc:sldMkLst>
        <pc:spChg chg="mod">
          <ac:chgData name="Olessia Smotrova" userId="a8d6da50-e254-43db-a743-03e22166bebd" providerId="ADAL" clId="{5B011E12-11DE-4F89-8218-B1E3ED4ADB27}" dt="2024-06-07T00:23:09.677" v="91" actId="20577"/>
          <ac:spMkLst>
            <pc:docMk/>
            <pc:sldMk cId="3271601078" sldId="487"/>
            <ac:spMk id="3" creationId="{F1DFC70F-2175-4076-BA92-20407ECC4501}"/>
          </ac:spMkLst>
        </pc:spChg>
      </pc:sldChg>
      <pc:sldChg chg="addSp delSp add del setBg delDesignElem">
        <pc:chgData name="Olessia Smotrova" userId="a8d6da50-e254-43db-a743-03e22166bebd" providerId="ADAL" clId="{5B011E12-11DE-4F89-8218-B1E3ED4ADB27}" dt="2024-06-07T00:26:53.633" v="302"/>
        <pc:sldMkLst>
          <pc:docMk/>
          <pc:sldMk cId="1860667637" sldId="492"/>
        </pc:sldMkLst>
        <pc:spChg chg="add del">
          <ac:chgData name="Olessia Smotrova" userId="a8d6da50-e254-43db-a743-03e22166bebd" providerId="ADAL" clId="{5B011E12-11DE-4F89-8218-B1E3ED4ADB27}" dt="2024-06-07T00:26:53.633" v="302"/>
          <ac:spMkLst>
            <pc:docMk/>
            <pc:sldMk cId="1860667637" sldId="492"/>
            <ac:spMk id="10" creationId="{4038CB10-1F5C-4D54-9DF7-12586DE5B007}"/>
          </ac:spMkLst>
        </pc:spChg>
        <pc:spChg chg="add del">
          <ac:chgData name="Olessia Smotrova" userId="a8d6da50-e254-43db-a743-03e22166bebd" providerId="ADAL" clId="{5B011E12-11DE-4F89-8218-B1E3ED4ADB27}" dt="2024-06-07T00:26:53.633" v="302"/>
          <ac:spMkLst>
            <pc:docMk/>
            <pc:sldMk cId="1860667637" sldId="492"/>
            <ac:spMk id="12" creationId="{73ED6512-6858-4552-B699-9A97FE9A4EA2}"/>
          </ac:spMkLst>
        </pc:spChg>
      </pc:sldChg>
      <pc:sldChg chg="add del ord">
        <pc:chgData name="Olessia Smotrova" userId="a8d6da50-e254-43db-a743-03e22166bebd" providerId="ADAL" clId="{5B011E12-11DE-4F89-8218-B1E3ED4ADB27}" dt="2024-06-07T00:27:32.247" v="305"/>
        <pc:sldMkLst>
          <pc:docMk/>
          <pc:sldMk cId="2080676865" sldId="492"/>
        </pc:sldMkLst>
      </pc:sldChg>
      <pc:sldChg chg="add">
        <pc:chgData name="Olessia Smotrova" userId="a8d6da50-e254-43db-a743-03e22166bebd" providerId="ADAL" clId="{5B011E12-11DE-4F89-8218-B1E3ED4ADB27}" dt="2024-06-12T16:04:16.883" v="318"/>
        <pc:sldMkLst>
          <pc:docMk/>
          <pc:sldMk cId="2413218132" sldId="546"/>
        </pc:sldMkLst>
      </pc:sldChg>
    </pc:docChg>
  </pc:docChgLst>
  <pc:docChgLst>
    <pc:chgData name="David Slovin" userId="25f70bb3-29d5-4e96-bab4-c33f017c180e" providerId="ADAL" clId="{DB7593A2-2EDC-45B1-B8B1-D2A3FCD0B34D}"/>
    <pc:docChg chg="addSld modSld">
      <pc:chgData name="David Slovin" userId="25f70bb3-29d5-4e96-bab4-c33f017c180e" providerId="ADAL" clId="{DB7593A2-2EDC-45B1-B8B1-D2A3FCD0B34D}" dt="2024-08-28T11:00:51.738" v="6" actId="1035"/>
      <pc:docMkLst>
        <pc:docMk/>
      </pc:docMkLst>
      <pc:sldChg chg="modSp add mod setBg">
        <pc:chgData name="David Slovin" userId="25f70bb3-29d5-4e96-bab4-c33f017c180e" providerId="ADAL" clId="{DB7593A2-2EDC-45B1-B8B1-D2A3FCD0B34D}" dt="2024-08-28T11:00:51.738" v="6" actId="1035"/>
        <pc:sldMkLst>
          <pc:docMk/>
          <pc:sldMk cId="3809488072" sldId="257"/>
        </pc:sldMkLst>
        <pc:spChg chg="mod">
          <ac:chgData name="David Slovin" userId="25f70bb3-29d5-4e96-bab4-c33f017c180e" providerId="ADAL" clId="{DB7593A2-2EDC-45B1-B8B1-D2A3FCD0B34D}" dt="2024-08-28T11:00:51.738" v="6" actId="1035"/>
          <ac:spMkLst>
            <pc:docMk/>
            <pc:sldMk cId="3809488072" sldId="257"/>
            <ac:spMk id="2" creationId="{1A9A956A-C8F8-5C80-7995-EEE347C73138}"/>
          </ac:spMkLst>
        </pc:spChg>
      </pc:sldChg>
      <pc:sldChg chg="add">
        <pc:chgData name="David Slovin" userId="25f70bb3-29d5-4e96-bab4-c33f017c180e" providerId="ADAL" clId="{DB7593A2-2EDC-45B1-B8B1-D2A3FCD0B34D}" dt="2024-08-28T10:57:23.015" v="0"/>
        <pc:sldMkLst>
          <pc:docMk/>
          <pc:sldMk cId="2491421612" sldId="260"/>
        </pc:sldMkLst>
      </pc:sldChg>
    </pc:docChg>
  </pc:docChgLst>
  <pc:docChgLst>
    <pc:chgData name="Erica Gallimore" userId="S::egallimore@ostglobalsolutions.com::f495613f-04dd-49c7-927c-85cbd1d2e283" providerId="AD" clId="Web-{3CAE757D-6B59-D64A-85E0-60B48466FB29}"/>
    <pc:docChg chg="sldOrd">
      <pc:chgData name="Erica Gallimore" userId="S::egallimore@ostglobalsolutions.com::f495613f-04dd-49c7-927c-85cbd1d2e283" providerId="AD" clId="Web-{3CAE757D-6B59-D64A-85E0-60B48466FB29}" dt="2024-09-13T20:50:20.390" v="1"/>
      <pc:docMkLst>
        <pc:docMk/>
      </pc:docMkLst>
      <pc:sldChg chg="ord">
        <pc:chgData name="Erica Gallimore" userId="S::egallimore@ostglobalsolutions.com::f495613f-04dd-49c7-927c-85cbd1d2e283" providerId="AD" clId="Web-{3CAE757D-6B59-D64A-85E0-60B48466FB29}" dt="2024-09-13T20:50:20.390" v="1"/>
        <pc:sldMkLst>
          <pc:docMk/>
          <pc:sldMk cId="2065272463" sldId="47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80895A-3ADE-42D5-8F36-1AECA859B0ED}" type="doc">
      <dgm:prSet loTypeId="urn:microsoft.com/office/officeart/2005/8/layout/default" loCatId="list" qsTypeId="urn:microsoft.com/office/officeart/2005/8/quickstyle/simple2" qsCatId="simple" csTypeId="urn:microsoft.com/office/officeart/2005/8/colors/accent3_2" csCatId="accent3"/>
      <dgm:spPr/>
      <dgm:t>
        <a:bodyPr/>
        <a:lstStyle/>
        <a:p>
          <a:endParaRPr lang="en-US"/>
        </a:p>
      </dgm:t>
    </dgm:pt>
    <dgm:pt modelId="{489707B5-2AED-4975-8E62-DE675DAE86B9}">
      <dgm:prSet/>
      <dgm:spPr/>
      <dgm:t>
        <a:bodyPr/>
        <a:lstStyle/>
        <a:p>
          <a:r>
            <a:rPr lang="en-US" dirty="0"/>
            <a:t>You do your best without considering your competitors – like training for a muay </a:t>
          </a:r>
          <a:r>
            <a:rPr lang="en-US" dirty="0" err="1"/>
            <a:t>thai</a:t>
          </a:r>
          <a:r>
            <a:rPr lang="en-US" dirty="0"/>
            <a:t> match with a punching bag only</a:t>
          </a:r>
        </a:p>
      </dgm:t>
    </dgm:pt>
    <dgm:pt modelId="{10A8B473-F7BE-40DF-A2EF-8ECCF31F66CE}" type="parTrans" cxnId="{2D561902-B0D7-4A33-910F-D1913377F346}">
      <dgm:prSet/>
      <dgm:spPr/>
      <dgm:t>
        <a:bodyPr/>
        <a:lstStyle/>
        <a:p>
          <a:endParaRPr lang="en-US"/>
        </a:p>
      </dgm:t>
    </dgm:pt>
    <dgm:pt modelId="{F3A9E759-0D44-49D4-A74E-DD82D20A854B}" type="sibTrans" cxnId="{2D561902-B0D7-4A33-910F-D1913377F346}">
      <dgm:prSet/>
      <dgm:spPr/>
      <dgm:t>
        <a:bodyPr/>
        <a:lstStyle/>
        <a:p>
          <a:endParaRPr lang="en-US"/>
        </a:p>
      </dgm:t>
    </dgm:pt>
    <dgm:pt modelId="{A1675E11-73D4-4CFD-9764-DECC26727DC2}">
      <dgm:prSet/>
      <dgm:spPr/>
      <dgm:t>
        <a:bodyPr/>
        <a:lstStyle/>
        <a:p>
          <a:r>
            <a:rPr lang="en-US"/>
            <a:t>Just swag a salary and put wrap rates on it and hope no one else competes</a:t>
          </a:r>
        </a:p>
      </dgm:t>
    </dgm:pt>
    <dgm:pt modelId="{F5C49075-A6F5-474D-BD2A-9F1B745003E4}" type="parTrans" cxnId="{6C53D49A-1E8F-4D78-814D-D24E803E5162}">
      <dgm:prSet/>
      <dgm:spPr/>
      <dgm:t>
        <a:bodyPr/>
        <a:lstStyle/>
        <a:p>
          <a:endParaRPr lang="en-US"/>
        </a:p>
      </dgm:t>
    </dgm:pt>
    <dgm:pt modelId="{3B3B5CB2-DE41-471E-8290-C4F1197C0561}" type="sibTrans" cxnId="{6C53D49A-1E8F-4D78-814D-D24E803E5162}">
      <dgm:prSet/>
      <dgm:spPr/>
      <dgm:t>
        <a:bodyPr/>
        <a:lstStyle/>
        <a:p>
          <a:endParaRPr lang="en-US"/>
        </a:p>
      </dgm:t>
    </dgm:pt>
    <dgm:pt modelId="{95FC8BE1-8797-4E39-909D-04AFD9FE0465}">
      <dgm:prSet/>
      <dgm:spPr/>
      <dgm:t>
        <a:bodyPr/>
        <a:lstStyle/>
        <a:p>
          <a:r>
            <a:rPr lang="en-US" dirty="0"/>
            <a:t>Accept the targets from primes and then try to manage profitability (may suffer in performance, hard to be profitable)</a:t>
          </a:r>
        </a:p>
      </dgm:t>
    </dgm:pt>
    <dgm:pt modelId="{C82F4D88-0048-4A1E-9F61-50910D6836C5}" type="parTrans" cxnId="{A5D319F4-8A28-4D78-A326-3AF92610786A}">
      <dgm:prSet/>
      <dgm:spPr/>
      <dgm:t>
        <a:bodyPr/>
        <a:lstStyle/>
        <a:p>
          <a:endParaRPr lang="en-US"/>
        </a:p>
      </dgm:t>
    </dgm:pt>
    <dgm:pt modelId="{93572809-1DDA-4ED2-9295-7AAF3081BF7F}" type="sibTrans" cxnId="{A5D319F4-8A28-4D78-A326-3AF92610786A}">
      <dgm:prSet/>
      <dgm:spPr/>
      <dgm:t>
        <a:bodyPr/>
        <a:lstStyle/>
        <a:p>
          <a:endParaRPr lang="en-US"/>
        </a:p>
      </dgm:t>
    </dgm:pt>
    <dgm:pt modelId="{F6C9718C-D253-4FEA-AB22-C7E31797EA7A}">
      <dgm:prSet/>
      <dgm:spPr/>
      <dgm:t>
        <a:bodyPr/>
        <a:lstStyle/>
        <a:p>
          <a:r>
            <a:rPr lang="en-US"/>
            <a:t>Solution is developed late, jeopardizing your Pwin; costing efforts wait till you solidify the solution, and you write a mediocre cost proposal at the last minute </a:t>
          </a:r>
        </a:p>
      </dgm:t>
    </dgm:pt>
    <dgm:pt modelId="{B10CD00E-9E93-4EAF-830D-08C2E1C09047}" type="parTrans" cxnId="{DEA397E0-85D6-4071-ABB8-6D5CF97E9E13}">
      <dgm:prSet/>
      <dgm:spPr/>
      <dgm:t>
        <a:bodyPr/>
        <a:lstStyle/>
        <a:p>
          <a:endParaRPr lang="en-US"/>
        </a:p>
      </dgm:t>
    </dgm:pt>
    <dgm:pt modelId="{2D75350A-FD78-4961-8807-95404672C4F7}" type="sibTrans" cxnId="{DEA397E0-85D6-4071-ABB8-6D5CF97E9E13}">
      <dgm:prSet/>
      <dgm:spPr/>
      <dgm:t>
        <a:bodyPr/>
        <a:lstStyle/>
        <a:p>
          <a:endParaRPr lang="en-US"/>
        </a:p>
      </dgm:t>
    </dgm:pt>
    <dgm:pt modelId="{6B692CE8-F0BD-4316-A4D9-F2B6E2D3AB62}">
      <dgm:prSet/>
      <dgm:spPr/>
      <dgm:t>
        <a:bodyPr/>
        <a:lstStyle/>
        <a:p>
          <a:r>
            <a:rPr lang="en-US"/>
            <a:t>Cannot set effective and conscious pricing strategies</a:t>
          </a:r>
        </a:p>
      </dgm:t>
    </dgm:pt>
    <dgm:pt modelId="{F2867EC9-8A80-44F1-9DB1-E23C495CF0F5}" type="parTrans" cxnId="{5CCC9498-DB6A-4F5E-BD1C-DF03285CF641}">
      <dgm:prSet/>
      <dgm:spPr/>
      <dgm:t>
        <a:bodyPr/>
        <a:lstStyle/>
        <a:p>
          <a:endParaRPr lang="en-US"/>
        </a:p>
      </dgm:t>
    </dgm:pt>
    <dgm:pt modelId="{1B0A5DD1-3F1A-497C-9B21-679BEBE220D1}" type="sibTrans" cxnId="{5CCC9498-DB6A-4F5E-BD1C-DF03285CF641}">
      <dgm:prSet/>
      <dgm:spPr/>
      <dgm:t>
        <a:bodyPr/>
        <a:lstStyle/>
        <a:p>
          <a:endParaRPr lang="en-US"/>
        </a:p>
      </dgm:t>
    </dgm:pt>
    <dgm:pt modelId="{3C40644F-27E6-4A50-9C26-EE95CAF1C345}">
      <dgm:prSet/>
      <dgm:spPr/>
      <dgm:t>
        <a:bodyPr/>
        <a:lstStyle/>
        <a:p>
          <a:r>
            <a:rPr lang="en-US"/>
            <a:t>Don’t document your costing assumption properly and strategically to ghost your competition through BOEs, WBS, and BOM, and to excel in audits later</a:t>
          </a:r>
        </a:p>
      </dgm:t>
    </dgm:pt>
    <dgm:pt modelId="{A29417CA-8204-47FB-BCAD-D17C7E95BE12}" type="parTrans" cxnId="{1713E65A-D7DF-4F30-A07A-EE06F9EBCB80}">
      <dgm:prSet/>
      <dgm:spPr/>
      <dgm:t>
        <a:bodyPr/>
        <a:lstStyle/>
        <a:p>
          <a:endParaRPr lang="en-US"/>
        </a:p>
      </dgm:t>
    </dgm:pt>
    <dgm:pt modelId="{9577A8EA-D7E0-4771-8F27-558AB864E565}" type="sibTrans" cxnId="{1713E65A-D7DF-4F30-A07A-EE06F9EBCB80}">
      <dgm:prSet/>
      <dgm:spPr/>
      <dgm:t>
        <a:bodyPr/>
        <a:lstStyle/>
        <a:p>
          <a:endParaRPr lang="en-US"/>
        </a:p>
      </dgm:t>
    </dgm:pt>
    <dgm:pt modelId="{4F187E45-EE60-462D-AF1E-5672B4EA4341}">
      <dgm:prSet/>
      <dgm:spPr/>
      <dgm:t>
        <a:bodyPr/>
        <a:lstStyle/>
        <a:p>
          <a:r>
            <a:rPr lang="en-US"/>
            <a:t>Fail to write a non-boilerplate narrative in the cost volume that ghosts competition, without convincing supporting documents that prove you are right</a:t>
          </a:r>
        </a:p>
      </dgm:t>
    </dgm:pt>
    <dgm:pt modelId="{888502FC-AB2E-4D03-88F6-0B684BB252D8}" type="parTrans" cxnId="{D67497CA-691A-47D4-980E-0B23DB80CA15}">
      <dgm:prSet/>
      <dgm:spPr/>
      <dgm:t>
        <a:bodyPr/>
        <a:lstStyle/>
        <a:p>
          <a:endParaRPr lang="en-US"/>
        </a:p>
      </dgm:t>
    </dgm:pt>
    <dgm:pt modelId="{E9FCF97D-901D-4656-A310-B995B6B4E1F2}" type="sibTrans" cxnId="{D67497CA-691A-47D4-980E-0B23DB80CA15}">
      <dgm:prSet/>
      <dgm:spPr/>
      <dgm:t>
        <a:bodyPr/>
        <a:lstStyle/>
        <a:p>
          <a:endParaRPr lang="en-US"/>
        </a:p>
      </dgm:t>
    </dgm:pt>
    <dgm:pt modelId="{9B6B4C48-F8F6-4B00-8F87-681BC085C10A}">
      <dgm:prSet/>
      <dgm:spPr/>
      <dgm:t>
        <a:bodyPr/>
        <a:lstStyle/>
        <a:p>
          <a:r>
            <a:rPr lang="en-US" dirty="0"/>
            <a:t>Make mistakes in your pricing because it doesn’t go through an iterative process and multiple SME and management reviews</a:t>
          </a:r>
        </a:p>
      </dgm:t>
    </dgm:pt>
    <dgm:pt modelId="{036231DF-D47A-43E8-A509-6497AF5BA670}" type="parTrans" cxnId="{807C4249-4F7C-4960-8A6C-A7719797FE55}">
      <dgm:prSet/>
      <dgm:spPr/>
      <dgm:t>
        <a:bodyPr/>
        <a:lstStyle/>
        <a:p>
          <a:endParaRPr lang="en-US"/>
        </a:p>
      </dgm:t>
    </dgm:pt>
    <dgm:pt modelId="{A40C365C-DA1A-4B1E-B94F-E73BC6883D0E}" type="sibTrans" cxnId="{807C4249-4F7C-4960-8A6C-A7719797FE55}">
      <dgm:prSet/>
      <dgm:spPr/>
      <dgm:t>
        <a:bodyPr/>
        <a:lstStyle/>
        <a:p>
          <a:endParaRPr lang="en-US"/>
        </a:p>
      </dgm:t>
    </dgm:pt>
    <dgm:pt modelId="{03CB0AD1-C22C-4E21-B084-5013750D879E}" type="pres">
      <dgm:prSet presAssocID="{8080895A-3ADE-42D5-8F36-1AECA859B0ED}" presName="diagram" presStyleCnt="0">
        <dgm:presLayoutVars>
          <dgm:dir/>
          <dgm:resizeHandles val="exact"/>
        </dgm:presLayoutVars>
      </dgm:prSet>
      <dgm:spPr/>
    </dgm:pt>
    <dgm:pt modelId="{DAD2159E-8A00-474A-B817-6AE066E9C29B}" type="pres">
      <dgm:prSet presAssocID="{489707B5-2AED-4975-8E62-DE675DAE86B9}" presName="node" presStyleLbl="node1" presStyleIdx="0" presStyleCnt="8">
        <dgm:presLayoutVars>
          <dgm:bulletEnabled val="1"/>
        </dgm:presLayoutVars>
      </dgm:prSet>
      <dgm:spPr/>
    </dgm:pt>
    <dgm:pt modelId="{B1CFC198-B11D-49C3-BDE6-7531B9E4456F}" type="pres">
      <dgm:prSet presAssocID="{F3A9E759-0D44-49D4-A74E-DD82D20A854B}" presName="sibTrans" presStyleCnt="0"/>
      <dgm:spPr/>
    </dgm:pt>
    <dgm:pt modelId="{A4BAAA53-A2CF-4ABB-A63A-99F706990626}" type="pres">
      <dgm:prSet presAssocID="{A1675E11-73D4-4CFD-9764-DECC26727DC2}" presName="node" presStyleLbl="node1" presStyleIdx="1" presStyleCnt="8">
        <dgm:presLayoutVars>
          <dgm:bulletEnabled val="1"/>
        </dgm:presLayoutVars>
      </dgm:prSet>
      <dgm:spPr/>
    </dgm:pt>
    <dgm:pt modelId="{A04E6916-DADE-4016-BB23-41F82762747C}" type="pres">
      <dgm:prSet presAssocID="{3B3B5CB2-DE41-471E-8290-C4F1197C0561}" presName="sibTrans" presStyleCnt="0"/>
      <dgm:spPr/>
    </dgm:pt>
    <dgm:pt modelId="{14D57AED-BF64-4AD1-96AE-AAA87709359F}" type="pres">
      <dgm:prSet presAssocID="{95FC8BE1-8797-4E39-909D-04AFD9FE0465}" presName="node" presStyleLbl="node1" presStyleIdx="2" presStyleCnt="8">
        <dgm:presLayoutVars>
          <dgm:bulletEnabled val="1"/>
        </dgm:presLayoutVars>
      </dgm:prSet>
      <dgm:spPr/>
    </dgm:pt>
    <dgm:pt modelId="{B0B4476C-9FAD-4983-A80B-EB5252098B79}" type="pres">
      <dgm:prSet presAssocID="{93572809-1DDA-4ED2-9295-7AAF3081BF7F}" presName="sibTrans" presStyleCnt="0"/>
      <dgm:spPr/>
    </dgm:pt>
    <dgm:pt modelId="{6EC9B7F8-DE1D-468B-ABC1-DF1069079BB7}" type="pres">
      <dgm:prSet presAssocID="{F6C9718C-D253-4FEA-AB22-C7E31797EA7A}" presName="node" presStyleLbl="node1" presStyleIdx="3" presStyleCnt="8">
        <dgm:presLayoutVars>
          <dgm:bulletEnabled val="1"/>
        </dgm:presLayoutVars>
      </dgm:prSet>
      <dgm:spPr/>
    </dgm:pt>
    <dgm:pt modelId="{9DD0881B-6492-457D-965E-D102152D47EC}" type="pres">
      <dgm:prSet presAssocID="{2D75350A-FD78-4961-8807-95404672C4F7}" presName="sibTrans" presStyleCnt="0"/>
      <dgm:spPr/>
    </dgm:pt>
    <dgm:pt modelId="{AA712D56-B79A-47E3-9D2F-8EF6D72111FB}" type="pres">
      <dgm:prSet presAssocID="{6B692CE8-F0BD-4316-A4D9-F2B6E2D3AB62}" presName="node" presStyleLbl="node1" presStyleIdx="4" presStyleCnt="8">
        <dgm:presLayoutVars>
          <dgm:bulletEnabled val="1"/>
        </dgm:presLayoutVars>
      </dgm:prSet>
      <dgm:spPr/>
    </dgm:pt>
    <dgm:pt modelId="{AAA56C61-4658-4AF5-9935-5CA2690BE5B3}" type="pres">
      <dgm:prSet presAssocID="{1B0A5DD1-3F1A-497C-9B21-679BEBE220D1}" presName="sibTrans" presStyleCnt="0"/>
      <dgm:spPr/>
    </dgm:pt>
    <dgm:pt modelId="{FDE59FD8-989A-4C1B-9EB4-AF941E4AB111}" type="pres">
      <dgm:prSet presAssocID="{3C40644F-27E6-4A50-9C26-EE95CAF1C345}" presName="node" presStyleLbl="node1" presStyleIdx="5" presStyleCnt="8">
        <dgm:presLayoutVars>
          <dgm:bulletEnabled val="1"/>
        </dgm:presLayoutVars>
      </dgm:prSet>
      <dgm:spPr/>
    </dgm:pt>
    <dgm:pt modelId="{F7119D58-75C1-497F-90C0-8A406652D88D}" type="pres">
      <dgm:prSet presAssocID="{9577A8EA-D7E0-4771-8F27-558AB864E565}" presName="sibTrans" presStyleCnt="0"/>
      <dgm:spPr/>
    </dgm:pt>
    <dgm:pt modelId="{868C8E77-3F7D-4ABD-9C97-DE7E9CEEA74B}" type="pres">
      <dgm:prSet presAssocID="{4F187E45-EE60-462D-AF1E-5672B4EA4341}" presName="node" presStyleLbl="node1" presStyleIdx="6" presStyleCnt="8">
        <dgm:presLayoutVars>
          <dgm:bulletEnabled val="1"/>
        </dgm:presLayoutVars>
      </dgm:prSet>
      <dgm:spPr/>
    </dgm:pt>
    <dgm:pt modelId="{27D84BC9-A99C-46E1-8C9F-054D2C7BF688}" type="pres">
      <dgm:prSet presAssocID="{E9FCF97D-901D-4656-A310-B995B6B4E1F2}" presName="sibTrans" presStyleCnt="0"/>
      <dgm:spPr/>
    </dgm:pt>
    <dgm:pt modelId="{80A380BF-748B-47ED-B587-241CA5FEB308}" type="pres">
      <dgm:prSet presAssocID="{9B6B4C48-F8F6-4B00-8F87-681BC085C10A}" presName="node" presStyleLbl="node1" presStyleIdx="7" presStyleCnt="8">
        <dgm:presLayoutVars>
          <dgm:bulletEnabled val="1"/>
        </dgm:presLayoutVars>
      </dgm:prSet>
      <dgm:spPr/>
    </dgm:pt>
  </dgm:ptLst>
  <dgm:cxnLst>
    <dgm:cxn modelId="{2D561902-B0D7-4A33-910F-D1913377F346}" srcId="{8080895A-3ADE-42D5-8F36-1AECA859B0ED}" destId="{489707B5-2AED-4975-8E62-DE675DAE86B9}" srcOrd="0" destOrd="0" parTransId="{10A8B473-F7BE-40DF-A2EF-8ECCF31F66CE}" sibTransId="{F3A9E759-0D44-49D4-A74E-DD82D20A854B}"/>
    <dgm:cxn modelId="{F8BF8121-0A01-48F5-A8DB-8A92201964A0}" type="presOf" srcId="{6B692CE8-F0BD-4316-A4D9-F2B6E2D3AB62}" destId="{AA712D56-B79A-47E3-9D2F-8EF6D72111FB}" srcOrd="0" destOrd="0" presId="urn:microsoft.com/office/officeart/2005/8/layout/default"/>
    <dgm:cxn modelId="{64233F60-2A59-488D-9393-641D85D6C470}" type="presOf" srcId="{3C40644F-27E6-4A50-9C26-EE95CAF1C345}" destId="{FDE59FD8-989A-4C1B-9EB4-AF941E4AB111}" srcOrd="0" destOrd="0" presId="urn:microsoft.com/office/officeart/2005/8/layout/default"/>
    <dgm:cxn modelId="{A5FCEC45-9033-40E9-8D80-32A9971B83AB}" type="presOf" srcId="{A1675E11-73D4-4CFD-9764-DECC26727DC2}" destId="{A4BAAA53-A2CF-4ABB-A63A-99F706990626}" srcOrd="0" destOrd="0" presId="urn:microsoft.com/office/officeart/2005/8/layout/default"/>
    <dgm:cxn modelId="{807C4249-4F7C-4960-8A6C-A7719797FE55}" srcId="{8080895A-3ADE-42D5-8F36-1AECA859B0ED}" destId="{9B6B4C48-F8F6-4B00-8F87-681BC085C10A}" srcOrd="7" destOrd="0" parTransId="{036231DF-D47A-43E8-A509-6497AF5BA670}" sibTransId="{A40C365C-DA1A-4B1E-B94F-E73BC6883D0E}"/>
    <dgm:cxn modelId="{4E7C946D-30D5-4D96-B774-CED0D376AFC1}" type="presOf" srcId="{8080895A-3ADE-42D5-8F36-1AECA859B0ED}" destId="{03CB0AD1-C22C-4E21-B084-5013750D879E}" srcOrd="0" destOrd="0" presId="urn:microsoft.com/office/officeart/2005/8/layout/default"/>
    <dgm:cxn modelId="{E01F6355-2750-4B06-A816-B61B07A5CAEE}" type="presOf" srcId="{4F187E45-EE60-462D-AF1E-5672B4EA4341}" destId="{868C8E77-3F7D-4ABD-9C97-DE7E9CEEA74B}" srcOrd="0" destOrd="0" presId="urn:microsoft.com/office/officeart/2005/8/layout/default"/>
    <dgm:cxn modelId="{1713E65A-D7DF-4F30-A07A-EE06F9EBCB80}" srcId="{8080895A-3ADE-42D5-8F36-1AECA859B0ED}" destId="{3C40644F-27E6-4A50-9C26-EE95CAF1C345}" srcOrd="5" destOrd="0" parTransId="{A29417CA-8204-47FB-BCAD-D17C7E95BE12}" sibTransId="{9577A8EA-D7E0-4771-8F27-558AB864E565}"/>
    <dgm:cxn modelId="{8C6E488A-BC90-4543-AF04-50520DEAA43D}" type="presOf" srcId="{95FC8BE1-8797-4E39-909D-04AFD9FE0465}" destId="{14D57AED-BF64-4AD1-96AE-AAA87709359F}" srcOrd="0" destOrd="0" presId="urn:microsoft.com/office/officeart/2005/8/layout/default"/>
    <dgm:cxn modelId="{5CCC9498-DB6A-4F5E-BD1C-DF03285CF641}" srcId="{8080895A-3ADE-42D5-8F36-1AECA859B0ED}" destId="{6B692CE8-F0BD-4316-A4D9-F2B6E2D3AB62}" srcOrd="4" destOrd="0" parTransId="{F2867EC9-8A80-44F1-9DB1-E23C495CF0F5}" sibTransId="{1B0A5DD1-3F1A-497C-9B21-679BEBE220D1}"/>
    <dgm:cxn modelId="{6C53D49A-1E8F-4D78-814D-D24E803E5162}" srcId="{8080895A-3ADE-42D5-8F36-1AECA859B0ED}" destId="{A1675E11-73D4-4CFD-9764-DECC26727DC2}" srcOrd="1" destOrd="0" parTransId="{F5C49075-A6F5-474D-BD2A-9F1B745003E4}" sibTransId="{3B3B5CB2-DE41-471E-8290-C4F1197C0561}"/>
    <dgm:cxn modelId="{4B21629D-8EB4-4AD7-B590-E578EE16630E}" type="presOf" srcId="{9B6B4C48-F8F6-4B00-8F87-681BC085C10A}" destId="{80A380BF-748B-47ED-B587-241CA5FEB308}" srcOrd="0" destOrd="0" presId="urn:microsoft.com/office/officeart/2005/8/layout/default"/>
    <dgm:cxn modelId="{D67497CA-691A-47D4-980E-0B23DB80CA15}" srcId="{8080895A-3ADE-42D5-8F36-1AECA859B0ED}" destId="{4F187E45-EE60-462D-AF1E-5672B4EA4341}" srcOrd="6" destOrd="0" parTransId="{888502FC-AB2E-4D03-88F6-0B684BB252D8}" sibTransId="{E9FCF97D-901D-4656-A310-B995B6B4E1F2}"/>
    <dgm:cxn modelId="{E0D2CED3-5FB6-4844-B042-3B6A5C1544EA}" type="presOf" srcId="{489707B5-2AED-4975-8E62-DE675DAE86B9}" destId="{DAD2159E-8A00-474A-B817-6AE066E9C29B}" srcOrd="0" destOrd="0" presId="urn:microsoft.com/office/officeart/2005/8/layout/default"/>
    <dgm:cxn modelId="{DEA397E0-85D6-4071-ABB8-6D5CF97E9E13}" srcId="{8080895A-3ADE-42D5-8F36-1AECA859B0ED}" destId="{F6C9718C-D253-4FEA-AB22-C7E31797EA7A}" srcOrd="3" destOrd="0" parTransId="{B10CD00E-9E93-4EAF-830D-08C2E1C09047}" sibTransId="{2D75350A-FD78-4961-8807-95404672C4F7}"/>
    <dgm:cxn modelId="{7F0489E5-5E72-4E6A-A7F1-6683B5FB1094}" type="presOf" srcId="{F6C9718C-D253-4FEA-AB22-C7E31797EA7A}" destId="{6EC9B7F8-DE1D-468B-ABC1-DF1069079BB7}" srcOrd="0" destOrd="0" presId="urn:microsoft.com/office/officeart/2005/8/layout/default"/>
    <dgm:cxn modelId="{A5D319F4-8A28-4D78-A326-3AF92610786A}" srcId="{8080895A-3ADE-42D5-8F36-1AECA859B0ED}" destId="{95FC8BE1-8797-4E39-909D-04AFD9FE0465}" srcOrd="2" destOrd="0" parTransId="{C82F4D88-0048-4A1E-9F61-50910D6836C5}" sibTransId="{93572809-1DDA-4ED2-9295-7AAF3081BF7F}"/>
    <dgm:cxn modelId="{C16C05C2-D4D4-457C-B3F1-041323A85C3C}" type="presParOf" srcId="{03CB0AD1-C22C-4E21-B084-5013750D879E}" destId="{DAD2159E-8A00-474A-B817-6AE066E9C29B}" srcOrd="0" destOrd="0" presId="urn:microsoft.com/office/officeart/2005/8/layout/default"/>
    <dgm:cxn modelId="{16673C65-D72B-4596-8731-ECC0BC86269C}" type="presParOf" srcId="{03CB0AD1-C22C-4E21-B084-5013750D879E}" destId="{B1CFC198-B11D-49C3-BDE6-7531B9E4456F}" srcOrd="1" destOrd="0" presId="urn:microsoft.com/office/officeart/2005/8/layout/default"/>
    <dgm:cxn modelId="{7285274D-69FB-462A-9699-A343F6FD456C}" type="presParOf" srcId="{03CB0AD1-C22C-4E21-B084-5013750D879E}" destId="{A4BAAA53-A2CF-4ABB-A63A-99F706990626}" srcOrd="2" destOrd="0" presId="urn:microsoft.com/office/officeart/2005/8/layout/default"/>
    <dgm:cxn modelId="{B9CBECCB-D9DB-4498-86B4-201F00357AAA}" type="presParOf" srcId="{03CB0AD1-C22C-4E21-B084-5013750D879E}" destId="{A04E6916-DADE-4016-BB23-41F82762747C}" srcOrd="3" destOrd="0" presId="urn:microsoft.com/office/officeart/2005/8/layout/default"/>
    <dgm:cxn modelId="{738327FC-8898-4E42-83EA-EA37C2E3B30E}" type="presParOf" srcId="{03CB0AD1-C22C-4E21-B084-5013750D879E}" destId="{14D57AED-BF64-4AD1-96AE-AAA87709359F}" srcOrd="4" destOrd="0" presId="urn:microsoft.com/office/officeart/2005/8/layout/default"/>
    <dgm:cxn modelId="{52213289-99FC-48C9-BAE7-B6991B2AD7B9}" type="presParOf" srcId="{03CB0AD1-C22C-4E21-B084-5013750D879E}" destId="{B0B4476C-9FAD-4983-A80B-EB5252098B79}" srcOrd="5" destOrd="0" presId="urn:microsoft.com/office/officeart/2005/8/layout/default"/>
    <dgm:cxn modelId="{07FD09C6-76FD-48BD-B24D-EC84E018D8E7}" type="presParOf" srcId="{03CB0AD1-C22C-4E21-B084-5013750D879E}" destId="{6EC9B7F8-DE1D-468B-ABC1-DF1069079BB7}" srcOrd="6" destOrd="0" presId="urn:microsoft.com/office/officeart/2005/8/layout/default"/>
    <dgm:cxn modelId="{C03CF717-5B0D-4907-BF5F-B58D1F514492}" type="presParOf" srcId="{03CB0AD1-C22C-4E21-B084-5013750D879E}" destId="{9DD0881B-6492-457D-965E-D102152D47EC}" srcOrd="7" destOrd="0" presId="urn:microsoft.com/office/officeart/2005/8/layout/default"/>
    <dgm:cxn modelId="{86D4F88B-39F6-47A7-8D86-A8FF49C4A75B}" type="presParOf" srcId="{03CB0AD1-C22C-4E21-B084-5013750D879E}" destId="{AA712D56-B79A-47E3-9D2F-8EF6D72111FB}" srcOrd="8" destOrd="0" presId="urn:microsoft.com/office/officeart/2005/8/layout/default"/>
    <dgm:cxn modelId="{DE901673-B5F0-4BA2-9D71-8C935D4DF300}" type="presParOf" srcId="{03CB0AD1-C22C-4E21-B084-5013750D879E}" destId="{AAA56C61-4658-4AF5-9935-5CA2690BE5B3}" srcOrd="9" destOrd="0" presId="urn:microsoft.com/office/officeart/2005/8/layout/default"/>
    <dgm:cxn modelId="{F38EDDE3-3505-41BC-8D20-5F8A10D869F4}" type="presParOf" srcId="{03CB0AD1-C22C-4E21-B084-5013750D879E}" destId="{FDE59FD8-989A-4C1B-9EB4-AF941E4AB111}" srcOrd="10" destOrd="0" presId="urn:microsoft.com/office/officeart/2005/8/layout/default"/>
    <dgm:cxn modelId="{43EBE858-1FC0-4F1A-9991-F8D08787D86E}" type="presParOf" srcId="{03CB0AD1-C22C-4E21-B084-5013750D879E}" destId="{F7119D58-75C1-497F-90C0-8A406652D88D}" srcOrd="11" destOrd="0" presId="urn:microsoft.com/office/officeart/2005/8/layout/default"/>
    <dgm:cxn modelId="{7421E60F-DCA4-4D2E-A428-FDB805332B07}" type="presParOf" srcId="{03CB0AD1-C22C-4E21-B084-5013750D879E}" destId="{868C8E77-3F7D-4ABD-9C97-DE7E9CEEA74B}" srcOrd="12" destOrd="0" presId="urn:microsoft.com/office/officeart/2005/8/layout/default"/>
    <dgm:cxn modelId="{41041DE5-1435-4077-A512-877D0BA8EA05}" type="presParOf" srcId="{03CB0AD1-C22C-4E21-B084-5013750D879E}" destId="{27D84BC9-A99C-46E1-8C9F-054D2C7BF688}" srcOrd="13" destOrd="0" presId="urn:microsoft.com/office/officeart/2005/8/layout/default"/>
    <dgm:cxn modelId="{4BD2D361-6768-47DF-BEBF-3B8AD5254737}" type="presParOf" srcId="{03CB0AD1-C22C-4E21-B084-5013750D879E}" destId="{80A380BF-748B-47ED-B587-241CA5FEB308}"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DAEDB55-4CF7-40A2-B0EF-5093EF45BA6A}" type="doc">
      <dgm:prSet loTypeId="urn:microsoft.com/office/officeart/2016/7/layout/BasicLinearProcessNumbered" loCatId="process" qsTypeId="urn:microsoft.com/office/officeart/2005/8/quickstyle/simple3" qsCatId="simple" csTypeId="urn:microsoft.com/office/officeart/2005/8/colors/accent4_2" csCatId="accent4" phldr="1"/>
      <dgm:spPr/>
      <dgm:t>
        <a:bodyPr/>
        <a:lstStyle/>
        <a:p>
          <a:endParaRPr lang="en-US"/>
        </a:p>
      </dgm:t>
    </dgm:pt>
    <dgm:pt modelId="{936B46C4-AFC6-404D-8BC6-435B8809DECA}">
      <dgm:prSet custT="1"/>
      <dgm:spPr/>
      <dgm:t>
        <a:bodyPr/>
        <a:lstStyle/>
        <a:p>
          <a:r>
            <a:rPr lang="en-US" sz="1400" dirty="0"/>
            <a:t>Profile the company and the team similarly to the competitors to be able to compare and contrast objectively</a:t>
          </a:r>
        </a:p>
      </dgm:t>
    </dgm:pt>
    <dgm:pt modelId="{0227D052-6049-4D65-8257-AE666A12F971}" type="parTrans" cxnId="{E7B6A9BC-5EB6-488A-BB87-9E21E11B0E78}">
      <dgm:prSet/>
      <dgm:spPr/>
      <dgm:t>
        <a:bodyPr/>
        <a:lstStyle/>
        <a:p>
          <a:endParaRPr lang="en-US"/>
        </a:p>
      </dgm:t>
    </dgm:pt>
    <dgm:pt modelId="{F3E5C286-F9E9-4E46-8A14-1F493E759A78}" type="sibTrans" cxnId="{E7B6A9BC-5EB6-488A-BB87-9E21E11B0E78}">
      <dgm:prSet phldrT="1" phldr="0"/>
      <dgm:spPr/>
      <dgm:t>
        <a:bodyPr/>
        <a:lstStyle/>
        <a:p>
          <a:r>
            <a:rPr lang="en-US"/>
            <a:t>1</a:t>
          </a:r>
        </a:p>
      </dgm:t>
    </dgm:pt>
    <dgm:pt modelId="{8ADB4F5B-37A6-4919-9B66-61C942D3BCF3}">
      <dgm:prSet custT="1"/>
      <dgm:spPr/>
      <dgm:t>
        <a:bodyPr/>
        <a:lstStyle/>
        <a:p>
          <a:r>
            <a:rPr lang="en-US" sz="1400" dirty="0"/>
            <a:t>Include the same level of information as the competitors to avoid looking more pertinent because of all that’s known to us</a:t>
          </a:r>
        </a:p>
      </dgm:t>
    </dgm:pt>
    <dgm:pt modelId="{83D90D4E-7BBD-4844-8246-CADB8D00F4BC}" type="parTrans" cxnId="{38E3925F-6463-45E1-8ED3-D4034EF5C72C}">
      <dgm:prSet/>
      <dgm:spPr/>
      <dgm:t>
        <a:bodyPr/>
        <a:lstStyle/>
        <a:p>
          <a:endParaRPr lang="en-US"/>
        </a:p>
      </dgm:t>
    </dgm:pt>
    <dgm:pt modelId="{92477E7E-D3D8-436D-AE91-0D833DDE24ED}" type="sibTrans" cxnId="{38E3925F-6463-45E1-8ED3-D4034EF5C72C}">
      <dgm:prSet phldrT="2" phldr="0"/>
      <dgm:spPr/>
      <dgm:t>
        <a:bodyPr/>
        <a:lstStyle/>
        <a:p>
          <a:r>
            <a:rPr lang="en-US"/>
            <a:t>2</a:t>
          </a:r>
        </a:p>
      </dgm:t>
    </dgm:pt>
    <dgm:pt modelId="{16616AA1-E981-41F6-B238-6571B85E9CBE}">
      <dgm:prSet custT="1"/>
      <dgm:spPr/>
      <dgm:t>
        <a:bodyPr/>
        <a:lstStyle/>
        <a:p>
          <a:r>
            <a:rPr lang="en-US" sz="1400" dirty="0"/>
            <a:t>Profile every teaming partner, including their past performance</a:t>
          </a:r>
        </a:p>
      </dgm:t>
    </dgm:pt>
    <dgm:pt modelId="{F3562A50-81B8-4B9F-8844-0F2DC52CE717}" type="parTrans" cxnId="{3A6942E1-3FD9-4DCB-BB56-E18F59658E94}">
      <dgm:prSet/>
      <dgm:spPr/>
      <dgm:t>
        <a:bodyPr/>
        <a:lstStyle/>
        <a:p>
          <a:endParaRPr lang="en-US"/>
        </a:p>
      </dgm:t>
    </dgm:pt>
    <dgm:pt modelId="{733A2ED2-8799-43D0-BFED-D85F0D2ABC30}" type="sibTrans" cxnId="{3A6942E1-3FD9-4DCB-BB56-E18F59658E94}">
      <dgm:prSet phldrT="3" phldr="0"/>
      <dgm:spPr/>
      <dgm:t>
        <a:bodyPr/>
        <a:lstStyle/>
        <a:p>
          <a:r>
            <a:rPr lang="en-US"/>
            <a:t>3</a:t>
          </a:r>
        </a:p>
      </dgm:t>
    </dgm:pt>
    <dgm:pt modelId="{E8A20775-E1E1-493F-A506-DD4CFD24F69B}">
      <dgm:prSet custT="1"/>
      <dgm:spPr/>
      <dgm:t>
        <a:bodyPr/>
        <a:lstStyle/>
        <a:p>
          <a:r>
            <a:rPr lang="en-US" sz="1400" dirty="0"/>
            <a:t>Perform an honest SWOT analysis</a:t>
          </a:r>
        </a:p>
      </dgm:t>
    </dgm:pt>
    <dgm:pt modelId="{B53E2CEE-42B9-426B-B5B1-30193554C78E}" type="parTrans" cxnId="{ED3B466F-B7C0-4C19-93A1-C93825FEC574}">
      <dgm:prSet/>
      <dgm:spPr/>
      <dgm:t>
        <a:bodyPr/>
        <a:lstStyle/>
        <a:p>
          <a:endParaRPr lang="en-US"/>
        </a:p>
      </dgm:t>
    </dgm:pt>
    <dgm:pt modelId="{1612653A-2740-4206-ABE4-123E84FCF732}" type="sibTrans" cxnId="{ED3B466F-B7C0-4C19-93A1-C93825FEC574}">
      <dgm:prSet phldrT="4" phldr="0"/>
      <dgm:spPr/>
      <dgm:t>
        <a:bodyPr/>
        <a:lstStyle/>
        <a:p>
          <a:r>
            <a:rPr lang="en-US"/>
            <a:t>4</a:t>
          </a:r>
        </a:p>
      </dgm:t>
    </dgm:pt>
    <dgm:pt modelId="{55B0F202-DAC4-4096-8B60-813D44DC3061}">
      <dgm:prSet custT="1"/>
      <dgm:spPr/>
      <dgm:t>
        <a:bodyPr/>
        <a:lstStyle/>
        <a:p>
          <a:r>
            <a:rPr lang="en-US" sz="1400" dirty="0"/>
            <a:t>Perform the win strategies analysis and complete the ranking table similar to the competitor analysis</a:t>
          </a:r>
        </a:p>
      </dgm:t>
    </dgm:pt>
    <dgm:pt modelId="{5E3CC219-D405-4209-9050-C12C6E3C1268}" type="parTrans" cxnId="{11553DD9-6447-4B7E-B268-EFC2933B478A}">
      <dgm:prSet/>
      <dgm:spPr/>
      <dgm:t>
        <a:bodyPr/>
        <a:lstStyle/>
        <a:p>
          <a:endParaRPr lang="en-US"/>
        </a:p>
      </dgm:t>
    </dgm:pt>
    <dgm:pt modelId="{3853A5AD-8D7B-4306-8E42-7B2D025D184C}" type="sibTrans" cxnId="{11553DD9-6447-4B7E-B268-EFC2933B478A}">
      <dgm:prSet phldrT="5" phldr="0"/>
      <dgm:spPr/>
      <dgm:t>
        <a:bodyPr/>
        <a:lstStyle/>
        <a:p>
          <a:r>
            <a:rPr lang="en-US"/>
            <a:t>5</a:t>
          </a:r>
        </a:p>
      </dgm:t>
    </dgm:pt>
    <dgm:pt modelId="{90E351B1-4D47-4724-9595-FACCDA1738CF}" type="pres">
      <dgm:prSet presAssocID="{7DAEDB55-4CF7-40A2-B0EF-5093EF45BA6A}" presName="Name0" presStyleCnt="0">
        <dgm:presLayoutVars>
          <dgm:animLvl val="lvl"/>
          <dgm:resizeHandles val="exact"/>
        </dgm:presLayoutVars>
      </dgm:prSet>
      <dgm:spPr/>
    </dgm:pt>
    <dgm:pt modelId="{C6BED169-687D-414C-B33F-F83C0A5B467F}" type="pres">
      <dgm:prSet presAssocID="{936B46C4-AFC6-404D-8BC6-435B8809DECA}" presName="compositeNode" presStyleCnt="0">
        <dgm:presLayoutVars>
          <dgm:bulletEnabled val="1"/>
        </dgm:presLayoutVars>
      </dgm:prSet>
      <dgm:spPr/>
    </dgm:pt>
    <dgm:pt modelId="{5339BCF6-69A5-40AC-9D3A-F561DA1FA718}" type="pres">
      <dgm:prSet presAssocID="{936B46C4-AFC6-404D-8BC6-435B8809DECA}" presName="bgRect" presStyleLbl="bgAccFollowNode1" presStyleIdx="0" presStyleCnt="5"/>
      <dgm:spPr/>
    </dgm:pt>
    <dgm:pt modelId="{430B7C17-559B-4631-B659-1B0185C80828}" type="pres">
      <dgm:prSet presAssocID="{F3E5C286-F9E9-4E46-8A14-1F493E759A78}" presName="sibTransNodeCircle" presStyleLbl="alignNode1" presStyleIdx="0" presStyleCnt="10">
        <dgm:presLayoutVars>
          <dgm:chMax val="0"/>
          <dgm:bulletEnabled/>
        </dgm:presLayoutVars>
      </dgm:prSet>
      <dgm:spPr/>
    </dgm:pt>
    <dgm:pt modelId="{465DDF83-8F80-469A-9C9E-7B929703026F}" type="pres">
      <dgm:prSet presAssocID="{936B46C4-AFC6-404D-8BC6-435B8809DECA}" presName="bottomLine" presStyleLbl="alignNode1" presStyleIdx="1" presStyleCnt="10">
        <dgm:presLayoutVars/>
      </dgm:prSet>
      <dgm:spPr/>
    </dgm:pt>
    <dgm:pt modelId="{CA40DF45-8FD1-4708-B8B5-CAB3877B371F}" type="pres">
      <dgm:prSet presAssocID="{936B46C4-AFC6-404D-8BC6-435B8809DECA}" presName="nodeText" presStyleLbl="bgAccFollowNode1" presStyleIdx="0" presStyleCnt="5">
        <dgm:presLayoutVars>
          <dgm:bulletEnabled val="1"/>
        </dgm:presLayoutVars>
      </dgm:prSet>
      <dgm:spPr/>
    </dgm:pt>
    <dgm:pt modelId="{9B776C7F-44D8-4C16-B53F-C30595ECB50C}" type="pres">
      <dgm:prSet presAssocID="{F3E5C286-F9E9-4E46-8A14-1F493E759A78}" presName="sibTrans" presStyleCnt="0"/>
      <dgm:spPr/>
    </dgm:pt>
    <dgm:pt modelId="{FA7192C1-3600-455D-8269-C420D91DD10F}" type="pres">
      <dgm:prSet presAssocID="{8ADB4F5B-37A6-4919-9B66-61C942D3BCF3}" presName="compositeNode" presStyleCnt="0">
        <dgm:presLayoutVars>
          <dgm:bulletEnabled val="1"/>
        </dgm:presLayoutVars>
      </dgm:prSet>
      <dgm:spPr/>
    </dgm:pt>
    <dgm:pt modelId="{73BC0CE5-D092-45C6-98B3-5F1D38DB5A90}" type="pres">
      <dgm:prSet presAssocID="{8ADB4F5B-37A6-4919-9B66-61C942D3BCF3}" presName="bgRect" presStyleLbl="bgAccFollowNode1" presStyleIdx="1" presStyleCnt="5"/>
      <dgm:spPr/>
    </dgm:pt>
    <dgm:pt modelId="{C07AC5A7-F39D-4A7E-9E4F-0E122DD0C30C}" type="pres">
      <dgm:prSet presAssocID="{92477E7E-D3D8-436D-AE91-0D833DDE24ED}" presName="sibTransNodeCircle" presStyleLbl="alignNode1" presStyleIdx="2" presStyleCnt="10">
        <dgm:presLayoutVars>
          <dgm:chMax val="0"/>
          <dgm:bulletEnabled/>
        </dgm:presLayoutVars>
      </dgm:prSet>
      <dgm:spPr/>
    </dgm:pt>
    <dgm:pt modelId="{46D1641B-AA18-4547-B2C2-9E27B98F32AA}" type="pres">
      <dgm:prSet presAssocID="{8ADB4F5B-37A6-4919-9B66-61C942D3BCF3}" presName="bottomLine" presStyleLbl="alignNode1" presStyleIdx="3" presStyleCnt="10">
        <dgm:presLayoutVars/>
      </dgm:prSet>
      <dgm:spPr/>
    </dgm:pt>
    <dgm:pt modelId="{DDACE93E-705E-4BFC-9FD2-CA33D8490739}" type="pres">
      <dgm:prSet presAssocID="{8ADB4F5B-37A6-4919-9B66-61C942D3BCF3}" presName="nodeText" presStyleLbl="bgAccFollowNode1" presStyleIdx="1" presStyleCnt="5">
        <dgm:presLayoutVars>
          <dgm:bulletEnabled val="1"/>
        </dgm:presLayoutVars>
      </dgm:prSet>
      <dgm:spPr/>
    </dgm:pt>
    <dgm:pt modelId="{C336E178-804D-498C-889A-479646E4A1CB}" type="pres">
      <dgm:prSet presAssocID="{92477E7E-D3D8-436D-AE91-0D833DDE24ED}" presName="sibTrans" presStyleCnt="0"/>
      <dgm:spPr/>
    </dgm:pt>
    <dgm:pt modelId="{973F9C61-FB40-40BD-BF9B-5834DF13C679}" type="pres">
      <dgm:prSet presAssocID="{16616AA1-E981-41F6-B238-6571B85E9CBE}" presName="compositeNode" presStyleCnt="0">
        <dgm:presLayoutVars>
          <dgm:bulletEnabled val="1"/>
        </dgm:presLayoutVars>
      </dgm:prSet>
      <dgm:spPr/>
    </dgm:pt>
    <dgm:pt modelId="{A2CA4F46-7888-47F7-8A63-EBD9844E8B50}" type="pres">
      <dgm:prSet presAssocID="{16616AA1-E981-41F6-B238-6571B85E9CBE}" presName="bgRect" presStyleLbl="bgAccFollowNode1" presStyleIdx="2" presStyleCnt="5"/>
      <dgm:spPr/>
    </dgm:pt>
    <dgm:pt modelId="{840CF4D9-64DE-40E5-A522-53A6AC4CCFC3}" type="pres">
      <dgm:prSet presAssocID="{733A2ED2-8799-43D0-BFED-D85F0D2ABC30}" presName="sibTransNodeCircle" presStyleLbl="alignNode1" presStyleIdx="4" presStyleCnt="10">
        <dgm:presLayoutVars>
          <dgm:chMax val="0"/>
          <dgm:bulletEnabled/>
        </dgm:presLayoutVars>
      </dgm:prSet>
      <dgm:spPr/>
    </dgm:pt>
    <dgm:pt modelId="{58DF0651-04F0-4395-9E2C-06DEA89A1B9A}" type="pres">
      <dgm:prSet presAssocID="{16616AA1-E981-41F6-B238-6571B85E9CBE}" presName="bottomLine" presStyleLbl="alignNode1" presStyleIdx="5" presStyleCnt="10">
        <dgm:presLayoutVars/>
      </dgm:prSet>
      <dgm:spPr/>
    </dgm:pt>
    <dgm:pt modelId="{A47CB0B0-A09F-4DDD-8927-A7960AF29B22}" type="pres">
      <dgm:prSet presAssocID="{16616AA1-E981-41F6-B238-6571B85E9CBE}" presName="nodeText" presStyleLbl="bgAccFollowNode1" presStyleIdx="2" presStyleCnt="5">
        <dgm:presLayoutVars>
          <dgm:bulletEnabled val="1"/>
        </dgm:presLayoutVars>
      </dgm:prSet>
      <dgm:spPr/>
    </dgm:pt>
    <dgm:pt modelId="{1F142C4C-6BA5-453C-9AE0-89D34E92B7BD}" type="pres">
      <dgm:prSet presAssocID="{733A2ED2-8799-43D0-BFED-D85F0D2ABC30}" presName="sibTrans" presStyleCnt="0"/>
      <dgm:spPr/>
    </dgm:pt>
    <dgm:pt modelId="{B10159B5-B9DA-4D64-A48A-9C1D5AE4DFEE}" type="pres">
      <dgm:prSet presAssocID="{E8A20775-E1E1-493F-A506-DD4CFD24F69B}" presName="compositeNode" presStyleCnt="0">
        <dgm:presLayoutVars>
          <dgm:bulletEnabled val="1"/>
        </dgm:presLayoutVars>
      </dgm:prSet>
      <dgm:spPr/>
    </dgm:pt>
    <dgm:pt modelId="{5BC3A9E2-242E-4C35-923F-1848A7277868}" type="pres">
      <dgm:prSet presAssocID="{E8A20775-E1E1-493F-A506-DD4CFD24F69B}" presName="bgRect" presStyleLbl="bgAccFollowNode1" presStyleIdx="3" presStyleCnt="5"/>
      <dgm:spPr/>
    </dgm:pt>
    <dgm:pt modelId="{FD17033D-F8F9-4C20-9074-FA06D501B6B7}" type="pres">
      <dgm:prSet presAssocID="{1612653A-2740-4206-ABE4-123E84FCF732}" presName="sibTransNodeCircle" presStyleLbl="alignNode1" presStyleIdx="6" presStyleCnt="10">
        <dgm:presLayoutVars>
          <dgm:chMax val="0"/>
          <dgm:bulletEnabled/>
        </dgm:presLayoutVars>
      </dgm:prSet>
      <dgm:spPr/>
    </dgm:pt>
    <dgm:pt modelId="{5BFFE0A3-2877-45BA-A3C0-05344439F547}" type="pres">
      <dgm:prSet presAssocID="{E8A20775-E1E1-493F-A506-DD4CFD24F69B}" presName="bottomLine" presStyleLbl="alignNode1" presStyleIdx="7" presStyleCnt="10">
        <dgm:presLayoutVars/>
      </dgm:prSet>
      <dgm:spPr/>
    </dgm:pt>
    <dgm:pt modelId="{5F2D8FB2-9D79-4980-9B15-DA06656A9F67}" type="pres">
      <dgm:prSet presAssocID="{E8A20775-E1E1-493F-A506-DD4CFD24F69B}" presName="nodeText" presStyleLbl="bgAccFollowNode1" presStyleIdx="3" presStyleCnt="5">
        <dgm:presLayoutVars>
          <dgm:bulletEnabled val="1"/>
        </dgm:presLayoutVars>
      </dgm:prSet>
      <dgm:spPr/>
    </dgm:pt>
    <dgm:pt modelId="{3E0B884C-5CE6-47B2-9F5A-B5F779639B31}" type="pres">
      <dgm:prSet presAssocID="{1612653A-2740-4206-ABE4-123E84FCF732}" presName="sibTrans" presStyleCnt="0"/>
      <dgm:spPr/>
    </dgm:pt>
    <dgm:pt modelId="{73978C6D-B0C8-45A0-B1B9-FD72AC2C8244}" type="pres">
      <dgm:prSet presAssocID="{55B0F202-DAC4-4096-8B60-813D44DC3061}" presName="compositeNode" presStyleCnt="0">
        <dgm:presLayoutVars>
          <dgm:bulletEnabled val="1"/>
        </dgm:presLayoutVars>
      </dgm:prSet>
      <dgm:spPr/>
    </dgm:pt>
    <dgm:pt modelId="{F6C1A8A6-E293-4A81-B00C-0497F9BB3E54}" type="pres">
      <dgm:prSet presAssocID="{55B0F202-DAC4-4096-8B60-813D44DC3061}" presName="bgRect" presStyleLbl="bgAccFollowNode1" presStyleIdx="4" presStyleCnt="5"/>
      <dgm:spPr/>
    </dgm:pt>
    <dgm:pt modelId="{194D29EE-CAF4-491E-A157-24EE5EFA676B}" type="pres">
      <dgm:prSet presAssocID="{3853A5AD-8D7B-4306-8E42-7B2D025D184C}" presName="sibTransNodeCircle" presStyleLbl="alignNode1" presStyleIdx="8" presStyleCnt="10">
        <dgm:presLayoutVars>
          <dgm:chMax val="0"/>
          <dgm:bulletEnabled/>
        </dgm:presLayoutVars>
      </dgm:prSet>
      <dgm:spPr/>
    </dgm:pt>
    <dgm:pt modelId="{13A2C43D-8AD6-423F-AF2A-06E2BA0F8B65}" type="pres">
      <dgm:prSet presAssocID="{55B0F202-DAC4-4096-8B60-813D44DC3061}" presName="bottomLine" presStyleLbl="alignNode1" presStyleIdx="9" presStyleCnt="10">
        <dgm:presLayoutVars/>
      </dgm:prSet>
      <dgm:spPr/>
    </dgm:pt>
    <dgm:pt modelId="{BA3B66DA-2B02-4EE3-B758-55A1601B87E4}" type="pres">
      <dgm:prSet presAssocID="{55B0F202-DAC4-4096-8B60-813D44DC3061}" presName="nodeText" presStyleLbl="bgAccFollowNode1" presStyleIdx="4" presStyleCnt="5">
        <dgm:presLayoutVars>
          <dgm:bulletEnabled val="1"/>
        </dgm:presLayoutVars>
      </dgm:prSet>
      <dgm:spPr/>
    </dgm:pt>
  </dgm:ptLst>
  <dgm:cxnLst>
    <dgm:cxn modelId="{D2344100-C767-417A-94D8-7D428ED9FF19}" type="presOf" srcId="{936B46C4-AFC6-404D-8BC6-435B8809DECA}" destId="{CA40DF45-8FD1-4708-B8B5-CAB3877B371F}" srcOrd="1" destOrd="0" presId="urn:microsoft.com/office/officeart/2016/7/layout/BasicLinearProcessNumbered"/>
    <dgm:cxn modelId="{92A1F901-028A-4009-BD0C-86D37B01E87B}" type="presOf" srcId="{55B0F202-DAC4-4096-8B60-813D44DC3061}" destId="{BA3B66DA-2B02-4EE3-B758-55A1601B87E4}" srcOrd="1" destOrd="0" presId="urn:microsoft.com/office/officeart/2016/7/layout/BasicLinearProcessNumbered"/>
    <dgm:cxn modelId="{C1721E16-86A1-40F7-AEEA-734788B1DD6C}" type="presOf" srcId="{E8A20775-E1E1-493F-A506-DD4CFD24F69B}" destId="{5BC3A9E2-242E-4C35-923F-1848A7277868}" srcOrd="0" destOrd="0" presId="urn:microsoft.com/office/officeart/2016/7/layout/BasicLinearProcessNumbered"/>
    <dgm:cxn modelId="{3DD1621C-9639-4D2E-BBB1-0EC432D1FB99}" type="presOf" srcId="{7DAEDB55-4CF7-40A2-B0EF-5093EF45BA6A}" destId="{90E351B1-4D47-4724-9595-FACCDA1738CF}" srcOrd="0" destOrd="0" presId="urn:microsoft.com/office/officeart/2016/7/layout/BasicLinearProcessNumbered"/>
    <dgm:cxn modelId="{3F2E5D26-EC21-4D02-807E-6B06B254209C}" type="presOf" srcId="{3853A5AD-8D7B-4306-8E42-7B2D025D184C}" destId="{194D29EE-CAF4-491E-A157-24EE5EFA676B}" srcOrd="0" destOrd="0" presId="urn:microsoft.com/office/officeart/2016/7/layout/BasicLinearProcessNumbered"/>
    <dgm:cxn modelId="{2A59FD2E-3990-42F3-82F2-77A320229B47}" type="presOf" srcId="{E8A20775-E1E1-493F-A506-DD4CFD24F69B}" destId="{5F2D8FB2-9D79-4980-9B15-DA06656A9F67}" srcOrd="1" destOrd="0" presId="urn:microsoft.com/office/officeart/2016/7/layout/BasicLinearProcessNumbered"/>
    <dgm:cxn modelId="{38E3925F-6463-45E1-8ED3-D4034EF5C72C}" srcId="{7DAEDB55-4CF7-40A2-B0EF-5093EF45BA6A}" destId="{8ADB4F5B-37A6-4919-9B66-61C942D3BCF3}" srcOrd="1" destOrd="0" parTransId="{83D90D4E-7BBD-4844-8246-CADB8D00F4BC}" sibTransId="{92477E7E-D3D8-436D-AE91-0D833DDE24ED}"/>
    <dgm:cxn modelId="{E4397961-E663-4A7A-8CBA-5F48627DB419}" type="presOf" srcId="{8ADB4F5B-37A6-4919-9B66-61C942D3BCF3}" destId="{73BC0CE5-D092-45C6-98B3-5F1D38DB5A90}" srcOrd="0" destOrd="0" presId="urn:microsoft.com/office/officeart/2016/7/layout/BasicLinearProcessNumbered"/>
    <dgm:cxn modelId="{ED3B466F-B7C0-4C19-93A1-C93825FEC574}" srcId="{7DAEDB55-4CF7-40A2-B0EF-5093EF45BA6A}" destId="{E8A20775-E1E1-493F-A506-DD4CFD24F69B}" srcOrd="3" destOrd="0" parTransId="{B53E2CEE-42B9-426B-B5B1-30193554C78E}" sibTransId="{1612653A-2740-4206-ABE4-123E84FCF732}"/>
    <dgm:cxn modelId="{083BEE59-7AD2-4D0E-8790-3426445B2533}" type="presOf" srcId="{92477E7E-D3D8-436D-AE91-0D833DDE24ED}" destId="{C07AC5A7-F39D-4A7E-9E4F-0E122DD0C30C}" srcOrd="0" destOrd="0" presId="urn:microsoft.com/office/officeart/2016/7/layout/BasicLinearProcessNumbered"/>
    <dgm:cxn modelId="{E7D61E7F-7776-4E95-8B36-7BDF9C1A3D4C}" type="presOf" srcId="{F3E5C286-F9E9-4E46-8A14-1F493E759A78}" destId="{430B7C17-559B-4631-B659-1B0185C80828}" srcOrd="0" destOrd="0" presId="urn:microsoft.com/office/officeart/2016/7/layout/BasicLinearProcessNumbered"/>
    <dgm:cxn modelId="{FCD7A086-1075-4610-814E-3E1BC2850C92}" type="presOf" srcId="{936B46C4-AFC6-404D-8BC6-435B8809DECA}" destId="{5339BCF6-69A5-40AC-9D3A-F561DA1FA718}" srcOrd="0" destOrd="0" presId="urn:microsoft.com/office/officeart/2016/7/layout/BasicLinearProcessNumbered"/>
    <dgm:cxn modelId="{91A7D48A-82D3-4AED-96D9-D4CA1B8233A2}" type="presOf" srcId="{16616AA1-E981-41F6-B238-6571B85E9CBE}" destId="{A47CB0B0-A09F-4DDD-8927-A7960AF29B22}" srcOrd="1" destOrd="0" presId="urn:microsoft.com/office/officeart/2016/7/layout/BasicLinearProcessNumbered"/>
    <dgm:cxn modelId="{F60DC78B-2AC4-4A9E-BD62-5A954AB38806}" type="presOf" srcId="{55B0F202-DAC4-4096-8B60-813D44DC3061}" destId="{F6C1A8A6-E293-4A81-B00C-0497F9BB3E54}" srcOrd="0" destOrd="0" presId="urn:microsoft.com/office/officeart/2016/7/layout/BasicLinearProcessNumbered"/>
    <dgm:cxn modelId="{7359E2A7-E597-4F29-BDFB-D0730D70F3E2}" type="presOf" srcId="{1612653A-2740-4206-ABE4-123E84FCF732}" destId="{FD17033D-F8F9-4C20-9074-FA06D501B6B7}" srcOrd="0" destOrd="0" presId="urn:microsoft.com/office/officeart/2016/7/layout/BasicLinearProcessNumbered"/>
    <dgm:cxn modelId="{E23DBBB1-F616-4DDA-881D-A7F965CBE356}" type="presOf" srcId="{733A2ED2-8799-43D0-BFED-D85F0D2ABC30}" destId="{840CF4D9-64DE-40E5-A522-53A6AC4CCFC3}" srcOrd="0" destOrd="0" presId="urn:microsoft.com/office/officeart/2016/7/layout/BasicLinearProcessNumbered"/>
    <dgm:cxn modelId="{E7B6A9BC-5EB6-488A-BB87-9E21E11B0E78}" srcId="{7DAEDB55-4CF7-40A2-B0EF-5093EF45BA6A}" destId="{936B46C4-AFC6-404D-8BC6-435B8809DECA}" srcOrd="0" destOrd="0" parTransId="{0227D052-6049-4D65-8257-AE666A12F971}" sibTransId="{F3E5C286-F9E9-4E46-8A14-1F493E759A78}"/>
    <dgm:cxn modelId="{743C51C1-E07D-43D0-8AFF-B64B4E0359A8}" type="presOf" srcId="{8ADB4F5B-37A6-4919-9B66-61C942D3BCF3}" destId="{DDACE93E-705E-4BFC-9FD2-CA33D8490739}" srcOrd="1" destOrd="0" presId="urn:microsoft.com/office/officeart/2016/7/layout/BasicLinearProcessNumbered"/>
    <dgm:cxn modelId="{11553DD9-6447-4B7E-B268-EFC2933B478A}" srcId="{7DAEDB55-4CF7-40A2-B0EF-5093EF45BA6A}" destId="{55B0F202-DAC4-4096-8B60-813D44DC3061}" srcOrd="4" destOrd="0" parTransId="{5E3CC219-D405-4209-9050-C12C6E3C1268}" sibTransId="{3853A5AD-8D7B-4306-8E42-7B2D025D184C}"/>
    <dgm:cxn modelId="{3A6942E1-3FD9-4DCB-BB56-E18F59658E94}" srcId="{7DAEDB55-4CF7-40A2-B0EF-5093EF45BA6A}" destId="{16616AA1-E981-41F6-B238-6571B85E9CBE}" srcOrd="2" destOrd="0" parTransId="{F3562A50-81B8-4B9F-8844-0F2DC52CE717}" sibTransId="{733A2ED2-8799-43D0-BFED-D85F0D2ABC30}"/>
    <dgm:cxn modelId="{3F5EEDFA-5238-4256-B45B-E75145477E20}" type="presOf" srcId="{16616AA1-E981-41F6-B238-6571B85E9CBE}" destId="{A2CA4F46-7888-47F7-8A63-EBD9844E8B50}" srcOrd="0" destOrd="0" presId="urn:microsoft.com/office/officeart/2016/7/layout/BasicLinearProcessNumbered"/>
    <dgm:cxn modelId="{8E85AA69-D05F-4559-A46B-55B61F0FE83D}" type="presParOf" srcId="{90E351B1-4D47-4724-9595-FACCDA1738CF}" destId="{C6BED169-687D-414C-B33F-F83C0A5B467F}" srcOrd="0" destOrd="0" presId="urn:microsoft.com/office/officeart/2016/7/layout/BasicLinearProcessNumbered"/>
    <dgm:cxn modelId="{91FD8541-C7D6-4FB9-994F-ECBF9E599617}" type="presParOf" srcId="{C6BED169-687D-414C-B33F-F83C0A5B467F}" destId="{5339BCF6-69A5-40AC-9D3A-F561DA1FA718}" srcOrd="0" destOrd="0" presId="urn:microsoft.com/office/officeart/2016/7/layout/BasicLinearProcessNumbered"/>
    <dgm:cxn modelId="{3851A14F-6225-4E5F-BED2-100A1F2E253F}" type="presParOf" srcId="{C6BED169-687D-414C-B33F-F83C0A5B467F}" destId="{430B7C17-559B-4631-B659-1B0185C80828}" srcOrd="1" destOrd="0" presId="urn:microsoft.com/office/officeart/2016/7/layout/BasicLinearProcessNumbered"/>
    <dgm:cxn modelId="{98B96FD7-86E3-48F4-99E4-C522BCD91D56}" type="presParOf" srcId="{C6BED169-687D-414C-B33F-F83C0A5B467F}" destId="{465DDF83-8F80-469A-9C9E-7B929703026F}" srcOrd="2" destOrd="0" presId="urn:microsoft.com/office/officeart/2016/7/layout/BasicLinearProcessNumbered"/>
    <dgm:cxn modelId="{34F80A34-68D4-42DA-A9F3-70960641ACE1}" type="presParOf" srcId="{C6BED169-687D-414C-B33F-F83C0A5B467F}" destId="{CA40DF45-8FD1-4708-B8B5-CAB3877B371F}" srcOrd="3" destOrd="0" presId="urn:microsoft.com/office/officeart/2016/7/layout/BasicLinearProcessNumbered"/>
    <dgm:cxn modelId="{161E7277-7040-4716-AFF5-E542D97898FF}" type="presParOf" srcId="{90E351B1-4D47-4724-9595-FACCDA1738CF}" destId="{9B776C7F-44D8-4C16-B53F-C30595ECB50C}" srcOrd="1" destOrd="0" presId="urn:microsoft.com/office/officeart/2016/7/layout/BasicLinearProcessNumbered"/>
    <dgm:cxn modelId="{F7D03F32-196B-4845-9A64-F6E77CBCFEBF}" type="presParOf" srcId="{90E351B1-4D47-4724-9595-FACCDA1738CF}" destId="{FA7192C1-3600-455D-8269-C420D91DD10F}" srcOrd="2" destOrd="0" presId="urn:microsoft.com/office/officeart/2016/7/layout/BasicLinearProcessNumbered"/>
    <dgm:cxn modelId="{4551E109-62B9-43A7-A473-C9F706EDBFAD}" type="presParOf" srcId="{FA7192C1-3600-455D-8269-C420D91DD10F}" destId="{73BC0CE5-D092-45C6-98B3-5F1D38DB5A90}" srcOrd="0" destOrd="0" presId="urn:microsoft.com/office/officeart/2016/7/layout/BasicLinearProcessNumbered"/>
    <dgm:cxn modelId="{9DC230ED-3838-4DB3-89D2-2F5EA25C36BB}" type="presParOf" srcId="{FA7192C1-3600-455D-8269-C420D91DD10F}" destId="{C07AC5A7-F39D-4A7E-9E4F-0E122DD0C30C}" srcOrd="1" destOrd="0" presId="urn:microsoft.com/office/officeart/2016/7/layout/BasicLinearProcessNumbered"/>
    <dgm:cxn modelId="{103ABC7E-FDA2-42A3-AF38-A6238192812E}" type="presParOf" srcId="{FA7192C1-3600-455D-8269-C420D91DD10F}" destId="{46D1641B-AA18-4547-B2C2-9E27B98F32AA}" srcOrd="2" destOrd="0" presId="urn:microsoft.com/office/officeart/2016/7/layout/BasicLinearProcessNumbered"/>
    <dgm:cxn modelId="{BB99913C-A66E-44A8-A872-363F7DF23882}" type="presParOf" srcId="{FA7192C1-3600-455D-8269-C420D91DD10F}" destId="{DDACE93E-705E-4BFC-9FD2-CA33D8490739}" srcOrd="3" destOrd="0" presId="urn:microsoft.com/office/officeart/2016/7/layout/BasicLinearProcessNumbered"/>
    <dgm:cxn modelId="{525C27A6-FB86-451B-A3D4-DCE4DED5E9AC}" type="presParOf" srcId="{90E351B1-4D47-4724-9595-FACCDA1738CF}" destId="{C336E178-804D-498C-889A-479646E4A1CB}" srcOrd="3" destOrd="0" presId="urn:microsoft.com/office/officeart/2016/7/layout/BasicLinearProcessNumbered"/>
    <dgm:cxn modelId="{C1D6DCF8-CFCC-4936-BD76-007DDC406B97}" type="presParOf" srcId="{90E351B1-4D47-4724-9595-FACCDA1738CF}" destId="{973F9C61-FB40-40BD-BF9B-5834DF13C679}" srcOrd="4" destOrd="0" presId="urn:microsoft.com/office/officeart/2016/7/layout/BasicLinearProcessNumbered"/>
    <dgm:cxn modelId="{21A98FC8-F000-4F8E-9F2C-7654FA989A93}" type="presParOf" srcId="{973F9C61-FB40-40BD-BF9B-5834DF13C679}" destId="{A2CA4F46-7888-47F7-8A63-EBD9844E8B50}" srcOrd="0" destOrd="0" presId="urn:microsoft.com/office/officeart/2016/7/layout/BasicLinearProcessNumbered"/>
    <dgm:cxn modelId="{60ED31A1-057C-41C4-AE08-6AD514113445}" type="presParOf" srcId="{973F9C61-FB40-40BD-BF9B-5834DF13C679}" destId="{840CF4D9-64DE-40E5-A522-53A6AC4CCFC3}" srcOrd="1" destOrd="0" presId="urn:microsoft.com/office/officeart/2016/7/layout/BasicLinearProcessNumbered"/>
    <dgm:cxn modelId="{E5933959-3D3D-4249-912A-8024CEAC442F}" type="presParOf" srcId="{973F9C61-FB40-40BD-BF9B-5834DF13C679}" destId="{58DF0651-04F0-4395-9E2C-06DEA89A1B9A}" srcOrd="2" destOrd="0" presId="urn:microsoft.com/office/officeart/2016/7/layout/BasicLinearProcessNumbered"/>
    <dgm:cxn modelId="{86BCC29C-8A47-4153-BA7B-A94B3ECA0912}" type="presParOf" srcId="{973F9C61-FB40-40BD-BF9B-5834DF13C679}" destId="{A47CB0B0-A09F-4DDD-8927-A7960AF29B22}" srcOrd="3" destOrd="0" presId="urn:microsoft.com/office/officeart/2016/7/layout/BasicLinearProcessNumbered"/>
    <dgm:cxn modelId="{C21B042E-3504-4E98-883D-ECA5C9A10EBB}" type="presParOf" srcId="{90E351B1-4D47-4724-9595-FACCDA1738CF}" destId="{1F142C4C-6BA5-453C-9AE0-89D34E92B7BD}" srcOrd="5" destOrd="0" presId="urn:microsoft.com/office/officeart/2016/7/layout/BasicLinearProcessNumbered"/>
    <dgm:cxn modelId="{9F8E0F6A-5219-49CA-AF5E-3B35AE277A1D}" type="presParOf" srcId="{90E351B1-4D47-4724-9595-FACCDA1738CF}" destId="{B10159B5-B9DA-4D64-A48A-9C1D5AE4DFEE}" srcOrd="6" destOrd="0" presId="urn:microsoft.com/office/officeart/2016/7/layout/BasicLinearProcessNumbered"/>
    <dgm:cxn modelId="{28782858-9431-4F62-A456-F447B58E43F9}" type="presParOf" srcId="{B10159B5-B9DA-4D64-A48A-9C1D5AE4DFEE}" destId="{5BC3A9E2-242E-4C35-923F-1848A7277868}" srcOrd="0" destOrd="0" presId="urn:microsoft.com/office/officeart/2016/7/layout/BasicLinearProcessNumbered"/>
    <dgm:cxn modelId="{BD77E5D6-4248-43CA-A89B-D939D6850A08}" type="presParOf" srcId="{B10159B5-B9DA-4D64-A48A-9C1D5AE4DFEE}" destId="{FD17033D-F8F9-4C20-9074-FA06D501B6B7}" srcOrd="1" destOrd="0" presId="urn:microsoft.com/office/officeart/2016/7/layout/BasicLinearProcessNumbered"/>
    <dgm:cxn modelId="{570C9245-718A-4A8A-91D1-B8E49FF0FE5C}" type="presParOf" srcId="{B10159B5-B9DA-4D64-A48A-9C1D5AE4DFEE}" destId="{5BFFE0A3-2877-45BA-A3C0-05344439F547}" srcOrd="2" destOrd="0" presId="urn:microsoft.com/office/officeart/2016/7/layout/BasicLinearProcessNumbered"/>
    <dgm:cxn modelId="{CEE03DA2-6019-4A5A-99E8-7A3C6EE9C2A6}" type="presParOf" srcId="{B10159B5-B9DA-4D64-A48A-9C1D5AE4DFEE}" destId="{5F2D8FB2-9D79-4980-9B15-DA06656A9F67}" srcOrd="3" destOrd="0" presId="urn:microsoft.com/office/officeart/2016/7/layout/BasicLinearProcessNumbered"/>
    <dgm:cxn modelId="{998ECF50-185E-4B8F-A414-AFD60A37EBFC}" type="presParOf" srcId="{90E351B1-4D47-4724-9595-FACCDA1738CF}" destId="{3E0B884C-5CE6-47B2-9F5A-B5F779639B31}" srcOrd="7" destOrd="0" presId="urn:microsoft.com/office/officeart/2016/7/layout/BasicLinearProcessNumbered"/>
    <dgm:cxn modelId="{1F4AD847-167A-4F94-9F7A-3C634D30E3FA}" type="presParOf" srcId="{90E351B1-4D47-4724-9595-FACCDA1738CF}" destId="{73978C6D-B0C8-45A0-B1B9-FD72AC2C8244}" srcOrd="8" destOrd="0" presId="urn:microsoft.com/office/officeart/2016/7/layout/BasicLinearProcessNumbered"/>
    <dgm:cxn modelId="{E78B722B-C39B-41ED-A893-2116BF007874}" type="presParOf" srcId="{73978C6D-B0C8-45A0-B1B9-FD72AC2C8244}" destId="{F6C1A8A6-E293-4A81-B00C-0497F9BB3E54}" srcOrd="0" destOrd="0" presId="urn:microsoft.com/office/officeart/2016/7/layout/BasicLinearProcessNumbered"/>
    <dgm:cxn modelId="{BD7869A3-14A1-4CB3-951E-4E2245733594}" type="presParOf" srcId="{73978C6D-B0C8-45A0-B1B9-FD72AC2C8244}" destId="{194D29EE-CAF4-491E-A157-24EE5EFA676B}" srcOrd="1" destOrd="0" presId="urn:microsoft.com/office/officeart/2016/7/layout/BasicLinearProcessNumbered"/>
    <dgm:cxn modelId="{7D847C13-4DDD-4DDD-9608-A303AB46911C}" type="presParOf" srcId="{73978C6D-B0C8-45A0-B1B9-FD72AC2C8244}" destId="{13A2C43D-8AD6-423F-AF2A-06E2BA0F8B65}" srcOrd="2" destOrd="0" presId="urn:microsoft.com/office/officeart/2016/7/layout/BasicLinearProcessNumbered"/>
    <dgm:cxn modelId="{50CB3946-E835-4424-B47B-F0EEFD688E61}" type="presParOf" srcId="{73978C6D-B0C8-45A0-B1B9-FD72AC2C8244}" destId="{BA3B66DA-2B02-4EE3-B758-55A1601B87E4}"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C83E6A3-90E9-44EB-9C84-3264B646DFD1}" type="doc">
      <dgm:prSet loTypeId="urn:microsoft.com/office/officeart/2005/8/layout/hList1" loCatId="list" qsTypeId="urn:microsoft.com/office/officeart/2005/8/quickstyle/simple5" qsCatId="simple" csTypeId="urn:microsoft.com/office/officeart/2005/8/colors/colorful5" csCatId="colorful" phldr="1"/>
      <dgm:spPr/>
      <dgm:t>
        <a:bodyPr/>
        <a:lstStyle/>
        <a:p>
          <a:endParaRPr lang="en-US"/>
        </a:p>
      </dgm:t>
    </dgm:pt>
    <dgm:pt modelId="{6CE98114-AA23-4C2C-94F1-A682692B909A}">
      <dgm:prSet/>
      <dgm:spPr/>
      <dgm:t>
        <a:bodyPr/>
        <a:lstStyle/>
        <a:p>
          <a:r>
            <a:rPr lang="en-US" dirty="0"/>
            <a:t>Help you prepare a solution-to-price (“design to cost”) bid that can outdo the fiercest competitor and produce a profitable win</a:t>
          </a:r>
        </a:p>
      </dgm:t>
    </dgm:pt>
    <dgm:pt modelId="{895BC155-DF63-4C23-9752-719CDBC94705}" type="parTrans" cxnId="{C416F68C-3C7B-49FA-8418-1D9CB3D3E9C0}">
      <dgm:prSet/>
      <dgm:spPr/>
      <dgm:t>
        <a:bodyPr/>
        <a:lstStyle/>
        <a:p>
          <a:endParaRPr lang="en-US"/>
        </a:p>
      </dgm:t>
    </dgm:pt>
    <dgm:pt modelId="{F5A08D0B-E551-4B2B-92D7-297BE62A55A0}" type="sibTrans" cxnId="{C416F68C-3C7B-49FA-8418-1D9CB3D3E9C0}">
      <dgm:prSet/>
      <dgm:spPr/>
      <dgm:t>
        <a:bodyPr/>
        <a:lstStyle/>
        <a:p>
          <a:endParaRPr lang="en-US"/>
        </a:p>
      </dgm:t>
    </dgm:pt>
    <dgm:pt modelId="{F89B9B6F-0E89-4228-92D6-40623D4B2D5D}">
      <dgm:prSet/>
      <dgm:spPr/>
      <dgm:t>
        <a:bodyPr/>
        <a:lstStyle/>
        <a:p>
          <a:r>
            <a:rPr lang="en-US" dirty="0"/>
            <a:t>Pricing a bid safely is the best bet, as proven by the GAO study; out of 68 DOD best value awards:</a:t>
          </a:r>
        </a:p>
      </dgm:t>
    </dgm:pt>
    <dgm:pt modelId="{7DBC3747-D8B4-4074-8573-E05FD28B4E07}" type="parTrans" cxnId="{C0E86DCC-4819-44F2-8348-6F0605C5E4AA}">
      <dgm:prSet/>
      <dgm:spPr/>
      <dgm:t>
        <a:bodyPr/>
        <a:lstStyle/>
        <a:p>
          <a:endParaRPr lang="en-US"/>
        </a:p>
      </dgm:t>
    </dgm:pt>
    <dgm:pt modelId="{E32B05ED-AA82-4385-B668-05EBFBCEB7D9}" type="sibTrans" cxnId="{C0E86DCC-4819-44F2-8348-6F0605C5E4AA}">
      <dgm:prSet/>
      <dgm:spPr/>
      <dgm:t>
        <a:bodyPr/>
        <a:lstStyle/>
        <a:p>
          <a:endParaRPr lang="en-US"/>
        </a:p>
      </dgm:t>
    </dgm:pt>
    <dgm:pt modelId="{D51A09AD-0650-42AF-ADBA-52B84DD74083}">
      <dgm:prSet/>
      <dgm:spPr/>
      <dgm:t>
        <a:bodyPr/>
        <a:lstStyle/>
        <a:p>
          <a:r>
            <a:rPr lang="en-US"/>
            <a:t>21 resulted in higher priced bidder with high technical score</a:t>
          </a:r>
        </a:p>
      </dgm:t>
    </dgm:pt>
    <dgm:pt modelId="{B3866AA1-B765-447F-9BC8-EB46BB601338}" type="parTrans" cxnId="{262F27EC-C205-445A-B558-A4CE00A938F4}">
      <dgm:prSet/>
      <dgm:spPr/>
      <dgm:t>
        <a:bodyPr/>
        <a:lstStyle/>
        <a:p>
          <a:endParaRPr lang="en-US"/>
        </a:p>
      </dgm:t>
    </dgm:pt>
    <dgm:pt modelId="{C8A03D05-2655-45F7-9CA3-4708F1EE5F09}" type="sibTrans" cxnId="{262F27EC-C205-445A-B558-A4CE00A938F4}">
      <dgm:prSet/>
      <dgm:spPr/>
      <dgm:t>
        <a:bodyPr/>
        <a:lstStyle/>
        <a:p>
          <a:endParaRPr lang="en-US"/>
        </a:p>
      </dgm:t>
    </dgm:pt>
    <dgm:pt modelId="{90B1C908-8A42-493C-AEB8-2D49B80DC3B2}">
      <dgm:prSet/>
      <dgm:spPr/>
      <dgm:t>
        <a:bodyPr/>
        <a:lstStyle/>
        <a:p>
          <a:r>
            <a:rPr lang="en-US" dirty="0"/>
            <a:t>18 to the lower priced bidder with lower technical score</a:t>
          </a:r>
        </a:p>
      </dgm:t>
    </dgm:pt>
    <dgm:pt modelId="{D79F6634-653D-4D5F-9995-6DA0CEFF9F37}" type="parTrans" cxnId="{78FA4A23-8463-43FE-8B3C-90402E330401}">
      <dgm:prSet/>
      <dgm:spPr/>
      <dgm:t>
        <a:bodyPr/>
        <a:lstStyle/>
        <a:p>
          <a:endParaRPr lang="en-US"/>
        </a:p>
      </dgm:t>
    </dgm:pt>
    <dgm:pt modelId="{9A770A33-1182-4E12-8770-67475C6639E8}" type="sibTrans" cxnId="{78FA4A23-8463-43FE-8B3C-90402E330401}">
      <dgm:prSet/>
      <dgm:spPr/>
      <dgm:t>
        <a:bodyPr/>
        <a:lstStyle/>
        <a:p>
          <a:endParaRPr lang="en-US"/>
        </a:p>
      </dgm:t>
    </dgm:pt>
    <dgm:pt modelId="{594207DE-043F-4A6C-B743-44EB846DAF43}">
      <dgm:prSet/>
      <dgm:spPr/>
      <dgm:t>
        <a:bodyPr/>
        <a:lstStyle/>
        <a:p>
          <a:r>
            <a:rPr lang="en-US" dirty="0"/>
            <a:t>29 to the bidder with lower price and higher technical score</a:t>
          </a:r>
        </a:p>
      </dgm:t>
    </dgm:pt>
    <dgm:pt modelId="{25E17F73-67B6-4FF5-952C-32A70032044F}" type="parTrans" cxnId="{B9145A3F-D9B4-4AE9-8318-B481D5D82DFB}">
      <dgm:prSet/>
      <dgm:spPr/>
      <dgm:t>
        <a:bodyPr/>
        <a:lstStyle/>
        <a:p>
          <a:endParaRPr lang="en-US"/>
        </a:p>
      </dgm:t>
    </dgm:pt>
    <dgm:pt modelId="{9902E2A4-9BD3-49EF-822F-CCE934D2009D}" type="sibTrans" cxnId="{B9145A3F-D9B4-4AE9-8318-B481D5D82DFB}">
      <dgm:prSet/>
      <dgm:spPr/>
      <dgm:t>
        <a:bodyPr/>
        <a:lstStyle/>
        <a:p>
          <a:endParaRPr lang="en-US"/>
        </a:p>
      </dgm:t>
    </dgm:pt>
    <dgm:pt modelId="{49FA874F-1734-4E93-8C25-9CB554BFFDDD}">
      <dgm:prSet/>
      <dgm:spPr/>
      <dgm:t>
        <a:bodyPr/>
        <a:lstStyle/>
        <a:p>
          <a:r>
            <a:rPr lang="en-US" dirty="0"/>
            <a:t>Solution and price are intimately connected</a:t>
          </a:r>
        </a:p>
      </dgm:t>
    </dgm:pt>
    <dgm:pt modelId="{69D72C80-3481-4947-BD9E-FCBD432836B8}" type="parTrans" cxnId="{A2E1BC22-AA62-44B2-91C2-706AED6CAB4F}">
      <dgm:prSet/>
      <dgm:spPr/>
      <dgm:t>
        <a:bodyPr/>
        <a:lstStyle/>
        <a:p>
          <a:endParaRPr lang="en-US"/>
        </a:p>
      </dgm:t>
    </dgm:pt>
    <dgm:pt modelId="{FBE85F4C-5475-4347-AD44-6C6366B514AA}" type="sibTrans" cxnId="{A2E1BC22-AA62-44B2-91C2-706AED6CAB4F}">
      <dgm:prSet/>
      <dgm:spPr/>
      <dgm:t>
        <a:bodyPr/>
        <a:lstStyle/>
        <a:p>
          <a:endParaRPr lang="en-US"/>
        </a:p>
      </dgm:t>
    </dgm:pt>
    <dgm:pt modelId="{92584570-D4F6-426E-BE0B-689C61815A67}">
      <dgm:prSet/>
      <dgm:spPr/>
      <dgm:t>
        <a:bodyPr/>
        <a:lstStyle/>
        <a:p>
          <a:endParaRPr lang="en-US" dirty="0"/>
        </a:p>
      </dgm:t>
    </dgm:pt>
    <dgm:pt modelId="{A7BEDA8A-6D90-4075-800C-B0300D43466C}" type="parTrans" cxnId="{D10CB1FB-C746-4051-AEE3-A04A844156CA}">
      <dgm:prSet/>
      <dgm:spPr/>
      <dgm:t>
        <a:bodyPr/>
        <a:lstStyle/>
        <a:p>
          <a:endParaRPr lang="en-US"/>
        </a:p>
      </dgm:t>
    </dgm:pt>
    <dgm:pt modelId="{4F39D7FC-1743-4295-AEA9-6E9DCC21BFEF}" type="sibTrans" cxnId="{D10CB1FB-C746-4051-AEE3-A04A844156CA}">
      <dgm:prSet/>
      <dgm:spPr/>
      <dgm:t>
        <a:bodyPr/>
        <a:lstStyle/>
        <a:p>
          <a:endParaRPr lang="en-US"/>
        </a:p>
      </dgm:t>
    </dgm:pt>
    <dgm:pt modelId="{4A33C572-AA2D-4206-8A0E-613060056B9F}">
      <dgm:prSet/>
      <dgm:spPr/>
      <dgm:t>
        <a:bodyPr/>
        <a:lstStyle/>
        <a:p>
          <a:r>
            <a:rPr lang="en-US" dirty="0"/>
            <a:t>Understanding the relationship between technical and price is at the heart of the PTW</a:t>
          </a:r>
        </a:p>
      </dgm:t>
    </dgm:pt>
    <dgm:pt modelId="{EE8E2979-E618-4A09-AA7F-6F452B566B9A}" type="parTrans" cxnId="{F46A5E6E-B181-4BAD-BD31-1A69D1CBE87D}">
      <dgm:prSet/>
      <dgm:spPr/>
      <dgm:t>
        <a:bodyPr/>
        <a:lstStyle/>
        <a:p>
          <a:endParaRPr lang="en-US"/>
        </a:p>
      </dgm:t>
    </dgm:pt>
    <dgm:pt modelId="{98C38718-C124-478A-BD96-EB95A62621EE}" type="sibTrans" cxnId="{F46A5E6E-B181-4BAD-BD31-1A69D1CBE87D}">
      <dgm:prSet/>
      <dgm:spPr/>
      <dgm:t>
        <a:bodyPr/>
        <a:lstStyle/>
        <a:p>
          <a:endParaRPr lang="en-US"/>
        </a:p>
      </dgm:t>
    </dgm:pt>
    <dgm:pt modelId="{4B14D5A3-7AC9-445D-BBAB-2DAE0B1E1E09}" type="pres">
      <dgm:prSet presAssocID="{FC83E6A3-90E9-44EB-9C84-3264B646DFD1}" presName="Name0" presStyleCnt="0">
        <dgm:presLayoutVars>
          <dgm:dir/>
          <dgm:animLvl val="lvl"/>
          <dgm:resizeHandles val="exact"/>
        </dgm:presLayoutVars>
      </dgm:prSet>
      <dgm:spPr/>
    </dgm:pt>
    <dgm:pt modelId="{B02A4B88-3B0E-417B-8B6E-F9CC8FBB64A9}" type="pres">
      <dgm:prSet presAssocID="{6CE98114-AA23-4C2C-94F1-A682692B909A}" presName="composite" presStyleCnt="0"/>
      <dgm:spPr/>
    </dgm:pt>
    <dgm:pt modelId="{824FFF2A-6DCB-4FF8-AAD3-4D2B55812EB2}" type="pres">
      <dgm:prSet presAssocID="{6CE98114-AA23-4C2C-94F1-A682692B909A}" presName="parTx" presStyleLbl="alignNode1" presStyleIdx="0" presStyleCnt="2">
        <dgm:presLayoutVars>
          <dgm:chMax val="0"/>
          <dgm:chPref val="0"/>
          <dgm:bulletEnabled val="1"/>
        </dgm:presLayoutVars>
      </dgm:prSet>
      <dgm:spPr/>
    </dgm:pt>
    <dgm:pt modelId="{CEA730C9-060A-4CC6-A037-C6DE7BD3A168}" type="pres">
      <dgm:prSet presAssocID="{6CE98114-AA23-4C2C-94F1-A682692B909A}" presName="desTx" presStyleLbl="alignAccFollowNode1" presStyleIdx="0" presStyleCnt="2">
        <dgm:presLayoutVars>
          <dgm:bulletEnabled val="1"/>
        </dgm:presLayoutVars>
      </dgm:prSet>
      <dgm:spPr/>
    </dgm:pt>
    <dgm:pt modelId="{9A01E1DE-F3B6-405D-94BE-46A4F18F4E81}" type="pres">
      <dgm:prSet presAssocID="{F5A08D0B-E551-4B2B-92D7-297BE62A55A0}" presName="space" presStyleCnt="0"/>
      <dgm:spPr/>
    </dgm:pt>
    <dgm:pt modelId="{B3EFC6EF-F40D-4D36-A541-2EFAFE06B2A3}" type="pres">
      <dgm:prSet presAssocID="{F89B9B6F-0E89-4228-92D6-40623D4B2D5D}" presName="composite" presStyleCnt="0"/>
      <dgm:spPr/>
    </dgm:pt>
    <dgm:pt modelId="{2B6E6DCD-284F-4A19-8E64-1319C8120B49}" type="pres">
      <dgm:prSet presAssocID="{F89B9B6F-0E89-4228-92D6-40623D4B2D5D}" presName="parTx" presStyleLbl="alignNode1" presStyleIdx="1" presStyleCnt="2">
        <dgm:presLayoutVars>
          <dgm:chMax val="0"/>
          <dgm:chPref val="0"/>
          <dgm:bulletEnabled val="1"/>
        </dgm:presLayoutVars>
      </dgm:prSet>
      <dgm:spPr/>
    </dgm:pt>
    <dgm:pt modelId="{47EAB042-4D22-45E2-9085-1A961FE1712E}" type="pres">
      <dgm:prSet presAssocID="{F89B9B6F-0E89-4228-92D6-40623D4B2D5D}" presName="desTx" presStyleLbl="alignAccFollowNode1" presStyleIdx="1" presStyleCnt="2">
        <dgm:presLayoutVars>
          <dgm:bulletEnabled val="1"/>
        </dgm:presLayoutVars>
      </dgm:prSet>
      <dgm:spPr/>
    </dgm:pt>
  </dgm:ptLst>
  <dgm:cxnLst>
    <dgm:cxn modelId="{DF7CFE04-1E3B-43C4-A7BF-61AA07E39324}" type="presOf" srcId="{90B1C908-8A42-493C-AEB8-2D49B80DC3B2}" destId="{47EAB042-4D22-45E2-9085-1A961FE1712E}" srcOrd="0" destOrd="1" presId="urn:microsoft.com/office/officeart/2005/8/layout/hList1"/>
    <dgm:cxn modelId="{C561A51D-EA82-4B5D-8F53-419F3647E0DD}" type="presOf" srcId="{6CE98114-AA23-4C2C-94F1-A682692B909A}" destId="{824FFF2A-6DCB-4FF8-AAD3-4D2B55812EB2}" srcOrd="0" destOrd="0" presId="urn:microsoft.com/office/officeart/2005/8/layout/hList1"/>
    <dgm:cxn modelId="{A2E1BC22-AA62-44B2-91C2-706AED6CAB4F}" srcId="{6CE98114-AA23-4C2C-94F1-A682692B909A}" destId="{49FA874F-1734-4E93-8C25-9CB554BFFDDD}" srcOrd="0" destOrd="0" parTransId="{69D72C80-3481-4947-BD9E-FCBD432836B8}" sibTransId="{FBE85F4C-5475-4347-AD44-6C6366B514AA}"/>
    <dgm:cxn modelId="{78FA4A23-8463-43FE-8B3C-90402E330401}" srcId="{F89B9B6F-0E89-4228-92D6-40623D4B2D5D}" destId="{90B1C908-8A42-493C-AEB8-2D49B80DC3B2}" srcOrd="1" destOrd="0" parTransId="{D79F6634-653D-4D5F-9995-6DA0CEFF9F37}" sibTransId="{9A770A33-1182-4E12-8770-67475C6639E8}"/>
    <dgm:cxn modelId="{71D1CD36-9F1A-428F-A99C-DAEE80272C80}" type="presOf" srcId="{D51A09AD-0650-42AF-ADBA-52B84DD74083}" destId="{47EAB042-4D22-45E2-9085-1A961FE1712E}" srcOrd="0" destOrd="0" presId="urn:microsoft.com/office/officeart/2005/8/layout/hList1"/>
    <dgm:cxn modelId="{229E203A-B301-44D1-B421-03C0316AE5DA}" type="presOf" srcId="{4A33C572-AA2D-4206-8A0E-613060056B9F}" destId="{CEA730C9-060A-4CC6-A037-C6DE7BD3A168}" srcOrd="0" destOrd="1" presId="urn:microsoft.com/office/officeart/2005/8/layout/hList1"/>
    <dgm:cxn modelId="{B9145A3F-D9B4-4AE9-8318-B481D5D82DFB}" srcId="{F89B9B6F-0E89-4228-92D6-40623D4B2D5D}" destId="{594207DE-043F-4A6C-B743-44EB846DAF43}" srcOrd="2" destOrd="0" parTransId="{25E17F73-67B6-4FF5-952C-32A70032044F}" sibTransId="{9902E2A4-9BD3-49EF-822F-CCE934D2009D}"/>
    <dgm:cxn modelId="{E896445D-C6F3-46D5-A474-2F2BD73767AB}" type="presOf" srcId="{F89B9B6F-0E89-4228-92D6-40623D4B2D5D}" destId="{2B6E6DCD-284F-4A19-8E64-1319C8120B49}" srcOrd="0" destOrd="0" presId="urn:microsoft.com/office/officeart/2005/8/layout/hList1"/>
    <dgm:cxn modelId="{8B5DBB42-AD3D-4B4C-B0CE-6DF9293BF5BA}" type="presOf" srcId="{92584570-D4F6-426E-BE0B-689C61815A67}" destId="{CEA730C9-060A-4CC6-A037-C6DE7BD3A168}" srcOrd="0" destOrd="2" presId="urn:microsoft.com/office/officeart/2005/8/layout/hList1"/>
    <dgm:cxn modelId="{F46A5E6E-B181-4BAD-BD31-1A69D1CBE87D}" srcId="{6CE98114-AA23-4C2C-94F1-A682692B909A}" destId="{4A33C572-AA2D-4206-8A0E-613060056B9F}" srcOrd="1" destOrd="0" parTransId="{EE8E2979-E618-4A09-AA7F-6F452B566B9A}" sibTransId="{98C38718-C124-478A-BD96-EB95A62621EE}"/>
    <dgm:cxn modelId="{F7263281-F135-4115-9345-EC9FD73C181F}" type="presOf" srcId="{49FA874F-1734-4E93-8C25-9CB554BFFDDD}" destId="{CEA730C9-060A-4CC6-A037-C6DE7BD3A168}" srcOrd="0" destOrd="0" presId="urn:microsoft.com/office/officeart/2005/8/layout/hList1"/>
    <dgm:cxn modelId="{C416F68C-3C7B-49FA-8418-1D9CB3D3E9C0}" srcId="{FC83E6A3-90E9-44EB-9C84-3264B646DFD1}" destId="{6CE98114-AA23-4C2C-94F1-A682692B909A}" srcOrd="0" destOrd="0" parTransId="{895BC155-DF63-4C23-9752-719CDBC94705}" sibTransId="{F5A08D0B-E551-4B2B-92D7-297BE62A55A0}"/>
    <dgm:cxn modelId="{C0E86DCC-4819-44F2-8348-6F0605C5E4AA}" srcId="{FC83E6A3-90E9-44EB-9C84-3264B646DFD1}" destId="{F89B9B6F-0E89-4228-92D6-40623D4B2D5D}" srcOrd="1" destOrd="0" parTransId="{7DBC3747-D8B4-4074-8573-E05FD28B4E07}" sibTransId="{E32B05ED-AA82-4385-B668-05EBFBCEB7D9}"/>
    <dgm:cxn modelId="{262F27EC-C205-445A-B558-A4CE00A938F4}" srcId="{F89B9B6F-0E89-4228-92D6-40623D4B2D5D}" destId="{D51A09AD-0650-42AF-ADBA-52B84DD74083}" srcOrd="0" destOrd="0" parTransId="{B3866AA1-B765-447F-9BC8-EB46BB601338}" sibTransId="{C8A03D05-2655-45F7-9CA3-4708F1EE5F09}"/>
    <dgm:cxn modelId="{DDA222F7-093C-4DA9-9C68-DFD2F1335E0E}" type="presOf" srcId="{FC83E6A3-90E9-44EB-9C84-3264B646DFD1}" destId="{4B14D5A3-7AC9-445D-BBAB-2DAE0B1E1E09}" srcOrd="0" destOrd="0" presId="urn:microsoft.com/office/officeart/2005/8/layout/hList1"/>
    <dgm:cxn modelId="{909278FA-A9EA-494F-A653-F371025B1B52}" type="presOf" srcId="{594207DE-043F-4A6C-B743-44EB846DAF43}" destId="{47EAB042-4D22-45E2-9085-1A961FE1712E}" srcOrd="0" destOrd="2" presId="urn:microsoft.com/office/officeart/2005/8/layout/hList1"/>
    <dgm:cxn modelId="{D10CB1FB-C746-4051-AEE3-A04A844156CA}" srcId="{6CE98114-AA23-4C2C-94F1-A682692B909A}" destId="{92584570-D4F6-426E-BE0B-689C61815A67}" srcOrd="2" destOrd="0" parTransId="{A7BEDA8A-6D90-4075-800C-B0300D43466C}" sibTransId="{4F39D7FC-1743-4295-AEA9-6E9DCC21BFEF}"/>
    <dgm:cxn modelId="{975C5837-6AE9-4A06-9694-060C4A8BFB3D}" type="presParOf" srcId="{4B14D5A3-7AC9-445D-BBAB-2DAE0B1E1E09}" destId="{B02A4B88-3B0E-417B-8B6E-F9CC8FBB64A9}" srcOrd="0" destOrd="0" presId="urn:microsoft.com/office/officeart/2005/8/layout/hList1"/>
    <dgm:cxn modelId="{BB90F2F7-4CA7-40B7-9239-B79C0BED81CA}" type="presParOf" srcId="{B02A4B88-3B0E-417B-8B6E-F9CC8FBB64A9}" destId="{824FFF2A-6DCB-4FF8-AAD3-4D2B55812EB2}" srcOrd="0" destOrd="0" presId="urn:microsoft.com/office/officeart/2005/8/layout/hList1"/>
    <dgm:cxn modelId="{76D7CE04-2EB5-422E-87BE-324D6A0DE852}" type="presParOf" srcId="{B02A4B88-3B0E-417B-8B6E-F9CC8FBB64A9}" destId="{CEA730C9-060A-4CC6-A037-C6DE7BD3A168}" srcOrd="1" destOrd="0" presId="urn:microsoft.com/office/officeart/2005/8/layout/hList1"/>
    <dgm:cxn modelId="{4E8357B1-BFFB-41C1-933A-82E8D61B37C9}" type="presParOf" srcId="{4B14D5A3-7AC9-445D-BBAB-2DAE0B1E1E09}" destId="{9A01E1DE-F3B6-405D-94BE-46A4F18F4E81}" srcOrd="1" destOrd="0" presId="urn:microsoft.com/office/officeart/2005/8/layout/hList1"/>
    <dgm:cxn modelId="{E96117D6-09B8-4A78-816E-4F90FB2F35CE}" type="presParOf" srcId="{4B14D5A3-7AC9-445D-BBAB-2DAE0B1E1E09}" destId="{B3EFC6EF-F40D-4D36-A541-2EFAFE06B2A3}" srcOrd="2" destOrd="0" presId="urn:microsoft.com/office/officeart/2005/8/layout/hList1"/>
    <dgm:cxn modelId="{C32654A9-CCAB-44AF-AFFC-78A12F467C47}" type="presParOf" srcId="{B3EFC6EF-F40D-4D36-A541-2EFAFE06B2A3}" destId="{2B6E6DCD-284F-4A19-8E64-1319C8120B49}" srcOrd="0" destOrd="0" presId="urn:microsoft.com/office/officeart/2005/8/layout/hList1"/>
    <dgm:cxn modelId="{380FE787-D265-4E24-B6B6-27162FBF9203}" type="presParOf" srcId="{B3EFC6EF-F40D-4D36-A541-2EFAFE06B2A3}" destId="{47EAB042-4D22-45E2-9085-1A961FE1712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A72CB08-8CFC-4558-BCE7-4ACF41DCBBE9}"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8BB8B752-B615-4040-A91F-997C5CC45B49}">
      <dgm:prSet/>
      <dgm:spPr/>
      <dgm:t>
        <a:bodyPr/>
        <a:lstStyle/>
        <a:p>
          <a:r>
            <a:rPr lang="en-US" b="0" i="0" dirty="0"/>
            <a:t>Review competitors' awarded contracts: Examine previously awarded contracts to identify labor hours and Other Direct Costs (ODCs) if specified in the Request for Proposal (RFP).</a:t>
          </a:r>
          <a:endParaRPr lang="en-US" dirty="0"/>
        </a:p>
      </dgm:t>
    </dgm:pt>
    <dgm:pt modelId="{744CEDA9-1F8C-4B85-9DE6-32D485D09EAB}" type="parTrans" cxnId="{764B58F5-0A26-43D2-B554-AF40EE693A57}">
      <dgm:prSet/>
      <dgm:spPr/>
      <dgm:t>
        <a:bodyPr/>
        <a:lstStyle/>
        <a:p>
          <a:endParaRPr lang="en-US"/>
        </a:p>
      </dgm:t>
    </dgm:pt>
    <dgm:pt modelId="{3155F5B8-9039-4CAF-B906-803F63D4FEAF}" type="sibTrans" cxnId="{764B58F5-0A26-43D2-B554-AF40EE693A57}">
      <dgm:prSet phldrT="1" phldr="0"/>
      <dgm:spPr/>
      <dgm:t>
        <a:bodyPr/>
        <a:lstStyle/>
        <a:p>
          <a:r>
            <a:rPr lang="en-US" dirty="0"/>
            <a:t>1</a:t>
          </a:r>
        </a:p>
      </dgm:t>
    </dgm:pt>
    <dgm:pt modelId="{2439484A-EB22-4927-A589-D906590E1EC3}">
      <dgm:prSet/>
      <dgm:spPr/>
      <dgm:t>
        <a:bodyPr/>
        <a:lstStyle/>
        <a:p>
          <a:r>
            <a:rPr lang="en-US" b="0" i="0"/>
            <a:t>Extract ODC information: If ODCs are specified in the RFP, pull out the relevant data to isolate labor costs.</a:t>
          </a:r>
          <a:endParaRPr lang="en-US"/>
        </a:p>
      </dgm:t>
    </dgm:pt>
    <dgm:pt modelId="{C18B9329-9F0D-4652-A94A-BF3861364F6E}" type="parTrans" cxnId="{98EECD82-4C7C-4B77-A959-428173B4015E}">
      <dgm:prSet/>
      <dgm:spPr/>
      <dgm:t>
        <a:bodyPr/>
        <a:lstStyle/>
        <a:p>
          <a:endParaRPr lang="en-US"/>
        </a:p>
      </dgm:t>
    </dgm:pt>
    <dgm:pt modelId="{6FF8BE2E-4043-427B-AD7D-6ED18AAF88E4}" type="sibTrans" cxnId="{98EECD82-4C7C-4B77-A959-428173B4015E}">
      <dgm:prSet phldrT="2" phldr="0"/>
      <dgm:spPr/>
      <dgm:t>
        <a:bodyPr/>
        <a:lstStyle/>
        <a:p>
          <a:r>
            <a:rPr lang="en-US"/>
            <a:t>2</a:t>
          </a:r>
        </a:p>
      </dgm:t>
    </dgm:pt>
    <dgm:pt modelId="{89D19ABF-9F90-4B6B-B208-26FB973C3BE0}">
      <dgm:prSet/>
      <dgm:spPr/>
      <dgm:t>
        <a:bodyPr/>
        <a:lstStyle/>
        <a:p>
          <a:r>
            <a:rPr lang="en-US" b="0" i="0" dirty="0"/>
            <a:t>Extract labor hours: If labor hours are specified in the RFP, extract the relevant data to calculate the average labor rate.</a:t>
          </a:r>
          <a:endParaRPr lang="en-US" dirty="0"/>
        </a:p>
      </dgm:t>
    </dgm:pt>
    <dgm:pt modelId="{13E85D8E-4F93-4A92-96E0-42D8C8382146}" type="parTrans" cxnId="{41774AB3-7CB5-4088-86DE-50F8B53FDFB9}">
      <dgm:prSet/>
      <dgm:spPr/>
      <dgm:t>
        <a:bodyPr/>
        <a:lstStyle/>
        <a:p>
          <a:endParaRPr lang="en-US"/>
        </a:p>
      </dgm:t>
    </dgm:pt>
    <dgm:pt modelId="{62AA090F-4B6B-434D-974E-919A3C82FFB8}" type="sibTrans" cxnId="{41774AB3-7CB5-4088-86DE-50F8B53FDFB9}">
      <dgm:prSet phldrT="3" phldr="0"/>
      <dgm:spPr/>
      <dgm:t>
        <a:bodyPr/>
        <a:lstStyle/>
        <a:p>
          <a:r>
            <a:rPr lang="en-US" dirty="0"/>
            <a:t>3</a:t>
          </a:r>
        </a:p>
      </dgm:t>
    </dgm:pt>
    <dgm:pt modelId="{ADBAF8F9-84FF-42D7-BE85-943FEE4BA2C7}">
      <dgm:prSet/>
      <dgm:spPr/>
      <dgm:t>
        <a:bodyPr/>
        <a:lstStyle/>
        <a:p>
          <a:r>
            <a:rPr lang="en-US" b="0" i="0" dirty="0"/>
            <a:t>Calculate the winning average labor rate: Subtract the ODC amount from the awarded contract amount and then divide the result by the total labor hours.</a:t>
          </a:r>
          <a:endParaRPr lang="en-US" dirty="0"/>
        </a:p>
      </dgm:t>
    </dgm:pt>
    <dgm:pt modelId="{623D6709-579D-4528-AA26-3F361CD18A34}" type="parTrans" cxnId="{553FBEE9-E744-40B2-857B-791E6000B6D5}">
      <dgm:prSet/>
      <dgm:spPr/>
      <dgm:t>
        <a:bodyPr/>
        <a:lstStyle/>
        <a:p>
          <a:endParaRPr lang="en-US"/>
        </a:p>
      </dgm:t>
    </dgm:pt>
    <dgm:pt modelId="{DD7515CE-44FB-41A5-B6E5-A1A53F2AE880}" type="sibTrans" cxnId="{553FBEE9-E744-40B2-857B-791E6000B6D5}">
      <dgm:prSet phldrT="4" phldr="0"/>
      <dgm:spPr/>
      <dgm:t>
        <a:bodyPr/>
        <a:lstStyle/>
        <a:p>
          <a:endParaRPr lang="en-US"/>
        </a:p>
      </dgm:t>
    </dgm:pt>
    <dgm:pt modelId="{808B8B29-1A21-497C-9C35-F453CAFA5D1A}" type="pres">
      <dgm:prSet presAssocID="{6A72CB08-8CFC-4558-BCE7-4ACF41DCBBE9}" presName="Name0" presStyleCnt="0">
        <dgm:presLayoutVars>
          <dgm:dir/>
          <dgm:resizeHandles val="exact"/>
        </dgm:presLayoutVars>
      </dgm:prSet>
      <dgm:spPr/>
    </dgm:pt>
    <dgm:pt modelId="{15815B2C-77F9-45B5-B299-D62BFF95B3F3}" type="pres">
      <dgm:prSet presAssocID="{8BB8B752-B615-4040-A91F-997C5CC45B49}" presName="node" presStyleLbl="node1" presStyleIdx="0" presStyleCnt="4">
        <dgm:presLayoutVars>
          <dgm:bulletEnabled val="1"/>
        </dgm:presLayoutVars>
      </dgm:prSet>
      <dgm:spPr/>
    </dgm:pt>
    <dgm:pt modelId="{46B6029C-A844-4E12-A18E-07D8B897E3EE}" type="pres">
      <dgm:prSet presAssocID="{3155F5B8-9039-4CAF-B906-803F63D4FEAF}" presName="sibTrans" presStyleLbl="sibTrans1D1" presStyleIdx="0" presStyleCnt="3"/>
      <dgm:spPr/>
    </dgm:pt>
    <dgm:pt modelId="{BCCF5212-B486-4CEE-9E38-8059AF9F9739}" type="pres">
      <dgm:prSet presAssocID="{3155F5B8-9039-4CAF-B906-803F63D4FEAF}" presName="connectorText" presStyleLbl="sibTrans1D1" presStyleIdx="0" presStyleCnt="3"/>
      <dgm:spPr/>
    </dgm:pt>
    <dgm:pt modelId="{8F6DBB08-0B19-4F72-AA1E-92738163DBEB}" type="pres">
      <dgm:prSet presAssocID="{2439484A-EB22-4927-A589-D906590E1EC3}" presName="node" presStyleLbl="node1" presStyleIdx="1" presStyleCnt="4">
        <dgm:presLayoutVars>
          <dgm:bulletEnabled val="1"/>
        </dgm:presLayoutVars>
      </dgm:prSet>
      <dgm:spPr/>
    </dgm:pt>
    <dgm:pt modelId="{E3842B0C-5A58-4BEC-96EE-45314F19FB0B}" type="pres">
      <dgm:prSet presAssocID="{6FF8BE2E-4043-427B-AD7D-6ED18AAF88E4}" presName="sibTrans" presStyleLbl="sibTrans1D1" presStyleIdx="1" presStyleCnt="3"/>
      <dgm:spPr/>
    </dgm:pt>
    <dgm:pt modelId="{E707B2E3-C6E6-4D4B-90A4-34530BF51F8E}" type="pres">
      <dgm:prSet presAssocID="{6FF8BE2E-4043-427B-AD7D-6ED18AAF88E4}" presName="connectorText" presStyleLbl="sibTrans1D1" presStyleIdx="1" presStyleCnt="3"/>
      <dgm:spPr/>
    </dgm:pt>
    <dgm:pt modelId="{FD9323CE-3D83-42AB-90DB-2B17FE296610}" type="pres">
      <dgm:prSet presAssocID="{89D19ABF-9F90-4B6B-B208-26FB973C3BE0}" presName="node" presStyleLbl="node1" presStyleIdx="2" presStyleCnt="4">
        <dgm:presLayoutVars>
          <dgm:bulletEnabled val="1"/>
        </dgm:presLayoutVars>
      </dgm:prSet>
      <dgm:spPr/>
    </dgm:pt>
    <dgm:pt modelId="{882B89F9-D59F-4C38-B99C-837EFB639238}" type="pres">
      <dgm:prSet presAssocID="{62AA090F-4B6B-434D-974E-919A3C82FFB8}" presName="sibTrans" presStyleLbl="sibTrans1D1" presStyleIdx="2" presStyleCnt="3"/>
      <dgm:spPr/>
    </dgm:pt>
    <dgm:pt modelId="{A094ACB7-0CFA-4A81-BACD-DE847A57FA08}" type="pres">
      <dgm:prSet presAssocID="{62AA090F-4B6B-434D-974E-919A3C82FFB8}" presName="connectorText" presStyleLbl="sibTrans1D1" presStyleIdx="2" presStyleCnt="3"/>
      <dgm:spPr/>
    </dgm:pt>
    <dgm:pt modelId="{6EFD35FB-5023-4A85-A3A6-8E7375B22DEF}" type="pres">
      <dgm:prSet presAssocID="{ADBAF8F9-84FF-42D7-BE85-943FEE4BA2C7}" presName="node" presStyleLbl="node1" presStyleIdx="3" presStyleCnt="4" custLinFactNeighborY="-8932">
        <dgm:presLayoutVars>
          <dgm:bulletEnabled val="1"/>
        </dgm:presLayoutVars>
      </dgm:prSet>
      <dgm:spPr/>
    </dgm:pt>
  </dgm:ptLst>
  <dgm:cxnLst>
    <dgm:cxn modelId="{FB88D304-D873-440B-B616-D45D72447C07}" type="presOf" srcId="{89D19ABF-9F90-4B6B-B208-26FB973C3BE0}" destId="{FD9323CE-3D83-42AB-90DB-2B17FE296610}" srcOrd="0" destOrd="0" presId="urn:microsoft.com/office/officeart/2016/7/layout/RepeatingBendingProcessNew"/>
    <dgm:cxn modelId="{D10A1C30-6619-4EFD-AD38-B25D2B1356D7}" type="presOf" srcId="{8BB8B752-B615-4040-A91F-997C5CC45B49}" destId="{15815B2C-77F9-45B5-B299-D62BFF95B3F3}" srcOrd="0" destOrd="0" presId="urn:microsoft.com/office/officeart/2016/7/layout/RepeatingBendingProcessNew"/>
    <dgm:cxn modelId="{390C3F30-4D71-4220-B864-A8A0E63C8F46}" type="presOf" srcId="{3155F5B8-9039-4CAF-B906-803F63D4FEAF}" destId="{BCCF5212-B486-4CEE-9E38-8059AF9F9739}" srcOrd="1" destOrd="0" presId="urn:microsoft.com/office/officeart/2016/7/layout/RepeatingBendingProcessNew"/>
    <dgm:cxn modelId="{55CE2047-D89C-422D-8722-499AB6D83E79}" type="presOf" srcId="{6FF8BE2E-4043-427B-AD7D-6ED18AAF88E4}" destId="{E707B2E3-C6E6-4D4B-90A4-34530BF51F8E}" srcOrd="1" destOrd="0" presId="urn:microsoft.com/office/officeart/2016/7/layout/RepeatingBendingProcessNew"/>
    <dgm:cxn modelId="{05DE2C5A-8A15-4BE9-AE87-029E792BCDB0}" type="presOf" srcId="{3155F5B8-9039-4CAF-B906-803F63D4FEAF}" destId="{46B6029C-A844-4E12-A18E-07D8B897E3EE}" srcOrd="0" destOrd="0" presId="urn:microsoft.com/office/officeart/2016/7/layout/RepeatingBendingProcessNew"/>
    <dgm:cxn modelId="{1534F581-C536-4D43-BCDD-554198A8E4DF}" type="presOf" srcId="{6A72CB08-8CFC-4558-BCE7-4ACF41DCBBE9}" destId="{808B8B29-1A21-497C-9C35-F453CAFA5D1A}" srcOrd="0" destOrd="0" presId="urn:microsoft.com/office/officeart/2016/7/layout/RepeatingBendingProcessNew"/>
    <dgm:cxn modelId="{98EECD82-4C7C-4B77-A959-428173B4015E}" srcId="{6A72CB08-8CFC-4558-BCE7-4ACF41DCBBE9}" destId="{2439484A-EB22-4927-A589-D906590E1EC3}" srcOrd="1" destOrd="0" parTransId="{C18B9329-9F0D-4652-A94A-BF3861364F6E}" sibTransId="{6FF8BE2E-4043-427B-AD7D-6ED18AAF88E4}"/>
    <dgm:cxn modelId="{41774AB3-7CB5-4088-86DE-50F8B53FDFB9}" srcId="{6A72CB08-8CFC-4558-BCE7-4ACF41DCBBE9}" destId="{89D19ABF-9F90-4B6B-B208-26FB973C3BE0}" srcOrd="2" destOrd="0" parTransId="{13E85D8E-4F93-4A92-96E0-42D8C8382146}" sibTransId="{62AA090F-4B6B-434D-974E-919A3C82FFB8}"/>
    <dgm:cxn modelId="{34351AC5-13D4-4652-8393-0E4C02D4A7DE}" type="presOf" srcId="{ADBAF8F9-84FF-42D7-BE85-943FEE4BA2C7}" destId="{6EFD35FB-5023-4A85-A3A6-8E7375B22DEF}" srcOrd="0" destOrd="0" presId="urn:microsoft.com/office/officeart/2016/7/layout/RepeatingBendingProcessNew"/>
    <dgm:cxn modelId="{570410DA-4525-4E30-8796-023CA78B3814}" type="presOf" srcId="{62AA090F-4B6B-434D-974E-919A3C82FFB8}" destId="{A094ACB7-0CFA-4A81-BACD-DE847A57FA08}" srcOrd="1" destOrd="0" presId="urn:microsoft.com/office/officeart/2016/7/layout/RepeatingBendingProcessNew"/>
    <dgm:cxn modelId="{146E48E3-549E-4839-81C5-83374B8CA9ED}" type="presOf" srcId="{6FF8BE2E-4043-427B-AD7D-6ED18AAF88E4}" destId="{E3842B0C-5A58-4BEC-96EE-45314F19FB0B}" srcOrd="0" destOrd="0" presId="urn:microsoft.com/office/officeart/2016/7/layout/RepeatingBendingProcessNew"/>
    <dgm:cxn modelId="{6BC1EDE5-A3BB-4FF8-B522-8BE03C930581}" type="presOf" srcId="{2439484A-EB22-4927-A589-D906590E1EC3}" destId="{8F6DBB08-0B19-4F72-AA1E-92738163DBEB}" srcOrd="0" destOrd="0" presId="urn:microsoft.com/office/officeart/2016/7/layout/RepeatingBendingProcessNew"/>
    <dgm:cxn modelId="{553FBEE9-E744-40B2-857B-791E6000B6D5}" srcId="{6A72CB08-8CFC-4558-BCE7-4ACF41DCBBE9}" destId="{ADBAF8F9-84FF-42D7-BE85-943FEE4BA2C7}" srcOrd="3" destOrd="0" parTransId="{623D6709-579D-4528-AA26-3F361CD18A34}" sibTransId="{DD7515CE-44FB-41A5-B6E5-A1A53F2AE880}"/>
    <dgm:cxn modelId="{764B58F5-0A26-43D2-B554-AF40EE693A57}" srcId="{6A72CB08-8CFC-4558-BCE7-4ACF41DCBBE9}" destId="{8BB8B752-B615-4040-A91F-997C5CC45B49}" srcOrd="0" destOrd="0" parTransId="{744CEDA9-1F8C-4B85-9DE6-32D485D09EAB}" sibTransId="{3155F5B8-9039-4CAF-B906-803F63D4FEAF}"/>
    <dgm:cxn modelId="{EEB48CF9-CDC0-4655-AAC7-97542A9D12CA}" type="presOf" srcId="{62AA090F-4B6B-434D-974E-919A3C82FFB8}" destId="{882B89F9-D59F-4C38-B99C-837EFB639238}" srcOrd="0" destOrd="0" presId="urn:microsoft.com/office/officeart/2016/7/layout/RepeatingBendingProcessNew"/>
    <dgm:cxn modelId="{DB42596C-5742-439B-8244-B28C308E812E}" type="presParOf" srcId="{808B8B29-1A21-497C-9C35-F453CAFA5D1A}" destId="{15815B2C-77F9-45B5-B299-D62BFF95B3F3}" srcOrd="0" destOrd="0" presId="urn:microsoft.com/office/officeart/2016/7/layout/RepeatingBendingProcessNew"/>
    <dgm:cxn modelId="{F0A74704-6BC6-4BAA-A38A-E1B8B973B956}" type="presParOf" srcId="{808B8B29-1A21-497C-9C35-F453CAFA5D1A}" destId="{46B6029C-A844-4E12-A18E-07D8B897E3EE}" srcOrd="1" destOrd="0" presId="urn:microsoft.com/office/officeart/2016/7/layout/RepeatingBendingProcessNew"/>
    <dgm:cxn modelId="{63B2F908-13A8-4487-BD5E-D9D7B9D1A09C}" type="presParOf" srcId="{46B6029C-A844-4E12-A18E-07D8B897E3EE}" destId="{BCCF5212-B486-4CEE-9E38-8059AF9F9739}" srcOrd="0" destOrd="0" presId="urn:microsoft.com/office/officeart/2016/7/layout/RepeatingBendingProcessNew"/>
    <dgm:cxn modelId="{661D3040-2E0E-4A24-9A26-B12DF4439A3B}" type="presParOf" srcId="{808B8B29-1A21-497C-9C35-F453CAFA5D1A}" destId="{8F6DBB08-0B19-4F72-AA1E-92738163DBEB}" srcOrd="2" destOrd="0" presId="urn:microsoft.com/office/officeart/2016/7/layout/RepeatingBendingProcessNew"/>
    <dgm:cxn modelId="{1B3662F5-57C7-4F59-A05E-FBB0335D7AA7}" type="presParOf" srcId="{808B8B29-1A21-497C-9C35-F453CAFA5D1A}" destId="{E3842B0C-5A58-4BEC-96EE-45314F19FB0B}" srcOrd="3" destOrd="0" presId="urn:microsoft.com/office/officeart/2016/7/layout/RepeatingBendingProcessNew"/>
    <dgm:cxn modelId="{5C8F12D6-7C95-4537-A70E-95CB3502E646}" type="presParOf" srcId="{E3842B0C-5A58-4BEC-96EE-45314F19FB0B}" destId="{E707B2E3-C6E6-4D4B-90A4-34530BF51F8E}" srcOrd="0" destOrd="0" presId="urn:microsoft.com/office/officeart/2016/7/layout/RepeatingBendingProcessNew"/>
    <dgm:cxn modelId="{D6A36C6F-C03A-4FA0-9C75-0C91CD1B49AD}" type="presParOf" srcId="{808B8B29-1A21-497C-9C35-F453CAFA5D1A}" destId="{FD9323CE-3D83-42AB-90DB-2B17FE296610}" srcOrd="4" destOrd="0" presId="urn:microsoft.com/office/officeart/2016/7/layout/RepeatingBendingProcessNew"/>
    <dgm:cxn modelId="{01198E2F-B59F-4CB6-BC79-FF438ABA789C}" type="presParOf" srcId="{808B8B29-1A21-497C-9C35-F453CAFA5D1A}" destId="{882B89F9-D59F-4C38-B99C-837EFB639238}" srcOrd="5" destOrd="0" presId="urn:microsoft.com/office/officeart/2016/7/layout/RepeatingBendingProcessNew"/>
    <dgm:cxn modelId="{0AF302EB-6E6D-4C90-A0EF-CC1B287A6A67}" type="presParOf" srcId="{882B89F9-D59F-4C38-B99C-837EFB639238}" destId="{A094ACB7-0CFA-4A81-BACD-DE847A57FA08}" srcOrd="0" destOrd="0" presId="urn:microsoft.com/office/officeart/2016/7/layout/RepeatingBendingProcessNew"/>
    <dgm:cxn modelId="{61FDD96A-C298-49AE-8BEB-0BB0299DBAE7}" type="presParOf" srcId="{808B8B29-1A21-497C-9C35-F453CAFA5D1A}" destId="{6EFD35FB-5023-4A85-A3A6-8E7375B22DEF}" srcOrd="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5B454A9-DF33-437A-9DD0-F6F21072BA86}"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84DDD57D-E90C-4A71-B611-7D0937A07B7A}">
      <dgm:prSet/>
      <dgm:spPr/>
      <dgm:t>
        <a:bodyPr/>
        <a:lstStyle/>
        <a:p>
          <a:r>
            <a:rPr lang="en-US" dirty="0"/>
            <a:t>Based on the PTC, develop a compliant solution that meets but doesn’t exceed the requirements</a:t>
          </a:r>
        </a:p>
      </dgm:t>
    </dgm:pt>
    <dgm:pt modelId="{0BF120FD-8ACC-47F9-891E-8BD5C70153AA}" type="parTrans" cxnId="{85FA436C-603A-4C45-AE6F-381DD5E1B677}">
      <dgm:prSet/>
      <dgm:spPr/>
      <dgm:t>
        <a:bodyPr/>
        <a:lstStyle/>
        <a:p>
          <a:endParaRPr lang="en-US"/>
        </a:p>
      </dgm:t>
    </dgm:pt>
    <dgm:pt modelId="{C9C7A47A-E1A4-49EB-8302-30F8D0B635CE}" type="sibTrans" cxnId="{85FA436C-603A-4C45-AE6F-381DD5E1B677}">
      <dgm:prSet/>
      <dgm:spPr/>
      <dgm:t>
        <a:bodyPr/>
        <a:lstStyle/>
        <a:p>
          <a:endParaRPr lang="en-US"/>
        </a:p>
      </dgm:t>
    </dgm:pt>
    <dgm:pt modelId="{036CA382-8A40-4549-A53B-8A1F81112072}">
      <dgm:prSet/>
      <dgm:spPr/>
      <dgm:t>
        <a:bodyPr/>
        <a:lstStyle/>
        <a:p>
          <a:r>
            <a:rPr lang="en-US"/>
            <a:t>Create the baseline of the solution that enables  you to compare postulated competitors’ solutions with yours</a:t>
          </a:r>
        </a:p>
      </dgm:t>
    </dgm:pt>
    <dgm:pt modelId="{554C2BC3-533C-47CC-9E15-5D132B1A8855}" type="parTrans" cxnId="{D05A120D-8E6D-4912-9EDB-8FABE6287725}">
      <dgm:prSet/>
      <dgm:spPr/>
      <dgm:t>
        <a:bodyPr/>
        <a:lstStyle/>
        <a:p>
          <a:endParaRPr lang="en-US"/>
        </a:p>
      </dgm:t>
    </dgm:pt>
    <dgm:pt modelId="{BC6BE041-CC9B-455C-A693-D6E0672194AF}" type="sibTrans" cxnId="{D05A120D-8E6D-4912-9EDB-8FABE6287725}">
      <dgm:prSet/>
      <dgm:spPr/>
      <dgm:t>
        <a:bodyPr/>
        <a:lstStyle/>
        <a:p>
          <a:endParaRPr lang="en-US"/>
        </a:p>
      </dgm:t>
    </dgm:pt>
    <dgm:pt modelId="{0845C285-1272-4030-88FD-48AB0BD746A0}">
      <dgm:prSet/>
      <dgm:spPr/>
      <dgm:t>
        <a:bodyPr/>
        <a:lstStyle/>
        <a:p>
          <a:r>
            <a:rPr lang="en-US"/>
            <a:t>Focus on cost elements, not price</a:t>
          </a:r>
        </a:p>
      </dgm:t>
    </dgm:pt>
    <dgm:pt modelId="{57D463D7-672C-404D-8BD5-72A82C5213FE}" type="parTrans" cxnId="{5D24A2DE-C0AE-4703-ABAD-6BDA5966D51D}">
      <dgm:prSet/>
      <dgm:spPr/>
      <dgm:t>
        <a:bodyPr/>
        <a:lstStyle/>
        <a:p>
          <a:endParaRPr lang="en-US"/>
        </a:p>
      </dgm:t>
    </dgm:pt>
    <dgm:pt modelId="{8A418EEB-C825-4F5C-8C10-C439BB6B72F3}" type="sibTrans" cxnId="{5D24A2DE-C0AE-4703-ABAD-6BDA5966D51D}">
      <dgm:prSet/>
      <dgm:spPr/>
      <dgm:t>
        <a:bodyPr/>
        <a:lstStyle/>
        <a:p>
          <a:endParaRPr lang="en-US"/>
        </a:p>
      </dgm:t>
    </dgm:pt>
    <dgm:pt modelId="{FBDEC60C-5DF7-4A1A-86B1-862B48761C28}">
      <dgm:prSet/>
      <dgm:spPr/>
      <dgm:t>
        <a:bodyPr/>
        <a:lstStyle/>
        <a:p>
          <a:r>
            <a:rPr lang="en-US"/>
            <a:t>Define labor categories and location-based salaries</a:t>
          </a:r>
        </a:p>
      </dgm:t>
    </dgm:pt>
    <dgm:pt modelId="{2EC66E12-C9D2-40B2-9B12-B822BD0DE9FC}" type="parTrans" cxnId="{C77B5D60-1D40-4DD8-A4AE-BDCEF1F1B63A}">
      <dgm:prSet/>
      <dgm:spPr/>
      <dgm:t>
        <a:bodyPr/>
        <a:lstStyle/>
        <a:p>
          <a:endParaRPr lang="en-US"/>
        </a:p>
      </dgm:t>
    </dgm:pt>
    <dgm:pt modelId="{7C372B75-2AAF-448E-B73E-62524F85D539}" type="sibTrans" cxnId="{C77B5D60-1D40-4DD8-A4AE-BDCEF1F1B63A}">
      <dgm:prSet/>
      <dgm:spPr/>
      <dgm:t>
        <a:bodyPr/>
        <a:lstStyle/>
        <a:p>
          <a:endParaRPr lang="en-US"/>
        </a:p>
      </dgm:t>
    </dgm:pt>
    <dgm:pt modelId="{AA66369B-AA19-421A-AC8F-108EAC0DA36F}">
      <dgm:prSet/>
      <dgm:spPr/>
      <dgm:t>
        <a:bodyPr/>
        <a:lstStyle/>
        <a:p>
          <a:r>
            <a:rPr lang="en-US" dirty="0"/>
            <a:t>Assess evaluation criteria, determine price competitiveness by each competitor</a:t>
          </a:r>
        </a:p>
      </dgm:t>
    </dgm:pt>
    <dgm:pt modelId="{DDEC2818-E54E-4956-A133-D0E5482616A7}" type="parTrans" cxnId="{1953BC62-73A5-4D29-AA03-23F6DDF90382}">
      <dgm:prSet/>
      <dgm:spPr/>
      <dgm:t>
        <a:bodyPr/>
        <a:lstStyle/>
        <a:p>
          <a:endParaRPr lang="en-US"/>
        </a:p>
      </dgm:t>
    </dgm:pt>
    <dgm:pt modelId="{ADFC25E4-335A-48AD-88E6-20BA4B0735FB}" type="sibTrans" cxnId="{1953BC62-73A5-4D29-AA03-23F6DDF90382}">
      <dgm:prSet/>
      <dgm:spPr/>
      <dgm:t>
        <a:bodyPr/>
        <a:lstStyle/>
        <a:p>
          <a:endParaRPr lang="en-US"/>
        </a:p>
      </dgm:t>
    </dgm:pt>
    <dgm:pt modelId="{D7C12D64-4C6C-4C5C-97BA-A345DF9029CB}">
      <dgm:prSet/>
      <dgm:spPr/>
      <dgm:t>
        <a:bodyPr/>
        <a:lstStyle/>
        <a:p>
          <a:r>
            <a:rPr lang="en-US" dirty="0"/>
            <a:t>Develop price to win model, model what if scenarios by each competitor</a:t>
          </a:r>
        </a:p>
      </dgm:t>
    </dgm:pt>
    <dgm:pt modelId="{333DF9D2-F457-4127-A99E-BDF133478648}" type="parTrans" cxnId="{381DDE22-D5EE-43EF-A8CD-E849D0F5B3A7}">
      <dgm:prSet/>
      <dgm:spPr/>
      <dgm:t>
        <a:bodyPr/>
        <a:lstStyle/>
        <a:p>
          <a:endParaRPr lang="en-US"/>
        </a:p>
      </dgm:t>
    </dgm:pt>
    <dgm:pt modelId="{C79C24DA-8917-4ECE-8945-CF8835F623D3}" type="sibTrans" cxnId="{381DDE22-D5EE-43EF-A8CD-E849D0F5B3A7}">
      <dgm:prSet/>
      <dgm:spPr/>
      <dgm:t>
        <a:bodyPr/>
        <a:lstStyle/>
        <a:p>
          <a:endParaRPr lang="en-US"/>
        </a:p>
      </dgm:t>
    </dgm:pt>
    <dgm:pt modelId="{66DF61AF-829D-4723-9B74-8BE72A6A9991}">
      <dgm:prSet/>
      <dgm:spPr/>
      <dgm:t>
        <a:bodyPr/>
        <a:lstStyle/>
        <a:p>
          <a:r>
            <a:rPr lang="en-US" dirty="0"/>
            <a:t>Construct Work Breakdown Structure for BOE development</a:t>
          </a:r>
        </a:p>
      </dgm:t>
    </dgm:pt>
    <dgm:pt modelId="{82BCC99B-DFB5-44B9-A8BB-D071C388914E}" type="parTrans" cxnId="{64A3A31E-869B-4D46-ADCA-78B1A69F2EE2}">
      <dgm:prSet/>
      <dgm:spPr/>
      <dgm:t>
        <a:bodyPr/>
        <a:lstStyle/>
        <a:p>
          <a:endParaRPr lang="en-US"/>
        </a:p>
      </dgm:t>
    </dgm:pt>
    <dgm:pt modelId="{3F6398D2-3F94-49FE-9171-298E8DAB4A90}" type="sibTrans" cxnId="{64A3A31E-869B-4D46-ADCA-78B1A69F2EE2}">
      <dgm:prSet/>
      <dgm:spPr/>
      <dgm:t>
        <a:bodyPr/>
        <a:lstStyle/>
        <a:p>
          <a:endParaRPr lang="en-US"/>
        </a:p>
      </dgm:t>
    </dgm:pt>
    <dgm:pt modelId="{0270ABDF-74AF-4B43-B245-E2CD1046D0AB}">
      <dgm:prSet/>
      <dgm:spPr/>
      <dgm:t>
        <a:bodyPr/>
        <a:lstStyle/>
        <a:p>
          <a:r>
            <a:rPr lang="en-US" dirty="0"/>
            <a:t>Conduct high-level Basis of Estimates (BOE), and identify where the risk levers are</a:t>
          </a:r>
        </a:p>
      </dgm:t>
    </dgm:pt>
    <dgm:pt modelId="{A95C5E3A-3523-482A-B784-A4907DC46313}" type="parTrans" cxnId="{9F222705-2832-4728-A316-B2123EF2207F}">
      <dgm:prSet/>
      <dgm:spPr/>
      <dgm:t>
        <a:bodyPr/>
        <a:lstStyle/>
        <a:p>
          <a:endParaRPr lang="en-US"/>
        </a:p>
      </dgm:t>
    </dgm:pt>
    <dgm:pt modelId="{8A52DFF1-3F9D-4F1D-8E07-513DFF351E14}" type="sibTrans" cxnId="{9F222705-2832-4728-A316-B2123EF2207F}">
      <dgm:prSet/>
      <dgm:spPr/>
      <dgm:t>
        <a:bodyPr/>
        <a:lstStyle/>
        <a:p>
          <a:endParaRPr lang="en-US"/>
        </a:p>
      </dgm:t>
    </dgm:pt>
    <dgm:pt modelId="{836756BB-A865-4770-9AF6-2CAC7BCAF918}">
      <dgm:prSet/>
      <dgm:spPr/>
      <dgm:t>
        <a:bodyPr/>
        <a:lstStyle/>
        <a:p>
          <a:r>
            <a:rPr lang="en-US" dirty="0"/>
            <a:t>Assess materials and subcontracting cost (at a high level)</a:t>
          </a:r>
        </a:p>
      </dgm:t>
    </dgm:pt>
    <dgm:pt modelId="{9AC1CE41-A2F6-4871-8D71-FD75ACB9F1F3}" type="parTrans" cxnId="{CFFA0CF3-DEEB-4D77-8904-8188611F1652}">
      <dgm:prSet/>
      <dgm:spPr/>
      <dgm:t>
        <a:bodyPr/>
        <a:lstStyle/>
        <a:p>
          <a:endParaRPr lang="en-US"/>
        </a:p>
      </dgm:t>
    </dgm:pt>
    <dgm:pt modelId="{DA8AE46D-4A54-4B1F-91BE-CB0C410AB266}" type="sibTrans" cxnId="{CFFA0CF3-DEEB-4D77-8904-8188611F1652}">
      <dgm:prSet/>
      <dgm:spPr/>
      <dgm:t>
        <a:bodyPr/>
        <a:lstStyle/>
        <a:p>
          <a:endParaRPr lang="en-US"/>
        </a:p>
      </dgm:t>
    </dgm:pt>
    <dgm:pt modelId="{7A5BDD23-BAF3-4B63-A77B-D1C2BA3A9CCA}" type="pres">
      <dgm:prSet presAssocID="{B5B454A9-DF33-437A-9DD0-F6F21072BA86}" presName="Name0" presStyleCnt="0">
        <dgm:presLayoutVars>
          <dgm:dir/>
          <dgm:resizeHandles val="exact"/>
        </dgm:presLayoutVars>
      </dgm:prSet>
      <dgm:spPr/>
    </dgm:pt>
    <dgm:pt modelId="{D78F5151-7357-4059-84AC-255A1209AC93}" type="pres">
      <dgm:prSet presAssocID="{84DDD57D-E90C-4A71-B611-7D0937A07B7A}" presName="node" presStyleLbl="node1" presStyleIdx="0" presStyleCnt="9">
        <dgm:presLayoutVars>
          <dgm:bulletEnabled val="1"/>
        </dgm:presLayoutVars>
      </dgm:prSet>
      <dgm:spPr/>
    </dgm:pt>
    <dgm:pt modelId="{5720BC80-CBE1-4B74-8341-23F5E9CE55CD}" type="pres">
      <dgm:prSet presAssocID="{C9C7A47A-E1A4-49EB-8302-30F8D0B635CE}" presName="sibTrans" presStyleLbl="sibTrans1D1" presStyleIdx="0" presStyleCnt="8"/>
      <dgm:spPr/>
    </dgm:pt>
    <dgm:pt modelId="{D3D81C17-9DA1-4355-8E52-BF0A46A68F12}" type="pres">
      <dgm:prSet presAssocID="{C9C7A47A-E1A4-49EB-8302-30F8D0B635CE}" presName="connectorText" presStyleLbl="sibTrans1D1" presStyleIdx="0" presStyleCnt="8"/>
      <dgm:spPr/>
    </dgm:pt>
    <dgm:pt modelId="{D9D30B38-6ED0-4C95-9844-F62A6CFA1D39}" type="pres">
      <dgm:prSet presAssocID="{036CA382-8A40-4549-A53B-8A1F81112072}" presName="node" presStyleLbl="node1" presStyleIdx="1" presStyleCnt="9">
        <dgm:presLayoutVars>
          <dgm:bulletEnabled val="1"/>
        </dgm:presLayoutVars>
      </dgm:prSet>
      <dgm:spPr/>
    </dgm:pt>
    <dgm:pt modelId="{C9FF018F-1649-4791-92CD-5CCE21A44D2B}" type="pres">
      <dgm:prSet presAssocID="{BC6BE041-CC9B-455C-A693-D6E0672194AF}" presName="sibTrans" presStyleLbl="sibTrans1D1" presStyleIdx="1" presStyleCnt="8"/>
      <dgm:spPr/>
    </dgm:pt>
    <dgm:pt modelId="{0F10DC0D-2DE7-4440-97BE-7A22D2E2C932}" type="pres">
      <dgm:prSet presAssocID="{BC6BE041-CC9B-455C-A693-D6E0672194AF}" presName="connectorText" presStyleLbl="sibTrans1D1" presStyleIdx="1" presStyleCnt="8"/>
      <dgm:spPr/>
    </dgm:pt>
    <dgm:pt modelId="{B5F51702-2933-4F92-8B03-F4E33A8EBF26}" type="pres">
      <dgm:prSet presAssocID="{0845C285-1272-4030-88FD-48AB0BD746A0}" presName="node" presStyleLbl="node1" presStyleIdx="2" presStyleCnt="9">
        <dgm:presLayoutVars>
          <dgm:bulletEnabled val="1"/>
        </dgm:presLayoutVars>
      </dgm:prSet>
      <dgm:spPr/>
    </dgm:pt>
    <dgm:pt modelId="{55410377-9776-48B1-A798-2EEF24931A60}" type="pres">
      <dgm:prSet presAssocID="{8A418EEB-C825-4F5C-8C10-C439BB6B72F3}" presName="sibTrans" presStyleLbl="sibTrans1D1" presStyleIdx="2" presStyleCnt="8"/>
      <dgm:spPr/>
    </dgm:pt>
    <dgm:pt modelId="{823BBE2F-7EF9-4A85-949F-91BDF19B9FA9}" type="pres">
      <dgm:prSet presAssocID="{8A418EEB-C825-4F5C-8C10-C439BB6B72F3}" presName="connectorText" presStyleLbl="sibTrans1D1" presStyleIdx="2" presStyleCnt="8"/>
      <dgm:spPr/>
    </dgm:pt>
    <dgm:pt modelId="{8C830198-A0E8-4B0A-8C19-E24CD1B75A2C}" type="pres">
      <dgm:prSet presAssocID="{FBDEC60C-5DF7-4A1A-86B1-862B48761C28}" presName="node" presStyleLbl="node1" presStyleIdx="3" presStyleCnt="9">
        <dgm:presLayoutVars>
          <dgm:bulletEnabled val="1"/>
        </dgm:presLayoutVars>
      </dgm:prSet>
      <dgm:spPr/>
    </dgm:pt>
    <dgm:pt modelId="{761983A4-B38B-4B52-8A05-25516AEEE803}" type="pres">
      <dgm:prSet presAssocID="{7C372B75-2AAF-448E-B73E-62524F85D539}" presName="sibTrans" presStyleLbl="sibTrans1D1" presStyleIdx="3" presStyleCnt="8"/>
      <dgm:spPr/>
    </dgm:pt>
    <dgm:pt modelId="{43203E25-AA93-4BA1-9B6C-A9E5EAC2FF66}" type="pres">
      <dgm:prSet presAssocID="{7C372B75-2AAF-448E-B73E-62524F85D539}" presName="connectorText" presStyleLbl="sibTrans1D1" presStyleIdx="3" presStyleCnt="8"/>
      <dgm:spPr/>
    </dgm:pt>
    <dgm:pt modelId="{191FD444-EF53-4285-981F-531ADBE7BBFB}" type="pres">
      <dgm:prSet presAssocID="{AA66369B-AA19-421A-AC8F-108EAC0DA36F}" presName="node" presStyleLbl="node1" presStyleIdx="4" presStyleCnt="9">
        <dgm:presLayoutVars>
          <dgm:bulletEnabled val="1"/>
        </dgm:presLayoutVars>
      </dgm:prSet>
      <dgm:spPr/>
    </dgm:pt>
    <dgm:pt modelId="{280B51AE-901E-4094-B1ED-B13AF165997F}" type="pres">
      <dgm:prSet presAssocID="{ADFC25E4-335A-48AD-88E6-20BA4B0735FB}" presName="sibTrans" presStyleLbl="sibTrans1D1" presStyleIdx="4" presStyleCnt="8"/>
      <dgm:spPr/>
    </dgm:pt>
    <dgm:pt modelId="{5C3ED343-8DD8-4C48-A915-DF2D83932C95}" type="pres">
      <dgm:prSet presAssocID="{ADFC25E4-335A-48AD-88E6-20BA4B0735FB}" presName="connectorText" presStyleLbl="sibTrans1D1" presStyleIdx="4" presStyleCnt="8"/>
      <dgm:spPr/>
    </dgm:pt>
    <dgm:pt modelId="{465463D7-92C1-4EA5-9725-F664BD585D35}" type="pres">
      <dgm:prSet presAssocID="{D7C12D64-4C6C-4C5C-97BA-A345DF9029CB}" presName="node" presStyleLbl="node1" presStyleIdx="5" presStyleCnt="9">
        <dgm:presLayoutVars>
          <dgm:bulletEnabled val="1"/>
        </dgm:presLayoutVars>
      </dgm:prSet>
      <dgm:spPr/>
    </dgm:pt>
    <dgm:pt modelId="{B814AB53-F337-4973-B6E2-C487890912C7}" type="pres">
      <dgm:prSet presAssocID="{C79C24DA-8917-4ECE-8945-CF8835F623D3}" presName="sibTrans" presStyleLbl="sibTrans1D1" presStyleIdx="5" presStyleCnt="8"/>
      <dgm:spPr/>
    </dgm:pt>
    <dgm:pt modelId="{6FEE5C9B-D462-4C92-8151-7115D86F9D1E}" type="pres">
      <dgm:prSet presAssocID="{C79C24DA-8917-4ECE-8945-CF8835F623D3}" presName="connectorText" presStyleLbl="sibTrans1D1" presStyleIdx="5" presStyleCnt="8"/>
      <dgm:spPr/>
    </dgm:pt>
    <dgm:pt modelId="{2FBEEE98-7689-47A9-A99D-9A5031722E8F}" type="pres">
      <dgm:prSet presAssocID="{66DF61AF-829D-4723-9B74-8BE72A6A9991}" presName="node" presStyleLbl="node1" presStyleIdx="6" presStyleCnt="9">
        <dgm:presLayoutVars>
          <dgm:bulletEnabled val="1"/>
        </dgm:presLayoutVars>
      </dgm:prSet>
      <dgm:spPr/>
    </dgm:pt>
    <dgm:pt modelId="{A734FC1B-9DB1-4A2D-9554-DE3AAD08A91C}" type="pres">
      <dgm:prSet presAssocID="{3F6398D2-3F94-49FE-9171-298E8DAB4A90}" presName="sibTrans" presStyleLbl="sibTrans1D1" presStyleIdx="6" presStyleCnt="8"/>
      <dgm:spPr/>
    </dgm:pt>
    <dgm:pt modelId="{B0C012B6-2B86-4E92-AD4D-1C92FEC77B14}" type="pres">
      <dgm:prSet presAssocID="{3F6398D2-3F94-49FE-9171-298E8DAB4A90}" presName="connectorText" presStyleLbl="sibTrans1D1" presStyleIdx="6" presStyleCnt="8"/>
      <dgm:spPr/>
    </dgm:pt>
    <dgm:pt modelId="{256F64C1-292A-48AA-BAB8-76EE05A403E5}" type="pres">
      <dgm:prSet presAssocID="{0270ABDF-74AF-4B43-B245-E2CD1046D0AB}" presName="node" presStyleLbl="node1" presStyleIdx="7" presStyleCnt="9">
        <dgm:presLayoutVars>
          <dgm:bulletEnabled val="1"/>
        </dgm:presLayoutVars>
      </dgm:prSet>
      <dgm:spPr/>
    </dgm:pt>
    <dgm:pt modelId="{CD2254A9-A1F4-45AE-98F7-F7939FAD7087}" type="pres">
      <dgm:prSet presAssocID="{8A52DFF1-3F9D-4F1D-8E07-513DFF351E14}" presName="sibTrans" presStyleLbl="sibTrans1D1" presStyleIdx="7" presStyleCnt="8"/>
      <dgm:spPr/>
    </dgm:pt>
    <dgm:pt modelId="{E0B03D63-EDCA-4042-AD5F-877C0F721378}" type="pres">
      <dgm:prSet presAssocID="{8A52DFF1-3F9D-4F1D-8E07-513DFF351E14}" presName="connectorText" presStyleLbl="sibTrans1D1" presStyleIdx="7" presStyleCnt="8"/>
      <dgm:spPr/>
    </dgm:pt>
    <dgm:pt modelId="{1DA3372F-6997-4FC8-97C5-42E99355B59D}" type="pres">
      <dgm:prSet presAssocID="{836756BB-A865-4770-9AF6-2CAC7BCAF918}" presName="node" presStyleLbl="node1" presStyleIdx="8" presStyleCnt="9">
        <dgm:presLayoutVars>
          <dgm:bulletEnabled val="1"/>
        </dgm:presLayoutVars>
      </dgm:prSet>
      <dgm:spPr/>
    </dgm:pt>
  </dgm:ptLst>
  <dgm:cxnLst>
    <dgm:cxn modelId="{9F222705-2832-4728-A316-B2123EF2207F}" srcId="{B5B454A9-DF33-437A-9DD0-F6F21072BA86}" destId="{0270ABDF-74AF-4B43-B245-E2CD1046D0AB}" srcOrd="7" destOrd="0" parTransId="{A95C5E3A-3523-482A-B784-A4907DC46313}" sibTransId="{8A52DFF1-3F9D-4F1D-8E07-513DFF351E14}"/>
    <dgm:cxn modelId="{D05A120D-8E6D-4912-9EDB-8FABE6287725}" srcId="{B5B454A9-DF33-437A-9DD0-F6F21072BA86}" destId="{036CA382-8A40-4549-A53B-8A1F81112072}" srcOrd="1" destOrd="0" parTransId="{554C2BC3-533C-47CC-9E15-5D132B1A8855}" sibTransId="{BC6BE041-CC9B-455C-A693-D6E0672194AF}"/>
    <dgm:cxn modelId="{333C9A0F-F083-45E0-BC2C-BACC2AE6F0E9}" type="presOf" srcId="{0270ABDF-74AF-4B43-B245-E2CD1046D0AB}" destId="{256F64C1-292A-48AA-BAB8-76EE05A403E5}" srcOrd="0" destOrd="0" presId="urn:microsoft.com/office/officeart/2016/7/layout/RepeatingBendingProcessNew"/>
    <dgm:cxn modelId="{64A3A31E-869B-4D46-ADCA-78B1A69F2EE2}" srcId="{B5B454A9-DF33-437A-9DD0-F6F21072BA86}" destId="{66DF61AF-829D-4723-9B74-8BE72A6A9991}" srcOrd="6" destOrd="0" parTransId="{82BCC99B-DFB5-44B9-A8BB-D071C388914E}" sibTransId="{3F6398D2-3F94-49FE-9171-298E8DAB4A90}"/>
    <dgm:cxn modelId="{67F7C620-2008-4BD3-8457-EB6BBE74F395}" type="presOf" srcId="{BC6BE041-CC9B-455C-A693-D6E0672194AF}" destId="{C9FF018F-1649-4791-92CD-5CCE21A44D2B}" srcOrd="0" destOrd="0" presId="urn:microsoft.com/office/officeart/2016/7/layout/RepeatingBendingProcessNew"/>
    <dgm:cxn modelId="{C7A15622-6535-4BE4-9051-FD6B13D5ECC9}" type="presOf" srcId="{3F6398D2-3F94-49FE-9171-298E8DAB4A90}" destId="{B0C012B6-2B86-4E92-AD4D-1C92FEC77B14}" srcOrd="1" destOrd="0" presId="urn:microsoft.com/office/officeart/2016/7/layout/RepeatingBendingProcessNew"/>
    <dgm:cxn modelId="{381DDE22-D5EE-43EF-A8CD-E849D0F5B3A7}" srcId="{B5B454A9-DF33-437A-9DD0-F6F21072BA86}" destId="{D7C12D64-4C6C-4C5C-97BA-A345DF9029CB}" srcOrd="5" destOrd="0" parTransId="{333DF9D2-F457-4127-A99E-BDF133478648}" sibTransId="{C79C24DA-8917-4ECE-8945-CF8835F623D3}"/>
    <dgm:cxn modelId="{79C82334-4DD8-4A00-83F2-C99AD364CE5C}" type="presOf" srcId="{AA66369B-AA19-421A-AC8F-108EAC0DA36F}" destId="{191FD444-EF53-4285-981F-531ADBE7BBFB}" srcOrd="0" destOrd="0" presId="urn:microsoft.com/office/officeart/2016/7/layout/RepeatingBendingProcessNew"/>
    <dgm:cxn modelId="{C9092B36-936D-4D09-97D5-8D82E9EEF101}" type="presOf" srcId="{B5B454A9-DF33-437A-9DD0-F6F21072BA86}" destId="{7A5BDD23-BAF3-4B63-A77B-D1C2BA3A9CCA}" srcOrd="0" destOrd="0" presId="urn:microsoft.com/office/officeart/2016/7/layout/RepeatingBendingProcessNew"/>
    <dgm:cxn modelId="{74C99C3A-0630-4EAE-92D8-D8AC9EC23760}" type="presOf" srcId="{C9C7A47A-E1A4-49EB-8302-30F8D0B635CE}" destId="{5720BC80-CBE1-4B74-8341-23F5E9CE55CD}" srcOrd="0" destOrd="0" presId="urn:microsoft.com/office/officeart/2016/7/layout/RepeatingBendingProcessNew"/>
    <dgm:cxn modelId="{15D6CF40-6B64-48BA-BCD5-61A434E6E92C}" type="presOf" srcId="{7C372B75-2AAF-448E-B73E-62524F85D539}" destId="{761983A4-B38B-4B52-8A05-25516AEEE803}" srcOrd="0" destOrd="0" presId="urn:microsoft.com/office/officeart/2016/7/layout/RepeatingBendingProcessNew"/>
    <dgm:cxn modelId="{C77B5D60-1D40-4DD8-A4AE-BDCEF1F1B63A}" srcId="{B5B454A9-DF33-437A-9DD0-F6F21072BA86}" destId="{FBDEC60C-5DF7-4A1A-86B1-862B48761C28}" srcOrd="3" destOrd="0" parTransId="{2EC66E12-C9D2-40B2-9B12-B822BD0DE9FC}" sibTransId="{7C372B75-2AAF-448E-B73E-62524F85D539}"/>
    <dgm:cxn modelId="{1953BC62-73A5-4D29-AA03-23F6DDF90382}" srcId="{B5B454A9-DF33-437A-9DD0-F6F21072BA86}" destId="{AA66369B-AA19-421A-AC8F-108EAC0DA36F}" srcOrd="4" destOrd="0" parTransId="{DDEC2818-E54E-4956-A133-D0E5482616A7}" sibTransId="{ADFC25E4-335A-48AD-88E6-20BA4B0735FB}"/>
    <dgm:cxn modelId="{4C35C946-5B95-4810-A310-58070566FBC8}" type="presOf" srcId="{7C372B75-2AAF-448E-B73E-62524F85D539}" destId="{43203E25-AA93-4BA1-9B6C-A9E5EAC2FF66}" srcOrd="1" destOrd="0" presId="urn:microsoft.com/office/officeart/2016/7/layout/RepeatingBendingProcessNew"/>
    <dgm:cxn modelId="{E657C869-E309-4671-9A68-8904BD3345DB}" type="presOf" srcId="{0845C285-1272-4030-88FD-48AB0BD746A0}" destId="{B5F51702-2933-4F92-8B03-F4E33A8EBF26}" srcOrd="0" destOrd="0" presId="urn:microsoft.com/office/officeart/2016/7/layout/RepeatingBendingProcessNew"/>
    <dgm:cxn modelId="{85FA436C-603A-4C45-AE6F-381DD5E1B677}" srcId="{B5B454A9-DF33-437A-9DD0-F6F21072BA86}" destId="{84DDD57D-E90C-4A71-B611-7D0937A07B7A}" srcOrd="0" destOrd="0" parTransId="{0BF120FD-8ACC-47F9-891E-8BD5C70153AA}" sibTransId="{C9C7A47A-E1A4-49EB-8302-30F8D0B635CE}"/>
    <dgm:cxn modelId="{EABB5B4D-7738-43F2-B807-4E154789BA62}" type="presOf" srcId="{836756BB-A865-4770-9AF6-2CAC7BCAF918}" destId="{1DA3372F-6997-4FC8-97C5-42E99355B59D}" srcOrd="0" destOrd="0" presId="urn:microsoft.com/office/officeart/2016/7/layout/RepeatingBendingProcessNew"/>
    <dgm:cxn modelId="{1BC54C6F-D45A-4A9E-B57E-88435BC628D3}" type="presOf" srcId="{66DF61AF-829D-4723-9B74-8BE72A6A9991}" destId="{2FBEEE98-7689-47A9-A99D-9A5031722E8F}" srcOrd="0" destOrd="0" presId="urn:microsoft.com/office/officeart/2016/7/layout/RepeatingBendingProcessNew"/>
    <dgm:cxn modelId="{4FDFA94F-D86B-4582-865F-18ADD0A2FD7F}" type="presOf" srcId="{8A52DFF1-3F9D-4F1D-8E07-513DFF351E14}" destId="{E0B03D63-EDCA-4042-AD5F-877C0F721378}" srcOrd="1" destOrd="0" presId="urn:microsoft.com/office/officeart/2016/7/layout/RepeatingBendingProcessNew"/>
    <dgm:cxn modelId="{1F367D51-6806-479C-ABB0-C53545713219}" type="presOf" srcId="{ADFC25E4-335A-48AD-88E6-20BA4B0735FB}" destId="{280B51AE-901E-4094-B1ED-B13AF165997F}" srcOrd="0" destOrd="0" presId="urn:microsoft.com/office/officeart/2016/7/layout/RepeatingBendingProcessNew"/>
    <dgm:cxn modelId="{FDAA7D51-78B8-42F0-AC53-92515770C94E}" type="presOf" srcId="{D7C12D64-4C6C-4C5C-97BA-A345DF9029CB}" destId="{465463D7-92C1-4EA5-9725-F664BD585D35}" srcOrd="0" destOrd="0" presId="urn:microsoft.com/office/officeart/2016/7/layout/RepeatingBendingProcessNew"/>
    <dgm:cxn modelId="{70A03E54-EF26-4DE2-BE67-4DF8C783281F}" type="presOf" srcId="{84DDD57D-E90C-4A71-B611-7D0937A07B7A}" destId="{D78F5151-7357-4059-84AC-255A1209AC93}" srcOrd="0" destOrd="0" presId="urn:microsoft.com/office/officeart/2016/7/layout/RepeatingBendingProcessNew"/>
    <dgm:cxn modelId="{C4F9688F-373B-4852-B1B5-AA92FE7100EB}" type="presOf" srcId="{C9C7A47A-E1A4-49EB-8302-30F8D0B635CE}" destId="{D3D81C17-9DA1-4355-8E52-BF0A46A68F12}" srcOrd="1" destOrd="0" presId="urn:microsoft.com/office/officeart/2016/7/layout/RepeatingBendingProcessNew"/>
    <dgm:cxn modelId="{E73E94A2-2B7D-414D-A132-5698F13B0857}" type="presOf" srcId="{8A418EEB-C825-4F5C-8C10-C439BB6B72F3}" destId="{55410377-9776-48B1-A798-2EEF24931A60}" srcOrd="0" destOrd="0" presId="urn:microsoft.com/office/officeart/2016/7/layout/RepeatingBendingProcessNew"/>
    <dgm:cxn modelId="{E41644A6-6589-4D7A-B65A-5F35D09EC251}" type="presOf" srcId="{8A52DFF1-3F9D-4F1D-8E07-513DFF351E14}" destId="{CD2254A9-A1F4-45AE-98F7-F7939FAD7087}" srcOrd="0" destOrd="0" presId="urn:microsoft.com/office/officeart/2016/7/layout/RepeatingBendingProcessNew"/>
    <dgm:cxn modelId="{3A0F0EA9-08E4-459F-A094-4D9348D78192}" type="presOf" srcId="{FBDEC60C-5DF7-4A1A-86B1-862B48761C28}" destId="{8C830198-A0E8-4B0A-8C19-E24CD1B75A2C}" srcOrd="0" destOrd="0" presId="urn:microsoft.com/office/officeart/2016/7/layout/RepeatingBendingProcessNew"/>
    <dgm:cxn modelId="{50BA83AD-FCFC-42E0-8B8F-64469699B0E5}" type="presOf" srcId="{C79C24DA-8917-4ECE-8945-CF8835F623D3}" destId="{B814AB53-F337-4973-B6E2-C487890912C7}" srcOrd="0" destOrd="0" presId="urn:microsoft.com/office/officeart/2016/7/layout/RepeatingBendingProcessNew"/>
    <dgm:cxn modelId="{FEB879B3-7A3F-4E12-9991-B5BF4AEEE488}" type="presOf" srcId="{ADFC25E4-335A-48AD-88E6-20BA4B0735FB}" destId="{5C3ED343-8DD8-4C48-A915-DF2D83932C95}" srcOrd="1" destOrd="0" presId="urn:microsoft.com/office/officeart/2016/7/layout/RepeatingBendingProcessNew"/>
    <dgm:cxn modelId="{692F36B8-4E8A-49D7-99E2-53AC0D95B477}" type="presOf" srcId="{8A418EEB-C825-4F5C-8C10-C439BB6B72F3}" destId="{823BBE2F-7EF9-4A85-949F-91BDF19B9FA9}" srcOrd="1" destOrd="0" presId="urn:microsoft.com/office/officeart/2016/7/layout/RepeatingBendingProcessNew"/>
    <dgm:cxn modelId="{E52037DA-79B3-4775-AAD3-C1EE0FBD1274}" type="presOf" srcId="{C79C24DA-8917-4ECE-8945-CF8835F623D3}" destId="{6FEE5C9B-D462-4C92-8151-7115D86F9D1E}" srcOrd="1" destOrd="0" presId="urn:microsoft.com/office/officeart/2016/7/layout/RepeatingBendingProcessNew"/>
    <dgm:cxn modelId="{5D24A2DE-C0AE-4703-ABAD-6BDA5966D51D}" srcId="{B5B454A9-DF33-437A-9DD0-F6F21072BA86}" destId="{0845C285-1272-4030-88FD-48AB0BD746A0}" srcOrd="2" destOrd="0" parTransId="{57D463D7-672C-404D-8BD5-72A82C5213FE}" sibTransId="{8A418EEB-C825-4F5C-8C10-C439BB6B72F3}"/>
    <dgm:cxn modelId="{469E51E3-08F8-4557-917B-33F90ECE2783}" type="presOf" srcId="{036CA382-8A40-4549-A53B-8A1F81112072}" destId="{D9D30B38-6ED0-4C95-9844-F62A6CFA1D39}" srcOrd="0" destOrd="0" presId="urn:microsoft.com/office/officeart/2016/7/layout/RepeatingBendingProcessNew"/>
    <dgm:cxn modelId="{A00108E7-67C3-4BE5-85D1-EA8E9E8963A0}" type="presOf" srcId="{BC6BE041-CC9B-455C-A693-D6E0672194AF}" destId="{0F10DC0D-2DE7-4440-97BE-7A22D2E2C932}" srcOrd="1" destOrd="0" presId="urn:microsoft.com/office/officeart/2016/7/layout/RepeatingBendingProcessNew"/>
    <dgm:cxn modelId="{CFFA0CF3-DEEB-4D77-8904-8188611F1652}" srcId="{B5B454A9-DF33-437A-9DD0-F6F21072BA86}" destId="{836756BB-A865-4770-9AF6-2CAC7BCAF918}" srcOrd="8" destOrd="0" parTransId="{9AC1CE41-A2F6-4871-8D71-FD75ACB9F1F3}" sibTransId="{DA8AE46D-4A54-4B1F-91BE-CB0C410AB266}"/>
    <dgm:cxn modelId="{ACAE07FC-AD6D-4778-A8C6-67A166F97318}" type="presOf" srcId="{3F6398D2-3F94-49FE-9171-298E8DAB4A90}" destId="{A734FC1B-9DB1-4A2D-9554-DE3AAD08A91C}" srcOrd="0" destOrd="0" presId="urn:microsoft.com/office/officeart/2016/7/layout/RepeatingBendingProcessNew"/>
    <dgm:cxn modelId="{2AC58EFB-5917-4C8D-ADB1-3CDE16F73899}" type="presParOf" srcId="{7A5BDD23-BAF3-4B63-A77B-D1C2BA3A9CCA}" destId="{D78F5151-7357-4059-84AC-255A1209AC93}" srcOrd="0" destOrd="0" presId="urn:microsoft.com/office/officeart/2016/7/layout/RepeatingBendingProcessNew"/>
    <dgm:cxn modelId="{2CACB695-3008-4091-A6CB-A332EDAE32CA}" type="presParOf" srcId="{7A5BDD23-BAF3-4B63-A77B-D1C2BA3A9CCA}" destId="{5720BC80-CBE1-4B74-8341-23F5E9CE55CD}" srcOrd="1" destOrd="0" presId="urn:microsoft.com/office/officeart/2016/7/layout/RepeatingBendingProcessNew"/>
    <dgm:cxn modelId="{60325894-2D10-47D0-9B40-0ACA9641D346}" type="presParOf" srcId="{5720BC80-CBE1-4B74-8341-23F5E9CE55CD}" destId="{D3D81C17-9DA1-4355-8E52-BF0A46A68F12}" srcOrd="0" destOrd="0" presId="urn:microsoft.com/office/officeart/2016/7/layout/RepeatingBendingProcessNew"/>
    <dgm:cxn modelId="{62AE95C6-B95D-4730-AD16-F13551BB14CF}" type="presParOf" srcId="{7A5BDD23-BAF3-4B63-A77B-D1C2BA3A9CCA}" destId="{D9D30B38-6ED0-4C95-9844-F62A6CFA1D39}" srcOrd="2" destOrd="0" presId="urn:microsoft.com/office/officeart/2016/7/layout/RepeatingBendingProcessNew"/>
    <dgm:cxn modelId="{6E0552C8-FAC5-44A4-9D8A-BFB0CA761B30}" type="presParOf" srcId="{7A5BDD23-BAF3-4B63-A77B-D1C2BA3A9CCA}" destId="{C9FF018F-1649-4791-92CD-5CCE21A44D2B}" srcOrd="3" destOrd="0" presId="urn:microsoft.com/office/officeart/2016/7/layout/RepeatingBendingProcessNew"/>
    <dgm:cxn modelId="{069A7763-A9A2-4C84-AB43-03733CF57B80}" type="presParOf" srcId="{C9FF018F-1649-4791-92CD-5CCE21A44D2B}" destId="{0F10DC0D-2DE7-4440-97BE-7A22D2E2C932}" srcOrd="0" destOrd="0" presId="urn:microsoft.com/office/officeart/2016/7/layout/RepeatingBendingProcessNew"/>
    <dgm:cxn modelId="{0377F423-FC22-4A4C-BDCA-F6AD3C5C1C03}" type="presParOf" srcId="{7A5BDD23-BAF3-4B63-A77B-D1C2BA3A9CCA}" destId="{B5F51702-2933-4F92-8B03-F4E33A8EBF26}" srcOrd="4" destOrd="0" presId="urn:microsoft.com/office/officeart/2016/7/layout/RepeatingBendingProcessNew"/>
    <dgm:cxn modelId="{8EE14077-B717-4C8F-94B6-A4B002393108}" type="presParOf" srcId="{7A5BDD23-BAF3-4B63-A77B-D1C2BA3A9CCA}" destId="{55410377-9776-48B1-A798-2EEF24931A60}" srcOrd="5" destOrd="0" presId="urn:microsoft.com/office/officeart/2016/7/layout/RepeatingBendingProcessNew"/>
    <dgm:cxn modelId="{FE9A5B13-6A9B-4F9F-9143-B041485DA206}" type="presParOf" srcId="{55410377-9776-48B1-A798-2EEF24931A60}" destId="{823BBE2F-7EF9-4A85-949F-91BDF19B9FA9}" srcOrd="0" destOrd="0" presId="urn:microsoft.com/office/officeart/2016/7/layout/RepeatingBendingProcessNew"/>
    <dgm:cxn modelId="{AA346BAD-213D-4051-A787-E046E6433CCE}" type="presParOf" srcId="{7A5BDD23-BAF3-4B63-A77B-D1C2BA3A9CCA}" destId="{8C830198-A0E8-4B0A-8C19-E24CD1B75A2C}" srcOrd="6" destOrd="0" presId="urn:microsoft.com/office/officeart/2016/7/layout/RepeatingBendingProcessNew"/>
    <dgm:cxn modelId="{54901E98-D2B8-4B99-9C08-EC86398D2762}" type="presParOf" srcId="{7A5BDD23-BAF3-4B63-A77B-D1C2BA3A9CCA}" destId="{761983A4-B38B-4B52-8A05-25516AEEE803}" srcOrd="7" destOrd="0" presId="urn:microsoft.com/office/officeart/2016/7/layout/RepeatingBendingProcessNew"/>
    <dgm:cxn modelId="{837D2D0C-4880-487D-B187-BED1C79C17D8}" type="presParOf" srcId="{761983A4-B38B-4B52-8A05-25516AEEE803}" destId="{43203E25-AA93-4BA1-9B6C-A9E5EAC2FF66}" srcOrd="0" destOrd="0" presId="urn:microsoft.com/office/officeart/2016/7/layout/RepeatingBendingProcessNew"/>
    <dgm:cxn modelId="{18D67408-6197-4A01-AD73-5CCD71DC03F6}" type="presParOf" srcId="{7A5BDD23-BAF3-4B63-A77B-D1C2BA3A9CCA}" destId="{191FD444-EF53-4285-981F-531ADBE7BBFB}" srcOrd="8" destOrd="0" presId="urn:microsoft.com/office/officeart/2016/7/layout/RepeatingBendingProcessNew"/>
    <dgm:cxn modelId="{1E2D0B6A-B901-4657-805D-7BDDA5553219}" type="presParOf" srcId="{7A5BDD23-BAF3-4B63-A77B-D1C2BA3A9CCA}" destId="{280B51AE-901E-4094-B1ED-B13AF165997F}" srcOrd="9" destOrd="0" presId="urn:microsoft.com/office/officeart/2016/7/layout/RepeatingBendingProcessNew"/>
    <dgm:cxn modelId="{DA065CD6-4A7C-456C-B738-0BA62455FF4A}" type="presParOf" srcId="{280B51AE-901E-4094-B1ED-B13AF165997F}" destId="{5C3ED343-8DD8-4C48-A915-DF2D83932C95}" srcOrd="0" destOrd="0" presId="urn:microsoft.com/office/officeart/2016/7/layout/RepeatingBendingProcessNew"/>
    <dgm:cxn modelId="{B38D1215-D8F9-450F-ACA7-883CE35AD7B1}" type="presParOf" srcId="{7A5BDD23-BAF3-4B63-A77B-D1C2BA3A9CCA}" destId="{465463D7-92C1-4EA5-9725-F664BD585D35}" srcOrd="10" destOrd="0" presId="urn:microsoft.com/office/officeart/2016/7/layout/RepeatingBendingProcessNew"/>
    <dgm:cxn modelId="{20854409-A868-417F-9056-848378C04FA4}" type="presParOf" srcId="{7A5BDD23-BAF3-4B63-A77B-D1C2BA3A9CCA}" destId="{B814AB53-F337-4973-B6E2-C487890912C7}" srcOrd="11" destOrd="0" presId="urn:microsoft.com/office/officeart/2016/7/layout/RepeatingBendingProcessNew"/>
    <dgm:cxn modelId="{5FE94829-5684-4144-8637-9AFEBBB412C2}" type="presParOf" srcId="{B814AB53-F337-4973-B6E2-C487890912C7}" destId="{6FEE5C9B-D462-4C92-8151-7115D86F9D1E}" srcOrd="0" destOrd="0" presId="urn:microsoft.com/office/officeart/2016/7/layout/RepeatingBendingProcessNew"/>
    <dgm:cxn modelId="{2F1A4E0D-6D6A-45F5-9237-B250C6DFFDF8}" type="presParOf" srcId="{7A5BDD23-BAF3-4B63-A77B-D1C2BA3A9CCA}" destId="{2FBEEE98-7689-47A9-A99D-9A5031722E8F}" srcOrd="12" destOrd="0" presId="urn:microsoft.com/office/officeart/2016/7/layout/RepeatingBendingProcessNew"/>
    <dgm:cxn modelId="{0B0B7601-1354-49FC-9E41-0621A6A372C2}" type="presParOf" srcId="{7A5BDD23-BAF3-4B63-A77B-D1C2BA3A9CCA}" destId="{A734FC1B-9DB1-4A2D-9554-DE3AAD08A91C}" srcOrd="13" destOrd="0" presId="urn:microsoft.com/office/officeart/2016/7/layout/RepeatingBendingProcessNew"/>
    <dgm:cxn modelId="{6D4A6208-4998-4D20-BA86-9938E4225F85}" type="presParOf" srcId="{A734FC1B-9DB1-4A2D-9554-DE3AAD08A91C}" destId="{B0C012B6-2B86-4E92-AD4D-1C92FEC77B14}" srcOrd="0" destOrd="0" presId="urn:microsoft.com/office/officeart/2016/7/layout/RepeatingBendingProcessNew"/>
    <dgm:cxn modelId="{7D40F19B-6C29-4ED7-9549-ED275657A53C}" type="presParOf" srcId="{7A5BDD23-BAF3-4B63-A77B-D1C2BA3A9CCA}" destId="{256F64C1-292A-48AA-BAB8-76EE05A403E5}" srcOrd="14" destOrd="0" presId="urn:microsoft.com/office/officeart/2016/7/layout/RepeatingBendingProcessNew"/>
    <dgm:cxn modelId="{03BE5982-F159-4251-99BD-F3FB6B7A3525}" type="presParOf" srcId="{7A5BDD23-BAF3-4B63-A77B-D1C2BA3A9CCA}" destId="{CD2254A9-A1F4-45AE-98F7-F7939FAD7087}" srcOrd="15" destOrd="0" presId="urn:microsoft.com/office/officeart/2016/7/layout/RepeatingBendingProcessNew"/>
    <dgm:cxn modelId="{443C334B-C57F-4AD5-8D3B-DC87B8BD112C}" type="presParOf" srcId="{CD2254A9-A1F4-45AE-98F7-F7939FAD7087}" destId="{E0B03D63-EDCA-4042-AD5F-877C0F721378}" srcOrd="0" destOrd="0" presId="urn:microsoft.com/office/officeart/2016/7/layout/RepeatingBendingProcessNew"/>
    <dgm:cxn modelId="{B4553402-7F41-4185-BCB5-2514F702CE90}" type="presParOf" srcId="{7A5BDD23-BAF3-4B63-A77B-D1C2BA3A9CCA}" destId="{1DA3372F-6997-4FC8-97C5-42E99355B59D}" srcOrd="1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C5F7991-9263-4A55-8876-9106878DDB1B}"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697463B9-751A-405F-800A-93405F1AC9B1}">
      <dgm:prSet/>
      <dgm:spPr/>
      <dgm:t>
        <a:bodyPr/>
        <a:lstStyle/>
        <a:p>
          <a:r>
            <a:rPr lang="en-US"/>
            <a:t>Define each competitor’s solution based on SWOT analysis</a:t>
          </a:r>
        </a:p>
      </dgm:t>
    </dgm:pt>
    <dgm:pt modelId="{321AC9C0-B9EF-4B39-BE76-D0A53761130D}" type="parTrans" cxnId="{839CF3D7-7E75-407E-A322-AE8C9DC5CCAD}">
      <dgm:prSet/>
      <dgm:spPr/>
      <dgm:t>
        <a:bodyPr/>
        <a:lstStyle/>
        <a:p>
          <a:endParaRPr lang="en-US"/>
        </a:p>
      </dgm:t>
    </dgm:pt>
    <dgm:pt modelId="{DE2B3A0B-07B5-457D-B732-0AED05BE5895}" type="sibTrans" cxnId="{839CF3D7-7E75-407E-A322-AE8C9DC5CCAD}">
      <dgm:prSet phldrT="1" phldr="0"/>
      <dgm:spPr/>
      <dgm:t>
        <a:bodyPr/>
        <a:lstStyle/>
        <a:p>
          <a:r>
            <a:rPr lang="en-US"/>
            <a:t>1</a:t>
          </a:r>
        </a:p>
      </dgm:t>
    </dgm:pt>
    <dgm:pt modelId="{276710CE-8848-43FF-86E9-67EFCF78A268}">
      <dgm:prSet custT="1"/>
      <dgm:spPr/>
      <dgm:t>
        <a:bodyPr/>
        <a:lstStyle/>
        <a:p>
          <a:r>
            <a:rPr lang="en-US" sz="1400" dirty="0"/>
            <a:t>Adjust for gaps in your knowledge based on:</a:t>
          </a:r>
        </a:p>
      </dgm:t>
    </dgm:pt>
    <dgm:pt modelId="{339CC70F-D304-43DC-AE87-D2DB2C66E07A}" type="parTrans" cxnId="{1E683275-E656-4A23-8522-462B1FFE5170}">
      <dgm:prSet/>
      <dgm:spPr/>
      <dgm:t>
        <a:bodyPr/>
        <a:lstStyle/>
        <a:p>
          <a:endParaRPr lang="en-US"/>
        </a:p>
      </dgm:t>
    </dgm:pt>
    <dgm:pt modelId="{DA103789-CA15-4015-9AC4-6FBD9610069A}" type="sibTrans" cxnId="{1E683275-E656-4A23-8522-462B1FFE5170}">
      <dgm:prSet phldrT="2" phldr="0"/>
      <dgm:spPr/>
      <dgm:t>
        <a:bodyPr/>
        <a:lstStyle/>
        <a:p>
          <a:r>
            <a:rPr lang="en-US"/>
            <a:t>2</a:t>
          </a:r>
        </a:p>
      </dgm:t>
    </dgm:pt>
    <dgm:pt modelId="{B700988D-9681-4CC1-9A6E-DFBC3F77CED7}">
      <dgm:prSet/>
      <dgm:spPr/>
      <dgm:t>
        <a:bodyPr/>
        <a:lstStyle/>
        <a:p>
          <a:r>
            <a:rPr lang="en-US" dirty="0"/>
            <a:t>Analyze competitor as a team – include teaming partners based on workshare and roles (especially if the sub is a large business driving the solution)</a:t>
          </a:r>
        </a:p>
      </dgm:t>
    </dgm:pt>
    <dgm:pt modelId="{5B366662-659A-484D-9845-A9038277A713}" type="parTrans" cxnId="{D77C1F76-45F6-432F-BDBF-D4B8191307ED}">
      <dgm:prSet/>
      <dgm:spPr/>
      <dgm:t>
        <a:bodyPr/>
        <a:lstStyle/>
        <a:p>
          <a:endParaRPr lang="en-US"/>
        </a:p>
      </dgm:t>
    </dgm:pt>
    <dgm:pt modelId="{2A602F28-5AD1-4A63-BE06-B54B9946C873}" type="sibTrans" cxnId="{D77C1F76-45F6-432F-BDBF-D4B8191307ED}">
      <dgm:prSet phldrT="3" phldr="0"/>
      <dgm:spPr/>
      <dgm:t>
        <a:bodyPr/>
        <a:lstStyle/>
        <a:p>
          <a:r>
            <a:rPr lang="en-US"/>
            <a:t>3</a:t>
          </a:r>
        </a:p>
      </dgm:t>
    </dgm:pt>
    <dgm:pt modelId="{4BD30491-4B47-41FD-9A6A-FACEFDFC3318}">
      <dgm:prSet/>
      <dgm:spPr/>
      <dgm:t>
        <a:bodyPr/>
        <a:lstStyle/>
        <a:p>
          <a:r>
            <a:rPr lang="en-US"/>
            <a:t>Determine difference between the minimally compliant solution and each competitor-specific solution to determine customer value</a:t>
          </a:r>
        </a:p>
      </dgm:t>
    </dgm:pt>
    <dgm:pt modelId="{430FAAC9-BDE7-4C43-AEFA-02B78FE24AB7}" type="parTrans" cxnId="{9F7E7991-0050-460C-87AB-870E454ED19D}">
      <dgm:prSet/>
      <dgm:spPr/>
      <dgm:t>
        <a:bodyPr/>
        <a:lstStyle/>
        <a:p>
          <a:endParaRPr lang="en-US"/>
        </a:p>
      </dgm:t>
    </dgm:pt>
    <dgm:pt modelId="{D5F1F560-B70B-40B8-8E00-4942D3DBE57B}" type="sibTrans" cxnId="{9F7E7991-0050-460C-87AB-870E454ED19D}">
      <dgm:prSet phldrT="4" phldr="0"/>
      <dgm:spPr/>
      <dgm:t>
        <a:bodyPr/>
        <a:lstStyle/>
        <a:p>
          <a:r>
            <a:rPr lang="en-US"/>
            <a:t>4</a:t>
          </a:r>
        </a:p>
      </dgm:t>
    </dgm:pt>
    <dgm:pt modelId="{0650E306-F244-44D9-ACC5-92047D490ACD}">
      <dgm:prSet custT="1"/>
      <dgm:spPr/>
      <dgm:t>
        <a:bodyPr/>
        <a:lstStyle/>
        <a:p>
          <a:r>
            <a:rPr lang="en-US" sz="1000" dirty="0"/>
            <a:t>Competitor’s behavior on similar programs and blind spots analysis</a:t>
          </a:r>
        </a:p>
      </dgm:t>
    </dgm:pt>
    <dgm:pt modelId="{21C927A3-CEE1-4BD9-9161-6D6656E52D87}" type="sibTrans" cxnId="{924C84C5-CA41-4375-B7B1-C514DFB0739A}">
      <dgm:prSet/>
      <dgm:spPr/>
      <dgm:t>
        <a:bodyPr/>
        <a:lstStyle/>
        <a:p>
          <a:endParaRPr lang="en-US"/>
        </a:p>
      </dgm:t>
    </dgm:pt>
    <dgm:pt modelId="{CFFCFDB1-FF8C-4EB1-BF80-67ACFCE235B1}" type="parTrans" cxnId="{924C84C5-CA41-4375-B7B1-C514DFB0739A}">
      <dgm:prSet/>
      <dgm:spPr/>
      <dgm:t>
        <a:bodyPr/>
        <a:lstStyle/>
        <a:p>
          <a:endParaRPr lang="en-US"/>
        </a:p>
      </dgm:t>
    </dgm:pt>
    <dgm:pt modelId="{26D4095F-DEB0-4057-BC2C-CA923BC4774A}">
      <dgm:prSet custT="1"/>
      <dgm:spPr/>
      <dgm:t>
        <a:bodyPr/>
        <a:lstStyle/>
        <a:p>
          <a:r>
            <a:rPr lang="en-US" sz="1000" dirty="0"/>
            <a:t>Labor costs based on prevalent rates and benefits packages in the area</a:t>
          </a:r>
        </a:p>
      </dgm:t>
    </dgm:pt>
    <dgm:pt modelId="{2161B118-7620-4C4F-8003-F54CCF171BF1}" type="sibTrans" cxnId="{24542293-D5CB-4959-BEB3-E6A5E3D1ACE4}">
      <dgm:prSet/>
      <dgm:spPr/>
      <dgm:t>
        <a:bodyPr/>
        <a:lstStyle/>
        <a:p>
          <a:endParaRPr lang="en-US"/>
        </a:p>
      </dgm:t>
    </dgm:pt>
    <dgm:pt modelId="{B16F3886-0162-4B59-A7A9-7E307EC197E1}" type="parTrans" cxnId="{24542293-D5CB-4959-BEB3-E6A5E3D1ACE4}">
      <dgm:prSet/>
      <dgm:spPr/>
      <dgm:t>
        <a:bodyPr/>
        <a:lstStyle/>
        <a:p>
          <a:endParaRPr lang="en-US"/>
        </a:p>
      </dgm:t>
    </dgm:pt>
    <dgm:pt modelId="{53F52A87-0587-4CE6-A9C4-012A3C63ACC0}">
      <dgm:prSet custT="1"/>
      <dgm:spPr/>
      <dgm:t>
        <a:bodyPr/>
        <a:lstStyle/>
        <a:p>
          <a:r>
            <a:rPr lang="en-US" sz="1000" dirty="0"/>
            <a:t>Wrap rates (purchased or calculated from other labor-based programs with information that you have </a:t>
          </a:r>
          <a:r>
            <a:rPr lang="en-US" sz="1000" dirty="0" err="1"/>
            <a:t>FOIA’ed</a:t>
          </a:r>
          <a:r>
            <a:rPr lang="en-US" sz="1000" dirty="0"/>
            <a:t>)</a:t>
          </a:r>
        </a:p>
      </dgm:t>
    </dgm:pt>
    <dgm:pt modelId="{48C06E20-FB27-41F3-8A5F-41A40EEB2131}" type="sibTrans" cxnId="{32F68987-D9D3-46BF-9CA1-E219217D891C}">
      <dgm:prSet/>
      <dgm:spPr/>
      <dgm:t>
        <a:bodyPr/>
        <a:lstStyle/>
        <a:p>
          <a:endParaRPr lang="en-US"/>
        </a:p>
      </dgm:t>
    </dgm:pt>
    <dgm:pt modelId="{FF2CA2C3-22CF-4AEB-9FC6-B86BB490EB08}" type="parTrans" cxnId="{32F68987-D9D3-46BF-9CA1-E219217D891C}">
      <dgm:prSet/>
      <dgm:spPr/>
      <dgm:t>
        <a:bodyPr/>
        <a:lstStyle/>
        <a:p>
          <a:endParaRPr lang="en-US"/>
        </a:p>
      </dgm:t>
    </dgm:pt>
    <dgm:pt modelId="{BE63FA6B-870C-42F1-87F5-195E687AD222}">
      <dgm:prSet custT="1"/>
      <dgm:spPr/>
      <dgm:t>
        <a:bodyPr/>
        <a:lstStyle/>
        <a:p>
          <a:r>
            <a:rPr lang="en-US" sz="1000" dirty="0"/>
            <a:t>Other Direct Costs (ODC)</a:t>
          </a:r>
        </a:p>
      </dgm:t>
    </dgm:pt>
    <dgm:pt modelId="{BBEDF9A1-B3D4-4186-9A24-C982635373D3}" type="sibTrans" cxnId="{05FC25EE-8A07-4736-8398-DD2C08075FAA}">
      <dgm:prSet/>
      <dgm:spPr/>
      <dgm:t>
        <a:bodyPr/>
        <a:lstStyle/>
        <a:p>
          <a:endParaRPr lang="en-US"/>
        </a:p>
      </dgm:t>
    </dgm:pt>
    <dgm:pt modelId="{764E0EE6-E56D-4715-8721-1D4D01590B46}" type="parTrans" cxnId="{05FC25EE-8A07-4736-8398-DD2C08075FAA}">
      <dgm:prSet/>
      <dgm:spPr/>
      <dgm:t>
        <a:bodyPr/>
        <a:lstStyle/>
        <a:p>
          <a:endParaRPr lang="en-US"/>
        </a:p>
      </dgm:t>
    </dgm:pt>
    <dgm:pt modelId="{B4C80DC0-C689-4037-84B5-710C781F0D9B}" type="pres">
      <dgm:prSet presAssocID="{CC5F7991-9263-4A55-8876-9106878DDB1B}" presName="Name0" presStyleCnt="0">
        <dgm:presLayoutVars>
          <dgm:animLvl val="lvl"/>
          <dgm:resizeHandles val="exact"/>
        </dgm:presLayoutVars>
      </dgm:prSet>
      <dgm:spPr/>
    </dgm:pt>
    <dgm:pt modelId="{D4B59DD2-494D-4ABB-8393-30F616D7480A}" type="pres">
      <dgm:prSet presAssocID="{697463B9-751A-405F-800A-93405F1AC9B1}" presName="compositeNode" presStyleCnt="0">
        <dgm:presLayoutVars>
          <dgm:bulletEnabled val="1"/>
        </dgm:presLayoutVars>
      </dgm:prSet>
      <dgm:spPr/>
    </dgm:pt>
    <dgm:pt modelId="{C9A58BE0-0C7B-4199-B38F-CD7025068B26}" type="pres">
      <dgm:prSet presAssocID="{697463B9-751A-405F-800A-93405F1AC9B1}" presName="bgRect" presStyleLbl="bgAccFollowNode1" presStyleIdx="0" presStyleCnt="4"/>
      <dgm:spPr/>
    </dgm:pt>
    <dgm:pt modelId="{B5D0D93E-D24A-44EE-8883-CE6519C7CB6D}" type="pres">
      <dgm:prSet presAssocID="{DE2B3A0B-07B5-457D-B732-0AED05BE5895}" presName="sibTransNodeCircle" presStyleLbl="alignNode1" presStyleIdx="0" presStyleCnt="8">
        <dgm:presLayoutVars>
          <dgm:chMax val="0"/>
          <dgm:bulletEnabled/>
        </dgm:presLayoutVars>
      </dgm:prSet>
      <dgm:spPr/>
    </dgm:pt>
    <dgm:pt modelId="{40AF6FFF-DA2A-4480-ABCE-7548A3619754}" type="pres">
      <dgm:prSet presAssocID="{697463B9-751A-405F-800A-93405F1AC9B1}" presName="bottomLine" presStyleLbl="alignNode1" presStyleIdx="1" presStyleCnt="8">
        <dgm:presLayoutVars/>
      </dgm:prSet>
      <dgm:spPr/>
    </dgm:pt>
    <dgm:pt modelId="{747E51CB-0FD5-4434-BBF5-56B7514EA287}" type="pres">
      <dgm:prSet presAssocID="{697463B9-751A-405F-800A-93405F1AC9B1}" presName="nodeText" presStyleLbl="bgAccFollowNode1" presStyleIdx="0" presStyleCnt="4">
        <dgm:presLayoutVars>
          <dgm:bulletEnabled val="1"/>
        </dgm:presLayoutVars>
      </dgm:prSet>
      <dgm:spPr/>
    </dgm:pt>
    <dgm:pt modelId="{2A27D071-C41B-4B04-B818-6F8C5E91E391}" type="pres">
      <dgm:prSet presAssocID="{DE2B3A0B-07B5-457D-B732-0AED05BE5895}" presName="sibTrans" presStyleCnt="0"/>
      <dgm:spPr/>
    </dgm:pt>
    <dgm:pt modelId="{B2E9314E-8EA5-485D-962B-F5DD3DD3188C}" type="pres">
      <dgm:prSet presAssocID="{276710CE-8848-43FF-86E9-67EFCF78A268}" presName="compositeNode" presStyleCnt="0">
        <dgm:presLayoutVars>
          <dgm:bulletEnabled val="1"/>
        </dgm:presLayoutVars>
      </dgm:prSet>
      <dgm:spPr/>
    </dgm:pt>
    <dgm:pt modelId="{A22F96F9-A885-4A26-8664-2F9BA7AD7592}" type="pres">
      <dgm:prSet presAssocID="{276710CE-8848-43FF-86E9-67EFCF78A268}" presName="bgRect" presStyleLbl="bgAccFollowNode1" presStyleIdx="1" presStyleCnt="4"/>
      <dgm:spPr/>
    </dgm:pt>
    <dgm:pt modelId="{73084EAB-0385-438F-A6D4-374E81C7A9A7}" type="pres">
      <dgm:prSet presAssocID="{DA103789-CA15-4015-9AC4-6FBD9610069A}" presName="sibTransNodeCircle" presStyleLbl="alignNode1" presStyleIdx="2" presStyleCnt="8">
        <dgm:presLayoutVars>
          <dgm:chMax val="0"/>
          <dgm:bulletEnabled/>
        </dgm:presLayoutVars>
      </dgm:prSet>
      <dgm:spPr/>
    </dgm:pt>
    <dgm:pt modelId="{3136FCD6-32F3-4092-A904-411843232AFC}" type="pres">
      <dgm:prSet presAssocID="{276710CE-8848-43FF-86E9-67EFCF78A268}" presName="bottomLine" presStyleLbl="alignNode1" presStyleIdx="3" presStyleCnt="8">
        <dgm:presLayoutVars/>
      </dgm:prSet>
      <dgm:spPr/>
    </dgm:pt>
    <dgm:pt modelId="{2259F245-FC47-4060-A4CB-BCC7103EAA5A}" type="pres">
      <dgm:prSet presAssocID="{276710CE-8848-43FF-86E9-67EFCF78A268}" presName="nodeText" presStyleLbl="bgAccFollowNode1" presStyleIdx="1" presStyleCnt="4">
        <dgm:presLayoutVars>
          <dgm:bulletEnabled val="1"/>
        </dgm:presLayoutVars>
      </dgm:prSet>
      <dgm:spPr/>
    </dgm:pt>
    <dgm:pt modelId="{D269771A-E2AB-4342-AFFB-185D91E4975A}" type="pres">
      <dgm:prSet presAssocID="{DA103789-CA15-4015-9AC4-6FBD9610069A}" presName="sibTrans" presStyleCnt="0"/>
      <dgm:spPr/>
    </dgm:pt>
    <dgm:pt modelId="{831064F2-2F52-42A5-950E-A252FD9C051A}" type="pres">
      <dgm:prSet presAssocID="{B700988D-9681-4CC1-9A6E-DFBC3F77CED7}" presName="compositeNode" presStyleCnt="0">
        <dgm:presLayoutVars>
          <dgm:bulletEnabled val="1"/>
        </dgm:presLayoutVars>
      </dgm:prSet>
      <dgm:spPr/>
    </dgm:pt>
    <dgm:pt modelId="{F9738E5E-3185-4F35-A0B5-D058CCF1746D}" type="pres">
      <dgm:prSet presAssocID="{B700988D-9681-4CC1-9A6E-DFBC3F77CED7}" presName="bgRect" presStyleLbl="bgAccFollowNode1" presStyleIdx="2" presStyleCnt="4"/>
      <dgm:spPr/>
    </dgm:pt>
    <dgm:pt modelId="{C7657F70-1B71-4922-BC6F-AC1B48F646AD}" type="pres">
      <dgm:prSet presAssocID="{2A602F28-5AD1-4A63-BE06-B54B9946C873}" presName="sibTransNodeCircle" presStyleLbl="alignNode1" presStyleIdx="4" presStyleCnt="8">
        <dgm:presLayoutVars>
          <dgm:chMax val="0"/>
          <dgm:bulletEnabled/>
        </dgm:presLayoutVars>
      </dgm:prSet>
      <dgm:spPr/>
    </dgm:pt>
    <dgm:pt modelId="{A09DB1BB-870B-4868-B769-7C0690FF6860}" type="pres">
      <dgm:prSet presAssocID="{B700988D-9681-4CC1-9A6E-DFBC3F77CED7}" presName="bottomLine" presStyleLbl="alignNode1" presStyleIdx="5" presStyleCnt="8">
        <dgm:presLayoutVars/>
      </dgm:prSet>
      <dgm:spPr/>
    </dgm:pt>
    <dgm:pt modelId="{4A30E6BC-9AA8-4D04-AC7C-C811E4924B70}" type="pres">
      <dgm:prSet presAssocID="{B700988D-9681-4CC1-9A6E-DFBC3F77CED7}" presName="nodeText" presStyleLbl="bgAccFollowNode1" presStyleIdx="2" presStyleCnt="4">
        <dgm:presLayoutVars>
          <dgm:bulletEnabled val="1"/>
        </dgm:presLayoutVars>
      </dgm:prSet>
      <dgm:spPr/>
    </dgm:pt>
    <dgm:pt modelId="{5A986A44-B3CA-45ED-8E48-A6B2CD912BA9}" type="pres">
      <dgm:prSet presAssocID="{2A602F28-5AD1-4A63-BE06-B54B9946C873}" presName="sibTrans" presStyleCnt="0"/>
      <dgm:spPr/>
    </dgm:pt>
    <dgm:pt modelId="{B4C2CFC3-CCE9-42F6-B300-58C04363E716}" type="pres">
      <dgm:prSet presAssocID="{4BD30491-4B47-41FD-9A6A-FACEFDFC3318}" presName="compositeNode" presStyleCnt="0">
        <dgm:presLayoutVars>
          <dgm:bulletEnabled val="1"/>
        </dgm:presLayoutVars>
      </dgm:prSet>
      <dgm:spPr/>
    </dgm:pt>
    <dgm:pt modelId="{DADB4075-732D-48CD-AC52-5117B4B5BEE6}" type="pres">
      <dgm:prSet presAssocID="{4BD30491-4B47-41FD-9A6A-FACEFDFC3318}" presName="bgRect" presStyleLbl="bgAccFollowNode1" presStyleIdx="3" presStyleCnt="4"/>
      <dgm:spPr/>
    </dgm:pt>
    <dgm:pt modelId="{0DCAF6EF-B525-4512-A9B8-3DFE251855E9}" type="pres">
      <dgm:prSet presAssocID="{D5F1F560-B70B-40B8-8E00-4942D3DBE57B}" presName="sibTransNodeCircle" presStyleLbl="alignNode1" presStyleIdx="6" presStyleCnt="8">
        <dgm:presLayoutVars>
          <dgm:chMax val="0"/>
          <dgm:bulletEnabled/>
        </dgm:presLayoutVars>
      </dgm:prSet>
      <dgm:spPr/>
    </dgm:pt>
    <dgm:pt modelId="{42E70FD7-DB66-4C3A-8BFA-C350EF29518C}" type="pres">
      <dgm:prSet presAssocID="{4BD30491-4B47-41FD-9A6A-FACEFDFC3318}" presName="bottomLine" presStyleLbl="alignNode1" presStyleIdx="7" presStyleCnt="8">
        <dgm:presLayoutVars/>
      </dgm:prSet>
      <dgm:spPr/>
    </dgm:pt>
    <dgm:pt modelId="{79FEB9BD-1EC9-4E05-AAE6-113AE7277EC6}" type="pres">
      <dgm:prSet presAssocID="{4BD30491-4B47-41FD-9A6A-FACEFDFC3318}" presName="nodeText" presStyleLbl="bgAccFollowNode1" presStyleIdx="3" presStyleCnt="4">
        <dgm:presLayoutVars>
          <dgm:bulletEnabled val="1"/>
        </dgm:presLayoutVars>
      </dgm:prSet>
      <dgm:spPr/>
    </dgm:pt>
  </dgm:ptLst>
  <dgm:cxnLst>
    <dgm:cxn modelId="{6F205623-CB1F-4B8E-8E3C-B8DAE5BC31D7}" type="presOf" srcId="{53F52A87-0587-4CE6-A9C4-012A3C63ACC0}" destId="{2259F245-FC47-4060-A4CB-BCC7103EAA5A}" srcOrd="0" destOrd="3" presId="urn:microsoft.com/office/officeart/2016/7/layout/BasicLinearProcessNumbered"/>
    <dgm:cxn modelId="{CE15DB26-3A6A-4F15-BDAE-159E4B543D24}" type="presOf" srcId="{B700988D-9681-4CC1-9A6E-DFBC3F77CED7}" destId="{4A30E6BC-9AA8-4D04-AC7C-C811E4924B70}" srcOrd="1" destOrd="0" presId="urn:microsoft.com/office/officeart/2016/7/layout/BasicLinearProcessNumbered"/>
    <dgm:cxn modelId="{C18EC82A-4E49-4BA6-8C27-78EE644F5C6A}" type="presOf" srcId="{697463B9-751A-405F-800A-93405F1AC9B1}" destId="{747E51CB-0FD5-4434-BBF5-56B7514EA287}" srcOrd="1" destOrd="0" presId="urn:microsoft.com/office/officeart/2016/7/layout/BasicLinearProcessNumbered"/>
    <dgm:cxn modelId="{97A75D2B-547C-4000-8C78-B7898BC78ACD}" type="presOf" srcId="{B700988D-9681-4CC1-9A6E-DFBC3F77CED7}" destId="{F9738E5E-3185-4F35-A0B5-D058CCF1746D}" srcOrd="0" destOrd="0" presId="urn:microsoft.com/office/officeart/2016/7/layout/BasicLinearProcessNumbered"/>
    <dgm:cxn modelId="{418A3240-7011-4333-BB0A-B6BBFA7EC77A}" type="presOf" srcId="{697463B9-751A-405F-800A-93405F1AC9B1}" destId="{C9A58BE0-0C7B-4199-B38F-CD7025068B26}" srcOrd="0" destOrd="0" presId="urn:microsoft.com/office/officeart/2016/7/layout/BasicLinearProcessNumbered"/>
    <dgm:cxn modelId="{6FDC5F5B-A848-4C30-B9CA-5F4F589E5059}" type="presOf" srcId="{276710CE-8848-43FF-86E9-67EFCF78A268}" destId="{2259F245-FC47-4060-A4CB-BCC7103EAA5A}" srcOrd="1" destOrd="0" presId="urn:microsoft.com/office/officeart/2016/7/layout/BasicLinearProcessNumbered"/>
    <dgm:cxn modelId="{81E30A5E-A43A-4F1A-9835-32B995AC0B98}" type="presOf" srcId="{D5F1F560-B70B-40B8-8E00-4942D3DBE57B}" destId="{0DCAF6EF-B525-4512-A9B8-3DFE251855E9}" srcOrd="0" destOrd="0" presId="urn:microsoft.com/office/officeart/2016/7/layout/BasicLinearProcessNumbered"/>
    <dgm:cxn modelId="{71DE8146-AECF-4164-8E35-1513E40292A5}" type="presOf" srcId="{BE63FA6B-870C-42F1-87F5-195E687AD222}" destId="{2259F245-FC47-4060-A4CB-BCC7103EAA5A}" srcOrd="0" destOrd="4" presId="urn:microsoft.com/office/officeart/2016/7/layout/BasicLinearProcessNumbered"/>
    <dgm:cxn modelId="{DD6E3E6E-B118-464A-B532-2A6E1BAD2951}" type="presOf" srcId="{276710CE-8848-43FF-86E9-67EFCF78A268}" destId="{A22F96F9-A885-4A26-8664-2F9BA7AD7592}" srcOrd="0" destOrd="0" presId="urn:microsoft.com/office/officeart/2016/7/layout/BasicLinearProcessNumbered"/>
    <dgm:cxn modelId="{90630A4F-EF19-4EFA-9BA0-6C3BC6FEBD29}" type="presOf" srcId="{4BD30491-4B47-41FD-9A6A-FACEFDFC3318}" destId="{DADB4075-732D-48CD-AC52-5117B4B5BEE6}" srcOrd="0" destOrd="0" presId="urn:microsoft.com/office/officeart/2016/7/layout/BasicLinearProcessNumbered"/>
    <dgm:cxn modelId="{1E683275-E656-4A23-8522-462B1FFE5170}" srcId="{CC5F7991-9263-4A55-8876-9106878DDB1B}" destId="{276710CE-8848-43FF-86E9-67EFCF78A268}" srcOrd="1" destOrd="0" parTransId="{339CC70F-D304-43DC-AE87-D2DB2C66E07A}" sibTransId="{DA103789-CA15-4015-9AC4-6FBD9610069A}"/>
    <dgm:cxn modelId="{D77C1F76-45F6-432F-BDBF-D4B8191307ED}" srcId="{CC5F7991-9263-4A55-8876-9106878DDB1B}" destId="{B700988D-9681-4CC1-9A6E-DFBC3F77CED7}" srcOrd="2" destOrd="0" parTransId="{5B366662-659A-484D-9845-A9038277A713}" sibTransId="{2A602F28-5AD1-4A63-BE06-B54B9946C873}"/>
    <dgm:cxn modelId="{32F68987-D9D3-46BF-9CA1-E219217D891C}" srcId="{276710CE-8848-43FF-86E9-67EFCF78A268}" destId="{53F52A87-0587-4CE6-A9C4-012A3C63ACC0}" srcOrd="2" destOrd="0" parTransId="{FF2CA2C3-22CF-4AEB-9FC6-B86BB490EB08}" sibTransId="{48C06E20-FB27-41F3-8A5F-41A40EEB2131}"/>
    <dgm:cxn modelId="{9F7E7991-0050-460C-87AB-870E454ED19D}" srcId="{CC5F7991-9263-4A55-8876-9106878DDB1B}" destId="{4BD30491-4B47-41FD-9A6A-FACEFDFC3318}" srcOrd="3" destOrd="0" parTransId="{430FAAC9-BDE7-4C43-AEFA-02B78FE24AB7}" sibTransId="{D5F1F560-B70B-40B8-8E00-4942D3DBE57B}"/>
    <dgm:cxn modelId="{24542293-D5CB-4959-BEB3-E6A5E3D1ACE4}" srcId="{276710CE-8848-43FF-86E9-67EFCF78A268}" destId="{26D4095F-DEB0-4057-BC2C-CA923BC4774A}" srcOrd="1" destOrd="0" parTransId="{B16F3886-0162-4B59-A7A9-7E307EC197E1}" sibTransId="{2161B118-7620-4C4F-8003-F54CCF171BF1}"/>
    <dgm:cxn modelId="{C59B3BA8-2D30-4D7A-B610-8505294DBF4C}" type="presOf" srcId="{26D4095F-DEB0-4057-BC2C-CA923BC4774A}" destId="{2259F245-FC47-4060-A4CB-BCC7103EAA5A}" srcOrd="0" destOrd="2" presId="urn:microsoft.com/office/officeart/2016/7/layout/BasicLinearProcessNumbered"/>
    <dgm:cxn modelId="{3B4BB2A9-7C52-4D5B-B06F-4297E2BF4CEE}" type="presOf" srcId="{2A602F28-5AD1-4A63-BE06-B54B9946C873}" destId="{C7657F70-1B71-4922-BC6F-AC1B48F646AD}" srcOrd="0" destOrd="0" presId="urn:microsoft.com/office/officeart/2016/7/layout/BasicLinearProcessNumbered"/>
    <dgm:cxn modelId="{924C84C5-CA41-4375-B7B1-C514DFB0739A}" srcId="{276710CE-8848-43FF-86E9-67EFCF78A268}" destId="{0650E306-F244-44D9-ACC5-92047D490ACD}" srcOrd="0" destOrd="0" parTransId="{CFFCFDB1-FF8C-4EB1-BF80-67ACFCE235B1}" sibTransId="{21C927A3-CEE1-4BD9-9161-6D6656E52D87}"/>
    <dgm:cxn modelId="{CFE8B0CF-825B-42C2-BD66-8D6AB869FA1E}" type="presOf" srcId="{DA103789-CA15-4015-9AC4-6FBD9610069A}" destId="{73084EAB-0385-438F-A6D4-374E81C7A9A7}" srcOrd="0" destOrd="0" presId="urn:microsoft.com/office/officeart/2016/7/layout/BasicLinearProcessNumbered"/>
    <dgm:cxn modelId="{839CF3D7-7E75-407E-A322-AE8C9DC5CCAD}" srcId="{CC5F7991-9263-4A55-8876-9106878DDB1B}" destId="{697463B9-751A-405F-800A-93405F1AC9B1}" srcOrd="0" destOrd="0" parTransId="{321AC9C0-B9EF-4B39-BE76-D0A53761130D}" sibTransId="{DE2B3A0B-07B5-457D-B732-0AED05BE5895}"/>
    <dgm:cxn modelId="{AEDCF0E6-D689-4801-AB57-808914B2E103}" type="presOf" srcId="{0650E306-F244-44D9-ACC5-92047D490ACD}" destId="{2259F245-FC47-4060-A4CB-BCC7103EAA5A}" srcOrd="0" destOrd="1" presId="urn:microsoft.com/office/officeart/2016/7/layout/BasicLinearProcessNumbered"/>
    <dgm:cxn modelId="{BBD28CE9-D30C-496F-A740-E1E40A553B50}" type="presOf" srcId="{CC5F7991-9263-4A55-8876-9106878DDB1B}" destId="{B4C80DC0-C689-4037-84B5-710C781F0D9B}" srcOrd="0" destOrd="0" presId="urn:microsoft.com/office/officeart/2016/7/layout/BasicLinearProcessNumbered"/>
    <dgm:cxn modelId="{05FC25EE-8A07-4736-8398-DD2C08075FAA}" srcId="{276710CE-8848-43FF-86E9-67EFCF78A268}" destId="{BE63FA6B-870C-42F1-87F5-195E687AD222}" srcOrd="3" destOrd="0" parTransId="{764E0EE6-E56D-4715-8721-1D4D01590B46}" sibTransId="{BBEDF9A1-B3D4-4186-9A24-C982635373D3}"/>
    <dgm:cxn modelId="{C75866F0-4971-420A-A326-463070485896}" type="presOf" srcId="{DE2B3A0B-07B5-457D-B732-0AED05BE5895}" destId="{B5D0D93E-D24A-44EE-8883-CE6519C7CB6D}" srcOrd="0" destOrd="0" presId="urn:microsoft.com/office/officeart/2016/7/layout/BasicLinearProcessNumbered"/>
    <dgm:cxn modelId="{482BD4F4-410A-4F5B-B50C-635B46DA1A6E}" type="presOf" srcId="{4BD30491-4B47-41FD-9A6A-FACEFDFC3318}" destId="{79FEB9BD-1EC9-4E05-AAE6-113AE7277EC6}" srcOrd="1" destOrd="0" presId="urn:microsoft.com/office/officeart/2016/7/layout/BasicLinearProcessNumbered"/>
    <dgm:cxn modelId="{7DB227C7-2072-41F9-8AC5-7203090361E0}" type="presParOf" srcId="{B4C80DC0-C689-4037-84B5-710C781F0D9B}" destId="{D4B59DD2-494D-4ABB-8393-30F616D7480A}" srcOrd="0" destOrd="0" presId="urn:microsoft.com/office/officeart/2016/7/layout/BasicLinearProcessNumbered"/>
    <dgm:cxn modelId="{73480259-F573-4523-A242-B421F509E32D}" type="presParOf" srcId="{D4B59DD2-494D-4ABB-8393-30F616D7480A}" destId="{C9A58BE0-0C7B-4199-B38F-CD7025068B26}" srcOrd="0" destOrd="0" presId="urn:microsoft.com/office/officeart/2016/7/layout/BasicLinearProcessNumbered"/>
    <dgm:cxn modelId="{99626BC2-FEB5-409E-9231-85F0E97A4D96}" type="presParOf" srcId="{D4B59DD2-494D-4ABB-8393-30F616D7480A}" destId="{B5D0D93E-D24A-44EE-8883-CE6519C7CB6D}" srcOrd="1" destOrd="0" presId="urn:microsoft.com/office/officeart/2016/7/layout/BasicLinearProcessNumbered"/>
    <dgm:cxn modelId="{958BCDAC-16F6-4F11-924F-991F2D9825A7}" type="presParOf" srcId="{D4B59DD2-494D-4ABB-8393-30F616D7480A}" destId="{40AF6FFF-DA2A-4480-ABCE-7548A3619754}" srcOrd="2" destOrd="0" presId="urn:microsoft.com/office/officeart/2016/7/layout/BasicLinearProcessNumbered"/>
    <dgm:cxn modelId="{C102E222-1E30-4F13-A634-F73B05BACD9A}" type="presParOf" srcId="{D4B59DD2-494D-4ABB-8393-30F616D7480A}" destId="{747E51CB-0FD5-4434-BBF5-56B7514EA287}" srcOrd="3" destOrd="0" presId="urn:microsoft.com/office/officeart/2016/7/layout/BasicLinearProcessNumbered"/>
    <dgm:cxn modelId="{B630C69D-B265-4DCC-AACC-634A17AAC05B}" type="presParOf" srcId="{B4C80DC0-C689-4037-84B5-710C781F0D9B}" destId="{2A27D071-C41B-4B04-B818-6F8C5E91E391}" srcOrd="1" destOrd="0" presId="urn:microsoft.com/office/officeart/2016/7/layout/BasicLinearProcessNumbered"/>
    <dgm:cxn modelId="{BE26E28E-65D7-4A37-8D80-E99354CD1205}" type="presParOf" srcId="{B4C80DC0-C689-4037-84B5-710C781F0D9B}" destId="{B2E9314E-8EA5-485D-962B-F5DD3DD3188C}" srcOrd="2" destOrd="0" presId="urn:microsoft.com/office/officeart/2016/7/layout/BasicLinearProcessNumbered"/>
    <dgm:cxn modelId="{BE84EEBD-A8DC-4576-A78C-AD70B043B580}" type="presParOf" srcId="{B2E9314E-8EA5-485D-962B-F5DD3DD3188C}" destId="{A22F96F9-A885-4A26-8664-2F9BA7AD7592}" srcOrd="0" destOrd="0" presId="urn:microsoft.com/office/officeart/2016/7/layout/BasicLinearProcessNumbered"/>
    <dgm:cxn modelId="{35D24DCC-74ED-4016-94E3-EAD501BC48E3}" type="presParOf" srcId="{B2E9314E-8EA5-485D-962B-F5DD3DD3188C}" destId="{73084EAB-0385-438F-A6D4-374E81C7A9A7}" srcOrd="1" destOrd="0" presId="urn:microsoft.com/office/officeart/2016/7/layout/BasicLinearProcessNumbered"/>
    <dgm:cxn modelId="{C63B1DE2-36E1-4F6C-8EDB-C07F4F84D599}" type="presParOf" srcId="{B2E9314E-8EA5-485D-962B-F5DD3DD3188C}" destId="{3136FCD6-32F3-4092-A904-411843232AFC}" srcOrd="2" destOrd="0" presId="urn:microsoft.com/office/officeart/2016/7/layout/BasicLinearProcessNumbered"/>
    <dgm:cxn modelId="{E500A8F1-DF3E-47FC-9921-B5318E14CF96}" type="presParOf" srcId="{B2E9314E-8EA5-485D-962B-F5DD3DD3188C}" destId="{2259F245-FC47-4060-A4CB-BCC7103EAA5A}" srcOrd="3" destOrd="0" presId="urn:microsoft.com/office/officeart/2016/7/layout/BasicLinearProcessNumbered"/>
    <dgm:cxn modelId="{2E82833A-FA30-4BE7-8052-F791A614695C}" type="presParOf" srcId="{B4C80DC0-C689-4037-84B5-710C781F0D9B}" destId="{D269771A-E2AB-4342-AFFB-185D91E4975A}" srcOrd="3" destOrd="0" presId="urn:microsoft.com/office/officeart/2016/7/layout/BasicLinearProcessNumbered"/>
    <dgm:cxn modelId="{B1370535-8DE4-4892-B4F8-FA345142B26B}" type="presParOf" srcId="{B4C80DC0-C689-4037-84B5-710C781F0D9B}" destId="{831064F2-2F52-42A5-950E-A252FD9C051A}" srcOrd="4" destOrd="0" presId="urn:microsoft.com/office/officeart/2016/7/layout/BasicLinearProcessNumbered"/>
    <dgm:cxn modelId="{ACF70714-BD62-4655-BA27-5F9A9A8B7D22}" type="presParOf" srcId="{831064F2-2F52-42A5-950E-A252FD9C051A}" destId="{F9738E5E-3185-4F35-A0B5-D058CCF1746D}" srcOrd="0" destOrd="0" presId="urn:microsoft.com/office/officeart/2016/7/layout/BasicLinearProcessNumbered"/>
    <dgm:cxn modelId="{692E7198-CF5C-41E3-B9B1-CD78274104BE}" type="presParOf" srcId="{831064F2-2F52-42A5-950E-A252FD9C051A}" destId="{C7657F70-1B71-4922-BC6F-AC1B48F646AD}" srcOrd="1" destOrd="0" presId="urn:microsoft.com/office/officeart/2016/7/layout/BasicLinearProcessNumbered"/>
    <dgm:cxn modelId="{3DE7B720-2197-4B49-A5A3-1C33A091602A}" type="presParOf" srcId="{831064F2-2F52-42A5-950E-A252FD9C051A}" destId="{A09DB1BB-870B-4868-B769-7C0690FF6860}" srcOrd="2" destOrd="0" presId="urn:microsoft.com/office/officeart/2016/7/layout/BasicLinearProcessNumbered"/>
    <dgm:cxn modelId="{C6DA03B0-992A-46E4-B5E3-BBA902693AD2}" type="presParOf" srcId="{831064F2-2F52-42A5-950E-A252FD9C051A}" destId="{4A30E6BC-9AA8-4D04-AC7C-C811E4924B70}" srcOrd="3" destOrd="0" presId="urn:microsoft.com/office/officeart/2016/7/layout/BasicLinearProcessNumbered"/>
    <dgm:cxn modelId="{78A7126F-886C-497F-B3FA-58473F5ACF28}" type="presParOf" srcId="{B4C80DC0-C689-4037-84B5-710C781F0D9B}" destId="{5A986A44-B3CA-45ED-8E48-A6B2CD912BA9}" srcOrd="5" destOrd="0" presId="urn:microsoft.com/office/officeart/2016/7/layout/BasicLinearProcessNumbered"/>
    <dgm:cxn modelId="{9B93AE4A-D83F-4418-99D5-1CBD97614468}" type="presParOf" srcId="{B4C80DC0-C689-4037-84B5-710C781F0D9B}" destId="{B4C2CFC3-CCE9-42F6-B300-58C04363E716}" srcOrd="6" destOrd="0" presId="urn:microsoft.com/office/officeart/2016/7/layout/BasicLinearProcessNumbered"/>
    <dgm:cxn modelId="{9B81198D-1312-41CE-996C-6C6CFA5B6967}" type="presParOf" srcId="{B4C2CFC3-CCE9-42F6-B300-58C04363E716}" destId="{DADB4075-732D-48CD-AC52-5117B4B5BEE6}" srcOrd="0" destOrd="0" presId="urn:microsoft.com/office/officeart/2016/7/layout/BasicLinearProcessNumbered"/>
    <dgm:cxn modelId="{4371DF85-5DE2-40DD-B0CE-BFC4D95DC7F9}" type="presParOf" srcId="{B4C2CFC3-CCE9-42F6-B300-58C04363E716}" destId="{0DCAF6EF-B525-4512-A9B8-3DFE251855E9}" srcOrd="1" destOrd="0" presId="urn:microsoft.com/office/officeart/2016/7/layout/BasicLinearProcessNumbered"/>
    <dgm:cxn modelId="{ACD5D25D-B62F-4EB9-91DE-BF34F4CB482D}" type="presParOf" srcId="{B4C2CFC3-CCE9-42F6-B300-58C04363E716}" destId="{42E70FD7-DB66-4C3A-8BFA-C350EF29518C}" srcOrd="2" destOrd="0" presId="urn:microsoft.com/office/officeart/2016/7/layout/BasicLinearProcessNumbered"/>
    <dgm:cxn modelId="{4FD17C39-1665-4694-A24A-352C3337EFA3}" type="presParOf" srcId="{B4C2CFC3-CCE9-42F6-B300-58C04363E716}" destId="{79FEB9BD-1EC9-4E05-AAE6-113AE7277EC6}"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21FB301-8133-4218-B29A-5E2675EA310B}" type="doc">
      <dgm:prSet loTypeId="urn:microsoft.com/office/officeart/2005/8/layout/default" loCatId="list" qsTypeId="urn:microsoft.com/office/officeart/2005/8/quickstyle/simple3" qsCatId="simple" csTypeId="urn:microsoft.com/office/officeart/2005/8/colors/colorful2" csCatId="colorful" phldr="1"/>
      <dgm:spPr/>
      <dgm:t>
        <a:bodyPr/>
        <a:lstStyle/>
        <a:p>
          <a:endParaRPr lang="en-US"/>
        </a:p>
      </dgm:t>
    </dgm:pt>
    <dgm:pt modelId="{A16384F1-4411-4620-802C-B05B80E7B9F0}">
      <dgm:prSet/>
      <dgm:spPr/>
      <dgm:t>
        <a:bodyPr/>
        <a:lstStyle/>
        <a:p>
          <a:r>
            <a:rPr lang="en-US"/>
            <a:t>Will your competitor offer free transition?</a:t>
          </a:r>
        </a:p>
      </dgm:t>
    </dgm:pt>
    <dgm:pt modelId="{8BBC0E6E-39AC-438C-BC44-589C2987FACB}" type="parTrans" cxnId="{A92549ED-FDEC-45E6-84D8-5B53BCC1B9D9}">
      <dgm:prSet/>
      <dgm:spPr/>
      <dgm:t>
        <a:bodyPr/>
        <a:lstStyle/>
        <a:p>
          <a:endParaRPr lang="en-US"/>
        </a:p>
      </dgm:t>
    </dgm:pt>
    <dgm:pt modelId="{D8340B89-D0B4-4357-97CC-8741DB490A3B}" type="sibTrans" cxnId="{A92549ED-FDEC-45E6-84D8-5B53BCC1B9D9}">
      <dgm:prSet/>
      <dgm:spPr/>
      <dgm:t>
        <a:bodyPr/>
        <a:lstStyle/>
        <a:p>
          <a:endParaRPr lang="en-US"/>
        </a:p>
      </dgm:t>
    </dgm:pt>
    <dgm:pt modelId="{80B7D618-FAF1-4392-B18A-F648ADEE812D}">
      <dgm:prSet custT="1"/>
      <dgm:spPr/>
      <dgm:t>
        <a:bodyPr/>
        <a:lstStyle/>
        <a:p>
          <a:r>
            <a:rPr lang="en-US" sz="1000" kern="1200" dirty="0">
              <a:solidFill>
                <a:prstClr val="black"/>
              </a:solidFill>
              <a:latin typeface="Calibri"/>
              <a:ea typeface="+mn-ea"/>
              <a:cs typeface="+mn-cs"/>
            </a:rPr>
            <a:t>Does your competitor perceive they having a technical advantage over others? Or will they buy their way in, investing now and eating costs or proposing Engineering </a:t>
          </a:r>
          <a:r>
            <a:rPr lang="en-US" sz="1000" kern="1200" dirty="0"/>
            <a:t>Change Proposals (ECP) later?</a:t>
          </a:r>
        </a:p>
      </dgm:t>
    </dgm:pt>
    <dgm:pt modelId="{835D7853-1302-4BBE-8357-148C2A548E2D}" type="parTrans" cxnId="{DB6D5B04-3001-4584-951C-5CF0979C151F}">
      <dgm:prSet/>
      <dgm:spPr/>
      <dgm:t>
        <a:bodyPr/>
        <a:lstStyle/>
        <a:p>
          <a:endParaRPr lang="en-US"/>
        </a:p>
      </dgm:t>
    </dgm:pt>
    <dgm:pt modelId="{E968A4A1-A831-45AF-A9FC-885CC6E680A2}" type="sibTrans" cxnId="{DB6D5B04-3001-4584-951C-5CF0979C151F}">
      <dgm:prSet/>
      <dgm:spPr/>
      <dgm:t>
        <a:bodyPr/>
        <a:lstStyle/>
        <a:p>
          <a:endParaRPr lang="en-US"/>
        </a:p>
      </dgm:t>
    </dgm:pt>
    <dgm:pt modelId="{CFD82B6B-60D9-466D-9ACB-10842C897BDF}">
      <dgm:prSet/>
      <dgm:spPr/>
      <dgm:t>
        <a:bodyPr/>
        <a:lstStyle/>
        <a:p>
          <a:r>
            <a:rPr lang="en-US"/>
            <a:t>How much or little will they escalate labor prices?</a:t>
          </a:r>
        </a:p>
      </dgm:t>
    </dgm:pt>
    <dgm:pt modelId="{757D302A-6117-4F31-8E00-F072A85A437E}" type="parTrans" cxnId="{99793459-AE4C-4F06-A87B-CC2C34406347}">
      <dgm:prSet/>
      <dgm:spPr/>
      <dgm:t>
        <a:bodyPr/>
        <a:lstStyle/>
        <a:p>
          <a:endParaRPr lang="en-US"/>
        </a:p>
      </dgm:t>
    </dgm:pt>
    <dgm:pt modelId="{926B7350-DE87-4CB5-ACDC-88485C7ED471}" type="sibTrans" cxnId="{99793459-AE4C-4F06-A87B-CC2C34406347}">
      <dgm:prSet/>
      <dgm:spPr/>
      <dgm:t>
        <a:bodyPr/>
        <a:lstStyle/>
        <a:p>
          <a:endParaRPr lang="en-US"/>
        </a:p>
      </dgm:t>
    </dgm:pt>
    <dgm:pt modelId="{C128BB35-F0DB-4D06-ADAC-9E5266BC5A20}">
      <dgm:prSet/>
      <dgm:spPr/>
      <dgm:t>
        <a:bodyPr/>
        <a:lstStyle/>
        <a:p>
          <a:r>
            <a:rPr lang="en-US"/>
            <a:t>How will they treat uplifts (for foreign/dangerous locations) and shift differentials (different base pay)?</a:t>
          </a:r>
        </a:p>
      </dgm:t>
    </dgm:pt>
    <dgm:pt modelId="{90A89A15-27D8-4ED7-A7DE-B085C238271E}" type="parTrans" cxnId="{DA54D747-456C-483E-BB14-DDB5B418C4AB}">
      <dgm:prSet/>
      <dgm:spPr/>
      <dgm:t>
        <a:bodyPr/>
        <a:lstStyle/>
        <a:p>
          <a:endParaRPr lang="en-US"/>
        </a:p>
      </dgm:t>
    </dgm:pt>
    <dgm:pt modelId="{DEFA9384-CBE1-451D-ADA8-D014C555E458}" type="sibTrans" cxnId="{DA54D747-456C-483E-BB14-DDB5B418C4AB}">
      <dgm:prSet/>
      <dgm:spPr/>
      <dgm:t>
        <a:bodyPr/>
        <a:lstStyle/>
        <a:p>
          <a:endParaRPr lang="en-US"/>
        </a:p>
      </dgm:t>
    </dgm:pt>
    <dgm:pt modelId="{17462082-22EE-425B-8783-37EF8D111651}">
      <dgm:prSet/>
      <dgm:spPr/>
      <dgm:t>
        <a:bodyPr/>
        <a:lstStyle/>
        <a:p>
          <a:r>
            <a:rPr lang="en-US"/>
            <a:t>What efficiencies may they propose such as learning curve, technology replacing labor, etc.?</a:t>
          </a:r>
        </a:p>
      </dgm:t>
    </dgm:pt>
    <dgm:pt modelId="{D44A935E-8810-4371-BEE2-DFC0FE065837}" type="parTrans" cxnId="{C23490FD-EE9F-4666-B408-7530E4E1749F}">
      <dgm:prSet/>
      <dgm:spPr/>
      <dgm:t>
        <a:bodyPr/>
        <a:lstStyle/>
        <a:p>
          <a:endParaRPr lang="en-US"/>
        </a:p>
      </dgm:t>
    </dgm:pt>
    <dgm:pt modelId="{A3CA68C3-0755-406A-8822-2BEB0B26DF12}" type="sibTrans" cxnId="{C23490FD-EE9F-4666-B408-7530E4E1749F}">
      <dgm:prSet/>
      <dgm:spPr/>
      <dgm:t>
        <a:bodyPr/>
        <a:lstStyle/>
        <a:p>
          <a:endParaRPr lang="en-US"/>
        </a:p>
      </dgm:t>
    </dgm:pt>
    <dgm:pt modelId="{EEA50F10-B2F2-45AB-B7D2-4686C8CDE207}">
      <dgm:prSet/>
      <dgm:spPr/>
      <dgm:t>
        <a:bodyPr/>
        <a:lstStyle/>
        <a:p>
          <a:r>
            <a:rPr lang="en-US"/>
            <a:t>Will they green the workforce? (Greening can be senior vs. junior or changing the roles – ex. Software development vs. COTS solution with lower level of support)</a:t>
          </a:r>
        </a:p>
      </dgm:t>
    </dgm:pt>
    <dgm:pt modelId="{7A8256E2-5BDE-4180-B3A4-2014CA78D210}" type="parTrans" cxnId="{6E8A774E-6541-4E67-96A6-168FDC4A4779}">
      <dgm:prSet/>
      <dgm:spPr/>
      <dgm:t>
        <a:bodyPr/>
        <a:lstStyle/>
        <a:p>
          <a:endParaRPr lang="en-US"/>
        </a:p>
      </dgm:t>
    </dgm:pt>
    <dgm:pt modelId="{71C9BB83-43DB-4633-91B5-E17107B2824A}" type="sibTrans" cxnId="{6E8A774E-6541-4E67-96A6-168FDC4A4779}">
      <dgm:prSet/>
      <dgm:spPr/>
      <dgm:t>
        <a:bodyPr/>
        <a:lstStyle/>
        <a:p>
          <a:endParaRPr lang="en-US"/>
        </a:p>
      </dgm:t>
    </dgm:pt>
    <dgm:pt modelId="{212A99E6-1F2B-48C0-8F32-3C34421287F8}">
      <dgm:prSet/>
      <dgm:spPr/>
      <dgm:t>
        <a:bodyPr/>
        <a:lstStyle/>
        <a:p>
          <a:r>
            <a:rPr lang="en-US"/>
            <a:t>What fee might they propose? Is there a team fee (e.g. – fee sharing or no fee on subs?)</a:t>
          </a:r>
        </a:p>
      </dgm:t>
    </dgm:pt>
    <dgm:pt modelId="{74B415B0-A7C7-42DB-B04C-C64D8C4E35A9}" type="parTrans" cxnId="{344C8087-869D-41B4-807A-123329DD4916}">
      <dgm:prSet/>
      <dgm:spPr/>
      <dgm:t>
        <a:bodyPr/>
        <a:lstStyle/>
        <a:p>
          <a:endParaRPr lang="en-US"/>
        </a:p>
      </dgm:t>
    </dgm:pt>
    <dgm:pt modelId="{20F4456D-6EA4-4BA8-BA3D-307953D9CDA8}" type="sibTrans" cxnId="{344C8087-869D-41B4-807A-123329DD4916}">
      <dgm:prSet/>
      <dgm:spPr/>
      <dgm:t>
        <a:bodyPr/>
        <a:lstStyle/>
        <a:p>
          <a:endParaRPr lang="en-US"/>
        </a:p>
      </dgm:t>
    </dgm:pt>
    <dgm:pt modelId="{7AC9164F-3CD2-489A-A734-0F5AE191B6D9}">
      <dgm:prSet/>
      <dgm:spPr/>
      <dgm:t>
        <a:bodyPr/>
        <a:lstStyle/>
        <a:p>
          <a:r>
            <a:rPr lang="en-US" dirty="0"/>
            <a:t>How aggressively might they behave on price?</a:t>
          </a:r>
        </a:p>
      </dgm:t>
    </dgm:pt>
    <dgm:pt modelId="{17FAE5B4-6301-4EC4-A048-B4036A0B42B5}" type="parTrans" cxnId="{313AE6B3-5CFD-48C8-987E-CD99E0ACA236}">
      <dgm:prSet/>
      <dgm:spPr/>
      <dgm:t>
        <a:bodyPr/>
        <a:lstStyle/>
        <a:p>
          <a:endParaRPr lang="en-US"/>
        </a:p>
      </dgm:t>
    </dgm:pt>
    <dgm:pt modelId="{FF5B8847-F7E1-4297-8C24-145968FCE4BF}" type="sibTrans" cxnId="{313AE6B3-5CFD-48C8-987E-CD99E0ACA236}">
      <dgm:prSet/>
      <dgm:spPr/>
      <dgm:t>
        <a:bodyPr/>
        <a:lstStyle/>
        <a:p>
          <a:endParaRPr lang="en-US"/>
        </a:p>
      </dgm:t>
    </dgm:pt>
    <dgm:pt modelId="{229F8E29-90A7-4867-9C08-C056750407BC}">
      <dgm:prSet/>
      <dgm:spPr/>
      <dgm:t>
        <a:bodyPr/>
        <a:lstStyle/>
        <a:p>
          <a:r>
            <a:rPr lang="en-US" dirty="0"/>
            <a:t>Independently of the capture team, re-run the Black Hat table evaluation considering price details</a:t>
          </a:r>
        </a:p>
      </dgm:t>
    </dgm:pt>
    <dgm:pt modelId="{FB4083D7-906B-4DC0-87A4-0CE83A6E368F}" type="parTrans" cxnId="{ADB3DFD0-B6C8-447B-A2DD-0EC2F197F753}">
      <dgm:prSet/>
      <dgm:spPr/>
      <dgm:t>
        <a:bodyPr/>
        <a:lstStyle/>
        <a:p>
          <a:endParaRPr lang="en-US"/>
        </a:p>
      </dgm:t>
    </dgm:pt>
    <dgm:pt modelId="{5993608E-45AE-4E4B-91EF-951469B3E9C4}" type="sibTrans" cxnId="{ADB3DFD0-B6C8-447B-A2DD-0EC2F197F753}">
      <dgm:prSet/>
      <dgm:spPr/>
      <dgm:t>
        <a:bodyPr/>
        <a:lstStyle/>
        <a:p>
          <a:endParaRPr lang="en-US"/>
        </a:p>
      </dgm:t>
    </dgm:pt>
    <dgm:pt modelId="{D7F4CCF9-8E9C-49C5-BD44-FC141AFDC9A1}">
      <dgm:prSet/>
      <dgm:spPr/>
      <dgm:t>
        <a:bodyPr/>
        <a:lstStyle/>
        <a:p>
          <a:r>
            <a:rPr lang="en-US" dirty="0"/>
            <a:t>Compare results to the earlier Price to Compete and Addressable Budget</a:t>
          </a:r>
        </a:p>
      </dgm:t>
    </dgm:pt>
    <dgm:pt modelId="{52E648A9-4F0E-4082-A205-5BCFEDE578A9}" type="parTrans" cxnId="{38240024-6DBE-4A0D-B788-801A8EABA58A}">
      <dgm:prSet/>
      <dgm:spPr/>
      <dgm:t>
        <a:bodyPr/>
        <a:lstStyle/>
        <a:p>
          <a:endParaRPr lang="en-US"/>
        </a:p>
      </dgm:t>
    </dgm:pt>
    <dgm:pt modelId="{D7363993-D083-40C3-BA27-473DD5965B3E}" type="sibTrans" cxnId="{38240024-6DBE-4A0D-B788-801A8EABA58A}">
      <dgm:prSet/>
      <dgm:spPr/>
      <dgm:t>
        <a:bodyPr/>
        <a:lstStyle/>
        <a:p>
          <a:endParaRPr lang="en-US"/>
        </a:p>
      </dgm:t>
    </dgm:pt>
    <dgm:pt modelId="{F595F666-D40A-4A75-BAF6-2CFEADCDE48E}">
      <dgm:prSet/>
      <dgm:spPr/>
      <dgm:t>
        <a:bodyPr/>
        <a:lstStyle/>
        <a:p>
          <a:r>
            <a:rPr lang="en-US" dirty="0"/>
            <a:t>Identify your price to win range and where the competitors will be</a:t>
          </a:r>
        </a:p>
      </dgm:t>
    </dgm:pt>
    <dgm:pt modelId="{C8E5382C-7773-4C76-8199-C03914772DCB}" type="parTrans" cxnId="{E22D964B-447B-4F34-8C84-0E9FF906C4A4}">
      <dgm:prSet/>
      <dgm:spPr/>
      <dgm:t>
        <a:bodyPr/>
        <a:lstStyle/>
        <a:p>
          <a:endParaRPr lang="en-US"/>
        </a:p>
      </dgm:t>
    </dgm:pt>
    <dgm:pt modelId="{1B5E1FDE-4B1B-46D9-82AC-01BF6323EE81}" type="sibTrans" cxnId="{E22D964B-447B-4F34-8C84-0E9FF906C4A4}">
      <dgm:prSet/>
      <dgm:spPr/>
      <dgm:t>
        <a:bodyPr/>
        <a:lstStyle/>
        <a:p>
          <a:endParaRPr lang="en-US"/>
        </a:p>
      </dgm:t>
    </dgm:pt>
    <dgm:pt modelId="{1C80DAF4-5145-4CD5-8FDD-B202DD31BFE9}">
      <dgm:prSet/>
      <dgm:spPr/>
      <dgm:t>
        <a:bodyPr/>
        <a:lstStyle/>
        <a:p>
          <a:r>
            <a:rPr lang="en-US"/>
            <a:t>Keep gathering competitive intelligence over time to refine your results and track changes in conditions</a:t>
          </a:r>
        </a:p>
      </dgm:t>
    </dgm:pt>
    <dgm:pt modelId="{A4636345-C62F-4E02-9F94-32D2C275D540}" type="parTrans" cxnId="{FBF5D461-E0C6-4D5C-A2D0-E737385A0126}">
      <dgm:prSet/>
      <dgm:spPr/>
      <dgm:t>
        <a:bodyPr/>
        <a:lstStyle/>
        <a:p>
          <a:endParaRPr lang="en-US"/>
        </a:p>
      </dgm:t>
    </dgm:pt>
    <dgm:pt modelId="{EC52D110-C3C2-4EC9-BEA4-44A2FE008FEF}" type="sibTrans" cxnId="{FBF5D461-E0C6-4D5C-A2D0-E737385A0126}">
      <dgm:prSet/>
      <dgm:spPr/>
      <dgm:t>
        <a:bodyPr/>
        <a:lstStyle/>
        <a:p>
          <a:endParaRPr lang="en-US"/>
        </a:p>
      </dgm:t>
    </dgm:pt>
    <dgm:pt modelId="{7F7925BD-B573-4B21-A36F-919BAE7E9CCB}" type="pres">
      <dgm:prSet presAssocID="{D21FB301-8133-4218-B29A-5E2675EA310B}" presName="diagram" presStyleCnt="0">
        <dgm:presLayoutVars>
          <dgm:dir/>
          <dgm:resizeHandles val="exact"/>
        </dgm:presLayoutVars>
      </dgm:prSet>
      <dgm:spPr/>
    </dgm:pt>
    <dgm:pt modelId="{10FF93FF-F5DC-4F1F-8A43-7920A2D97B9D}" type="pres">
      <dgm:prSet presAssocID="{A16384F1-4411-4620-802C-B05B80E7B9F0}" presName="node" presStyleLbl="node1" presStyleIdx="0" presStyleCnt="12">
        <dgm:presLayoutVars>
          <dgm:bulletEnabled val="1"/>
        </dgm:presLayoutVars>
      </dgm:prSet>
      <dgm:spPr/>
    </dgm:pt>
    <dgm:pt modelId="{6890CA81-5B36-4CC2-9CD2-2AF852EC71A5}" type="pres">
      <dgm:prSet presAssocID="{D8340B89-D0B4-4357-97CC-8741DB490A3B}" presName="sibTrans" presStyleCnt="0"/>
      <dgm:spPr/>
    </dgm:pt>
    <dgm:pt modelId="{5ACA8455-FDE5-459F-8EDB-9BB6E0D36616}" type="pres">
      <dgm:prSet presAssocID="{80B7D618-FAF1-4392-B18A-F648ADEE812D}" presName="node" presStyleLbl="node1" presStyleIdx="1" presStyleCnt="12">
        <dgm:presLayoutVars>
          <dgm:bulletEnabled val="1"/>
        </dgm:presLayoutVars>
      </dgm:prSet>
      <dgm:spPr/>
    </dgm:pt>
    <dgm:pt modelId="{2E824C4F-EB2D-4DEE-97CE-1BCED92A2D19}" type="pres">
      <dgm:prSet presAssocID="{E968A4A1-A831-45AF-A9FC-885CC6E680A2}" presName="sibTrans" presStyleCnt="0"/>
      <dgm:spPr/>
    </dgm:pt>
    <dgm:pt modelId="{EEED393D-6787-4E5E-AA4D-AC4AD5645F3D}" type="pres">
      <dgm:prSet presAssocID="{CFD82B6B-60D9-466D-9ACB-10842C897BDF}" presName="node" presStyleLbl="node1" presStyleIdx="2" presStyleCnt="12">
        <dgm:presLayoutVars>
          <dgm:bulletEnabled val="1"/>
        </dgm:presLayoutVars>
      </dgm:prSet>
      <dgm:spPr/>
    </dgm:pt>
    <dgm:pt modelId="{75BFA70B-CF62-4DE4-BCA9-9C6A10BE15F3}" type="pres">
      <dgm:prSet presAssocID="{926B7350-DE87-4CB5-ACDC-88485C7ED471}" presName="sibTrans" presStyleCnt="0"/>
      <dgm:spPr/>
    </dgm:pt>
    <dgm:pt modelId="{AE5CD39A-B9B3-48A2-9FF8-77A5934795AD}" type="pres">
      <dgm:prSet presAssocID="{C128BB35-F0DB-4D06-ADAC-9E5266BC5A20}" presName="node" presStyleLbl="node1" presStyleIdx="3" presStyleCnt="12">
        <dgm:presLayoutVars>
          <dgm:bulletEnabled val="1"/>
        </dgm:presLayoutVars>
      </dgm:prSet>
      <dgm:spPr/>
    </dgm:pt>
    <dgm:pt modelId="{21E76506-6D2C-4EF4-A5EE-61B525568FBD}" type="pres">
      <dgm:prSet presAssocID="{DEFA9384-CBE1-451D-ADA8-D014C555E458}" presName="sibTrans" presStyleCnt="0"/>
      <dgm:spPr/>
    </dgm:pt>
    <dgm:pt modelId="{6B3970DD-3A23-4401-AFB5-3C916B364866}" type="pres">
      <dgm:prSet presAssocID="{17462082-22EE-425B-8783-37EF8D111651}" presName="node" presStyleLbl="node1" presStyleIdx="4" presStyleCnt="12">
        <dgm:presLayoutVars>
          <dgm:bulletEnabled val="1"/>
        </dgm:presLayoutVars>
      </dgm:prSet>
      <dgm:spPr/>
    </dgm:pt>
    <dgm:pt modelId="{E673F9C1-A29D-4D8D-BDB0-D681EC3E8658}" type="pres">
      <dgm:prSet presAssocID="{A3CA68C3-0755-406A-8822-2BEB0B26DF12}" presName="sibTrans" presStyleCnt="0"/>
      <dgm:spPr/>
    </dgm:pt>
    <dgm:pt modelId="{70A79E5F-F88C-44ED-80A2-4CF15450532B}" type="pres">
      <dgm:prSet presAssocID="{EEA50F10-B2F2-45AB-B7D2-4686C8CDE207}" presName="node" presStyleLbl="node1" presStyleIdx="5" presStyleCnt="12">
        <dgm:presLayoutVars>
          <dgm:bulletEnabled val="1"/>
        </dgm:presLayoutVars>
      </dgm:prSet>
      <dgm:spPr/>
    </dgm:pt>
    <dgm:pt modelId="{654787AC-3CBF-4B33-B4C6-DA31AAF1FC8E}" type="pres">
      <dgm:prSet presAssocID="{71C9BB83-43DB-4633-91B5-E17107B2824A}" presName="sibTrans" presStyleCnt="0"/>
      <dgm:spPr/>
    </dgm:pt>
    <dgm:pt modelId="{6687D050-5F54-44C1-B5CF-7B4DC3FEB7D1}" type="pres">
      <dgm:prSet presAssocID="{212A99E6-1F2B-48C0-8F32-3C34421287F8}" presName="node" presStyleLbl="node1" presStyleIdx="6" presStyleCnt="12">
        <dgm:presLayoutVars>
          <dgm:bulletEnabled val="1"/>
        </dgm:presLayoutVars>
      </dgm:prSet>
      <dgm:spPr/>
    </dgm:pt>
    <dgm:pt modelId="{79B2C6C9-B265-4C50-8FD9-734BE5482748}" type="pres">
      <dgm:prSet presAssocID="{20F4456D-6EA4-4BA8-BA3D-307953D9CDA8}" presName="sibTrans" presStyleCnt="0"/>
      <dgm:spPr/>
    </dgm:pt>
    <dgm:pt modelId="{3D224707-8A45-4E28-9591-F58368EF60E0}" type="pres">
      <dgm:prSet presAssocID="{7AC9164F-3CD2-489A-A734-0F5AE191B6D9}" presName="node" presStyleLbl="node1" presStyleIdx="7" presStyleCnt="12">
        <dgm:presLayoutVars>
          <dgm:bulletEnabled val="1"/>
        </dgm:presLayoutVars>
      </dgm:prSet>
      <dgm:spPr/>
    </dgm:pt>
    <dgm:pt modelId="{5F7127EF-40EE-45BF-97C8-FA6540BEC65E}" type="pres">
      <dgm:prSet presAssocID="{FF5B8847-F7E1-4297-8C24-145968FCE4BF}" presName="sibTrans" presStyleCnt="0"/>
      <dgm:spPr/>
    </dgm:pt>
    <dgm:pt modelId="{50580E76-0F8F-4DEC-AD1E-9460B5792A8E}" type="pres">
      <dgm:prSet presAssocID="{229F8E29-90A7-4867-9C08-C056750407BC}" presName="node" presStyleLbl="node1" presStyleIdx="8" presStyleCnt="12">
        <dgm:presLayoutVars>
          <dgm:bulletEnabled val="1"/>
        </dgm:presLayoutVars>
      </dgm:prSet>
      <dgm:spPr/>
    </dgm:pt>
    <dgm:pt modelId="{1ACCBB12-3B94-4CE7-A3B4-07431ED54C6C}" type="pres">
      <dgm:prSet presAssocID="{5993608E-45AE-4E4B-91EF-951469B3E9C4}" presName="sibTrans" presStyleCnt="0"/>
      <dgm:spPr/>
    </dgm:pt>
    <dgm:pt modelId="{BB718CE4-6731-4AA8-B743-4E29FB6C2ED7}" type="pres">
      <dgm:prSet presAssocID="{D7F4CCF9-8E9C-49C5-BD44-FC141AFDC9A1}" presName="node" presStyleLbl="node1" presStyleIdx="9" presStyleCnt="12">
        <dgm:presLayoutVars>
          <dgm:bulletEnabled val="1"/>
        </dgm:presLayoutVars>
      </dgm:prSet>
      <dgm:spPr/>
    </dgm:pt>
    <dgm:pt modelId="{0D771DC8-6AC9-4875-B180-B580EEDF558D}" type="pres">
      <dgm:prSet presAssocID="{D7363993-D083-40C3-BA27-473DD5965B3E}" presName="sibTrans" presStyleCnt="0"/>
      <dgm:spPr/>
    </dgm:pt>
    <dgm:pt modelId="{25E422CF-3EE4-4ECA-8874-7C4F921CD492}" type="pres">
      <dgm:prSet presAssocID="{F595F666-D40A-4A75-BAF6-2CFEADCDE48E}" presName="node" presStyleLbl="node1" presStyleIdx="10" presStyleCnt="12">
        <dgm:presLayoutVars>
          <dgm:bulletEnabled val="1"/>
        </dgm:presLayoutVars>
      </dgm:prSet>
      <dgm:spPr/>
    </dgm:pt>
    <dgm:pt modelId="{76AD4273-3247-422F-94EB-DE545C03A95E}" type="pres">
      <dgm:prSet presAssocID="{1B5E1FDE-4B1B-46D9-82AC-01BF6323EE81}" presName="sibTrans" presStyleCnt="0"/>
      <dgm:spPr/>
    </dgm:pt>
    <dgm:pt modelId="{3D074345-875C-457D-82B7-D688B5F30685}" type="pres">
      <dgm:prSet presAssocID="{1C80DAF4-5145-4CD5-8FDD-B202DD31BFE9}" presName="node" presStyleLbl="node1" presStyleIdx="11" presStyleCnt="12">
        <dgm:presLayoutVars>
          <dgm:bulletEnabled val="1"/>
        </dgm:presLayoutVars>
      </dgm:prSet>
      <dgm:spPr/>
    </dgm:pt>
  </dgm:ptLst>
  <dgm:cxnLst>
    <dgm:cxn modelId="{DB6D5B04-3001-4584-951C-5CF0979C151F}" srcId="{D21FB301-8133-4218-B29A-5E2675EA310B}" destId="{80B7D618-FAF1-4392-B18A-F648ADEE812D}" srcOrd="1" destOrd="0" parTransId="{835D7853-1302-4BBE-8357-148C2A548E2D}" sibTransId="{E968A4A1-A831-45AF-A9FC-885CC6E680A2}"/>
    <dgm:cxn modelId="{60837C09-FACB-4A6A-AAB9-0BCF740689B8}" type="presOf" srcId="{80B7D618-FAF1-4392-B18A-F648ADEE812D}" destId="{5ACA8455-FDE5-459F-8EDB-9BB6E0D36616}" srcOrd="0" destOrd="0" presId="urn:microsoft.com/office/officeart/2005/8/layout/default"/>
    <dgm:cxn modelId="{ABD9A521-291E-4262-B120-F87AFD4F34B7}" type="presOf" srcId="{17462082-22EE-425B-8783-37EF8D111651}" destId="{6B3970DD-3A23-4401-AFB5-3C916B364866}" srcOrd="0" destOrd="0" presId="urn:microsoft.com/office/officeart/2005/8/layout/default"/>
    <dgm:cxn modelId="{38240024-6DBE-4A0D-B788-801A8EABA58A}" srcId="{D21FB301-8133-4218-B29A-5E2675EA310B}" destId="{D7F4CCF9-8E9C-49C5-BD44-FC141AFDC9A1}" srcOrd="9" destOrd="0" parTransId="{52E648A9-4F0E-4082-A205-5BCFEDE578A9}" sibTransId="{D7363993-D083-40C3-BA27-473DD5965B3E}"/>
    <dgm:cxn modelId="{2FA6572E-5F50-46A9-802B-4F069CAC3246}" type="presOf" srcId="{D7F4CCF9-8E9C-49C5-BD44-FC141AFDC9A1}" destId="{BB718CE4-6731-4AA8-B743-4E29FB6C2ED7}" srcOrd="0" destOrd="0" presId="urn:microsoft.com/office/officeart/2005/8/layout/default"/>
    <dgm:cxn modelId="{AED2C95D-7011-4C0D-AFC2-8E7AE71CE58E}" type="presOf" srcId="{7AC9164F-3CD2-489A-A734-0F5AE191B6D9}" destId="{3D224707-8A45-4E28-9591-F58368EF60E0}" srcOrd="0" destOrd="0" presId="urn:microsoft.com/office/officeart/2005/8/layout/default"/>
    <dgm:cxn modelId="{BA5E5041-DDE5-404F-A283-5EC834B54FAC}" type="presOf" srcId="{C128BB35-F0DB-4D06-ADAC-9E5266BC5A20}" destId="{AE5CD39A-B9B3-48A2-9FF8-77A5934795AD}" srcOrd="0" destOrd="0" presId="urn:microsoft.com/office/officeart/2005/8/layout/default"/>
    <dgm:cxn modelId="{FBF5D461-E0C6-4D5C-A2D0-E737385A0126}" srcId="{D21FB301-8133-4218-B29A-5E2675EA310B}" destId="{1C80DAF4-5145-4CD5-8FDD-B202DD31BFE9}" srcOrd="11" destOrd="0" parTransId="{A4636345-C62F-4E02-9F94-32D2C275D540}" sibTransId="{EC52D110-C3C2-4EC9-BEA4-44A2FE008FEF}"/>
    <dgm:cxn modelId="{89413E43-AB20-4372-8B12-C106CB41CDE6}" type="presOf" srcId="{A16384F1-4411-4620-802C-B05B80E7B9F0}" destId="{10FF93FF-F5DC-4F1F-8A43-7920A2D97B9D}" srcOrd="0" destOrd="0" presId="urn:microsoft.com/office/officeart/2005/8/layout/default"/>
    <dgm:cxn modelId="{37DAA267-7806-41B3-93DA-8344C4CAB56E}" type="presOf" srcId="{F595F666-D40A-4A75-BAF6-2CFEADCDE48E}" destId="{25E422CF-3EE4-4ECA-8874-7C4F921CD492}" srcOrd="0" destOrd="0" presId="urn:microsoft.com/office/officeart/2005/8/layout/default"/>
    <dgm:cxn modelId="{DA54D747-456C-483E-BB14-DDB5B418C4AB}" srcId="{D21FB301-8133-4218-B29A-5E2675EA310B}" destId="{C128BB35-F0DB-4D06-ADAC-9E5266BC5A20}" srcOrd="3" destOrd="0" parTransId="{90A89A15-27D8-4ED7-A7DE-B085C238271E}" sibTransId="{DEFA9384-CBE1-451D-ADA8-D014C555E458}"/>
    <dgm:cxn modelId="{DD166368-B124-493D-9CEA-C8416B53E45D}" type="presOf" srcId="{229F8E29-90A7-4867-9C08-C056750407BC}" destId="{50580E76-0F8F-4DEC-AD1E-9460B5792A8E}" srcOrd="0" destOrd="0" presId="urn:microsoft.com/office/officeart/2005/8/layout/default"/>
    <dgm:cxn modelId="{4DB00E69-E207-40A5-B89B-8C1775C99E19}" type="presOf" srcId="{212A99E6-1F2B-48C0-8F32-3C34421287F8}" destId="{6687D050-5F54-44C1-B5CF-7B4DC3FEB7D1}" srcOrd="0" destOrd="0" presId="urn:microsoft.com/office/officeart/2005/8/layout/default"/>
    <dgm:cxn modelId="{E22D964B-447B-4F34-8C84-0E9FF906C4A4}" srcId="{D21FB301-8133-4218-B29A-5E2675EA310B}" destId="{F595F666-D40A-4A75-BAF6-2CFEADCDE48E}" srcOrd="10" destOrd="0" parTransId="{C8E5382C-7773-4C76-8199-C03914772DCB}" sibTransId="{1B5E1FDE-4B1B-46D9-82AC-01BF6323EE81}"/>
    <dgm:cxn modelId="{6E8A774E-6541-4E67-96A6-168FDC4A4779}" srcId="{D21FB301-8133-4218-B29A-5E2675EA310B}" destId="{EEA50F10-B2F2-45AB-B7D2-4686C8CDE207}" srcOrd="5" destOrd="0" parTransId="{7A8256E2-5BDE-4180-B3A4-2014CA78D210}" sibTransId="{71C9BB83-43DB-4633-91B5-E17107B2824A}"/>
    <dgm:cxn modelId="{99793459-AE4C-4F06-A87B-CC2C34406347}" srcId="{D21FB301-8133-4218-B29A-5E2675EA310B}" destId="{CFD82B6B-60D9-466D-9ACB-10842C897BDF}" srcOrd="2" destOrd="0" parTransId="{757D302A-6117-4F31-8E00-F072A85A437E}" sibTransId="{926B7350-DE87-4CB5-ACDC-88485C7ED471}"/>
    <dgm:cxn modelId="{344C8087-869D-41B4-807A-123329DD4916}" srcId="{D21FB301-8133-4218-B29A-5E2675EA310B}" destId="{212A99E6-1F2B-48C0-8F32-3C34421287F8}" srcOrd="6" destOrd="0" parTransId="{74B415B0-A7C7-42DB-B04C-C64D8C4E35A9}" sibTransId="{20F4456D-6EA4-4BA8-BA3D-307953D9CDA8}"/>
    <dgm:cxn modelId="{313AE6B3-5CFD-48C8-987E-CD99E0ACA236}" srcId="{D21FB301-8133-4218-B29A-5E2675EA310B}" destId="{7AC9164F-3CD2-489A-A734-0F5AE191B6D9}" srcOrd="7" destOrd="0" parTransId="{17FAE5B4-6301-4EC4-A048-B4036A0B42B5}" sibTransId="{FF5B8847-F7E1-4297-8C24-145968FCE4BF}"/>
    <dgm:cxn modelId="{F3DF8CB5-D0BD-4E4B-8F3D-9ECA1F486DD5}" type="presOf" srcId="{1C80DAF4-5145-4CD5-8FDD-B202DD31BFE9}" destId="{3D074345-875C-457D-82B7-D688B5F30685}" srcOrd="0" destOrd="0" presId="urn:microsoft.com/office/officeart/2005/8/layout/default"/>
    <dgm:cxn modelId="{ADB3DFD0-B6C8-447B-A2DD-0EC2F197F753}" srcId="{D21FB301-8133-4218-B29A-5E2675EA310B}" destId="{229F8E29-90A7-4867-9C08-C056750407BC}" srcOrd="8" destOrd="0" parTransId="{FB4083D7-906B-4DC0-87A4-0CE83A6E368F}" sibTransId="{5993608E-45AE-4E4B-91EF-951469B3E9C4}"/>
    <dgm:cxn modelId="{2ABA32E3-1EB7-4437-B7F2-9DF3EC699B98}" type="presOf" srcId="{D21FB301-8133-4218-B29A-5E2675EA310B}" destId="{7F7925BD-B573-4B21-A36F-919BAE7E9CCB}" srcOrd="0" destOrd="0" presId="urn:microsoft.com/office/officeart/2005/8/layout/default"/>
    <dgm:cxn modelId="{A92549ED-FDEC-45E6-84D8-5B53BCC1B9D9}" srcId="{D21FB301-8133-4218-B29A-5E2675EA310B}" destId="{A16384F1-4411-4620-802C-B05B80E7B9F0}" srcOrd="0" destOrd="0" parTransId="{8BBC0E6E-39AC-438C-BC44-589C2987FACB}" sibTransId="{D8340B89-D0B4-4357-97CC-8741DB490A3B}"/>
    <dgm:cxn modelId="{C23490FD-EE9F-4666-B408-7530E4E1749F}" srcId="{D21FB301-8133-4218-B29A-5E2675EA310B}" destId="{17462082-22EE-425B-8783-37EF8D111651}" srcOrd="4" destOrd="0" parTransId="{D44A935E-8810-4371-BEE2-DFC0FE065837}" sibTransId="{A3CA68C3-0755-406A-8822-2BEB0B26DF12}"/>
    <dgm:cxn modelId="{4D7DAEFD-FFCB-4BD0-8063-2B5EECDA7D61}" type="presOf" srcId="{CFD82B6B-60D9-466D-9ACB-10842C897BDF}" destId="{EEED393D-6787-4E5E-AA4D-AC4AD5645F3D}" srcOrd="0" destOrd="0" presId="urn:microsoft.com/office/officeart/2005/8/layout/default"/>
    <dgm:cxn modelId="{13A2C1FE-DD79-4F18-BCA2-05EBD65CF616}" type="presOf" srcId="{EEA50F10-B2F2-45AB-B7D2-4686C8CDE207}" destId="{70A79E5F-F88C-44ED-80A2-4CF15450532B}" srcOrd="0" destOrd="0" presId="urn:microsoft.com/office/officeart/2005/8/layout/default"/>
    <dgm:cxn modelId="{D96A1B8C-8E38-424F-8A6E-0C33E8E88470}" type="presParOf" srcId="{7F7925BD-B573-4B21-A36F-919BAE7E9CCB}" destId="{10FF93FF-F5DC-4F1F-8A43-7920A2D97B9D}" srcOrd="0" destOrd="0" presId="urn:microsoft.com/office/officeart/2005/8/layout/default"/>
    <dgm:cxn modelId="{4A93BAFC-85F0-4EC4-9C9F-9DAB79A19B54}" type="presParOf" srcId="{7F7925BD-B573-4B21-A36F-919BAE7E9CCB}" destId="{6890CA81-5B36-4CC2-9CD2-2AF852EC71A5}" srcOrd="1" destOrd="0" presId="urn:microsoft.com/office/officeart/2005/8/layout/default"/>
    <dgm:cxn modelId="{42185A50-A2CE-40B3-AD22-4EA119F1D900}" type="presParOf" srcId="{7F7925BD-B573-4B21-A36F-919BAE7E9CCB}" destId="{5ACA8455-FDE5-459F-8EDB-9BB6E0D36616}" srcOrd="2" destOrd="0" presId="urn:microsoft.com/office/officeart/2005/8/layout/default"/>
    <dgm:cxn modelId="{21C71EB3-E332-4A68-9ACC-3806FD396CDC}" type="presParOf" srcId="{7F7925BD-B573-4B21-A36F-919BAE7E9CCB}" destId="{2E824C4F-EB2D-4DEE-97CE-1BCED92A2D19}" srcOrd="3" destOrd="0" presId="urn:microsoft.com/office/officeart/2005/8/layout/default"/>
    <dgm:cxn modelId="{DB081B15-E97C-40DE-AA76-DD0F3890E055}" type="presParOf" srcId="{7F7925BD-B573-4B21-A36F-919BAE7E9CCB}" destId="{EEED393D-6787-4E5E-AA4D-AC4AD5645F3D}" srcOrd="4" destOrd="0" presId="urn:microsoft.com/office/officeart/2005/8/layout/default"/>
    <dgm:cxn modelId="{3CB3DA68-3B0C-4253-B665-7D0F2A2DDC98}" type="presParOf" srcId="{7F7925BD-B573-4B21-A36F-919BAE7E9CCB}" destId="{75BFA70B-CF62-4DE4-BCA9-9C6A10BE15F3}" srcOrd="5" destOrd="0" presId="urn:microsoft.com/office/officeart/2005/8/layout/default"/>
    <dgm:cxn modelId="{5660A384-32A9-4CE1-8EC6-6399E314433C}" type="presParOf" srcId="{7F7925BD-B573-4B21-A36F-919BAE7E9CCB}" destId="{AE5CD39A-B9B3-48A2-9FF8-77A5934795AD}" srcOrd="6" destOrd="0" presId="urn:microsoft.com/office/officeart/2005/8/layout/default"/>
    <dgm:cxn modelId="{C8D3E1C7-0E35-4F2A-9D49-F96B688B152A}" type="presParOf" srcId="{7F7925BD-B573-4B21-A36F-919BAE7E9CCB}" destId="{21E76506-6D2C-4EF4-A5EE-61B525568FBD}" srcOrd="7" destOrd="0" presId="urn:microsoft.com/office/officeart/2005/8/layout/default"/>
    <dgm:cxn modelId="{0ECA6F8D-FCF6-4C21-9CBC-8A36B7BB4B8C}" type="presParOf" srcId="{7F7925BD-B573-4B21-A36F-919BAE7E9CCB}" destId="{6B3970DD-3A23-4401-AFB5-3C916B364866}" srcOrd="8" destOrd="0" presId="urn:microsoft.com/office/officeart/2005/8/layout/default"/>
    <dgm:cxn modelId="{FC6B3CA2-C792-4E5E-AB9C-6F9EE7D51096}" type="presParOf" srcId="{7F7925BD-B573-4B21-A36F-919BAE7E9CCB}" destId="{E673F9C1-A29D-4D8D-BDB0-D681EC3E8658}" srcOrd="9" destOrd="0" presId="urn:microsoft.com/office/officeart/2005/8/layout/default"/>
    <dgm:cxn modelId="{0FF1F466-F7B6-407E-B725-4B48C581618A}" type="presParOf" srcId="{7F7925BD-B573-4B21-A36F-919BAE7E9CCB}" destId="{70A79E5F-F88C-44ED-80A2-4CF15450532B}" srcOrd="10" destOrd="0" presId="urn:microsoft.com/office/officeart/2005/8/layout/default"/>
    <dgm:cxn modelId="{B724647F-A131-45F9-941F-E9922B76031C}" type="presParOf" srcId="{7F7925BD-B573-4B21-A36F-919BAE7E9CCB}" destId="{654787AC-3CBF-4B33-B4C6-DA31AAF1FC8E}" srcOrd="11" destOrd="0" presId="urn:microsoft.com/office/officeart/2005/8/layout/default"/>
    <dgm:cxn modelId="{5FAE3ED1-B428-41B9-8269-8ECEE9AE6027}" type="presParOf" srcId="{7F7925BD-B573-4B21-A36F-919BAE7E9CCB}" destId="{6687D050-5F54-44C1-B5CF-7B4DC3FEB7D1}" srcOrd="12" destOrd="0" presId="urn:microsoft.com/office/officeart/2005/8/layout/default"/>
    <dgm:cxn modelId="{4EF1943E-06FC-43BC-9C0D-CAE5E39C735E}" type="presParOf" srcId="{7F7925BD-B573-4B21-A36F-919BAE7E9CCB}" destId="{79B2C6C9-B265-4C50-8FD9-734BE5482748}" srcOrd="13" destOrd="0" presId="urn:microsoft.com/office/officeart/2005/8/layout/default"/>
    <dgm:cxn modelId="{217D4BA2-105B-456B-847F-B760A3BE4DAC}" type="presParOf" srcId="{7F7925BD-B573-4B21-A36F-919BAE7E9CCB}" destId="{3D224707-8A45-4E28-9591-F58368EF60E0}" srcOrd="14" destOrd="0" presId="urn:microsoft.com/office/officeart/2005/8/layout/default"/>
    <dgm:cxn modelId="{59C9419E-079B-4B5B-9D68-DA286C2D87AF}" type="presParOf" srcId="{7F7925BD-B573-4B21-A36F-919BAE7E9CCB}" destId="{5F7127EF-40EE-45BF-97C8-FA6540BEC65E}" srcOrd="15" destOrd="0" presId="urn:microsoft.com/office/officeart/2005/8/layout/default"/>
    <dgm:cxn modelId="{1407CA43-B14B-4A6C-8C6D-95B1536513B2}" type="presParOf" srcId="{7F7925BD-B573-4B21-A36F-919BAE7E9CCB}" destId="{50580E76-0F8F-4DEC-AD1E-9460B5792A8E}" srcOrd="16" destOrd="0" presId="urn:microsoft.com/office/officeart/2005/8/layout/default"/>
    <dgm:cxn modelId="{BF67D6D5-B90B-49CA-AFA5-303107D1A3BF}" type="presParOf" srcId="{7F7925BD-B573-4B21-A36F-919BAE7E9CCB}" destId="{1ACCBB12-3B94-4CE7-A3B4-07431ED54C6C}" srcOrd="17" destOrd="0" presId="urn:microsoft.com/office/officeart/2005/8/layout/default"/>
    <dgm:cxn modelId="{B7F39C73-A988-409C-8C9E-8899DA9BAA6C}" type="presParOf" srcId="{7F7925BD-B573-4B21-A36F-919BAE7E9CCB}" destId="{BB718CE4-6731-4AA8-B743-4E29FB6C2ED7}" srcOrd="18" destOrd="0" presId="urn:microsoft.com/office/officeart/2005/8/layout/default"/>
    <dgm:cxn modelId="{E0149841-D46D-43CF-9C46-F27BC75E95AE}" type="presParOf" srcId="{7F7925BD-B573-4B21-A36F-919BAE7E9CCB}" destId="{0D771DC8-6AC9-4875-B180-B580EEDF558D}" srcOrd="19" destOrd="0" presId="urn:microsoft.com/office/officeart/2005/8/layout/default"/>
    <dgm:cxn modelId="{3B18FBEB-1355-4C53-8EC9-100FE525594C}" type="presParOf" srcId="{7F7925BD-B573-4B21-A36F-919BAE7E9CCB}" destId="{25E422CF-3EE4-4ECA-8874-7C4F921CD492}" srcOrd="20" destOrd="0" presId="urn:microsoft.com/office/officeart/2005/8/layout/default"/>
    <dgm:cxn modelId="{1064EB39-A260-4A90-B20E-67867B555AF7}" type="presParOf" srcId="{7F7925BD-B573-4B21-A36F-919BAE7E9CCB}" destId="{76AD4273-3247-422F-94EB-DE545C03A95E}" srcOrd="21" destOrd="0" presId="urn:microsoft.com/office/officeart/2005/8/layout/default"/>
    <dgm:cxn modelId="{411E5514-A87D-47A7-8D63-E80110BFA9E1}" type="presParOf" srcId="{7F7925BD-B573-4B21-A36F-919BAE7E9CCB}" destId="{3D074345-875C-457D-82B7-D688B5F30685}"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B226BE7-EC39-4ACA-9FB6-251CAD1D6E5C}"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B6CE4D78-9874-463F-B34A-ECD61A292122}">
      <dgm:prSet/>
      <dgm:spPr/>
      <dgm:t>
        <a:bodyPr/>
        <a:lstStyle/>
        <a:p>
          <a:r>
            <a:rPr lang="en-US" b="0" i="0" dirty="0"/>
            <a:t>Examine all the data by gathering salary survey data, incumbent data, technical estimate salary, other relevant data, and outliers for all labor categories</a:t>
          </a:r>
          <a:endParaRPr lang="en-US" dirty="0"/>
        </a:p>
      </dgm:t>
    </dgm:pt>
    <dgm:pt modelId="{DCB445B5-03CB-4CDD-921D-E35187AB2DE2}" type="parTrans" cxnId="{041D95F5-62CF-4F0A-8D35-BDB672239785}">
      <dgm:prSet/>
      <dgm:spPr/>
      <dgm:t>
        <a:bodyPr/>
        <a:lstStyle/>
        <a:p>
          <a:endParaRPr lang="en-US"/>
        </a:p>
      </dgm:t>
    </dgm:pt>
    <dgm:pt modelId="{7DAD1404-24AD-453C-845A-0594973250DD}" type="sibTrans" cxnId="{041D95F5-62CF-4F0A-8D35-BDB672239785}">
      <dgm:prSet/>
      <dgm:spPr/>
      <dgm:t>
        <a:bodyPr/>
        <a:lstStyle/>
        <a:p>
          <a:endParaRPr lang="en-US"/>
        </a:p>
      </dgm:t>
    </dgm:pt>
    <dgm:pt modelId="{68513F2A-2D80-4BBF-8E41-75E59F138F5A}">
      <dgm:prSet/>
      <dgm:spPr/>
      <dgm:t>
        <a:bodyPr/>
        <a:lstStyle/>
        <a:p>
          <a:r>
            <a:rPr lang="en-US" b="0" i="0" dirty="0"/>
            <a:t>Identify labor rate types by examining the skill levels, weighting of hours, and importance of each labor category to identify "gamed," "protected," and "throw-away" labor rates.</a:t>
          </a:r>
          <a:endParaRPr lang="en-US" dirty="0"/>
        </a:p>
      </dgm:t>
    </dgm:pt>
    <dgm:pt modelId="{3A14D683-2232-4990-AE0F-EB55B4DCDE7B}" type="parTrans" cxnId="{B0328AF5-E943-49BF-A73F-90CD4D85BD61}">
      <dgm:prSet/>
      <dgm:spPr/>
      <dgm:t>
        <a:bodyPr/>
        <a:lstStyle/>
        <a:p>
          <a:endParaRPr lang="en-US"/>
        </a:p>
      </dgm:t>
    </dgm:pt>
    <dgm:pt modelId="{9CF17CB6-2951-4605-849A-9A9009FB39C8}" type="sibTrans" cxnId="{B0328AF5-E943-49BF-A73F-90CD4D85BD61}">
      <dgm:prSet/>
      <dgm:spPr/>
      <dgm:t>
        <a:bodyPr/>
        <a:lstStyle/>
        <a:p>
          <a:endParaRPr lang="en-US"/>
        </a:p>
      </dgm:t>
    </dgm:pt>
    <dgm:pt modelId="{E93576FA-A430-4C54-9AF4-680C8C14B481}">
      <dgm:prSet/>
      <dgm:spPr/>
      <dgm:t>
        <a:bodyPr/>
        <a:lstStyle/>
        <a:p>
          <a:r>
            <a:rPr lang="en-US" b="0" i="0" dirty="0"/>
            <a:t>Adjust competitors' and home team's rates according to the identified labor rate types to balance competitiveness and risk.</a:t>
          </a:r>
          <a:endParaRPr lang="en-US" dirty="0"/>
        </a:p>
      </dgm:t>
    </dgm:pt>
    <dgm:pt modelId="{2745A862-AFF2-488A-BD08-491C6866343D}" type="parTrans" cxnId="{4815428B-60DF-4925-8673-00711CCEF330}">
      <dgm:prSet/>
      <dgm:spPr/>
      <dgm:t>
        <a:bodyPr/>
        <a:lstStyle/>
        <a:p>
          <a:endParaRPr lang="en-US"/>
        </a:p>
      </dgm:t>
    </dgm:pt>
    <dgm:pt modelId="{CD907C7F-96AE-489C-B7B4-6777DF786E5C}" type="sibTrans" cxnId="{4815428B-60DF-4925-8673-00711CCEF330}">
      <dgm:prSet/>
      <dgm:spPr/>
      <dgm:t>
        <a:bodyPr/>
        <a:lstStyle/>
        <a:p>
          <a:endParaRPr lang="en-US"/>
        </a:p>
      </dgm:t>
    </dgm:pt>
    <dgm:pt modelId="{107451C1-2421-4876-9222-00D13CA0DB9C}">
      <dgm:prSet/>
      <dgm:spPr>
        <a:solidFill>
          <a:schemeClr val="accent2"/>
        </a:solidFill>
      </dgm:spPr>
      <dgm:t>
        <a:bodyPr/>
        <a:lstStyle/>
        <a:p>
          <a:r>
            <a:rPr lang="en-US" b="1" i="0" dirty="0"/>
            <a:t>Result: </a:t>
          </a:r>
          <a:r>
            <a:rPr lang="en-US" b="0" i="0" dirty="0"/>
            <a:t>Realistic and competitive "rate ladder”: a comprehensive analysis and visualization of labor rates across various categories, incorporating salary survey data, incumbent data, technical estimate salary, other relevant data, and outliers. </a:t>
          </a:r>
          <a:r>
            <a:rPr lang="en-US" b="1" i="0" dirty="0"/>
            <a:t>This ladder helps to differentiate between different types of labor rates and supports the strengths in technical volume; adjust the bidding strategy accordingly</a:t>
          </a:r>
          <a:endParaRPr lang="en-US" b="1" dirty="0"/>
        </a:p>
      </dgm:t>
    </dgm:pt>
    <dgm:pt modelId="{88D56186-2BEC-4499-8E0C-BD9E687F5EAD}" type="parTrans" cxnId="{D14D1639-322C-4C7B-AB86-6E639C0772A9}">
      <dgm:prSet/>
      <dgm:spPr/>
      <dgm:t>
        <a:bodyPr/>
        <a:lstStyle/>
        <a:p>
          <a:endParaRPr lang="en-US"/>
        </a:p>
      </dgm:t>
    </dgm:pt>
    <dgm:pt modelId="{5F5DC18E-5E18-4906-BFDD-A9B2C8CE8472}" type="sibTrans" cxnId="{D14D1639-322C-4C7B-AB86-6E639C0772A9}">
      <dgm:prSet/>
      <dgm:spPr/>
      <dgm:t>
        <a:bodyPr/>
        <a:lstStyle/>
        <a:p>
          <a:endParaRPr lang="en-US"/>
        </a:p>
      </dgm:t>
    </dgm:pt>
    <dgm:pt modelId="{641E5B4A-F6F3-436B-B7C0-00291DAD9B90}" type="pres">
      <dgm:prSet presAssocID="{0B226BE7-EC39-4ACA-9FB6-251CAD1D6E5C}" presName="Name0" presStyleCnt="0">
        <dgm:presLayoutVars>
          <dgm:dir/>
          <dgm:resizeHandles/>
        </dgm:presLayoutVars>
      </dgm:prSet>
      <dgm:spPr/>
    </dgm:pt>
    <dgm:pt modelId="{59A97ADE-D4F6-4EBE-A684-7A17D36BFCB5}" type="pres">
      <dgm:prSet presAssocID="{B6CE4D78-9874-463F-B34A-ECD61A292122}" presName="compNode" presStyleCnt="0"/>
      <dgm:spPr/>
    </dgm:pt>
    <dgm:pt modelId="{55AC4B5A-AE89-4638-B3C7-21EE412CA4E7}" type="pres">
      <dgm:prSet presAssocID="{B6CE4D78-9874-463F-B34A-ECD61A292122}" presName="dummyConnPt" presStyleCnt="0"/>
      <dgm:spPr/>
    </dgm:pt>
    <dgm:pt modelId="{C87EC9F4-B63D-42D8-A594-94F754E40885}" type="pres">
      <dgm:prSet presAssocID="{B6CE4D78-9874-463F-B34A-ECD61A292122}" presName="node" presStyleLbl="node1" presStyleIdx="0" presStyleCnt="4">
        <dgm:presLayoutVars>
          <dgm:bulletEnabled val="1"/>
        </dgm:presLayoutVars>
      </dgm:prSet>
      <dgm:spPr/>
    </dgm:pt>
    <dgm:pt modelId="{95084A7B-AAE6-4E14-A6FB-FEEB1B8EDEF8}" type="pres">
      <dgm:prSet presAssocID="{7DAD1404-24AD-453C-845A-0594973250DD}" presName="sibTrans" presStyleLbl="bgSibTrans2D1" presStyleIdx="0" presStyleCnt="3"/>
      <dgm:spPr/>
    </dgm:pt>
    <dgm:pt modelId="{6A86FDBC-8A6C-452B-8CC5-CD4BFE6FB478}" type="pres">
      <dgm:prSet presAssocID="{68513F2A-2D80-4BBF-8E41-75E59F138F5A}" presName="compNode" presStyleCnt="0"/>
      <dgm:spPr/>
    </dgm:pt>
    <dgm:pt modelId="{87D7BE35-5EEC-445B-9C48-C49252393878}" type="pres">
      <dgm:prSet presAssocID="{68513F2A-2D80-4BBF-8E41-75E59F138F5A}" presName="dummyConnPt" presStyleCnt="0"/>
      <dgm:spPr/>
    </dgm:pt>
    <dgm:pt modelId="{FBAE243D-9FA9-4B12-8623-D43AAA22B474}" type="pres">
      <dgm:prSet presAssocID="{68513F2A-2D80-4BBF-8E41-75E59F138F5A}" presName="node" presStyleLbl="node1" presStyleIdx="1" presStyleCnt="4">
        <dgm:presLayoutVars>
          <dgm:bulletEnabled val="1"/>
        </dgm:presLayoutVars>
      </dgm:prSet>
      <dgm:spPr/>
    </dgm:pt>
    <dgm:pt modelId="{85EC55B3-9965-4133-A2AA-736FCE4D733E}" type="pres">
      <dgm:prSet presAssocID="{9CF17CB6-2951-4605-849A-9A9009FB39C8}" presName="sibTrans" presStyleLbl="bgSibTrans2D1" presStyleIdx="1" presStyleCnt="3"/>
      <dgm:spPr/>
    </dgm:pt>
    <dgm:pt modelId="{49E8F2BA-A852-4FAF-9E32-6AB232B5827D}" type="pres">
      <dgm:prSet presAssocID="{E93576FA-A430-4C54-9AF4-680C8C14B481}" presName="compNode" presStyleCnt="0"/>
      <dgm:spPr/>
    </dgm:pt>
    <dgm:pt modelId="{C4AD4E52-901E-49A5-9BB6-EF2E186625F5}" type="pres">
      <dgm:prSet presAssocID="{E93576FA-A430-4C54-9AF4-680C8C14B481}" presName="dummyConnPt" presStyleCnt="0"/>
      <dgm:spPr/>
    </dgm:pt>
    <dgm:pt modelId="{C441057E-4539-4D0C-8FD2-022F365720B7}" type="pres">
      <dgm:prSet presAssocID="{E93576FA-A430-4C54-9AF4-680C8C14B481}" presName="node" presStyleLbl="node1" presStyleIdx="2" presStyleCnt="4">
        <dgm:presLayoutVars>
          <dgm:bulletEnabled val="1"/>
        </dgm:presLayoutVars>
      </dgm:prSet>
      <dgm:spPr/>
    </dgm:pt>
    <dgm:pt modelId="{50207064-EE9F-4211-95A1-EBF7FE8E5966}" type="pres">
      <dgm:prSet presAssocID="{CD907C7F-96AE-489C-B7B4-6777DF786E5C}" presName="sibTrans" presStyleLbl="bgSibTrans2D1" presStyleIdx="2" presStyleCnt="3"/>
      <dgm:spPr/>
    </dgm:pt>
    <dgm:pt modelId="{B4625DA2-D5F4-44B8-9735-A20653958F27}" type="pres">
      <dgm:prSet presAssocID="{107451C1-2421-4876-9222-00D13CA0DB9C}" presName="compNode" presStyleCnt="0"/>
      <dgm:spPr/>
    </dgm:pt>
    <dgm:pt modelId="{E592F8C5-A57B-46AF-83C7-0E6DF4631230}" type="pres">
      <dgm:prSet presAssocID="{107451C1-2421-4876-9222-00D13CA0DB9C}" presName="dummyConnPt" presStyleCnt="0"/>
      <dgm:spPr/>
    </dgm:pt>
    <dgm:pt modelId="{89457225-C905-47F9-A733-38CC63333AAE}" type="pres">
      <dgm:prSet presAssocID="{107451C1-2421-4876-9222-00D13CA0DB9C}" presName="node" presStyleLbl="node1" presStyleIdx="3" presStyleCnt="4">
        <dgm:presLayoutVars>
          <dgm:bulletEnabled val="1"/>
        </dgm:presLayoutVars>
      </dgm:prSet>
      <dgm:spPr/>
    </dgm:pt>
  </dgm:ptLst>
  <dgm:cxnLst>
    <dgm:cxn modelId="{BCDD3A06-C41E-446B-B75F-EC66D7072732}" type="presOf" srcId="{7DAD1404-24AD-453C-845A-0594973250DD}" destId="{95084A7B-AAE6-4E14-A6FB-FEEB1B8EDEF8}" srcOrd="0" destOrd="0" presId="urn:microsoft.com/office/officeart/2005/8/layout/bProcess4"/>
    <dgm:cxn modelId="{8A662D11-A686-4573-9913-3D0B879136ED}" type="presOf" srcId="{CD907C7F-96AE-489C-B7B4-6777DF786E5C}" destId="{50207064-EE9F-4211-95A1-EBF7FE8E5966}" srcOrd="0" destOrd="0" presId="urn:microsoft.com/office/officeart/2005/8/layout/bProcess4"/>
    <dgm:cxn modelId="{44ED8B1D-E505-42CD-9396-7FF6F43B0D82}" type="presOf" srcId="{E93576FA-A430-4C54-9AF4-680C8C14B481}" destId="{C441057E-4539-4D0C-8FD2-022F365720B7}" srcOrd="0" destOrd="0" presId="urn:microsoft.com/office/officeart/2005/8/layout/bProcess4"/>
    <dgm:cxn modelId="{D14D1639-322C-4C7B-AB86-6E639C0772A9}" srcId="{0B226BE7-EC39-4ACA-9FB6-251CAD1D6E5C}" destId="{107451C1-2421-4876-9222-00D13CA0DB9C}" srcOrd="3" destOrd="0" parTransId="{88D56186-2BEC-4499-8E0C-BD9E687F5EAD}" sibTransId="{5F5DC18E-5E18-4906-BFDD-A9B2C8CE8472}"/>
    <dgm:cxn modelId="{7AEB5657-D044-4545-A876-3FC474B4D8E8}" type="presOf" srcId="{9CF17CB6-2951-4605-849A-9A9009FB39C8}" destId="{85EC55B3-9965-4133-A2AA-736FCE4D733E}" srcOrd="0" destOrd="0" presId="urn:microsoft.com/office/officeart/2005/8/layout/bProcess4"/>
    <dgm:cxn modelId="{FBA5267E-3151-4249-AA6F-F324EBD157B7}" type="presOf" srcId="{0B226BE7-EC39-4ACA-9FB6-251CAD1D6E5C}" destId="{641E5B4A-F6F3-436B-B7C0-00291DAD9B90}" srcOrd="0" destOrd="0" presId="urn:microsoft.com/office/officeart/2005/8/layout/bProcess4"/>
    <dgm:cxn modelId="{4815428B-60DF-4925-8673-00711CCEF330}" srcId="{0B226BE7-EC39-4ACA-9FB6-251CAD1D6E5C}" destId="{E93576FA-A430-4C54-9AF4-680C8C14B481}" srcOrd="2" destOrd="0" parTransId="{2745A862-AFF2-488A-BD08-491C6866343D}" sibTransId="{CD907C7F-96AE-489C-B7B4-6777DF786E5C}"/>
    <dgm:cxn modelId="{51C46AB4-AEDF-4615-B8A4-F6FF29807384}" type="presOf" srcId="{B6CE4D78-9874-463F-B34A-ECD61A292122}" destId="{C87EC9F4-B63D-42D8-A594-94F754E40885}" srcOrd="0" destOrd="0" presId="urn:microsoft.com/office/officeart/2005/8/layout/bProcess4"/>
    <dgm:cxn modelId="{E2A2A8D0-B209-4389-821B-CE06524CE358}" type="presOf" srcId="{68513F2A-2D80-4BBF-8E41-75E59F138F5A}" destId="{FBAE243D-9FA9-4B12-8623-D43AAA22B474}" srcOrd="0" destOrd="0" presId="urn:microsoft.com/office/officeart/2005/8/layout/bProcess4"/>
    <dgm:cxn modelId="{00838CEB-98B3-4D2B-BAD7-C786CB7B0C14}" type="presOf" srcId="{107451C1-2421-4876-9222-00D13CA0DB9C}" destId="{89457225-C905-47F9-A733-38CC63333AAE}" srcOrd="0" destOrd="0" presId="urn:microsoft.com/office/officeart/2005/8/layout/bProcess4"/>
    <dgm:cxn modelId="{B0328AF5-E943-49BF-A73F-90CD4D85BD61}" srcId="{0B226BE7-EC39-4ACA-9FB6-251CAD1D6E5C}" destId="{68513F2A-2D80-4BBF-8E41-75E59F138F5A}" srcOrd="1" destOrd="0" parTransId="{3A14D683-2232-4990-AE0F-EB55B4DCDE7B}" sibTransId="{9CF17CB6-2951-4605-849A-9A9009FB39C8}"/>
    <dgm:cxn modelId="{041D95F5-62CF-4F0A-8D35-BDB672239785}" srcId="{0B226BE7-EC39-4ACA-9FB6-251CAD1D6E5C}" destId="{B6CE4D78-9874-463F-B34A-ECD61A292122}" srcOrd="0" destOrd="0" parTransId="{DCB445B5-03CB-4CDD-921D-E35187AB2DE2}" sibTransId="{7DAD1404-24AD-453C-845A-0594973250DD}"/>
    <dgm:cxn modelId="{F2DC61F9-FC5D-4114-8ED8-309DBBEAE606}" type="presParOf" srcId="{641E5B4A-F6F3-436B-B7C0-00291DAD9B90}" destId="{59A97ADE-D4F6-4EBE-A684-7A17D36BFCB5}" srcOrd="0" destOrd="0" presId="urn:microsoft.com/office/officeart/2005/8/layout/bProcess4"/>
    <dgm:cxn modelId="{5DAD12A2-D35F-43EA-ABDA-BB973E1D1C37}" type="presParOf" srcId="{59A97ADE-D4F6-4EBE-A684-7A17D36BFCB5}" destId="{55AC4B5A-AE89-4638-B3C7-21EE412CA4E7}" srcOrd="0" destOrd="0" presId="urn:microsoft.com/office/officeart/2005/8/layout/bProcess4"/>
    <dgm:cxn modelId="{269460D0-9970-460D-8712-E9C57C82F96A}" type="presParOf" srcId="{59A97ADE-D4F6-4EBE-A684-7A17D36BFCB5}" destId="{C87EC9F4-B63D-42D8-A594-94F754E40885}" srcOrd="1" destOrd="0" presId="urn:microsoft.com/office/officeart/2005/8/layout/bProcess4"/>
    <dgm:cxn modelId="{B284864F-6F8E-46BD-A06C-49BD3691DD4F}" type="presParOf" srcId="{641E5B4A-F6F3-436B-B7C0-00291DAD9B90}" destId="{95084A7B-AAE6-4E14-A6FB-FEEB1B8EDEF8}" srcOrd="1" destOrd="0" presId="urn:microsoft.com/office/officeart/2005/8/layout/bProcess4"/>
    <dgm:cxn modelId="{511A90BF-B362-40F0-B534-944FFC5D58D7}" type="presParOf" srcId="{641E5B4A-F6F3-436B-B7C0-00291DAD9B90}" destId="{6A86FDBC-8A6C-452B-8CC5-CD4BFE6FB478}" srcOrd="2" destOrd="0" presId="urn:microsoft.com/office/officeart/2005/8/layout/bProcess4"/>
    <dgm:cxn modelId="{0FB7BF3E-1381-4A92-9258-12EFBEA7043F}" type="presParOf" srcId="{6A86FDBC-8A6C-452B-8CC5-CD4BFE6FB478}" destId="{87D7BE35-5EEC-445B-9C48-C49252393878}" srcOrd="0" destOrd="0" presId="urn:microsoft.com/office/officeart/2005/8/layout/bProcess4"/>
    <dgm:cxn modelId="{F7C7421D-A176-4360-982C-D647A37739A8}" type="presParOf" srcId="{6A86FDBC-8A6C-452B-8CC5-CD4BFE6FB478}" destId="{FBAE243D-9FA9-4B12-8623-D43AAA22B474}" srcOrd="1" destOrd="0" presId="urn:microsoft.com/office/officeart/2005/8/layout/bProcess4"/>
    <dgm:cxn modelId="{03150A98-5306-4B16-8E6E-98E04F212534}" type="presParOf" srcId="{641E5B4A-F6F3-436B-B7C0-00291DAD9B90}" destId="{85EC55B3-9965-4133-A2AA-736FCE4D733E}" srcOrd="3" destOrd="0" presId="urn:microsoft.com/office/officeart/2005/8/layout/bProcess4"/>
    <dgm:cxn modelId="{AF91DE2C-0B90-4D4A-A0AF-472123F5B5EC}" type="presParOf" srcId="{641E5B4A-F6F3-436B-B7C0-00291DAD9B90}" destId="{49E8F2BA-A852-4FAF-9E32-6AB232B5827D}" srcOrd="4" destOrd="0" presId="urn:microsoft.com/office/officeart/2005/8/layout/bProcess4"/>
    <dgm:cxn modelId="{152C4E58-786C-4D7C-A6DA-EBF9EFBFDC57}" type="presParOf" srcId="{49E8F2BA-A852-4FAF-9E32-6AB232B5827D}" destId="{C4AD4E52-901E-49A5-9BB6-EF2E186625F5}" srcOrd="0" destOrd="0" presId="urn:microsoft.com/office/officeart/2005/8/layout/bProcess4"/>
    <dgm:cxn modelId="{55479769-B393-4BF4-8393-D6E18C9CC566}" type="presParOf" srcId="{49E8F2BA-A852-4FAF-9E32-6AB232B5827D}" destId="{C441057E-4539-4D0C-8FD2-022F365720B7}" srcOrd="1" destOrd="0" presId="urn:microsoft.com/office/officeart/2005/8/layout/bProcess4"/>
    <dgm:cxn modelId="{685580B9-70D0-4793-B91A-121E8A4D0196}" type="presParOf" srcId="{641E5B4A-F6F3-436B-B7C0-00291DAD9B90}" destId="{50207064-EE9F-4211-95A1-EBF7FE8E5966}" srcOrd="5" destOrd="0" presId="urn:microsoft.com/office/officeart/2005/8/layout/bProcess4"/>
    <dgm:cxn modelId="{DE2846D7-F713-45D1-9CA2-AAE5B03DDC14}" type="presParOf" srcId="{641E5B4A-F6F3-436B-B7C0-00291DAD9B90}" destId="{B4625DA2-D5F4-44B8-9735-A20653958F27}" srcOrd="6" destOrd="0" presId="urn:microsoft.com/office/officeart/2005/8/layout/bProcess4"/>
    <dgm:cxn modelId="{AA6A6731-56BD-4737-91B8-B3C9CC94A73D}" type="presParOf" srcId="{B4625DA2-D5F4-44B8-9735-A20653958F27}" destId="{E592F8C5-A57B-46AF-83C7-0E6DF4631230}" srcOrd="0" destOrd="0" presId="urn:microsoft.com/office/officeart/2005/8/layout/bProcess4"/>
    <dgm:cxn modelId="{92B6B8D3-50DA-48F4-8C00-6E6934F2FCE6}" type="presParOf" srcId="{B4625DA2-D5F4-44B8-9735-A20653958F27}" destId="{89457225-C905-47F9-A733-38CC63333AAE}"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1032DE0-6163-42CA-8FF0-15EC4766F347}"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n-US"/>
        </a:p>
      </dgm:t>
    </dgm:pt>
    <dgm:pt modelId="{39941A85-6D35-401D-863A-F524CC73F71D}">
      <dgm:prSet custT="1"/>
      <dgm:spPr/>
      <dgm:t>
        <a:bodyPr anchor="t"/>
        <a:lstStyle/>
        <a:p>
          <a:pPr marL="182880" algn="l"/>
          <a:r>
            <a:rPr lang="en-US" sz="1100" b="0" i="0" dirty="0"/>
            <a:t>1. Gather competitors’ award history for similar contracts (especially for the prescribed Level of Effort (LOE) contracts that offers more insight into the labor rate variables, as the government also often fixes equipment and material costs in the LOE RFPs). </a:t>
          </a:r>
          <a:endParaRPr lang="en-US" sz="1100" dirty="0"/>
        </a:p>
      </dgm:t>
    </dgm:pt>
    <dgm:pt modelId="{E3981102-D7BC-4894-915C-EE601E77B6E9}" type="parTrans" cxnId="{C85CB960-60C3-4857-ADF9-0025FAD8A911}">
      <dgm:prSet/>
      <dgm:spPr/>
      <dgm:t>
        <a:bodyPr/>
        <a:lstStyle/>
        <a:p>
          <a:endParaRPr lang="en-US"/>
        </a:p>
      </dgm:t>
    </dgm:pt>
    <dgm:pt modelId="{EC41621B-27C6-40E2-91EA-C50763EC0B51}" type="sibTrans" cxnId="{C85CB960-60C3-4857-ADF9-0025FAD8A911}">
      <dgm:prSet/>
      <dgm:spPr/>
      <dgm:t>
        <a:bodyPr/>
        <a:lstStyle/>
        <a:p>
          <a:endParaRPr lang="en-US"/>
        </a:p>
      </dgm:t>
    </dgm:pt>
    <dgm:pt modelId="{707D4D72-4823-422D-A5C7-BA5D349D6F45}">
      <dgm:prSet custT="1"/>
      <dgm:spPr/>
      <dgm:t>
        <a:bodyPr anchor="t"/>
        <a:lstStyle/>
        <a:p>
          <a:pPr marL="182880" algn="l"/>
          <a:r>
            <a:rPr lang="en-US" sz="1100" dirty="0"/>
            <a:t>2. Obtain copies of contracts available in paid databases, and if the process is started early, file a FOIA request (if “</a:t>
          </a:r>
          <a:r>
            <a:rPr lang="en-US" sz="1100" dirty="0" err="1"/>
            <a:t>FOIAing</a:t>
          </a:r>
          <a:r>
            <a:rPr lang="en-US" sz="1100" dirty="0"/>
            <a:t>,” weigh the pros and cons requesting the proposal in addition to contract as proposals take longer to obtain).</a:t>
          </a:r>
        </a:p>
      </dgm:t>
    </dgm:pt>
    <dgm:pt modelId="{31F18C85-C7AD-41FF-9EC9-41858EABF56A}" type="parTrans" cxnId="{50B97E77-DDE9-44A9-A50B-C541BE17EC86}">
      <dgm:prSet/>
      <dgm:spPr/>
      <dgm:t>
        <a:bodyPr/>
        <a:lstStyle/>
        <a:p>
          <a:endParaRPr lang="en-US"/>
        </a:p>
      </dgm:t>
    </dgm:pt>
    <dgm:pt modelId="{42D9F4B3-5BE7-4573-B6F7-59A0E0E1F114}" type="sibTrans" cxnId="{50B97E77-DDE9-44A9-A50B-C541BE17EC86}">
      <dgm:prSet/>
      <dgm:spPr/>
      <dgm:t>
        <a:bodyPr/>
        <a:lstStyle/>
        <a:p>
          <a:endParaRPr lang="en-US"/>
        </a:p>
      </dgm:t>
    </dgm:pt>
    <dgm:pt modelId="{74A5C5C4-F532-4CD9-BB5D-989EC6151C71}">
      <dgm:prSet custT="1"/>
      <dgm:spPr/>
      <dgm:t>
        <a:bodyPr anchor="t"/>
        <a:lstStyle/>
        <a:p>
          <a:pPr marL="182880" algn="l"/>
          <a:r>
            <a:rPr lang="en-US" sz="1100" dirty="0"/>
            <a:t>3. Reverse-engineer labor costs from past contracts. Base your estimates on past contract’s dictated LOE, industry standards, historical data, and a thorough understanding of the contract requirements.</a:t>
          </a:r>
        </a:p>
      </dgm:t>
    </dgm:pt>
    <dgm:pt modelId="{89351BE4-BF16-420A-B7F1-1FC1A8CDB38D}" type="parTrans" cxnId="{091E022D-1946-461E-9964-DA68676A59B7}">
      <dgm:prSet/>
      <dgm:spPr/>
      <dgm:t>
        <a:bodyPr/>
        <a:lstStyle/>
        <a:p>
          <a:endParaRPr lang="en-US"/>
        </a:p>
      </dgm:t>
    </dgm:pt>
    <dgm:pt modelId="{32415C10-781A-42B3-A3AB-D38549A4D59D}" type="sibTrans" cxnId="{091E022D-1946-461E-9964-DA68676A59B7}">
      <dgm:prSet/>
      <dgm:spPr/>
      <dgm:t>
        <a:bodyPr/>
        <a:lstStyle/>
        <a:p>
          <a:endParaRPr lang="en-US"/>
        </a:p>
      </dgm:t>
    </dgm:pt>
    <dgm:pt modelId="{15A7D9FA-B2AF-4110-9D2F-AED635356A0E}">
      <dgm:prSet custT="1"/>
      <dgm:spPr/>
      <dgm:t>
        <a:bodyPr anchor="t"/>
        <a:lstStyle/>
        <a:p>
          <a:pPr marL="182880" algn="l"/>
          <a:r>
            <a:rPr lang="en-US" sz="1100" dirty="0"/>
            <a:t>Use labor rate analysis from previous steps to determine direct labor cost</a:t>
          </a:r>
        </a:p>
      </dgm:t>
    </dgm:pt>
    <dgm:pt modelId="{7381C927-4671-484E-895B-B36E67E57EDC}" type="parTrans" cxnId="{9CFC9D51-0ACE-4858-ABED-9A2B05286442}">
      <dgm:prSet/>
      <dgm:spPr/>
      <dgm:t>
        <a:bodyPr/>
        <a:lstStyle/>
        <a:p>
          <a:endParaRPr lang="en-US"/>
        </a:p>
      </dgm:t>
    </dgm:pt>
    <dgm:pt modelId="{3CA5CE58-1EAB-473C-B2D5-074261CE6241}" type="sibTrans" cxnId="{9CFC9D51-0ACE-4858-ABED-9A2B05286442}">
      <dgm:prSet/>
      <dgm:spPr/>
      <dgm:t>
        <a:bodyPr/>
        <a:lstStyle/>
        <a:p>
          <a:endParaRPr lang="en-US"/>
        </a:p>
      </dgm:t>
    </dgm:pt>
    <dgm:pt modelId="{26006812-6930-4229-B273-3659E7A16A80}">
      <dgm:prSet custT="1"/>
      <dgm:spPr/>
      <dgm:t>
        <a:bodyPr anchor="t"/>
        <a:lstStyle/>
        <a:p>
          <a:pPr marL="182880" algn="l"/>
          <a:r>
            <a:rPr lang="en-US" sz="1100" dirty="0"/>
            <a:t>Derive an average wrap rate for the contract (the total labor cost: the difference between total award $ and ODCs), and divide by direct labor cost/wages)</a:t>
          </a:r>
        </a:p>
      </dgm:t>
    </dgm:pt>
    <dgm:pt modelId="{DD5E02F2-74D1-42B8-A1D1-1C9D5A979B27}" type="parTrans" cxnId="{96FB742B-89B5-4127-A2BE-D3801B1B60FE}">
      <dgm:prSet/>
      <dgm:spPr/>
      <dgm:t>
        <a:bodyPr/>
        <a:lstStyle/>
        <a:p>
          <a:endParaRPr lang="en-US"/>
        </a:p>
      </dgm:t>
    </dgm:pt>
    <dgm:pt modelId="{253DB6A1-11B5-46A6-9F77-DE5A49E7E8D2}" type="sibTrans" cxnId="{96FB742B-89B5-4127-A2BE-D3801B1B60FE}">
      <dgm:prSet/>
      <dgm:spPr/>
      <dgm:t>
        <a:bodyPr/>
        <a:lstStyle/>
        <a:p>
          <a:endParaRPr lang="en-US"/>
        </a:p>
      </dgm:t>
    </dgm:pt>
    <dgm:pt modelId="{2D497FC7-472E-4795-B853-24E638D06844}">
      <dgm:prSet custT="1"/>
      <dgm:spPr/>
      <dgm:t>
        <a:bodyPr anchor="t"/>
        <a:lstStyle/>
        <a:p>
          <a:pPr marL="182880" algn="l"/>
          <a:r>
            <a:rPr lang="en-US" sz="1100" b="0" i="0" dirty="0">
              <a:solidFill>
                <a:schemeClr val="tx1"/>
              </a:solidFill>
            </a:rPr>
            <a:t>4. Gather financial data about competitors, such as publicly available financial statements, annual reports, 10K Reports, or Securities and Exchange Commission (SEC) filings. This information can provide insight into their direct costs, indirect costs, and fee structures.</a:t>
          </a:r>
          <a:endParaRPr lang="en-US" sz="1100" dirty="0">
            <a:solidFill>
              <a:schemeClr val="tx1"/>
            </a:solidFill>
          </a:endParaRPr>
        </a:p>
      </dgm:t>
    </dgm:pt>
    <dgm:pt modelId="{7589356D-8564-4028-B0B2-402F4A142AEC}" type="parTrans" cxnId="{ABCFDA63-01B6-41CC-A6D0-0FA4BE487C79}">
      <dgm:prSet/>
      <dgm:spPr/>
      <dgm:t>
        <a:bodyPr/>
        <a:lstStyle/>
        <a:p>
          <a:endParaRPr lang="en-US"/>
        </a:p>
      </dgm:t>
    </dgm:pt>
    <dgm:pt modelId="{C49B7A8B-8CD0-4FC6-8A94-AF369EC1E65B}" type="sibTrans" cxnId="{ABCFDA63-01B6-41CC-A6D0-0FA4BE487C79}">
      <dgm:prSet/>
      <dgm:spPr/>
      <dgm:t>
        <a:bodyPr/>
        <a:lstStyle/>
        <a:p>
          <a:endParaRPr lang="en-US"/>
        </a:p>
      </dgm:t>
    </dgm:pt>
    <dgm:pt modelId="{AD78EB86-971C-438B-80C5-9EFDA1186FD0}">
      <dgm:prSet custT="1"/>
      <dgm:spPr/>
      <dgm:t>
        <a:bodyPr anchor="t"/>
        <a:lstStyle/>
        <a:p>
          <a:pPr marL="182880" algn="l"/>
          <a:r>
            <a:rPr lang="en-US" sz="1100" b="0" i="0" dirty="0">
              <a:solidFill>
                <a:schemeClr val="tx1"/>
              </a:solidFill>
            </a:rPr>
            <a:t>5. To tease </a:t>
          </a:r>
          <a:r>
            <a:rPr lang="en-US" sz="1100" dirty="0">
              <a:solidFill>
                <a:schemeClr val="tx1"/>
              </a:solidFill>
            </a:rPr>
            <a:t>out the wrap rate details, d</a:t>
          </a:r>
          <a:r>
            <a:rPr lang="en-US" sz="1100" b="0" i="0" dirty="0">
              <a:solidFill>
                <a:schemeClr val="tx1"/>
              </a:solidFill>
            </a:rPr>
            <a:t>etermine indirect costs that include overhead, G&amp;A, and fringe benefits. Analyze your competitors' financial data, Glassdoor intelligence, HR interview intelligence, and other sources to estimate indirect cost rates. As placeholders for the unknowns and/or to validate information, use industry benchmarks applicable to the contract, SMEs, teaming partners, or your own company's data as references.</a:t>
          </a:r>
          <a:endParaRPr lang="en-US" sz="1100" dirty="0">
            <a:solidFill>
              <a:schemeClr val="tx1"/>
            </a:solidFill>
          </a:endParaRPr>
        </a:p>
      </dgm:t>
    </dgm:pt>
    <dgm:pt modelId="{520E9AE9-2A57-44C2-8957-1B2E039F7D94}" type="parTrans" cxnId="{46D7497C-E279-4F56-A527-0E078E8F519E}">
      <dgm:prSet/>
      <dgm:spPr/>
      <dgm:t>
        <a:bodyPr/>
        <a:lstStyle/>
        <a:p>
          <a:endParaRPr lang="en-US"/>
        </a:p>
      </dgm:t>
    </dgm:pt>
    <dgm:pt modelId="{3722876E-F931-48CA-806A-1D6A655DBF94}" type="sibTrans" cxnId="{46D7497C-E279-4F56-A527-0E078E8F519E}">
      <dgm:prSet/>
      <dgm:spPr/>
      <dgm:t>
        <a:bodyPr/>
        <a:lstStyle/>
        <a:p>
          <a:endParaRPr lang="en-US"/>
        </a:p>
      </dgm:t>
    </dgm:pt>
    <dgm:pt modelId="{76090FCC-BE4F-493B-A5F8-C81339DB3426}">
      <dgm:prSet custT="1"/>
      <dgm:spPr/>
      <dgm:t>
        <a:bodyPr anchor="t"/>
        <a:lstStyle/>
        <a:p>
          <a:pPr marL="182880" algn="l"/>
          <a:r>
            <a:rPr lang="en-US" sz="1100" b="0" i="0" dirty="0"/>
            <a:t>6. Assess the types of fees competitors are likely to charge, such as fixed fees, cost-plus fees, or incentive fees. Review past contracts, financial data, industry trends, and government </a:t>
          </a:r>
          <a:r>
            <a:rPr lang="en-US" sz="1100" dirty="0"/>
            <a:t>customer buying </a:t>
          </a:r>
          <a:r>
            <a:rPr lang="en-US" sz="1100" b="0" i="0" dirty="0"/>
            <a:t>trends to estimate their fee percentages.</a:t>
          </a:r>
          <a:endParaRPr lang="en-US" sz="1100" dirty="0"/>
        </a:p>
      </dgm:t>
    </dgm:pt>
    <dgm:pt modelId="{27A586E6-B6B9-4E52-BE14-A0AAB765D58F}" type="parTrans" cxnId="{54CCC061-8014-4471-9971-A11146D481A7}">
      <dgm:prSet/>
      <dgm:spPr/>
      <dgm:t>
        <a:bodyPr/>
        <a:lstStyle/>
        <a:p>
          <a:endParaRPr lang="en-US"/>
        </a:p>
      </dgm:t>
    </dgm:pt>
    <dgm:pt modelId="{C8412193-54CD-46D7-BC30-FFB638F64DE6}" type="sibTrans" cxnId="{54CCC061-8014-4471-9971-A11146D481A7}">
      <dgm:prSet/>
      <dgm:spPr/>
      <dgm:t>
        <a:bodyPr/>
        <a:lstStyle/>
        <a:p>
          <a:endParaRPr lang="en-US"/>
        </a:p>
      </dgm:t>
    </dgm:pt>
    <dgm:pt modelId="{DD7C35F8-AA41-4244-A45C-016CAFC80BC1}">
      <dgm:prSet custT="1"/>
      <dgm:spPr/>
      <dgm:t>
        <a:bodyPr anchor="t"/>
        <a:lstStyle/>
        <a:p>
          <a:pPr marL="182880" algn="l"/>
          <a:r>
            <a:rPr lang="en-US" sz="1100" b="0" i="0" dirty="0"/>
            <a:t>7. Calculate competitor wrap rates using findings from steps 1-6 above. </a:t>
          </a:r>
          <a:r>
            <a:rPr lang="en-US" sz="1100" i="0" dirty="0"/>
            <a:t>Wrap rates are the sum of direct costs, indirect costs, and fees, expressed as a percentage of the direct costs. For each competitor, divide the sum of their direct costs, indirect costs, and fees by their direct costs to calculate their wrap rate.</a:t>
          </a:r>
          <a:endParaRPr lang="en-US" sz="1100" dirty="0"/>
        </a:p>
      </dgm:t>
    </dgm:pt>
    <dgm:pt modelId="{40B7E8CA-D8FE-4184-A1FF-7E46FBB41629}" type="parTrans" cxnId="{23423E5B-2765-4446-A6B9-B3F6C597FA04}">
      <dgm:prSet/>
      <dgm:spPr/>
      <dgm:t>
        <a:bodyPr/>
        <a:lstStyle/>
        <a:p>
          <a:endParaRPr lang="en-US"/>
        </a:p>
      </dgm:t>
    </dgm:pt>
    <dgm:pt modelId="{F42C7416-8A4A-4951-ACC3-2A7DA28D69B4}" type="sibTrans" cxnId="{23423E5B-2765-4446-A6B9-B3F6C597FA04}">
      <dgm:prSet/>
      <dgm:spPr/>
      <dgm:t>
        <a:bodyPr/>
        <a:lstStyle/>
        <a:p>
          <a:endParaRPr lang="en-US"/>
        </a:p>
      </dgm:t>
    </dgm:pt>
    <dgm:pt modelId="{F97A8B5F-C79C-4A86-8EB8-5EDFC549CD52}" type="pres">
      <dgm:prSet presAssocID="{51032DE0-6163-42CA-8FF0-15EC4766F347}" presName="diagram" presStyleCnt="0">
        <dgm:presLayoutVars>
          <dgm:dir/>
          <dgm:resizeHandles val="exact"/>
        </dgm:presLayoutVars>
      </dgm:prSet>
      <dgm:spPr/>
    </dgm:pt>
    <dgm:pt modelId="{DA76F14E-E6CD-4B9C-829F-DB7A06A491C7}" type="pres">
      <dgm:prSet presAssocID="{39941A85-6D35-401D-863A-F524CC73F71D}" presName="node" presStyleLbl="node1" presStyleIdx="0" presStyleCnt="7" custScaleY="145989">
        <dgm:presLayoutVars>
          <dgm:bulletEnabled val="1"/>
        </dgm:presLayoutVars>
      </dgm:prSet>
      <dgm:spPr/>
    </dgm:pt>
    <dgm:pt modelId="{B0A03BDD-8E66-42DA-AE6D-E8D6847CBC19}" type="pres">
      <dgm:prSet presAssocID="{EC41621B-27C6-40E2-91EA-C50763EC0B51}" presName="sibTrans" presStyleCnt="0"/>
      <dgm:spPr/>
    </dgm:pt>
    <dgm:pt modelId="{F59912D8-27BF-4098-A0D9-68D25EDF6F25}" type="pres">
      <dgm:prSet presAssocID="{707D4D72-4823-422D-A5C7-BA5D349D6F45}" presName="node" presStyleLbl="node1" presStyleIdx="1" presStyleCnt="7" custScaleY="145989">
        <dgm:presLayoutVars>
          <dgm:bulletEnabled val="1"/>
        </dgm:presLayoutVars>
      </dgm:prSet>
      <dgm:spPr/>
    </dgm:pt>
    <dgm:pt modelId="{7DFDA64A-8269-4AA0-9771-88EE2EB46B3A}" type="pres">
      <dgm:prSet presAssocID="{42D9F4B3-5BE7-4573-B6F7-59A0E0E1F114}" presName="sibTrans" presStyleCnt="0"/>
      <dgm:spPr/>
    </dgm:pt>
    <dgm:pt modelId="{07DF38B0-4847-4B87-9B7F-3B5B9603A0D1}" type="pres">
      <dgm:prSet presAssocID="{74A5C5C4-F532-4CD9-BB5D-989EC6151C71}" presName="node" presStyleLbl="node1" presStyleIdx="2" presStyleCnt="7" custScaleY="145989">
        <dgm:presLayoutVars>
          <dgm:bulletEnabled val="1"/>
        </dgm:presLayoutVars>
      </dgm:prSet>
      <dgm:spPr/>
    </dgm:pt>
    <dgm:pt modelId="{890D213E-733F-43FF-A632-3B6B7DC476CC}" type="pres">
      <dgm:prSet presAssocID="{32415C10-781A-42B3-A3AB-D38549A4D59D}" presName="sibTrans" presStyleCnt="0"/>
      <dgm:spPr/>
    </dgm:pt>
    <dgm:pt modelId="{13034862-CB6A-4009-954A-A526E55423E6}" type="pres">
      <dgm:prSet presAssocID="{2D497FC7-472E-4795-B853-24E638D06844}" presName="node" presStyleLbl="node1" presStyleIdx="3" presStyleCnt="7" custScaleY="145989">
        <dgm:presLayoutVars>
          <dgm:bulletEnabled val="1"/>
        </dgm:presLayoutVars>
      </dgm:prSet>
      <dgm:spPr/>
    </dgm:pt>
    <dgm:pt modelId="{8970A498-B992-47B6-970F-C2C3176619DC}" type="pres">
      <dgm:prSet presAssocID="{C49B7A8B-8CD0-4FC6-8A94-AF369EC1E65B}" presName="sibTrans" presStyleCnt="0"/>
      <dgm:spPr/>
    </dgm:pt>
    <dgm:pt modelId="{0D62671B-C21E-458B-BFFB-B9B796F26D73}" type="pres">
      <dgm:prSet presAssocID="{AD78EB86-971C-438B-80C5-9EFDA1186FD0}" presName="node" presStyleLbl="node1" presStyleIdx="4" presStyleCnt="7" custScaleY="145989">
        <dgm:presLayoutVars>
          <dgm:bulletEnabled val="1"/>
        </dgm:presLayoutVars>
      </dgm:prSet>
      <dgm:spPr/>
    </dgm:pt>
    <dgm:pt modelId="{B204D6B8-52F0-48F1-8102-16F2E9378315}" type="pres">
      <dgm:prSet presAssocID="{3722876E-F931-48CA-806A-1D6A655DBF94}" presName="sibTrans" presStyleCnt="0"/>
      <dgm:spPr/>
    </dgm:pt>
    <dgm:pt modelId="{2333B3C2-0497-44F5-8044-C4836A995F96}" type="pres">
      <dgm:prSet presAssocID="{76090FCC-BE4F-493B-A5F8-C81339DB3426}" presName="node" presStyleLbl="node1" presStyleIdx="5" presStyleCnt="7" custScaleY="145989">
        <dgm:presLayoutVars>
          <dgm:bulletEnabled val="1"/>
        </dgm:presLayoutVars>
      </dgm:prSet>
      <dgm:spPr/>
    </dgm:pt>
    <dgm:pt modelId="{302F4D09-EE97-44B5-A175-990E0AC4EFD9}" type="pres">
      <dgm:prSet presAssocID="{C8412193-54CD-46D7-BC30-FFB638F64DE6}" presName="sibTrans" presStyleCnt="0"/>
      <dgm:spPr/>
    </dgm:pt>
    <dgm:pt modelId="{EF973D45-C94C-4524-9913-472990900BA9}" type="pres">
      <dgm:prSet presAssocID="{DD7C35F8-AA41-4244-A45C-016CAFC80BC1}" presName="node" presStyleLbl="node1" presStyleIdx="6" presStyleCnt="7" custScaleY="145989">
        <dgm:presLayoutVars>
          <dgm:bulletEnabled val="1"/>
        </dgm:presLayoutVars>
      </dgm:prSet>
      <dgm:spPr/>
    </dgm:pt>
  </dgm:ptLst>
  <dgm:cxnLst>
    <dgm:cxn modelId="{96FB742B-89B5-4127-A2BE-D3801B1B60FE}" srcId="{74A5C5C4-F532-4CD9-BB5D-989EC6151C71}" destId="{26006812-6930-4229-B273-3659E7A16A80}" srcOrd="1" destOrd="0" parTransId="{DD5E02F2-74D1-42B8-A1D1-1C9D5A979B27}" sibTransId="{253DB6A1-11B5-46A6-9F77-DE5A49E7E8D2}"/>
    <dgm:cxn modelId="{091E022D-1946-461E-9964-DA68676A59B7}" srcId="{51032DE0-6163-42CA-8FF0-15EC4766F347}" destId="{74A5C5C4-F532-4CD9-BB5D-989EC6151C71}" srcOrd="2" destOrd="0" parTransId="{89351BE4-BF16-420A-B7F1-1FC1A8CDB38D}" sibTransId="{32415C10-781A-42B3-A3AB-D38549A4D59D}"/>
    <dgm:cxn modelId="{9573DE36-9B12-4F8F-8A4A-CC8A5AB02465}" type="presOf" srcId="{51032DE0-6163-42CA-8FF0-15EC4766F347}" destId="{F97A8B5F-C79C-4A86-8EB8-5EDFC549CD52}" srcOrd="0" destOrd="0" presId="urn:microsoft.com/office/officeart/2005/8/layout/default"/>
    <dgm:cxn modelId="{79ECE73B-CC1A-493B-A663-EA601295726F}" type="presOf" srcId="{AD78EB86-971C-438B-80C5-9EFDA1186FD0}" destId="{0D62671B-C21E-458B-BFFB-B9B796F26D73}" srcOrd="0" destOrd="0" presId="urn:microsoft.com/office/officeart/2005/8/layout/default"/>
    <dgm:cxn modelId="{23423E5B-2765-4446-A6B9-B3F6C597FA04}" srcId="{51032DE0-6163-42CA-8FF0-15EC4766F347}" destId="{DD7C35F8-AA41-4244-A45C-016CAFC80BC1}" srcOrd="6" destOrd="0" parTransId="{40B7E8CA-D8FE-4184-A1FF-7E46FBB41629}" sibTransId="{F42C7416-8A4A-4951-ACC3-2A7DA28D69B4}"/>
    <dgm:cxn modelId="{C85CB960-60C3-4857-ADF9-0025FAD8A911}" srcId="{51032DE0-6163-42CA-8FF0-15EC4766F347}" destId="{39941A85-6D35-401D-863A-F524CC73F71D}" srcOrd="0" destOrd="0" parTransId="{E3981102-D7BC-4894-915C-EE601E77B6E9}" sibTransId="{EC41621B-27C6-40E2-91EA-C50763EC0B51}"/>
    <dgm:cxn modelId="{54CCC061-8014-4471-9971-A11146D481A7}" srcId="{51032DE0-6163-42CA-8FF0-15EC4766F347}" destId="{76090FCC-BE4F-493B-A5F8-C81339DB3426}" srcOrd="5" destOrd="0" parTransId="{27A586E6-B6B9-4E52-BE14-A0AAB765D58F}" sibTransId="{C8412193-54CD-46D7-BC30-FFB638F64DE6}"/>
    <dgm:cxn modelId="{ABCFDA63-01B6-41CC-A6D0-0FA4BE487C79}" srcId="{51032DE0-6163-42CA-8FF0-15EC4766F347}" destId="{2D497FC7-472E-4795-B853-24E638D06844}" srcOrd="3" destOrd="0" parTransId="{7589356D-8564-4028-B0B2-402F4A142AEC}" sibTransId="{C49B7A8B-8CD0-4FC6-8A94-AF369EC1E65B}"/>
    <dgm:cxn modelId="{9CFC9D51-0ACE-4858-ABED-9A2B05286442}" srcId="{74A5C5C4-F532-4CD9-BB5D-989EC6151C71}" destId="{15A7D9FA-B2AF-4110-9D2F-AED635356A0E}" srcOrd="0" destOrd="0" parTransId="{7381C927-4671-484E-895B-B36E67E57EDC}" sibTransId="{3CA5CE58-1EAB-473C-B2D5-074261CE6241}"/>
    <dgm:cxn modelId="{50B97E77-DDE9-44A9-A50B-C541BE17EC86}" srcId="{51032DE0-6163-42CA-8FF0-15EC4766F347}" destId="{707D4D72-4823-422D-A5C7-BA5D349D6F45}" srcOrd="1" destOrd="0" parTransId="{31F18C85-C7AD-41FF-9EC9-41858EABF56A}" sibTransId="{42D9F4B3-5BE7-4573-B6F7-59A0E0E1F114}"/>
    <dgm:cxn modelId="{46D7497C-E279-4F56-A527-0E078E8F519E}" srcId="{51032DE0-6163-42CA-8FF0-15EC4766F347}" destId="{AD78EB86-971C-438B-80C5-9EFDA1186FD0}" srcOrd="4" destOrd="0" parTransId="{520E9AE9-2A57-44C2-8957-1B2E039F7D94}" sibTransId="{3722876E-F931-48CA-806A-1D6A655DBF94}"/>
    <dgm:cxn modelId="{25D55992-97ED-4FA4-BC03-A25A57CF7882}" type="presOf" srcId="{15A7D9FA-B2AF-4110-9D2F-AED635356A0E}" destId="{07DF38B0-4847-4B87-9B7F-3B5B9603A0D1}" srcOrd="0" destOrd="1" presId="urn:microsoft.com/office/officeart/2005/8/layout/default"/>
    <dgm:cxn modelId="{FEB10D99-C099-4B25-B520-067B935C0550}" type="presOf" srcId="{26006812-6930-4229-B273-3659E7A16A80}" destId="{07DF38B0-4847-4B87-9B7F-3B5B9603A0D1}" srcOrd="0" destOrd="2" presId="urn:microsoft.com/office/officeart/2005/8/layout/default"/>
    <dgm:cxn modelId="{D0FE42A2-D585-44BC-B44E-B7ABB201091B}" type="presOf" srcId="{707D4D72-4823-422D-A5C7-BA5D349D6F45}" destId="{F59912D8-27BF-4098-A0D9-68D25EDF6F25}" srcOrd="0" destOrd="0" presId="urn:microsoft.com/office/officeart/2005/8/layout/default"/>
    <dgm:cxn modelId="{C92C24B4-7128-48F1-A89C-6977C0F0C961}" type="presOf" srcId="{76090FCC-BE4F-493B-A5F8-C81339DB3426}" destId="{2333B3C2-0497-44F5-8044-C4836A995F96}" srcOrd="0" destOrd="0" presId="urn:microsoft.com/office/officeart/2005/8/layout/default"/>
    <dgm:cxn modelId="{410072B5-AEAE-4D27-BD2F-7E69B3A85660}" type="presOf" srcId="{74A5C5C4-F532-4CD9-BB5D-989EC6151C71}" destId="{07DF38B0-4847-4B87-9B7F-3B5B9603A0D1}" srcOrd="0" destOrd="0" presId="urn:microsoft.com/office/officeart/2005/8/layout/default"/>
    <dgm:cxn modelId="{674BA5CE-C8B9-4505-AC55-707B13B2E548}" type="presOf" srcId="{39941A85-6D35-401D-863A-F524CC73F71D}" destId="{DA76F14E-E6CD-4B9C-829F-DB7A06A491C7}" srcOrd="0" destOrd="0" presId="urn:microsoft.com/office/officeart/2005/8/layout/default"/>
    <dgm:cxn modelId="{3C4DD1E6-6F2E-4BDF-A5C8-DBAE3D19F993}" type="presOf" srcId="{DD7C35F8-AA41-4244-A45C-016CAFC80BC1}" destId="{EF973D45-C94C-4524-9913-472990900BA9}" srcOrd="0" destOrd="0" presId="urn:microsoft.com/office/officeart/2005/8/layout/default"/>
    <dgm:cxn modelId="{142B3CFA-FB9C-4EC1-A1D9-48BD8A883814}" type="presOf" srcId="{2D497FC7-472E-4795-B853-24E638D06844}" destId="{13034862-CB6A-4009-954A-A526E55423E6}" srcOrd="0" destOrd="0" presId="urn:microsoft.com/office/officeart/2005/8/layout/default"/>
    <dgm:cxn modelId="{C7B093B1-782A-4CA3-A98C-A285F65771F6}" type="presParOf" srcId="{F97A8B5F-C79C-4A86-8EB8-5EDFC549CD52}" destId="{DA76F14E-E6CD-4B9C-829F-DB7A06A491C7}" srcOrd="0" destOrd="0" presId="urn:microsoft.com/office/officeart/2005/8/layout/default"/>
    <dgm:cxn modelId="{3C78C966-038A-42E2-A4FA-0E36B323E11A}" type="presParOf" srcId="{F97A8B5F-C79C-4A86-8EB8-5EDFC549CD52}" destId="{B0A03BDD-8E66-42DA-AE6D-E8D6847CBC19}" srcOrd="1" destOrd="0" presId="urn:microsoft.com/office/officeart/2005/8/layout/default"/>
    <dgm:cxn modelId="{AD548497-540C-4CD7-A344-1BB528FF72ED}" type="presParOf" srcId="{F97A8B5F-C79C-4A86-8EB8-5EDFC549CD52}" destId="{F59912D8-27BF-4098-A0D9-68D25EDF6F25}" srcOrd="2" destOrd="0" presId="urn:microsoft.com/office/officeart/2005/8/layout/default"/>
    <dgm:cxn modelId="{3CB01729-0844-4FD7-8189-D235B54D0D51}" type="presParOf" srcId="{F97A8B5F-C79C-4A86-8EB8-5EDFC549CD52}" destId="{7DFDA64A-8269-4AA0-9771-88EE2EB46B3A}" srcOrd="3" destOrd="0" presId="urn:microsoft.com/office/officeart/2005/8/layout/default"/>
    <dgm:cxn modelId="{32BC98D6-BC25-4280-9EC0-B980013E19B2}" type="presParOf" srcId="{F97A8B5F-C79C-4A86-8EB8-5EDFC549CD52}" destId="{07DF38B0-4847-4B87-9B7F-3B5B9603A0D1}" srcOrd="4" destOrd="0" presId="urn:microsoft.com/office/officeart/2005/8/layout/default"/>
    <dgm:cxn modelId="{E7F9D973-3679-41DD-A105-5A4E58F3A221}" type="presParOf" srcId="{F97A8B5F-C79C-4A86-8EB8-5EDFC549CD52}" destId="{890D213E-733F-43FF-A632-3B6B7DC476CC}" srcOrd="5" destOrd="0" presId="urn:microsoft.com/office/officeart/2005/8/layout/default"/>
    <dgm:cxn modelId="{153AA817-612E-44C3-B2F8-0DEA4681D8CC}" type="presParOf" srcId="{F97A8B5F-C79C-4A86-8EB8-5EDFC549CD52}" destId="{13034862-CB6A-4009-954A-A526E55423E6}" srcOrd="6" destOrd="0" presId="urn:microsoft.com/office/officeart/2005/8/layout/default"/>
    <dgm:cxn modelId="{AEEEB381-C1DF-4D09-9CEA-6882B6EDB1FF}" type="presParOf" srcId="{F97A8B5F-C79C-4A86-8EB8-5EDFC549CD52}" destId="{8970A498-B992-47B6-970F-C2C3176619DC}" srcOrd="7" destOrd="0" presId="urn:microsoft.com/office/officeart/2005/8/layout/default"/>
    <dgm:cxn modelId="{3B883E04-59D1-42D5-97A8-BE4F1E9F87E0}" type="presParOf" srcId="{F97A8B5F-C79C-4A86-8EB8-5EDFC549CD52}" destId="{0D62671B-C21E-458B-BFFB-B9B796F26D73}" srcOrd="8" destOrd="0" presId="urn:microsoft.com/office/officeart/2005/8/layout/default"/>
    <dgm:cxn modelId="{2CD7E272-4746-42B2-ABDC-782AB4F9AD47}" type="presParOf" srcId="{F97A8B5F-C79C-4A86-8EB8-5EDFC549CD52}" destId="{B204D6B8-52F0-48F1-8102-16F2E9378315}" srcOrd="9" destOrd="0" presId="urn:microsoft.com/office/officeart/2005/8/layout/default"/>
    <dgm:cxn modelId="{AF4F3648-D464-40C7-AEF5-98AAD18259DB}" type="presParOf" srcId="{F97A8B5F-C79C-4A86-8EB8-5EDFC549CD52}" destId="{2333B3C2-0497-44F5-8044-C4836A995F96}" srcOrd="10" destOrd="0" presId="urn:microsoft.com/office/officeart/2005/8/layout/default"/>
    <dgm:cxn modelId="{A1758B52-8800-4FBA-A077-4816269636E6}" type="presParOf" srcId="{F97A8B5F-C79C-4A86-8EB8-5EDFC549CD52}" destId="{302F4D09-EE97-44B5-A175-990E0AC4EFD9}" srcOrd="11" destOrd="0" presId="urn:microsoft.com/office/officeart/2005/8/layout/default"/>
    <dgm:cxn modelId="{6B761607-E0A7-4C45-81F3-182335AF47E7}" type="presParOf" srcId="{F97A8B5F-C79C-4A86-8EB8-5EDFC549CD52}" destId="{EF973D45-C94C-4524-9913-472990900BA9}"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4BCB1D-773C-4D8C-846B-852948993849}" type="doc">
      <dgm:prSet loTypeId="urn:microsoft.com/office/officeart/2005/8/layout/hList1" loCatId="list" qsTypeId="urn:microsoft.com/office/officeart/2005/8/quickstyle/simple5" qsCatId="simple" csTypeId="urn:microsoft.com/office/officeart/2005/8/colors/colorful2" csCatId="colorful" phldr="1"/>
      <dgm:spPr/>
      <dgm:t>
        <a:bodyPr/>
        <a:lstStyle/>
        <a:p>
          <a:endParaRPr lang="en-US"/>
        </a:p>
      </dgm:t>
    </dgm:pt>
    <dgm:pt modelId="{23EC2EEC-8271-4295-B050-704CEEBEF6CD}">
      <dgm:prSet/>
      <dgm:spPr/>
      <dgm:t>
        <a:bodyPr/>
        <a:lstStyle/>
        <a:p>
          <a:r>
            <a:rPr lang="en-US"/>
            <a:t>Strategic Competitive Intelligence (CI): analysis of the entire competitive field</a:t>
          </a:r>
        </a:p>
      </dgm:t>
    </dgm:pt>
    <dgm:pt modelId="{1A1214F3-7DEC-4480-9437-FF81592DB858}" type="parTrans" cxnId="{E1268E63-25D3-4198-ADE0-0946C05323C8}">
      <dgm:prSet/>
      <dgm:spPr/>
      <dgm:t>
        <a:bodyPr/>
        <a:lstStyle/>
        <a:p>
          <a:endParaRPr lang="en-US"/>
        </a:p>
      </dgm:t>
    </dgm:pt>
    <dgm:pt modelId="{F32044AC-6CC2-4328-ACE6-94DAE8965F20}" type="sibTrans" cxnId="{E1268E63-25D3-4198-ADE0-0946C05323C8}">
      <dgm:prSet/>
      <dgm:spPr/>
      <dgm:t>
        <a:bodyPr/>
        <a:lstStyle/>
        <a:p>
          <a:endParaRPr lang="en-US"/>
        </a:p>
      </dgm:t>
    </dgm:pt>
    <dgm:pt modelId="{941C66EA-D07F-44A5-AF1D-58F03E421F9B}">
      <dgm:prSet/>
      <dgm:spPr/>
      <dgm:t>
        <a:bodyPr/>
        <a:lstStyle/>
        <a:p>
          <a:r>
            <a:rPr lang="en-US"/>
            <a:t>Part of market analysis</a:t>
          </a:r>
        </a:p>
      </dgm:t>
    </dgm:pt>
    <dgm:pt modelId="{CA5B37C7-FF0C-4329-85CA-C533A928552D}" type="parTrans" cxnId="{975BBDDF-0BD2-4CAA-BBE0-3B32A315A34D}">
      <dgm:prSet/>
      <dgm:spPr/>
      <dgm:t>
        <a:bodyPr/>
        <a:lstStyle/>
        <a:p>
          <a:endParaRPr lang="en-US"/>
        </a:p>
      </dgm:t>
    </dgm:pt>
    <dgm:pt modelId="{2ABB637C-DC77-4301-A793-725B580D9417}" type="sibTrans" cxnId="{975BBDDF-0BD2-4CAA-BBE0-3B32A315A34D}">
      <dgm:prSet/>
      <dgm:spPr/>
      <dgm:t>
        <a:bodyPr/>
        <a:lstStyle/>
        <a:p>
          <a:endParaRPr lang="en-US"/>
        </a:p>
      </dgm:t>
    </dgm:pt>
    <dgm:pt modelId="{AC62C1DC-DFB6-46F4-8E8E-D225D627616C}">
      <dgm:prSet/>
      <dgm:spPr/>
      <dgm:t>
        <a:bodyPr/>
        <a:lstStyle/>
        <a:p>
          <a:r>
            <a:rPr lang="en-US" dirty="0"/>
            <a:t>Examples:</a:t>
          </a:r>
        </a:p>
      </dgm:t>
    </dgm:pt>
    <dgm:pt modelId="{E2C7D975-5A4C-401F-91A4-B9A1F010B06F}" type="parTrans" cxnId="{E3E093EA-31BE-45EC-95FA-7E3B33A966E8}">
      <dgm:prSet/>
      <dgm:spPr/>
      <dgm:t>
        <a:bodyPr/>
        <a:lstStyle/>
        <a:p>
          <a:endParaRPr lang="en-US"/>
        </a:p>
      </dgm:t>
    </dgm:pt>
    <dgm:pt modelId="{2D07B904-68DE-48DA-A1F4-69FC2BB1D648}" type="sibTrans" cxnId="{E3E093EA-31BE-45EC-95FA-7E3B33A966E8}">
      <dgm:prSet/>
      <dgm:spPr/>
      <dgm:t>
        <a:bodyPr/>
        <a:lstStyle/>
        <a:p>
          <a:endParaRPr lang="en-US"/>
        </a:p>
      </dgm:t>
    </dgm:pt>
    <dgm:pt modelId="{6A6024CB-8942-4E41-B7F4-B6BDE0EE5905}">
      <dgm:prSet/>
      <dgm:spPr/>
      <dgm:t>
        <a:bodyPr/>
        <a:lstStyle/>
        <a:p>
          <a:r>
            <a:rPr lang="en-US"/>
            <a:t>Tactical CI: opportunity-specific analysis</a:t>
          </a:r>
        </a:p>
      </dgm:t>
    </dgm:pt>
    <dgm:pt modelId="{E704680B-277E-4FBF-9380-EBF3526EBC7A}" type="parTrans" cxnId="{8E9D8B75-3FE2-46CE-AF8B-DBB570AE1258}">
      <dgm:prSet/>
      <dgm:spPr/>
      <dgm:t>
        <a:bodyPr/>
        <a:lstStyle/>
        <a:p>
          <a:endParaRPr lang="en-US"/>
        </a:p>
      </dgm:t>
    </dgm:pt>
    <dgm:pt modelId="{05A61377-79AE-460C-9A09-B7AF7A2DC220}" type="sibTrans" cxnId="{8E9D8B75-3FE2-46CE-AF8B-DBB570AE1258}">
      <dgm:prSet/>
      <dgm:spPr/>
      <dgm:t>
        <a:bodyPr/>
        <a:lstStyle/>
        <a:p>
          <a:endParaRPr lang="en-US"/>
        </a:p>
      </dgm:t>
    </dgm:pt>
    <dgm:pt modelId="{ACD5483D-1F46-434E-A1D3-35EBA10A89A7}">
      <dgm:prSet/>
      <dgm:spPr/>
      <dgm:t>
        <a:bodyPr/>
        <a:lstStyle/>
        <a:p>
          <a:r>
            <a:rPr lang="en-US"/>
            <a:t>Win/loss analysis as relevant to the target pursuit</a:t>
          </a:r>
        </a:p>
      </dgm:t>
    </dgm:pt>
    <dgm:pt modelId="{C1574C64-2455-4A3D-8587-C52C8DD68A2B}" type="parTrans" cxnId="{3101159B-573D-4925-998E-71156EB124F9}">
      <dgm:prSet/>
      <dgm:spPr/>
      <dgm:t>
        <a:bodyPr/>
        <a:lstStyle/>
        <a:p>
          <a:endParaRPr lang="en-US"/>
        </a:p>
      </dgm:t>
    </dgm:pt>
    <dgm:pt modelId="{8320D22C-5CD8-45EC-B3FD-338FBD3C8936}" type="sibTrans" cxnId="{3101159B-573D-4925-998E-71156EB124F9}">
      <dgm:prSet/>
      <dgm:spPr/>
      <dgm:t>
        <a:bodyPr/>
        <a:lstStyle/>
        <a:p>
          <a:endParaRPr lang="en-US"/>
        </a:p>
      </dgm:t>
    </dgm:pt>
    <dgm:pt modelId="{890983F6-2067-4D7A-9153-FC7D1BAABDD0}">
      <dgm:prSet/>
      <dgm:spPr/>
      <dgm:t>
        <a:bodyPr/>
        <a:lstStyle/>
        <a:p>
          <a:r>
            <a:rPr lang="en-US"/>
            <a:t>SWOT analysis to identify strengths, weaknesses, opportunities, and threats</a:t>
          </a:r>
        </a:p>
      </dgm:t>
    </dgm:pt>
    <dgm:pt modelId="{27DA399D-A367-40BB-9E57-C708E19BCB1B}" type="parTrans" cxnId="{EC93C553-21E1-4078-82D2-DF94A2DB3B62}">
      <dgm:prSet/>
      <dgm:spPr/>
      <dgm:t>
        <a:bodyPr/>
        <a:lstStyle/>
        <a:p>
          <a:endParaRPr lang="en-US"/>
        </a:p>
      </dgm:t>
    </dgm:pt>
    <dgm:pt modelId="{BD36ACD9-AF34-464C-9A00-937DDCC708F1}" type="sibTrans" cxnId="{EC93C553-21E1-4078-82D2-DF94A2DB3B62}">
      <dgm:prSet/>
      <dgm:spPr/>
      <dgm:t>
        <a:bodyPr/>
        <a:lstStyle/>
        <a:p>
          <a:endParaRPr lang="en-US"/>
        </a:p>
      </dgm:t>
    </dgm:pt>
    <dgm:pt modelId="{2F9A8DF1-9B14-45B2-BDC8-790026B59EF0}">
      <dgm:prSet/>
      <dgm:spPr/>
      <dgm:t>
        <a:bodyPr/>
        <a:lstStyle/>
        <a:p>
          <a:r>
            <a:rPr lang="en-US"/>
            <a:t>Blind spots analysis to analyze previous strategies that are likely to be reused</a:t>
          </a:r>
        </a:p>
      </dgm:t>
    </dgm:pt>
    <dgm:pt modelId="{066A7259-0207-494C-8DE9-B7911FBE78E1}" type="parTrans" cxnId="{2598E22A-EA35-4A2C-B905-77048DA750CC}">
      <dgm:prSet/>
      <dgm:spPr/>
      <dgm:t>
        <a:bodyPr/>
        <a:lstStyle/>
        <a:p>
          <a:endParaRPr lang="en-US"/>
        </a:p>
      </dgm:t>
    </dgm:pt>
    <dgm:pt modelId="{C3F6DBED-4622-4963-B5CC-9637FAF39BB3}" type="sibTrans" cxnId="{2598E22A-EA35-4A2C-B905-77048DA750CC}">
      <dgm:prSet/>
      <dgm:spPr/>
      <dgm:t>
        <a:bodyPr/>
        <a:lstStyle/>
        <a:p>
          <a:endParaRPr lang="en-US"/>
        </a:p>
      </dgm:t>
    </dgm:pt>
    <dgm:pt modelId="{4B54E5D8-ADDE-41ED-B47F-4EE7DDDA77A3}">
      <dgm:prSet/>
      <dgm:spPr/>
      <dgm:t>
        <a:bodyPr/>
        <a:lstStyle/>
        <a:p>
          <a:r>
            <a:rPr lang="en-US"/>
            <a:t>Alliance analysis to determine competitors’ teaming</a:t>
          </a:r>
        </a:p>
      </dgm:t>
    </dgm:pt>
    <dgm:pt modelId="{2A85DD36-6DE8-4BC7-8B13-2D488A3EA346}" type="parTrans" cxnId="{8557E443-6728-4E09-8100-384A4669EC56}">
      <dgm:prSet/>
      <dgm:spPr/>
      <dgm:t>
        <a:bodyPr/>
        <a:lstStyle/>
        <a:p>
          <a:endParaRPr lang="en-US"/>
        </a:p>
      </dgm:t>
    </dgm:pt>
    <dgm:pt modelId="{13B483BC-1218-4C46-B3E3-E52CA8B56FBD}" type="sibTrans" cxnId="{8557E443-6728-4E09-8100-384A4669EC56}">
      <dgm:prSet/>
      <dgm:spPr/>
      <dgm:t>
        <a:bodyPr/>
        <a:lstStyle/>
        <a:p>
          <a:endParaRPr lang="en-US"/>
        </a:p>
      </dgm:t>
    </dgm:pt>
    <dgm:pt modelId="{3BAB883A-DFCC-4F1A-84CE-944AABCDFD00}">
      <dgm:prSet/>
      <dgm:spPr/>
      <dgm:t>
        <a:bodyPr/>
        <a:lstStyle/>
        <a:p>
          <a:r>
            <a:rPr lang="en-US"/>
            <a:t>Strategy hypotheses  (usually at a Black Hat)</a:t>
          </a:r>
        </a:p>
      </dgm:t>
    </dgm:pt>
    <dgm:pt modelId="{6156A461-3F9D-4968-9DFF-53188B862771}" type="parTrans" cxnId="{FD9E91F0-21BE-422C-A62F-418C6FC8BE61}">
      <dgm:prSet/>
      <dgm:spPr/>
      <dgm:t>
        <a:bodyPr/>
        <a:lstStyle/>
        <a:p>
          <a:endParaRPr lang="en-US"/>
        </a:p>
      </dgm:t>
    </dgm:pt>
    <dgm:pt modelId="{2B114C76-5F9B-4991-94FB-3FBC62578E87}" type="sibTrans" cxnId="{FD9E91F0-21BE-422C-A62F-418C6FC8BE61}">
      <dgm:prSet/>
      <dgm:spPr/>
      <dgm:t>
        <a:bodyPr/>
        <a:lstStyle/>
        <a:p>
          <a:endParaRPr lang="en-US"/>
        </a:p>
      </dgm:t>
    </dgm:pt>
    <dgm:pt modelId="{40454E50-719E-47C4-A609-26F288497978}">
      <dgm:prSet/>
      <dgm:spPr/>
      <dgm:t>
        <a:bodyPr/>
        <a:lstStyle/>
        <a:p>
          <a:r>
            <a:rPr lang="en-US"/>
            <a:t>War Gaming to pressure-test your plans against competitors’ responses (usually at a Black Hat)</a:t>
          </a:r>
        </a:p>
      </dgm:t>
    </dgm:pt>
    <dgm:pt modelId="{95BF13AA-40D7-4BC8-B701-5CE4D5D0A6EF}" type="parTrans" cxnId="{6ED404A2-4B8A-45B3-A3FF-FE64752C89FA}">
      <dgm:prSet/>
      <dgm:spPr/>
      <dgm:t>
        <a:bodyPr/>
        <a:lstStyle/>
        <a:p>
          <a:endParaRPr lang="en-US"/>
        </a:p>
      </dgm:t>
    </dgm:pt>
    <dgm:pt modelId="{B2AAC0EF-B5C4-40FF-ACDA-2BBD5680C077}" type="sibTrans" cxnId="{6ED404A2-4B8A-45B3-A3FF-FE64752C89FA}">
      <dgm:prSet/>
      <dgm:spPr/>
      <dgm:t>
        <a:bodyPr/>
        <a:lstStyle/>
        <a:p>
          <a:endParaRPr lang="en-US"/>
        </a:p>
      </dgm:t>
    </dgm:pt>
    <dgm:pt modelId="{A42B45EC-18CE-4BD3-B134-5C7C62D9D5AC}">
      <dgm:prSet/>
      <dgm:spPr/>
      <dgm:t>
        <a:bodyPr/>
        <a:lstStyle/>
        <a:p>
          <a:r>
            <a:rPr lang="en-US"/>
            <a:t>Price To Win Analysis: intimately connected to CI</a:t>
          </a:r>
        </a:p>
      </dgm:t>
    </dgm:pt>
    <dgm:pt modelId="{7F7FE878-F8B4-4E04-9E19-8EAEE1ACF022}" type="parTrans" cxnId="{703EAB78-E283-4FB5-8A98-DD642F300DEE}">
      <dgm:prSet/>
      <dgm:spPr/>
      <dgm:t>
        <a:bodyPr/>
        <a:lstStyle/>
        <a:p>
          <a:endParaRPr lang="en-US"/>
        </a:p>
      </dgm:t>
    </dgm:pt>
    <dgm:pt modelId="{A8CA4334-E94E-469E-BFBA-38F6E1DE5C4B}" type="sibTrans" cxnId="{703EAB78-E283-4FB5-8A98-DD642F300DEE}">
      <dgm:prSet/>
      <dgm:spPr/>
      <dgm:t>
        <a:bodyPr/>
        <a:lstStyle/>
        <a:p>
          <a:endParaRPr lang="en-US"/>
        </a:p>
      </dgm:t>
    </dgm:pt>
    <dgm:pt modelId="{11F61D70-9343-4A88-B660-549738D4AD3B}">
      <dgm:prSet/>
      <dgm:spPr/>
      <dgm:t>
        <a:bodyPr/>
        <a:lstStyle/>
        <a:p>
          <a:r>
            <a:rPr lang="en-US" dirty="0"/>
            <a:t>Are your rates competitive? </a:t>
          </a:r>
        </a:p>
      </dgm:t>
    </dgm:pt>
    <dgm:pt modelId="{194DFFF2-FAC1-4DA2-B84B-EE6026DBA0F3}" type="parTrans" cxnId="{57086EAC-E3C7-4286-9D06-E53D66943CC8}">
      <dgm:prSet/>
      <dgm:spPr/>
    </dgm:pt>
    <dgm:pt modelId="{07124056-5B0F-422C-ADF6-345790FB2B76}" type="sibTrans" cxnId="{57086EAC-E3C7-4286-9D06-E53D66943CC8}">
      <dgm:prSet/>
      <dgm:spPr/>
    </dgm:pt>
    <dgm:pt modelId="{CDCA78F8-F4CE-4FD6-B97E-F8E4E68AD394}">
      <dgm:prSet/>
      <dgm:spPr/>
      <dgm:t>
        <a:bodyPr/>
        <a:lstStyle/>
        <a:p>
          <a:r>
            <a:rPr lang="en-US" dirty="0"/>
            <a:t>How do you benchmark against your competitors?</a:t>
          </a:r>
        </a:p>
      </dgm:t>
    </dgm:pt>
    <dgm:pt modelId="{55B35D98-9F7B-4CDC-A00F-44795C6870D2}" type="parTrans" cxnId="{F7A4F8BC-F231-4610-9088-CCF11B28F2D3}">
      <dgm:prSet/>
      <dgm:spPr/>
    </dgm:pt>
    <dgm:pt modelId="{D4B64450-1979-4ADB-B7C7-152975EB7FCA}" type="sibTrans" cxnId="{F7A4F8BC-F231-4610-9088-CCF11B28F2D3}">
      <dgm:prSet/>
      <dgm:spPr/>
    </dgm:pt>
    <dgm:pt modelId="{6EA4E5FF-F7F4-4A3A-A2B9-5774C4509F5E}" type="pres">
      <dgm:prSet presAssocID="{314BCB1D-773C-4D8C-846B-852948993849}" presName="Name0" presStyleCnt="0">
        <dgm:presLayoutVars>
          <dgm:dir/>
          <dgm:animLvl val="lvl"/>
          <dgm:resizeHandles val="exact"/>
        </dgm:presLayoutVars>
      </dgm:prSet>
      <dgm:spPr/>
    </dgm:pt>
    <dgm:pt modelId="{B863E992-0756-4DDA-89A0-C19062DC57E0}" type="pres">
      <dgm:prSet presAssocID="{23EC2EEC-8271-4295-B050-704CEEBEF6CD}" presName="composite" presStyleCnt="0"/>
      <dgm:spPr/>
    </dgm:pt>
    <dgm:pt modelId="{71FBC8CB-9066-4D72-9BFC-02F46E533530}" type="pres">
      <dgm:prSet presAssocID="{23EC2EEC-8271-4295-B050-704CEEBEF6CD}" presName="parTx" presStyleLbl="alignNode1" presStyleIdx="0" presStyleCnt="2">
        <dgm:presLayoutVars>
          <dgm:chMax val="0"/>
          <dgm:chPref val="0"/>
          <dgm:bulletEnabled val="1"/>
        </dgm:presLayoutVars>
      </dgm:prSet>
      <dgm:spPr/>
    </dgm:pt>
    <dgm:pt modelId="{9FEF1BE0-0DF7-4A78-B872-97A6F89695ED}" type="pres">
      <dgm:prSet presAssocID="{23EC2EEC-8271-4295-B050-704CEEBEF6CD}" presName="desTx" presStyleLbl="alignAccFollowNode1" presStyleIdx="0" presStyleCnt="2">
        <dgm:presLayoutVars>
          <dgm:bulletEnabled val="1"/>
        </dgm:presLayoutVars>
      </dgm:prSet>
      <dgm:spPr/>
    </dgm:pt>
    <dgm:pt modelId="{B350BFE5-3F38-45C4-83EF-16D18BC55610}" type="pres">
      <dgm:prSet presAssocID="{F32044AC-6CC2-4328-ACE6-94DAE8965F20}" presName="space" presStyleCnt="0"/>
      <dgm:spPr/>
    </dgm:pt>
    <dgm:pt modelId="{D3882A26-2393-4B21-B004-EC529B446EE9}" type="pres">
      <dgm:prSet presAssocID="{6A6024CB-8942-4E41-B7F4-B6BDE0EE5905}" presName="composite" presStyleCnt="0"/>
      <dgm:spPr/>
    </dgm:pt>
    <dgm:pt modelId="{12404779-E834-4A78-8182-6E80790F0AFA}" type="pres">
      <dgm:prSet presAssocID="{6A6024CB-8942-4E41-B7F4-B6BDE0EE5905}" presName="parTx" presStyleLbl="alignNode1" presStyleIdx="1" presStyleCnt="2">
        <dgm:presLayoutVars>
          <dgm:chMax val="0"/>
          <dgm:chPref val="0"/>
          <dgm:bulletEnabled val="1"/>
        </dgm:presLayoutVars>
      </dgm:prSet>
      <dgm:spPr/>
    </dgm:pt>
    <dgm:pt modelId="{0EEE5BD1-2A91-4BC1-8309-E09B4274A40D}" type="pres">
      <dgm:prSet presAssocID="{6A6024CB-8942-4E41-B7F4-B6BDE0EE5905}" presName="desTx" presStyleLbl="alignAccFollowNode1" presStyleIdx="1" presStyleCnt="2">
        <dgm:presLayoutVars>
          <dgm:bulletEnabled val="1"/>
        </dgm:presLayoutVars>
      </dgm:prSet>
      <dgm:spPr/>
    </dgm:pt>
  </dgm:ptLst>
  <dgm:cxnLst>
    <dgm:cxn modelId="{11424012-23B7-4945-AC5A-54240FF657F7}" type="presOf" srcId="{AC62C1DC-DFB6-46F4-8E8E-D225D627616C}" destId="{9FEF1BE0-0DF7-4A78-B872-97A6F89695ED}" srcOrd="0" destOrd="1" presId="urn:microsoft.com/office/officeart/2005/8/layout/hList1"/>
    <dgm:cxn modelId="{2598E22A-EA35-4A2C-B905-77048DA750CC}" srcId="{6A6024CB-8942-4E41-B7F4-B6BDE0EE5905}" destId="{2F9A8DF1-9B14-45B2-BDC8-790026B59EF0}" srcOrd="2" destOrd="0" parTransId="{066A7259-0207-494C-8DE9-B7911FBE78E1}" sibTransId="{C3F6DBED-4622-4963-B5CC-9637FAF39BB3}"/>
    <dgm:cxn modelId="{E1268E63-25D3-4198-ADE0-0946C05323C8}" srcId="{314BCB1D-773C-4D8C-846B-852948993849}" destId="{23EC2EEC-8271-4295-B050-704CEEBEF6CD}" srcOrd="0" destOrd="0" parTransId="{1A1214F3-7DEC-4480-9437-FF81592DB858}" sibTransId="{F32044AC-6CC2-4328-ACE6-94DAE8965F20}"/>
    <dgm:cxn modelId="{8557E443-6728-4E09-8100-384A4669EC56}" srcId="{6A6024CB-8942-4E41-B7F4-B6BDE0EE5905}" destId="{4B54E5D8-ADDE-41ED-B47F-4EE7DDDA77A3}" srcOrd="3" destOrd="0" parTransId="{2A85DD36-6DE8-4BC7-8B13-2D488A3EA346}" sibTransId="{13B483BC-1218-4C46-B3E3-E52CA8B56FBD}"/>
    <dgm:cxn modelId="{8956D26E-A0AC-4410-8E6D-5ECB80C91ED4}" type="presOf" srcId="{2F9A8DF1-9B14-45B2-BDC8-790026B59EF0}" destId="{0EEE5BD1-2A91-4BC1-8309-E09B4274A40D}" srcOrd="0" destOrd="2" presId="urn:microsoft.com/office/officeart/2005/8/layout/hList1"/>
    <dgm:cxn modelId="{20422072-4C52-4F00-B8DE-EB90550FFB1B}" type="presOf" srcId="{941C66EA-D07F-44A5-AF1D-58F03E421F9B}" destId="{9FEF1BE0-0DF7-4A78-B872-97A6F89695ED}" srcOrd="0" destOrd="0" presId="urn:microsoft.com/office/officeart/2005/8/layout/hList1"/>
    <dgm:cxn modelId="{E5B98052-9A53-4EF8-96D1-07862265833E}" type="presOf" srcId="{40454E50-719E-47C4-A609-26F288497978}" destId="{0EEE5BD1-2A91-4BC1-8309-E09B4274A40D}" srcOrd="0" destOrd="5" presId="urn:microsoft.com/office/officeart/2005/8/layout/hList1"/>
    <dgm:cxn modelId="{EC93C553-21E1-4078-82D2-DF94A2DB3B62}" srcId="{6A6024CB-8942-4E41-B7F4-B6BDE0EE5905}" destId="{890983F6-2067-4D7A-9153-FC7D1BAABDD0}" srcOrd="1" destOrd="0" parTransId="{27DA399D-A367-40BB-9E57-C708E19BCB1B}" sibTransId="{BD36ACD9-AF34-464C-9A00-937DDCC708F1}"/>
    <dgm:cxn modelId="{93814755-BE56-4F6A-8E7C-B6C8E1D6A20A}" type="presOf" srcId="{3BAB883A-DFCC-4F1A-84CE-944AABCDFD00}" destId="{0EEE5BD1-2A91-4BC1-8309-E09B4274A40D}" srcOrd="0" destOrd="4" presId="urn:microsoft.com/office/officeart/2005/8/layout/hList1"/>
    <dgm:cxn modelId="{8E9D8B75-3FE2-46CE-AF8B-DBB570AE1258}" srcId="{314BCB1D-773C-4D8C-846B-852948993849}" destId="{6A6024CB-8942-4E41-B7F4-B6BDE0EE5905}" srcOrd="1" destOrd="0" parTransId="{E704680B-277E-4FBF-9380-EBF3526EBC7A}" sibTransId="{05A61377-79AE-460C-9A09-B7AF7A2DC220}"/>
    <dgm:cxn modelId="{E6AE7B77-6FFA-41A8-B110-8DB71BEBFD8A}" type="presOf" srcId="{23EC2EEC-8271-4295-B050-704CEEBEF6CD}" destId="{71FBC8CB-9066-4D72-9BFC-02F46E533530}" srcOrd="0" destOrd="0" presId="urn:microsoft.com/office/officeart/2005/8/layout/hList1"/>
    <dgm:cxn modelId="{B3891558-EFC5-4FAE-983D-795EE3FC3495}" type="presOf" srcId="{11F61D70-9343-4A88-B660-549738D4AD3B}" destId="{9FEF1BE0-0DF7-4A78-B872-97A6F89695ED}" srcOrd="0" destOrd="2" presId="urn:microsoft.com/office/officeart/2005/8/layout/hList1"/>
    <dgm:cxn modelId="{703EAB78-E283-4FB5-8A98-DD642F300DEE}" srcId="{6A6024CB-8942-4E41-B7F4-B6BDE0EE5905}" destId="{A42B45EC-18CE-4BD3-B134-5C7C62D9D5AC}" srcOrd="6" destOrd="0" parTransId="{7F7FE878-F8B4-4E04-9E19-8EAEE1ACF022}" sibTransId="{A8CA4334-E94E-469E-BFBA-38F6E1DE5C4B}"/>
    <dgm:cxn modelId="{6F5AA659-5250-416F-A87F-068C64088F11}" type="presOf" srcId="{CDCA78F8-F4CE-4FD6-B97E-F8E4E68AD394}" destId="{9FEF1BE0-0DF7-4A78-B872-97A6F89695ED}" srcOrd="0" destOrd="3" presId="urn:microsoft.com/office/officeart/2005/8/layout/hList1"/>
    <dgm:cxn modelId="{DC5A8088-4BCB-4B78-959F-520228EF564C}" type="presOf" srcId="{6A6024CB-8942-4E41-B7F4-B6BDE0EE5905}" destId="{12404779-E834-4A78-8182-6E80790F0AFA}" srcOrd="0" destOrd="0" presId="urn:microsoft.com/office/officeart/2005/8/layout/hList1"/>
    <dgm:cxn modelId="{173A8D9A-2F37-469C-AEF4-AC922C856CDF}" type="presOf" srcId="{A42B45EC-18CE-4BD3-B134-5C7C62D9D5AC}" destId="{0EEE5BD1-2A91-4BC1-8309-E09B4274A40D}" srcOrd="0" destOrd="6" presId="urn:microsoft.com/office/officeart/2005/8/layout/hList1"/>
    <dgm:cxn modelId="{3101159B-573D-4925-998E-71156EB124F9}" srcId="{6A6024CB-8942-4E41-B7F4-B6BDE0EE5905}" destId="{ACD5483D-1F46-434E-A1D3-35EBA10A89A7}" srcOrd="0" destOrd="0" parTransId="{C1574C64-2455-4A3D-8587-C52C8DD68A2B}" sibTransId="{8320D22C-5CD8-45EC-B3FD-338FBD3C8936}"/>
    <dgm:cxn modelId="{6ED404A2-4B8A-45B3-A3FF-FE64752C89FA}" srcId="{6A6024CB-8942-4E41-B7F4-B6BDE0EE5905}" destId="{40454E50-719E-47C4-A609-26F288497978}" srcOrd="5" destOrd="0" parTransId="{95BF13AA-40D7-4BC8-B701-5CE4D5D0A6EF}" sibTransId="{B2AAC0EF-B5C4-40FF-ACDA-2BBD5680C077}"/>
    <dgm:cxn modelId="{57086EAC-E3C7-4286-9D06-E53D66943CC8}" srcId="{AC62C1DC-DFB6-46F4-8E8E-D225D627616C}" destId="{11F61D70-9343-4A88-B660-549738D4AD3B}" srcOrd="0" destOrd="0" parTransId="{194DFFF2-FAC1-4DA2-B84B-EE6026DBA0F3}" sibTransId="{07124056-5B0F-422C-ADF6-345790FB2B76}"/>
    <dgm:cxn modelId="{DD1693B0-63A2-429C-BA23-5E57EBB9383C}" type="presOf" srcId="{4B54E5D8-ADDE-41ED-B47F-4EE7DDDA77A3}" destId="{0EEE5BD1-2A91-4BC1-8309-E09B4274A40D}" srcOrd="0" destOrd="3" presId="urn:microsoft.com/office/officeart/2005/8/layout/hList1"/>
    <dgm:cxn modelId="{F7A4F8BC-F231-4610-9088-CCF11B28F2D3}" srcId="{AC62C1DC-DFB6-46F4-8E8E-D225D627616C}" destId="{CDCA78F8-F4CE-4FD6-B97E-F8E4E68AD394}" srcOrd="1" destOrd="0" parTransId="{55B35D98-9F7B-4CDC-A00F-44795C6870D2}" sibTransId="{D4B64450-1979-4ADB-B7C7-152975EB7FCA}"/>
    <dgm:cxn modelId="{975BBDDF-0BD2-4CAA-BBE0-3B32A315A34D}" srcId="{23EC2EEC-8271-4295-B050-704CEEBEF6CD}" destId="{941C66EA-D07F-44A5-AF1D-58F03E421F9B}" srcOrd="0" destOrd="0" parTransId="{CA5B37C7-FF0C-4329-85CA-C533A928552D}" sibTransId="{2ABB637C-DC77-4301-A793-725B580D9417}"/>
    <dgm:cxn modelId="{EC30B4E4-90A3-461E-9CA0-13CF707A6356}" type="presOf" srcId="{314BCB1D-773C-4D8C-846B-852948993849}" destId="{6EA4E5FF-F7F4-4A3A-A2B9-5774C4509F5E}" srcOrd="0" destOrd="0" presId="urn:microsoft.com/office/officeart/2005/8/layout/hList1"/>
    <dgm:cxn modelId="{2F87DCE4-C509-499F-A26E-1ED6D7EF77BA}" type="presOf" srcId="{890983F6-2067-4D7A-9153-FC7D1BAABDD0}" destId="{0EEE5BD1-2A91-4BC1-8309-E09B4274A40D}" srcOrd="0" destOrd="1" presId="urn:microsoft.com/office/officeart/2005/8/layout/hList1"/>
    <dgm:cxn modelId="{3F00CDE8-E838-4A97-8F61-6504D0AC3705}" type="presOf" srcId="{ACD5483D-1F46-434E-A1D3-35EBA10A89A7}" destId="{0EEE5BD1-2A91-4BC1-8309-E09B4274A40D}" srcOrd="0" destOrd="0" presId="urn:microsoft.com/office/officeart/2005/8/layout/hList1"/>
    <dgm:cxn modelId="{E3E093EA-31BE-45EC-95FA-7E3B33A966E8}" srcId="{23EC2EEC-8271-4295-B050-704CEEBEF6CD}" destId="{AC62C1DC-DFB6-46F4-8E8E-D225D627616C}" srcOrd="1" destOrd="0" parTransId="{E2C7D975-5A4C-401F-91A4-B9A1F010B06F}" sibTransId="{2D07B904-68DE-48DA-A1F4-69FC2BB1D648}"/>
    <dgm:cxn modelId="{FD9E91F0-21BE-422C-A62F-418C6FC8BE61}" srcId="{6A6024CB-8942-4E41-B7F4-B6BDE0EE5905}" destId="{3BAB883A-DFCC-4F1A-84CE-944AABCDFD00}" srcOrd="4" destOrd="0" parTransId="{6156A461-3F9D-4968-9DFF-53188B862771}" sibTransId="{2B114C76-5F9B-4991-94FB-3FBC62578E87}"/>
    <dgm:cxn modelId="{62EB7E6C-4B31-4AE8-90A5-0354A29164AB}" type="presParOf" srcId="{6EA4E5FF-F7F4-4A3A-A2B9-5774C4509F5E}" destId="{B863E992-0756-4DDA-89A0-C19062DC57E0}" srcOrd="0" destOrd="0" presId="urn:microsoft.com/office/officeart/2005/8/layout/hList1"/>
    <dgm:cxn modelId="{499605E0-A09A-4E60-95DE-726C6F2EE490}" type="presParOf" srcId="{B863E992-0756-4DDA-89A0-C19062DC57E0}" destId="{71FBC8CB-9066-4D72-9BFC-02F46E533530}" srcOrd="0" destOrd="0" presId="urn:microsoft.com/office/officeart/2005/8/layout/hList1"/>
    <dgm:cxn modelId="{38AA135D-0D04-470E-9CB8-9D0B5E752E4D}" type="presParOf" srcId="{B863E992-0756-4DDA-89A0-C19062DC57E0}" destId="{9FEF1BE0-0DF7-4A78-B872-97A6F89695ED}" srcOrd="1" destOrd="0" presId="urn:microsoft.com/office/officeart/2005/8/layout/hList1"/>
    <dgm:cxn modelId="{D2DAE1D8-60D0-4E7A-BE0A-78F28AD48219}" type="presParOf" srcId="{6EA4E5FF-F7F4-4A3A-A2B9-5774C4509F5E}" destId="{B350BFE5-3F38-45C4-83EF-16D18BC55610}" srcOrd="1" destOrd="0" presId="urn:microsoft.com/office/officeart/2005/8/layout/hList1"/>
    <dgm:cxn modelId="{1C5D450E-5E27-4374-8D22-575AA7E8E390}" type="presParOf" srcId="{6EA4E5FF-F7F4-4A3A-A2B9-5774C4509F5E}" destId="{D3882A26-2393-4B21-B004-EC529B446EE9}" srcOrd="2" destOrd="0" presId="urn:microsoft.com/office/officeart/2005/8/layout/hList1"/>
    <dgm:cxn modelId="{DEE1FCC7-F3ED-4D8D-9114-BF2731844DB9}" type="presParOf" srcId="{D3882A26-2393-4B21-B004-EC529B446EE9}" destId="{12404779-E834-4A78-8182-6E80790F0AFA}" srcOrd="0" destOrd="0" presId="urn:microsoft.com/office/officeart/2005/8/layout/hList1"/>
    <dgm:cxn modelId="{7C947CC8-3BF0-4442-A813-D5EB0309CD07}" type="presParOf" srcId="{D3882A26-2393-4B21-B004-EC529B446EE9}" destId="{0EEE5BD1-2A91-4BC1-8309-E09B4274A40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40B4FA-77F4-4106-BE83-34692CE3289A}" type="doc">
      <dgm:prSet loTypeId="urn:microsoft.com/office/officeart/2005/8/layout/list1" loCatId="list" qsTypeId="urn:microsoft.com/office/officeart/2005/8/quickstyle/simple1" qsCatId="simple" csTypeId="urn:microsoft.com/office/officeart/2005/8/colors/accent4_2" csCatId="accent4"/>
      <dgm:spPr/>
      <dgm:t>
        <a:bodyPr/>
        <a:lstStyle/>
        <a:p>
          <a:endParaRPr lang="en-US"/>
        </a:p>
      </dgm:t>
    </dgm:pt>
    <dgm:pt modelId="{A51C633E-9823-419C-9FFA-37313147649D}">
      <dgm:prSet/>
      <dgm:spPr/>
      <dgm:t>
        <a:bodyPr/>
        <a:lstStyle/>
        <a:p>
          <a:r>
            <a:rPr lang="en-US"/>
            <a:t>Source Selection Information</a:t>
          </a:r>
        </a:p>
      </dgm:t>
    </dgm:pt>
    <dgm:pt modelId="{3DB2B199-63CE-413C-B383-98F1FF412C54}" type="parTrans" cxnId="{87D0A161-12D6-4BA1-82ED-B32009207C1A}">
      <dgm:prSet/>
      <dgm:spPr/>
      <dgm:t>
        <a:bodyPr/>
        <a:lstStyle/>
        <a:p>
          <a:endParaRPr lang="en-US"/>
        </a:p>
      </dgm:t>
    </dgm:pt>
    <dgm:pt modelId="{52ABCE85-7066-474D-8B7A-8D987C2C3139}" type="sibTrans" cxnId="{87D0A161-12D6-4BA1-82ED-B32009207C1A}">
      <dgm:prSet/>
      <dgm:spPr/>
      <dgm:t>
        <a:bodyPr/>
        <a:lstStyle/>
        <a:p>
          <a:endParaRPr lang="en-US"/>
        </a:p>
      </dgm:t>
    </dgm:pt>
    <dgm:pt modelId="{9301C3B1-A11B-4AAC-BE8B-5FDA80AF8867}">
      <dgm:prSet/>
      <dgm:spPr/>
      <dgm:t>
        <a:bodyPr/>
        <a:lstStyle/>
        <a:p>
          <a:r>
            <a:rPr lang="en-US"/>
            <a:t>Bid prices</a:t>
          </a:r>
        </a:p>
      </dgm:t>
    </dgm:pt>
    <dgm:pt modelId="{CF788878-FC90-4C02-8AAE-2B265BE6A979}" type="parTrans" cxnId="{03ABB602-5D94-41A5-882B-5CDB635A06DE}">
      <dgm:prSet/>
      <dgm:spPr/>
      <dgm:t>
        <a:bodyPr/>
        <a:lstStyle/>
        <a:p>
          <a:endParaRPr lang="en-US"/>
        </a:p>
      </dgm:t>
    </dgm:pt>
    <dgm:pt modelId="{41CDF553-A812-4204-8A20-CD442203B48F}" type="sibTrans" cxnId="{03ABB602-5D94-41A5-882B-5CDB635A06DE}">
      <dgm:prSet/>
      <dgm:spPr/>
      <dgm:t>
        <a:bodyPr/>
        <a:lstStyle/>
        <a:p>
          <a:endParaRPr lang="en-US"/>
        </a:p>
      </dgm:t>
    </dgm:pt>
    <dgm:pt modelId="{0CCD2CD4-90AE-4AD4-B187-BBD1F555C853}">
      <dgm:prSet/>
      <dgm:spPr/>
      <dgm:t>
        <a:bodyPr/>
        <a:lstStyle/>
        <a:p>
          <a:r>
            <a:rPr lang="en-US"/>
            <a:t>Proposed costs or prices</a:t>
          </a:r>
        </a:p>
      </dgm:t>
    </dgm:pt>
    <dgm:pt modelId="{B4E674CC-4DB2-41AF-A664-3AE67252D17A}" type="parTrans" cxnId="{D3CD567E-D617-452D-8067-35A0BDE91BCF}">
      <dgm:prSet/>
      <dgm:spPr/>
      <dgm:t>
        <a:bodyPr/>
        <a:lstStyle/>
        <a:p>
          <a:endParaRPr lang="en-US"/>
        </a:p>
      </dgm:t>
    </dgm:pt>
    <dgm:pt modelId="{5562A09B-EC6F-4BAF-A5B7-3E53E8EACA0B}" type="sibTrans" cxnId="{D3CD567E-D617-452D-8067-35A0BDE91BCF}">
      <dgm:prSet/>
      <dgm:spPr/>
      <dgm:t>
        <a:bodyPr/>
        <a:lstStyle/>
        <a:p>
          <a:endParaRPr lang="en-US"/>
        </a:p>
      </dgm:t>
    </dgm:pt>
    <dgm:pt modelId="{B8B4D5DC-D91E-4FD8-8FAE-136A53E50B12}">
      <dgm:prSet/>
      <dgm:spPr/>
      <dgm:t>
        <a:bodyPr/>
        <a:lstStyle/>
        <a:p>
          <a:r>
            <a:rPr lang="en-US"/>
            <a:t>Source selection plans</a:t>
          </a:r>
        </a:p>
      </dgm:t>
    </dgm:pt>
    <dgm:pt modelId="{ED94ECE4-6A55-4131-9199-9217906D344D}" type="parTrans" cxnId="{31E6DC61-968F-485E-80CF-3E7F50D6B75F}">
      <dgm:prSet/>
      <dgm:spPr/>
      <dgm:t>
        <a:bodyPr/>
        <a:lstStyle/>
        <a:p>
          <a:endParaRPr lang="en-US"/>
        </a:p>
      </dgm:t>
    </dgm:pt>
    <dgm:pt modelId="{3496561B-F73E-4BD2-AF68-C4AE4C9DD5F8}" type="sibTrans" cxnId="{31E6DC61-968F-485E-80CF-3E7F50D6B75F}">
      <dgm:prSet/>
      <dgm:spPr/>
      <dgm:t>
        <a:bodyPr/>
        <a:lstStyle/>
        <a:p>
          <a:endParaRPr lang="en-US"/>
        </a:p>
      </dgm:t>
    </dgm:pt>
    <dgm:pt modelId="{9C0FE65B-E4CC-48CE-8392-5E60C009B3D7}">
      <dgm:prSet/>
      <dgm:spPr/>
      <dgm:t>
        <a:bodyPr/>
        <a:lstStyle/>
        <a:p>
          <a:r>
            <a:rPr lang="en-US"/>
            <a:t>Technical, cost, and price evaluation plans and evaluations</a:t>
          </a:r>
        </a:p>
      </dgm:t>
    </dgm:pt>
    <dgm:pt modelId="{769B8C84-8A4E-41E7-B8E9-72C859FC558D}" type="parTrans" cxnId="{7E7630E6-3CC4-41D3-92FB-F58190E0737D}">
      <dgm:prSet/>
      <dgm:spPr/>
      <dgm:t>
        <a:bodyPr/>
        <a:lstStyle/>
        <a:p>
          <a:endParaRPr lang="en-US"/>
        </a:p>
      </dgm:t>
    </dgm:pt>
    <dgm:pt modelId="{8C242D01-2C3B-4AC1-A1F4-1EC012F46A97}" type="sibTrans" cxnId="{7E7630E6-3CC4-41D3-92FB-F58190E0737D}">
      <dgm:prSet/>
      <dgm:spPr/>
      <dgm:t>
        <a:bodyPr/>
        <a:lstStyle/>
        <a:p>
          <a:endParaRPr lang="en-US"/>
        </a:p>
      </dgm:t>
    </dgm:pt>
    <dgm:pt modelId="{D12FECD8-C36F-453D-A1B6-49EEDB493D3A}">
      <dgm:prSet/>
      <dgm:spPr/>
      <dgm:t>
        <a:bodyPr/>
        <a:lstStyle/>
        <a:p>
          <a:r>
            <a:rPr lang="en-US"/>
            <a:t>Competitive range determinations, rankings, and source selection reports</a:t>
          </a:r>
        </a:p>
      </dgm:t>
    </dgm:pt>
    <dgm:pt modelId="{B69EB7BE-F63F-44DB-834C-B53F5A3B4560}" type="parTrans" cxnId="{37C0BF55-BEEA-478C-81F9-2659D218BEC5}">
      <dgm:prSet/>
      <dgm:spPr/>
      <dgm:t>
        <a:bodyPr/>
        <a:lstStyle/>
        <a:p>
          <a:endParaRPr lang="en-US"/>
        </a:p>
      </dgm:t>
    </dgm:pt>
    <dgm:pt modelId="{34ACF57B-58C0-434A-BCDD-7E11C5F0DD2E}" type="sibTrans" cxnId="{37C0BF55-BEEA-478C-81F9-2659D218BEC5}">
      <dgm:prSet/>
      <dgm:spPr/>
      <dgm:t>
        <a:bodyPr/>
        <a:lstStyle/>
        <a:p>
          <a:endParaRPr lang="en-US"/>
        </a:p>
      </dgm:t>
    </dgm:pt>
    <dgm:pt modelId="{CD8F9CF2-248B-418B-96A5-85E37D910F06}">
      <dgm:prSet/>
      <dgm:spPr/>
      <dgm:t>
        <a:bodyPr/>
        <a:lstStyle/>
        <a:p>
          <a:r>
            <a:rPr lang="en-US"/>
            <a:t>Other information marked as source selection sensitive</a:t>
          </a:r>
        </a:p>
      </dgm:t>
    </dgm:pt>
    <dgm:pt modelId="{A4DB31BF-322C-489B-B7BA-F5D2E4E7474B}" type="parTrans" cxnId="{D2325180-2DEE-4836-9430-715330103D97}">
      <dgm:prSet/>
      <dgm:spPr/>
      <dgm:t>
        <a:bodyPr/>
        <a:lstStyle/>
        <a:p>
          <a:endParaRPr lang="en-US"/>
        </a:p>
      </dgm:t>
    </dgm:pt>
    <dgm:pt modelId="{C4D633C0-0F72-4F76-9E6C-46E62A555ABE}" type="sibTrans" cxnId="{D2325180-2DEE-4836-9430-715330103D97}">
      <dgm:prSet/>
      <dgm:spPr/>
      <dgm:t>
        <a:bodyPr/>
        <a:lstStyle/>
        <a:p>
          <a:endParaRPr lang="en-US"/>
        </a:p>
      </dgm:t>
    </dgm:pt>
    <dgm:pt modelId="{C9DBF9EB-B2A1-4541-B6EB-D2DBE987E335}">
      <dgm:prSet/>
      <dgm:spPr/>
      <dgm:t>
        <a:bodyPr/>
        <a:lstStyle/>
        <a:p>
          <a:r>
            <a:rPr lang="en-US"/>
            <a:t>Contractor bid and proposal information:</a:t>
          </a:r>
        </a:p>
      </dgm:t>
    </dgm:pt>
    <dgm:pt modelId="{8FC7ECA8-126D-4490-A5FD-5BF619412ED7}" type="parTrans" cxnId="{6C3F3EBA-E88C-42F4-85A8-FB2435113427}">
      <dgm:prSet/>
      <dgm:spPr/>
      <dgm:t>
        <a:bodyPr/>
        <a:lstStyle/>
        <a:p>
          <a:endParaRPr lang="en-US"/>
        </a:p>
      </dgm:t>
    </dgm:pt>
    <dgm:pt modelId="{92B3A3B6-EEF6-482E-BD41-F8A4C3FAB9E8}" type="sibTrans" cxnId="{6C3F3EBA-E88C-42F4-85A8-FB2435113427}">
      <dgm:prSet/>
      <dgm:spPr/>
      <dgm:t>
        <a:bodyPr/>
        <a:lstStyle/>
        <a:p>
          <a:endParaRPr lang="en-US"/>
        </a:p>
      </dgm:t>
    </dgm:pt>
    <dgm:pt modelId="{91465B1B-A142-4D97-B428-C6F55B8B36AE}">
      <dgm:prSet/>
      <dgm:spPr/>
      <dgm:t>
        <a:bodyPr/>
        <a:lstStyle/>
        <a:p>
          <a:r>
            <a:rPr lang="en-US"/>
            <a:t>Cost or pricing data as defined by 10 U.S.C. 2306a(h))</a:t>
          </a:r>
        </a:p>
      </dgm:t>
    </dgm:pt>
    <dgm:pt modelId="{AFB58E1F-26D5-492C-B21D-E933AEE3FEAA}" type="parTrans" cxnId="{F697E847-7A7D-4286-9C19-1015693D98D1}">
      <dgm:prSet/>
      <dgm:spPr/>
      <dgm:t>
        <a:bodyPr/>
        <a:lstStyle/>
        <a:p>
          <a:endParaRPr lang="en-US"/>
        </a:p>
      </dgm:t>
    </dgm:pt>
    <dgm:pt modelId="{AAE9E7BD-AFA5-4EDC-93B0-C79D0BA0BF18}" type="sibTrans" cxnId="{F697E847-7A7D-4286-9C19-1015693D98D1}">
      <dgm:prSet/>
      <dgm:spPr/>
      <dgm:t>
        <a:bodyPr/>
        <a:lstStyle/>
        <a:p>
          <a:endParaRPr lang="en-US"/>
        </a:p>
      </dgm:t>
    </dgm:pt>
    <dgm:pt modelId="{AA2F61A8-F5DB-4EE5-B933-AE821A10F010}">
      <dgm:prSet/>
      <dgm:spPr/>
      <dgm:t>
        <a:bodyPr/>
        <a:lstStyle/>
        <a:p>
          <a:r>
            <a:rPr lang="en-US"/>
            <a:t>Indirect costs and direct labor rates</a:t>
          </a:r>
        </a:p>
      </dgm:t>
    </dgm:pt>
    <dgm:pt modelId="{96DD612E-D3AF-4F7C-9970-73E18FC10071}" type="parTrans" cxnId="{EC64314D-FC8F-4756-B7C9-D328899DFF8F}">
      <dgm:prSet/>
      <dgm:spPr/>
      <dgm:t>
        <a:bodyPr/>
        <a:lstStyle/>
        <a:p>
          <a:endParaRPr lang="en-US"/>
        </a:p>
      </dgm:t>
    </dgm:pt>
    <dgm:pt modelId="{B4E86EEE-D70B-443F-B59D-935EE4CA0708}" type="sibTrans" cxnId="{EC64314D-FC8F-4756-B7C9-D328899DFF8F}">
      <dgm:prSet/>
      <dgm:spPr/>
      <dgm:t>
        <a:bodyPr/>
        <a:lstStyle/>
        <a:p>
          <a:endParaRPr lang="en-US"/>
        </a:p>
      </dgm:t>
    </dgm:pt>
    <dgm:pt modelId="{E1A58D86-86BD-488C-B26F-21E08733FE50}">
      <dgm:prSet/>
      <dgm:spPr/>
      <dgm:t>
        <a:bodyPr/>
        <a:lstStyle/>
        <a:p>
          <a:r>
            <a:rPr lang="en-US"/>
            <a:t>Proprietary information and other “contractor bid or proposal information” – if properly marked, submitted to a federal agency as part of bid and proposal, and not previously made publicly available</a:t>
          </a:r>
        </a:p>
      </dgm:t>
    </dgm:pt>
    <dgm:pt modelId="{CD1391F9-1458-4EC3-8631-E1D51776F1BC}" type="parTrans" cxnId="{12B26A23-1CFA-44D7-A06B-D7FD29D38693}">
      <dgm:prSet/>
      <dgm:spPr/>
      <dgm:t>
        <a:bodyPr/>
        <a:lstStyle/>
        <a:p>
          <a:endParaRPr lang="en-US"/>
        </a:p>
      </dgm:t>
    </dgm:pt>
    <dgm:pt modelId="{F8E964FA-63ED-4CFC-9F12-88841E32BB3A}" type="sibTrans" cxnId="{12B26A23-1CFA-44D7-A06B-D7FD29D38693}">
      <dgm:prSet/>
      <dgm:spPr/>
      <dgm:t>
        <a:bodyPr/>
        <a:lstStyle/>
        <a:p>
          <a:endParaRPr lang="en-US"/>
        </a:p>
      </dgm:t>
    </dgm:pt>
    <dgm:pt modelId="{43E4F61A-BC0C-40C1-9978-551063F8EA81}" type="pres">
      <dgm:prSet presAssocID="{A840B4FA-77F4-4106-BE83-34692CE3289A}" presName="linear" presStyleCnt="0">
        <dgm:presLayoutVars>
          <dgm:dir/>
          <dgm:animLvl val="lvl"/>
          <dgm:resizeHandles val="exact"/>
        </dgm:presLayoutVars>
      </dgm:prSet>
      <dgm:spPr/>
    </dgm:pt>
    <dgm:pt modelId="{A67B708E-A8B1-4AE9-82FF-51BE4B9584A1}" type="pres">
      <dgm:prSet presAssocID="{A51C633E-9823-419C-9FFA-37313147649D}" presName="parentLin" presStyleCnt="0"/>
      <dgm:spPr/>
    </dgm:pt>
    <dgm:pt modelId="{BB9516E4-4030-4852-B356-E6F512D38CE0}" type="pres">
      <dgm:prSet presAssocID="{A51C633E-9823-419C-9FFA-37313147649D}" presName="parentLeftMargin" presStyleLbl="node1" presStyleIdx="0" presStyleCnt="2"/>
      <dgm:spPr/>
    </dgm:pt>
    <dgm:pt modelId="{7B830C02-825F-4A7D-9282-D63D9AA08316}" type="pres">
      <dgm:prSet presAssocID="{A51C633E-9823-419C-9FFA-37313147649D}" presName="parentText" presStyleLbl="node1" presStyleIdx="0" presStyleCnt="2">
        <dgm:presLayoutVars>
          <dgm:chMax val="0"/>
          <dgm:bulletEnabled val="1"/>
        </dgm:presLayoutVars>
      </dgm:prSet>
      <dgm:spPr/>
    </dgm:pt>
    <dgm:pt modelId="{A2D78D18-5B98-4040-84B2-473CD590B0D7}" type="pres">
      <dgm:prSet presAssocID="{A51C633E-9823-419C-9FFA-37313147649D}" presName="negativeSpace" presStyleCnt="0"/>
      <dgm:spPr/>
    </dgm:pt>
    <dgm:pt modelId="{8245CEF4-D1FA-462A-87D4-05B3BF5783EB}" type="pres">
      <dgm:prSet presAssocID="{A51C633E-9823-419C-9FFA-37313147649D}" presName="childText" presStyleLbl="conFgAcc1" presStyleIdx="0" presStyleCnt="2">
        <dgm:presLayoutVars>
          <dgm:bulletEnabled val="1"/>
        </dgm:presLayoutVars>
      </dgm:prSet>
      <dgm:spPr/>
    </dgm:pt>
    <dgm:pt modelId="{E1167A90-179E-4DC3-95F4-B2860208C5C0}" type="pres">
      <dgm:prSet presAssocID="{52ABCE85-7066-474D-8B7A-8D987C2C3139}" presName="spaceBetweenRectangles" presStyleCnt="0"/>
      <dgm:spPr/>
    </dgm:pt>
    <dgm:pt modelId="{A8CF2509-663C-424C-8725-F873F7C4BE66}" type="pres">
      <dgm:prSet presAssocID="{C9DBF9EB-B2A1-4541-B6EB-D2DBE987E335}" presName="parentLin" presStyleCnt="0"/>
      <dgm:spPr/>
    </dgm:pt>
    <dgm:pt modelId="{6B4D1C24-1B80-4F4A-94E1-3D7E82177725}" type="pres">
      <dgm:prSet presAssocID="{C9DBF9EB-B2A1-4541-B6EB-D2DBE987E335}" presName="parentLeftMargin" presStyleLbl="node1" presStyleIdx="0" presStyleCnt="2"/>
      <dgm:spPr/>
    </dgm:pt>
    <dgm:pt modelId="{96975C22-AFF5-463A-9132-E35E5392D018}" type="pres">
      <dgm:prSet presAssocID="{C9DBF9EB-B2A1-4541-B6EB-D2DBE987E335}" presName="parentText" presStyleLbl="node1" presStyleIdx="1" presStyleCnt="2">
        <dgm:presLayoutVars>
          <dgm:chMax val="0"/>
          <dgm:bulletEnabled val="1"/>
        </dgm:presLayoutVars>
      </dgm:prSet>
      <dgm:spPr/>
    </dgm:pt>
    <dgm:pt modelId="{ACEE346B-59CD-4619-A6CF-CE64439E4B05}" type="pres">
      <dgm:prSet presAssocID="{C9DBF9EB-B2A1-4541-B6EB-D2DBE987E335}" presName="negativeSpace" presStyleCnt="0"/>
      <dgm:spPr/>
    </dgm:pt>
    <dgm:pt modelId="{D5E1C6DC-54F3-4064-A211-E2E99211EE12}" type="pres">
      <dgm:prSet presAssocID="{C9DBF9EB-B2A1-4541-B6EB-D2DBE987E335}" presName="childText" presStyleLbl="conFgAcc1" presStyleIdx="1" presStyleCnt="2">
        <dgm:presLayoutVars>
          <dgm:bulletEnabled val="1"/>
        </dgm:presLayoutVars>
      </dgm:prSet>
      <dgm:spPr/>
    </dgm:pt>
  </dgm:ptLst>
  <dgm:cxnLst>
    <dgm:cxn modelId="{03ABB602-5D94-41A5-882B-5CDB635A06DE}" srcId="{A51C633E-9823-419C-9FFA-37313147649D}" destId="{9301C3B1-A11B-4AAC-BE8B-5FDA80AF8867}" srcOrd="0" destOrd="0" parTransId="{CF788878-FC90-4C02-8AAE-2B265BE6A979}" sibTransId="{41CDF553-A812-4204-8A20-CD442203B48F}"/>
    <dgm:cxn modelId="{67990104-99DC-4EB5-9E38-64EA863DC414}" type="presOf" srcId="{AA2F61A8-F5DB-4EE5-B933-AE821A10F010}" destId="{D5E1C6DC-54F3-4064-A211-E2E99211EE12}" srcOrd="0" destOrd="1" presId="urn:microsoft.com/office/officeart/2005/8/layout/list1"/>
    <dgm:cxn modelId="{4BD65016-32BA-4AF3-9E61-0F329E18195B}" type="presOf" srcId="{D12FECD8-C36F-453D-A1B6-49EEDB493D3A}" destId="{8245CEF4-D1FA-462A-87D4-05B3BF5783EB}" srcOrd="0" destOrd="4" presId="urn:microsoft.com/office/officeart/2005/8/layout/list1"/>
    <dgm:cxn modelId="{12B26A23-1CFA-44D7-A06B-D7FD29D38693}" srcId="{C9DBF9EB-B2A1-4541-B6EB-D2DBE987E335}" destId="{E1A58D86-86BD-488C-B26F-21E08733FE50}" srcOrd="2" destOrd="0" parTransId="{CD1391F9-1458-4EC3-8631-E1D51776F1BC}" sibTransId="{F8E964FA-63ED-4CFC-9F12-88841E32BB3A}"/>
    <dgm:cxn modelId="{698A8124-BB69-4DF4-AC62-0C17C9F865E2}" type="presOf" srcId="{C9DBF9EB-B2A1-4541-B6EB-D2DBE987E335}" destId="{6B4D1C24-1B80-4F4A-94E1-3D7E82177725}" srcOrd="0" destOrd="0" presId="urn:microsoft.com/office/officeart/2005/8/layout/list1"/>
    <dgm:cxn modelId="{87D0A161-12D6-4BA1-82ED-B32009207C1A}" srcId="{A840B4FA-77F4-4106-BE83-34692CE3289A}" destId="{A51C633E-9823-419C-9FFA-37313147649D}" srcOrd="0" destOrd="0" parTransId="{3DB2B199-63CE-413C-B383-98F1FF412C54}" sibTransId="{52ABCE85-7066-474D-8B7A-8D987C2C3139}"/>
    <dgm:cxn modelId="{31E6DC61-968F-485E-80CF-3E7F50D6B75F}" srcId="{A51C633E-9823-419C-9FFA-37313147649D}" destId="{B8B4D5DC-D91E-4FD8-8FAE-136A53E50B12}" srcOrd="2" destOrd="0" parTransId="{ED94ECE4-6A55-4131-9199-9217906D344D}" sibTransId="{3496561B-F73E-4BD2-AF68-C4AE4C9DD5F8}"/>
    <dgm:cxn modelId="{F697E847-7A7D-4286-9C19-1015693D98D1}" srcId="{C9DBF9EB-B2A1-4541-B6EB-D2DBE987E335}" destId="{91465B1B-A142-4D97-B428-C6F55B8B36AE}" srcOrd="0" destOrd="0" parTransId="{AFB58E1F-26D5-492C-B21D-E933AEE3FEAA}" sibTransId="{AAE9E7BD-AFA5-4EDC-93B0-C79D0BA0BF18}"/>
    <dgm:cxn modelId="{891BF749-4197-488D-9D19-379642FFC2C1}" type="presOf" srcId="{A51C633E-9823-419C-9FFA-37313147649D}" destId="{BB9516E4-4030-4852-B356-E6F512D38CE0}" srcOrd="0" destOrd="0" presId="urn:microsoft.com/office/officeart/2005/8/layout/list1"/>
    <dgm:cxn modelId="{EC64314D-FC8F-4756-B7C9-D328899DFF8F}" srcId="{C9DBF9EB-B2A1-4541-B6EB-D2DBE987E335}" destId="{AA2F61A8-F5DB-4EE5-B933-AE821A10F010}" srcOrd="1" destOrd="0" parTransId="{96DD612E-D3AF-4F7C-9970-73E18FC10071}" sibTransId="{B4E86EEE-D70B-443F-B59D-935EE4CA0708}"/>
    <dgm:cxn modelId="{37C0BF55-BEEA-478C-81F9-2659D218BEC5}" srcId="{A51C633E-9823-419C-9FFA-37313147649D}" destId="{D12FECD8-C36F-453D-A1B6-49EEDB493D3A}" srcOrd="4" destOrd="0" parTransId="{B69EB7BE-F63F-44DB-834C-B53F5A3B4560}" sibTransId="{34ACF57B-58C0-434A-BCDD-7E11C5F0DD2E}"/>
    <dgm:cxn modelId="{0834D456-B393-40CA-AFDA-A00D82DE9198}" type="presOf" srcId="{91465B1B-A142-4D97-B428-C6F55B8B36AE}" destId="{D5E1C6DC-54F3-4064-A211-E2E99211EE12}" srcOrd="0" destOrd="0" presId="urn:microsoft.com/office/officeart/2005/8/layout/list1"/>
    <dgm:cxn modelId="{D3CD567E-D617-452D-8067-35A0BDE91BCF}" srcId="{A51C633E-9823-419C-9FFA-37313147649D}" destId="{0CCD2CD4-90AE-4AD4-B187-BBD1F555C853}" srcOrd="1" destOrd="0" parTransId="{B4E674CC-4DB2-41AF-A664-3AE67252D17A}" sibTransId="{5562A09B-EC6F-4BAF-A5B7-3E53E8EACA0B}"/>
    <dgm:cxn modelId="{6D52587F-B07F-40B5-B847-229FA6069EF8}" type="presOf" srcId="{A840B4FA-77F4-4106-BE83-34692CE3289A}" destId="{43E4F61A-BC0C-40C1-9978-551063F8EA81}" srcOrd="0" destOrd="0" presId="urn:microsoft.com/office/officeart/2005/8/layout/list1"/>
    <dgm:cxn modelId="{D2325180-2DEE-4836-9430-715330103D97}" srcId="{A51C633E-9823-419C-9FFA-37313147649D}" destId="{CD8F9CF2-248B-418B-96A5-85E37D910F06}" srcOrd="5" destOrd="0" parTransId="{A4DB31BF-322C-489B-B7BA-F5D2E4E7474B}" sibTransId="{C4D633C0-0F72-4F76-9E6C-46E62A555ABE}"/>
    <dgm:cxn modelId="{276FA98C-FC1F-43E8-AFE4-E93A37EA0496}" type="presOf" srcId="{9301C3B1-A11B-4AAC-BE8B-5FDA80AF8867}" destId="{8245CEF4-D1FA-462A-87D4-05B3BF5783EB}" srcOrd="0" destOrd="0" presId="urn:microsoft.com/office/officeart/2005/8/layout/list1"/>
    <dgm:cxn modelId="{68F6D997-24C0-4A05-9F13-C10FA936CF5A}" type="presOf" srcId="{C9DBF9EB-B2A1-4541-B6EB-D2DBE987E335}" destId="{96975C22-AFF5-463A-9132-E35E5392D018}" srcOrd="1" destOrd="0" presId="urn:microsoft.com/office/officeart/2005/8/layout/list1"/>
    <dgm:cxn modelId="{2681C19D-8DFD-4467-AA3F-AC75B166367B}" type="presOf" srcId="{CD8F9CF2-248B-418B-96A5-85E37D910F06}" destId="{8245CEF4-D1FA-462A-87D4-05B3BF5783EB}" srcOrd="0" destOrd="5" presId="urn:microsoft.com/office/officeart/2005/8/layout/list1"/>
    <dgm:cxn modelId="{6C3F3EBA-E88C-42F4-85A8-FB2435113427}" srcId="{A840B4FA-77F4-4106-BE83-34692CE3289A}" destId="{C9DBF9EB-B2A1-4541-B6EB-D2DBE987E335}" srcOrd="1" destOrd="0" parTransId="{8FC7ECA8-126D-4490-A5FD-5BF619412ED7}" sibTransId="{92B3A3B6-EEF6-482E-BD41-F8A4C3FAB9E8}"/>
    <dgm:cxn modelId="{B1E7F1BD-167C-477D-8777-C7D3F3DA8B79}" type="presOf" srcId="{9C0FE65B-E4CC-48CE-8392-5E60C009B3D7}" destId="{8245CEF4-D1FA-462A-87D4-05B3BF5783EB}" srcOrd="0" destOrd="3" presId="urn:microsoft.com/office/officeart/2005/8/layout/list1"/>
    <dgm:cxn modelId="{1DFE31C9-012C-49E4-8D84-7EEAF4B25894}" type="presOf" srcId="{E1A58D86-86BD-488C-B26F-21E08733FE50}" destId="{D5E1C6DC-54F3-4064-A211-E2E99211EE12}" srcOrd="0" destOrd="2" presId="urn:microsoft.com/office/officeart/2005/8/layout/list1"/>
    <dgm:cxn modelId="{32AAADCB-4707-447E-AA59-7175982811BA}" type="presOf" srcId="{0CCD2CD4-90AE-4AD4-B187-BBD1F555C853}" destId="{8245CEF4-D1FA-462A-87D4-05B3BF5783EB}" srcOrd="0" destOrd="1" presId="urn:microsoft.com/office/officeart/2005/8/layout/list1"/>
    <dgm:cxn modelId="{DF78B6DF-2592-41DD-9820-80DFA519B552}" type="presOf" srcId="{A51C633E-9823-419C-9FFA-37313147649D}" destId="{7B830C02-825F-4A7D-9282-D63D9AA08316}" srcOrd="1" destOrd="0" presId="urn:microsoft.com/office/officeart/2005/8/layout/list1"/>
    <dgm:cxn modelId="{7E7630E6-3CC4-41D3-92FB-F58190E0737D}" srcId="{A51C633E-9823-419C-9FFA-37313147649D}" destId="{9C0FE65B-E4CC-48CE-8392-5E60C009B3D7}" srcOrd="3" destOrd="0" parTransId="{769B8C84-8A4E-41E7-B8E9-72C859FC558D}" sibTransId="{8C242D01-2C3B-4AC1-A1F4-1EC012F46A97}"/>
    <dgm:cxn modelId="{21060BF4-72FA-4BF1-9FA4-B114B8ACD3EB}" type="presOf" srcId="{B8B4D5DC-D91E-4FD8-8FAE-136A53E50B12}" destId="{8245CEF4-D1FA-462A-87D4-05B3BF5783EB}" srcOrd="0" destOrd="2" presId="urn:microsoft.com/office/officeart/2005/8/layout/list1"/>
    <dgm:cxn modelId="{8E257A7C-402D-4C6F-86E7-0EE31C0E02C3}" type="presParOf" srcId="{43E4F61A-BC0C-40C1-9978-551063F8EA81}" destId="{A67B708E-A8B1-4AE9-82FF-51BE4B9584A1}" srcOrd="0" destOrd="0" presId="urn:microsoft.com/office/officeart/2005/8/layout/list1"/>
    <dgm:cxn modelId="{09605389-DBD8-43D4-9CD6-CDA99BCB2476}" type="presParOf" srcId="{A67B708E-A8B1-4AE9-82FF-51BE4B9584A1}" destId="{BB9516E4-4030-4852-B356-E6F512D38CE0}" srcOrd="0" destOrd="0" presId="urn:microsoft.com/office/officeart/2005/8/layout/list1"/>
    <dgm:cxn modelId="{5131B3D1-010F-463E-8A06-0987CADACC90}" type="presParOf" srcId="{A67B708E-A8B1-4AE9-82FF-51BE4B9584A1}" destId="{7B830C02-825F-4A7D-9282-D63D9AA08316}" srcOrd="1" destOrd="0" presId="urn:microsoft.com/office/officeart/2005/8/layout/list1"/>
    <dgm:cxn modelId="{BAA9F1F5-307A-43B1-81A8-94C525CF7C59}" type="presParOf" srcId="{43E4F61A-BC0C-40C1-9978-551063F8EA81}" destId="{A2D78D18-5B98-4040-84B2-473CD590B0D7}" srcOrd="1" destOrd="0" presId="urn:microsoft.com/office/officeart/2005/8/layout/list1"/>
    <dgm:cxn modelId="{8E144F0E-1D45-48E7-8FDB-A92C0F512D4D}" type="presParOf" srcId="{43E4F61A-BC0C-40C1-9978-551063F8EA81}" destId="{8245CEF4-D1FA-462A-87D4-05B3BF5783EB}" srcOrd="2" destOrd="0" presId="urn:microsoft.com/office/officeart/2005/8/layout/list1"/>
    <dgm:cxn modelId="{FAA99FC7-C577-4CCC-936D-C0F74D032638}" type="presParOf" srcId="{43E4F61A-BC0C-40C1-9978-551063F8EA81}" destId="{E1167A90-179E-4DC3-95F4-B2860208C5C0}" srcOrd="3" destOrd="0" presId="urn:microsoft.com/office/officeart/2005/8/layout/list1"/>
    <dgm:cxn modelId="{A0480980-DF11-4F1A-8672-8AD2C463B42B}" type="presParOf" srcId="{43E4F61A-BC0C-40C1-9978-551063F8EA81}" destId="{A8CF2509-663C-424C-8725-F873F7C4BE66}" srcOrd="4" destOrd="0" presId="urn:microsoft.com/office/officeart/2005/8/layout/list1"/>
    <dgm:cxn modelId="{65CDA1F5-8541-4F72-B05B-3F3761456129}" type="presParOf" srcId="{A8CF2509-663C-424C-8725-F873F7C4BE66}" destId="{6B4D1C24-1B80-4F4A-94E1-3D7E82177725}" srcOrd="0" destOrd="0" presId="urn:microsoft.com/office/officeart/2005/8/layout/list1"/>
    <dgm:cxn modelId="{DB61A23B-F4AB-426B-B6B2-6E5412F877E8}" type="presParOf" srcId="{A8CF2509-663C-424C-8725-F873F7C4BE66}" destId="{96975C22-AFF5-463A-9132-E35E5392D018}" srcOrd="1" destOrd="0" presId="urn:microsoft.com/office/officeart/2005/8/layout/list1"/>
    <dgm:cxn modelId="{C2478694-3062-41FC-851F-2D6623BB9DF0}" type="presParOf" srcId="{43E4F61A-BC0C-40C1-9978-551063F8EA81}" destId="{ACEE346B-59CD-4619-A6CF-CE64439E4B05}" srcOrd="5" destOrd="0" presId="urn:microsoft.com/office/officeart/2005/8/layout/list1"/>
    <dgm:cxn modelId="{FCF15AA7-0C7A-4B04-87EB-355F77EBC205}" type="presParOf" srcId="{43E4F61A-BC0C-40C1-9978-551063F8EA81}" destId="{D5E1C6DC-54F3-4064-A211-E2E99211EE1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BF7143-6DA5-4812-98CD-B644C77A00DF}" type="doc">
      <dgm:prSet loTypeId="urn:microsoft.com/office/officeart/2016/7/layout/VerticalSolidActionList" loCatId="List" qsTypeId="urn:microsoft.com/office/officeart/2005/8/quickstyle/simple5" qsCatId="simple" csTypeId="urn:microsoft.com/office/officeart/2005/8/colors/accent0_3" csCatId="mainScheme" phldr="1"/>
      <dgm:spPr/>
      <dgm:t>
        <a:bodyPr/>
        <a:lstStyle/>
        <a:p>
          <a:endParaRPr lang="en-US"/>
        </a:p>
      </dgm:t>
    </dgm:pt>
    <dgm:pt modelId="{46897650-FE92-4CE4-9436-2113D3A9D399}">
      <dgm:prSet/>
      <dgm:spPr/>
      <dgm:t>
        <a:bodyPr/>
        <a:lstStyle/>
        <a:p>
          <a:r>
            <a:rPr lang="en-US" dirty="0"/>
            <a:t>False Pretenses</a:t>
          </a:r>
        </a:p>
      </dgm:t>
    </dgm:pt>
    <dgm:pt modelId="{6EEAAF77-0D8B-4C83-850B-4F2998889ED0}" type="parTrans" cxnId="{45C371B8-FA12-4D6B-B842-598D12B7A420}">
      <dgm:prSet/>
      <dgm:spPr/>
      <dgm:t>
        <a:bodyPr/>
        <a:lstStyle/>
        <a:p>
          <a:endParaRPr lang="en-US"/>
        </a:p>
      </dgm:t>
    </dgm:pt>
    <dgm:pt modelId="{F8F85B1F-C943-4016-A710-2A58BA744A10}" type="sibTrans" cxnId="{45C371B8-FA12-4D6B-B842-598D12B7A420}">
      <dgm:prSet/>
      <dgm:spPr/>
      <dgm:t>
        <a:bodyPr/>
        <a:lstStyle/>
        <a:p>
          <a:endParaRPr lang="en-US"/>
        </a:p>
      </dgm:t>
    </dgm:pt>
    <dgm:pt modelId="{106CD506-2225-4AED-9F8D-2F98539D9E19}">
      <dgm:prSet/>
      <dgm:spPr/>
      <dgm:t>
        <a:bodyPr/>
        <a:lstStyle/>
        <a:p>
          <a:r>
            <a:rPr lang="en-US"/>
            <a:t>Obtain information under false pretenses (intent is key)</a:t>
          </a:r>
        </a:p>
      </dgm:t>
    </dgm:pt>
    <dgm:pt modelId="{998ADCDD-EA02-4416-93BF-8E967BDAB06D}" type="parTrans" cxnId="{5047E91C-037F-454B-9A68-D67705488D03}">
      <dgm:prSet/>
      <dgm:spPr/>
      <dgm:t>
        <a:bodyPr/>
        <a:lstStyle/>
        <a:p>
          <a:endParaRPr lang="en-US"/>
        </a:p>
      </dgm:t>
    </dgm:pt>
    <dgm:pt modelId="{EB586040-925C-4920-A848-100601BCC556}" type="sibTrans" cxnId="{5047E91C-037F-454B-9A68-D67705488D03}">
      <dgm:prSet/>
      <dgm:spPr/>
      <dgm:t>
        <a:bodyPr/>
        <a:lstStyle/>
        <a:p>
          <a:endParaRPr lang="en-US"/>
        </a:p>
      </dgm:t>
    </dgm:pt>
    <dgm:pt modelId="{3D814C25-82A8-4CDE-94C5-12661C5DAED3}">
      <dgm:prSet/>
      <dgm:spPr/>
      <dgm:t>
        <a:bodyPr/>
        <a:lstStyle/>
        <a:p>
          <a:r>
            <a:rPr lang="en-US" dirty="0"/>
            <a:t>Fake Interviews</a:t>
          </a:r>
        </a:p>
      </dgm:t>
    </dgm:pt>
    <dgm:pt modelId="{B274DB0F-8A96-46FA-BE3C-B8E3765B505E}" type="parTrans" cxnId="{E2DAEF1B-0789-4A39-9F58-F481B4F68808}">
      <dgm:prSet/>
      <dgm:spPr/>
      <dgm:t>
        <a:bodyPr/>
        <a:lstStyle/>
        <a:p>
          <a:endParaRPr lang="en-US"/>
        </a:p>
      </dgm:t>
    </dgm:pt>
    <dgm:pt modelId="{97127ED4-BCF8-4DC8-8B2A-C33FA97A3903}" type="sibTrans" cxnId="{E2DAEF1B-0789-4A39-9F58-F481B4F68808}">
      <dgm:prSet/>
      <dgm:spPr/>
      <dgm:t>
        <a:bodyPr/>
        <a:lstStyle/>
        <a:p>
          <a:endParaRPr lang="en-US"/>
        </a:p>
      </dgm:t>
    </dgm:pt>
    <dgm:pt modelId="{F4E31FC0-1DAF-4214-883F-B6127D958B1C}">
      <dgm:prSet/>
      <dgm:spPr/>
      <dgm:t>
        <a:bodyPr/>
        <a:lstStyle/>
        <a:p>
          <a:r>
            <a:rPr lang="en-US"/>
            <a:t>Conduct fake job interviews just to pump candidates for data</a:t>
          </a:r>
        </a:p>
      </dgm:t>
    </dgm:pt>
    <dgm:pt modelId="{D087D295-8C4C-440F-9F64-FA39C8F9534E}" type="parTrans" cxnId="{3B0842E1-AAF2-4764-8B5C-6D9BE536DF9F}">
      <dgm:prSet/>
      <dgm:spPr/>
      <dgm:t>
        <a:bodyPr/>
        <a:lstStyle/>
        <a:p>
          <a:endParaRPr lang="en-US"/>
        </a:p>
      </dgm:t>
    </dgm:pt>
    <dgm:pt modelId="{5AFB28D6-DC1D-4B94-AB71-DF8B0E22B7BC}" type="sibTrans" cxnId="{3B0842E1-AAF2-4764-8B5C-6D9BE536DF9F}">
      <dgm:prSet/>
      <dgm:spPr/>
      <dgm:t>
        <a:bodyPr/>
        <a:lstStyle/>
        <a:p>
          <a:endParaRPr lang="en-US"/>
        </a:p>
      </dgm:t>
    </dgm:pt>
    <dgm:pt modelId="{2C7B3703-BD47-49F5-9C6B-8A4C7EF2B85B}">
      <dgm:prSet/>
      <dgm:spPr/>
      <dgm:t>
        <a:bodyPr/>
        <a:lstStyle/>
        <a:p>
          <a:r>
            <a:rPr lang="en-US" dirty="0"/>
            <a:t>Proprietary Data</a:t>
          </a:r>
        </a:p>
      </dgm:t>
    </dgm:pt>
    <dgm:pt modelId="{696BE5A0-0FE7-41F6-8AAA-FF2879C94DDA}" type="parTrans" cxnId="{89C099D1-9753-4C34-B70E-4FB3CDECD83B}">
      <dgm:prSet/>
      <dgm:spPr/>
      <dgm:t>
        <a:bodyPr/>
        <a:lstStyle/>
        <a:p>
          <a:endParaRPr lang="en-US"/>
        </a:p>
      </dgm:t>
    </dgm:pt>
    <dgm:pt modelId="{47E44F36-D7B2-4287-B2AB-E23061F2307A}" type="sibTrans" cxnId="{89C099D1-9753-4C34-B70E-4FB3CDECD83B}">
      <dgm:prSet/>
      <dgm:spPr/>
      <dgm:t>
        <a:bodyPr/>
        <a:lstStyle/>
        <a:p>
          <a:endParaRPr lang="en-US"/>
        </a:p>
      </dgm:t>
    </dgm:pt>
    <dgm:pt modelId="{06001623-F1A8-417D-8897-25C7E18514FC}">
      <dgm:prSet/>
      <dgm:spPr/>
      <dgm:t>
        <a:bodyPr/>
        <a:lstStyle/>
        <a:p>
          <a:r>
            <a:rPr lang="en-US" dirty="0"/>
            <a:t>Ask new employees or consultants to furnish proprietary information and documents from former employers or clients</a:t>
          </a:r>
        </a:p>
      </dgm:t>
    </dgm:pt>
    <dgm:pt modelId="{6C39259D-1C8E-414F-AE51-42210A5975D9}" type="parTrans" cxnId="{46105908-FD46-47A8-A5F5-3FD595213907}">
      <dgm:prSet/>
      <dgm:spPr/>
      <dgm:t>
        <a:bodyPr/>
        <a:lstStyle/>
        <a:p>
          <a:endParaRPr lang="en-US"/>
        </a:p>
      </dgm:t>
    </dgm:pt>
    <dgm:pt modelId="{1C681112-4BBB-42FB-9B0E-53926F3F26CA}" type="sibTrans" cxnId="{46105908-FD46-47A8-A5F5-3FD595213907}">
      <dgm:prSet/>
      <dgm:spPr/>
      <dgm:t>
        <a:bodyPr/>
        <a:lstStyle/>
        <a:p>
          <a:endParaRPr lang="en-US"/>
        </a:p>
      </dgm:t>
    </dgm:pt>
    <dgm:pt modelId="{C68F712A-9096-4912-988D-F423FC881880}">
      <dgm:prSet/>
      <dgm:spPr/>
      <dgm:t>
        <a:bodyPr/>
        <a:lstStyle/>
        <a:p>
          <a:r>
            <a:rPr lang="en-US" dirty="0"/>
            <a:t>Government Info</a:t>
          </a:r>
        </a:p>
      </dgm:t>
    </dgm:pt>
    <dgm:pt modelId="{F3F8911F-E851-4014-B2B7-A04EE3965565}" type="parTrans" cxnId="{0FB4918C-5DAB-43E0-A23D-862F873F1850}">
      <dgm:prSet/>
      <dgm:spPr/>
      <dgm:t>
        <a:bodyPr/>
        <a:lstStyle/>
        <a:p>
          <a:endParaRPr lang="en-US"/>
        </a:p>
      </dgm:t>
    </dgm:pt>
    <dgm:pt modelId="{03704F1A-9CCA-464C-A3FC-25040C18DF34}" type="sibTrans" cxnId="{0FB4918C-5DAB-43E0-A23D-862F873F1850}">
      <dgm:prSet/>
      <dgm:spPr/>
      <dgm:t>
        <a:bodyPr/>
        <a:lstStyle/>
        <a:p>
          <a:endParaRPr lang="en-US"/>
        </a:p>
      </dgm:t>
    </dgm:pt>
    <dgm:pt modelId="{C89351A4-E0BD-4AD2-8895-52FF7C7FCB37}">
      <dgm:prSet/>
      <dgm:spPr/>
      <dgm:t>
        <a:bodyPr/>
        <a:lstStyle/>
        <a:p>
          <a:r>
            <a:rPr lang="en-US"/>
            <a:t>Use proprietary information from government customers</a:t>
          </a:r>
        </a:p>
      </dgm:t>
    </dgm:pt>
    <dgm:pt modelId="{9CD3E93F-32B6-426B-BDF4-40FF8C075E5C}" type="parTrans" cxnId="{E6DD5059-E2D7-4C23-A686-3CB03720E1A5}">
      <dgm:prSet/>
      <dgm:spPr/>
      <dgm:t>
        <a:bodyPr/>
        <a:lstStyle/>
        <a:p>
          <a:endParaRPr lang="en-US"/>
        </a:p>
      </dgm:t>
    </dgm:pt>
    <dgm:pt modelId="{11E550A9-A11C-473D-87C5-8F1FF70B815D}" type="sibTrans" cxnId="{E6DD5059-E2D7-4C23-A686-3CB03720E1A5}">
      <dgm:prSet/>
      <dgm:spPr/>
      <dgm:t>
        <a:bodyPr/>
        <a:lstStyle/>
        <a:p>
          <a:endParaRPr lang="en-US"/>
        </a:p>
      </dgm:t>
    </dgm:pt>
    <dgm:pt modelId="{4646DF87-436B-46D2-B9AC-1AF11EB0B7AB}">
      <dgm:prSet/>
      <dgm:spPr/>
      <dgm:t>
        <a:bodyPr/>
        <a:lstStyle/>
        <a:p>
          <a:r>
            <a:rPr lang="en-US" dirty="0"/>
            <a:t>Competitor Info</a:t>
          </a:r>
        </a:p>
      </dgm:t>
    </dgm:pt>
    <dgm:pt modelId="{8ED73A6F-3598-4838-A45D-78DA2C56DB31}" type="parTrans" cxnId="{0B1EFBD8-C40F-4998-AD34-ED10C2CAC4EF}">
      <dgm:prSet/>
      <dgm:spPr/>
      <dgm:t>
        <a:bodyPr/>
        <a:lstStyle/>
        <a:p>
          <a:endParaRPr lang="en-US"/>
        </a:p>
      </dgm:t>
    </dgm:pt>
    <dgm:pt modelId="{C3EDF9F3-4021-4E50-BBCA-B4E8FF12FB94}" type="sibTrans" cxnId="{0B1EFBD8-C40F-4998-AD34-ED10C2CAC4EF}">
      <dgm:prSet/>
      <dgm:spPr/>
      <dgm:t>
        <a:bodyPr/>
        <a:lstStyle/>
        <a:p>
          <a:endParaRPr lang="en-US"/>
        </a:p>
      </dgm:t>
    </dgm:pt>
    <dgm:pt modelId="{AF2068D6-DA91-491A-BB06-EADCB4DCF0AA}">
      <dgm:prSet/>
      <dgm:spPr/>
      <dgm:t>
        <a:bodyPr/>
        <a:lstStyle/>
        <a:p>
          <a:r>
            <a:rPr lang="en-US"/>
            <a:t>Get proprietary competitors’ information from teaming partners</a:t>
          </a:r>
        </a:p>
      </dgm:t>
    </dgm:pt>
    <dgm:pt modelId="{8429AC9F-4C28-4338-946D-E18015B4DB23}" type="parTrans" cxnId="{90FE8D2F-C8D5-44D4-A6AD-2F57D1E6C742}">
      <dgm:prSet/>
      <dgm:spPr/>
      <dgm:t>
        <a:bodyPr/>
        <a:lstStyle/>
        <a:p>
          <a:endParaRPr lang="en-US"/>
        </a:p>
      </dgm:t>
    </dgm:pt>
    <dgm:pt modelId="{FDB87D67-1BF2-492D-979D-FD82E808FB30}" type="sibTrans" cxnId="{90FE8D2F-C8D5-44D4-A6AD-2F57D1E6C742}">
      <dgm:prSet/>
      <dgm:spPr/>
      <dgm:t>
        <a:bodyPr/>
        <a:lstStyle/>
        <a:p>
          <a:endParaRPr lang="en-US"/>
        </a:p>
      </dgm:t>
    </dgm:pt>
    <dgm:pt modelId="{2906A2F8-2132-45CC-8CDD-1D7DCBBA4B81}">
      <dgm:prSet/>
      <dgm:spPr/>
      <dgm:t>
        <a:bodyPr/>
        <a:lstStyle/>
        <a:p>
          <a:r>
            <a:rPr lang="en-US" dirty="0"/>
            <a:t>Illegal Activities</a:t>
          </a:r>
        </a:p>
      </dgm:t>
    </dgm:pt>
    <dgm:pt modelId="{8E81B270-1A52-47AE-8C79-0281CF515983}" type="parTrans" cxnId="{B837E236-38BE-434A-A382-DBF5DA37C575}">
      <dgm:prSet/>
      <dgm:spPr/>
      <dgm:t>
        <a:bodyPr/>
        <a:lstStyle/>
        <a:p>
          <a:endParaRPr lang="en-US"/>
        </a:p>
      </dgm:t>
    </dgm:pt>
    <dgm:pt modelId="{E791A87B-5521-40E6-8C6E-34FB43FA7F5F}" type="sibTrans" cxnId="{B837E236-38BE-434A-A382-DBF5DA37C575}">
      <dgm:prSet/>
      <dgm:spPr/>
      <dgm:t>
        <a:bodyPr/>
        <a:lstStyle/>
        <a:p>
          <a:endParaRPr lang="en-US"/>
        </a:p>
      </dgm:t>
    </dgm:pt>
    <dgm:pt modelId="{9CC34169-FAD2-4E9C-9521-C12095614C49}">
      <dgm:prSet/>
      <dgm:spPr/>
      <dgm:t>
        <a:bodyPr/>
        <a:lstStyle/>
        <a:p>
          <a:r>
            <a:rPr lang="en-US"/>
            <a:t>Do anything else that’s illegal </a:t>
          </a:r>
        </a:p>
      </dgm:t>
    </dgm:pt>
    <dgm:pt modelId="{35056A4A-2D86-4769-A2F2-109358DAEF2F}" type="parTrans" cxnId="{E83DB9A3-7A5D-4951-ACB4-E659A2D00C05}">
      <dgm:prSet/>
      <dgm:spPr/>
      <dgm:t>
        <a:bodyPr/>
        <a:lstStyle/>
        <a:p>
          <a:endParaRPr lang="en-US"/>
        </a:p>
      </dgm:t>
    </dgm:pt>
    <dgm:pt modelId="{BA24EA87-F287-4E1B-9490-7CF7BB17540F}" type="sibTrans" cxnId="{E83DB9A3-7A5D-4951-ACB4-E659A2D00C05}">
      <dgm:prSet/>
      <dgm:spPr/>
      <dgm:t>
        <a:bodyPr/>
        <a:lstStyle/>
        <a:p>
          <a:endParaRPr lang="en-US"/>
        </a:p>
      </dgm:t>
    </dgm:pt>
    <dgm:pt modelId="{EF2A83AE-2BEC-4ACD-998C-DF1751A98AEA}" type="pres">
      <dgm:prSet presAssocID="{94BF7143-6DA5-4812-98CD-B644C77A00DF}" presName="Name0" presStyleCnt="0">
        <dgm:presLayoutVars>
          <dgm:dir/>
          <dgm:animLvl val="lvl"/>
          <dgm:resizeHandles val="exact"/>
        </dgm:presLayoutVars>
      </dgm:prSet>
      <dgm:spPr/>
    </dgm:pt>
    <dgm:pt modelId="{F98786A0-176B-44A2-B6B0-4A21346ED241}" type="pres">
      <dgm:prSet presAssocID="{46897650-FE92-4CE4-9436-2113D3A9D399}" presName="linNode" presStyleCnt="0"/>
      <dgm:spPr/>
    </dgm:pt>
    <dgm:pt modelId="{8B48338F-9D70-4130-BCE3-193949591FFC}" type="pres">
      <dgm:prSet presAssocID="{46897650-FE92-4CE4-9436-2113D3A9D399}" presName="parentText" presStyleLbl="alignNode1" presStyleIdx="0" presStyleCnt="6">
        <dgm:presLayoutVars>
          <dgm:chMax val="1"/>
          <dgm:bulletEnabled/>
        </dgm:presLayoutVars>
      </dgm:prSet>
      <dgm:spPr/>
    </dgm:pt>
    <dgm:pt modelId="{873237BE-AB91-43FE-9B40-B164B3EEADEE}" type="pres">
      <dgm:prSet presAssocID="{46897650-FE92-4CE4-9436-2113D3A9D399}" presName="descendantText" presStyleLbl="alignAccFollowNode1" presStyleIdx="0" presStyleCnt="6">
        <dgm:presLayoutVars>
          <dgm:bulletEnabled/>
        </dgm:presLayoutVars>
      </dgm:prSet>
      <dgm:spPr/>
    </dgm:pt>
    <dgm:pt modelId="{BC6AC96C-0057-481D-8181-CA76833DA337}" type="pres">
      <dgm:prSet presAssocID="{F8F85B1F-C943-4016-A710-2A58BA744A10}" presName="sp" presStyleCnt="0"/>
      <dgm:spPr/>
    </dgm:pt>
    <dgm:pt modelId="{81DBEE1C-62A1-4481-A279-89CBBFE77399}" type="pres">
      <dgm:prSet presAssocID="{3D814C25-82A8-4CDE-94C5-12661C5DAED3}" presName="linNode" presStyleCnt="0"/>
      <dgm:spPr/>
    </dgm:pt>
    <dgm:pt modelId="{9918B78F-AC89-416C-96D1-9C78A8242919}" type="pres">
      <dgm:prSet presAssocID="{3D814C25-82A8-4CDE-94C5-12661C5DAED3}" presName="parentText" presStyleLbl="alignNode1" presStyleIdx="1" presStyleCnt="6">
        <dgm:presLayoutVars>
          <dgm:chMax val="1"/>
          <dgm:bulletEnabled/>
        </dgm:presLayoutVars>
      </dgm:prSet>
      <dgm:spPr/>
    </dgm:pt>
    <dgm:pt modelId="{57394C42-C61B-4D68-BC66-E809EB6020CD}" type="pres">
      <dgm:prSet presAssocID="{3D814C25-82A8-4CDE-94C5-12661C5DAED3}" presName="descendantText" presStyleLbl="alignAccFollowNode1" presStyleIdx="1" presStyleCnt="6">
        <dgm:presLayoutVars>
          <dgm:bulletEnabled/>
        </dgm:presLayoutVars>
      </dgm:prSet>
      <dgm:spPr/>
    </dgm:pt>
    <dgm:pt modelId="{FCA5C255-84AB-4144-9B32-08C7668B28D7}" type="pres">
      <dgm:prSet presAssocID="{97127ED4-BCF8-4DC8-8B2A-C33FA97A3903}" presName="sp" presStyleCnt="0"/>
      <dgm:spPr/>
    </dgm:pt>
    <dgm:pt modelId="{BF8379B4-F5A3-412C-95E7-F4ED7C2E17AD}" type="pres">
      <dgm:prSet presAssocID="{2C7B3703-BD47-49F5-9C6B-8A4C7EF2B85B}" presName="linNode" presStyleCnt="0"/>
      <dgm:spPr/>
    </dgm:pt>
    <dgm:pt modelId="{5D57B2A5-F226-4D72-8783-2FF1C767C2E5}" type="pres">
      <dgm:prSet presAssocID="{2C7B3703-BD47-49F5-9C6B-8A4C7EF2B85B}" presName="parentText" presStyleLbl="alignNode1" presStyleIdx="2" presStyleCnt="6">
        <dgm:presLayoutVars>
          <dgm:chMax val="1"/>
          <dgm:bulletEnabled/>
        </dgm:presLayoutVars>
      </dgm:prSet>
      <dgm:spPr/>
    </dgm:pt>
    <dgm:pt modelId="{D789A022-8801-48DA-A24E-F73EC98D02C9}" type="pres">
      <dgm:prSet presAssocID="{2C7B3703-BD47-49F5-9C6B-8A4C7EF2B85B}" presName="descendantText" presStyleLbl="alignAccFollowNode1" presStyleIdx="2" presStyleCnt="6">
        <dgm:presLayoutVars>
          <dgm:bulletEnabled/>
        </dgm:presLayoutVars>
      </dgm:prSet>
      <dgm:spPr/>
    </dgm:pt>
    <dgm:pt modelId="{B60763AE-DB9C-497F-9BF8-0430C4BF713B}" type="pres">
      <dgm:prSet presAssocID="{47E44F36-D7B2-4287-B2AB-E23061F2307A}" presName="sp" presStyleCnt="0"/>
      <dgm:spPr/>
    </dgm:pt>
    <dgm:pt modelId="{2E1F9E40-9300-471D-92E3-ACC514B7CC97}" type="pres">
      <dgm:prSet presAssocID="{C68F712A-9096-4912-988D-F423FC881880}" presName="linNode" presStyleCnt="0"/>
      <dgm:spPr/>
    </dgm:pt>
    <dgm:pt modelId="{B8240AF9-083A-48E8-B391-D041EEE4B783}" type="pres">
      <dgm:prSet presAssocID="{C68F712A-9096-4912-988D-F423FC881880}" presName="parentText" presStyleLbl="alignNode1" presStyleIdx="3" presStyleCnt="6">
        <dgm:presLayoutVars>
          <dgm:chMax val="1"/>
          <dgm:bulletEnabled/>
        </dgm:presLayoutVars>
      </dgm:prSet>
      <dgm:spPr/>
    </dgm:pt>
    <dgm:pt modelId="{14F2DA29-773F-4BD4-A717-F6F5347E379B}" type="pres">
      <dgm:prSet presAssocID="{C68F712A-9096-4912-988D-F423FC881880}" presName="descendantText" presStyleLbl="alignAccFollowNode1" presStyleIdx="3" presStyleCnt="6">
        <dgm:presLayoutVars>
          <dgm:bulletEnabled/>
        </dgm:presLayoutVars>
      </dgm:prSet>
      <dgm:spPr/>
    </dgm:pt>
    <dgm:pt modelId="{94B255A8-B617-49E3-8F5A-755B2F52D61C}" type="pres">
      <dgm:prSet presAssocID="{03704F1A-9CCA-464C-A3FC-25040C18DF34}" presName="sp" presStyleCnt="0"/>
      <dgm:spPr/>
    </dgm:pt>
    <dgm:pt modelId="{0980A7F0-15A4-4030-BD86-EFD4D7FFF808}" type="pres">
      <dgm:prSet presAssocID="{4646DF87-436B-46D2-B9AC-1AF11EB0B7AB}" presName="linNode" presStyleCnt="0"/>
      <dgm:spPr/>
    </dgm:pt>
    <dgm:pt modelId="{CE594289-489B-4BE1-AE32-1A6D4E984DDF}" type="pres">
      <dgm:prSet presAssocID="{4646DF87-436B-46D2-B9AC-1AF11EB0B7AB}" presName="parentText" presStyleLbl="alignNode1" presStyleIdx="4" presStyleCnt="6">
        <dgm:presLayoutVars>
          <dgm:chMax val="1"/>
          <dgm:bulletEnabled/>
        </dgm:presLayoutVars>
      </dgm:prSet>
      <dgm:spPr/>
    </dgm:pt>
    <dgm:pt modelId="{796AAD4C-848A-4ABB-88E6-ED8DF56628F9}" type="pres">
      <dgm:prSet presAssocID="{4646DF87-436B-46D2-B9AC-1AF11EB0B7AB}" presName="descendantText" presStyleLbl="alignAccFollowNode1" presStyleIdx="4" presStyleCnt="6">
        <dgm:presLayoutVars>
          <dgm:bulletEnabled/>
        </dgm:presLayoutVars>
      </dgm:prSet>
      <dgm:spPr/>
    </dgm:pt>
    <dgm:pt modelId="{675C6B9F-454D-46C2-B1F3-E66FBFD2FD7B}" type="pres">
      <dgm:prSet presAssocID="{C3EDF9F3-4021-4E50-BBCA-B4E8FF12FB94}" presName="sp" presStyleCnt="0"/>
      <dgm:spPr/>
    </dgm:pt>
    <dgm:pt modelId="{C50B97A7-052A-4F12-BFEB-ED161F5E0DC0}" type="pres">
      <dgm:prSet presAssocID="{2906A2F8-2132-45CC-8CDD-1D7DCBBA4B81}" presName="linNode" presStyleCnt="0"/>
      <dgm:spPr/>
    </dgm:pt>
    <dgm:pt modelId="{02509693-BFD0-4A4F-B41A-D1F9BB0A61AA}" type="pres">
      <dgm:prSet presAssocID="{2906A2F8-2132-45CC-8CDD-1D7DCBBA4B81}" presName="parentText" presStyleLbl="alignNode1" presStyleIdx="5" presStyleCnt="6">
        <dgm:presLayoutVars>
          <dgm:chMax val="1"/>
          <dgm:bulletEnabled/>
        </dgm:presLayoutVars>
      </dgm:prSet>
      <dgm:spPr/>
    </dgm:pt>
    <dgm:pt modelId="{62CD37AE-67DD-4ED8-849E-65B58D85A44C}" type="pres">
      <dgm:prSet presAssocID="{2906A2F8-2132-45CC-8CDD-1D7DCBBA4B81}" presName="descendantText" presStyleLbl="alignAccFollowNode1" presStyleIdx="5" presStyleCnt="6">
        <dgm:presLayoutVars>
          <dgm:bulletEnabled/>
        </dgm:presLayoutVars>
      </dgm:prSet>
      <dgm:spPr/>
    </dgm:pt>
  </dgm:ptLst>
  <dgm:cxnLst>
    <dgm:cxn modelId="{46105908-FD46-47A8-A5F5-3FD595213907}" srcId="{2C7B3703-BD47-49F5-9C6B-8A4C7EF2B85B}" destId="{06001623-F1A8-417D-8897-25C7E18514FC}" srcOrd="0" destOrd="0" parTransId="{6C39259D-1C8E-414F-AE51-42210A5975D9}" sibTransId="{1C681112-4BBB-42FB-9B0E-53926F3F26CA}"/>
    <dgm:cxn modelId="{E2DAEF1B-0789-4A39-9F58-F481B4F68808}" srcId="{94BF7143-6DA5-4812-98CD-B644C77A00DF}" destId="{3D814C25-82A8-4CDE-94C5-12661C5DAED3}" srcOrd="1" destOrd="0" parTransId="{B274DB0F-8A96-46FA-BE3C-B8E3765B505E}" sibTransId="{97127ED4-BCF8-4DC8-8B2A-C33FA97A3903}"/>
    <dgm:cxn modelId="{5047E91C-037F-454B-9A68-D67705488D03}" srcId="{46897650-FE92-4CE4-9436-2113D3A9D399}" destId="{106CD506-2225-4AED-9F8D-2F98539D9E19}" srcOrd="0" destOrd="0" parTransId="{998ADCDD-EA02-4416-93BF-8E967BDAB06D}" sibTransId="{EB586040-925C-4920-A848-100601BCC556}"/>
    <dgm:cxn modelId="{E60D552F-33AD-4218-8812-C512CF675D28}" type="presOf" srcId="{4646DF87-436B-46D2-B9AC-1AF11EB0B7AB}" destId="{CE594289-489B-4BE1-AE32-1A6D4E984DDF}" srcOrd="0" destOrd="0" presId="urn:microsoft.com/office/officeart/2016/7/layout/VerticalSolidActionList"/>
    <dgm:cxn modelId="{90FE8D2F-C8D5-44D4-A6AD-2F57D1E6C742}" srcId="{4646DF87-436B-46D2-B9AC-1AF11EB0B7AB}" destId="{AF2068D6-DA91-491A-BB06-EADCB4DCF0AA}" srcOrd="0" destOrd="0" parTransId="{8429AC9F-4C28-4338-946D-E18015B4DB23}" sibTransId="{FDB87D67-1BF2-492D-979D-FD82E808FB30}"/>
    <dgm:cxn modelId="{977D0E36-862D-4B4C-AB10-974A1BA0A5DB}" type="presOf" srcId="{46897650-FE92-4CE4-9436-2113D3A9D399}" destId="{8B48338F-9D70-4130-BCE3-193949591FFC}" srcOrd="0" destOrd="0" presId="urn:microsoft.com/office/officeart/2016/7/layout/VerticalSolidActionList"/>
    <dgm:cxn modelId="{B837E236-38BE-434A-A382-DBF5DA37C575}" srcId="{94BF7143-6DA5-4812-98CD-B644C77A00DF}" destId="{2906A2F8-2132-45CC-8CDD-1D7DCBBA4B81}" srcOrd="5" destOrd="0" parTransId="{8E81B270-1A52-47AE-8C79-0281CF515983}" sibTransId="{E791A87B-5521-40E6-8C6E-34FB43FA7F5F}"/>
    <dgm:cxn modelId="{8ABABE38-FE60-4BCF-BC6A-E86484CBA50F}" type="presOf" srcId="{C68F712A-9096-4912-988D-F423FC881880}" destId="{B8240AF9-083A-48E8-B391-D041EEE4B783}" srcOrd="0" destOrd="0" presId="urn:microsoft.com/office/officeart/2016/7/layout/VerticalSolidActionList"/>
    <dgm:cxn modelId="{7E3DBE5B-A73C-46D7-A366-8A488897C885}" type="presOf" srcId="{C89351A4-E0BD-4AD2-8895-52FF7C7FCB37}" destId="{14F2DA29-773F-4BD4-A717-F6F5347E379B}" srcOrd="0" destOrd="0" presId="urn:microsoft.com/office/officeart/2016/7/layout/VerticalSolidActionList"/>
    <dgm:cxn modelId="{3A2D8E4C-4873-45F6-AA42-895F569A95FF}" type="presOf" srcId="{3D814C25-82A8-4CDE-94C5-12661C5DAED3}" destId="{9918B78F-AC89-416C-96D1-9C78A8242919}" srcOrd="0" destOrd="0" presId="urn:microsoft.com/office/officeart/2016/7/layout/VerticalSolidActionList"/>
    <dgm:cxn modelId="{C72C8671-8069-41B0-BDBB-0C1305D8EF1B}" type="presOf" srcId="{06001623-F1A8-417D-8897-25C7E18514FC}" destId="{D789A022-8801-48DA-A24E-F73EC98D02C9}" srcOrd="0" destOrd="0" presId="urn:microsoft.com/office/officeart/2016/7/layout/VerticalSolidActionList"/>
    <dgm:cxn modelId="{43E90056-12E0-4C55-A18D-CB2799F17E78}" type="presOf" srcId="{AF2068D6-DA91-491A-BB06-EADCB4DCF0AA}" destId="{796AAD4C-848A-4ABB-88E6-ED8DF56628F9}" srcOrd="0" destOrd="0" presId="urn:microsoft.com/office/officeart/2016/7/layout/VerticalSolidActionList"/>
    <dgm:cxn modelId="{92F1EA76-35B0-4188-8399-0B608D437041}" type="presOf" srcId="{106CD506-2225-4AED-9F8D-2F98539D9E19}" destId="{873237BE-AB91-43FE-9B40-B164B3EEADEE}" srcOrd="0" destOrd="0" presId="urn:microsoft.com/office/officeart/2016/7/layout/VerticalSolidActionList"/>
    <dgm:cxn modelId="{E6DD5059-E2D7-4C23-A686-3CB03720E1A5}" srcId="{C68F712A-9096-4912-988D-F423FC881880}" destId="{C89351A4-E0BD-4AD2-8895-52FF7C7FCB37}" srcOrd="0" destOrd="0" parTransId="{9CD3E93F-32B6-426B-BDF4-40FF8C075E5C}" sibTransId="{11E550A9-A11C-473D-87C5-8F1FF70B815D}"/>
    <dgm:cxn modelId="{0FB4918C-5DAB-43E0-A23D-862F873F1850}" srcId="{94BF7143-6DA5-4812-98CD-B644C77A00DF}" destId="{C68F712A-9096-4912-988D-F423FC881880}" srcOrd="3" destOrd="0" parTransId="{F3F8911F-E851-4014-B2B7-A04EE3965565}" sibTransId="{03704F1A-9CCA-464C-A3FC-25040C18DF34}"/>
    <dgm:cxn modelId="{CF8616A2-7611-4EF4-A947-87E020D0EF89}" type="presOf" srcId="{9CC34169-FAD2-4E9C-9521-C12095614C49}" destId="{62CD37AE-67DD-4ED8-849E-65B58D85A44C}" srcOrd="0" destOrd="0" presId="urn:microsoft.com/office/officeart/2016/7/layout/VerticalSolidActionList"/>
    <dgm:cxn modelId="{E83DB9A3-7A5D-4951-ACB4-E659A2D00C05}" srcId="{2906A2F8-2132-45CC-8CDD-1D7DCBBA4B81}" destId="{9CC34169-FAD2-4E9C-9521-C12095614C49}" srcOrd="0" destOrd="0" parTransId="{35056A4A-2D86-4769-A2F2-109358DAEF2F}" sibTransId="{BA24EA87-F287-4E1B-9490-7CF7BB17540F}"/>
    <dgm:cxn modelId="{E5FC72AF-B3D6-41CE-8932-975825E36772}" type="presOf" srcId="{2C7B3703-BD47-49F5-9C6B-8A4C7EF2B85B}" destId="{5D57B2A5-F226-4D72-8783-2FF1C767C2E5}" srcOrd="0" destOrd="0" presId="urn:microsoft.com/office/officeart/2016/7/layout/VerticalSolidActionList"/>
    <dgm:cxn modelId="{45C371B8-FA12-4D6B-B842-598D12B7A420}" srcId="{94BF7143-6DA5-4812-98CD-B644C77A00DF}" destId="{46897650-FE92-4CE4-9436-2113D3A9D399}" srcOrd="0" destOrd="0" parTransId="{6EEAAF77-0D8B-4C83-850B-4F2998889ED0}" sibTransId="{F8F85B1F-C943-4016-A710-2A58BA744A10}"/>
    <dgm:cxn modelId="{1C8255B9-E826-4400-86AA-015C3B1A8BDA}" type="presOf" srcId="{F4E31FC0-1DAF-4214-883F-B6127D958B1C}" destId="{57394C42-C61B-4D68-BC66-E809EB6020CD}" srcOrd="0" destOrd="0" presId="urn:microsoft.com/office/officeart/2016/7/layout/VerticalSolidActionList"/>
    <dgm:cxn modelId="{41D4EBBE-D42C-4D4D-A4D4-2856110A1037}" type="presOf" srcId="{94BF7143-6DA5-4812-98CD-B644C77A00DF}" destId="{EF2A83AE-2BEC-4ACD-998C-DF1751A98AEA}" srcOrd="0" destOrd="0" presId="urn:microsoft.com/office/officeart/2016/7/layout/VerticalSolidActionList"/>
    <dgm:cxn modelId="{89C099D1-9753-4C34-B70E-4FB3CDECD83B}" srcId="{94BF7143-6DA5-4812-98CD-B644C77A00DF}" destId="{2C7B3703-BD47-49F5-9C6B-8A4C7EF2B85B}" srcOrd="2" destOrd="0" parTransId="{696BE5A0-0FE7-41F6-8AAA-FF2879C94DDA}" sibTransId="{47E44F36-D7B2-4287-B2AB-E23061F2307A}"/>
    <dgm:cxn modelId="{0B1EFBD8-C40F-4998-AD34-ED10C2CAC4EF}" srcId="{94BF7143-6DA5-4812-98CD-B644C77A00DF}" destId="{4646DF87-436B-46D2-B9AC-1AF11EB0B7AB}" srcOrd="4" destOrd="0" parTransId="{8ED73A6F-3598-4838-A45D-78DA2C56DB31}" sibTransId="{C3EDF9F3-4021-4E50-BBCA-B4E8FF12FB94}"/>
    <dgm:cxn modelId="{3B0842E1-AAF2-4764-8B5C-6D9BE536DF9F}" srcId="{3D814C25-82A8-4CDE-94C5-12661C5DAED3}" destId="{F4E31FC0-1DAF-4214-883F-B6127D958B1C}" srcOrd="0" destOrd="0" parTransId="{D087D295-8C4C-440F-9F64-FA39C8F9534E}" sibTransId="{5AFB28D6-DC1D-4B94-AB71-DF8B0E22B7BC}"/>
    <dgm:cxn modelId="{7AE38FED-BC33-4B8E-882F-6D170A1A54A9}" type="presOf" srcId="{2906A2F8-2132-45CC-8CDD-1D7DCBBA4B81}" destId="{02509693-BFD0-4A4F-B41A-D1F9BB0A61AA}" srcOrd="0" destOrd="0" presId="urn:microsoft.com/office/officeart/2016/7/layout/VerticalSolidActionList"/>
    <dgm:cxn modelId="{4170F74A-83E1-408D-89A9-EFAF067A8476}" type="presParOf" srcId="{EF2A83AE-2BEC-4ACD-998C-DF1751A98AEA}" destId="{F98786A0-176B-44A2-B6B0-4A21346ED241}" srcOrd="0" destOrd="0" presId="urn:microsoft.com/office/officeart/2016/7/layout/VerticalSolidActionList"/>
    <dgm:cxn modelId="{04BDEDC7-2C44-443D-B8B1-98248F590DC8}" type="presParOf" srcId="{F98786A0-176B-44A2-B6B0-4A21346ED241}" destId="{8B48338F-9D70-4130-BCE3-193949591FFC}" srcOrd="0" destOrd="0" presId="urn:microsoft.com/office/officeart/2016/7/layout/VerticalSolidActionList"/>
    <dgm:cxn modelId="{03AB29DE-6CD2-469B-8C0C-251A62D529FB}" type="presParOf" srcId="{F98786A0-176B-44A2-B6B0-4A21346ED241}" destId="{873237BE-AB91-43FE-9B40-B164B3EEADEE}" srcOrd="1" destOrd="0" presId="urn:microsoft.com/office/officeart/2016/7/layout/VerticalSolidActionList"/>
    <dgm:cxn modelId="{584C3ADA-2B38-47DE-974C-450A85AE18FE}" type="presParOf" srcId="{EF2A83AE-2BEC-4ACD-998C-DF1751A98AEA}" destId="{BC6AC96C-0057-481D-8181-CA76833DA337}" srcOrd="1" destOrd="0" presId="urn:microsoft.com/office/officeart/2016/7/layout/VerticalSolidActionList"/>
    <dgm:cxn modelId="{261ADBE1-2E86-4AF7-9F01-B39052297D7F}" type="presParOf" srcId="{EF2A83AE-2BEC-4ACD-998C-DF1751A98AEA}" destId="{81DBEE1C-62A1-4481-A279-89CBBFE77399}" srcOrd="2" destOrd="0" presId="urn:microsoft.com/office/officeart/2016/7/layout/VerticalSolidActionList"/>
    <dgm:cxn modelId="{28D99526-80A4-4A37-89C4-721975F3E2B8}" type="presParOf" srcId="{81DBEE1C-62A1-4481-A279-89CBBFE77399}" destId="{9918B78F-AC89-416C-96D1-9C78A8242919}" srcOrd="0" destOrd="0" presId="urn:microsoft.com/office/officeart/2016/7/layout/VerticalSolidActionList"/>
    <dgm:cxn modelId="{5F6A7319-01F5-40AE-812A-7505487F34E7}" type="presParOf" srcId="{81DBEE1C-62A1-4481-A279-89CBBFE77399}" destId="{57394C42-C61B-4D68-BC66-E809EB6020CD}" srcOrd="1" destOrd="0" presId="urn:microsoft.com/office/officeart/2016/7/layout/VerticalSolidActionList"/>
    <dgm:cxn modelId="{8C35ECEF-2087-4D7D-88FA-24E6DDB151C0}" type="presParOf" srcId="{EF2A83AE-2BEC-4ACD-998C-DF1751A98AEA}" destId="{FCA5C255-84AB-4144-9B32-08C7668B28D7}" srcOrd="3" destOrd="0" presId="urn:microsoft.com/office/officeart/2016/7/layout/VerticalSolidActionList"/>
    <dgm:cxn modelId="{A9D98646-2569-4D06-AEC8-AE726C4989B6}" type="presParOf" srcId="{EF2A83AE-2BEC-4ACD-998C-DF1751A98AEA}" destId="{BF8379B4-F5A3-412C-95E7-F4ED7C2E17AD}" srcOrd="4" destOrd="0" presId="urn:microsoft.com/office/officeart/2016/7/layout/VerticalSolidActionList"/>
    <dgm:cxn modelId="{6CA1083D-9E55-44FD-8FF5-C3C2EB48126F}" type="presParOf" srcId="{BF8379B4-F5A3-412C-95E7-F4ED7C2E17AD}" destId="{5D57B2A5-F226-4D72-8783-2FF1C767C2E5}" srcOrd="0" destOrd="0" presId="urn:microsoft.com/office/officeart/2016/7/layout/VerticalSolidActionList"/>
    <dgm:cxn modelId="{03D94772-421F-41CC-B981-9CBB5B1A5F61}" type="presParOf" srcId="{BF8379B4-F5A3-412C-95E7-F4ED7C2E17AD}" destId="{D789A022-8801-48DA-A24E-F73EC98D02C9}" srcOrd="1" destOrd="0" presId="urn:microsoft.com/office/officeart/2016/7/layout/VerticalSolidActionList"/>
    <dgm:cxn modelId="{F4A923A1-8E45-4E36-891F-C5497909B35C}" type="presParOf" srcId="{EF2A83AE-2BEC-4ACD-998C-DF1751A98AEA}" destId="{B60763AE-DB9C-497F-9BF8-0430C4BF713B}" srcOrd="5" destOrd="0" presId="urn:microsoft.com/office/officeart/2016/7/layout/VerticalSolidActionList"/>
    <dgm:cxn modelId="{8BEDD338-C904-4E4E-A81C-25BB8BFBDBD0}" type="presParOf" srcId="{EF2A83AE-2BEC-4ACD-998C-DF1751A98AEA}" destId="{2E1F9E40-9300-471D-92E3-ACC514B7CC97}" srcOrd="6" destOrd="0" presId="urn:microsoft.com/office/officeart/2016/7/layout/VerticalSolidActionList"/>
    <dgm:cxn modelId="{066DAB4C-EC5A-49A6-A1AA-909E6A5DEB58}" type="presParOf" srcId="{2E1F9E40-9300-471D-92E3-ACC514B7CC97}" destId="{B8240AF9-083A-48E8-B391-D041EEE4B783}" srcOrd="0" destOrd="0" presId="urn:microsoft.com/office/officeart/2016/7/layout/VerticalSolidActionList"/>
    <dgm:cxn modelId="{7E72F38C-3E13-4AD5-BFE7-6B8F4C193E87}" type="presParOf" srcId="{2E1F9E40-9300-471D-92E3-ACC514B7CC97}" destId="{14F2DA29-773F-4BD4-A717-F6F5347E379B}" srcOrd="1" destOrd="0" presId="urn:microsoft.com/office/officeart/2016/7/layout/VerticalSolidActionList"/>
    <dgm:cxn modelId="{85FF5E6D-6BBE-4ABB-8FF4-0AADE916CE30}" type="presParOf" srcId="{EF2A83AE-2BEC-4ACD-998C-DF1751A98AEA}" destId="{94B255A8-B617-49E3-8F5A-755B2F52D61C}" srcOrd="7" destOrd="0" presId="urn:microsoft.com/office/officeart/2016/7/layout/VerticalSolidActionList"/>
    <dgm:cxn modelId="{6C56F2AF-2741-422C-98C8-F9A57CAD37D4}" type="presParOf" srcId="{EF2A83AE-2BEC-4ACD-998C-DF1751A98AEA}" destId="{0980A7F0-15A4-4030-BD86-EFD4D7FFF808}" srcOrd="8" destOrd="0" presId="urn:microsoft.com/office/officeart/2016/7/layout/VerticalSolidActionList"/>
    <dgm:cxn modelId="{49F2ACEC-F76D-4966-9CCE-8459AEDCC3BE}" type="presParOf" srcId="{0980A7F0-15A4-4030-BD86-EFD4D7FFF808}" destId="{CE594289-489B-4BE1-AE32-1A6D4E984DDF}" srcOrd="0" destOrd="0" presId="urn:microsoft.com/office/officeart/2016/7/layout/VerticalSolidActionList"/>
    <dgm:cxn modelId="{C35B3A79-B565-4E68-96A5-0A0512D7CBFC}" type="presParOf" srcId="{0980A7F0-15A4-4030-BD86-EFD4D7FFF808}" destId="{796AAD4C-848A-4ABB-88E6-ED8DF56628F9}" srcOrd="1" destOrd="0" presId="urn:microsoft.com/office/officeart/2016/7/layout/VerticalSolidActionList"/>
    <dgm:cxn modelId="{6FDC20A1-0862-4094-82AE-B1A1066AE915}" type="presParOf" srcId="{EF2A83AE-2BEC-4ACD-998C-DF1751A98AEA}" destId="{675C6B9F-454D-46C2-B1F3-E66FBFD2FD7B}" srcOrd="9" destOrd="0" presId="urn:microsoft.com/office/officeart/2016/7/layout/VerticalSolidActionList"/>
    <dgm:cxn modelId="{5E3D6AA4-2198-49D1-86D0-F2690B2294D0}" type="presParOf" srcId="{EF2A83AE-2BEC-4ACD-998C-DF1751A98AEA}" destId="{C50B97A7-052A-4F12-BFEB-ED161F5E0DC0}" srcOrd="10" destOrd="0" presId="urn:microsoft.com/office/officeart/2016/7/layout/VerticalSolidActionList"/>
    <dgm:cxn modelId="{040B12F1-69B5-4802-9B13-845491BBC8B7}" type="presParOf" srcId="{C50B97A7-052A-4F12-BFEB-ED161F5E0DC0}" destId="{02509693-BFD0-4A4F-B41A-D1F9BB0A61AA}" srcOrd="0" destOrd="0" presId="urn:microsoft.com/office/officeart/2016/7/layout/VerticalSolidActionList"/>
    <dgm:cxn modelId="{C249797E-E94C-4ED6-89E8-995B47201594}" type="presParOf" srcId="{C50B97A7-052A-4F12-BFEB-ED161F5E0DC0}" destId="{62CD37AE-67DD-4ED8-849E-65B58D85A44C}"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EEC42F7-3E4C-45E4-8936-3E9FEDBD9566}" type="doc">
      <dgm:prSet loTypeId="urn:microsoft.com/office/officeart/2016/7/layout/BasicLinearProcessNumbered" loCatId="process" qsTypeId="urn:microsoft.com/office/officeart/2005/8/quickstyle/simple1" qsCatId="simple" csTypeId="urn:microsoft.com/office/officeart/2005/8/colors/accent5_2" csCatId="accent5"/>
      <dgm:spPr/>
      <dgm:t>
        <a:bodyPr/>
        <a:lstStyle/>
        <a:p>
          <a:endParaRPr lang="en-US"/>
        </a:p>
      </dgm:t>
    </dgm:pt>
    <dgm:pt modelId="{B1B0B4CB-C456-4B7E-9AD6-5293C7C35BC0}">
      <dgm:prSet/>
      <dgm:spPr/>
      <dgm:t>
        <a:bodyPr/>
        <a:lstStyle/>
        <a:p>
          <a:r>
            <a:rPr lang="en-US"/>
            <a:t>Capture your analysis results and relevant source data </a:t>
          </a:r>
        </a:p>
      </dgm:t>
    </dgm:pt>
    <dgm:pt modelId="{CE14CF4A-136E-4E64-848C-F4BB1C50B88B}" type="parTrans" cxnId="{8296229B-B93B-4B1F-8082-89F5A3BA0283}">
      <dgm:prSet/>
      <dgm:spPr/>
      <dgm:t>
        <a:bodyPr/>
        <a:lstStyle/>
        <a:p>
          <a:endParaRPr lang="en-US"/>
        </a:p>
      </dgm:t>
    </dgm:pt>
    <dgm:pt modelId="{2A43AAAB-D278-4989-BC0D-588B1BAA1703}" type="sibTrans" cxnId="{8296229B-B93B-4B1F-8082-89F5A3BA0283}">
      <dgm:prSet phldrT="1" phldr="0"/>
      <dgm:spPr/>
      <dgm:t>
        <a:bodyPr/>
        <a:lstStyle/>
        <a:p>
          <a:r>
            <a:rPr lang="en-US"/>
            <a:t>1</a:t>
          </a:r>
        </a:p>
      </dgm:t>
    </dgm:pt>
    <dgm:pt modelId="{BAC068AC-9BA4-4C85-95CD-D5B0D777806B}">
      <dgm:prSet/>
      <dgm:spPr/>
      <dgm:t>
        <a:bodyPr/>
        <a:lstStyle/>
        <a:p>
          <a:r>
            <a:rPr lang="en-US"/>
            <a:t>Collect all your debriefs and lessons learned in the database</a:t>
          </a:r>
        </a:p>
      </dgm:t>
    </dgm:pt>
    <dgm:pt modelId="{6F75B366-514E-4785-ADF9-D2A91BF36994}" type="parTrans" cxnId="{27DD4CFC-6C73-44A4-AAD1-04EDC778C407}">
      <dgm:prSet/>
      <dgm:spPr/>
      <dgm:t>
        <a:bodyPr/>
        <a:lstStyle/>
        <a:p>
          <a:endParaRPr lang="en-US"/>
        </a:p>
      </dgm:t>
    </dgm:pt>
    <dgm:pt modelId="{143C8728-A9B4-40B2-81AF-24E57B7D8641}" type="sibTrans" cxnId="{27DD4CFC-6C73-44A4-AAD1-04EDC778C407}">
      <dgm:prSet phldrT="2" phldr="0"/>
      <dgm:spPr/>
      <dgm:t>
        <a:bodyPr/>
        <a:lstStyle/>
        <a:p>
          <a:r>
            <a:rPr lang="en-US"/>
            <a:t>2</a:t>
          </a:r>
        </a:p>
      </dgm:t>
    </dgm:pt>
    <dgm:pt modelId="{CA10CE08-D27B-467F-857B-903DEC17CD2B}">
      <dgm:prSet/>
      <dgm:spPr/>
      <dgm:t>
        <a:bodyPr/>
        <a:lstStyle/>
        <a:p>
          <a:r>
            <a:rPr lang="en-US"/>
            <a:t>Focus on your competitors’ strategies, not rates (as rates change)</a:t>
          </a:r>
        </a:p>
      </dgm:t>
    </dgm:pt>
    <dgm:pt modelId="{A594AB8F-FA02-4FD2-98D1-3322D655C519}" type="parTrans" cxnId="{41C587B2-0164-4CAC-B129-01D9DC00C014}">
      <dgm:prSet/>
      <dgm:spPr/>
      <dgm:t>
        <a:bodyPr/>
        <a:lstStyle/>
        <a:p>
          <a:endParaRPr lang="en-US"/>
        </a:p>
      </dgm:t>
    </dgm:pt>
    <dgm:pt modelId="{E4198431-38FF-4E7E-8AC3-5ACB6E31CD78}" type="sibTrans" cxnId="{41C587B2-0164-4CAC-B129-01D9DC00C014}">
      <dgm:prSet phldrT="3" phldr="0"/>
      <dgm:spPr/>
      <dgm:t>
        <a:bodyPr/>
        <a:lstStyle/>
        <a:p>
          <a:r>
            <a:rPr lang="en-US"/>
            <a:t>3</a:t>
          </a:r>
        </a:p>
      </dgm:t>
    </dgm:pt>
    <dgm:pt modelId="{F4EDD882-2485-406A-A5DD-6B52E17D5558}">
      <dgm:prSet/>
      <dgm:spPr/>
      <dgm:t>
        <a:bodyPr/>
        <a:lstStyle/>
        <a:p>
          <a:r>
            <a:rPr lang="en-US"/>
            <a:t>Always document your sources (you don’t want sensitive information you have collected to be subpoenaed and with no cited sources look like results of espionage)</a:t>
          </a:r>
        </a:p>
      </dgm:t>
    </dgm:pt>
    <dgm:pt modelId="{134ED5E9-E60E-464B-840E-3013A03F3B82}" type="parTrans" cxnId="{9F205AB1-CE38-4755-8769-D0F14FAA5385}">
      <dgm:prSet/>
      <dgm:spPr/>
      <dgm:t>
        <a:bodyPr/>
        <a:lstStyle/>
        <a:p>
          <a:endParaRPr lang="en-US"/>
        </a:p>
      </dgm:t>
    </dgm:pt>
    <dgm:pt modelId="{5829FB6D-7317-412B-A411-2D2E7556882B}" type="sibTrans" cxnId="{9F205AB1-CE38-4755-8769-D0F14FAA5385}">
      <dgm:prSet phldrT="4" phldr="0"/>
      <dgm:spPr/>
      <dgm:t>
        <a:bodyPr/>
        <a:lstStyle/>
        <a:p>
          <a:r>
            <a:rPr lang="en-US"/>
            <a:t>4</a:t>
          </a:r>
        </a:p>
      </dgm:t>
    </dgm:pt>
    <dgm:pt modelId="{95EEFDBE-53B9-4173-921F-6AC265EEF960}" type="pres">
      <dgm:prSet presAssocID="{0EEC42F7-3E4C-45E4-8936-3E9FEDBD9566}" presName="Name0" presStyleCnt="0">
        <dgm:presLayoutVars>
          <dgm:animLvl val="lvl"/>
          <dgm:resizeHandles val="exact"/>
        </dgm:presLayoutVars>
      </dgm:prSet>
      <dgm:spPr/>
    </dgm:pt>
    <dgm:pt modelId="{5446C033-22F2-4FA1-942A-945667444835}" type="pres">
      <dgm:prSet presAssocID="{B1B0B4CB-C456-4B7E-9AD6-5293C7C35BC0}" presName="compositeNode" presStyleCnt="0">
        <dgm:presLayoutVars>
          <dgm:bulletEnabled val="1"/>
        </dgm:presLayoutVars>
      </dgm:prSet>
      <dgm:spPr/>
    </dgm:pt>
    <dgm:pt modelId="{E7B14671-A0D4-44D4-88F1-B3F849895BEF}" type="pres">
      <dgm:prSet presAssocID="{B1B0B4CB-C456-4B7E-9AD6-5293C7C35BC0}" presName="bgRect" presStyleLbl="bgAccFollowNode1" presStyleIdx="0" presStyleCnt="4"/>
      <dgm:spPr/>
    </dgm:pt>
    <dgm:pt modelId="{23BEB225-4078-4B7C-B92B-1B43987A566A}" type="pres">
      <dgm:prSet presAssocID="{2A43AAAB-D278-4989-BC0D-588B1BAA1703}" presName="sibTransNodeCircle" presStyleLbl="alignNode1" presStyleIdx="0" presStyleCnt="8">
        <dgm:presLayoutVars>
          <dgm:chMax val="0"/>
          <dgm:bulletEnabled/>
        </dgm:presLayoutVars>
      </dgm:prSet>
      <dgm:spPr/>
    </dgm:pt>
    <dgm:pt modelId="{5307E9DB-CF6E-4BCD-B3A6-4AECF180000F}" type="pres">
      <dgm:prSet presAssocID="{B1B0B4CB-C456-4B7E-9AD6-5293C7C35BC0}" presName="bottomLine" presStyleLbl="alignNode1" presStyleIdx="1" presStyleCnt="8">
        <dgm:presLayoutVars/>
      </dgm:prSet>
      <dgm:spPr/>
    </dgm:pt>
    <dgm:pt modelId="{C8502D09-AFAE-45F7-BA3D-252C92316799}" type="pres">
      <dgm:prSet presAssocID="{B1B0B4CB-C456-4B7E-9AD6-5293C7C35BC0}" presName="nodeText" presStyleLbl="bgAccFollowNode1" presStyleIdx="0" presStyleCnt="4">
        <dgm:presLayoutVars>
          <dgm:bulletEnabled val="1"/>
        </dgm:presLayoutVars>
      </dgm:prSet>
      <dgm:spPr/>
    </dgm:pt>
    <dgm:pt modelId="{CB546636-CED4-4242-BAB9-F2F6ECA0A426}" type="pres">
      <dgm:prSet presAssocID="{2A43AAAB-D278-4989-BC0D-588B1BAA1703}" presName="sibTrans" presStyleCnt="0"/>
      <dgm:spPr/>
    </dgm:pt>
    <dgm:pt modelId="{583611AB-36AA-4E2D-A582-4E7C48BFD1BB}" type="pres">
      <dgm:prSet presAssocID="{BAC068AC-9BA4-4C85-95CD-D5B0D777806B}" presName="compositeNode" presStyleCnt="0">
        <dgm:presLayoutVars>
          <dgm:bulletEnabled val="1"/>
        </dgm:presLayoutVars>
      </dgm:prSet>
      <dgm:spPr/>
    </dgm:pt>
    <dgm:pt modelId="{003B4C65-19E8-4A73-86B2-7B86FF273525}" type="pres">
      <dgm:prSet presAssocID="{BAC068AC-9BA4-4C85-95CD-D5B0D777806B}" presName="bgRect" presStyleLbl="bgAccFollowNode1" presStyleIdx="1" presStyleCnt="4"/>
      <dgm:spPr/>
    </dgm:pt>
    <dgm:pt modelId="{F7901D1A-FE42-49E4-9286-10B8E3F9C612}" type="pres">
      <dgm:prSet presAssocID="{143C8728-A9B4-40B2-81AF-24E57B7D8641}" presName="sibTransNodeCircle" presStyleLbl="alignNode1" presStyleIdx="2" presStyleCnt="8">
        <dgm:presLayoutVars>
          <dgm:chMax val="0"/>
          <dgm:bulletEnabled/>
        </dgm:presLayoutVars>
      </dgm:prSet>
      <dgm:spPr/>
    </dgm:pt>
    <dgm:pt modelId="{296E7BDA-C371-4B48-8BBC-5D2417B4BE61}" type="pres">
      <dgm:prSet presAssocID="{BAC068AC-9BA4-4C85-95CD-D5B0D777806B}" presName="bottomLine" presStyleLbl="alignNode1" presStyleIdx="3" presStyleCnt="8">
        <dgm:presLayoutVars/>
      </dgm:prSet>
      <dgm:spPr/>
    </dgm:pt>
    <dgm:pt modelId="{B84C4E82-741B-4373-8ACD-A1E317BEF8AA}" type="pres">
      <dgm:prSet presAssocID="{BAC068AC-9BA4-4C85-95CD-D5B0D777806B}" presName="nodeText" presStyleLbl="bgAccFollowNode1" presStyleIdx="1" presStyleCnt="4">
        <dgm:presLayoutVars>
          <dgm:bulletEnabled val="1"/>
        </dgm:presLayoutVars>
      </dgm:prSet>
      <dgm:spPr/>
    </dgm:pt>
    <dgm:pt modelId="{69FCEF82-FD36-43B7-ABEB-412D5F17C293}" type="pres">
      <dgm:prSet presAssocID="{143C8728-A9B4-40B2-81AF-24E57B7D8641}" presName="sibTrans" presStyleCnt="0"/>
      <dgm:spPr/>
    </dgm:pt>
    <dgm:pt modelId="{7B914554-A192-4013-B81F-40DFBAB474B8}" type="pres">
      <dgm:prSet presAssocID="{CA10CE08-D27B-467F-857B-903DEC17CD2B}" presName="compositeNode" presStyleCnt="0">
        <dgm:presLayoutVars>
          <dgm:bulletEnabled val="1"/>
        </dgm:presLayoutVars>
      </dgm:prSet>
      <dgm:spPr/>
    </dgm:pt>
    <dgm:pt modelId="{2FE4388A-A585-470B-B8FF-0FBE2C4FAF63}" type="pres">
      <dgm:prSet presAssocID="{CA10CE08-D27B-467F-857B-903DEC17CD2B}" presName="bgRect" presStyleLbl="bgAccFollowNode1" presStyleIdx="2" presStyleCnt="4"/>
      <dgm:spPr/>
    </dgm:pt>
    <dgm:pt modelId="{BEC75A77-4D12-4D91-9C09-ECCB63D3EBE5}" type="pres">
      <dgm:prSet presAssocID="{E4198431-38FF-4E7E-8AC3-5ACB6E31CD78}" presName="sibTransNodeCircle" presStyleLbl="alignNode1" presStyleIdx="4" presStyleCnt="8">
        <dgm:presLayoutVars>
          <dgm:chMax val="0"/>
          <dgm:bulletEnabled/>
        </dgm:presLayoutVars>
      </dgm:prSet>
      <dgm:spPr/>
    </dgm:pt>
    <dgm:pt modelId="{CD569369-2F90-48F0-815E-B2D98FCDBA2D}" type="pres">
      <dgm:prSet presAssocID="{CA10CE08-D27B-467F-857B-903DEC17CD2B}" presName="bottomLine" presStyleLbl="alignNode1" presStyleIdx="5" presStyleCnt="8">
        <dgm:presLayoutVars/>
      </dgm:prSet>
      <dgm:spPr/>
    </dgm:pt>
    <dgm:pt modelId="{45E999AF-9033-4A6E-934A-C722018CD866}" type="pres">
      <dgm:prSet presAssocID="{CA10CE08-D27B-467F-857B-903DEC17CD2B}" presName="nodeText" presStyleLbl="bgAccFollowNode1" presStyleIdx="2" presStyleCnt="4">
        <dgm:presLayoutVars>
          <dgm:bulletEnabled val="1"/>
        </dgm:presLayoutVars>
      </dgm:prSet>
      <dgm:spPr/>
    </dgm:pt>
    <dgm:pt modelId="{B3831C5D-F7EB-48E5-912C-3D1196E18CA4}" type="pres">
      <dgm:prSet presAssocID="{E4198431-38FF-4E7E-8AC3-5ACB6E31CD78}" presName="sibTrans" presStyleCnt="0"/>
      <dgm:spPr/>
    </dgm:pt>
    <dgm:pt modelId="{3E2ED143-7001-4A29-AA1B-64546E202458}" type="pres">
      <dgm:prSet presAssocID="{F4EDD882-2485-406A-A5DD-6B52E17D5558}" presName="compositeNode" presStyleCnt="0">
        <dgm:presLayoutVars>
          <dgm:bulletEnabled val="1"/>
        </dgm:presLayoutVars>
      </dgm:prSet>
      <dgm:spPr/>
    </dgm:pt>
    <dgm:pt modelId="{1E01406D-87DE-4D57-A641-781CBDA17CCD}" type="pres">
      <dgm:prSet presAssocID="{F4EDD882-2485-406A-A5DD-6B52E17D5558}" presName="bgRect" presStyleLbl="bgAccFollowNode1" presStyleIdx="3" presStyleCnt="4"/>
      <dgm:spPr/>
    </dgm:pt>
    <dgm:pt modelId="{FDFC42C8-219E-42B3-A132-9716F85B8DAC}" type="pres">
      <dgm:prSet presAssocID="{5829FB6D-7317-412B-A411-2D2E7556882B}" presName="sibTransNodeCircle" presStyleLbl="alignNode1" presStyleIdx="6" presStyleCnt="8">
        <dgm:presLayoutVars>
          <dgm:chMax val="0"/>
          <dgm:bulletEnabled/>
        </dgm:presLayoutVars>
      </dgm:prSet>
      <dgm:spPr/>
    </dgm:pt>
    <dgm:pt modelId="{76773670-8A0F-4232-BDA5-E9A88646CF0D}" type="pres">
      <dgm:prSet presAssocID="{F4EDD882-2485-406A-A5DD-6B52E17D5558}" presName="bottomLine" presStyleLbl="alignNode1" presStyleIdx="7" presStyleCnt="8">
        <dgm:presLayoutVars/>
      </dgm:prSet>
      <dgm:spPr/>
    </dgm:pt>
    <dgm:pt modelId="{38E706BF-6103-462A-98C0-7001946276F6}" type="pres">
      <dgm:prSet presAssocID="{F4EDD882-2485-406A-A5DD-6B52E17D5558}" presName="nodeText" presStyleLbl="bgAccFollowNode1" presStyleIdx="3" presStyleCnt="4">
        <dgm:presLayoutVars>
          <dgm:bulletEnabled val="1"/>
        </dgm:presLayoutVars>
      </dgm:prSet>
      <dgm:spPr/>
    </dgm:pt>
  </dgm:ptLst>
  <dgm:cxnLst>
    <dgm:cxn modelId="{B8F73905-2807-465F-A40C-9D5146D0EA1D}" type="presOf" srcId="{B1B0B4CB-C456-4B7E-9AD6-5293C7C35BC0}" destId="{E7B14671-A0D4-44D4-88F1-B3F849895BEF}" srcOrd="0" destOrd="0" presId="urn:microsoft.com/office/officeart/2016/7/layout/BasicLinearProcessNumbered"/>
    <dgm:cxn modelId="{6FD00907-5A2C-4CAC-BEED-323DAE5B0009}" type="presOf" srcId="{2A43AAAB-D278-4989-BC0D-588B1BAA1703}" destId="{23BEB225-4078-4B7C-B92B-1B43987A566A}" srcOrd="0" destOrd="0" presId="urn:microsoft.com/office/officeart/2016/7/layout/BasicLinearProcessNumbered"/>
    <dgm:cxn modelId="{D8358837-8045-4904-B847-5882348CB35F}" type="presOf" srcId="{E4198431-38FF-4E7E-8AC3-5ACB6E31CD78}" destId="{BEC75A77-4D12-4D91-9C09-ECCB63D3EBE5}" srcOrd="0" destOrd="0" presId="urn:microsoft.com/office/officeart/2016/7/layout/BasicLinearProcessNumbered"/>
    <dgm:cxn modelId="{DF0F693F-B792-41F0-BDEA-AA4FFE7B6045}" type="presOf" srcId="{BAC068AC-9BA4-4C85-95CD-D5B0D777806B}" destId="{B84C4E82-741B-4373-8ACD-A1E317BEF8AA}" srcOrd="1" destOrd="0" presId="urn:microsoft.com/office/officeart/2016/7/layout/BasicLinearProcessNumbered"/>
    <dgm:cxn modelId="{27B51165-0ADC-481E-B033-3864C680E76A}" type="presOf" srcId="{5829FB6D-7317-412B-A411-2D2E7556882B}" destId="{FDFC42C8-219E-42B3-A132-9716F85B8DAC}" srcOrd="0" destOrd="0" presId="urn:microsoft.com/office/officeart/2016/7/layout/BasicLinearProcessNumbered"/>
    <dgm:cxn modelId="{B2CB0A53-6571-469F-B7C1-BC1FE3009B58}" type="presOf" srcId="{B1B0B4CB-C456-4B7E-9AD6-5293C7C35BC0}" destId="{C8502D09-AFAE-45F7-BA3D-252C92316799}" srcOrd="1" destOrd="0" presId="urn:microsoft.com/office/officeart/2016/7/layout/BasicLinearProcessNumbered"/>
    <dgm:cxn modelId="{10567875-52B9-4E52-A048-0CD03801939E}" type="presOf" srcId="{CA10CE08-D27B-467F-857B-903DEC17CD2B}" destId="{45E999AF-9033-4A6E-934A-C722018CD866}" srcOrd="1" destOrd="0" presId="urn:microsoft.com/office/officeart/2016/7/layout/BasicLinearProcessNumbered"/>
    <dgm:cxn modelId="{8296229B-B93B-4B1F-8082-89F5A3BA0283}" srcId="{0EEC42F7-3E4C-45E4-8936-3E9FEDBD9566}" destId="{B1B0B4CB-C456-4B7E-9AD6-5293C7C35BC0}" srcOrd="0" destOrd="0" parTransId="{CE14CF4A-136E-4E64-848C-F4BB1C50B88B}" sibTransId="{2A43AAAB-D278-4989-BC0D-588B1BAA1703}"/>
    <dgm:cxn modelId="{9F205AB1-CE38-4755-8769-D0F14FAA5385}" srcId="{0EEC42F7-3E4C-45E4-8936-3E9FEDBD9566}" destId="{F4EDD882-2485-406A-A5DD-6B52E17D5558}" srcOrd="3" destOrd="0" parTransId="{134ED5E9-E60E-464B-840E-3013A03F3B82}" sibTransId="{5829FB6D-7317-412B-A411-2D2E7556882B}"/>
    <dgm:cxn modelId="{41C587B2-0164-4CAC-B129-01D9DC00C014}" srcId="{0EEC42F7-3E4C-45E4-8936-3E9FEDBD9566}" destId="{CA10CE08-D27B-467F-857B-903DEC17CD2B}" srcOrd="2" destOrd="0" parTransId="{A594AB8F-FA02-4FD2-98D1-3322D655C519}" sibTransId="{E4198431-38FF-4E7E-8AC3-5ACB6E31CD78}"/>
    <dgm:cxn modelId="{9156E4B9-27AC-40EE-A7C8-38E4322203B0}" type="presOf" srcId="{CA10CE08-D27B-467F-857B-903DEC17CD2B}" destId="{2FE4388A-A585-470B-B8FF-0FBE2C4FAF63}" srcOrd="0" destOrd="0" presId="urn:microsoft.com/office/officeart/2016/7/layout/BasicLinearProcessNumbered"/>
    <dgm:cxn modelId="{8FBBCED1-96A5-4B75-85DD-C3638F9D291E}" type="presOf" srcId="{143C8728-A9B4-40B2-81AF-24E57B7D8641}" destId="{F7901D1A-FE42-49E4-9286-10B8E3F9C612}" srcOrd="0" destOrd="0" presId="urn:microsoft.com/office/officeart/2016/7/layout/BasicLinearProcessNumbered"/>
    <dgm:cxn modelId="{56EEA3DB-9D2B-42EE-B196-E805DBA216DF}" type="presOf" srcId="{BAC068AC-9BA4-4C85-95CD-D5B0D777806B}" destId="{003B4C65-19E8-4A73-86B2-7B86FF273525}" srcOrd="0" destOrd="0" presId="urn:microsoft.com/office/officeart/2016/7/layout/BasicLinearProcessNumbered"/>
    <dgm:cxn modelId="{1B3253EB-53F5-4440-8099-F0F9F46C3DD1}" type="presOf" srcId="{F4EDD882-2485-406A-A5DD-6B52E17D5558}" destId="{38E706BF-6103-462A-98C0-7001946276F6}" srcOrd="1" destOrd="0" presId="urn:microsoft.com/office/officeart/2016/7/layout/BasicLinearProcessNumbered"/>
    <dgm:cxn modelId="{D3F6C6F6-B283-416E-A213-D84AA80E3BB4}" type="presOf" srcId="{0EEC42F7-3E4C-45E4-8936-3E9FEDBD9566}" destId="{95EEFDBE-53B9-4173-921F-6AC265EEF960}" srcOrd="0" destOrd="0" presId="urn:microsoft.com/office/officeart/2016/7/layout/BasicLinearProcessNumbered"/>
    <dgm:cxn modelId="{984418FB-3F4E-4131-BC7D-F938365D1A39}" type="presOf" srcId="{F4EDD882-2485-406A-A5DD-6B52E17D5558}" destId="{1E01406D-87DE-4D57-A641-781CBDA17CCD}" srcOrd="0" destOrd="0" presId="urn:microsoft.com/office/officeart/2016/7/layout/BasicLinearProcessNumbered"/>
    <dgm:cxn modelId="{27DD4CFC-6C73-44A4-AAD1-04EDC778C407}" srcId="{0EEC42F7-3E4C-45E4-8936-3E9FEDBD9566}" destId="{BAC068AC-9BA4-4C85-95CD-D5B0D777806B}" srcOrd="1" destOrd="0" parTransId="{6F75B366-514E-4785-ADF9-D2A91BF36994}" sibTransId="{143C8728-A9B4-40B2-81AF-24E57B7D8641}"/>
    <dgm:cxn modelId="{407D3135-029F-4E8B-BBF8-00CCD6DC3244}" type="presParOf" srcId="{95EEFDBE-53B9-4173-921F-6AC265EEF960}" destId="{5446C033-22F2-4FA1-942A-945667444835}" srcOrd="0" destOrd="0" presId="urn:microsoft.com/office/officeart/2016/7/layout/BasicLinearProcessNumbered"/>
    <dgm:cxn modelId="{8DBBC289-580E-4940-A8CF-F9CB48C6DD69}" type="presParOf" srcId="{5446C033-22F2-4FA1-942A-945667444835}" destId="{E7B14671-A0D4-44D4-88F1-B3F849895BEF}" srcOrd="0" destOrd="0" presId="urn:microsoft.com/office/officeart/2016/7/layout/BasicLinearProcessNumbered"/>
    <dgm:cxn modelId="{4FE15FAE-8196-4424-9E4B-48C738AEABF8}" type="presParOf" srcId="{5446C033-22F2-4FA1-942A-945667444835}" destId="{23BEB225-4078-4B7C-B92B-1B43987A566A}" srcOrd="1" destOrd="0" presId="urn:microsoft.com/office/officeart/2016/7/layout/BasicLinearProcessNumbered"/>
    <dgm:cxn modelId="{1EE276E3-3007-4BA6-A835-61F401FE422F}" type="presParOf" srcId="{5446C033-22F2-4FA1-942A-945667444835}" destId="{5307E9DB-CF6E-4BCD-B3A6-4AECF180000F}" srcOrd="2" destOrd="0" presId="urn:microsoft.com/office/officeart/2016/7/layout/BasicLinearProcessNumbered"/>
    <dgm:cxn modelId="{979857C8-8018-4080-A835-DCDA1B711CAE}" type="presParOf" srcId="{5446C033-22F2-4FA1-942A-945667444835}" destId="{C8502D09-AFAE-45F7-BA3D-252C92316799}" srcOrd="3" destOrd="0" presId="urn:microsoft.com/office/officeart/2016/7/layout/BasicLinearProcessNumbered"/>
    <dgm:cxn modelId="{21173742-FB7D-41A3-9270-F5D305FC7DA9}" type="presParOf" srcId="{95EEFDBE-53B9-4173-921F-6AC265EEF960}" destId="{CB546636-CED4-4242-BAB9-F2F6ECA0A426}" srcOrd="1" destOrd="0" presId="urn:microsoft.com/office/officeart/2016/7/layout/BasicLinearProcessNumbered"/>
    <dgm:cxn modelId="{BA03A0BF-DE7D-44DB-ADAC-C5B76C622614}" type="presParOf" srcId="{95EEFDBE-53B9-4173-921F-6AC265EEF960}" destId="{583611AB-36AA-4E2D-A582-4E7C48BFD1BB}" srcOrd="2" destOrd="0" presId="urn:microsoft.com/office/officeart/2016/7/layout/BasicLinearProcessNumbered"/>
    <dgm:cxn modelId="{BF268F76-C260-489A-B9E1-F8F8DE70DE09}" type="presParOf" srcId="{583611AB-36AA-4E2D-A582-4E7C48BFD1BB}" destId="{003B4C65-19E8-4A73-86B2-7B86FF273525}" srcOrd="0" destOrd="0" presId="urn:microsoft.com/office/officeart/2016/7/layout/BasicLinearProcessNumbered"/>
    <dgm:cxn modelId="{72860D27-FF85-48E2-9278-1FDE9994DF7B}" type="presParOf" srcId="{583611AB-36AA-4E2D-A582-4E7C48BFD1BB}" destId="{F7901D1A-FE42-49E4-9286-10B8E3F9C612}" srcOrd="1" destOrd="0" presId="urn:microsoft.com/office/officeart/2016/7/layout/BasicLinearProcessNumbered"/>
    <dgm:cxn modelId="{2DBA52E6-F09A-41AF-8A77-43D89C4AAD7E}" type="presParOf" srcId="{583611AB-36AA-4E2D-A582-4E7C48BFD1BB}" destId="{296E7BDA-C371-4B48-8BBC-5D2417B4BE61}" srcOrd="2" destOrd="0" presId="urn:microsoft.com/office/officeart/2016/7/layout/BasicLinearProcessNumbered"/>
    <dgm:cxn modelId="{4ADA5B34-CAD1-4FBF-8FEA-88503FBEE6AB}" type="presParOf" srcId="{583611AB-36AA-4E2D-A582-4E7C48BFD1BB}" destId="{B84C4E82-741B-4373-8ACD-A1E317BEF8AA}" srcOrd="3" destOrd="0" presId="urn:microsoft.com/office/officeart/2016/7/layout/BasicLinearProcessNumbered"/>
    <dgm:cxn modelId="{88535773-4872-4DD1-93B2-0CD51AE7AC45}" type="presParOf" srcId="{95EEFDBE-53B9-4173-921F-6AC265EEF960}" destId="{69FCEF82-FD36-43B7-ABEB-412D5F17C293}" srcOrd="3" destOrd="0" presId="urn:microsoft.com/office/officeart/2016/7/layout/BasicLinearProcessNumbered"/>
    <dgm:cxn modelId="{E385AFA8-7761-49BB-9FF5-D2BE592E5937}" type="presParOf" srcId="{95EEFDBE-53B9-4173-921F-6AC265EEF960}" destId="{7B914554-A192-4013-B81F-40DFBAB474B8}" srcOrd="4" destOrd="0" presId="urn:microsoft.com/office/officeart/2016/7/layout/BasicLinearProcessNumbered"/>
    <dgm:cxn modelId="{549064F7-21BA-4228-8DB9-83D051D0D1A8}" type="presParOf" srcId="{7B914554-A192-4013-B81F-40DFBAB474B8}" destId="{2FE4388A-A585-470B-B8FF-0FBE2C4FAF63}" srcOrd="0" destOrd="0" presId="urn:microsoft.com/office/officeart/2016/7/layout/BasicLinearProcessNumbered"/>
    <dgm:cxn modelId="{CAE9751C-EADD-4303-8F39-C07BD9D1E2B2}" type="presParOf" srcId="{7B914554-A192-4013-B81F-40DFBAB474B8}" destId="{BEC75A77-4D12-4D91-9C09-ECCB63D3EBE5}" srcOrd="1" destOrd="0" presId="urn:microsoft.com/office/officeart/2016/7/layout/BasicLinearProcessNumbered"/>
    <dgm:cxn modelId="{BDC14378-5E3E-46A2-B089-159965B27B9B}" type="presParOf" srcId="{7B914554-A192-4013-B81F-40DFBAB474B8}" destId="{CD569369-2F90-48F0-815E-B2D98FCDBA2D}" srcOrd="2" destOrd="0" presId="urn:microsoft.com/office/officeart/2016/7/layout/BasicLinearProcessNumbered"/>
    <dgm:cxn modelId="{E47E4A2A-2A77-4898-BF1D-DA71BF4D73D6}" type="presParOf" srcId="{7B914554-A192-4013-B81F-40DFBAB474B8}" destId="{45E999AF-9033-4A6E-934A-C722018CD866}" srcOrd="3" destOrd="0" presId="urn:microsoft.com/office/officeart/2016/7/layout/BasicLinearProcessNumbered"/>
    <dgm:cxn modelId="{86E48488-B8C5-41D6-8E6C-265A0A761A59}" type="presParOf" srcId="{95EEFDBE-53B9-4173-921F-6AC265EEF960}" destId="{B3831C5D-F7EB-48E5-912C-3D1196E18CA4}" srcOrd="5" destOrd="0" presId="urn:microsoft.com/office/officeart/2016/7/layout/BasicLinearProcessNumbered"/>
    <dgm:cxn modelId="{1C0C8109-58CF-48E6-9842-6481D8D44A89}" type="presParOf" srcId="{95EEFDBE-53B9-4173-921F-6AC265EEF960}" destId="{3E2ED143-7001-4A29-AA1B-64546E202458}" srcOrd="6" destOrd="0" presId="urn:microsoft.com/office/officeart/2016/7/layout/BasicLinearProcessNumbered"/>
    <dgm:cxn modelId="{7415923F-D0EE-4639-B50B-F64864644327}" type="presParOf" srcId="{3E2ED143-7001-4A29-AA1B-64546E202458}" destId="{1E01406D-87DE-4D57-A641-781CBDA17CCD}" srcOrd="0" destOrd="0" presId="urn:microsoft.com/office/officeart/2016/7/layout/BasicLinearProcessNumbered"/>
    <dgm:cxn modelId="{C4D2F7C6-7DEB-4A03-84F5-5AFC39DE1995}" type="presParOf" srcId="{3E2ED143-7001-4A29-AA1B-64546E202458}" destId="{FDFC42C8-219E-42B3-A132-9716F85B8DAC}" srcOrd="1" destOrd="0" presId="urn:microsoft.com/office/officeart/2016/7/layout/BasicLinearProcessNumbered"/>
    <dgm:cxn modelId="{5A388653-F005-40F0-861B-C5C0D298C663}" type="presParOf" srcId="{3E2ED143-7001-4A29-AA1B-64546E202458}" destId="{76773670-8A0F-4232-BDA5-E9A88646CF0D}" srcOrd="2" destOrd="0" presId="urn:microsoft.com/office/officeart/2016/7/layout/BasicLinearProcessNumbered"/>
    <dgm:cxn modelId="{8A4AB4A3-33CD-43BE-B4B6-5A6585E24C9B}" type="presParOf" srcId="{3E2ED143-7001-4A29-AA1B-64546E202458}" destId="{38E706BF-6103-462A-98C0-7001946276F6}"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0E3E87-CBB3-4E1B-9F7C-13423E5E15D0}" type="doc">
      <dgm:prSet loTypeId="urn:microsoft.com/office/officeart/2016/7/layout/VerticalHollowActionList" loCatId="List" qsTypeId="urn:microsoft.com/office/officeart/2005/8/quickstyle/simple3" qsCatId="simple" csTypeId="urn:microsoft.com/office/officeart/2005/8/colors/colorful2" csCatId="colorful" phldr="1"/>
      <dgm:spPr/>
      <dgm:t>
        <a:bodyPr/>
        <a:lstStyle/>
        <a:p>
          <a:endParaRPr lang="en-US"/>
        </a:p>
      </dgm:t>
    </dgm:pt>
    <dgm:pt modelId="{B3B3654A-4AEB-452E-8E7F-4060FDF8232C}">
      <dgm:prSet/>
      <dgm:spPr/>
      <dgm:t>
        <a:bodyPr/>
        <a:lstStyle/>
        <a:p>
          <a:r>
            <a:rPr lang="en-US" dirty="0"/>
            <a:t>Start Early</a:t>
          </a:r>
        </a:p>
      </dgm:t>
    </dgm:pt>
    <dgm:pt modelId="{FD48518D-17DD-4023-9247-41D804561829}" type="parTrans" cxnId="{43BB5E70-FBCA-4162-936D-AD295D4106CC}">
      <dgm:prSet/>
      <dgm:spPr/>
      <dgm:t>
        <a:bodyPr/>
        <a:lstStyle/>
        <a:p>
          <a:endParaRPr lang="en-US"/>
        </a:p>
      </dgm:t>
    </dgm:pt>
    <dgm:pt modelId="{8C452A28-628E-4174-8D4B-F768AC82FB7F}" type="sibTrans" cxnId="{43BB5E70-FBCA-4162-936D-AD295D4106CC}">
      <dgm:prSet/>
      <dgm:spPr/>
      <dgm:t>
        <a:bodyPr/>
        <a:lstStyle/>
        <a:p>
          <a:endParaRPr lang="en-US"/>
        </a:p>
      </dgm:t>
    </dgm:pt>
    <dgm:pt modelId="{3F3762F4-0F46-4313-9FF5-EA2CF09AD0E3}">
      <dgm:prSet/>
      <dgm:spPr/>
      <dgm:t>
        <a:bodyPr/>
        <a:lstStyle/>
        <a:p>
          <a:r>
            <a:rPr lang="en-US"/>
            <a:t>Start early, after the Win Themes/Win Strategy Session</a:t>
          </a:r>
        </a:p>
      </dgm:t>
    </dgm:pt>
    <dgm:pt modelId="{5D53C8E4-049E-4BA3-B93F-D7EA933C0D09}" type="parTrans" cxnId="{932840FA-866E-4E57-A872-4CAACCD084BE}">
      <dgm:prSet/>
      <dgm:spPr/>
      <dgm:t>
        <a:bodyPr/>
        <a:lstStyle/>
        <a:p>
          <a:endParaRPr lang="en-US"/>
        </a:p>
      </dgm:t>
    </dgm:pt>
    <dgm:pt modelId="{3D8FC872-42C1-4ECB-8965-5394D5415A22}" type="sibTrans" cxnId="{932840FA-866E-4E57-A872-4CAACCD084BE}">
      <dgm:prSet/>
      <dgm:spPr/>
      <dgm:t>
        <a:bodyPr/>
        <a:lstStyle/>
        <a:p>
          <a:endParaRPr lang="en-US"/>
        </a:p>
      </dgm:t>
    </dgm:pt>
    <dgm:pt modelId="{3E6F3984-E12B-4387-AED0-835D2172512C}">
      <dgm:prSet/>
      <dgm:spPr/>
      <dgm:t>
        <a:bodyPr/>
        <a:lstStyle/>
        <a:p>
          <a:r>
            <a:rPr lang="en-US"/>
            <a:t>Document</a:t>
          </a:r>
        </a:p>
      </dgm:t>
    </dgm:pt>
    <dgm:pt modelId="{448630BF-9D9F-4D57-869F-AB68B0C261F4}" type="parTrans" cxnId="{5E35FA96-D3CD-4752-A4F4-2550D7856FA4}">
      <dgm:prSet/>
      <dgm:spPr/>
      <dgm:t>
        <a:bodyPr/>
        <a:lstStyle/>
        <a:p>
          <a:endParaRPr lang="en-US"/>
        </a:p>
      </dgm:t>
    </dgm:pt>
    <dgm:pt modelId="{A1473695-4132-430C-91A9-D16406C6F129}" type="sibTrans" cxnId="{5E35FA96-D3CD-4752-A4F4-2550D7856FA4}">
      <dgm:prSet/>
      <dgm:spPr/>
      <dgm:t>
        <a:bodyPr/>
        <a:lstStyle/>
        <a:p>
          <a:endParaRPr lang="en-US"/>
        </a:p>
      </dgm:t>
    </dgm:pt>
    <dgm:pt modelId="{A03B02D0-E724-4319-8A7B-160071C71C91}">
      <dgm:prSet/>
      <dgm:spPr/>
      <dgm:t>
        <a:bodyPr/>
        <a:lstStyle/>
        <a:p>
          <a:r>
            <a:rPr lang="en-US"/>
            <a:t>Document your findings in the CI Knowledge Base</a:t>
          </a:r>
        </a:p>
      </dgm:t>
    </dgm:pt>
    <dgm:pt modelId="{8C6EAEC2-49B6-4E86-ACFD-BE567DCC995C}" type="parTrans" cxnId="{3DE9734A-9F39-4476-93E7-BE1F0D2217DA}">
      <dgm:prSet/>
      <dgm:spPr/>
      <dgm:t>
        <a:bodyPr/>
        <a:lstStyle/>
        <a:p>
          <a:endParaRPr lang="en-US"/>
        </a:p>
      </dgm:t>
    </dgm:pt>
    <dgm:pt modelId="{D0B321C2-1063-4384-ACA3-A25132D6E125}" type="sibTrans" cxnId="{3DE9734A-9F39-4476-93E7-BE1F0D2217DA}">
      <dgm:prSet/>
      <dgm:spPr/>
      <dgm:t>
        <a:bodyPr/>
        <a:lstStyle/>
        <a:p>
          <a:endParaRPr lang="en-US"/>
        </a:p>
      </dgm:t>
    </dgm:pt>
    <dgm:pt modelId="{30080715-9A01-4856-9D1B-9281C8C77C34}">
      <dgm:prSet/>
      <dgm:spPr/>
      <dgm:t>
        <a:bodyPr/>
        <a:lstStyle/>
        <a:p>
          <a:r>
            <a:rPr lang="en-US" dirty="0"/>
            <a:t>Continue Analysis</a:t>
          </a:r>
        </a:p>
      </dgm:t>
    </dgm:pt>
    <dgm:pt modelId="{AB38C38D-DB6E-42F8-AEBA-F30650F9B54F}" type="parTrans" cxnId="{2E0BA210-465E-43F7-99FD-A8E9BA56B526}">
      <dgm:prSet/>
      <dgm:spPr/>
      <dgm:t>
        <a:bodyPr/>
        <a:lstStyle/>
        <a:p>
          <a:endParaRPr lang="en-US"/>
        </a:p>
      </dgm:t>
    </dgm:pt>
    <dgm:pt modelId="{A9ED6C4A-90DC-4C9D-84E0-E90D9230BE78}" type="sibTrans" cxnId="{2E0BA210-465E-43F7-99FD-A8E9BA56B526}">
      <dgm:prSet/>
      <dgm:spPr/>
      <dgm:t>
        <a:bodyPr/>
        <a:lstStyle/>
        <a:p>
          <a:endParaRPr lang="en-US"/>
        </a:p>
      </dgm:t>
    </dgm:pt>
    <dgm:pt modelId="{BA02E957-D19C-42A2-A2EE-60EFD88FDF3D}">
      <dgm:prSet/>
      <dgm:spPr/>
      <dgm:t>
        <a:bodyPr/>
        <a:lstStyle/>
        <a:p>
          <a:r>
            <a:rPr lang="en-US"/>
            <a:t>Continue collecting competitive information throughout the capture process, refining the results of your Black Hat and PTW</a:t>
          </a:r>
        </a:p>
      </dgm:t>
    </dgm:pt>
    <dgm:pt modelId="{472E9605-6360-44BE-9709-58E002E60721}" type="parTrans" cxnId="{D35131AB-C739-4938-9FFF-4BD232A5E9F4}">
      <dgm:prSet/>
      <dgm:spPr/>
      <dgm:t>
        <a:bodyPr/>
        <a:lstStyle/>
        <a:p>
          <a:endParaRPr lang="en-US"/>
        </a:p>
      </dgm:t>
    </dgm:pt>
    <dgm:pt modelId="{9EC901DF-E03C-426E-8B2C-2F0DC0B7DC93}" type="sibTrans" cxnId="{D35131AB-C739-4938-9FFF-4BD232A5E9F4}">
      <dgm:prSet/>
      <dgm:spPr/>
      <dgm:t>
        <a:bodyPr/>
        <a:lstStyle/>
        <a:p>
          <a:endParaRPr lang="en-US"/>
        </a:p>
      </dgm:t>
    </dgm:pt>
    <dgm:pt modelId="{F3B266FF-E53D-41C8-89AA-B62C7B8275A8}">
      <dgm:prSet/>
      <dgm:spPr/>
      <dgm:t>
        <a:bodyPr/>
        <a:lstStyle/>
        <a:p>
          <a:r>
            <a:rPr lang="en-US" dirty="0"/>
            <a:t>Recognize Changes</a:t>
          </a:r>
        </a:p>
      </dgm:t>
    </dgm:pt>
    <dgm:pt modelId="{F529DCD2-6212-4EA5-89AC-918C9BED7981}" type="parTrans" cxnId="{FE0969F9-9CF7-4B22-A76C-99DABF2FC7AA}">
      <dgm:prSet/>
      <dgm:spPr/>
      <dgm:t>
        <a:bodyPr/>
        <a:lstStyle/>
        <a:p>
          <a:endParaRPr lang="en-US"/>
        </a:p>
      </dgm:t>
    </dgm:pt>
    <dgm:pt modelId="{AEFD57AD-8125-4407-95F4-4314E09C8E31}" type="sibTrans" cxnId="{FE0969F9-9CF7-4B22-A76C-99DABF2FC7AA}">
      <dgm:prSet/>
      <dgm:spPr/>
      <dgm:t>
        <a:bodyPr/>
        <a:lstStyle/>
        <a:p>
          <a:endParaRPr lang="en-US"/>
        </a:p>
      </dgm:t>
    </dgm:pt>
    <dgm:pt modelId="{EAB02424-153A-4C9E-816C-89EB3A3556D3}">
      <dgm:prSet/>
      <dgm:spPr/>
      <dgm:t>
        <a:bodyPr/>
        <a:lstStyle/>
        <a:p>
          <a:r>
            <a:rPr lang="en-US"/>
            <a:t>Recognize when changes impact your win strategy</a:t>
          </a:r>
        </a:p>
      </dgm:t>
    </dgm:pt>
    <dgm:pt modelId="{189C439A-B2AE-48C1-AF6C-E53BD80E90FA}" type="parTrans" cxnId="{7A352878-1B17-4B5E-B4F9-6B8755CC244D}">
      <dgm:prSet/>
      <dgm:spPr/>
      <dgm:t>
        <a:bodyPr/>
        <a:lstStyle/>
        <a:p>
          <a:endParaRPr lang="en-US"/>
        </a:p>
      </dgm:t>
    </dgm:pt>
    <dgm:pt modelId="{83819CB9-B64C-47A5-A894-E254AFF70B1C}" type="sibTrans" cxnId="{7A352878-1B17-4B5E-B4F9-6B8755CC244D}">
      <dgm:prSet/>
      <dgm:spPr/>
      <dgm:t>
        <a:bodyPr/>
        <a:lstStyle/>
        <a:p>
          <a:endParaRPr lang="en-US"/>
        </a:p>
      </dgm:t>
    </dgm:pt>
    <dgm:pt modelId="{44AF810D-BB38-4F33-9B6F-1A975340ED44}">
      <dgm:prSet/>
      <dgm:spPr/>
      <dgm:t>
        <a:bodyPr/>
        <a:lstStyle/>
        <a:p>
          <a:r>
            <a:rPr lang="en-US" dirty="0"/>
            <a:t>Accept Limited Data</a:t>
          </a:r>
        </a:p>
      </dgm:t>
    </dgm:pt>
    <dgm:pt modelId="{0C0E65F5-73CD-4F4A-85C2-3050EEAB14D8}" type="parTrans" cxnId="{47B14240-D7A8-46D5-846B-39AEF81A360E}">
      <dgm:prSet/>
      <dgm:spPr/>
      <dgm:t>
        <a:bodyPr/>
        <a:lstStyle/>
        <a:p>
          <a:endParaRPr lang="en-US"/>
        </a:p>
      </dgm:t>
    </dgm:pt>
    <dgm:pt modelId="{16CDC3AE-4122-4C93-BA30-ACA778097849}" type="sibTrans" cxnId="{47B14240-D7A8-46D5-846B-39AEF81A360E}">
      <dgm:prSet/>
      <dgm:spPr/>
      <dgm:t>
        <a:bodyPr/>
        <a:lstStyle/>
        <a:p>
          <a:endParaRPr lang="en-US"/>
        </a:p>
      </dgm:t>
    </dgm:pt>
    <dgm:pt modelId="{2F31AB6D-F1FD-46CE-82E7-04DD3E4A5010}">
      <dgm:prSet/>
      <dgm:spPr/>
      <dgm:t>
        <a:bodyPr/>
        <a:lstStyle/>
        <a:p>
          <a:r>
            <a:rPr lang="en-US"/>
            <a:t>Don’t be discouraged by incomplete or imperfect information; quantity transforms into quality over time</a:t>
          </a:r>
        </a:p>
      </dgm:t>
    </dgm:pt>
    <dgm:pt modelId="{323F8693-8B5B-476B-A569-6C2EF914444F}" type="parTrans" cxnId="{70EA715A-16BC-4DAB-8731-2DDCCA5667E1}">
      <dgm:prSet/>
      <dgm:spPr/>
      <dgm:t>
        <a:bodyPr/>
        <a:lstStyle/>
        <a:p>
          <a:endParaRPr lang="en-US"/>
        </a:p>
      </dgm:t>
    </dgm:pt>
    <dgm:pt modelId="{07D566A9-41FA-423A-912F-1F428F79C376}" type="sibTrans" cxnId="{70EA715A-16BC-4DAB-8731-2DDCCA5667E1}">
      <dgm:prSet/>
      <dgm:spPr/>
      <dgm:t>
        <a:bodyPr/>
        <a:lstStyle/>
        <a:p>
          <a:endParaRPr lang="en-US"/>
        </a:p>
      </dgm:t>
    </dgm:pt>
    <dgm:pt modelId="{6D554A8B-4155-4592-9FBF-452B37EBFB56}" type="pres">
      <dgm:prSet presAssocID="{570E3E87-CBB3-4E1B-9F7C-13423E5E15D0}" presName="Name0" presStyleCnt="0">
        <dgm:presLayoutVars>
          <dgm:dir/>
          <dgm:animLvl val="lvl"/>
          <dgm:resizeHandles val="exact"/>
        </dgm:presLayoutVars>
      </dgm:prSet>
      <dgm:spPr/>
    </dgm:pt>
    <dgm:pt modelId="{AFC94F95-15DB-4C4F-906C-68B7FD32CB83}" type="pres">
      <dgm:prSet presAssocID="{B3B3654A-4AEB-452E-8E7F-4060FDF8232C}" presName="linNode" presStyleCnt="0"/>
      <dgm:spPr/>
    </dgm:pt>
    <dgm:pt modelId="{5E0AEE6D-FD4A-4F7C-8B55-D8E539CCD8CA}" type="pres">
      <dgm:prSet presAssocID="{B3B3654A-4AEB-452E-8E7F-4060FDF8232C}" presName="parentText" presStyleLbl="solidFgAcc1" presStyleIdx="0" presStyleCnt="5">
        <dgm:presLayoutVars>
          <dgm:chMax val="1"/>
          <dgm:bulletEnabled/>
        </dgm:presLayoutVars>
      </dgm:prSet>
      <dgm:spPr/>
    </dgm:pt>
    <dgm:pt modelId="{D871FD0A-DAEE-428D-BAC9-25053DE32CA7}" type="pres">
      <dgm:prSet presAssocID="{B3B3654A-4AEB-452E-8E7F-4060FDF8232C}" presName="descendantText" presStyleLbl="alignNode1" presStyleIdx="0" presStyleCnt="5">
        <dgm:presLayoutVars>
          <dgm:bulletEnabled/>
        </dgm:presLayoutVars>
      </dgm:prSet>
      <dgm:spPr/>
    </dgm:pt>
    <dgm:pt modelId="{CEE9589B-1963-418C-BE76-33D80CA249C1}" type="pres">
      <dgm:prSet presAssocID="{8C452A28-628E-4174-8D4B-F768AC82FB7F}" presName="sp" presStyleCnt="0"/>
      <dgm:spPr/>
    </dgm:pt>
    <dgm:pt modelId="{C017C237-002A-4A2B-8321-460D838B44C2}" type="pres">
      <dgm:prSet presAssocID="{3E6F3984-E12B-4387-AED0-835D2172512C}" presName="linNode" presStyleCnt="0"/>
      <dgm:spPr/>
    </dgm:pt>
    <dgm:pt modelId="{0728EC98-E268-45DA-9AFA-E6C227506963}" type="pres">
      <dgm:prSet presAssocID="{3E6F3984-E12B-4387-AED0-835D2172512C}" presName="parentText" presStyleLbl="solidFgAcc1" presStyleIdx="1" presStyleCnt="5">
        <dgm:presLayoutVars>
          <dgm:chMax val="1"/>
          <dgm:bulletEnabled/>
        </dgm:presLayoutVars>
      </dgm:prSet>
      <dgm:spPr/>
    </dgm:pt>
    <dgm:pt modelId="{F24746F2-17F1-4B4A-AEF8-CA8225766C9E}" type="pres">
      <dgm:prSet presAssocID="{3E6F3984-E12B-4387-AED0-835D2172512C}" presName="descendantText" presStyleLbl="alignNode1" presStyleIdx="1" presStyleCnt="5">
        <dgm:presLayoutVars>
          <dgm:bulletEnabled/>
        </dgm:presLayoutVars>
      </dgm:prSet>
      <dgm:spPr/>
    </dgm:pt>
    <dgm:pt modelId="{7728228E-1EA0-48AF-8376-58A2A4640A00}" type="pres">
      <dgm:prSet presAssocID="{A1473695-4132-430C-91A9-D16406C6F129}" presName="sp" presStyleCnt="0"/>
      <dgm:spPr/>
    </dgm:pt>
    <dgm:pt modelId="{BDD3A5A2-D606-4F62-8C55-6FCC84126B11}" type="pres">
      <dgm:prSet presAssocID="{30080715-9A01-4856-9D1B-9281C8C77C34}" presName="linNode" presStyleCnt="0"/>
      <dgm:spPr/>
    </dgm:pt>
    <dgm:pt modelId="{24AEBCDB-B17B-4AFE-896B-902D35014AB4}" type="pres">
      <dgm:prSet presAssocID="{30080715-9A01-4856-9D1B-9281C8C77C34}" presName="parentText" presStyleLbl="solidFgAcc1" presStyleIdx="2" presStyleCnt="5">
        <dgm:presLayoutVars>
          <dgm:chMax val="1"/>
          <dgm:bulletEnabled/>
        </dgm:presLayoutVars>
      </dgm:prSet>
      <dgm:spPr/>
    </dgm:pt>
    <dgm:pt modelId="{AC8E6774-38CC-4851-B565-4F67A91BBFDD}" type="pres">
      <dgm:prSet presAssocID="{30080715-9A01-4856-9D1B-9281C8C77C34}" presName="descendantText" presStyleLbl="alignNode1" presStyleIdx="2" presStyleCnt="5">
        <dgm:presLayoutVars>
          <dgm:bulletEnabled/>
        </dgm:presLayoutVars>
      </dgm:prSet>
      <dgm:spPr/>
    </dgm:pt>
    <dgm:pt modelId="{7D960CCC-A53B-4B99-8F62-8B13AAAC8142}" type="pres">
      <dgm:prSet presAssocID="{A9ED6C4A-90DC-4C9D-84E0-E90D9230BE78}" presName="sp" presStyleCnt="0"/>
      <dgm:spPr/>
    </dgm:pt>
    <dgm:pt modelId="{A7E0013D-316A-44DA-A5D0-A21E9849CC50}" type="pres">
      <dgm:prSet presAssocID="{F3B266FF-E53D-41C8-89AA-B62C7B8275A8}" presName="linNode" presStyleCnt="0"/>
      <dgm:spPr/>
    </dgm:pt>
    <dgm:pt modelId="{6889E050-44B8-407A-8EB1-C351B892834D}" type="pres">
      <dgm:prSet presAssocID="{F3B266FF-E53D-41C8-89AA-B62C7B8275A8}" presName="parentText" presStyleLbl="solidFgAcc1" presStyleIdx="3" presStyleCnt="5">
        <dgm:presLayoutVars>
          <dgm:chMax val="1"/>
          <dgm:bulletEnabled/>
        </dgm:presLayoutVars>
      </dgm:prSet>
      <dgm:spPr/>
    </dgm:pt>
    <dgm:pt modelId="{1451C928-2856-4529-9A52-6860AE5C3C43}" type="pres">
      <dgm:prSet presAssocID="{F3B266FF-E53D-41C8-89AA-B62C7B8275A8}" presName="descendantText" presStyleLbl="alignNode1" presStyleIdx="3" presStyleCnt="5">
        <dgm:presLayoutVars>
          <dgm:bulletEnabled/>
        </dgm:presLayoutVars>
      </dgm:prSet>
      <dgm:spPr/>
    </dgm:pt>
    <dgm:pt modelId="{FC0AE19F-3455-4EC0-9875-3067EA32AE36}" type="pres">
      <dgm:prSet presAssocID="{AEFD57AD-8125-4407-95F4-4314E09C8E31}" presName="sp" presStyleCnt="0"/>
      <dgm:spPr/>
    </dgm:pt>
    <dgm:pt modelId="{B9237D84-81D5-47CA-AA55-8097D6B8BBFA}" type="pres">
      <dgm:prSet presAssocID="{44AF810D-BB38-4F33-9B6F-1A975340ED44}" presName="linNode" presStyleCnt="0"/>
      <dgm:spPr/>
    </dgm:pt>
    <dgm:pt modelId="{5B3981ED-60A3-4861-9D7B-814B9BC38309}" type="pres">
      <dgm:prSet presAssocID="{44AF810D-BB38-4F33-9B6F-1A975340ED44}" presName="parentText" presStyleLbl="solidFgAcc1" presStyleIdx="4" presStyleCnt="5">
        <dgm:presLayoutVars>
          <dgm:chMax val="1"/>
          <dgm:bulletEnabled/>
        </dgm:presLayoutVars>
      </dgm:prSet>
      <dgm:spPr/>
    </dgm:pt>
    <dgm:pt modelId="{AE0A8963-F4C6-43DB-89FA-1F971C476C1A}" type="pres">
      <dgm:prSet presAssocID="{44AF810D-BB38-4F33-9B6F-1A975340ED44}" presName="descendantText" presStyleLbl="alignNode1" presStyleIdx="4" presStyleCnt="5">
        <dgm:presLayoutVars>
          <dgm:bulletEnabled/>
        </dgm:presLayoutVars>
      </dgm:prSet>
      <dgm:spPr/>
    </dgm:pt>
  </dgm:ptLst>
  <dgm:cxnLst>
    <dgm:cxn modelId="{2E0BA210-465E-43F7-99FD-A8E9BA56B526}" srcId="{570E3E87-CBB3-4E1B-9F7C-13423E5E15D0}" destId="{30080715-9A01-4856-9D1B-9281C8C77C34}" srcOrd="2" destOrd="0" parTransId="{AB38C38D-DB6E-42F8-AEBA-F30650F9B54F}" sibTransId="{A9ED6C4A-90DC-4C9D-84E0-E90D9230BE78}"/>
    <dgm:cxn modelId="{80300C15-ACDD-4B75-A6DE-F9C996FD35F3}" type="presOf" srcId="{44AF810D-BB38-4F33-9B6F-1A975340ED44}" destId="{5B3981ED-60A3-4861-9D7B-814B9BC38309}" srcOrd="0" destOrd="0" presId="urn:microsoft.com/office/officeart/2016/7/layout/VerticalHollowActionList"/>
    <dgm:cxn modelId="{C913511F-90F7-46B3-9A74-9A841D0CCA40}" type="presOf" srcId="{2F31AB6D-F1FD-46CE-82E7-04DD3E4A5010}" destId="{AE0A8963-F4C6-43DB-89FA-1F971C476C1A}" srcOrd="0" destOrd="0" presId="urn:microsoft.com/office/officeart/2016/7/layout/VerticalHollowActionList"/>
    <dgm:cxn modelId="{47B14240-D7A8-46D5-846B-39AEF81A360E}" srcId="{570E3E87-CBB3-4E1B-9F7C-13423E5E15D0}" destId="{44AF810D-BB38-4F33-9B6F-1A975340ED44}" srcOrd="4" destOrd="0" parTransId="{0C0E65F5-73CD-4F4A-85C2-3050EEAB14D8}" sibTransId="{16CDC3AE-4122-4C93-BA30-ACA778097849}"/>
    <dgm:cxn modelId="{32D0055C-0BE1-4696-942D-9BF0B84332B3}" type="presOf" srcId="{570E3E87-CBB3-4E1B-9F7C-13423E5E15D0}" destId="{6D554A8B-4155-4592-9FBF-452B37EBFB56}" srcOrd="0" destOrd="0" presId="urn:microsoft.com/office/officeart/2016/7/layout/VerticalHollowActionList"/>
    <dgm:cxn modelId="{C10DD062-926A-4E40-8099-1D064BFA1C04}" type="presOf" srcId="{B3B3654A-4AEB-452E-8E7F-4060FDF8232C}" destId="{5E0AEE6D-FD4A-4F7C-8B55-D8E539CCD8CA}" srcOrd="0" destOrd="0" presId="urn:microsoft.com/office/officeart/2016/7/layout/VerticalHollowActionList"/>
    <dgm:cxn modelId="{3DE9734A-9F39-4476-93E7-BE1F0D2217DA}" srcId="{3E6F3984-E12B-4387-AED0-835D2172512C}" destId="{A03B02D0-E724-4319-8A7B-160071C71C91}" srcOrd="0" destOrd="0" parTransId="{8C6EAEC2-49B6-4E86-ACFD-BE567DCC995C}" sibTransId="{D0B321C2-1063-4384-ACA3-A25132D6E125}"/>
    <dgm:cxn modelId="{43BB5E70-FBCA-4162-936D-AD295D4106CC}" srcId="{570E3E87-CBB3-4E1B-9F7C-13423E5E15D0}" destId="{B3B3654A-4AEB-452E-8E7F-4060FDF8232C}" srcOrd="0" destOrd="0" parTransId="{FD48518D-17DD-4023-9247-41D804561829}" sibTransId="{8C452A28-628E-4174-8D4B-F768AC82FB7F}"/>
    <dgm:cxn modelId="{7A352878-1B17-4B5E-B4F9-6B8755CC244D}" srcId="{F3B266FF-E53D-41C8-89AA-B62C7B8275A8}" destId="{EAB02424-153A-4C9E-816C-89EB3A3556D3}" srcOrd="0" destOrd="0" parTransId="{189C439A-B2AE-48C1-AF6C-E53BD80E90FA}" sibTransId="{83819CB9-B64C-47A5-A894-E254AFF70B1C}"/>
    <dgm:cxn modelId="{70EA715A-16BC-4DAB-8731-2DDCCA5667E1}" srcId="{44AF810D-BB38-4F33-9B6F-1A975340ED44}" destId="{2F31AB6D-F1FD-46CE-82E7-04DD3E4A5010}" srcOrd="0" destOrd="0" parTransId="{323F8693-8B5B-476B-A569-6C2EF914444F}" sibTransId="{07D566A9-41FA-423A-912F-1F428F79C376}"/>
    <dgm:cxn modelId="{175F548D-0ADD-4536-BE99-F0A6FB79762F}" type="presOf" srcId="{30080715-9A01-4856-9D1B-9281C8C77C34}" destId="{24AEBCDB-B17B-4AFE-896B-902D35014AB4}" srcOrd="0" destOrd="0" presId="urn:microsoft.com/office/officeart/2016/7/layout/VerticalHollowActionList"/>
    <dgm:cxn modelId="{5E35FA96-D3CD-4752-A4F4-2550D7856FA4}" srcId="{570E3E87-CBB3-4E1B-9F7C-13423E5E15D0}" destId="{3E6F3984-E12B-4387-AED0-835D2172512C}" srcOrd="1" destOrd="0" parTransId="{448630BF-9D9F-4D57-869F-AB68B0C261F4}" sibTransId="{A1473695-4132-430C-91A9-D16406C6F129}"/>
    <dgm:cxn modelId="{C8CE5698-F9E4-4236-8514-45F95FCACFE3}" type="presOf" srcId="{EAB02424-153A-4C9E-816C-89EB3A3556D3}" destId="{1451C928-2856-4529-9A52-6860AE5C3C43}" srcOrd="0" destOrd="0" presId="urn:microsoft.com/office/officeart/2016/7/layout/VerticalHollowActionList"/>
    <dgm:cxn modelId="{DFED0FAA-2447-4796-9AA0-66482370AA2B}" type="presOf" srcId="{3E6F3984-E12B-4387-AED0-835D2172512C}" destId="{0728EC98-E268-45DA-9AFA-E6C227506963}" srcOrd="0" destOrd="0" presId="urn:microsoft.com/office/officeart/2016/7/layout/VerticalHollowActionList"/>
    <dgm:cxn modelId="{D35131AB-C739-4938-9FFF-4BD232A5E9F4}" srcId="{30080715-9A01-4856-9D1B-9281C8C77C34}" destId="{BA02E957-D19C-42A2-A2EE-60EFD88FDF3D}" srcOrd="0" destOrd="0" parTransId="{472E9605-6360-44BE-9709-58E002E60721}" sibTransId="{9EC901DF-E03C-426E-8B2C-2F0DC0B7DC93}"/>
    <dgm:cxn modelId="{3E0A6EB2-549A-490D-A659-A07A1FE0E2BD}" type="presOf" srcId="{BA02E957-D19C-42A2-A2EE-60EFD88FDF3D}" destId="{AC8E6774-38CC-4851-B565-4F67A91BBFDD}" srcOrd="0" destOrd="0" presId="urn:microsoft.com/office/officeart/2016/7/layout/VerticalHollowActionList"/>
    <dgm:cxn modelId="{C6CDBAB4-F322-45BD-9568-60FE4A0A6B8F}" type="presOf" srcId="{F3B266FF-E53D-41C8-89AA-B62C7B8275A8}" destId="{6889E050-44B8-407A-8EB1-C351B892834D}" srcOrd="0" destOrd="0" presId="urn:microsoft.com/office/officeart/2016/7/layout/VerticalHollowActionList"/>
    <dgm:cxn modelId="{FB0204BB-A35B-4F40-8DC5-1B17202FDCF7}" type="presOf" srcId="{3F3762F4-0F46-4313-9FF5-EA2CF09AD0E3}" destId="{D871FD0A-DAEE-428D-BAC9-25053DE32CA7}" srcOrd="0" destOrd="0" presId="urn:microsoft.com/office/officeart/2016/7/layout/VerticalHollowActionList"/>
    <dgm:cxn modelId="{3E4C05EA-AC54-4D03-B53D-9CFC53021E2E}" type="presOf" srcId="{A03B02D0-E724-4319-8A7B-160071C71C91}" destId="{F24746F2-17F1-4B4A-AEF8-CA8225766C9E}" srcOrd="0" destOrd="0" presId="urn:microsoft.com/office/officeart/2016/7/layout/VerticalHollowActionList"/>
    <dgm:cxn modelId="{FE0969F9-9CF7-4B22-A76C-99DABF2FC7AA}" srcId="{570E3E87-CBB3-4E1B-9F7C-13423E5E15D0}" destId="{F3B266FF-E53D-41C8-89AA-B62C7B8275A8}" srcOrd="3" destOrd="0" parTransId="{F529DCD2-6212-4EA5-89AC-918C9BED7981}" sibTransId="{AEFD57AD-8125-4407-95F4-4314E09C8E31}"/>
    <dgm:cxn modelId="{932840FA-866E-4E57-A872-4CAACCD084BE}" srcId="{B3B3654A-4AEB-452E-8E7F-4060FDF8232C}" destId="{3F3762F4-0F46-4313-9FF5-EA2CF09AD0E3}" srcOrd="0" destOrd="0" parTransId="{5D53C8E4-049E-4BA3-B93F-D7EA933C0D09}" sibTransId="{3D8FC872-42C1-4ECB-8965-5394D5415A22}"/>
    <dgm:cxn modelId="{6364B4DD-3CF9-409A-A635-CC58E9EA724C}" type="presParOf" srcId="{6D554A8B-4155-4592-9FBF-452B37EBFB56}" destId="{AFC94F95-15DB-4C4F-906C-68B7FD32CB83}" srcOrd="0" destOrd="0" presId="urn:microsoft.com/office/officeart/2016/7/layout/VerticalHollowActionList"/>
    <dgm:cxn modelId="{77FA2F10-0625-449D-A9BB-A988B6505883}" type="presParOf" srcId="{AFC94F95-15DB-4C4F-906C-68B7FD32CB83}" destId="{5E0AEE6D-FD4A-4F7C-8B55-D8E539CCD8CA}" srcOrd="0" destOrd="0" presId="urn:microsoft.com/office/officeart/2016/7/layout/VerticalHollowActionList"/>
    <dgm:cxn modelId="{C3BFD685-3F61-4F7F-9CA6-B649913AB411}" type="presParOf" srcId="{AFC94F95-15DB-4C4F-906C-68B7FD32CB83}" destId="{D871FD0A-DAEE-428D-BAC9-25053DE32CA7}" srcOrd="1" destOrd="0" presId="urn:microsoft.com/office/officeart/2016/7/layout/VerticalHollowActionList"/>
    <dgm:cxn modelId="{B1B03B4F-ABE6-4C85-BF89-2F59C1575A11}" type="presParOf" srcId="{6D554A8B-4155-4592-9FBF-452B37EBFB56}" destId="{CEE9589B-1963-418C-BE76-33D80CA249C1}" srcOrd="1" destOrd="0" presId="urn:microsoft.com/office/officeart/2016/7/layout/VerticalHollowActionList"/>
    <dgm:cxn modelId="{9798E6A3-8F0A-4B5E-A543-EE78D5E64891}" type="presParOf" srcId="{6D554A8B-4155-4592-9FBF-452B37EBFB56}" destId="{C017C237-002A-4A2B-8321-460D838B44C2}" srcOrd="2" destOrd="0" presId="urn:microsoft.com/office/officeart/2016/7/layout/VerticalHollowActionList"/>
    <dgm:cxn modelId="{221818B5-6824-4AD1-8E40-E7EF100AFB9C}" type="presParOf" srcId="{C017C237-002A-4A2B-8321-460D838B44C2}" destId="{0728EC98-E268-45DA-9AFA-E6C227506963}" srcOrd="0" destOrd="0" presId="urn:microsoft.com/office/officeart/2016/7/layout/VerticalHollowActionList"/>
    <dgm:cxn modelId="{0C24FEF6-E177-425B-BACD-79A8E1826B0E}" type="presParOf" srcId="{C017C237-002A-4A2B-8321-460D838B44C2}" destId="{F24746F2-17F1-4B4A-AEF8-CA8225766C9E}" srcOrd="1" destOrd="0" presId="urn:microsoft.com/office/officeart/2016/7/layout/VerticalHollowActionList"/>
    <dgm:cxn modelId="{291F2366-B59B-419E-8779-D2D09A2ED3C9}" type="presParOf" srcId="{6D554A8B-4155-4592-9FBF-452B37EBFB56}" destId="{7728228E-1EA0-48AF-8376-58A2A4640A00}" srcOrd="3" destOrd="0" presId="urn:microsoft.com/office/officeart/2016/7/layout/VerticalHollowActionList"/>
    <dgm:cxn modelId="{1B0389A9-18EA-4942-897A-29DBA9E34DFD}" type="presParOf" srcId="{6D554A8B-4155-4592-9FBF-452B37EBFB56}" destId="{BDD3A5A2-D606-4F62-8C55-6FCC84126B11}" srcOrd="4" destOrd="0" presId="urn:microsoft.com/office/officeart/2016/7/layout/VerticalHollowActionList"/>
    <dgm:cxn modelId="{584C1BA6-B40B-4524-854A-9E69EFC83817}" type="presParOf" srcId="{BDD3A5A2-D606-4F62-8C55-6FCC84126B11}" destId="{24AEBCDB-B17B-4AFE-896B-902D35014AB4}" srcOrd="0" destOrd="0" presId="urn:microsoft.com/office/officeart/2016/7/layout/VerticalHollowActionList"/>
    <dgm:cxn modelId="{5D00A2B2-673A-444A-BC83-52DDFAEE402E}" type="presParOf" srcId="{BDD3A5A2-D606-4F62-8C55-6FCC84126B11}" destId="{AC8E6774-38CC-4851-B565-4F67A91BBFDD}" srcOrd="1" destOrd="0" presId="urn:microsoft.com/office/officeart/2016/7/layout/VerticalHollowActionList"/>
    <dgm:cxn modelId="{4680F3D5-20EB-4120-9066-19F63AADF9C6}" type="presParOf" srcId="{6D554A8B-4155-4592-9FBF-452B37EBFB56}" destId="{7D960CCC-A53B-4B99-8F62-8B13AAAC8142}" srcOrd="5" destOrd="0" presId="urn:microsoft.com/office/officeart/2016/7/layout/VerticalHollowActionList"/>
    <dgm:cxn modelId="{D3489D23-EDD3-4FAE-8746-A7D24C5154D2}" type="presParOf" srcId="{6D554A8B-4155-4592-9FBF-452B37EBFB56}" destId="{A7E0013D-316A-44DA-A5D0-A21E9849CC50}" srcOrd="6" destOrd="0" presId="urn:microsoft.com/office/officeart/2016/7/layout/VerticalHollowActionList"/>
    <dgm:cxn modelId="{EC641D4F-2078-4ABA-B4FF-E70D54DCA6C8}" type="presParOf" srcId="{A7E0013D-316A-44DA-A5D0-A21E9849CC50}" destId="{6889E050-44B8-407A-8EB1-C351B892834D}" srcOrd="0" destOrd="0" presId="urn:microsoft.com/office/officeart/2016/7/layout/VerticalHollowActionList"/>
    <dgm:cxn modelId="{9B1EBDD7-8E7C-4CEF-BD1C-ACF63A489363}" type="presParOf" srcId="{A7E0013D-316A-44DA-A5D0-A21E9849CC50}" destId="{1451C928-2856-4529-9A52-6860AE5C3C43}" srcOrd="1" destOrd="0" presId="urn:microsoft.com/office/officeart/2016/7/layout/VerticalHollowActionList"/>
    <dgm:cxn modelId="{F2CC96C6-DC02-4251-B24D-2B70ED2B5507}" type="presParOf" srcId="{6D554A8B-4155-4592-9FBF-452B37EBFB56}" destId="{FC0AE19F-3455-4EC0-9875-3067EA32AE36}" srcOrd="7" destOrd="0" presId="urn:microsoft.com/office/officeart/2016/7/layout/VerticalHollowActionList"/>
    <dgm:cxn modelId="{75C5FAB8-5A53-44B0-9062-E182D889DE99}" type="presParOf" srcId="{6D554A8B-4155-4592-9FBF-452B37EBFB56}" destId="{B9237D84-81D5-47CA-AA55-8097D6B8BBFA}" srcOrd="8" destOrd="0" presId="urn:microsoft.com/office/officeart/2016/7/layout/VerticalHollowActionList"/>
    <dgm:cxn modelId="{EF096C05-3242-4E01-ADB0-EE5D4DE5E5A8}" type="presParOf" srcId="{B9237D84-81D5-47CA-AA55-8097D6B8BBFA}" destId="{5B3981ED-60A3-4861-9D7B-814B9BC38309}" srcOrd="0" destOrd="0" presId="urn:microsoft.com/office/officeart/2016/7/layout/VerticalHollowActionList"/>
    <dgm:cxn modelId="{66137FC1-A510-4E41-A49A-BB894829620B}" type="presParOf" srcId="{B9237D84-81D5-47CA-AA55-8097D6B8BBFA}" destId="{AE0A8963-F4C6-43DB-89FA-1F971C476C1A}"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7383F72-739F-4AB0-A5A3-C513260775AA}"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5AE2E59A-B5BF-4BED-A9D2-AEB735892C31}">
      <dgm:prSet/>
      <dgm:spPr/>
      <dgm:t>
        <a:bodyPr/>
        <a:lstStyle/>
        <a:p>
          <a:r>
            <a:rPr lang="en-US"/>
            <a:t>Reviewers are split into groups assigned to a specific competitor.</a:t>
          </a:r>
        </a:p>
      </dgm:t>
    </dgm:pt>
    <dgm:pt modelId="{CF3D9EE2-5154-4107-B033-570E6BC3BC82}" type="parTrans" cxnId="{3EA8E9C6-A05D-4316-9B68-D6E47EF0DAAE}">
      <dgm:prSet/>
      <dgm:spPr/>
      <dgm:t>
        <a:bodyPr/>
        <a:lstStyle/>
        <a:p>
          <a:endParaRPr lang="en-US"/>
        </a:p>
      </dgm:t>
    </dgm:pt>
    <dgm:pt modelId="{D038022A-A1CA-4FC8-A80E-8DA7BBE557FB}" type="sibTrans" cxnId="{3EA8E9C6-A05D-4316-9B68-D6E47EF0DAAE}">
      <dgm:prSet/>
      <dgm:spPr/>
      <dgm:t>
        <a:bodyPr/>
        <a:lstStyle/>
        <a:p>
          <a:endParaRPr lang="en-US"/>
        </a:p>
      </dgm:t>
    </dgm:pt>
    <dgm:pt modelId="{557F2B9C-DC92-45EF-9894-F15CA4A4917B}">
      <dgm:prSet/>
      <dgm:spPr/>
      <dgm:t>
        <a:bodyPr/>
        <a:lstStyle/>
        <a:p>
          <a:r>
            <a:rPr lang="en-US"/>
            <a:t>10:00 Kick off the exercise; go through slides structure and competitor intel.</a:t>
          </a:r>
        </a:p>
      </dgm:t>
    </dgm:pt>
    <dgm:pt modelId="{AF215A9D-551D-48F0-B5D5-E43CA3A1A570}" type="parTrans" cxnId="{4B5DB850-C0AF-4E01-802E-D8E7EFC9901F}">
      <dgm:prSet/>
      <dgm:spPr/>
      <dgm:t>
        <a:bodyPr/>
        <a:lstStyle/>
        <a:p>
          <a:endParaRPr lang="en-US"/>
        </a:p>
      </dgm:t>
    </dgm:pt>
    <dgm:pt modelId="{776DC768-2009-4578-AAE8-9CAF44FE21FD}" type="sibTrans" cxnId="{4B5DB850-C0AF-4E01-802E-D8E7EFC9901F}">
      <dgm:prSet/>
      <dgm:spPr/>
      <dgm:t>
        <a:bodyPr/>
        <a:lstStyle/>
        <a:p>
          <a:endParaRPr lang="en-US"/>
        </a:p>
      </dgm:t>
    </dgm:pt>
    <dgm:pt modelId="{17414FFB-680C-44F4-9A52-EE3D996FD1C7}">
      <dgm:prSet/>
      <dgm:spPr/>
      <dgm:t>
        <a:bodyPr/>
        <a:lstStyle/>
        <a:p>
          <a:r>
            <a:rPr lang="en-US" dirty="0"/>
            <a:t>11:00 – 1:00 Teams discuss and refine the slides and develop win strategies as if they were the competitors. Add to the strategy of the competitor represented, perform a SWOT analysis, and fill the matrix with evaluation criteria and top hot buttons.</a:t>
          </a:r>
        </a:p>
      </dgm:t>
    </dgm:pt>
    <dgm:pt modelId="{2974BE0D-2D39-4C32-A185-7A140D1D3A83}" type="parTrans" cxnId="{C1A1B8C8-6E30-41FD-B0AE-E410887CC120}">
      <dgm:prSet/>
      <dgm:spPr/>
      <dgm:t>
        <a:bodyPr/>
        <a:lstStyle/>
        <a:p>
          <a:endParaRPr lang="en-US"/>
        </a:p>
      </dgm:t>
    </dgm:pt>
    <dgm:pt modelId="{9EACDA16-3107-4866-ADCC-60342487CF10}" type="sibTrans" cxnId="{C1A1B8C8-6E30-41FD-B0AE-E410887CC120}">
      <dgm:prSet/>
      <dgm:spPr/>
      <dgm:t>
        <a:bodyPr/>
        <a:lstStyle/>
        <a:p>
          <a:endParaRPr lang="en-US"/>
        </a:p>
      </dgm:t>
    </dgm:pt>
    <dgm:pt modelId="{031E79CB-5093-4928-A528-E52C6804807B}">
      <dgm:prSet/>
      <dgm:spPr/>
      <dgm:t>
        <a:bodyPr/>
        <a:lstStyle/>
        <a:p>
          <a:r>
            <a:rPr lang="en-US"/>
            <a:t>12:00 – 12:30 Working lunch</a:t>
          </a:r>
        </a:p>
      </dgm:t>
    </dgm:pt>
    <dgm:pt modelId="{0BEB210A-5C72-432E-8BA5-B3192DAAAC2D}" type="parTrans" cxnId="{5011D77A-2854-4EE9-B1A2-FBA6B70D0C47}">
      <dgm:prSet/>
      <dgm:spPr/>
      <dgm:t>
        <a:bodyPr/>
        <a:lstStyle/>
        <a:p>
          <a:endParaRPr lang="en-US"/>
        </a:p>
      </dgm:t>
    </dgm:pt>
    <dgm:pt modelId="{7118CBE2-B749-420B-84B5-3B5CC49E5E6E}" type="sibTrans" cxnId="{5011D77A-2854-4EE9-B1A2-FBA6B70D0C47}">
      <dgm:prSet/>
      <dgm:spPr/>
      <dgm:t>
        <a:bodyPr/>
        <a:lstStyle/>
        <a:p>
          <a:endParaRPr lang="en-US"/>
        </a:p>
      </dgm:t>
    </dgm:pt>
    <dgm:pt modelId="{0492FE18-BE70-4029-BEB6-B1F0E496F5D7}">
      <dgm:prSet/>
      <dgm:spPr/>
      <dgm:t>
        <a:bodyPr/>
        <a:lstStyle/>
        <a:p>
          <a:r>
            <a:rPr lang="en-US"/>
            <a:t>1:00 – 1:20 Break</a:t>
          </a:r>
        </a:p>
      </dgm:t>
    </dgm:pt>
    <dgm:pt modelId="{0EF387E8-8732-422D-8F3B-A5D4CF5F0D42}" type="parTrans" cxnId="{81D0B01B-3695-4030-8DF7-4EFCC9BA9C2E}">
      <dgm:prSet/>
      <dgm:spPr/>
      <dgm:t>
        <a:bodyPr/>
        <a:lstStyle/>
        <a:p>
          <a:endParaRPr lang="en-US"/>
        </a:p>
      </dgm:t>
    </dgm:pt>
    <dgm:pt modelId="{5C07E821-99B3-4301-9C12-3B2521ABDC7B}" type="sibTrans" cxnId="{81D0B01B-3695-4030-8DF7-4EFCC9BA9C2E}">
      <dgm:prSet/>
      <dgm:spPr/>
      <dgm:t>
        <a:bodyPr/>
        <a:lstStyle/>
        <a:p>
          <a:endParaRPr lang="en-US"/>
        </a:p>
      </dgm:t>
    </dgm:pt>
    <dgm:pt modelId="{90438190-448D-4350-9399-FC16CE3DC5A0}">
      <dgm:prSet/>
      <dgm:spPr/>
      <dgm:t>
        <a:bodyPr/>
        <a:lstStyle/>
        <a:p>
          <a:r>
            <a:rPr lang="en-US"/>
            <a:t>1:20 – 2:00 Team leaders debrief all the participants of their findings per competitor. </a:t>
          </a:r>
        </a:p>
      </dgm:t>
    </dgm:pt>
    <dgm:pt modelId="{FFBC45E6-B310-4653-8908-8DB5F0DE463A}" type="parTrans" cxnId="{ABD2FB1C-CB8A-4E42-87D8-C753161B0F6F}">
      <dgm:prSet/>
      <dgm:spPr/>
      <dgm:t>
        <a:bodyPr/>
        <a:lstStyle/>
        <a:p>
          <a:endParaRPr lang="en-US"/>
        </a:p>
      </dgm:t>
    </dgm:pt>
    <dgm:pt modelId="{416BA8CE-195F-4639-9123-8F31D680283C}" type="sibTrans" cxnId="{ABD2FB1C-CB8A-4E42-87D8-C753161B0F6F}">
      <dgm:prSet/>
      <dgm:spPr/>
      <dgm:t>
        <a:bodyPr/>
        <a:lstStyle/>
        <a:p>
          <a:endParaRPr lang="en-US"/>
        </a:p>
      </dgm:t>
    </dgm:pt>
    <dgm:pt modelId="{6576237C-1181-47E2-BDFA-AB621789E301}">
      <dgm:prSet/>
      <dgm:spPr/>
      <dgm:t>
        <a:bodyPr/>
        <a:lstStyle/>
        <a:p>
          <a:r>
            <a:rPr lang="en-US"/>
            <a:t>2:00 – 5:00 Based on the findings, the entire Black Hat group develops solutions and action items that would impact home team’s win strategy and answer the posed questions. Assign action items based on the Black Hat results.</a:t>
          </a:r>
        </a:p>
      </dgm:t>
    </dgm:pt>
    <dgm:pt modelId="{636E4CDB-F395-455C-B668-FD08AC6C6C18}" type="parTrans" cxnId="{46D46B5E-BD9F-4543-B6F8-BBD5ED71D48A}">
      <dgm:prSet/>
      <dgm:spPr/>
      <dgm:t>
        <a:bodyPr/>
        <a:lstStyle/>
        <a:p>
          <a:endParaRPr lang="en-US"/>
        </a:p>
      </dgm:t>
    </dgm:pt>
    <dgm:pt modelId="{2092A155-3A80-443B-9A46-1A16001E19EB}" type="sibTrans" cxnId="{46D46B5E-BD9F-4543-B6F8-BBD5ED71D48A}">
      <dgm:prSet/>
      <dgm:spPr/>
      <dgm:t>
        <a:bodyPr/>
        <a:lstStyle/>
        <a:p>
          <a:endParaRPr lang="en-US"/>
        </a:p>
      </dgm:t>
    </dgm:pt>
    <dgm:pt modelId="{FC1C5278-9F95-4CEE-884E-01FA6E3F2E95}">
      <dgm:prSet/>
      <dgm:spPr/>
      <dgm:t>
        <a:bodyPr/>
        <a:lstStyle/>
        <a:p>
          <a:r>
            <a:rPr lang="en-US"/>
            <a:t>If this is not enough time for the final part of our strategy adjustments and action items, use another session via a GoToMeeting or an in-person get-together to adjust home team’s strategy and solution.</a:t>
          </a:r>
        </a:p>
      </dgm:t>
    </dgm:pt>
    <dgm:pt modelId="{E0444B57-38C0-4338-9EFE-747824761954}" type="parTrans" cxnId="{D1040F00-CDE5-433F-89F6-E53CA131345A}">
      <dgm:prSet/>
      <dgm:spPr/>
      <dgm:t>
        <a:bodyPr/>
        <a:lstStyle/>
        <a:p>
          <a:endParaRPr lang="en-US"/>
        </a:p>
      </dgm:t>
    </dgm:pt>
    <dgm:pt modelId="{D7A3238E-76C1-4C09-B2EC-1C685A0D446E}" type="sibTrans" cxnId="{D1040F00-CDE5-433F-89F6-E53CA131345A}">
      <dgm:prSet/>
      <dgm:spPr/>
      <dgm:t>
        <a:bodyPr/>
        <a:lstStyle/>
        <a:p>
          <a:endParaRPr lang="en-US"/>
        </a:p>
      </dgm:t>
    </dgm:pt>
    <dgm:pt modelId="{9519BA5F-8B10-43C1-9076-9E3AA27D8E7A}" type="pres">
      <dgm:prSet presAssocID="{67383F72-739F-4AB0-A5A3-C513260775AA}" presName="vert0" presStyleCnt="0">
        <dgm:presLayoutVars>
          <dgm:dir/>
          <dgm:animOne val="branch"/>
          <dgm:animLvl val="lvl"/>
        </dgm:presLayoutVars>
      </dgm:prSet>
      <dgm:spPr/>
    </dgm:pt>
    <dgm:pt modelId="{890E6D1D-65EA-4E46-AE3A-1F1E04F57640}" type="pres">
      <dgm:prSet presAssocID="{5AE2E59A-B5BF-4BED-A9D2-AEB735892C31}" presName="thickLine" presStyleLbl="alignNode1" presStyleIdx="0" presStyleCnt="8"/>
      <dgm:spPr/>
    </dgm:pt>
    <dgm:pt modelId="{15DBA7E2-248B-4361-BB6B-8BD9713BF6BC}" type="pres">
      <dgm:prSet presAssocID="{5AE2E59A-B5BF-4BED-A9D2-AEB735892C31}" presName="horz1" presStyleCnt="0"/>
      <dgm:spPr/>
    </dgm:pt>
    <dgm:pt modelId="{E79092F3-6030-461F-9DF6-1F21BD64B995}" type="pres">
      <dgm:prSet presAssocID="{5AE2E59A-B5BF-4BED-A9D2-AEB735892C31}" presName="tx1" presStyleLbl="revTx" presStyleIdx="0" presStyleCnt="8"/>
      <dgm:spPr/>
    </dgm:pt>
    <dgm:pt modelId="{05E1BA4C-99A3-4AE9-8CFA-97318D276365}" type="pres">
      <dgm:prSet presAssocID="{5AE2E59A-B5BF-4BED-A9D2-AEB735892C31}" presName="vert1" presStyleCnt="0"/>
      <dgm:spPr/>
    </dgm:pt>
    <dgm:pt modelId="{53D7F8F1-D9F2-40EA-995E-A6C8082AB058}" type="pres">
      <dgm:prSet presAssocID="{557F2B9C-DC92-45EF-9894-F15CA4A4917B}" presName="thickLine" presStyleLbl="alignNode1" presStyleIdx="1" presStyleCnt="8"/>
      <dgm:spPr/>
    </dgm:pt>
    <dgm:pt modelId="{D7E6FB9B-4672-4A39-905F-5A3C4D51D8BD}" type="pres">
      <dgm:prSet presAssocID="{557F2B9C-DC92-45EF-9894-F15CA4A4917B}" presName="horz1" presStyleCnt="0"/>
      <dgm:spPr/>
    </dgm:pt>
    <dgm:pt modelId="{8484E963-175D-4230-8313-99C2F38C65DE}" type="pres">
      <dgm:prSet presAssocID="{557F2B9C-DC92-45EF-9894-F15CA4A4917B}" presName="tx1" presStyleLbl="revTx" presStyleIdx="1" presStyleCnt="8"/>
      <dgm:spPr/>
    </dgm:pt>
    <dgm:pt modelId="{3456B3D8-FA0E-45BD-B3D6-15702CEB7174}" type="pres">
      <dgm:prSet presAssocID="{557F2B9C-DC92-45EF-9894-F15CA4A4917B}" presName="vert1" presStyleCnt="0"/>
      <dgm:spPr/>
    </dgm:pt>
    <dgm:pt modelId="{51644AB0-64A3-463F-B64D-0E0D00A2B935}" type="pres">
      <dgm:prSet presAssocID="{17414FFB-680C-44F4-9A52-EE3D996FD1C7}" presName="thickLine" presStyleLbl="alignNode1" presStyleIdx="2" presStyleCnt="8"/>
      <dgm:spPr/>
    </dgm:pt>
    <dgm:pt modelId="{E33C3BA6-EC8C-4517-9B41-0B6363FD083E}" type="pres">
      <dgm:prSet presAssocID="{17414FFB-680C-44F4-9A52-EE3D996FD1C7}" presName="horz1" presStyleCnt="0"/>
      <dgm:spPr/>
    </dgm:pt>
    <dgm:pt modelId="{E32366EA-E136-40DD-83BD-ACBBEB0DA350}" type="pres">
      <dgm:prSet presAssocID="{17414FFB-680C-44F4-9A52-EE3D996FD1C7}" presName="tx1" presStyleLbl="revTx" presStyleIdx="2" presStyleCnt="8"/>
      <dgm:spPr/>
    </dgm:pt>
    <dgm:pt modelId="{E5A1E584-AEF9-4ED4-B9C8-ABC8C32BBD82}" type="pres">
      <dgm:prSet presAssocID="{17414FFB-680C-44F4-9A52-EE3D996FD1C7}" presName="vert1" presStyleCnt="0"/>
      <dgm:spPr/>
    </dgm:pt>
    <dgm:pt modelId="{F2B15710-1875-44D3-82C1-2E2CA8DB4A51}" type="pres">
      <dgm:prSet presAssocID="{031E79CB-5093-4928-A528-E52C6804807B}" presName="thickLine" presStyleLbl="alignNode1" presStyleIdx="3" presStyleCnt="8"/>
      <dgm:spPr/>
    </dgm:pt>
    <dgm:pt modelId="{B67FE324-0D27-4FA8-B0FE-1E28B37AE222}" type="pres">
      <dgm:prSet presAssocID="{031E79CB-5093-4928-A528-E52C6804807B}" presName="horz1" presStyleCnt="0"/>
      <dgm:spPr/>
    </dgm:pt>
    <dgm:pt modelId="{2AEA9AE4-3D51-4F2E-B869-A317BF900521}" type="pres">
      <dgm:prSet presAssocID="{031E79CB-5093-4928-A528-E52C6804807B}" presName="tx1" presStyleLbl="revTx" presStyleIdx="3" presStyleCnt="8"/>
      <dgm:spPr/>
    </dgm:pt>
    <dgm:pt modelId="{7D5AD768-DA43-4302-A6DB-1D16D6C05557}" type="pres">
      <dgm:prSet presAssocID="{031E79CB-5093-4928-A528-E52C6804807B}" presName="vert1" presStyleCnt="0"/>
      <dgm:spPr/>
    </dgm:pt>
    <dgm:pt modelId="{391D49BD-D152-44A0-ADF6-E56DD58E8040}" type="pres">
      <dgm:prSet presAssocID="{0492FE18-BE70-4029-BEB6-B1F0E496F5D7}" presName="thickLine" presStyleLbl="alignNode1" presStyleIdx="4" presStyleCnt="8"/>
      <dgm:spPr/>
    </dgm:pt>
    <dgm:pt modelId="{39A1E673-9EAE-485F-B381-FCAC7ED74810}" type="pres">
      <dgm:prSet presAssocID="{0492FE18-BE70-4029-BEB6-B1F0E496F5D7}" presName="horz1" presStyleCnt="0"/>
      <dgm:spPr/>
    </dgm:pt>
    <dgm:pt modelId="{1D1A39C8-B057-4B58-907D-063A60A0FFA2}" type="pres">
      <dgm:prSet presAssocID="{0492FE18-BE70-4029-BEB6-B1F0E496F5D7}" presName="tx1" presStyleLbl="revTx" presStyleIdx="4" presStyleCnt="8"/>
      <dgm:spPr/>
    </dgm:pt>
    <dgm:pt modelId="{A8AC2BA1-6EEF-475F-BF21-170B1B0D94D1}" type="pres">
      <dgm:prSet presAssocID="{0492FE18-BE70-4029-BEB6-B1F0E496F5D7}" presName="vert1" presStyleCnt="0"/>
      <dgm:spPr/>
    </dgm:pt>
    <dgm:pt modelId="{909639C6-A67E-4666-ADD7-CDCBA04B5DA7}" type="pres">
      <dgm:prSet presAssocID="{90438190-448D-4350-9399-FC16CE3DC5A0}" presName="thickLine" presStyleLbl="alignNode1" presStyleIdx="5" presStyleCnt="8"/>
      <dgm:spPr/>
    </dgm:pt>
    <dgm:pt modelId="{1B1689BE-8188-4FF2-A09B-F47D7124FF32}" type="pres">
      <dgm:prSet presAssocID="{90438190-448D-4350-9399-FC16CE3DC5A0}" presName="horz1" presStyleCnt="0"/>
      <dgm:spPr/>
    </dgm:pt>
    <dgm:pt modelId="{F26187FB-BE7D-4D7B-A593-F26BFA44746E}" type="pres">
      <dgm:prSet presAssocID="{90438190-448D-4350-9399-FC16CE3DC5A0}" presName="tx1" presStyleLbl="revTx" presStyleIdx="5" presStyleCnt="8"/>
      <dgm:spPr/>
    </dgm:pt>
    <dgm:pt modelId="{EDEC6A35-8807-49FC-9462-6C1187A1A133}" type="pres">
      <dgm:prSet presAssocID="{90438190-448D-4350-9399-FC16CE3DC5A0}" presName="vert1" presStyleCnt="0"/>
      <dgm:spPr/>
    </dgm:pt>
    <dgm:pt modelId="{BC86C0FB-F98E-46D3-80F0-93024FEACC28}" type="pres">
      <dgm:prSet presAssocID="{6576237C-1181-47E2-BDFA-AB621789E301}" presName="thickLine" presStyleLbl="alignNode1" presStyleIdx="6" presStyleCnt="8"/>
      <dgm:spPr/>
    </dgm:pt>
    <dgm:pt modelId="{F5B4EB2F-57DF-47CB-9913-029D46B827A4}" type="pres">
      <dgm:prSet presAssocID="{6576237C-1181-47E2-BDFA-AB621789E301}" presName="horz1" presStyleCnt="0"/>
      <dgm:spPr/>
    </dgm:pt>
    <dgm:pt modelId="{B4C930C4-A357-4E98-AFB6-38F7B5DAF9D3}" type="pres">
      <dgm:prSet presAssocID="{6576237C-1181-47E2-BDFA-AB621789E301}" presName="tx1" presStyleLbl="revTx" presStyleIdx="6" presStyleCnt="8"/>
      <dgm:spPr/>
    </dgm:pt>
    <dgm:pt modelId="{9B65AA20-403A-44EA-9E94-3FD69DE5BC21}" type="pres">
      <dgm:prSet presAssocID="{6576237C-1181-47E2-BDFA-AB621789E301}" presName="vert1" presStyleCnt="0"/>
      <dgm:spPr/>
    </dgm:pt>
    <dgm:pt modelId="{CAEB59C7-0436-4F47-A57B-EAE6F4B39E7E}" type="pres">
      <dgm:prSet presAssocID="{FC1C5278-9F95-4CEE-884E-01FA6E3F2E95}" presName="thickLine" presStyleLbl="alignNode1" presStyleIdx="7" presStyleCnt="8"/>
      <dgm:spPr/>
    </dgm:pt>
    <dgm:pt modelId="{0A36738B-3EB9-429C-B60B-D1CB17AC15B6}" type="pres">
      <dgm:prSet presAssocID="{FC1C5278-9F95-4CEE-884E-01FA6E3F2E95}" presName="horz1" presStyleCnt="0"/>
      <dgm:spPr/>
    </dgm:pt>
    <dgm:pt modelId="{F31501C7-39B0-48FB-A182-115AEDBF3AC9}" type="pres">
      <dgm:prSet presAssocID="{FC1C5278-9F95-4CEE-884E-01FA6E3F2E95}" presName="tx1" presStyleLbl="revTx" presStyleIdx="7" presStyleCnt="8"/>
      <dgm:spPr/>
    </dgm:pt>
    <dgm:pt modelId="{B73E2571-369F-464C-8D7F-7DCA1FF95F74}" type="pres">
      <dgm:prSet presAssocID="{FC1C5278-9F95-4CEE-884E-01FA6E3F2E95}" presName="vert1" presStyleCnt="0"/>
      <dgm:spPr/>
    </dgm:pt>
  </dgm:ptLst>
  <dgm:cxnLst>
    <dgm:cxn modelId="{D1040F00-CDE5-433F-89F6-E53CA131345A}" srcId="{67383F72-739F-4AB0-A5A3-C513260775AA}" destId="{FC1C5278-9F95-4CEE-884E-01FA6E3F2E95}" srcOrd="7" destOrd="0" parTransId="{E0444B57-38C0-4338-9EFE-747824761954}" sibTransId="{D7A3238E-76C1-4C09-B2EC-1C685A0D446E}"/>
    <dgm:cxn modelId="{7C5B3F01-3678-4031-9B55-2992807C9DC0}" type="presOf" srcId="{5AE2E59A-B5BF-4BED-A9D2-AEB735892C31}" destId="{E79092F3-6030-461F-9DF6-1F21BD64B995}" srcOrd="0" destOrd="0" presId="urn:microsoft.com/office/officeart/2008/layout/LinedList"/>
    <dgm:cxn modelId="{4D431613-7AAA-4312-99FD-F7B424108A6D}" type="presOf" srcId="{557F2B9C-DC92-45EF-9894-F15CA4A4917B}" destId="{8484E963-175D-4230-8313-99C2F38C65DE}" srcOrd="0" destOrd="0" presId="urn:microsoft.com/office/officeart/2008/layout/LinedList"/>
    <dgm:cxn modelId="{75845316-D677-4807-8C40-D936422D2948}" type="presOf" srcId="{031E79CB-5093-4928-A528-E52C6804807B}" destId="{2AEA9AE4-3D51-4F2E-B869-A317BF900521}" srcOrd="0" destOrd="0" presId="urn:microsoft.com/office/officeart/2008/layout/LinedList"/>
    <dgm:cxn modelId="{81D0B01B-3695-4030-8DF7-4EFCC9BA9C2E}" srcId="{67383F72-739F-4AB0-A5A3-C513260775AA}" destId="{0492FE18-BE70-4029-BEB6-B1F0E496F5D7}" srcOrd="4" destOrd="0" parTransId="{0EF387E8-8732-422D-8F3B-A5D4CF5F0D42}" sibTransId="{5C07E821-99B3-4301-9C12-3B2521ABDC7B}"/>
    <dgm:cxn modelId="{ABD2FB1C-CB8A-4E42-87D8-C753161B0F6F}" srcId="{67383F72-739F-4AB0-A5A3-C513260775AA}" destId="{90438190-448D-4350-9399-FC16CE3DC5A0}" srcOrd="5" destOrd="0" parTransId="{FFBC45E6-B310-4653-8908-8DB5F0DE463A}" sibTransId="{416BA8CE-195F-4639-9123-8F31D680283C}"/>
    <dgm:cxn modelId="{126CE021-259D-42B4-8BE2-63A0F58A4C77}" type="presOf" srcId="{0492FE18-BE70-4029-BEB6-B1F0E496F5D7}" destId="{1D1A39C8-B057-4B58-907D-063A60A0FFA2}" srcOrd="0" destOrd="0" presId="urn:microsoft.com/office/officeart/2008/layout/LinedList"/>
    <dgm:cxn modelId="{C5AC4D37-04E7-4616-8D66-81CC5494856C}" type="presOf" srcId="{6576237C-1181-47E2-BDFA-AB621789E301}" destId="{B4C930C4-A357-4E98-AFB6-38F7B5DAF9D3}" srcOrd="0" destOrd="0" presId="urn:microsoft.com/office/officeart/2008/layout/LinedList"/>
    <dgm:cxn modelId="{46D46B5E-BD9F-4543-B6F8-BBD5ED71D48A}" srcId="{67383F72-739F-4AB0-A5A3-C513260775AA}" destId="{6576237C-1181-47E2-BDFA-AB621789E301}" srcOrd="6" destOrd="0" parTransId="{636E4CDB-F395-455C-B668-FD08AC6C6C18}" sibTransId="{2092A155-3A80-443B-9A46-1A16001E19EB}"/>
    <dgm:cxn modelId="{047BE064-1B3A-43EF-B21C-046AAC783780}" type="presOf" srcId="{FC1C5278-9F95-4CEE-884E-01FA6E3F2E95}" destId="{F31501C7-39B0-48FB-A182-115AEDBF3AC9}" srcOrd="0" destOrd="0" presId="urn:microsoft.com/office/officeart/2008/layout/LinedList"/>
    <dgm:cxn modelId="{26C0924F-7DC6-498A-9839-7C829478BB82}" type="presOf" srcId="{17414FFB-680C-44F4-9A52-EE3D996FD1C7}" destId="{E32366EA-E136-40DD-83BD-ACBBEB0DA350}" srcOrd="0" destOrd="0" presId="urn:microsoft.com/office/officeart/2008/layout/LinedList"/>
    <dgm:cxn modelId="{4B5DB850-C0AF-4E01-802E-D8E7EFC9901F}" srcId="{67383F72-739F-4AB0-A5A3-C513260775AA}" destId="{557F2B9C-DC92-45EF-9894-F15CA4A4917B}" srcOrd="1" destOrd="0" parTransId="{AF215A9D-551D-48F0-B5D5-E43CA3A1A570}" sibTransId="{776DC768-2009-4578-AAE8-9CAF44FE21FD}"/>
    <dgm:cxn modelId="{5011D77A-2854-4EE9-B1A2-FBA6B70D0C47}" srcId="{67383F72-739F-4AB0-A5A3-C513260775AA}" destId="{031E79CB-5093-4928-A528-E52C6804807B}" srcOrd="3" destOrd="0" parTransId="{0BEB210A-5C72-432E-8BA5-B3192DAAAC2D}" sibTransId="{7118CBE2-B749-420B-84B5-3B5CC49E5E6E}"/>
    <dgm:cxn modelId="{F9B9BA7E-855A-407A-A87B-4C62935CE31C}" type="presOf" srcId="{67383F72-739F-4AB0-A5A3-C513260775AA}" destId="{9519BA5F-8B10-43C1-9076-9E3AA27D8E7A}" srcOrd="0" destOrd="0" presId="urn:microsoft.com/office/officeart/2008/layout/LinedList"/>
    <dgm:cxn modelId="{3EA8E9C6-A05D-4316-9B68-D6E47EF0DAAE}" srcId="{67383F72-739F-4AB0-A5A3-C513260775AA}" destId="{5AE2E59A-B5BF-4BED-A9D2-AEB735892C31}" srcOrd="0" destOrd="0" parTransId="{CF3D9EE2-5154-4107-B033-570E6BC3BC82}" sibTransId="{D038022A-A1CA-4FC8-A80E-8DA7BBE557FB}"/>
    <dgm:cxn modelId="{C1A1B8C8-6E30-41FD-B0AE-E410887CC120}" srcId="{67383F72-739F-4AB0-A5A3-C513260775AA}" destId="{17414FFB-680C-44F4-9A52-EE3D996FD1C7}" srcOrd="2" destOrd="0" parTransId="{2974BE0D-2D39-4C32-A185-7A140D1D3A83}" sibTransId="{9EACDA16-3107-4866-ADCC-60342487CF10}"/>
    <dgm:cxn modelId="{C256DCDF-E6CB-4542-AAFC-74E11F869286}" type="presOf" srcId="{90438190-448D-4350-9399-FC16CE3DC5A0}" destId="{F26187FB-BE7D-4D7B-A593-F26BFA44746E}" srcOrd="0" destOrd="0" presId="urn:microsoft.com/office/officeart/2008/layout/LinedList"/>
    <dgm:cxn modelId="{9894C7C2-72FD-4E5E-8CB1-79D9B04A0F73}" type="presParOf" srcId="{9519BA5F-8B10-43C1-9076-9E3AA27D8E7A}" destId="{890E6D1D-65EA-4E46-AE3A-1F1E04F57640}" srcOrd="0" destOrd="0" presId="urn:microsoft.com/office/officeart/2008/layout/LinedList"/>
    <dgm:cxn modelId="{B08111A6-9430-4382-B383-7438D6CBB5C3}" type="presParOf" srcId="{9519BA5F-8B10-43C1-9076-9E3AA27D8E7A}" destId="{15DBA7E2-248B-4361-BB6B-8BD9713BF6BC}" srcOrd="1" destOrd="0" presId="urn:microsoft.com/office/officeart/2008/layout/LinedList"/>
    <dgm:cxn modelId="{B14FA33A-0996-4D56-B545-718CA4A2D902}" type="presParOf" srcId="{15DBA7E2-248B-4361-BB6B-8BD9713BF6BC}" destId="{E79092F3-6030-461F-9DF6-1F21BD64B995}" srcOrd="0" destOrd="0" presId="urn:microsoft.com/office/officeart/2008/layout/LinedList"/>
    <dgm:cxn modelId="{5B4E0AB2-C213-4646-8C50-84DB57A37B72}" type="presParOf" srcId="{15DBA7E2-248B-4361-BB6B-8BD9713BF6BC}" destId="{05E1BA4C-99A3-4AE9-8CFA-97318D276365}" srcOrd="1" destOrd="0" presId="urn:microsoft.com/office/officeart/2008/layout/LinedList"/>
    <dgm:cxn modelId="{5912471E-90B1-4001-8F79-0AEB77DCDFCA}" type="presParOf" srcId="{9519BA5F-8B10-43C1-9076-9E3AA27D8E7A}" destId="{53D7F8F1-D9F2-40EA-995E-A6C8082AB058}" srcOrd="2" destOrd="0" presId="urn:microsoft.com/office/officeart/2008/layout/LinedList"/>
    <dgm:cxn modelId="{9852B846-3DC2-4070-A298-D4CB46A82BA3}" type="presParOf" srcId="{9519BA5F-8B10-43C1-9076-9E3AA27D8E7A}" destId="{D7E6FB9B-4672-4A39-905F-5A3C4D51D8BD}" srcOrd="3" destOrd="0" presId="urn:microsoft.com/office/officeart/2008/layout/LinedList"/>
    <dgm:cxn modelId="{066CA577-F663-4EFD-A67C-48BD108D6DAC}" type="presParOf" srcId="{D7E6FB9B-4672-4A39-905F-5A3C4D51D8BD}" destId="{8484E963-175D-4230-8313-99C2F38C65DE}" srcOrd="0" destOrd="0" presId="urn:microsoft.com/office/officeart/2008/layout/LinedList"/>
    <dgm:cxn modelId="{DECD011D-D513-4CE1-AADC-8907BF2A0F5C}" type="presParOf" srcId="{D7E6FB9B-4672-4A39-905F-5A3C4D51D8BD}" destId="{3456B3D8-FA0E-45BD-B3D6-15702CEB7174}" srcOrd="1" destOrd="0" presId="urn:microsoft.com/office/officeart/2008/layout/LinedList"/>
    <dgm:cxn modelId="{2720A5C3-5A8E-4CAA-B087-7C0E4446BD76}" type="presParOf" srcId="{9519BA5F-8B10-43C1-9076-9E3AA27D8E7A}" destId="{51644AB0-64A3-463F-B64D-0E0D00A2B935}" srcOrd="4" destOrd="0" presId="urn:microsoft.com/office/officeart/2008/layout/LinedList"/>
    <dgm:cxn modelId="{230973A7-887D-44ED-9FF4-01A16112A0FD}" type="presParOf" srcId="{9519BA5F-8B10-43C1-9076-9E3AA27D8E7A}" destId="{E33C3BA6-EC8C-4517-9B41-0B6363FD083E}" srcOrd="5" destOrd="0" presId="urn:microsoft.com/office/officeart/2008/layout/LinedList"/>
    <dgm:cxn modelId="{B3A4CBAF-75C5-41A7-A49F-61385EEADE5E}" type="presParOf" srcId="{E33C3BA6-EC8C-4517-9B41-0B6363FD083E}" destId="{E32366EA-E136-40DD-83BD-ACBBEB0DA350}" srcOrd="0" destOrd="0" presId="urn:microsoft.com/office/officeart/2008/layout/LinedList"/>
    <dgm:cxn modelId="{7A4FE6C5-B6EA-42FA-BF90-529627122693}" type="presParOf" srcId="{E33C3BA6-EC8C-4517-9B41-0B6363FD083E}" destId="{E5A1E584-AEF9-4ED4-B9C8-ABC8C32BBD82}" srcOrd="1" destOrd="0" presId="urn:microsoft.com/office/officeart/2008/layout/LinedList"/>
    <dgm:cxn modelId="{E10E1884-4471-4A19-80F6-DE5D0EE2BB47}" type="presParOf" srcId="{9519BA5F-8B10-43C1-9076-9E3AA27D8E7A}" destId="{F2B15710-1875-44D3-82C1-2E2CA8DB4A51}" srcOrd="6" destOrd="0" presId="urn:microsoft.com/office/officeart/2008/layout/LinedList"/>
    <dgm:cxn modelId="{9AD66C8B-C633-4A08-B298-11A26E9DE0FE}" type="presParOf" srcId="{9519BA5F-8B10-43C1-9076-9E3AA27D8E7A}" destId="{B67FE324-0D27-4FA8-B0FE-1E28B37AE222}" srcOrd="7" destOrd="0" presId="urn:microsoft.com/office/officeart/2008/layout/LinedList"/>
    <dgm:cxn modelId="{7F3549D7-6404-4122-90FA-71C73878A1EC}" type="presParOf" srcId="{B67FE324-0D27-4FA8-B0FE-1E28B37AE222}" destId="{2AEA9AE4-3D51-4F2E-B869-A317BF900521}" srcOrd="0" destOrd="0" presId="urn:microsoft.com/office/officeart/2008/layout/LinedList"/>
    <dgm:cxn modelId="{61426819-0BE0-424C-AAEE-E0062DCBED49}" type="presParOf" srcId="{B67FE324-0D27-4FA8-B0FE-1E28B37AE222}" destId="{7D5AD768-DA43-4302-A6DB-1D16D6C05557}" srcOrd="1" destOrd="0" presId="urn:microsoft.com/office/officeart/2008/layout/LinedList"/>
    <dgm:cxn modelId="{92868E6A-BC4E-4B3D-8FB2-0B90CBA03826}" type="presParOf" srcId="{9519BA5F-8B10-43C1-9076-9E3AA27D8E7A}" destId="{391D49BD-D152-44A0-ADF6-E56DD58E8040}" srcOrd="8" destOrd="0" presId="urn:microsoft.com/office/officeart/2008/layout/LinedList"/>
    <dgm:cxn modelId="{3B954075-132F-4A83-AE0E-67E02EBCB07E}" type="presParOf" srcId="{9519BA5F-8B10-43C1-9076-9E3AA27D8E7A}" destId="{39A1E673-9EAE-485F-B381-FCAC7ED74810}" srcOrd="9" destOrd="0" presId="urn:microsoft.com/office/officeart/2008/layout/LinedList"/>
    <dgm:cxn modelId="{39EB57B5-324F-4D9F-96FA-A0BAF4B87596}" type="presParOf" srcId="{39A1E673-9EAE-485F-B381-FCAC7ED74810}" destId="{1D1A39C8-B057-4B58-907D-063A60A0FFA2}" srcOrd="0" destOrd="0" presId="urn:microsoft.com/office/officeart/2008/layout/LinedList"/>
    <dgm:cxn modelId="{5BCF7AF1-B704-4396-A32E-EA38D4CD3398}" type="presParOf" srcId="{39A1E673-9EAE-485F-B381-FCAC7ED74810}" destId="{A8AC2BA1-6EEF-475F-BF21-170B1B0D94D1}" srcOrd="1" destOrd="0" presId="urn:microsoft.com/office/officeart/2008/layout/LinedList"/>
    <dgm:cxn modelId="{6D01B666-8816-4788-AC51-1A3AC2CD249A}" type="presParOf" srcId="{9519BA5F-8B10-43C1-9076-9E3AA27D8E7A}" destId="{909639C6-A67E-4666-ADD7-CDCBA04B5DA7}" srcOrd="10" destOrd="0" presId="urn:microsoft.com/office/officeart/2008/layout/LinedList"/>
    <dgm:cxn modelId="{60C0BB6C-0F7A-4575-9A87-CE26A97A4850}" type="presParOf" srcId="{9519BA5F-8B10-43C1-9076-9E3AA27D8E7A}" destId="{1B1689BE-8188-4FF2-A09B-F47D7124FF32}" srcOrd="11" destOrd="0" presId="urn:microsoft.com/office/officeart/2008/layout/LinedList"/>
    <dgm:cxn modelId="{B3C506B0-2323-4B37-8116-88AC0F42F1FE}" type="presParOf" srcId="{1B1689BE-8188-4FF2-A09B-F47D7124FF32}" destId="{F26187FB-BE7D-4D7B-A593-F26BFA44746E}" srcOrd="0" destOrd="0" presId="urn:microsoft.com/office/officeart/2008/layout/LinedList"/>
    <dgm:cxn modelId="{BD6F0828-0255-4045-B66E-5F765D6CF44D}" type="presParOf" srcId="{1B1689BE-8188-4FF2-A09B-F47D7124FF32}" destId="{EDEC6A35-8807-49FC-9462-6C1187A1A133}" srcOrd="1" destOrd="0" presId="urn:microsoft.com/office/officeart/2008/layout/LinedList"/>
    <dgm:cxn modelId="{9659106E-74A5-40D9-AD34-1946A1EC01B6}" type="presParOf" srcId="{9519BA5F-8B10-43C1-9076-9E3AA27D8E7A}" destId="{BC86C0FB-F98E-46D3-80F0-93024FEACC28}" srcOrd="12" destOrd="0" presId="urn:microsoft.com/office/officeart/2008/layout/LinedList"/>
    <dgm:cxn modelId="{E30304C5-6822-48F5-9D80-45936C45583C}" type="presParOf" srcId="{9519BA5F-8B10-43C1-9076-9E3AA27D8E7A}" destId="{F5B4EB2F-57DF-47CB-9913-029D46B827A4}" srcOrd="13" destOrd="0" presId="urn:microsoft.com/office/officeart/2008/layout/LinedList"/>
    <dgm:cxn modelId="{B5B26881-4385-4B31-961B-67BA025ADA9C}" type="presParOf" srcId="{F5B4EB2F-57DF-47CB-9913-029D46B827A4}" destId="{B4C930C4-A357-4E98-AFB6-38F7B5DAF9D3}" srcOrd="0" destOrd="0" presId="urn:microsoft.com/office/officeart/2008/layout/LinedList"/>
    <dgm:cxn modelId="{1C138930-2AD9-4241-B854-5E135EE1C264}" type="presParOf" srcId="{F5B4EB2F-57DF-47CB-9913-029D46B827A4}" destId="{9B65AA20-403A-44EA-9E94-3FD69DE5BC21}" srcOrd="1" destOrd="0" presId="urn:microsoft.com/office/officeart/2008/layout/LinedList"/>
    <dgm:cxn modelId="{9CC24B54-756D-42C5-8953-24353E04B2FD}" type="presParOf" srcId="{9519BA5F-8B10-43C1-9076-9E3AA27D8E7A}" destId="{CAEB59C7-0436-4F47-A57B-EAE6F4B39E7E}" srcOrd="14" destOrd="0" presId="urn:microsoft.com/office/officeart/2008/layout/LinedList"/>
    <dgm:cxn modelId="{A59A7982-3461-4F2D-9123-1CDF49B4D20C}" type="presParOf" srcId="{9519BA5F-8B10-43C1-9076-9E3AA27D8E7A}" destId="{0A36738B-3EB9-429C-B60B-D1CB17AC15B6}" srcOrd="15" destOrd="0" presId="urn:microsoft.com/office/officeart/2008/layout/LinedList"/>
    <dgm:cxn modelId="{432D4759-824B-4ECA-85EE-FAAAD5D303F0}" type="presParOf" srcId="{0A36738B-3EB9-429C-B60B-D1CB17AC15B6}" destId="{F31501C7-39B0-48FB-A182-115AEDBF3AC9}" srcOrd="0" destOrd="0" presId="urn:microsoft.com/office/officeart/2008/layout/LinedList"/>
    <dgm:cxn modelId="{22A50E97-A785-4A2B-A3D4-E20D4F31804C}" type="presParOf" srcId="{0A36738B-3EB9-429C-B60B-D1CB17AC15B6}" destId="{B73E2571-369F-464C-8D7F-7DCA1FF95F7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0962344-8233-4EED-AE25-55261B52987C}" type="doc">
      <dgm:prSet loTypeId="urn:microsoft.com/office/officeart/2016/7/layout/BasicLinearProcessNumbered" loCatId="process" qsTypeId="urn:microsoft.com/office/officeart/2005/8/quickstyle/simple4" qsCatId="simple" csTypeId="urn:microsoft.com/office/officeart/2005/8/colors/accent0_3" csCatId="mainScheme"/>
      <dgm:spPr/>
      <dgm:t>
        <a:bodyPr/>
        <a:lstStyle/>
        <a:p>
          <a:endParaRPr lang="en-US"/>
        </a:p>
      </dgm:t>
    </dgm:pt>
    <dgm:pt modelId="{DCE84E51-1E02-4C04-BDDC-E56C8ED26BBE}">
      <dgm:prSet/>
      <dgm:spPr/>
      <dgm:t>
        <a:bodyPr/>
        <a:lstStyle/>
        <a:p>
          <a:r>
            <a:rPr lang="en-US"/>
            <a:t>Competitor 1/Teaming Partners</a:t>
          </a:r>
        </a:p>
      </dgm:t>
    </dgm:pt>
    <dgm:pt modelId="{EB2E78D7-06AD-48F4-BFFE-12F9A57FA4B6}" type="parTrans" cxnId="{4D7115BE-0F90-4AFB-9543-FC30240E5281}">
      <dgm:prSet/>
      <dgm:spPr/>
      <dgm:t>
        <a:bodyPr/>
        <a:lstStyle/>
        <a:p>
          <a:endParaRPr lang="en-US"/>
        </a:p>
      </dgm:t>
    </dgm:pt>
    <dgm:pt modelId="{2B1BB4BB-8EDB-4652-9DF9-E106F26ADF71}" type="sibTrans" cxnId="{4D7115BE-0F90-4AFB-9543-FC30240E5281}">
      <dgm:prSet phldrT="1" phldr="0"/>
      <dgm:spPr/>
      <dgm:t>
        <a:bodyPr/>
        <a:lstStyle/>
        <a:p>
          <a:r>
            <a:rPr lang="en-US"/>
            <a:t>1</a:t>
          </a:r>
        </a:p>
      </dgm:t>
    </dgm:pt>
    <dgm:pt modelId="{716690C6-7533-4A57-9583-A485F7DAD081}">
      <dgm:prSet/>
      <dgm:spPr/>
      <dgm:t>
        <a:bodyPr/>
        <a:lstStyle/>
        <a:p>
          <a:r>
            <a:rPr lang="en-US"/>
            <a:t>Name</a:t>
          </a:r>
        </a:p>
      </dgm:t>
    </dgm:pt>
    <dgm:pt modelId="{CC1065D3-40BD-4453-AC0B-E177A67F2720}" type="parTrans" cxnId="{334946AC-FCF1-4CBB-AE4C-42BDDA9A26BA}">
      <dgm:prSet/>
      <dgm:spPr/>
      <dgm:t>
        <a:bodyPr/>
        <a:lstStyle/>
        <a:p>
          <a:endParaRPr lang="en-US"/>
        </a:p>
      </dgm:t>
    </dgm:pt>
    <dgm:pt modelId="{54D5C43B-9E61-41B2-8ACC-065E4BFAF947}" type="sibTrans" cxnId="{334946AC-FCF1-4CBB-AE4C-42BDDA9A26BA}">
      <dgm:prSet/>
      <dgm:spPr/>
      <dgm:t>
        <a:bodyPr/>
        <a:lstStyle/>
        <a:p>
          <a:endParaRPr lang="en-US"/>
        </a:p>
      </dgm:t>
    </dgm:pt>
    <dgm:pt modelId="{68BC5EEE-A48E-461B-9395-83EA29B343FD}">
      <dgm:prSet/>
      <dgm:spPr/>
      <dgm:t>
        <a:bodyPr/>
        <a:lstStyle/>
        <a:p>
          <a:r>
            <a:rPr lang="en-US"/>
            <a:t>Name </a:t>
          </a:r>
        </a:p>
      </dgm:t>
    </dgm:pt>
    <dgm:pt modelId="{D3D8AED8-AD68-4BFB-929A-9C255CA1ED61}" type="parTrans" cxnId="{30BCF0D9-3066-4D91-B812-BED97F0877E5}">
      <dgm:prSet/>
      <dgm:spPr/>
      <dgm:t>
        <a:bodyPr/>
        <a:lstStyle/>
        <a:p>
          <a:endParaRPr lang="en-US"/>
        </a:p>
      </dgm:t>
    </dgm:pt>
    <dgm:pt modelId="{DDBA318D-B0E0-4BA9-8012-6CE71E825FCA}" type="sibTrans" cxnId="{30BCF0D9-3066-4D91-B812-BED97F0877E5}">
      <dgm:prSet/>
      <dgm:spPr/>
      <dgm:t>
        <a:bodyPr/>
        <a:lstStyle/>
        <a:p>
          <a:endParaRPr lang="en-US"/>
        </a:p>
      </dgm:t>
    </dgm:pt>
    <dgm:pt modelId="{A72AEC8B-6290-40D9-AA73-CEF700B2F3E8}">
      <dgm:prSet/>
      <dgm:spPr/>
      <dgm:t>
        <a:bodyPr/>
        <a:lstStyle/>
        <a:p>
          <a:r>
            <a:rPr lang="en-US"/>
            <a:t>Name </a:t>
          </a:r>
        </a:p>
      </dgm:t>
    </dgm:pt>
    <dgm:pt modelId="{693E055E-F5C9-4500-86B7-7974038836F7}" type="parTrans" cxnId="{9E9C2CB7-6310-4BE8-9F9E-109736B7EB20}">
      <dgm:prSet/>
      <dgm:spPr/>
      <dgm:t>
        <a:bodyPr/>
        <a:lstStyle/>
        <a:p>
          <a:endParaRPr lang="en-US"/>
        </a:p>
      </dgm:t>
    </dgm:pt>
    <dgm:pt modelId="{00CBA4A7-AE6E-4BB9-B0B7-9828DDAC0FFF}" type="sibTrans" cxnId="{9E9C2CB7-6310-4BE8-9F9E-109736B7EB20}">
      <dgm:prSet/>
      <dgm:spPr/>
      <dgm:t>
        <a:bodyPr/>
        <a:lstStyle/>
        <a:p>
          <a:endParaRPr lang="en-US"/>
        </a:p>
      </dgm:t>
    </dgm:pt>
    <dgm:pt modelId="{67B4C216-976F-4AEE-BB7F-A0B3A264640B}">
      <dgm:prSet/>
      <dgm:spPr/>
      <dgm:t>
        <a:bodyPr/>
        <a:lstStyle/>
        <a:p>
          <a:r>
            <a:rPr lang="en-US"/>
            <a:t>Name</a:t>
          </a:r>
        </a:p>
      </dgm:t>
    </dgm:pt>
    <dgm:pt modelId="{63D5DA9B-11F1-43CA-967C-D6415A4F7522}" type="parTrans" cxnId="{9829CAA4-0005-42FE-8FDC-881FF252E7C4}">
      <dgm:prSet/>
      <dgm:spPr/>
      <dgm:t>
        <a:bodyPr/>
        <a:lstStyle/>
        <a:p>
          <a:endParaRPr lang="en-US"/>
        </a:p>
      </dgm:t>
    </dgm:pt>
    <dgm:pt modelId="{E81A3C01-96A9-41BA-B37A-FA13F9A0D005}" type="sibTrans" cxnId="{9829CAA4-0005-42FE-8FDC-881FF252E7C4}">
      <dgm:prSet/>
      <dgm:spPr/>
      <dgm:t>
        <a:bodyPr/>
        <a:lstStyle/>
        <a:p>
          <a:endParaRPr lang="en-US"/>
        </a:p>
      </dgm:t>
    </dgm:pt>
    <dgm:pt modelId="{625F7FE0-4214-4DC0-94C3-A96340409143}">
      <dgm:prSet/>
      <dgm:spPr/>
      <dgm:t>
        <a:bodyPr/>
        <a:lstStyle/>
        <a:p>
          <a:r>
            <a:rPr lang="en-US"/>
            <a:t>Competitor 2/Teaming Partners</a:t>
          </a:r>
        </a:p>
      </dgm:t>
    </dgm:pt>
    <dgm:pt modelId="{A13B2FC3-FBC9-447F-B2C4-3C3E74F339E4}" type="parTrans" cxnId="{811E7E6F-86FF-454F-B8DC-FC7C91537A48}">
      <dgm:prSet/>
      <dgm:spPr/>
      <dgm:t>
        <a:bodyPr/>
        <a:lstStyle/>
        <a:p>
          <a:endParaRPr lang="en-US"/>
        </a:p>
      </dgm:t>
    </dgm:pt>
    <dgm:pt modelId="{C133A5D0-749B-4C4D-81F4-557F62CE49DB}" type="sibTrans" cxnId="{811E7E6F-86FF-454F-B8DC-FC7C91537A48}">
      <dgm:prSet phldrT="2" phldr="0"/>
      <dgm:spPr/>
      <dgm:t>
        <a:bodyPr/>
        <a:lstStyle/>
        <a:p>
          <a:r>
            <a:rPr lang="en-US"/>
            <a:t>2</a:t>
          </a:r>
        </a:p>
      </dgm:t>
    </dgm:pt>
    <dgm:pt modelId="{616B83E0-F007-4096-8DF0-70E2FFE029CD}">
      <dgm:prSet/>
      <dgm:spPr/>
      <dgm:t>
        <a:bodyPr/>
        <a:lstStyle/>
        <a:p>
          <a:r>
            <a:rPr lang="en-US"/>
            <a:t>Name</a:t>
          </a:r>
        </a:p>
      </dgm:t>
    </dgm:pt>
    <dgm:pt modelId="{93616A86-5921-4824-A991-53A7DAC00499}" type="parTrans" cxnId="{EA96B76F-3995-462D-9227-87341C2BB507}">
      <dgm:prSet/>
      <dgm:spPr/>
      <dgm:t>
        <a:bodyPr/>
        <a:lstStyle/>
        <a:p>
          <a:endParaRPr lang="en-US"/>
        </a:p>
      </dgm:t>
    </dgm:pt>
    <dgm:pt modelId="{1C181739-F41D-4E1B-AB39-8F7BDEEB1284}" type="sibTrans" cxnId="{EA96B76F-3995-462D-9227-87341C2BB507}">
      <dgm:prSet/>
      <dgm:spPr/>
      <dgm:t>
        <a:bodyPr/>
        <a:lstStyle/>
        <a:p>
          <a:endParaRPr lang="en-US"/>
        </a:p>
      </dgm:t>
    </dgm:pt>
    <dgm:pt modelId="{172A550B-DADC-4B77-98D9-65934590D6F6}">
      <dgm:prSet/>
      <dgm:spPr/>
      <dgm:t>
        <a:bodyPr/>
        <a:lstStyle/>
        <a:p>
          <a:r>
            <a:rPr lang="en-US"/>
            <a:t>Name </a:t>
          </a:r>
        </a:p>
      </dgm:t>
    </dgm:pt>
    <dgm:pt modelId="{134C20E3-2AA7-4AAE-B36F-B34F112FC9C9}" type="parTrans" cxnId="{00C51528-DFE1-49AF-9D2C-2C186B7B35A8}">
      <dgm:prSet/>
      <dgm:spPr/>
      <dgm:t>
        <a:bodyPr/>
        <a:lstStyle/>
        <a:p>
          <a:endParaRPr lang="en-US"/>
        </a:p>
      </dgm:t>
    </dgm:pt>
    <dgm:pt modelId="{E49FD026-2C89-4F2E-BEDE-6090DF75B582}" type="sibTrans" cxnId="{00C51528-DFE1-49AF-9D2C-2C186B7B35A8}">
      <dgm:prSet/>
      <dgm:spPr/>
      <dgm:t>
        <a:bodyPr/>
        <a:lstStyle/>
        <a:p>
          <a:endParaRPr lang="en-US"/>
        </a:p>
      </dgm:t>
    </dgm:pt>
    <dgm:pt modelId="{9D9B17A3-6D5A-4C63-837B-5280BDB25A35}">
      <dgm:prSet/>
      <dgm:spPr/>
      <dgm:t>
        <a:bodyPr/>
        <a:lstStyle/>
        <a:p>
          <a:r>
            <a:rPr lang="en-US"/>
            <a:t>Name </a:t>
          </a:r>
        </a:p>
      </dgm:t>
    </dgm:pt>
    <dgm:pt modelId="{0C0D1AA1-D55F-4CD9-B7FF-F9F7222E2D7B}" type="parTrans" cxnId="{E96F804A-CADB-46FB-8933-8B280491F604}">
      <dgm:prSet/>
      <dgm:spPr/>
      <dgm:t>
        <a:bodyPr/>
        <a:lstStyle/>
        <a:p>
          <a:endParaRPr lang="en-US"/>
        </a:p>
      </dgm:t>
    </dgm:pt>
    <dgm:pt modelId="{CF24ED9B-B28A-4B98-874A-F6191D3E1BF4}" type="sibTrans" cxnId="{E96F804A-CADB-46FB-8933-8B280491F604}">
      <dgm:prSet/>
      <dgm:spPr/>
      <dgm:t>
        <a:bodyPr/>
        <a:lstStyle/>
        <a:p>
          <a:endParaRPr lang="en-US"/>
        </a:p>
      </dgm:t>
    </dgm:pt>
    <dgm:pt modelId="{06E24211-DCF7-4855-B6EC-2F27647A7D2C}">
      <dgm:prSet/>
      <dgm:spPr/>
      <dgm:t>
        <a:bodyPr/>
        <a:lstStyle/>
        <a:p>
          <a:r>
            <a:rPr lang="en-US"/>
            <a:t>Name</a:t>
          </a:r>
        </a:p>
      </dgm:t>
    </dgm:pt>
    <dgm:pt modelId="{6D34F50B-1850-4ED0-9E22-B1FCE39245FE}" type="parTrans" cxnId="{AE56F3C2-5B1F-4F69-BF88-D757E29613BC}">
      <dgm:prSet/>
      <dgm:spPr/>
      <dgm:t>
        <a:bodyPr/>
        <a:lstStyle/>
        <a:p>
          <a:endParaRPr lang="en-US"/>
        </a:p>
      </dgm:t>
    </dgm:pt>
    <dgm:pt modelId="{BB567A2F-A749-49AA-99E6-BE91AA4C582F}" type="sibTrans" cxnId="{AE56F3C2-5B1F-4F69-BF88-D757E29613BC}">
      <dgm:prSet/>
      <dgm:spPr/>
      <dgm:t>
        <a:bodyPr/>
        <a:lstStyle/>
        <a:p>
          <a:endParaRPr lang="en-US"/>
        </a:p>
      </dgm:t>
    </dgm:pt>
    <dgm:pt modelId="{4E138727-B032-4D6F-894A-0822929AF46B}">
      <dgm:prSet/>
      <dgm:spPr/>
      <dgm:t>
        <a:bodyPr/>
        <a:lstStyle/>
        <a:p>
          <a:r>
            <a:rPr lang="en-US"/>
            <a:t>Competitor 3/Teaming Partners</a:t>
          </a:r>
        </a:p>
      </dgm:t>
    </dgm:pt>
    <dgm:pt modelId="{8A145BE4-5B6A-419F-B07F-FA59C8C49FF4}" type="parTrans" cxnId="{374ED29C-45BB-48D2-8A99-A7FC445B3755}">
      <dgm:prSet/>
      <dgm:spPr/>
      <dgm:t>
        <a:bodyPr/>
        <a:lstStyle/>
        <a:p>
          <a:endParaRPr lang="en-US"/>
        </a:p>
      </dgm:t>
    </dgm:pt>
    <dgm:pt modelId="{5DCA53CC-6A71-4E63-B0D0-AEFB5C454C8D}" type="sibTrans" cxnId="{374ED29C-45BB-48D2-8A99-A7FC445B3755}">
      <dgm:prSet phldrT="3" phldr="0"/>
      <dgm:spPr/>
      <dgm:t>
        <a:bodyPr/>
        <a:lstStyle/>
        <a:p>
          <a:r>
            <a:rPr lang="en-US"/>
            <a:t>3</a:t>
          </a:r>
        </a:p>
      </dgm:t>
    </dgm:pt>
    <dgm:pt modelId="{6C3BCAD8-D515-49AB-9AE7-D3FA8F8A5177}">
      <dgm:prSet/>
      <dgm:spPr/>
      <dgm:t>
        <a:bodyPr/>
        <a:lstStyle/>
        <a:p>
          <a:r>
            <a:rPr lang="en-US"/>
            <a:t>Name</a:t>
          </a:r>
        </a:p>
      </dgm:t>
    </dgm:pt>
    <dgm:pt modelId="{434E8FED-93C1-4500-9084-B977EBEAFA06}" type="parTrans" cxnId="{4251ECBF-0DBE-49E2-BE7B-25F741782CC3}">
      <dgm:prSet/>
      <dgm:spPr/>
      <dgm:t>
        <a:bodyPr/>
        <a:lstStyle/>
        <a:p>
          <a:endParaRPr lang="en-US"/>
        </a:p>
      </dgm:t>
    </dgm:pt>
    <dgm:pt modelId="{D784634C-4691-4507-BCFF-0487261508C7}" type="sibTrans" cxnId="{4251ECBF-0DBE-49E2-BE7B-25F741782CC3}">
      <dgm:prSet/>
      <dgm:spPr/>
      <dgm:t>
        <a:bodyPr/>
        <a:lstStyle/>
        <a:p>
          <a:endParaRPr lang="en-US"/>
        </a:p>
      </dgm:t>
    </dgm:pt>
    <dgm:pt modelId="{1E9622E8-573A-4637-BAFE-EFB61C3B8CB8}">
      <dgm:prSet/>
      <dgm:spPr/>
      <dgm:t>
        <a:bodyPr/>
        <a:lstStyle/>
        <a:p>
          <a:r>
            <a:rPr lang="en-US"/>
            <a:t>Name </a:t>
          </a:r>
        </a:p>
      </dgm:t>
    </dgm:pt>
    <dgm:pt modelId="{08847776-6BC5-420D-9313-278F46193AFD}" type="parTrans" cxnId="{24F4891B-380C-497D-8E0A-00929A8C2ED3}">
      <dgm:prSet/>
      <dgm:spPr/>
      <dgm:t>
        <a:bodyPr/>
        <a:lstStyle/>
        <a:p>
          <a:endParaRPr lang="en-US"/>
        </a:p>
      </dgm:t>
    </dgm:pt>
    <dgm:pt modelId="{C170B3C2-59C3-4C34-800D-3D6C16DE6908}" type="sibTrans" cxnId="{24F4891B-380C-497D-8E0A-00929A8C2ED3}">
      <dgm:prSet/>
      <dgm:spPr/>
      <dgm:t>
        <a:bodyPr/>
        <a:lstStyle/>
        <a:p>
          <a:endParaRPr lang="en-US"/>
        </a:p>
      </dgm:t>
    </dgm:pt>
    <dgm:pt modelId="{EE2FC1C8-F31D-4687-AE35-63993EB77DC3}">
      <dgm:prSet/>
      <dgm:spPr/>
      <dgm:t>
        <a:bodyPr/>
        <a:lstStyle/>
        <a:p>
          <a:r>
            <a:rPr lang="en-US"/>
            <a:t>Name </a:t>
          </a:r>
        </a:p>
      </dgm:t>
    </dgm:pt>
    <dgm:pt modelId="{A2DDF482-33D5-4B62-B643-C4EB3B03DEA9}" type="parTrans" cxnId="{8C758C59-9C3D-4316-8469-23A1FBBF2758}">
      <dgm:prSet/>
      <dgm:spPr/>
      <dgm:t>
        <a:bodyPr/>
        <a:lstStyle/>
        <a:p>
          <a:endParaRPr lang="en-US"/>
        </a:p>
      </dgm:t>
    </dgm:pt>
    <dgm:pt modelId="{F332AB36-2B82-4EE8-82BF-0C061866C7A3}" type="sibTrans" cxnId="{8C758C59-9C3D-4316-8469-23A1FBBF2758}">
      <dgm:prSet/>
      <dgm:spPr/>
      <dgm:t>
        <a:bodyPr/>
        <a:lstStyle/>
        <a:p>
          <a:endParaRPr lang="en-US"/>
        </a:p>
      </dgm:t>
    </dgm:pt>
    <dgm:pt modelId="{60DDA6DE-3FDF-4751-937D-1FEB01A0EF53}">
      <dgm:prSet/>
      <dgm:spPr/>
      <dgm:t>
        <a:bodyPr/>
        <a:lstStyle/>
        <a:p>
          <a:r>
            <a:rPr lang="en-US"/>
            <a:t>Name</a:t>
          </a:r>
        </a:p>
      </dgm:t>
    </dgm:pt>
    <dgm:pt modelId="{B3A1F7F4-FF45-4BB6-B902-C026F1951705}" type="parTrans" cxnId="{5E2E95CD-6007-464C-BB5E-96186671DA57}">
      <dgm:prSet/>
      <dgm:spPr/>
      <dgm:t>
        <a:bodyPr/>
        <a:lstStyle/>
        <a:p>
          <a:endParaRPr lang="en-US"/>
        </a:p>
      </dgm:t>
    </dgm:pt>
    <dgm:pt modelId="{549F95B9-DCD7-45F1-93AF-D03F87630E18}" type="sibTrans" cxnId="{5E2E95CD-6007-464C-BB5E-96186671DA57}">
      <dgm:prSet/>
      <dgm:spPr/>
      <dgm:t>
        <a:bodyPr/>
        <a:lstStyle/>
        <a:p>
          <a:endParaRPr lang="en-US"/>
        </a:p>
      </dgm:t>
    </dgm:pt>
    <dgm:pt modelId="{D8926F09-5D93-43DA-B13B-658E467B126D}" type="pres">
      <dgm:prSet presAssocID="{90962344-8233-4EED-AE25-55261B52987C}" presName="Name0" presStyleCnt="0">
        <dgm:presLayoutVars>
          <dgm:animLvl val="lvl"/>
          <dgm:resizeHandles val="exact"/>
        </dgm:presLayoutVars>
      </dgm:prSet>
      <dgm:spPr/>
    </dgm:pt>
    <dgm:pt modelId="{C22D9BA7-67E7-4DD6-8B11-0EADAD1574F3}" type="pres">
      <dgm:prSet presAssocID="{DCE84E51-1E02-4C04-BDDC-E56C8ED26BBE}" presName="compositeNode" presStyleCnt="0">
        <dgm:presLayoutVars>
          <dgm:bulletEnabled val="1"/>
        </dgm:presLayoutVars>
      </dgm:prSet>
      <dgm:spPr/>
    </dgm:pt>
    <dgm:pt modelId="{004AA10F-4143-4F61-9CDB-95E9F615C075}" type="pres">
      <dgm:prSet presAssocID="{DCE84E51-1E02-4C04-BDDC-E56C8ED26BBE}" presName="bgRect" presStyleLbl="bgAccFollowNode1" presStyleIdx="0" presStyleCnt="3"/>
      <dgm:spPr/>
    </dgm:pt>
    <dgm:pt modelId="{F0451D85-3C07-473A-9512-6D20A2143627}" type="pres">
      <dgm:prSet presAssocID="{2B1BB4BB-8EDB-4652-9DF9-E106F26ADF71}" presName="sibTransNodeCircle" presStyleLbl="alignNode1" presStyleIdx="0" presStyleCnt="6">
        <dgm:presLayoutVars>
          <dgm:chMax val="0"/>
          <dgm:bulletEnabled/>
        </dgm:presLayoutVars>
      </dgm:prSet>
      <dgm:spPr/>
    </dgm:pt>
    <dgm:pt modelId="{118BABD4-5DB9-4C7D-A274-E9D082428079}" type="pres">
      <dgm:prSet presAssocID="{DCE84E51-1E02-4C04-BDDC-E56C8ED26BBE}" presName="bottomLine" presStyleLbl="alignNode1" presStyleIdx="1" presStyleCnt="6">
        <dgm:presLayoutVars/>
      </dgm:prSet>
      <dgm:spPr/>
    </dgm:pt>
    <dgm:pt modelId="{A8DEAFE8-81D7-42D3-92DD-11E887142AB5}" type="pres">
      <dgm:prSet presAssocID="{DCE84E51-1E02-4C04-BDDC-E56C8ED26BBE}" presName="nodeText" presStyleLbl="bgAccFollowNode1" presStyleIdx="0" presStyleCnt="3">
        <dgm:presLayoutVars>
          <dgm:bulletEnabled val="1"/>
        </dgm:presLayoutVars>
      </dgm:prSet>
      <dgm:spPr/>
    </dgm:pt>
    <dgm:pt modelId="{2084CEE4-A3C0-465A-9CDF-2A025395F5C6}" type="pres">
      <dgm:prSet presAssocID="{2B1BB4BB-8EDB-4652-9DF9-E106F26ADF71}" presName="sibTrans" presStyleCnt="0"/>
      <dgm:spPr/>
    </dgm:pt>
    <dgm:pt modelId="{207D2AE8-F88B-4E6D-AB03-ED71EFE295C7}" type="pres">
      <dgm:prSet presAssocID="{625F7FE0-4214-4DC0-94C3-A96340409143}" presName="compositeNode" presStyleCnt="0">
        <dgm:presLayoutVars>
          <dgm:bulletEnabled val="1"/>
        </dgm:presLayoutVars>
      </dgm:prSet>
      <dgm:spPr/>
    </dgm:pt>
    <dgm:pt modelId="{B4732733-902D-4F8E-B6E9-67FADCC38210}" type="pres">
      <dgm:prSet presAssocID="{625F7FE0-4214-4DC0-94C3-A96340409143}" presName="bgRect" presStyleLbl="bgAccFollowNode1" presStyleIdx="1" presStyleCnt="3"/>
      <dgm:spPr/>
    </dgm:pt>
    <dgm:pt modelId="{34C55775-1204-4E8C-BA91-F687D64B6579}" type="pres">
      <dgm:prSet presAssocID="{C133A5D0-749B-4C4D-81F4-557F62CE49DB}" presName="sibTransNodeCircle" presStyleLbl="alignNode1" presStyleIdx="2" presStyleCnt="6">
        <dgm:presLayoutVars>
          <dgm:chMax val="0"/>
          <dgm:bulletEnabled/>
        </dgm:presLayoutVars>
      </dgm:prSet>
      <dgm:spPr/>
    </dgm:pt>
    <dgm:pt modelId="{81265DAF-FB8F-4539-821F-01191982E131}" type="pres">
      <dgm:prSet presAssocID="{625F7FE0-4214-4DC0-94C3-A96340409143}" presName="bottomLine" presStyleLbl="alignNode1" presStyleIdx="3" presStyleCnt="6">
        <dgm:presLayoutVars/>
      </dgm:prSet>
      <dgm:spPr/>
    </dgm:pt>
    <dgm:pt modelId="{BFE12074-42AA-4B95-8DD7-88DA00EA43A0}" type="pres">
      <dgm:prSet presAssocID="{625F7FE0-4214-4DC0-94C3-A96340409143}" presName="nodeText" presStyleLbl="bgAccFollowNode1" presStyleIdx="1" presStyleCnt="3">
        <dgm:presLayoutVars>
          <dgm:bulletEnabled val="1"/>
        </dgm:presLayoutVars>
      </dgm:prSet>
      <dgm:spPr/>
    </dgm:pt>
    <dgm:pt modelId="{3FAE5CF6-F37C-4C15-B234-4AD660F8BDF7}" type="pres">
      <dgm:prSet presAssocID="{C133A5D0-749B-4C4D-81F4-557F62CE49DB}" presName="sibTrans" presStyleCnt="0"/>
      <dgm:spPr/>
    </dgm:pt>
    <dgm:pt modelId="{2EAD7201-6E34-48A7-A2BC-E4FF18D42624}" type="pres">
      <dgm:prSet presAssocID="{4E138727-B032-4D6F-894A-0822929AF46B}" presName="compositeNode" presStyleCnt="0">
        <dgm:presLayoutVars>
          <dgm:bulletEnabled val="1"/>
        </dgm:presLayoutVars>
      </dgm:prSet>
      <dgm:spPr/>
    </dgm:pt>
    <dgm:pt modelId="{DCF0305B-52E3-47FA-9DF5-3E9A164B4CFE}" type="pres">
      <dgm:prSet presAssocID="{4E138727-B032-4D6F-894A-0822929AF46B}" presName="bgRect" presStyleLbl="bgAccFollowNode1" presStyleIdx="2" presStyleCnt="3"/>
      <dgm:spPr/>
    </dgm:pt>
    <dgm:pt modelId="{F9303750-3357-47AC-9ECD-F8B6FBE509CC}" type="pres">
      <dgm:prSet presAssocID="{5DCA53CC-6A71-4E63-B0D0-AEFB5C454C8D}" presName="sibTransNodeCircle" presStyleLbl="alignNode1" presStyleIdx="4" presStyleCnt="6">
        <dgm:presLayoutVars>
          <dgm:chMax val="0"/>
          <dgm:bulletEnabled/>
        </dgm:presLayoutVars>
      </dgm:prSet>
      <dgm:spPr/>
    </dgm:pt>
    <dgm:pt modelId="{02F2CA86-489E-4AD8-A1A9-E22D4D52C488}" type="pres">
      <dgm:prSet presAssocID="{4E138727-B032-4D6F-894A-0822929AF46B}" presName="bottomLine" presStyleLbl="alignNode1" presStyleIdx="5" presStyleCnt="6">
        <dgm:presLayoutVars/>
      </dgm:prSet>
      <dgm:spPr/>
    </dgm:pt>
    <dgm:pt modelId="{C915A7D1-DAB0-4460-9A9A-28E6CD32AE18}" type="pres">
      <dgm:prSet presAssocID="{4E138727-B032-4D6F-894A-0822929AF46B}" presName="nodeText" presStyleLbl="bgAccFollowNode1" presStyleIdx="2" presStyleCnt="3">
        <dgm:presLayoutVars>
          <dgm:bulletEnabled val="1"/>
        </dgm:presLayoutVars>
      </dgm:prSet>
      <dgm:spPr/>
    </dgm:pt>
  </dgm:ptLst>
  <dgm:cxnLst>
    <dgm:cxn modelId="{75CAFC08-3C0B-4FAF-8E40-1B8ACAB65589}" type="presOf" srcId="{EE2FC1C8-F31D-4687-AE35-63993EB77DC3}" destId="{C915A7D1-DAB0-4460-9A9A-28E6CD32AE18}" srcOrd="0" destOrd="3" presId="urn:microsoft.com/office/officeart/2016/7/layout/BasicLinearProcessNumbered"/>
    <dgm:cxn modelId="{159F7C0F-B3EF-4368-9910-A2DA8BF51D41}" type="presOf" srcId="{716690C6-7533-4A57-9583-A485F7DAD081}" destId="{A8DEAFE8-81D7-42D3-92DD-11E887142AB5}" srcOrd="0" destOrd="1" presId="urn:microsoft.com/office/officeart/2016/7/layout/BasicLinearProcessNumbered"/>
    <dgm:cxn modelId="{24F4891B-380C-497D-8E0A-00929A8C2ED3}" srcId="{4E138727-B032-4D6F-894A-0822929AF46B}" destId="{1E9622E8-573A-4637-BAFE-EFB61C3B8CB8}" srcOrd="1" destOrd="0" parTransId="{08847776-6BC5-420D-9313-278F46193AFD}" sibTransId="{C170B3C2-59C3-4C34-800D-3D6C16DE6908}"/>
    <dgm:cxn modelId="{C09D3B21-0B05-49E4-8176-954ACF8B2679}" type="presOf" srcId="{9D9B17A3-6D5A-4C63-837B-5280BDB25A35}" destId="{BFE12074-42AA-4B95-8DD7-88DA00EA43A0}" srcOrd="0" destOrd="3" presId="urn:microsoft.com/office/officeart/2016/7/layout/BasicLinearProcessNumbered"/>
    <dgm:cxn modelId="{00C51528-DFE1-49AF-9D2C-2C186B7B35A8}" srcId="{625F7FE0-4214-4DC0-94C3-A96340409143}" destId="{172A550B-DADC-4B77-98D9-65934590D6F6}" srcOrd="1" destOrd="0" parTransId="{134C20E3-2AA7-4AAE-B36F-B34F112FC9C9}" sibTransId="{E49FD026-2C89-4F2E-BEDE-6090DF75B582}"/>
    <dgm:cxn modelId="{5C926745-4D3D-49C3-A3D3-CC95EB8FFC2A}" type="presOf" srcId="{625F7FE0-4214-4DC0-94C3-A96340409143}" destId="{B4732733-902D-4F8E-B6E9-67FADCC38210}" srcOrd="0" destOrd="0" presId="urn:microsoft.com/office/officeart/2016/7/layout/BasicLinearProcessNumbered"/>
    <dgm:cxn modelId="{3ACACC46-D855-4D2B-AD03-D231ECE3AE5A}" type="presOf" srcId="{67B4C216-976F-4AEE-BB7F-A0B3A264640B}" destId="{A8DEAFE8-81D7-42D3-92DD-11E887142AB5}" srcOrd="0" destOrd="4" presId="urn:microsoft.com/office/officeart/2016/7/layout/BasicLinearProcessNumbered"/>
    <dgm:cxn modelId="{E96F804A-CADB-46FB-8933-8B280491F604}" srcId="{625F7FE0-4214-4DC0-94C3-A96340409143}" destId="{9D9B17A3-6D5A-4C63-837B-5280BDB25A35}" srcOrd="2" destOrd="0" parTransId="{0C0D1AA1-D55F-4CD9-B7FF-F9F7222E2D7B}" sibTransId="{CF24ED9B-B28A-4B98-874A-F6191D3E1BF4}"/>
    <dgm:cxn modelId="{2684CB6A-B777-4ABD-8292-58048E5D01B8}" type="presOf" srcId="{60DDA6DE-3FDF-4751-937D-1FEB01A0EF53}" destId="{C915A7D1-DAB0-4460-9A9A-28E6CD32AE18}" srcOrd="0" destOrd="4" presId="urn:microsoft.com/office/officeart/2016/7/layout/BasicLinearProcessNumbered"/>
    <dgm:cxn modelId="{B0AF504D-FA9C-424F-A644-24CEF46D089F}" type="presOf" srcId="{68BC5EEE-A48E-461B-9395-83EA29B343FD}" destId="{A8DEAFE8-81D7-42D3-92DD-11E887142AB5}" srcOrd="0" destOrd="2" presId="urn:microsoft.com/office/officeart/2016/7/layout/BasicLinearProcessNumbered"/>
    <dgm:cxn modelId="{811E7E6F-86FF-454F-B8DC-FC7C91537A48}" srcId="{90962344-8233-4EED-AE25-55261B52987C}" destId="{625F7FE0-4214-4DC0-94C3-A96340409143}" srcOrd="1" destOrd="0" parTransId="{A13B2FC3-FBC9-447F-B2C4-3C3E74F339E4}" sibTransId="{C133A5D0-749B-4C4D-81F4-557F62CE49DB}"/>
    <dgm:cxn modelId="{EA96B76F-3995-462D-9227-87341C2BB507}" srcId="{625F7FE0-4214-4DC0-94C3-A96340409143}" destId="{616B83E0-F007-4096-8DF0-70E2FFE029CD}" srcOrd="0" destOrd="0" parTransId="{93616A86-5921-4824-A991-53A7DAC00499}" sibTransId="{1C181739-F41D-4E1B-AB39-8F7BDEEB1284}"/>
    <dgm:cxn modelId="{F9140474-2908-46FB-BD00-BED06016BCBD}" type="presOf" srcId="{06E24211-DCF7-4855-B6EC-2F27647A7D2C}" destId="{BFE12074-42AA-4B95-8DD7-88DA00EA43A0}" srcOrd="0" destOrd="4" presId="urn:microsoft.com/office/officeart/2016/7/layout/BasicLinearProcessNumbered"/>
    <dgm:cxn modelId="{A55C9876-FF4F-473E-A80C-D140D7AFD1C5}" type="presOf" srcId="{2B1BB4BB-8EDB-4652-9DF9-E106F26ADF71}" destId="{F0451D85-3C07-473A-9512-6D20A2143627}" srcOrd="0" destOrd="0" presId="urn:microsoft.com/office/officeart/2016/7/layout/BasicLinearProcessNumbered"/>
    <dgm:cxn modelId="{8C758C59-9C3D-4316-8469-23A1FBBF2758}" srcId="{4E138727-B032-4D6F-894A-0822929AF46B}" destId="{EE2FC1C8-F31D-4687-AE35-63993EB77DC3}" srcOrd="2" destOrd="0" parTransId="{A2DDF482-33D5-4B62-B643-C4EB3B03DEA9}" sibTransId="{F332AB36-2B82-4EE8-82BF-0C061866C7A3}"/>
    <dgm:cxn modelId="{BDD75C80-77E6-461B-8EB8-B7F67AE1D33F}" type="presOf" srcId="{A72AEC8B-6290-40D9-AA73-CEF700B2F3E8}" destId="{A8DEAFE8-81D7-42D3-92DD-11E887142AB5}" srcOrd="0" destOrd="3" presId="urn:microsoft.com/office/officeart/2016/7/layout/BasicLinearProcessNumbered"/>
    <dgm:cxn modelId="{2C17D886-4C84-45B4-B5C2-440A3D676619}" type="presOf" srcId="{4E138727-B032-4D6F-894A-0822929AF46B}" destId="{C915A7D1-DAB0-4460-9A9A-28E6CD32AE18}" srcOrd="1" destOrd="0" presId="urn:microsoft.com/office/officeart/2016/7/layout/BasicLinearProcessNumbered"/>
    <dgm:cxn modelId="{9CE19F8C-8817-4D80-A042-3106610B83D0}" type="presOf" srcId="{616B83E0-F007-4096-8DF0-70E2FFE029CD}" destId="{BFE12074-42AA-4B95-8DD7-88DA00EA43A0}" srcOrd="0" destOrd="1" presId="urn:microsoft.com/office/officeart/2016/7/layout/BasicLinearProcessNumbered"/>
    <dgm:cxn modelId="{EE456E91-1A25-492E-8F46-C9E4B39AF13E}" type="presOf" srcId="{DCE84E51-1E02-4C04-BDDC-E56C8ED26BBE}" destId="{A8DEAFE8-81D7-42D3-92DD-11E887142AB5}" srcOrd="1" destOrd="0" presId="urn:microsoft.com/office/officeart/2016/7/layout/BasicLinearProcessNumbered"/>
    <dgm:cxn modelId="{374ED29C-45BB-48D2-8A99-A7FC445B3755}" srcId="{90962344-8233-4EED-AE25-55261B52987C}" destId="{4E138727-B032-4D6F-894A-0822929AF46B}" srcOrd="2" destOrd="0" parTransId="{8A145BE4-5B6A-419F-B07F-FA59C8C49FF4}" sibTransId="{5DCA53CC-6A71-4E63-B0D0-AEFB5C454C8D}"/>
    <dgm:cxn modelId="{9829CAA4-0005-42FE-8FDC-881FF252E7C4}" srcId="{DCE84E51-1E02-4C04-BDDC-E56C8ED26BBE}" destId="{67B4C216-976F-4AEE-BB7F-A0B3A264640B}" srcOrd="3" destOrd="0" parTransId="{63D5DA9B-11F1-43CA-967C-D6415A4F7522}" sibTransId="{E81A3C01-96A9-41BA-B37A-FA13F9A0D005}"/>
    <dgm:cxn modelId="{B6D499A6-8B56-4768-93FF-0826D89D4979}" type="presOf" srcId="{1E9622E8-573A-4637-BAFE-EFB61C3B8CB8}" destId="{C915A7D1-DAB0-4460-9A9A-28E6CD32AE18}" srcOrd="0" destOrd="2" presId="urn:microsoft.com/office/officeart/2016/7/layout/BasicLinearProcessNumbered"/>
    <dgm:cxn modelId="{334946AC-FCF1-4CBB-AE4C-42BDDA9A26BA}" srcId="{DCE84E51-1E02-4C04-BDDC-E56C8ED26BBE}" destId="{716690C6-7533-4A57-9583-A485F7DAD081}" srcOrd="0" destOrd="0" parTransId="{CC1065D3-40BD-4453-AC0B-E177A67F2720}" sibTransId="{54D5C43B-9E61-41B2-8ACC-065E4BFAF947}"/>
    <dgm:cxn modelId="{4E9D20B1-84CA-4691-8CB5-2E991D820F0D}" type="presOf" srcId="{172A550B-DADC-4B77-98D9-65934590D6F6}" destId="{BFE12074-42AA-4B95-8DD7-88DA00EA43A0}" srcOrd="0" destOrd="2" presId="urn:microsoft.com/office/officeart/2016/7/layout/BasicLinearProcessNumbered"/>
    <dgm:cxn modelId="{8D4C00B4-A422-4CB0-BB9F-01B513902222}" type="presOf" srcId="{625F7FE0-4214-4DC0-94C3-A96340409143}" destId="{BFE12074-42AA-4B95-8DD7-88DA00EA43A0}" srcOrd="1" destOrd="0" presId="urn:microsoft.com/office/officeart/2016/7/layout/BasicLinearProcessNumbered"/>
    <dgm:cxn modelId="{9E9C2CB7-6310-4BE8-9F9E-109736B7EB20}" srcId="{DCE84E51-1E02-4C04-BDDC-E56C8ED26BBE}" destId="{A72AEC8B-6290-40D9-AA73-CEF700B2F3E8}" srcOrd="2" destOrd="0" parTransId="{693E055E-F5C9-4500-86B7-7974038836F7}" sibTransId="{00CBA4A7-AE6E-4BB9-B0B7-9828DDAC0FFF}"/>
    <dgm:cxn modelId="{4D7115BE-0F90-4AFB-9543-FC30240E5281}" srcId="{90962344-8233-4EED-AE25-55261B52987C}" destId="{DCE84E51-1E02-4C04-BDDC-E56C8ED26BBE}" srcOrd="0" destOrd="0" parTransId="{EB2E78D7-06AD-48F4-BFFE-12F9A57FA4B6}" sibTransId="{2B1BB4BB-8EDB-4652-9DF9-E106F26ADF71}"/>
    <dgm:cxn modelId="{9DA57DBE-D34A-474D-B9E4-AD925410FFF6}" type="presOf" srcId="{6C3BCAD8-D515-49AB-9AE7-D3FA8F8A5177}" destId="{C915A7D1-DAB0-4460-9A9A-28E6CD32AE18}" srcOrd="0" destOrd="1" presId="urn:microsoft.com/office/officeart/2016/7/layout/BasicLinearProcessNumbered"/>
    <dgm:cxn modelId="{4251ECBF-0DBE-49E2-BE7B-25F741782CC3}" srcId="{4E138727-B032-4D6F-894A-0822929AF46B}" destId="{6C3BCAD8-D515-49AB-9AE7-D3FA8F8A5177}" srcOrd="0" destOrd="0" parTransId="{434E8FED-93C1-4500-9084-B977EBEAFA06}" sibTransId="{D784634C-4691-4507-BCFF-0487261508C7}"/>
    <dgm:cxn modelId="{AE56F3C2-5B1F-4F69-BF88-D757E29613BC}" srcId="{625F7FE0-4214-4DC0-94C3-A96340409143}" destId="{06E24211-DCF7-4855-B6EC-2F27647A7D2C}" srcOrd="3" destOrd="0" parTransId="{6D34F50B-1850-4ED0-9E22-B1FCE39245FE}" sibTransId="{BB567A2F-A749-49AA-99E6-BE91AA4C582F}"/>
    <dgm:cxn modelId="{AC0A6EC7-7520-422E-B9A7-D02D38BA8BE5}" type="presOf" srcId="{C133A5D0-749B-4C4D-81F4-557F62CE49DB}" destId="{34C55775-1204-4E8C-BA91-F687D64B6579}" srcOrd="0" destOrd="0" presId="urn:microsoft.com/office/officeart/2016/7/layout/BasicLinearProcessNumbered"/>
    <dgm:cxn modelId="{5E2E95CD-6007-464C-BB5E-96186671DA57}" srcId="{4E138727-B032-4D6F-894A-0822929AF46B}" destId="{60DDA6DE-3FDF-4751-937D-1FEB01A0EF53}" srcOrd="3" destOrd="0" parTransId="{B3A1F7F4-FF45-4BB6-B902-C026F1951705}" sibTransId="{549F95B9-DCD7-45F1-93AF-D03F87630E18}"/>
    <dgm:cxn modelId="{CF73EBD1-7C24-4387-B8A2-4A4A72C85563}" type="presOf" srcId="{5DCA53CC-6A71-4E63-B0D0-AEFB5C454C8D}" destId="{F9303750-3357-47AC-9ECD-F8B6FBE509CC}" srcOrd="0" destOrd="0" presId="urn:microsoft.com/office/officeart/2016/7/layout/BasicLinearProcessNumbered"/>
    <dgm:cxn modelId="{5E8C41D3-6EBC-4C0B-A280-B37D31A4090C}" type="presOf" srcId="{4E138727-B032-4D6F-894A-0822929AF46B}" destId="{DCF0305B-52E3-47FA-9DF5-3E9A164B4CFE}" srcOrd="0" destOrd="0" presId="urn:microsoft.com/office/officeart/2016/7/layout/BasicLinearProcessNumbered"/>
    <dgm:cxn modelId="{30BCF0D9-3066-4D91-B812-BED97F0877E5}" srcId="{DCE84E51-1E02-4C04-BDDC-E56C8ED26BBE}" destId="{68BC5EEE-A48E-461B-9395-83EA29B343FD}" srcOrd="1" destOrd="0" parTransId="{D3D8AED8-AD68-4BFB-929A-9C255CA1ED61}" sibTransId="{DDBA318D-B0E0-4BA9-8012-6CE71E825FCA}"/>
    <dgm:cxn modelId="{702477DD-BE03-43E8-8D6D-C18F8560E811}" type="presOf" srcId="{DCE84E51-1E02-4C04-BDDC-E56C8ED26BBE}" destId="{004AA10F-4143-4F61-9CDB-95E9F615C075}" srcOrd="0" destOrd="0" presId="urn:microsoft.com/office/officeart/2016/7/layout/BasicLinearProcessNumbered"/>
    <dgm:cxn modelId="{03B7C1E6-BC91-4D5B-A633-82E640773331}" type="presOf" srcId="{90962344-8233-4EED-AE25-55261B52987C}" destId="{D8926F09-5D93-43DA-B13B-658E467B126D}" srcOrd="0" destOrd="0" presId="urn:microsoft.com/office/officeart/2016/7/layout/BasicLinearProcessNumbered"/>
    <dgm:cxn modelId="{CE409B29-E792-4D70-906A-880BCEB6F737}" type="presParOf" srcId="{D8926F09-5D93-43DA-B13B-658E467B126D}" destId="{C22D9BA7-67E7-4DD6-8B11-0EADAD1574F3}" srcOrd="0" destOrd="0" presId="urn:microsoft.com/office/officeart/2016/7/layout/BasicLinearProcessNumbered"/>
    <dgm:cxn modelId="{3525B1C5-3027-4BCF-929A-ED82E5C4D123}" type="presParOf" srcId="{C22D9BA7-67E7-4DD6-8B11-0EADAD1574F3}" destId="{004AA10F-4143-4F61-9CDB-95E9F615C075}" srcOrd="0" destOrd="0" presId="urn:microsoft.com/office/officeart/2016/7/layout/BasicLinearProcessNumbered"/>
    <dgm:cxn modelId="{4620B1EE-AB63-4D66-BB15-49023E2FCF9C}" type="presParOf" srcId="{C22D9BA7-67E7-4DD6-8B11-0EADAD1574F3}" destId="{F0451D85-3C07-473A-9512-6D20A2143627}" srcOrd="1" destOrd="0" presId="urn:microsoft.com/office/officeart/2016/7/layout/BasicLinearProcessNumbered"/>
    <dgm:cxn modelId="{10B68FA5-AC40-471A-8A72-88BF60126000}" type="presParOf" srcId="{C22D9BA7-67E7-4DD6-8B11-0EADAD1574F3}" destId="{118BABD4-5DB9-4C7D-A274-E9D082428079}" srcOrd="2" destOrd="0" presId="urn:microsoft.com/office/officeart/2016/7/layout/BasicLinearProcessNumbered"/>
    <dgm:cxn modelId="{526E75B2-549B-4147-81EA-A4B180071A3F}" type="presParOf" srcId="{C22D9BA7-67E7-4DD6-8B11-0EADAD1574F3}" destId="{A8DEAFE8-81D7-42D3-92DD-11E887142AB5}" srcOrd="3" destOrd="0" presId="urn:microsoft.com/office/officeart/2016/7/layout/BasicLinearProcessNumbered"/>
    <dgm:cxn modelId="{8CDAF6B7-74D3-42C0-ACA5-ADC6BD6D07F0}" type="presParOf" srcId="{D8926F09-5D93-43DA-B13B-658E467B126D}" destId="{2084CEE4-A3C0-465A-9CDF-2A025395F5C6}" srcOrd="1" destOrd="0" presId="urn:microsoft.com/office/officeart/2016/7/layout/BasicLinearProcessNumbered"/>
    <dgm:cxn modelId="{F0511BD9-B9F0-4A95-AD2D-99284EB7C583}" type="presParOf" srcId="{D8926F09-5D93-43DA-B13B-658E467B126D}" destId="{207D2AE8-F88B-4E6D-AB03-ED71EFE295C7}" srcOrd="2" destOrd="0" presId="urn:microsoft.com/office/officeart/2016/7/layout/BasicLinearProcessNumbered"/>
    <dgm:cxn modelId="{F89722A2-A726-4F90-A9D4-CEFC576F985E}" type="presParOf" srcId="{207D2AE8-F88B-4E6D-AB03-ED71EFE295C7}" destId="{B4732733-902D-4F8E-B6E9-67FADCC38210}" srcOrd="0" destOrd="0" presId="urn:microsoft.com/office/officeart/2016/7/layout/BasicLinearProcessNumbered"/>
    <dgm:cxn modelId="{538B510E-5C51-42FF-B333-06D0F4D23C37}" type="presParOf" srcId="{207D2AE8-F88B-4E6D-AB03-ED71EFE295C7}" destId="{34C55775-1204-4E8C-BA91-F687D64B6579}" srcOrd="1" destOrd="0" presId="urn:microsoft.com/office/officeart/2016/7/layout/BasicLinearProcessNumbered"/>
    <dgm:cxn modelId="{BBBBE8EE-A2AE-4719-8001-3EDE3283634E}" type="presParOf" srcId="{207D2AE8-F88B-4E6D-AB03-ED71EFE295C7}" destId="{81265DAF-FB8F-4539-821F-01191982E131}" srcOrd="2" destOrd="0" presId="urn:microsoft.com/office/officeart/2016/7/layout/BasicLinearProcessNumbered"/>
    <dgm:cxn modelId="{19F5C047-5E1C-47B4-BE4C-D5FF3B239945}" type="presParOf" srcId="{207D2AE8-F88B-4E6D-AB03-ED71EFE295C7}" destId="{BFE12074-42AA-4B95-8DD7-88DA00EA43A0}" srcOrd="3" destOrd="0" presId="urn:microsoft.com/office/officeart/2016/7/layout/BasicLinearProcessNumbered"/>
    <dgm:cxn modelId="{4F2BCA1F-0A42-4AA7-BEBB-0A3EA11819FC}" type="presParOf" srcId="{D8926F09-5D93-43DA-B13B-658E467B126D}" destId="{3FAE5CF6-F37C-4C15-B234-4AD660F8BDF7}" srcOrd="3" destOrd="0" presId="urn:microsoft.com/office/officeart/2016/7/layout/BasicLinearProcessNumbered"/>
    <dgm:cxn modelId="{4892C776-6531-4D94-A41F-CD89D999C124}" type="presParOf" srcId="{D8926F09-5D93-43DA-B13B-658E467B126D}" destId="{2EAD7201-6E34-48A7-A2BC-E4FF18D42624}" srcOrd="4" destOrd="0" presId="urn:microsoft.com/office/officeart/2016/7/layout/BasicLinearProcessNumbered"/>
    <dgm:cxn modelId="{6B71B3F7-6A5C-474F-BC88-D381A74A6F03}" type="presParOf" srcId="{2EAD7201-6E34-48A7-A2BC-E4FF18D42624}" destId="{DCF0305B-52E3-47FA-9DF5-3E9A164B4CFE}" srcOrd="0" destOrd="0" presId="urn:microsoft.com/office/officeart/2016/7/layout/BasicLinearProcessNumbered"/>
    <dgm:cxn modelId="{552B4409-9D46-48D8-9BC5-4E1F471758C2}" type="presParOf" srcId="{2EAD7201-6E34-48A7-A2BC-E4FF18D42624}" destId="{F9303750-3357-47AC-9ECD-F8B6FBE509CC}" srcOrd="1" destOrd="0" presId="urn:microsoft.com/office/officeart/2016/7/layout/BasicLinearProcessNumbered"/>
    <dgm:cxn modelId="{AF7EDB5F-6215-4CD3-8819-7F1F0E6EB074}" type="presParOf" srcId="{2EAD7201-6E34-48A7-A2BC-E4FF18D42624}" destId="{02F2CA86-489E-4AD8-A1A9-E22D4D52C488}" srcOrd="2" destOrd="0" presId="urn:microsoft.com/office/officeart/2016/7/layout/BasicLinearProcessNumbered"/>
    <dgm:cxn modelId="{52AB596B-D363-48A0-82FF-49D8261A7DAB}" type="presParOf" srcId="{2EAD7201-6E34-48A7-A2BC-E4FF18D42624}" destId="{C915A7D1-DAB0-4460-9A9A-28E6CD32AE18}"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83E9513-7546-4B30-8257-4799008D6B9F}"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88EAE9FC-DC56-47E0-9E68-FB2990575CE9}">
      <dgm:prSet/>
      <dgm:spPr/>
      <dgm:t>
        <a:bodyPr/>
        <a:lstStyle/>
        <a:p>
          <a:r>
            <a:rPr lang="en-US"/>
            <a:t>Company’s products, patents, and innovations relevant to this project</a:t>
          </a:r>
        </a:p>
      </dgm:t>
    </dgm:pt>
    <dgm:pt modelId="{2B52440A-CCEA-4983-A716-6A90012A5193}" type="parTrans" cxnId="{295109FB-E540-4ABC-BA1C-FAD4B2C6767E}">
      <dgm:prSet/>
      <dgm:spPr/>
      <dgm:t>
        <a:bodyPr/>
        <a:lstStyle/>
        <a:p>
          <a:endParaRPr lang="en-US"/>
        </a:p>
      </dgm:t>
    </dgm:pt>
    <dgm:pt modelId="{1630CCF5-1F91-4419-9559-A7AE15BA424B}" type="sibTrans" cxnId="{295109FB-E540-4ABC-BA1C-FAD4B2C6767E}">
      <dgm:prSet/>
      <dgm:spPr/>
      <dgm:t>
        <a:bodyPr/>
        <a:lstStyle/>
        <a:p>
          <a:endParaRPr lang="en-US"/>
        </a:p>
      </dgm:t>
    </dgm:pt>
    <dgm:pt modelId="{ABBD6E2F-1854-4AF7-9C20-F3FD09B25BED}">
      <dgm:prSet/>
      <dgm:spPr/>
      <dgm:t>
        <a:bodyPr/>
        <a:lstStyle/>
        <a:p>
          <a:r>
            <a:rPr lang="en-US"/>
            <a:t>Customer’s feedback on company’s performance and other likes/dislikes</a:t>
          </a:r>
        </a:p>
      </dgm:t>
    </dgm:pt>
    <dgm:pt modelId="{7C69FF82-4B73-48A8-AD72-23212F053D33}" type="parTrans" cxnId="{E40A6785-BAB0-4E7D-AE53-CAA4A3E44082}">
      <dgm:prSet/>
      <dgm:spPr/>
      <dgm:t>
        <a:bodyPr/>
        <a:lstStyle/>
        <a:p>
          <a:endParaRPr lang="en-US"/>
        </a:p>
      </dgm:t>
    </dgm:pt>
    <dgm:pt modelId="{56A4A2D4-F201-416B-A1C1-35FF806D50EF}" type="sibTrans" cxnId="{E40A6785-BAB0-4E7D-AE53-CAA4A3E44082}">
      <dgm:prSet/>
      <dgm:spPr/>
      <dgm:t>
        <a:bodyPr/>
        <a:lstStyle/>
        <a:p>
          <a:endParaRPr lang="en-US"/>
        </a:p>
      </dgm:t>
    </dgm:pt>
    <dgm:pt modelId="{ED9AA037-9D16-4573-B9F4-9A51D87CD575}">
      <dgm:prSet/>
      <dgm:spPr/>
      <dgm:t>
        <a:bodyPr/>
        <a:lstStyle/>
        <a:p>
          <a:r>
            <a:rPr lang="en-US"/>
            <a:t>User’s experience with company’s services (does the customer know about negative experiences?)</a:t>
          </a:r>
        </a:p>
      </dgm:t>
    </dgm:pt>
    <dgm:pt modelId="{8B51776F-C7C6-4286-ADC0-A31971D870A9}" type="parTrans" cxnId="{EE7FD777-2B36-46EE-8B42-185B0EB4AC06}">
      <dgm:prSet/>
      <dgm:spPr/>
      <dgm:t>
        <a:bodyPr/>
        <a:lstStyle/>
        <a:p>
          <a:endParaRPr lang="en-US"/>
        </a:p>
      </dgm:t>
    </dgm:pt>
    <dgm:pt modelId="{D1FFC805-E13E-46DA-A7E8-673D218F2D3F}" type="sibTrans" cxnId="{EE7FD777-2B36-46EE-8B42-185B0EB4AC06}">
      <dgm:prSet/>
      <dgm:spPr/>
      <dgm:t>
        <a:bodyPr/>
        <a:lstStyle/>
        <a:p>
          <a:endParaRPr lang="en-US"/>
        </a:p>
      </dgm:t>
    </dgm:pt>
    <dgm:pt modelId="{84F05610-D842-4F68-9D04-6B0945E69715}">
      <dgm:prSet/>
      <dgm:spPr/>
      <dgm:t>
        <a:bodyPr/>
        <a:lstStyle/>
        <a:p>
          <a:r>
            <a:rPr lang="en-US" dirty="0"/>
            <a:t>Company’s credit/financial history from D&amp;B (Hoovers) and EDGAR</a:t>
          </a:r>
        </a:p>
      </dgm:t>
    </dgm:pt>
    <dgm:pt modelId="{43632B76-D705-44B1-857F-59C9E475825F}" type="parTrans" cxnId="{C047DFD1-26C8-4607-B704-F0B232AE882D}">
      <dgm:prSet/>
      <dgm:spPr/>
      <dgm:t>
        <a:bodyPr/>
        <a:lstStyle/>
        <a:p>
          <a:endParaRPr lang="en-US"/>
        </a:p>
      </dgm:t>
    </dgm:pt>
    <dgm:pt modelId="{4ADEA966-D57D-459E-A692-EA2859C9723A}" type="sibTrans" cxnId="{C047DFD1-26C8-4607-B704-F0B232AE882D}">
      <dgm:prSet/>
      <dgm:spPr/>
      <dgm:t>
        <a:bodyPr/>
        <a:lstStyle/>
        <a:p>
          <a:endParaRPr lang="en-US"/>
        </a:p>
      </dgm:t>
    </dgm:pt>
    <dgm:pt modelId="{7BD5EC64-260B-4443-A9D9-6A5409BE80CB}">
      <dgm:prSet/>
      <dgm:spPr/>
      <dgm:t>
        <a:bodyPr/>
        <a:lstStyle/>
        <a:p>
          <a:r>
            <a:rPr lang="en-US"/>
            <a:t>Attrition (from LinkedIn, website, job boards: multiple vacancies related to the program)</a:t>
          </a:r>
        </a:p>
      </dgm:t>
    </dgm:pt>
    <dgm:pt modelId="{87623FA4-8417-44DB-968A-F6858A4A1645}" type="parTrans" cxnId="{589FDFB6-2969-4164-B8A4-1D62C4B4E53F}">
      <dgm:prSet/>
      <dgm:spPr/>
      <dgm:t>
        <a:bodyPr/>
        <a:lstStyle/>
        <a:p>
          <a:endParaRPr lang="en-US"/>
        </a:p>
      </dgm:t>
    </dgm:pt>
    <dgm:pt modelId="{C078460E-42FE-4B1B-A888-73DB59B6FAA9}" type="sibTrans" cxnId="{589FDFB6-2969-4164-B8A4-1D62C4B4E53F}">
      <dgm:prSet/>
      <dgm:spPr/>
      <dgm:t>
        <a:bodyPr/>
        <a:lstStyle/>
        <a:p>
          <a:endParaRPr lang="en-US"/>
        </a:p>
      </dgm:t>
    </dgm:pt>
    <dgm:pt modelId="{3CCCEBD3-6CFF-4FD0-BA67-895E20A75655}">
      <dgm:prSet/>
      <dgm:spPr/>
      <dgm:t>
        <a:bodyPr/>
        <a:lstStyle/>
        <a:p>
          <a:r>
            <a:rPr lang="en-US"/>
            <a:t>Recent mergers and acquisitions</a:t>
          </a:r>
        </a:p>
      </dgm:t>
    </dgm:pt>
    <dgm:pt modelId="{E8DD6063-729B-4BF0-810C-2A830AAD3C41}" type="parTrans" cxnId="{608BDE9D-3F47-4635-B127-635DB4E6BD52}">
      <dgm:prSet/>
      <dgm:spPr/>
      <dgm:t>
        <a:bodyPr/>
        <a:lstStyle/>
        <a:p>
          <a:endParaRPr lang="en-US"/>
        </a:p>
      </dgm:t>
    </dgm:pt>
    <dgm:pt modelId="{E93D57BA-A997-40A7-A542-333241868D10}" type="sibTrans" cxnId="{608BDE9D-3F47-4635-B127-635DB4E6BD52}">
      <dgm:prSet/>
      <dgm:spPr/>
      <dgm:t>
        <a:bodyPr/>
        <a:lstStyle/>
        <a:p>
          <a:endParaRPr lang="en-US"/>
        </a:p>
      </dgm:t>
    </dgm:pt>
    <dgm:pt modelId="{15024B7D-03C2-4554-9E6D-362AFCF8158D}">
      <dgm:prSet/>
      <dgm:spPr/>
      <dgm:t>
        <a:bodyPr/>
        <a:lstStyle/>
        <a:p>
          <a:r>
            <a:rPr lang="en-US"/>
            <a:t>Potential PM candidate and other key personnel</a:t>
          </a:r>
        </a:p>
      </dgm:t>
    </dgm:pt>
    <dgm:pt modelId="{8E115D82-F87E-4FEF-A3F6-DA0B72160405}" type="parTrans" cxnId="{10FE493F-50A2-40E4-8650-68466B9DCE0A}">
      <dgm:prSet/>
      <dgm:spPr/>
      <dgm:t>
        <a:bodyPr/>
        <a:lstStyle/>
        <a:p>
          <a:endParaRPr lang="en-US"/>
        </a:p>
      </dgm:t>
    </dgm:pt>
    <dgm:pt modelId="{6576E1EB-DA00-421B-8F88-EAC1867D3F64}" type="sibTrans" cxnId="{10FE493F-50A2-40E4-8650-68466B9DCE0A}">
      <dgm:prSet/>
      <dgm:spPr/>
      <dgm:t>
        <a:bodyPr/>
        <a:lstStyle/>
        <a:p>
          <a:endParaRPr lang="en-US"/>
        </a:p>
      </dgm:t>
    </dgm:pt>
    <dgm:pt modelId="{7E5827F1-2020-4B2C-9DA2-3FFB904A5559}">
      <dgm:prSet/>
      <dgm:spPr/>
      <dgm:t>
        <a:bodyPr/>
        <a:lstStyle/>
        <a:p>
          <a:r>
            <a:rPr lang="en-US"/>
            <a:t>Potential approaches and solutions</a:t>
          </a:r>
        </a:p>
      </dgm:t>
    </dgm:pt>
    <dgm:pt modelId="{0552FD04-DE2B-4DBD-BAD3-2666A30F8BF8}" type="parTrans" cxnId="{F3A136E2-EB2C-4D92-8AFF-8C42CB3BDD6C}">
      <dgm:prSet/>
      <dgm:spPr/>
      <dgm:t>
        <a:bodyPr/>
        <a:lstStyle/>
        <a:p>
          <a:endParaRPr lang="en-US"/>
        </a:p>
      </dgm:t>
    </dgm:pt>
    <dgm:pt modelId="{A9EEB62A-72FC-40ED-BCA6-554F42E79955}" type="sibTrans" cxnId="{F3A136E2-EB2C-4D92-8AFF-8C42CB3BDD6C}">
      <dgm:prSet/>
      <dgm:spPr/>
      <dgm:t>
        <a:bodyPr/>
        <a:lstStyle/>
        <a:p>
          <a:endParaRPr lang="en-US"/>
        </a:p>
      </dgm:t>
    </dgm:pt>
    <dgm:pt modelId="{7AAE8B5D-4B40-4939-B243-408C46D37878}">
      <dgm:prSet/>
      <dgm:spPr/>
      <dgm:t>
        <a:bodyPr/>
        <a:lstStyle/>
        <a:p>
          <a:r>
            <a:rPr lang="en-US" i="1"/>
            <a:t>Other areas covered in our Foundations and Advanced Capture Management courses</a:t>
          </a:r>
          <a:endParaRPr lang="en-US"/>
        </a:p>
      </dgm:t>
    </dgm:pt>
    <dgm:pt modelId="{B1A28C25-82F6-4D62-960A-7AF7E8CEF481}" type="parTrans" cxnId="{E3B21EF5-EC79-4F9C-93E5-94CE699E05B8}">
      <dgm:prSet/>
      <dgm:spPr/>
      <dgm:t>
        <a:bodyPr/>
        <a:lstStyle/>
        <a:p>
          <a:endParaRPr lang="en-US"/>
        </a:p>
      </dgm:t>
    </dgm:pt>
    <dgm:pt modelId="{2202162B-67A0-490A-914B-E97E0A7B573E}" type="sibTrans" cxnId="{E3B21EF5-EC79-4F9C-93E5-94CE699E05B8}">
      <dgm:prSet/>
      <dgm:spPr/>
      <dgm:t>
        <a:bodyPr/>
        <a:lstStyle/>
        <a:p>
          <a:endParaRPr lang="en-US"/>
        </a:p>
      </dgm:t>
    </dgm:pt>
    <dgm:pt modelId="{1382AAF3-F1F2-4939-899A-DB3F373B5E63}" type="pres">
      <dgm:prSet presAssocID="{983E9513-7546-4B30-8257-4799008D6B9F}" presName="diagram" presStyleCnt="0">
        <dgm:presLayoutVars>
          <dgm:dir/>
          <dgm:resizeHandles val="exact"/>
        </dgm:presLayoutVars>
      </dgm:prSet>
      <dgm:spPr/>
    </dgm:pt>
    <dgm:pt modelId="{A873706D-D782-4E5A-8282-9676C47EFCB1}" type="pres">
      <dgm:prSet presAssocID="{88EAE9FC-DC56-47E0-9E68-FB2990575CE9}" presName="node" presStyleLbl="node1" presStyleIdx="0" presStyleCnt="9">
        <dgm:presLayoutVars>
          <dgm:bulletEnabled val="1"/>
        </dgm:presLayoutVars>
      </dgm:prSet>
      <dgm:spPr/>
    </dgm:pt>
    <dgm:pt modelId="{F6AF315C-FCDC-43ED-9621-3C791E08C58A}" type="pres">
      <dgm:prSet presAssocID="{1630CCF5-1F91-4419-9559-A7AE15BA424B}" presName="sibTrans" presStyleCnt="0"/>
      <dgm:spPr/>
    </dgm:pt>
    <dgm:pt modelId="{E9B4ACCA-D252-40C5-96BB-66F7A1D261A7}" type="pres">
      <dgm:prSet presAssocID="{ABBD6E2F-1854-4AF7-9C20-F3FD09B25BED}" presName="node" presStyleLbl="node1" presStyleIdx="1" presStyleCnt="9">
        <dgm:presLayoutVars>
          <dgm:bulletEnabled val="1"/>
        </dgm:presLayoutVars>
      </dgm:prSet>
      <dgm:spPr/>
    </dgm:pt>
    <dgm:pt modelId="{921386ED-0A3B-4FA8-AE36-340BF0551EE0}" type="pres">
      <dgm:prSet presAssocID="{56A4A2D4-F201-416B-A1C1-35FF806D50EF}" presName="sibTrans" presStyleCnt="0"/>
      <dgm:spPr/>
    </dgm:pt>
    <dgm:pt modelId="{CC5DBFBB-7309-45CB-8206-F9BA8E46E68F}" type="pres">
      <dgm:prSet presAssocID="{ED9AA037-9D16-4573-B9F4-9A51D87CD575}" presName="node" presStyleLbl="node1" presStyleIdx="2" presStyleCnt="9">
        <dgm:presLayoutVars>
          <dgm:bulletEnabled val="1"/>
        </dgm:presLayoutVars>
      </dgm:prSet>
      <dgm:spPr/>
    </dgm:pt>
    <dgm:pt modelId="{007E4445-AA4A-49E8-A7C3-D5DE9BD716D5}" type="pres">
      <dgm:prSet presAssocID="{D1FFC805-E13E-46DA-A7E8-673D218F2D3F}" presName="sibTrans" presStyleCnt="0"/>
      <dgm:spPr/>
    </dgm:pt>
    <dgm:pt modelId="{BAF7CA6C-B9DA-4707-ADFF-0E79593CF839}" type="pres">
      <dgm:prSet presAssocID="{84F05610-D842-4F68-9D04-6B0945E69715}" presName="node" presStyleLbl="node1" presStyleIdx="3" presStyleCnt="9">
        <dgm:presLayoutVars>
          <dgm:bulletEnabled val="1"/>
        </dgm:presLayoutVars>
      </dgm:prSet>
      <dgm:spPr/>
    </dgm:pt>
    <dgm:pt modelId="{82BAE448-9D95-43C8-9C44-495E10FF6A38}" type="pres">
      <dgm:prSet presAssocID="{4ADEA966-D57D-459E-A692-EA2859C9723A}" presName="sibTrans" presStyleCnt="0"/>
      <dgm:spPr/>
    </dgm:pt>
    <dgm:pt modelId="{96856A9E-C293-48CF-80F1-0B597ADE8977}" type="pres">
      <dgm:prSet presAssocID="{7BD5EC64-260B-4443-A9D9-6A5409BE80CB}" presName="node" presStyleLbl="node1" presStyleIdx="4" presStyleCnt="9">
        <dgm:presLayoutVars>
          <dgm:bulletEnabled val="1"/>
        </dgm:presLayoutVars>
      </dgm:prSet>
      <dgm:spPr/>
    </dgm:pt>
    <dgm:pt modelId="{13B09452-176F-435A-AED2-5456F7C0D5D7}" type="pres">
      <dgm:prSet presAssocID="{C078460E-42FE-4B1B-A888-73DB59B6FAA9}" presName="sibTrans" presStyleCnt="0"/>
      <dgm:spPr/>
    </dgm:pt>
    <dgm:pt modelId="{47662C8D-A863-435A-8616-E0671BBB1AA7}" type="pres">
      <dgm:prSet presAssocID="{3CCCEBD3-6CFF-4FD0-BA67-895E20A75655}" presName="node" presStyleLbl="node1" presStyleIdx="5" presStyleCnt="9">
        <dgm:presLayoutVars>
          <dgm:bulletEnabled val="1"/>
        </dgm:presLayoutVars>
      </dgm:prSet>
      <dgm:spPr/>
    </dgm:pt>
    <dgm:pt modelId="{D90EABFA-350B-45D5-8FBC-B2375D6C48CB}" type="pres">
      <dgm:prSet presAssocID="{E93D57BA-A997-40A7-A542-333241868D10}" presName="sibTrans" presStyleCnt="0"/>
      <dgm:spPr/>
    </dgm:pt>
    <dgm:pt modelId="{EBE3B870-2CDA-49E8-9B4C-A82F20ECE0C4}" type="pres">
      <dgm:prSet presAssocID="{15024B7D-03C2-4554-9E6D-362AFCF8158D}" presName="node" presStyleLbl="node1" presStyleIdx="6" presStyleCnt="9">
        <dgm:presLayoutVars>
          <dgm:bulletEnabled val="1"/>
        </dgm:presLayoutVars>
      </dgm:prSet>
      <dgm:spPr/>
    </dgm:pt>
    <dgm:pt modelId="{E3AC5E98-CD17-4AEC-B266-3E4821367CA8}" type="pres">
      <dgm:prSet presAssocID="{6576E1EB-DA00-421B-8F88-EAC1867D3F64}" presName="sibTrans" presStyleCnt="0"/>
      <dgm:spPr/>
    </dgm:pt>
    <dgm:pt modelId="{C5EC8648-9314-4670-BD43-EA9EB9013FF8}" type="pres">
      <dgm:prSet presAssocID="{7E5827F1-2020-4B2C-9DA2-3FFB904A5559}" presName="node" presStyleLbl="node1" presStyleIdx="7" presStyleCnt="9">
        <dgm:presLayoutVars>
          <dgm:bulletEnabled val="1"/>
        </dgm:presLayoutVars>
      </dgm:prSet>
      <dgm:spPr/>
    </dgm:pt>
    <dgm:pt modelId="{09CD8563-BE8A-4F6B-97B6-1690640655AE}" type="pres">
      <dgm:prSet presAssocID="{A9EEB62A-72FC-40ED-BCA6-554F42E79955}" presName="sibTrans" presStyleCnt="0"/>
      <dgm:spPr/>
    </dgm:pt>
    <dgm:pt modelId="{1F664C75-125A-4497-BC06-AB909A063D0F}" type="pres">
      <dgm:prSet presAssocID="{7AAE8B5D-4B40-4939-B243-408C46D37878}" presName="node" presStyleLbl="node1" presStyleIdx="8" presStyleCnt="9">
        <dgm:presLayoutVars>
          <dgm:bulletEnabled val="1"/>
        </dgm:presLayoutVars>
      </dgm:prSet>
      <dgm:spPr/>
    </dgm:pt>
  </dgm:ptLst>
  <dgm:cxnLst>
    <dgm:cxn modelId="{10FE493F-50A2-40E4-8650-68466B9DCE0A}" srcId="{983E9513-7546-4B30-8257-4799008D6B9F}" destId="{15024B7D-03C2-4554-9E6D-362AFCF8158D}" srcOrd="6" destOrd="0" parTransId="{8E115D82-F87E-4FEF-A3F6-DA0B72160405}" sibTransId="{6576E1EB-DA00-421B-8F88-EAC1867D3F64}"/>
    <dgm:cxn modelId="{C2AE7142-4651-4E02-B988-F2BC1DCBFE3D}" type="presOf" srcId="{3CCCEBD3-6CFF-4FD0-BA67-895E20A75655}" destId="{47662C8D-A863-435A-8616-E0671BBB1AA7}" srcOrd="0" destOrd="0" presId="urn:microsoft.com/office/officeart/2005/8/layout/default"/>
    <dgm:cxn modelId="{CC440343-E493-4A73-A9D7-89C1A3384ABA}" type="presOf" srcId="{ABBD6E2F-1854-4AF7-9C20-F3FD09B25BED}" destId="{E9B4ACCA-D252-40C5-96BB-66F7A1D261A7}" srcOrd="0" destOrd="0" presId="urn:microsoft.com/office/officeart/2005/8/layout/default"/>
    <dgm:cxn modelId="{115DA355-FF7F-4921-AF4B-8ED7508018A1}" type="presOf" srcId="{983E9513-7546-4B30-8257-4799008D6B9F}" destId="{1382AAF3-F1F2-4939-899A-DB3F373B5E63}" srcOrd="0" destOrd="0" presId="urn:microsoft.com/office/officeart/2005/8/layout/default"/>
    <dgm:cxn modelId="{EE7FD777-2B36-46EE-8B42-185B0EB4AC06}" srcId="{983E9513-7546-4B30-8257-4799008D6B9F}" destId="{ED9AA037-9D16-4573-B9F4-9A51D87CD575}" srcOrd="2" destOrd="0" parTransId="{8B51776F-C7C6-4286-ADC0-A31971D870A9}" sibTransId="{D1FFC805-E13E-46DA-A7E8-673D218F2D3F}"/>
    <dgm:cxn modelId="{11B27781-138B-43AA-A5A6-C2D5577C190A}" type="presOf" srcId="{7BD5EC64-260B-4443-A9D9-6A5409BE80CB}" destId="{96856A9E-C293-48CF-80F1-0B597ADE8977}" srcOrd="0" destOrd="0" presId="urn:microsoft.com/office/officeart/2005/8/layout/default"/>
    <dgm:cxn modelId="{E40A6785-BAB0-4E7D-AE53-CAA4A3E44082}" srcId="{983E9513-7546-4B30-8257-4799008D6B9F}" destId="{ABBD6E2F-1854-4AF7-9C20-F3FD09B25BED}" srcOrd="1" destOrd="0" parTransId="{7C69FF82-4B73-48A8-AD72-23212F053D33}" sibTransId="{56A4A2D4-F201-416B-A1C1-35FF806D50EF}"/>
    <dgm:cxn modelId="{5D91298F-1E25-4455-90BE-D20551957638}" type="presOf" srcId="{15024B7D-03C2-4554-9E6D-362AFCF8158D}" destId="{EBE3B870-2CDA-49E8-9B4C-A82F20ECE0C4}" srcOrd="0" destOrd="0" presId="urn:microsoft.com/office/officeart/2005/8/layout/default"/>
    <dgm:cxn modelId="{74045E91-3B7D-4723-8F21-919A64CC9983}" type="presOf" srcId="{7E5827F1-2020-4B2C-9DA2-3FFB904A5559}" destId="{C5EC8648-9314-4670-BD43-EA9EB9013FF8}" srcOrd="0" destOrd="0" presId="urn:microsoft.com/office/officeart/2005/8/layout/default"/>
    <dgm:cxn modelId="{368D6E98-1A09-4645-8EB1-3894913E9708}" type="presOf" srcId="{ED9AA037-9D16-4573-B9F4-9A51D87CD575}" destId="{CC5DBFBB-7309-45CB-8206-F9BA8E46E68F}" srcOrd="0" destOrd="0" presId="urn:microsoft.com/office/officeart/2005/8/layout/default"/>
    <dgm:cxn modelId="{39753999-5FD3-4A58-8A55-51C729DC95E7}" type="presOf" srcId="{88EAE9FC-DC56-47E0-9E68-FB2990575CE9}" destId="{A873706D-D782-4E5A-8282-9676C47EFCB1}" srcOrd="0" destOrd="0" presId="urn:microsoft.com/office/officeart/2005/8/layout/default"/>
    <dgm:cxn modelId="{608BDE9D-3F47-4635-B127-635DB4E6BD52}" srcId="{983E9513-7546-4B30-8257-4799008D6B9F}" destId="{3CCCEBD3-6CFF-4FD0-BA67-895E20A75655}" srcOrd="5" destOrd="0" parTransId="{E8DD6063-729B-4BF0-810C-2A830AAD3C41}" sibTransId="{E93D57BA-A997-40A7-A542-333241868D10}"/>
    <dgm:cxn modelId="{2532A6B3-F4E1-45D5-89DF-9197BA43C2FD}" type="presOf" srcId="{84F05610-D842-4F68-9D04-6B0945E69715}" destId="{BAF7CA6C-B9DA-4707-ADFF-0E79593CF839}" srcOrd="0" destOrd="0" presId="urn:microsoft.com/office/officeart/2005/8/layout/default"/>
    <dgm:cxn modelId="{589FDFB6-2969-4164-B8A4-1D62C4B4E53F}" srcId="{983E9513-7546-4B30-8257-4799008D6B9F}" destId="{7BD5EC64-260B-4443-A9D9-6A5409BE80CB}" srcOrd="4" destOrd="0" parTransId="{87623FA4-8417-44DB-968A-F6858A4A1645}" sibTransId="{C078460E-42FE-4B1B-A888-73DB59B6FAA9}"/>
    <dgm:cxn modelId="{C047DFD1-26C8-4607-B704-F0B232AE882D}" srcId="{983E9513-7546-4B30-8257-4799008D6B9F}" destId="{84F05610-D842-4F68-9D04-6B0945E69715}" srcOrd="3" destOrd="0" parTransId="{43632B76-D705-44B1-857F-59C9E475825F}" sibTransId="{4ADEA966-D57D-459E-A692-EA2859C9723A}"/>
    <dgm:cxn modelId="{AAA3D2DC-6F78-4441-A3CB-53DA7AEC2B5D}" type="presOf" srcId="{7AAE8B5D-4B40-4939-B243-408C46D37878}" destId="{1F664C75-125A-4497-BC06-AB909A063D0F}" srcOrd="0" destOrd="0" presId="urn:microsoft.com/office/officeart/2005/8/layout/default"/>
    <dgm:cxn modelId="{F3A136E2-EB2C-4D92-8AFF-8C42CB3BDD6C}" srcId="{983E9513-7546-4B30-8257-4799008D6B9F}" destId="{7E5827F1-2020-4B2C-9DA2-3FFB904A5559}" srcOrd="7" destOrd="0" parTransId="{0552FD04-DE2B-4DBD-BAD3-2666A30F8BF8}" sibTransId="{A9EEB62A-72FC-40ED-BCA6-554F42E79955}"/>
    <dgm:cxn modelId="{E3B21EF5-EC79-4F9C-93E5-94CE699E05B8}" srcId="{983E9513-7546-4B30-8257-4799008D6B9F}" destId="{7AAE8B5D-4B40-4939-B243-408C46D37878}" srcOrd="8" destOrd="0" parTransId="{B1A28C25-82F6-4D62-960A-7AF7E8CEF481}" sibTransId="{2202162B-67A0-490A-914B-E97E0A7B573E}"/>
    <dgm:cxn modelId="{295109FB-E540-4ABC-BA1C-FAD4B2C6767E}" srcId="{983E9513-7546-4B30-8257-4799008D6B9F}" destId="{88EAE9FC-DC56-47E0-9E68-FB2990575CE9}" srcOrd="0" destOrd="0" parTransId="{2B52440A-CCEA-4983-A716-6A90012A5193}" sibTransId="{1630CCF5-1F91-4419-9559-A7AE15BA424B}"/>
    <dgm:cxn modelId="{700B8F0D-F259-47A3-AAD2-31DE0B832C63}" type="presParOf" srcId="{1382AAF3-F1F2-4939-899A-DB3F373B5E63}" destId="{A873706D-D782-4E5A-8282-9676C47EFCB1}" srcOrd="0" destOrd="0" presId="urn:microsoft.com/office/officeart/2005/8/layout/default"/>
    <dgm:cxn modelId="{20ED74F8-A276-46E6-9FF3-3B8AA73E66B2}" type="presParOf" srcId="{1382AAF3-F1F2-4939-899A-DB3F373B5E63}" destId="{F6AF315C-FCDC-43ED-9621-3C791E08C58A}" srcOrd="1" destOrd="0" presId="urn:microsoft.com/office/officeart/2005/8/layout/default"/>
    <dgm:cxn modelId="{15C9B69A-43F4-498A-8BB4-16BF835A5E46}" type="presParOf" srcId="{1382AAF3-F1F2-4939-899A-DB3F373B5E63}" destId="{E9B4ACCA-D252-40C5-96BB-66F7A1D261A7}" srcOrd="2" destOrd="0" presId="urn:microsoft.com/office/officeart/2005/8/layout/default"/>
    <dgm:cxn modelId="{4F2474BA-C009-474D-8816-8EA8E33ADC18}" type="presParOf" srcId="{1382AAF3-F1F2-4939-899A-DB3F373B5E63}" destId="{921386ED-0A3B-4FA8-AE36-340BF0551EE0}" srcOrd="3" destOrd="0" presId="urn:microsoft.com/office/officeart/2005/8/layout/default"/>
    <dgm:cxn modelId="{455387B0-F172-46DF-80A6-2BBA379113F6}" type="presParOf" srcId="{1382AAF3-F1F2-4939-899A-DB3F373B5E63}" destId="{CC5DBFBB-7309-45CB-8206-F9BA8E46E68F}" srcOrd="4" destOrd="0" presId="urn:microsoft.com/office/officeart/2005/8/layout/default"/>
    <dgm:cxn modelId="{AFD25131-173E-4959-81D9-E89196A329A3}" type="presParOf" srcId="{1382AAF3-F1F2-4939-899A-DB3F373B5E63}" destId="{007E4445-AA4A-49E8-A7C3-D5DE9BD716D5}" srcOrd="5" destOrd="0" presId="urn:microsoft.com/office/officeart/2005/8/layout/default"/>
    <dgm:cxn modelId="{D6B31410-3E6B-4C07-9F6F-57817EEDFAF9}" type="presParOf" srcId="{1382AAF3-F1F2-4939-899A-DB3F373B5E63}" destId="{BAF7CA6C-B9DA-4707-ADFF-0E79593CF839}" srcOrd="6" destOrd="0" presId="urn:microsoft.com/office/officeart/2005/8/layout/default"/>
    <dgm:cxn modelId="{227A8C94-EC7D-492C-88AB-B5344EAF392E}" type="presParOf" srcId="{1382AAF3-F1F2-4939-899A-DB3F373B5E63}" destId="{82BAE448-9D95-43C8-9C44-495E10FF6A38}" srcOrd="7" destOrd="0" presId="urn:microsoft.com/office/officeart/2005/8/layout/default"/>
    <dgm:cxn modelId="{CD7703D4-C6DA-4933-B322-7B1CA0A10101}" type="presParOf" srcId="{1382AAF3-F1F2-4939-899A-DB3F373B5E63}" destId="{96856A9E-C293-48CF-80F1-0B597ADE8977}" srcOrd="8" destOrd="0" presId="urn:microsoft.com/office/officeart/2005/8/layout/default"/>
    <dgm:cxn modelId="{346243B6-0879-4FC0-A789-1DEE90AB1D72}" type="presParOf" srcId="{1382AAF3-F1F2-4939-899A-DB3F373B5E63}" destId="{13B09452-176F-435A-AED2-5456F7C0D5D7}" srcOrd="9" destOrd="0" presId="urn:microsoft.com/office/officeart/2005/8/layout/default"/>
    <dgm:cxn modelId="{EFB0B681-1310-4D3F-83E5-B166CA39526D}" type="presParOf" srcId="{1382AAF3-F1F2-4939-899A-DB3F373B5E63}" destId="{47662C8D-A863-435A-8616-E0671BBB1AA7}" srcOrd="10" destOrd="0" presId="urn:microsoft.com/office/officeart/2005/8/layout/default"/>
    <dgm:cxn modelId="{22CC3DD0-90DE-430B-A68E-A6804177034F}" type="presParOf" srcId="{1382AAF3-F1F2-4939-899A-DB3F373B5E63}" destId="{D90EABFA-350B-45D5-8FBC-B2375D6C48CB}" srcOrd="11" destOrd="0" presId="urn:microsoft.com/office/officeart/2005/8/layout/default"/>
    <dgm:cxn modelId="{382F1182-AE06-42B2-A632-9932C8C63410}" type="presParOf" srcId="{1382AAF3-F1F2-4939-899A-DB3F373B5E63}" destId="{EBE3B870-2CDA-49E8-9B4C-A82F20ECE0C4}" srcOrd="12" destOrd="0" presId="urn:microsoft.com/office/officeart/2005/8/layout/default"/>
    <dgm:cxn modelId="{D7823B3D-9C66-4C83-AC84-6756BA71E8AC}" type="presParOf" srcId="{1382AAF3-F1F2-4939-899A-DB3F373B5E63}" destId="{E3AC5E98-CD17-4AEC-B266-3E4821367CA8}" srcOrd="13" destOrd="0" presId="urn:microsoft.com/office/officeart/2005/8/layout/default"/>
    <dgm:cxn modelId="{1FF49C9F-901C-4F6B-9182-60022E31815C}" type="presParOf" srcId="{1382AAF3-F1F2-4939-899A-DB3F373B5E63}" destId="{C5EC8648-9314-4670-BD43-EA9EB9013FF8}" srcOrd="14" destOrd="0" presId="urn:microsoft.com/office/officeart/2005/8/layout/default"/>
    <dgm:cxn modelId="{7B1BA438-05E7-4579-8417-3889215146FC}" type="presParOf" srcId="{1382AAF3-F1F2-4939-899A-DB3F373B5E63}" destId="{09CD8563-BE8A-4F6B-97B6-1690640655AE}" srcOrd="15" destOrd="0" presId="urn:microsoft.com/office/officeart/2005/8/layout/default"/>
    <dgm:cxn modelId="{5BE9CBD6-6A46-467E-B6F0-788EB4842E40}" type="presParOf" srcId="{1382AAF3-F1F2-4939-899A-DB3F373B5E63}" destId="{1F664C75-125A-4497-BC06-AB909A063D0F}"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D2159E-8A00-474A-B817-6AE066E9C29B}">
      <dsp:nvSpPr>
        <dsp:cNvPr id="0" name=""/>
        <dsp:cNvSpPr/>
      </dsp:nvSpPr>
      <dsp:spPr>
        <a:xfrm>
          <a:off x="3080" y="488607"/>
          <a:ext cx="2444055" cy="146643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You do your best without considering your competitors – like training for a muay </a:t>
          </a:r>
          <a:r>
            <a:rPr lang="en-US" sz="1500" kern="1200" dirty="0" err="1"/>
            <a:t>thai</a:t>
          </a:r>
          <a:r>
            <a:rPr lang="en-US" sz="1500" kern="1200" dirty="0"/>
            <a:t> match with a punching bag only</a:t>
          </a:r>
        </a:p>
      </dsp:txBody>
      <dsp:txXfrm>
        <a:off x="3080" y="488607"/>
        <a:ext cx="2444055" cy="1466433"/>
      </dsp:txXfrm>
    </dsp:sp>
    <dsp:sp modelId="{A4BAAA53-A2CF-4ABB-A63A-99F706990626}">
      <dsp:nvSpPr>
        <dsp:cNvPr id="0" name=""/>
        <dsp:cNvSpPr/>
      </dsp:nvSpPr>
      <dsp:spPr>
        <a:xfrm>
          <a:off x="2691541" y="488607"/>
          <a:ext cx="2444055" cy="146643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Just swag a salary and put wrap rates on it and hope no one else competes</a:t>
          </a:r>
        </a:p>
      </dsp:txBody>
      <dsp:txXfrm>
        <a:off x="2691541" y="488607"/>
        <a:ext cx="2444055" cy="1466433"/>
      </dsp:txXfrm>
    </dsp:sp>
    <dsp:sp modelId="{14D57AED-BF64-4AD1-96AE-AAA87709359F}">
      <dsp:nvSpPr>
        <dsp:cNvPr id="0" name=""/>
        <dsp:cNvSpPr/>
      </dsp:nvSpPr>
      <dsp:spPr>
        <a:xfrm>
          <a:off x="5380002" y="488607"/>
          <a:ext cx="2444055" cy="146643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Accept the targets from primes and then try to manage profitability (may suffer in performance, hard to be profitable)</a:t>
          </a:r>
        </a:p>
      </dsp:txBody>
      <dsp:txXfrm>
        <a:off x="5380002" y="488607"/>
        <a:ext cx="2444055" cy="1466433"/>
      </dsp:txXfrm>
    </dsp:sp>
    <dsp:sp modelId="{6EC9B7F8-DE1D-468B-ABC1-DF1069079BB7}">
      <dsp:nvSpPr>
        <dsp:cNvPr id="0" name=""/>
        <dsp:cNvSpPr/>
      </dsp:nvSpPr>
      <dsp:spPr>
        <a:xfrm>
          <a:off x="8068463" y="488607"/>
          <a:ext cx="2444055" cy="146643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Solution is developed late, jeopardizing your Pwin; costing efforts wait till you solidify the solution, and you write a mediocre cost proposal at the last minute </a:t>
          </a:r>
        </a:p>
      </dsp:txBody>
      <dsp:txXfrm>
        <a:off x="8068463" y="488607"/>
        <a:ext cx="2444055" cy="1466433"/>
      </dsp:txXfrm>
    </dsp:sp>
    <dsp:sp modelId="{AA712D56-B79A-47E3-9D2F-8EF6D72111FB}">
      <dsp:nvSpPr>
        <dsp:cNvPr id="0" name=""/>
        <dsp:cNvSpPr/>
      </dsp:nvSpPr>
      <dsp:spPr>
        <a:xfrm>
          <a:off x="3080" y="2199446"/>
          <a:ext cx="2444055" cy="146643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Cannot set effective and conscious pricing strategies</a:t>
          </a:r>
        </a:p>
      </dsp:txBody>
      <dsp:txXfrm>
        <a:off x="3080" y="2199446"/>
        <a:ext cx="2444055" cy="1466433"/>
      </dsp:txXfrm>
    </dsp:sp>
    <dsp:sp modelId="{FDE59FD8-989A-4C1B-9EB4-AF941E4AB111}">
      <dsp:nvSpPr>
        <dsp:cNvPr id="0" name=""/>
        <dsp:cNvSpPr/>
      </dsp:nvSpPr>
      <dsp:spPr>
        <a:xfrm>
          <a:off x="2691541" y="2199446"/>
          <a:ext cx="2444055" cy="146643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Don’t document your costing assumption properly and strategically to ghost your competition through BOEs, WBS, and BOM, and to excel in audits later</a:t>
          </a:r>
        </a:p>
      </dsp:txBody>
      <dsp:txXfrm>
        <a:off x="2691541" y="2199446"/>
        <a:ext cx="2444055" cy="1466433"/>
      </dsp:txXfrm>
    </dsp:sp>
    <dsp:sp modelId="{868C8E77-3F7D-4ABD-9C97-DE7E9CEEA74B}">
      <dsp:nvSpPr>
        <dsp:cNvPr id="0" name=""/>
        <dsp:cNvSpPr/>
      </dsp:nvSpPr>
      <dsp:spPr>
        <a:xfrm>
          <a:off x="5380002" y="2199446"/>
          <a:ext cx="2444055" cy="146643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Fail to write a non-boilerplate narrative in the cost volume that ghosts competition, without convincing supporting documents that prove you are right</a:t>
          </a:r>
        </a:p>
      </dsp:txBody>
      <dsp:txXfrm>
        <a:off x="5380002" y="2199446"/>
        <a:ext cx="2444055" cy="1466433"/>
      </dsp:txXfrm>
    </dsp:sp>
    <dsp:sp modelId="{80A380BF-748B-47ED-B587-241CA5FEB308}">
      <dsp:nvSpPr>
        <dsp:cNvPr id="0" name=""/>
        <dsp:cNvSpPr/>
      </dsp:nvSpPr>
      <dsp:spPr>
        <a:xfrm>
          <a:off x="8068463" y="2199446"/>
          <a:ext cx="2444055" cy="146643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Make mistakes in your pricing because it doesn’t go through an iterative process and multiple SME and management reviews</a:t>
          </a:r>
        </a:p>
      </dsp:txBody>
      <dsp:txXfrm>
        <a:off x="8068463" y="2199446"/>
        <a:ext cx="2444055" cy="14664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9BCF6-69A5-40AC-9D3A-F561DA1FA718}">
      <dsp:nvSpPr>
        <dsp:cNvPr id="0" name=""/>
        <dsp:cNvSpPr/>
      </dsp:nvSpPr>
      <dsp:spPr>
        <a:xfrm>
          <a:off x="3594" y="715042"/>
          <a:ext cx="1946002" cy="2724403"/>
        </a:xfrm>
        <a:prstGeom prst="rect">
          <a:avLst/>
        </a:prstGeom>
        <a:solidFill>
          <a:schemeClr val="accent4">
            <a:alpha val="90000"/>
            <a:tint val="40000"/>
            <a:hueOff val="0"/>
            <a:satOff val="0"/>
            <a:lumOff val="0"/>
            <a:alphaOff val="0"/>
          </a:schemeClr>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l" defTabSz="622300">
            <a:lnSpc>
              <a:spcPct val="90000"/>
            </a:lnSpc>
            <a:spcBef>
              <a:spcPct val="0"/>
            </a:spcBef>
            <a:spcAft>
              <a:spcPct val="35000"/>
            </a:spcAft>
            <a:buNone/>
          </a:pPr>
          <a:r>
            <a:rPr lang="en-US" sz="1400" kern="1200" dirty="0"/>
            <a:t>Profile the company and the team similarly to the competitors to be able to compare and contrast objectively</a:t>
          </a:r>
        </a:p>
      </dsp:txBody>
      <dsp:txXfrm>
        <a:off x="3594" y="1750315"/>
        <a:ext cx="1946002" cy="1634641"/>
      </dsp:txXfrm>
    </dsp:sp>
    <dsp:sp modelId="{430B7C17-559B-4631-B659-1B0185C80828}">
      <dsp:nvSpPr>
        <dsp:cNvPr id="0" name=""/>
        <dsp:cNvSpPr/>
      </dsp:nvSpPr>
      <dsp:spPr>
        <a:xfrm>
          <a:off x="567934" y="987482"/>
          <a:ext cx="817320" cy="817320"/>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3722" tIns="12700" rIns="63722" bIns="12700" numCol="1" spcCol="1270" anchor="ctr" anchorCtr="0">
          <a:noAutofit/>
        </a:bodyPr>
        <a:lstStyle/>
        <a:p>
          <a:pPr marL="0" lvl="0" indent="0" algn="ctr" defTabSz="1733550">
            <a:lnSpc>
              <a:spcPct val="90000"/>
            </a:lnSpc>
            <a:spcBef>
              <a:spcPct val="0"/>
            </a:spcBef>
            <a:spcAft>
              <a:spcPct val="35000"/>
            </a:spcAft>
            <a:buNone/>
          </a:pPr>
          <a:r>
            <a:rPr lang="en-US" sz="3900" kern="1200"/>
            <a:t>1</a:t>
          </a:r>
        </a:p>
      </dsp:txBody>
      <dsp:txXfrm>
        <a:off x="687628" y="1107176"/>
        <a:ext cx="577932" cy="577932"/>
      </dsp:txXfrm>
    </dsp:sp>
    <dsp:sp modelId="{465DDF83-8F80-469A-9C9E-7B929703026F}">
      <dsp:nvSpPr>
        <dsp:cNvPr id="0" name=""/>
        <dsp:cNvSpPr/>
      </dsp:nvSpPr>
      <dsp:spPr>
        <a:xfrm>
          <a:off x="3594" y="3439373"/>
          <a:ext cx="1946002" cy="7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73BC0CE5-D092-45C6-98B3-5F1D38DB5A90}">
      <dsp:nvSpPr>
        <dsp:cNvPr id="0" name=""/>
        <dsp:cNvSpPr/>
      </dsp:nvSpPr>
      <dsp:spPr>
        <a:xfrm>
          <a:off x="2144196" y="715042"/>
          <a:ext cx="1946002" cy="2724403"/>
        </a:xfrm>
        <a:prstGeom prst="rect">
          <a:avLst/>
        </a:prstGeom>
        <a:solidFill>
          <a:schemeClr val="accent4">
            <a:alpha val="90000"/>
            <a:tint val="40000"/>
            <a:hueOff val="0"/>
            <a:satOff val="0"/>
            <a:lumOff val="0"/>
            <a:alphaOff val="0"/>
          </a:schemeClr>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l" defTabSz="622300">
            <a:lnSpc>
              <a:spcPct val="90000"/>
            </a:lnSpc>
            <a:spcBef>
              <a:spcPct val="0"/>
            </a:spcBef>
            <a:spcAft>
              <a:spcPct val="35000"/>
            </a:spcAft>
            <a:buNone/>
          </a:pPr>
          <a:r>
            <a:rPr lang="en-US" sz="1400" kern="1200" dirty="0"/>
            <a:t>Include the same level of information as the competitors to avoid looking more pertinent because of all that’s known to us</a:t>
          </a:r>
        </a:p>
      </dsp:txBody>
      <dsp:txXfrm>
        <a:off x="2144196" y="1750315"/>
        <a:ext cx="1946002" cy="1634641"/>
      </dsp:txXfrm>
    </dsp:sp>
    <dsp:sp modelId="{C07AC5A7-F39D-4A7E-9E4F-0E122DD0C30C}">
      <dsp:nvSpPr>
        <dsp:cNvPr id="0" name=""/>
        <dsp:cNvSpPr/>
      </dsp:nvSpPr>
      <dsp:spPr>
        <a:xfrm>
          <a:off x="2708537" y="987482"/>
          <a:ext cx="817320" cy="817320"/>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3722" tIns="12700" rIns="63722" bIns="12700" numCol="1" spcCol="1270" anchor="ctr" anchorCtr="0">
          <a:noAutofit/>
        </a:bodyPr>
        <a:lstStyle/>
        <a:p>
          <a:pPr marL="0" lvl="0" indent="0" algn="ctr" defTabSz="1733550">
            <a:lnSpc>
              <a:spcPct val="90000"/>
            </a:lnSpc>
            <a:spcBef>
              <a:spcPct val="0"/>
            </a:spcBef>
            <a:spcAft>
              <a:spcPct val="35000"/>
            </a:spcAft>
            <a:buNone/>
          </a:pPr>
          <a:r>
            <a:rPr lang="en-US" sz="3900" kern="1200"/>
            <a:t>2</a:t>
          </a:r>
        </a:p>
      </dsp:txBody>
      <dsp:txXfrm>
        <a:off x="2828231" y="1107176"/>
        <a:ext cx="577932" cy="577932"/>
      </dsp:txXfrm>
    </dsp:sp>
    <dsp:sp modelId="{46D1641B-AA18-4547-B2C2-9E27B98F32AA}">
      <dsp:nvSpPr>
        <dsp:cNvPr id="0" name=""/>
        <dsp:cNvSpPr/>
      </dsp:nvSpPr>
      <dsp:spPr>
        <a:xfrm>
          <a:off x="2144196" y="3439373"/>
          <a:ext cx="1946002" cy="7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A2CA4F46-7888-47F7-8A63-EBD9844E8B50}">
      <dsp:nvSpPr>
        <dsp:cNvPr id="0" name=""/>
        <dsp:cNvSpPr/>
      </dsp:nvSpPr>
      <dsp:spPr>
        <a:xfrm>
          <a:off x="4284798" y="715042"/>
          <a:ext cx="1946002" cy="2724403"/>
        </a:xfrm>
        <a:prstGeom prst="rect">
          <a:avLst/>
        </a:prstGeom>
        <a:solidFill>
          <a:schemeClr val="accent4">
            <a:alpha val="90000"/>
            <a:tint val="40000"/>
            <a:hueOff val="0"/>
            <a:satOff val="0"/>
            <a:lumOff val="0"/>
            <a:alphaOff val="0"/>
          </a:schemeClr>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l" defTabSz="622300">
            <a:lnSpc>
              <a:spcPct val="90000"/>
            </a:lnSpc>
            <a:spcBef>
              <a:spcPct val="0"/>
            </a:spcBef>
            <a:spcAft>
              <a:spcPct val="35000"/>
            </a:spcAft>
            <a:buNone/>
          </a:pPr>
          <a:r>
            <a:rPr lang="en-US" sz="1400" kern="1200" dirty="0"/>
            <a:t>Profile every teaming partner, including their past performance</a:t>
          </a:r>
        </a:p>
      </dsp:txBody>
      <dsp:txXfrm>
        <a:off x="4284798" y="1750315"/>
        <a:ext cx="1946002" cy="1634641"/>
      </dsp:txXfrm>
    </dsp:sp>
    <dsp:sp modelId="{840CF4D9-64DE-40E5-A522-53A6AC4CCFC3}">
      <dsp:nvSpPr>
        <dsp:cNvPr id="0" name=""/>
        <dsp:cNvSpPr/>
      </dsp:nvSpPr>
      <dsp:spPr>
        <a:xfrm>
          <a:off x="4849139" y="987482"/>
          <a:ext cx="817320" cy="817320"/>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3722" tIns="12700" rIns="63722" bIns="12700" numCol="1" spcCol="1270" anchor="ctr" anchorCtr="0">
          <a:noAutofit/>
        </a:bodyPr>
        <a:lstStyle/>
        <a:p>
          <a:pPr marL="0" lvl="0" indent="0" algn="ctr" defTabSz="1733550">
            <a:lnSpc>
              <a:spcPct val="90000"/>
            </a:lnSpc>
            <a:spcBef>
              <a:spcPct val="0"/>
            </a:spcBef>
            <a:spcAft>
              <a:spcPct val="35000"/>
            </a:spcAft>
            <a:buNone/>
          </a:pPr>
          <a:r>
            <a:rPr lang="en-US" sz="3900" kern="1200"/>
            <a:t>3</a:t>
          </a:r>
        </a:p>
      </dsp:txBody>
      <dsp:txXfrm>
        <a:off x="4968833" y="1107176"/>
        <a:ext cx="577932" cy="577932"/>
      </dsp:txXfrm>
    </dsp:sp>
    <dsp:sp modelId="{58DF0651-04F0-4395-9E2C-06DEA89A1B9A}">
      <dsp:nvSpPr>
        <dsp:cNvPr id="0" name=""/>
        <dsp:cNvSpPr/>
      </dsp:nvSpPr>
      <dsp:spPr>
        <a:xfrm>
          <a:off x="4284798" y="3439373"/>
          <a:ext cx="1946002" cy="7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5BC3A9E2-242E-4C35-923F-1848A7277868}">
      <dsp:nvSpPr>
        <dsp:cNvPr id="0" name=""/>
        <dsp:cNvSpPr/>
      </dsp:nvSpPr>
      <dsp:spPr>
        <a:xfrm>
          <a:off x="6425401" y="715042"/>
          <a:ext cx="1946002" cy="2724403"/>
        </a:xfrm>
        <a:prstGeom prst="rect">
          <a:avLst/>
        </a:prstGeom>
        <a:solidFill>
          <a:schemeClr val="accent4">
            <a:alpha val="90000"/>
            <a:tint val="40000"/>
            <a:hueOff val="0"/>
            <a:satOff val="0"/>
            <a:lumOff val="0"/>
            <a:alphaOff val="0"/>
          </a:schemeClr>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l" defTabSz="622300">
            <a:lnSpc>
              <a:spcPct val="90000"/>
            </a:lnSpc>
            <a:spcBef>
              <a:spcPct val="0"/>
            </a:spcBef>
            <a:spcAft>
              <a:spcPct val="35000"/>
            </a:spcAft>
            <a:buNone/>
          </a:pPr>
          <a:r>
            <a:rPr lang="en-US" sz="1400" kern="1200" dirty="0"/>
            <a:t>Perform an honest SWOT analysis</a:t>
          </a:r>
        </a:p>
      </dsp:txBody>
      <dsp:txXfrm>
        <a:off x="6425401" y="1750315"/>
        <a:ext cx="1946002" cy="1634641"/>
      </dsp:txXfrm>
    </dsp:sp>
    <dsp:sp modelId="{FD17033D-F8F9-4C20-9074-FA06D501B6B7}">
      <dsp:nvSpPr>
        <dsp:cNvPr id="0" name=""/>
        <dsp:cNvSpPr/>
      </dsp:nvSpPr>
      <dsp:spPr>
        <a:xfrm>
          <a:off x="6989741" y="987482"/>
          <a:ext cx="817320" cy="817320"/>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3722" tIns="12700" rIns="63722" bIns="12700" numCol="1" spcCol="1270" anchor="ctr" anchorCtr="0">
          <a:noAutofit/>
        </a:bodyPr>
        <a:lstStyle/>
        <a:p>
          <a:pPr marL="0" lvl="0" indent="0" algn="ctr" defTabSz="1733550">
            <a:lnSpc>
              <a:spcPct val="90000"/>
            </a:lnSpc>
            <a:spcBef>
              <a:spcPct val="0"/>
            </a:spcBef>
            <a:spcAft>
              <a:spcPct val="35000"/>
            </a:spcAft>
            <a:buNone/>
          </a:pPr>
          <a:r>
            <a:rPr lang="en-US" sz="3900" kern="1200"/>
            <a:t>4</a:t>
          </a:r>
        </a:p>
      </dsp:txBody>
      <dsp:txXfrm>
        <a:off x="7109435" y="1107176"/>
        <a:ext cx="577932" cy="577932"/>
      </dsp:txXfrm>
    </dsp:sp>
    <dsp:sp modelId="{5BFFE0A3-2877-45BA-A3C0-05344439F547}">
      <dsp:nvSpPr>
        <dsp:cNvPr id="0" name=""/>
        <dsp:cNvSpPr/>
      </dsp:nvSpPr>
      <dsp:spPr>
        <a:xfrm>
          <a:off x="6425401" y="3439373"/>
          <a:ext cx="1946002" cy="7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F6C1A8A6-E293-4A81-B00C-0497F9BB3E54}">
      <dsp:nvSpPr>
        <dsp:cNvPr id="0" name=""/>
        <dsp:cNvSpPr/>
      </dsp:nvSpPr>
      <dsp:spPr>
        <a:xfrm>
          <a:off x="8566003" y="715042"/>
          <a:ext cx="1946002" cy="2724403"/>
        </a:xfrm>
        <a:prstGeom prst="rect">
          <a:avLst/>
        </a:prstGeom>
        <a:solidFill>
          <a:schemeClr val="accent4">
            <a:alpha val="90000"/>
            <a:tint val="40000"/>
            <a:hueOff val="0"/>
            <a:satOff val="0"/>
            <a:lumOff val="0"/>
            <a:alphaOff val="0"/>
          </a:schemeClr>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l" defTabSz="622300">
            <a:lnSpc>
              <a:spcPct val="90000"/>
            </a:lnSpc>
            <a:spcBef>
              <a:spcPct val="0"/>
            </a:spcBef>
            <a:spcAft>
              <a:spcPct val="35000"/>
            </a:spcAft>
            <a:buNone/>
          </a:pPr>
          <a:r>
            <a:rPr lang="en-US" sz="1400" kern="1200" dirty="0"/>
            <a:t>Perform the win strategies analysis and complete the ranking table similar to the competitor analysis</a:t>
          </a:r>
        </a:p>
      </dsp:txBody>
      <dsp:txXfrm>
        <a:off x="8566003" y="1750315"/>
        <a:ext cx="1946002" cy="1634641"/>
      </dsp:txXfrm>
    </dsp:sp>
    <dsp:sp modelId="{194D29EE-CAF4-491E-A157-24EE5EFA676B}">
      <dsp:nvSpPr>
        <dsp:cNvPr id="0" name=""/>
        <dsp:cNvSpPr/>
      </dsp:nvSpPr>
      <dsp:spPr>
        <a:xfrm>
          <a:off x="9130344" y="987482"/>
          <a:ext cx="817320" cy="817320"/>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3722" tIns="12700" rIns="63722" bIns="12700" numCol="1" spcCol="1270" anchor="ctr" anchorCtr="0">
          <a:noAutofit/>
        </a:bodyPr>
        <a:lstStyle/>
        <a:p>
          <a:pPr marL="0" lvl="0" indent="0" algn="ctr" defTabSz="1733550">
            <a:lnSpc>
              <a:spcPct val="90000"/>
            </a:lnSpc>
            <a:spcBef>
              <a:spcPct val="0"/>
            </a:spcBef>
            <a:spcAft>
              <a:spcPct val="35000"/>
            </a:spcAft>
            <a:buNone/>
          </a:pPr>
          <a:r>
            <a:rPr lang="en-US" sz="3900" kern="1200"/>
            <a:t>5</a:t>
          </a:r>
        </a:p>
      </dsp:txBody>
      <dsp:txXfrm>
        <a:off x="9250038" y="1107176"/>
        <a:ext cx="577932" cy="577932"/>
      </dsp:txXfrm>
    </dsp:sp>
    <dsp:sp modelId="{13A2C43D-8AD6-423F-AF2A-06E2BA0F8B65}">
      <dsp:nvSpPr>
        <dsp:cNvPr id="0" name=""/>
        <dsp:cNvSpPr/>
      </dsp:nvSpPr>
      <dsp:spPr>
        <a:xfrm>
          <a:off x="8566003" y="3439373"/>
          <a:ext cx="1946002" cy="7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FFF2A-6DCB-4FF8-AAD3-4D2B55812EB2}">
      <dsp:nvSpPr>
        <dsp:cNvPr id="0" name=""/>
        <dsp:cNvSpPr/>
      </dsp:nvSpPr>
      <dsp:spPr>
        <a:xfrm>
          <a:off x="51" y="64187"/>
          <a:ext cx="4913783" cy="161521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Help you prepare a solution-to-price (“design to cost”) bid that can outdo the fiercest competitor and produce a profitable win</a:t>
          </a:r>
        </a:p>
      </dsp:txBody>
      <dsp:txXfrm>
        <a:off x="51" y="64187"/>
        <a:ext cx="4913783" cy="1615212"/>
      </dsp:txXfrm>
    </dsp:sp>
    <dsp:sp modelId="{CEA730C9-060A-4CC6-A037-C6DE7BD3A168}">
      <dsp:nvSpPr>
        <dsp:cNvPr id="0" name=""/>
        <dsp:cNvSpPr/>
      </dsp:nvSpPr>
      <dsp:spPr>
        <a:xfrm>
          <a:off x="51" y="1679400"/>
          <a:ext cx="4913783" cy="2607750"/>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Solution and price are intimately connected</a:t>
          </a:r>
        </a:p>
        <a:p>
          <a:pPr marL="228600" lvl="1" indent="-228600" algn="l" defTabSz="1111250">
            <a:lnSpc>
              <a:spcPct val="90000"/>
            </a:lnSpc>
            <a:spcBef>
              <a:spcPct val="0"/>
            </a:spcBef>
            <a:spcAft>
              <a:spcPct val="15000"/>
            </a:spcAft>
            <a:buChar char="•"/>
          </a:pPr>
          <a:r>
            <a:rPr lang="en-US" sz="2500" kern="1200" dirty="0"/>
            <a:t>Understanding the relationship between technical and price is at the heart of the PTW</a:t>
          </a:r>
        </a:p>
        <a:p>
          <a:pPr marL="228600" lvl="1" indent="-228600" algn="l" defTabSz="1111250">
            <a:lnSpc>
              <a:spcPct val="90000"/>
            </a:lnSpc>
            <a:spcBef>
              <a:spcPct val="0"/>
            </a:spcBef>
            <a:spcAft>
              <a:spcPct val="15000"/>
            </a:spcAft>
            <a:buChar char="•"/>
          </a:pPr>
          <a:endParaRPr lang="en-US" sz="2500" kern="1200" dirty="0"/>
        </a:p>
      </dsp:txBody>
      <dsp:txXfrm>
        <a:off x="51" y="1679400"/>
        <a:ext cx="4913783" cy="2607750"/>
      </dsp:txXfrm>
    </dsp:sp>
    <dsp:sp modelId="{2B6E6DCD-284F-4A19-8E64-1319C8120B49}">
      <dsp:nvSpPr>
        <dsp:cNvPr id="0" name=""/>
        <dsp:cNvSpPr/>
      </dsp:nvSpPr>
      <dsp:spPr>
        <a:xfrm>
          <a:off x="5601764" y="64187"/>
          <a:ext cx="4913783" cy="1615212"/>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Pricing a bid safely is the best bet, as proven by the GAO study; out of 68 DOD best value awards:</a:t>
          </a:r>
        </a:p>
      </dsp:txBody>
      <dsp:txXfrm>
        <a:off x="5601764" y="64187"/>
        <a:ext cx="4913783" cy="1615212"/>
      </dsp:txXfrm>
    </dsp:sp>
    <dsp:sp modelId="{47EAB042-4D22-45E2-9085-1A961FE1712E}">
      <dsp:nvSpPr>
        <dsp:cNvPr id="0" name=""/>
        <dsp:cNvSpPr/>
      </dsp:nvSpPr>
      <dsp:spPr>
        <a:xfrm>
          <a:off x="5601764" y="1679400"/>
          <a:ext cx="4913783" cy="2607750"/>
        </a:xfrm>
        <a:prstGeom prst="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a:t>21 resulted in higher priced bidder with high technical score</a:t>
          </a:r>
        </a:p>
        <a:p>
          <a:pPr marL="228600" lvl="1" indent="-228600" algn="l" defTabSz="1111250">
            <a:lnSpc>
              <a:spcPct val="90000"/>
            </a:lnSpc>
            <a:spcBef>
              <a:spcPct val="0"/>
            </a:spcBef>
            <a:spcAft>
              <a:spcPct val="15000"/>
            </a:spcAft>
            <a:buChar char="•"/>
          </a:pPr>
          <a:r>
            <a:rPr lang="en-US" sz="2500" kern="1200" dirty="0"/>
            <a:t>18 to the lower priced bidder with lower technical score</a:t>
          </a:r>
        </a:p>
        <a:p>
          <a:pPr marL="228600" lvl="1" indent="-228600" algn="l" defTabSz="1111250">
            <a:lnSpc>
              <a:spcPct val="90000"/>
            </a:lnSpc>
            <a:spcBef>
              <a:spcPct val="0"/>
            </a:spcBef>
            <a:spcAft>
              <a:spcPct val="15000"/>
            </a:spcAft>
            <a:buChar char="•"/>
          </a:pPr>
          <a:r>
            <a:rPr lang="en-US" sz="2500" kern="1200" dirty="0"/>
            <a:t>29 to the bidder with lower price and higher technical score</a:t>
          </a:r>
        </a:p>
      </dsp:txBody>
      <dsp:txXfrm>
        <a:off x="5601764" y="1679400"/>
        <a:ext cx="4913783" cy="260775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B6029C-A844-4E12-A18E-07D8B897E3EE}">
      <dsp:nvSpPr>
        <dsp:cNvPr id="0" name=""/>
        <dsp:cNvSpPr/>
      </dsp:nvSpPr>
      <dsp:spPr>
        <a:xfrm>
          <a:off x="3327575" y="822799"/>
          <a:ext cx="633915" cy="91440"/>
        </a:xfrm>
        <a:custGeom>
          <a:avLst/>
          <a:gdLst/>
          <a:ahLst/>
          <a:cxnLst/>
          <a:rect l="0" t="0" r="0" b="0"/>
          <a:pathLst>
            <a:path>
              <a:moveTo>
                <a:pt x="0" y="45720"/>
              </a:moveTo>
              <a:lnTo>
                <a:pt x="260370" y="45719"/>
              </a:lnTo>
            </a:path>
            <a:path>
              <a:moveTo>
                <a:pt x="373545" y="45719"/>
              </a:moveTo>
              <a:lnTo>
                <a:pt x="63391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r>
            <a:rPr lang="en-US" sz="1300" kern="1200" dirty="0"/>
            <a:t>1</a:t>
          </a:r>
        </a:p>
      </dsp:txBody>
      <dsp:txXfrm>
        <a:off x="3587945" y="773307"/>
        <a:ext cx="113175" cy="190425"/>
      </dsp:txXfrm>
    </dsp:sp>
    <dsp:sp modelId="{15815B2C-77F9-45B5-B299-D62BFF95B3F3}">
      <dsp:nvSpPr>
        <dsp:cNvPr id="0" name=""/>
        <dsp:cNvSpPr/>
      </dsp:nvSpPr>
      <dsp:spPr>
        <a:xfrm>
          <a:off x="440177" y="1760"/>
          <a:ext cx="2889197" cy="17335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573" tIns="148606" rIns="141573" bIns="148606" numCol="1" spcCol="1270" anchor="ctr" anchorCtr="0">
          <a:noAutofit/>
        </a:bodyPr>
        <a:lstStyle/>
        <a:p>
          <a:pPr marL="0" lvl="0" indent="0" algn="ctr" defTabSz="711200">
            <a:lnSpc>
              <a:spcPct val="90000"/>
            </a:lnSpc>
            <a:spcBef>
              <a:spcPct val="0"/>
            </a:spcBef>
            <a:spcAft>
              <a:spcPct val="35000"/>
            </a:spcAft>
            <a:buNone/>
          </a:pPr>
          <a:r>
            <a:rPr lang="en-US" sz="1600" b="0" i="0" kern="1200" dirty="0"/>
            <a:t>Review competitors' awarded contracts: Examine previously awarded contracts to identify labor hours and Other Direct Costs (ODCs) if specified in the Request for Proposal (RFP).</a:t>
          </a:r>
          <a:endParaRPr lang="en-US" sz="1600" kern="1200" dirty="0"/>
        </a:p>
      </dsp:txBody>
      <dsp:txXfrm>
        <a:off x="440177" y="1760"/>
        <a:ext cx="2889197" cy="1733518"/>
      </dsp:txXfrm>
    </dsp:sp>
    <dsp:sp modelId="{E3842B0C-5A58-4BEC-96EE-45314F19FB0B}">
      <dsp:nvSpPr>
        <dsp:cNvPr id="0" name=""/>
        <dsp:cNvSpPr/>
      </dsp:nvSpPr>
      <dsp:spPr>
        <a:xfrm>
          <a:off x="6881288" y="822799"/>
          <a:ext cx="633915" cy="91440"/>
        </a:xfrm>
        <a:custGeom>
          <a:avLst/>
          <a:gdLst/>
          <a:ahLst/>
          <a:cxnLst/>
          <a:rect l="0" t="0" r="0" b="0"/>
          <a:pathLst>
            <a:path>
              <a:moveTo>
                <a:pt x="0" y="45720"/>
              </a:moveTo>
              <a:lnTo>
                <a:pt x="260370" y="45719"/>
              </a:lnTo>
            </a:path>
            <a:path>
              <a:moveTo>
                <a:pt x="373545" y="45719"/>
              </a:moveTo>
              <a:lnTo>
                <a:pt x="63391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r>
            <a:rPr lang="en-US" sz="1300" kern="1200"/>
            <a:t>2</a:t>
          </a:r>
        </a:p>
      </dsp:txBody>
      <dsp:txXfrm>
        <a:off x="7141659" y="773307"/>
        <a:ext cx="113175" cy="190425"/>
      </dsp:txXfrm>
    </dsp:sp>
    <dsp:sp modelId="{8F6DBB08-0B19-4F72-AA1E-92738163DBEB}">
      <dsp:nvSpPr>
        <dsp:cNvPr id="0" name=""/>
        <dsp:cNvSpPr/>
      </dsp:nvSpPr>
      <dsp:spPr>
        <a:xfrm>
          <a:off x="3993891" y="1760"/>
          <a:ext cx="2889197" cy="17335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573" tIns="148606" rIns="141573" bIns="148606" numCol="1" spcCol="1270" anchor="ctr" anchorCtr="0">
          <a:noAutofit/>
        </a:bodyPr>
        <a:lstStyle/>
        <a:p>
          <a:pPr marL="0" lvl="0" indent="0" algn="ctr" defTabSz="711200">
            <a:lnSpc>
              <a:spcPct val="90000"/>
            </a:lnSpc>
            <a:spcBef>
              <a:spcPct val="0"/>
            </a:spcBef>
            <a:spcAft>
              <a:spcPct val="35000"/>
            </a:spcAft>
            <a:buNone/>
          </a:pPr>
          <a:r>
            <a:rPr lang="en-US" sz="1600" b="0" i="0" kern="1200"/>
            <a:t>Extract ODC information: If ODCs are specified in the RFP, pull out the relevant data to isolate labor costs.</a:t>
          </a:r>
          <a:endParaRPr lang="en-US" sz="1600" kern="1200"/>
        </a:p>
      </dsp:txBody>
      <dsp:txXfrm>
        <a:off x="3993891" y="1760"/>
        <a:ext cx="2889197" cy="1733518"/>
      </dsp:txXfrm>
    </dsp:sp>
    <dsp:sp modelId="{882B89F9-D59F-4C38-B99C-837EFB639238}">
      <dsp:nvSpPr>
        <dsp:cNvPr id="0" name=""/>
        <dsp:cNvSpPr/>
      </dsp:nvSpPr>
      <dsp:spPr>
        <a:xfrm>
          <a:off x="1884776" y="1733479"/>
          <a:ext cx="7107426" cy="479077"/>
        </a:xfrm>
        <a:custGeom>
          <a:avLst/>
          <a:gdLst/>
          <a:ahLst/>
          <a:cxnLst/>
          <a:rect l="0" t="0" r="0" b="0"/>
          <a:pathLst>
            <a:path>
              <a:moveTo>
                <a:pt x="7107426" y="0"/>
              </a:moveTo>
              <a:lnTo>
                <a:pt x="7107426" y="256638"/>
              </a:lnTo>
              <a:lnTo>
                <a:pt x="0" y="256638"/>
              </a:lnTo>
              <a:lnTo>
                <a:pt x="0" y="479077"/>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r>
            <a:rPr lang="en-US" sz="1300" kern="1200" dirty="0"/>
            <a:t>3</a:t>
          </a:r>
        </a:p>
      </dsp:txBody>
      <dsp:txXfrm>
        <a:off x="5260348" y="1877805"/>
        <a:ext cx="356283" cy="190425"/>
      </dsp:txXfrm>
    </dsp:sp>
    <dsp:sp modelId="{FD9323CE-3D83-42AB-90DB-2B17FE296610}">
      <dsp:nvSpPr>
        <dsp:cNvPr id="0" name=""/>
        <dsp:cNvSpPr/>
      </dsp:nvSpPr>
      <dsp:spPr>
        <a:xfrm>
          <a:off x="7547604" y="1760"/>
          <a:ext cx="2889197" cy="17335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573" tIns="148606" rIns="141573" bIns="148606" numCol="1" spcCol="1270" anchor="ctr" anchorCtr="0">
          <a:noAutofit/>
        </a:bodyPr>
        <a:lstStyle/>
        <a:p>
          <a:pPr marL="0" lvl="0" indent="0" algn="ctr" defTabSz="711200">
            <a:lnSpc>
              <a:spcPct val="90000"/>
            </a:lnSpc>
            <a:spcBef>
              <a:spcPct val="0"/>
            </a:spcBef>
            <a:spcAft>
              <a:spcPct val="35000"/>
            </a:spcAft>
            <a:buNone/>
          </a:pPr>
          <a:r>
            <a:rPr lang="en-US" sz="1600" b="0" i="0" kern="1200" dirty="0"/>
            <a:t>Extract labor hours: If labor hours are specified in the RFP, extract the relevant data to calculate the average labor rate.</a:t>
          </a:r>
          <a:endParaRPr lang="en-US" sz="1600" kern="1200" dirty="0"/>
        </a:p>
      </dsp:txBody>
      <dsp:txXfrm>
        <a:off x="7547604" y="1760"/>
        <a:ext cx="2889197" cy="1733518"/>
      </dsp:txXfrm>
    </dsp:sp>
    <dsp:sp modelId="{6EFD35FB-5023-4A85-A3A6-8E7375B22DEF}">
      <dsp:nvSpPr>
        <dsp:cNvPr id="0" name=""/>
        <dsp:cNvSpPr/>
      </dsp:nvSpPr>
      <dsp:spPr>
        <a:xfrm>
          <a:off x="440177" y="2244956"/>
          <a:ext cx="2889197" cy="17335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573" tIns="148606" rIns="141573" bIns="148606" numCol="1" spcCol="1270" anchor="ctr" anchorCtr="0">
          <a:noAutofit/>
        </a:bodyPr>
        <a:lstStyle/>
        <a:p>
          <a:pPr marL="0" lvl="0" indent="0" algn="ctr" defTabSz="711200">
            <a:lnSpc>
              <a:spcPct val="90000"/>
            </a:lnSpc>
            <a:spcBef>
              <a:spcPct val="0"/>
            </a:spcBef>
            <a:spcAft>
              <a:spcPct val="35000"/>
            </a:spcAft>
            <a:buNone/>
          </a:pPr>
          <a:r>
            <a:rPr lang="en-US" sz="1600" b="0" i="0" kern="1200" dirty="0"/>
            <a:t>Calculate the winning average labor rate: Subtract the ODC amount from the awarded contract amount and then divide the result by the total labor hours.</a:t>
          </a:r>
          <a:endParaRPr lang="en-US" sz="1600" kern="1200" dirty="0"/>
        </a:p>
      </dsp:txBody>
      <dsp:txXfrm>
        <a:off x="440177" y="2244956"/>
        <a:ext cx="2889197" cy="173351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0BC80-CBE1-4B74-8341-23F5E9CE55CD}">
      <dsp:nvSpPr>
        <dsp:cNvPr id="0" name=""/>
        <dsp:cNvSpPr/>
      </dsp:nvSpPr>
      <dsp:spPr>
        <a:xfrm>
          <a:off x="1778971" y="1056407"/>
          <a:ext cx="377418" cy="91440"/>
        </a:xfrm>
        <a:custGeom>
          <a:avLst/>
          <a:gdLst/>
          <a:ahLst/>
          <a:cxnLst/>
          <a:rect l="0" t="0" r="0" b="0"/>
          <a:pathLst>
            <a:path>
              <a:moveTo>
                <a:pt x="0" y="45720"/>
              </a:moveTo>
              <a:lnTo>
                <a:pt x="377418"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57480" y="1100087"/>
        <a:ext cx="20400" cy="4080"/>
      </dsp:txXfrm>
    </dsp:sp>
    <dsp:sp modelId="{D78F5151-7357-4059-84AC-255A1209AC93}">
      <dsp:nvSpPr>
        <dsp:cNvPr id="0" name=""/>
        <dsp:cNvSpPr/>
      </dsp:nvSpPr>
      <dsp:spPr>
        <a:xfrm>
          <a:off x="6777" y="569929"/>
          <a:ext cx="1773994" cy="106439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533400">
            <a:lnSpc>
              <a:spcPct val="90000"/>
            </a:lnSpc>
            <a:spcBef>
              <a:spcPct val="0"/>
            </a:spcBef>
            <a:spcAft>
              <a:spcPct val="35000"/>
            </a:spcAft>
            <a:buNone/>
          </a:pPr>
          <a:r>
            <a:rPr lang="en-US" sz="1200" kern="1200" dirty="0"/>
            <a:t>Based on the PTC, develop a compliant solution that meets but doesn’t exceed the requirements</a:t>
          </a:r>
        </a:p>
      </dsp:txBody>
      <dsp:txXfrm>
        <a:off x="6777" y="569929"/>
        <a:ext cx="1773994" cy="1064396"/>
      </dsp:txXfrm>
    </dsp:sp>
    <dsp:sp modelId="{C9FF018F-1649-4791-92CD-5CCE21A44D2B}">
      <dsp:nvSpPr>
        <dsp:cNvPr id="0" name=""/>
        <dsp:cNvSpPr/>
      </dsp:nvSpPr>
      <dsp:spPr>
        <a:xfrm>
          <a:off x="3960984" y="1056407"/>
          <a:ext cx="377418" cy="91440"/>
        </a:xfrm>
        <a:custGeom>
          <a:avLst/>
          <a:gdLst/>
          <a:ahLst/>
          <a:cxnLst/>
          <a:rect l="0" t="0" r="0" b="0"/>
          <a:pathLst>
            <a:path>
              <a:moveTo>
                <a:pt x="0" y="45720"/>
              </a:moveTo>
              <a:lnTo>
                <a:pt x="377418" y="45720"/>
              </a:lnTo>
            </a:path>
          </a:pathLst>
        </a:custGeom>
        <a:noFill/>
        <a:ln w="6350" cap="flat" cmpd="sng" algn="ctr">
          <a:solidFill>
            <a:schemeClr val="accent5">
              <a:hueOff val="-965506"/>
              <a:satOff val="-2488"/>
              <a:lumOff val="-168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39493" y="1100087"/>
        <a:ext cx="20400" cy="4080"/>
      </dsp:txXfrm>
    </dsp:sp>
    <dsp:sp modelId="{D9D30B38-6ED0-4C95-9844-F62A6CFA1D39}">
      <dsp:nvSpPr>
        <dsp:cNvPr id="0" name=""/>
        <dsp:cNvSpPr/>
      </dsp:nvSpPr>
      <dsp:spPr>
        <a:xfrm>
          <a:off x="2188790" y="569929"/>
          <a:ext cx="1773994" cy="1064396"/>
        </a:xfrm>
        <a:prstGeom prst="rect">
          <a:avLst/>
        </a:prstGeom>
        <a:solidFill>
          <a:schemeClr val="accent5">
            <a:hueOff val="-844818"/>
            <a:satOff val="-2177"/>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533400">
            <a:lnSpc>
              <a:spcPct val="90000"/>
            </a:lnSpc>
            <a:spcBef>
              <a:spcPct val="0"/>
            </a:spcBef>
            <a:spcAft>
              <a:spcPct val="35000"/>
            </a:spcAft>
            <a:buNone/>
          </a:pPr>
          <a:r>
            <a:rPr lang="en-US" sz="1200" kern="1200"/>
            <a:t>Create the baseline of the solution that enables  you to compare postulated competitors’ solutions with yours</a:t>
          </a:r>
        </a:p>
      </dsp:txBody>
      <dsp:txXfrm>
        <a:off x="2188790" y="569929"/>
        <a:ext cx="1773994" cy="1064396"/>
      </dsp:txXfrm>
    </dsp:sp>
    <dsp:sp modelId="{55410377-9776-48B1-A798-2EEF24931A60}">
      <dsp:nvSpPr>
        <dsp:cNvPr id="0" name=""/>
        <dsp:cNvSpPr/>
      </dsp:nvSpPr>
      <dsp:spPr>
        <a:xfrm>
          <a:off x="6142997" y="1056407"/>
          <a:ext cx="377418" cy="91440"/>
        </a:xfrm>
        <a:custGeom>
          <a:avLst/>
          <a:gdLst/>
          <a:ahLst/>
          <a:cxnLst/>
          <a:rect l="0" t="0" r="0" b="0"/>
          <a:pathLst>
            <a:path>
              <a:moveTo>
                <a:pt x="0" y="45720"/>
              </a:moveTo>
              <a:lnTo>
                <a:pt x="377418" y="45720"/>
              </a:lnTo>
            </a:path>
          </a:pathLst>
        </a:custGeom>
        <a:noFill/>
        <a:ln w="6350" cap="flat" cmpd="sng" algn="ctr">
          <a:solidFill>
            <a:schemeClr val="accent5">
              <a:hueOff val="-1931012"/>
              <a:satOff val="-4977"/>
              <a:lumOff val="-336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21505" y="1100087"/>
        <a:ext cx="20400" cy="4080"/>
      </dsp:txXfrm>
    </dsp:sp>
    <dsp:sp modelId="{B5F51702-2933-4F92-8B03-F4E33A8EBF26}">
      <dsp:nvSpPr>
        <dsp:cNvPr id="0" name=""/>
        <dsp:cNvSpPr/>
      </dsp:nvSpPr>
      <dsp:spPr>
        <a:xfrm>
          <a:off x="4370802" y="569929"/>
          <a:ext cx="1773994" cy="1064396"/>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533400">
            <a:lnSpc>
              <a:spcPct val="90000"/>
            </a:lnSpc>
            <a:spcBef>
              <a:spcPct val="0"/>
            </a:spcBef>
            <a:spcAft>
              <a:spcPct val="35000"/>
            </a:spcAft>
            <a:buNone/>
          </a:pPr>
          <a:r>
            <a:rPr lang="en-US" sz="1200" kern="1200"/>
            <a:t>Focus on cost elements, not price</a:t>
          </a:r>
        </a:p>
      </dsp:txBody>
      <dsp:txXfrm>
        <a:off x="4370802" y="569929"/>
        <a:ext cx="1773994" cy="1064396"/>
      </dsp:txXfrm>
    </dsp:sp>
    <dsp:sp modelId="{761983A4-B38B-4B52-8A05-25516AEEE803}">
      <dsp:nvSpPr>
        <dsp:cNvPr id="0" name=""/>
        <dsp:cNvSpPr/>
      </dsp:nvSpPr>
      <dsp:spPr>
        <a:xfrm>
          <a:off x="8325009" y="1056407"/>
          <a:ext cx="377418" cy="91440"/>
        </a:xfrm>
        <a:custGeom>
          <a:avLst/>
          <a:gdLst/>
          <a:ahLst/>
          <a:cxnLst/>
          <a:rect l="0" t="0" r="0" b="0"/>
          <a:pathLst>
            <a:path>
              <a:moveTo>
                <a:pt x="0" y="45720"/>
              </a:moveTo>
              <a:lnTo>
                <a:pt x="377418" y="45720"/>
              </a:lnTo>
            </a:path>
          </a:pathLst>
        </a:custGeom>
        <a:noFill/>
        <a:ln w="6350" cap="flat" cmpd="sng" algn="ctr">
          <a:solidFill>
            <a:schemeClr val="accent5">
              <a:hueOff val="-2896518"/>
              <a:satOff val="-7465"/>
              <a:lumOff val="-504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03518" y="1100087"/>
        <a:ext cx="20400" cy="4080"/>
      </dsp:txXfrm>
    </dsp:sp>
    <dsp:sp modelId="{8C830198-A0E8-4B0A-8C19-E24CD1B75A2C}">
      <dsp:nvSpPr>
        <dsp:cNvPr id="0" name=""/>
        <dsp:cNvSpPr/>
      </dsp:nvSpPr>
      <dsp:spPr>
        <a:xfrm>
          <a:off x="6552815" y="569929"/>
          <a:ext cx="1773994" cy="1064396"/>
        </a:xfrm>
        <a:prstGeom prst="rect">
          <a:avLst/>
        </a:prstGeom>
        <a:solidFill>
          <a:schemeClr val="accent5">
            <a:hueOff val="-2534453"/>
            <a:satOff val="-6532"/>
            <a:lumOff val="-4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533400">
            <a:lnSpc>
              <a:spcPct val="90000"/>
            </a:lnSpc>
            <a:spcBef>
              <a:spcPct val="0"/>
            </a:spcBef>
            <a:spcAft>
              <a:spcPct val="35000"/>
            </a:spcAft>
            <a:buNone/>
          </a:pPr>
          <a:r>
            <a:rPr lang="en-US" sz="1200" kern="1200"/>
            <a:t>Define labor categories and location-based salaries</a:t>
          </a:r>
        </a:p>
      </dsp:txBody>
      <dsp:txXfrm>
        <a:off x="6552815" y="569929"/>
        <a:ext cx="1773994" cy="1064396"/>
      </dsp:txXfrm>
    </dsp:sp>
    <dsp:sp modelId="{280B51AE-901E-4094-B1ED-B13AF165997F}">
      <dsp:nvSpPr>
        <dsp:cNvPr id="0" name=""/>
        <dsp:cNvSpPr/>
      </dsp:nvSpPr>
      <dsp:spPr>
        <a:xfrm>
          <a:off x="893774" y="1632526"/>
          <a:ext cx="8728050" cy="377418"/>
        </a:xfrm>
        <a:custGeom>
          <a:avLst/>
          <a:gdLst/>
          <a:ahLst/>
          <a:cxnLst/>
          <a:rect l="0" t="0" r="0" b="0"/>
          <a:pathLst>
            <a:path>
              <a:moveTo>
                <a:pt x="8728050" y="0"/>
              </a:moveTo>
              <a:lnTo>
                <a:pt x="8728050" y="205809"/>
              </a:lnTo>
              <a:lnTo>
                <a:pt x="0" y="205809"/>
              </a:lnTo>
              <a:lnTo>
                <a:pt x="0" y="377418"/>
              </a:lnTo>
            </a:path>
          </a:pathLst>
        </a:custGeom>
        <a:noFill/>
        <a:ln w="6350" cap="flat" cmpd="sng" algn="ctr">
          <a:solidFill>
            <a:schemeClr val="accent5">
              <a:hueOff val="-3862025"/>
              <a:satOff val="-9954"/>
              <a:lumOff val="-672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39360" y="1819195"/>
        <a:ext cx="436879" cy="4080"/>
      </dsp:txXfrm>
    </dsp:sp>
    <dsp:sp modelId="{191FD444-EF53-4285-981F-531ADBE7BBFB}">
      <dsp:nvSpPr>
        <dsp:cNvPr id="0" name=""/>
        <dsp:cNvSpPr/>
      </dsp:nvSpPr>
      <dsp:spPr>
        <a:xfrm>
          <a:off x="8734828" y="569929"/>
          <a:ext cx="1773994" cy="1064396"/>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533400">
            <a:lnSpc>
              <a:spcPct val="90000"/>
            </a:lnSpc>
            <a:spcBef>
              <a:spcPct val="0"/>
            </a:spcBef>
            <a:spcAft>
              <a:spcPct val="35000"/>
            </a:spcAft>
            <a:buNone/>
          </a:pPr>
          <a:r>
            <a:rPr lang="en-US" sz="1200" kern="1200" dirty="0"/>
            <a:t>Assess evaluation criteria, determine price competitiveness by each competitor</a:t>
          </a:r>
        </a:p>
      </dsp:txBody>
      <dsp:txXfrm>
        <a:off x="8734828" y="569929"/>
        <a:ext cx="1773994" cy="1064396"/>
      </dsp:txXfrm>
    </dsp:sp>
    <dsp:sp modelId="{B814AB53-F337-4973-B6E2-C487890912C7}">
      <dsp:nvSpPr>
        <dsp:cNvPr id="0" name=""/>
        <dsp:cNvSpPr/>
      </dsp:nvSpPr>
      <dsp:spPr>
        <a:xfrm>
          <a:off x="1778971" y="2528823"/>
          <a:ext cx="377418" cy="91440"/>
        </a:xfrm>
        <a:custGeom>
          <a:avLst/>
          <a:gdLst/>
          <a:ahLst/>
          <a:cxnLst/>
          <a:rect l="0" t="0" r="0" b="0"/>
          <a:pathLst>
            <a:path>
              <a:moveTo>
                <a:pt x="0" y="45720"/>
              </a:moveTo>
              <a:lnTo>
                <a:pt x="377418" y="45720"/>
              </a:lnTo>
            </a:path>
          </a:pathLst>
        </a:custGeom>
        <a:noFill/>
        <a:ln w="6350" cap="flat" cmpd="sng" algn="ctr">
          <a:solidFill>
            <a:schemeClr val="accent5">
              <a:hueOff val="-4827531"/>
              <a:satOff val="-12442"/>
              <a:lumOff val="-840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57480" y="2572502"/>
        <a:ext cx="20400" cy="4080"/>
      </dsp:txXfrm>
    </dsp:sp>
    <dsp:sp modelId="{465463D7-92C1-4EA5-9725-F664BD585D35}">
      <dsp:nvSpPr>
        <dsp:cNvPr id="0" name=""/>
        <dsp:cNvSpPr/>
      </dsp:nvSpPr>
      <dsp:spPr>
        <a:xfrm>
          <a:off x="6777" y="2042344"/>
          <a:ext cx="1773994" cy="1064396"/>
        </a:xfrm>
        <a:prstGeom prst="rect">
          <a:avLst/>
        </a:prstGeom>
        <a:solidFill>
          <a:schemeClr val="accent5">
            <a:hueOff val="-4224089"/>
            <a:satOff val="-10887"/>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533400">
            <a:lnSpc>
              <a:spcPct val="90000"/>
            </a:lnSpc>
            <a:spcBef>
              <a:spcPct val="0"/>
            </a:spcBef>
            <a:spcAft>
              <a:spcPct val="35000"/>
            </a:spcAft>
            <a:buNone/>
          </a:pPr>
          <a:r>
            <a:rPr lang="en-US" sz="1200" kern="1200" dirty="0"/>
            <a:t>Develop price to win model, model what if scenarios by each competitor</a:t>
          </a:r>
        </a:p>
      </dsp:txBody>
      <dsp:txXfrm>
        <a:off x="6777" y="2042344"/>
        <a:ext cx="1773994" cy="1064396"/>
      </dsp:txXfrm>
    </dsp:sp>
    <dsp:sp modelId="{A734FC1B-9DB1-4A2D-9554-DE3AAD08A91C}">
      <dsp:nvSpPr>
        <dsp:cNvPr id="0" name=""/>
        <dsp:cNvSpPr/>
      </dsp:nvSpPr>
      <dsp:spPr>
        <a:xfrm>
          <a:off x="3960984" y="2528823"/>
          <a:ext cx="377418" cy="91440"/>
        </a:xfrm>
        <a:custGeom>
          <a:avLst/>
          <a:gdLst/>
          <a:ahLst/>
          <a:cxnLst/>
          <a:rect l="0" t="0" r="0" b="0"/>
          <a:pathLst>
            <a:path>
              <a:moveTo>
                <a:pt x="0" y="45720"/>
              </a:moveTo>
              <a:lnTo>
                <a:pt x="377418" y="45720"/>
              </a:lnTo>
            </a:path>
          </a:pathLst>
        </a:custGeom>
        <a:noFill/>
        <a:ln w="6350" cap="flat" cmpd="sng" algn="ctr">
          <a:solidFill>
            <a:schemeClr val="accent5">
              <a:hueOff val="-5793037"/>
              <a:satOff val="-14931"/>
              <a:lumOff val="-1008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39493" y="2572502"/>
        <a:ext cx="20400" cy="4080"/>
      </dsp:txXfrm>
    </dsp:sp>
    <dsp:sp modelId="{2FBEEE98-7689-47A9-A99D-9A5031722E8F}">
      <dsp:nvSpPr>
        <dsp:cNvPr id="0" name=""/>
        <dsp:cNvSpPr/>
      </dsp:nvSpPr>
      <dsp:spPr>
        <a:xfrm>
          <a:off x="2188790" y="2042344"/>
          <a:ext cx="1773994" cy="1064396"/>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533400">
            <a:lnSpc>
              <a:spcPct val="90000"/>
            </a:lnSpc>
            <a:spcBef>
              <a:spcPct val="0"/>
            </a:spcBef>
            <a:spcAft>
              <a:spcPct val="35000"/>
            </a:spcAft>
            <a:buNone/>
          </a:pPr>
          <a:r>
            <a:rPr lang="en-US" sz="1200" kern="1200" dirty="0"/>
            <a:t>Construct Work Breakdown Structure for BOE development</a:t>
          </a:r>
        </a:p>
      </dsp:txBody>
      <dsp:txXfrm>
        <a:off x="2188790" y="2042344"/>
        <a:ext cx="1773994" cy="1064396"/>
      </dsp:txXfrm>
    </dsp:sp>
    <dsp:sp modelId="{CD2254A9-A1F4-45AE-98F7-F7939FAD7087}">
      <dsp:nvSpPr>
        <dsp:cNvPr id="0" name=""/>
        <dsp:cNvSpPr/>
      </dsp:nvSpPr>
      <dsp:spPr>
        <a:xfrm>
          <a:off x="6142997" y="2528823"/>
          <a:ext cx="377418" cy="91440"/>
        </a:xfrm>
        <a:custGeom>
          <a:avLst/>
          <a:gdLst/>
          <a:ahLst/>
          <a:cxnLst/>
          <a:rect l="0" t="0" r="0" b="0"/>
          <a:pathLst>
            <a:path>
              <a:moveTo>
                <a:pt x="0" y="45720"/>
              </a:moveTo>
              <a:lnTo>
                <a:pt x="377418" y="45720"/>
              </a:lnTo>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21505" y="2572502"/>
        <a:ext cx="20400" cy="4080"/>
      </dsp:txXfrm>
    </dsp:sp>
    <dsp:sp modelId="{256F64C1-292A-48AA-BAB8-76EE05A403E5}">
      <dsp:nvSpPr>
        <dsp:cNvPr id="0" name=""/>
        <dsp:cNvSpPr/>
      </dsp:nvSpPr>
      <dsp:spPr>
        <a:xfrm>
          <a:off x="4370802" y="2042344"/>
          <a:ext cx="1773994" cy="1064396"/>
        </a:xfrm>
        <a:prstGeom prst="rect">
          <a:avLst/>
        </a:prstGeom>
        <a:solidFill>
          <a:schemeClr val="accent5">
            <a:hueOff val="-5913725"/>
            <a:satOff val="-15242"/>
            <a:lumOff val="-10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533400">
            <a:lnSpc>
              <a:spcPct val="90000"/>
            </a:lnSpc>
            <a:spcBef>
              <a:spcPct val="0"/>
            </a:spcBef>
            <a:spcAft>
              <a:spcPct val="35000"/>
            </a:spcAft>
            <a:buNone/>
          </a:pPr>
          <a:r>
            <a:rPr lang="en-US" sz="1200" kern="1200" dirty="0"/>
            <a:t>Conduct high-level Basis of Estimates (BOE), and identify where the risk levers are</a:t>
          </a:r>
        </a:p>
      </dsp:txBody>
      <dsp:txXfrm>
        <a:off x="4370802" y="2042344"/>
        <a:ext cx="1773994" cy="1064396"/>
      </dsp:txXfrm>
    </dsp:sp>
    <dsp:sp modelId="{1DA3372F-6997-4FC8-97C5-42E99355B59D}">
      <dsp:nvSpPr>
        <dsp:cNvPr id="0" name=""/>
        <dsp:cNvSpPr/>
      </dsp:nvSpPr>
      <dsp:spPr>
        <a:xfrm>
          <a:off x="6552815" y="2042344"/>
          <a:ext cx="1773994" cy="1064396"/>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533400">
            <a:lnSpc>
              <a:spcPct val="90000"/>
            </a:lnSpc>
            <a:spcBef>
              <a:spcPct val="0"/>
            </a:spcBef>
            <a:spcAft>
              <a:spcPct val="35000"/>
            </a:spcAft>
            <a:buNone/>
          </a:pPr>
          <a:r>
            <a:rPr lang="en-US" sz="1200" kern="1200" dirty="0"/>
            <a:t>Assess materials and subcontracting cost (at a high level)</a:t>
          </a:r>
        </a:p>
      </dsp:txBody>
      <dsp:txXfrm>
        <a:off x="6552815" y="2042344"/>
        <a:ext cx="1773994" cy="106439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58BE0-0C7B-4199-B38F-CD7025068B26}">
      <dsp:nvSpPr>
        <dsp:cNvPr id="0" name=""/>
        <dsp:cNvSpPr/>
      </dsp:nvSpPr>
      <dsp:spPr>
        <a:xfrm>
          <a:off x="3080" y="366405"/>
          <a:ext cx="2444055" cy="342167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kern="1200"/>
            <a:t>Define each competitor’s solution based on SWOT analysis</a:t>
          </a:r>
        </a:p>
      </dsp:txBody>
      <dsp:txXfrm>
        <a:off x="3080" y="1666642"/>
        <a:ext cx="2444055" cy="2053006"/>
      </dsp:txXfrm>
    </dsp:sp>
    <dsp:sp modelId="{B5D0D93E-D24A-44EE-8883-CE6519C7CB6D}">
      <dsp:nvSpPr>
        <dsp:cNvPr id="0" name=""/>
        <dsp:cNvSpPr/>
      </dsp:nvSpPr>
      <dsp:spPr>
        <a:xfrm>
          <a:off x="711856" y="708572"/>
          <a:ext cx="1026503" cy="102650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62184" y="858900"/>
        <a:ext cx="725847" cy="725847"/>
      </dsp:txXfrm>
    </dsp:sp>
    <dsp:sp modelId="{40AF6FFF-DA2A-4480-ABCE-7548A3619754}">
      <dsp:nvSpPr>
        <dsp:cNvPr id="0" name=""/>
        <dsp:cNvSpPr/>
      </dsp:nvSpPr>
      <dsp:spPr>
        <a:xfrm>
          <a:off x="3080" y="3788010"/>
          <a:ext cx="2444055" cy="72"/>
        </a:xfrm>
        <a:prstGeom prst="rect">
          <a:avLst/>
        </a:prstGeom>
        <a:solidFill>
          <a:schemeClr val="accent5">
            <a:hueOff val="-965506"/>
            <a:satOff val="-2488"/>
            <a:lumOff val="-1681"/>
            <a:alphaOff val="0"/>
          </a:schemeClr>
        </a:solidFill>
        <a:ln w="12700" cap="flat" cmpd="sng" algn="ctr">
          <a:solidFill>
            <a:schemeClr val="accent5">
              <a:hueOff val="-965506"/>
              <a:satOff val="-2488"/>
              <a:lumOff val="-16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2F96F9-A885-4A26-8664-2F9BA7AD7592}">
      <dsp:nvSpPr>
        <dsp:cNvPr id="0" name=""/>
        <dsp:cNvSpPr/>
      </dsp:nvSpPr>
      <dsp:spPr>
        <a:xfrm>
          <a:off x="2691541" y="366405"/>
          <a:ext cx="2444055" cy="3421677"/>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kern="1200" dirty="0"/>
            <a:t>Adjust for gaps in your knowledge based on:</a:t>
          </a:r>
        </a:p>
        <a:p>
          <a:pPr marL="57150" lvl="1" indent="-57150" algn="l" defTabSz="444500">
            <a:lnSpc>
              <a:spcPct val="90000"/>
            </a:lnSpc>
            <a:spcBef>
              <a:spcPct val="0"/>
            </a:spcBef>
            <a:spcAft>
              <a:spcPct val="15000"/>
            </a:spcAft>
            <a:buChar char="•"/>
          </a:pPr>
          <a:r>
            <a:rPr lang="en-US" sz="1000" kern="1200" dirty="0"/>
            <a:t>Competitor’s behavior on similar programs and blind spots analysis</a:t>
          </a:r>
        </a:p>
        <a:p>
          <a:pPr marL="57150" lvl="1" indent="-57150" algn="l" defTabSz="444500">
            <a:lnSpc>
              <a:spcPct val="90000"/>
            </a:lnSpc>
            <a:spcBef>
              <a:spcPct val="0"/>
            </a:spcBef>
            <a:spcAft>
              <a:spcPct val="15000"/>
            </a:spcAft>
            <a:buChar char="•"/>
          </a:pPr>
          <a:r>
            <a:rPr lang="en-US" sz="1000" kern="1200" dirty="0"/>
            <a:t>Labor costs based on prevalent rates and benefits packages in the area</a:t>
          </a:r>
        </a:p>
        <a:p>
          <a:pPr marL="57150" lvl="1" indent="-57150" algn="l" defTabSz="444500">
            <a:lnSpc>
              <a:spcPct val="90000"/>
            </a:lnSpc>
            <a:spcBef>
              <a:spcPct val="0"/>
            </a:spcBef>
            <a:spcAft>
              <a:spcPct val="15000"/>
            </a:spcAft>
            <a:buChar char="•"/>
          </a:pPr>
          <a:r>
            <a:rPr lang="en-US" sz="1000" kern="1200" dirty="0"/>
            <a:t>Wrap rates (purchased or calculated from other labor-based programs with information that you have </a:t>
          </a:r>
          <a:r>
            <a:rPr lang="en-US" sz="1000" kern="1200" dirty="0" err="1"/>
            <a:t>FOIA’ed</a:t>
          </a:r>
          <a:r>
            <a:rPr lang="en-US" sz="1000" kern="1200" dirty="0"/>
            <a:t>)</a:t>
          </a:r>
        </a:p>
        <a:p>
          <a:pPr marL="57150" lvl="1" indent="-57150" algn="l" defTabSz="444500">
            <a:lnSpc>
              <a:spcPct val="90000"/>
            </a:lnSpc>
            <a:spcBef>
              <a:spcPct val="0"/>
            </a:spcBef>
            <a:spcAft>
              <a:spcPct val="15000"/>
            </a:spcAft>
            <a:buChar char="•"/>
          </a:pPr>
          <a:r>
            <a:rPr lang="en-US" sz="1000" kern="1200" dirty="0"/>
            <a:t>Other Direct Costs (ODC)</a:t>
          </a:r>
        </a:p>
      </dsp:txBody>
      <dsp:txXfrm>
        <a:off x="2691541" y="1666642"/>
        <a:ext cx="2444055" cy="2053006"/>
      </dsp:txXfrm>
    </dsp:sp>
    <dsp:sp modelId="{73084EAB-0385-438F-A6D4-374E81C7A9A7}">
      <dsp:nvSpPr>
        <dsp:cNvPr id="0" name=""/>
        <dsp:cNvSpPr/>
      </dsp:nvSpPr>
      <dsp:spPr>
        <a:xfrm>
          <a:off x="3400317" y="708572"/>
          <a:ext cx="1026503" cy="1026503"/>
        </a:xfrm>
        <a:prstGeom prst="ellipse">
          <a:avLst/>
        </a:prstGeom>
        <a:solidFill>
          <a:schemeClr val="accent5">
            <a:hueOff val="-1931012"/>
            <a:satOff val="-4977"/>
            <a:lumOff val="-3361"/>
            <a:alphaOff val="0"/>
          </a:schemeClr>
        </a:solidFill>
        <a:ln w="12700" cap="flat" cmpd="sng" algn="ctr">
          <a:solidFill>
            <a:schemeClr val="accent5">
              <a:hueOff val="-1931012"/>
              <a:satOff val="-4977"/>
              <a:lumOff val="-33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550645" y="858900"/>
        <a:ext cx="725847" cy="725847"/>
      </dsp:txXfrm>
    </dsp:sp>
    <dsp:sp modelId="{3136FCD6-32F3-4092-A904-411843232AFC}">
      <dsp:nvSpPr>
        <dsp:cNvPr id="0" name=""/>
        <dsp:cNvSpPr/>
      </dsp:nvSpPr>
      <dsp:spPr>
        <a:xfrm>
          <a:off x="2691541" y="3788010"/>
          <a:ext cx="2444055" cy="72"/>
        </a:xfrm>
        <a:prstGeom prst="rect">
          <a:avLst/>
        </a:prstGeom>
        <a:solidFill>
          <a:schemeClr val="accent5">
            <a:hueOff val="-2896518"/>
            <a:satOff val="-7465"/>
            <a:lumOff val="-5042"/>
            <a:alphaOff val="0"/>
          </a:schemeClr>
        </a:solidFill>
        <a:ln w="12700" cap="flat" cmpd="sng" algn="ctr">
          <a:solidFill>
            <a:schemeClr val="accent5">
              <a:hueOff val="-2896518"/>
              <a:satOff val="-7465"/>
              <a:lumOff val="-50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738E5E-3185-4F35-A0B5-D058CCF1746D}">
      <dsp:nvSpPr>
        <dsp:cNvPr id="0" name=""/>
        <dsp:cNvSpPr/>
      </dsp:nvSpPr>
      <dsp:spPr>
        <a:xfrm>
          <a:off x="5380002" y="366405"/>
          <a:ext cx="2444055" cy="3421677"/>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kern="1200" dirty="0"/>
            <a:t>Analyze competitor as a team – include teaming partners based on workshare and roles (especially if the sub is a large business driving the solution)</a:t>
          </a:r>
        </a:p>
      </dsp:txBody>
      <dsp:txXfrm>
        <a:off x="5380002" y="1666642"/>
        <a:ext cx="2444055" cy="2053006"/>
      </dsp:txXfrm>
    </dsp:sp>
    <dsp:sp modelId="{C7657F70-1B71-4922-BC6F-AC1B48F646AD}">
      <dsp:nvSpPr>
        <dsp:cNvPr id="0" name=""/>
        <dsp:cNvSpPr/>
      </dsp:nvSpPr>
      <dsp:spPr>
        <a:xfrm>
          <a:off x="6088778" y="708572"/>
          <a:ext cx="1026503" cy="1026503"/>
        </a:xfrm>
        <a:prstGeom prst="ellipse">
          <a:avLst/>
        </a:prstGeom>
        <a:solidFill>
          <a:schemeClr val="accent5">
            <a:hueOff val="-3862025"/>
            <a:satOff val="-9954"/>
            <a:lumOff val="-6723"/>
            <a:alphaOff val="0"/>
          </a:schemeClr>
        </a:solidFill>
        <a:ln w="12700" cap="flat" cmpd="sng" algn="ctr">
          <a:solidFill>
            <a:schemeClr val="accent5">
              <a:hueOff val="-3862025"/>
              <a:satOff val="-9954"/>
              <a:lumOff val="-67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239106" y="858900"/>
        <a:ext cx="725847" cy="725847"/>
      </dsp:txXfrm>
    </dsp:sp>
    <dsp:sp modelId="{A09DB1BB-870B-4868-B769-7C0690FF6860}">
      <dsp:nvSpPr>
        <dsp:cNvPr id="0" name=""/>
        <dsp:cNvSpPr/>
      </dsp:nvSpPr>
      <dsp:spPr>
        <a:xfrm>
          <a:off x="5380002" y="3788010"/>
          <a:ext cx="2444055" cy="72"/>
        </a:xfrm>
        <a:prstGeom prst="rect">
          <a:avLst/>
        </a:prstGeom>
        <a:solidFill>
          <a:schemeClr val="accent5">
            <a:hueOff val="-4827531"/>
            <a:satOff val="-12442"/>
            <a:lumOff val="-8404"/>
            <a:alphaOff val="0"/>
          </a:schemeClr>
        </a:solidFill>
        <a:ln w="12700" cap="flat" cmpd="sng" algn="ctr">
          <a:solidFill>
            <a:schemeClr val="accent5">
              <a:hueOff val="-4827531"/>
              <a:satOff val="-12442"/>
              <a:lumOff val="-84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DB4075-732D-48CD-AC52-5117B4B5BEE6}">
      <dsp:nvSpPr>
        <dsp:cNvPr id="0" name=""/>
        <dsp:cNvSpPr/>
      </dsp:nvSpPr>
      <dsp:spPr>
        <a:xfrm>
          <a:off x="8068463" y="366405"/>
          <a:ext cx="2444055" cy="3421677"/>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kern="1200"/>
            <a:t>Determine difference between the minimally compliant solution and each competitor-specific solution to determine customer value</a:t>
          </a:r>
        </a:p>
      </dsp:txBody>
      <dsp:txXfrm>
        <a:off x="8068463" y="1666642"/>
        <a:ext cx="2444055" cy="2053006"/>
      </dsp:txXfrm>
    </dsp:sp>
    <dsp:sp modelId="{0DCAF6EF-B525-4512-A9B8-3DFE251855E9}">
      <dsp:nvSpPr>
        <dsp:cNvPr id="0" name=""/>
        <dsp:cNvSpPr/>
      </dsp:nvSpPr>
      <dsp:spPr>
        <a:xfrm>
          <a:off x="8777239" y="708572"/>
          <a:ext cx="1026503" cy="1026503"/>
        </a:xfrm>
        <a:prstGeom prst="ellipse">
          <a:avLst/>
        </a:prstGeom>
        <a:solidFill>
          <a:schemeClr val="accent5">
            <a:hueOff val="-5793037"/>
            <a:satOff val="-14931"/>
            <a:lumOff val="-10084"/>
            <a:alphaOff val="0"/>
          </a:schemeClr>
        </a:solidFill>
        <a:ln w="12700" cap="flat" cmpd="sng" algn="ctr">
          <a:solidFill>
            <a:schemeClr val="accent5">
              <a:hueOff val="-5793037"/>
              <a:satOff val="-14931"/>
              <a:lumOff val="-100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927567" y="858900"/>
        <a:ext cx="725847" cy="725847"/>
      </dsp:txXfrm>
    </dsp:sp>
    <dsp:sp modelId="{42E70FD7-DB66-4C3A-8BFA-C350EF29518C}">
      <dsp:nvSpPr>
        <dsp:cNvPr id="0" name=""/>
        <dsp:cNvSpPr/>
      </dsp:nvSpPr>
      <dsp:spPr>
        <a:xfrm>
          <a:off x="8068463" y="3788010"/>
          <a:ext cx="2444055" cy="72"/>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FF93FF-F5DC-4F1F-8A43-7920A2D97B9D}">
      <dsp:nvSpPr>
        <dsp:cNvPr id="0" name=""/>
        <dsp:cNvSpPr/>
      </dsp:nvSpPr>
      <dsp:spPr>
        <a:xfrm>
          <a:off x="0" y="216991"/>
          <a:ext cx="1903015" cy="1141809"/>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Will your competitor offer free transition?</a:t>
          </a:r>
        </a:p>
      </dsp:txBody>
      <dsp:txXfrm>
        <a:off x="0" y="216991"/>
        <a:ext cx="1903015" cy="1141809"/>
      </dsp:txXfrm>
    </dsp:sp>
    <dsp:sp modelId="{5ACA8455-FDE5-459F-8EDB-9BB6E0D36616}">
      <dsp:nvSpPr>
        <dsp:cNvPr id="0" name=""/>
        <dsp:cNvSpPr/>
      </dsp:nvSpPr>
      <dsp:spPr>
        <a:xfrm>
          <a:off x="2093317" y="216991"/>
          <a:ext cx="1903015" cy="1141809"/>
        </a:xfrm>
        <a:prstGeom prst="rect">
          <a:avLst/>
        </a:prstGeom>
        <a:gradFill rotWithShape="0">
          <a:gsLst>
            <a:gs pos="0">
              <a:schemeClr val="accent2">
                <a:hueOff val="-132306"/>
                <a:satOff val="-7630"/>
                <a:lumOff val="784"/>
                <a:alphaOff val="0"/>
                <a:lumMod val="110000"/>
                <a:satMod val="105000"/>
                <a:tint val="67000"/>
              </a:schemeClr>
            </a:gs>
            <a:gs pos="50000">
              <a:schemeClr val="accent2">
                <a:hueOff val="-132306"/>
                <a:satOff val="-7630"/>
                <a:lumOff val="784"/>
                <a:alphaOff val="0"/>
                <a:lumMod val="105000"/>
                <a:satMod val="103000"/>
                <a:tint val="73000"/>
              </a:schemeClr>
            </a:gs>
            <a:gs pos="100000">
              <a:schemeClr val="accent2">
                <a:hueOff val="-132306"/>
                <a:satOff val="-7630"/>
                <a:lumOff val="78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prstClr val="black"/>
              </a:solidFill>
              <a:latin typeface="Calibri"/>
              <a:ea typeface="+mn-ea"/>
              <a:cs typeface="+mn-cs"/>
            </a:rPr>
            <a:t>Does your competitor perceive they having a technical advantage over others? Or will they buy their way in, investing now and eating costs or proposing Engineering </a:t>
          </a:r>
          <a:r>
            <a:rPr lang="en-US" sz="1000" kern="1200" dirty="0"/>
            <a:t>Change Proposals (ECP) later?</a:t>
          </a:r>
        </a:p>
      </dsp:txBody>
      <dsp:txXfrm>
        <a:off x="2093317" y="216991"/>
        <a:ext cx="1903015" cy="1141809"/>
      </dsp:txXfrm>
    </dsp:sp>
    <dsp:sp modelId="{EEED393D-6787-4E5E-AA4D-AC4AD5645F3D}">
      <dsp:nvSpPr>
        <dsp:cNvPr id="0" name=""/>
        <dsp:cNvSpPr/>
      </dsp:nvSpPr>
      <dsp:spPr>
        <a:xfrm>
          <a:off x="4186634" y="216991"/>
          <a:ext cx="1903015" cy="1141809"/>
        </a:xfrm>
        <a:prstGeom prst="rect">
          <a:avLst/>
        </a:prstGeom>
        <a:gradFill rotWithShape="0">
          <a:gsLst>
            <a:gs pos="0">
              <a:schemeClr val="accent2">
                <a:hueOff val="-264611"/>
                <a:satOff val="-15260"/>
                <a:lumOff val="1569"/>
                <a:alphaOff val="0"/>
                <a:lumMod val="110000"/>
                <a:satMod val="105000"/>
                <a:tint val="67000"/>
              </a:schemeClr>
            </a:gs>
            <a:gs pos="50000">
              <a:schemeClr val="accent2">
                <a:hueOff val="-264611"/>
                <a:satOff val="-15260"/>
                <a:lumOff val="1569"/>
                <a:alphaOff val="0"/>
                <a:lumMod val="105000"/>
                <a:satMod val="103000"/>
                <a:tint val="73000"/>
              </a:schemeClr>
            </a:gs>
            <a:gs pos="100000">
              <a:schemeClr val="accent2">
                <a:hueOff val="-264611"/>
                <a:satOff val="-15260"/>
                <a:lumOff val="156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How much or little will they escalate labor prices?</a:t>
          </a:r>
        </a:p>
      </dsp:txBody>
      <dsp:txXfrm>
        <a:off x="4186634" y="216991"/>
        <a:ext cx="1903015" cy="1141809"/>
      </dsp:txXfrm>
    </dsp:sp>
    <dsp:sp modelId="{AE5CD39A-B9B3-48A2-9FF8-77A5934795AD}">
      <dsp:nvSpPr>
        <dsp:cNvPr id="0" name=""/>
        <dsp:cNvSpPr/>
      </dsp:nvSpPr>
      <dsp:spPr>
        <a:xfrm>
          <a:off x="0" y="1549102"/>
          <a:ext cx="1903015" cy="1141809"/>
        </a:xfrm>
        <a:prstGeom prst="rect">
          <a:avLst/>
        </a:prstGeom>
        <a:gradFill rotWithShape="0">
          <a:gsLst>
            <a:gs pos="0">
              <a:schemeClr val="accent2">
                <a:hueOff val="-396917"/>
                <a:satOff val="-22889"/>
                <a:lumOff val="2353"/>
                <a:alphaOff val="0"/>
                <a:lumMod val="110000"/>
                <a:satMod val="105000"/>
                <a:tint val="67000"/>
              </a:schemeClr>
            </a:gs>
            <a:gs pos="50000">
              <a:schemeClr val="accent2">
                <a:hueOff val="-396917"/>
                <a:satOff val="-22889"/>
                <a:lumOff val="2353"/>
                <a:alphaOff val="0"/>
                <a:lumMod val="105000"/>
                <a:satMod val="103000"/>
                <a:tint val="73000"/>
              </a:schemeClr>
            </a:gs>
            <a:gs pos="100000">
              <a:schemeClr val="accent2">
                <a:hueOff val="-396917"/>
                <a:satOff val="-22889"/>
                <a:lumOff val="2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How will they treat uplifts (for foreign/dangerous locations) and shift differentials (different base pay)?</a:t>
          </a:r>
        </a:p>
      </dsp:txBody>
      <dsp:txXfrm>
        <a:off x="0" y="1549102"/>
        <a:ext cx="1903015" cy="1141809"/>
      </dsp:txXfrm>
    </dsp:sp>
    <dsp:sp modelId="{6B3970DD-3A23-4401-AFB5-3C916B364866}">
      <dsp:nvSpPr>
        <dsp:cNvPr id="0" name=""/>
        <dsp:cNvSpPr/>
      </dsp:nvSpPr>
      <dsp:spPr>
        <a:xfrm>
          <a:off x="2093317" y="1549102"/>
          <a:ext cx="1903015" cy="1141809"/>
        </a:xfrm>
        <a:prstGeom prst="rect">
          <a:avLst/>
        </a:prstGeom>
        <a:gradFill rotWithShape="0">
          <a:gsLst>
            <a:gs pos="0">
              <a:schemeClr val="accent2">
                <a:hueOff val="-529223"/>
                <a:satOff val="-30519"/>
                <a:lumOff val="3137"/>
                <a:alphaOff val="0"/>
                <a:lumMod val="110000"/>
                <a:satMod val="105000"/>
                <a:tint val="67000"/>
              </a:schemeClr>
            </a:gs>
            <a:gs pos="50000">
              <a:schemeClr val="accent2">
                <a:hueOff val="-529223"/>
                <a:satOff val="-30519"/>
                <a:lumOff val="3137"/>
                <a:alphaOff val="0"/>
                <a:lumMod val="105000"/>
                <a:satMod val="103000"/>
                <a:tint val="73000"/>
              </a:schemeClr>
            </a:gs>
            <a:gs pos="100000">
              <a:schemeClr val="accent2">
                <a:hueOff val="-529223"/>
                <a:satOff val="-30519"/>
                <a:lumOff val="313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What efficiencies may they propose such as learning curve, technology replacing labor, etc.?</a:t>
          </a:r>
        </a:p>
      </dsp:txBody>
      <dsp:txXfrm>
        <a:off x="2093317" y="1549102"/>
        <a:ext cx="1903015" cy="1141809"/>
      </dsp:txXfrm>
    </dsp:sp>
    <dsp:sp modelId="{70A79E5F-F88C-44ED-80A2-4CF15450532B}">
      <dsp:nvSpPr>
        <dsp:cNvPr id="0" name=""/>
        <dsp:cNvSpPr/>
      </dsp:nvSpPr>
      <dsp:spPr>
        <a:xfrm>
          <a:off x="4186634" y="1549102"/>
          <a:ext cx="1903015" cy="1141809"/>
        </a:xfrm>
        <a:prstGeom prst="rect">
          <a:avLst/>
        </a:prstGeom>
        <a:gradFill rotWithShape="0">
          <a:gsLst>
            <a:gs pos="0">
              <a:schemeClr val="accent2">
                <a:hueOff val="-661529"/>
                <a:satOff val="-38149"/>
                <a:lumOff val="3922"/>
                <a:alphaOff val="0"/>
                <a:lumMod val="110000"/>
                <a:satMod val="105000"/>
                <a:tint val="67000"/>
              </a:schemeClr>
            </a:gs>
            <a:gs pos="50000">
              <a:schemeClr val="accent2">
                <a:hueOff val="-661529"/>
                <a:satOff val="-38149"/>
                <a:lumOff val="3922"/>
                <a:alphaOff val="0"/>
                <a:lumMod val="105000"/>
                <a:satMod val="103000"/>
                <a:tint val="73000"/>
              </a:schemeClr>
            </a:gs>
            <a:gs pos="100000">
              <a:schemeClr val="accent2">
                <a:hueOff val="-661529"/>
                <a:satOff val="-38149"/>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Will they green the workforce? (Greening can be senior vs. junior or changing the roles – ex. Software development vs. COTS solution with lower level of support)</a:t>
          </a:r>
        </a:p>
      </dsp:txBody>
      <dsp:txXfrm>
        <a:off x="4186634" y="1549102"/>
        <a:ext cx="1903015" cy="1141809"/>
      </dsp:txXfrm>
    </dsp:sp>
    <dsp:sp modelId="{6687D050-5F54-44C1-B5CF-7B4DC3FEB7D1}">
      <dsp:nvSpPr>
        <dsp:cNvPr id="0" name=""/>
        <dsp:cNvSpPr/>
      </dsp:nvSpPr>
      <dsp:spPr>
        <a:xfrm>
          <a:off x="0" y="2881213"/>
          <a:ext cx="1903015" cy="1141809"/>
        </a:xfrm>
        <a:prstGeom prst="rect">
          <a:avLst/>
        </a:prstGeom>
        <a:gradFill rotWithShape="0">
          <a:gsLst>
            <a:gs pos="0">
              <a:schemeClr val="accent2">
                <a:hueOff val="-793834"/>
                <a:satOff val="-45779"/>
                <a:lumOff val="4706"/>
                <a:alphaOff val="0"/>
                <a:lumMod val="110000"/>
                <a:satMod val="105000"/>
                <a:tint val="67000"/>
              </a:schemeClr>
            </a:gs>
            <a:gs pos="50000">
              <a:schemeClr val="accent2">
                <a:hueOff val="-793834"/>
                <a:satOff val="-45779"/>
                <a:lumOff val="4706"/>
                <a:alphaOff val="0"/>
                <a:lumMod val="105000"/>
                <a:satMod val="103000"/>
                <a:tint val="73000"/>
              </a:schemeClr>
            </a:gs>
            <a:gs pos="100000">
              <a:schemeClr val="accent2">
                <a:hueOff val="-793834"/>
                <a:satOff val="-45779"/>
                <a:lumOff val="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What fee might they propose? Is there a team fee (e.g. – fee sharing or no fee on subs?)</a:t>
          </a:r>
        </a:p>
      </dsp:txBody>
      <dsp:txXfrm>
        <a:off x="0" y="2881213"/>
        <a:ext cx="1903015" cy="1141809"/>
      </dsp:txXfrm>
    </dsp:sp>
    <dsp:sp modelId="{3D224707-8A45-4E28-9591-F58368EF60E0}">
      <dsp:nvSpPr>
        <dsp:cNvPr id="0" name=""/>
        <dsp:cNvSpPr/>
      </dsp:nvSpPr>
      <dsp:spPr>
        <a:xfrm>
          <a:off x="2093317" y="2881213"/>
          <a:ext cx="1903015" cy="1141809"/>
        </a:xfrm>
        <a:prstGeom prst="rect">
          <a:avLst/>
        </a:prstGeom>
        <a:gradFill rotWithShape="0">
          <a:gsLst>
            <a:gs pos="0">
              <a:schemeClr val="accent2">
                <a:hueOff val="-926140"/>
                <a:satOff val="-53409"/>
                <a:lumOff val="5491"/>
                <a:alphaOff val="0"/>
                <a:lumMod val="110000"/>
                <a:satMod val="105000"/>
                <a:tint val="67000"/>
              </a:schemeClr>
            </a:gs>
            <a:gs pos="50000">
              <a:schemeClr val="accent2">
                <a:hueOff val="-926140"/>
                <a:satOff val="-53409"/>
                <a:lumOff val="5491"/>
                <a:alphaOff val="0"/>
                <a:lumMod val="105000"/>
                <a:satMod val="103000"/>
                <a:tint val="73000"/>
              </a:schemeClr>
            </a:gs>
            <a:gs pos="100000">
              <a:schemeClr val="accent2">
                <a:hueOff val="-926140"/>
                <a:satOff val="-53409"/>
                <a:lumOff val="549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How aggressively might they behave on price?</a:t>
          </a:r>
        </a:p>
      </dsp:txBody>
      <dsp:txXfrm>
        <a:off x="2093317" y="2881213"/>
        <a:ext cx="1903015" cy="1141809"/>
      </dsp:txXfrm>
    </dsp:sp>
    <dsp:sp modelId="{50580E76-0F8F-4DEC-AD1E-9460B5792A8E}">
      <dsp:nvSpPr>
        <dsp:cNvPr id="0" name=""/>
        <dsp:cNvSpPr/>
      </dsp:nvSpPr>
      <dsp:spPr>
        <a:xfrm>
          <a:off x="4186634" y="2881213"/>
          <a:ext cx="1903015" cy="1141809"/>
        </a:xfrm>
        <a:prstGeom prst="rect">
          <a:avLst/>
        </a:prstGeom>
        <a:gradFill rotWithShape="0">
          <a:gsLst>
            <a:gs pos="0">
              <a:schemeClr val="accent2">
                <a:hueOff val="-1058446"/>
                <a:satOff val="-61039"/>
                <a:lumOff val="6275"/>
                <a:alphaOff val="0"/>
                <a:lumMod val="110000"/>
                <a:satMod val="105000"/>
                <a:tint val="67000"/>
              </a:schemeClr>
            </a:gs>
            <a:gs pos="50000">
              <a:schemeClr val="accent2">
                <a:hueOff val="-1058446"/>
                <a:satOff val="-61039"/>
                <a:lumOff val="6275"/>
                <a:alphaOff val="0"/>
                <a:lumMod val="105000"/>
                <a:satMod val="103000"/>
                <a:tint val="73000"/>
              </a:schemeClr>
            </a:gs>
            <a:gs pos="100000">
              <a:schemeClr val="accent2">
                <a:hueOff val="-1058446"/>
                <a:satOff val="-61039"/>
                <a:lumOff val="627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Independently of the capture team, re-run the Black Hat table evaluation considering price details</a:t>
          </a:r>
        </a:p>
      </dsp:txBody>
      <dsp:txXfrm>
        <a:off x="4186634" y="2881213"/>
        <a:ext cx="1903015" cy="1141809"/>
      </dsp:txXfrm>
    </dsp:sp>
    <dsp:sp modelId="{BB718CE4-6731-4AA8-B743-4E29FB6C2ED7}">
      <dsp:nvSpPr>
        <dsp:cNvPr id="0" name=""/>
        <dsp:cNvSpPr/>
      </dsp:nvSpPr>
      <dsp:spPr>
        <a:xfrm>
          <a:off x="0" y="4213324"/>
          <a:ext cx="1903015" cy="1141809"/>
        </a:xfrm>
        <a:prstGeom prst="rect">
          <a:avLst/>
        </a:prstGeom>
        <a:gradFill rotWithShape="0">
          <a:gsLst>
            <a:gs pos="0">
              <a:schemeClr val="accent2">
                <a:hueOff val="-1190752"/>
                <a:satOff val="-68668"/>
                <a:lumOff val="7059"/>
                <a:alphaOff val="0"/>
                <a:lumMod val="110000"/>
                <a:satMod val="105000"/>
                <a:tint val="67000"/>
              </a:schemeClr>
            </a:gs>
            <a:gs pos="50000">
              <a:schemeClr val="accent2">
                <a:hueOff val="-1190752"/>
                <a:satOff val="-68668"/>
                <a:lumOff val="7059"/>
                <a:alphaOff val="0"/>
                <a:lumMod val="105000"/>
                <a:satMod val="103000"/>
                <a:tint val="73000"/>
              </a:schemeClr>
            </a:gs>
            <a:gs pos="100000">
              <a:schemeClr val="accent2">
                <a:hueOff val="-1190752"/>
                <a:satOff val="-68668"/>
                <a:lumOff val="705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Compare results to the earlier Price to Compete and Addressable Budget</a:t>
          </a:r>
        </a:p>
      </dsp:txBody>
      <dsp:txXfrm>
        <a:off x="0" y="4213324"/>
        <a:ext cx="1903015" cy="1141809"/>
      </dsp:txXfrm>
    </dsp:sp>
    <dsp:sp modelId="{25E422CF-3EE4-4ECA-8874-7C4F921CD492}">
      <dsp:nvSpPr>
        <dsp:cNvPr id="0" name=""/>
        <dsp:cNvSpPr/>
      </dsp:nvSpPr>
      <dsp:spPr>
        <a:xfrm>
          <a:off x="2093317" y="4213324"/>
          <a:ext cx="1903015" cy="1141809"/>
        </a:xfrm>
        <a:prstGeom prst="rect">
          <a:avLst/>
        </a:prstGeom>
        <a:gradFill rotWithShape="0">
          <a:gsLst>
            <a:gs pos="0">
              <a:schemeClr val="accent2">
                <a:hueOff val="-1323057"/>
                <a:satOff val="-76298"/>
                <a:lumOff val="7844"/>
                <a:alphaOff val="0"/>
                <a:lumMod val="110000"/>
                <a:satMod val="105000"/>
                <a:tint val="67000"/>
              </a:schemeClr>
            </a:gs>
            <a:gs pos="50000">
              <a:schemeClr val="accent2">
                <a:hueOff val="-1323057"/>
                <a:satOff val="-76298"/>
                <a:lumOff val="7844"/>
                <a:alphaOff val="0"/>
                <a:lumMod val="105000"/>
                <a:satMod val="103000"/>
                <a:tint val="73000"/>
              </a:schemeClr>
            </a:gs>
            <a:gs pos="100000">
              <a:schemeClr val="accent2">
                <a:hueOff val="-1323057"/>
                <a:satOff val="-76298"/>
                <a:lumOff val="784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Identify your price to win range and where the competitors will be</a:t>
          </a:r>
        </a:p>
      </dsp:txBody>
      <dsp:txXfrm>
        <a:off x="2093317" y="4213324"/>
        <a:ext cx="1903015" cy="1141809"/>
      </dsp:txXfrm>
    </dsp:sp>
    <dsp:sp modelId="{3D074345-875C-457D-82B7-D688B5F30685}">
      <dsp:nvSpPr>
        <dsp:cNvPr id="0" name=""/>
        <dsp:cNvSpPr/>
      </dsp:nvSpPr>
      <dsp:spPr>
        <a:xfrm>
          <a:off x="4186634" y="4213324"/>
          <a:ext cx="1903015" cy="1141809"/>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Keep gathering competitive intelligence over time to refine your results and track changes in conditions</a:t>
          </a:r>
        </a:p>
      </dsp:txBody>
      <dsp:txXfrm>
        <a:off x="4186634" y="4213324"/>
        <a:ext cx="1903015" cy="114180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84A7B-AAE6-4E14-A6FB-FEEB1B8EDEF8}">
      <dsp:nvSpPr>
        <dsp:cNvPr id="0" name=""/>
        <dsp:cNvSpPr/>
      </dsp:nvSpPr>
      <dsp:spPr>
        <a:xfrm rot="5400000">
          <a:off x="1136377" y="1537298"/>
          <a:ext cx="2403208" cy="28966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7EC9F4-B63D-42D8-A594-94F754E40885}">
      <dsp:nvSpPr>
        <dsp:cNvPr id="0" name=""/>
        <dsp:cNvSpPr/>
      </dsp:nvSpPr>
      <dsp:spPr>
        <a:xfrm>
          <a:off x="1688959" y="3194"/>
          <a:ext cx="3218481" cy="19310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dirty="0"/>
            <a:t>Examine all the data by gathering salary survey data, incumbent data, technical estimate salary, other relevant data, and outliers for all labor categories</a:t>
          </a:r>
          <a:endParaRPr lang="en-US" sz="1200" kern="1200" dirty="0"/>
        </a:p>
      </dsp:txBody>
      <dsp:txXfrm>
        <a:off x="1745519" y="59754"/>
        <a:ext cx="3105361" cy="1817968"/>
      </dsp:txXfrm>
    </dsp:sp>
    <dsp:sp modelId="{85EC55B3-9965-4133-A2AA-736FCE4D733E}">
      <dsp:nvSpPr>
        <dsp:cNvPr id="0" name=""/>
        <dsp:cNvSpPr/>
      </dsp:nvSpPr>
      <dsp:spPr>
        <a:xfrm>
          <a:off x="2343307" y="2744229"/>
          <a:ext cx="4269927" cy="28966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AE243D-9FA9-4B12-8623-D43AAA22B474}">
      <dsp:nvSpPr>
        <dsp:cNvPr id="0" name=""/>
        <dsp:cNvSpPr/>
      </dsp:nvSpPr>
      <dsp:spPr>
        <a:xfrm>
          <a:off x="1688959" y="2417055"/>
          <a:ext cx="3218481" cy="19310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dirty="0"/>
            <a:t>Identify labor rate types by examining the skill levels, weighting of hours, and importance of each labor category to identify "gamed," "protected," and "throw-away" labor rates.</a:t>
          </a:r>
          <a:endParaRPr lang="en-US" sz="1200" kern="1200" dirty="0"/>
        </a:p>
      </dsp:txBody>
      <dsp:txXfrm>
        <a:off x="1745519" y="2473615"/>
        <a:ext cx="3105361" cy="1817968"/>
      </dsp:txXfrm>
    </dsp:sp>
    <dsp:sp modelId="{50207064-EE9F-4211-95A1-EBF7FE8E5966}">
      <dsp:nvSpPr>
        <dsp:cNvPr id="0" name=""/>
        <dsp:cNvSpPr/>
      </dsp:nvSpPr>
      <dsp:spPr>
        <a:xfrm rot="16200000">
          <a:off x="5416957" y="1537298"/>
          <a:ext cx="2403208" cy="28966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41057E-4539-4D0C-8FD2-022F365720B7}">
      <dsp:nvSpPr>
        <dsp:cNvPr id="0" name=""/>
        <dsp:cNvSpPr/>
      </dsp:nvSpPr>
      <dsp:spPr>
        <a:xfrm>
          <a:off x="5969539" y="2417055"/>
          <a:ext cx="3218481" cy="19310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dirty="0"/>
            <a:t>Adjust competitors' and home team's rates according to the identified labor rate types to balance competitiveness and risk.</a:t>
          </a:r>
          <a:endParaRPr lang="en-US" sz="1200" kern="1200" dirty="0"/>
        </a:p>
      </dsp:txBody>
      <dsp:txXfrm>
        <a:off x="6026099" y="2473615"/>
        <a:ext cx="3105361" cy="1817968"/>
      </dsp:txXfrm>
    </dsp:sp>
    <dsp:sp modelId="{89457225-C905-47F9-A733-38CC63333AAE}">
      <dsp:nvSpPr>
        <dsp:cNvPr id="0" name=""/>
        <dsp:cNvSpPr/>
      </dsp:nvSpPr>
      <dsp:spPr>
        <a:xfrm>
          <a:off x="5969539" y="3194"/>
          <a:ext cx="3218481" cy="1931088"/>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dirty="0"/>
            <a:t>Result: </a:t>
          </a:r>
          <a:r>
            <a:rPr lang="en-US" sz="1200" b="0" i="0" kern="1200" dirty="0"/>
            <a:t>Realistic and competitive "rate ladder”: a comprehensive analysis and visualization of labor rates across various categories, incorporating salary survey data, incumbent data, technical estimate salary, other relevant data, and outliers. </a:t>
          </a:r>
          <a:r>
            <a:rPr lang="en-US" sz="1200" b="1" i="0" kern="1200" dirty="0"/>
            <a:t>This ladder helps to differentiate between different types of labor rates and supports the strengths in technical volume; adjust the bidding strategy accordingly</a:t>
          </a:r>
          <a:endParaRPr lang="en-US" sz="1200" b="1" kern="1200" dirty="0"/>
        </a:p>
      </dsp:txBody>
      <dsp:txXfrm>
        <a:off x="6026099" y="59754"/>
        <a:ext cx="3105361" cy="181796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6F14E-E6CD-4B9C-829F-DB7A06A491C7}">
      <dsp:nvSpPr>
        <dsp:cNvPr id="0" name=""/>
        <dsp:cNvSpPr/>
      </dsp:nvSpPr>
      <dsp:spPr>
        <a:xfrm>
          <a:off x="3186" y="69330"/>
          <a:ext cx="2528048" cy="2214403"/>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182880" lvl="0" indent="0" algn="l" defTabSz="488950">
            <a:lnSpc>
              <a:spcPct val="90000"/>
            </a:lnSpc>
            <a:spcBef>
              <a:spcPct val="0"/>
            </a:spcBef>
            <a:spcAft>
              <a:spcPct val="35000"/>
            </a:spcAft>
            <a:buNone/>
          </a:pPr>
          <a:r>
            <a:rPr lang="en-US" sz="1100" b="0" i="0" kern="1200" dirty="0"/>
            <a:t>1. Gather competitors’ award history for similar contracts (especially for the prescribed Level of Effort (LOE) contracts that offers more insight into the labor rate variables, as the government also often fixes equipment and material costs in the LOE RFPs). </a:t>
          </a:r>
          <a:endParaRPr lang="en-US" sz="1100" kern="1200" dirty="0"/>
        </a:p>
      </dsp:txBody>
      <dsp:txXfrm>
        <a:off x="3186" y="69330"/>
        <a:ext cx="2528048" cy="2214403"/>
      </dsp:txXfrm>
    </dsp:sp>
    <dsp:sp modelId="{F59912D8-27BF-4098-A0D9-68D25EDF6F25}">
      <dsp:nvSpPr>
        <dsp:cNvPr id="0" name=""/>
        <dsp:cNvSpPr/>
      </dsp:nvSpPr>
      <dsp:spPr>
        <a:xfrm>
          <a:off x="2784039" y="69330"/>
          <a:ext cx="2528048" cy="2214403"/>
        </a:xfrm>
        <a:prstGeom prst="rect">
          <a:avLst/>
        </a:prstGeom>
        <a:solidFill>
          <a:schemeClr val="accent1">
            <a:shade val="50000"/>
            <a:hueOff val="114998"/>
            <a:satOff val="-2801"/>
            <a:lumOff val="122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182880" lvl="0" indent="0" algn="l" defTabSz="488950">
            <a:lnSpc>
              <a:spcPct val="90000"/>
            </a:lnSpc>
            <a:spcBef>
              <a:spcPct val="0"/>
            </a:spcBef>
            <a:spcAft>
              <a:spcPct val="35000"/>
            </a:spcAft>
            <a:buNone/>
          </a:pPr>
          <a:r>
            <a:rPr lang="en-US" sz="1100" kern="1200" dirty="0"/>
            <a:t>2. Obtain copies of contracts available in paid databases, and if the process is started early, file a FOIA request (if “</a:t>
          </a:r>
          <a:r>
            <a:rPr lang="en-US" sz="1100" kern="1200" dirty="0" err="1"/>
            <a:t>FOIAing</a:t>
          </a:r>
          <a:r>
            <a:rPr lang="en-US" sz="1100" kern="1200" dirty="0"/>
            <a:t>,” weigh the pros and cons requesting the proposal in addition to contract as proposals take longer to obtain).</a:t>
          </a:r>
        </a:p>
      </dsp:txBody>
      <dsp:txXfrm>
        <a:off x="2784039" y="69330"/>
        <a:ext cx="2528048" cy="2214403"/>
      </dsp:txXfrm>
    </dsp:sp>
    <dsp:sp modelId="{07DF38B0-4847-4B87-9B7F-3B5B9603A0D1}">
      <dsp:nvSpPr>
        <dsp:cNvPr id="0" name=""/>
        <dsp:cNvSpPr/>
      </dsp:nvSpPr>
      <dsp:spPr>
        <a:xfrm>
          <a:off x="5564892" y="69330"/>
          <a:ext cx="2528048" cy="2214403"/>
        </a:xfrm>
        <a:prstGeom prst="rect">
          <a:avLst/>
        </a:prstGeom>
        <a:solidFill>
          <a:schemeClr val="accent1">
            <a:shade val="50000"/>
            <a:hueOff val="229996"/>
            <a:satOff val="-5601"/>
            <a:lumOff val="245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182880" lvl="0" indent="0" algn="l" defTabSz="488950">
            <a:lnSpc>
              <a:spcPct val="90000"/>
            </a:lnSpc>
            <a:spcBef>
              <a:spcPct val="0"/>
            </a:spcBef>
            <a:spcAft>
              <a:spcPct val="35000"/>
            </a:spcAft>
            <a:buNone/>
          </a:pPr>
          <a:r>
            <a:rPr lang="en-US" sz="1100" kern="1200" dirty="0"/>
            <a:t>3. Reverse-engineer labor costs from past contracts. Base your estimates on past contract’s dictated LOE, industry standards, historical data, and a thorough understanding of the contract requirements.</a:t>
          </a:r>
        </a:p>
        <a:p>
          <a:pPr marL="182880" lvl="1" indent="-57150" algn="l" defTabSz="488950">
            <a:lnSpc>
              <a:spcPct val="90000"/>
            </a:lnSpc>
            <a:spcBef>
              <a:spcPct val="0"/>
            </a:spcBef>
            <a:spcAft>
              <a:spcPct val="15000"/>
            </a:spcAft>
            <a:buChar char="•"/>
          </a:pPr>
          <a:r>
            <a:rPr lang="en-US" sz="1100" kern="1200" dirty="0"/>
            <a:t>Use labor rate analysis from previous steps to determine direct labor cost</a:t>
          </a:r>
        </a:p>
        <a:p>
          <a:pPr marL="182880" lvl="1" indent="-57150" algn="l" defTabSz="488950">
            <a:lnSpc>
              <a:spcPct val="90000"/>
            </a:lnSpc>
            <a:spcBef>
              <a:spcPct val="0"/>
            </a:spcBef>
            <a:spcAft>
              <a:spcPct val="15000"/>
            </a:spcAft>
            <a:buChar char="•"/>
          </a:pPr>
          <a:r>
            <a:rPr lang="en-US" sz="1100" kern="1200" dirty="0"/>
            <a:t>Derive an average wrap rate for the contract (the total labor cost: the difference between total award $ and ODCs), and divide by direct labor cost/wages)</a:t>
          </a:r>
        </a:p>
      </dsp:txBody>
      <dsp:txXfrm>
        <a:off x="5564892" y="69330"/>
        <a:ext cx="2528048" cy="2214403"/>
      </dsp:txXfrm>
    </dsp:sp>
    <dsp:sp modelId="{13034862-CB6A-4009-954A-A526E55423E6}">
      <dsp:nvSpPr>
        <dsp:cNvPr id="0" name=""/>
        <dsp:cNvSpPr/>
      </dsp:nvSpPr>
      <dsp:spPr>
        <a:xfrm>
          <a:off x="8345745" y="69330"/>
          <a:ext cx="2528048" cy="2214403"/>
        </a:xfrm>
        <a:prstGeom prst="rect">
          <a:avLst/>
        </a:prstGeom>
        <a:solidFill>
          <a:schemeClr val="accent1">
            <a:shade val="50000"/>
            <a:hueOff val="344994"/>
            <a:satOff val="-8402"/>
            <a:lumOff val="367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182880" lvl="0" indent="0" algn="l" defTabSz="488950">
            <a:lnSpc>
              <a:spcPct val="90000"/>
            </a:lnSpc>
            <a:spcBef>
              <a:spcPct val="0"/>
            </a:spcBef>
            <a:spcAft>
              <a:spcPct val="35000"/>
            </a:spcAft>
            <a:buNone/>
          </a:pPr>
          <a:r>
            <a:rPr lang="en-US" sz="1100" b="0" i="0" kern="1200" dirty="0">
              <a:solidFill>
                <a:schemeClr val="tx1"/>
              </a:solidFill>
            </a:rPr>
            <a:t>4. Gather financial data about competitors, such as publicly available financial statements, annual reports, 10K Reports, or Securities and Exchange Commission (SEC) filings. This information can provide insight into their direct costs, indirect costs, and fee structures.</a:t>
          </a:r>
          <a:endParaRPr lang="en-US" sz="1100" kern="1200" dirty="0">
            <a:solidFill>
              <a:schemeClr val="tx1"/>
            </a:solidFill>
          </a:endParaRPr>
        </a:p>
      </dsp:txBody>
      <dsp:txXfrm>
        <a:off x="8345745" y="69330"/>
        <a:ext cx="2528048" cy="2214403"/>
      </dsp:txXfrm>
    </dsp:sp>
    <dsp:sp modelId="{0D62671B-C21E-458B-BFFB-B9B796F26D73}">
      <dsp:nvSpPr>
        <dsp:cNvPr id="0" name=""/>
        <dsp:cNvSpPr/>
      </dsp:nvSpPr>
      <dsp:spPr>
        <a:xfrm>
          <a:off x="1393613" y="2536538"/>
          <a:ext cx="2528048" cy="2214403"/>
        </a:xfrm>
        <a:prstGeom prst="rect">
          <a:avLst/>
        </a:prstGeom>
        <a:solidFill>
          <a:schemeClr val="accent1">
            <a:shade val="50000"/>
            <a:hueOff val="344994"/>
            <a:satOff val="-8402"/>
            <a:lumOff val="367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182880" lvl="0" indent="0" algn="l" defTabSz="488950">
            <a:lnSpc>
              <a:spcPct val="90000"/>
            </a:lnSpc>
            <a:spcBef>
              <a:spcPct val="0"/>
            </a:spcBef>
            <a:spcAft>
              <a:spcPct val="35000"/>
            </a:spcAft>
            <a:buNone/>
          </a:pPr>
          <a:r>
            <a:rPr lang="en-US" sz="1100" b="0" i="0" kern="1200" dirty="0">
              <a:solidFill>
                <a:schemeClr val="tx1"/>
              </a:solidFill>
            </a:rPr>
            <a:t>5. To tease </a:t>
          </a:r>
          <a:r>
            <a:rPr lang="en-US" sz="1100" kern="1200" dirty="0">
              <a:solidFill>
                <a:schemeClr val="tx1"/>
              </a:solidFill>
            </a:rPr>
            <a:t>out the wrap rate details, d</a:t>
          </a:r>
          <a:r>
            <a:rPr lang="en-US" sz="1100" b="0" i="0" kern="1200" dirty="0">
              <a:solidFill>
                <a:schemeClr val="tx1"/>
              </a:solidFill>
            </a:rPr>
            <a:t>etermine indirect costs that include overhead, G&amp;A, and fringe benefits. Analyze your competitors' financial data, Glassdoor intelligence, HR interview intelligence, and other sources to estimate indirect cost rates. As placeholders for the unknowns and/or to validate information, use industry benchmarks applicable to the contract, SMEs, teaming partners, or your own company's data as references.</a:t>
          </a:r>
          <a:endParaRPr lang="en-US" sz="1100" kern="1200" dirty="0">
            <a:solidFill>
              <a:schemeClr val="tx1"/>
            </a:solidFill>
          </a:endParaRPr>
        </a:p>
      </dsp:txBody>
      <dsp:txXfrm>
        <a:off x="1393613" y="2536538"/>
        <a:ext cx="2528048" cy="2214403"/>
      </dsp:txXfrm>
    </dsp:sp>
    <dsp:sp modelId="{2333B3C2-0497-44F5-8044-C4836A995F96}">
      <dsp:nvSpPr>
        <dsp:cNvPr id="0" name=""/>
        <dsp:cNvSpPr/>
      </dsp:nvSpPr>
      <dsp:spPr>
        <a:xfrm>
          <a:off x="4174465" y="2536538"/>
          <a:ext cx="2528048" cy="2214403"/>
        </a:xfrm>
        <a:prstGeom prst="rect">
          <a:avLst/>
        </a:prstGeom>
        <a:solidFill>
          <a:schemeClr val="accent1">
            <a:shade val="50000"/>
            <a:hueOff val="229996"/>
            <a:satOff val="-5601"/>
            <a:lumOff val="245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182880" lvl="0" indent="0" algn="l" defTabSz="488950">
            <a:lnSpc>
              <a:spcPct val="90000"/>
            </a:lnSpc>
            <a:spcBef>
              <a:spcPct val="0"/>
            </a:spcBef>
            <a:spcAft>
              <a:spcPct val="35000"/>
            </a:spcAft>
            <a:buNone/>
          </a:pPr>
          <a:r>
            <a:rPr lang="en-US" sz="1100" b="0" i="0" kern="1200" dirty="0"/>
            <a:t>6. Assess the types of fees competitors are likely to charge, such as fixed fees, cost-plus fees, or incentive fees. Review past contracts, financial data, industry trends, and government </a:t>
          </a:r>
          <a:r>
            <a:rPr lang="en-US" sz="1100" kern="1200" dirty="0"/>
            <a:t>customer buying </a:t>
          </a:r>
          <a:r>
            <a:rPr lang="en-US" sz="1100" b="0" i="0" kern="1200" dirty="0"/>
            <a:t>trends to estimate their fee percentages.</a:t>
          </a:r>
          <a:endParaRPr lang="en-US" sz="1100" kern="1200" dirty="0"/>
        </a:p>
      </dsp:txBody>
      <dsp:txXfrm>
        <a:off x="4174465" y="2536538"/>
        <a:ext cx="2528048" cy="2214403"/>
      </dsp:txXfrm>
    </dsp:sp>
    <dsp:sp modelId="{EF973D45-C94C-4524-9913-472990900BA9}">
      <dsp:nvSpPr>
        <dsp:cNvPr id="0" name=""/>
        <dsp:cNvSpPr/>
      </dsp:nvSpPr>
      <dsp:spPr>
        <a:xfrm>
          <a:off x="6955318" y="2536538"/>
          <a:ext cx="2528048" cy="2214403"/>
        </a:xfrm>
        <a:prstGeom prst="rect">
          <a:avLst/>
        </a:prstGeom>
        <a:solidFill>
          <a:schemeClr val="accent1">
            <a:shade val="50000"/>
            <a:hueOff val="114998"/>
            <a:satOff val="-2801"/>
            <a:lumOff val="122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182880" lvl="0" indent="0" algn="l" defTabSz="488950">
            <a:lnSpc>
              <a:spcPct val="90000"/>
            </a:lnSpc>
            <a:spcBef>
              <a:spcPct val="0"/>
            </a:spcBef>
            <a:spcAft>
              <a:spcPct val="35000"/>
            </a:spcAft>
            <a:buNone/>
          </a:pPr>
          <a:r>
            <a:rPr lang="en-US" sz="1100" b="0" i="0" kern="1200" dirty="0"/>
            <a:t>7. Calculate competitor wrap rates using findings from steps 1-6 above. </a:t>
          </a:r>
          <a:r>
            <a:rPr lang="en-US" sz="1100" i="0" kern="1200" dirty="0"/>
            <a:t>Wrap rates are the sum of direct costs, indirect costs, and fees, expressed as a percentage of the direct costs. For each competitor, divide the sum of their direct costs, indirect costs, and fees by their direct costs to calculate their wrap rate.</a:t>
          </a:r>
          <a:endParaRPr lang="en-US" sz="1100" kern="1200" dirty="0"/>
        </a:p>
      </dsp:txBody>
      <dsp:txXfrm>
        <a:off x="6955318" y="2536538"/>
        <a:ext cx="2528048" cy="22144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FBC8CB-9066-4D72-9BFC-02F46E533530}">
      <dsp:nvSpPr>
        <dsp:cNvPr id="0" name=""/>
        <dsp:cNvSpPr/>
      </dsp:nvSpPr>
      <dsp:spPr>
        <a:xfrm>
          <a:off x="51" y="223315"/>
          <a:ext cx="4913783" cy="62796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t>Strategic Competitive Intelligence (CI): analysis of the entire competitive field</a:t>
          </a:r>
        </a:p>
      </dsp:txBody>
      <dsp:txXfrm>
        <a:off x="51" y="223315"/>
        <a:ext cx="4913783" cy="627966"/>
      </dsp:txXfrm>
    </dsp:sp>
    <dsp:sp modelId="{9FEF1BE0-0DF7-4A78-B872-97A6F89695ED}">
      <dsp:nvSpPr>
        <dsp:cNvPr id="0" name=""/>
        <dsp:cNvSpPr/>
      </dsp:nvSpPr>
      <dsp:spPr>
        <a:xfrm>
          <a:off x="51" y="851282"/>
          <a:ext cx="4913783" cy="3079890"/>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Part of market analysis</a:t>
          </a:r>
        </a:p>
        <a:p>
          <a:pPr marL="171450" lvl="1" indent="-171450" algn="l" defTabSz="755650">
            <a:lnSpc>
              <a:spcPct val="90000"/>
            </a:lnSpc>
            <a:spcBef>
              <a:spcPct val="0"/>
            </a:spcBef>
            <a:spcAft>
              <a:spcPct val="15000"/>
            </a:spcAft>
            <a:buChar char="•"/>
          </a:pPr>
          <a:r>
            <a:rPr lang="en-US" sz="1700" kern="1200" dirty="0"/>
            <a:t>Examples:</a:t>
          </a:r>
        </a:p>
        <a:p>
          <a:pPr marL="342900" lvl="2" indent="-171450" algn="l" defTabSz="755650">
            <a:lnSpc>
              <a:spcPct val="90000"/>
            </a:lnSpc>
            <a:spcBef>
              <a:spcPct val="0"/>
            </a:spcBef>
            <a:spcAft>
              <a:spcPct val="15000"/>
            </a:spcAft>
            <a:buChar char="•"/>
          </a:pPr>
          <a:r>
            <a:rPr lang="en-US" sz="1700" kern="1200" dirty="0"/>
            <a:t>Are your rates competitive? </a:t>
          </a:r>
        </a:p>
        <a:p>
          <a:pPr marL="342900" lvl="2" indent="-171450" algn="l" defTabSz="755650">
            <a:lnSpc>
              <a:spcPct val="90000"/>
            </a:lnSpc>
            <a:spcBef>
              <a:spcPct val="0"/>
            </a:spcBef>
            <a:spcAft>
              <a:spcPct val="15000"/>
            </a:spcAft>
            <a:buChar char="•"/>
          </a:pPr>
          <a:r>
            <a:rPr lang="en-US" sz="1700" kern="1200" dirty="0"/>
            <a:t>How do you benchmark against your competitors?</a:t>
          </a:r>
        </a:p>
      </dsp:txBody>
      <dsp:txXfrm>
        <a:off x="51" y="851282"/>
        <a:ext cx="4913783" cy="3079890"/>
      </dsp:txXfrm>
    </dsp:sp>
    <dsp:sp modelId="{12404779-E834-4A78-8182-6E80790F0AFA}">
      <dsp:nvSpPr>
        <dsp:cNvPr id="0" name=""/>
        <dsp:cNvSpPr/>
      </dsp:nvSpPr>
      <dsp:spPr>
        <a:xfrm>
          <a:off x="5601764" y="223315"/>
          <a:ext cx="4913783" cy="627966"/>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t>Tactical CI: opportunity-specific analysis</a:t>
          </a:r>
        </a:p>
      </dsp:txBody>
      <dsp:txXfrm>
        <a:off x="5601764" y="223315"/>
        <a:ext cx="4913783" cy="627966"/>
      </dsp:txXfrm>
    </dsp:sp>
    <dsp:sp modelId="{0EEE5BD1-2A91-4BC1-8309-E09B4274A40D}">
      <dsp:nvSpPr>
        <dsp:cNvPr id="0" name=""/>
        <dsp:cNvSpPr/>
      </dsp:nvSpPr>
      <dsp:spPr>
        <a:xfrm>
          <a:off x="5601764" y="851282"/>
          <a:ext cx="4913783" cy="3079890"/>
        </a:xfrm>
        <a:prstGeom prst="rect">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Win/loss analysis as relevant to the target pursuit</a:t>
          </a:r>
        </a:p>
        <a:p>
          <a:pPr marL="171450" lvl="1" indent="-171450" algn="l" defTabSz="755650">
            <a:lnSpc>
              <a:spcPct val="90000"/>
            </a:lnSpc>
            <a:spcBef>
              <a:spcPct val="0"/>
            </a:spcBef>
            <a:spcAft>
              <a:spcPct val="15000"/>
            </a:spcAft>
            <a:buChar char="•"/>
          </a:pPr>
          <a:r>
            <a:rPr lang="en-US" sz="1700" kern="1200"/>
            <a:t>SWOT analysis to identify strengths, weaknesses, opportunities, and threats</a:t>
          </a:r>
        </a:p>
        <a:p>
          <a:pPr marL="171450" lvl="1" indent="-171450" algn="l" defTabSz="755650">
            <a:lnSpc>
              <a:spcPct val="90000"/>
            </a:lnSpc>
            <a:spcBef>
              <a:spcPct val="0"/>
            </a:spcBef>
            <a:spcAft>
              <a:spcPct val="15000"/>
            </a:spcAft>
            <a:buChar char="•"/>
          </a:pPr>
          <a:r>
            <a:rPr lang="en-US" sz="1700" kern="1200"/>
            <a:t>Blind spots analysis to analyze previous strategies that are likely to be reused</a:t>
          </a:r>
        </a:p>
        <a:p>
          <a:pPr marL="171450" lvl="1" indent="-171450" algn="l" defTabSz="755650">
            <a:lnSpc>
              <a:spcPct val="90000"/>
            </a:lnSpc>
            <a:spcBef>
              <a:spcPct val="0"/>
            </a:spcBef>
            <a:spcAft>
              <a:spcPct val="15000"/>
            </a:spcAft>
            <a:buChar char="•"/>
          </a:pPr>
          <a:r>
            <a:rPr lang="en-US" sz="1700" kern="1200"/>
            <a:t>Alliance analysis to determine competitors’ teaming</a:t>
          </a:r>
        </a:p>
        <a:p>
          <a:pPr marL="171450" lvl="1" indent="-171450" algn="l" defTabSz="755650">
            <a:lnSpc>
              <a:spcPct val="90000"/>
            </a:lnSpc>
            <a:spcBef>
              <a:spcPct val="0"/>
            </a:spcBef>
            <a:spcAft>
              <a:spcPct val="15000"/>
            </a:spcAft>
            <a:buChar char="•"/>
          </a:pPr>
          <a:r>
            <a:rPr lang="en-US" sz="1700" kern="1200"/>
            <a:t>Strategy hypotheses  (usually at a Black Hat)</a:t>
          </a:r>
        </a:p>
        <a:p>
          <a:pPr marL="171450" lvl="1" indent="-171450" algn="l" defTabSz="755650">
            <a:lnSpc>
              <a:spcPct val="90000"/>
            </a:lnSpc>
            <a:spcBef>
              <a:spcPct val="0"/>
            </a:spcBef>
            <a:spcAft>
              <a:spcPct val="15000"/>
            </a:spcAft>
            <a:buChar char="•"/>
          </a:pPr>
          <a:r>
            <a:rPr lang="en-US" sz="1700" kern="1200"/>
            <a:t>War Gaming to pressure-test your plans against competitors’ responses (usually at a Black Hat)</a:t>
          </a:r>
        </a:p>
        <a:p>
          <a:pPr marL="171450" lvl="1" indent="-171450" algn="l" defTabSz="755650">
            <a:lnSpc>
              <a:spcPct val="90000"/>
            </a:lnSpc>
            <a:spcBef>
              <a:spcPct val="0"/>
            </a:spcBef>
            <a:spcAft>
              <a:spcPct val="15000"/>
            </a:spcAft>
            <a:buChar char="•"/>
          </a:pPr>
          <a:r>
            <a:rPr lang="en-US" sz="1700" kern="1200"/>
            <a:t>Price To Win Analysis: intimately connected to CI</a:t>
          </a:r>
        </a:p>
      </dsp:txBody>
      <dsp:txXfrm>
        <a:off x="5601764" y="851282"/>
        <a:ext cx="4913783" cy="30798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5CEF4-D1FA-462A-87D4-05B3BF5783EB}">
      <dsp:nvSpPr>
        <dsp:cNvPr id="0" name=""/>
        <dsp:cNvSpPr/>
      </dsp:nvSpPr>
      <dsp:spPr>
        <a:xfrm>
          <a:off x="0" y="307843"/>
          <a:ext cx="10515600" cy="2016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33248" rIns="81612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Bid prices</a:t>
          </a:r>
        </a:p>
        <a:p>
          <a:pPr marL="171450" lvl="1" indent="-171450" algn="l" defTabSz="711200">
            <a:lnSpc>
              <a:spcPct val="90000"/>
            </a:lnSpc>
            <a:spcBef>
              <a:spcPct val="0"/>
            </a:spcBef>
            <a:spcAft>
              <a:spcPct val="15000"/>
            </a:spcAft>
            <a:buChar char="•"/>
          </a:pPr>
          <a:r>
            <a:rPr lang="en-US" sz="1600" kern="1200"/>
            <a:t>Proposed costs or prices</a:t>
          </a:r>
        </a:p>
        <a:p>
          <a:pPr marL="171450" lvl="1" indent="-171450" algn="l" defTabSz="711200">
            <a:lnSpc>
              <a:spcPct val="90000"/>
            </a:lnSpc>
            <a:spcBef>
              <a:spcPct val="0"/>
            </a:spcBef>
            <a:spcAft>
              <a:spcPct val="15000"/>
            </a:spcAft>
            <a:buChar char="•"/>
          </a:pPr>
          <a:r>
            <a:rPr lang="en-US" sz="1600" kern="1200"/>
            <a:t>Source selection plans</a:t>
          </a:r>
        </a:p>
        <a:p>
          <a:pPr marL="171450" lvl="1" indent="-171450" algn="l" defTabSz="711200">
            <a:lnSpc>
              <a:spcPct val="90000"/>
            </a:lnSpc>
            <a:spcBef>
              <a:spcPct val="0"/>
            </a:spcBef>
            <a:spcAft>
              <a:spcPct val="15000"/>
            </a:spcAft>
            <a:buChar char="•"/>
          </a:pPr>
          <a:r>
            <a:rPr lang="en-US" sz="1600" kern="1200"/>
            <a:t>Technical, cost, and price evaluation plans and evaluations</a:t>
          </a:r>
        </a:p>
        <a:p>
          <a:pPr marL="171450" lvl="1" indent="-171450" algn="l" defTabSz="711200">
            <a:lnSpc>
              <a:spcPct val="90000"/>
            </a:lnSpc>
            <a:spcBef>
              <a:spcPct val="0"/>
            </a:spcBef>
            <a:spcAft>
              <a:spcPct val="15000"/>
            </a:spcAft>
            <a:buChar char="•"/>
          </a:pPr>
          <a:r>
            <a:rPr lang="en-US" sz="1600" kern="1200"/>
            <a:t>Competitive range determinations, rankings, and source selection reports</a:t>
          </a:r>
        </a:p>
        <a:p>
          <a:pPr marL="171450" lvl="1" indent="-171450" algn="l" defTabSz="711200">
            <a:lnSpc>
              <a:spcPct val="90000"/>
            </a:lnSpc>
            <a:spcBef>
              <a:spcPct val="0"/>
            </a:spcBef>
            <a:spcAft>
              <a:spcPct val="15000"/>
            </a:spcAft>
            <a:buChar char="•"/>
          </a:pPr>
          <a:r>
            <a:rPr lang="en-US" sz="1600" kern="1200"/>
            <a:t>Other information marked as source selection sensitive</a:t>
          </a:r>
        </a:p>
      </dsp:txBody>
      <dsp:txXfrm>
        <a:off x="0" y="307843"/>
        <a:ext cx="10515600" cy="2016000"/>
      </dsp:txXfrm>
    </dsp:sp>
    <dsp:sp modelId="{7B830C02-825F-4A7D-9282-D63D9AA08316}">
      <dsp:nvSpPr>
        <dsp:cNvPr id="0" name=""/>
        <dsp:cNvSpPr/>
      </dsp:nvSpPr>
      <dsp:spPr>
        <a:xfrm>
          <a:off x="525780" y="71683"/>
          <a:ext cx="7360920" cy="4723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11200">
            <a:lnSpc>
              <a:spcPct val="90000"/>
            </a:lnSpc>
            <a:spcBef>
              <a:spcPct val="0"/>
            </a:spcBef>
            <a:spcAft>
              <a:spcPct val="35000"/>
            </a:spcAft>
            <a:buNone/>
          </a:pPr>
          <a:r>
            <a:rPr lang="en-US" sz="1600" kern="1200"/>
            <a:t>Source Selection Information</a:t>
          </a:r>
        </a:p>
      </dsp:txBody>
      <dsp:txXfrm>
        <a:off x="548837" y="94740"/>
        <a:ext cx="7314806" cy="426206"/>
      </dsp:txXfrm>
    </dsp:sp>
    <dsp:sp modelId="{D5E1C6DC-54F3-4064-A211-E2E99211EE12}">
      <dsp:nvSpPr>
        <dsp:cNvPr id="0" name=""/>
        <dsp:cNvSpPr/>
      </dsp:nvSpPr>
      <dsp:spPr>
        <a:xfrm>
          <a:off x="0" y="2646403"/>
          <a:ext cx="10515600" cy="1436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33248" rIns="81612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Cost or pricing data as defined by 10 U.S.C. 2306a(h))</a:t>
          </a:r>
        </a:p>
        <a:p>
          <a:pPr marL="171450" lvl="1" indent="-171450" algn="l" defTabSz="711200">
            <a:lnSpc>
              <a:spcPct val="90000"/>
            </a:lnSpc>
            <a:spcBef>
              <a:spcPct val="0"/>
            </a:spcBef>
            <a:spcAft>
              <a:spcPct val="15000"/>
            </a:spcAft>
            <a:buChar char="•"/>
          </a:pPr>
          <a:r>
            <a:rPr lang="en-US" sz="1600" kern="1200"/>
            <a:t>Indirect costs and direct labor rates</a:t>
          </a:r>
        </a:p>
        <a:p>
          <a:pPr marL="171450" lvl="1" indent="-171450" algn="l" defTabSz="711200">
            <a:lnSpc>
              <a:spcPct val="90000"/>
            </a:lnSpc>
            <a:spcBef>
              <a:spcPct val="0"/>
            </a:spcBef>
            <a:spcAft>
              <a:spcPct val="15000"/>
            </a:spcAft>
            <a:buChar char="•"/>
          </a:pPr>
          <a:r>
            <a:rPr lang="en-US" sz="1600" kern="1200"/>
            <a:t>Proprietary information and other “contractor bid or proposal information” – if properly marked, submitted to a federal agency as part of bid and proposal, and not previously made publicly available</a:t>
          </a:r>
        </a:p>
      </dsp:txBody>
      <dsp:txXfrm>
        <a:off x="0" y="2646403"/>
        <a:ext cx="10515600" cy="1436400"/>
      </dsp:txXfrm>
    </dsp:sp>
    <dsp:sp modelId="{96975C22-AFF5-463A-9132-E35E5392D018}">
      <dsp:nvSpPr>
        <dsp:cNvPr id="0" name=""/>
        <dsp:cNvSpPr/>
      </dsp:nvSpPr>
      <dsp:spPr>
        <a:xfrm>
          <a:off x="525780" y="2410243"/>
          <a:ext cx="7360920" cy="4723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11200">
            <a:lnSpc>
              <a:spcPct val="90000"/>
            </a:lnSpc>
            <a:spcBef>
              <a:spcPct val="0"/>
            </a:spcBef>
            <a:spcAft>
              <a:spcPct val="35000"/>
            </a:spcAft>
            <a:buNone/>
          </a:pPr>
          <a:r>
            <a:rPr lang="en-US" sz="1600" kern="1200"/>
            <a:t>Contractor bid and proposal information:</a:t>
          </a:r>
        </a:p>
      </dsp:txBody>
      <dsp:txXfrm>
        <a:off x="548837" y="2433300"/>
        <a:ext cx="7314806" cy="426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237BE-AB91-43FE-9B40-B164B3EEADEE}">
      <dsp:nvSpPr>
        <dsp:cNvPr id="0" name=""/>
        <dsp:cNvSpPr/>
      </dsp:nvSpPr>
      <dsp:spPr>
        <a:xfrm>
          <a:off x="2103120" y="507"/>
          <a:ext cx="8412480" cy="659281"/>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3225" tIns="167458" rIns="163225" bIns="167458" numCol="1" spcCol="1270" anchor="ctr" anchorCtr="0">
          <a:noAutofit/>
        </a:bodyPr>
        <a:lstStyle/>
        <a:p>
          <a:pPr marL="0" lvl="0" indent="0" algn="l" defTabSz="577850">
            <a:lnSpc>
              <a:spcPct val="90000"/>
            </a:lnSpc>
            <a:spcBef>
              <a:spcPct val="0"/>
            </a:spcBef>
            <a:spcAft>
              <a:spcPct val="35000"/>
            </a:spcAft>
            <a:buNone/>
          </a:pPr>
          <a:r>
            <a:rPr lang="en-US" sz="1300" kern="1200"/>
            <a:t>Obtain information under false pretenses (intent is key)</a:t>
          </a:r>
        </a:p>
      </dsp:txBody>
      <dsp:txXfrm>
        <a:off x="2103120" y="507"/>
        <a:ext cx="8412480" cy="659281"/>
      </dsp:txXfrm>
    </dsp:sp>
    <dsp:sp modelId="{8B48338F-9D70-4130-BCE3-193949591FFC}">
      <dsp:nvSpPr>
        <dsp:cNvPr id="0" name=""/>
        <dsp:cNvSpPr/>
      </dsp:nvSpPr>
      <dsp:spPr>
        <a:xfrm>
          <a:off x="0" y="507"/>
          <a:ext cx="2103120" cy="65928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1290" tIns="65122" rIns="111290" bIns="65122" numCol="1" spcCol="1270" anchor="ctr" anchorCtr="0">
          <a:noAutofit/>
        </a:bodyPr>
        <a:lstStyle/>
        <a:p>
          <a:pPr marL="0" lvl="0" indent="0" algn="ctr" defTabSz="711200">
            <a:lnSpc>
              <a:spcPct val="90000"/>
            </a:lnSpc>
            <a:spcBef>
              <a:spcPct val="0"/>
            </a:spcBef>
            <a:spcAft>
              <a:spcPct val="35000"/>
            </a:spcAft>
            <a:buNone/>
          </a:pPr>
          <a:r>
            <a:rPr lang="en-US" sz="1600" kern="1200" dirty="0"/>
            <a:t>False Pretenses</a:t>
          </a:r>
        </a:p>
      </dsp:txBody>
      <dsp:txXfrm>
        <a:off x="0" y="507"/>
        <a:ext cx="2103120" cy="659281"/>
      </dsp:txXfrm>
    </dsp:sp>
    <dsp:sp modelId="{57394C42-C61B-4D68-BC66-E809EB6020CD}">
      <dsp:nvSpPr>
        <dsp:cNvPr id="0" name=""/>
        <dsp:cNvSpPr/>
      </dsp:nvSpPr>
      <dsp:spPr>
        <a:xfrm>
          <a:off x="2103120" y="699345"/>
          <a:ext cx="8412480" cy="659281"/>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3225" tIns="167458" rIns="163225" bIns="167458" numCol="1" spcCol="1270" anchor="ctr" anchorCtr="0">
          <a:noAutofit/>
        </a:bodyPr>
        <a:lstStyle/>
        <a:p>
          <a:pPr marL="0" lvl="0" indent="0" algn="l" defTabSz="577850">
            <a:lnSpc>
              <a:spcPct val="90000"/>
            </a:lnSpc>
            <a:spcBef>
              <a:spcPct val="0"/>
            </a:spcBef>
            <a:spcAft>
              <a:spcPct val="35000"/>
            </a:spcAft>
            <a:buNone/>
          </a:pPr>
          <a:r>
            <a:rPr lang="en-US" sz="1300" kern="1200"/>
            <a:t>Conduct fake job interviews just to pump candidates for data</a:t>
          </a:r>
        </a:p>
      </dsp:txBody>
      <dsp:txXfrm>
        <a:off x="2103120" y="699345"/>
        <a:ext cx="8412480" cy="659281"/>
      </dsp:txXfrm>
    </dsp:sp>
    <dsp:sp modelId="{9918B78F-AC89-416C-96D1-9C78A8242919}">
      <dsp:nvSpPr>
        <dsp:cNvPr id="0" name=""/>
        <dsp:cNvSpPr/>
      </dsp:nvSpPr>
      <dsp:spPr>
        <a:xfrm>
          <a:off x="0" y="699345"/>
          <a:ext cx="2103120" cy="65928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1290" tIns="65122" rIns="111290" bIns="65122" numCol="1" spcCol="1270" anchor="ctr" anchorCtr="0">
          <a:noAutofit/>
        </a:bodyPr>
        <a:lstStyle/>
        <a:p>
          <a:pPr marL="0" lvl="0" indent="0" algn="ctr" defTabSz="711200">
            <a:lnSpc>
              <a:spcPct val="90000"/>
            </a:lnSpc>
            <a:spcBef>
              <a:spcPct val="0"/>
            </a:spcBef>
            <a:spcAft>
              <a:spcPct val="35000"/>
            </a:spcAft>
            <a:buNone/>
          </a:pPr>
          <a:r>
            <a:rPr lang="en-US" sz="1600" kern="1200" dirty="0"/>
            <a:t>Fake Interviews</a:t>
          </a:r>
        </a:p>
      </dsp:txBody>
      <dsp:txXfrm>
        <a:off x="0" y="699345"/>
        <a:ext cx="2103120" cy="659281"/>
      </dsp:txXfrm>
    </dsp:sp>
    <dsp:sp modelId="{D789A022-8801-48DA-A24E-F73EC98D02C9}">
      <dsp:nvSpPr>
        <dsp:cNvPr id="0" name=""/>
        <dsp:cNvSpPr/>
      </dsp:nvSpPr>
      <dsp:spPr>
        <a:xfrm>
          <a:off x="2103120" y="1398184"/>
          <a:ext cx="8412480" cy="659281"/>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3225" tIns="167458" rIns="163225" bIns="167458" numCol="1" spcCol="1270" anchor="ctr" anchorCtr="0">
          <a:noAutofit/>
        </a:bodyPr>
        <a:lstStyle/>
        <a:p>
          <a:pPr marL="0" lvl="0" indent="0" algn="l" defTabSz="577850">
            <a:lnSpc>
              <a:spcPct val="90000"/>
            </a:lnSpc>
            <a:spcBef>
              <a:spcPct val="0"/>
            </a:spcBef>
            <a:spcAft>
              <a:spcPct val="35000"/>
            </a:spcAft>
            <a:buNone/>
          </a:pPr>
          <a:r>
            <a:rPr lang="en-US" sz="1300" kern="1200" dirty="0"/>
            <a:t>Ask new employees or consultants to furnish proprietary information and documents from former employers or clients</a:t>
          </a:r>
        </a:p>
      </dsp:txBody>
      <dsp:txXfrm>
        <a:off x="2103120" y="1398184"/>
        <a:ext cx="8412480" cy="659281"/>
      </dsp:txXfrm>
    </dsp:sp>
    <dsp:sp modelId="{5D57B2A5-F226-4D72-8783-2FF1C767C2E5}">
      <dsp:nvSpPr>
        <dsp:cNvPr id="0" name=""/>
        <dsp:cNvSpPr/>
      </dsp:nvSpPr>
      <dsp:spPr>
        <a:xfrm>
          <a:off x="0" y="1398184"/>
          <a:ext cx="2103120" cy="65928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1290" tIns="65122" rIns="111290" bIns="65122" numCol="1" spcCol="1270" anchor="ctr" anchorCtr="0">
          <a:noAutofit/>
        </a:bodyPr>
        <a:lstStyle/>
        <a:p>
          <a:pPr marL="0" lvl="0" indent="0" algn="ctr" defTabSz="711200">
            <a:lnSpc>
              <a:spcPct val="90000"/>
            </a:lnSpc>
            <a:spcBef>
              <a:spcPct val="0"/>
            </a:spcBef>
            <a:spcAft>
              <a:spcPct val="35000"/>
            </a:spcAft>
            <a:buNone/>
          </a:pPr>
          <a:r>
            <a:rPr lang="en-US" sz="1600" kern="1200" dirty="0"/>
            <a:t>Proprietary Data</a:t>
          </a:r>
        </a:p>
      </dsp:txBody>
      <dsp:txXfrm>
        <a:off x="0" y="1398184"/>
        <a:ext cx="2103120" cy="659281"/>
      </dsp:txXfrm>
    </dsp:sp>
    <dsp:sp modelId="{14F2DA29-773F-4BD4-A717-F6F5347E379B}">
      <dsp:nvSpPr>
        <dsp:cNvPr id="0" name=""/>
        <dsp:cNvSpPr/>
      </dsp:nvSpPr>
      <dsp:spPr>
        <a:xfrm>
          <a:off x="2103120" y="2097022"/>
          <a:ext cx="8412480" cy="659281"/>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3225" tIns="167458" rIns="163225" bIns="167458" numCol="1" spcCol="1270" anchor="ctr" anchorCtr="0">
          <a:noAutofit/>
        </a:bodyPr>
        <a:lstStyle/>
        <a:p>
          <a:pPr marL="0" lvl="0" indent="0" algn="l" defTabSz="577850">
            <a:lnSpc>
              <a:spcPct val="90000"/>
            </a:lnSpc>
            <a:spcBef>
              <a:spcPct val="0"/>
            </a:spcBef>
            <a:spcAft>
              <a:spcPct val="35000"/>
            </a:spcAft>
            <a:buNone/>
          </a:pPr>
          <a:r>
            <a:rPr lang="en-US" sz="1300" kern="1200"/>
            <a:t>Use proprietary information from government customers</a:t>
          </a:r>
        </a:p>
      </dsp:txBody>
      <dsp:txXfrm>
        <a:off x="2103120" y="2097022"/>
        <a:ext cx="8412480" cy="659281"/>
      </dsp:txXfrm>
    </dsp:sp>
    <dsp:sp modelId="{B8240AF9-083A-48E8-B391-D041EEE4B783}">
      <dsp:nvSpPr>
        <dsp:cNvPr id="0" name=""/>
        <dsp:cNvSpPr/>
      </dsp:nvSpPr>
      <dsp:spPr>
        <a:xfrm>
          <a:off x="0" y="2097022"/>
          <a:ext cx="2103120" cy="65928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1290" tIns="65122" rIns="111290" bIns="65122" numCol="1" spcCol="1270" anchor="ctr" anchorCtr="0">
          <a:noAutofit/>
        </a:bodyPr>
        <a:lstStyle/>
        <a:p>
          <a:pPr marL="0" lvl="0" indent="0" algn="ctr" defTabSz="711200">
            <a:lnSpc>
              <a:spcPct val="90000"/>
            </a:lnSpc>
            <a:spcBef>
              <a:spcPct val="0"/>
            </a:spcBef>
            <a:spcAft>
              <a:spcPct val="35000"/>
            </a:spcAft>
            <a:buNone/>
          </a:pPr>
          <a:r>
            <a:rPr lang="en-US" sz="1600" kern="1200" dirty="0"/>
            <a:t>Government Info</a:t>
          </a:r>
        </a:p>
      </dsp:txBody>
      <dsp:txXfrm>
        <a:off x="0" y="2097022"/>
        <a:ext cx="2103120" cy="659281"/>
      </dsp:txXfrm>
    </dsp:sp>
    <dsp:sp modelId="{796AAD4C-848A-4ABB-88E6-ED8DF56628F9}">
      <dsp:nvSpPr>
        <dsp:cNvPr id="0" name=""/>
        <dsp:cNvSpPr/>
      </dsp:nvSpPr>
      <dsp:spPr>
        <a:xfrm>
          <a:off x="2103120" y="2795860"/>
          <a:ext cx="8412480" cy="659281"/>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3225" tIns="167458" rIns="163225" bIns="167458" numCol="1" spcCol="1270" anchor="ctr" anchorCtr="0">
          <a:noAutofit/>
        </a:bodyPr>
        <a:lstStyle/>
        <a:p>
          <a:pPr marL="0" lvl="0" indent="0" algn="l" defTabSz="577850">
            <a:lnSpc>
              <a:spcPct val="90000"/>
            </a:lnSpc>
            <a:spcBef>
              <a:spcPct val="0"/>
            </a:spcBef>
            <a:spcAft>
              <a:spcPct val="35000"/>
            </a:spcAft>
            <a:buNone/>
          </a:pPr>
          <a:r>
            <a:rPr lang="en-US" sz="1300" kern="1200"/>
            <a:t>Get proprietary competitors’ information from teaming partners</a:t>
          </a:r>
        </a:p>
      </dsp:txBody>
      <dsp:txXfrm>
        <a:off x="2103120" y="2795860"/>
        <a:ext cx="8412480" cy="659281"/>
      </dsp:txXfrm>
    </dsp:sp>
    <dsp:sp modelId="{CE594289-489B-4BE1-AE32-1A6D4E984DDF}">
      <dsp:nvSpPr>
        <dsp:cNvPr id="0" name=""/>
        <dsp:cNvSpPr/>
      </dsp:nvSpPr>
      <dsp:spPr>
        <a:xfrm>
          <a:off x="0" y="2795860"/>
          <a:ext cx="2103120" cy="65928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1290" tIns="65122" rIns="111290" bIns="65122" numCol="1" spcCol="1270" anchor="ctr" anchorCtr="0">
          <a:noAutofit/>
        </a:bodyPr>
        <a:lstStyle/>
        <a:p>
          <a:pPr marL="0" lvl="0" indent="0" algn="ctr" defTabSz="711200">
            <a:lnSpc>
              <a:spcPct val="90000"/>
            </a:lnSpc>
            <a:spcBef>
              <a:spcPct val="0"/>
            </a:spcBef>
            <a:spcAft>
              <a:spcPct val="35000"/>
            </a:spcAft>
            <a:buNone/>
          </a:pPr>
          <a:r>
            <a:rPr lang="en-US" sz="1600" kern="1200" dirty="0"/>
            <a:t>Competitor Info</a:t>
          </a:r>
        </a:p>
      </dsp:txBody>
      <dsp:txXfrm>
        <a:off x="0" y="2795860"/>
        <a:ext cx="2103120" cy="659281"/>
      </dsp:txXfrm>
    </dsp:sp>
    <dsp:sp modelId="{62CD37AE-67DD-4ED8-849E-65B58D85A44C}">
      <dsp:nvSpPr>
        <dsp:cNvPr id="0" name=""/>
        <dsp:cNvSpPr/>
      </dsp:nvSpPr>
      <dsp:spPr>
        <a:xfrm>
          <a:off x="2103120" y="3494699"/>
          <a:ext cx="8412480" cy="659281"/>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3225" tIns="167458" rIns="163225" bIns="167458" numCol="1" spcCol="1270" anchor="ctr" anchorCtr="0">
          <a:noAutofit/>
        </a:bodyPr>
        <a:lstStyle/>
        <a:p>
          <a:pPr marL="0" lvl="0" indent="0" algn="l" defTabSz="577850">
            <a:lnSpc>
              <a:spcPct val="90000"/>
            </a:lnSpc>
            <a:spcBef>
              <a:spcPct val="0"/>
            </a:spcBef>
            <a:spcAft>
              <a:spcPct val="35000"/>
            </a:spcAft>
            <a:buNone/>
          </a:pPr>
          <a:r>
            <a:rPr lang="en-US" sz="1300" kern="1200"/>
            <a:t>Do anything else that’s illegal </a:t>
          </a:r>
        </a:p>
      </dsp:txBody>
      <dsp:txXfrm>
        <a:off x="2103120" y="3494699"/>
        <a:ext cx="8412480" cy="659281"/>
      </dsp:txXfrm>
    </dsp:sp>
    <dsp:sp modelId="{02509693-BFD0-4A4F-B41A-D1F9BB0A61AA}">
      <dsp:nvSpPr>
        <dsp:cNvPr id="0" name=""/>
        <dsp:cNvSpPr/>
      </dsp:nvSpPr>
      <dsp:spPr>
        <a:xfrm>
          <a:off x="0" y="3494699"/>
          <a:ext cx="2103120" cy="65928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1290" tIns="65122" rIns="111290" bIns="65122" numCol="1" spcCol="1270" anchor="ctr" anchorCtr="0">
          <a:noAutofit/>
        </a:bodyPr>
        <a:lstStyle/>
        <a:p>
          <a:pPr marL="0" lvl="0" indent="0" algn="ctr" defTabSz="711200">
            <a:lnSpc>
              <a:spcPct val="90000"/>
            </a:lnSpc>
            <a:spcBef>
              <a:spcPct val="0"/>
            </a:spcBef>
            <a:spcAft>
              <a:spcPct val="35000"/>
            </a:spcAft>
            <a:buNone/>
          </a:pPr>
          <a:r>
            <a:rPr lang="en-US" sz="1600" kern="1200" dirty="0"/>
            <a:t>Illegal Activities</a:t>
          </a:r>
        </a:p>
      </dsp:txBody>
      <dsp:txXfrm>
        <a:off x="0" y="3494699"/>
        <a:ext cx="2103120" cy="6592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14671-A0D4-44D4-88F1-B3F849895BEF}">
      <dsp:nvSpPr>
        <dsp:cNvPr id="0" name=""/>
        <dsp:cNvSpPr/>
      </dsp:nvSpPr>
      <dsp:spPr>
        <a:xfrm>
          <a:off x="3080" y="366405"/>
          <a:ext cx="2444055" cy="3421677"/>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kern="1200"/>
            <a:t>Capture your analysis results and relevant source data </a:t>
          </a:r>
        </a:p>
      </dsp:txBody>
      <dsp:txXfrm>
        <a:off x="3080" y="1666642"/>
        <a:ext cx="2444055" cy="2053006"/>
      </dsp:txXfrm>
    </dsp:sp>
    <dsp:sp modelId="{23BEB225-4078-4B7C-B92B-1B43987A566A}">
      <dsp:nvSpPr>
        <dsp:cNvPr id="0" name=""/>
        <dsp:cNvSpPr/>
      </dsp:nvSpPr>
      <dsp:spPr>
        <a:xfrm>
          <a:off x="711856" y="708572"/>
          <a:ext cx="1026503" cy="102650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62184" y="858900"/>
        <a:ext cx="725847" cy="725847"/>
      </dsp:txXfrm>
    </dsp:sp>
    <dsp:sp modelId="{5307E9DB-CF6E-4BCD-B3A6-4AECF180000F}">
      <dsp:nvSpPr>
        <dsp:cNvPr id="0" name=""/>
        <dsp:cNvSpPr/>
      </dsp:nvSpPr>
      <dsp:spPr>
        <a:xfrm>
          <a:off x="3080" y="3788010"/>
          <a:ext cx="2444055"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3B4C65-19E8-4A73-86B2-7B86FF273525}">
      <dsp:nvSpPr>
        <dsp:cNvPr id="0" name=""/>
        <dsp:cNvSpPr/>
      </dsp:nvSpPr>
      <dsp:spPr>
        <a:xfrm>
          <a:off x="2691541" y="366405"/>
          <a:ext cx="2444055" cy="3421677"/>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kern="1200"/>
            <a:t>Collect all your debriefs and lessons learned in the database</a:t>
          </a:r>
        </a:p>
      </dsp:txBody>
      <dsp:txXfrm>
        <a:off x="2691541" y="1666642"/>
        <a:ext cx="2444055" cy="2053006"/>
      </dsp:txXfrm>
    </dsp:sp>
    <dsp:sp modelId="{F7901D1A-FE42-49E4-9286-10B8E3F9C612}">
      <dsp:nvSpPr>
        <dsp:cNvPr id="0" name=""/>
        <dsp:cNvSpPr/>
      </dsp:nvSpPr>
      <dsp:spPr>
        <a:xfrm>
          <a:off x="3400317" y="708572"/>
          <a:ext cx="1026503" cy="102650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550645" y="858900"/>
        <a:ext cx="725847" cy="725847"/>
      </dsp:txXfrm>
    </dsp:sp>
    <dsp:sp modelId="{296E7BDA-C371-4B48-8BBC-5D2417B4BE61}">
      <dsp:nvSpPr>
        <dsp:cNvPr id="0" name=""/>
        <dsp:cNvSpPr/>
      </dsp:nvSpPr>
      <dsp:spPr>
        <a:xfrm>
          <a:off x="2691541" y="3788010"/>
          <a:ext cx="2444055"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E4388A-A585-470B-B8FF-0FBE2C4FAF63}">
      <dsp:nvSpPr>
        <dsp:cNvPr id="0" name=""/>
        <dsp:cNvSpPr/>
      </dsp:nvSpPr>
      <dsp:spPr>
        <a:xfrm>
          <a:off x="5380002" y="366405"/>
          <a:ext cx="2444055" cy="3421677"/>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kern="1200"/>
            <a:t>Focus on your competitors’ strategies, not rates (as rates change)</a:t>
          </a:r>
        </a:p>
      </dsp:txBody>
      <dsp:txXfrm>
        <a:off x="5380002" y="1666642"/>
        <a:ext cx="2444055" cy="2053006"/>
      </dsp:txXfrm>
    </dsp:sp>
    <dsp:sp modelId="{BEC75A77-4D12-4D91-9C09-ECCB63D3EBE5}">
      <dsp:nvSpPr>
        <dsp:cNvPr id="0" name=""/>
        <dsp:cNvSpPr/>
      </dsp:nvSpPr>
      <dsp:spPr>
        <a:xfrm>
          <a:off x="6088778" y="708572"/>
          <a:ext cx="1026503" cy="102650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239106" y="858900"/>
        <a:ext cx="725847" cy="725847"/>
      </dsp:txXfrm>
    </dsp:sp>
    <dsp:sp modelId="{CD569369-2F90-48F0-815E-B2D98FCDBA2D}">
      <dsp:nvSpPr>
        <dsp:cNvPr id="0" name=""/>
        <dsp:cNvSpPr/>
      </dsp:nvSpPr>
      <dsp:spPr>
        <a:xfrm>
          <a:off x="5380002" y="3788010"/>
          <a:ext cx="2444055"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01406D-87DE-4D57-A641-781CBDA17CCD}">
      <dsp:nvSpPr>
        <dsp:cNvPr id="0" name=""/>
        <dsp:cNvSpPr/>
      </dsp:nvSpPr>
      <dsp:spPr>
        <a:xfrm>
          <a:off x="8068463" y="366405"/>
          <a:ext cx="2444055" cy="3421677"/>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622300">
            <a:lnSpc>
              <a:spcPct val="90000"/>
            </a:lnSpc>
            <a:spcBef>
              <a:spcPct val="0"/>
            </a:spcBef>
            <a:spcAft>
              <a:spcPct val="35000"/>
            </a:spcAft>
            <a:buNone/>
          </a:pPr>
          <a:r>
            <a:rPr lang="en-US" sz="1400" kern="1200"/>
            <a:t>Always document your sources (you don’t want sensitive information you have collected to be subpoenaed and with no cited sources look like results of espionage)</a:t>
          </a:r>
        </a:p>
      </dsp:txBody>
      <dsp:txXfrm>
        <a:off x="8068463" y="1666642"/>
        <a:ext cx="2444055" cy="2053006"/>
      </dsp:txXfrm>
    </dsp:sp>
    <dsp:sp modelId="{FDFC42C8-219E-42B3-A132-9716F85B8DAC}">
      <dsp:nvSpPr>
        <dsp:cNvPr id="0" name=""/>
        <dsp:cNvSpPr/>
      </dsp:nvSpPr>
      <dsp:spPr>
        <a:xfrm>
          <a:off x="8777239" y="708572"/>
          <a:ext cx="1026503" cy="102650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927567" y="858900"/>
        <a:ext cx="725847" cy="725847"/>
      </dsp:txXfrm>
    </dsp:sp>
    <dsp:sp modelId="{76773670-8A0F-4232-BDA5-E9A88646CF0D}">
      <dsp:nvSpPr>
        <dsp:cNvPr id="0" name=""/>
        <dsp:cNvSpPr/>
      </dsp:nvSpPr>
      <dsp:spPr>
        <a:xfrm>
          <a:off x="8068463" y="3788010"/>
          <a:ext cx="2444055"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1FD0A-DAEE-428D-BAC9-25053DE32CA7}">
      <dsp:nvSpPr>
        <dsp:cNvPr id="0" name=""/>
        <dsp:cNvSpPr/>
      </dsp:nvSpPr>
      <dsp:spPr>
        <a:xfrm>
          <a:off x="2103120" y="1805"/>
          <a:ext cx="8412480" cy="79215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63225" tIns="201207" rIns="163225" bIns="201207" numCol="1" spcCol="1270" anchor="ctr" anchorCtr="0">
          <a:noAutofit/>
        </a:bodyPr>
        <a:lstStyle/>
        <a:p>
          <a:pPr marL="0" lvl="0" indent="0" algn="l" defTabSz="577850">
            <a:lnSpc>
              <a:spcPct val="90000"/>
            </a:lnSpc>
            <a:spcBef>
              <a:spcPct val="0"/>
            </a:spcBef>
            <a:spcAft>
              <a:spcPct val="35000"/>
            </a:spcAft>
            <a:buNone/>
          </a:pPr>
          <a:r>
            <a:rPr lang="en-US" sz="1300" kern="1200"/>
            <a:t>Start early, after the Win Themes/Win Strategy Session</a:t>
          </a:r>
        </a:p>
      </dsp:txBody>
      <dsp:txXfrm>
        <a:off x="2103120" y="1805"/>
        <a:ext cx="8412480" cy="792152"/>
      </dsp:txXfrm>
    </dsp:sp>
    <dsp:sp modelId="{5E0AEE6D-FD4A-4F7C-8B55-D8E539CCD8CA}">
      <dsp:nvSpPr>
        <dsp:cNvPr id="0" name=""/>
        <dsp:cNvSpPr/>
      </dsp:nvSpPr>
      <dsp:spPr>
        <a:xfrm>
          <a:off x="0" y="1805"/>
          <a:ext cx="2103120" cy="79215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txBody>
        <a:bodyPr spcFirstLastPara="0" vert="horz" wrap="square" lIns="111290" tIns="78247" rIns="111290" bIns="78247" numCol="1" spcCol="1270" anchor="ctr" anchorCtr="0">
          <a:noAutofit/>
        </a:bodyPr>
        <a:lstStyle/>
        <a:p>
          <a:pPr marL="0" lvl="0" indent="0" algn="ctr" defTabSz="711200">
            <a:lnSpc>
              <a:spcPct val="90000"/>
            </a:lnSpc>
            <a:spcBef>
              <a:spcPct val="0"/>
            </a:spcBef>
            <a:spcAft>
              <a:spcPct val="35000"/>
            </a:spcAft>
            <a:buNone/>
          </a:pPr>
          <a:r>
            <a:rPr lang="en-US" sz="1600" kern="1200" dirty="0"/>
            <a:t>Start Early</a:t>
          </a:r>
        </a:p>
      </dsp:txBody>
      <dsp:txXfrm>
        <a:off x="0" y="1805"/>
        <a:ext cx="2103120" cy="792152"/>
      </dsp:txXfrm>
    </dsp:sp>
    <dsp:sp modelId="{F24746F2-17F1-4B4A-AEF8-CA8225766C9E}">
      <dsp:nvSpPr>
        <dsp:cNvPr id="0" name=""/>
        <dsp:cNvSpPr/>
      </dsp:nvSpPr>
      <dsp:spPr>
        <a:xfrm>
          <a:off x="2103120" y="841486"/>
          <a:ext cx="8412480" cy="792152"/>
        </a:xfrm>
        <a:prstGeom prst="rect">
          <a:avLst/>
        </a:prstGeom>
        <a:gradFill rotWithShape="0">
          <a:gsLst>
            <a:gs pos="0">
              <a:schemeClr val="accent2">
                <a:hueOff val="-363841"/>
                <a:satOff val="-20982"/>
                <a:lumOff val="2157"/>
                <a:alphaOff val="0"/>
                <a:lumMod val="110000"/>
                <a:satMod val="105000"/>
                <a:tint val="67000"/>
              </a:schemeClr>
            </a:gs>
            <a:gs pos="50000">
              <a:schemeClr val="accent2">
                <a:hueOff val="-363841"/>
                <a:satOff val="-20982"/>
                <a:lumOff val="2157"/>
                <a:alphaOff val="0"/>
                <a:lumMod val="105000"/>
                <a:satMod val="103000"/>
                <a:tint val="73000"/>
              </a:schemeClr>
            </a:gs>
            <a:gs pos="100000">
              <a:schemeClr val="accent2">
                <a:hueOff val="-363841"/>
                <a:satOff val="-20982"/>
                <a:lumOff val="2157"/>
                <a:alphaOff val="0"/>
                <a:lumMod val="105000"/>
                <a:satMod val="109000"/>
                <a:tint val="81000"/>
              </a:schemeClr>
            </a:gs>
          </a:gsLst>
          <a:lin ang="5400000" scaled="0"/>
        </a:gradFill>
        <a:ln w="6350" cap="flat" cmpd="sng" algn="ctr">
          <a:solidFill>
            <a:schemeClr val="accent2">
              <a:hueOff val="-363841"/>
              <a:satOff val="-20982"/>
              <a:lumOff val="2157"/>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63225" tIns="201207" rIns="163225" bIns="201207" numCol="1" spcCol="1270" anchor="ctr" anchorCtr="0">
          <a:noAutofit/>
        </a:bodyPr>
        <a:lstStyle/>
        <a:p>
          <a:pPr marL="0" lvl="0" indent="0" algn="l" defTabSz="577850">
            <a:lnSpc>
              <a:spcPct val="90000"/>
            </a:lnSpc>
            <a:spcBef>
              <a:spcPct val="0"/>
            </a:spcBef>
            <a:spcAft>
              <a:spcPct val="35000"/>
            </a:spcAft>
            <a:buNone/>
          </a:pPr>
          <a:r>
            <a:rPr lang="en-US" sz="1300" kern="1200"/>
            <a:t>Document your findings in the CI Knowledge Base</a:t>
          </a:r>
        </a:p>
      </dsp:txBody>
      <dsp:txXfrm>
        <a:off x="2103120" y="841486"/>
        <a:ext cx="8412480" cy="792152"/>
      </dsp:txXfrm>
    </dsp:sp>
    <dsp:sp modelId="{0728EC98-E268-45DA-9AFA-E6C227506963}">
      <dsp:nvSpPr>
        <dsp:cNvPr id="0" name=""/>
        <dsp:cNvSpPr/>
      </dsp:nvSpPr>
      <dsp:spPr>
        <a:xfrm>
          <a:off x="0" y="841486"/>
          <a:ext cx="2103120" cy="79215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363841"/>
              <a:satOff val="-20982"/>
              <a:lumOff val="2157"/>
              <a:alphaOff val="0"/>
            </a:schemeClr>
          </a:solidFill>
          <a:prstDash val="solid"/>
          <a:miter lim="800000"/>
        </a:ln>
        <a:effectLst/>
      </dsp:spPr>
      <dsp:style>
        <a:lnRef idx="1">
          <a:scrgbClr r="0" g="0" b="0"/>
        </a:lnRef>
        <a:fillRef idx="2">
          <a:scrgbClr r="0" g="0" b="0"/>
        </a:fillRef>
        <a:effectRef idx="0">
          <a:scrgbClr r="0" g="0" b="0"/>
        </a:effectRef>
        <a:fontRef idx="minor"/>
      </dsp:style>
      <dsp:txBody>
        <a:bodyPr spcFirstLastPara="0" vert="horz" wrap="square" lIns="111290" tIns="78247" rIns="111290" bIns="78247" numCol="1" spcCol="1270" anchor="ctr" anchorCtr="0">
          <a:noAutofit/>
        </a:bodyPr>
        <a:lstStyle/>
        <a:p>
          <a:pPr marL="0" lvl="0" indent="0" algn="ctr" defTabSz="711200">
            <a:lnSpc>
              <a:spcPct val="90000"/>
            </a:lnSpc>
            <a:spcBef>
              <a:spcPct val="0"/>
            </a:spcBef>
            <a:spcAft>
              <a:spcPct val="35000"/>
            </a:spcAft>
            <a:buNone/>
          </a:pPr>
          <a:r>
            <a:rPr lang="en-US" sz="1600" kern="1200"/>
            <a:t>Document</a:t>
          </a:r>
        </a:p>
      </dsp:txBody>
      <dsp:txXfrm>
        <a:off x="0" y="841486"/>
        <a:ext cx="2103120" cy="792152"/>
      </dsp:txXfrm>
    </dsp:sp>
    <dsp:sp modelId="{AC8E6774-38CC-4851-B565-4F67A91BBFDD}">
      <dsp:nvSpPr>
        <dsp:cNvPr id="0" name=""/>
        <dsp:cNvSpPr/>
      </dsp:nvSpPr>
      <dsp:spPr>
        <a:xfrm>
          <a:off x="2103120" y="1681167"/>
          <a:ext cx="8412480" cy="792152"/>
        </a:xfrm>
        <a:prstGeom prst="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63225" tIns="201207" rIns="163225" bIns="201207" numCol="1" spcCol="1270" anchor="ctr" anchorCtr="0">
          <a:noAutofit/>
        </a:bodyPr>
        <a:lstStyle/>
        <a:p>
          <a:pPr marL="0" lvl="0" indent="0" algn="l" defTabSz="577850">
            <a:lnSpc>
              <a:spcPct val="90000"/>
            </a:lnSpc>
            <a:spcBef>
              <a:spcPct val="0"/>
            </a:spcBef>
            <a:spcAft>
              <a:spcPct val="35000"/>
            </a:spcAft>
            <a:buNone/>
          </a:pPr>
          <a:r>
            <a:rPr lang="en-US" sz="1300" kern="1200"/>
            <a:t>Continue collecting competitive information throughout the capture process, refining the results of your Black Hat and PTW</a:t>
          </a:r>
        </a:p>
      </dsp:txBody>
      <dsp:txXfrm>
        <a:off x="2103120" y="1681167"/>
        <a:ext cx="8412480" cy="792152"/>
      </dsp:txXfrm>
    </dsp:sp>
    <dsp:sp modelId="{24AEBCDB-B17B-4AFE-896B-902D35014AB4}">
      <dsp:nvSpPr>
        <dsp:cNvPr id="0" name=""/>
        <dsp:cNvSpPr/>
      </dsp:nvSpPr>
      <dsp:spPr>
        <a:xfrm>
          <a:off x="0" y="1681167"/>
          <a:ext cx="2103120" cy="79215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0">
          <a:scrgbClr r="0" g="0" b="0"/>
        </a:effectRef>
        <a:fontRef idx="minor"/>
      </dsp:style>
      <dsp:txBody>
        <a:bodyPr spcFirstLastPara="0" vert="horz" wrap="square" lIns="111290" tIns="78247" rIns="111290" bIns="78247" numCol="1" spcCol="1270" anchor="ctr" anchorCtr="0">
          <a:noAutofit/>
        </a:bodyPr>
        <a:lstStyle/>
        <a:p>
          <a:pPr marL="0" lvl="0" indent="0" algn="ctr" defTabSz="711200">
            <a:lnSpc>
              <a:spcPct val="90000"/>
            </a:lnSpc>
            <a:spcBef>
              <a:spcPct val="0"/>
            </a:spcBef>
            <a:spcAft>
              <a:spcPct val="35000"/>
            </a:spcAft>
            <a:buNone/>
          </a:pPr>
          <a:r>
            <a:rPr lang="en-US" sz="1600" kern="1200" dirty="0"/>
            <a:t>Continue Analysis</a:t>
          </a:r>
        </a:p>
      </dsp:txBody>
      <dsp:txXfrm>
        <a:off x="0" y="1681167"/>
        <a:ext cx="2103120" cy="792152"/>
      </dsp:txXfrm>
    </dsp:sp>
    <dsp:sp modelId="{1451C928-2856-4529-9A52-6860AE5C3C43}">
      <dsp:nvSpPr>
        <dsp:cNvPr id="0" name=""/>
        <dsp:cNvSpPr/>
      </dsp:nvSpPr>
      <dsp:spPr>
        <a:xfrm>
          <a:off x="2103120" y="2520849"/>
          <a:ext cx="8412480" cy="792152"/>
        </a:xfrm>
        <a:prstGeom prst="rect">
          <a:avLst/>
        </a:prstGeom>
        <a:gradFill rotWithShape="0">
          <a:gsLst>
            <a:gs pos="0">
              <a:schemeClr val="accent2">
                <a:hueOff val="-1091522"/>
                <a:satOff val="-62946"/>
                <a:lumOff val="6471"/>
                <a:alphaOff val="0"/>
                <a:lumMod val="110000"/>
                <a:satMod val="105000"/>
                <a:tint val="67000"/>
              </a:schemeClr>
            </a:gs>
            <a:gs pos="50000">
              <a:schemeClr val="accent2">
                <a:hueOff val="-1091522"/>
                <a:satOff val="-62946"/>
                <a:lumOff val="6471"/>
                <a:alphaOff val="0"/>
                <a:lumMod val="105000"/>
                <a:satMod val="103000"/>
                <a:tint val="73000"/>
              </a:schemeClr>
            </a:gs>
            <a:gs pos="100000">
              <a:schemeClr val="accent2">
                <a:hueOff val="-1091522"/>
                <a:satOff val="-62946"/>
                <a:lumOff val="6471"/>
                <a:alphaOff val="0"/>
                <a:lumMod val="105000"/>
                <a:satMod val="109000"/>
                <a:tint val="81000"/>
              </a:schemeClr>
            </a:gs>
          </a:gsLst>
          <a:lin ang="5400000" scaled="0"/>
        </a:gradFill>
        <a:ln w="6350" cap="flat" cmpd="sng" algn="ctr">
          <a:solidFill>
            <a:schemeClr val="accent2">
              <a:hueOff val="-1091522"/>
              <a:satOff val="-62946"/>
              <a:lumOff val="6471"/>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63225" tIns="201207" rIns="163225" bIns="201207" numCol="1" spcCol="1270" anchor="ctr" anchorCtr="0">
          <a:noAutofit/>
        </a:bodyPr>
        <a:lstStyle/>
        <a:p>
          <a:pPr marL="0" lvl="0" indent="0" algn="l" defTabSz="577850">
            <a:lnSpc>
              <a:spcPct val="90000"/>
            </a:lnSpc>
            <a:spcBef>
              <a:spcPct val="0"/>
            </a:spcBef>
            <a:spcAft>
              <a:spcPct val="35000"/>
            </a:spcAft>
            <a:buNone/>
          </a:pPr>
          <a:r>
            <a:rPr lang="en-US" sz="1300" kern="1200"/>
            <a:t>Recognize when changes impact your win strategy</a:t>
          </a:r>
        </a:p>
      </dsp:txBody>
      <dsp:txXfrm>
        <a:off x="2103120" y="2520849"/>
        <a:ext cx="8412480" cy="792152"/>
      </dsp:txXfrm>
    </dsp:sp>
    <dsp:sp modelId="{6889E050-44B8-407A-8EB1-C351B892834D}">
      <dsp:nvSpPr>
        <dsp:cNvPr id="0" name=""/>
        <dsp:cNvSpPr/>
      </dsp:nvSpPr>
      <dsp:spPr>
        <a:xfrm>
          <a:off x="0" y="2520849"/>
          <a:ext cx="2103120" cy="79215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091522"/>
              <a:satOff val="-62946"/>
              <a:lumOff val="6471"/>
              <a:alphaOff val="0"/>
            </a:schemeClr>
          </a:solidFill>
          <a:prstDash val="solid"/>
          <a:miter lim="800000"/>
        </a:ln>
        <a:effectLst/>
      </dsp:spPr>
      <dsp:style>
        <a:lnRef idx="1">
          <a:scrgbClr r="0" g="0" b="0"/>
        </a:lnRef>
        <a:fillRef idx="2">
          <a:scrgbClr r="0" g="0" b="0"/>
        </a:fillRef>
        <a:effectRef idx="0">
          <a:scrgbClr r="0" g="0" b="0"/>
        </a:effectRef>
        <a:fontRef idx="minor"/>
      </dsp:style>
      <dsp:txBody>
        <a:bodyPr spcFirstLastPara="0" vert="horz" wrap="square" lIns="111290" tIns="78247" rIns="111290" bIns="78247" numCol="1" spcCol="1270" anchor="ctr" anchorCtr="0">
          <a:noAutofit/>
        </a:bodyPr>
        <a:lstStyle/>
        <a:p>
          <a:pPr marL="0" lvl="0" indent="0" algn="ctr" defTabSz="711200">
            <a:lnSpc>
              <a:spcPct val="90000"/>
            </a:lnSpc>
            <a:spcBef>
              <a:spcPct val="0"/>
            </a:spcBef>
            <a:spcAft>
              <a:spcPct val="35000"/>
            </a:spcAft>
            <a:buNone/>
          </a:pPr>
          <a:r>
            <a:rPr lang="en-US" sz="1600" kern="1200" dirty="0"/>
            <a:t>Recognize Changes</a:t>
          </a:r>
        </a:p>
      </dsp:txBody>
      <dsp:txXfrm>
        <a:off x="0" y="2520849"/>
        <a:ext cx="2103120" cy="792152"/>
      </dsp:txXfrm>
    </dsp:sp>
    <dsp:sp modelId="{AE0A8963-F4C6-43DB-89FA-1F971C476C1A}">
      <dsp:nvSpPr>
        <dsp:cNvPr id="0" name=""/>
        <dsp:cNvSpPr/>
      </dsp:nvSpPr>
      <dsp:spPr>
        <a:xfrm>
          <a:off x="2103120" y="3360530"/>
          <a:ext cx="8412480" cy="792152"/>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63225" tIns="201207" rIns="163225" bIns="201207" numCol="1" spcCol="1270" anchor="ctr" anchorCtr="0">
          <a:noAutofit/>
        </a:bodyPr>
        <a:lstStyle/>
        <a:p>
          <a:pPr marL="0" lvl="0" indent="0" algn="l" defTabSz="577850">
            <a:lnSpc>
              <a:spcPct val="90000"/>
            </a:lnSpc>
            <a:spcBef>
              <a:spcPct val="0"/>
            </a:spcBef>
            <a:spcAft>
              <a:spcPct val="35000"/>
            </a:spcAft>
            <a:buNone/>
          </a:pPr>
          <a:r>
            <a:rPr lang="en-US" sz="1300" kern="1200"/>
            <a:t>Don’t be discouraged by incomplete or imperfect information; quantity transforms into quality over time</a:t>
          </a:r>
        </a:p>
      </dsp:txBody>
      <dsp:txXfrm>
        <a:off x="2103120" y="3360530"/>
        <a:ext cx="8412480" cy="792152"/>
      </dsp:txXfrm>
    </dsp:sp>
    <dsp:sp modelId="{5B3981ED-60A3-4861-9D7B-814B9BC38309}">
      <dsp:nvSpPr>
        <dsp:cNvPr id="0" name=""/>
        <dsp:cNvSpPr/>
      </dsp:nvSpPr>
      <dsp:spPr>
        <a:xfrm>
          <a:off x="0" y="3360530"/>
          <a:ext cx="2103120" cy="79215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txBody>
        <a:bodyPr spcFirstLastPara="0" vert="horz" wrap="square" lIns="111290" tIns="78247" rIns="111290" bIns="78247" numCol="1" spcCol="1270" anchor="ctr" anchorCtr="0">
          <a:noAutofit/>
        </a:bodyPr>
        <a:lstStyle/>
        <a:p>
          <a:pPr marL="0" lvl="0" indent="0" algn="ctr" defTabSz="711200">
            <a:lnSpc>
              <a:spcPct val="90000"/>
            </a:lnSpc>
            <a:spcBef>
              <a:spcPct val="0"/>
            </a:spcBef>
            <a:spcAft>
              <a:spcPct val="35000"/>
            </a:spcAft>
            <a:buNone/>
          </a:pPr>
          <a:r>
            <a:rPr lang="en-US" sz="1600" kern="1200" dirty="0"/>
            <a:t>Accept Limited Data</a:t>
          </a:r>
        </a:p>
      </dsp:txBody>
      <dsp:txXfrm>
        <a:off x="0" y="3360530"/>
        <a:ext cx="2103120" cy="7921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E6D1D-65EA-4E46-AE3A-1F1E04F57640}">
      <dsp:nvSpPr>
        <dsp:cNvPr id="0" name=""/>
        <dsp:cNvSpPr/>
      </dsp:nvSpPr>
      <dsp:spPr>
        <a:xfrm>
          <a:off x="0" y="0"/>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9092F3-6030-461F-9DF6-1F21BD64B995}">
      <dsp:nvSpPr>
        <dsp:cNvPr id="0" name=""/>
        <dsp:cNvSpPr/>
      </dsp:nvSpPr>
      <dsp:spPr>
        <a:xfrm>
          <a:off x="0" y="0"/>
          <a:ext cx="10515600" cy="519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Reviewers are split into groups assigned to a specific competitor.</a:t>
          </a:r>
        </a:p>
      </dsp:txBody>
      <dsp:txXfrm>
        <a:off x="0" y="0"/>
        <a:ext cx="10515600" cy="519311"/>
      </dsp:txXfrm>
    </dsp:sp>
    <dsp:sp modelId="{53D7F8F1-D9F2-40EA-995E-A6C8082AB058}">
      <dsp:nvSpPr>
        <dsp:cNvPr id="0" name=""/>
        <dsp:cNvSpPr/>
      </dsp:nvSpPr>
      <dsp:spPr>
        <a:xfrm>
          <a:off x="0" y="519310"/>
          <a:ext cx="10515600" cy="0"/>
        </a:xfrm>
        <a:prstGeom prst="line">
          <a:avLst/>
        </a:prstGeom>
        <a:solidFill>
          <a:schemeClr val="accent5">
            <a:hueOff val="-965506"/>
            <a:satOff val="-2488"/>
            <a:lumOff val="-1681"/>
            <a:alphaOff val="0"/>
          </a:schemeClr>
        </a:solidFill>
        <a:ln w="12700" cap="flat" cmpd="sng" algn="ctr">
          <a:solidFill>
            <a:schemeClr val="accent5">
              <a:hueOff val="-965506"/>
              <a:satOff val="-2488"/>
              <a:lumOff val="-16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84E963-175D-4230-8313-99C2F38C65DE}">
      <dsp:nvSpPr>
        <dsp:cNvPr id="0" name=""/>
        <dsp:cNvSpPr/>
      </dsp:nvSpPr>
      <dsp:spPr>
        <a:xfrm>
          <a:off x="0" y="519311"/>
          <a:ext cx="10515600" cy="519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10:00 Kick off the exercise; go through slides structure and competitor intel.</a:t>
          </a:r>
        </a:p>
      </dsp:txBody>
      <dsp:txXfrm>
        <a:off x="0" y="519311"/>
        <a:ext cx="10515600" cy="519311"/>
      </dsp:txXfrm>
    </dsp:sp>
    <dsp:sp modelId="{51644AB0-64A3-463F-B64D-0E0D00A2B935}">
      <dsp:nvSpPr>
        <dsp:cNvPr id="0" name=""/>
        <dsp:cNvSpPr/>
      </dsp:nvSpPr>
      <dsp:spPr>
        <a:xfrm>
          <a:off x="0" y="1038621"/>
          <a:ext cx="10515600" cy="0"/>
        </a:xfrm>
        <a:prstGeom prst="line">
          <a:avLst/>
        </a:prstGeom>
        <a:solidFill>
          <a:schemeClr val="accent5">
            <a:hueOff val="-1931012"/>
            <a:satOff val="-4977"/>
            <a:lumOff val="-3361"/>
            <a:alphaOff val="0"/>
          </a:schemeClr>
        </a:solidFill>
        <a:ln w="12700" cap="flat" cmpd="sng" algn="ctr">
          <a:solidFill>
            <a:schemeClr val="accent5">
              <a:hueOff val="-1931012"/>
              <a:satOff val="-4977"/>
              <a:lumOff val="-33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2366EA-E136-40DD-83BD-ACBBEB0DA350}">
      <dsp:nvSpPr>
        <dsp:cNvPr id="0" name=""/>
        <dsp:cNvSpPr/>
      </dsp:nvSpPr>
      <dsp:spPr>
        <a:xfrm>
          <a:off x="0" y="1038622"/>
          <a:ext cx="10515600" cy="519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11:00 – 1:00 Teams discuss and refine the slides and develop win strategies as if they were the competitors. Add to the strategy of the competitor represented, perform a SWOT analysis, and fill the matrix with evaluation criteria and top hot buttons.</a:t>
          </a:r>
        </a:p>
      </dsp:txBody>
      <dsp:txXfrm>
        <a:off x="0" y="1038622"/>
        <a:ext cx="10515600" cy="519311"/>
      </dsp:txXfrm>
    </dsp:sp>
    <dsp:sp modelId="{F2B15710-1875-44D3-82C1-2E2CA8DB4A51}">
      <dsp:nvSpPr>
        <dsp:cNvPr id="0" name=""/>
        <dsp:cNvSpPr/>
      </dsp:nvSpPr>
      <dsp:spPr>
        <a:xfrm>
          <a:off x="0" y="1557932"/>
          <a:ext cx="10515600" cy="0"/>
        </a:xfrm>
        <a:prstGeom prst="line">
          <a:avLst/>
        </a:prstGeom>
        <a:solidFill>
          <a:schemeClr val="accent5">
            <a:hueOff val="-2896518"/>
            <a:satOff val="-7465"/>
            <a:lumOff val="-5042"/>
            <a:alphaOff val="0"/>
          </a:schemeClr>
        </a:solidFill>
        <a:ln w="12700" cap="flat" cmpd="sng" algn="ctr">
          <a:solidFill>
            <a:schemeClr val="accent5">
              <a:hueOff val="-2896518"/>
              <a:satOff val="-7465"/>
              <a:lumOff val="-50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EA9AE4-3D51-4F2E-B869-A317BF900521}">
      <dsp:nvSpPr>
        <dsp:cNvPr id="0" name=""/>
        <dsp:cNvSpPr/>
      </dsp:nvSpPr>
      <dsp:spPr>
        <a:xfrm>
          <a:off x="0" y="1557933"/>
          <a:ext cx="10515600" cy="519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12:00 – 12:30 Working lunch</a:t>
          </a:r>
        </a:p>
      </dsp:txBody>
      <dsp:txXfrm>
        <a:off x="0" y="1557933"/>
        <a:ext cx="10515600" cy="519311"/>
      </dsp:txXfrm>
    </dsp:sp>
    <dsp:sp modelId="{391D49BD-D152-44A0-ADF6-E56DD58E8040}">
      <dsp:nvSpPr>
        <dsp:cNvPr id="0" name=""/>
        <dsp:cNvSpPr/>
      </dsp:nvSpPr>
      <dsp:spPr>
        <a:xfrm>
          <a:off x="0" y="2077243"/>
          <a:ext cx="10515600" cy="0"/>
        </a:xfrm>
        <a:prstGeom prst="line">
          <a:avLst/>
        </a:prstGeom>
        <a:solidFill>
          <a:schemeClr val="accent5">
            <a:hueOff val="-3862025"/>
            <a:satOff val="-9954"/>
            <a:lumOff val="-6723"/>
            <a:alphaOff val="0"/>
          </a:schemeClr>
        </a:solidFill>
        <a:ln w="12700" cap="flat" cmpd="sng" algn="ctr">
          <a:solidFill>
            <a:schemeClr val="accent5">
              <a:hueOff val="-3862025"/>
              <a:satOff val="-9954"/>
              <a:lumOff val="-67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1A39C8-B057-4B58-907D-063A60A0FFA2}">
      <dsp:nvSpPr>
        <dsp:cNvPr id="0" name=""/>
        <dsp:cNvSpPr/>
      </dsp:nvSpPr>
      <dsp:spPr>
        <a:xfrm>
          <a:off x="0" y="2077244"/>
          <a:ext cx="10515600" cy="519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1:00 – 1:20 Break</a:t>
          </a:r>
        </a:p>
      </dsp:txBody>
      <dsp:txXfrm>
        <a:off x="0" y="2077244"/>
        <a:ext cx="10515600" cy="519311"/>
      </dsp:txXfrm>
    </dsp:sp>
    <dsp:sp modelId="{909639C6-A67E-4666-ADD7-CDCBA04B5DA7}">
      <dsp:nvSpPr>
        <dsp:cNvPr id="0" name=""/>
        <dsp:cNvSpPr/>
      </dsp:nvSpPr>
      <dsp:spPr>
        <a:xfrm>
          <a:off x="0" y="2596554"/>
          <a:ext cx="10515600" cy="0"/>
        </a:xfrm>
        <a:prstGeom prst="line">
          <a:avLst/>
        </a:prstGeom>
        <a:solidFill>
          <a:schemeClr val="accent5">
            <a:hueOff val="-4827531"/>
            <a:satOff val="-12442"/>
            <a:lumOff val="-8404"/>
            <a:alphaOff val="0"/>
          </a:schemeClr>
        </a:solidFill>
        <a:ln w="12700" cap="flat" cmpd="sng" algn="ctr">
          <a:solidFill>
            <a:schemeClr val="accent5">
              <a:hueOff val="-4827531"/>
              <a:satOff val="-12442"/>
              <a:lumOff val="-84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6187FB-BE7D-4D7B-A593-F26BFA44746E}">
      <dsp:nvSpPr>
        <dsp:cNvPr id="0" name=""/>
        <dsp:cNvSpPr/>
      </dsp:nvSpPr>
      <dsp:spPr>
        <a:xfrm>
          <a:off x="0" y="2596555"/>
          <a:ext cx="10515600" cy="519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1:20 – 2:00 Team leaders debrief all the participants of their findings per competitor. </a:t>
          </a:r>
        </a:p>
      </dsp:txBody>
      <dsp:txXfrm>
        <a:off x="0" y="2596555"/>
        <a:ext cx="10515600" cy="519311"/>
      </dsp:txXfrm>
    </dsp:sp>
    <dsp:sp modelId="{BC86C0FB-F98E-46D3-80F0-93024FEACC28}">
      <dsp:nvSpPr>
        <dsp:cNvPr id="0" name=""/>
        <dsp:cNvSpPr/>
      </dsp:nvSpPr>
      <dsp:spPr>
        <a:xfrm>
          <a:off x="0" y="3115865"/>
          <a:ext cx="10515600" cy="0"/>
        </a:xfrm>
        <a:prstGeom prst="line">
          <a:avLst/>
        </a:prstGeom>
        <a:solidFill>
          <a:schemeClr val="accent5">
            <a:hueOff val="-5793037"/>
            <a:satOff val="-14931"/>
            <a:lumOff val="-10084"/>
            <a:alphaOff val="0"/>
          </a:schemeClr>
        </a:solidFill>
        <a:ln w="12700" cap="flat" cmpd="sng" algn="ctr">
          <a:solidFill>
            <a:schemeClr val="accent5">
              <a:hueOff val="-5793037"/>
              <a:satOff val="-14931"/>
              <a:lumOff val="-100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C930C4-A357-4E98-AFB6-38F7B5DAF9D3}">
      <dsp:nvSpPr>
        <dsp:cNvPr id="0" name=""/>
        <dsp:cNvSpPr/>
      </dsp:nvSpPr>
      <dsp:spPr>
        <a:xfrm>
          <a:off x="0" y="3115866"/>
          <a:ext cx="10515600" cy="519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2:00 – 5:00 Based on the findings, the entire Black Hat group develops solutions and action items that would impact home team’s win strategy and answer the posed questions. Assign action items based on the Black Hat results.</a:t>
          </a:r>
        </a:p>
      </dsp:txBody>
      <dsp:txXfrm>
        <a:off x="0" y="3115866"/>
        <a:ext cx="10515600" cy="519311"/>
      </dsp:txXfrm>
    </dsp:sp>
    <dsp:sp modelId="{CAEB59C7-0436-4F47-A57B-EAE6F4B39E7E}">
      <dsp:nvSpPr>
        <dsp:cNvPr id="0" name=""/>
        <dsp:cNvSpPr/>
      </dsp:nvSpPr>
      <dsp:spPr>
        <a:xfrm>
          <a:off x="0" y="3635177"/>
          <a:ext cx="1051560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1501C7-39B0-48FB-A182-115AEDBF3AC9}">
      <dsp:nvSpPr>
        <dsp:cNvPr id="0" name=""/>
        <dsp:cNvSpPr/>
      </dsp:nvSpPr>
      <dsp:spPr>
        <a:xfrm>
          <a:off x="0" y="3635177"/>
          <a:ext cx="10515600" cy="519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If this is not enough time for the final part of our strategy adjustments and action items, use another session via a GoToMeeting or an in-person get-together to adjust home team’s strategy and solution.</a:t>
          </a:r>
        </a:p>
      </dsp:txBody>
      <dsp:txXfrm>
        <a:off x="0" y="3635177"/>
        <a:ext cx="10515600" cy="51931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AA10F-4143-4F61-9CDB-95E9F615C075}">
      <dsp:nvSpPr>
        <dsp:cNvPr id="0" name=""/>
        <dsp:cNvSpPr/>
      </dsp:nvSpPr>
      <dsp:spPr>
        <a:xfrm>
          <a:off x="0" y="0"/>
          <a:ext cx="3286125" cy="4351338"/>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022350">
            <a:lnSpc>
              <a:spcPct val="90000"/>
            </a:lnSpc>
            <a:spcBef>
              <a:spcPct val="0"/>
            </a:spcBef>
            <a:spcAft>
              <a:spcPct val="35000"/>
            </a:spcAft>
            <a:buNone/>
          </a:pPr>
          <a:r>
            <a:rPr lang="en-US" sz="2300" kern="1200"/>
            <a:t>Competitor 1/Teaming Partners</a:t>
          </a:r>
        </a:p>
        <a:p>
          <a:pPr marL="171450" lvl="1" indent="-171450" algn="l" defTabSz="800100">
            <a:lnSpc>
              <a:spcPct val="90000"/>
            </a:lnSpc>
            <a:spcBef>
              <a:spcPct val="0"/>
            </a:spcBef>
            <a:spcAft>
              <a:spcPct val="15000"/>
            </a:spcAft>
            <a:buChar char="•"/>
          </a:pPr>
          <a:r>
            <a:rPr lang="en-US" sz="1800" kern="1200"/>
            <a:t>Name</a:t>
          </a:r>
        </a:p>
        <a:p>
          <a:pPr marL="171450" lvl="1" indent="-171450" algn="l" defTabSz="800100">
            <a:lnSpc>
              <a:spcPct val="90000"/>
            </a:lnSpc>
            <a:spcBef>
              <a:spcPct val="0"/>
            </a:spcBef>
            <a:spcAft>
              <a:spcPct val="15000"/>
            </a:spcAft>
            <a:buChar char="•"/>
          </a:pPr>
          <a:r>
            <a:rPr lang="en-US" sz="1800" kern="1200"/>
            <a:t>Name </a:t>
          </a:r>
        </a:p>
        <a:p>
          <a:pPr marL="171450" lvl="1" indent="-171450" algn="l" defTabSz="800100">
            <a:lnSpc>
              <a:spcPct val="90000"/>
            </a:lnSpc>
            <a:spcBef>
              <a:spcPct val="0"/>
            </a:spcBef>
            <a:spcAft>
              <a:spcPct val="15000"/>
            </a:spcAft>
            <a:buChar char="•"/>
          </a:pPr>
          <a:r>
            <a:rPr lang="en-US" sz="1800" kern="1200"/>
            <a:t>Name </a:t>
          </a:r>
        </a:p>
        <a:p>
          <a:pPr marL="171450" lvl="1" indent="-171450" algn="l" defTabSz="800100">
            <a:lnSpc>
              <a:spcPct val="90000"/>
            </a:lnSpc>
            <a:spcBef>
              <a:spcPct val="0"/>
            </a:spcBef>
            <a:spcAft>
              <a:spcPct val="15000"/>
            </a:spcAft>
            <a:buChar char="•"/>
          </a:pPr>
          <a:r>
            <a:rPr lang="en-US" sz="1800" kern="1200"/>
            <a:t>Name</a:t>
          </a:r>
        </a:p>
      </dsp:txBody>
      <dsp:txXfrm>
        <a:off x="0" y="1653508"/>
        <a:ext cx="3286125" cy="2610802"/>
      </dsp:txXfrm>
    </dsp:sp>
    <dsp:sp modelId="{F0451D85-3C07-473A-9512-6D20A2143627}">
      <dsp:nvSpPr>
        <dsp:cNvPr id="0" name=""/>
        <dsp:cNvSpPr/>
      </dsp:nvSpPr>
      <dsp:spPr>
        <a:xfrm>
          <a:off x="990361" y="435133"/>
          <a:ext cx="1305401" cy="1305401"/>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81533" y="626305"/>
        <a:ext cx="923057" cy="923057"/>
      </dsp:txXfrm>
    </dsp:sp>
    <dsp:sp modelId="{118BABD4-5DB9-4C7D-A274-E9D082428079}">
      <dsp:nvSpPr>
        <dsp:cNvPr id="0" name=""/>
        <dsp:cNvSpPr/>
      </dsp:nvSpPr>
      <dsp:spPr>
        <a:xfrm>
          <a:off x="0" y="4351266"/>
          <a:ext cx="3286125" cy="72"/>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4732733-902D-4F8E-B6E9-67FADCC38210}">
      <dsp:nvSpPr>
        <dsp:cNvPr id="0" name=""/>
        <dsp:cNvSpPr/>
      </dsp:nvSpPr>
      <dsp:spPr>
        <a:xfrm>
          <a:off x="3614737" y="0"/>
          <a:ext cx="3286125" cy="4351338"/>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022350">
            <a:lnSpc>
              <a:spcPct val="90000"/>
            </a:lnSpc>
            <a:spcBef>
              <a:spcPct val="0"/>
            </a:spcBef>
            <a:spcAft>
              <a:spcPct val="35000"/>
            </a:spcAft>
            <a:buNone/>
          </a:pPr>
          <a:r>
            <a:rPr lang="en-US" sz="2300" kern="1200"/>
            <a:t>Competitor 2/Teaming Partners</a:t>
          </a:r>
        </a:p>
        <a:p>
          <a:pPr marL="171450" lvl="1" indent="-171450" algn="l" defTabSz="800100">
            <a:lnSpc>
              <a:spcPct val="90000"/>
            </a:lnSpc>
            <a:spcBef>
              <a:spcPct val="0"/>
            </a:spcBef>
            <a:spcAft>
              <a:spcPct val="15000"/>
            </a:spcAft>
            <a:buChar char="•"/>
          </a:pPr>
          <a:r>
            <a:rPr lang="en-US" sz="1800" kern="1200"/>
            <a:t>Name</a:t>
          </a:r>
        </a:p>
        <a:p>
          <a:pPr marL="171450" lvl="1" indent="-171450" algn="l" defTabSz="800100">
            <a:lnSpc>
              <a:spcPct val="90000"/>
            </a:lnSpc>
            <a:spcBef>
              <a:spcPct val="0"/>
            </a:spcBef>
            <a:spcAft>
              <a:spcPct val="15000"/>
            </a:spcAft>
            <a:buChar char="•"/>
          </a:pPr>
          <a:r>
            <a:rPr lang="en-US" sz="1800" kern="1200"/>
            <a:t>Name </a:t>
          </a:r>
        </a:p>
        <a:p>
          <a:pPr marL="171450" lvl="1" indent="-171450" algn="l" defTabSz="800100">
            <a:lnSpc>
              <a:spcPct val="90000"/>
            </a:lnSpc>
            <a:spcBef>
              <a:spcPct val="0"/>
            </a:spcBef>
            <a:spcAft>
              <a:spcPct val="15000"/>
            </a:spcAft>
            <a:buChar char="•"/>
          </a:pPr>
          <a:r>
            <a:rPr lang="en-US" sz="1800" kern="1200"/>
            <a:t>Name </a:t>
          </a:r>
        </a:p>
        <a:p>
          <a:pPr marL="171450" lvl="1" indent="-171450" algn="l" defTabSz="800100">
            <a:lnSpc>
              <a:spcPct val="90000"/>
            </a:lnSpc>
            <a:spcBef>
              <a:spcPct val="0"/>
            </a:spcBef>
            <a:spcAft>
              <a:spcPct val="15000"/>
            </a:spcAft>
            <a:buChar char="•"/>
          </a:pPr>
          <a:r>
            <a:rPr lang="en-US" sz="1800" kern="1200"/>
            <a:t>Name</a:t>
          </a:r>
        </a:p>
      </dsp:txBody>
      <dsp:txXfrm>
        <a:off x="3614737" y="1653508"/>
        <a:ext cx="3286125" cy="2610802"/>
      </dsp:txXfrm>
    </dsp:sp>
    <dsp:sp modelId="{34C55775-1204-4E8C-BA91-F687D64B6579}">
      <dsp:nvSpPr>
        <dsp:cNvPr id="0" name=""/>
        <dsp:cNvSpPr/>
      </dsp:nvSpPr>
      <dsp:spPr>
        <a:xfrm>
          <a:off x="4605099" y="435133"/>
          <a:ext cx="1305401" cy="1305401"/>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796271" y="626305"/>
        <a:ext cx="923057" cy="923057"/>
      </dsp:txXfrm>
    </dsp:sp>
    <dsp:sp modelId="{81265DAF-FB8F-4539-821F-01191982E131}">
      <dsp:nvSpPr>
        <dsp:cNvPr id="0" name=""/>
        <dsp:cNvSpPr/>
      </dsp:nvSpPr>
      <dsp:spPr>
        <a:xfrm>
          <a:off x="3614737" y="4351266"/>
          <a:ext cx="3286125" cy="72"/>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CF0305B-52E3-47FA-9DF5-3E9A164B4CFE}">
      <dsp:nvSpPr>
        <dsp:cNvPr id="0" name=""/>
        <dsp:cNvSpPr/>
      </dsp:nvSpPr>
      <dsp:spPr>
        <a:xfrm>
          <a:off x="7229475" y="0"/>
          <a:ext cx="3286125" cy="4351338"/>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022350">
            <a:lnSpc>
              <a:spcPct val="90000"/>
            </a:lnSpc>
            <a:spcBef>
              <a:spcPct val="0"/>
            </a:spcBef>
            <a:spcAft>
              <a:spcPct val="35000"/>
            </a:spcAft>
            <a:buNone/>
          </a:pPr>
          <a:r>
            <a:rPr lang="en-US" sz="2300" kern="1200"/>
            <a:t>Competitor 3/Teaming Partners</a:t>
          </a:r>
        </a:p>
        <a:p>
          <a:pPr marL="171450" lvl="1" indent="-171450" algn="l" defTabSz="800100">
            <a:lnSpc>
              <a:spcPct val="90000"/>
            </a:lnSpc>
            <a:spcBef>
              <a:spcPct val="0"/>
            </a:spcBef>
            <a:spcAft>
              <a:spcPct val="15000"/>
            </a:spcAft>
            <a:buChar char="•"/>
          </a:pPr>
          <a:r>
            <a:rPr lang="en-US" sz="1800" kern="1200"/>
            <a:t>Name</a:t>
          </a:r>
        </a:p>
        <a:p>
          <a:pPr marL="171450" lvl="1" indent="-171450" algn="l" defTabSz="800100">
            <a:lnSpc>
              <a:spcPct val="90000"/>
            </a:lnSpc>
            <a:spcBef>
              <a:spcPct val="0"/>
            </a:spcBef>
            <a:spcAft>
              <a:spcPct val="15000"/>
            </a:spcAft>
            <a:buChar char="•"/>
          </a:pPr>
          <a:r>
            <a:rPr lang="en-US" sz="1800" kern="1200"/>
            <a:t>Name </a:t>
          </a:r>
        </a:p>
        <a:p>
          <a:pPr marL="171450" lvl="1" indent="-171450" algn="l" defTabSz="800100">
            <a:lnSpc>
              <a:spcPct val="90000"/>
            </a:lnSpc>
            <a:spcBef>
              <a:spcPct val="0"/>
            </a:spcBef>
            <a:spcAft>
              <a:spcPct val="15000"/>
            </a:spcAft>
            <a:buChar char="•"/>
          </a:pPr>
          <a:r>
            <a:rPr lang="en-US" sz="1800" kern="1200"/>
            <a:t>Name </a:t>
          </a:r>
        </a:p>
        <a:p>
          <a:pPr marL="171450" lvl="1" indent="-171450" algn="l" defTabSz="800100">
            <a:lnSpc>
              <a:spcPct val="90000"/>
            </a:lnSpc>
            <a:spcBef>
              <a:spcPct val="0"/>
            </a:spcBef>
            <a:spcAft>
              <a:spcPct val="15000"/>
            </a:spcAft>
            <a:buChar char="•"/>
          </a:pPr>
          <a:r>
            <a:rPr lang="en-US" sz="1800" kern="1200"/>
            <a:t>Name</a:t>
          </a:r>
        </a:p>
      </dsp:txBody>
      <dsp:txXfrm>
        <a:off x="7229475" y="1653508"/>
        <a:ext cx="3286125" cy="2610802"/>
      </dsp:txXfrm>
    </dsp:sp>
    <dsp:sp modelId="{F9303750-3357-47AC-9ECD-F8B6FBE509CC}">
      <dsp:nvSpPr>
        <dsp:cNvPr id="0" name=""/>
        <dsp:cNvSpPr/>
      </dsp:nvSpPr>
      <dsp:spPr>
        <a:xfrm>
          <a:off x="8219836" y="435133"/>
          <a:ext cx="1305401" cy="1305401"/>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11008" y="626305"/>
        <a:ext cx="923057" cy="923057"/>
      </dsp:txXfrm>
    </dsp:sp>
    <dsp:sp modelId="{02F2CA86-489E-4AD8-A1A9-E22D4D52C488}">
      <dsp:nvSpPr>
        <dsp:cNvPr id="0" name=""/>
        <dsp:cNvSpPr/>
      </dsp:nvSpPr>
      <dsp:spPr>
        <a:xfrm>
          <a:off x="7229475" y="4351266"/>
          <a:ext cx="3286125" cy="72"/>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3706D-D782-4E5A-8282-9676C47EFCB1}">
      <dsp:nvSpPr>
        <dsp:cNvPr id="0" name=""/>
        <dsp:cNvSpPr/>
      </dsp:nvSpPr>
      <dsp:spPr>
        <a:xfrm>
          <a:off x="792392" y="310"/>
          <a:ext cx="2076933" cy="124616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Company’s products, patents, and innovations relevant to this project</a:t>
          </a:r>
        </a:p>
      </dsp:txBody>
      <dsp:txXfrm>
        <a:off x="792392" y="310"/>
        <a:ext cx="2076933" cy="1246160"/>
      </dsp:txXfrm>
    </dsp:sp>
    <dsp:sp modelId="{E9B4ACCA-D252-40C5-96BB-66F7A1D261A7}">
      <dsp:nvSpPr>
        <dsp:cNvPr id="0" name=""/>
        <dsp:cNvSpPr/>
      </dsp:nvSpPr>
      <dsp:spPr>
        <a:xfrm>
          <a:off x="3077019" y="310"/>
          <a:ext cx="2076933" cy="124616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Customer’s feedback on company’s performance and other likes/dislikes</a:t>
          </a:r>
        </a:p>
      </dsp:txBody>
      <dsp:txXfrm>
        <a:off x="3077019" y="310"/>
        <a:ext cx="2076933" cy="1246160"/>
      </dsp:txXfrm>
    </dsp:sp>
    <dsp:sp modelId="{CC5DBFBB-7309-45CB-8206-F9BA8E46E68F}">
      <dsp:nvSpPr>
        <dsp:cNvPr id="0" name=""/>
        <dsp:cNvSpPr/>
      </dsp:nvSpPr>
      <dsp:spPr>
        <a:xfrm>
          <a:off x="5361646" y="310"/>
          <a:ext cx="2076933" cy="124616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User’s experience with company’s services (does the customer know about negative experiences?)</a:t>
          </a:r>
        </a:p>
      </dsp:txBody>
      <dsp:txXfrm>
        <a:off x="5361646" y="310"/>
        <a:ext cx="2076933" cy="1246160"/>
      </dsp:txXfrm>
    </dsp:sp>
    <dsp:sp modelId="{BAF7CA6C-B9DA-4707-ADFF-0E79593CF839}">
      <dsp:nvSpPr>
        <dsp:cNvPr id="0" name=""/>
        <dsp:cNvSpPr/>
      </dsp:nvSpPr>
      <dsp:spPr>
        <a:xfrm>
          <a:off x="7646273" y="310"/>
          <a:ext cx="2076933" cy="124616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Company’s credit/financial history from D&amp;B (Hoovers) and EDGAR</a:t>
          </a:r>
        </a:p>
      </dsp:txBody>
      <dsp:txXfrm>
        <a:off x="7646273" y="310"/>
        <a:ext cx="2076933" cy="1246160"/>
      </dsp:txXfrm>
    </dsp:sp>
    <dsp:sp modelId="{96856A9E-C293-48CF-80F1-0B597ADE8977}">
      <dsp:nvSpPr>
        <dsp:cNvPr id="0" name=""/>
        <dsp:cNvSpPr/>
      </dsp:nvSpPr>
      <dsp:spPr>
        <a:xfrm>
          <a:off x="792392" y="1454163"/>
          <a:ext cx="2076933" cy="124616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Attrition (from LinkedIn, website, job boards: multiple vacancies related to the program)</a:t>
          </a:r>
        </a:p>
      </dsp:txBody>
      <dsp:txXfrm>
        <a:off x="792392" y="1454163"/>
        <a:ext cx="2076933" cy="1246160"/>
      </dsp:txXfrm>
    </dsp:sp>
    <dsp:sp modelId="{47662C8D-A863-435A-8616-E0671BBB1AA7}">
      <dsp:nvSpPr>
        <dsp:cNvPr id="0" name=""/>
        <dsp:cNvSpPr/>
      </dsp:nvSpPr>
      <dsp:spPr>
        <a:xfrm>
          <a:off x="3077019" y="1454163"/>
          <a:ext cx="2076933" cy="124616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Recent mergers and acquisitions</a:t>
          </a:r>
        </a:p>
      </dsp:txBody>
      <dsp:txXfrm>
        <a:off x="3077019" y="1454163"/>
        <a:ext cx="2076933" cy="1246160"/>
      </dsp:txXfrm>
    </dsp:sp>
    <dsp:sp modelId="{EBE3B870-2CDA-49E8-9B4C-A82F20ECE0C4}">
      <dsp:nvSpPr>
        <dsp:cNvPr id="0" name=""/>
        <dsp:cNvSpPr/>
      </dsp:nvSpPr>
      <dsp:spPr>
        <a:xfrm>
          <a:off x="5361646" y="1454163"/>
          <a:ext cx="2076933" cy="124616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Potential PM candidate and other key personnel</a:t>
          </a:r>
        </a:p>
      </dsp:txBody>
      <dsp:txXfrm>
        <a:off x="5361646" y="1454163"/>
        <a:ext cx="2076933" cy="1246160"/>
      </dsp:txXfrm>
    </dsp:sp>
    <dsp:sp modelId="{C5EC8648-9314-4670-BD43-EA9EB9013FF8}">
      <dsp:nvSpPr>
        <dsp:cNvPr id="0" name=""/>
        <dsp:cNvSpPr/>
      </dsp:nvSpPr>
      <dsp:spPr>
        <a:xfrm>
          <a:off x="7646273" y="1454163"/>
          <a:ext cx="2076933" cy="124616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Potential approaches and solutions</a:t>
          </a:r>
        </a:p>
      </dsp:txBody>
      <dsp:txXfrm>
        <a:off x="7646273" y="1454163"/>
        <a:ext cx="2076933" cy="1246160"/>
      </dsp:txXfrm>
    </dsp:sp>
    <dsp:sp modelId="{1F664C75-125A-4497-BC06-AB909A063D0F}">
      <dsp:nvSpPr>
        <dsp:cNvPr id="0" name=""/>
        <dsp:cNvSpPr/>
      </dsp:nvSpPr>
      <dsp:spPr>
        <a:xfrm>
          <a:off x="4219333" y="2908017"/>
          <a:ext cx="2076933" cy="124616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i="1" kern="1200"/>
            <a:t>Other areas covered in our Foundations and Advanced Capture Management courses</a:t>
          </a:r>
          <a:endParaRPr lang="en-US" sz="1600" kern="1200"/>
        </a:p>
      </dsp:txBody>
      <dsp:txXfrm>
        <a:off x="4219333" y="2908017"/>
        <a:ext cx="2076933" cy="124616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C7CFFF2-8846-4FF8-91B5-FD55B30DD8BA}" type="datetimeFigureOut">
              <a:rPr lang="en-US" smtClean="0"/>
              <a:t>9/13/2024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77F3608-5351-4851-9743-701E3CE2BA54}" type="slidenum">
              <a:rPr lang="en-US" smtClean="0"/>
              <a:t>‹#›</a:t>
            </a:fld>
            <a:endParaRPr lang="en-US"/>
          </a:p>
        </p:txBody>
      </p:sp>
    </p:spTree>
    <p:extLst>
      <p:ext uri="{BB962C8B-B14F-4D97-AF65-F5344CB8AC3E}">
        <p14:creationId xmlns:p14="http://schemas.microsoft.com/office/powerpoint/2010/main" val="2519622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F3608-5351-4851-9743-701E3CE2BA54}" type="slidenum">
              <a:rPr lang="en-US" smtClean="0"/>
              <a:t>1</a:t>
            </a:fld>
            <a:endParaRPr lang="en-US" dirty="0"/>
          </a:p>
        </p:txBody>
      </p:sp>
    </p:spTree>
    <p:extLst>
      <p:ext uri="{BB962C8B-B14F-4D97-AF65-F5344CB8AC3E}">
        <p14:creationId xmlns:p14="http://schemas.microsoft.com/office/powerpoint/2010/main" val="1909018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a:t>Some people build an overall pricing model that collects all the elements that are static (the same) and then individual models, and some build individual models and have them feed into the main overarching one (so you can see price by competitor in the summary format). </a:t>
            </a:r>
          </a:p>
          <a:p>
            <a:pPr eaLnBrk="1" hangingPunct="1"/>
            <a:r>
              <a:rPr lang="en-US" dirty="0"/>
              <a:t>Would build competitor model first, and then the overarching model. Depends how your mind thinks about it.</a:t>
            </a:r>
          </a:p>
          <a:p>
            <a:pPr eaLnBrk="1" hangingPunct="1"/>
            <a:endParaRPr lang="en-US" dirty="0"/>
          </a:p>
          <a:p>
            <a:pPr eaLnBrk="1" hangingPunct="1"/>
            <a:r>
              <a:rPr lang="en-US" dirty="0"/>
              <a:t>Example in our case study – strategic plan for the owner for </a:t>
            </a:r>
            <a:r>
              <a:rPr lang="en-US" dirty="0" err="1"/>
              <a:t>Draken</a:t>
            </a:r>
            <a:r>
              <a:rPr lang="en-US" dirty="0"/>
              <a:t> – all revealed in the Black Hat – to low-bid</a:t>
            </a:r>
          </a:p>
        </p:txBody>
      </p:sp>
      <p:sp>
        <p:nvSpPr>
          <p:cNvPr id="22532" name="Header Placeholder 3"/>
          <p:cNvSpPr>
            <a:spLocks noGrp="1"/>
          </p:cNvSpPr>
          <p:nvPr>
            <p:ph type="hdr" sz="quarter"/>
          </p:nvPr>
        </p:nvSpPr>
        <p:spPr/>
        <p:txBody>
          <a:bodyPr/>
          <a:lstStyle/>
          <a:p>
            <a:pPr>
              <a:defRPr/>
            </a:pPr>
            <a:r>
              <a:rPr lang="en-US" dirty="0"/>
              <a:t>Presentation Title</a:t>
            </a:r>
          </a:p>
        </p:txBody>
      </p:sp>
      <p:sp>
        <p:nvSpPr>
          <p:cNvPr id="22533" name="Date Placeholder 4"/>
          <p:cNvSpPr>
            <a:spLocks noGrp="1"/>
          </p:cNvSpPr>
          <p:nvPr>
            <p:ph type="dt" sz="quarter" idx="1"/>
          </p:nvPr>
        </p:nvSpPr>
        <p:spPr/>
        <p:txBody>
          <a:bodyPr/>
          <a:lstStyle/>
          <a:p>
            <a:pPr>
              <a:defRPr/>
            </a:pPr>
            <a:fld id="{9D25F4AB-16B4-458E-8A6D-51C439A45DD9}" type="datetime4">
              <a:rPr lang="en-US" smtClean="0"/>
              <a:pPr>
                <a:defRPr/>
              </a:pPr>
              <a:t>September 13, 2024</a:t>
            </a:fld>
            <a:endParaRPr lang="en-US" dirty="0"/>
          </a:p>
        </p:txBody>
      </p:sp>
      <p:sp>
        <p:nvSpPr>
          <p:cNvPr id="22534" name="Footer Placeholder 5"/>
          <p:cNvSpPr>
            <a:spLocks noGrp="1"/>
          </p:cNvSpPr>
          <p:nvPr>
            <p:ph type="ftr" sz="quarter" idx="4"/>
          </p:nvPr>
        </p:nvSpPr>
        <p:spPr/>
        <p:txBody>
          <a:bodyPr/>
          <a:lstStyle/>
          <a:p>
            <a:pPr>
              <a:defRPr/>
            </a:pPr>
            <a:r>
              <a:rPr lang="en-US" dirty="0"/>
              <a:t>Speaker Name</a:t>
            </a:r>
          </a:p>
        </p:txBody>
      </p:sp>
      <p:sp>
        <p:nvSpPr>
          <p:cNvPr id="22535" name="Slide Number Placeholder 6"/>
          <p:cNvSpPr>
            <a:spLocks noGrp="1"/>
          </p:cNvSpPr>
          <p:nvPr>
            <p:ph type="sldNum" sz="quarter" idx="5"/>
          </p:nvPr>
        </p:nvSpPr>
        <p:spPr/>
        <p:txBody>
          <a:bodyPr/>
          <a:lstStyle/>
          <a:p>
            <a:pPr>
              <a:defRPr/>
            </a:pPr>
            <a:fld id="{696ED876-9B15-4007-A77D-F08DC0B8730E}" type="slidenum">
              <a:rPr lang="en-US" smtClean="0"/>
              <a:pPr>
                <a:defRPr/>
              </a:pPr>
              <a:t>81</a:t>
            </a:fld>
            <a:endParaRPr lang="en-US" dirty="0"/>
          </a:p>
        </p:txBody>
      </p:sp>
    </p:spTree>
    <p:extLst>
      <p:ext uri="{BB962C8B-B14F-4D97-AF65-F5344CB8AC3E}">
        <p14:creationId xmlns:p14="http://schemas.microsoft.com/office/powerpoint/2010/main" val="3609396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with base contract with base hours – awarded separate CLINs by labor cat – but usually you can’t – average labor year per year for that effort. Want to do it every year to see how they escalated. Will project if they are incumbent – not going to be much different.</a:t>
            </a:r>
          </a:p>
          <a:p>
            <a:endParaRPr lang="en-US" dirty="0"/>
          </a:p>
          <a:p>
            <a:r>
              <a:rPr lang="en-US" dirty="0"/>
              <a:t>If have labor cats and labor cat descriptions…</a:t>
            </a:r>
          </a:p>
        </p:txBody>
      </p:sp>
      <p:sp>
        <p:nvSpPr>
          <p:cNvPr id="4" name="Slide Number Placeholder 3"/>
          <p:cNvSpPr>
            <a:spLocks noGrp="1"/>
          </p:cNvSpPr>
          <p:nvPr>
            <p:ph type="sldNum" sz="quarter" idx="5"/>
          </p:nvPr>
        </p:nvSpPr>
        <p:spPr/>
        <p:txBody>
          <a:bodyPr/>
          <a:lstStyle/>
          <a:p>
            <a:fld id="{B77F3608-5351-4851-9743-701E3CE2BA54}" type="slidenum">
              <a:rPr lang="en-US" smtClean="0"/>
              <a:t>84</a:t>
            </a:fld>
            <a:endParaRPr lang="en-US"/>
          </a:p>
        </p:txBody>
      </p:sp>
    </p:spTree>
    <p:extLst>
      <p:ext uri="{BB962C8B-B14F-4D97-AF65-F5344CB8AC3E}">
        <p14:creationId xmlns:p14="http://schemas.microsoft.com/office/powerpoint/2010/main" val="3174716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out from Glassdoor – does the competitor hire at the lower end of the bell curve? </a:t>
            </a:r>
          </a:p>
          <a:p>
            <a:r>
              <a:rPr lang="en-US" dirty="0"/>
              <a:t>If compensation plan is required – they want to know what you will pay people. </a:t>
            </a:r>
          </a:p>
          <a:p>
            <a:r>
              <a:rPr lang="en-US" dirty="0"/>
              <a:t>Some customers will want to pay the lowest possible rate feasible – they don’t care about the people</a:t>
            </a:r>
          </a:p>
          <a:p>
            <a:r>
              <a:rPr lang="en-US" dirty="0"/>
              <a:t>Other customers that talk in the RFP about retention etc. – care about the people – bid at least in 50%th percentile or higher. The more skills they put in there and make sure we keep people – the higher I bid. The less they care, and drive us to LPTA, the lower we will go. Very rarely do you get below 25% percentile – won’t staff it with good people (will get lower-end staff). </a:t>
            </a:r>
          </a:p>
          <a:p>
            <a:r>
              <a:rPr lang="en-US" dirty="0"/>
              <a:t>Will write this up in your BOE for labor categories. You will state “we match it to the labor cats because it’s the closest match” Show that you stratified the salary survey data by the NAICS code, location of the work, years of experience. We know that we can find talent in this labor category in the 50%th percentile and there are many candidates in that range.  Or – we will hire in the 75</a:t>
            </a:r>
            <a:r>
              <a:rPr lang="en-US" baseline="30000" dirty="0"/>
              <a:t>th</a:t>
            </a:r>
            <a:r>
              <a:rPr lang="en-US" dirty="0"/>
              <a:t> percentile because we want to retain people and this category is hard to find in the market. </a:t>
            </a:r>
          </a:p>
          <a:p>
            <a:r>
              <a:rPr lang="en-US" dirty="0"/>
              <a:t>Competitors go through the same thing. You go to Glassdoor and see if competitors pay well or not, and do they do much to retain people? </a:t>
            </a:r>
          </a:p>
          <a:p>
            <a:r>
              <a:rPr lang="en-US" dirty="0"/>
              <a:t>For you – look if govt includes into solicitation – so if you are underpricing the labor cats, govt may think that you don’t understand the work. Same for the competition.</a:t>
            </a:r>
          </a:p>
          <a:p>
            <a:r>
              <a:rPr lang="en-US" dirty="0"/>
              <a:t>If compensation plan is required, they really want to know what you will pay these people. Want to think about how we are paying people, how we understand the work and market for hiring people. Must talk to recruiters – is this skillset available readily in the area where we are trying to recruit. If we are hiring IT professional and there are only 5 people in DC area that do that (4 of them gainfully employed, 1 available) – we will pay a premium. Explain this to the government.</a:t>
            </a:r>
          </a:p>
          <a:p>
            <a:endParaRPr lang="en-US" dirty="0"/>
          </a:p>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87</a:t>
            </a:fld>
            <a:endParaRPr lang="en-US"/>
          </a:p>
        </p:txBody>
      </p:sp>
    </p:spTree>
    <p:extLst>
      <p:ext uri="{BB962C8B-B14F-4D97-AF65-F5344CB8AC3E}">
        <p14:creationId xmlns:p14="http://schemas.microsoft.com/office/powerpoint/2010/main" val="2992474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down to see what they are spending time on – and if we will blend categories, we need to understand what they do.</a:t>
            </a:r>
          </a:p>
        </p:txBody>
      </p:sp>
      <p:sp>
        <p:nvSpPr>
          <p:cNvPr id="4" name="Slide Number Placeholder 3"/>
          <p:cNvSpPr>
            <a:spLocks noGrp="1"/>
          </p:cNvSpPr>
          <p:nvPr>
            <p:ph type="sldNum" sz="quarter" idx="5"/>
          </p:nvPr>
        </p:nvSpPr>
        <p:spPr/>
        <p:txBody>
          <a:bodyPr/>
          <a:lstStyle/>
          <a:p>
            <a:fld id="{B77F3608-5351-4851-9743-701E3CE2BA54}" type="slidenum">
              <a:rPr lang="en-US" smtClean="0"/>
              <a:t>89</a:t>
            </a:fld>
            <a:endParaRPr lang="en-US"/>
          </a:p>
        </p:txBody>
      </p:sp>
    </p:spTree>
    <p:extLst>
      <p:ext uri="{BB962C8B-B14F-4D97-AF65-F5344CB8AC3E}">
        <p14:creationId xmlns:p14="http://schemas.microsoft.com/office/powerpoint/2010/main" val="2262688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F3608-5351-4851-9743-701E3CE2BA54}" type="slidenum">
              <a:rPr lang="en-US" smtClean="0"/>
              <a:t>90</a:t>
            </a:fld>
            <a:endParaRPr lang="en-US"/>
          </a:p>
        </p:txBody>
      </p:sp>
    </p:spTree>
    <p:extLst>
      <p:ext uri="{BB962C8B-B14F-4D97-AF65-F5344CB8AC3E}">
        <p14:creationId xmlns:p14="http://schemas.microsoft.com/office/powerpoint/2010/main" val="1378818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GSA schedule rates are for people</a:t>
            </a:r>
            <a:r>
              <a:rPr lang="en-US" baseline="0" dirty="0"/>
              <a:t> at the highest price location – can apply location factor depending on where work is being done. DC and LA – highest, Mid West may be a lot lower. Check: What is the competitor’s highest priced location where they do the work? Even if their HQ in a cheaper location mid-country?</a:t>
            </a:r>
          </a:p>
          <a:p>
            <a:r>
              <a:rPr lang="en-US" baseline="0" dirty="0"/>
              <a:t>Over the last 5 years GSA has pushed people lower and lower in their rate – and Category management has pushed prices down. Some are closer to reality than they would like to be. Especially if companies did a lot of subcontracting, the rates they were negotiated down to become their GSA rates – their rates are more true than they would like them to be. The big guys tend to have more ability to discount – and they won’t discount a lot – and don’t want GSA to come back to them and make their discounted rates the rates going forward. Therefore companies are diligent on their discounts.</a:t>
            </a:r>
          </a:p>
          <a:p>
            <a:endParaRPr lang="en-US" baseline="0" dirty="0"/>
          </a:p>
          <a:p>
            <a:r>
              <a:rPr lang="en-US" baseline="0" dirty="0"/>
              <a:t>10 min for salary survey data, 10 min to pull competitor info for each labor cats, time for each competitor (3-5).</a:t>
            </a:r>
          </a:p>
          <a:p>
            <a:endParaRPr lang="en-US" baseline="0" dirty="0"/>
          </a:p>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91</a:t>
            </a:fld>
            <a:endParaRPr lang="en-US"/>
          </a:p>
        </p:txBody>
      </p:sp>
    </p:spTree>
    <p:extLst>
      <p:ext uri="{BB962C8B-B14F-4D97-AF65-F5344CB8AC3E}">
        <p14:creationId xmlns:p14="http://schemas.microsoft.com/office/powerpoint/2010/main" val="4004834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92</a:t>
            </a:fld>
            <a:endParaRPr lang="en-US"/>
          </a:p>
        </p:txBody>
      </p:sp>
    </p:spTree>
    <p:extLst>
      <p:ext uri="{BB962C8B-B14F-4D97-AF65-F5344CB8AC3E}">
        <p14:creationId xmlns:p14="http://schemas.microsoft.com/office/powerpoint/2010/main" val="1651069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96</a:t>
            </a:fld>
            <a:endParaRPr lang="en-US"/>
          </a:p>
        </p:txBody>
      </p:sp>
    </p:spTree>
    <p:extLst>
      <p:ext uri="{BB962C8B-B14F-4D97-AF65-F5344CB8AC3E}">
        <p14:creationId xmlns:p14="http://schemas.microsoft.com/office/powerpoint/2010/main" val="567038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Fringe is dictated for SCA category – this could inflate the wrap rate artificially;</a:t>
            </a:r>
            <a:r>
              <a:rPr lang="en-US" baseline="0" dirty="0"/>
              <a:t> you must be careful. Often a small company won’t have a fringe package that rich. For a larger company –they will probably have a fringe package that rich. The wrap rate for wage determination is 1.7-2 – and small companies don’t have it that high. Even larger ones with rich fringe that’s more than 30-50%...</a:t>
            </a:r>
          </a:p>
          <a:p>
            <a:r>
              <a:rPr lang="en-US" baseline="0" dirty="0"/>
              <a:t>Let’s say you pay 10 per hour, and pay them $4+ dollar plus vacation and holidays – it becomes 2 wrap rate. Many people have separate wage determination pools for those labor categories. Have to know your competition. </a:t>
            </a:r>
          </a:p>
          <a:p>
            <a:r>
              <a:rPr lang="en-US" baseline="0" dirty="0"/>
              <a:t>WD is not the most precise way to pull the wrap rate – you could go down the wrong path. </a:t>
            </a:r>
          </a:p>
          <a:p>
            <a:r>
              <a:rPr lang="en-US" baseline="0" dirty="0"/>
              <a:t>Can buy wrap rates between $1000-$3000/wrap rate.</a:t>
            </a:r>
          </a:p>
          <a:p>
            <a:endParaRPr lang="en-US" dirty="0"/>
          </a:p>
          <a:p>
            <a:r>
              <a:rPr lang="en-US" dirty="0"/>
              <a:t>Cage code: awards</a:t>
            </a:r>
            <a:r>
              <a:rPr lang="en-US" baseline="0" dirty="0"/>
              <a:t> on contracts align to cage code – some companies have one cage code – and others will have different cage codes </a:t>
            </a:r>
          </a:p>
          <a:p>
            <a:r>
              <a:rPr lang="en-US" baseline="0" dirty="0"/>
              <a:t>May have a blended wrap rate for a competitor.</a:t>
            </a:r>
          </a:p>
          <a:p>
            <a:r>
              <a:rPr lang="en-US" baseline="0" dirty="0"/>
              <a:t>Can set up wraps by location, discipline, and all different kinds of things. If you have different business units in the same location – need to understand the competitor.</a:t>
            </a:r>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97</a:t>
            </a:fld>
            <a:endParaRPr lang="en-US"/>
          </a:p>
        </p:txBody>
      </p:sp>
    </p:spTree>
    <p:extLst>
      <p:ext uri="{BB962C8B-B14F-4D97-AF65-F5344CB8AC3E}">
        <p14:creationId xmlns:p14="http://schemas.microsoft.com/office/powerpoint/2010/main" val="3161305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Non-exempt: look for Wage Determinations. </a:t>
            </a:r>
          </a:p>
          <a:p>
            <a:r>
              <a:rPr lang="en-US" dirty="0"/>
              <a:t>You can have non-exempt staff that are not subject to SCA.</a:t>
            </a:r>
          </a:p>
          <a:p>
            <a:r>
              <a:rPr lang="en-US" dirty="0"/>
              <a:t>You can have admin staff that are paid much higher than SCA, have supervisory skills – paid hourly.</a:t>
            </a:r>
          </a:p>
          <a:p>
            <a:r>
              <a:rPr lang="en-US" dirty="0"/>
              <a:t>Exempt staff are paid salary. </a:t>
            </a:r>
          </a:p>
          <a:p>
            <a:r>
              <a:rPr lang="en-US" dirty="0"/>
              <a:t>There are all kinds of requirements in the Fair Labor Standards act on who gets paid what.</a:t>
            </a:r>
          </a:p>
          <a:p>
            <a:r>
              <a:rPr lang="en-US" dirty="0"/>
              <a:t>Normally bid CBA rates but later renegotiate price after award. </a:t>
            </a:r>
          </a:p>
          <a:p>
            <a:endParaRPr lang="en-US" dirty="0"/>
          </a:p>
          <a:p>
            <a:r>
              <a:rPr lang="en-US" dirty="0"/>
              <a:t>The way the government looks at</a:t>
            </a:r>
            <a:r>
              <a:rPr lang="en-US" baseline="0" dirty="0"/>
              <a:t> for salary data:</a:t>
            </a:r>
          </a:p>
          <a:p>
            <a:r>
              <a:rPr lang="en-US" baseline="0" dirty="0"/>
              <a:t>Always prefer existing employee and backup is payroll record</a:t>
            </a:r>
          </a:p>
          <a:p>
            <a:r>
              <a:rPr lang="en-US" baseline="0" dirty="0"/>
              <a:t>Next: have LOI to hire new person, and you offered a documented salary signed by you and candidate agreeing to salary</a:t>
            </a:r>
          </a:p>
          <a:p>
            <a:r>
              <a:rPr lang="en-US" baseline="0" dirty="0"/>
              <a:t>Then salary survey data</a:t>
            </a:r>
          </a:p>
          <a:p>
            <a:r>
              <a:rPr lang="en-US" baseline="0" dirty="0"/>
              <a:t>They would rather have real people – even if it’s representative person you won’t use on the job but you have documented what an equivalent gets paid. </a:t>
            </a:r>
          </a:p>
          <a:p>
            <a:r>
              <a:rPr lang="en-US" dirty="0"/>
              <a:t>Glassdoor</a:t>
            </a:r>
            <a:r>
              <a:rPr lang="en-US" baseline="0" dirty="0"/>
              <a:t> posts salary info and benefits.</a:t>
            </a:r>
            <a:endParaRPr lang="en-US" dirty="0"/>
          </a:p>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99</a:t>
            </a:fld>
            <a:endParaRPr lang="en-US"/>
          </a:p>
        </p:txBody>
      </p:sp>
    </p:spTree>
    <p:extLst>
      <p:ext uri="{BB962C8B-B14F-4D97-AF65-F5344CB8AC3E}">
        <p14:creationId xmlns:p14="http://schemas.microsoft.com/office/powerpoint/2010/main" val="3583272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4</a:t>
            </a:fld>
            <a:endParaRPr lang="en-US"/>
          </a:p>
        </p:txBody>
      </p:sp>
    </p:spTree>
    <p:extLst>
      <p:ext uri="{BB962C8B-B14F-4D97-AF65-F5344CB8AC3E}">
        <p14:creationId xmlns:p14="http://schemas.microsoft.com/office/powerpoint/2010/main" val="3393352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obtain well-sanitized</a:t>
            </a:r>
            <a:r>
              <a:rPr lang="en-US" baseline="0" dirty="0"/>
              <a:t> FOIA info – may get no numbers at all…</a:t>
            </a:r>
          </a:p>
          <a:p>
            <a:r>
              <a:rPr lang="en-US" baseline="0" dirty="0"/>
              <a:t>G&amp;A is how efficiently you run your company – want to see it approaching 10% rather than much higher than that.</a:t>
            </a:r>
          </a:p>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100</a:t>
            </a:fld>
            <a:endParaRPr lang="en-US"/>
          </a:p>
        </p:txBody>
      </p:sp>
    </p:spTree>
    <p:extLst>
      <p:ext uri="{BB962C8B-B14F-4D97-AF65-F5344CB8AC3E}">
        <p14:creationId xmlns:p14="http://schemas.microsoft.com/office/powerpoint/2010/main" val="1957019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101</a:t>
            </a:fld>
            <a:endParaRPr lang="en-US"/>
          </a:p>
        </p:txBody>
      </p:sp>
    </p:spTree>
    <p:extLst>
      <p:ext uri="{BB962C8B-B14F-4D97-AF65-F5344CB8AC3E}">
        <p14:creationId xmlns:p14="http://schemas.microsoft.com/office/powerpoint/2010/main" val="1677771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Fighter pilot labor category – how to find it? </a:t>
            </a:r>
          </a:p>
          <a:p>
            <a:r>
              <a:rPr lang="en-US" dirty="0"/>
              <a:t>Check on O*NET – easier way of searching Bureau of Labor Statistics Data</a:t>
            </a:r>
          </a:p>
          <a:p>
            <a:r>
              <a:rPr lang="en-US" dirty="0"/>
              <a:t>Onetonline.org</a:t>
            </a:r>
          </a:p>
          <a:p>
            <a:r>
              <a:rPr lang="en-US" dirty="0"/>
              <a:t>Wages and Employment Trends – select location or zip code</a:t>
            </a:r>
          </a:p>
          <a:p>
            <a:r>
              <a:rPr lang="en-US" dirty="0"/>
              <a:t>Airline Pilots, Copilots, and Flight Engineers</a:t>
            </a:r>
          </a:p>
          <a:p>
            <a:r>
              <a:rPr lang="en-US" dirty="0"/>
              <a:t>They give you median, 10</a:t>
            </a:r>
            <a:r>
              <a:rPr lang="en-US" baseline="30000" dirty="0"/>
              <a:t>th</a:t>
            </a:r>
            <a:r>
              <a:rPr lang="en-US" dirty="0"/>
              <a:t> percentile and 90</a:t>
            </a:r>
            <a:r>
              <a:rPr lang="en-US" baseline="30000" dirty="0"/>
              <a:t>th</a:t>
            </a:r>
            <a:r>
              <a:rPr lang="en-US" dirty="0"/>
              <a:t> – Bureau of Labor Statistics gives you more details. But most people will look at the middle number.</a:t>
            </a:r>
          </a:p>
          <a:p>
            <a:r>
              <a:rPr lang="en-US" dirty="0"/>
              <a:t>Gives you a quick average. </a:t>
            </a:r>
          </a:p>
          <a:p>
            <a:r>
              <a:rPr lang="en-US" dirty="0"/>
              <a:t>Fighter pilots – would not find that labor category easily.</a:t>
            </a:r>
          </a:p>
          <a:p>
            <a:r>
              <a:rPr lang="en-US" dirty="0"/>
              <a:t>GovWin IQ – Pilot (Jet) - cannot find anything.</a:t>
            </a:r>
          </a:p>
          <a:p>
            <a:endParaRPr lang="en-US" dirty="0"/>
          </a:p>
          <a:p>
            <a:r>
              <a:rPr lang="en-US" dirty="0"/>
              <a:t>Check beta.Sam.gov Wage Determinations</a:t>
            </a:r>
          </a:p>
          <a:p>
            <a:r>
              <a:rPr lang="en-US" dirty="0"/>
              <a:t>Go to SCA Directory of Occupations</a:t>
            </a:r>
          </a:p>
          <a:p>
            <a:r>
              <a:rPr lang="en-US" dirty="0"/>
              <a:t>15070 Flight Instructor (Pilot)</a:t>
            </a:r>
          </a:p>
          <a:p>
            <a:endParaRPr lang="en-US" dirty="0"/>
          </a:p>
          <a:p>
            <a:r>
              <a:rPr lang="en-US" dirty="0"/>
              <a:t>Wage Determination Type – Check Service Contract Act (SCA)</a:t>
            </a:r>
          </a:p>
          <a:p>
            <a:endParaRPr lang="en-US" dirty="0"/>
          </a:p>
          <a:p>
            <a:r>
              <a:rPr lang="en-US" dirty="0"/>
              <a:t>Add location.</a:t>
            </a:r>
          </a:p>
          <a:p>
            <a:r>
              <a:rPr lang="en-US" dirty="0" err="1"/>
              <a:t>Nellis</a:t>
            </a:r>
            <a:r>
              <a:rPr lang="en-US" dirty="0"/>
              <a:t> is in Clark County, Nevada</a:t>
            </a:r>
          </a:p>
          <a:p>
            <a:endParaRPr lang="en-US" dirty="0"/>
          </a:p>
          <a:p>
            <a:r>
              <a:rPr lang="en-US" dirty="0"/>
              <a:t>SCA: Previously Performed</a:t>
            </a:r>
          </a:p>
          <a:p>
            <a:r>
              <a:rPr lang="en-US" dirty="0"/>
              <a:t>Check: Yes, in the same locality</a:t>
            </a:r>
          </a:p>
          <a:p>
            <a:endParaRPr lang="en-US" dirty="0"/>
          </a:p>
          <a:p>
            <a:r>
              <a:rPr lang="en-US" dirty="0"/>
              <a:t>SCA: Subject to CBA</a:t>
            </a:r>
          </a:p>
          <a:p>
            <a:r>
              <a:rPr lang="en-US" dirty="0"/>
              <a:t>No</a:t>
            </a:r>
          </a:p>
          <a:p>
            <a:endParaRPr lang="en-US" dirty="0"/>
          </a:p>
          <a:p>
            <a:r>
              <a:rPr lang="en-US" dirty="0"/>
              <a:t>SCA: Non-Standard Services – the Default is Yes, choose No and search. </a:t>
            </a:r>
          </a:p>
          <a:p>
            <a:endParaRPr lang="en-US" dirty="0"/>
          </a:p>
          <a:p>
            <a:endParaRPr lang="en-US" dirty="0"/>
          </a:p>
          <a:p>
            <a:endParaRPr lang="en-US" dirty="0"/>
          </a:p>
          <a:p>
            <a:r>
              <a:rPr lang="en-US" dirty="0"/>
              <a:t>Click on the link and scroll down a posted document: 15000 series – Pay 41.62, and come back to make sure to see what they need to be paid for health and </a:t>
            </a:r>
            <a:r>
              <a:rPr lang="en-US" dirty="0" err="1"/>
              <a:t>wellfare</a:t>
            </a:r>
            <a:r>
              <a:rPr lang="en-US" dirty="0"/>
              <a:t>, vacation/holidays, etc.</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107</a:t>
            </a:fld>
            <a:endParaRPr lang="en-US"/>
          </a:p>
        </p:txBody>
      </p:sp>
    </p:spTree>
    <p:extLst>
      <p:ext uri="{BB962C8B-B14F-4D97-AF65-F5344CB8AC3E}">
        <p14:creationId xmlns:p14="http://schemas.microsoft.com/office/powerpoint/2010/main" val="376472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23556" name="Header Placeholder 3"/>
          <p:cNvSpPr>
            <a:spLocks noGrp="1"/>
          </p:cNvSpPr>
          <p:nvPr>
            <p:ph type="hdr" sz="quarter"/>
          </p:nvPr>
        </p:nvSpPr>
        <p:spPr/>
        <p:txBody>
          <a:bodyPr/>
          <a:lstStyle/>
          <a:p>
            <a:pPr>
              <a:defRPr/>
            </a:pPr>
            <a:r>
              <a:rPr lang="en-US" dirty="0"/>
              <a:t>Presentation Title</a:t>
            </a:r>
          </a:p>
        </p:txBody>
      </p:sp>
      <p:sp>
        <p:nvSpPr>
          <p:cNvPr id="23557" name="Date Placeholder 4"/>
          <p:cNvSpPr>
            <a:spLocks noGrp="1"/>
          </p:cNvSpPr>
          <p:nvPr>
            <p:ph type="dt" sz="quarter" idx="1"/>
          </p:nvPr>
        </p:nvSpPr>
        <p:spPr/>
        <p:txBody>
          <a:bodyPr/>
          <a:lstStyle/>
          <a:p>
            <a:pPr>
              <a:defRPr/>
            </a:pPr>
            <a:fld id="{CD2853BA-AFEF-489A-B089-6CFB02D0F5D3}" type="datetime4">
              <a:rPr lang="en-US" smtClean="0"/>
              <a:pPr>
                <a:defRPr/>
              </a:pPr>
              <a:t>September 13, 2024</a:t>
            </a:fld>
            <a:endParaRPr lang="en-US" dirty="0"/>
          </a:p>
        </p:txBody>
      </p:sp>
      <p:sp>
        <p:nvSpPr>
          <p:cNvPr id="23558" name="Footer Placeholder 5"/>
          <p:cNvSpPr>
            <a:spLocks noGrp="1"/>
          </p:cNvSpPr>
          <p:nvPr>
            <p:ph type="ftr" sz="quarter" idx="4"/>
          </p:nvPr>
        </p:nvSpPr>
        <p:spPr/>
        <p:txBody>
          <a:bodyPr/>
          <a:lstStyle/>
          <a:p>
            <a:pPr>
              <a:defRPr/>
            </a:pPr>
            <a:r>
              <a:rPr lang="en-US" dirty="0"/>
              <a:t>Speaker Name</a:t>
            </a:r>
          </a:p>
        </p:txBody>
      </p:sp>
      <p:sp>
        <p:nvSpPr>
          <p:cNvPr id="23559" name="Slide Number Placeholder 6"/>
          <p:cNvSpPr>
            <a:spLocks noGrp="1"/>
          </p:cNvSpPr>
          <p:nvPr>
            <p:ph type="sldNum" sz="quarter" idx="5"/>
          </p:nvPr>
        </p:nvSpPr>
        <p:spPr/>
        <p:txBody>
          <a:bodyPr/>
          <a:lstStyle/>
          <a:p>
            <a:pPr>
              <a:defRPr/>
            </a:pPr>
            <a:fld id="{38961455-B67A-4215-B333-C74895DD312A}" type="slidenum">
              <a:rPr lang="en-US" smtClean="0"/>
              <a:pPr>
                <a:defRPr/>
              </a:pPr>
              <a:t>111</a:t>
            </a:fld>
            <a:endParaRPr lang="en-US" dirty="0"/>
          </a:p>
        </p:txBody>
      </p:sp>
    </p:spTree>
    <p:extLst>
      <p:ext uri="{BB962C8B-B14F-4D97-AF65-F5344CB8AC3E}">
        <p14:creationId xmlns:p14="http://schemas.microsoft.com/office/powerpoint/2010/main" val="2704899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a:t>Some of these action items are long-lead items – cannot do that at the final proposal stage.</a:t>
            </a:r>
          </a:p>
        </p:txBody>
      </p:sp>
      <p:sp>
        <p:nvSpPr>
          <p:cNvPr id="24580" name="Header Placeholder 3"/>
          <p:cNvSpPr>
            <a:spLocks noGrp="1"/>
          </p:cNvSpPr>
          <p:nvPr>
            <p:ph type="hdr" sz="quarter"/>
          </p:nvPr>
        </p:nvSpPr>
        <p:spPr/>
        <p:txBody>
          <a:bodyPr/>
          <a:lstStyle/>
          <a:p>
            <a:pPr>
              <a:defRPr/>
            </a:pPr>
            <a:r>
              <a:rPr lang="en-US" dirty="0"/>
              <a:t>Presentation Title</a:t>
            </a:r>
          </a:p>
        </p:txBody>
      </p:sp>
      <p:sp>
        <p:nvSpPr>
          <p:cNvPr id="24581" name="Date Placeholder 4"/>
          <p:cNvSpPr>
            <a:spLocks noGrp="1"/>
          </p:cNvSpPr>
          <p:nvPr>
            <p:ph type="dt" sz="quarter" idx="1"/>
          </p:nvPr>
        </p:nvSpPr>
        <p:spPr/>
        <p:txBody>
          <a:bodyPr/>
          <a:lstStyle/>
          <a:p>
            <a:pPr>
              <a:defRPr/>
            </a:pPr>
            <a:fld id="{2D9008A5-3431-4FE4-8E48-BC5992B52D12}" type="datetime4">
              <a:rPr lang="en-US" smtClean="0"/>
              <a:pPr>
                <a:defRPr/>
              </a:pPr>
              <a:t>September 13, 2024</a:t>
            </a:fld>
            <a:endParaRPr lang="en-US" dirty="0"/>
          </a:p>
        </p:txBody>
      </p:sp>
      <p:sp>
        <p:nvSpPr>
          <p:cNvPr id="24582" name="Footer Placeholder 5"/>
          <p:cNvSpPr>
            <a:spLocks noGrp="1"/>
          </p:cNvSpPr>
          <p:nvPr>
            <p:ph type="ftr" sz="quarter" idx="4"/>
          </p:nvPr>
        </p:nvSpPr>
        <p:spPr/>
        <p:txBody>
          <a:bodyPr/>
          <a:lstStyle/>
          <a:p>
            <a:pPr>
              <a:defRPr/>
            </a:pPr>
            <a:r>
              <a:rPr lang="en-US" dirty="0"/>
              <a:t>Speaker Name</a:t>
            </a:r>
          </a:p>
        </p:txBody>
      </p:sp>
      <p:sp>
        <p:nvSpPr>
          <p:cNvPr id="24583" name="Slide Number Placeholder 6"/>
          <p:cNvSpPr>
            <a:spLocks noGrp="1"/>
          </p:cNvSpPr>
          <p:nvPr>
            <p:ph type="sldNum" sz="quarter" idx="5"/>
          </p:nvPr>
        </p:nvSpPr>
        <p:spPr/>
        <p:txBody>
          <a:bodyPr/>
          <a:lstStyle/>
          <a:p>
            <a:pPr>
              <a:defRPr/>
            </a:pPr>
            <a:fld id="{0CC16089-5D45-4BFB-9CCD-CC655759272C}" type="slidenum">
              <a:rPr lang="en-US" smtClean="0"/>
              <a:pPr>
                <a:defRPr/>
              </a:pPr>
              <a:t>112</a:t>
            </a:fld>
            <a:endParaRPr lang="en-US" dirty="0"/>
          </a:p>
        </p:txBody>
      </p:sp>
    </p:spTree>
    <p:extLst>
      <p:ext uri="{BB962C8B-B14F-4D97-AF65-F5344CB8AC3E}">
        <p14:creationId xmlns:p14="http://schemas.microsoft.com/office/powerpoint/2010/main" val="356325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https://</a:t>
            </a:r>
            <a:r>
              <a:rPr lang="en-US" dirty="0" err="1"/>
              <a:t>g.page</a:t>
            </a:r>
            <a:r>
              <a:rPr lang="en-US" dirty="0"/>
              <a:t>/r/</a:t>
            </a:r>
            <a:r>
              <a:rPr lang="en-US" dirty="0" err="1"/>
              <a:t>CeQcAmyWUhUZEAI</a:t>
            </a:r>
            <a:r>
              <a:rPr lang="en-US" dirty="0"/>
              <a:t>/review</a:t>
            </a:r>
          </a:p>
          <a:p>
            <a:r>
              <a:rPr lang="en-US" dirty="0"/>
              <a:t>Facebook: https://</a:t>
            </a:r>
            <a:r>
              <a:rPr lang="en-US" dirty="0" err="1"/>
              <a:t>www.facebook.com</a:t>
            </a:r>
            <a:r>
              <a:rPr lang="en-US" dirty="0"/>
              <a:t>/</a:t>
            </a:r>
            <a:r>
              <a:rPr lang="en-US" dirty="0" err="1"/>
              <a:t>OSTGlobalSolutions</a:t>
            </a:r>
            <a:r>
              <a:rPr lang="en-US" dirty="0"/>
              <a:t>/reviews</a:t>
            </a:r>
          </a:p>
        </p:txBody>
      </p:sp>
      <p:sp>
        <p:nvSpPr>
          <p:cNvPr id="4" name="Slide Number Placeholder 3"/>
          <p:cNvSpPr>
            <a:spLocks noGrp="1"/>
          </p:cNvSpPr>
          <p:nvPr>
            <p:ph type="sldNum" sz="quarter" idx="5"/>
          </p:nvPr>
        </p:nvSpPr>
        <p:spPr/>
        <p:txBody>
          <a:bodyPr/>
          <a:lstStyle/>
          <a:p>
            <a:fld id="{34223F70-9D0A-C345-A954-CBF5B376DB4B}" type="slidenum">
              <a:rPr lang="en-US" smtClean="0"/>
              <a:t>114</a:t>
            </a:fld>
            <a:endParaRPr lang="en-US"/>
          </a:p>
        </p:txBody>
      </p:sp>
    </p:spTree>
    <p:extLst>
      <p:ext uri="{BB962C8B-B14F-4D97-AF65-F5344CB8AC3E}">
        <p14:creationId xmlns:p14="http://schemas.microsoft.com/office/powerpoint/2010/main" val="1124586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https://</a:t>
            </a:r>
            <a:r>
              <a:rPr lang="en-US" dirty="0" err="1"/>
              <a:t>g.page</a:t>
            </a:r>
            <a:r>
              <a:rPr lang="en-US" dirty="0"/>
              <a:t>/r/</a:t>
            </a:r>
            <a:r>
              <a:rPr lang="en-US" dirty="0" err="1"/>
              <a:t>CeQcAmyWUhUZEAI</a:t>
            </a:r>
            <a:r>
              <a:rPr lang="en-US" dirty="0"/>
              <a:t>/review</a:t>
            </a:r>
          </a:p>
          <a:p>
            <a:r>
              <a:rPr lang="en-US" dirty="0"/>
              <a:t>Facebook: https://</a:t>
            </a:r>
            <a:r>
              <a:rPr lang="en-US" dirty="0" err="1"/>
              <a:t>www.facebook.com</a:t>
            </a:r>
            <a:r>
              <a:rPr lang="en-US" dirty="0"/>
              <a:t>/</a:t>
            </a:r>
            <a:r>
              <a:rPr lang="en-US" dirty="0" err="1"/>
              <a:t>OSTGlobalSolutions</a:t>
            </a:r>
            <a:r>
              <a:rPr lang="en-US" dirty="0"/>
              <a:t>/reviews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223F70-9D0A-C345-A954-CBF5B376DB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987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F3608-5351-4851-9743-701E3CE2BA54}" type="slidenum">
              <a:rPr lang="en-US" smtClean="0"/>
              <a:t>116</a:t>
            </a:fld>
            <a:endParaRPr lang="en-US"/>
          </a:p>
        </p:txBody>
      </p:sp>
    </p:spTree>
    <p:extLst>
      <p:ext uri="{BB962C8B-B14F-4D97-AF65-F5344CB8AC3E}">
        <p14:creationId xmlns:p14="http://schemas.microsoft.com/office/powerpoint/2010/main" val="1219064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20</a:t>
            </a:fld>
            <a:endParaRPr lang="en-US"/>
          </a:p>
        </p:txBody>
      </p:sp>
    </p:spTree>
    <p:extLst>
      <p:ext uri="{BB962C8B-B14F-4D97-AF65-F5344CB8AC3E}">
        <p14:creationId xmlns:p14="http://schemas.microsoft.com/office/powerpoint/2010/main" val="1879300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08823B8F-4A35-4202-9023-641633D5CCB3}" type="slidenum">
              <a:rPr lang="en-US" smtClean="0"/>
              <a:pPr>
                <a:defRPr/>
              </a:pPr>
              <a:t>33</a:t>
            </a:fld>
            <a:endParaRPr lang="en-US" dirty="0"/>
          </a:p>
        </p:txBody>
      </p:sp>
    </p:spTree>
    <p:extLst>
      <p:ext uri="{BB962C8B-B14F-4D97-AF65-F5344CB8AC3E}">
        <p14:creationId xmlns:p14="http://schemas.microsoft.com/office/powerpoint/2010/main" val="866708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TextEdit="1"/>
          </p:cNvSpPr>
          <p:nvPr>
            <p:ph type="sldImg"/>
          </p:nvPr>
        </p:nvSpPr>
        <p:spPr bwMode="auto">
          <a:noFill/>
          <a:ln>
            <a:solidFill>
              <a:srgbClr val="000000"/>
            </a:solidFill>
            <a:miter lim="800000"/>
            <a:headEnd/>
            <a:tailEnd/>
          </a:ln>
        </p:spPr>
      </p:sp>
      <p:sp>
        <p:nvSpPr>
          <p:cNvPr id="3891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3914407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rbel" pitchFamily="34" charset="0"/>
                <a:ea typeface="MS PGothic" pitchFamily="34" charset="-128"/>
              </a:defRPr>
            </a:lvl1pPr>
            <a:lvl2pPr marL="757066" indent="-291179" eaLnBrk="0" hangingPunct="0">
              <a:defRPr>
                <a:solidFill>
                  <a:schemeClr val="tx1"/>
                </a:solidFill>
                <a:latin typeface="Corbel" pitchFamily="34" charset="0"/>
                <a:ea typeface="MS PGothic" pitchFamily="34" charset="-128"/>
              </a:defRPr>
            </a:lvl2pPr>
            <a:lvl3pPr marL="1164717" indent="-232943" eaLnBrk="0" hangingPunct="0">
              <a:defRPr>
                <a:solidFill>
                  <a:schemeClr val="tx1"/>
                </a:solidFill>
                <a:latin typeface="Corbel" pitchFamily="34" charset="0"/>
                <a:ea typeface="MS PGothic" pitchFamily="34" charset="-128"/>
              </a:defRPr>
            </a:lvl3pPr>
            <a:lvl4pPr marL="1630604" indent="-232943" eaLnBrk="0" hangingPunct="0">
              <a:defRPr>
                <a:solidFill>
                  <a:schemeClr val="tx1"/>
                </a:solidFill>
                <a:latin typeface="Corbel" pitchFamily="34" charset="0"/>
                <a:ea typeface="MS PGothic" pitchFamily="34" charset="-128"/>
              </a:defRPr>
            </a:lvl4pPr>
            <a:lvl5pPr marL="2096491" indent="-232943" eaLnBrk="0" hangingPunct="0">
              <a:defRPr>
                <a:solidFill>
                  <a:schemeClr val="tx1"/>
                </a:solidFill>
                <a:latin typeface="Corbel" pitchFamily="34" charset="0"/>
                <a:ea typeface="MS PGothic" pitchFamily="34" charset="-128"/>
              </a:defRPr>
            </a:lvl5pPr>
            <a:lvl6pPr marL="2562377" indent="-232943" eaLnBrk="0" fontAlgn="base" hangingPunct="0">
              <a:spcBef>
                <a:spcPct val="0"/>
              </a:spcBef>
              <a:spcAft>
                <a:spcPct val="0"/>
              </a:spcAft>
              <a:defRPr>
                <a:solidFill>
                  <a:schemeClr val="tx1"/>
                </a:solidFill>
                <a:latin typeface="Corbel" pitchFamily="34" charset="0"/>
                <a:ea typeface="MS PGothic" pitchFamily="34" charset="-128"/>
              </a:defRPr>
            </a:lvl6pPr>
            <a:lvl7pPr marL="3028264" indent="-232943" eaLnBrk="0" fontAlgn="base" hangingPunct="0">
              <a:spcBef>
                <a:spcPct val="0"/>
              </a:spcBef>
              <a:spcAft>
                <a:spcPct val="0"/>
              </a:spcAft>
              <a:defRPr>
                <a:solidFill>
                  <a:schemeClr val="tx1"/>
                </a:solidFill>
                <a:latin typeface="Corbel" pitchFamily="34" charset="0"/>
                <a:ea typeface="MS PGothic" pitchFamily="34" charset="-128"/>
              </a:defRPr>
            </a:lvl7pPr>
            <a:lvl8pPr marL="3494151" indent="-232943" eaLnBrk="0" fontAlgn="base" hangingPunct="0">
              <a:spcBef>
                <a:spcPct val="0"/>
              </a:spcBef>
              <a:spcAft>
                <a:spcPct val="0"/>
              </a:spcAft>
              <a:defRPr>
                <a:solidFill>
                  <a:schemeClr val="tx1"/>
                </a:solidFill>
                <a:latin typeface="Corbel" pitchFamily="34" charset="0"/>
                <a:ea typeface="MS PGothic" pitchFamily="34" charset="-128"/>
              </a:defRPr>
            </a:lvl8pPr>
            <a:lvl9pPr marL="3960038" indent="-232943" eaLnBrk="0" fontAlgn="base" hangingPunct="0">
              <a:spcBef>
                <a:spcPct val="0"/>
              </a:spcBef>
              <a:spcAft>
                <a:spcPct val="0"/>
              </a:spcAft>
              <a:defRPr>
                <a:solidFill>
                  <a:schemeClr val="tx1"/>
                </a:solidFill>
                <a:latin typeface="Corbel" pitchFamily="34" charset="0"/>
                <a:ea typeface="MS PGothic" pitchFamily="34" charset="-128"/>
              </a:defRPr>
            </a:lvl9pPr>
          </a:lstStyle>
          <a:p>
            <a:pPr eaLnBrk="1" hangingPunct="1"/>
            <a:fld id="{B9F357E6-58D7-4329-A160-084FE5357C19}" type="slidenum">
              <a:rPr lang="en-US">
                <a:latin typeface="Calibri" pitchFamily="34" charset="0"/>
              </a:rPr>
              <a:pPr eaLnBrk="1" hangingPunct="1"/>
              <a:t>60</a:t>
            </a:fld>
            <a:endParaRPr lang="en-US">
              <a:latin typeface="Calibri" pitchFamily="34" charset="0"/>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1428447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Minimally compliant solution = LPTA; price strategies will be variations from that</a:t>
            </a:r>
          </a:p>
          <a:p>
            <a:endParaRPr lang="en-US" dirty="0"/>
          </a:p>
          <a:p>
            <a:r>
              <a:rPr lang="en-US" dirty="0"/>
              <a:t>Look at the contracts officer’s buying trends specifically – not just that contracting shop or the agency. </a:t>
            </a:r>
          </a:p>
          <a:p>
            <a:r>
              <a:rPr lang="en-US" dirty="0"/>
              <a:t>Find recent protests that were upheld – they may be gun-shy in that specific area.</a:t>
            </a:r>
          </a:p>
          <a:p>
            <a:endParaRPr lang="en-US" dirty="0"/>
          </a:p>
          <a:p>
            <a:r>
              <a:rPr lang="en-US" dirty="0"/>
              <a:t>People forget ODCs are included in the burn rate (need to subtract out), and it is location-depended (for labor pricing purposes). For product – should be able to look at the related data. </a:t>
            </a:r>
          </a:p>
          <a:p>
            <a:endParaRPr lang="en-US" dirty="0"/>
          </a:p>
          <a:p>
            <a:r>
              <a:rPr lang="en-US" dirty="0"/>
              <a:t>Estimators always overestimate – because they are engineers. You use top-down to give them target (bogie) – make it less than the number that you want – you want them to come back and cry to you that the number is too low. Otherwise they will over-engineer the situation. </a:t>
            </a:r>
          </a:p>
          <a:p>
            <a:r>
              <a:rPr lang="en-US" dirty="0"/>
              <a:t>Do top down, then give them lower estimate, and have them cry mercy – if they are happy, they are not low enough. </a:t>
            </a:r>
          </a:p>
        </p:txBody>
      </p:sp>
      <p:sp>
        <p:nvSpPr>
          <p:cNvPr id="4" name="Slide Number Placeholder 3"/>
          <p:cNvSpPr>
            <a:spLocks noGrp="1"/>
          </p:cNvSpPr>
          <p:nvPr>
            <p:ph type="sldNum" sz="quarter" idx="10"/>
          </p:nvPr>
        </p:nvSpPr>
        <p:spPr/>
        <p:txBody>
          <a:bodyPr/>
          <a:lstStyle/>
          <a:p>
            <a:fld id="{B77F3608-5351-4851-9743-701E3CE2BA54}" type="slidenum">
              <a:rPr lang="en-US" smtClean="0"/>
              <a:t>63</a:t>
            </a:fld>
            <a:endParaRPr lang="en-US"/>
          </a:p>
        </p:txBody>
      </p:sp>
    </p:spTree>
    <p:extLst>
      <p:ext uri="{BB962C8B-B14F-4D97-AF65-F5344CB8AC3E}">
        <p14:creationId xmlns:p14="http://schemas.microsoft.com/office/powerpoint/2010/main" val="1561733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66</a:t>
            </a:fld>
            <a:endParaRPr lang="en-US"/>
          </a:p>
        </p:txBody>
      </p:sp>
    </p:spTree>
    <p:extLst>
      <p:ext uri="{BB962C8B-B14F-4D97-AF65-F5344CB8AC3E}">
        <p14:creationId xmlns:p14="http://schemas.microsoft.com/office/powerpoint/2010/main" val="3932983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69</a:t>
            </a:fld>
            <a:endParaRPr lang="en-US"/>
          </a:p>
        </p:txBody>
      </p:sp>
    </p:spTree>
    <p:extLst>
      <p:ext uri="{BB962C8B-B14F-4D97-AF65-F5344CB8AC3E}">
        <p14:creationId xmlns:p14="http://schemas.microsoft.com/office/powerpoint/2010/main" val="296422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E32317-B6B2-47D7-8F4E-714206834D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4"/>
          <a:stretch/>
        </p:blipFill>
        <p:spPr>
          <a:xfrm>
            <a:off x="0" y="-7031"/>
            <a:ext cx="8531644" cy="6860891"/>
          </a:xfrm>
          <a:prstGeom prst="rect">
            <a:avLst/>
          </a:prstGeom>
        </p:spPr>
      </p:pic>
      <p:sp>
        <p:nvSpPr>
          <p:cNvPr id="12" name="Flowchart: Document 11">
            <a:extLst>
              <a:ext uri="{FF2B5EF4-FFF2-40B4-BE49-F238E27FC236}">
                <a16:creationId xmlns:a16="http://schemas.microsoft.com/office/drawing/2014/main" id="{F50C0668-5838-4A7F-B622-E0B9C26D1AB3}"/>
              </a:ext>
            </a:extLst>
          </p:cNvPr>
          <p:cNvSpPr/>
          <p:nvPr userDrawn="1"/>
        </p:nvSpPr>
        <p:spPr>
          <a:xfrm rot="5400000">
            <a:off x="6222779" y="865589"/>
            <a:ext cx="6869173" cy="5115652"/>
          </a:xfrm>
          <a:prstGeom prst="flowChartDocumen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Document 21">
            <a:extLst>
              <a:ext uri="{FF2B5EF4-FFF2-40B4-BE49-F238E27FC236}">
                <a16:creationId xmlns:a16="http://schemas.microsoft.com/office/drawing/2014/main" id="{899CBE2A-B5F6-4385-9694-9B4F7D6574FC}"/>
              </a:ext>
            </a:extLst>
          </p:cNvPr>
          <p:cNvSpPr/>
          <p:nvPr userDrawn="1"/>
        </p:nvSpPr>
        <p:spPr>
          <a:xfrm rot="5400000">
            <a:off x="6431922" y="1085905"/>
            <a:ext cx="6869173" cy="4697365"/>
          </a:xfrm>
          <a:prstGeom prst="flowChartDocumen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8031191" y="4632326"/>
            <a:ext cx="4088922" cy="106542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Title 1">
            <a:extLst>
              <a:ext uri="{FF2B5EF4-FFF2-40B4-BE49-F238E27FC236}">
                <a16:creationId xmlns:a16="http://schemas.microsoft.com/office/drawing/2014/main" id="{4FAA99F1-49D5-4CCD-8747-99AF7891E71B}"/>
              </a:ext>
            </a:extLst>
          </p:cNvPr>
          <p:cNvSpPr>
            <a:spLocks noGrp="1"/>
          </p:cNvSpPr>
          <p:nvPr>
            <p:ph type="ctrTitle"/>
          </p:nvPr>
        </p:nvSpPr>
        <p:spPr>
          <a:xfrm>
            <a:off x="8031192" y="1889185"/>
            <a:ext cx="4088921" cy="2743141"/>
          </a:xfrm>
        </p:spPr>
        <p:txBody>
          <a:bodyPr anchor="b"/>
          <a:lstStyle>
            <a:lvl1pPr algn="ctr">
              <a:defRPr sz="6000">
                <a:solidFill>
                  <a:schemeClr val="bg1"/>
                </a:solidFill>
              </a:defRPr>
            </a:lvl1pPr>
          </a:lstStyle>
          <a:p>
            <a:r>
              <a:rPr lang="en-US" dirty="0"/>
              <a:t>Click to edit Master title style</a:t>
            </a:r>
          </a:p>
        </p:txBody>
      </p:sp>
      <p:pic>
        <p:nvPicPr>
          <p:cNvPr id="9" name="Picture 8">
            <a:extLst>
              <a:ext uri="{FF2B5EF4-FFF2-40B4-BE49-F238E27FC236}">
                <a16:creationId xmlns:a16="http://schemas.microsoft.com/office/drawing/2014/main" id="{7B0ED300-19B4-42AC-9977-FD01FC5938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04012" y="538371"/>
            <a:ext cx="2380890" cy="966640"/>
          </a:xfrm>
          <a:prstGeom prst="rect">
            <a:avLst/>
          </a:prstGeom>
        </p:spPr>
      </p:pic>
      <p:pic>
        <p:nvPicPr>
          <p:cNvPr id="10" name="Picture 9" descr="A picture containing text, book&#10;&#10;Description generated with high confidence">
            <a:extLst>
              <a:ext uri="{FF2B5EF4-FFF2-40B4-BE49-F238E27FC236}">
                <a16:creationId xmlns:a16="http://schemas.microsoft.com/office/drawing/2014/main" id="{8E990FAE-83E6-4E51-A148-0354BDFA6E6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23247" y="384176"/>
            <a:ext cx="760234" cy="732736"/>
          </a:xfrm>
          <a:prstGeom prst="rect">
            <a:avLst/>
          </a:prstGeom>
        </p:spPr>
      </p:pic>
      <p:pic>
        <p:nvPicPr>
          <p:cNvPr id="11" name="Picture 10">
            <a:extLst>
              <a:ext uri="{FF2B5EF4-FFF2-40B4-BE49-F238E27FC236}">
                <a16:creationId xmlns:a16="http://schemas.microsoft.com/office/drawing/2014/main" id="{53818F5D-BC28-4A0A-9012-40C0649B27E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18067" y="394106"/>
            <a:ext cx="783316" cy="779090"/>
          </a:xfrm>
          <a:prstGeom prst="rect">
            <a:avLst/>
          </a:prstGeom>
        </p:spPr>
      </p:pic>
    </p:spTree>
    <p:extLst>
      <p:ext uri="{BB962C8B-B14F-4D97-AF65-F5344CB8AC3E}">
        <p14:creationId xmlns:p14="http://schemas.microsoft.com/office/powerpoint/2010/main" val="449969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792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64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2600" b="1" dirty="0">
                <a:solidFill>
                  <a:schemeClr val="tx1"/>
                </a:solidFill>
                <a:latin typeface="+mj-lt"/>
                <a:ea typeface="ＭＳ Ｐゴシック" charset="0"/>
                <a:cs typeface="+mj-cs"/>
              </a:defRPr>
            </a:lvl1pPr>
          </a:lstStyle>
          <a:p>
            <a:r>
              <a:rPr lang="en-US" dirty="0"/>
              <a:t>Click to edit Master title style</a:t>
            </a:r>
          </a:p>
        </p:txBody>
      </p:sp>
    </p:spTree>
    <p:extLst>
      <p:ext uri="{BB962C8B-B14F-4D97-AF65-F5344CB8AC3E}">
        <p14:creationId xmlns:p14="http://schemas.microsoft.com/office/powerpoint/2010/main" val="418211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a:prstGeom prst="rect">
            <a:avLst/>
          </a:prstGeom>
        </p:spPr>
        <p:txBody>
          <a:bodyPr/>
          <a:lstStyle>
            <a:lvl1pPr>
              <a:defRPr/>
            </a:lvl1pPr>
          </a:lstStyle>
          <a:p>
            <a:endParaRPr lang="en-US">
              <a:solidFill>
                <a:prstClr val="black"/>
              </a:solidFill>
            </a:endParaRPr>
          </a:p>
        </p:txBody>
      </p:sp>
      <p:sp>
        <p:nvSpPr>
          <p:cNvPr id="5" name="Footer Placeholder 4"/>
          <p:cNvSpPr>
            <a:spLocks noGrp="1"/>
          </p:cNvSpPr>
          <p:nvPr>
            <p:ph type="ftr" sz="quarter" idx="11"/>
          </p:nvPr>
        </p:nvSpPr>
        <p:spPr>
          <a:xfrm>
            <a:off x="4165600" y="6245225"/>
            <a:ext cx="3860800" cy="476250"/>
          </a:xfrm>
          <a:prstGeom prst="rect">
            <a:avLst/>
          </a:prstGeom>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a:xfrm>
            <a:off x="8737600" y="6245225"/>
            <a:ext cx="2844800" cy="476250"/>
          </a:xfrm>
          <a:prstGeom prst="rect">
            <a:avLst/>
          </a:prstGeom>
        </p:spPr>
        <p:txBody>
          <a:bodyPr/>
          <a:lstStyle>
            <a:lvl1pPr>
              <a:defRPr/>
            </a:lvl1pPr>
          </a:lstStyle>
          <a:p>
            <a:fld id="{061B79A4-4F66-477A-B6A9-731665A6944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24808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a:prstGeom prst="rect">
            <a:avLst/>
          </a:prstGeom>
        </p:spPr>
        <p:txBody>
          <a:bodyPr/>
          <a:lstStyle>
            <a:lvl1pPr>
              <a:defRPr/>
            </a:lvl1pPr>
          </a:lstStyle>
          <a:p>
            <a:endParaRPr lang="en-US">
              <a:solidFill>
                <a:prstClr val="black"/>
              </a:solidFill>
            </a:endParaRPr>
          </a:p>
        </p:txBody>
      </p:sp>
      <p:sp>
        <p:nvSpPr>
          <p:cNvPr id="5" name="Footer Placeholder 4"/>
          <p:cNvSpPr>
            <a:spLocks noGrp="1"/>
          </p:cNvSpPr>
          <p:nvPr>
            <p:ph type="ftr" sz="quarter" idx="11"/>
          </p:nvPr>
        </p:nvSpPr>
        <p:spPr>
          <a:xfrm>
            <a:off x="4165600" y="6245225"/>
            <a:ext cx="3860800" cy="476250"/>
          </a:xfrm>
          <a:prstGeom prst="rect">
            <a:avLst/>
          </a:prstGeom>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a:xfrm>
            <a:off x="8737600" y="6245225"/>
            <a:ext cx="2844800" cy="476250"/>
          </a:xfrm>
          <a:prstGeom prst="rect">
            <a:avLst/>
          </a:prstGeom>
        </p:spPr>
        <p:txBody>
          <a:bodyPr/>
          <a:lstStyle>
            <a:lvl1pPr>
              <a:defRPr/>
            </a:lvl1pPr>
          </a:lstStyle>
          <a:p>
            <a:fld id="{6095A3FD-F48C-4F1B-B9C9-933EF2428AD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72077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90600"/>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476640312"/>
      </p:ext>
    </p:extLst>
  </p:cSld>
  <p:clrMapOvr>
    <a:masterClrMapping/>
  </p:clrMapOvr>
  <p:transition spd="slow">
    <p:blinds dir="vert"/>
    <p:sndAc>
      <p:stSnd>
        <p:snd r:embed="rId1" name="Phaser"/>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5244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close up of a piece of paper&#10;&#10;Description automatically generated">
            <a:extLst>
              <a:ext uri="{FF2B5EF4-FFF2-40B4-BE49-F238E27FC236}">
                <a16:creationId xmlns:a16="http://schemas.microsoft.com/office/drawing/2014/main" id="{33042754-874C-43D6-A51D-C4F3FD9DB725}"/>
              </a:ext>
            </a:extLst>
          </p:cNvPr>
          <p:cNvPicPr>
            <a:picLocks noChangeAspect="1"/>
          </p:cNvPicPr>
          <p:nvPr userDrawn="1"/>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1656" r="2404" b="15614"/>
          <a:stretch/>
        </p:blipFill>
        <p:spPr>
          <a:xfrm>
            <a:off x="-3" y="-31069"/>
            <a:ext cx="12192003" cy="6889069"/>
          </a:xfrm>
          <a:prstGeom prst="rect">
            <a:avLst/>
          </a:prstGeom>
        </p:spPr>
      </p:pic>
      <p:sp>
        <p:nvSpPr>
          <p:cNvPr id="9" name="Rectangle 8">
            <a:extLst>
              <a:ext uri="{FF2B5EF4-FFF2-40B4-BE49-F238E27FC236}">
                <a16:creationId xmlns:a16="http://schemas.microsoft.com/office/drawing/2014/main" id="{AADC62E7-95C4-4900-90E9-BC427C58A986}"/>
              </a:ext>
            </a:extLst>
          </p:cNvPr>
          <p:cNvSpPr/>
          <p:nvPr userDrawn="1"/>
        </p:nvSpPr>
        <p:spPr>
          <a:xfrm>
            <a:off x="0" y="-34921"/>
            <a:ext cx="12192000" cy="689292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4DB3A42-1150-4BFA-BC9A-91F6C74D6EDD}"/>
              </a:ext>
            </a:extLst>
          </p:cNvPr>
          <p:cNvSpPr>
            <a:spLocks noGrp="1"/>
          </p:cNvSpPr>
          <p:nvPr>
            <p:ph type="title"/>
          </p:nvPr>
        </p:nvSpPr>
        <p:spPr>
          <a:xfrm>
            <a:off x="831850" y="2113472"/>
            <a:ext cx="10515600" cy="2449003"/>
          </a:xfrm>
        </p:spPr>
        <p:txBody>
          <a:bodyPr anchor="b"/>
          <a:lstStyle>
            <a:lvl1pPr>
              <a:defRPr sz="6000"/>
            </a:lvl1pPr>
          </a:lstStyle>
          <a:p>
            <a:r>
              <a:rPr lang="en-US"/>
              <a:t>Click to edit Master title style</a:t>
            </a:r>
          </a:p>
        </p:txBody>
      </p:sp>
      <p:sp>
        <p:nvSpPr>
          <p:cNvPr id="11" name="Text Placeholder 2">
            <a:extLst>
              <a:ext uri="{FF2B5EF4-FFF2-40B4-BE49-F238E27FC236}">
                <a16:creationId xmlns:a16="http://schemas.microsoft.com/office/drawing/2014/main" id="{923C512B-4D1E-408E-8148-6575A4EB19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24588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9109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7217284" cy="1049607"/>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9095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469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346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846052"/>
            <a:ext cx="3932237" cy="129396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777042"/>
            <a:ext cx="6172200" cy="40840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3140014"/>
            <a:ext cx="3932237" cy="27289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96763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6057" y="1742535"/>
            <a:ext cx="3932237" cy="1155939"/>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1742536"/>
            <a:ext cx="6172200" cy="41185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26056" y="2898474"/>
            <a:ext cx="3932237" cy="29625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63134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365125"/>
            <a:ext cx="5484963" cy="104164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199" y="1825625"/>
            <a:ext cx="1087698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rotWithShape="1">
          <a:blip r:embed="rId17" cstate="print">
            <a:extLst>
              <a:ext uri="{28A0092B-C50C-407E-A947-70E740481C1C}">
                <a14:useLocalDpi xmlns:a14="http://schemas.microsoft.com/office/drawing/2010/main" val="0"/>
              </a:ext>
            </a:extLst>
          </a:blip>
          <a:srcRect b="98742"/>
          <a:stretch/>
        </p:blipFill>
        <p:spPr>
          <a:xfrm>
            <a:off x="0" y="1406768"/>
            <a:ext cx="12192000" cy="105509"/>
          </a:xfrm>
          <a:prstGeom prst="rect">
            <a:avLst/>
          </a:prstGeom>
        </p:spPr>
      </p:pic>
      <p:pic>
        <p:nvPicPr>
          <p:cNvPr id="8" name="Picture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443226" y="609297"/>
            <a:ext cx="1754432" cy="712299"/>
          </a:xfrm>
          <a:prstGeom prst="rect">
            <a:avLst/>
          </a:prstGeom>
        </p:spPr>
      </p:pic>
      <p:cxnSp>
        <p:nvCxnSpPr>
          <p:cNvPr id="11" name="Straight Connector 10"/>
          <p:cNvCxnSpPr>
            <a:cxnSpLocks/>
          </p:cNvCxnSpPr>
          <p:nvPr userDrawn="1"/>
        </p:nvCxnSpPr>
        <p:spPr>
          <a:xfrm>
            <a:off x="0" y="1529864"/>
            <a:ext cx="12192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8584707" y="6240557"/>
            <a:ext cx="3130471" cy="276999"/>
          </a:xfrm>
          <a:prstGeom prst="rect">
            <a:avLst/>
          </a:prstGeom>
          <a:noFill/>
        </p:spPr>
        <p:txBody>
          <a:bodyPr wrap="square" rtlCol="0">
            <a:spAutoFit/>
          </a:bodyPr>
          <a:lstStyle/>
          <a:p>
            <a:pPr algn="r"/>
            <a:r>
              <a:rPr lang="en-US" sz="1200" b="1" dirty="0">
                <a:solidFill>
                  <a:schemeClr val="accent5"/>
                </a:solidFill>
              </a:rPr>
              <a:t>WWW.OSTGLOBALSOLUTIONS.COM</a:t>
            </a:r>
          </a:p>
        </p:txBody>
      </p:sp>
      <p:sp>
        <p:nvSpPr>
          <p:cNvPr id="14" name="TextBox 13"/>
          <p:cNvSpPr txBox="1"/>
          <p:nvPr userDrawn="1"/>
        </p:nvSpPr>
        <p:spPr>
          <a:xfrm>
            <a:off x="736895" y="6247368"/>
            <a:ext cx="4409855" cy="276999"/>
          </a:xfrm>
          <a:prstGeom prst="rect">
            <a:avLst/>
          </a:prstGeom>
          <a:noFill/>
        </p:spPr>
        <p:txBody>
          <a:bodyPr wrap="square" rtlCol="0">
            <a:spAutoFit/>
          </a:bodyPr>
          <a:lstStyle/>
          <a:p>
            <a:r>
              <a:rPr lang="en-US" sz="1200" kern="1200" dirty="0">
                <a:solidFill>
                  <a:schemeClr val="accent5"/>
                </a:solidFill>
                <a:latin typeface="+mn-lt"/>
                <a:ea typeface="+mn-ea"/>
                <a:cs typeface="+mn-cs"/>
              </a:rPr>
              <a:t>COMPETITIVE ANALYSIS AND PTW</a:t>
            </a:r>
            <a:r>
              <a:rPr lang="en-US" sz="1200" dirty="0">
                <a:solidFill>
                  <a:schemeClr val="accent6"/>
                </a:solidFill>
              </a:rPr>
              <a:t>| </a:t>
            </a:r>
            <a:fld id="{F7DBC657-E1B6-42FD-A789-7A4398F76148}" type="slidenum">
              <a:rPr lang="en-US" sz="1200" smtClean="0">
                <a:solidFill>
                  <a:schemeClr val="accent5"/>
                </a:solidFill>
              </a:rPr>
              <a:t>‹#›</a:t>
            </a:fld>
            <a:endParaRPr lang="en-US" sz="1200" dirty="0">
              <a:solidFill>
                <a:schemeClr val="accent5"/>
              </a:solidFill>
            </a:endParaRPr>
          </a:p>
        </p:txBody>
      </p:sp>
      <p:pic>
        <p:nvPicPr>
          <p:cNvPr id="6" name="Picture 5">
            <a:extLst>
              <a:ext uri="{FF2B5EF4-FFF2-40B4-BE49-F238E27FC236}">
                <a16:creationId xmlns:a16="http://schemas.microsoft.com/office/drawing/2014/main" id="{D0588741-2F0E-4994-92B3-65D02E30FEF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919013" y="184003"/>
            <a:ext cx="980576" cy="984103"/>
          </a:xfrm>
          <a:prstGeom prst="rect">
            <a:avLst/>
          </a:prstGeom>
        </p:spPr>
      </p:pic>
      <p:pic>
        <p:nvPicPr>
          <p:cNvPr id="12" name="Picture 11">
            <a:extLst>
              <a:ext uri="{FF2B5EF4-FFF2-40B4-BE49-F238E27FC236}">
                <a16:creationId xmlns:a16="http://schemas.microsoft.com/office/drawing/2014/main" id="{8843CECA-2D32-4C0F-863D-C76BC67EAB49}"/>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689537" y="179563"/>
            <a:ext cx="1025641" cy="988544"/>
          </a:xfrm>
          <a:prstGeom prst="rect">
            <a:avLst/>
          </a:prstGeom>
        </p:spPr>
      </p:pic>
    </p:spTree>
    <p:extLst>
      <p:ext uri="{BB962C8B-B14F-4D97-AF65-F5344CB8AC3E}">
        <p14:creationId xmlns:p14="http://schemas.microsoft.com/office/powerpoint/2010/main" val="338650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data.census.gov/cedsci/"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s://g.page/r/CeQcAmyWUhUZEAI/review" TargetMode="External"/><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www.facebook.com/OSTGlobalSolutions/reviews"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calendly.com/psci-sales/demo-for-psci-ai-ost" TargetMode="External"/><Relationship Id="rId4" Type="http://schemas.openxmlformats.org/officeDocument/2006/relationships/image" Target="../media/image50.png"/></Relationships>
</file>

<file path=ppt/slides/_rels/slide116.xml.rels><?xml version="1.0" encoding="UTF-8" standalone="yes"?>
<Relationships xmlns="http://schemas.openxmlformats.org/package/2006/relationships"><Relationship Id="rId3" Type="http://schemas.openxmlformats.org/officeDocument/2006/relationships/hyperlink" Target="mailto:service@ostglobalsolutions.co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sba.gov/federal-contracting/contracting-assistance-programs/8a-business-development-program" TargetMode="External"/><Relationship Id="rId7" Type="http://schemas.openxmlformats.org/officeDocument/2006/relationships/hyperlink" Target="https://www.sba.gov/document/support-active-mentor-protege-agreements" TargetMode="External"/><Relationship Id="rId2" Type="http://schemas.openxmlformats.org/officeDocument/2006/relationships/hyperlink" Target="http://www.sba.gov/federal-contracting/contracting-guide/types-contracts" TargetMode="External"/><Relationship Id="rId1" Type="http://schemas.openxmlformats.org/officeDocument/2006/relationships/slideLayout" Target="../slideLayouts/slideLayout2.xml"/><Relationship Id="rId6" Type="http://schemas.openxmlformats.org/officeDocument/2006/relationships/hyperlink" Target="http://www.sba.gov/federal-contracting/contracting-assistance-programs/hubzone-program" TargetMode="External"/><Relationship Id="rId5" Type="http://schemas.openxmlformats.org/officeDocument/2006/relationships/hyperlink" Target="http://www.sba.gov/federal-contracting/contracting-assistance-programs/women-owned-small-business-federal-contracting-program" TargetMode="External"/><Relationship Id="rId4" Type="http://schemas.openxmlformats.org/officeDocument/2006/relationships/hyperlink" Target="https://www.sba.gov/federal-contracting/contracting-assistance-programs/service-disabled-veteran-owned-small-businesses-program"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bls.gov/"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8126086" y="2182483"/>
            <a:ext cx="3996906" cy="3214269"/>
          </a:xfrm>
        </p:spPr>
        <p:txBody>
          <a:bodyPr anchor="b">
            <a:noAutofit/>
          </a:bodyPr>
          <a:lstStyle>
            <a:lvl1pPr algn="ctr">
              <a:defRPr sz="6000"/>
            </a:lvl1pPr>
          </a:lstStyle>
          <a:p>
            <a:pPr>
              <a:spcBef>
                <a:spcPts val="600"/>
              </a:spcBef>
            </a:pPr>
            <a:r>
              <a:rPr lang="en-US" sz="4800" dirty="0"/>
              <a:t>Competitive Analysis and Price to Win</a:t>
            </a:r>
            <a:br>
              <a:rPr lang="en-US" sz="4800" dirty="0"/>
            </a:br>
            <a:r>
              <a:rPr lang="en-US" sz="3200" dirty="0"/>
              <a:t>Bid &amp; Proposal Academy Course</a:t>
            </a:r>
            <a:endParaRPr lang="en-US" sz="4800" dirty="0"/>
          </a:p>
        </p:txBody>
      </p:sp>
      <p:sp>
        <p:nvSpPr>
          <p:cNvPr id="4" name="Subtitle 2">
            <a:extLst>
              <a:ext uri="{FF2B5EF4-FFF2-40B4-BE49-F238E27FC236}">
                <a16:creationId xmlns:a16="http://schemas.microsoft.com/office/drawing/2014/main" id="{037E4F65-4483-4D6C-B411-8F746BF8EE75}"/>
              </a:ext>
            </a:extLst>
          </p:cNvPr>
          <p:cNvSpPr txBox="1">
            <a:spLocks/>
          </p:cNvSpPr>
          <p:nvPr/>
        </p:nvSpPr>
        <p:spPr>
          <a:xfrm>
            <a:off x="8430883" y="5969479"/>
            <a:ext cx="3761117" cy="5200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5"/>
              </a:buClr>
              <a:buSzPct val="90000"/>
              <a:buFont typeface="Wingdings" panose="05000000000000000000" pitchFamily="2" charset="2"/>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t>www.ostglobalsolutions.com</a:t>
            </a:r>
          </a:p>
        </p:txBody>
      </p:sp>
    </p:spTree>
    <p:extLst>
      <p:ext uri="{BB962C8B-B14F-4D97-AF65-F5344CB8AC3E}">
        <p14:creationId xmlns:p14="http://schemas.microsoft.com/office/powerpoint/2010/main" val="3134625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207CC6-EAA1-4BFF-A48A-DECAD8972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3">
            <a:extLst>
              <a:ext uri="{FF2B5EF4-FFF2-40B4-BE49-F238E27FC236}">
                <a16:creationId xmlns:a16="http://schemas.microsoft.com/office/drawing/2014/main" id="{B234A3DD-923D-4166-8B19-7DD58990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6">
            <a:extLst>
              <a:ext uri="{FF2B5EF4-FFF2-40B4-BE49-F238E27FC236}">
                <a16:creationId xmlns:a16="http://schemas.microsoft.com/office/drawing/2014/main" id="{F6ACA5AC-3C5D-4994-B40F-FC8349E4D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DEDE40-EF90-4E9A-91AC-A47DDFEC19C0}"/>
              </a:ext>
            </a:extLst>
          </p:cNvPr>
          <p:cNvSpPr>
            <a:spLocks noGrp="1"/>
          </p:cNvSpPr>
          <p:nvPr>
            <p:ph type="title"/>
          </p:nvPr>
        </p:nvSpPr>
        <p:spPr>
          <a:xfrm>
            <a:off x="804671" y="2600324"/>
            <a:ext cx="6405753" cy="3277961"/>
          </a:xfrm>
        </p:spPr>
        <p:txBody>
          <a:bodyPr vert="horz" lIns="91440" tIns="45720" rIns="91440" bIns="45720" rtlCol="0" anchor="t">
            <a:normAutofit/>
          </a:bodyPr>
          <a:lstStyle/>
          <a:p>
            <a:r>
              <a:rPr lang="en-US" sz="5400" kern="1200" dirty="0">
                <a:solidFill>
                  <a:schemeClr val="tx1"/>
                </a:solidFill>
                <a:latin typeface="+mj-lt"/>
                <a:ea typeface="+mj-ea"/>
                <a:cs typeface="+mj-cs"/>
              </a:rPr>
              <a:t>Review the Case Study</a:t>
            </a:r>
          </a:p>
        </p:txBody>
      </p:sp>
      <p:sp>
        <p:nvSpPr>
          <p:cNvPr id="3" name="Content Placeholder 2">
            <a:extLst>
              <a:ext uri="{FF2B5EF4-FFF2-40B4-BE49-F238E27FC236}">
                <a16:creationId xmlns:a16="http://schemas.microsoft.com/office/drawing/2014/main" id="{F021F9BB-027D-482D-BFE5-2EBCB30B2E6C}"/>
              </a:ext>
            </a:extLst>
          </p:cNvPr>
          <p:cNvSpPr>
            <a:spLocks noGrp="1"/>
          </p:cNvSpPr>
          <p:nvPr>
            <p:ph idx="1"/>
          </p:nvPr>
        </p:nvSpPr>
        <p:spPr>
          <a:xfrm>
            <a:off x="804670" y="3661541"/>
            <a:ext cx="4870916" cy="1488528"/>
          </a:xfrm>
        </p:spPr>
        <p:txBody>
          <a:bodyPr vert="horz" lIns="91440" tIns="45720" rIns="91440" bIns="45720" rtlCol="0" anchor="b">
            <a:normAutofit/>
          </a:bodyPr>
          <a:lstStyle/>
          <a:p>
            <a:pPr marL="0" indent="0">
              <a:buNone/>
            </a:pPr>
            <a:r>
              <a:rPr lang="en-US" sz="2400" kern="1200" dirty="0">
                <a:solidFill>
                  <a:schemeClr val="tx1"/>
                </a:solidFill>
                <a:latin typeface="+mn-lt"/>
                <a:ea typeface="+mn-ea"/>
                <a:cs typeface="+mn-cs"/>
              </a:rPr>
              <a:t>What would be the most important questions you would need to answer to win this opportunity from the technical and pricing perspectives?</a:t>
            </a:r>
          </a:p>
        </p:txBody>
      </p:sp>
    </p:spTree>
    <p:extLst>
      <p:ext uri="{BB962C8B-B14F-4D97-AF65-F5344CB8AC3E}">
        <p14:creationId xmlns:p14="http://schemas.microsoft.com/office/powerpoint/2010/main" val="2020362077"/>
      </p:ext>
    </p:extLst>
  </p:cSld>
  <p:clrMapOvr>
    <a:overrideClrMapping bg1="dk1" tx1="lt1" bg2="dk2"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42B8-40AE-4EF8-99AF-022FEF46AE07}"/>
              </a:ext>
            </a:extLst>
          </p:cNvPr>
          <p:cNvSpPr>
            <a:spLocks noGrp="1"/>
          </p:cNvSpPr>
          <p:nvPr>
            <p:ph type="title"/>
          </p:nvPr>
        </p:nvSpPr>
        <p:spPr/>
        <p:txBody>
          <a:bodyPr>
            <a:normAutofit fontScale="90000"/>
          </a:bodyPr>
          <a:lstStyle/>
          <a:p>
            <a:r>
              <a:rPr lang="en-US" dirty="0"/>
              <a:t>Additional Tips Regarding Wrap Rates</a:t>
            </a:r>
          </a:p>
        </p:txBody>
      </p:sp>
      <p:sp>
        <p:nvSpPr>
          <p:cNvPr id="3" name="Content Placeholder 2">
            <a:extLst>
              <a:ext uri="{FF2B5EF4-FFF2-40B4-BE49-F238E27FC236}">
                <a16:creationId xmlns:a16="http://schemas.microsoft.com/office/drawing/2014/main" id="{5B67B229-DF47-4847-ACB5-A4D3EC35D209}"/>
              </a:ext>
            </a:extLst>
          </p:cNvPr>
          <p:cNvSpPr>
            <a:spLocks noGrp="1"/>
          </p:cNvSpPr>
          <p:nvPr>
            <p:ph idx="1"/>
          </p:nvPr>
        </p:nvSpPr>
        <p:spPr>
          <a:xfrm>
            <a:off x="838199" y="1638189"/>
            <a:ext cx="8286947" cy="4854686"/>
          </a:xfrm>
        </p:spPr>
        <p:txBody>
          <a:bodyPr>
            <a:normAutofit fontScale="77500" lnSpcReduction="20000"/>
          </a:bodyPr>
          <a:lstStyle/>
          <a:p>
            <a:r>
              <a:rPr lang="en-US" sz="1600" dirty="0"/>
              <a:t>Consider the calendar year for the salaries you look up; make adjustments as the salaries have been escalating every year and there are inflation/job market factors to consider</a:t>
            </a:r>
          </a:p>
          <a:p>
            <a:r>
              <a:rPr lang="en-US" sz="1600" dirty="0"/>
              <a:t>You may have to consider work allocation in the team as a whole and not just the prime contractor for your PTW – as the contractor may offload some work to lower-rate subs (Your Black Hat findings are important)</a:t>
            </a:r>
          </a:p>
          <a:p>
            <a:r>
              <a:rPr lang="en-US" sz="1600" dirty="0"/>
              <a:t>Learning the composition of a competitor’s wrap rate matters</a:t>
            </a:r>
          </a:p>
          <a:p>
            <a:pPr lvl="1"/>
            <a:r>
              <a:rPr lang="en-US" sz="1400" dirty="0"/>
              <a:t>A company with a lower G&amp;A rate will be taken more seriously than a company with higher G&amp;A but lower overhead rate</a:t>
            </a:r>
          </a:p>
          <a:p>
            <a:pPr lvl="1"/>
            <a:r>
              <a:rPr lang="en-US" sz="1400" dirty="0"/>
              <a:t>Contracting officers don’t take G&amp;A rates over 13% very seriously and may ding the company during analysis even if overall wrap rates are the same</a:t>
            </a:r>
          </a:p>
          <a:p>
            <a:pPr lvl="1"/>
            <a:r>
              <a:rPr lang="en-US" sz="1400" dirty="0"/>
              <a:t>This is a ghosting opportunity for you</a:t>
            </a:r>
          </a:p>
          <a:p>
            <a:r>
              <a:rPr lang="en-US" sz="1600" dirty="0"/>
              <a:t>Indirect rates vary by industry</a:t>
            </a:r>
          </a:p>
          <a:p>
            <a:pPr lvl="1"/>
            <a:r>
              <a:rPr lang="en-US" sz="1400" dirty="0"/>
              <a:t>Examples: Professional, Scientific &amp; Technical (541 NAICS) is 2.4 typical contractor-site multiplier; Administrative and Support (561 NAICS) is 1.8 contractor-site typical multiplier</a:t>
            </a:r>
          </a:p>
          <a:p>
            <a:r>
              <a:rPr lang="en-US" sz="1600" dirty="0"/>
              <a:t>Deriving wrap rates for an Engineering company, for example, is not straight-forward: Research &amp; Development (R&amp;D) wrap rates are typically higher, services wrap rates are lower – need to be able to tease out the rates into different cost pools (R&amp;D will have a higher overhead)</a:t>
            </a:r>
          </a:p>
          <a:p>
            <a:r>
              <a:rPr lang="en-US" sz="1600" dirty="0"/>
              <a:t>Manufacturing wrap rates are toughest to determine (have additional labor costs built in when you are delivering systems)</a:t>
            </a:r>
          </a:p>
          <a:p>
            <a:r>
              <a:rPr lang="en-US" sz="1600" dirty="0"/>
              <a:t>U.S. Census bureau calculates every 5 years industry data useful for deriving a wrap rate for different NAICS codes – use the first three digits of the NAICS code; can find some manufacturing information there; government uses that for fair and reasonable pricing determination. Done in 2017, 2022, then 2027</a:t>
            </a:r>
            <a:r>
              <a:rPr lang="en-US" sz="1500" dirty="0"/>
              <a:t>: </a:t>
            </a:r>
            <a:r>
              <a:rPr lang="en-US" sz="1500" dirty="0">
                <a:hlinkClick r:id="rId3">
                  <a:extLst>
                    <a:ext uri="{A12FA001-AC4F-418D-AE19-62706E023703}">
                      <ahyp:hlinkClr xmlns:ahyp="http://schemas.microsoft.com/office/drawing/2018/hyperlinkcolor" val="tx"/>
                    </a:ext>
                  </a:extLst>
                </a:hlinkClick>
              </a:rPr>
              <a:t>https://data.census.gov/cedsci/</a:t>
            </a:r>
            <a:r>
              <a:rPr lang="en-US" sz="1500" dirty="0"/>
              <a:t>   </a:t>
            </a:r>
          </a:p>
          <a:p>
            <a:r>
              <a:rPr lang="en-US" sz="1600" dirty="0"/>
              <a:t>Services pools are often done at a government location</a:t>
            </a:r>
          </a:p>
          <a:p>
            <a:r>
              <a:rPr lang="en-US" sz="1600" dirty="0"/>
              <a:t>Typical formula used by the government to check reasonableness of wrap rate reduction from contractor site to government site wrap rate:</a:t>
            </a:r>
          </a:p>
          <a:p>
            <a:pPr lvl="1"/>
            <a:r>
              <a:rPr lang="en-US" sz="1400" dirty="0"/>
              <a:t>((multiplier-1)*.67)+1= x </a:t>
            </a:r>
          </a:p>
          <a:p>
            <a:pPr lvl="1"/>
            <a:r>
              <a:rPr lang="en-US" sz="1400" dirty="0"/>
              <a:t>Example: ((2.4-1)*.67)+1=1.9</a:t>
            </a:r>
          </a:p>
        </p:txBody>
      </p:sp>
      <p:sp>
        <p:nvSpPr>
          <p:cNvPr id="4" name="Oval 3">
            <a:extLst>
              <a:ext uri="{FF2B5EF4-FFF2-40B4-BE49-F238E27FC236}">
                <a16:creationId xmlns:a16="http://schemas.microsoft.com/office/drawing/2014/main" id="{0A6E2151-685C-7EF5-688F-08100C899880}"/>
              </a:ext>
            </a:extLst>
          </p:cNvPr>
          <p:cNvSpPr/>
          <p:nvPr/>
        </p:nvSpPr>
        <p:spPr>
          <a:xfrm>
            <a:off x="10141663" y="3129699"/>
            <a:ext cx="1430330" cy="2929529"/>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5" name="Rectangle 4">
            <a:extLst>
              <a:ext uri="{FF2B5EF4-FFF2-40B4-BE49-F238E27FC236}">
                <a16:creationId xmlns:a16="http://schemas.microsoft.com/office/drawing/2014/main" id="{F503F61E-D937-341A-62D4-5CFEDEAF5D60}"/>
              </a:ext>
            </a:extLst>
          </p:cNvPr>
          <p:cNvSpPr/>
          <p:nvPr/>
        </p:nvSpPr>
        <p:spPr>
          <a:xfrm>
            <a:off x="9876787" y="3202426"/>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1. Get Labor Category Descriptions</a:t>
            </a:r>
          </a:p>
        </p:txBody>
      </p:sp>
      <p:sp>
        <p:nvSpPr>
          <p:cNvPr id="6" name="Rectangle 5">
            <a:extLst>
              <a:ext uri="{FF2B5EF4-FFF2-40B4-BE49-F238E27FC236}">
                <a16:creationId xmlns:a16="http://schemas.microsoft.com/office/drawing/2014/main" id="{29523083-791C-0CAF-B8EC-EF06C12D8665}"/>
              </a:ext>
            </a:extLst>
          </p:cNvPr>
          <p:cNvSpPr/>
          <p:nvPr/>
        </p:nvSpPr>
        <p:spPr>
          <a:xfrm>
            <a:off x="9876787" y="3514860"/>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2. Match Labor Categories</a:t>
            </a:r>
          </a:p>
        </p:txBody>
      </p:sp>
      <p:sp>
        <p:nvSpPr>
          <p:cNvPr id="7" name="Rectangle 6">
            <a:extLst>
              <a:ext uri="{FF2B5EF4-FFF2-40B4-BE49-F238E27FC236}">
                <a16:creationId xmlns:a16="http://schemas.microsoft.com/office/drawing/2014/main" id="{DABA00ED-79B8-2DCA-4754-92DE595E2FA0}"/>
              </a:ext>
            </a:extLst>
          </p:cNvPr>
          <p:cNvSpPr/>
          <p:nvPr/>
        </p:nvSpPr>
        <p:spPr>
          <a:xfrm>
            <a:off x="9876787" y="3827294"/>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3. Pull Salary Survey Data</a:t>
            </a:r>
          </a:p>
        </p:txBody>
      </p:sp>
      <p:sp>
        <p:nvSpPr>
          <p:cNvPr id="8" name="Rectangle 7">
            <a:extLst>
              <a:ext uri="{FF2B5EF4-FFF2-40B4-BE49-F238E27FC236}">
                <a16:creationId xmlns:a16="http://schemas.microsoft.com/office/drawing/2014/main" id="{AEFFF03D-6D03-A78F-784F-C0B36CE5C628}"/>
              </a:ext>
            </a:extLst>
          </p:cNvPr>
          <p:cNvSpPr/>
          <p:nvPr/>
        </p:nvSpPr>
        <p:spPr>
          <a:xfrm>
            <a:off x="9876787" y="4143702"/>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4. Select Labor Percentiles</a:t>
            </a:r>
          </a:p>
        </p:txBody>
      </p:sp>
      <p:sp>
        <p:nvSpPr>
          <p:cNvPr id="9" name="Rectangle 8">
            <a:extLst>
              <a:ext uri="{FF2B5EF4-FFF2-40B4-BE49-F238E27FC236}">
                <a16:creationId xmlns:a16="http://schemas.microsoft.com/office/drawing/2014/main" id="{1BAE2443-FFC6-44C5-4DE5-310A8BAE6A6C}"/>
              </a:ext>
            </a:extLst>
          </p:cNvPr>
          <p:cNvSpPr/>
          <p:nvPr/>
        </p:nvSpPr>
        <p:spPr>
          <a:xfrm>
            <a:off x="9877948" y="4779464"/>
            <a:ext cx="1960082" cy="26871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6. Perform Competitors’ Wrap Rate Analysis</a:t>
            </a:r>
          </a:p>
        </p:txBody>
      </p:sp>
      <p:sp>
        <p:nvSpPr>
          <p:cNvPr id="10" name="Rectangle 9">
            <a:extLst>
              <a:ext uri="{FF2B5EF4-FFF2-40B4-BE49-F238E27FC236}">
                <a16:creationId xmlns:a16="http://schemas.microsoft.com/office/drawing/2014/main" id="{ECE1F1EF-6831-02BF-8A97-F400620FF6CC}"/>
              </a:ext>
            </a:extLst>
          </p:cNvPr>
          <p:cNvSpPr/>
          <p:nvPr/>
        </p:nvSpPr>
        <p:spPr>
          <a:xfrm>
            <a:off x="9876787" y="5096829"/>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7. Develop Burdened Rates</a:t>
            </a:r>
          </a:p>
        </p:txBody>
      </p:sp>
      <p:sp>
        <p:nvSpPr>
          <p:cNvPr id="11" name="Rectangle 10">
            <a:extLst>
              <a:ext uri="{FF2B5EF4-FFF2-40B4-BE49-F238E27FC236}">
                <a16:creationId xmlns:a16="http://schemas.microsoft.com/office/drawing/2014/main" id="{3FC100CB-FE4E-5457-725B-2AC91421E742}"/>
              </a:ext>
            </a:extLst>
          </p:cNvPr>
          <p:cNvSpPr/>
          <p:nvPr/>
        </p:nvSpPr>
        <p:spPr>
          <a:xfrm>
            <a:off x="9876787" y="4460109"/>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5. ID Gamed Rates (Throw Away and Protected (Key) </a:t>
            </a:r>
            <a:r>
              <a:rPr lang="en-US" sz="900" dirty="0" err="1"/>
              <a:t>LCats</a:t>
            </a:r>
            <a:r>
              <a:rPr lang="en-US" sz="900" dirty="0"/>
              <a:t>)</a:t>
            </a:r>
          </a:p>
        </p:txBody>
      </p:sp>
      <p:sp>
        <p:nvSpPr>
          <p:cNvPr id="12" name="Rectangle 11">
            <a:extLst>
              <a:ext uri="{FF2B5EF4-FFF2-40B4-BE49-F238E27FC236}">
                <a16:creationId xmlns:a16="http://schemas.microsoft.com/office/drawing/2014/main" id="{400EEB21-04B5-95DE-F124-D83FBDC79E08}"/>
              </a:ext>
            </a:extLst>
          </p:cNvPr>
          <p:cNvSpPr/>
          <p:nvPr/>
        </p:nvSpPr>
        <p:spPr>
          <a:xfrm>
            <a:off x="9876787" y="5409330"/>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8. Verify If Weighted Average Rates Meet Target from PTC</a:t>
            </a:r>
          </a:p>
        </p:txBody>
      </p:sp>
      <p:sp>
        <p:nvSpPr>
          <p:cNvPr id="13" name="Rectangle 12">
            <a:extLst>
              <a:ext uri="{FF2B5EF4-FFF2-40B4-BE49-F238E27FC236}">
                <a16:creationId xmlns:a16="http://schemas.microsoft.com/office/drawing/2014/main" id="{7868600D-5EF2-3E82-7925-A5DDDE072A26}"/>
              </a:ext>
            </a:extLst>
          </p:cNvPr>
          <p:cNvSpPr/>
          <p:nvPr/>
        </p:nvSpPr>
        <p:spPr>
          <a:xfrm>
            <a:off x="9876787" y="5736087"/>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9. Make Adjustments to Meet Target</a:t>
            </a:r>
          </a:p>
        </p:txBody>
      </p:sp>
      <p:sp>
        <p:nvSpPr>
          <p:cNvPr id="14" name="Text Box 7">
            <a:extLst>
              <a:ext uri="{FF2B5EF4-FFF2-40B4-BE49-F238E27FC236}">
                <a16:creationId xmlns:a16="http://schemas.microsoft.com/office/drawing/2014/main" id="{3288AA75-232C-6532-2DFE-7E76B4C6C153}"/>
              </a:ext>
            </a:extLst>
          </p:cNvPr>
          <p:cNvSpPr txBox="1">
            <a:spLocks noChangeArrowheads="1"/>
          </p:cNvSpPr>
          <p:nvPr/>
        </p:nvSpPr>
        <p:spPr bwMode="auto">
          <a:xfrm>
            <a:off x="10729131" y="2180524"/>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15" name="TextBox 14">
            <a:extLst>
              <a:ext uri="{FF2B5EF4-FFF2-40B4-BE49-F238E27FC236}">
                <a16:creationId xmlns:a16="http://schemas.microsoft.com/office/drawing/2014/main" id="{90FAFD4C-4BDA-4B4E-FAD2-08A00D445DE3}"/>
              </a:ext>
            </a:extLst>
          </p:cNvPr>
          <p:cNvSpPr txBox="1"/>
          <p:nvPr/>
        </p:nvSpPr>
        <p:spPr>
          <a:xfrm>
            <a:off x="11113561" y="1825625"/>
            <a:ext cx="774869" cy="369332"/>
          </a:xfrm>
          <a:prstGeom prst="rect">
            <a:avLst/>
          </a:prstGeom>
          <a:noFill/>
        </p:spPr>
        <p:txBody>
          <a:bodyPr wrap="square" rtlCol="0">
            <a:spAutoFit/>
          </a:bodyPr>
          <a:lstStyle/>
          <a:p>
            <a:r>
              <a:rPr lang="en-US" dirty="0"/>
              <a:t>4</a:t>
            </a:r>
          </a:p>
        </p:txBody>
      </p:sp>
      <p:sp>
        <p:nvSpPr>
          <p:cNvPr id="16" name="Text Box 5">
            <a:extLst>
              <a:ext uri="{FF2B5EF4-FFF2-40B4-BE49-F238E27FC236}">
                <a16:creationId xmlns:a16="http://schemas.microsoft.com/office/drawing/2014/main" id="{30ABAAC9-3579-A1B3-FA82-BD2790C17558}"/>
              </a:ext>
            </a:extLst>
          </p:cNvPr>
          <p:cNvSpPr txBox="1">
            <a:spLocks noChangeArrowheads="1"/>
          </p:cNvSpPr>
          <p:nvPr/>
        </p:nvSpPr>
        <p:spPr bwMode="auto">
          <a:xfrm>
            <a:off x="9664459" y="2180524"/>
            <a:ext cx="987273" cy="764918"/>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Solution-Based Cost from PTC</a:t>
            </a:r>
          </a:p>
        </p:txBody>
      </p:sp>
      <p:sp>
        <p:nvSpPr>
          <p:cNvPr id="17" name="TextBox 16">
            <a:extLst>
              <a:ext uri="{FF2B5EF4-FFF2-40B4-BE49-F238E27FC236}">
                <a16:creationId xmlns:a16="http://schemas.microsoft.com/office/drawing/2014/main" id="{E5F758ED-572E-AE6D-7500-87C5826AA483}"/>
              </a:ext>
            </a:extLst>
          </p:cNvPr>
          <p:cNvSpPr txBox="1"/>
          <p:nvPr/>
        </p:nvSpPr>
        <p:spPr>
          <a:xfrm>
            <a:off x="9816727" y="1818051"/>
            <a:ext cx="774869" cy="369332"/>
          </a:xfrm>
          <a:prstGeom prst="rect">
            <a:avLst/>
          </a:prstGeom>
          <a:noFill/>
        </p:spPr>
        <p:txBody>
          <a:bodyPr wrap="square" rtlCol="0">
            <a:spAutoFit/>
          </a:bodyPr>
          <a:lstStyle/>
          <a:p>
            <a:r>
              <a:rPr lang="en-US" dirty="0"/>
              <a:t>3</a:t>
            </a:r>
          </a:p>
        </p:txBody>
      </p:sp>
      <p:sp>
        <p:nvSpPr>
          <p:cNvPr id="18" name="Arc 17">
            <a:extLst>
              <a:ext uri="{FF2B5EF4-FFF2-40B4-BE49-F238E27FC236}">
                <a16:creationId xmlns:a16="http://schemas.microsoft.com/office/drawing/2014/main" id="{98229AE9-FE97-58F0-24FD-F24F2A8D6CC4}"/>
              </a:ext>
            </a:extLst>
          </p:cNvPr>
          <p:cNvSpPr/>
          <p:nvPr/>
        </p:nvSpPr>
        <p:spPr>
          <a:xfrm>
            <a:off x="10116024" y="1970125"/>
            <a:ext cx="1047542" cy="369332"/>
          </a:xfrm>
          <a:prstGeom prst="arc">
            <a:avLst>
              <a:gd name="adj1" fmla="val 10834939"/>
              <a:gd name="adj2" fmla="val 0"/>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4627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3B356-0965-365F-2008-C07941C03D14}"/>
              </a:ext>
            </a:extLst>
          </p:cNvPr>
          <p:cNvSpPr>
            <a:spLocks noGrp="1"/>
          </p:cNvSpPr>
          <p:nvPr>
            <p:ph type="title"/>
          </p:nvPr>
        </p:nvSpPr>
        <p:spPr/>
        <p:txBody>
          <a:bodyPr>
            <a:normAutofit/>
          </a:bodyPr>
          <a:lstStyle/>
          <a:p>
            <a:r>
              <a:rPr lang="en-US" dirty="0"/>
              <a:t>SCA and CBA Wrap Rates</a:t>
            </a:r>
          </a:p>
        </p:txBody>
      </p:sp>
      <p:sp>
        <p:nvSpPr>
          <p:cNvPr id="6" name="Text Placeholder 5">
            <a:extLst>
              <a:ext uri="{FF2B5EF4-FFF2-40B4-BE49-F238E27FC236}">
                <a16:creationId xmlns:a16="http://schemas.microsoft.com/office/drawing/2014/main" id="{8E3BB5B3-8776-2895-AC0F-4107F4287CAB}"/>
              </a:ext>
            </a:extLst>
          </p:cNvPr>
          <p:cNvSpPr>
            <a:spLocks noGrp="1"/>
          </p:cNvSpPr>
          <p:nvPr>
            <p:ph type="body" idx="1"/>
          </p:nvPr>
        </p:nvSpPr>
        <p:spPr>
          <a:xfrm>
            <a:off x="839788" y="1360648"/>
            <a:ext cx="5157787" cy="823912"/>
          </a:xfrm>
        </p:spPr>
        <p:txBody>
          <a:bodyPr/>
          <a:lstStyle/>
          <a:p>
            <a:r>
              <a:rPr lang="en-US" dirty="0"/>
              <a:t>SCA Wrap Rates			</a:t>
            </a:r>
          </a:p>
        </p:txBody>
      </p:sp>
      <p:sp>
        <p:nvSpPr>
          <p:cNvPr id="7" name="Content Placeholder 6">
            <a:extLst>
              <a:ext uri="{FF2B5EF4-FFF2-40B4-BE49-F238E27FC236}">
                <a16:creationId xmlns:a16="http://schemas.microsoft.com/office/drawing/2014/main" id="{A4DAA68B-FA49-4EC8-63F3-7AD2A8625DA4}"/>
              </a:ext>
            </a:extLst>
          </p:cNvPr>
          <p:cNvSpPr>
            <a:spLocks noGrp="1"/>
          </p:cNvSpPr>
          <p:nvPr>
            <p:ph sz="half" idx="2"/>
          </p:nvPr>
        </p:nvSpPr>
        <p:spPr>
          <a:xfrm>
            <a:off x="839788" y="2184560"/>
            <a:ext cx="5510212" cy="3684588"/>
          </a:xfrm>
        </p:spPr>
        <p:txBody>
          <a:bodyPr>
            <a:normAutofit fontScale="25000" lnSpcReduction="20000"/>
          </a:bodyPr>
          <a:lstStyle/>
          <a:p>
            <a:r>
              <a:rPr lang="en-US" sz="4800" dirty="0"/>
              <a:t>Understand the SCA's key provisions and requirements, such as prevailing wage determinations, H&amp;W benefits, and paid leave (see SCA DOL Fact Sheet on SCA and the full text for SCA in Title 41 of the U.S. Code, Sections 6701-6707)</a:t>
            </a:r>
          </a:p>
          <a:p>
            <a:r>
              <a:rPr lang="en-US" sz="4800" dirty="0"/>
              <a:t>Read location-specific Wage Determination (WD) for the conditions for the geographic location of place of performance (POP)</a:t>
            </a:r>
          </a:p>
          <a:p>
            <a:r>
              <a:rPr lang="en-US" sz="4800" dirty="0"/>
              <a:t>The wrap rate may be higher for some low-wage positions than the exempt personnel: someone paid $17/hour with SCA-dictated heath and welfare (H&amp;W) may have a higher effective wrap rate than an exempt employee paid the same wage</a:t>
            </a:r>
          </a:p>
          <a:p>
            <a:r>
              <a:rPr lang="en-US" sz="4800" dirty="0"/>
              <a:t>Obtain the appropriate WD for the contract by visiting the Wage Determinations page on sam.gov and searching for the applicable WD using the contract's geographic location of POP and occupation</a:t>
            </a:r>
          </a:p>
          <a:p>
            <a:r>
              <a:rPr lang="en-US" sz="4800" dirty="0"/>
              <a:t>Carefully review the labor categories specified in the WD and ensure they align with the labor categories included in the contract</a:t>
            </a:r>
          </a:p>
          <a:p>
            <a:r>
              <a:rPr lang="en-US" sz="4800" dirty="0"/>
              <a:t>Examine the H&amp;W benefits required by the SCA and incorporate them into wrap rate calculations; these may vary depending on the specific WD and geographic location</a:t>
            </a:r>
          </a:p>
          <a:p>
            <a:r>
              <a:rPr lang="en-US" sz="4800" dirty="0"/>
              <a:t>Account for the required paid leave and holiday provisions outlined in the SCA, as these can impact the wrap rate</a:t>
            </a:r>
          </a:p>
          <a:p>
            <a:r>
              <a:rPr lang="en-US" sz="4800" dirty="0"/>
              <a:t>In addition to the SCA-mandated H&amp;W benefits, consider any other fringe benefits provided by the competitor that may impact the wrap rate</a:t>
            </a:r>
          </a:p>
          <a:p>
            <a:r>
              <a:rPr lang="en-US" sz="4800" dirty="0"/>
              <a:t>Factor in overtime and shift differentials: Account for any overtime pay rates and shift differentials that may be applicable under the SCA</a:t>
            </a:r>
          </a:p>
        </p:txBody>
      </p:sp>
      <p:sp>
        <p:nvSpPr>
          <p:cNvPr id="8" name="Text Placeholder 7">
            <a:extLst>
              <a:ext uri="{FF2B5EF4-FFF2-40B4-BE49-F238E27FC236}">
                <a16:creationId xmlns:a16="http://schemas.microsoft.com/office/drawing/2014/main" id="{8FBA8A4B-F3AD-7C1F-885C-76786C31835F}"/>
              </a:ext>
            </a:extLst>
          </p:cNvPr>
          <p:cNvSpPr>
            <a:spLocks noGrp="1"/>
          </p:cNvSpPr>
          <p:nvPr>
            <p:ph type="body" sz="quarter" idx="3"/>
          </p:nvPr>
        </p:nvSpPr>
        <p:spPr>
          <a:xfrm>
            <a:off x="6477000" y="1360648"/>
            <a:ext cx="5183188" cy="823912"/>
          </a:xfrm>
        </p:spPr>
        <p:txBody>
          <a:bodyPr/>
          <a:lstStyle/>
          <a:p>
            <a:r>
              <a:rPr lang="en-US" dirty="0"/>
              <a:t>CBA Wrap Rates</a:t>
            </a:r>
          </a:p>
        </p:txBody>
      </p:sp>
      <p:sp>
        <p:nvSpPr>
          <p:cNvPr id="9" name="Content Placeholder 8">
            <a:extLst>
              <a:ext uri="{FF2B5EF4-FFF2-40B4-BE49-F238E27FC236}">
                <a16:creationId xmlns:a16="http://schemas.microsoft.com/office/drawing/2014/main" id="{EC3CAE77-0CA8-CF60-2A27-2074F73FC86C}"/>
              </a:ext>
            </a:extLst>
          </p:cNvPr>
          <p:cNvSpPr>
            <a:spLocks noGrp="1"/>
          </p:cNvSpPr>
          <p:nvPr>
            <p:ph sz="quarter" idx="4"/>
          </p:nvPr>
        </p:nvSpPr>
        <p:spPr>
          <a:xfrm>
            <a:off x="6477000" y="2184560"/>
            <a:ext cx="5183188" cy="3810884"/>
          </a:xfrm>
        </p:spPr>
        <p:txBody>
          <a:bodyPr>
            <a:normAutofit fontScale="25000" lnSpcReduction="20000"/>
          </a:bodyPr>
          <a:lstStyle/>
          <a:p>
            <a:r>
              <a:rPr lang="en-US" sz="4800" dirty="0"/>
              <a:t>CBA wrap rate could be drastically different than cost bands for exempt employees’ wrap rates (typically higher)</a:t>
            </a:r>
          </a:p>
          <a:p>
            <a:r>
              <a:rPr lang="en-US" sz="4800" dirty="0"/>
              <a:t>Thoroughly analyze the CBA to understand its structure, including the various labor categories, wage scales, and any specific provisions that can affect the wrap rate</a:t>
            </a:r>
          </a:p>
          <a:p>
            <a:r>
              <a:rPr lang="en-US" sz="4800" dirty="0"/>
              <a:t>Consider all the conditions in the CBA: ex: workweek, shift differentials, fringe benefits such as health insurance, retirement plans, paid leave, and other employee benefits </a:t>
            </a:r>
          </a:p>
          <a:p>
            <a:r>
              <a:rPr lang="en-US" sz="4800" dirty="0"/>
              <a:t>Account for overtime pay rates, as well as any rules or conditions governing the payment of overtime as specified in the CBA</a:t>
            </a:r>
          </a:p>
          <a:p>
            <a:r>
              <a:rPr lang="en-US" sz="4800" dirty="0"/>
              <a:t>Factor in any predetermined escalation rates or cost-of-living adjustments (COLAs) that are outlined in the CBA, as these can impact labor costs over the life of the contract</a:t>
            </a:r>
          </a:p>
          <a:p>
            <a:r>
              <a:rPr lang="en-US" sz="4800" dirty="0"/>
              <a:t>Account for potential productivity loss due to work stoppages, strikes, or other labor-related disputes that may occur under the CBA</a:t>
            </a:r>
          </a:p>
          <a:p>
            <a:r>
              <a:rPr lang="en-US" sz="4800" dirty="0"/>
              <a:t>Examine historical wrap rates and trends for similar CBAs to gain insight into industry practices and potential cost drivers</a:t>
            </a:r>
          </a:p>
          <a:p>
            <a:endParaRPr lang="en-US" sz="200" dirty="0"/>
          </a:p>
        </p:txBody>
      </p:sp>
    </p:spTree>
    <p:extLst>
      <p:ext uri="{BB962C8B-B14F-4D97-AF65-F5344CB8AC3E}">
        <p14:creationId xmlns:p14="http://schemas.microsoft.com/office/powerpoint/2010/main" val="30295823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B5BB-F19A-428E-9641-17C281C2616A}"/>
              </a:ext>
            </a:extLst>
          </p:cNvPr>
          <p:cNvSpPr>
            <a:spLocks noGrp="1"/>
          </p:cNvSpPr>
          <p:nvPr>
            <p:ph type="title"/>
          </p:nvPr>
        </p:nvSpPr>
        <p:spPr>
          <a:xfrm>
            <a:off x="838199" y="365125"/>
            <a:ext cx="7734301" cy="1041643"/>
          </a:xfrm>
        </p:spPr>
        <p:txBody>
          <a:bodyPr>
            <a:normAutofit fontScale="90000"/>
          </a:bodyPr>
          <a:lstStyle/>
          <a:p>
            <a:r>
              <a:rPr lang="en-US" dirty="0"/>
              <a:t>How Do Specialty Firms Determine Competitor Wrap Rates? </a:t>
            </a:r>
          </a:p>
        </p:txBody>
      </p:sp>
      <p:sp>
        <p:nvSpPr>
          <p:cNvPr id="3" name="Content Placeholder 2">
            <a:extLst>
              <a:ext uri="{FF2B5EF4-FFF2-40B4-BE49-F238E27FC236}">
                <a16:creationId xmlns:a16="http://schemas.microsoft.com/office/drawing/2014/main" id="{7DC5D4DB-7CF2-481F-AA68-CF707181B3D1}"/>
              </a:ext>
            </a:extLst>
          </p:cNvPr>
          <p:cNvSpPr>
            <a:spLocks noGrp="1"/>
          </p:cNvSpPr>
          <p:nvPr>
            <p:ph idx="1"/>
          </p:nvPr>
        </p:nvSpPr>
        <p:spPr>
          <a:xfrm>
            <a:off x="838200" y="1724025"/>
            <a:ext cx="8101396" cy="4667250"/>
          </a:xfrm>
        </p:spPr>
        <p:txBody>
          <a:bodyPr>
            <a:normAutofit fontScale="70000" lnSpcReduction="20000"/>
          </a:bodyPr>
          <a:lstStyle/>
          <a:p>
            <a:r>
              <a:rPr lang="en-US" dirty="0"/>
              <a:t>PTW companies that specialize in deriving detailed wrap rates (with breakouts of fringe, OH, G&amp;A, and fee) normally never do technical and cost proposals (they don’t want to see companies’ proprietary information)</a:t>
            </a:r>
          </a:p>
          <a:p>
            <a:r>
              <a:rPr lang="en-US" dirty="0"/>
              <a:t>They develop and perfect over the years models and algorithms (and libraries) that get populated with available bits of information about the company, and use industry-specific plug numbers for unavailable pieces</a:t>
            </a:r>
          </a:p>
          <a:p>
            <a:pPr lvl="1"/>
            <a:r>
              <a:rPr lang="en-US" dirty="0"/>
              <a:t>For publicly owned companies, they can access tremendous amount of detail for the specific division/facility (401K matching percentage, benefits offered, headcount from projects, layers of leadership, FOIA, etc.)</a:t>
            </a:r>
          </a:p>
          <a:p>
            <a:pPr lvl="1"/>
            <a:r>
              <a:rPr lang="en-US" dirty="0"/>
              <a:t>For privately owned companies, they still collect bits of publicly available data although it’s harder, and combine it with statistics on similar size and type companies </a:t>
            </a:r>
          </a:p>
          <a:p>
            <a:r>
              <a:rPr lang="en-US" dirty="0"/>
              <a:t>To verify how accurate a company may be in calculations of wrap rates, always ask them to calculate your company’s wrap rate first (a “selfie”)</a:t>
            </a:r>
          </a:p>
          <a:p>
            <a:r>
              <a:rPr lang="en-US" dirty="0"/>
              <a:t>Always inquire about how ethical is the company – you can still get in trouble if you purchase information that was obtained unethically (want them to be compliant with the Society of Competitive Intelligence Professionals (SCIP))</a:t>
            </a:r>
          </a:p>
        </p:txBody>
      </p:sp>
      <p:sp>
        <p:nvSpPr>
          <p:cNvPr id="4" name="Oval 3">
            <a:extLst>
              <a:ext uri="{FF2B5EF4-FFF2-40B4-BE49-F238E27FC236}">
                <a16:creationId xmlns:a16="http://schemas.microsoft.com/office/drawing/2014/main" id="{05A9E899-3F2D-BB59-17B7-B700F4341173}"/>
              </a:ext>
            </a:extLst>
          </p:cNvPr>
          <p:cNvSpPr/>
          <p:nvPr/>
        </p:nvSpPr>
        <p:spPr>
          <a:xfrm>
            <a:off x="10141663" y="3129699"/>
            <a:ext cx="1430330" cy="2929529"/>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5" name="Rectangle 4">
            <a:extLst>
              <a:ext uri="{FF2B5EF4-FFF2-40B4-BE49-F238E27FC236}">
                <a16:creationId xmlns:a16="http://schemas.microsoft.com/office/drawing/2014/main" id="{3423387D-87DE-E10A-EE12-4441842D7100}"/>
              </a:ext>
            </a:extLst>
          </p:cNvPr>
          <p:cNvSpPr/>
          <p:nvPr/>
        </p:nvSpPr>
        <p:spPr>
          <a:xfrm>
            <a:off x="9876787" y="3202426"/>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1. Get Labor Category Descriptions</a:t>
            </a:r>
          </a:p>
        </p:txBody>
      </p:sp>
      <p:sp>
        <p:nvSpPr>
          <p:cNvPr id="6" name="Rectangle 5">
            <a:extLst>
              <a:ext uri="{FF2B5EF4-FFF2-40B4-BE49-F238E27FC236}">
                <a16:creationId xmlns:a16="http://schemas.microsoft.com/office/drawing/2014/main" id="{25DD1174-90D5-2B5F-CED8-57C2174CB6EE}"/>
              </a:ext>
            </a:extLst>
          </p:cNvPr>
          <p:cNvSpPr/>
          <p:nvPr/>
        </p:nvSpPr>
        <p:spPr>
          <a:xfrm>
            <a:off x="9876787" y="3514860"/>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2. Match Labor Categories</a:t>
            </a:r>
          </a:p>
        </p:txBody>
      </p:sp>
      <p:sp>
        <p:nvSpPr>
          <p:cNvPr id="7" name="Rectangle 6">
            <a:extLst>
              <a:ext uri="{FF2B5EF4-FFF2-40B4-BE49-F238E27FC236}">
                <a16:creationId xmlns:a16="http://schemas.microsoft.com/office/drawing/2014/main" id="{694FE45A-0AC5-2861-19AC-D806976725DA}"/>
              </a:ext>
            </a:extLst>
          </p:cNvPr>
          <p:cNvSpPr/>
          <p:nvPr/>
        </p:nvSpPr>
        <p:spPr>
          <a:xfrm>
            <a:off x="9876787" y="3827294"/>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3. Pull Salary Survey Data</a:t>
            </a:r>
          </a:p>
        </p:txBody>
      </p:sp>
      <p:sp>
        <p:nvSpPr>
          <p:cNvPr id="8" name="Rectangle 7">
            <a:extLst>
              <a:ext uri="{FF2B5EF4-FFF2-40B4-BE49-F238E27FC236}">
                <a16:creationId xmlns:a16="http://schemas.microsoft.com/office/drawing/2014/main" id="{926076C8-4576-7308-C8A4-57CEA62D2F3C}"/>
              </a:ext>
            </a:extLst>
          </p:cNvPr>
          <p:cNvSpPr/>
          <p:nvPr/>
        </p:nvSpPr>
        <p:spPr>
          <a:xfrm>
            <a:off x="9876787" y="4143702"/>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4. Select Labor Percentiles</a:t>
            </a:r>
          </a:p>
        </p:txBody>
      </p:sp>
      <p:sp>
        <p:nvSpPr>
          <p:cNvPr id="9" name="Rectangle 8">
            <a:extLst>
              <a:ext uri="{FF2B5EF4-FFF2-40B4-BE49-F238E27FC236}">
                <a16:creationId xmlns:a16="http://schemas.microsoft.com/office/drawing/2014/main" id="{2194E14B-70E1-3F83-7385-7C67512924D2}"/>
              </a:ext>
            </a:extLst>
          </p:cNvPr>
          <p:cNvSpPr/>
          <p:nvPr/>
        </p:nvSpPr>
        <p:spPr>
          <a:xfrm>
            <a:off x="9877948" y="4779464"/>
            <a:ext cx="1960082" cy="26871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6. Perform Competitors’ Wrap Rate Analysis</a:t>
            </a:r>
          </a:p>
        </p:txBody>
      </p:sp>
      <p:sp>
        <p:nvSpPr>
          <p:cNvPr id="10" name="Rectangle 9">
            <a:extLst>
              <a:ext uri="{FF2B5EF4-FFF2-40B4-BE49-F238E27FC236}">
                <a16:creationId xmlns:a16="http://schemas.microsoft.com/office/drawing/2014/main" id="{5A6829EC-28ED-1763-25FF-63BD4DEF3A10}"/>
              </a:ext>
            </a:extLst>
          </p:cNvPr>
          <p:cNvSpPr/>
          <p:nvPr/>
        </p:nvSpPr>
        <p:spPr>
          <a:xfrm>
            <a:off x="9876787" y="5096829"/>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7. Develop Burdened Rates</a:t>
            </a:r>
          </a:p>
        </p:txBody>
      </p:sp>
      <p:sp>
        <p:nvSpPr>
          <p:cNvPr id="11" name="Rectangle 10">
            <a:extLst>
              <a:ext uri="{FF2B5EF4-FFF2-40B4-BE49-F238E27FC236}">
                <a16:creationId xmlns:a16="http://schemas.microsoft.com/office/drawing/2014/main" id="{7793A046-0E3E-51C5-4F83-64CE3B542108}"/>
              </a:ext>
            </a:extLst>
          </p:cNvPr>
          <p:cNvSpPr/>
          <p:nvPr/>
        </p:nvSpPr>
        <p:spPr>
          <a:xfrm>
            <a:off x="9876787" y="4460109"/>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5. ID Gamed Rates (Throw Away and Protected (Key) </a:t>
            </a:r>
            <a:r>
              <a:rPr lang="en-US" sz="900" dirty="0" err="1"/>
              <a:t>LCats</a:t>
            </a:r>
            <a:r>
              <a:rPr lang="en-US" sz="900" dirty="0"/>
              <a:t>)</a:t>
            </a:r>
          </a:p>
        </p:txBody>
      </p:sp>
      <p:sp>
        <p:nvSpPr>
          <p:cNvPr id="12" name="Rectangle 11">
            <a:extLst>
              <a:ext uri="{FF2B5EF4-FFF2-40B4-BE49-F238E27FC236}">
                <a16:creationId xmlns:a16="http://schemas.microsoft.com/office/drawing/2014/main" id="{ECAD48F0-E4DC-0839-0E2E-20235FA02149}"/>
              </a:ext>
            </a:extLst>
          </p:cNvPr>
          <p:cNvSpPr/>
          <p:nvPr/>
        </p:nvSpPr>
        <p:spPr>
          <a:xfrm>
            <a:off x="9876787" y="5409330"/>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8. Verify If Weighted Average Rates Meet Target from PTC</a:t>
            </a:r>
          </a:p>
        </p:txBody>
      </p:sp>
      <p:sp>
        <p:nvSpPr>
          <p:cNvPr id="13" name="Rectangle 12">
            <a:extLst>
              <a:ext uri="{FF2B5EF4-FFF2-40B4-BE49-F238E27FC236}">
                <a16:creationId xmlns:a16="http://schemas.microsoft.com/office/drawing/2014/main" id="{2790277B-8578-1456-9819-ACB27D0DA700}"/>
              </a:ext>
            </a:extLst>
          </p:cNvPr>
          <p:cNvSpPr/>
          <p:nvPr/>
        </p:nvSpPr>
        <p:spPr>
          <a:xfrm>
            <a:off x="9876787" y="5736087"/>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9. Make Adjustments to Meet Target</a:t>
            </a:r>
          </a:p>
        </p:txBody>
      </p:sp>
      <p:sp>
        <p:nvSpPr>
          <p:cNvPr id="14" name="Text Box 7">
            <a:extLst>
              <a:ext uri="{FF2B5EF4-FFF2-40B4-BE49-F238E27FC236}">
                <a16:creationId xmlns:a16="http://schemas.microsoft.com/office/drawing/2014/main" id="{45C205E6-D043-3428-9E53-A11A9CAF4D39}"/>
              </a:ext>
            </a:extLst>
          </p:cNvPr>
          <p:cNvSpPr txBox="1">
            <a:spLocks noChangeArrowheads="1"/>
          </p:cNvSpPr>
          <p:nvPr/>
        </p:nvSpPr>
        <p:spPr bwMode="auto">
          <a:xfrm>
            <a:off x="10729131" y="2180524"/>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15" name="TextBox 14">
            <a:extLst>
              <a:ext uri="{FF2B5EF4-FFF2-40B4-BE49-F238E27FC236}">
                <a16:creationId xmlns:a16="http://schemas.microsoft.com/office/drawing/2014/main" id="{B27F363E-FCDF-88E1-9508-C1B780945F1C}"/>
              </a:ext>
            </a:extLst>
          </p:cNvPr>
          <p:cNvSpPr txBox="1"/>
          <p:nvPr/>
        </p:nvSpPr>
        <p:spPr>
          <a:xfrm>
            <a:off x="11113561" y="1825625"/>
            <a:ext cx="774869" cy="369332"/>
          </a:xfrm>
          <a:prstGeom prst="rect">
            <a:avLst/>
          </a:prstGeom>
          <a:noFill/>
        </p:spPr>
        <p:txBody>
          <a:bodyPr wrap="square" rtlCol="0">
            <a:spAutoFit/>
          </a:bodyPr>
          <a:lstStyle/>
          <a:p>
            <a:r>
              <a:rPr lang="en-US" dirty="0"/>
              <a:t>4</a:t>
            </a:r>
          </a:p>
        </p:txBody>
      </p:sp>
      <p:sp>
        <p:nvSpPr>
          <p:cNvPr id="16" name="Text Box 5">
            <a:extLst>
              <a:ext uri="{FF2B5EF4-FFF2-40B4-BE49-F238E27FC236}">
                <a16:creationId xmlns:a16="http://schemas.microsoft.com/office/drawing/2014/main" id="{CC5A182E-F520-BBDD-4F73-4CB46D8A176F}"/>
              </a:ext>
            </a:extLst>
          </p:cNvPr>
          <p:cNvSpPr txBox="1">
            <a:spLocks noChangeArrowheads="1"/>
          </p:cNvSpPr>
          <p:nvPr/>
        </p:nvSpPr>
        <p:spPr bwMode="auto">
          <a:xfrm>
            <a:off x="9664459" y="2180524"/>
            <a:ext cx="987273" cy="764918"/>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Solution-Based Cost from PTC</a:t>
            </a:r>
          </a:p>
        </p:txBody>
      </p:sp>
      <p:sp>
        <p:nvSpPr>
          <p:cNvPr id="17" name="TextBox 16">
            <a:extLst>
              <a:ext uri="{FF2B5EF4-FFF2-40B4-BE49-F238E27FC236}">
                <a16:creationId xmlns:a16="http://schemas.microsoft.com/office/drawing/2014/main" id="{8AED0EC0-7443-A41C-60ED-EAD3034411F7}"/>
              </a:ext>
            </a:extLst>
          </p:cNvPr>
          <p:cNvSpPr txBox="1"/>
          <p:nvPr/>
        </p:nvSpPr>
        <p:spPr>
          <a:xfrm>
            <a:off x="9816727" y="1818051"/>
            <a:ext cx="774869" cy="369332"/>
          </a:xfrm>
          <a:prstGeom prst="rect">
            <a:avLst/>
          </a:prstGeom>
          <a:noFill/>
        </p:spPr>
        <p:txBody>
          <a:bodyPr wrap="square" rtlCol="0">
            <a:spAutoFit/>
          </a:bodyPr>
          <a:lstStyle/>
          <a:p>
            <a:r>
              <a:rPr lang="en-US" dirty="0"/>
              <a:t>3</a:t>
            </a:r>
          </a:p>
        </p:txBody>
      </p:sp>
      <p:sp>
        <p:nvSpPr>
          <p:cNvPr id="18" name="Arc 17">
            <a:extLst>
              <a:ext uri="{FF2B5EF4-FFF2-40B4-BE49-F238E27FC236}">
                <a16:creationId xmlns:a16="http://schemas.microsoft.com/office/drawing/2014/main" id="{51EBD366-B446-2C5F-9609-B23885A290C2}"/>
              </a:ext>
            </a:extLst>
          </p:cNvPr>
          <p:cNvSpPr/>
          <p:nvPr/>
        </p:nvSpPr>
        <p:spPr>
          <a:xfrm>
            <a:off x="10116024" y="1970125"/>
            <a:ext cx="1047542" cy="369332"/>
          </a:xfrm>
          <a:prstGeom prst="arc">
            <a:avLst>
              <a:gd name="adj1" fmla="val 10834939"/>
              <a:gd name="adj2" fmla="val 0"/>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7441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5225E-9000-4A67-A2E1-C338C3002DC1}"/>
              </a:ext>
            </a:extLst>
          </p:cNvPr>
          <p:cNvSpPr>
            <a:spLocks noGrp="1"/>
          </p:cNvSpPr>
          <p:nvPr>
            <p:ph type="title"/>
          </p:nvPr>
        </p:nvSpPr>
        <p:spPr>
          <a:xfrm>
            <a:off x="500321" y="204048"/>
            <a:ext cx="8436290" cy="1041643"/>
          </a:xfrm>
        </p:spPr>
        <p:txBody>
          <a:bodyPr>
            <a:noAutofit/>
          </a:bodyPr>
          <a:lstStyle/>
          <a:p>
            <a:r>
              <a:rPr lang="en-US" sz="3200" dirty="0"/>
              <a:t>Examples of Outputs of a Labor and Wrap Rate Analysis (Depending on What Data is Available)</a:t>
            </a:r>
          </a:p>
        </p:txBody>
      </p:sp>
      <p:pic>
        <p:nvPicPr>
          <p:cNvPr id="6" name="Picture 5">
            <a:extLst>
              <a:ext uri="{FF2B5EF4-FFF2-40B4-BE49-F238E27FC236}">
                <a16:creationId xmlns:a16="http://schemas.microsoft.com/office/drawing/2014/main" id="{A262C6E5-07BA-43FB-AAE3-E0242BDC6B2B}"/>
              </a:ext>
            </a:extLst>
          </p:cNvPr>
          <p:cNvPicPr>
            <a:picLocks noChangeAspect="1"/>
          </p:cNvPicPr>
          <p:nvPr/>
        </p:nvPicPr>
        <p:blipFill>
          <a:blip r:embed="rId2"/>
          <a:stretch>
            <a:fillRect/>
          </a:stretch>
        </p:blipFill>
        <p:spPr>
          <a:xfrm>
            <a:off x="399392" y="4870404"/>
            <a:ext cx="4677105" cy="1408404"/>
          </a:xfrm>
          <a:prstGeom prst="rect">
            <a:avLst/>
          </a:prstGeom>
        </p:spPr>
      </p:pic>
      <p:sp>
        <p:nvSpPr>
          <p:cNvPr id="9" name="TextBox 8">
            <a:extLst>
              <a:ext uri="{FF2B5EF4-FFF2-40B4-BE49-F238E27FC236}">
                <a16:creationId xmlns:a16="http://schemas.microsoft.com/office/drawing/2014/main" id="{45389395-78CD-4186-ADB9-8C83F8B69D45}"/>
              </a:ext>
            </a:extLst>
          </p:cNvPr>
          <p:cNvSpPr txBox="1"/>
          <p:nvPr/>
        </p:nvSpPr>
        <p:spPr>
          <a:xfrm>
            <a:off x="7048270" y="4066716"/>
            <a:ext cx="4804526" cy="646331"/>
          </a:xfrm>
          <a:prstGeom prst="rect">
            <a:avLst/>
          </a:prstGeom>
          <a:noFill/>
        </p:spPr>
        <p:txBody>
          <a:bodyPr wrap="square" rtlCol="0">
            <a:spAutoFit/>
          </a:bodyPr>
          <a:lstStyle/>
          <a:p>
            <a:r>
              <a:rPr lang="en-US" b="1" dirty="0"/>
              <a:t>Always document key assumptions made, analytical process used</a:t>
            </a:r>
          </a:p>
        </p:txBody>
      </p:sp>
      <p:pic>
        <p:nvPicPr>
          <p:cNvPr id="14" name="Picture 13">
            <a:extLst>
              <a:ext uri="{FF2B5EF4-FFF2-40B4-BE49-F238E27FC236}">
                <a16:creationId xmlns:a16="http://schemas.microsoft.com/office/drawing/2014/main" id="{789490C0-EE92-4877-A40B-7B918A747857}"/>
              </a:ext>
            </a:extLst>
          </p:cNvPr>
          <p:cNvPicPr>
            <a:picLocks noChangeAspect="1"/>
          </p:cNvPicPr>
          <p:nvPr/>
        </p:nvPicPr>
        <p:blipFill>
          <a:blip r:embed="rId3"/>
          <a:stretch>
            <a:fillRect/>
          </a:stretch>
        </p:blipFill>
        <p:spPr>
          <a:xfrm>
            <a:off x="6877047" y="4852285"/>
            <a:ext cx="4975749" cy="1586731"/>
          </a:xfrm>
          <a:prstGeom prst="rect">
            <a:avLst/>
          </a:prstGeom>
        </p:spPr>
      </p:pic>
      <p:graphicFrame>
        <p:nvGraphicFramePr>
          <p:cNvPr id="16" name="Table 15">
            <a:extLst>
              <a:ext uri="{FF2B5EF4-FFF2-40B4-BE49-F238E27FC236}">
                <a16:creationId xmlns:a16="http://schemas.microsoft.com/office/drawing/2014/main" id="{78208339-0677-43EA-9EAB-0BEBA7DEC287}"/>
              </a:ext>
            </a:extLst>
          </p:cNvPr>
          <p:cNvGraphicFramePr>
            <a:graphicFrameLocks noGrp="1"/>
          </p:cNvGraphicFramePr>
          <p:nvPr/>
        </p:nvGraphicFramePr>
        <p:xfrm>
          <a:off x="399392" y="1935740"/>
          <a:ext cx="11456947" cy="2026920"/>
        </p:xfrm>
        <a:graphic>
          <a:graphicData uri="http://schemas.openxmlformats.org/drawingml/2006/table">
            <a:tbl>
              <a:tblPr firstRow="1" bandRow="1">
                <a:tableStyleId>{5C22544A-7EE6-4342-B048-85BDC9FD1C3A}</a:tableStyleId>
              </a:tblPr>
              <a:tblGrid>
                <a:gridCol w="1500752">
                  <a:extLst>
                    <a:ext uri="{9D8B030D-6E8A-4147-A177-3AD203B41FA5}">
                      <a16:colId xmlns:a16="http://schemas.microsoft.com/office/drawing/2014/main" val="4228171959"/>
                    </a:ext>
                  </a:extLst>
                </a:gridCol>
                <a:gridCol w="844701">
                  <a:extLst>
                    <a:ext uri="{9D8B030D-6E8A-4147-A177-3AD203B41FA5}">
                      <a16:colId xmlns:a16="http://schemas.microsoft.com/office/drawing/2014/main" val="4141454225"/>
                    </a:ext>
                  </a:extLst>
                </a:gridCol>
                <a:gridCol w="641971">
                  <a:extLst>
                    <a:ext uri="{9D8B030D-6E8A-4147-A177-3AD203B41FA5}">
                      <a16:colId xmlns:a16="http://schemas.microsoft.com/office/drawing/2014/main" val="3830655188"/>
                    </a:ext>
                  </a:extLst>
                </a:gridCol>
                <a:gridCol w="844701">
                  <a:extLst>
                    <a:ext uri="{9D8B030D-6E8A-4147-A177-3AD203B41FA5}">
                      <a16:colId xmlns:a16="http://schemas.microsoft.com/office/drawing/2014/main" val="1849426445"/>
                    </a:ext>
                  </a:extLst>
                </a:gridCol>
                <a:gridCol w="833436">
                  <a:extLst>
                    <a:ext uri="{9D8B030D-6E8A-4147-A177-3AD203B41FA5}">
                      <a16:colId xmlns:a16="http://schemas.microsoft.com/office/drawing/2014/main" val="558323952"/>
                    </a:ext>
                  </a:extLst>
                </a:gridCol>
                <a:gridCol w="1869603">
                  <a:extLst>
                    <a:ext uri="{9D8B030D-6E8A-4147-A177-3AD203B41FA5}">
                      <a16:colId xmlns:a16="http://schemas.microsoft.com/office/drawing/2014/main" val="2086874751"/>
                    </a:ext>
                  </a:extLst>
                </a:gridCol>
                <a:gridCol w="630709">
                  <a:extLst>
                    <a:ext uri="{9D8B030D-6E8A-4147-A177-3AD203B41FA5}">
                      <a16:colId xmlns:a16="http://schemas.microsoft.com/office/drawing/2014/main" val="1108365357"/>
                    </a:ext>
                  </a:extLst>
                </a:gridCol>
                <a:gridCol w="641971">
                  <a:extLst>
                    <a:ext uri="{9D8B030D-6E8A-4147-A177-3AD203B41FA5}">
                      <a16:colId xmlns:a16="http://schemas.microsoft.com/office/drawing/2014/main" val="4219658178"/>
                    </a:ext>
                  </a:extLst>
                </a:gridCol>
                <a:gridCol w="641970">
                  <a:extLst>
                    <a:ext uri="{9D8B030D-6E8A-4147-A177-3AD203B41FA5}">
                      <a16:colId xmlns:a16="http://schemas.microsoft.com/office/drawing/2014/main" val="2483612689"/>
                    </a:ext>
                  </a:extLst>
                </a:gridCol>
                <a:gridCol w="619446">
                  <a:extLst>
                    <a:ext uri="{9D8B030D-6E8A-4147-A177-3AD203B41FA5}">
                      <a16:colId xmlns:a16="http://schemas.microsoft.com/office/drawing/2014/main" val="1265401257"/>
                    </a:ext>
                  </a:extLst>
                </a:gridCol>
                <a:gridCol w="625081">
                  <a:extLst>
                    <a:ext uri="{9D8B030D-6E8A-4147-A177-3AD203B41FA5}">
                      <a16:colId xmlns:a16="http://schemas.microsoft.com/office/drawing/2014/main" val="3084414312"/>
                    </a:ext>
                  </a:extLst>
                </a:gridCol>
                <a:gridCol w="942129">
                  <a:extLst>
                    <a:ext uri="{9D8B030D-6E8A-4147-A177-3AD203B41FA5}">
                      <a16:colId xmlns:a16="http://schemas.microsoft.com/office/drawing/2014/main" val="1917924189"/>
                    </a:ext>
                  </a:extLst>
                </a:gridCol>
                <a:gridCol w="820477">
                  <a:extLst>
                    <a:ext uri="{9D8B030D-6E8A-4147-A177-3AD203B41FA5}">
                      <a16:colId xmlns:a16="http://schemas.microsoft.com/office/drawing/2014/main" val="1433421776"/>
                    </a:ext>
                  </a:extLst>
                </a:gridCol>
              </a:tblGrid>
              <a:tr h="370840">
                <a:tc gridSpan="3">
                  <a:txBody>
                    <a:bodyPr/>
                    <a:lstStyle/>
                    <a:p>
                      <a:r>
                        <a:rPr lang="en-US" sz="1200" dirty="0"/>
                        <a:t>Contract Labor Cats and Loaded Rates</a:t>
                      </a:r>
                    </a:p>
                  </a:txBody>
                  <a:tcPr/>
                </a:tc>
                <a:tc hMerge="1">
                  <a:txBody>
                    <a:bodyPr/>
                    <a:lstStyle/>
                    <a:p>
                      <a:endParaRPr lang="en-US" dirty="0"/>
                    </a:p>
                  </a:txBody>
                  <a:tcPr/>
                </a:tc>
                <a:tc hMerge="1">
                  <a:txBody>
                    <a:bodyPr/>
                    <a:lstStyle/>
                    <a:p>
                      <a:endParaRPr lang="en-US" dirty="0"/>
                    </a:p>
                  </a:txBody>
                  <a:tcPr/>
                </a:tc>
                <a:tc gridSpan="2">
                  <a:txBody>
                    <a:bodyPr/>
                    <a:lstStyle/>
                    <a:p>
                      <a:r>
                        <a:rPr lang="en-US" sz="1200" dirty="0"/>
                        <a:t>Salary Adjusted for Calendar Year</a:t>
                      </a:r>
                    </a:p>
                  </a:txBody>
                  <a:tcPr/>
                </a:tc>
                <a:tc hMerge="1">
                  <a:txBody>
                    <a:bodyPr/>
                    <a:lstStyle/>
                    <a:p>
                      <a:endParaRPr lang="en-US" dirty="0"/>
                    </a:p>
                  </a:txBody>
                  <a:tcPr/>
                </a:tc>
                <a:tc gridSpan="6">
                  <a:txBody>
                    <a:bodyPr/>
                    <a:lstStyle/>
                    <a:p>
                      <a:r>
                        <a:rPr lang="en-US" sz="1200" dirty="0"/>
                        <a:t>Salaries from Competitor Verified Through Additional Sources, Including Job Boards</a:t>
                      </a:r>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gridSpan="2">
                  <a:txBody>
                    <a:bodyPr/>
                    <a:lstStyle/>
                    <a:p>
                      <a:r>
                        <a:rPr lang="en-US" sz="1200" dirty="0"/>
                        <a:t>Wrap Rates</a:t>
                      </a:r>
                    </a:p>
                  </a:txBody>
                  <a:tcPr/>
                </a:tc>
                <a:tc hMerge="1">
                  <a:txBody>
                    <a:bodyPr/>
                    <a:lstStyle/>
                    <a:p>
                      <a:endParaRPr lang="en-US" sz="1200" dirty="0"/>
                    </a:p>
                  </a:txBody>
                  <a:tcPr/>
                </a:tc>
                <a:extLst>
                  <a:ext uri="{0D108BD9-81ED-4DB2-BD59-A6C34878D82A}">
                    <a16:rowId xmlns:a16="http://schemas.microsoft.com/office/drawing/2014/main" val="1462964317"/>
                  </a:ext>
                </a:extLst>
              </a:tr>
              <a:tr h="370840">
                <a:tc>
                  <a:txBody>
                    <a:bodyPr/>
                    <a:lstStyle/>
                    <a:p>
                      <a:r>
                        <a:rPr lang="en-US" sz="1200" dirty="0"/>
                        <a:t>Labor Category</a:t>
                      </a:r>
                    </a:p>
                  </a:txBody>
                  <a:tcPr/>
                </a:tc>
                <a:tc>
                  <a:txBody>
                    <a:bodyPr/>
                    <a:lstStyle/>
                    <a:p>
                      <a:r>
                        <a:rPr lang="en-US" sz="1200" dirty="0"/>
                        <a:t>Govt Site</a:t>
                      </a:r>
                    </a:p>
                  </a:txBody>
                  <a:tcPr/>
                </a:tc>
                <a:tc>
                  <a:txBody>
                    <a:bodyPr/>
                    <a:lstStyle/>
                    <a:p>
                      <a:r>
                        <a:rPr lang="en-US" sz="1200" dirty="0"/>
                        <a:t>Contr. Site</a:t>
                      </a:r>
                    </a:p>
                  </a:txBody>
                  <a:tcPr/>
                </a:tc>
                <a:tc>
                  <a:txBody>
                    <a:bodyPr/>
                    <a:lstStyle/>
                    <a:p>
                      <a:r>
                        <a:rPr lang="en-US" sz="1200" dirty="0"/>
                        <a:t>Base Salary</a:t>
                      </a:r>
                    </a:p>
                  </a:txBody>
                  <a:tcPr/>
                </a:tc>
                <a:tc>
                  <a:txBody>
                    <a:bodyPr/>
                    <a:lstStyle/>
                    <a:p>
                      <a:r>
                        <a:rPr lang="en-US" sz="1200" dirty="0"/>
                        <a:t>Escalated Salary</a:t>
                      </a:r>
                    </a:p>
                  </a:txBody>
                  <a:tcPr/>
                </a:tc>
                <a:tc>
                  <a:txBody>
                    <a:bodyPr/>
                    <a:lstStyle/>
                    <a:p>
                      <a:r>
                        <a:rPr lang="en-US" sz="1200" dirty="0"/>
                        <a:t>Competitor Job Description</a:t>
                      </a:r>
                    </a:p>
                  </a:txBody>
                  <a:tcPr/>
                </a:tc>
                <a:tc>
                  <a:txBody>
                    <a:bodyPr/>
                    <a:lstStyle/>
                    <a:p>
                      <a:r>
                        <a:rPr lang="en-US" sz="1200" dirty="0"/>
                        <a:t>10</a:t>
                      </a:r>
                      <a:r>
                        <a:rPr lang="en-US" sz="1200" baseline="30000" dirty="0"/>
                        <a:t>th</a:t>
                      </a:r>
                      <a:r>
                        <a:rPr lang="en-US" sz="1200" dirty="0"/>
                        <a:t>%</a:t>
                      </a:r>
                    </a:p>
                  </a:txBody>
                  <a:tcPr/>
                </a:tc>
                <a:tc>
                  <a:txBody>
                    <a:bodyPr/>
                    <a:lstStyle/>
                    <a:p>
                      <a:r>
                        <a:rPr lang="en-US" sz="1200" dirty="0"/>
                        <a:t>25</a:t>
                      </a:r>
                      <a:r>
                        <a:rPr lang="en-US" sz="1200" baseline="30000" dirty="0"/>
                        <a:t>th</a:t>
                      </a:r>
                      <a:r>
                        <a:rPr lang="en-US" sz="1200" dirty="0"/>
                        <a:t>% </a:t>
                      </a:r>
                    </a:p>
                  </a:txBody>
                  <a:tcPr/>
                </a:tc>
                <a:tc>
                  <a:txBody>
                    <a:bodyPr/>
                    <a:lstStyle/>
                    <a:p>
                      <a:r>
                        <a:rPr lang="en-US" sz="1200" dirty="0"/>
                        <a:t>50</a:t>
                      </a:r>
                      <a:r>
                        <a:rPr lang="en-US" sz="1200" baseline="30000" dirty="0"/>
                        <a:t>th</a:t>
                      </a:r>
                      <a:r>
                        <a:rPr lang="en-US" sz="1200" dirty="0"/>
                        <a:t>% </a:t>
                      </a:r>
                    </a:p>
                  </a:txBody>
                  <a:tcPr/>
                </a:tc>
                <a:tc>
                  <a:txBody>
                    <a:bodyPr/>
                    <a:lstStyle/>
                    <a:p>
                      <a:r>
                        <a:rPr lang="en-US" sz="1200" dirty="0"/>
                        <a:t>75</a:t>
                      </a:r>
                      <a:r>
                        <a:rPr lang="en-US" sz="1200" baseline="30000" dirty="0"/>
                        <a:t>th</a:t>
                      </a:r>
                      <a:r>
                        <a:rPr lang="en-US" sz="1200" dirty="0"/>
                        <a:t>% </a:t>
                      </a:r>
                    </a:p>
                  </a:txBody>
                  <a:tcPr/>
                </a:tc>
                <a:tc>
                  <a:txBody>
                    <a:bodyPr/>
                    <a:lstStyle/>
                    <a:p>
                      <a:r>
                        <a:rPr lang="en-US" sz="1200" dirty="0"/>
                        <a:t>90</a:t>
                      </a:r>
                      <a:r>
                        <a:rPr lang="en-US" sz="1200" baseline="30000" dirty="0"/>
                        <a:t>th</a:t>
                      </a:r>
                      <a:r>
                        <a:rPr lang="en-US" sz="1200" dirty="0"/>
                        <a:t>%</a:t>
                      </a:r>
                    </a:p>
                  </a:txBody>
                  <a:tcPr/>
                </a:tc>
                <a:tc>
                  <a:txBody>
                    <a:bodyPr/>
                    <a:lstStyle/>
                    <a:p>
                      <a:r>
                        <a:rPr lang="en-US" sz="1200" dirty="0"/>
                        <a:t>Govt Site Wrap</a:t>
                      </a:r>
                    </a:p>
                  </a:txBody>
                  <a:tcPr/>
                </a:tc>
                <a:tc>
                  <a:txBody>
                    <a:bodyPr/>
                    <a:lstStyle/>
                    <a:p>
                      <a:r>
                        <a:rPr lang="en-US" sz="1200" dirty="0"/>
                        <a:t>Contr. Site Wrap</a:t>
                      </a:r>
                    </a:p>
                  </a:txBody>
                  <a:tcPr/>
                </a:tc>
                <a:extLst>
                  <a:ext uri="{0D108BD9-81ED-4DB2-BD59-A6C34878D82A}">
                    <a16:rowId xmlns:a16="http://schemas.microsoft.com/office/drawing/2014/main" val="1608502508"/>
                  </a:ext>
                </a:extLst>
              </a:tr>
              <a:tr h="370840">
                <a:tc>
                  <a:txBody>
                    <a:bodyPr/>
                    <a:lstStyle/>
                    <a:p>
                      <a:r>
                        <a:rPr lang="en-US" sz="900" dirty="0"/>
                        <a:t>Program Manager</a:t>
                      </a:r>
                    </a:p>
                  </a:txBody>
                  <a:tcPr/>
                </a:tc>
                <a:tc>
                  <a:txBody>
                    <a:bodyPr/>
                    <a:lstStyle/>
                    <a:p>
                      <a:r>
                        <a:rPr lang="en-US" sz="900" dirty="0"/>
                        <a:t>$166.36</a:t>
                      </a:r>
                    </a:p>
                  </a:txBody>
                  <a:tcPr/>
                </a:tc>
                <a:tc>
                  <a:txBody>
                    <a:bodyPr/>
                    <a:lstStyle/>
                    <a:p>
                      <a:r>
                        <a:rPr lang="en-US" sz="900" dirty="0"/>
                        <a:t>$196.72</a:t>
                      </a:r>
                    </a:p>
                  </a:txBody>
                  <a:tcPr/>
                </a:tc>
                <a:tc>
                  <a:txBody>
                    <a:bodyPr/>
                    <a:lstStyle/>
                    <a:p>
                      <a:r>
                        <a:rPr lang="en-US" sz="900" dirty="0"/>
                        <a:t>$180,794</a:t>
                      </a:r>
                    </a:p>
                  </a:txBody>
                  <a:tcPr/>
                </a:tc>
                <a:tc>
                  <a:txBody>
                    <a:bodyPr/>
                    <a:lstStyle/>
                    <a:p>
                      <a:r>
                        <a:rPr lang="en-US" sz="900" dirty="0"/>
                        <a:t>$185,314</a:t>
                      </a:r>
                    </a:p>
                  </a:txBody>
                  <a:tcPr/>
                </a:tc>
                <a:tc>
                  <a:txBody>
                    <a:bodyPr/>
                    <a:lstStyle/>
                    <a:p>
                      <a:r>
                        <a:rPr lang="en-US" sz="900" dirty="0"/>
                        <a:t>Program Directors 3A,B,C</a:t>
                      </a:r>
                    </a:p>
                  </a:txBody>
                  <a:tcPr/>
                </a:tc>
                <a:tc>
                  <a:txBody>
                    <a:bodyPr/>
                    <a:lstStyle/>
                    <a:p>
                      <a:r>
                        <a:rPr lang="en-US" sz="900" dirty="0"/>
                        <a:t>$148,500</a:t>
                      </a:r>
                    </a:p>
                  </a:txBody>
                  <a:tcPr/>
                </a:tc>
                <a:tc>
                  <a:txBody>
                    <a:bodyPr/>
                    <a:lstStyle/>
                    <a:p>
                      <a:r>
                        <a:rPr lang="en-US" sz="900" dirty="0"/>
                        <a:t>$154,900</a:t>
                      </a:r>
                    </a:p>
                  </a:txBody>
                  <a:tcPr/>
                </a:tc>
                <a:tc>
                  <a:txBody>
                    <a:bodyPr/>
                    <a:lstStyle/>
                    <a:p>
                      <a:r>
                        <a:rPr lang="en-US" sz="900" dirty="0"/>
                        <a:t>$180,794</a:t>
                      </a:r>
                    </a:p>
                  </a:txBody>
                  <a:tcPr/>
                </a:tc>
                <a:tc>
                  <a:txBody>
                    <a:bodyPr/>
                    <a:lstStyle/>
                    <a:p>
                      <a:r>
                        <a:rPr lang="en-US" sz="900" dirty="0"/>
                        <a:t>$180,794</a:t>
                      </a:r>
                    </a:p>
                  </a:txBody>
                  <a:tcPr/>
                </a:tc>
                <a:tc>
                  <a:txBody>
                    <a:bodyPr/>
                    <a:lstStyle/>
                    <a:p>
                      <a:r>
                        <a:rPr lang="en-US" sz="900" dirty="0"/>
                        <a:t>$191,400</a:t>
                      </a:r>
                    </a:p>
                  </a:txBody>
                  <a:tcPr/>
                </a:tc>
                <a:tc>
                  <a:txBody>
                    <a:bodyPr/>
                    <a:lstStyle/>
                    <a:p>
                      <a:r>
                        <a:rPr lang="en-US" sz="900" dirty="0"/>
                        <a:t>1.8673</a:t>
                      </a:r>
                    </a:p>
                  </a:txBody>
                  <a:tcPr/>
                </a:tc>
                <a:tc>
                  <a:txBody>
                    <a:bodyPr/>
                    <a:lstStyle/>
                    <a:p>
                      <a:r>
                        <a:rPr lang="en-US" sz="900" dirty="0"/>
                        <a:t>2.1968</a:t>
                      </a:r>
                    </a:p>
                  </a:txBody>
                  <a:tcPr/>
                </a:tc>
                <a:extLst>
                  <a:ext uri="{0D108BD9-81ED-4DB2-BD59-A6C34878D82A}">
                    <a16:rowId xmlns:a16="http://schemas.microsoft.com/office/drawing/2014/main" val="2798551485"/>
                  </a:ext>
                </a:extLst>
              </a:tr>
              <a:tr h="370840">
                <a:tc>
                  <a:txBody>
                    <a:bodyPr/>
                    <a:lstStyle/>
                    <a:p>
                      <a:r>
                        <a:rPr lang="en-US" sz="900" dirty="0"/>
                        <a:t>Project Manager</a:t>
                      </a:r>
                    </a:p>
                  </a:txBody>
                  <a:tcPr/>
                </a:tc>
                <a:tc>
                  <a:txBody>
                    <a:bodyPr/>
                    <a:lstStyle/>
                    <a:p>
                      <a:r>
                        <a:rPr lang="en-US" sz="900" dirty="0"/>
                        <a:t>$110.66</a:t>
                      </a:r>
                    </a:p>
                  </a:txBody>
                  <a:tcPr/>
                </a:tc>
                <a:tc>
                  <a:txBody>
                    <a:bodyPr/>
                    <a:lstStyle/>
                    <a:p>
                      <a:r>
                        <a:rPr lang="en-US" sz="900" dirty="0"/>
                        <a:t>$130.19</a:t>
                      </a:r>
                    </a:p>
                  </a:txBody>
                  <a:tcPr/>
                </a:tc>
                <a:tc>
                  <a:txBody>
                    <a:bodyPr/>
                    <a:lstStyle/>
                    <a:p>
                      <a:r>
                        <a:rPr lang="en-US" sz="900" dirty="0"/>
                        <a:t>$119,790</a:t>
                      </a:r>
                    </a:p>
                  </a:txBody>
                  <a:tcPr/>
                </a:tc>
                <a:tc>
                  <a:txBody>
                    <a:bodyPr/>
                    <a:lstStyle/>
                    <a:p>
                      <a:r>
                        <a:rPr lang="en-US" sz="900" dirty="0"/>
                        <a:t>$122,786</a:t>
                      </a:r>
                    </a:p>
                  </a:txBody>
                  <a:tcPr/>
                </a:tc>
                <a:tc>
                  <a:txBody>
                    <a:bodyPr/>
                    <a:lstStyle/>
                    <a:p>
                      <a:r>
                        <a:rPr lang="en-US" sz="900" dirty="0"/>
                        <a:t>Program Manager Technical 3</a:t>
                      </a:r>
                    </a:p>
                  </a:txBody>
                  <a:tcPr/>
                </a:tc>
                <a:tc>
                  <a:txBody>
                    <a:bodyPr/>
                    <a:lstStyle/>
                    <a:p>
                      <a:r>
                        <a:rPr lang="en-US" sz="900" dirty="0"/>
                        <a:t>$102,800</a:t>
                      </a:r>
                    </a:p>
                  </a:txBody>
                  <a:tcPr/>
                </a:tc>
                <a:tc>
                  <a:txBody>
                    <a:bodyPr/>
                    <a:lstStyle/>
                    <a:p>
                      <a:r>
                        <a:rPr lang="en-US" sz="900" dirty="0"/>
                        <a:t>$111,218</a:t>
                      </a:r>
                    </a:p>
                  </a:txBody>
                  <a:tcPr/>
                </a:tc>
                <a:tc>
                  <a:txBody>
                    <a:bodyPr/>
                    <a:lstStyle/>
                    <a:p>
                      <a:r>
                        <a:rPr lang="en-US" sz="900" dirty="0"/>
                        <a:t>$119,759</a:t>
                      </a:r>
                    </a:p>
                  </a:txBody>
                  <a:tcPr/>
                </a:tc>
                <a:tc>
                  <a:txBody>
                    <a:bodyPr/>
                    <a:lstStyle/>
                    <a:p>
                      <a:r>
                        <a:rPr lang="en-US" sz="900" dirty="0"/>
                        <a:t>$130,070</a:t>
                      </a:r>
                    </a:p>
                  </a:txBody>
                  <a:tcPr/>
                </a:tc>
                <a:tc>
                  <a:txBody>
                    <a:bodyPr/>
                    <a:lstStyle/>
                    <a:p>
                      <a:r>
                        <a:rPr lang="en-US" sz="900" dirty="0"/>
                        <a:t>$136,000</a:t>
                      </a:r>
                    </a:p>
                  </a:txBody>
                  <a:tcPr/>
                </a:tc>
                <a:tc>
                  <a:txBody>
                    <a:bodyPr/>
                    <a:lstStyle/>
                    <a:p>
                      <a:r>
                        <a:rPr lang="en-US" sz="900" dirty="0"/>
                        <a:t>1.8746</a:t>
                      </a:r>
                    </a:p>
                  </a:txBody>
                  <a:tcPr/>
                </a:tc>
                <a:tc>
                  <a:txBody>
                    <a:bodyPr/>
                    <a:lstStyle/>
                    <a:p>
                      <a:r>
                        <a:rPr lang="en-US" sz="900" dirty="0"/>
                        <a:t>2.2064</a:t>
                      </a:r>
                    </a:p>
                  </a:txBody>
                  <a:tcPr/>
                </a:tc>
                <a:extLst>
                  <a:ext uri="{0D108BD9-81ED-4DB2-BD59-A6C34878D82A}">
                    <a16:rowId xmlns:a16="http://schemas.microsoft.com/office/drawing/2014/main" val="956834668"/>
                  </a:ext>
                </a:extLst>
              </a:tr>
              <a:tr h="370840">
                <a:tc>
                  <a:txBody>
                    <a:bodyPr/>
                    <a:lstStyle/>
                    <a:p>
                      <a:r>
                        <a:rPr lang="en-US" sz="900" dirty="0"/>
                        <a:t>Senior Subject Matter Expert</a:t>
                      </a:r>
                    </a:p>
                  </a:txBody>
                  <a:tcPr/>
                </a:tc>
                <a:tc>
                  <a:txBody>
                    <a:bodyPr/>
                    <a:lstStyle/>
                    <a:p>
                      <a:r>
                        <a:rPr lang="en-US" sz="900" dirty="0"/>
                        <a:t>$163.35</a:t>
                      </a:r>
                    </a:p>
                  </a:txBody>
                  <a:tcPr/>
                </a:tc>
                <a:tc>
                  <a:txBody>
                    <a:bodyPr/>
                    <a:lstStyle/>
                    <a:p>
                      <a:r>
                        <a:rPr lang="en-US" sz="900" dirty="0"/>
                        <a:t>$195.72</a:t>
                      </a:r>
                    </a:p>
                  </a:txBody>
                  <a:tcPr/>
                </a:tc>
                <a:tc>
                  <a:txBody>
                    <a:bodyPr/>
                    <a:lstStyle/>
                    <a:p>
                      <a:r>
                        <a:rPr lang="en-US" sz="900" dirty="0"/>
                        <a:t>$180,794</a:t>
                      </a:r>
                    </a:p>
                  </a:txBody>
                  <a:tcPr/>
                </a:tc>
                <a:tc>
                  <a:txBody>
                    <a:bodyPr/>
                    <a:lstStyle/>
                    <a:p>
                      <a:r>
                        <a:rPr lang="en-US" sz="900" dirty="0"/>
                        <a:t>$185,314</a:t>
                      </a:r>
                    </a:p>
                  </a:txBody>
                  <a:tcPr/>
                </a:tc>
                <a:tc>
                  <a:txBody>
                    <a:bodyPr/>
                    <a:lstStyle/>
                    <a:p>
                      <a:r>
                        <a:rPr lang="en-US" sz="900" dirty="0"/>
                        <a:t>Program Directors 3A,B,C</a:t>
                      </a:r>
                    </a:p>
                  </a:txBody>
                  <a:tcPr/>
                </a:tc>
                <a:tc>
                  <a:txBody>
                    <a:bodyPr/>
                    <a:lstStyle/>
                    <a:p>
                      <a:r>
                        <a:rPr lang="en-US" sz="900" dirty="0"/>
                        <a:t>$148,500</a:t>
                      </a:r>
                    </a:p>
                  </a:txBody>
                  <a:tcPr/>
                </a:tc>
                <a:tc>
                  <a:txBody>
                    <a:bodyPr/>
                    <a:lstStyle/>
                    <a:p>
                      <a:r>
                        <a:rPr lang="en-US" sz="900" dirty="0"/>
                        <a:t>$154,900</a:t>
                      </a:r>
                    </a:p>
                  </a:txBody>
                  <a:tcPr/>
                </a:tc>
                <a:tc>
                  <a:txBody>
                    <a:bodyPr/>
                    <a:lstStyle/>
                    <a:p>
                      <a:r>
                        <a:rPr lang="en-US" sz="900" dirty="0"/>
                        <a:t>$180,794</a:t>
                      </a:r>
                    </a:p>
                  </a:txBody>
                  <a:tcPr/>
                </a:tc>
                <a:tc>
                  <a:txBody>
                    <a:bodyPr/>
                    <a:lstStyle/>
                    <a:p>
                      <a:r>
                        <a:rPr lang="en-US" sz="900" dirty="0"/>
                        <a:t>$180,794</a:t>
                      </a:r>
                    </a:p>
                  </a:txBody>
                  <a:tcPr/>
                </a:tc>
                <a:tc>
                  <a:txBody>
                    <a:bodyPr/>
                    <a:lstStyle/>
                    <a:p>
                      <a:r>
                        <a:rPr lang="en-US" sz="900" dirty="0"/>
                        <a:t>$191,400</a:t>
                      </a:r>
                    </a:p>
                  </a:txBody>
                  <a:tcPr/>
                </a:tc>
                <a:tc>
                  <a:txBody>
                    <a:bodyPr/>
                    <a:lstStyle/>
                    <a:p>
                      <a:r>
                        <a:rPr lang="en-US" sz="900" dirty="0"/>
                        <a:t>1.8673</a:t>
                      </a:r>
                    </a:p>
                  </a:txBody>
                  <a:tcPr/>
                </a:tc>
                <a:tc>
                  <a:txBody>
                    <a:bodyPr/>
                    <a:lstStyle/>
                    <a:p>
                      <a:r>
                        <a:rPr lang="en-US" sz="900" dirty="0"/>
                        <a:t>2.1968</a:t>
                      </a:r>
                    </a:p>
                  </a:txBody>
                  <a:tcPr/>
                </a:tc>
                <a:extLst>
                  <a:ext uri="{0D108BD9-81ED-4DB2-BD59-A6C34878D82A}">
                    <a16:rowId xmlns:a16="http://schemas.microsoft.com/office/drawing/2014/main" val="3451658627"/>
                  </a:ext>
                </a:extLst>
              </a:tr>
            </a:tbl>
          </a:graphicData>
        </a:graphic>
      </p:graphicFrame>
      <p:sp>
        <p:nvSpPr>
          <p:cNvPr id="17" name="TextBox 16">
            <a:extLst>
              <a:ext uri="{FF2B5EF4-FFF2-40B4-BE49-F238E27FC236}">
                <a16:creationId xmlns:a16="http://schemas.microsoft.com/office/drawing/2014/main" id="{2A564C86-9688-4993-A4A1-426BF7B9353D}"/>
              </a:ext>
            </a:extLst>
          </p:cNvPr>
          <p:cNvSpPr txBox="1"/>
          <p:nvPr/>
        </p:nvSpPr>
        <p:spPr>
          <a:xfrm>
            <a:off x="399721" y="4070283"/>
            <a:ext cx="3121573" cy="461665"/>
          </a:xfrm>
          <a:prstGeom prst="rect">
            <a:avLst/>
          </a:prstGeom>
          <a:solidFill>
            <a:schemeClr val="accent2">
              <a:lumMod val="20000"/>
              <a:lumOff val="80000"/>
            </a:schemeClr>
          </a:solidFill>
        </p:spPr>
        <p:txBody>
          <a:bodyPr wrap="square" rtlCol="0">
            <a:spAutoFit/>
          </a:bodyPr>
          <a:lstStyle/>
          <a:p>
            <a:r>
              <a:rPr lang="en-US" sz="1200" dirty="0"/>
              <a:t>Median and average wrap rates for government and contractor sites</a:t>
            </a:r>
          </a:p>
        </p:txBody>
      </p:sp>
      <p:graphicFrame>
        <p:nvGraphicFramePr>
          <p:cNvPr id="20" name="Table 19">
            <a:extLst>
              <a:ext uri="{FF2B5EF4-FFF2-40B4-BE49-F238E27FC236}">
                <a16:creationId xmlns:a16="http://schemas.microsoft.com/office/drawing/2014/main" id="{56D8CB69-FFB1-4225-AA8E-BDDD017FEA73}"/>
              </a:ext>
            </a:extLst>
          </p:cNvPr>
          <p:cNvGraphicFramePr>
            <a:graphicFrameLocks noGrp="1"/>
          </p:cNvGraphicFramePr>
          <p:nvPr/>
        </p:nvGraphicFramePr>
        <p:xfrm>
          <a:off x="3926697" y="4066715"/>
          <a:ext cx="2950350" cy="685800"/>
        </p:xfrm>
        <a:graphic>
          <a:graphicData uri="http://schemas.openxmlformats.org/drawingml/2006/table">
            <a:tbl>
              <a:tblPr firstRow="1" bandRow="1">
                <a:tableStyleId>{5C22544A-7EE6-4342-B048-85BDC9FD1C3A}</a:tableStyleId>
              </a:tblPr>
              <a:tblGrid>
                <a:gridCol w="1194676">
                  <a:extLst>
                    <a:ext uri="{9D8B030D-6E8A-4147-A177-3AD203B41FA5}">
                      <a16:colId xmlns:a16="http://schemas.microsoft.com/office/drawing/2014/main" val="3852380231"/>
                    </a:ext>
                  </a:extLst>
                </a:gridCol>
                <a:gridCol w="882869">
                  <a:extLst>
                    <a:ext uri="{9D8B030D-6E8A-4147-A177-3AD203B41FA5}">
                      <a16:colId xmlns:a16="http://schemas.microsoft.com/office/drawing/2014/main" val="1757114550"/>
                    </a:ext>
                  </a:extLst>
                </a:gridCol>
                <a:gridCol w="872805">
                  <a:extLst>
                    <a:ext uri="{9D8B030D-6E8A-4147-A177-3AD203B41FA5}">
                      <a16:colId xmlns:a16="http://schemas.microsoft.com/office/drawing/2014/main" val="1421063542"/>
                    </a:ext>
                  </a:extLst>
                </a:gridCol>
              </a:tblGrid>
              <a:tr h="215444">
                <a:tc>
                  <a:txBody>
                    <a:bodyPr/>
                    <a:lstStyle/>
                    <a:p>
                      <a:r>
                        <a:rPr lang="en-US" sz="900" dirty="0"/>
                        <a:t>Wrap (X Market)</a:t>
                      </a:r>
                    </a:p>
                  </a:txBody>
                  <a:tcPr/>
                </a:tc>
                <a:tc>
                  <a:txBody>
                    <a:bodyPr/>
                    <a:lstStyle/>
                    <a:p>
                      <a:r>
                        <a:rPr lang="en-US" sz="900" dirty="0"/>
                        <a:t>Govt Site</a:t>
                      </a:r>
                    </a:p>
                  </a:txBody>
                  <a:tcPr/>
                </a:tc>
                <a:tc>
                  <a:txBody>
                    <a:bodyPr/>
                    <a:lstStyle/>
                    <a:p>
                      <a:r>
                        <a:rPr lang="en-US" sz="900" dirty="0"/>
                        <a:t>Contr. Site</a:t>
                      </a:r>
                    </a:p>
                  </a:txBody>
                  <a:tcPr/>
                </a:tc>
                <a:extLst>
                  <a:ext uri="{0D108BD9-81ED-4DB2-BD59-A6C34878D82A}">
                    <a16:rowId xmlns:a16="http://schemas.microsoft.com/office/drawing/2014/main" val="3832816631"/>
                  </a:ext>
                </a:extLst>
              </a:tr>
              <a:tr h="215444">
                <a:tc>
                  <a:txBody>
                    <a:bodyPr/>
                    <a:lstStyle/>
                    <a:p>
                      <a:r>
                        <a:rPr lang="en-US" sz="900" dirty="0"/>
                        <a:t>Median</a:t>
                      </a:r>
                    </a:p>
                  </a:txBody>
                  <a:tcPr/>
                </a:tc>
                <a:tc>
                  <a:txBody>
                    <a:bodyPr/>
                    <a:lstStyle/>
                    <a:p>
                      <a:r>
                        <a:rPr lang="en-US" sz="900" dirty="0"/>
                        <a:t>x.xxx</a:t>
                      </a:r>
                    </a:p>
                  </a:txBody>
                  <a:tcPr/>
                </a:tc>
                <a:tc>
                  <a:txBody>
                    <a:bodyPr/>
                    <a:lstStyle/>
                    <a:p>
                      <a:r>
                        <a:rPr lang="en-US" sz="900" dirty="0"/>
                        <a:t>x.xxx</a:t>
                      </a:r>
                    </a:p>
                  </a:txBody>
                  <a:tcPr/>
                </a:tc>
                <a:extLst>
                  <a:ext uri="{0D108BD9-81ED-4DB2-BD59-A6C34878D82A}">
                    <a16:rowId xmlns:a16="http://schemas.microsoft.com/office/drawing/2014/main" val="469972327"/>
                  </a:ext>
                </a:extLst>
              </a:tr>
              <a:tr h="215444">
                <a:tc>
                  <a:txBody>
                    <a:bodyPr/>
                    <a:lstStyle/>
                    <a:p>
                      <a:r>
                        <a:rPr lang="en-US" sz="900" dirty="0"/>
                        <a:t>Average</a:t>
                      </a:r>
                    </a:p>
                  </a:txBody>
                  <a:tcPr/>
                </a:tc>
                <a:tc>
                  <a:txBody>
                    <a:bodyPr/>
                    <a:lstStyle/>
                    <a:p>
                      <a:r>
                        <a:rPr lang="en-US" sz="900" dirty="0"/>
                        <a:t>x.xxx</a:t>
                      </a:r>
                    </a:p>
                  </a:txBody>
                  <a:tcPr/>
                </a:tc>
                <a:tc>
                  <a:txBody>
                    <a:bodyPr/>
                    <a:lstStyle/>
                    <a:p>
                      <a:r>
                        <a:rPr lang="en-US" sz="900" dirty="0"/>
                        <a:t>x.xxx</a:t>
                      </a:r>
                    </a:p>
                  </a:txBody>
                  <a:tcPr/>
                </a:tc>
                <a:extLst>
                  <a:ext uri="{0D108BD9-81ED-4DB2-BD59-A6C34878D82A}">
                    <a16:rowId xmlns:a16="http://schemas.microsoft.com/office/drawing/2014/main" val="1130031978"/>
                  </a:ext>
                </a:extLst>
              </a:tr>
            </a:tbl>
          </a:graphicData>
        </a:graphic>
      </p:graphicFrame>
      <p:cxnSp>
        <p:nvCxnSpPr>
          <p:cNvPr id="22" name="Straight Arrow Connector 21">
            <a:extLst>
              <a:ext uri="{FF2B5EF4-FFF2-40B4-BE49-F238E27FC236}">
                <a16:creationId xmlns:a16="http://schemas.microsoft.com/office/drawing/2014/main" id="{10BFB751-BF82-4C48-997C-DC69E4BC0EF4}"/>
              </a:ext>
            </a:extLst>
          </p:cNvPr>
          <p:cNvCxnSpPr>
            <a:cxnSpLocks/>
            <a:stCxn id="17" idx="3"/>
          </p:cNvCxnSpPr>
          <p:nvPr/>
        </p:nvCxnSpPr>
        <p:spPr>
          <a:xfrm>
            <a:off x="3521294" y="4301116"/>
            <a:ext cx="4054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524E301-5EF7-44D7-BE85-048331BA79E1}"/>
              </a:ext>
            </a:extLst>
          </p:cNvPr>
          <p:cNvSpPr txBox="1"/>
          <p:nvPr/>
        </p:nvSpPr>
        <p:spPr>
          <a:xfrm>
            <a:off x="7282449" y="4804146"/>
            <a:ext cx="421633" cy="215444"/>
          </a:xfrm>
          <a:prstGeom prst="rect">
            <a:avLst/>
          </a:prstGeom>
          <a:noFill/>
        </p:spPr>
        <p:txBody>
          <a:bodyPr wrap="square" rtlCol="0">
            <a:spAutoFit/>
          </a:bodyPr>
          <a:lstStyle/>
          <a:p>
            <a:r>
              <a:rPr lang="en-US" sz="800" dirty="0">
                <a:solidFill>
                  <a:srgbClr val="C00000"/>
                </a:solidFill>
              </a:rPr>
              <a:t>xxxx</a:t>
            </a:r>
          </a:p>
        </p:txBody>
      </p:sp>
    </p:spTree>
    <p:extLst>
      <p:ext uri="{BB962C8B-B14F-4D97-AF65-F5344CB8AC3E}">
        <p14:creationId xmlns:p14="http://schemas.microsoft.com/office/powerpoint/2010/main" val="23098281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3672F-F2F4-8345-02B5-FB370D4C76D6}"/>
              </a:ext>
            </a:extLst>
          </p:cNvPr>
          <p:cNvSpPr>
            <a:spLocks noGrp="1"/>
          </p:cNvSpPr>
          <p:nvPr>
            <p:ph type="title"/>
          </p:nvPr>
        </p:nvSpPr>
        <p:spPr>
          <a:xfrm>
            <a:off x="838199" y="365125"/>
            <a:ext cx="6448721" cy="1041643"/>
          </a:xfrm>
        </p:spPr>
        <p:txBody>
          <a:bodyPr>
            <a:normAutofit/>
          </a:bodyPr>
          <a:lstStyle/>
          <a:p>
            <a:r>
              <a:rPr lang="en-US" dirty="0"/>
              <a:t>7. Develop Burdened Rates</a:t>
            </a:r>
          </a:p>
        </p:txBody>
      </p:sp>
      <p:sp>
        <p:nvSpPr>
          <p:cNvPr id="3" name="Content Placeholder 2">
            <a:extLst>
              <a:ext uri="{FF2B5EF4-FFF2-40B4-BE49-F238E27FC236}">
                <a16:creationId xmlns:a16="http://schemas.microsoft.com/office/drawing/2014/main" id="{19970D70-2FE9-A142-6373-4CA36CE2503B}"/>
              </a:ext>
            </a:extLst>
          </p:cNvPr>
          <p:cNvSpPr>
            <a:spLocks noGrp="1"/>
          </p:cNvSpPr>
          <p:nvPr>
            <p:ph idx="1"/>
          </p:nvPr>
        </p:nvSpPr>
        <p:spPr>
          <a:xfrm>
            <a:off x="838199" y="1825625"/>
            <a:ext cx="8662796" cy="4351338"/>
          </a:xfrm>
        </p:spPr>
        <p:txBody>
          <a:bodyPr>
            <a:normAutofit lnSpcReduction="10000"/>
          </a:bodyPr>
          <a:lstStyle/>
          <a:p>
            <a:r>
              <a:rPr lang="en-US" dirty="0"/>
              <a:t>For Exempt positions: Multiply direct labor rates by the Exempt wrap rate to account for overhead, general and administrative (G&amp;A) costs, and profit/fee.</a:t>
            </a:r>
          </a:p>
          <a:p>
            <a:r>
              <a:rPr lang="en-US" dirty="0"/>
              <a:t>For SCA positions: Multiply direct labor rates from the location-specific WD by the SCA wrap rates from the WD, considering factors such as health and welfare benefits, paid leave, and other SCA-mandated requirements.</a:t>
            </a:r>
          </a:p>
          <a:p>
            <a:r>
              <a:rPr lang="en-US" dirty="0"/>
              <a:t>For CBA positions: Multiply direct labor rates from the CBA by the CBA wrap rates, factoring in elements such as H&amp;W workweek conditions, benefits, and shift differentials outlined in the CBA.</a:t>
            </a:r>
          </a:p>
        </p:txBody>
      </p:sp>
      <p:sp>
        <p:nvSpPr>
          <p:cNvPr id="4" name="Oval 3">
            <a:extLst>
              <a:ext uri="{FF2B5EF4-FFF2-40B4-BE49-F238E27FC236}">
                <a16:creationId xmlns:a16="http://schemas.microsoft.com/office/drawing/2014/main" id="{78A33693-F6A2-CAD3-3225-A1D67F141084}"/>
              </a:ext>
            </a:extLst>
          </p:cNvPr>
          <p:cNvSpPr/>
          <p:nvPr/>
        </p:nvSpPr>
        <p:spPr>
          <a:xfrm>
            <a:off x="10141663" y="3129699"/>
            <a:ext cx="1430330" cy="2929529"/>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5" name="Rectangle 4">
            <a:extLst>
              <a:ext uri="{FF2B5EF4-FFF2-40B4-BE49-F238E27FC236}">
                <a16:creationId xmlns:a16="http://schemas.microsoft.com/office/drawing/2014/main" id="{52EA557A-9958-C052-3570-6C8E03308229}"/>
              </a:ext>
            </a:extLst>
          </p:cNvPr>
          <p:cNvSpPr/>
          <p:nvPr/>
        </p:nvSpPr>
        <p:spPr>
          <a:xfrm>
            <a:off x="9876787" y="3202426"/>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1. Get Labor Category Descriptions</a:t>
            </a:r>
          </a:p>
        </p:txBody>
      </p:sp>
      <p:sp>
        <p:nvSpPr>
          <p:cNvPr id="6" name="Rectangle 5">
            <a:extLst>
              <a:ext uri="{FF2B5EF4-FFF2-40B4-BE49-F238E27FC236}">
                <a16:creationId xmlns:a16="http://schemas.microsoft.com/office/drawing/2014/main" id="{10ABD7B9-72D2-0111-B8B5-4280F3D22DCC}"/>
              </a:ext>
            </a:extLst>
          </p:cNvPr>
          <p:cNvSpPr/>
          <p:nvPr/>
        </p:nvSpPr>
        <p:spPr>
          <a:xfrm>
            <a:off x="9876787" y="3514860"/>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2. Match Labor Categories</a:t>
            </a:r>
          </a:p>
        </p:txBody>
      </p:sp>
      <p:sp>
        <p:nvSpPr>
          <p:cNvPr id="7" name="Rectangle 6">
            <a:extLst>
              <a:ext uri="{FF2B5EF4-FFF2-40B4-BE49-F238E27FC236}">
                <a16:creationId xmlns:a16="http://schemas.microsoft.com/office/drawing/2014/main" id="{3D46505A-7527-74BE-E1C9-11E2FD90F28A}"/>
              </a:ext>
            </a:extLst>
          </p:cNvPr>
          <p:cNvSpPr/>
          <p:nvPr/>
        </p:nvSpPr>
        <p:spPr>
          <a:xfrm>
            <a:off x="9876787" y="3827294"/>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3. Pull Salary Survey Data</a:t>
            </a:r>
          </a:p>
        </p:txBody>
      </p:sp>
      <p:sp>
        <p:nvSpPr>
          <p:cNvPr id="8" name="Rectangle 7">
            <a:extLst>
              <a:ext uri="{FF2B5EF4-FFF2-40B4-BE49-F238E27FC236}">
                <a16:creationId xmlns:a16="http://schemas.microsoft.com/office/drawing/2014/main" id="{2D2C9965-F962-CB53-E8B6-0BF6768036A7}"/>
              </a:ext>
            </a:extLst>
          </p:cNvPr>
          <p:cNvSpPr/>
          <p:nvPr/>
        </p:nvSpPr>
        <p:spPr>
          <a:xfrm>
            <a:off x="9876787" y="4143702"/>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4. Select Labor Percentiles</a:t>
            </a:r>
          </a:p>
        </p:txBody>
      </p:sp>
      <p:sp>
        <p:nvSpPr>
          <p:cNvPr id="9" name="Rectangle 8">
            <a:extLst>
              <a:ext uri="{FF2B5EF4-FFF2-40B4-BE49-F238E27FC236}">
                <a16:creationId xmlns:a16="http://schemas.microsoft.com/office/drawing/2014/main" id="{56226587-7D87-5E7C-52D5-FDA22DB6EE04}"/>
              </a:ext>
            </a:extLst>
          </p:cNvPr>
          <p:cNvSpPr/>
          <p:nvPr/>
        </p:nvSpPr>
        <p:spPr>
          <a:xfrm>
            <a:off x="9877948" y="4779464"/>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6. Perform Competitors’ Wrap Rate Analysis</a:t>
            </a:r>
          </a:p>
        </p:txBody>
      </p:sp>
      <p:sp>
        <p:nvSpPr>
          <p:cNvPr id="10" name="Rectangle 9">
            <a:extLst>
              <a:ext uri="{FF2B5EF4-FFF2-40B4-BE49-F238E27FC236}">
                <a16:creationId xmlns:a16="http://schemas.microsoft.com/office/drawing/2014/main" id="{FE32D918-3AD6-748C-3527-CBC9BD097433}"/>
              </a:ext>
            </a:extLst>
          </p:cNvPr>
          <p:cNvSpPr/>
          <p:nvPr/>
        </p:nvSpPr>
        <p:spPr>
          <a:xfrm>
            <a:off x="9876787" y="5096829"/>
            <a:ext cx="1960082" cy="26871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7. Develop Burdened Rates</a:t>
            </a:r>
          </a:p>
        </p:txBody>
      </p:sp>
      <p:sp>
        <p:nvSpPr>
          <p:cNvPr id="11" name="Rectangle 10">
            <a:extLst>
              <a:ext uri="{FF2B5EF4-FFF2-40B4-BE49-F238E27FC236}">
                <a16:creationId xmlns:a16="http://schemas.microsoft.com/office/drawing/2014/main" id="{7E09B2B7-EE54-7110-1322-0495828AB49A}"/>
              </a:ext>
            </a:extLst>
          </p:cNvPr>
          <p:cNvSpPr/>
          <p:nvPr/>
        </p:nvSpPr>
        <p:spPr>
          <a:xfrm>
            <a:off x="9876787" y="4460109"/>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5. ID Gamed Rates (Throw Away and Protected (Key) </a:t>
            </a:r>
            <a:r>
              <a:rPr lang="en-US" sz="900" dirty="0" err="1"/>
              <a:t>LCats</a:t>
            </a:r>
            <a:r>
              <a:rPr lang="en-US" sz="900" dirty="0"/>
              <a:t>)</a:t>
            </a:r>
          </a:p>
        </p:txBody>
      </p:sp>
      <p:sp>
        <p:nvSpPr>
          <p:cNvPr id="12" name="Rectangle 11">
            <a:extLst>
              <a:ext uri="{FF2B5EF4-FFF2-40B4-BE49-F238E27FC236}">
                <a16:creationId xmlns:a16="http://schemas.microsoft.com/office/drawing/2014/main" id="{0DA0DFCE-324E-A7AD-F2D3-08F2988B6376}"/>
              </a:ext>
            </a:extLst>
          </p:cNvPr>
          <p:cNvSpPr/>
          <p:nvPr/>
        </p:nvSpPr>
        <p:spPr>
          <a:xfrm>
            <a:off x="9876787" y="5409330"/>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8. Verify If Weighted Average Rates Meet Target from PTC</a:t>
            </a:r>
          </a:p>
        </p:txBody>
      </p:sp>
      <p:sp>
        <p:nvSpPr>
          <p:cNvPr id="13" name="Rectangle 12">
            <a:extLst>
              <a:ext uri="{FF2B5EF4-FFF2-40B4-BE49-F238E27FC236}">
                <a16:creationId xmlns:a16="http://schemas.microsoft.com/office/drawing/2014/main" id="{D93CAE53-A6AF-257A-9002-69AFED1EB4FE}"/>
              </a:ext>
            </a:extLst>
          </p:cNvPr>
          <p:cNvSpPr/>
          <p:nvPr/>
        </p:nvSpPr>
        <p:spPr>
          <a:xfrm>
            <a:off x="9876787" y="5736087"/>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9. Make Adjustments to Meet Target</a:t>
            </a:r>
          </a:p>
        </p:txBody>
      </p:sp>
      <p:sp>
        <p:nvSpPr>
          <p:cNvPr id="14" name="Text Box 7">
            <a:extLst>
              <a:ext uri="{FF2B5EF4-FFF2-40B4-BE49-F238E27FC236}">
                <a16:creationId xmlns:a16="http://schemas.microsoft.com/office/drawing/2014/main" id="{0505A0FC-0C2A-1388-472F-607FA35FCE38}"/>
              </a:ext>
            </a:extLst>
          </p:cNvPr>
          <p:cNvSpPr txBox="1">
            <a:spLocks noChangeArrowheads="1"/>
          </p:cNvSpPr>
          <p:nvPr/>
        </p:nvSpPr>
        <p:spPr bwMode="auto">
          <a:xfrm>
            <a:off x="10729131" y="2180524"/>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15" name="TextBox 14">
            <a:extLst>
              <a:ext uri="{FF2B5EF4-FFF2-40B4-BE49-F238E27FC236}">
                <a16:creationId xmlns:a16="http://schemas.microsoft.com/office/drawing/2014/main" id="{88C96B78-C75F-FFDF-9BC3-B29B9D4537F2}"/>
              </a:ext>
            </a:extLst>
          </p:cNvPr>
          <p:cNvSpPr txBox="1"/>
          <p:nvPr/>
        </p:nvSpPr>
        <p:spPr>
          <a:xfrm>
            <a:off x="11113561" y="1825625"/>
            <a:ext cx="774869" cy="369332"/>
          </a:xfrm>
          <a:prstGeom prst="rect">
            <a:avLst/>
          </a:prstGeom>
          <a:noFill/>
        </p:spPr>
        <p:txBody>
          <a:bodyPr wrap="square" rtlCol="0">
            <a:spAutoFit/>
          </a:bodyPr>
          <a:lstStyle/>
          <a:p>
            <a:r>
              <a:rPr lang="en-US" dirty="0"/>
              <a:t>4</a:t>
            </a:r>
          </a:p>
        </p:txBody>
      </p:sp>
      <p:sp>
        <p:nvSpPr>
          <p:cNvPr id="16" name="Text Box 5">
            <a:extLst>
              <a:ext uri="{FF2B5EF4-FFF2-40B4-BE49-F238E27FC236}">
                <a16:creationId xmlns:a16="http://schemas.microsoft.com/office/drawing/2014/main" id="{AFDBAD90-1A99-DD7A-76F8-2F904BFB88E4}"/>
              </a:ext>
            </a:extLst>
          </p:cNvPr>
          <p:cNvSpPr txBox="1">
            <a:spLocks noChangeArrowheads="1"/>
          </p:cNvSpPr>
          <p:nvPr/>
        </p:nvSpPr>
        <p:spPr bwMode="auto">
          <a:xfrm>
            <a:off x="9664459" y="2180524"/>
            <a:ext cx="987273" cy="764918"/>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Solution-Based Cost from PTC</a:t>
            </a:r>
          </a:p>
        </p:txBody>
      </p:sp>
      <p:sp>
        <p:nvSpPr>
          <p:cNvPr id="17" name="TextBox 16">
            <a:extLst>
              <a:ext uri="{FF2B5EF4-FFF2-40B4-BE49-F238E27FC236}">
                <a16:creationId xmlns:a16="http://schemas.microsoft.com/office/drawing/2014/main" id="{B0D68F8D-18B3-83E8-49ED-065D1F291717}"/>
              </a:ext>
            </a:extLst>
          </p:cNvPr>
          <p:cNvSpPr txBox="1"/>
          <p:nvPr/>
        </p:nvSpPr>
        <p:spPr>
          <a:xfrm>
            <a:off x="9816727" y="1818051"/>
            <a:ext cx="774869" cy="369332"/>
          </a:xfrm>
          <a:prstGeom prst="rect">
            <a:avLst/>
          </a:prstGeom>
          <a:noFill/>
        </p:spPr>
        <p:txBody>
          <a:bodyPr wrap="square" rtlCol="0">
            <a:spAutoFit/>
          </a:bodyPr>
          <a:lstStyle/>
          <a:p>
            <a:r>
              <a:rPr lang="en-US" dirty="0"/>
              <a:t>3</a:t>
            </a:r>
          </a:p>
        </p:txBody>
      </p:sp>
      <p:sp>
        <p:nvSpPr>
          <p:cNvPr id="18" name="Arc 17">
            <a:extLst>
              <a:ext uri="{FF2B5EF4-FFF2-40B4-BE49-F238E27FC236}">
                <a16:creationId xmlns:a16="http://schemas.microsoft.com/office/drawing/2014/main" id="{5FD5AB5C-4CDB-8874-33CE-4EE5D7135B7D}"/>
              </a:ext>
            </a:extLst>
          </p:cNvPr>
          <p:cNvSpPr/>
          <p:nvPr/>
        </p:nvSpPr>
        <p:spPr>
          <a:xfrm>
            <a:off x="10116024" y="1970125"/>
            <a:ext cx="1047542" cy="369332"/>
          </a:xfrm>
          <a:prstGeom prst="arc">
            <a:avLst>
              <a:gd name="adj1" fmla="val 10834939"/>
              <a:gd name="adj2" fmla="val 0"/>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518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DFAB5-B1F3-ED7E-4DE7-C2B511D755FF}"/>
              </a:ext>
            </a:extLst>
          </p:cNvPr>
          <p:cNvSpPr>
            <a:spLocks noGrp="1"/>
          </p:cNvSpPr>
          <p:nvPr>
            <p:ph type="title"/>
          </p:nvPr>
        </p:nvSpPr>
        <p:spPr>
          <a:xfrm>
            <a:off x="838199" y="365125"/>
            <a:ext cx="7884561" cy="1041643"/>
          </a:xfrm>
        </p:spPr>
        <p:txBody>
          <a:bodyPr>
            <a:normAutofit fontScale="90000"/>
          </a:bodyPr>
          <a:lstStyle/>
          <a:p>
            <a:r>
              <a:rPr lang="en-US" dirty="0"/>
              <a:t>8. Verify If Weighted Average Rates Meet Target from PTC</a:t>
            </a:r>
          </a:p>
        </p:txBody>
      </p:sp>
      <p:sp>
        <p:nvSpPr>
          <p:cNvPr id="3" name="Content Placeholder 2">
            <a:extLst>
              <a:ext uri="{FF2B5EF4-FFF2-40B4-BE49-F238E27FC236}">
                <a16:creationId xmlns:a16="http://schemas.microsoft.com/office/drawing/2014/main" id="{FD69D632-7A19-C25E-0FCA-1E91F5CF3971}"/>
              </a:ext>
            </a:extLst>
          </p:cNvPr>
          <p:cNvSpPr>
            <a:spLocks noGrp="1"/>
          </p:cNvSpPr>
          <p:nvPr>
            <p:ph idx="1"/>
          </p:nvPr>
        </p:nvSpPr>
        <p:spPr>
          <a:xfrm>
            <a:off x="838199" y="1825625"/>
            <a:ext cx="8712491" cy="4351338"/>
          </a:xfrm>
        </p:spPr>
        <p:txBody>
          <a:bodyPr/>
          <a:lstStyle/>
          <a:p>
            <a:r>
              <a:rPr lang="en-US" dirty="0"/>
              <a:t>Multiply the burdened rates by the hours to get to the Total Evaluated Price (TEP)</a:t>
            </a:r>
          </a:p>
          <a:p>
            <a:r>
              <a:rPr lang="en-US" dirty="0"/>
              <a:t>Can also derive the overall weighted average of fully burdened labor rate including fee (“sell rate” – what you sell to the government)</a:t>
            </a:r>
          </a:p>
          <a:p>
            <a:r>
              <a:rPr lang="en-US" dirty="0"/>
              <a:t>Compare the sell rate to the reverse-engineered average burdened labor rates from the earlier exercise</a:t>
            </a:r>
          </a:p>
          <a:p>
            <a:pPr lvl="1"/>
            <a:r>
              <a:rPr lang="en-US" dirty="0"/>
              <a:t>Is there a delta? </a:t>
            </a:r>
          </a:p>
          <a:p>
            <a:pPr lvl="1"/>
            <a:r>
              <a:rPr lang="en-US" dirty="0"/>
              <a:t>If there is a delta, how can it be closed by pulling different pricing “levers”?</a:t>
            </a:r>
          </a:p>
        </p:txBody>
      </p:sp>
      <p:sp>
        <p:nvSpPr>
          <p:cNvPr id="4" name="Oval 3">
            <a:extLst>
              <a:ext uri="{FF2B5EF4-FFF2-40B4-BE49-F238E27FC236}">
                <a16:creationId xmlns:a16="http://schemas.microsoft.com/office/drawing/2014/main" id="{9328F725-3F08-A3FE-FD3F-52F8F6B3E7D1}"/>
              </a:ext>
            </a:extLst>
          </p:cNvPr>
          <p:cNvSpPr/>
          <p:nvPr/>
        </p:nvSpPr>
        <p:spPr>
          <a:xfrm>
            <a:off x="10141663" y="3129699"/>
            <a:ext cx="1430330" cy="2929529"/>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5" name="Rectangle 4">
            <a:extLst>
              <a:ext uri="{FF2B5EF4-FFF2-40B4-BE49-F238E27FC236}">
                <a16:creationId xmlns:a16="http://schemas.microsoft.com/office/drawing/2014/main" id="{CB5FD20D-B512-1171-831B-BAAF1C30AC37}"/>
              </a:ext>
            </a:extLst>
          </p:cNvPr>
          <p:cNvSpPr/>
          <p:nvPr/>
        </p:nvSpPr>
        <p:spPr>
          <a:xfrm>
            <a:off x="9876787" y="3202426"/>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1. Get Labor Category Descriptions</a:t>
            </a:r>
          </a:p>
        </p:txBody>
      </p:sp>
      <p:sp>
        <p:nvSpPr>
          <p:cNvPr id="6" name="Rectangle 5">
            <a:extLst>
              <a:ext uri="{FF2B5EF4-FFF2-40B4-BE49-F238E27FC236}">
                <a16:creationId xmlns:a16="http://schemas.microsoft.com/office/drawing/2014/main" id="{6EEB7D98-53E0-A01C-B011-D2EE195D1E35}"/>
              </a:ext>
            </a:extLst>
          </p:cNvPr>
          <p:cNvSpPr/>
          <p:nvPr/>
        </p:nvSpPr>
        <p:spPr>
          <a:xfrm>
            <a:off x="9876787" y="3514860"/>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2. Match Labor Categories</a:t>
            </a:r>
          </a:p>
        </p:txBody>
      </p:sp>
      <p:sp>
        <p:nvSpPr>
          <p:cNvPr id="7" name="Rectangle 6">
            <a:extLst>
              <a:ext uri="{FF2B5EF4-FFF2-40B4-BE49-F238E27FC236}">
                <a16:creationId xmlns:a16="http://schemas.microsoft.com/office/drawing/2014/main" id="{80503331-7078-DD71-57C4-5EA2BE7DCB2D}"/>
              </a:ext>
            </a:extLst>
          </p:cNvPr>
          <p:cNvSpPr/>
          <p:nvPr/>
        </p:nvSpPr>
        <p:spPr>
          <a:xfrm>
            <a:off x="9876787" y="3827294"/>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3. Pull Salary Survey Data</a:t>
            </a:r>
          </a:p>
        </p:txBody>
      </p:sp>
      <p:sp>
        <p:nvSpPr>
          <p:cNvPr id="8" name="Rectangle 7">
            <a:extLst>
              <a:ext uri="{FF2B5EF4-FFF2-40B4-BE49-F238E27FC236}">
                <a16:creationId xmlns:a16="http://schemas.microsoft.com/office/drawing/2014/main" id="{63E1E5DB-7D41-758B-C591-8A1F36692A59}"/>
              </a:ext>
            </a:extLst>
          </p:cNvPr>
          <p:cNvSpPr/>
          <p:nvPr/>
        </p:nvSpPr>
        <p:spPr>
          <a:xfrm>
            <a:off x="9876787" y="4143702"/>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4. Select Labor Percentiles</a:t>
            </a:r>
          </a:p>
        </p:txBody>
      </p:sp>
      <p:sp>
        <p:nvSpPr>
          <p:cNvPr id="9" name="Rectangle 8">
            <a:extLst>
              <a:ext uri="{FF2B5EF4-FFF2-40B4-BE49-F238E27FC236}">
                <a16:creationId xmlns:a16="http://schemas.microsoft.com/office/drawing/2014/main" id="{B64065EC-5713-9914-37C6-C3BD57A6DAF9}"/>
              </a:ext>
            </a:extLst>
          </p:cNvPr>
          <p:cNvSpPr/>
          <p:nvPr/>
        </p:nvSpPr>
        <p:spPr>
          <a:xfrm>
            <a:off x="9877948" y="4779464"/>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6. Perform Competitors’ Wrap Rate Analysis</a:t>
            </a:r>
          </a:p>
        </p:txBody>
      </p:sp>
      <p:sp>
        <p:nvSpPr>
          <p:cNvPr id="10" name="Rectangle 9">
            <a:extLst>
              <a:ext uri="{FF2B5EF4-FFF2-40B4-BE49-F238E27FC236}">
                <a16:creationId xmlns:a16="http://schemas.microsoft.com/office/drawing/2014/main" id="{AD8ACCA4-FF15-1581-AF09-3654CFB0D46B}"/>
              </a:ext>
            </a:extLst>
          </p:cNvPr>
          <p:cNvSpPr/>
          <p:nvPr/>
        </p:nvSpPr>
        <p:spPr>
          <a:xfrm>
            <a:off x="9876787" y="5096829"/>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7. Develop Burdened Rates</a:t>
            </a:r>
          </a:p>
        </p:txBody>
      </p:sp>
      <p:sp>
        <p:nvSpPr>
          <p:cNvPr id="11" name="Rectangle 10">
            <a:extLst>
              <a:ext uri="{FF2B5EF4-FFF2-40B4-BE49-F238E27FC236}">
                <a16:creationId xmlns:a16="http://schemas.microsoft.com/office/drawing/2014/main" id="{DC38D822-D34B-6EBA-AED1-72DDC3AD5070}"/>
              </a:ext>
            </a:extLst>
          </p:cNvPr>
          <p:cNvSpPr/>
          <p:nvPr/>
        </p:nvSpPr>
        <p:spPr>
          <a:xfrm>
            <a:off x="9876787" y="4460109"/>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5. ID Gamed Rates (Throw Away and Protected (Key) </a:t>
            </a:r>
            <a:r>
              <a:rPr lang="en-US" sz="900" dirty="0" err="1"/>
              <a:t>LCats</a:t>
            </a:r>
            <a:r>
              <a:rPr lang="en-US" sz="900" dirty="0"/>
              <a:t>)</a:t>
            </a:r>
          </a:p>
        </p:txBody>
      </p:sp>
      <p:sp>
        <p:nvSpPr>
          <p:cNvPr id="12" name="Rectangle 11">
            <a:extLst>
              <a:ext uri="{FF2B5EF4-FFF2-40B4-BE49-F238E27FC236}">
                <a16:creationId xmlns:a16="http://schemas.microsoft.com/office/drawing/2014/main" id="{EDA25AEE-916B-A4C7-99AA-0503878B3287}"/>
              </a:ext>
            </a:extLst>
          </p:cNvPr>
          <p:cNvSpPr/>
          <p:nvPr/>
        </p:nvSpPr>
        <p:spPr>
          <a:xfrm>
            <a:off x="9876787" y="5409330"/>
            <a:ext cx="1960082" cy="268711"/>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8. Verify If Weighted Average Rates Meet Target from PTC</a:t>
            </a:r>
          </a:p>
        </p:txBody>
      </p:sp>
      <p:sp>
        <p:nvSpPr>
          <p:cNvPr id="13" name="Rectangle 12">
            <a:extLst>
              <a:ext uri="{FF2B5EF4-FFF2-40B4-BE49-F238E27FC236}">
                <a16:creationId xmlns:a16="http://schemas.microsoft.com/office/drawing/2014/main" id="{E3C414FF-8E4A-AF9C-DA54-C927A401C7C5}"/>
              </a:ext>
            </a:extLst>
          </p:cNvPr>
          <p:cNvSpPr/>
          <p:nvPr/>
        </p:nvSpPr>
        <p:spPr>
          <a:xfrm>
            <a:off x="9876787" y="5736087"/>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9. Make Adjustments to Meet Target</a:t>
            </a:r>
          </a:p>
        </p:txBody>
      </p:sp>
      <p:sp>
        <p:nvSpPr>
          <p:cNvPr id="14" name="Text Box 7">
            <a:extLst>
              <a:ext uri="{FF2B5EF4-FFF2-40B4-BE49-F238E27FC236}">
                <a16:creationId xmlns:a16="http://schemas.microsoft.com/office/drawing/2014/main" id="{47FB426D-31DA-A4B4-60FB-5834B857ECBC}"/>
              </a:ext>
            </a:extLst>
          </p:cNvPr>
          <p:cNvSpPr txBox="1">
            <a:spLocks noChangeArrowheads="1"/>
          </p:cNvSpPr>
          <p:nvPr/>
        </p:nvSpPr>
        <p:spPr bwMode="auto">
          <a:xfrm>
            <a:off x="10729131" y="2180524"/>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15" name="TextBox 14">
            <a:extLst>
              <a:ext uri="{FF2B5EF4-FFF2-40B4-BE49-F238E27FC236}">
                <a16:creationId xmlns:a16="http://schemas.microsoft.com/office/drawing/2014/main" id="{34D35D79-248B-0006-E817-F4C64C05CCE6}"/>
              </a:ext>
            </a:extLst>
          </p:cNvPr>
          <p:cNvSpPr txBox="1"/>
          <p:nvPr/>
        </p:nvSpPr>
        <p:spPr>
          <a:xfrm>
            <a:off x="11113561" y="1825625"/>
            <a:ext cx="774869" cy="369332"/>
          </a:xfrm>
          <a:prstGeom prst="rect">
            <a:avLst/>
          </a:prstGeom>
          <a:noFill/>
        </p:spPr>
        <p:txBody>
          <a:bodyPr wrap="square" rtlCol="0">
            <a:spAutoFit/>
          </a:bodyPr>
          <a:lstStyle/>
          <a:p>
            <a:r>
              <a:rPr lang="en-US" dirty="0"/>
              <a:t>4</a:t>
            </a:r>
          </a:p>
        </p:txBody>
      </p:sp>
      <p:sp>
        <p:nvSpPr>
          <p:cNvPr id="16" name="Text Box 5">
            <a:extLst>
              <a:ext uri="{FF2B5EF4-FFF2-40B4-BE49-F238E27FC236}">
                <a16:creationId xmlns:a16="http://schemas.microsoft.com/office/drawing/2014/main" id="{DA0066DC-92C4-C52F-383C-F2BF2D74DE43}"/>
              </a:ext>
            </a:extLst>
          </p:cNvPr>
          <p:cNvSpPr txBox="1">
            <a:spLocks noChangeArrowheads="1"/>
          </p:cNvSpPr>
          <p:nvPr/>
        </p:nvSpPr>
        <p:spPr bwMode="auto">
          <a:xfrm>
            <a:off x="9664459" y="2180524"/>
            <a:ext cx="987273" cy="764918"/>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Solution-Based Cost from PTC</a:t>
            </a:r>
          </a:p>
        </p:txBody>
      </p:sp>
      <p:sp>
        <p:nvSpPr>
          <p:cNvPr id="17" name="TextBox 16">
            <a:extLst>
              <a:ext uri="{FF2B5EF4-FFF2-40B4-BE49-F238E27FC236}">
                <a16:creationId xmlns:a16="http://schemas.microsoft.com/office/drawing/2014/main" id="{4661DA63-D816-60FA-6193-651D65A08BC8}"/>
              </a:ext>
            </a:extLst>
          </p:cNvPr>
          <p:cNvSpPr txBox="1"/>
          <p:nvPr/>
        </p:nvSpPr>
        <p:spPr>
          <a:xfrm>
            <a:off x="9816727" y="1818051"/>
            <a:ext cx="774869" cy="369332"/>
          </a:xfrm>
          <a:prstGeom prst="rect">
            <a:avLst/>
          </a:prstGeom>
          <a:noFill/>
        </p:spPr>
        <p:txBody>
          <a:bodyPr wrap="square" rtlCol="0">
            <a:spAutoFit/>
          </a:bodyPr>
          <a:lstStyle/>
          <a:p>
            <a:r>
              <a:rPr lang="en-US" dirty="0"/>
              <a:t>3</a:t>
            </a:r>
          </a:p>
        </p:txBody>
      </p:sp>
      <p:sp>
        <p:nvSpPr>
          <p:cNvPr id="18" name="Arc 17">
            <a:extLst>
              <a:ext uri="{FF2B5EF4-FFF2-40B4-BE49-F238E27FC236}">
                <a16:creationId xmlns:a16="http://schemas.microsoft.com/office/drawing/2014/main" id="{95983F4B-790D-EDAD-347C-DE67672070A9}"/>
              </a:ext>
            </a:extLst>
          </p:cNvPr>
          <p:cNvSpPr/>
          <p:nvPr/>
        </p:nvSpPr>
        <p:spPr>
          <a:xfrm>
            <a:off x="10116024" y="1970125"/>
            <a:ext cx="1047542" cy="369332"/>
          </a:xfrm>
          <a:prstGeom prst="arc">
            <a:avLst>
              <a:gd name="adj1" fmla="val 10834939"/>
              <a:gd name="adj2" fmla="val 0"/>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0647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CC7F1-6E92-AAFE-2299-C5E0237ADFFD}"/>
              </a:ext>
            </a:extLst>
          </p:cNvPr>
          <p:cNvSpPr>
            <a:spLocks noGrp="1"/>
          </p:cNvSpPr>
          <p:nvPr>
            <p:ph type="title"/>
          </p:nvPr>
        </p:nvSpPr>
        <p:spPr>
          <a:xfrm>
            <a:off x="838199" y="365125"/>
            <a:ext cx="7617432" cy="1041643"/>
          </a:xfrm>
        </p:spPr>
        <p:txBody>
          <a:bodyPr>
            <a:normAutofit fontScale="90000"/>
          </a:bodyPr>
          <a:lstStyle/>
          <a:p>
            <a:r>
              <a:rPr lang="en-US" dirty="0"/>
              <a:t>9. Make Adjustments to Meet Target</a:t>
            </a:r>
          </a:p>
        </p:txBody>
      </p:sp>
      <p:sp>
        <p:nvSpPr>
          <p:cNvPr id="3" name="Content Placeholder 2">
            <a:extLst>
              <a:ext uri="{FF2B5EF4-FFF2-40B4-BE49-F238E27FC236}">
                <a16:creationId xmlns:a16="http://schemas.microsoft.com/office/drawing/2014/main" id="{55236001-DCB2-3741-B767-6C7FF980C503}"/>
              </a:ext>
            </a:extLst>
          </p:cNvPr>
          <p:cNvSpPr>
            <a:spLocks noGrp="1"/>
          </p:cNvSpPr>
          <p:nvPr>
            <p:ph idx="1"/>
          </p:nvPr>
        </p:nvSpPr>
        <p:spPr>
          <a:xfrm>
            <a:off x="838199" y="1825625"/>
            <a:ext cx="8560223" cy="4458634"/>
          </a:xfrm>
        </p:spPr>
        <p:txBody>
          <a:bodyPr>
            <a:normAutofit fontScale="55000" lnSpcReduction="20000"/>
          </a:bodyPr>
          <a:lstStyle/>
          <a:p>
            <a:r>
              <a:rPr lang="en-US" dirty="0"/>
              <a:t>Re-visit the BOE</a:t>
            </a:r>
          </a:p>
          <a:p>
            <a:pPr lvl="1"/>
            <a:r>
              <a:rPr lang="en-US" dirty="0"/>
              <a:t>For a solution type of bid, LOE and headcount usually are the largest price lever. </a:t>
            </a:r>
          </a:p>
          <a:p>
            <a:pPr lvl="1"/>
            <a:r>
              <a:rPr lang="en-US" dirty="0"/>
              <a:t>If the LOE is too conservative, this will lead the analyzed company to be priced out of the competitive range. </a:t>
            </a:r>
          </a:p>
          <a:p>
            <a:pPr lvl="1"/>
            <a:r>
              <a:rPr lang="en-US" dirty="0"/>
              <a:t>If the LOE is too low,  it will cause technical deficiencies in evaluation.</a:t>
            </a:r>
          </a:p>
          <a:p>
            <a:r>
              <a:rPr lang="en-US" dirty="0"/>
              <a:t>Check productive hours</a:t>
            </a:r>
          </a:p>
          <a:p>
            <a:pPr lvl="1"/>
            <a:r>
              <a:rPr lang="en-US" dirty="0"/>
              <a:t>Do productive hours meet all contract requirements (especially in the cases if there’s significant CBA work)? </a:t>
            </a:r>
          </a:p>
          <a:p>
            <a:pPr lvl="1"/>
            <a:r>
              <a:rPr lang="en-US" dirty="0"/>
              <a:t>Is there any additional unproductivity need to be factored in (such as travel time, downtime, weather-related productivity reduction, etc.)?   </a:t>
            </a:r>
          </a:p>
          <a:p>
            <a:r>
              <a:rPr lang="en-US" dirty="0"/>
              <a:t>Look at labor penetration </a:t>
            </a:r>
          </a:p>
          <a:p>
            <a:pPr lvl="1"/>
            <a:r>
              <a:rPr lang="en-US" dirty="0"/>
              <a:t>Do you have sufficient differentiation between keys/non-keys, high/low skilled labor positions?</a:t>
            </a:r>
          </a:p>
          <a:p>
            <a:pPr lvl="1"/>
            <a:r>
              <a:rPr lang="en-US" dirty="0"/>
              <a:t>Have you modeled competitors to protect enough key positions, and get lower on any of the non-key and low skilled positions?</a:t>
            </a:r>
          </a:p>
          <a:p>
            <a:r>
              <a:rPr lang="en-US" dirty="0"/>
              <a:t>Examine escalation:</a:t>
            </a:r>
          </a:p>
          <a:p>
            <a:pPr lvl="1"/>
            <a:r>
              <a:rPr lang="en-US" dirty="0"/>
              <a:t>Can competitors live with a lower escalation? </a:t>
            </a:r>
          </a:p>
          <a:p>
            <a:pPr lvl="1"/>
            <a:r>
              <a:rPr lang="en-US" dirty="0"/>
              <a:t>Can escalation be higher in the start of the contract but lower in the out years because escalation is compounded?</a:t>
            </a:r>
          </a:p>
          <a:p>
            <a:r>
              <a:rPr lang="en-US" dirty="0"/>
              <a:t>Check fee levels (ex: for prime’s work vs. for subcontractor’s labor)</a:t>
            </a:r>
          </a:p>
          <a:p>
            <a:r>
              <a:rPr lang="en-US" dirty="0"/>
              <a:t>Examine prime and subcontractor workshare mix: allocate more workshare to a cheaper subcontractor while meeting small business goals</a:t>
            </a:r>
          </a:p>
        </p:txBody>
      </p:sp>
      <p:sp>
        <p:nvSpPr>
          <p:cNvPr id="4" name="Oval 3">
            <a:extLst>
              <a:ext uri="{FF2B5EF4-FFF2-40B4-BE49-F238E27FC236}">
                <a16:creationId xmlns:a16="http://schemas.microsoft.com/office/drawing/2014/main" id="{868C1E2C-1E2E-EAB1-C42D-D43175328E49}"/>
              </a:ext>
            </a:extLst>
          </p:cNvPr>
          <p:cNvSpPr/>
          <p:nvPr/>
        </p:nvSpPr>
        <p:spPr>
          <a:xfrm>
            <a:off x="10141663" y="3129699"/>
            <a:ext cx="1430330" cy="2929529"/>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5" name="Rectangle 4">
            <a:extLst>
              <a:ext uri="{FF2B5EF4-FFF2-40B4-BE49-F238E27FC236}">
                <a16:creationId xmlns:a16="http://schemas.microsoft.com/office/drawing/2014/main" id="{48190B16-B927-DA51-8F1A-3F3DB1CF182A}"/>
              </a:ext>
            </a:extLst>
          </p:cNvPr>
          <p:cNvSpPr/>
          <p:nvPr/>
        </p:nvSpPr>
        <p:spPr>
          <a:xfrm>
            <a:off x="9876787" y="3202426"/>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1. Get Labor Category Descriptions</a:t>
            </a:r>
          </a:p>
        </p:txBody>
      </p:sp>
      <p:sp>
        <p:nvSpPr>
          <p:cNvPr id="6" name="Rectangle 5">
            <a:extLst>
              <a:ext uri="{FF2B5EF4-FFF2-40B4-BE49-F238E27FC236}">
                <a16:creationId xmlns:a16="http://schemas.microsoft.com/office/drawing/2014/main" id="{7CEC9F91-67FD-B7DF-7551-2C8C7BE03530}"/>
              </a:ext>
            </a:extLst>
          </p:cNvPr>
          <p:cNvSpPr/>
          <p:nvPr/>
        </p:nvSpPr>
        <p:spPr>
          <a:xfrm>
            <a:off x="9876787" y="3514860"/>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2. Match Labor Categories</a:t>
            </a:r>
          </a:p>
        </p:txBody>
      </p:sp>
      <p:sp>
        <p:nvSpPr>
          <p:cNvPr id="7" name="Rectangle 6">
            <a:extLst>
              <a:ext uri="{FF2B5EF4-FFF2-40B4-BE49-F238E27FC236}">
                <a16:creationId xmlns:a16="http://schemas.microsoft.com/office/drawing/2014/main" id="{37BB31A7-F2D6-FCA6-66D6-64F109502A8B}"/>
              </a:ext>
            </a:extLst>
          </p:cNvPr>
          <p:cNvSpPr/>
          <p:nvPr/>
        </p:nvSpPr>
        <p:spPr>
          <a:xfrm>
            <a:off x="9876787" y="3827294"/>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3. Pull Salary Survey Data</a:t>
            </a:r>
          </a:p>
        </p:txBody>
      </p:sp>
      <p:sp>
        <p:nvSpPr>
          <p:cNvPr id="8" name="Rectangle 7">
            <a:extLst>
              <a:ext uri="{FF2B5EF4-FFF2-40B4-BE49-F238E27FC236}">
                <a16:creationId xmlns:a16="http://schemas.microsoft.com/office/drawing/2014/main" id="{38A830FD-D5BB-BB1F-CB1F-91FA909F191F}"/>
              </a:ext>
            </a:extLst>
          </p:cNvPr>
          <p:cNvSpPr/>
          <p:nvPr/>
        </p:nvSpPr>
        <p:spPr>
          <a:xfrm>
            <a:off x="9876787" y="4143702"/>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4. Select Labor Percentiles</a:t>
            </a:r>
          </a:p>
        </p:txBody>
      </p:sp>
      <p:sp>
        <p:nvSpPr>
          <p:cNvPr id="9" name="Rectangle 8">
            <a:extLst>
              <a:ext uri="{FF2B5EF4-FFF2-40B4-BE49-F238E27FC236}">
                <a16:creationId xmlns:a16="http://schemas.microsoft.com/office/drawing/2014/main" id="{BABEC138-791C-937B-9E47-19DEAA21E523}"/>
              </a:ext>
            </a:extLst>
          </p:cNvPr>
          <p:cNvSpPr/>
          <p:nvPr/>
        </p:nvSpPr>
        <p:spPr>
          <a:xfrm>
            <a:off x="9877948" y="4779464"/>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6. Perform Competitors’ Wrap Rate Analysis</a:t>
            </a:r>
          </a:p>
        </p:txBody>
      </p:sp>
      <p:sp>
        <p:nvSpPr>
          <p:cNvPr id="10" name="Rectangle 9">
            <a:extLst>
              <a:ext uri="{FF2B5EF4-FFF2-40B4-BE49-F238E27FC236}">
                <a16:creationId xmlns:a16="http://schemas.microsoft.com/office/drawing/2014/main" id="{AD4AA0D1-D5BA-9F6D-C54F-0949CD7D9064}"/>
              </a:ext>
            </a:extLst>
          </p:cNvPr>
          <p:cNvSpPr/>
          <p:nvPr/>
        </p:nvSpPr>
        <p:spPr>
          <a:xfrm>
            <a:off x="9876787" y="5096829"/>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7. Develop Burdened Rates</a:t>
            </a:r>
          </a:p>
        </p:txBody>
      </p:sp>
      <p:sp>
        <p:nvSpPr>
          <p:cNvPr id="11" name="Rectangle 10">
            <a:extLst>
              <a:ext uri="{FF2B5EF4-FFF2-40B4-BE49-F238E27FC236}">
                <a16:creationId xmlns:a16="http://schemas.microsoft.com/office/drawing/2014/main" id="{D2C74D44-461F-6F87-18BF-5F4F9C73A145}"/>
              </a:ext>
            </a:extLst>
          </p:cNvPr>
          <p:cNvSpPr/>
          <p:nvPr/>
        </p:nvSpPr>
        <p:spPr>
          <a:xfrm>
            <a:off x="9876787" y="4460109"/>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5. ID Gamed Rates (Throw Away and Protected (Key) </a:t>
            </a:r>
            <a:r>
              <a:rPr lang="en-US" sz="900" dirty="0" err="1"/>
              <a:t>LCats</a:t>
            </a:r>
            <a:r>
              <a:rPr lang="en-US" sz="900" dirty="0"/>
              <a:t>)</a:t>
            </a:r>
          </a:p>
        </p:txBody>
      </p:sp>
      <p:sp>
        <p:nvSpPr>
          <p:cNvPr id="12" name="Rectangle 11">
            <a:extLst>
              <a:ext uri="{FF2B5EF4-FFF2-40B4-BE49-F238E27FC236}">
                <a16:creationId xmlns:a16="http://schemas.microsoft.com/office/drawing/2014/main" id="{95EDB7DB-7038-23B7-B3B8-6D73D929FB5B}"/>
              </a:ext>
            </a:extLst>
          </p:cNvPr>
          <p:cNvSpPr/>
          <p:nvPr/>
        </p:nvSpPr>
        <p:spPr>
          <a:xfrm>
            <a:off x="9876787" y="5409330"/>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8. Verify If Weighted Average Rates Meet Target from PTC</a:t>
            </a:r>
          </a:p>
        </p:txBody>
      </p:sp>
      <p:sp>
        <p:nvSpPr>
          <p:cNvPr id="13" name="Rectangle 12">
            <a:extLst>
              <a:ext uri="{FF2B5EF4-FFF2-40B4-BE49-F238E27FC236}">
                <a16:creationId xmlns:a16="http://schemas.microsoft.com/office/drawing/2014/main" id="{E835BE18-0DA6-D402-5E60-C4DE2ECCEE0B}"/>
              </a:ext>
            </a:extLst>
          </p:cNvPr>
          <p:cNvSpPr/>
          <p:nvPr/>
        </p:nvSpPr>
        <p:spPr>
          <a:xfrm>
            <a:off x="9876787" y="5736087"/>
            <a:ext cx="1960082" cy="26871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9. Make Adjustments to Meet Target</a:t>
            </a:r>
          </a:p>
        </p:txBody>
      </p:sp>
      <p:sp>
        <p:nvSpPr>
          <p:cNvPr id="14" name="Text Box 7">
            <a:extLst>
              <a:ext uri="{FF2B5EF4-FFF2-40B4-BE49-F238E27FC236}">
                <a16:creationId xmlns:a16="http://schemas.microsoft.com/office/drawing/2014/main" id="{2CB20CD1-A8B5-7361-0E55-4DE050078B58}"/>
              </a:ext>
            </a:extLst>
          </p:cNvPr>
          <p:cNvSpPr txBox="1">
            <a:spLocks noChangeArrowheads="1"/>
          </p:cNvSpPr>
          <p:nvPr/>
        </p:nvSpPr>
        <p:spPr bwMode="auto">
          <a:xfrm>
            <a:off x="10729131" y="2180524"/>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15" name="TextBox 14">
            <a:extLst>
              <a:ext uri="{FF2B5EF4-FFF2-40B4-BE49-F238E27FC236}">
                <a16:creationId xmlns:a16="http://schemas.microsoft.com/office/drawing/2014/main" id="{DC29F1C6-D28A-AD0F-119A-BD9D945DB013}"/>
              </a:ext>
            </a:extLst>
          </p:cNvPr>
          <p:cNvSpPr txBox="1"/>
          <p:nvPr/>
        </p:nvSpPr>
        <p:spPr>
          <a:xfrm>
            <a:off x="11113561" y="1825625"/>
            <a:ext cx="774869" cy="369332"/>
          </a:xfrm>
          <a:prstGeom prst="rect">
            <a:avLst/>
          </a:prstGeom>
          <a:noFill/>
        </p:spPr>
        <p:txBody>
          <a:bodyPr wrap="square" rtlCol="0">
            <a:spAutoFit/>
          </a:bodyPr>
          <a:lstStyle/>
          <a:p>
            <a:r>
              <a:rPr lang="en-US" dirty="0"/>
              <a:t>4</a:t>
            </a:r>
          </a:p>
        </p:txBody>
      </p:sp>
      <p:sp>
        <p:nvSpPr>
          <p:cNvPr id="16" name="Text Box 5">
            <a:extLst>
              <a:ext uri="{FF2B5EF4-FFF2-40B4-BE49-F238E27FC236}">
                <a16:creationId xmlns:a16="http://schemas.microsoft.com/office/drawing/2014/main" id="{55140E8F-779F-D335-804F-9D220E9776E2}"/>
              </a:ext>
            </a:extLst>
          </p:cNvPr>
          <p:cNvSpPr txBox="1">
            <a:spLocks noChangeArrowheads="1"/>
          </p:cNvSpPr>
          <p:nvPr/>
        </p:nvSpPr>
        <p:spPr bwMode="auto">
          <a:xfrm>
            <a:off x="9664459" y="2180524"/>
            <a:ext cx="987273" cy="764918"/>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Solution-Based Cost from PTC</a:t>
            </a:r>
          </a:p>
        </p:txBody>
      </p:sp>
      <p:sp>
        <p:nvSpPr>
          <p:cNvPr id="17" name="TextBox 16">
            <a:extLst>
              <a:ext uri="{FF2B5EF4-FFF2-40B4-BE49-F238E27FC236}">
                <a16:creationId xmlns:a16="http://schemas.microsoft.com/office/drawing/2014/main" id="{6703FC25-5D93-4D35-95E6-A0F3995235BC}"/>
              </a:ext>
            </a:extLst>
          </p:cNvPr>
          <p:cNvSpPr txBox="1"/>
          <p:nvPr/>
        </p:nvSpPr>
        <p:spPr>
          <a:xfrm>
            <a:off x="9816727" y="1818051"/>
            <a:ext cx="774869" cy="369332"/>
          </a:xfrm>
          <a:prstGeom prst="rect">
            <a:avLst/>
          </a:prstGeom>
          <a:noFill/>
        </p:spPr>
        <p:txBody>
          <a:bodyPr wrap="square" rtlCol="0">
            <a:spAutoFit/>
          </a:bodyPr>
          <a:lstStyle/>
          <a:p>
            <a:r>
              <a:rPr lang="en-US" dirty="0"/>
              <a:t>3</a:t>
            </a:r>
          </a:p>
        </p:txBody>
      </p:sp>
      <p:sp>
        <p:nvSpPr>
          <p:cNvPr id="18" name="Arc 17">
            <a:extLst>
              <a:ext uri="{FF2B5EF4-FFF2-40B4-BE49-F238E27FC236}">
                <a16:creationId xmlns:a16="http://schemas.microsoft.com/office/drawing/2014/main" id="{49DFD821-C9B8-CE3F-82D6-0A342941944C}"/>
              </a:ext>
            </a:extLst>
          </p:cNvPr>
          <p:cNvSpPr/>
          <p:nvPr/>
        </p:nvSpPr>
        <p:spPr>
          <a:xfrm>
            <a:off x="10116024" y="1970125"/>
            <a:ext cx="1047542" cy="369332"/>
          </a:xfrm>
          <a:prstGeom prst="arc">
            <a:avLst>
              <a:gd name="adj1" fmla="val 10834939"/>
              <a:gd name="adj2" fmla="val 0"/>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3676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2C0474-C8A7-4431-95BA-ED887A09AC0C}"/>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B3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70C322B-95F8-47FD-8D68-5E2112371BC8}"/>
              </a:ext>
            </a:extLst>
          </p:cNvPr>
          <p:cNvPicPr>
            <a:picLocks noChangeAspect="1"/>
          </p:cNvPicPr>
          <p:nvPr/>
        </p:nvPicPr>
        <p:blipFill rotWithShape="1">
          <a:blip r:embed="rId3">
            <a:extLst>
              <a:ext uri="{28A0092B-C50C-407E-A947-70E740481C1C}">
                <a14:useLocalDpi xmlns:a14="http://schemas.microsoft.com/office/drawing/2010/main" val="0"/>
              </a:ext>
            </a:extLst>
          </a:blip>
          <a:srcRect t="18845" b="42166"/>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3C75BB-BC3D-4EAC-98DC-D942D38724C2}"/>
              </a:ext>
            </a:extLst>
          </p:cNvPr>
          <p:cNvSpPr>
            <a:spLocks noGrp="1"/>
          </p:cNvSpPr>
          <p:nvPr>
            <p:ph type="title"/>
          </p:nvPr>
        </p:nvSpPr>
        <p:spPr>
          <a:xfrm>
            <a:off x="524256" y="4767072"/>
            <a:ext cx="6594189" cy="1625210"/>
          </a:xfrm>
        </p:spPr>
        <p:txBody>
          <a:bodyPr>
            <a:normAutofit/>
          </a:bodyPr>
          <a:lstStyle/>
          <a:p>
            <a:pPr algn="r"/>
            <a:r>
              <a:rPr lang="en-US" sz="3700" dirty="0">
                <a:solidFill>
                  <a:srgbClr val="FFFFFF"/>
                </a:solidFill>
              </a:rPr>
              <a:t>Exercise 6: Perform Labor Category Matching for Labor Rate Analysis</a:t>
            </a:r>
          </a:p>
        </p:txBody>
      </p:sp>
      <p:sp>
        <p:nvSpPr>
          <p:cNvPr id="3" name="Content Placeholder 2">
            <a:extLst>
              <a:ext uri="{FF2B5EF4-FFF2-40B4-BE49-F238E27FC236}">
                <a16:creationId xmlns:a16="http://schemas.microsoft.com/office/drawing/2014/main" id="{0386A92A-D047-4A41-8ACA-1975EB08B793}"/>
              </a:ext>
            </a:extLst>
          </p:cNvPr>
          <p:cNvSpPr>
            <a:spLocks noGrp="1"/>
          </p:cNvSpPr>
          <p:nvPr>
            <p:ph idx="1"/>
          </p:nvPr>
        </p:nvSpPr>
        <p:spPr>
          <a:xfrm>
            <a:off x="8029319" y="917725"/>
            <a:ext cx="3424739" cy="4852362"/>
          </a:xfrm>
        </p:spPr>
        <p:txBody>
          <a:bodyPr anchor="ctr">
            <a:normAutofit/>
          </a:bodyPr>
          <a:lstStyle/>
          <a:p>
            <a:r>
              <a:rPr lang="en-US" sz="2000" dirty="0">
                <a:solidFill>
                  <a:srgbClr val="FFFFFF"/>
                </a:solidFill>
              </a:rPr>
              <a:t>In groups, research the available data</a:t>
            </a:r>
          </a:p>
          <a:p>
            <a:r>
              <a:rPr lang="en-US" sz="2000" dirty="0">
                <a:solidFill>
                  <a:srgbClr val="FFFFFF"/>
                </a:solidFill>
              </a:rPr>
              <a:t>Find the equivalent labor rates using Internet (free sources)</a:t>
            </a:r>
          </a:p>
          <a:p>
            <a:r>
              <a:rPr lang="en-US" sz="2000" dirty="0">
                <a:solidFill>
                  <a:srgbClr val="FFFFFF"/>
                </a:solidFill>
              </a:rPr>
              <a:t>Identify the limitations of publicly available information that would require you to reach out to SMEs and FOIA </a:t>
            </a:r>
          </a:p>
          <a:p>
            <a:r>
              <a:rPr lang="en-US" sz="2000" b="1" dirty="0">
                <a:solidFill>
                  <a:srgbClr val="FFFFFF"/>
                </a:solidFill>
              </a:rPr>
              <a:t>Desired Outcome: </a:t>
            </a:r>
            <a:r>
              <a:rPr lang="en-US" sz="2000" dirty="0">
                <a:solidFill>
                  <a:srgbClr val="FFFFFF"/>
                </a:solidFill>
              </a:rPr>
              <a:t>Understand the process steps and complexities involved in the labor category matching  </a:t>
            </a:r>
          </a:p>
        </p:txBody>
      </p:sp>
    </p:spTree>
    <p:extLst>
      <p:ext uri="{BB962C8B-B14F-4D97-AF65-F5344CB8AC3E}">
        <p14:creationId xmlns:p14="http://schemas.microsoft.com/office/powerpoint/2010/main" val="26821765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CA16F-1B74-4D25-8644-6BBB066D18BC}"/>
              </a:ext>
            </a:extLst>
          </p:cNvPr>
          <p:cNvSpPr>
            <a:spLocks noGrp="1"/>
          </p:cNvSpPr>
          <p:nvPr>
            <p:ph type="title"/>
          </p:nvPr>
        </p:nvSpPr>
        <p:spPr>
          <a:xfrm>
            <a:off x="831850" y="2113472"/>
            <a:ext cx="10515600" cy="2449003"/>
          </a:xfrm>
        </p:spPr>
        <p:txBody>
          <a:bodyPr>
            <a:normAutofit fontScale="90000"/>
          </a:bodyPr>
          <a:lstStyle/>
          <a:p>
            <a:r>
              <a:rPr lang="en-US" sz="6700" b="1" dirty="0"/>
              <a:t>Module 10</a:t>
            </a:r>
            <a:br>
              <a:rPr lang="en-US" sz="6700" b="1" dirty="0"/>
            </a:br>
            <a:r>
              <a:rPr lang="en-US" sz="5300" dirty="0"/>
              <a:t>Last Steps for PTW and Developing Your Pricing Strategy</a:t>
            </a:r>
            <a:endParaRPr lang="en-US" dirty="0"/>
          </a:p>
        </p:txBody>
      </p:sp>
    </p:spTree>
    <p:extLst>
      <p:ext uri="{BB962C8B-B14F-4D97-AF65-F5344CB8AC3E}">
        <p14:creationId xmlns:p14="http://schemas.microsoft.com/office/powerpoint/2010/main" val="75129554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EC1A8-C434-F4B8-BDD5-8F4A0B7787E6}"/>
              </a:ext>
            </a:extLst>
          </p:cNvPr>
          <p:cNvSpPr>
            <a:spLocks noGrp="1"/>
          </p:cNvSpPr>
          <p:nvPr>
            <p:ph type="title"/>
          </p:nvPr>
        </p:nvSpPr>
        <p:spPr>
          <a:xfrm>
            <a:off x="838199" y="365125"/>
            <a:ext cx="7524751" cy="1041643"/>
          </a:xfrm>
        </p:spPr>
        <p:txBody>
          <a:bodyPr>
            <a:normAutofit fontScale="90000"/>
          </a:bodyPr>
          <a:lstStyle/>
          <a:p>
            <a:r>
              <a:rPr lang="en-US" dirty="0"/>
              <a:t>Develop Competitors’ Technical Solutions</a:t>
            </a:r>
          </a:p>
        </p:txBody>
      </p:sp>
      <p:sp>
        <p:nvSpPr>
          <p:cNvPr id="3" name="Content Placeholder 2">
            <a:extLst>
              <a:ext uri="{FF2B5EF4-FFF2-40B4-BE49-F238E27FC236}">
                <a16:creationId xmlns:a16="http://schemas.microsoft.com/office/drawing/2014/main" id="{22CDCE1F-239A-71A8-CAAF-1D2444CF72EC}"/>
              </a:ext>
            </a:extLst>
          </p:cNvPr>
          <p:cNvSpPr>
            <a:spLocks noGrp="1"/>
          </p:cNvSpPr>
          <p:nvPr>
            <p:ph idx="1"/>
          </p:nvPr>
        </p:nvSpPr>
        <p:spPr>
          <a:xfrm>
            <a:off x="838199" y="1825625"/>
            <a:ext cx="9515476" cy="4667250"/>
          </a:xfrm>
        </p:spPr>
        <p:txBody>
          <a:bodyPr>
            <a:normAutofit fontScale="55000" lnSpcReduction="20000"/>
          </a:bodyPr>
          <a:lstStyle/>
          <a:p>
            <a:r>
              <a:rPr lang="en-US" b="1" dirty="0"/>
              <a:t>Collaborate with estimators and technical SMEs: </a:t>
            </a:r>
            <a:r>
              <a:rPr lang="en-US" dirty="0"/>
              <a:t>Engage with subject matter experts (SMEs) and estimators early in the process to develop an initial Basis of Estimate (BOE) that reflects a comprehensive understanding of the technical requirements and workload.</a:t>
            </a:r>
          </a:p>
          <a:p>
            <a:r>
              <a:rPr lang="en-US" b="1" dirty="0"/>
              <a:t>Develop multiple BOE scenarios: </a:t>
            </a:r>
            <a:r>
              <a:rPr lang="en-US" dirty="0"/>
              <a:t>Create at least two additional BOE scenarios, one more aggressive (lower cost/riskier) and another less aggressive (higher cost/conservative), to represent potential competitor approaches. This comparison allows you to analyze different cost and risk trade-offs.</a:t>
            </a:r>
          </a:p>
          <a:p>
            <a:r>
              <a:rPr lang="en-US" b="1" dirty="0"/>
              <a:t>Ensure minimal compliance: </a:t>
            </a:r>
            <a:r>
              <a:rPr lang="en-US" dirty="0"/>
              <a:t>Confirm that all three BOE scenarios are minimally compliant, meaning they can sufficiently handle the workload specified in the RFP without exceeding the required scope.</a:t>
            </a:r>
          </a:p>
          <a:p>
            <a:r>
              <a:rPr lang="en-US" b="1" dirty="0"/>
              <a:t>Identify cost elements: </a:t>
            </a:r>
            <a:r>
              <a:rPr lang="en-US" dirty="0"/>
              <a:t>Determine the “fixed" cost elements, which are prescribed (dictated) by the government, and the competitor-dependent cost elements, which vary based on each competitor's technical approach and cost structure.</a:t>
            </a:r>
          </a:p>
          <a:p>
            <a:r>
              <a:rPr lang="en-US" b="1" dirty="0"/>
              <a:t>Analyze hours ranges: </a:t>
            </a:r>
            <a:r>
              <a:rPr lang="en-US" dirty="0"/>
              <a:t>Examine the range of labor hours required for various tasks, considering both conservative and risky estimates. For example, a specific task may take 2 hours (risky) or 5 hours (conservative), or anywhere in between. Understanding these ranges can help you identify potential areas of differentiation between your solution and competitors' solutions.</a:t>
            </a:r>
          </a:p>
          <a:p>
            <a:r>
              <a:rPr lang="en-US" b="1" dirty="0"/>
              <a:t>Evaluate technical trade-offs: </a:t>
            </a:r>
            <a:r>
              <a:rPr lang="en-US" dirty="0"/>
              <a:t>Assess the potential impact of different technical approaches on cost, risk, and performance. This evaluation can help you identify areas where you might gain a competitive advantage or areas where you need to address potential weaknesses.</a:t>
            </a:r>
          </a:p>
          <a:p>
            <a:r>
              <a:rPr lang="en-US" b="1" dirty="0"/>
              <a:t>Continuously refine and update:</a:t>
            </a:r>
            <a:r>
              <a:rPr lang="en-US" dirty="0"/>
              <a:t> Regularly review and update your BOE scenarios and competitor technical solutions as new information becomes available or as the competitive landscape evolves. This ongoing refinement ensures that your PTW analysis remains accurate and up-to-date.</a:t>
            </a:r>
          </a:p>
        </p:txBody>
      </p:sp>
      <p:sp>
        <p:nvSpPr>
          <p:cNvPr id="5" name="Text Box 7">
            <a:extLst>
              <a:ext uri="{FF2B5EF4-FFF2-40B4-BE49-F238E27FC236}">
                <a16:creationId xmlns:a16="http://schemas.microsoft.com/office/drawing/2014/main" id="{5CE75C29-AD89-D351-BB40-916FFAAC5206}"/>
              </a:ext>
            </a:extLst>
          </p:cNvPr>
          <p:cNvSpPr txBox="1">
            <a:spLocks noChangeArrowheads="1"/>
          </p:cNvSpPr>
          <p:nvPr/>
        </p:nvSpPr>
        <p:spPr bwMode="auto">
          <a:xfrm>
            <a:off x="10564320" y="2180524"/>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10" name="TextBox 9">
            <a:extLst>
              <a:ext uri="{FF2B5EF4-FFF2-40B4-BE49-F238E27FC236}">
                <a16:creationId xmlns:a16="http://schemas.microsoft.com/office/drawing/2014/main" id="{A00659C5-CCD5-7863-6472-DA7949E44A1D}"/>
              </a:ext>
            </a:extLst>
          </p:cNvPr>
          <p:cNvSpPr txBox="1"/>
          <p:nvPr/>
        </p:nvSpPr>
        <p:spPr>
          <a:xfrm>
            <a:off x="10863907" y="1825625"/>
            <a:ext cx="774869" cy="369332"/>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411759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C8DF-8971-4A39-B042-FDB463821EB8}"/>
              </a:ext>
            </a:extLst>
          </p:cNvPr>
          <p:cNvSpPr>
            <a:spLocks noGrp="1"/>
          </p:cNvSpPr>
          <p:nvPr>
            <p:ph type="title"/>
          </p:nvPr>
        </p:nvSpPr>
        <p:spPr>
          <a:xfrm>
            <a:off x="831850" y="2113472"/>
            <a:ext cx="10830498" cy="2449003"/>
          </a:xfrm>
        </p:spPr>
        <p:txBody>
          <a:bodyPr>
            <a:normAutofit fontScale="90000"/>
          </a:bodyPr>
          <a:lstStyle/>
          <a:p>
            <a:r>
              <a:rPr lang="en-US" sz="6700" b="1" dirty="0"/>
              <a:t>Module 2</a:t>
            </a:r>
            <a:br>
              <a:rPr lang="en-US" sz="6700" b="1" dirty="0"/>
            </a:br>
            <a:r>
              <a:rPr lang="en-US" sz="5300" dirty="0"/>
              <a:t>Laying the Groundwork for Competitive Analysis</a:t>
            </a:r>
            <a:endParaRPr lang="en-US" dirty="0"/>
          </a:p>
        </p:txBody>
      </p:sp>
    </p:spTree>
    <p:extLst>
      <p:ext uri="{BB962C8B-B14F-4D97-AF65-F5344CB8AC3E}">
        <p14:creationId xmlns:p14="http://schemas.microsoft.com/office/powerpoint/2010/main" val="23973608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59CDD-9152-BC7D-32C3-F403932754E0}"/>
              </a:ext>
            </a:extLst>
          </p:cNvPr>
          <p:cNvSpPr>
            <a:spLocks noGrp="1"/>
          </p:cNvSpPr>
          <p:nvPr>
            <p:ph type="title"/>
          </p:nvPr>
        </p:nvSpPr>
        <p:spPr/>
        <p:txBody>
          <a:bodyPr/>
          <a:lstStyle/>
          <a:p>
            <a:r>
              <a:rPr lang="en-US" dirty="0"/>
              <a:t>Finalize the PTW Target</a:t>
            </a:r>
          </a:p>
        </p:txBody>
      </p:sp>
      <p:sp>
        <p:nvSpPr>
          <p:cNvPr id="3" name="Content Placeholder 2">
            <a:extLst>
              <a:ext uri="{FF2B5EF4-FFF2-40B4-BE49-F238E27FC236}">
                <a16:creationId xmlns:a16="http://schemas.microsoft.com/office/drawing/2014/main" id="{0C11D4E3-4006-B56B-E2FC-AE7EBBA89E11}"/>
              </a:ext>
            </a:extLst>
          </p:cNvPr>
          <p:cNvSpPr>
            <a:spLocks noGrp="1"/>
          </p:cNvSpPr>
          <p:nvPr>
            <p:ph idx="1"/>
          </p:nvPr>
        </p:nvSpPr>
        <p:spPr>
          <a:xfrm>
            <a:off x="838198" y="1825625"/>
            <a:ext cx="9584967" cy="4667250"/>
          </a:xfrm>
        </p:spPr>
        <p:txBody>
          <a:bodyPr>
            <a:normAutofit fontScale="70000" lnSpcReduction="20000"/>
          </a:bodyPr>
          <a:lstStyle/>
          <a:p>
            <a:r>
              <a:rPr lang="en-US" dirty="0"/>
              <a:t>Revisit top-down estimation after the final RFP because of:</a:t>
            </a:r>
          </a:p>
          <a:p>
            <a:pPr lvl="1"/>
            <a:r>
              <a:rPr lang="en-US" dirty="0"/>
              <a:t>More data available in FPDS on burn rates and more recent contracts</a:t>
            </a:r>
          </a:p>
          <a:p>
            <a:pPr lvl="1"/>
            <a:r>
              <a:rPr lang="en-US" dirty="0"/>
              <a:t>Revised RFP scope, performance requirements, and evaluation criteria</a:t>
            </a:r>
          </a:p>
          <a:p>
            <a:pPr lvl="1"/>
            <a:r>
              <a:rPr lang="en-US" dirty="0"/>
              <a:t>Additional insights into the government's preferences, priorities, and expectations, to better align with their objectives</a:t>
            </a:r>
          </a:p>
          <a:p>
            <a:pPr lvl="1"/>
            <a:r>
              <a:rPr lang="en-US" dirty="0"/>
              <a:t>Additional intelligence on what moves competitors are making, what solutions they may use, and what types of employees they may capture for this contract (incumbents or new staff) may inform adjustments to bottom-up BOEs and PTW target</a:t>
            </a:r>
          </a:p>
          <a:p>
            <a:r>
              <a:rPr lang="en-US" dirty="0"/>
              <a:t>Review and analyze updated data to identify trends, changes, or new insights that may impact your PTW target</a:t>
            </a:r>
          </a:p>
          <a:p>
            <a:r>
              <a:rPr lang="en-US" dirty="0"/>
              <a:t>Update BOEs and fine-tune your estimates to reflect changes in cost, risk, and performance</a:t>
            </a:r>
          </a:p>
          <a:p>
            <a:r>
              <a:rPr lang="en-US" dirty="0"/>
              <a:t>Reconcile top-down and bottom-up estimates: Compare your updated top-down target with your adjusted bottom-up BOEs, ensuring they are closely aligned; identify any discrepancies and refine your pricing strategy accordingly</a:t>
            </a:r>
          </a:p>
          <a:p>
            <a:r>
              <a:rPr lang="en-US" dirty="0"/>
              <a:t>Analyze competitors' potential pricing approaches, considering their technical solutions, staffing plans, and recent contract awards; adjust your PTW target to reflect these insights and maintain a competitive edge</a:t>
            </a:r>
          </a:p>
          <a:p>
            <a:endParaRPr lang="en-US" dirty="0"/>
          </a:p>
        </p:txBody>
      </p:sp>
      <p:sp>
        <p:nvSpPr>
          <p:cNvPr id="4" name="Text Box 6">
            <a:extLst>
              <a:ext uri="{FF2B5EF4-FFF2-40B4-BE49-F238E27FC236}">
                <a16:creationId xmlns:a16="http://schemas.microsoft.com/office/drawing/2014/main" id="{7BF04F1B-366B-6806-3DDE-FAC186470FC7}"/>
              </a:ext>
            </a:extLst>
          </p:cNvPr>
          <p:cNvSpPr txBox="1">
            <a:spLocks noChangeArrowheads="1"/>
          </p:cNvSpPr>
          <p:nvPr/>
        </p:nvSpPr>
        <p:spPr bwMode="auto">
          <a:xfrm>
            <a:off x="10568153" y="2267874"/>
            <a:ext cx="1028095" cy="426363"/>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Finalize the PTW Target</a:t>
            </a:r>
          </a:p>
        </p:txBody>
      </p:sp>
      <p:sp>
        <p:nvSpPr>
          <p:cNvPr id="8" name="TextBox 7">
            <a:extLst>
              <a:ext uri="{FF2B5EF4-FFF2-40B4-BE49-F238E27FC236}">
                <a16:creationId xmlns:a16="http://schemas.microsoft.com/office/drawing/2014/main" id="{E69EB2CB-43BB-64EA-BBA5-D504AC96F7A1}"/>
              </a:ext>
            </a:extLst>
          </p:cNvPr>
          <p:cNvSpPr txBox="1"/>
          <p:nvPr/>
        </p:nvSpPr>
        <p:spPr>
          <a:xfrm>
            <a:off x="10966366" y="1898542"/>
            <a:ext cx="774869" cy="369332"/>
          </a:xfrm>
          <a:prstGeom prst="rect">
            <a:avLst/>
          </a:prstGeom>
          <a:noFill/>
        </p:spPr>
        <p:txBody>
          <a:bodyPr wrap="square" rtlCol="0">
            <a:spAutoFit/>
          </a:bodyPr>
          <a:lstStyle/>
          <a:p>
            <a:r>
              <a:rPr lang="en-US" dirty="0"/>
              <a:t>5</a:t>
            </a:r>
          </a:p>
        </p:txBody>
      </p:sp>
    </p:spTree>
    <p:extLst>
      <p:ext uri="{BB962C8B-B14F-4D97-AF65-F5344CB8AC3E}">
        <p14:creationId xmlns:p14="http://schemas.microsoft.com/office/powerpoint/2010/main" val="428494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838199" y="365125"/>
            <a:ext cx="7490013" cy="1041643"/>
          </a:xfrm>
        </p:spPr>
        <p:txBody>
          <a:bodyPr>
            <a:normAutofit fontScale="90000"/>
          </a:bodyPr>
          <a:lstStyle/>
          <a:p>
            <a:pPr>
              <a:defRPr/>
            </a:pPr>
            <a:r>
              <a:rPr lang="en-US" dirty="0"/>
              <a:t>Establish Proposal Price and Apply Strategies to Achieve It</a:t>
            </a:r>
          </a:p>
        </p:txBody>
      </p:sp>
      <p:sp>
        <p:nvSpPr>
          <p:cNvPr id="26627" name="Content Placeholder 2"/>
          <p:cNvSpPr>
            <a:spLocks noGrp="1"/>
          </p:cNvSpPr>
          <p:nvPr>
            <p:ph idx="1"/>
          </p:nvPr>
        </p:nvSpPr>
        <p:spPr>
          <a:xfrm>
            <a:off x="759530" y="1890445"/>
            <a:ext cx="6214283" cy="4602429"/>
          </a:xfrm>
        </p:spPr>
        <p:txBody>
          <a:bodyPr>
            <a:normAutofit/>
          </a:bodyPr>
          <a:lstStyle/>
          <a:p>
            <a:r>
              <a:rPr lang="en-US" sz="2000" dirty="0"/>
              <a:t>Based on the PTW exercise, establish proposal price target</a:t>
            </a:r>
          </a:p>
          <a:p>
            <a:r>
              <a:rPr lang="en-US" sz="2000" dirty="0"/>
              <a:t>Apply strategies and pull all available price levers to achieve the price target</a:t>
            </a:r>
          </a:p>
          <a:p>
            <a:r>
              <a:rPr lang="en-US" sz="2000" dirty="0"/>
              <a:t>Continuously update PTW model and predicted competitor behavior as each new discovery occurs</a:t>
            </a:r>
          </a:p>
          <a:p>
            <a:pPr lvl="1"/>
            <a:r>
              <a:rPr lang="en-US" sz="1600" dirty="0"/>
              <a:t>Proposals are a process of discovery – things change as the procurement proceeds – amendments, answers to questions, pursuit team revelations</a:t>
            </a:r>
          </a:p>
          <a:p>
            <a:pPr lvl="1"/>
            <a:r>
              <a:rPr lang="en-US" sz="1600" dirty="0"/>
              <a:t>Challenge other qualified, yet uninvolved experts within the organization or outside SMEs to create alternate PTW views of competitor behavior by employing the same baseline model</a:t>
            </a:r>
          </a:p>
          <a:p>
            <a:pPr lvl="1"/>
            <a:r>
              <a:rPr lang="en-US" sz="1600" dirty="0"/>
              <a:t>Never stop “what if” drills – consider Pwin and Margin of error implications of key management decisions prior to final proposal delivery such as fee position, investment and relative financial risk of overall offering</a:t>
            </a:r>
          </a:p>
        </p:txBody>
      </p:sp>
      <p:pic>
        <p:nvPicPr>
          <p:cNvPr id="1026" name="Picture 2" descr="http://davidebenini.it/wp-content/uploads/2008/05/spiral-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1548" y="1890446"/>
            <a:ext cx="3514725" cy="3457576"/>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8">
            <a:extLst>
              <a:ext uri="{FF2B5EF4-FFF2-40B4-BE49-F238E27FC236}">
                <a16:creationId xmlns:a16="http://schemas.microsoft.com/office/drawing/2014/main" id="{251806F3-F452-736C-0593-24EB40069A37}"/>
              </a:ext>
            </a:extLst>
          </p:cNvPr>
          <p:cNvSpPr txBox="1">
            <a:spLocks noChangeArrowheads="1"/>
          </p:cNvSpPr>
          <p:nvPr/>
        </p:nvSpPr>
        <p:spPr bwMode="auto">
          <a:xfrm>
            <a:off x="10624007" y="2225357"/>
            <a:ext cx="1028095" cy="934195"/>
          </a:xfrm>
          <a:prstGeom prst="rect">
            <a:avLst/>
          </a:prstGeom>
          <a:solidFill>
            <a:schemeClr val="accent1"/>
          </a:solidFill>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spAutoFit/>
          </a:bodyPr>
          <a:lstStyle/>
          <a:p>
            <a:pPr algn="ctr">
              <a:spcBef>
                <a:spcPct val="50000"/>
              </a:spcBef>
              <a:defRPr/>
            </a:pPr>
            <a:r>
              <a:rPr lang="en-US" sz="1100" b="1" kern="0" dirty="0">
                <a:solidFill>
                  <a:schemeClr val="bg1"/>
                </a:solidFill>
              </a:rPr>
              <a:t>Establish proposal price and apply strategies to achieve it</a:t>
            </a:r>
          </a:p>
        </p:txBody>
      </p:sp>
      <p:sp>
        <p:nvSpPr>
          <p:cNvPr id="3" name="TextBox 2">
            <a:extLst>
              <a:ext uri="{FF2B5EF4-FFF2-40B4-BE49-F238E27FC236}">
                <a16:creationId xmlns:a16="http://schemas.microsoft.com/office/drawing/2014/main" id="{325B731A-B6AD-94E2-4DDC-E2BF1318670C}"/>
              </a:ext>
            </a:extLst>
          </p:cNvPr>
          <p:cNvSpPr txBox="1"/>
          <p:nvPr/>
        </p:nvSpPr>
        <p:spPr>
          <a:xfrm>
            <a:off x="10488540" y="1890446"/>
            <a:ext cx="1329036" cy="369332"/>
          </a:xfrm>
          <a:prstGeom prst="rect">
            <a:avLst/>
          </a:prstGeom>
          <a:noFill/>
        </p:spPr>
        <p:txBody>
          <a:bodyPr wrap="square" rtlCol="0">
            <a:spAutoFit/>
          </a:bodyPr>
          <a:lstStyle/>
          <a:p>
            <a:r>
              <a:rPr lang="en-US" dirty="0"/>
              <a:t>Home Team</a:t>
            </a:r>
          </a:p>
        </p:txBody>
      </p:sp>
      <p:sp>
        <p:nvSpPr>
          <p:cNvPr id="4" name="TextBox 3">
            <a:extLst>
              <a:ext uri="{FF2B5EF4-FFF2-40B4-BE49-F238E27FC236}">
                <a16:creationId xmlns:a16="http://schemas.microsoft.com/office/drawing/2014/main" id="{E60213E0-D647-A740-FBED-FC3A30340148}"/>
              </a:ext>
            </a:extLst>
          </p:cNvPr>
          <p:cNvSpPr txBox="1"/>
          <p:nvPr/>
        </p:nvSpPr>
        <p:spPr>
          <a:xfrm>
            <a:off x="10931178" y="1671359"/>
            <a:ext cx="774869" cy="369332"/>
          </a:xfrm>
          <a:prstGeom prst="rect">
            <a:avLst/>
          </a:prstGeom>
          <a:noFill/>
        </p:spPr>
        <p:txBody>
          <a:bodyPr wrap="square" rtlCol="0">
            <a:spAutoFit/>
          </a:bodyPr>
          <a:lstStyle/>
          <a:p>
            <a:r>
              <a:rPr lang="en-US" dirty="0"/>
              <a:t>6</a:t>
            </a:r>
          </a:p>
        </p:txBody>
      </p:sp>
    </p:spTree>
    <p:extLst>
      <p:ext uri="{BB962C8B-B14F-4D97-AF65-F5344CB8AC3E}">
        <p14:creationId xmlns:p14="http://schemas.microsoft.com/office/powerpoint/2010/main" val="542361086"/>
      </p:ext>
    </p:extLst>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62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62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2" grpId="0" animBg="1"/>
      <p:bldP spid="3" grpId="0"/>
      <p:bldP spid="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833615" y="478216"/>
            <a:ext cx="8520113" cy="600075"/>
          </a:xfrm>
        </p:spPr>
        <p:txBody>
          <a:bodyPr>
            <a:normAutofit fontScale="90000"/>
          </a:bodyPr>
          <a:lstStyle/>
          <a:p>
            <a:pPr>
              <a:defRPr/>
            </a:pPr>
            <a:r>
              <a:rPr lang="en-US" dirty="0"/>
              <a:t>Create the Win</a:t>
            </a:r>
          </a:p>
        </p:txBody>
      </p:sp>
      <p:sp>
        <p:nvSpPr>
          <p:cNvPr id="3" name="Content Placeholder 2"/>
          <p:cNvSpPr>
            <a:spLocks noGrp="1"/>
          </p:cNvSpPr>
          <p:nvPr>
            <p:ph idx="1"/>
          </p:nvPr>
        </p:nvSpPr>
        <p:spPr>
          <a:xfrm>
            <a:off x="833615" y="1640289"/>
            <a:ext cx="9673020" cy="4694669"/>
          </a:xfrm>
          <a:noFill/>
        </p:spPr>
        <p:txBody>
          <a:bodyPr>
            <a:normAutofit fontScale="92500" lnSpcReduction="20000"/>
          </a:bodyPr>
          <a:lstStyle/>
          <a:p>
            <a:pPr>
              <a:defRPr/>
            </a:pPr>
            <a:r>
              <a:rPr lang="en-US" sz="2400" dirty="0"/>
              <a:t>As competitor models become complete, model ways that you can position to win</a:t>
            </a:r>
          </a:p>
          <a:p>
            <a:pPr>
              <a:defRPr/>
            </a:pPr>
            <a:r>
              <a:rPr lang="en-US" sz="2400" dirty="0"/>
              <a:t>Ghost competitor behavior that is of concern: i</a:t>
            </a:r>
            <a:r>
              <a:rPr lang="en-US" sz="2000" dirty="0"/>
              <a:t>f you expect lower than market wages, write in the price and management narratives about different bad things it may cause for the Government</a:t>
            </a:r>
          </a:p>
          <a:p>
            <a:pPr>
              <a:defRPr/>
            </a:pPr>
            <a:r>
              <a:rPr lang="en-US" sz="2400" dirty="0"/>
              <a:t>Make a list of things, however extreme, that would put you in a position to win, such as:</a:t>
            </a:r>
          </a:p>
          <a:p>
            <a:pPr marL="457200" lvl="2">
              <a:defRPr/>
            </a:pPr>
            <a:r>
              <a:rPr lang="en-US" sz="1600" dirty="0"/>
              <a:t>Start your due diligence early; try one year ahead on FOIA, CA, initial BOE, and PTW based on old or similar RFP, get most of the relevant information at your fingertips, this will help you to position yourself better to win when you meet with the customer and teammates</a:t>
            </a:r>
          </a:p>
          <a:p>
            <a:pPr marL="457200" lvl="2">
              <a:defRPr/>
            </a:pPr>
            <a:r>
              <a:rPr lang="en-US" sz="1600" dirty="0"/>
              <a:t>Change the makeup of your team – swap prime/sub </a:t>
            </a:r>
          </a:p>
          <a:p>
            <a:pPr marL="457200" lvl="2">
              <a:defRPr/>
            </a:pPr>
            <a:r>
              <a:rPr lang="en-US" sz="1600" dirty="0"/>
              <a:t>Create a mentor-protégé JV – grow work share of least expensive member</a:t>
            </a:r>
          </a:p>
          <a:p>
            <a:pPr marL="457200" lvl="2">
              <a:defRPr/>
            </a:pPr>
            <a:r>
              <a:rPr lang="en-US" sz="1600" dirty="0"/>
              <a:t>Bid projected rates based on winning the bid (but don’t forget all the expenses associated with growth)</a:t>
            </a:r>
          </a:p>
          <a:p>
            <a:pPr marL="457200" lvl="2">
              <a:defRPr/>
            </a:pPr>
            <a:r>
              <a:rPr lang="en-US" sz="1600" dirty="0"/>
              <a:t>Change your Cost Accounting Standards (CAS) Disclosure statement, and bid a stand-alone cost center</a:t>
            </a:r>
          </a:p>
          <a:p>
            <a:pPr marL="457200" lvl="2">
              <a:defRPr/>
            </a:pPr>
            <a:r>
              <a:rPr lang="en-US" sz="1600" dirty="0"/>
              <a:t>Offer indirect rate ceilings</a:t>
            </a:r>
          </a:p>
          <a:p>
            <a:pPr marL="457200" lvl="2">
              <a:defRPr/>
            </a:pPr>
            <a:r>
              <a:rPr lang="en-US" sz="1600" dirty="0"/>
              <a:t>Bid other than Forward Pricing Rate Proposal (FPRP) (Forward pricing rate agreements (FPRAs) are negotiated by the government with contractors to set the pay standard for a variety of skill sets within a specified geographical region)</a:t>
            </a:r>
          </a:p>
          <a:p>
            <a:pPr marL="457200" lvl="2">
              <a:defRPr/>
            </a:pPr>
            <a:r>
              <a:rPr lang="en-US" sz="1600" dirty="0"/>
              <a:t>Create unique fee structure – lower your fee on select elements of the offering</a:t>
            </a:r>
          </a:p>
          <a:p>
            <a:pPr marL="457200" lvl="2">
              <a:defRPr/>
            </a:pPr>
            <a:r>
              <a:rPr lang="en-US" sz="1600" dirty="0"/>
              <a:t>Take risk on exempt wages</a:t>
            </a:r>
          </a:p>
          <a:p>
            <a:pPr marL="457200" lvl="2">
              <a:defRPr/>
            </a:pPr>
            <a:r>
              <a:rPr lang="en-US" sz="1600" dirty="0"/>
              <a:t>Offer a cheaper fringe benefit plan at the risk of upsetting the employees</a:t>
            </a:r>
            <a:endParaRPr lang="en-US" sz="2400" dirty="0"/>
          </a:p>
        </p:txBody>
      </p:sp>
      <p:sp>
        <p:nvSpPr>
          <p:cNvPr id="2" name="Text Box 8">
            <a:extLst>
              <a:ext uri="{FF2B5EF4-FFF2-40B4-BE49-F238E27FC236}">
                <a16:creationId xmlns:a16="http://schemas.microsoft.com/office/drawing/2014/main" id="{F881E7B8-1C2B-4D17-D638-D54440225F3D}"/>
              </a:ext>
            </a:extLst>
          </p:cNvPr>
          <p:cNvSpPr txBox="1">
            <a:spLocks noChangeArrowheads="1"/>
          </p:cNvSpPr>
          <p:nvPr/>
        </p:nvSpPr>
        <p:spPr bwMode="auto">
          <a:xfrm>
            <a:off x="10624007" y="2225357"/>
            <a:ext cx="1028095" cy="934195"/>
          </a:xfrm>
          <a:prstGeom prst="rect">
            <a:avLst/>
          </a:prstGeom>
          <a:solidFill>
            <a:schemeClr val="accent1"/>
          </a:solidFill>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spAutoFit/>
          </a:bodyPr>
          <a:lstStyle/>
          <a:p>
            <a:pPr algn="ctr">
              <a:spcBef>
                <a:spcPct val="50000"/>
              </a:spcBef>
              <a:defRPr/>
            </a:pPr>
            <a:r>
              <a:rPr lang="en-US" sz="1100" b="1" kern="0" dirty="0">
                <a:solidFill>
                  <a:schemeClr val="bg1"/>
                </a:solidFill>
              </a:rPr>
              <a:t>Establish proposal price and apply strategies to achieve it</a:t>
            </a:r>
          </a:p>
        </p:txBody>
      </p:sp>
      <p:sp>
        <p:nvSpPr>
          <p:cNvPr id="4" name="TextBox 3">
            <a:extLst>
              <a:ext uri="{FF2B5EF4-FFF2-40B4-BE49-F238E27FC236}">
                <a16:creationId xmlns:a16="http://schemas.microsoft.com/office/drawing/2014/main" id="{F130A681-D2CC-048C-D89C-879A2B6CB9A1}"/>
              </a:ext>
            </a:extLst>
          </p:cNvPr>
          <p:cNvSpPr txBox="1"/>
          <p:nvPr/>
        </p:nvSpPr>
        <p:spPr>
          <a:xfrm>
            <a:off x="10488540" y="1890446"/>
            <a:ext cx="1329036" cy="369332"/>
          </a:xfrm>
          <a:prstGeom prst="rect">
            <a:avLst/>
          </a:prstGeom>
          <a:noFill/>
        </p:spPr>
        <p:txBody>
          <a:bodyPr wrap="square" rtlCol="0">
            <a:spAutoFit/>
          </a:bodyPr>
          <a:lstStyle/>
          <a:p>
            <a:r>
              <a:rPr lang="en-US" dirty="0"/>
              <a:t>Home Team</a:t>
            </a:r>
          </a:p>
        </p:txBody>
      </p:sp>
      <p:sp>
        <p:nvSpPr>
          <p:cNvPr id="5" name="TextBox 4">
            <a:extLst>
              <a:ext uri="{FF2B5EF4-FFF2-40B4-BE49-F238E27FC236}">
                <a16:creationId xmlns:a16="http://schemas.microsoft.com/office/drawing/2014/main" id="{973EE570-9E4B-BAF9-9165-4A960D60DCE3}"/>
              </a:ext>
            </a:extLst>
          </p:cNvPr>
          <p:cNvSpPr txBox="1"/>
          <p:nvPr/>
        </p:nvSpPr>
        <p:spPr>
          <a:xfrm>
            <a:off x="10931178" y="1671359"/>
            <a:ext cx="774869" cy="369332"/>
          </a:xfrm>
          <a:prstGeom prst="rect">
            <a:avLst/>
          </a:prstGeom>
          <a:noFill/>
        </p:spPr>
        <p:txBody>
          <a:bodyPr wrap="square" rtlCol="0">
            <a:spAutoFit/>
          </a:bodyPr>
          <a:lstStyle/>
          <a:p>
            <a:r>
              <a:rPr lang="en-US" dirty="0"/>
              <a:t>6</a:t>
            </a:r>
          </a:p>
        </p:txBody>
      </p:sp>
    </p:spTree>
    <p:extLst>
      <p:ext uri="{BB962C8B-B14F-4D97-AF65-F5344CB8AC3E}">
        <p14:creationId xmlns:p14="http://schemas.microsoft.com/office/powerpoint/2010/main" val="2357695500"/>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1000"/>
                                        <p:tgtEl>
                                          <p:spTgt spid="3">
                                            <p:txEl>
                                              <p:pRg st="10" end="10"/>
                                            </p:txEl>
                                          </p:spTgt>
                                        </p:tgtEl>
                                      </p:cBhvr>
                                    </p:animEffect>
                                    <p:anim calcmode="lin" valueType="num">
                                      <p:cBhvr>
                                        <p:cTn id="6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Effect transition="in" filter="fade">
                                      <p:cBhvr>
                                        <p:cTn id="66" dur="1000"/>
                                        <p:tgtEl>
                                          <p:spTgt spid="3">
                                            <p:txEl>
                                              <p:pRg st="11" end="11"/>
                                            </p:txEl>
                                          </p:spTgt>
                                        </p:tgtEl>
                                      </p:cBhvr>
                                    </p:animEffect>
                                    <p:anim calcmode="lin" valueType="num">
                                      <p:cBhvr>
                                        <p:cTn id="6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Effect transition="in" filter="fade">
                                      <p:cBhvr>
                                        <p:cTn id="71" dur="1000"/>
                                        <p:tgtEl>
                                          <p:spTgt spid="3">
                                            <p:txEl>
                                              <p:pRg st="12" end="12"/>
                                            </p:txEl>
                                          </p:spTgt>
                                        </p:tgtEl>
                                      </p:cBhvr>
                                    </p:animEffect>
                                    <p:anim calcmode="lin" valueType="num">
                                      <p:cBhvr>
                                        <p:cTn id="7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fade">
                                      <p:cBhvr>
                                        <p:cTn id="78" dur="1000"/>
                                        <p:tgtEl>
                                          <p:spTgt spid="2"/>
                                        </p:tgtEl>
                                      </p:cBhvr>
                                    </p:animEffect>
                                    <p:anim calcmode="lin" valueType="num">
                                      <p:cBhvr>
                                        <p:cTn id="79" dur="1000" fill="hold"/>
                                        <p:tgtEl>
                                          <p:spTgt spid="2"/>
                                        </p:tgtEl>
                                        <p:attrNameLst>
                                          <p:attrName>ppt_x</p:attrName>
                                        </p:attrNameLst>
                                      </p:cBhvr>
                                      <p:tavLst>
                                        <p:tav tm="0">
                                          <p:val>
                                            <p:strVal val="#ppt_x"/>
                                          </p:val>
                                        </p:tav>
                                        <p:tav tm="100000">
                                          <p:val>
                                            <p:strVal val="#ppt_x"/>
                                          </p:val>
                                        </p:tav>
                                      </p:tavLst>
                                    </p:anim>
                                    <p:anim calcmode="lin" valueType="num">
                                      <p:cBhvr>
                                        <p:cTn id="80" dur="1000" fill="hold"/>
                                        <p:tgtEl>
                                          <p:spTgt spid="2"/>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fade">
                                      <p:cBhvr>
                                        <p:cTn id="83" dur="1000"/>
                                        <p:tgtEl>
                                          <p:spTgt spid="4"/>
                                        </p:tgtEl>
                                      </p:cBhvr>
                                    </p:animEffect>
                                    <p:anim calcmode="lin" valueType="num">
                                      <p:cBhvr>
                                        <p:cTn id="84" dur="1000" fill="hold"/>
                                        <p:tgtEl>
                                          <p:spTgt spid="4"/>
                                        </p:tgtEl>
                                        <p:attrNameLst>
                                          <p:attrName>ppt_x</p:attrName>
                                        </p:attrNameLst>
                                      </p:cBhvr>
                                      <p:tavLst>
                                        <p:tav tm="0">
                                          <p:val>
                                            <p:strVal val="#ppt_x"/>
                                          </p:val>
                                        </p:tav>
                                        <p:tav tm="100000">
                                          <p:val>
                                            <p:strVal val="#ppt_x"/>
                                          </p:val>
                                        </p:tav>
                                      </p:tavLst>
                                    </p:anim>
                                    <p:anim calcmode="lin" valueType="num">
                                      <p:cBhvr>
                                        <p:cTn id="85" dur="1000" fill="hold"/>
                                        <p:tgtEl>
                                          <p:spTgt spid="4"/>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1000"/>
                                        <p:tgtEl>
                                          <p:spTgt spid="5"/>
                                        </p:tgtEl>
                                      </p:cBhvr>
                                    </p:animEffect>
                                    <p:anim calcmode="lin" valueType="num">
                                      <p:cBhvr>
                                        <p:cTn id="89" dur="1000" fill="hold"/>
                                        <p:tgtEl>
                                          <p:spTgt spid="5"/>
                                        </p:tgtEl>
                                        <p:attrNameLst>
                                          <p:attrName>ppt_x</p:attrName>
                                        </p:attrNameLst>
                                      </p:cBhvr>
                                      <p:tavLst>
                                        <p:tav tm="0">
                                          <p:val>
                                            <p:strVal val="#ppt_x"/>
                                          </p:val>
                                        </p:tav>
                                        <p:tav tm="100000">
                                          <p:val>
                                            <p:strVal val="#ppt_x"/>
                                          </p:val>
                                        </p:tav>
                                      </p:tavLst>
                                    </p:anim>
                                    <p:anim calcmode="lin" valueType="num">
                                      <p:cBhvr>
                                        <p:cTn id="9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P spid="4" grpId="0"/>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9351A-7297-4FCF-8A9C-5AF8800DB744}"/>
              </a:ext>
            </a:extLst>
          </p:cNvPr>
          <p:cNvSpPr>
            <a:spLocks noGrp="1"/>
          </p:cNvSpPr>
          <p:nvPr>
            <p:ph type="title"/>
          </p:nvPr>
        </p:nvSpPr>
        <p:spPr/>
        <p:txBody>
          <a:bodyPr/>
          <a:lstStyle/>
          <a:p>
            <a:r>
              <a:rPr lang="en-US" dirty="0"/>
              <a:t>Day 2 Recap</a:t>
            </a:r>
          </a:p>
        </p:txBody>
      </p:sp>
      <p:sp>
        <p:nvSpPr>
          <p:cNvPr id="3" name="Content Placeholder 2">
            <a:extLst>
              <a:ext uri="{FF2B5EF4-FFF2-40B4-BE49-F238E27FC236}">
                <a16:creationId xmlns:a16="http://schemas.microsoft.com/office/drawing/2014/main" id="{8FF79C11-8A4D-4DEA-82CF-752729EDBD81}"/>
              </a:ext>
            </a:extLst>
          </p:cNvPr>
          <p:cNvSpPr>
            <a:spLocks noGrp="1"/>
          </p:cNvSpPr>
          <p:nvPr>
            <p:ph idx="1"/>
          </p:nvPr>
        </p:nvSpPr>
        <p:spPr>
          <a:xfrm>
            <a:off x="838199" y="1825625"/>
            <a:ext cx="6991351" cy="4351338"/>
          </a:xfrm>
        </p:spPr>
        <p:txBody>
          <a:bodyPr>
            <a:normAutofit lnSpcReduction="10000"/>
          </a:bodyPr>
          <a:lstStyle/>
          <a:p>
            <a:r>
              <a:rPr lang="en-US" dirty="0"/>
              <a:t>What PTW sources are new to you?</a:t>
            </a:r>
          </a:p>
          <a:p>
            <a:r>
              <a:rPr lang="en-US" dirty="0"/>
              <a:t>Explain how the solution and price are related?</a:t>
            </a:r>
          </a:p>
          <a:p>
            <a:r>
              <a:rPr lang="en-US" dirty="0"/>
              <a:t>What is the difference between customer’s overall budget, addressable budget, the price to compete, and solution-based PTW?</a:t>
            </a:r>
          </a:p>
          <a:p>
            <a:r>
              <a:rPr lang="en-US" dirty="0"/>
              <a:t>What is the most reliable way to calculate a wrap rate?</a:t>
            </a:r>
          </a:p>
          <a:p>
            <a:r>
              <a:rPr lang="en-US" dirty="0"/>
              <a:t>What is your biggest take-away from today and this class overall?</a:t>
            </a:r>
          </a:p>
        </p:txBody>
      </p:sp>
      <p:sp>
        <p:nvSpPr>
          <p:cNvPr id="4" name="TextBox 3">
            <a:extLst>
              <a:ext uri="{FF2B5EF4-FFF2-40B4-BE49-F238E27FC236}">
                <a16:creationId xmlns:a16="http://schemas.microsoft.com/office/drawing/2014/main" id="{59596BA8-3E85-4A50-A3FC-C852077DE58C}"/>
              </a:ext>
            </a:extLst>
          </p:cNvPr>
          <p:cNvSpPr txBox="1"/>
          <p:nvPr/>
        </p:nvSpPr>
        <p:spPr>
          <a:xfrm>
            <a:off x="9175937" y="472834"/>
            <a:ext cx="3752850" cy="6447919"/>
          </a:xfrm>
          <a:prstGeom prst="rect">
            <a:avLst/>
          </a:prstGeom>
          <a:noFill/>
        </p:spPr>
        <p:txBody>
          <a:bodyPr wrap="square" rtlCol="0">
            <a:spAutoFit/>
          </a:bodyPr>
          <a:lstStyle/>
          <a:p>
            <a:r>
              <a:rPr lang="en-US" sz="41300" dirty="0">
                <a:solidFill>
                  <a:schemeClr val="accent2">
                    <a:lumMod val="75000"/>
                  </a:schemeClr>
                </a:solidFill>
              </a:rPr>
              <a:t>?</a:t>
            </a:r>
          </a:p>
        </p:txBody>
      </p:sp>
    </p:spTree>
    <p:extLst>
      <p:ext uri="{BB962C8B-B14F-4D97-AF65-F5344CB8AC3E}">
        <p14:creationId xmlns:p14="http://schemas.microsoft.com/office/powerpoint/2010/main" val="12479530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A956A-C8F8-5C80-7995-EEE347C73138}"/>
              </a:ext>
            </a:extLst>
          </p:cNvPr>
          <p:cNvSpPr>
            <a:spLocks noGrp="1"/>
          </p:cNvSpPr>
          <p:nvPr>
            <p:ph type="title"/>
          </p:nvPr>
        </p:nvSpPr>
        <p:spPr>
          <a:xfrm>
            <a:off x="327782" y="-193752"/>
            <a:ext cx="7427125" cy="2244725"/>
          </a:xfrm>
        </p:spPr>
        <p:txBody>
          <a:bodyPr>
            <a:normAutofit/>
          </a:bodyPr>
          <a:lstStyle/>
          <a:p>
            <a:r>
              <a:rPr lang="en-US" sz="4000" b="1" dirty="0">
                <a:latin typeface="Calibri" panose="020F0502020204030204" pitchFamily="34" charset="0"/>
                <a:ea typeface="Calibri" panose="020F0502020204030204" pitchFamily="34" charset="0"/>
                <a:cs typeface="Calibri" panose="020F0502020204030204" pitchFamily="34" charset="0"/>
              </a:rPr>
              <a:t>We’d Love It If You Left Us a Five-Star Review!</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6F697F1-0AA8-E5F8-251D-86FE3B86769A}"/>
              </a:ext>
            </a:extLst>
          </p:cNvPr>
          <p:cNvSpPr>
            <a:spLocks noGrp="1"/>
          </p:cNvSpPr>
          <p:nvPr>
            <p:ph idx="1"/>
          </p:nvPr>
        </p:nvSpPr>
        <p:spPr>
          <a:xfrm>
            <a:off x="523771" y="2071022"/>
            <a:ext cx="6962879" cy="4133789"/>
          </a:xfrm>
        </p:spPr>
        <p:txBody>
          <a:bodyPr>
            <a:normAutofit/>
          </a:bodyPr>
          <a:lstStyle/>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Did you find our training valuable and impactful? </a:t>
            </a: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latin typeface="Cavolini" panose="03000502040302020204" pitchFamily="66" charset="0"/>
              <a:cs typeface="Cavolini" panose="03000502040302020204" pitchFamily="66" charset="0"/>
            </a:endParaRPr>
          </a:p>
          <a:p>
            <a:pPr marL="0" indent="0">
              <a:buNone/>
            </a:pPr>
            <a:endParaRPr lang="en-US" dirty="0">
              <a:latin typeface="Cavolini" panose="03000502040302020204" pitchFamily="66" charset="0"/>
              <a:cs typeface="Cavolini" panose="03000502040302020204" pitchFamily="66" charset="0"/>
            </a:endParaRPr>
          </a:p>
          <a:p>
            <a:pPr marL="0" indent="0">
              <a:buNone/>
            </a:pPr>
            <a:endParaRPr lang="en-US" dirty="0">
              <a:latin typeface="Cavolini" panose="03000502040302020204" pitchFamily="66" charset="0"/>
              <a:cs typeface="Cavolini" panose="03000502040302020204" pitchFamily="66" charset="0"/>
            </a:endParaRPr>
          </a:p>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You can leave a Google review </a:t>
            </a:r>
            <a:r>
              <a:rPr lang="en-US" dirty="0">
                <a:latin typeface="Calibri" panose="020F0502020204030204" pitchFamily="34" charset="0"/>
                <a:ea typeface="Calibri" panose="020F0502020204030204" pitchFamily="34" charset="0"/>
                <a:cs typeface="Calibri" panose="020F0502020204030204" pitchFamily="34" charset="0"/>
                <a:hlinkClick r:id="rId3"/>
              </a:rPr>
              <a:t>HERE</a:t>
            </a:r>
            <a:r>
              <a:rPr lang="en-US"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and/or a Facebook review </a:t>
            </a:r>
            <a:r>
              <a:rPr lang="en-US" dirty="0">
                <a:latin typeface="Calibri" panose="020F0502020204030204" pitchFamily="34" charset="0"/>
                <a:ea typeface="Calibri" panose="020F0502020204030204" pitchFamily="34" charset="0"/>
                <a:cs typeface="Calibri" panose="020F0502020204030204" pitchFamily="34" charset="0"/>
                <a:hlinkClick r:id="rId4"/>
              </a:rPr>
              <a:t>HERE</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1030" name="Picture 6" descr="Buy Google 5 Star Review. If you're worried about buying Google… | by  Jessica Harris | Medium">
            <a:hlinkClick r:id="rId3"/>
            <a:extLst>
              <a:ext uri="{FF2B5EF4-FFF2-40B4-BE49-F238E27FC236}">
                <a16:creationId xmlns:a16="http://schemas.microsoft.com/office/drawing/2014/main" id="{90FF3E12-45A0-82D9-989C-031915C148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782" y="3096191"/>
            <a:ext cx="3713230" cy="16276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w to Post a Review to a Facebook Business Page - Water eStore CA">
            <a:extLst>
              <a:ext uri="{FF2B5EF4-FFF2-40B4-BE49-F238E27FC236}">
                <a16:creationId xmlns:a16="http://schemas.microsoft.com/office/drawing/2014/main" id="{46308A69-C3C3-9FE2-F1AC-51CB5DE1E6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5737" y="3096191"/>
            <a:ext cx="1626172" cy="16261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qr code with a logo&#10;&#10;Description automatically generated">
            <a:extLst>
              <a:ext uri="{FF2B5EF4-FFF2-40B4-BE49-F238E27FC236}">
                <a16:creationId xmlns:a16="http://schemas.microsoft.com/office/drawing/2014/main" id="{F5D501D6-46C6-9319-5B5B-E2A4D45CAA31}"/>
              </a:ext>
            </a:extLst>
          </p:cNvPr>
          <p:cNvPicPr>
            <a:picLocks noChangeAspect="1"/>
          </p:cNvPicPr>
          <p:nvPr/>
        </p:nvPicPr>
        <p:blipFill>
          <a:blip r:embed="rId7"/>
          <a:stretch>
            <a:fillRect/>
          </a:stretch>
        </p:blipFill>
        <p:spPr>
          <a:xfrm>
            <a:off x="7754907" y="1952616"/>
            <a:ext cx="3913322" cy="3913322"/>
          </a:xfrm>
          <a:prstGeom prst="rect">
            <a:avLst/>
          </a:prstGeom>
        </p:spPr>
      </p:pic>
    </p:spTree>
    <p:extLst>
      <p:ext uri="{BB962C8B-B14F-4D97-AF65-F5344CB8AC3E}">
        <p14:creationId xmlns:p14="http://schemas.microsoft.com/office/powerpoint/2010/main" val="38094880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F697F1-0AA8-E5F8-251D-86FE3B86769A}"/>
              </a:ext>
            </a:extLst>
          </p:cNvPr>
          <p:cNvSpPr>
            <a:spLocks noGrp="1"/>
          </p:cNvSpPr>
          <p:nvPr>
            <p:ph idx="1"/>
          </p:nvPr>
        </p:nvSpPr>
        <p:spPr>
          <a:xfrm>
            <a:off x="345747" y="1668620"/>
            <a:ext cx="7066990" cy="4844063"/>
          </a:xfrm>
        </p:spPr>
        <p:txBody>
          <a:bodyPr vert="horz" lIns="91440" tIns="45720" rIns="91440" bIns="45720" rtlCol="0" anchor="t">
            <a:noAutofit/>
          </a:bodyPr>
          <a:lstStyle/>
          <a:p>
            <a:pPr marL="0" indent="0">
              <a:buNone/>
            </a:pPr>
            <a:endParaRPr lang="en-US" sz="3200" b="1"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US" sz="3200" b="1" dirty="0">
                <a:latin typeface="Calibri" panose="020F0502020204030204" pitchFamily="34" charset="0"/>
                <a:ea typeface="Calibri" panose="020F0502020204030204" pitchFamily="34" charset="0"/>
                <a:cs typeface="Calibri" panose="020F0502020204030204" pitchFamily="34" charset="0"/>
              </a:rPr>
              <a:t>Scan the QR code with your phone camera</a:t>
            </a:r>
            <a:r>
              <a:rPr lang="en-US" sz="3200" dirty="0">
                <a:ea typeface="Calibri" panose="020F0502020204030204" pitchFamily="34" charset="0"/>
              </a:rPr>
              <a:t> </a:t>
            </a:r>
            <a:r>
              <a:rPr lang="en-US" sz="3200" b="1" dirty="0">
                <a:latin typeface="Calibri" panose="020F0502020204030204" pitchFamily="34" charset="0"/>
                <a:ea typeface="Calibri" panose="020F0502020204030204" pitchFamily="34" charset="0"/>
                <a:cs typeface="Calibri" panose="020F0502020204030204" pitchFamily="34" charset="0"/>
              </a:rPr>
              <a:t>to book a demo or click this link!</a:t>
            </a:r>
            <a:endParaRPr lang="en-US" sz="3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PSci - Procurement Sciences">
            <a:extLst>
              <a:ext uri="{FF2B5EF4-FFF2-40B4-BE49-F238E27FC236}">
                <a16:creationId xmlns:a16="http://schemas.microsoft.com/office/drawing/2014/main" id="{DE616CFB-D77B-395A-0F85-913820F7279C}"/>
              </a:ext>
            </a:extLst>
          </p:cNvPr>
          <p:cNvPicPr>
            <a:picLocks noChangeAspect="1"/>
          </p:cNvPicPr>
          <p:nvPr/>
        </p:nvPicPr>
        <p:blipFill>
          <a:blip r:embed="rId3"/>
          <a:stretch>
            <a:fillRect/>
          </a:stretch>
        </p:blipFill>
        <p:spPr>
          <a:xfrm>
            <a:off x="2691552" y="4250193"/>
            <a:ext cx="2631412" cy="1366310"/>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0C670236-86D3-641E-A176-D5F973F422F3}"/>
              </a:ext>
            </a:extLst>
          </p:cNvPr>
          <p:cNvPicPr>
            <a:picLocks noChangeAspect="1"/>
          </p:cNvPicPr>
          <p:nvPr/>
        </p:nvPicPr>
        <p:blipFill>
          <a:blip r:embed="rId4"/>
          <a:stretch>
            <a:fillRect/>
          </a:stretch>
        </p:blipFill>
        <p:spPr>
          <a:xfrm>
            <a:off x="8008088" y="1792224"/>
            <a:ext cx="3684039" cy="3706368"/>
          </a:xfrm>
          <a:prstGeom prst="rect">
            <a:avLst/>
          </a:prstGeom>
        </p:spPr>
      </p:pic>
      <p:sp>
        <p:nvSpPr>
          <p:cNvPr id="4" name="TextBox 3">
            <a:extLst>
              <a:ext uri="{FF2B5EF4-FFF2-40B4-BE49-F238E27FC236}">
                <a16:creationId xmlns:a16="http://schemas.microsoft.com/office/drawing/2014/main" id="{CD333338-47C0-8193-BDDC-64AE08E79823}"/>
              </a:ext>
            </a:extLst>
          </p:cNvPr>
          <p:cNvSpPr txBox="1"/>
          <p:nvPr/>
        </p:nvSpPr>
        <p:spPr>
          <a:xfrm>
            <a:off x="345747" y="116413"/>
            <a:ext cx="732302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rPr>
              <a:t>Interested in an In-depth Exploration of the Awarded.AI?</a:t>
            </a:r>
          </a:p>
        </p:txBody>
      </p:sp>
      <p:sp>
        <p:nvSpPr>
          <p:cNvPr id="8" name="TextBox 7">
            <a:extLst>
              <a:ext uri="{FF2B5EF4-FFF2-40B4-BE49-F238E27FC236}">
                <a16:creationId xmlns:a16="http://schemas.microsoft.com/office/drawing/2014/main" id="{4BFFFD21-6AB6-E71C-817E-C8096551E5C8}"/>
              </a:ext>
            </a:extLst>
          </p:cNvPr>
          <p:cNvSpPr txBox="1"/>
          <p:nvPr/>
        </p:nvSpPr>
        <p:spPr>
          <a:xfrm>
            <a:off x="221771" y="3354013"/>
            <a:ext cx="778631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hlinkClick r:id="rId5"/>
              </a:rPr>
              <a:t>https://calendly.com/psci-sales/demo-for-psci-ai-ost</a:t>
            </a:r>
            <a:r>
              <a:rPr kumimoji="0" lang="en-US" sz="26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  </a:t>
            </a:r>
            <a:endParaRPr kumimoji="0" lang="en-US" sz="26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4216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365125"/>
            <a:ext cx="8538210" cy="1041643"/>
          </a:xfrm>
        </p:spPr>
        <p:txBody>
          <a:bodyPr>
            <a:normAutofit fontScale="90000"/>
          </a:bodyPr>
          <a:lstStyle/>
          <a:p>
            <a:r>
              <a:rPr lang="en-US" dirty="0"/>
              <a:t>Thank You! Continue Taking More Courses to Advance Your Knowledge!</a:t>
            </a:r>
          </a:p>
        </p:txBody>
      </p:sp>
      <p:sp>
        <p:nvSpPr>
          <p:cNvPr id="6" name="Rectangle 5"/>
          <p:cNvSpPr/>
          <p:nvPr/>
        </p:nvSpPr>
        <p:spPr>
          <a:xfrm>
            <a:off x="3340773" y="4854095"/>
            <a:ext cx="6975878" cy="1045223"/>
          </a:xfrm>
          <a:prstGeom prst="rect">
            <a:avLst/>
          </a:prstGeom>
        </p:spPr>
        <p:txBody>
          <a:bodyPr wrap="square">
            <a:spAutoFit/>
          </a:bodyPr>
          <a:lstStyle/>
          <a:p>
            <a:pPr lvl="0">
              <a:lnSpc>
                <a:spcPct val="200000"/>
              </a:lnSpc>
            </a:pPr>
            <a:r>
              <a:rPr lang="en-US" sz="3600" b="1" dirty="0">
                <a:solidFill>
                  <a:schemeClr val="accent1"/>
                </a:solidFill>
                <a:latin typeface="+mn-lt"/>
              </a:rPr>
              <a:t>www.ostglobalsolutions.com</a:t>
            </a:r>
          </a:p>
        </p:txBody>
      </p:sp>
      <p:sp>
        <p:nvSpPr>
          <p:cNvPr id="3" name="Rectangle 2">
            <a:extLst>
              <a:ext uri="{FF2B5EF4-FFF2-40B4-BE49-F238E27FC236}">
                <a16:creationId xmlns:a16="http://schemas.microsoft.com/office/drawing/2014/main" id="{BEBC8114-609B-43CD-82A2-256109016A21}"/>
              </a:ext>
            </a:extLst>
          </p:cNvPr>
          <p:cNvSpPr/>
          <p:nvPr/>
        </p:nvSpPr>
        <p:spPr>
          <a:xfrm>
            <a:off x="6732270" y="2251631"/>
            <a:ext cx="5200650" cy="2554545"/>
          </a:xfrm>
          <a:prstGeom prst="rect">
            <a:avLst/>
          </a:prstGeom>
        </p:spPr>
        <p:txBody>
          <a:bodyPr wrap="square">
            <a:spAutoFit/>
          </a:bodyPr>
          <a:lstStyle/>
          <a:p>
            <a:pPr algn="ctr">
              <a:spcBef>
                <a:spcPts val="600"/>
              </a:spcBef>
            </a:pPr>
            <a:r>
              <a:rPr lang="en-US" sz="2800" b="1" dirty="0"/>
              <a:t>7361 Calhoun Place, Suite 560</a:t>
            </a:r>
          </a:p>
          <a:p>
            <a:pPr algn="ctr">
              <a:spcBef>
                <a:spcPts val="600"/>
              </a:spcBef>
            </a:pPr>
            <a:r>
              <a:rPr lang="en-US" sz="2800" b="1" dirty="0"/>
              <a:t>Rockville, MD 20855</a:t>
            </a:r>
          </a:p>
          <a:p>
            <a:pPr algn="ctr">
              <a:spcBef>
                <a:spcPts val="600"/>
              </a:spcBef>
            </a:pPr>
            <a:r>
              <a:rPr lang="en-US" sz="2800" b="1" dirty="0"/>
              <a:t>Phone: 301-384-3350</a:t>
            </a:r>
          </a:p>
          <a:p>
            <a:pPr algn="ctr">
              <a:spcBef>
                <a:spcPts val="600"/>
              </a:spcBef>
            </a:pPr>
            <a:r>
              <a:rPr lang="en-US" sz="2800" b="1" dirty="0">
                <a:hlinkClick r:id="rId3"/>
              </a:rPr>
              <a:t>service@ostglobalsolutions.com</a:t>
            </a:r>
            <a:endParaRPr lang="en-US" sz="2800" b="1" dirty="0"/>
          </a:p>
          <a:p>
            <a:pPr algn="ctr">
              <a:spcBef>
                <a:spcPts val="600"/>
              </a:spcBef>
            </a:pPr>
            <a:endParaRPr lang="en-US" sz="2800" b="1" dirty="0"/>
          </a:p>
        </p:txBody>
      </p:sp>
      <p:pic>
        <p:nvPicPr>
          <p:cNvPr id="12" name="Picture 11">
            <a:extLst>
              <a:ext uri="{FF2B5EF4-FFF2-40B4-BE49-F238E27FC236}">
                <a16:creationId xmlns:a16="http://schemas.microsoft.com/office/drawing/2014/main" id="{D84D25C7-098A-49BD-8D4D-709489B8D6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452" y="1950425"/>
            <a:ext cx="4661782" cy="820474"/>
          </a:xfrm>
          <a:prstGeom prst="rect">
            <a:avLst/>
          </a:prstGeom>
        </p:spPr>
      </p:pic>
      <p:pic>
        <p:nvPicPr>
          <p:cNvPr id="13" name="Picture 12" descr="A close up of a logo&#10;&#10;Description generated with very high confidence">
            <a:extLst>
              <a:ext uri="{FF2B5EF4-FFF2-40B4-BE49-F238E27FC236}">
                <a16:creationId xmlns:a16="http://schemas.microsoft.com/office/drawing/2014/main" id="{20087D39-E265-4385-AC9A-58FC06C546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052" y="2657887"/>
            <a:ext cx="2004148" cy="2011358"/>
          </a:xfrm>
          <a:prstGeom prst="rect">
            <a:avLst/>
          </a:prstGeom>
        </p:spPr>
      </p:pic>
      <p:pic>
        <p:nvPicPr>
          <p:cNvPr id="8" name="Picture 7">
            <a:extLst>
              <a:ext uri="{FF2B5EF4-FFF2-40B4-BE49-F238E27FC236}">
                <a16:creationId xmlns:a16="http://schemas.microsoft.com/office/drawing/2014/main" id="{1CAC54B1-FCF6-4D41-9EB0-7E7787B307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5386" y="2603951"/>
            <a:ext cx="2142799" cy="2065294"/>
          </a:xfrm>
          <a:prstGeom prst="rect">
            <a:avLst/>
          </a:prstGeom>
        </p:spPr>
      </p:pic>
    </p:spTree>
    <p:extLst>
      <p:ext uri="{BB962C8B-B14F-4D97-AF65-F5344CB8AC3E}">
        <p14:creationId xmlns:p14="http://schemas.microsoft.com/office/powerpoint/2010/main" val="318984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C54F220-B2EF-402C-9D99-1D546F4E08AF}"/>
              </a:ext>
            </a:extLst>
          </p:cNvPr>
          <p:cNvSpPr>
            <a:spLocks noGrp="1"/>
          </p:cNvSpPr>
          <p:nvPr>
            <p:ph type="title"/>
          </p:nvPr>
        </p:nvSpPr>
        <p:spPr>
          <a:xfrm>
            <a:off x="833002" y="365125"/>
            <a:ext cx="10520702" cy="1325563"/>
          </a:xfrm>
        </p:spPr>
        <p:txBody>
          <a:bodyPr>
            <a:normAutofit/>
          </a:bodyPr>
          <a:lstStyle/>
          <a:p>
            <a:r>
              <a:rPr lang="en-US" dirty="0"/>
              <a:t>What Happens if There is No Competitive Analysis and PTW?</a:t>
            </a:r>
          </a:p>
        </p:txBody>
      </p:sp>
      <p:graphicFrame>
        <p:nvGraphicFramePr>
          <p:cNvPr id="5" name="Content Placeholder 2">
            <a:extLst>
              <a:ext uri="{FF2B5EF4-FFF2-40B4-BE49-F238E27FC236}">
                <a16:creationId xmlns:a16="http://schemas.microsoft.com/office/drawing/2014/main" id="{90F78B57-338D-4C9B-96C6-1DAC87CF1F19}"/>
              </a:ext>
            </a:extLst>
          </p:cNvPr>
          <p:cNvGraphicFramePr>
            <a:graphicFrameLocks noGrp="1"/>
          </p:cNvGraphicFramePr>
          <p:nvPr>
            <p:ph idx="1"/>
            <p:extLst>
              <p:ext uri="{D42A27DB-BD31-4B8C-83A1-F6EECF244321}">
                <p14:modId xmlns:p14="http://schemas.microsoft.com/office/powerpoint/2010/main" val="1088062885"/>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137895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3946F86-2C86-4A02-911B-2F4BA48C99B9}"/>
              </a:ext>
            </a:extLst>
          </p:cNvPr>
          <p:cNvSpPr>
            <a:spLocks noGrp="1"/>
          </p:cNvSpPr>
          <p:nvPr>
            <p:ph type="title"/>
          </p:nvPr>
        </p:nvSpPr>
        <p:spPr>
          <a:xfrm>
            <a:off x="833002" y="365125"/>
            <a:ext cx="10520702" cy="1325563"/>
          </a:xfrm>
        </p:spPr>
        <p:txBody>
          <a:bodyPr>
            <a:normAutofit/>
          </a:bodyPr>
          <a:lstStyle/>
          <a:p>
            <a:r>
              <a:rPr lang="en-US" dirty="0"/>
              <a:t>Competitive Analysis Elements</a:t>
            </a:r>
          </a:p>
        </p:txBody>
      </p:sp>
      <p:graphicFrame>
        <p:nvGraphicFramePr>
          <p:cNvPr id="5" name="Content Placeholder 2">
            <a:extLst>
              <a:ext uri="{FF2B5EF4-FFF2-40B4-BE49-F238E27FC236}">
                <a16:creationId xmlns:a16="http://schemas.microsoft.com/office/drawing/2014/main" id="{A8752FD9-22F5-4A47-9236-36D16B30B78C}"/>
              </a:ext>
            </a:extLst>
          </p:cNvPr>
          <p:cNvGraphicFramePr>
            <a:graphicFrameLocks noGrp="1"/>
          </p:cNvGraphicFramePr>
          <p:nvPr>
            <p:ph idx="1"/>
            <p:extLst>
              <p:ext uri="{D42A27DB-BD31-4B8C-83A1-F6EECF244321}">
                <p14:modId xmlns:p14="http://schemas.microsoft.com/office/powerpoint/2010/main" val="2672350049"/>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017660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4F209C-C20E-4FA7-B241-1EF4F8D19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E4564234-45B0-4ED8-A9E2-199C00173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2192000" cy="5166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8E85DB-3725-4BD2-9C82-AAD00F71246B}"/>
              </a:ext>
            </a:extLst>
          </p:cNvPr>
          <p:cNvSpPr>
            <a:spLocks noGrp="1"/>
          </p:cNvSpPr>
          <p:nvPr>
            <p:ph type="title"/>
          </p:nvPr>
        </p:nvSpPr>
        <p:spPr>
          <a:xfrm>
            <a:off x="838200" y="365125"/>
            <a:ext cx="10515600" cy="1325563"/>
          </a:xfrm>
        </p:spPr>
        <p:txBody>
          <a:bodyPr>
            <a:normAutofit/>
          </a:bodyPr>
          <a:lstStyle/>
          <a:p>
            <a:r>
              <a:rPr lang="en-US">
                <a:solidFill>
                  <a:schemeClr val="bg1">
                    <a:lumMod val="95000"/>
                    <a:lumOff val="5000"/>
                  </a:schemeClr>
                </a:solidFill>
              </a:rPr>
              <a:t>Ethics of Competitive Intelligence</a:t>
            </a:r>
          </a:p>
        </p:txBody>
      </p:sp>
      <p:sp>
        <p:nvSpPr>
          <p:cNvPr id="3" name="Content Placeholder 2">
            <a:extLst>
              <a:ext uri="{FF2B5EF4-FFF2-40B4-BE49-F238E27FC236}">
                <a16:creationId xmlns:a16="http://schemas.microsoft.com/office/drawing/2014/main" id="{6E775DF7-232F-418D-90B9-AE96986DE03D}"/>
              </a:ext>
            </a:extLst>
          </p:cNvPr>
          <p:cNvSpPr>
            <a:spLocks noGrp="1"/>
          </p:cNvSpPr>
          <p:nvPr>
            <p:ph idx="1"/>
          </p:nvPr>
        </p:nvSpPr>
        <p:spPr>
          <a:xfrm>
            <a:off x="838200" y="2015406"/>
            <a:ext cx="10515600" cy="4065986"/>
          </a:xfrm>
        </p:spPr>
        <p:txBody>
          <a:bodyPr anchor="ctr">
            <a:normAutofit/>
          </a:bodyPr>
          <a:lstStyle/>
          <a:p>
            <a:r>
              <a:rPr lang="en-US" sz="1700" dirty="0"/>
              <a:t>Good capture is not corporate espionage</a:t>
            </a:r>
          </a:p>
          <a:p>
            <a:r>
              <a:rPr lang="en-US" sz="1700" dirty="0"/>
              <a:t>Follow laws and regulations</a:t>
            </a:r>
          </a:p>
          <a:p>
            <a:pPr lvl="1"/>
            <a:r>
              <a:rPr lang="en-US" sz="1700" b="1" dirty="0"/>
              <a:t>Procurement Integrity Act</a:t>
            </a:r>
          </a:p>
          <a:p>
            <a:pPr lvl="2"/>
            <a:r>
              <a:rPr lang="en-US" sz="1700" dirty="0"/>
              <a:t>Prohibits release of source selection and contractor bid or proposal information (other than through FOIA)</a:t>
            </a:r>
          </a:p>
          <a:p>
            <a:pPr lvl="2"/>
            <a:r>
              <a:rPr lang="en-US" sz="1700" dirty="0"/>
              <a:t>Introduces “cooling off” periods for government officials, and non-soliciting of </a:t>
            </a:r>
            <a:r>
              <a:rPr lang="en-US" sz="1700" dirty="0" err="1"/>
              <a:t>gov</a:t>
            </a:r>
            <a:r>
              <a:rPr lang="en-US" sz="1700" dirty="0"/>
              <a:t> cons for jobs</a:t>
            </a:r>
          </a:p>
          <a:p>
            <a:pPr lvl="1"/>
            <a:r>
              <a:rPr lang="en-US" sz="1700" b="1" dirty="0"/>
              <a:t>Economic Espionage Act</a:t>
            </a:r>
          </a:p>
          <a:p>
            <a:pPr lvl="2"/>
            <a:r>
              <a:rPr lang="en-US" sz="1700" dirty="0"/>
              <a:t>Cannot steal trade secrets, which would result in injury to the secrets’ owner</a:t>
            </a:r>
          </a:p>
          <a:p>
            <a:pPr lvl="2"/>
            <a:r>
              <a:rPr lang="en-US" sz="1700" dirty="0"/>
              <a:t>Knowledge and intent are key – and what is considered a trade secret (is preserved by the company, and company derives economic value from this information not being widely known)</a:t>
            </a:r>
          </a:p>
          <a:p>
            <a:pPr lvl="2"/>
            <a:r>
              <a:rPr lang="en-US" sz="1700" dirty="0"/>
              <a:t>Cannot steal secrets for a foreign power</a:t>
            </a:r>
          </a:p>
          <a:p>
            <a:pPr lvl="1"/>
            <a:r>
              <a:rPr lang="en-US" sz="1700" b="1" dirty="0"/>
              <a:t>National Information Infrastructure Protection Act</a:t>
            </a:r>
          </a:p>
          <a:p>
            <a:pPr lvl="2"/>
            <a:r>
              <a:rPr lang="en-US" sz="1700" dirty="0"/>
              <a:t>Limits access to computers, financial records, and government systems, and makes it a crime to plant viruses, crack passwords, and use computer systems as part of extortion</a:t>
            </a:r>
          </a:p>
        </p:txBody>
      </p:sp>
    </p:spTree>
    <p:extLst>
      <p:ext uri="{BB962C8B-B14F-4D97-AF65-F5344CB8AC3E}">
        <p14:creationId xmlns:p14="http://schemas.microsoft.com/office/powerpoint/2010/main" val="103931207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301C635-D5E0-43ED-8664-D0F2447B48E6}"/>
              </a:ext>
            </a:extLst>
          </p:cNvPr>
          <p:cNvSpPr>
            <a:spLocks noGrp="1"/>
          </p:cNvSpPr>
          <p:nvPr>
            <p:ph type="title"/>
          </p:nvPr>
        </p:nvSpPr>
        <p:spPr>
          <a:xfrm>
            <a:off x="833002" y="365125"/>
            <a:ext cx="10520702" cy="1325563"/>
          </a:xfrm>
        </p:spPr>
        <p:txBody>
          <a:bodyPr>
            <a:normAutofit/>
          </a:bodyPr>
          <a:lstStyle/>
          <a:p>
            <a:r>
              <a:rPr lang="en-US" dirty="0"/>
              <a:t>Information You Should Not Get</a:t>
            </a:r>
          </a:p>
        </p:txBody>
      </p:sp>
      <p:graphicFrame>
        <p:nvGraphicFramePr>
          <p:cNvPr id="5" name="Content Placeholder 2">
            <a:extLst>
              <a:ext uri="{FF2B5EF4-FFF2-40B4-BE49-F238E27FC236}">
                <a16:creationId xmlns:a16="http://schemas.microsoft.com/office/drawing/2014/main" id="{A87E05BB-C486-4419-BE70-C1E93351E5ED}"/>
              </a:ext>
            </a:extLst>
          </p:cNvPr>
          <p:cNvGraphicFramePr>
            <a:graphicFrameLocks noGrp="1"/>
          </p:cNvGraphicFramePr>
          <p:nvPr>
            <p:ph idx="1"/>
            <p:extLst>
              <p:ext uri="{D42A27DB-BD31-4B8C-83A1-F6EECF244321}">
                <p14:modId xmlns:p14="http://schemas.microsoft.com/office/powerpoint/2010/main" val="1546376078"/>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816820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CF855B9-09A4-4336-9E55-4C9F7DF6D283}"/>
              </a:ext>
            </a:extLst>
          </p:cNvPr>
          <p:cNvSpPr>
            <a:spLocks noGrp="1"/>
          </p:cNvSpPr>
          <p:nvPr>
            <p:ph type="title"/>
          </p:nvPr>
        </p:nvSpPr>
        <p:spPr>
          <a:xfrm>
            <a:off x="833002" y="365125"/>
            <a:ext cx="10520702" cy="1325563"/>
          </a:xfrm>
        </p:spPr>
        <p:txBody>
          <a:bodyPr>
            <a:normAutofit/>
          </a:bodyPr>
          <a:lstStyle/>
          <a:p>
            <a:r>
              <a:rPr lang="en-US" dirty="0"/>
              <a:t>Additional “Don’ts” of CI</a:t>
            </a:r>
          </a:p>
        </p:txBody>
      </p:sp>
      <p:graphicFrame>
        <p:nvGraphicFramePr>
          <p:cNvPr id="5" name="Content Placeholder 2">
            <a:extLst>
              <a:ext uri="{FF2B5EF4-FFF2-40B4-BE49-F238E27FC236}">
                <a16:creationId xmlns:a16="http://schemas.microsoft.com/office/drawing/2014/main" id="{7DC4E41F-3C9C-42D0-9C14-9D9DFAAA3833}"/>
              </a:ext>
            </a:extLst>
          </p:cNvPr>
          <p:cNvGraphicFramePr>
            <a:graphicFrameLocks noGrp="1"/>
          </p:cNvGraphicFramePr>
          <p:nvPr>
            <p:ph idx="1"/>
            <p:extLst>
              <p:ext uri="{D42A27DB-BD31-4B8C-83A1-F6EECF244321}">
                <p14:modId xmlns:p14="http://schemas.microsoft.com/office/powerpoint/2010/main" val="1432117445"/>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6321104"/>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B571041-3BFB-4DFF-A0FB-CF03864C5E32}"/>
              </a:ext>
            </a:extLst>
          </p:cNvPr>
          <p:cNvSpPr>
            <a:spLocks noGrp="1"/>
          </p:cNvSpPr>
          <p:nvPr>
            <p:ph type="title"/>
          </p:nvPr>
        </p:nvSpPr>
        <p:spPr>
          <a:xfrm>
            <a:off x="833002" y="365125"/>
            <a:ext cx="10520702" cy="1325563"/>
          </a:xfrm>
        </p:spPr>
        <p:txBody>
          <a:bodyPr>
            <a:normAutofit/>
          </a:bodyPr>
          <a:lstStyle/>
          <a:p>
            <a:r>
              <a:rPr lang="en-US" dirty="0"/>
              <a:t>Develop a Knowledge Base for CI Information</a:t>
            </a:r>
          </a:p>
        </p:txBody>
      </p:sp>
      <p:graphicFrame>
        <p:nvGraphicFramePr>
          <p:cNvPr id="5" name="Content Placeholder 2">
            <a:extLst>
              <a:ext uri="{FF2B5EF4-FFF2-40B4-BE49-F238E27FC236}">
                <a16:creationId xmlns:a16="http://schemas.microsoft.com/office/drawing/2014/main" id="{B6BC01F4-3160-4C58-AB13-85B8B56699C9}"/>
              </a:ext>
            </a:extLst>
          </p:cNvPr>
          <p:cNvGraphicFramePr>
            <a:graphicFrameLocks noGrp="1"/>
          </p:cNvGraphicFramePr>
          <p:nvPr>
            <p:ph idx="1"/>
            <p:extLst>
              <p:ext uri="{D42A27DB-BD31-4B8C-83A1-F6EECF244321}">
                <p14:modId xmlns:p14="http://schemas.microsoft.com/office/powerpoint/2010/main" val="3740821066"/>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97305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30BD30D-238D-482E-B27A-095FDABD523C}"/>
              </a:ext>
            </a:extLst>
          </p:cNvPr>
          <p:cNvSpPr>
            <a:spLocks noGrp="1"/>
          </p:cNvSpPr>
          <p:nvPr>
            <p:ph type="title"/>
          </p:nvPr>
        </p:nvSpPr>
        <p:spPr>
          <a:xfrm>
            <a:off x="833002" y="365125"/>
            <a:ext cx="10520702" cy="1325563"/>
          </a:xfrm>
        </p:spPr>
        <p:txBody>
          <a:bodyPr>
            <a:normAutofit/>
          </a:bodyPr>
          <a:lstStyle/>
          <a:p>
            <a:r>
              <a:rPr lang="en-US" dirty="0"/>
              <a:t>Other Competitive Analysis Tips</a:t>
            </a:r>
          </a:p>
        </p:txBody>
      </p:sp>
      <p:graphicFrame>
        <p:nvGraphicFramePr>
          <p:cNvPr id="5" name="Content Placeholder 2">
            <a:extLst>
              <a:ext uri="{FF2B5EF4-FFF2-40B4-BE49-F238E27FC236}">
                <a16:creationId xmlns:a16="http://schemas.microsoft.com/office/drawing/2014/main" id="{3D038009-2336-44BF-B5F1-437FDB17C7DB}"/>
              </a:ext>
            </a:extLst>
          </p:cNvPr>
          <p:cNvGraphicFramePr>
            <a:graphicFrameLocks noGrp="1"/>
          </p:cNvGraphicFramePr>
          <p:nvPr>
            <p:ph idx="1"/>
            <p:extLst>
              <p:ext uri="{D42A27DB-BD31-4B8C-83A1-F6EECF244321}">
                <p14:modId xmlns:p14="http://schemas.microsoft.com/office/powerpoint/2010/main" val="189735468"/>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303243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C8DF-8971-4A39-B042-FDB463821EB8}"/>
              </a:ext>
            </a:extLst>
          </p:cNvPr>
          <p:cNvSpPr>
            <a:spLocks noGrp="1"/>
          </p:cNvSpPr>
          <p:nvPr>
            <p:ph type="title"/>
          </p:nvPr>
        </p:nvSpPr>
        <p:spPr>
          <a:xfrm>
            <a:off x="831850" y="2113472"/>
            <a:ext cx="10515600" cy="2449003"/>
          </a:xfrm>
        </p:spPr>
        <p:txBody>
          <a:bodyPr>
            <a:normAutofit fontScale="90000"/>
          </a:bodyPr>
          <a:lstStyle/>
          <a:p>
            <a:r>
              <a:rPr lang="en-US" sz="6700" b="1" dirty="0"/>
              <a:t>Module 3</a:t>
            </a:r>
            <a:br>
              <a:rPr lang="en-US" sz="6700" b="1" dirty="0"/>
            </a:br>
            <a:r>
              <a:rPr lang="en-US" sz="5300" dirty="0"/>
              <a:t>Identifying the List of Competitors and Preparing for the Black Hat</a:t>
            </a:r>
            <a:endParaRPr lang="en-US" dirty="0"/>
          </a:p>
        </p:txBody>
      </p:sp>
    </p:spTree>
    <p:extLst>
      <p:ext uri="{BB962C8B-B14F-4D97-AF65-F5344CB8AC3E}">
        <p14:creationId xmlns:p14="http://schemas.microsoft.com/office/powerpoint/2010/main" val="824579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F181E-7CDC-4AB7-B8D9-B880F7CEB5B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FFC12F6A-E5D4-4565-8784-26BA04E140D4}"/>
              </a:ext>
            </a:extLst>
          </p:cNvPr>
          <p:cNvSpPr>
            <a:spLocks noGrp="1"/>
          </p:cNvSpPr>
          <p:nvPr>
            <p:ph idx="1"/>
          </p:nvPr>
        </p:nvSpPr>
        <p:spPr/>
        <p:txBody>
          <a:bodyPr>
            <a:normAutofit fontScale="92500" lnSpcReduction="10000"/>
          </a:bodyPr>
          <a:lstStyle/>
          <a:p>
            <a:r>
              <a:rPr lang="en-US" dirty="0"/>
              <a:t>09:00 – 10:30 AM Training</a:t>
            </a:r>
          </a:p>
          <a:p>
            <a:r>
              <a:rPr lang="en-US" dirty="0"/>
              <a:t>10:30 – 10:45 AM Break</a:t>
            </a:r>
          </a:p>
          <a:p>
            <a:r>
              <a:rPr lang="en-US" dirty="0"/>
              <a:t>10:45 AM – 12:00 PM Training</a:t>
            </a:r>
          </a:p>
          <a:p>
            <a:r>
              <a:rPr lang="en-US" dirty="0"/>
              <a:t>12:00 – 01:00 PM Lunch Break</a:t>
            </a:r>
          </a:p>
          <a:p>
            <a:r>
              <a:rPr lang="en-US" dirty="0"/>
              <a:t>01:00 PM – 02:45 PM Training</a:t>
            </a:r>
          </a:p>
          <a:p>
            <a:r>
              <a:rPr lang="en-US" dirty="0"/>
              <a:t>02:45 PM – 03:00 PM Break</a:t>
            </a:r>
          </a:p>
          <a:p>
            <a:r>
              <a:rPr lang="en-US" dirty="0"/>
              <a:t>03:00 PM – 04:00 PM Training</a:t>
            </a:r>
          </a:p>
          <a:p>
            <a:r>
              <a:rPr lang="en-US" dirty="0"/>
              <a:t>04:00 PM – 05:00 PM Flex</a:t>
            </a:r>
          </a:p>
          <a:p>
            <a:pPr marL="0" indent="0">
              <a:buNone/>
            </a:pPr>
            <a:r>
              <a:rPr lang="en-US" dirty="0">
                <a:solidFill>
                  <a:schemeClr val="accent1"/>
                </a:solidFill>
              </a:rPr>
              <a:t>Please, give yourself the benefit of focus and limit email and use of cell phones to breaks </a:t>
            </a:r>
          </a:p>
          <a:p>
            <a:endParaRPr lang="en-US" dirty="0"/>
          </a:p>
        </p:txBody>
      </p:sp>
      <p:pic>
        <p:nvPicPr>
          <p:cNvPr id="4" name="Picture 3">
            <a:extLst>
              <a:ext uri="{FF2B5EF4-FFF2-40B4-BE49-F238E27FC236}">
                <a16:creationId xmlns:a16="http://schemas.microsoft.com/office/drawing/2014/main" id="{17361EC5-9C18-4D31-BE8A-F971B1C13BEC}"/>
              </a:ext>
            </a:extLst>
          </p:cNvPr>
          <p:cNvPicPr>
            <a:picLocks noChangeAspect="1"/>
          </p:cNvPicPr>
          <p:nvPr/>
        </p:nvPicPr>
        <p:blipFill rotWithShape="1">
          <a:blip r:embed="rId2"/>
          <a:srcRect l="47514" t="18498" r="10644" b="20360"/>
          <a:stretch/>
        </p:blipFill>
        <p:spPr>
          <a:xfrm>
            <a:off x="7762187" y="1637907"/>
            <a:ext cx="3591614" cy="3582186"/>
          </a:xfrm>
          <a:prstGeom prst="rect">
            <a:avLst/>
          </a:prstGeom>
        </p:spPr>
      </p:pic>
    </p:spTree>
    <p:extLst>
      <p:ext uri="{BB962C8B-B14F-4D97-AF65-F5344CB8AC3E}">
        <p14:creationId xmlns:p14="http://schemas.microsoft.com/office/powerpoint/2010/main" val="1561880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E99F-CA70-4D3C-829C-7150C3A62BA0}"/>
              </a:ext>
            </a:extLst>
          </p:cNvPr>
          <p:cNvSpPr>
            <a:spLocks noGrp="1"/>
          </p:cNvSpPr>
          <p:nvPr>
            <p:ph type="title"/>
          </p:nvPr>
        </p:nvSpPr>
        <p:spPr>
          <a:xfrm>
            <a:off x="838199" y="365125"/>
            <a:ext cx="7244752" cy="1041643"/>
          </a:xfrm>
        </p:spPr>
        <p:txBody>
          <a:bodyPr>
            <a:normAutofit/>
          </a:bodyPr>
          <a:lstStyle/>
          <a:p>
            <a:r>
              <a:rPr lang="en-US" dirty="0"/>
              <a:t>Identify the List of Competitors</a:t>
            </a:r>
          </a:p>
        </p:txBody>
      </p:sp>
      <p:sp>
        <p:nvSpPr>
          <p:cNvPr id="3" name="Content Placeholder 2">
            <a:extLst>
              <a:ext uri="{FF2B5EF4-FFF2-40B4-BE49-F238E27FC236}">
                <a16:creationId xmlns:a16="http://schemas.microsoft.com/office/drawing/2014/main" id="{FF515EF3-B0BF-444F-A82D-E96BB98B82F7}"/>
              </a:ext>
            </a:extLst>
          </p:cNvPr>
          <p:cNvSpPr>
            <a:spLocks noGrp="1"/>
          </p:cNvSpPr>
          <p:nvPr>
            <p:ph idx="1"/>
          </p:nvPr>
        </p:nvSpPr>
        <p:spPr>
          <a:xfrm>
            <a:off x="643034" y="1580615"/>
            <a:ext cx="6613540" cy="4925591"/>
          </a:xfrm>
        </p:spPr>
        <p:txBody>
          <a:bodyPr>
            <a:normAutofit/>
          </a:bodyPr>
          <a:lstStyle/>
          <a:p>
            <a:r>
              <a:rPr lang="en-US" sz="2000" dirty="0"/>
              <a:t>Use the GovWin IQ Vendors &amp; Teaming tool in the opportunity to discover Potential Participants:</a:t>
            </a:r>
          </a:p>
          <a:p>
            <a:pPr lvl="1"/>
            <a:r>
              <a:rPr lang="en-US" sz="1800" dirty="0"/>
              <a:t>Set the same agency, then also similar agencies</a:t>
            </a:r>
          </a:p>
          <a:p>
            <a:pPr lvl="1"/>
            <a:r>
              <a:rPr lang="en-US" sz="1800" dirty="0"/>
              <a:t>Pick a NAICS, socioeconomic status, and other parameters</a:t>
            </a:r>
          </a:p>
          <a:p>
            <a:pPr lvl="1"/>
            <a:r>
              <a:rPr lang="en-US" sz="1800" dirty="0"/>
              <a:t>Pay attention to those with 3 </a:t>
            </a:r>
            <a:r>
              <a:rPr lang="en-US" sz="1800" dirty="0" err="1"/>
              <a:t>Yr</a:t>
            </a:r>
            <a:r>
              <a:rPr lang="en-US" sz="1800" dirty="0"/>
              <a:t> Prime and Last Year Prime Contract revenue at the agency</a:t>
            </a:r>
          </a:p>
          <a:p>
            <a:r>
              <a:rPr lang="en-US" sz="2200" dirty="0"/>
              <a:t>Consult the Agency tools in GovWin IQ</a:t>
            </a:r>
          </a:p>
          <a:p>
            <a:r>
              <a:rPr lang="en-US" sz="2200" dirty="0"/>
              <a:t>Use GovWin IQ Advanced Research (included with most subscriptions)</a:t>
            </a:r>
          </a:p>
          <a:p>
            <a:r>
              <a:rPr lang="en-US" sz="2200" dirty="0"/>
              <a:t>Industry day information and historical interested vendors data</a:t>
            </a:r>
          </a:p>
          <a:p>
            <a:r>
              <a:rPr lang="en-US" sz="2200" dirty="0"/>
              <a:t>Use AI to research competitors</a:t>
            </a:r>
          </a:p>
          <a:p>
            <a:r>
              <a:rPr lang="en-US" sz="2200" dirty="0"/>
              <a:t>Use USAspending.gov NAICS and PSC combination</a:t>
            </a:r>
          </a:p>
          <a:p>
            <a:endParaRPr lang="en-US" sz="2000" dirty="0"/>
          </a:p>
        </p:txBody>
      </p:sp>
      <p:pic>
        <p:nvPicPr>
          <p:cNvPr id="6" name="Picture 5">
            <a:extLst>
              <a:ext uri="{FF2B5EF4-FFF2-40B4-BE49-F238E27FC236}">
                <a16:creationId xmlns:a16="http://schemas.microsoft.com/office/drawing/2014/main" id="{4476828B-1310-40B7-86B2-45DB2CC403D3}"/>
              </a:ext>
            </a:extLst>
          </p:cNvPr>
          <p:cNvPicPr>
            <a:picLocks noChangeAspect="1"/>
          </p:cNvPicPr>
          <p:nvPr/>
        </p:nvPicPr>
        <p:blipFill>
          <a:blip r:embed="rId3"/>
          <a:stretch>
            <a:fillRect/>
          </a:stretch>
        </p:blipFill>
        <p:spPr>
          <a:xfrm>
            <a:off x="7203057" y="1639111"/>
            <a:ext cx="4615041" cy="5007811"/>
          </a:xfrm>
          <a:prstGeom prst="rect">
            <a:avLst/>
          </a:prstGeom>
        </p:spPr>
      </p:pic>
      <p:sp>
        <p:nvSpPr>
          <p:cNvPr id="7" name="Oval 6">
            <a:extLst>
              <a:ext uri="{FF2B5EF4-FFF2-40B4-BE49-F238E27FC236}">
                <a16:creationId xmlns:a16="http://schemas.microsoft.com/office/drawing/2014/main" id="{0EDC1405-AE68-4137-ACDB-E87A7127C57C}"/>
              </a:ext>
            </a:extLst>
          </p:cNvPr>
          <p:cNvSpPr/>
          <p:nvPr/>
        </p:nvSpPr>
        <p:spPr>
          <a:xfrm>
            <a:off x="7884545" y="1834251"/>
            <a:ext cx="826377" cy="257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AB33D9C-5ECD-46CF-8C09-07D431BE05F5}"/>
              </a:ext>
            </a:extLst>
          </p:cNvPr>
          <p:cNvSpPr/>
          <p:nvPr/>
        </p:nvSpPr>
        <p:spPr>
          <a:xfrm>
            <a:off x="9024944" y="1618013"/>
            <a:ext cx="826377" cy="257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E0A22D0-BE0A-4391-8F81-BAFE46EAF5A1}"/>
              </a:ext>
            </a:extLst>
          </p:cNvPr>
          <p:cNvSpPr/>
          <p:nvPr/>
        </p:nvSpPr>
        <p:spPr>
          <a:xfrm>
            <a:off x="7256574" y="5643673"/>
            <a:ext cx="826377" cy="257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D805EFA-90F2-4D54-8811-DA215F673B16}"/>
              </a:ext>
            </a:extLst>
          </p:cNvPr>
          <p:cNvSpPr/>
          <p:nvPr/>
        </p:nvSpPr>
        <p:spPr>
          <a:xfrm>
            <a:off x="7357215" y="4675518"/>
            <a:ext cx="1165683" cy="22236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351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D01A45B-F638-4380-A01F-D7822B585E83}"/>
              </a:ext>
            </a:extLst>
          </p:cNvPr>
          <p:cNvPicPr>
            <a:picLocks noChangeAspect="1"/>
          </p:cNvPicPr>
          <p:nvPr/>
        </p:nvPicPr>
        <p:blipFill rotWithShape="1">
          <a:blip r:embed="rId2">
            <a:extLst>
              <a:ext uri="{28A0092B-C50C-407E-A947-70E740481C1C}">
                <a14:useLocalDpi xmlns:a14="http://schemas.microsoft.com/office/drawing/2010/main" val="0"/>
              </a:ext>
            </a:extLst>
          </a:blip>
          <a:srcRect l="14698" r="23854"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2A91C251-1A18-47B2-94EE-FAD81AC9408F}"/>
              </a:ext>
            </a:extLst>
          </p:cNvPr>
          <p:cNvSpPr>
            <a:spLocks noGrp="1"/>
          </p:cNvSpPr>
          <p:nvPr>
            <p:ph type="title"/>
          </p:nvPr>
        </p:nvSpPr>
        <p:spPr>
          <a:xfrm>
            <a:off x="655320" y="10"/>
            <a:ext cx="5120114" cy="1692794"/>
          </a:xfrm>
        </p:spPr>
        <p:txBody>
          <a:bodyPr>
            <a:normAutofit/>
          </a:bodyPr>
          <a:lstStyle/>
          <a:p>
            <a:r>
              <a:rPr lang="en-US" dirty="0"/>
              <a:t>Discovering Teaming Partners is Harder</a:t>
            </a:r>
          </a:p>
        </p:txBody>
      </p:sp>
      <p:sp>
        <p:nvSpPr>
          <p:cNvPr id="6" name="Rectangle 5">
            <a:extLst>
              <a:ext uri="{FF2B5EF4-FFF2-40B4-BE49-F238E27FC236}">
                <a16:creationId xmlns:a16="http://schemas.microsoft.com/office/drawing/2014/main" id="{603DA34D-E9C0-407A-AA4A-9809A6AAC6F6}"/>
              </a:ext>
            </a:extLst>
          </p:cNvPr>
          <p:cNvSpPr/>
          <p:nvPr/>
        </p:nvSpPr>
        <p:spPr>
          <a:xfrm>
            <a:off x="428978" y="2043289"/>
            <a:ext cx="5346456" cy="417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1DFC70F-2175-4076-BA92-20407ECC4501}"/>
              </a:ext>
            </a:extLst>
          </p:cNvPr>
          <p:cNvSpPr>
            <a:spLocks noGrp="1"/>
          </p:cNvSpPr>
          <p:nvPr>
            <p:ph idx="1"/>
          </p:nvPr>
        </p:nvSpPr>
        <p:spPr>
          <a:xfrm>
            <a:off x="655320" y="1814688"/>
            <a:ext cx="5223529" cy="4100337"/>
          </a:xfrm>
        </p:spPr>
        <p:txBody>
          <a:bodyPr>
            <a:normAutofit fontScale="92500" lnSpcReduction="10000"/>
          </a:bodyPr>
          <a:lstStyle/>
          <a:p>
            <a:r>
              <a:rPr lang="en-US" sz="2000" dirty="0"/>
              <a:t>Use rumors and information from government and yours and teammates’ project personnel at the agency</a:t>
            </a:r>
          </a:p>
          <a:p>
            <a:r>
              <a:rPr lang="en-US" sz="2000" dirty="0"/>
              <a:t>Use </a:t>
            </a:r>
            <a:r>
              <a:rPr lang="en-US" sz="2000" dirty="0" err="1"/>
              <a:t>BGov</a:t>
            </a:r>
            <a:r>
              <a:rPr lang="en-US" sz="2000" dirty="0"/>
              <a:t> to understand company </a:t>
            </a:r>
            <a:r>
              <a:rPr lang="en-US" sz="2000" b="1" dirty="0"/>
              <a:t>prime and subcontractor relationships</a:t>
            </a:r>
            <a:r>
              <a:rPr lang="en-US" sz="2000" dirty="0"/>
              <a:t> – companies often team with the same partners</a:t>
            </a:r>
          </a:p>
          <a:p>
            <a:r>
              <a:rPr lang="en-US" sz="2000" dirty="0"/>
              <a:t>Google press releases and IDIQ pages</a:t>
            </a:r>
          </a:p>
          <a:p>
            <a:r>
              <a:rPr lang="en-US" sz="2000" dirty="0"/>
              <a:t>Look up other successful companies in adjacent NAICS codes at the agency</a:t>
            </a:r>
          </a:p>
          <a:p>
            <a:r>
              <a:rPr lang="en-US" sz="2000" dirty="0"/>
              <a:t>Call around in search of a teaming partner and ask a question if the company is already teaming with someone</a:t>
            </a:r>
          </a:p>
          <a:p>
            <a:r>
              <a:rPr lang="en-US" sz="2000" dirty="0"/>
              <a:t>Correlate your findings</a:t>
            </a:r>
          </a:p>
          <a:p>
            <a:endParaRPr lang="en-US" sz="2000" dirty="0"/>
          </a:p>
        </p:txBody>
      </p:sp>
    </p:spTree>
    <p:extLst>
      <p:ext uri="{BB962C8B-B14F-4D97-AF65-F5344CB8AC3E}">
        <p14:creationId xmlns:p14="http://schemas.microsoft.com/office/powerpoint/2010/main" val="3271601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4199E-CA8D-41F3-A6FD-5A55407F4577}"/>
              </a:ext>
            </a:extLst>
          </p:cNvPr>
          <p:cNvSpPr>
            <a:spLocks noGrp="1"/>
          </p:cNvSpPr>
          <p:nvPr>
            <p:ph type="title"/>
          </p:nvPr>
        </p:nvSpPr>
        <p:spPr/>
        <p:txBody>
          <a:bodyPr>
            <a:normAutofit fontScale="90000"/>
          </a:bodyPr>
          <a:lstStyle/>
          <a:p>
            <a:r>
              <a:rPr lang="en-US" dirty="0"/>
              <a:t>A Typical Black Hat Set Up</a:t>
            </a:r>
          </a:p>
        </p:txBody>
      </p:sp>
      <p:grpSp>
        <p:nvGrpSpPr>
          <p:cNvPr id="9" name="Group 8">
            <a:extLst>
              <a:ext uri="{FF2B5EF4-FFF2-40B4-BE49-F238E27FC236}">
                <a16:creationId xmlns:a16="http://schemas.microsoft.com/office/drawing/2014/main" id="{91E884C9-699B-4545-B787-7FA203C3ACC9}"/>
              </a:ext>
            </a:extLst>
          </p:cNvPr>
          <p:cNvGrpSpPr/>
          <p:nvPr/>
        </p:nvGrpSpPr>
        <p:grpSpPr>
          <a:xfrm>
            <a:off x="589228" y="1756778"/>
            <a:ext cx="2857502" cy="2028825"/>
            <a:chOff x="380999" y="1809750"/>
            <a:chExt cx="3314702" cy="2314575"/>
          </a:xfrm>
          <a:solidFill>
            <a:schemeClr val="accent6"/>
          </a:solidFill>
        </p:grpSpPr>
        <p:sp>
          <p:nvSpPr>
            <p:cNvPr id="3" name="Oval 2">
              <a:extLst>
                <a:ext uri="{FF2B5EF4-FFF2-40B4-BE49-F238E27FC236}">
                  <a16:creationId xmlns:a16="http://schemas.microsoft.com/office/drawing/2014/main" id="{1B34478E-A62E-4359-A060-8D294767FDD5}"/>
                </a:ext>
              </a:extLst>
            </p:cNvPr>
            <p:cNvSpPr/>
            <p:nvPr/>
          </p:nvSpPr>
          <p:spPr>
            <a:xfrm>
              <a:off x="1047750" y="2181225"/>
              <a:ext cx="1981200" cy="19431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Competitor A</a:t>
              </a:r>
            </a:p>
          </p:txBody>
        </p:sp>
        <p:pic>
          <p:nvPicPr>
            <p:cNvPr id="5" name="Graphic 4" descr="User">
              <a:extLst>
                <a:ext uri="{FF2B5EF4-FFF2-40B4-BE49-F238E27FC236}">
                  <a16:creationId xmlns:a16="http://schemas.microsoft.com/office/drawing/2014/main" id="{54045982-86E6-400B-B179-98FC8A7782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0999" y="1809750"/>
              <a:ext cx="914400" cy="914400"/>
            </a:xfrm>
            <a:prstGeom prst="rect">
              <a:avLst/>
            </a:prstGeom>
          </p:spPr>
        </p:pic>
        <p:pic>
          <p:nvPicPr>
            <p:cNvPr id="6" name="Graphic 5" descr="User">
              <a:extLst>
                <a:ext uri="{FF2B5EF4-FFF2-40B4-BE49-F238E27FC236}">
                  <a16:creationId xmlns:a16="http://schemas.microsoft.com/office/drawing/2014/main" id="{395C5C36-9733-4F7E-85B7-08A23AAB9A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81301" y="1809750"/>
              <a:ext cx="914400" cy="914400"/>
            </a:xfrm>
            <a:prstGeom prst="rect">
              <a:avLst/>
            </a:prstGeom>
          </p:spPr>
        </p:pic>
        <p:pic>
          <p:nvPicPr>
            <p:cNvPr id="7" name="Graphic 6" descr="User">
              <a:extLst>
                <a:ext uri="{FF2B5EF4-FFF2-40B4-BE49-F238E27FC236}">
                  <a16:creationId xmlns:a16="http://schemas.microsoft.com/office/drawing/2014/main" id="{E34FF640-7871-48FB-AD56-97B9227194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0999" y="3209925"/>
              <a:ext cx="914400" cy="914400"/>
            </a:xfrm>
            <a:prstGeom prst="rect">
              <a:avLst/>
            </a:prstGeom>
          </p:spPr>
        </p:pic>
        <p:pic>
          <p:nvPicPr>
            <p:cNvPr id="8" name="Graphic 7" descr="User">
              <a:extLst>
                <a:ext uri="{FF2B5EF4-FFF2-40B4-BE49-F238E27FC236}">
                  <a16:creationId xmlns:a16="http://schemas.microsoft.com/office/drawing/2014/main" id="{2C8D5ABC-BA47-43BE-9A5F-FF8CDCDF81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81301" y="3209925"/>
              <a:ext cx="914400" cy="914400"/>
            </a:xfrm>
            <a:prstGeom prst="rect">
              <a:avLst/>
            </a:prstGeom>
          </p:spPr>
        </p:pic>
      </p:grpSp>
      <p:grpSp>
        <p:nvGrpSpPr>
          <p:cNvPr id="10" name="Group 9">
            <a:extLst>
              <a:ext uri="{FF2B5EF4-FFF2-40B4-BE49-F238E27FC236}">
                <a16:creationId xmlns:a16="http://schemas.microsoft.com/office/drawing/2014/main" id="{11B4A8CE-032F-4F86-A35D-32339D1E5E54}"/>
              </a:ext>
            </a:extLst>
          </p:cNvPr>
          <p:cNvGrpSpPr/>
          <p:nvPr/>
        </p:nvGrpSpPr>
        <p:grpSpPr>
          <a:xfrm>
            <a:off x="2987232" y="4135614"/>
            <a:ext cx="2857502" cy="2028825"/>
            <a:chOff x="380999" y="1809750"/>
            <a:chExt cx="3314702" cy="2314575"/>
          </a:xfrm>
          <a:solidFill>
            <a:schemeClr val="accent4">
              <a:lumMod val="75000"/>
            </a:schemeClr>
          </a:solidFill>
        </p:grpSpPr>
        <p:sp>
          <p:nvSpPr>
            <p:cNvPr id="11" name="Oval 10">
              <a:extLst>
                <a:ext uri="{FF2B5EF4-FFF2-40B4-BE49-F238E27FC236}">
                  <a16:creationId xmlns:a16="http://schemas.microsoft.com/office/drawing/2014/main" id="{FB974C1E-3952-4BF0-AAF2-A2C2FE7D4C7D}"/>
                </a:ext>
              </a:extLst>
            </p:cNvPr>
            <p:cNvSpPr/>
            <p:nvPr/>
          </p:nvSpPr>
          <p:spPr>
            <a:xfrm>
              <a:off x="1047750" y="2181225"/>
              <a:ext cx="1981200" cy="19431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Competitor C</a:t>
              </a:r>
            </a:p>
          </p:txBody>
        </p:sp>
        <p:pic>
          <p:nvPicPr>
            <p:cNvPr id="12" name="Graphic 11" descr="User">
              <a:extLst>
                <a:ext uri="{FF2B5EF4-FFF2-40B4-BE49-F238E27FC236}">
                  <a16:creationId xmlns:a16="http://schemas.microsoft.com/office/drawing/2014/main" id="{0F1261C1-1EBD-4445-B616-F4796D6260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0999" y="1809750"/>
              <a:ext cx="914400" cy="914400"/>
            </a:xfrm>
            <a:prstGeom prst="rect">
              <a:avLst/>
            </a:prstGeom>
          </p:spPr>
        </p:pic>
        <p:pic>
          <p:nvPicPr>
            <p:cNvPr id="13" name="Graphic 12" descr="User">
              <a:extLst>
                <a:ext uri="{FF2B5EF4-FFF2-40B4-BE49-F238E27FC236}">
                  <a16:creationId xmlns:a16="http://schemas.microsoft.com/office/drawing/2014/main" id="{EE8D69FA-2D53-4DCF-AC3C-3C7166AD5D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81301" y="1809750"/>
              <a:ext cx="914400" cy="914400"/>
            </a:xfrm>
            <a:prstGeom prst="rect">
              <a:avLst/>
            </a:prstGeom>
          </p:spPr>
        </p:pic>
        <p:pic>
          <p:nvPicPr>
            <p:cNvPr id="14" name="Graphic 13" descr="User">
              <a:extLst>
                <a:ext uri="{FF2B5EF4-FFF2-40B4-BE49-F238E27FC236}">
                  <a16:creationId xmlns:a16="http://schemas.microsoft.com/office/drawing/2014/main" id="{91C97171-4271-4163-AEF4-D3AB177EE5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0999" y="3209925"/>
              <a:ext cx="914400" cy="914400"/>
            </a:xfrm>
            <a:prstGeom prst="rect">
              <a:avLst/>
            </a:prstGeom>
          </p:spPr>
        </p:pic>
        <p:pic>
          <p:nvPicPr>
            <p:cNvPr id="15" name="Graphic 14" descr="User">
              <a:extLst>
                <a:ext uri="{FF2B5EF4-FFF2-40B4-BE49-F238E27FC236}">
                  <a16:creationId xmlns:a16="http://schemas.microsoft.com/office/drawing/2014/main" id="{65D77190-85FD-4A48-97D5-4C6B8DAC4F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81301" y="3209925"/>
              <a:ext cx="914400" cy="914400"/>
            </a:xfrm>
            <a:prstGeom prst="rect">
              <a:avLst/>
            </a:prstGeom>
          </p:spPr>
        </p:pic>
      </p:grpSp>
      <p:grpSp>
        <p:nvGrpSpPr>
          <p:cNvPr id="16" name="Group 15">
            <a:extLst>
              <a:ext uri="{FF2B5EF4-FFF2-40B4-BE49-F238E27FC236}">
                <a16:creationId xmlns:a16="http://schemas.microsoft.com/office/drawing/2014/main" id="{2741AAFE-3AF5-4544-99DA-6F6E6F0780EB}"/>
              </a:ext>
            </a:extLst>
          </p:cNvPr>
          <p:cNvGrpSpPr/>
          <p:nvPr/>
        </p:nvGrpSpPr>
        <p:grpSpPr>
          <a:xfrm>
            <a:off x="5468332" y="1756778"/>
            <a:ext cx="2857502" cy="2028825"/>
            <a:chOff x="380999" y="1809750"/>
            <a:chExt cx="3314702" cy="2314575"/>
          </a:xfrm>
          <a:solidFill>
            <a:schemeClr val="tx2">
              <a:lumMod val="75000"/>
            </a:schemeClr>
          </a:solidFill>
        </p:grpSpPr>
        <p:sp>
          <p:nvSpPr>
            <p:cNvPr id="17" name="Oval 16">
              <a:extLst>
                <a:ext uri="{FF2B5EF4-FFF2-40B4-BE49-F238E27FC236}">
                  <a16:creationId xmlns:a16="http://schemas.microsoft.com/office/drawing/2014/main" id="{D0942ABF-F2A2-4C86-AC34-ECC0A50266D5}"/>
                </a:ext>
              </a:extLst>
            </p:cNvPr>
            <p:cNvSpPr/>
            <p:nvPr/>
          </p:nvSpPr>
          <p:spPr>
            <a:xfrm>
              <a:off x="1047750" y="2181225"/>
              <a:ext cx="1981200" cy="19431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Competitor B</a:t>
              </a:r>
            </a:p>
          </p:txBody>
        </p:sp>
        <p:pic>
          <p:nvPicPr>
            <p:cNvPr id="18" name="Graphic 17" descr="User">
              <a:extLst>
                <a:ext uri="{FF2B5EF4-FFF2-40B4-BE49-F238E27FC236}">
                  <a16:creationId xmlns:a16="http://schemas.microsoft.com/office/drawing/2014/main" id="{8211D3AC-4ACE-41CD-85D1-C966B411FB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0999" y="1809750"/>
              <a:ext cx="914400" cy="914400"/>
            </a:xfrm>
            <a:prstGeom prst="rect">
              <a:avLst/>
            </a:prstGeom>
          </p:spPr>
        </p:pic>
        <p:pic>
          <p:nvPicPr>
            <p:cNvPr id="19" name="Graphic 18" descr="User">
              <a:extLst>
                <a:ext uri="{FF2B5EF4-FFF2-40B4-BE49-F238E27FC236}">
                  <a16:creationId xmlns:a16="http://schemas.microsoft.com/office/drawing/2014/main" id="{B03C7667-234C-4345-94E7-D628166360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81301" y="1809750"/>
              <a:ext cx="914400" cy="914400"/>
            </a:xfrm>
            <a:prstGeom prst="rect">
              <a:avLst/>
            </a:prstGeom>
          </p:spPr>
        </p:pic>
        <p:pic>
          <p:nvPicPr>
            <p:cNvPr id="20" name="Graphic 19" descr="User">
              <a:extLst>
                <a:ext uri="{FF2B5EF4-FFF2-40B4-BE49-F238E27FC236}">
                  <a16:creationId xmlns:a16="http://schemas.microsoft.com/office/drawing/2014/main" id="{F9B6A44C-0998-433F-B4C3-B930659693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0999" y="3209925"/>
              <a:ext cx="914400" cy="914400"/>
            </a:xfrm>
            <a:prstGeom prst="rect">
              <a:avLst/>
            </a:prstGeom>
          </p:spPr>
        </p:pic>
        <p:pic>
          <p:nvPicPr>
            <p:cNvPr id="21" name="Graphic 20" descr="User">
              <a:extLst>
                <a:ext uri="{FF2B5EF4-FFF2-40B4-BE49-F238E27FC236}">
                  <a16:creationId xmlns:a16="http://schemas.microsoft.com/office/drawing/2014/main" id="{317AF54C-F127-4E98-9BA9-5D61EF318D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81301" y="3209925"/>
              <a:ext cx="914400" cy="914400"/>
            </a:xfrm>
            <a:prstGeom prst="rect">
              <a:avLst/>
            </a:prstGeom>
          </p:spPr>
        </p:pic>
      </p:grpSp>
      <p:grpSp>
        <p:nvGrpSpPr>
          <p:cNvPr id="22" name="Group 21">
            <a:extLst>
              <a:ext uri="{FF2B5EF4-FFF2-40B4-BE49-F238E27FC236}">
                <a16:creationId xmlns:a16="http://schemas.microsoft.com/office/drawing/2014/main" id="{1CA3A5E6-AC86-406D-AAF5-045416EB2498}"/>
              </a:ext>
            </a:extLst>
          </p:cNvPr>
          <p:cNvGrpSpPr/>
          <p:nvPr/>
        </p:nvGrpSpPr>
        <p:grpSpPr>
          <a:xfrm>
            <a:off x="7211409" y="4124325"/>
            <a:ext cx="2857502" cy="2028825"/>
            <a:chOff x="380999" y="1809750"/>
            <a:chExt cx="3314702" cy="2314575"/>
          </a:xfrm>
        </p:grpSpPr>
        <p:sp>
          <p:nvSpPr>
            <p:cNvPr id="23" name="Oval 22">
              <a:extLst>
                <a:ext uri="{FF2B5EF4-FFF2-40B4-BE49-F238E27FC236}">
                  <a16:creationId xmlns:a16="http://schemas.microsoft.com/office/drawing/2014/main" id="{4E20BC4C-9E50-4870-BAB7-CF8B13FB1D14}"/>
                </a:ext>
              </a:extLst>
            </p:cNvPr>
            <p:cNvSpPr/>
            <p:nvPr/>
          </p:nvSpPr>
          <p:spPr>
            <a:xfrm>
              <a:off x="1047750" y="2181225"/>
              <a:ext cx="1981200" cy="19431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The “Home” Team</a:t>
              </a:r>
            </a:p>
          </p:txBody>
        </p:sp>
        <p:pic>
          <p:nvPicPr>
            <p:cNvPr id="24" name="Graphic 23" descr="User">
              <a:extLst>
                <a:ext uri="{FF2B5EF4-FFF2-40B4-BE49-F238E27FC236}">
                  <a16:creationId xmlns:a16="http://schemas.microsoft.com/office/drawing/2014/main" id="{50679755-EBC2-41C1-90ED-B7266AF058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0999" y="1809750"/>
              <a:ext cx="914400" cy="914400"/>
            </a:xfrm>
            <a:prstGeom prst="rect">
              <a:avLst/>
            </a:prstGeom>
          </p:spPr>
        </p:pic>
        <p:pic>
          <p:nvPicPr>
            <p:cNvPr id="25" name="Graphic 24" descr="User">
              <a:extLst>
                <a:ext uri="{FF2B5EF4-FFF2-40B4-BE49-F238E27FC236}">
                  <a16:creationId xmlns:a16="http://schemas.microsoft.com/office/drawing/2014/main" id="{06205D2E-643B-4D39-8F8B-502DF10661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81301" y="1809750"/>
              <a:ext cx="914400" cy="914400"/>
            </a:xfrm>
            <a:prstGeom prst="rect">
              <a:avLst/>
            </a:prstGeom>
          </p:spPr>
        </p:pic>
        <p:pic>
          <p:nvPicPr>
            <p:cNvPr id="26" name="Graphic 25" descr="User">
              <a:extLst>
                <a:ext uri="{FF2B5EF4-FFF2-40B4-BE49-F238E27FC236}">
                  <a16:creationId xmlns:a16="http://schemas.microsoft.com/office/drawing/2014/main" id="{C41150E5-7A6C-4B34-8CC3-349F1D30A31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0999" y="3209925"/>
              <a:ext cx="914400" cy="914400"/>
            </a:xfrm>
            <a:prstGeom prst="rect">
              <a:avLst/>
            </a:prstGeom>
          </p:spPr>
        </p:pic>
        <p:pic>
          <p:nvPicPr>
            <p:cNvPr id="27" name="Graphic 26" descr="User">
              <a:extLst>
                <a:ext uri="{FF2B5EF4-FFF2-40B4-BE49-F238E27FC236}">
                  <a16:creationId xmlns:a16="http://schemas.microsoft.com/office/drawing/2014/main" id="{102672FD-BA6F-4649-ABC8-3FB983DB15A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81301" y="3209925"/>
              <a:ext cx="914400" cy="914400"/>
            </a:xfrm>
            <a:prstGeom prst="rect">
              <a:avLst/>
            </a:prstGeom>
          </p:spPr>
        </p:pic>
      </p:grpSp>
      <p:pic>
        <p:nvPicPr>
          <p:cNvPr id="29" name="Graphic 28" descr="Woman">
            <a:extLst>
              <a:ext uri="{FF2B5EF4-FFF2-40B4-BE49-F238E27FC236}">
                <a16:creationId xmlns:a16="http://schemas.microsoft.com/office/drawing/2014/main" id="{E20541A0-74B9-46BB-9FC4-B239DB66BA9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68911" y="1957921"/>
            <a:ext cx="1740601" cy="1740601"/>
          </a:xfrm>
          <a:prstGeom prst="rect">
            <a:avLst/>
          </a:prstGeom>
        </p:spPr>
      </p:pic>
      <p:sp>
        <p:nvSpPr>
          <p:cNvPr id="30" name="TextBox 29">
            <a:extLst>
              <a:ext uri="{FF2B5EF4-FFF2-40B4-BE49-F238E27FC236}">
                <a16:creationId xmlns:a16="http://schemas.microsoft.com/office/drawing/2014/main" id="{EE3A52AA-CE25-4EAB-BE71-76C9F5F3B78C}"/>
              </a:ext>
            </a:extLst>
          </p:cNvPr>
          <p:cNvSpPr txBox="1"/>
          <p:nvPr/>
        </p:nvSpPr>
        <p:spPr>
          <a:xfrm>
            <a:off x="10377236" y="3600937"/>
            <a:ext cx="1123950" cy="369332"/>
          </a:xfrm>
          <a:prstGeom prst="rect">
            <a:avLst/>
          </a:prstGeom>
          <a:noFill/>
        </p:spPr>
        <p:txBody>
          <a:bodyPr wrap="square" rtlCol="0">
            <a:spAutoFit/>
          </a:bodyPr>
          <a:lstStyle/>
          <a:p>
            <a:r>
              <a:rPr lang="en-US" dirty="0">
                <a:solidFill>
                  <a:schemeClr val="accent2">
                    <a:lumMod val="75000"/>
                  </a:schemeClr>
                </a:solidFill>
              </a:rPr>
              <a:t>Facilitator</a:t>
            </a:r>
          </a:p>
        </p:txBody>
      </p:sp>
    </p:spTree>
    <p:extLst>
      <p:ext uri="{BB962C8B-B14F-4D97-AF65-F5344CB8AC3E}">
        <p14:creationId xmlns:p14="http://schemas.microsoft.com/office/powerpoint/2010/main" val="2650734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F99D1-58EF-49CD-83A7-DAE7943713E6}"/>
              </a:ext>
            </a:extLst>
          </p:cNvPr>
          <p:cNvSpPr>
            <a:spLocks noGrp="1"/>
          </p:cNvSpPr>
          <p:nvPr>
            <p:ph type="title"/>
          </p:nvPr>
        </p:nvSpPr>
        <p:spPr>
          <a:xfrm>
            <a:off x="648930" y="-17459"/>
            <a:ext cx="6422849" cy="1676603"/>
          </a:xfrm>
        </p:spPr>
        <p:txBody>
          <a:bodyPr>
            <a:normAutofit/>
          </a:bodyPr>
          <a:lstStyle/>
          <a:p>
            <a:r>
              <a:rPr lang="en-US" dirty="0"/>
              <a:t>Prepare for the Black Hat in Advance</a:t>
            </a:r>
          </a:p>
        </p:txBody>
      </p:sp>
      <p:sp>
        <p:nvSpPr>
          <p:cNvPr id="3" name="Content Placeholder 2">
            <a:extLst>
              <a:ext uri="{FF2B5EF4-FFF2-40B4-BE49-F238E27FC236}">
                <a16:creationId xmlns:a16="http://schemas.microsoft.com/office/drawing/2014/main" id="{EC332200-419E-4EE1-BEEC-71879A76205A}"/>
              </a:ext>
            </a:extLst>
          </p:cNvPr>
          <p:cNvSpPr>
            <a:spLocks noGrp="1"/>
          </p:cNvSpPr>
          <p:nvPr>
            <p:ph idx="1"/>
          </p:nvPr>
        </p:nvSpPr>
        <p:spPr>
          <a:xfrm>
            <a:off x="648931" y="1807780"/>
            <a:ext cx="6422848" cy="4416040"/>
          </a:xfrm>
        </p:spPr>
        <p:txBody>
          <a:bodyPr>
            <a:normAutofit fontScale="92500"/>
          </a:bodyPr>
          <a:lstStyle/>
          <a:p>
            <a:r>
              <a:rPr lang="en-US" sz="2400" dirty="0"/>
              <a:t>Preparing the slides typically takes 3-4 weeks</a:t>
            </a:r>
          </a:p>
          <a:p>
            <a:r>
              <a:rPr lang="en-US" sz="2400" dirty="0"/>
              <a:t>Identify Black Hat participants in advance: those knowledgeable about the competition and the pursuit (not just warm bodies)</a:t>
            </a:r>
          </a:p>
          <a:p>
            <a:r>
              <a:rPr lang="en-US" sz="2400" dirty="0"/>
              <a:t>Send the slides to the participants 1 week in advance to analyze and add to; collect and consolidate (and reissue) inputs the day before the Black Hat</a:t>
            </a:r>
          </a:p>
          <a:p>
            <a:r>
              <a:rPr lang="en-US" sz="2400" dirty="0"/>
              <a:t>Send an email explaining what’s expected in a Black Hat: impersonating your competition, developing a winning approach – and then adjusting your win strategy based on the findings</a:t>
            </a:r>
          </a:p>
          <a:p>
            <a:r>
              <a:rPr lang="en-US" sz="2400" dirty="0"/>
              <a:t>Use the slides below for the slide deck structure</a:t>
            </a:r>
          </a:p>
        </p:txBody>
      </p:sp>
      <p:sp>
        <p:nvSpPr>
          <p:cNvPr id="10" name="Rectangle 9">
            <a:extLst>
              <a:ext uri="{FF2B5EF4-FFF2-40B4-BE49-F238E27FC236}">
                <a16:creationId xmlns:a16="http://schemas.microsoft.com/office/drawing/2014/main" id="{11C59EDF-5A1E-404D-B55D-8AEA5D8D6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FEE0385D-4151-43AA-9C6B-0365E1031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generated with very high confidence">
            <a:extLst>
              <a:ext uri="{FF2B5EF4-FFF2-40B4-BE49-F238E27FC236}">
                <a16:creationId xmlns:a16="http://schemas.microsoft.com/office/drawing/2014/main" id="{BEBB6121-91BB-46C0-A61A-97AEDE060780}"/>
              </a:ext>
            </a:extLst>
          </p:cNvPr>
          <p:cNvPicPr>
            <a:picLocks noChangeAspect="1"/>
          </p:cNvPicPr>
          <p:nvPr/>
        </p:nvPicPr>
        <p:blipFill rotWithShape="1">
          <a:blip r:embed="rId2"/>
          <a:srcRect l="39063" t="15205" r="30725" b="36444"/>
          <a:stretch/>
        </p:blipFill>
        <p:spPr>
          <a:xfrm>
            <a:off x="8699178" y="1103585"/>
            <a:ext cx="2350472" cy="4998133"/>
          </a:xfrm>
          <a:prstGeom prst="rect">
            <a:avLst/>
          </a:prstGeom>
          <a:effectLst/>
        </p:spPr>
      </p:pic>
    </p:spTree>
    <p:extLst>
      <p:ext uri="{BB962C8B-B14F-4D97-AF65-F5344CB8AC3E}">
        <p14:creationId xmlns:p14="http://schemas.microsoft.com/office/powerpoint/2010/main" val="452291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985983C-E926-4E2B-8BFC-1BDD0172C27B}"/>
              </a:ext>
            </a:extLst>
          </p:cNvPr>
          <p:cNvSpPr>
            <a:spLocks noGrp="1"/>
          </p:cNvSpPr>
          <p:nvPr>
            <p:ph type="title"/>
          </p:nvPr>
        </p:nvSpPr>
        <p:spPr>
          <a:xfrm>
            <a:off x="833002" y="365125"/>
            <a:ext cx="10520702" cy="1325563"/>
          </a:xfrm>
        </p:spPr>
        <p:txBody>
          <a:bodyPr>
            <a:normAutofit/>
          </a:bodyPr>
          <a:lstStyle/>
          <a:p>
            <a:r>
              <a:rPr lang="en-US" dirty="0"/>
              <a:t>Sample Black Hat Agenda</a:t>
            </a:r>
          </a:p>
        </p:txBody>
      </p:sp>
      <p:graphicFrame>
        <p:nvGraphicFramePr>
          <p:cNvPr id="5" name="Content Placeholder 2">
            <a:extLst>
              <a:ext uri="{FF2B5EF4-FFF2-40B4-BE49-F238E27FC236}">
                <a16:creationId xmlns:a16="http://schemas.microsoft.com/office/drawing/2014/main" id="{28AC4A4D-915C-43FB-8B77-3C0B3F084B23}"/>
              </a:ext>
            </a:extLst>
          </p:cNvPr>
          <p:cNvGraphicFramePr>
            <a:graphicFrameLocks noGrp="1"/>
          </p:cNvGraphicFramePr>
          <p:nvPr>
            <p:ph idx="1"/>
            <p:extLst>
              <p:ext uri="{D42A27DB-BD31-4B8C-83A1-F6EECF244321}">
                <p14:modId xmlns:p14="http://schemas.microsoft.com/office/powerpoint/2010/main" val="2484717716"/>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7599828"/>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DA25-FE9D-43C7-8EDC-893E581D3A3B}"/>
              </a:ext>
            </a:extLst>
          </p:cNvPr>
          <p:cNvSpPr>
            <a:spLocks noGrp="1"/>
          </p:cNvSpPr>
          <p:nvPr>
            <p:ph type="title"/>
          </p:nvPr>
        </p:nvSpPr>
        <p:spPr>
          <a:xfrm>
            <a:off x="838200" y="365125"/>
            <a:ext cx="10515600" cy="1325563"/>
          </a:xfrm>
        </p:spPr>
        <p:txBody>
          <a:bodyPr>
            <a:normAutofit/>
          </a:bodyPr>
          <a:lstStyle/>
          <a:p>
            <a:r>
              <a:rPr lang="en-US" dirty="0"/>
              <a:t>Black Hat Groups Organization</a:t>
            </a:r>
          </a:p>
        </p:txBody>
      </p:sp>
      <p:graphicFrame>
        <p:nvGraphicFramePr>
          <p:cNvPr id="7" name="Content Placeholder 2">
            <a:extLst>
              <a:ext uri="{FF2B5EF4-FFF2-40B4-BE49-F238E27FC236}">
                <a16:creationId xmlns:a16="http://schemas.microsoft.com/office/drawing/2014/main" id="{9B2502B2-2637-409F-B4DB-9B540B81534C}"/>
              </a:ext>
            </a:extLst>
          </p:cNvPr>
          <p:cNvGraphicFramePr>
            <a:graphicFrameLocks noGrp="1"/>
          </p:cNvGraphicFramePr>
          <p:nvPr>
            <p:ph idx="1"/>
            <p:extLst>
              <p:ext uri="{D42A27DB-BD31-4B8C-83A1-F6EECF244321}">
                <p14:modId xmlns:p14="http://schemas.microsoft.com/office/powerpoint/2010/main" val="121204365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189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noFill/>
          <a:ln>
            <a:noFill/>
          </a:ln>
        </p:spPr>
        <p:txBody>
          <a:bodyPr vert="horz" wrap="square" lIns="0" tIns="45720" rIns="0" bIns="45720" numCol="1" rtlCol="0" anchor="t" anchorCtr="0" compatLnSpc="1">
            <a:prstTxWarp prst="textNoShape">
              <a:avLst/>
            </a:prstTxWarp>
            <a:normAutofit/>
          </a:bodyPr>
          <a:lstStyle/>
          <a:p>
            <a:r>
              <a:rPr lang="en-US" sz="4000" dirty="0"/>
              <a:t>Customer’s Hot Buttons</a:t>
            </a:r>
          </a:p>
        </p:txBody>
      </p:sp>
      <p:sp>
        <p:nvSpPr>
          <p:cNvPr id="5123" name="Rectangle 3"/>
          <p:cNvSpPr>
            <a:spLocks noGrp="1" noChangeArrowheads="1"/>
          </p:cNvSpPr>
          <p:nvPr>
            <p:ph sz="half" idx="1"/>
          </p:nvPr>
        </p:nvSpPr>
        <p:spPr>
          <a:xfrm>
            <a:off x="906031" y="1691109"/>
            <a:ext cx="5836864" cy="4735570"/>
          </a:xfrm>
          <a:noFill/>
          <a:ln/>
        </p:spPr>
        <p:txBody>
          <a:bodyPr vert="horz" lIns="92075" tIns="46038" rIns="92075" bIns="46038" rtlCol="0">
            <a:normAutofit lnSpcReduction="10000"/>
          </a:bodyPr>
          <a:lstStyle/>
          <a:p>
            <a:r>
              <a:rPr lang="en-US" dirty="0"/>
              <a:t>Customer’s hopes, fears, and biases</a:t>
            </a:r>
          </a:p>
          <a:p>
            <a:r>
              <a:rPr lang="en-US" dirty="0"/>
              <a:t>Main focus during the </a:t>
            </a:r>
            <a:r>
              <a:rPr lang="en-US" i="1" dirty="0"/>
              <a:t>Customer Engagement </a:t>
            </a:r>
            <a:r>
              <a:rPr lang="en-US" dirty="0"/>
              <a:t>portion of Capture</a:t>
            </a:r>
          </a:p>
          <a:p>
            <a:r>
              <a:rPr lang="en-US" dirty="0"/>
              <a:t>Collected directly from customer and other research</a:t>
            </a:r>
          </a:p>
          <a:p>
            <a:r>
              <a:rPr lang="en-US" dirty="0"/>
              <a:t>Specific, deep-reaching, down to the emotional needs</a:t>
            </a:r>
          </a:p>
          <a:p>
            <a:r>
              <a:rPr lang="en-US" dirty="0"/>
              <a:t>May apply to the program in general or span the entire scope of work </a:t>
            </a:r>
          </a:p>
          <a:p>
            <a:r>
              <a:rPr lang="en-US" dirty="0"/>
              <a:t>Must be captured verbatim, as close to the source as possible</a:t>
            </a:r>
          </a:p>
          <a:p>
            <a:endParaRPr lang="en-US" dirty="0"/>
          </a:p>
        </p:txBody>
      </p:sp>
      <p:grpSp>
        <p:nvGrpSpPr>
          <p:cNvPr id="4" name="Group 3">
            <a:extLst>
              <a:ext uri="{FF2B5EF4-FFF2-40B4-BE49-F238E27FC236}">
                <a16:creationId xmlns:a16="http://schemas.microsoft.com/office/drawing/2014/main" id="{53AF9B2C-964D-46E5-A8CE-4D12CFFD903C}"/>
              </a:ext>
            </a:extLst>
          </p:cNvPr>
          <p:cNvGrpSpPr/>
          <p:nvPr/>
        </p:nvGrpSpPr>
        <p:grpSpPr>
          <a:xfrm>
            <a:off x="7272505" y="2265995"/>
            <a:ext cx="2424450" cy="2373527"/>
            <a:chOff x="1371600" y="865094"/>
            <a:chExt cx="3657600" cy="3657600"/>
          </a:xfrm>
        </p:grpSpPr>
        <p:sp>
          <p:nvSpPr>
            <p:cNvPr id="5" name="Oval 4">
              <a:extLst>
                <a:ext uri="{FF2B5EF4-FFF2-40B4-BE49-F238E27FC236}">
                  <a16:creationId xmlns:a16="http://schemas.microsoft.com/office/drawing/2014/main" id="{FA562FBD-A1B2-46FF-865A-72565E03EAF3}"/>
                </a:ext>
              </a:extLst>
            </p:cNvPr>
            <p:cNvSpPr/>
            <p:nvPr/>
          </p:nvSpPr>
          <p:spPr>
            <a:xfrm>
              <a:off x="1371600" y="865094"/>
              <a:ext cx="3657600" cy="3657600"/>
            </a:xfrm>
            <a:prstGeom prst="ellipse">
              <a:avLst/>
            </a:prstGeom>
            <a:gradFill flip="none" rotWithShape="1">
              <a:gsLst>
                <a:gs pos="100000">
                  <a:srgbClr val="6EFEFB">
                    <a:alpha val="40000"/>
                  </a:srgbClr>
                </a:gs>
                <a:gs pos="56000">
                  <a:srgbClr val="2BF3FD">
                    <a:alpha val="40000"/>
                  </a:srgbClr>
                </a:gs>
              </a:gsLst>
              <a:lin ang="5400000" scaled="1"/>
              <a:tileRect/>
            </a:gradFill>
            <a:ln w="28575" cap="rnd" cmpd="sng" algn="ctr">
              <a:solidFill>
                <a:srgbClr val="027F98">
                  <a:alpha val="49804"/>
                </a:srgbClr>
              </a:solidFill>
              <a:prstDash val="solid"/>
            </a:ln>
            <a:effectLst>
              <a:outerShdw blurRad="107950" dist="12700" dir="5400000" algn="ctr">
                <a:srgbClr val="000000"/>
              </a:outerShdw>
            </a:effectLst>
          </p:spPr>
          <p:txBody>
            <a:bodyPr rtlCol="0" anchor="ctr"/>
            <a:lstStyle/>
            <a:p>
              <a:pPr algn="ctr">
                <a:defRPr/>
              </a:pPr>
              <a:endParaRPr lang="en-US" kern="0">
                <a:solidFill>
                  <a:sysClr val="window" lastClr="FFFFFF"/>
                </a:solidFill>
                <a:latin typeface="Times"/>
              </a:endParaRPr>
            </a:p>
          </p:txBody>
        </p:sp>
        <p:sp>
          <p:nvSpPr>
            <p:cNvPr id="6" name="Oval 5">
              <a:extLst>
                <a:ext uri="{FF2B5EF4-FFF2-40B4-BE49-F238E27FC236}">
                  <a16:creationId xmlns:a16="http://schemas.microsoft.com/office/drawing/2014/main" id="{545A5A6C-AC35-4E61-BFF0-7DC38C5C5970}"/>
                </a:ext>
              </a:extLst>
            </p:cNvPr>
            <p:cNvSpPr/>
            <p:nvPr/>
          </p:nvSpPr>
          <p:spPr>
            <a:xfrm rot="5400000">
              <a:off x="1460501" y="903194"/>
              <a:ext cx="3467100" cy="3467100"/>
            </a:xfrm>
            <a:prstGeom prst="ellipse">
              <a:avLst/>
            </a:prstGeom>
            <a:gradFill flip="none" rotWithShape="1">
              <a:gsLst>
                <a:gs pos="0">
                  <a:srgbClr val="FFFFFF">
                    <a:alpha val="40000"/>
                  </a:srgbClr>
                </a:gs>
                <a:gs pos="39000">
                  <a:srgbClr val="22549E">
                    <a:tint val="44500"/>
                    <a:satMod val="160000"/>
                    <a:alpha val="0"/>
                  </a:srgbClr>
                </a:gs>
              </a:gsLst>
              <a:lin ang="0" scaled="0"/>
              <a:tileRect/>
            </a:gradFill>
            <a:ln w="25400" cap="flat" cmpd="sng" algn="ctr">
              <a:noFill/>
              <a:prstDash val="solid"/>
            </a:ln>
            <a:effectLst/>
          </p:spPr>
          <p:txBody>
            <a:bodyPr rtlCol="0" anchor="ctr"/>
            <a:lstStyle/>
            <a:p>
              <a:pPr algn="ctr">
                <a:defRPr/>
              </a:pPr>
              <a:endParaRPr lang="en-US" kern="0">
                <a:solidFill>
                  <a:sysClr val="window" lastClr="FFFFFF"/>
                </a:solidFill>
                <a:latin typeface="Times"/>
              </a:endParaRPr>
            </a:p>
          </p:txBody>
        </p:sp>
      </p:grpSp>
      <p:grpSp>
        <p:nvGrpSpPr>
          <p:cNvPr id="7" name="Group 6">
            <a:extLst>
              <a:ext uri="{FF2B5EF4-FFF2-40B4-BE49-F238E27FC236}">
                <a16:creationId xmlns:a16="http://schemas.microsoft.com/office/drawing/2014/main" id="{BD392C0D-A4EC-4ABD-AE16-1638EB8A9B33}"/>
              </a:ext>
            </a:extLst>
          </p:cNvPr>
          <p:cNvGrpSpPr/>
          <p:nvPr/>
        </p:nvGrpSpPr>
        <p:grpSpPr>
          <a:xfrm>
            <a:off x="8891139" y="2265995"/>
            <a:ext cx="2424450" cy="2373527"/>
            <a:chOff x="4114800" y="865094"/>
            <a:chExt cx="3657600" cy="3657600"/>
          </a:xfrm>
        </p:grpSpPr>
        <p:sp>
          <p:nvSpPr>
            <p:cNvPr id="8" name="Oval 7">
              <a:extLst>
                <a:ext uri="{FF2B5EF4-FFF2-40B4-BE49-F238E27FC236}">
                  <a16:creationId xmlns:a16="http://schemas.microsoft.com/office/drawing/2014/main" id="{C5EB13E8-70F1-4745-B173-7F7A542B09B4}"/>
                </a:ext>
              </a:extLst>
            </p:cNvPr>
            <p:cNvSpPr/>
            <p:nvPr/>
          </p:nvSpPr>
          <p:spPr>
            <a:xfrm>
              <a:off x="4114800" y="865094"/>
              <a:ext cx="3657600" cy="3657600"/>
            </a:xfrm>
            <a:prstGeom prst="ellipse">
              <a:avLst/>
            </a:prstGeom>
            <a:gradFill flip="none" rotWithShape="1">
              <a:gsLst>
                <a:gs pos="100000">
                  <a:srgbClr val="D5ABEF">
                    <a:alpha val="40000"/>
                  </a:srgbClr>
                </a:gs>
                <a:gs pos="56000">
                  <a:srgbClr val="AB45E3">
                    <a:alpha val="40000"/>
                  </a:srgbClr>
                </a:gs>
              </a:gsLst>
              <a:lin ang="5400000" scaled="1"/>
              <a:tileRect/>
            </a:gradFill>
            <a:ln w="28575" cap="rnd" cmpd="sng" algn="ctr">
              <a:solidFill>
                <a:srgbClr val="622CAA">
                  <a:alpha val="49804"/>
                </a:srgbClr>
              </a:solidFill>
              <a:prstDash val="solid"/>
            </a:ln>
            <a:effectLst>
              <a:outerShdw blurRad="107950" dist="12700" dir="5400000" algn="ctr">
                <a:srgbClr val="000000"/>
              </a:outerShdw>
            </a:effectLst>
          </p:spPr>
          <p:txBody>
            <a:bodyPr rtlCol="0" anchor="ctr"/>
            <a:lstStyle/>
            <a:p>
              <a:pPr algn="ctr">
                <a:defRPr/>
              </a:pPr>
              <a:endParaRPr lang="en-US" kern="0">
                <a:solidFill>
                  <a:sysClr val="window" lastClr="FFFFFF"/>
                </a:solidFill>
                <a:latin typeface="Times"/>
              </a:endParaRPr>
            </a:p>
          </p:txBody>
        </p:sp>
        <p:sp>
          <p:nvSpPr>
            <p:cNvPr id="9" name="Oval 8">
              <a:extLst>
                <a:ext uri="{FF2B5EF4-FFF2-40B4-BE49-F238E27FC236}">
                  <a16:creationId xmlns:a16="http://schemas.microsoft.com/office/drawing/2014/main" id="{7A0E0DC7-ACB9-4551-8582-36ED65142CB4}"/>
                </a:ext>
              </a:extLst>
            </p:cNvPr>
            <p:cNvSpPr/>
            <p:nvPr/>
          </p:nvSpPr>
          <p:spPr>
            <a:xfrm rot="5400000">
              <a:off x="4203701" y="903194"/>
              <a:ext cx="3467100" cy="3467100"/>
            </a:xfrm>
            <a:prstGeom prst="ellipse">
              <a:avLst/>
            </a:prstGeom>
            <a:gradFill flip="none" rotWithShape="1">
              <a:gsLst>
                <a:gs pos="0">
                  <a:srgbClr val="FFFFFF">
                    <a:alpha val="40000"/>
                  </a:srgbClr>
                </a:gs>
                <a:gs pos="39000">
                  <a:srgbClr val="22549E">
                    <a:tint val="44500"/>
                    <a:satMod val="160000"/>
                    <a:alpha val="0"/>
                  </a:srgbClr>
                </a:gs>
              </a:gsLst>
              <a:lin ang="0" scaled="0"/>
              <a:tileRect/>
            </a:gradFill>
            <a:ln w="25400" cap="flat" cmpd="sng" algn="ctr">
              <a:noFill/>
              <a:prstDash val="solid"/>
            </a:ln>
            <a:effectLst/>
          </p:spPr>
          <p:txBody>
            <a:bodyPr rtlCol="0" anchor="ctr"/>
            <a:lstStyle/>
            <a:p>
              <a:pPr algn="ctr">
                <a:defRPr/>
              </a:pPr>
              <a:endParaRPr lang="en-US" kern="0">
                <a:solidFill>
                  <a:sysClr val="window" lastClr="FFFFFF"/>
                </a:solidFill>
                <a:latin typeface="Times"/>
              </a:endParaRPr>
            </a:p>
          </p:txBody>
        </p:sp>
      </p:grpSp>
      <p:grpSp>
        <p:nvGrpSpPr>
          <p:cNvPr id="10" name="Group 16">
            <a:extLst>
              <a:ext uri="{FF2B5EF4-FFF2-40B4-BE49-F238E27FC236}">
                <a16:creationId xmlns:a16="http://schemas.microsoft.com/office/drawing/2014/main" id="{813223E6-0D3E-4D7D-92FA-63FF07F1589F}"/>
              </a:ext>
            </a:extLst>
          </p:cNvPr>
          <p:cNvGrpSpPr/>
          <p:nvPr/>
        </p:nvGrpSpPr>
        <p:grpSpPr>
          <a:xfrm>
            <a:off x="8081822" y="1884297"/>
            <a:ext cx="2424450" cy="2373527"/>
            <a:chOff x="2895599" y="838200"/>
            <a:chExt cx="3657600" cy="3657600"/>
          </a:xfrm>
        </p:grpSpPr>
        <p:sp>
          <p:nvSpPr>
            <p:cNvPr id="11" name="Oval 10">
              <a:extLst>
                <a:ext uri="{FF2B5EF4-FFF2-40B4-BE49-F238E27FC236}">
                  <a16:creationId xmlns:a16="http://schemas.microsoft.com/office/drawing/2014/main" id="{F5FB3175-F07E-48FB-87ED-2920D77B55B6}"/>
                </a:ext>
              </a:extLst>
            </p:cNvPr>
            <p:cNvSpPr/>
            <p:nvPr/>
          </p:nvSpPr>
          <p:spPr>
            <a:xfrm>
              <a:off x="2895599" y="838200"/>
              <a:ext cx="3657600" cy="3657600"/>
            </a:xfrm>
            <a:prstGeom prst="ellipse">
              <a:avLst/>
            </a:prstGeom>
            <a:gradFill flip="none" rotWithShape="1">
              <a:gsLst>
                <a:gs pos="100000">
                  <a:srgbClr val="6EAFFE">
                    <a:alpha val="40000"/>
                  </a:srgbClr>
                </a:gs>
                <a:gs pos="56000">
                  <a:srgbClr val="298FFF">
                    <a:alpha val="40000"/>
                  </a:srgbClr>
                </a:gs>
              </a:gsLst>
              <a:lin ang="5400000" scaled="1"/>
              <a:tileRect/>
            </a:gradFill>
            <a:ln w="28575" cap="rnd" cmpd="sng" algn="ctr">
              <a:solidFill>
                <a:srgbClr val="003399">
                  <a:alpha val="49804"/>
                </a:srgbClr>
              </a:solidFill>
              <a:prstDash val="solid"/>
            </a:ln>
            <a:effectLst>
              <a:outerShdw blurRad="107950" dist="12700" dir="5400000" algn="ctr">
                <a:srgbClr val="000000"/>
              </a:outerShdw>
            </a:effectLst>
          </p:spPr>
          <p:txBody>
            <a:bodyPr rtlCol="0" anchor="ctr"/>
            <a:lstStyle/>
            <a:p>
              <a:pPr algn="ctr">
                <a:defRPr/>
              </a:pPr>
              <a:endParaRPr lang="en-US" kern="0">
                <a:solidFill>
                  <a:sysClr val="window" lastClr="FFFFFF"/>
                </a:solidFill>
                <a:latin typeface="Times"/>
              </a:endParaRPr>
            </a:p>
          </p:txBody>
        </p:sp>
        <p:sp>
          <p:nvSpPr>
            <p:cNvPr id="12" name="Oval 11">
              <a:extLst>
                <a:ext uri="{FF2B5EF4-FFF2-40B4-BE49-F238E27FC236}">
                  <a16:creationId xmlns:a16="http://schemas.microsoft.com/office/drawing/2014/main" id="{5F8782BC-98BD-40A0-87BA-7AFC451F92E9}"/>
                </a:ext>
              </a:extLst>
            </p:cNvPr>
            <p:cNvSpPr/>
            <p:nvPr/>
          </p:nvSpPr>
          <p:spPr>
            <a:xfrm rot="5400000">
              <a:off x="2984500" y="876300"/>
              <a:ext cx="3467100" cy="3467100"/>
            </a:xfrm>
            <a:prstGeom prst="ellipse">
              <a:avLst/>
            </a:prstGeom>
            <a:gradFill flip="none" rotWithShape="1">
              <a:gsLst>
                <a:gs pos="0">
                  <a:srgbClr val="FFFFFF">
                    <a:alpha val="40000"/>
                  </a:srgbClr>
                </a:gs>
                <a:gs pos="39000">
                  <a:srgbClr val="22549E">
                    <a:tint val="44500"/>
                    <a:satMod val="160000"/>
                    <a:alpha val="0"/>
                  </a:srgbClr>
                </a:gs>
              </a:gsLst>
              <a:lin ang="0" scaled="0"/>
              <a:tileRect/>
            </a:gradFill>
            <a:ln w="25400" cap="flat" cmpd="sng" algn="ctr">
              <a:noFill/>
              <a:prstDash val="solid"/>
            </a:ln>
            <a:effectLst/>
          </p:spPr>
          <p:txBody>
            <a:bodyPr rtlCol="0" anchor="ctr"/>
            <a:lstStyle/>
            <a:p>
              <a:pPr algn="ctr">
                <a:defRPr/>
              </a:pPr>
              <a:endParaRPr lang="en-US" kern="0">
                <a:solidFill>
                  <a:sysClr val="window" lastClr="FFFFFF"/>
                </a:solidFill>
                <a:latin typeface="Times"/>
              </a:endParaRPr>
            </a:p>
          </p:txBody>
        </p:sp>
      </p:grpSp>
      <p:grpSp>
        <p:nvGrpSpPr>
          <p:cNvPr id="13" name="Group 12">
            <a:extLst>
              <a:ext uri="{FF2B5EF4-FFF2-40B4-BE49-F238E27FC236}">
                <a16:creationId xmlns:a16="http://schemas.microsoft.com/office/drawing/2014/main" id="{1E020DF0-A425-43D2-B655-EB177CC1C5DA}"/>
              </a:ext>
            </a:extLst>
          </p:cNvPr>
          <p:cNvGrpSpPr/>
          <p:nvPr/>
        </p:nvGrpSpPr>
        <p:grpSpPr>
          <a:xfrm>
            <a:off x="7272505" y="3166689"/>
            <a:ext cx="2424450" cy="2373527"/>
            <a:chOff x="1371600" y="2335306"/>
            <a:chExt cx="3657600" cy="3657600"/>
          </a:xfrm>
        </p:grpSpPr>
        <p:sp>
          <p:nvSpPr>
            <p:cNvPr id="14" name="Oval 13">
              <a:extLst>
                <a:ext uri="{FF2B5EF4-FFF2-40B4-BE49-F238E27FC236}">
                  <a16:creationId xmlns:a16="http://schemas.microsoft.com/office/drawing/2014/main" id="{E18AACCE-0956-4E6D-A54F-D7CE17F07A92}"/>
                </a:ext>
              </a:extLst>
            </p:cNvPr>
            <p:cNvSpPr/>
            <p:nvPr/>
          </p:nvSpPr>
          <p:spPr>
            <a:xfrm>
              <a:off x="1371600" y="2335306"/>
              <a:ext cx="3657600" cy="3657600"/>
            </a:xfrm>
            <a:prstGeom prst="ellipse">
              <a:avLst/>
            </a:prstGeom>
            <a:gradFill flip="none" rotWithShape="1">
              <a:gsLst>
                <a:gs pos="100000">
                  <a:srgbClr val="6EFE90">
                    <a:alpha val="40000"/>
                  </a:srgbClr>
                </a:gs>
                <a:gs pos="56000">
                  <a:srgbClr val="52E74B">
                    <a:alpha val="40000"/>
                  </a:srgbClr>
                </a:gs>
              </a:gsLst>
              <a:lin ang="5400000" scaled="1"/>
              <a:tileRect/>
            </a:gradFill>
            <a:ln w="28575" cap="rnd" cmpd="sng" algn="ctr">
              <a:solidFill>
                <a:srgbClr val="008646">
                  <a:alpha val="49804"/>
                </a:srgbClr>
              </a:solidFill>
              <a:prstDash val="solid"/>
            </a:ln>
            <a:effectLst>
              <a:outerShdw blurRad="107950" dist="12700" dir="5400000" algn="ctr">
                <a:srgbClr val="000000"/>
              </a:outerShdw>
            </a:effectLst>
          </p:spPr>
          <p:txBody>
            <a:bodyPr rtlCol="0" anchor="ctr"/>
            <a:lstStyle/>
            <a:p>
              <a:pPr algn="ctr">
                <a:defRPr/>
              </a:pPr>
              <a:endParaRPr lang="en-US" kern="0">
                <a:solidFill>
                  <a:sysClr val="window" lastClr="FFFFFF"/>
                </a:solidFill>
                <a:latin typeface="Times"/>
              </a:endParaRPr>
            </a:p>
          </p:txBody>
        </p:sp>
        <p:sp>
          <p:nvSpPr>
            <p:cNvPr id="15" name="Oval 14">
              <a:extLst>
                <a:ext uri="{FF2B5EF4-FFF2-40B4-BE49-F238E27FC236}">
                  <a16:creationId xmlns:a16="http://schemas.microsoft.com/office/drawing/2014/main" id="{9E7FF015-0474-4919-8C7E-C4F19DCC821C}"/>
                </a:ext>
              </a:extLst>
            </p:cNvPr>
            <p:cNvSpPr/>
            <p:nvPr/>
          </p:nvSpPr>
          <p:spPr>
            <a:xfrm rot="5400000">
              <a:off x="1460501" y="2373406"/>
              <a:ext cx="3467100" cy="3467100"/>
            </a:xfrm>
            <a:prstGeom prst="ellipse">
              <a:avLst/>
            </a:prstGeom>
            <a:gradFill flip="none" rotWithShape="1">
              <a:gsLst>
                <a:gs pos="0">
                  <a:srgbClr val="FFFFFF">
                    <a:alpha val="29804"/>
                  </a:srgbClr>
                </a:gs>
                <a:gs pos="39000">
                  <a:srgbClr val="22549E">
                    <a:tint val="44500"/>
                    <a:satMod val="160000"/>
                    <a:alpha val="0"/>
                  </a:srgbClr>
                </a:gs>
              </a:gsLst>
              <a:lin ang="0" scaled="0"/>
              <a:tileRect/>
            </a:gradFill>
            <a:ln w="25400" cap="flat" cmpd="sng" algn="ctr">
              <a:noFill/>
              <a:prstDash val="solid"/>
            </a:ln>
            <a:effectLst/>
          </p:spPr>
          <p:txBody>
            <a:bodyPr rtlCol="0" anchor="ctr"/>
            <a:lstStyle/>
            <a:p>
              <a:pPr algn="ctr">
                <a:defRPr/>
              </a:pPr>
              <a:endParaRPr lang="en-US" kern="0">
                <a:solidFill>
                  <a:sysClr val="window" lastClr="FFFFFF"/>
                </a:solidFill>
                <a:latin typeface="Times"/>
              </a:endParaRPr>
            </a:p>
          </p:txBody>
        </p:sp>
      </p:grpSp>
      <p:grpSp>
        <p:nvGrpSpPr>
          <p:cNvPr id="16" name="Group 15">
            <a:extLst>
              <a:ext uri="{FF2B5EF4-FFF2-40B4-BE49-F238E27FC236}">
                <a16:creationId xmlns:a16="http://schemas.microsoft.com/office/drawing/2014/main" id="{2D87789A-E6E8-41AE-8F6D-284264C21A68}"/>
              </a:ext>
            </a:extLst>
          </p:cNvPr>
          <p:cNvGrpSpPr/>
          <p:nvPr/>
        </p:nvGrpSpPr>
        <p:grpSpPr>
          <a:xfrm>
            <a:off x="8891139" y="3166689"/>
            <a:ext cx="2424450" cy="2373527"/>
            <a:chOff x="4114800" y="2335306"/>
            <a:chExt cx="3657600" cy="3657600"/>
          </a:xfrm>
        </p:grpSpPr>
        <p:sp>
          <p:nvSpPr>
            <p:cNvPr id="17" name="Oval 16">
              <a:extLst>
                <a:ext uri="{FF2B5EF4-FFF2-40B4-BE49-F238E27FC236}">
                  <a16:creationId xmlns:a16="http://schemas.microsoft.com/office/drawing/2014/main" id="{782D644F-C6EE-4B1A-A3B6-EB414C1AE7D6}"/>
                </a:ext>
              </a:extLst>
            </p:cNvPr>
            <p:cNvSpPr/>
            <p:nvPr/>
          </p:nvSpPr>
          <p:spPr>
            <a:xfrm>
              <a:off x="4114800" y="2335306"/>
              <a:ext cx="3657600" cy="3657600"/>
            </a:xfrm>
            <a:prstGeom prst="ellipse">
              <a:avLst/>
            </a:prstGeom>
            <a:gradFill flip="none" rotWithShape="1">
              <a:gsLst>
                <a:gs pos="100000">
                  <a:srgbClr val="FF6D6D">
                    <a:alpha val="40000"/>
                  </a:srgbClr>
                </a:gs>
                <a:gs pos="56000">
                  <a:srgbClr val="FF2929">
                    <a:alpha val="40000"/>
                  </a:srgbClr>
                </a:gs>
              </a:gsLst>
              <a:lin ang="5400000" scaled="1"/>
              <a:tileRect/>
            </a:gradFill>
            <a:ln w="28575" cap="rnd" cmpd="sng" algn="ctr">
              <a:solidFill>
                <a:srgbClr val="990000">
                  <a:alpha val="49804"/>
                </a:srgbClr>
              </a:solidFill>
              <a:prstDash val="solid"/>
            </a:ln>
            <a:effectLst>
              <a:outerShdw blurRad="107950" dist="12700" dir="5400000" algn="ctr">
                <a:srgbClr val="000000"/>
              </a:outerShdw>
            </a:effectLst>
          </p:spPr>
          <p:txBody>
            <a:bodyPr rtlCol="0" anchor="ctr"/>
            <a:lstStyle/>
            <a:p>
              <a:pPr algn="ctr">
                <a:defRPr/>
              </a:pPr>
              <a:endParaRPr lang="en-US" kern="0">
                <a:solidFill>
                  <a:sysClr val="window" lastClr="FFFFFF"/>
                </a:solidFill>
                <a:latin typeface="Times"/>
              </a:endParaRPr>
            </a:p>
          </p:txBody>
        </p:sp>
        <p:sp>
          <p:nvSpPr>
            <p:cNvPr id="18" name="Oval 17">
              <a:extLst>
                <a:ext uri="{FF2B5EF4-FFF2-40B4-BE49-F238E27FC236}">
                  <a16:creationId xmlns:a16="http://schemas.microsoft.com/office/drawing/2014/main" id="{6B08DF43-E6BA-4A4C-B68E-B1A543AE32B6}"/>
                </a:ext>
              </a:extLst>
            </p:cNvPr>
            <p:cNvSpPr/>
            <p:nvPr/>
          </p:nvSpPr>
          <p:spPr>
            <a:xfrm rot="5400000">
              <a:off x="4203701" y="2373406"/>
              <a:ext cx="3467100" cy="3467100"/>
            </a:xfrm>
            <a:prstGeom prst="ellipse">
              <a:avLst/>
            </a:prstGeom>
            <a:gradFill flip="none" rotWithShape="1">
              <a:gsLst>
                <a:gs pos="0">
                  <a:srgbClr val="FFFFFF">
                    <a:alpha val="29804"/>
                  </a:srgbClr>
                </a:gs>
                <a:gs pos="39000">
                  <a:srgbClr val="22549E">
                    <a:tint val="44500"/>
                    <a:satMod val="160000"/>
                    <a:alpha val="0"/>
                  </a:srgbClr>
                </a:gs>
              </a:gsLst>
              <a:lin ang="0" scaled="0"/>
              <a:tileRect/>
            </a:gradFill>
            <a:ln w="25400" cap="flat" cmpd="sng" algn="ctr">
              <a:noFill/>
              <a:prstDash val="solid"/>
            </a:ln>
            <a:effectLst/>
          </p:spPr>
          <p:txBody>
            <a:bodyPr rtlCol="0" anchor="ctr"/>
            <a:lstStyle/>
            <a:p>
              <a:pPr algn="ctr">
                <a:defRPr/>
              </a:pPr>
              <a:endParaRPr lang="en-US" kern="0">
                <a:solidFill>
                  <a:sysClr val="window" lastClr="FFFFFF"/>
                </a:solidFill>
                <a:latin typeface="Times"/>
              </a:endParaRPr>
            </a:p>
          </p:txBody>
        </p:sp>
      </p:grpSp>
      <p:grpSp>
        <p:nvGrpSpPr>
          <p:cNvPr id="19" name="Group 18">
            <a:extLst>
              <a:ext uri="{FF2B5EF4-FFF2-40B4-BE49-F238E27FC236}">
                <a16:creationId xmlns:a16="http://schemas.microsoft.com/office/drawing/2014/main" id="{5B90D378-8CDC-46F3-A98E-F37A89A3D4D6}"/>
              </a:ext>
            </a:extLst>
          </p:cNvPr>
          <p:cNvGrpSpPr/>
          <p:nvPr/>
        </p:nvGrpSpPr>
        <p:grpSpPr>
          <a:xfrm>
            <a:off x="8081822" y="3556625"/>
            <a:ext cx="2424450" cy="2373527"/>
            <a:chOff x="2743200" y="2971800"/>
            <a:chExt cx="3657600" cy="3657600"/>
          </a:xfrm>
        </p:grpSpPr>
        <p:sp>
          <p:nvSpPr>
            <p:cNvPr id="20" name="Oval 19">
              <a:extLst>
                <a:ext uri="{FF2B5EF4-FFF2-40B4-BE49-F238E27FC236}">
                  <a16:creationId xmlns:a16="http://schemas.microsoft.com/office/drawing/2014/main" id="{950D254C-7B08-4C51-897E-DCEDA248E307}"/>
                </a:ext>
              </a:extLst>
            </p:cNvPr>
            <p:cNvSpPr/>
            <p:nvPr/>
          </p:nvSpPr>
          <p:spPr>
            <a:xfrm>
              <a:off x="2743200" y="2971800"/>
              <a:ext cx="3657600" cy="3657600"/>
            </a:xfrm>
            <a:prstGeom prst="ellipse">
              <a:avLst/>
            </a:prstGeom>
            <a:gradFill flip="none" rotWithShape="1">
              <a:gsLst>
                <a:gs pos="100000">
                  <a:srgbClr val="FFC06D">
                    <a:alpha val="40000"/>
                  </a:srgbClr>
                </a:gs>
                <a:gs pos="56000">
                  <a:srgbClr val="F5BC1B">
                    <a:alpha val="40000"/>
                  </a:srgbClr>
                </a:gs>
              </a:gsLst>
              <a:lin ang="5400000" scaled="1"/>
              <a:tileRect/>
            </a:gradFill>
            <a:ln w="28575" cap="rnd" cmpd="sng" algn="ctr">
              <a:solidFill>
                <a:srgbClr val="9E4F00">
                  <a:alpha val="49804"/>
                </a:srgbClr>
              </a:solidFill>
              <a:prstDash val="solid"/>
            </a:ln>
            <a:effectLst>
              <a:outerShdw blurRad="107950" dist="12700" dir="5400000" algn="ctr">
                <a:srgbClr val="000000"/>
              </a:outerShdw>
            </a:effectLst>
          </p:spPr>
          <p:txBody>
            <a:bodyPr rtlCol="0" anchor="ctr"/>
            <a:lstStyle/>
            <a:p>
              <a:pPr algn="ctr">
                <a:defRPr/>
              </a:pPr>
              <a:endParaRPr lang="en-US" kern="0">
                <a:solidFill>
                  <a:sysClr val="window" lastClr="FFFFFF"/>
                </a:solidFill>
                <a:latin typeface="Times"/>
              </a:endParaRPr>
            </a:p>
          </p:txBody>
        </p:sp>
        <p:sp>
          <p:nvSpPr>
            <p:cNvPr id="21" name="Oval 20">
              <a:extLst>
                <a:ext uri="{FF2B5EF4-FFF2-40B4-BE49-F238E27FC236}">
                  <a16:creationId xmlns:a16="http://schemas.microsoft.com/office/drawing/2014/main" id="{AD8A9F82-3F2D-4D90-9463-9EC3FD540068}"/>
                </a:ext>
              </a:extLst>
            </p:cNvPr>
            <p:cNvSpPr/>
            <p:nvPr/>
          </p:nvSpPr>
          <p:spPr>
            <a:xfrm rot="5400000">
              <a:off x="2832101" y="3009900"/>
              <a:ext cx="3467100" cy="3467100"/>
            </a:xfrm>
            <a:prstGeom prst="ellipse">
              <a:avLst/>
            </a:prstGeom>
            <a:gradFill flip="none" rotWithShape="1">
              <a:gsLst>
                <a:gs pos="0">
                  <a:srgbClr val="FFFFFF">
                    <a:alpha val="29804"/>
                  </a:srgbClr>
                </a:gs>
                <a:gs pos="39000">
                  <a:srgbClr val="22549E">
                    <a:tint val="44500"/>
                    <a:satMod val="160000"/>
                    <a:alpha val="0"/>
                  </a:srgbClr>
                </a:gs>
              </a:gsLst>
              <a:lin ang="0" scaled="0"/>
              <a:tileRect/>
            </a:gradFill>
            <a:ln w="25400" cap="flat" cmpd="sng" algn="ctr">
              <a:noFill/>
              <a:prstDash val="solid"/>
            </a:ln>
            <a:effectLst/>
          </p:spPr>
          <p:txBody>
            <a:bodyPr rtlCol="0" anchor="ctr"/>
            <a:lstStyle/>
            <a:p>
              <a:pPr algn="ctr">
                <a:defRPr/>
              </a:pPr>
              <a:endParaRPr lang="en-US" kern="0">
                <a:solidFill>
                  <a:sysClr val="window" lastClr="FFFFFF"/>
                </a:solidFill>
                <a:latin typeface="Times"/>
              </a:endParaRPr>
            </a:p>
          </p:txBody>
        </p:sp>
      </p:grpSp>
      <p:sp>
        <p:nvSpPr>
          <p:cNvPr id="22" name="Freeform 5">
            <a:extLst>
              <a:ext uri="{FF2B5EF4-FFF2-40B4-BE49-F238E27FC236}">
                <a16:creationId xmlns:a16="http://schemas.microsoft.com/office/drawing/2014/main" id="{14902676-7FA9-49CB-86C1-38AE0840D43F}"/>
              </a:ext>
            </a:extLst>
          </p:cNvPr>
          <p:cNvSpPr>
            <a:spLocks/>
          </p:cNvSpPr>
          <p:nvPr/>
        </p:nvSpPr>
        <p:spPr bwMode="auto">
          <a:xfrm>
            <a:off x="8707939" y="3067410"/>
            <a:ext cx="1174002" cy="1572787"/>
          </a:xfrm>
          <a:custGeom>
            <a:avLst/>
            <a:gdLst/>
            <a:ahLst/>
            <a:cxnLst>
              <a:cxn ang="0">
                <a:pos x="198" y="0"/>
              </a:cxn>
              <a:cxn ang="0">
                <a:pos x="198" y="0"/>
              </a:cxn>
              <a:cxn ang="0">
                <a:pos x="212" y="16"/>
              </a:cxn>
              <a:cxn ang="0">
                <a:pos x="244" y="58"/>
              </a:cxn>
              <a:cxn ang="0">
                <a:pos x="288" y="116"/>
              </a:cxn>
              <a:cxn ang="0">
                <a:pos x="310" y="150"/>
              </a:cxn>
              <a:cxn ang="0">
                <a:pos x="334" y="184"/>
              </a:cxn>
              <a:cxn ang="0">
                <a:pos x="334" y="184"/>
              </a:cxn>
              <a:cxn ang="0">
                <a:pos x="352" y="218"/>
              </a:cxn>
              <a:cxn ang="0">
                <a:pos x="372" y="258"/>
              </a:cxn>
              <a:cxn ang="0">
                <a:pos x="394" y="306"/>
              </a:cxn>
              <a:cxn ang="0">
                <a:pos x="394" y="306"/>
              </a:cxn>
              <a:cxn ang="0">
                <a:pos x="392" y="312"/>
              </a:cxn>
              <a:cxn ang="0">
                <a:pos x="382" y="334"/>
              </a:cxn>
              <a:cxn ang="0">
                <a:pos x="360" y="378"/>
              </a:cxn>
              <a:cxn ang="0">
                <a:pos x="318" y="450"/>
              </a:cxn>
              <a:cxn ang="0">
                <a:pos x="318" y="450"/>
              </a:cxn>
              <a:cxn ang="0">
                <a:pos x="296" y="482"/>
              </a:cxn>
              <a:cxn ang="0">
                <a:pos x="276" y="512"/>
              </a:cxn>
              <a:cxn ang="0">
                <a:pos x="236" y="562"/>
              </a:cxn>
              <a:cxn ang="0">
                <a:pos x="208" y="596"/>
              </a:cxn>
              <a:cxn ang="0">
                <a:pos x="198" y="610"/>
              </a:cxn>
              <a:cxn ang="0">
                <a:pos x="198" y="610"/>
              </a:cxn>
              <a:cxn ang="0">
                <a:pos x="188" y="598"/>
              </a:cxn>
              <a:cxn ang="0">
                <a:pos x="162" y="568"/>
              </a:cxn>
              <a:cxn ang="0">
                <a:pos x="124" y="518"/>
              </a:cxn>
              <a:cxn ang="0">
                <a:pos x="100" y="484"/>
              </a:cxn>
              <a:cxn ang="0">
                <a:pos x="78" y="448"/>
              </a:cxn>
              <a:cxn ang="0">
                <a:pos x="78" y="448"/>
              </a:cxn>
              <a:cxn ang="0">
                <a:pos x="36" y="378"/>
              </a:cxn>
              <a:cxn ang="0">
                <a:pos x="12" y="334"/>
              </a:cxn>
              <a:cxn ang="0">
                <a:pos x="2" y="312"/>
              </a:cxn>
              <a:cxn ang="0">
                <a:pos x="0" y="306"/>
              </a:cxn>
              <a:cxn ang="0">
                <a:pos x="0" y="306"/>
              </a:cxn>
              <a:cxn ang="0">
                <a:pos x="26" y="256"/>
              </a:cxn>
              <a:cxn ang="0">
                <a:pos x="48" y="216"/>
              </a:cxn>
              <a:cxn ang="0">
                <a:pos x="66" y="184"/>
              </a:cxn>
              <a:cxn ang="0">
                <a:pos x="66" y="184"/>
              </a:cxn>
              <a:cxn ang="0">
                <a:pos x="92" y="142"/>
              </a:cxn>
              <a:cxn ang="0">
                <a:pos x="116" y="106"/>
              </a:cxn>
              <a:cxn ang="0">
                <a:pos x="158" y="48"/>
              </a:cxn>
              <a:cxn ang="0">
                <a:pos x="188" y="14"/>
              </a:cxn>
              <a:cxn ang="0">
                <a:pos x="198" y="0"/>
              </a:cxn>
              <a:cxn ang="0">
                <a:pos x="198" y="0"/>
              </a:cxn>
            </a:cxnLst>
            <a:rect l="0" t="0" r="r" b="b"/>
            <a:pathLst>
              <a:path w="394" h="610">
                <a:moveTo>
                  <a:pt x="198" y="0"/>
                </a:moveTo>
                <a:lnTo>
                  <a:pt x="198" y="0"/>
                </a:lnTo>
                <a:lnTo>
                  <a:pt x="212" y="16"/>
                </a:lnTo>
                <a:lnTo>
                  <a:pt x="244" y="58"/>
                </a:lnTo>
                <a:lnTo>
                  <a:pt x="288" y="116"/>
                </a:lnTo>
                <a:lnTo>
                  <a:pt x="310" y="150"/>
                </a:lnTo>
                <a:lnTo>
                  <a:pt x="334" y="184"/>
                </a:lnTo>
                <a:lnTo>
                  <a:pt x="334" y="184"/>
                </a:lnTo>
                <a:lnTo>
                  <a:pt x="352" y="218"/>
                </a:lnTo>
                <a:lnTo>
                  <a:pt x="372" y="258"/>
                </a:lnTo>
                <a:lnTo>
                  <a:pt x="394" y="306"/>
                </a:lnTo>
                <a:lnTo>
                  <a:pt x="394" y="306"/>
                </a:lnTo>
                <a:lnTo>
                  <a:pt x="392" y="312"/>
                </a:lnTo>
                <a:lnTo>
                  <a:pt x="382" y="334"/>
                </a:lnTo>
                <a:lnTo>
                  <a:pt x="360" y="378"/>
                </a:lnTo>
                <a:lnTo>
                  <a:pt x="318" y="450"/>
                </a:lnTo>
                <a:lnTo>
                  <a:pt x="318" y="450"/>
                </a:lnTo>
                <a:lnTo>
                  <a:pt x="296" y="482"/>
                </a:lnTo>
                <a:lnTo>
                  <a:pt x="276" y="512"/>
                </a:lnTo>
                <a:lnTo>
                  <a:pt x="236" y="562"/>
                </a:lnTo>
                <a:lnTo>
                  <a:pt x="208" y="596"/>
                </a:lnTo>
                <a:lnTo>
                  <a:pt x="198" y="610"/>
                </a:lnTo>
                <a:lnTo>
                  <a:pt x="198" y="610"/>
                </a:lnTo>
                <a:lnTo>
                  <a:pt x="188" y="598"/>
                </a:lnTo>
                <a:lnTo>
                  <a:pt x="162" y="568"/>
                </a:lnTo>
                <a:lnTo>
                  <a:pt x="124" y="518"/>
                </a:lnTo>
                <a:lnTo>
                  <a:pt x="100" y="484"/>
                </a:lnTo>
                <a:lnTo>
                  <a:pt x="78" y="448"/>
                </a:lnTo>
                <a:lnTo>
                  <a:pt x="78" y="448"/>
                </a:lnTo>
                <a:lnTo>
                  <a:pt x="36" y="378"/>
                </a:lnTo>
                <a:lnTo>
                  <a:pt x="12" y="334"/>
                </a:lnTo>
                <a:lnTo>
                  <a:pt x="2" y="312"/>
                </a:lnTo>
                <a:lnTo>
                  <a:pt x="0" y="306"/>
                </a:lnTo>
                <a:lnTo>
                  <a:pt x="0" y="306"/>
                </a:lnTo>
                <a:lnTo>
                  <a:pt x="26" y="256"/>
                </a:lnTo>
                <a:lnTo>
                  <a:pt x="48" y="216"/>
                </a:lnTo>
                <a:lnTo>
                  <a:pt x="66" y="184"/>
                </a:lnTo>
                <a:lnTo>
                  <a:pt x="66" y="184"/>
                </a:lnTo>
                <a:lnTo>
                  <a:pt x="92" y="142"/>
                </a:lnTo>
                <a:lnTo>
                  <a:pt x="116" y="106"/>
                </a:lnTo>
                <a:lnTo>
                  <a:pt x="158" y="48"/>
                </a:lnTo>
                <a:lnTo>
                  <a:pt x="188" y="14"/>
                </a:lnTo>
                <a:lnTo>
                  <a:pt x="198" y="0"/>
                </a:lnTo>
                <a:lnTo>
                  <a:pt x="198" y="0"/>
                </a:lnTo>
                <a:close/>
              </a:path>
            </a:pathLst>
          </a:custGeom>
          <a:gradFill flip="none" rotWithShape="1">
            <a:gsLst>
              <a:gs pos="100000">
                <a:srgbClr val="FCFF93">
                  <a:alpha val="80000"/>
                </a:srgbClr>
              </a:gs>
              <a:gs pos="15000">
                <a:srgbClr val="FAFF19">
                  <a:alpha val="60000"/>
                </a:srgbClr>
              </a:gs>
            </a:gsLst>
            <a:lin ang="5400000" scaled="1"/>
            <a:tileRect/>
          </a:gradFill>
          <a:ln w="28575" cap="rnd" cmpd="sng" algn="ctr">
            <a:noFill/>
            <a:prstDash val="solid"/>
          </a:ln>
          <a:effectLst/>
        </p:spPr>
        <p:txBody>
          <a:bodyPr rtlCol="0" anchor="ctr"/>
          <a:lstStyle/>
          <a:p>
            <a:pPr algn="ctr">
              <a:defRPr/>
            </a:pPr>
            <a:endParaRPr lang="en-US" sz="1200" kern="0">
              <a:solidFill>
                <a:sysClr val="window" lastClr="FFFFFF"/>
              </a:solidFill>
              <a:latin typeface="Times"/>
            </a:endParaRPr>
          </a:p>
        </p:txBody>
      </p:sp>
      <p:sp>
        <p:nvSpPr>
          <p:cNvPr id="23" name="Freeform 6">
            <a:extLst>
              <a:ext uri="{FF2B5EF4-FFF2-40B4-BE49-F238E27FC236}">
                <a16:creationId xmlns:a16="http://schemas.microsoft.com/office/drawing/2014/main" id="{1899D520-DCCD-4D0A-B21C-4056CA48D011}"/>
              </a:ext>
            </a:extLst>
          </p:cNvPr>
          <p:cNvSpPr>
            <a:spLocks noEditPoints="1"/>
          </p:cNvSpPr>
          <p:nvPr/>
        </p:nvSpPr>
        <p:spPr bwMode="auto">
          <a:xfrm>
            <a:off x="8650904" y="2992242"/>
            <a:ext cx="1322984" cy="1748110"/>
          </a:xfrm>
          <a:custGeom>
            <a:avLst/>
            <a:gdLst/>
            <a:ahLst/>
            <a:cxnLst>
              <a:cxn ang="0">
                <a:pos x="206" y="660"/>
              </a:cxn>
              <a:cxn ang="0">
                <a:pos x="168" y="618"/>
              </a:cxn>
              <a:cxn ang="0">
                <a:pos x="106" y="532"/>
              </a:cxn>
              <a:cxn ang="0">
                <a:pos x="82" y="494"/>
              </a:cxn>
              <a:cxn ang="0">
                <a:pos x="40" y="424"/>
              </a:cxn>
              <a:cxn ang="0">
                <a:pos x="6" y="356"/>
              </a:cxn>
              <a:cxn ang="0">
                <a:pos x="2" y="346"/>
              </a:cxn>
              <a:cxn ang="0">
                <a:pos x="4" y="330"/>
              </a:cxn>
              <a:cxn ang="0">
                <a:pos x="30" y="280"/>
              </a:cxn>
              <a:cxn ang="0">
                <a:pos x="70" y="206"/>
              </a:cxn>
              <a:cxn ang="0">
                <a:pos x="70" y="206"/>
              </a:cxn>
              <a:cxn ang="0">
                <a:pos x="122" y="126"/>
              </a:cxn>
              <a:cxn ang="0">
                <a:pos x="196" y="32"/>
              </a:cxn>
              <a:cxn ang="0">
                <a:pos x="206" y="18"/>
              </a:cxn>
              <a:cxn ang="0">
                <a:pos x="242" y="20"/>
              </a:cxn>
              <a:cxn ang="0">
                <a:pos x="256" y="36"/>
              </a:cxn>
              <a:cxn ang="0">
                <a:pos x="334" y="136"/>
              </a:cxn>
              <a:cxn ang="0">
                <a:pos x="380" y="206"/>
              </a:cxn>
              <a:cxn ang="0">
                <a:pos x="380" y="206"/>
              </a:cxn>
              <a:cxn ang="0">
                <a:pos x="420" y="282"/>
              </a:cxn>
              <a:cxn ang="0">
                <a:pos x="442" y="330"/>
              </a:cxn>
              <a:cxn ang="0">
                <a:pos x="444" y="344"/>
              </a:cxn>
              <a:cxn ang="0">
                <a:pos x="440" y="354"/>
              </a:cxn>
              <a:cxn ang="0">
                <a:pos x="406" y="424"/>
              </a:cxn>
              <a:cxn ang="0">
                <a:pos x="364" y="496"/>
              </a:cxn>
              <a:cxn ang="0">
                <a:pos x="342" y="530"/>
              </a:cxn>
              <a:cxn ang="0">
                <a:pos x="282" y="612"/>
              </a:cxn>
              <a:cxn ang="0">
                <a:pos x="242" y="660"/>
              </a:cxn>
              <a:cxn ang="0">
                <a:pos x="224" y="678"/>
              </a:cxn>
              <a:cxn ang="0">
                <a:pos x="206" y="660"/>
              </a:cxn>
              <a:cxn ang="0">
                <a:pos x="60" y="358"/>
              </a:cxn>
              <a:cxn ang="0">
                <a:pos x="124" y="470"/>
              </a:cxn>
              <a:cxn ang="0">
                <a:pos x="124" y="470"/>
              </a:cxn>
              <a:cxn ang="0">
                <a:pos x="180" y="554"/>
              </a:cxn>
              <a:cxn ang="0">
                <a:pos x="224" y="608"/>
              </a:cxn>
              <a:cxn ang="0">
                <a:pos x="224" y="608"/>
              </a:cxn>
              <a:cxn ang="0">
                <a:pos x="244" y="582"/>
              </a:cxn>
              <a:cxn ang="0">
                <a:pos x="282" y="532"/>
              </a:cxn>
              <a:cxn ang="0">
                <a:pos x="324" y="470"/>
              </a:cxn>
              <a:cxn ang="0">
                <a:pos x="324" y="470"/>
              </a:cxn>
              <a:cxn ang="0">
                <a:pos x="374" y="382"/>
              </a:cxn>
              <a:cxn ang="0">
                <a:pos x="394" y="342"/>
              </a:cxn>
              <a:cxn ang="0">
                <a:pos x="394" y="342"/>
              </a:cxn>
              <a:cxn ang="0">
                <a:pos x="376" y="302"/>
              </a:cxn>
              <a:cxn ang="0">
                <a:pos x="356" y="264"/>
              </a:cxn>
              <a:cxn ang="0">
                <a:pos x="338" y="230"/>
              </a:cxn>
              <a:cxn ang="0">
                <a:pos x="308" y="184"/>
              </a:cxn>
              <a:cxn ang="0">
                <a:pos x="248" y="102"/>
              </a:cxn>
              <a:cxn ang="0">
                <a:pos x="224" y="72"/>
              </a:cxn>
              <a:cxn ang="0">
                <a:pos x="204" y="98"/>
              </a:cxn>
              <a:cxn ang="0">
                <a:pos x="204" y="98"/>
              </a:cxn>
              <a:cxn ang="0">
                <a:pos x="138" y="190"/>
              </a:cxn>
              <a:cxn ang="0">
                <a:pos x="112" y="230"/>
              </a:cxn>
              <a:cxn ang="0">
                <a:pos x="94" y="262"/>
              </a:cxn>
              <a:cxn ang="0">
                <a:pos x="72" y="302"/>
              </a:cxn>
              <a:cxn ang="0">
                <a:pos x="52" y="342"/>
              </a:cxn>
              <a:cxn ang="0">
                <a:pos x="52" y="342"/>
              </a:cxn>
              <a:cxn ang="0">
                <a:pos x="60" y="358"/>
              </a:cxn>
            </a:cxnLst>
            <a:rect l="0" t="0" r="r" b="b"/>
            <a:pathLst>
              <a:path w="444" h="678">
                <a:moveTo>
                  <a:pt x="206" y="660"/>
                </a:moveTo>
                <a:lnTo>
                  <a:pt x="206" y="660"/>
                </a:lnTo>
                <a:lnTo>
                  <a:pt x="196" y="650"/>
                </a:lnTo>
                <a:lnTo>
                  <a:pt x="168" y="618"/>
                </a:lnTo>
                <a:lnTo>
                  <a:pt x="130" y="566"/>
                </a:lnTo>
                <a:lnTo>
                  <a:pt x="106" y="532"/>
                </a:lnTo>
                <a:lnTo>
                  <a:pt x="82" y="494"/>
                </a:lnTo>
                <a:lnTo>
                  <a:pt x="82" y="494"/>
                </a:lnTo>
                <a:lnTo>
                  <a:pt x="82" y="494"/>
                </a:lnTo>
                <a:lnTo>
                  <a:pt x="40" y="424"/>
                </a:lnTo>
                <a:lnTo>
                  <a:pt x="18" y="378"/>
                </a:lnTo>
                <a:lnTo>
                  <a:pt x="6" y="356"/>
                </a:lnTo>
                <a:lnTo>
                  <a:pt x="2" y="346"/>
                </a:lnTo>
                <a:lnTo>
                  <a:pt x="2" y="346"/>
                </a:lnTo>
                <a:lnTo>
                  <a:pt x="0" y="338"/>
                </a:lnTo>
                <a:lnTo>
                  <a:pt x="4" y="330"/>
                </a:lnTo>
                <a:lnTo>
                  <a:pt x="4" y="330"/>
                </a:lnTo>
                <a:lnTo>
                  <a:pt x="30" y="280"/>
                </a:lnTo>
                <a:lnTo>
                  <a:pt x="52" y="238"/>
                </a:lnTo>
                <a:lnTo>
                  <a:pt x="70" y="206"/>
                </a:lnTo>
                <a:lnTo>
                  <a:pt x="70" y="206"/>
                </a:lnTo>
                <a:lnTo>
                  <a:pt x="70" y="206"/>
                </a:lnTo>
                <a:lnTo>
                  <a:pt x="98" y="164"/>
                </a:lnTo>
                <a:lnTo>
                  <a:pt x="122" y="126"/>
                </a:lnTo>
                <a:lnTo>
                  <a:pt x="166" y="68"/>
                </a:lnTo>
                <a:lnTo>
                  <a:pt x="196" y="32"/>
                </a:lnTo>
                <a:lnTo>
                  <a:pt x="206" y="18"/>
                </a:lnTo>
                <a:lnTo>
                  <a:pt x="206" y="18"/>
                </a:lnTo>
                <a:lnTo>
                  <a:pt x="224" y="0"/>
                </a:lnTo>
                <a:lnTo>
                  <a:pt x="242" y="20"/>
                </a:lnTo>
                <a:lnTo>
                  <a:pt x="242" y="20"/>
                </a:lnTo>
                <a:lnTo>
                  <a:pt x="256" y="36"/>
                </a:lnTo>
                <a:lnTo>
                  <a:pt x="288" y="76"/>
                </a:lnTo>
                <a:lnTo>
                  <a:pt x="334" y="136"/>
                </a:lnTo>
                <a:lnTo>
                  <a:pt x="356" y="170"/>
                </a:lnTo>
                <a:lnTo>
                  <a:pt x="380" y="206"/>
                </a:lnTo>
                <a:lnTo>
                  <a:pt x="380" y="206"/>
                </a:lnTo>
                <a:lnTo>
                  <a:pt x="380" y="206"/>
                </a:lnTo>
                <a:lnTo>
                  <a:pt x="400" y="242"/>
                </a:lnTo>
                <a:lnTo>
                  <a:pt x="420" y="282"/>
                </a:lnTo>
                <a:lnTo>
                  <a:pt x="442" y="330"/>
                </a:lnTo>
                <a:lnTo>
                  <a:pt x="442" y="330"/>
                </a:lnTo>
                <a:lnTo>
                  <a:pt x="444" y="336"/>
                </a:lnTo>
                <a:lnTo>
                  <a:pt x="444" y="344"/>
                </a:lnTo>
                <a:lnTo>
                  <a:pt x="444" y="344"/>
                </a:lnTo>
                <a:lnTo>
                  <a:pt x="440" y="354"/>
                </a:lnTo>
                <a:lnTo>
                  <a:pt x="430" y="378"/>
                </a:lnTo>
                <a:lnTo>
                  <a:pt x="406" y="424"/>
                </a:lnTo>
                <a:lnTo>
                  <a:pt x="364" y="496"/>
                </a:lnTo>
                <a:lnTo>
                  <a:pt x="364" y="496"/>
                </a:lnTo>
                <a:lnTo>
                  <a:pt x="364" y="496"/>
                </a:lnTo>
                <a:lnTo>
                  <a:pt x="342" y="530"/>
                </a:lnTo>
                <a:lnTo>
                  <a:pt x="322" y="560"/>
                </a:lnTo>
                <a:lnTo>
                  <a:pt x="282" y="612"/>
                </a:lnTo>
                <a:lnTo>
                  <a:pt x="252" y="646"/>
                </a:lnTo>
                <a:lnTo>
                  <a:pt x="242" y="660"/>
                </a:lnTo>
                <a:lnTo>
                  <a:pt x="242" y="660"/>
                </a:lnTo>
                <a:lnTo>
                  <a:pt x="224" y="678"/>
                </a:lnTo>
                <a:lnTo>
                  <a:pt x="206" y="660"/>
                </a:lnTo>
                <a:lnTo>
                  <a:pt x="206" y="660"/>
                </a:lnTo>
                <a:close/>
                <a:moveTo>
                  <a:pt x="60" y="358"/>
                </a:moveTo>
                <a:lnTo>
                  <a:pt x="60" y="358"/>
                </a:lnTo>
                <a:lnTo>
                  <a:pt x="82" y="400"/>
                </a:lnTo>
                <a:lnTo>
                  <a:pt x="124" y="470"/>
                </a:lnTo>
                <a:lnTo>
                  <a:pt x="124" y="470"/>
                </a:lnTo>
                <a:lnTo>
                  <a:pt x="124" y="470"/>
                </a:lnTo>
                <a:lnTo>
                  <a:pt x="154" y="516"/>
                </a:lnTo>
                <a:lnTo>
                  <a:pt x="180" y="554"/>
                </a:lnTo>
                <a:lnTo>
                  <a:pt x="204" y="586"/>
                </a:lnTo>
                <a:lnTo>
                  <a:pt x="224" y="608"/>
                </a:lnTo>
                <a:lnTo>
                  <a:pt x="224" y="608"/>
                </a:lnTo>
                <a:lnTo>
                  <a:pt x="224" y="608"/>
                </a:lnTo>
                <a:lnTo>
                  <a:pt x="244" y="582"/>
                </a:lnTo>
                <a:lnTo>
                  <a:pt x="244" y="582"/>
                </a:lnTo>
                <a:lnTo>
                  <a:pt x="244" y="582"/>
                </a:lnTo>
                <a:lnTo>
                  <a:pt x="282" y="532"/>
                </a:lnTo>
                <a:lnTo>
                  <a:pt x="302" y="502"/>
                </a:lnTo>
                <a:lnTo>
                  <a:pt x="324" y="470"/>
                </a:lnTo>
                <a:lnTo>
                  <a:pt x="324" y="470"/>
                </a:lnTo>
                <a:lnTo>
                  <a:pt x="324" y="470"/>
                </a:lnTo>
                <a:lnTo>
                  <a:pt x="354" y="420"/>
                </a:lnTo>
                <a:lnTo>
                  <a:pt x="374" y="382"/>
                </a:lnTo>
                <a:lnTo>
                  <a:pt x="388" y="356"/>
                </a:lnTo>
                <a:lnTo>
                  <a:pt x="394" y="342"/>
                </a:lnTo>
                <a:lnTo>
                  <a:pt x="394" y="342"/>
                </a:lnTo>
                <a:lnTo>
                  <a:pt x="394" y="342"/>
                </a:lnTo>
                <a:lnTo>
                  <a:pt x="376" y="302"/>
                </a:lnTo>
                <a:lnTo>
                  <a:pt x="376" y="302"/>
                </a:lnTo>
                <a:lnTo>
                  <a:pt x="376" y="302"/>
                </a:lnTo>
                <a:lnTo>
                  <a:pt x="356" y="264"/>
                </a:lnTo>
                <a:lnTo>
                  <a:pt x="338" y="230"/>
                </a:lnTo>
                <a:lnTo>
                  <a:pt x="338" y="230"/>
                </a:lnTo>
                <a:lnTo>
                  <a:pt x="338" y="230"/>
                </a:lnTo>
                <a:lnTo>
                  <a:pt x="308" y="184"/>
                </a:lnTo>
                <a:lnTo>
                  <a:pt x="276" y="140"/>
                </a:lnTo>
                <a:lnTo>
                  <a:pt x="248" y="102"/>
                </a:lnTo>
                <a:lnTo>
                  <a:pt x="224" y="72"/>
                </a:lnTo>
                <a:lnTo>
                  <a:pt x="224" y="72"/>
                </a:lnTo>
                <a:lnTo>
                  <a:pt x="224" y="72"/>
                </a:lnTo>
                <a:lnTo>
                  <a:pt x="204" y="98"/>
                </a:lnTo>
                <a:lnTo>
                  <a:pt x="204" y="98"/>
                </a:lnTo>
                <a:lnTo>
                  <a:pt x="204" y="98"/>
                </a:lnTo>
                <a:lnTo>
                  <a:pt x="162" y="154"/>
                </a:lnTo>
                <a:lnTo>
                  <a:pt x="138" y="190"/>
                </a:lnTo>
                <a:lnTo>
                  <a:pt x="112" y="230"/>
                </a:lnTo>
                <a:lnTo>
                  <a:pt x="112" y="230"/>
                </a:lnTo>
                <a:lnTo>
                  <a:pt x="112" y="230"/>
                </a:lnTo>
                <a:lnTo>
                  <a:pt x="94" y="262"/>
                </a:lnTo>
                <a:lnTo>
                  <a:pt x="72" y="302"/>
                </a:lnTo>
                <a:lnTo>
                  <a:pt x="72" y="302"/>
                </a:lnTo>
                <a:lnTo>
                  <a:pt x="72" y="302"/>
                </a:lnTo>
                <a:lnTo>
                  <a:pt x="52" y="342"/>
                </a:lnTo>
                <a:lnTo>
                  <a:pt x="52" y="342"/>
                </a:lnTo>
                <a:lnTo>
                  <a:pt x="52" y="342"/>
                </a:lnTo>
                <a:lnTo>
                  <a:pt x="60" y="358"/>
                </a:lnTo>
                <a:lnTo>
                  <a:pt x="60" y="358"/>
                </a:lnTo>
                <a:close/>
              </a:path>
            </a:pathLst>
          </a:custGeom>
          <a:solidFill>
            <a:srgbClr val="FFFFFF"/>
          </a:solidFill>
          <a:ln w="9525">
            <a:noFill/>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a:defRPr/>
            </a:pPr>
            <a:endParaRPr lang="en-US" sz="1200" kern="0">
              <a:solidFill>
                <a:sysClr val="windowText" lastClr="000000"/>
              </a:solidFill>
              <a:latin typeface="Arial"/>
            </a:endParaRPr>
          </a:p>
        </p:txBody>
      </p:sp>
      <p:sp>
        <p:nvSpPr>
          <p:cNvPr id="24" name="TextBox 23">
            <a:extLst>
              <a:ext uri="{FF2B5EF4-FFF2-40B4-BE49-F238E27FC236}">
                <a16:creationId xmlns:a16="http://schemas.microsoft.com/office/drawing/2014/main" id="{3F7C978E-530B-49F3-98AC-47ADF389F99A}"/>
              </a:ext>
            </a:extLst>
          </p:cNvPr>
          <p:cNvSpPr txBox="1"/>
          <p:nvPr/>
        </p:nvSpPr>
        <p:spPr>
          <a:xfrm>
            <a:off x="8655092" y="3665271"/>
            <a:ext cx="1344624" cy="510909"/>
          </a:xfrm>
          <a:prstGeom prst="rect">
            <a:avLst/>
          </a:prstGeom>
          <a:noFill/>
          <a:effectLst/>
        </p:spPr>
        <p:txBody>
          <a:bodyPr wrap="square" rtlCol="0">
            <a:spAutoFit/>
          </a:bodyPr>
          <a:lstStyle/>
          <a:p>
            <a:pPr algn="ctr">
              <a:lnSpc>
                <a:spcPct val="80000"/>
              </a:lnSpc>
            </a:pPr>
            <a:r>
              <a:rPr lang="en-US" sz="1700" b="1" dirty="0">
                <a:solidFill>
                  <a:srgbClr val="061F4C"/>
                </a:solidFill>
                <a:effectLst>
                  <a:glow rad="101600">
                    <a:srgbClr val="FFFFFF">
                      <a:alpha val="40000"/>
                    </a:srgbClr>
                  </a:glow>
                </a:effectLst>
                <a:latin typeface="Arial Narrow" pitchFamily="34" charset="0"/>
              </a:rPr>
              <a:t>OST Capture Process</a:t>
            </a:r>
            <a:endParaRPr lang="en-US" sz="1700" dirty="0">
              <a:solidFill>
                <a:srgbClr val="061F4C"/>
              </a:solidFill>
              <a:effectLst>
                <a:glow rad="101600">
                  <a:srgbClr val="FFFFFF">
                    <a:alpha val="40000"/>
                  </a:srgbClr>
                </a:glow>
              </a:effectLst>
              <a:latin typeface="Arial Narrow" pitchFamily="34" charset="0"/>
            </a:endParaRPr>
          </a:p>
        </p:txBody>
      </p:sp>
      <p:sp>
        <p:nvSpPr>
          <p:cNvPr id="25" name="TextBox 24">
            <a:extLst>
              <a:ext uri="{FF2B5EF4-FFF2-40B4-BE49-F238E27FC236}">
                <a16:creationId xmlns:a16="http://schemas.microsoft.com/office/drawing/2014/main" id="{066F0568-B9BB-498F-ACDE-E814462F9AC6}"/>
              </a:ext>
            </a:extLst>
          </p:cNvPr>
          <p:cNvSpPr txBox="1"/>
          <p:nvPr/>
        </p:nvSpPr>
        <p:spPr>
          <a:xfrm>
            <a:off x="7935429" y="1707235"/>
            <a:ext cx="2724278" cy="2586236"/>
          </a:xfrm>
          <a:custGeom>
            <a:avLst/>
            <a:gdLst>
              <a:gd name="connsiteX0" fmla="*/ 0 w 2514600"/>
              <a:gd name="connsiteY0" fmla="*/ 0 h 381000"/>
              <a:gd name="connsiteX1" fmla="*/ 2514600 w 2514600"/>
              <a:gd name="connsiteY1" fmla="*/ 0 h 381000"/>
              <a:gd name="connsiteX2" fmla="*/ 2514600 w 2514600"/>
              <a:gd name="connsiteY2" fmla="*/ 381000 h 381000"/>
              <a:gd name="connsiteX3" fmla="*/ 0 w 2514600"/>
              <a:gd name="connsiteY3" fmla="*/ 381000 h 381000"/>
              <a:gd name="connsiteX4" fmla="*/ 0 w 25146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81000">
                <a:moveTo>
                  <a:pt x="0" y="0"/>
                </a:moveTo>
                <a:lnTo>
                  <a:pt x="2514600" y="0"/>
                </a:lnTo>
                <a:lnTo>
                  <a:pt x="2514600" y="381000"/>
                </a:lnTo>
                <a:lnTo>
                  <a:pt x="0" y="381000"/>
                </a:lnTo>
                <a:lnTo>
                  <a:pt x="0" y="0"/>
                </a:lnTo>
                <a:close/>
              </a:path>
            </a:pathLst>
          </a:custGeom>
          <a:noFill/>
        </p:spPr>
        <p:txBody>
          <a:bodyPr wrap="square" rtlCol="0">
            <a:prstTxWarp prst="textArchUp">
              <a:avLst>
                <a:gd name="adj" fmla="val 11270219"/>
              </a:avLst>
            </a:prstTxWarp>
            <a:spAutoFit/>
          </a:bodyPr>
          <a:lstStyle/>
          <a:p>
            <a:pPr algn="ctr"/>
            <a:r>
              <a:rPr lang="en-US" dirty="0">
                <a:solidFill>
                  <a:srgbClr val="1F497D"/>
                </a:solidFill>
                <a:latin typeface="Arial Narrow" pitchFamily="34" charset="0"/>
                <a:cs typeface="Arial" pitchFamily="34" charset="0"/>
              </a:rPr>
              <a:t> 1. Customer Engagement</a:t>
            </a:r>
          </a:p>
        </p:txBody>
      </p:sp>
      <p:sp>
        <p:nvSpPr>
          <p:cNvPr id="26" name="TextBox 25">
            <a:extLst>
              <a:ext uri="{FF2B5EF4-FFF2-40B4-BE49-F238E27FC236}">
                <a16:creationId xmlns:a16="http://schemas.microsoft.com/office/drawing/2014/main" id="{B64D180F-A884-4784-8CD9-CDCCC1015BF3}"/>
              </a:ext>
            </a:extLst>
          </p:cNvPr>
          <p:cNvSpPr txBox="1"/>
          <p:nvPr/>
        </p:nvSpPr>
        <p:spPr>
          <a:xfrm rot="3189704">
            <a:off x="6923263" y="3054911"/>
            <a:ext cx="2674427" cy="2538912"/>
          </a:xfrm>
          <a:custGeom>
            <a:avLst/>
            <a:gdLst>
              <a:gd name="connsiteX0" fmla="*/ 0 w 2514600"/>
              <a:gd name="connsiteY0" fmla="*/ 0 h 381000"/>
              <a:gd name="connsiteX1" fmla="*/ 2514600 w 2514600"/>
              <a:gd name="connsiteY1" fmla="*/ 0 h 381000"/>
              <a:gd name="connsiteX2" fmla="*/ 2514600 w 2514600"/>
              <a:gd name="connsiteY2" fmla="*/ 381000 h 381000"/>
              <a:gd name="connsiteX3" fmla="*/ 0 w 2514600"/>
              <a:gd name="connsiteY3" fmla="*/ 381000 h 381000"/>
              <a:gd name="connsiteX4" fmla="*/ 0 w 25146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81000">
                <a:moveTo>
                  <a:pt x="0" y="0"/>
                </a:moveTo>
                <a:lnTo>
                  <a:pt x="2514600" y="0"/>
                </a:lnTo>
                <a:lnTo>
                  <a:pt x="2514600" y="381000"/>
                </a:lnTo>
                <a:lnTo>
                  <a:pt x="0" y="381000"/>
                </a:lnTo>
                <a:lnTo>
                  <a:pt x="0" y="0"/>
                </a:lnTo>
                <a:close/>
              </a:path>
            </a:pathLst>
          </a:custGeom>
          <a:noFill/>
        </p:spPr>
        <p:txBody>
          <a:bodyPr wrap="square" rtlCol="0">
            <a:prstTxWarp prst="textArchDown">
              <a:avLst/>
            </a:prstTxWarp>
            <a:spAutoFit/>
          </a:bodyPr>
          <a:lstStyle/>
          <a:p>
            <a:pPr algn="ctr"/>
            <a:r>
              <a:rPr lang="en-US" dirty="0">
                <a:solidFill>
                  <a:srgbClr val="1F497D"/>
                </a:solidFill>
                <a:latin typeface="Arial Narrow" pitchFamily="34" charset="0"/>
                <a:cs typeface="Arial" pitchFamily="34" charset="0"/>
              </a:rPr>
              <a:t>5. Teaming</a:t>
            </a:r>
            <a:endParaRPr lang="en-US" sz="2400" dirty="0">
              <a:solidFill>
                <a:srgbClr val="1F497D"/>
              </a:solidFill>
              <a:latin typeface="Arial Narrow" pitchFamily="34" charset="0"/>
              <a:cs typeface="Arial" pitchFamily="34" charset="0"/>
            </a:endParaRPr>
          </a:p>
        </p:txBody>
      </p:sp>
      <p:sp>
        <p:nvSpPr>
          <p:cNvPr id="27" name="TextBox 26">
            <a:extLst>
              <a:ext uri="{FF2B5EF4-FFF2-40B4-BE49-F238E27FC236}">
                <a16:creationId xmlns:a16="http://schemas.microsoft.com/office/drawing/2014/main" id="{55B001D3-9AD2-4045-8983-4B24E0595BB9}"/>
              </a:ext>
            </a:extLst>
          </p:cNvPr>
          <p:cNvSpPr txBox="1"/>
          <p:nvPr/>
        </p:nvSpPr>
        <p:spPr>
          <a:xfrm rot="18224273">
            <a:off x="8870577" y="3215413"/>
            <a:ext cx="2674427" cy="2538912"/>
          </a:xfrm>
          <a:custGeom>
            <a:avLst/>
            <a:gdLst>
              <a:gd name="connsiteX0" fmla="*/ 0 w 2514600"/>
              <a:gd name="connsiteY0" fmla="*/ 0 h 381000"/>
              <a:gd name="connsiteX1" fmla="*/ 2514600 w 2514600"/>
              <a:gd name="connsiteY1" fmla="*/ 0 h 381000"/>
              <a:gd name="connsiteX2" fmla="*/ 2514600 w 2514600"/>
              <a:gd name="connsiteY2" fmla="*/ 381000 h 381000"/>
              <a:gd name="connsiteX3" fmla="*/ 0 w 2514600"/>
              <a:gd name="connsiteY3" fmla="*/ 381000 h 381000"/>
              <a:gd name="connsiteX4" fmla="*/ 0 w 25146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81000">
                <a:moveTo>
                  <a:pt x="0" y="0"/>
                </a:moveTo>
                <a:lnTo>
                  <a:pt x="2514600" y="0"/>
                </a:lnTo>
                <a:lnTo>
                  <a:pt x="2514600" y="381000"/>
                </a:lnTo>
                <a:lnTo>
                  <a:pt x="0" y="381000"/>
                </a:lnTo>
                <a:lnTo>
                  <a:pt x="0" y="0"/>
                </a:lnTo>
                <a:close/>
              </a:path>
            </a:pathLst>
          </a:custGeom>
          <a:noFill/>
        </p:spPr>
        <p:txBody>
          <a:bodyPr wrap="square" rtlCol="0">
            <a:prstTxWarp prst="textArchDown">
              <a:avLst/>
            </a:prstTxWarp>
            <a:spAutoFit/>
          </a:bodyPr>
          <a:lstStyle/>
          <a:p>
            <a:pPr algn="ctr"/>
            <a:r>
              <a:rPr lang="en-US" dirty="0">
                <a:solidFill>
                  <a:srgbClr val="1F497D"/>
                </a:solidFill>
                <a:latin typeface="Arial Narrow" pitchFamily="34" charset="0"/>
                <a:cs typeface="Arial" pitchFamily="34" charset="0"/>
              </a:rPr>
              <a:t>3. Win Strategy</a:t>
            </a:r>
            <a:endParaRPr lang="en-US" sz="2400" dirty="0">
              <a:solidFill>
                <a:srgbClr val="1F497D"/>
              </a:solidFill>
              <a:latin typeface="Arial Narrow" pitchFamily="34" charset="0"/>
              <a:cs typeface="Arial" pitchFamily="34" charset="0"/>
            </a:endParaRPr>
          </a:p>
        </p:txBody>
      </p:sp>
      <p:sp>
        <p:nvSpPr>
          <p:cNvPr id="28" name="TextBox 27">
            <a:extLst>
              <a:ext uri="{FF2B5EF4-FFF2-40B4-BE49-F238E27FC236}">
                <a16:creationId xmlns:a16="http://schemas.microsoft.com/office/drawing/2014/main" id="{0B8A43BF-0646-4A68-B712-DA3E6B488B7C}"/>
              </a:ext>
            </a:extLst>
          </p:cNvPr>
          <p:cNvSpPr txBox="1"/>
          <p:nvPr/>
        </p:nvSpPr>
        <p:spPr>
          <a:xfrm rot="18000000">
            <a:off x="7104168" y="2164730"/>
            <a:ext cx="2590386" cy="2587693"/>
          </a:xfrm>
          <a:custGeom>
            <a:avLst/>
            <a:gdLst>
              <a:gd name="connsiteX0" fmla="*/ 0 w 2514600"/>
              <a:gd name="connsiteY0" fmla="*/ 0 h 381000"/>
              <a:gd name="connsiteX1" fmla="*/ 2514600 w 2514600"/>
              <a:gd name="connsiteY1" fmla="*/ 0 h 381000"/>
              <a:gd name="connsiteX2" fmla="*/ 2514600 w 2514600"/>
              <a:gd name="connsiteY2" fmla="*/ 381000 h 381000"/>
              <a:gd name="connsiteX3" fmla="*/ 0 w 2514600"/>
              <a:gd name="connsiteY3" fmla="*/ 381000 h 381000"/>
              <a:gd name="connsiteX4" fmla="*/ 0 w 25146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81000">
                <a:moveTo>
                  <a:pt x="0" y="0"/>
                </a:moveTo>
                <a:lnTo>
                  <a:pt x="2514600" y="0"/>
                </a:lnTo>
                <a:lnTo>
                  <a:pt x="2514600" y="381000"/>
                </a:lnTo>
                <a:lnTo>
                  <a:pt x="0" y="381000"/>
                </a:lnTo>
                <a:lnTo>
                  <a:pt x="0" y="0"/>
                </a:lnTo>
                <a:close/>
              </a:path>
            </a:pathLst>
          </a:custGeom>
          <a:noFill/>
        </p:spPr>
        <p:txBody>
          <a:bodyPr wrap="square" rtlCol="0">
            <a:prstTxWarp prst="textArchUp">
              <a:avLst>
                <a:gd name="adj" fmla="val 11270219"/>
              </a:avLst>
            </a:prstTxWarp>
            <a:spAutoFit/>
          </a:bodyPr>
          <a:lstStyle/>
          <a:p>
            <a:pPr algn="ctr"/>
            <a:r>
              <a:rPr lang="en-US" dirty="0">
                <a:solidFill>
                  <a:srgbClr val="1F497D"/>
                </a:solidFill>
                <a:latin typeface="Arial Narrow" pitchFamily="34" charset="0"/>
                <a:cs typeface="Arial" pitchFamily="34" charset="0"/>
              </a:rPr>
              <a:t> 6. Solution Development</a:t>
            </a:r>
            <a:endParaRPr lang="en-US" sz="2400" dirty="0">
              <a:solidFill>
                <a:srgbClr val="1F497D"/>
              </a:solidFill>
              <a:latin typeface="Arial Narrow" pitchFamily="34" charset="0"/>
              <a:cs typeface="Arial" pitchFamily="34" charset="0"/>
            </a:endParaRPr>
          </a:p>
        </p:txBody>
      </p:sp>
      <p:sp>
        <p:nvSpPr>
          <p:cNvPr id="29" name="TextBox 28">
            <a:extLst>
              <a:ext uri="{FF2B5EF4-FFF2-40B4-BE49-F238E27FC236}">
                <a16:creationId xmlns:a16="http://schemas.microsoft.com/office/drawing/2014/main" id="{33899E8E-BD79-4B75-B8F1-4BE9C04FE0AD}"/>
              </a:ext>
            </a:extLst>
          </p:cNvPr>
          <p:cNvSpPr txBox="1"/>
          <p:nvPr/>
        </p:nvSpPr>
        <p:spPr>
          <a:xfrm rot="3431079">
            <a:off x="8874263" y="2159328"/>
            <a:ext cx="2667057" cy="2641722"/>
          </a:xfrm>
          <a:custGeom>
            <a:avLst/>
            <a:gdLst>
              <a:gd name="connsiteX0" fmla="*/ 0 w 2514600"/>
              <a:gd name="connsiteY0" fmla="*/ 0 h 381000"/>
              <a:gd name="connsiteX1" fmla="*/ 2514600 w 2514600"/>
              <a:gd name="connsiteY1" fmla="*/ 0 h 381000"/>
              <a:gd name="connsiteX2" fmla="*/ 2514600 w 2514600"/>
              <a:gd name="connsiteY2" fmla="*/ 381000 h 381000"/>
              <a:gd name="connsiteX3" fmla="*/ 0 w 2514600"/>
              <a:gd name="connsiteY3" fmla="*/ 381000 h 381000"/>
              <a:gd name="connsiteX4" fmla="*/ 0 w 25146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81000">
                <a:moveTo>
                  <a:pt x="0" y="0"/>
                </a:moveTo>
                <a:lnTo>
                  <a:pt x="2514600" y="0"/>
                </a:lnTo>
                <a:lnTo>
                  <a:pt x="2514600" y="381000"/>
                </a:lnTo>
                <a:lnTo>
                  <a:pt x="0" y="381000"/>
                </a:lnTo>
                <a:lnTo>
                  <a:pt x="0" y="0"/>
                </a:lnTo>
                <a:close/>
              </a:path>
            </a:pathLst>
          </a:custGeom>
          <a:noFill/>
        </p:spPr>
        <p:txBody>
          <a:bodyPr wrap="square" rtlCol="0">
            <a:prstTxWarp prst="textArchUp">
              <a:avLst>
                <a:gd name="adj" fmla="val 11270219"/>
              </a:avLst>
            </a:prstTxWarp>
            <a:spAutoFit/>
          </a:bodyPr>
          <a:lstStyle/>
          <a:p>
            <a:pPr algn="ctr"/>
            <a:r>
              <a:rPr lang="en-US" dirty="0">
                <a:solidFill>
                  <a:srgbClr val="1F497D"/>
                </a:solidFill>
                <a:latin typeface="Arial Narrow" pitchFamily="34" charset="0"/>
                <a:cs typeface="Arial" pitchFamily="34" charset="0"/>
              </a:rPr>
              <a:t> 2. Intelligence Gathering</a:t>
            </a:r>
            <a:endParaRPr lang="en-US" sz="2400" dirty="0">
              <a:solidFill>
                <a:srgbClr val="1F497D"/>
              </a:solidFill>
              <a:latin typeface="Arial Narrow" pitchFamily="34" charset="0"/>
              <a:cs typeface="Arial" pitchFamily="34" charset="0"/>
            </a:endParaRPr>
          </a:p>
        </p:txBody>
      </p:sp>
      <p:sp>
        <p:nvSpPr>
          <p:cNvPr id="30" name="TextBox 29">
            <a:extLst>
              <a:ext uri="{FF2B5EF4-FFF2-40B4-BE49-F238E27FC236}">
                <a16:creationId xmlns:a16="http://schemas.microsoft.com/office/drawing/2014/main" id="{A1DE14ED-371D-4EA7-9B39-64B395DA35F1}"/>
              </a:ext>
            </a:extLst>
          </p:cNvPr>
          <p:cNvSpPr txBox="1"/>
          <p:nvPr/>
        </p:nvSpPr>
        <p:spPr>
          <a:xfrm>
            <a:off x="7990187" y="3619165"/>
            <a:ext cx="2674427" cy="2538912"/>
          </a:xfrm>
          <a:custGeom>
            <a:avLst/>
            <a:gdLst>
              <a:gd name="connsiteX0" fmla="*/ 0 w 2514600"/>
              <a:gd name="connsiteY0" fmla="*/ 0 h 381000"/>
              <a:gd name="connsiteX1" fmla="*/ 2514600 w 2514600"/>
              <a:gd name="connsiteY1" fmla="*/ 0 h 381000"/>
              <a:gd name="connsiteX2" fmla="*/ 2514600 w 2514600"/>
              <a:gd name="connsiteY2" fmla="*/ 381000 h 381000"/>
              <a:gd name="connsiteX3" fmla="*/ 0 w 2514600"/>
              <a:gd name="connsiteY3" fmla="*/ 381000 h 381000"/>
              <a:gd name="connsiteX4" fmla="*/ 0 w 25146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81000">
                <a:moveTo>
                  <a:pt x="0" y="0"/>
                </a:moveTo>
                <a:lnTo>
                  <a:pt x="2514600" y="0"/>
                </a:lnTo>
                <a:lnTo>
                  <a:pt x="2514600" y="381000"/>
                </a:lnTo>
                <a:lnTo>
                  <a:pt x="0" y="381000"/>
                </a:lnTo>
                <a:lnTo>
                  <a:pt x="0" y="0"/>
                </a:lnTo>
                <a:close/>
              </a:path>
            </a:pathLst>
          </a:custGeom>
          <a:noFill/>
        </p:spPr>
        <p:txBody>
          <a:bodyPr wrap="square" rtlCol="0">
            <a:prstTxWarp prst="textArchDown">
              <a:avLst/>
            </a:prstTxWarp>
            <a:spAutoFit/>
          </a:bodyPr>
          <a:lstStyle/>
          <a:p>
            <a:pPr algn="ctr"/>
            <a:r>
              <a:rPr lang="en-US" dirty="0">
                <a:solidFill>
                  <a:srgbClr val="1F497D"/>
                </a:solidFill>
                <a:latin typeface="Arial Narrow" pitchFamily="34" charset="0"/>
                <a:cs typeface="Arial" pitchFamily="34" charset="0"/>
              </a:rPr>
              <a:t>4. Competitive Analysis</a:t>
            </a:r>
          </a:p>
        </p:txBody>
      </p:sp>
    </p:spTree>
    <p:extLst>
      <p:ext uri="{BB962C8B-B14F-4D97-AF65-F5344CB8AC3E}">
        <p14:creationId xmlns:p14="http://schemas.microsoft.com/office/powerpoint/2010/main" val="2621595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F8968-6878-429C-BA0C-1CD43BD65D8D}"/>
              </a:ext>
            </a:extLst>
          </p:cNvPr>
          <p:cNvSpPr>
            <a:spLocks noGrp="1"/>
          </p:cNvSpPr>
          <p:nvPr>
            <p:ph type="title"/>
          </p:nvPr>
        </p:nvSpPr>
        <p:spPr>
          <a:xfrm>
            <a:off x="717430" y="192597"/>
            <a:ext cx="8409317" cy="1325563"/>
          </a:xfrm>
        </p:spPr>
        <p:txBody>
          <a:bodyPr/>
          <a:lstStyle/>
          <a:p>
            <a:r>
              <a:rPr lang="en-US" sz="4000" dirty="0"/>
              <a:t>Potential Source Selection Board Members</a:t>
            </a:r>
          </a:p>
        </p:txBody>
      </p:sp>
      <p:graphicFrame>
        <p:nvGraphicFramePr>
          <p:cNvPr id="4" name="Table 3">
            <a:extLst>
              <a:ext uri="{FF2B5EF4-FFF2-40B4-BE49-F238E27FC236}">
                <a16:creationId xmlns:a16="http://schemas.microsoft.com/office/drawing/2014/main" id="{51AFBF8B-52CA-41A1-ACE6-3205D313E8B3}"/>
              </a:ext>
            </a:extLst>
          </p:cNvPr>
          <p:cNvGraphicFramePr>
            <a:graphicFrameLocks noGrp="1"/>
          </p:cNvGraphicFramePr>
          <p:nvPr>
            <p:extLst>
              <p:ext uri="{D42A27DB-BD31-4B8C-83A1-F6EECF244321}">
                <p14:modId xmlns:p14="http://schemas.microsoft.com/office/powerpoint/2010/main" val="2504572426"/>
              </p:ext>
            </p:extLst>
          </p:nvPr>
        </p:nvGraphicFramePr>
        <p:xfrm>
          <a:off x="717430" y="1905000"/>
          <a:ext cx="10286999" cy="3530600"/>
        </p:xfrm>
        <a:graphic>
          <a:graphicData uri="http://schemas.openxmlformats.org/drawingml/2006/table">
            <a:tbl>
              <a:tblPr firstRow="1" bandRow="1">
                <a:tableStyleId>{5C22544A-7EE6-4342-B048-85BDC9FD1C3A}</a:tableStyleId>
              </a:tblPr>
              <a:tblGrid>
                <a:gridCol w="1039132">
                  <a:extLst>
                    <a:ext uri="{9D8B030D-6E8A-4147-A177-3AD203B41FA5}">
                      <a16:colId xmlns:a16="http://schemas.microsoft.com/office/drawing/2014/main" val="3155386963"/>
                    </a:ext>
                  </a:extLst>
                </a:gridCol>
                <a:gridCol w="1018268">
                  <a:extLst>
                    <a:ext uri="{9D8B030D-6E8A-4147-A177-3AD203B41FA5}">
                      <a16:colId xmlns:a16="http://schemas.microsoft.com/office/drawing/2014/main" val="824978445"/>
                    </a:ext>
                  </a:extLst>
                </a:gridCol>
                <a:gridCol w="3657600">
                  <a:extLst>
                    <a:ext uri="{9D8B030D-6E8A-4147-A177-3AD203B41FA5}">
                      <a16:colId xmlns:a16="http://schemas.microsoft.com/office/drawing/2014/main" val="167550237"/>
                    </a:ext>
                  </a:extLst>
                </a:gridCol>
                <a:gridCol w="1752600">
                  <a:extLst>
                    <a:ext uri="{9D8B030D-6E8A-4147-A177-3AD203B41FA5}">
                      <a16:colId xmlns:a16="http://schemas.microsoft.com/office/drawing/2014/main" val="3725036547"/>
                    </a:ext>
                  </a:extLst>
                </a:gridCol>
                <a:gridCol w="2819399">
                  <a:extLst>
                    <a:ext uri="{9D8B030D-6E8A-4147-A177-3AD203B41FA5}">
                      <a16:colId xmlns:a16="http://schemas.microsoft.com/office/drawing/2014/main" val="129603865"/>
                    </a:ext>
                  </a:extLst>
                </a:gridCol>
              </a:tblGrid>
              <a:tr h="370840">
                <a:tc>
                  <a:txBody>
                    <a:bodyPr/>
                    <a:lstStyle/>
                    <a:p>
                      <a:r>
                        <a:rPr lang="en-US" sz="1400" dirty="0"/>
                        <a:t>Customer</a:t>
                      </a:r>
                      <a:r>
                        <a:rPr lang="en-US" sz="1400" baseline="0" dirty="0"/>
                        <a:t> Name, Title, Org</a:t>
                      </a:r>
                      <a:endParaRPr lang="en-US" sz="1400" dirty="0"/>
                    </a:p>
                  </a:txBody>
                  <a:tcPr/>
                </a:tc>
                <a:tc>
                  <a:txBody>
                    <a:bodyPr/>
                    <a:lstStyle/>
                    <a:p>
                      <a:r>
                        <a:rPr lang="en-US" sz="1400" dirty="0"/>
                        <a:t>Possible</a:t>
                      </a:r>
                      <a:r>
                        <a:rPr lang="en-US" sz="1400" baseline="0" dirty="0"/>
                        <a:t> R</a:t>
                      </a:r>
                      <a:r>
                        <a:rPr lang="en-US" sz="1400" dirty="0"/>
                        <a:t>ole in Selection </a:t>
                      </a:r>
                    </a:p>
                  </a:txBody>
                  <a:tcPr/>
                </a:tc>
                <a:tc>
                  <a:txBody>
                    <a:bodyPr/>
                    <a:lstStyle/>
                    <a:p>
                      <a:r>
                        <a:rPr lang="en-US" sz="1400" dirty="0"/>
                        <a:t>Profile (Be Tactful!)</a:t>
                      </a:r>
                    </a:p>
                  </a:txBody>
                  <a:tcPr/>
                </a:tc>
                <a:tc>
                  <a:txBody>
                    <a:bodyPr/>
                    <a:lstStyle/>
                    <a:p>
                      <a:r>
                        <a:rPr lang="en-US" sz="1400" dirty="0"/>
                        <a:t>Attitude</a:t>
                      </a:r>
                      <a:r>
                        <a:rPr lang="en-US" sz="1400" baseline="0" dirty="0"/>
                        <a:t> towards us: P</a:t>
                      </a:r>
                      <a:r>
                        <a:rPr lang="en-US" sz="1400" dirty="0"/>
                        <a:t>ositive,</a:t>
                      </a:r>
                      <a:r>
                        <a:rPr lang="en-US" sz="1400" baseline="0" dirty="0"/>
                        <a:t> Negative, </a:t>
                      </a:r>
                      <a:r>
                        <a:rPr lang="en-US" sz="1400" dirty="0"/>
                        <a:t>Neutral</a:t>
                      </a:r>
                    </a:p>
                  </a:txBody>
                  <a:tcPr/>
                </a:tc>
                <a:tc>
                  <a:txBody>
                    <a:bodyPr/>
                    <a:lstStyle/>
                    <a:p>
                      <a:r>
                        <a:rPr lang="en-US" sz="1400" dirty="0"/>
                        <a:t>Top</a:t>
                      </a:r>
                      <a:r>
                        <a:rPr lang="en-US" sz="1400" baseline="0" dirty="0"/>
                        <a:t> three hot buttons</a:t>
                      </a:r>
                      <a:endParaRPr lang="en-US" sz="1400" dirty="0"/>
                    </a:p>
                  </a:txBody>
                  <a:tcPr/>
                </a:tc>
                <a:extLst>
                  <a:ext uri="{0D108BD9-81ED-4DB2-BD59-A6C34878D82A}">
                    <a16:rowId xmlns:a16="http://schemas.microsoft.com/office/drawing/2014/main" val="2728198217"/>
                  </a:ext>
                </a:extLst>
              </a:tr>
              <a:tr h="370840">
                <a:tc>
                  <a:txBody>
                    <a:bodyPr/>
                    <a:lstStyle/>
                    <a:p>
                      <a:r>
                        <a:rPr lang="en-US" sz="1400" dirty="0"/>
                        <a:t>Glenn Smith (GS-15, COR) USSOCOM</a:t>
                      </a:r>
                    </a:p>
                  </a:txBody>
                  <a:tcPr/>
                </a:tc>
                <a:tc>
                  <a:txBody>
                    <a:bodyPr/>
                    <a:lstStyle/>
                    <a:p>
                      <a:r>
                        <a:rPr lang="en-US" sz="1400" dirty="0"/>
                        <a:t>PCO</a:t>
                      </a:r>
                    </a:p>
                  </a:txBody>
                  <a:tcPr/>
                </a:tc>
                <a:tc>
                  <a:txBody>
                    <a:bodyPr/>
                    <a:lstStyle/>
                    <a:p>
                      <a:r>
                        <a:rPr lang="en-US" sz="1400" dirty="0"/>
                        <a:t>No-nonsense; knows both the program and the acquisition sides; creative</a:t>
                      </a:r>
                    </a:p>
                  </a:txBody>
                  <a:tcPr/>
                </a:tc>
                <a:tc>
                  <a:txBody>
                    <a:bodyPr/>
                    <a:lstStyle/>
                    <a:p>
                      <a:r>
                        <a:rPr lang="en-US" sz="1400" dirty="0"/>
                        <a:t>Neutral</a:t>
                      </a:r>
                    </a:p>
                  </a:txBody>
                  <a:tcPr/>
                </a:tc>
                <a:tc>
                  <a:txBody>
                    <a:bodyPr/>
                    <a:lstStyle/>
                    <a:p>
                      <a:r>
                        <a:rPr lang="en-US" sz="1400" dirty="0"/>
                        <a:t>Efficiencies, no saying “no”, constant improvement </a:t>
                      </a:r>
                    </a:p>
                  </a:txBody>
                  <a:tcPr/>
                </a:tc>
                <a:extLst>
                  <a:ext uri="{0D108BD9-81ED-4DB2-BD59-A6C34878D82A}">
                    <a16:rowId xmlns:a16="http://schemas.microsoft.com/office/drawing/2014/main" val="1979073222"/>
                  </a:ext>
                </a:extLst>
              </a:tr>
              <a:tr h="370840">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3801813067"/>
                  </a:ext>
                </a:extLst>
              </a:tr>
              <a:tr h="370840">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89252468"/>
                  </a:ext>
                </a:extLst>
              </a:tr>
              <a:tr h="370840">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542090985"/>
                  </a:ext>
                </a:extLst>
              </a:tr>
              <a:tr h="370840">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3777417460"/>
                  </a:ext>
                </a:extLst>
              </a:tr>
              <a:tr h="370840">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699675589"/>
                  </a:ext>
                </a:extLst>
              </a:tr>
            </a:tbl>
          </a:graphicData>
        </a:graphic>
      </p:graphicFrame>
      <p:sp>
        <p:nvSpPr>
          <p:cNvPr id="7" name="TextBox 6">
            <a:extLst>
              <a:ext uri="{FF2B5EF4-FFF2-40B4-BE49-F238E27FC236}">
                <a16:creationId xmlns:a16="http://schemas.microsoft.com/office/drawing/2014/main" id="{4797EA38-2222-42C0-B0EF-0C3FFF1C25BF}"/>
              </a:ext>
            </a:extLst>
          </p:cNvPr>
          <p:cNvSpPr txBox="1"/>
          <p:nvPr/>
        </p:nvSpPr>
        <p:spPr>
          <a:xfrm>
            <a:off x="3519578" y="3140015"/>
            <a:ext cx="1802920" cy="369332"/>
          </a:xfrm>
          <a:prstGeom prst="rect">
            <a:avLst/>
          </a:prstGeom>
          <a:solidFill>
            <a:schemeClr val="accent2"/>
          </a:solidFill>
        </p:spPr>
        <p:txBody>
          <a:bodyPr wrap="square" rtlCol="0">
            <a:spAutoFit/>
          </a:bodyPr>
          <a:lstStyle/>
          <a:p>
            <a:pPr algn="ctr"/>
            <a:r>
              <a:rPr lang="en-US" dirty="0">
                <a:solidFill>
                  <a:schemeClr val="bg1"/>
                </a:solidFill>
              </a:rPr>
              <a:t>Example</a:t>
            </a:r>
          </a:p>
        </p:txBody>
      </p:sp>
    </p:spTree>
    <p:extLst>
      <p:ext uri="{BB962C8B-B14F-4D97-AF65-F5344CB8AC3E}">
        <p14:creationId xmlns:p14="http://schemas.microsoft.com/office/powerpoint/2010/main" val="4190899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54A295-F254-47C1-B8A0-48658ACB83C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p:cNvSpPr>
            <a:spLocks noGrp="1" noChangeArrowheads="1"/>
          </p:cNvSpPr>
          <p:nvPr>
            <p:ph type="title"/>
          </p:nvPr>
        </p:nvSpPr>
        <p:spPr>
          <a:xfrm>
            <a:off x="1830971" y="297965"/>
            <a:ext cx="8458200" cy="688258"/>
          </a:xfrm>
          <a:noFill/>
          <a:ln>
            <a:noFill/>
          </a:ln>
        </p:spPr>
        <p:txBody>
          <a:bodyPr vert="horz" wrap="square" lIns="0" tIns="45720" rIns="0" bIns="45720" numCol="1" rtlCol="0" anchor="t" anchorCtr="0" compatLnSpc="1">
            <a:prstTxWarp prst="textNoShape">
              <a:avLst/>
            </a:prstTxWarp>
            <a:normAutofit fontScale="90000"/>
          </a:bodyPr>
          <a:lstStyle/>
          <a:p>
            <a:r>
              <a:rPr lang="en-US" dirty="0"/>
              <a:t>Competitive Analysis Overview</a:t>
            </a:r>
          </a:p>
        </p:txBody>
      </p:sp>
      <p:grpSp>
        <p:nvGrpSpPr>
          <p:cNvPr id="19" name="Group 103"/>
          <p:cNvGrpSpPr>
            <a:grpSpLocks/>
          </p:cNvGrpSpPr>
          <p:nvPr/>
        </p:nvGrpSpPr>
        <p:grpSpPr bwMode="auto">
          <a:xfrm>
            <a:off x="3589629" y="1452459"/>
            <a:ext cx="4926632" cy="4555331"/>
            <a:chOff x="4603" y="2769"/>
            <a:chExt cx="966" cy="970"/>
          </a:xfrm>
        </p:grpSpPr>
        <p:sp>
          <p:nvSpPr>
            <p:cNvPr id="20" name="Freeform 4"/>
            <p:cNvSpPr>
              <a:spLocks/>
            </p:cNvSpPr>
            <p:nvPr/>
          </p:nvSpPr>
          <p:spPr bwMode="gray">
            <a:xfrm>
              <a:off x="5112" y="3266"/>
              <a:ext cx="217" cy="154"/>
            </a:xfrm>
            <a:custGeom>
              <a:avLst/>
              <a:gdLst/>
              <a:ahLst/>
              <a:cxnLst>
                <a:cxn ang="0">
                  <a:pos x="119" y="120"/>
                </a:cxn>
                <a:cxn ang="0">
                  <a:pos x="144" y="86"/>
                </a:cxn>
                <a:cxn ang="0">
                  <a:pos x="168" y="0"/>
                </a:cxn>
                <a:cxn ang="0">
                  <a:pos x="0" y="0"/>
                </a:cxn>
                <a:cxn ang="0">
                  <a:pos x="119" y="120"/>
                </a:cxn>
              </a:cxnLst>
              <a:rect l="0" t="0" r="r" b="b"/>
              <a:pathLst>
                <a:path w="168" h="120">
                  <a:moveTo>
                    <a:pt x="119" y="120"/>
                  </a:moveTo>
                  <a:cubicBezTo>
                    <a:pt x="128" y="110"/>
                    <a:pt x="137" y="99"/>
                    <a:pt x="144" y="86"/>
                  </a:cubicBezTo>
                  <a:cubicBezTo>
                    <a:pt x="159" y="59"/>
                    <a:pt x="167" y="30"/>
                    <a:pt x="168" y="0"/>
                  </a:cubicBezTo>
                  <a:cubicBezTo>
                    <a:pt x="0" y="0"/>
                    <a:pt x="0" y="0"/>
                    <a:pt x="0" y="0"/>
                  </a:cubicBezTo>
                  <a:lnTo>
                    <a:pt x="119" y="120"/>
                  </a:lnTo>
                  <a:close/>
                </a:path>
              </a:pathLst>
            </a:custGeom>
            <a:solidFill>
              <a:srgbClr val="C0C0C0"/>
            </a:solidFill>
            <a:ln w="3175">
              <a:noFill/>
              <a:miter lim="800000"/>
              <a:headEnd/>
              <a:tailEnd/>
            </a:ln>
          </p:spPr>
          <p:txBody>
            <a:bodyPr/>
            <a:lstStyle/>
            <a:p>
              <a:endParaRPr lang="en-US" sz="1600">
                <a:solidFill>
                  <a:srgbClr val="000000"/>
                </a:solidFill>
              </a:endParaRPr>
            </a:p>
          </p:txBody>
        </p:sp>
        <p:sp>
          <p:nvSpPr>
            <p:cNvPr id="21" name="Freeform 5"/>
            <p:cNvSpPr>
              <a:spLocks/>
            </p:cNvSpPr>
            <p:nvPr/>
          </p:nvSpPr>
          <p:spPr bwMode="gray">
            <a:xfrm>
              <a:off x="4849" y="3266"/>
              <a:ext cx="217" cy="154"/>
            </a:xfrm>
            <a:custGeom>
              <a:avLst/>
              <a:gdLst/>
              <a:ahLst/>
              <a:cxnLst>
                <a:cxn ang="0">
                  <a:pos x="0" y="0"/>
                </a:cxn>
                <a:cxn ang="0">
                  <a:pos x="49" y="120"/>
                </a:cxn>
                <a:cxn ang="0">
                  <a:pos x="168" y="0"/>
                </a:cxn>
                <a:cxn ang="0">
                  <a:pos x="0" y="0"/>
                </a:cxn>
              </a:cxnLst>
              <a:rect l="0" t="0" r="r" b="b"/>
              <a:pathLst>
                <a:path w="168" h="120">
                  <a:moveTo>
                    <a:pt x="0" y="0"/>
                  </a:moveTo>
                  <a:cubicBezTo>
                    <a:pt x="1" y="44"/>
                    <a:pt x="18" y="87"/>
                    <a:pt x="49" y="120"/>
                  </a:cubicBezTo>
                  <a:cubicBezTo>
                    <a:pt x="168" y="0"/>
                    <a:pt x="168" y="0"/>
                    <a:pt x="168" y="0"/>
                  </a:cubicBezTo>
                  <a:lnTo>
                    <a:pt x="0" y="0"/>
                  </a:lnTo>
                  <a:close/>
                </a:path>
              </a:pathLst>
            </a:custGeom>
            <a:solidFill>
              <a:srgbClr val="C0C0C0"/>
            </a:solidFill>
            <a:ln w="3175">
              <a:noFill/>
              <a:miter lim="800000"/>
              <a:headEnd/>
              <a:tailEnd/>
            </a:ln>
          </p:spPr>
          <p:txBody>
            <a:bodyPr/>
            <a:lstStyle/>
            <a:p>
              <a:endParaRPr lang="en-US" sz="1600">
                <a:solidFill>
                  <a:srgbClr val="000000"/>
                </a:solidFill>
              </a:endParaRPr>
            </a:p>
          </p:txBody>
        </p:sp>
        <p:sp>
          <p:nvSpPr>
            <p:cNvPr id="22" name="Freeform 6"/>
            <p:cNvSpPr>
              <a:spLocks/>
            </p:cNvSpPr>
            <p:nvPr/>
          </p:nvSpPr>
          <p:spPr bwMode="gray">
            <a:xfrm>
              <a:off x="4849" y="3094"/>
              <a:ext cx="217" cy="153"/>
            </a:xfrm>
            <a:custGeom>
              <a:avLst/>
              <a:gdLst/>
              <a:ahLst/>
              <a:cxnLst>
                <a:cxn ang="0">
                  <a:pos x="49" y="0"/>
                </a:cxn>
                <a:cxn ang="0">
                  <a:pos x="24" y="33"/>
                </a:cxn>
                <a:cxn ang="0">
                  <a:pos x="0" y="119"/>
                </a:cxn>
                <a:cxn ang="0">
                  <a:pos x="168" y="119"/>
                </a:cxn>
                <a:cxn ang="0">
                  <a:pos x="49" y="0"/>
                </a:cxn>
              </a:cxnLst>
              <a:rect l="0" t="0" r="r" b="b"/>
              <a:pathLst>
                <a:path w="168" h="119">
                  <a:moveTo>
                    <a:pt x="49" y="0"/>
                  </a:moveTo>
                  <a:cubicBezTo>
                    <a:pt x="40" y="10"/>
                    <a:pt x="32" y="21"/>
                    <a:pt x="24" y="33"/>
                  </a:cubicBezTo>
                  <a:cubicBezTo>
                    <a:pt x="9" y="60"/>
                    <a:pt x="1" y="90"/>
                    <a:pt x="0" y="119"/>
                  </a:cubicBezTo>
                  <a:cubicBezTo>
                    <a:pt x="168" y="119"/>
                    <a:pt x="168" y="119"/>
                    <a:pt x="168" y="119"/>
                  </a:cubicBezTo>
                  <a:lnTo>
                    <a:pt x="49" y="0"/>
                  </a:lnTo>
                  <a:close/>
                </a:path>
              </a:pathLst>
            </a:custGeom>
            <a:solidFill>
              <a:srgbClr val="C0C0C0"/>
            </a:solidFill>
            <a:ln w="3175">
              <a:noFill/>
              <a:miter lim="800000"/>
              <a:headEnd/>
              <a:tailEnd/>
            </a:ln>
          </p:spPr>
          <p:txBody>
            <a:bodyPr/>
            <a:lstStyle/>
            <a:p>
              <a:endParaRPr lang="en-US" sz="1600">
                <a:solidFill>
                  <a:srgbClr val="000000"/>
                </a:solidFill>
              </a:endParaRPr>
            </a:p>
          </p:txBody>
        </p:sp>
        <p:sp>
          <p:nvSpPr>
            <p:cNvPr id="23" name="Freeform 7"/>
            <p:cNvSpPr>
              <a:spLocks/>
            </p:cNvSpPr>
            <p:nvPr/>
          </p:nvSpPr>
          <p:spPr bwMode="gray">
            <a:xfrm>
              <a:off x="4925" y="3278"/>
              <a:ext cx="154" cy="219"/>
            </a:xfrm>
            <a:custGeom>
              <a:avLst/>
              <a:gdLst/>
              <a:ahLst/>
              <a:cxnLst>
                <a:cxn ang="0">
                  <a:pos x="0" y="120"/>
                </a:cxn>
                <a:cxn ang="0">
                  <a:pos x="33" y="144"/>
                </a:cxn>
                <a:cxn ang="0">
                  <a:pos x="119" y="169"/>
                </a:cxn>
                <a:cxn ang="0">
                  <a:pos x="119" y="0"/>
                </a:cxn>
                <a:cxn ang="0">
                  <a:pos x="0" y="120"/>
                </a:cxn>
              </a:cxnLst>
              <a:rect l="0" t="0" r="r" b="b"/>
              <a:pathLst>
                <a:path w="119" h="169">
                  <a:moveTo>
                    <a:pt x="0" y="120"/>
                  </a:moveTo>
                  <a:cubicBezTo>
                    <a:pt x="10" y="129"/>
                    <a:pt x="21" y="137"/>
                    <a:pt x="33" y="144"/>
                  </a:cubicBezTo>
                  <a:cubicBezTo>
                    <a:pt x="61" y="160"/>
                    <a:pt x="90" y="168"/>
                    <a:pt x="119" y="169"/>
                  </a:cubicBezTo>
                  <a:cubicBezTo>
                    <a:pt x="119" y="0"/>
                    <a:pt x="119" y="0"/>
                    <a:pt x="119" y="0"/>
                  </a:cubicBezTo>
                  <a:lnTo>
                    <a:pt x="0" y="120"/>
                  </a:lnTo>
                  <a:close/>
                </a:path>
              </a:pathLst>
            </a:custGeom>
            <a:solidFill>
              <a:srgbClr val="C0C0C0"/>
            </a:solidFill>
            <a:ln w="3175">
              <a:noFill/>
              <a:miter lim="800000"/>
              <a:headEnd/>
              <a:tailEnd/>
            </a:ln>
          </p:spPr>
          <p:txBody>
            <a:bodyPr/>
            <a:lstStyle/>
            <a:p>
              <a:endParaRPr lang="en-US" sz="1600">
                <a:solidFill>
                  <a:srgbClr val="000000"/>
                </a:solidFill>
              </a:endParaRPr>
            </a:p>
          </p:txBody>
        </p:sp>
        <p:sp>
          <p:nvSpPr>
            <p:cNvPr id="24" name="Freeform 8"/>
            <p:cNvSpPr>
              <a:spLocks/>
            </p:cNvSpPr>
            <p:nvPr/>
          </p:nvSpPr>
          <p:spPr bwMode="gray">
            <a:xfrm>
              <a:off x="5099" y="3278"/>
              <a:ext cx="154" cy="219"/>
            </a:xfrm>
            <a:custGeom>
              <a:avLst/>
              <a:gdLst/>
              <a:ahLst/>
              <a:cxnLst>
                <a:cxn ang="0">
                  <a:pos x="0" y="169"/>
                </a:cxn>
                <a:cxn ang="0">
                  <a:pos x="119" y="120"/>
                </a:cxn>
                <a:cxn ang="0">
                  <a:pos x="0" y="0"/>
                </a:cxn>
                <a:cxn ang="0">
                  <a:pos x="0" y="169"/>
                </a:cxn>
              </a:cxnLst>
              <a:rect l="0" t="0" r="r" b="b"/>
              <a:pathLst>
                <a:path w="119" h="169">
                  <a:moveTo>
                    <a:pt x="0" y="169"/>
                  </a:moveTo>
                  <a:cubicBezTo>
                    <a:pt x="44" y="167"/>
                    <a:pt x="86" y="150"/>
                    <a:pt x="119" y="120"/>
                  </a:cubicBezTo>
                  <a:cubicBezTo>
                    <a:pt x="0" y="0"/>
                    <a:pt x="0" y="0"/>
                    <a:pt x="0" y="0"/>
                  </a:cubicBezTo>
                  <a:lnTo>
                    <a:pt x="0" y="169"/>
                  </a:lnTo>
                  <a:close/>
                </a:path>
              </a:pathLst>
            </a:custGeom>
            <a:solidFill>
              <a:srgbClr val="C0C0C0"/>
            </a:solidFill>
            <a:ln w="3175">
              <a:noFill/>
              <a:miter lim="800000"/>
              <a:headEnd/>
              <a:tailEnd/>
            </a:ln>
          </p:spPr>
          <p:txBody>
            <a:bodyPr/>
            <a:lstStyle/>
            <a:p>
              <a:endParaRPr lang="en-US" sz="1600">
                <a:solidFill>
                  <a:srgbClr val="000000"/>
                </a:solidFill>
              </a:endParaRPr>
            </a:p>
          </p:txBody>
        </p:sp>
        <p:sp>
          <p:nvSpPr>
            <p:cNvPr id="25" name="Freeform 9"/>
            <p:cNvSpPr>
              <a:spLocks/>
            </p:cNvSpPr>
            <p:nvPr/>
          </p:nvSpPr>
          <p:spPr bwMode="gray">
            <a:xfrm>
              <a:off x="4925" y="3017"/>
              <a:ext cx="154" cy="218"/>
            </a:xfrm>
            <a:custGeom>
              <a:avLst/>
              <a:gdLst/>
              <a:ahLst/>
              <a:cxnLst>
                <a:cxn ang="0">
                  <a:pos x="119" y="0"/>
                </a:cxn>
                <a:cxn ang="0">
                  <a:pos x="0" y="49"/>
                </a:cxn>
                <a:cxn ang="0">
                  <a:pos x="119" y="168"/>
                </a:cxn>
                <a:cxn ang="0">
                  <a:pos x="119" y="0"/>
                </a:cxn>
              </a:cxnLst>
              <a:rect l="0" t="0" r="r" b="b"/>
              <a:pathLst>
                <a:path w="119" h="168">
                  <a:moveTo>
                    <a:pt x="119" y="0"/>
                  </a:moveTo>
                  <a:cubicBezTo>
                    <a:pt x="76" y="1"/>
                    <a:pt x="33" y="18"/>
                    <a:pt x="0" y="49"/>
                  </a:cubicBezTo>
                  <a:cubicBezTo>
                    <a:pt x="119" y="168"/>
                    <a:pt x="119" y="168"/>
                    <a:pt x="119" y="168"/>
                  </a:cubicBezTo>
                  <a:lnTo>
                    <a:pt x="119" y="0"/>
                  </a:lnTo>
                  <a:close/>
                </a:path>
              </a:pathLst>
            </a:custGeom>
            <a:solidFill>
              <a:srgbClr val="C0C0C0"/>
            </a:solidFill>
            <a:ln w="3175">
              <a:noFill/>
              <a:miter lim="800000"/>
              <a:headEnd/>
              <a:tailEnd/>
            </a:ln>
          </p:spPr>
          <p:txBody>
            <a:bodyPr/>
            <a:lstStyle/>
            <a:p>
              <a:endParaRPr lang="en-US" sz="1600">
                <a:solidFill>
                  <a:srgbClr val="000000"/>
                </a:solidFill>
              </a:endParaRPr>
            </a:p>
          </p:txBody>
        </p:sp>
        <p:sp>
          <p:nvSpPr>
            <p:cNvPr id="26" name="Freeform 10"/>
            <p:cNvSpPr>
              <a:spLocks/>
            </p:cNvSpPr>
            <p:nvPr/>
          </p:nvSpPr>
          <p:spPr bwMode="gray">
            <a:xfrm>
              <a:off x="5112" y="3094"/>
              <a:ext cx="217" cy="153"/>
            </a:xfrm>
            <a:custGeom>
              <a:avLst/>
              <a:gdLst/>
              <a:ahLst/>
              <a:cxnLst>
                <a:cxn ang="0">
                  <a:pos x="0" y="119"/>
                </a:cxn>
                <a:cxn ang="0">
                  <a:pos x="168" y="119"/>
                </a:cxn>
                <a:cxn ang="0">
                  <a:pos x="119" y="0"/>
                </a:cxn>
                <a:cxn ang="0">
                  <a:pos x="0" y="119"/>
                </a:cxn>
              </a:cxnLst>
              <a:rect l="0" t="0" r="r" b="b"/>
              <a:pathLst>
                <a:path w="168" h="119">
                  <a:moveTo>
                    <a:pt x="0" y="119"/>
                  </a:moveTo>
                  <a:cubicBezTo>
                    <a:pt x="168" y="119"/>
                    <a:pt x="168" y="119"/>
                    <a:pt x="168" y="119"/>
                  </a:cubicBezTo>
                  <a:cubicBezTo>
                    <a:pt x="167" y="75"/>
                    <a:pt x="149" y="33"/>
                    <a:pt x="119" y="0"/>
                  </a:cubicBezTo>
                  <a:lnTo>
                    <a:pt x="0" y="119"/>
                  </a:lnTo>
                  <a:close/>
                </a:path>
              </a:pathLst>
            </a:custGeom>
            <a:solidFill>
              <a:srgbClr val="C0C0C0"/>
            </a:solidFill>
            <a:ln w="3175">
              <a:noFill/>
              <a:miter lim="800000"/>
              <a:headEnd/>
              <a:tailEnd/>
            </a:ln>
          </p:spPr>
          <p:txBody>
            <a:bodyPr/>
            <a:lstStyle/>
            <a:p>
              <a:endParaRPr lang="en-US" sz="1600">
                <a:solidFill>
                  <a:srgbClr val="000000"/>
                </a:solidFill>
              </a:endParaRPr>
            </a:p>
          </p:txBody>
        </p:sp>
        <p:sp>
          <p:nvSpPr>
            <p:cNvPr id="27" name="Freeform 11"/>
            <p:cNvSpPr>
              <a:spLocks/>
            </p:cNvSpPr>
            <p:nvPr/>
          </p:nvSpPr>
          <p:spPr bwMode="gray">
            <a:xfrm>
              <a:off x="5099" y="3017"/>
              <a:ext cx="154" cy="218"/>
            </a:xfrm>
            <a:custGeom>
              <a:avLst/>
              <a:gdLst/>
              <a:ahLst/>
              <a:cxnLst>
                <a:cxn ang="0">
                  <a:pos x="119" y="49"/>
                </a:cxn>
                <a:cxn ang="0">
                  <a:pos x="85" y="24"/>
                </a:cxn>
                <a:cxn ang="0">
                  <a:pos x="0" y="0"/>
                </a:cxn>
                <a:cxn ang="0">
                  <a:pos x="0" y="168"/>
                </a:cxn>
                <a:cxn ang="0">
                  <a:pos x="119" y="49"/>
                </a:cxn>
              </a:cxnLst>
              <a:rect l="0" t="0" r="r" b="b"/>
              <a:pathLst>
                <a:path w="119" h="168">
                  <a:moveTo>
                    <a:pt x="119" y="49"/>
                  </a:moveTo>
                  <a:cubicBezTo>
                    <a:pt x="109" y="40"/>
                    <a:pt x="98" y="31"/>
                    <a:pt x="85" y="24"/>
                  </a:cubicBezTo>
                  <a:cubicBezTo>
                    <a:pt x="58" y="9"/>
                    <a:pt x="29" y="1"/>
                    <a:pt x="0" y="0"/>
                  </a:cubicBezTo>
                  <a:cubicBezTo>
                    <a:pt x="0" y="168"/>
                    <a:pt x="0" y="168"/>
                    <a:pt x="0" y="168"/>
                  </a:cubicBezTo>
                  <a:lnTo>
                    <a:pt x="119" y="49"/>
                  </a:lnTo>
                  <a:close/>
                </a:path>
              </a:pathLst>
            </a:custGeom>
            <a:solidFill>
              <a:srgbClr val="C0C0C0"/>
            </a:solidFill>
            <a:ln w="3175">
              <a:noFill/>
              <a:miter lim="800000"/>
              <a:headEnd/>
              <a:tailEnd/>
            </a:ln>
          </p:spPr>
          <p:txBody>
            <a:bodyPr/>
            <a:lstStyle/>
            <a:p>
              <a:endParaRPr lang="en-US" sz="1600">
                <a:solidFill>
                  <a:srgbClr val="000000"/>
                </a:solidFill>
              </a:endParaRPr>
            </a:p>
          </p:txBody>
        </p:sp>
        <p:sp>
          <p:nvSpPr>
            <p:cNvPr id="28" name="Freeform 12"/>
            <p:cNvSpPr>
              <a:spLocks/>
            </p:cNvSpPr>
            <p:nvPr/>
          </p:nvSpPr>
          <p:spPr bwMode="gray">
            <a:xfrm>
              <a:off x="4843" y="2769"/>
              <a:ext cx="348" cy="277"/>
            </a:xfrm>
            <a:custGeom>
              <a:avLst/>
              <a:gdLst/>
              <a:ahLst/>
              <a:cxnLst>
                <a:cxn ang="0">
                  <a:pos x="241" y="96"/>
                </a:cxn>
                <a:cxn ang="0">
                  <a:pos x="162" y="0"/>
                </a:cxn>
                <a:cxn ang="0">
                  <a:pos x="162" y="43"/>
                </a:cxn>
                <a:cxn ang="0">
                  <a:pos x="0" y="96"/>
                </a:cxn>
                <a:cxn ang="0">
                  <a:pos x="64" y="102"/>
                </a:cxn>
                <a:cxn ang="0">
                  <a:pos x="71" y="177"/>
                </a:cxn>
                <a:cxn ang="0">
                  <a:pos x="162" y="149"/>
                </a:cxn>
                <a:cxn ang="0">
                  <a:pos x="162" y="191"/>
                </a:cxn>
                <a:cxn ang="0">
                  <a:pos x="241" y="96"/>
                </a:cxn>
              </a:cxnLst>
              <a:rect l="0" t="0" r="r" b="b"/>
              <a:pathLst>
                <a:path w="241" h="191">
                  <a:moveTo>
                    <a:pt x="241" y="96"/>
                  </a:moveTo>
                  <a:cubicBezTo>
                    <a:pt x="162" y="0"/>
                    <a:pt x="162" y="0"/>
                    <a:pt x="162" y="0"/>
                  </a:cubicBezTo>
                  <a:cubicBezTo>
                    <a:pt x="162" y="43"/>
                    <a:pt x="162" y="43"/>
                    <a:pt x="162" y="43"/>
                  </a:cubicBezTo>
                  <a:cubicBezTo>
                    <a:pt x="101" y="44"/>
                    <a:pt x="46" y="64"/>
                    <a:pt x="0" y="96"/>
                  </a:cubicBezTo>
                  <a:cubicBezTo>
                    <a:pt x="64" y="102"/>
                    <a:pt x="64" y="102"/>
                    <a:pt x="64" y="102"/>
                  </a:cubicBezTo>
                  <a:cubicBezTo>
                    <a:pt x="71" y="177"/>
                    <a:pt x="71" y="177"/>
                    <a:pt x="71" y="177"/>
                  </a:cubicBezTo>
                  <a:cubicBezTo>
                    <a:pt x="98" y="160"/>
                    <a:pt x="129" y="151"/>
                    <a:pt x="162" y="149"/>
                  </a:cubicBezTo>
                  <a:cubicBezTo>
                    <a:pt x="162" y="191"/>
                    <a:pt x="162" y="191"/>
                    <a:pt x="162" y="191"/>
                  </a:cubicBezTo>
                  <a:lnTo>
                    <a:pt x="241" y="96"/>
                  </a:lnTo>
                  <a:close/>
                </a:path>
              </a:pathLst>
            </a:custGeom>
            <a:solidFill>
              <a:srgbClr val="AEC9E4"/>
            </a:solidFill>
            <a:ln w="9525">
              <a:noFill/>
              <a:round/>
              <a:headEnd/>
              <a:tailEnd/>
            </a:ln>
          </p:spPr>
          <p:txBody>
            <a:bodyPr/>
            <a:lstStyle/>
            <a:p>
              <a:endParaRPr lang="en-US" sz="1600">
                <a:solidFill>
                  <a:srgbClr val="000000"/>
                </a:solidFill>
              </a:endParaRPr>
            </a:p>
          </p:txBody>
        </p:sp>
        <p:sp>
          <p:nvSpPr>
            <p:cNvPr id="29" name="Freeform 13"/>
            <p:cNvSpPr>
              <a:spLocks/>
            </p:cNvSpPr>
            <p:nvPr/>
          </p:nvSpPr>
          <p:spPr bwMode="gray">
            <a:xfrm>
              <a:off x="4983" y="3462"/>
              <a:ext cx="348" cy="277"/>
            </a:xfrm>
            <a:custGeom>
              <a:avLst/>
              <a:gdLst/>
              <a:ahLst/>
              <a:cxnLst>
                <a:cxn ang="0">
                  <a:pos x="241" y="95"/>
                </a:cxn>
                <a:cxn ang="0">
                  <a:pos x="178" y="89"/>
                </a:cxn>
                <a:cxn ang="0">
                  <a:pos x="171" y="14"/>
                </a:cxn>
                <a:cxn ang="0">
                  <a:pos x="79" y="42"/>
                </a:cxn>
                <a:cxn ang="0">
                  <a:pos x="79" y="0"/>
                </a:cxn>
                <a:cxn ang="0">
                  <a:pos x="0" y="96"/>
                </a:cxn>
                <a:cxn ang="0">
                  <a:pos x="79" y="191"/>
                </a:cxn>
                <a:cxn ang="0">
                  <a:pos x="79" y="149"/>
                </a:cxn>
                <a:cxn ang="0">
                  <a:pos x="241" y="95"/>
                </a:cxn>
              </a:cxnLst>
              <a:rect l="0" t="0" r="r" b="b"/>
              <a:pathLst>
                <a:path w="241" h="191">
                  <a:moveTo>
                    <a:pt x="241" y="95"/>
                  </a:moveTo>
                  <a:cubicBezTo>
                    <a:pt x="178" y="89"/>
                    <a:pt x="178" y="89"/>
                    <a:pt x="178" y="89"/>
                  </a:cubicBezTo>
                  <a:cubicBezTo>
                    <a:pt x="171" y="14"/>
                    <a:pt x="171" y="14"/>
                    <a:pt x="171" y="14"/>
                  </a:cubicBezTo>
                  <a:cubicBezTo>
                    <a:pt x="143" y="31"/>
                    <a:pt x="112" y="41"/>
                    <a:pt x="79" y="42"/>
                  </a:cubicBezTo>
                  <a:cubicBezTo>
                    <a:pt x="79" y="0"/>
                    <a:pt x="79" y="0"/>
                    <a:pt x="79" y="0"/>
                  </a:cubicBezTo>
                  <a:cubicBezTo>
                    <a:pt x="0" y="96"/>
                    <a:pt x="0" y="96"/>
                    <a:pt x="0" y="96"/>
                  </a:cubicBezTo>
                  <a:cubicBezTo>
                    <a:pt x="79" y="191"/>
                    <a:pt x="79" y="191"/>
                    <a:pt x="79" y="191"/>
                  </a:cubicBezTo>
                  <a:cubicBezTo>
                    <a:pt x="79" y="149"/>
                    <a:pt x="79" y="149"/>
                    <a:pt x="79" y="149"/>
                  </a:cubicBezTo>
                  <a:cubicBezTo>
                    <a:pt x="140" y="148"/>
                    <a:pt x="195" y="128"/>
                    <a:pt x="241" y="95"/>
                  </a:cubicBezTo>
                  <a:close/>
                </a:path>
              </a:pathLst>
            </a:custGeom>
            <a:solidFill>
              <a:srgbClr val="214365"/>
            </a:solidFill>
            <a:ln w="9525">
              <a:noFill/>
              <a:round/>
              <a:headEnd/>
              <a:tailEnd/>
            </a:ln>
          </p:spPr>
          <p:txBody>
            <a:bodyPr/>
            <a:lstStyle/>
            <a:p>
              <a:endParaRPr lang="en-US" sz="1600">
                <a:solidFill>
                  <a:srgbClr val="000000"/>
                </a:solidFill>
              </a:endParaRPr>
            </a:p>
          </p:txBody>
        </p:sp>
        <p:sp>
          <p:nvSpPr>
            <p:cNvPr id="30" name="Freeform 14"/>
            <p:cNvSpPr>
              <a:spLocks/>
            </p:cNvSpPr>
            <p:nvPr/>
          </p:nvSpPr>
          <p:spPr bwMode="gray">
            <a:xfrm>
              <a:off x="5295" y="3010"/>
              <a:ext cx="274" cy="348"/>
            </a:xfrm>
            <a:custGeom>
              <a:avLst/>
              <a:gdLst/>
              <a:ahLst/>
              <a:cxnLst>
                <a:cxn ang="0">
                  <a:pos x="149" y="162"/>
                </a:cxn>
                <a:cxn ang="0">
                  <a:pos x="95" y="0"/>
                </a:cxn>
                <a:cxn ang="0">
                  <a:pos x="89" y="64"/>
                </a:cxn>
                <a:cxn ang="0">
                  <a:pos x="14" y="71"/>
                </a:cxn>
                <a:cxn ang="0">
                  <a:pos x="42" y="162"/>
                </a:cxn>
                <a:cxn ang="0">
                  <a:pos x="0" y="162"/>
                </a:cxn>
                <a:cxn ang="0">
                  <a:pos x="95" y="241"/>
                </a:cxn>
                <a:cxn ang="0">
                  <a:pos x="190" y="162"/>
                </a:cxn>
                <a:cxn ang="0">
                  <a:pos x="149" y="162"/>
                </a:cxn>
              </a:cxnLst>
              <a:rect l="0" t="0" r="r" b="b"/>
              <a:pathLst>
                <a:path w="190" h="241">
                  <a:moveTo>
                    <a:pt x="149" y="162"/>
                  </a:moveTo>
                  <a:cubicBezTo>
                    <a:pt x="147" y="102"/>
                    <a:pt x="127" y="46"/>
                    <a:pt x="95" y="0"/>
                  </a:cubicBezTo>
                  <a:cubicBezTo>
                    <a:pt x="89" y="64"/>
                    <a:pt x="89" y="64"/>
                    <a:pt x="89" y="64"/>
                  </a:cubicBezTo>
                  <a:cubicBezTo>
                    <a:pt x="14" y="71"/>
                    <a:pt x="14" y="71"/>
                    <a:pt x="14" y="71"/>
                  </a:cubicBezTo>
                  <a:cubicBezTo>
                    <a:pt x="31" y="98"/>
                    <a:pt x="41" y="130"/>
                    <a:pt x="42" y="162"/>
                  </a:cubicBezTo>
                  <a:cubicBezTo>
                    <a:pt x="0" y="162"/>
                    <a:pt x="0" y="162"/>
                    <a:pt x="0" y="162"/>
                  </a:cubicBezTo>
                  <a:cubicBezTo>
                    <a:pt x="95" y="241"/>
                    <a:pt x="95" y="241"/>
                    <a:pt x="95" y="241"/>
                  </a:cubicBezTo>
                  <a:cubicBezTo>
                    <a:pt x="190" y="162"/>
                    <a:pt x="190" y="162"/>
                    <a:pt x="190" y="162"/>
                  </a:cubicBezTo>
                  <a:lnTo>
                    <a:pt x="149" y="162"/>
                  </a:lnTo>
                  <a:close/>
                </a:path>
              </a:pathLst>
            </a:custGeom>
            <a:solidFill>
              <a:srgbClr val="3D7BB9"/>
            </a:solidFill>
            <a:ln w="9525">
              <a:noFill/>
              <a:round/>
              <a:headEnd/>
              <a:tailEnd/>
            </a:ln>
          </p:spPr>
          <p:txBody>
            <a:bodyPr/>
            <a:lstStyle/>
            <a:p>
              <a:endParaRPr lang="en-US" sz="1600">
                <a:solidFill>
                  <a:srgbClr val="000000"/>
                </a:solidFill>
              </a:endParaRPr>
            </a:p>
          </p:txBody>
        </p:sp>
        <p:sp>
          <p:nvSpPr>
            <p:cNvPr id="31" name="Freeform 15"/>
            <p:cNvSpPr>
              <a:spLocks/>
            </p:cNvSpPr>
            <p:nvPr/>
          </p:nvSpPr>
          <p:spPr bwMode="gray">
            <a:xfrm>
              <a:off x="4603" y="3150"/>
              <a:ext cx="275" cy="349"/>
            </a:xfrm>
            <a:custGeom>
              <a:avLst/>
              <a:gdLst/>
              <a:ahLst/>
              <a:cxnLst>
                <a:cxn ang="0">
                  <a:pos x="190" y="79"/>
                </a:cxn>
                <a:cxn ang="0">
                  <a:pos x="95" y="0"/>
                </a:cxn>
                <a:cxn ang="0">
                  <a:pos x="0" y="79"/>
                </a:cxn>
                <a:cxn ang="0">
                  <a:pos x="42" y="79"/>
                </a:cxn>
                <a:cxn ang="0">
                  <a:pos x="96" y="241"/>
                </a:cxn>
                <a:cxn ang="0">
                  <a:pos x="102" y="178"/>
                </a:cxn>
                <a:cxn ang="0">
                  <a:pos x="177" y="171"/>
                </a:cxn>
                <a:cxn ang="0">
                  <a:pos x="149" y="79"/>
                </a:cxn>
                <a:cxn ang="0">
                  <a:pos x="190" y="79"/>
                </a:cxn>
              </a:cxnLst>
              <a:rect l="0" t="0" r="r" b="b"/>
              <a:pathLst>
                <a:path w="190" h="241">
                  <a:moveTo>
                    <a:pt x="190" y="79"/>
                  </a:moveTo>
                  <a:cubicBezTo>
                    <a:pt x="95" y="0"/>
                    <a:pt x="95" y="0"/>
                    <a:pt x="95" y="0"/>
                  </a:cubicBezTo>
                  <a:cubicBezTo>
                    <a:pt x="0" y="79"/>
                    <a:pt x="0" y="79"/>
                    <a:pt x="0" y="79"/>
                  </a:cubicBezTo>
                  <a:cubicBezTo>
                    <a:pt x="42" y="79"/>
                    <a:pt x="42" y="79"/>
                    <a:pt x="42" y="79"/>
                  </a:cubicBezTo>
                  <a:cubicBezTo>
                    <a:pt x="44" y="139"/>
                    <a:pt x="63" y="195"/>
                    <a:pt x="96" y="241"/>
                  </a:cubicBezTo>
                  <a:cubicBezTo>
                    <a:pt x="102" y="178"/>
                    <a:pt x="102" y="178"/>
                    <a:pt x="102" y="178"/>
                  </a:cubicBezTo>
                  <a:cubicBezTo>
                    <a:pt x="177" y="171"/>
                    <a:pt x="177" y="171"/>
                    <a:pt x="177" y="171"/>
                  </a:cubicBezTo>
                  <a:cubicBezTo>
                    <a:pt x="160" y="143"/>
                    <a:pt x="150" y="112"/>
                    <a:pt x="149" y="79"/>
                  </a:cubicBezTo>
                  <a:lnTo>
                    <a:pt x="190" y="79"/>
                  </a:lnTo>
                  <a:close/>
                </a:path>
              </a:pathLst>
            </a:custGeom>
            <a:solidFill>
              <a:srgbClr val="3D7BB9"/>
            </a:solidFill>
            <a:ln w="9525">
              <a:noFill/>
              <a:round/>
              <a:headEnd/>
              <a:tailEnd/>
            </a:ln>
          </p:spPr>
          <p:txBody>
            <a:bodyPr/>
            <a:lstStyle/>
            <a:p>
              <a:endParaRPr lang="en-US" sz="1600">
                <a:solidFill>
                  <a:srgbClr val="000000"/>
                </a:solidFill>
              </a:endParaRPr>
            </a:p>
          </p:txBody>
        </p:sp>
        <p:sp>
          <p:nvSpPr>
            <p:cNvPr id="32" name="Freeform 16"/>
            <p:cNvSpPr>
              <a:spLocks/>
            </p:cNvSpPr>
            <p:nvPr/>
          </p:nvSpPr>
          <p:spPr bwMode="gray">
            <a:xfrm>
              <a:off x="5156" y="2837"/>
              <a:ext cx="272" cy="262"/>
            </a:xfrm>
            <a:custGeom>
              <a:avLst/>
              <a:gdLst/>
              <a:ahLst/>
              <a:cxnLst>
                <a:cxn ang="0">
                  <a:pos x="160" y="76"/>
                </a:cxn>
                <a:cxn ang="0">
                  <a:pos x="7" y="0"/>
                </a:cxn>
                <a:cxn ang="0">
                  <a:pos x="48" y="49"/>
                </a:cxn>
                <a:cxn ang="0">
                  <a:pos x="0" y="107"/>
                </a:cxn>
                <a:cxn ang="0">
                  <a:pos x="51" y="127"/>
                </a:cxn>
                <a:cxn ang="0">
                  <a:pos x="84" y="152"/>
                </a:cxn>
                <a:cxn ang="0">
                  <a:pos x="55" y="181"/>
                </a:cxn>
                <a:cxn ang="0">
                  <a:pos x="178" y="170"/>
                </a:cxn>
                <a:cxn ang="0">
                  <a:pos x="189" y="46"/>
                </a:cxn>
                <a:cxn ang="0">
                  <a:pos x="160" y="76"/>
                </a:cxn>
              </a:cxnLst>
              <a:rect l="0" t="0" r="r" b="b"/>
              <a:pathLst>
                <a:path w="189" h="181">
                  <a:moveTo>
                    <a:pt x="160" y="76"/>
                  </a:moveTo>
                  <a:cubicBezTo>
                    <a:pt x="118" y="37"/>
                    <a:pt x="66" y="10"/>
                    <a:pt x="7" y="0"/>
                  </a:cubicBezTo>
                  <a:cubicBezTo>
                    <a:pt x="48" y="49"/>
                    <a:pt x="48" y="49"/>
                    <a:pt x="48" y="49"/>
                  </a:cubicBezTo>
                  <a:cubicBezTo>
                    <a:pt x="0" y="107"/>
                    <a:pt x="0" y="107"/>
                    <a:pt x="0" y="107"/>
                  </a:cubicBezTo>
                  <a:cubicBezTo>
                    <a:pt x="17" y="111"/>
                    <a:pt x="35" y="118"/>
                    <a:pt x="51" y="127"/>
                  </a:cubicBezTo>
                  <a:cubicBezTo>
                    <a:pt x="63" y="134"/>
                    <a:pt x="74" y="142"/>
                    <a:pt x="84" y="152"/>
                  </a:cubicBezTo>
                  <a:cubicBezTo>
                    <a:pt x="55" y="181"/>
                    <a:pt x="55" y="181"/>
                    <a:pt x="55" y="181"/>
                  </a:cubicBezTo>
                  <a:cubicBezTo>
                    <a:pt x="178" y="170"/>
                    <a:pt x="178" y="170"/>
                    <a:pt x="178" y="170"/>
                  </a:cubicBezTo>
                  <a:cubicBezTo>
                    <a:pt x="189" y="46"/>
                    <a:pt x="189" y="46"/>
                    <a:pt x="189" y="46"/>
                  </a:cubicBezTo>
                  <a:lnTo>
                    <a:pt x="160" y="76"/>
                  </a:lnTo>
                  <a:close/>
                </a:path>
              </a:pathLst>
            </a:custGeom>
            <a:solidFill>
              <a:srgbClr val="902016"/>
            </a:solidFill>
            <a:ln w="3175">
              <a:noFill/>
              <a:round/>
              <a:headEnd/>
              <a:tailEnd/>
            </a:ln>
          </p:spPr>
          <p:txBody>
            <a:bodyPr/>
            <a:lstStyle/>
            <a:p>
              <a:endParaRPr lang="en-US" sz="1600">
                <a:solidFill>
                  <a:srgbClr val="000000"/>
                </a:solidFill>
              </a:endParaRPr>
            </a:p>
          </p:txBody>
        </p:sp>
        <p:sp>
          <p:nvSpPr>
            <p:cNvPr id="33" name="Freeform 17"/>
            <p:cNvSpPr>
              <a:spLocks/>
            </p:cNvSpPr>
            <p:nvPr/>
          </p:nvSpPr>
          <p:spPr bwMode="gray">
            <a:xfrm>
              <a:off x="4752" y="3409"/>
              <a:ext cx="274" cy="264"/>
            </a:xfrm>
            <a:custGeom>
              <a:avLst/>
              <a:gdLst/>
              <a:ahLst/>
              <a:cxnLst>
                <a:cxn ang="0">
                  <a:pos x="142" y="133"/>
                </a:cxn>
                <a:cxn ang="0">
                  <a:pos x="190" y="75"/>
                </a:cxn>
                <a:cxn ang="0">
                  <a:pos x="139" y="54"/>
                </a:cxn>
                <a:cxn ang="0">
                  <a:pos x="105" y="29"/>
                </a:cxn>
                <a:cxn ang="0">
                  <a:pos x="135" y="0"/>
                </a:cxn>
                <a:cxn ang="0">
                  <a:pos x="11" y="12"/>
                </a:cxn>
                <a:cxn ang="0">
                  <a:pos x="0" y="135"/>
                </a:cxn>
                <a:cxn ang="0">
                  <a:pos x="30" y="105"/>
                </a:cxn>
                <a:cxn ang="0">
                  <a:pos x="183" y="182"/>
                </a:cxn>
                <a:cxn ang="0">
                  <a:pos x="142" y="133"/>
                </a:cxn>
              </a:cxnLst>
              <a:rect l="0" t="0" r="r" b="b"/>
              <a:pathLst>
                <a:path w="190" h="182">
                  <a:moveTo>
                    <a:pt x="142" y="133"/>
                  </a:moveTo>
                  <a:cubicBezTo>
                    <a:pt x="190" y="75"/>
                    <a:pt x="190" y="75"/>
                    <a:pt x="190" y="75"/>
                  </a:cubicBezTo>
                  <a:cubicBezTo>
                    <a:pt x="173" y="70"/>
                    <a:pt x="155" y="64"/>
                    <a:pt x="139" y="54"/>
                  </a:cubicBezTo>
                  <a:cubicBezTo>
                    <a:pt x="127" y="47"/>
                    <a:pt x="115" y="39"/>
                    <a:pt x="105" y="29"/>
                  </a:cubicBezTo>
                  <a:cubicBezTo>
                    <a:pt x="135" y="0"/>
                    <a:pt x="135" y="0"/>
                    <a:pt x="135" y="0"/>
                  </a:cubicBezTo>
                  <a:cubicBezTo>
                    <a:pt x="11" y="12"/>
                    <a:pt x="11" y="12"/>
                    <a:pt x="11" y="12"/>
                  </a:cubicBezTo>
                  <a:cubicBezTo>
                    <a:pt x="0" y="135"/>
                    <a:pt x="0" y="135"/>
                    <a:pt x="0" y="135"/>
                  </a:cubicBezTo>
                  <a:cubicBezTo>
                    <a:pt x="30" y="105"/>
                    <a:pt x="30" y="105"/>
                    <a:pt x="30" y="105"/>
                  </a:cubicBezTo>
                  <a:cubicBezTo>
                    <a:pt x="71" y="145"/>
                    <a:pt x="124" y="172"/>
                    <a:pt x="183" y="182"/>
                  </a:cubicBezTo>
                  <a:lnTo>
                    <a:pt x="142" y="133"/>
                  </a:lnTo>
                  <a:close/>
                </a:path>
              </a:pathLst>
            </a:custGeom>
            <a:solidFill>
              <a:srgbClr val="336699"/>
            </a:solidFill>
            <a:ln w="9525">
              <a:noFill/>
              <a:round/>
              <a:headEnd/>
              <a:tailEnd/>
            </a:ln>
          </p:spPr>
          <p:txBody>
            <a:bodyPr/>
            <a:lstStyle/>
            <a:p>
              <a:endParaRPr lang="en-US" sz="1600">
                <a:solidFill>
                  <a:srgbClr val="000000"/>
                </a:solidFill>
              </a:endParaRPr>
            </a:p>
          </p:txBody>
        </p:sp>
        <p:sp>
          <p:nvSpPr>
            <p:cNvPr id="34" name="Freeform 18"/>
            <p:cNvSpPr>
              <a:spLocks/>
            </p:cNvSpPr>
            <p:nvPr/>
          </p:nvSpPr>
          <p:spPr bwMode="gray">
            <a:xfrm>
              <a:off x="5241" y="3315"/>
              <a:ext cx="263" cy="275"/>
            </a:xfrm>
            <a:custGeom>
              <a:avLst/>
              <a:gdLst/>
              <a:ahLst/>
              <a:cxnLst>
                <a:cxn ang="0">
                  <a:pos x="182" y="7"/>
                </a:cxn>
                <a:cxn ang="0">
                  <a:pos x="132" y="48"/>
                </a:cxn>
                <a:cxn ang="0">
                  <a:pos x="74" y="0"/>
                </a:cxn>
                <a:cxn ang="0">
                  <a:pos x="54" y="51"/>
                </a:cxn>
                <a:cxn ang="0">
                  <a:pos x="30" y="84"/>
                </a:cxn>
                <a:cxn ang="0">
                  <a:pos x="0" y="55"/>
                </a:cxn>
                <a:cxn ang="0">
                  <a:pos x="11" y="178"/>
                </a:cxn>
                <a:cxn ang="0">
                  <a:pos x="135" y="190"/>
                </a:cxn>
                <a:cxn ang="0">
                  <a:pos x="105" y="160"/>
                </a:cxn>
                <a:cxn ang="0">
                  <a:pos x="182" y="7"/>
                </a:cxn>
              </a:cxnLst>
              <a:rect l="0" t="0" r="r" b="b"/>
              <a:pathLst>
                <a:path w="182" h="190">
                  <a:moveTo>
                    <a:pt x="182" y="7"/>
                  </a:moveTo>
                  <a:cubicBezTo>
                    <a:pt x="132" y="48"/>
                    <a:pt x="132" y="48"/>
                    <a:pt x="132" y="48"/>
                  </a:cubicBezTo>
                  <a:cubicBezTo>
                    <a:pt x="74" y="0"/>
                    <a:pt x="74" y="0"/>
                    <a:pt x="74" y="0"/>
                  </a:cubicBezTo>
                  <a:cubicBezTo>
                    <a:pt x="70" y="18"/>
                    <a:pt x="64" y="35"/>
                    <a:pt x="54" y="51"/>
                  </a:cubicBezTo>
                  <a:cubicBezTo>
                    <a:pt x="47" y="63"/>
                    <a:pt x="39" y="75"/>
                    <a:pt x="30" y="84"/>
                  </a:cubicBezTo>
                  <a:cubicBezTo>
                    <a:pt x="0" y="55"/>
                    <a:pt x="0" y="55"/>
                    <a:pt x="0" y="55"/>
                  </a:cubicBezTo>
                  <a:cubicBezTo>
                    <a:pt x="11" y="178"/>
                    <a:pt x="11" y="178"/>
                    <a:pt x="11" y="178"/>
                  </a:cubicBezTo>
                  <a:cubicBezTo>
                    <a:pt x="135" y="190"/>
                    <a:pt x="135" y="190"/>
                    <a:pt x="135" y="190"/>
                  </a:cubicBezTo>
                  <a:cubicBezTo>
                    <a:pt x="105" y="160"/>
                    <a:pt x="105" y="160"/>
                    <a:pt x="105" y="160"/>
                  </a:cubicBezTo>
                  <a:cubicBezTo>
                    <a:pt x="144" y="119"/>
                    <a:pt x="172" y="66"/>
                    <a:pt x="182" y="7"/>
                  </a:cubicBezTo>
                  <a:close/>
                </a:path>
              </a:pathLst>
            </a:custGeom>
            <a:solidFill>
              <a:srgbClr val="336699"/>
            </a:solidFill>
            <a:ln w="9525">
              <a:noFill/>
              <a:round/>
              <a:headEnd/>
              <a:tailEnd/>
            </a:ln>
          </p:spPr>
          <p:txBody>
            <a:bodyPr/>
            <a:lstStyle/>
            <a:p>
              <a:endParaRPr lang="en-US" sz="1600">
                <a:solidFill>
                  <a:srgbClr val="000000"/>
                </a:solidFill>
              </a:endParaRPr>
            </a:p>
          </p:txBody>
        </p:sp>
        <p:sp>
          <p:nvSpPr>
            <p:cNvPr id="35" name="Freeform 19"/>
            <p:cNvSpPr>
              <a:spLocks/>
            </p:cNvSpPr>
            <p:nvPr/>
          </p:nvSpPr>
          <p:spPr bwMode="gray">
            <a:xfrm>
              <a:off x="4669" y="2920"/>
              <a:ext cx="264" cy="275"/>
            </a:xfrm>
            <a:custGeom>
              <a:avLst/>
              <a:gdLst/>
              <a:ahLst/>
              <a:cxnLst>
                <a:cxn ang="0">
                  <a:pos x="182" y="134"/>
                </a:cxn>
                <a:cxn ang="0">
                  <a:pos x="171" y="11"/>
                </a:cxn>
                <a:cxn ang="0">
                  <a:pos x="47" y="0"/>
                </a:cxn>
                <a:cxn ang="0">
                  <a:pos x="77" y="29"/>
                </a:cxn>
                <a:cxn ang="0">
                  <a:pos x="0" y="181"/>
                </a:cxn>
                <a:cxn ang="0">
                  <a:pos x="49" y="141"/>
                </a:cxn>
                <a:cxn ang="0">
                  <a:pos x="108" y="190"/>
                </a:cxn>
                <a:cxn ang="0">
                  <a:pos x="128" y="138"/>
                </a:cxn>
                <a:cxn ang="0">
                  <a:pos x="153" y="105"/>
                </a:cxn>
                <a:cxn ang="0">
                  <a:pos x="182" y="134"/>
                </a:cxn>
              </a:cxnLst>
              <a:rect l="0" t="0" r="r" b="b"/>
              <a:pathLst>
                <a:path w="182" h="190">
                  <a:moveTo>
                    <a:pt x="182" y="134"/>
                  </a:moveTo>
                  <a:cubicBezTo>
                    <a:pt x="171" y="11"/>
                    <a:pt x="171" y="11"/>
                    <a:pt x="171" y="11"/>
                  </a:cubicBezTo>
                  <a:cubicBezTo>
                    <a:pt x="47" y="0"/>
                    <a:pt x="47" y="0"/>
                    <a:pt x="47" y="0"/>
                  </a:cubicBezTo>
                  <a:cubicBezTo>
                    <a:pt x="77" y="29"/>
                    <a:pt x="77" y="29"/>
                    <a:pt x="77" y="29"/>
                  </a:cubicBezTo>
                  <a:cubicBezTo>
                    <a:pt x="38" y="71"/>
                    <a:pt x="10" y="123"/>
                    <a:pt x="0" y="181"/>
                  </a:cubicBezTo>
                  <a:cubicBezTo>
                    <a:pt x="49" y="141"/>
                    <a:pt x="49" y="141"/>
                    <a:pt x="49" y="141"/>
                  </a:cubicBezTo>
                  <a:cubicBezTo>
                    <a:pt x="108" y="190"/>
                    <a:pt x="108" y="190"/>
                    <a:pt x="108" y="190"/>
                  </a:cubicBezTo>
                  <a:cubicBezTo>
                    <a:pt x="112" y="172"/>
                    <a:pt x="118" y="155"/>
                    <a:pt x="128" y="138"/>
                  </a:cubicBezTo>
                  <a:cubicBezTo>
                    <a:pt x="135" y="126"/>
                    <a:pt x="143" y="115"/>
                    <a:pt x="153" y="105"/>
                  </a:cubicBezTo>
                  <a:lnTo>
                    <a:pt x="182" y="134"/>
                  </a:lnTo>
                  <a:close/>
                </a:path>
              </a:pathLst>
            </a:custGeom>
            <a:solidFill>
              <a:srgbClr val="7BA7D3"/>
            </a:solidFill>
            <a:ln w="9525">
              <a:noFill/>
              <a:round/>
              <a:headEnd/>
              <a:tailEnd/>
            </a:ln>
          </p:spPr>
          <p:txBody>
            <a:bodyPr/>
            <a:lstStyle/>
            <a:p>
              <a:endParaRPr lang="en-US" sz="1600">
                <a:solidFill>
                  <a:srgbClr val="000000"/>
                </a:solidFill>
              </a:endParaRPr>
            </a:p>
          </p:txBody>
        </p:sp>
      </p:grpSp>
      <p:sp>
        <p:nvSpPr>
          <p:cNvPr id="36" name="Oval 77"/>
          <p:cNvSpPr>
            <a:spLocks noChangeArrowheads="1"/>
          </p:cNvSpPr>
          <p:nvPr/>
        </p:nvSpPr>
        <p:spPr bwMode="gray">
          <a:xfrm>
            <a:off x="7102856" y="2387552"/>
            <a:ext cx="331044" cy="310468"/>
          </a:xfrm>
          <a:prstGeom prst="ellipse">
            <a:avLst/>
          </a:prstGeom>
          <a:gradFill rotWithShape="1">
            <a:gsLst>
              <a:gs pos="0">
                <a:srgbClr val="C0C0C0">
                  <a:gamma/>
                  <a:tint val="0"/>
                  <a:invGamma/>
                </a:srgbClr>
              </a:gs>
              <a:gs pos="100000">
                <a:srgbClr val="C0C0C0"/>
              </a:gs>
            </a:gsLst>
            <a:path path="shape">
              <a:fillToRect l="50000" t="50000" r="50000" b="50000"/>
            </a:path>
          </a:gradFill>
          <a:ln w="3175">
            <a:solidFill>
              <a:schemeClr val="bg1"/>
            </a:solidFill>
            <a:round/>
            <a:headEnd/>
            <a:tailEnd/>
          </a:ln>
          <a:effectLst>
            <a:outerShdw dist="45791" dir="2021404" algn="ctr" rotWithShape="0">
              <a:srgbClr val="000000">
                <a:alpha val="50000"/>
              </a:srgbClr>
            </a:outerShdw>
          </a:effectLst>
        </p:spPr>
        <p:txBody>
          <a:bodyPr anchor="ctr"/>
          <a:lstStyle/>
          <a:p>
            <a:pPr algn="ctr">
              <a:spcBef>
                <a:spcPct val="0"/>
              </a:spcBef>
            </a:pPr>
            <a:r>
              <a:rPr lang="de-DE" sz="1600" b="1" dirty="0">
                <a:solidFill>
                  <a:srgbClr val="000000"/>
                </a:solidFill>
              </a:rPr>
              <a:t>1</a:t>
            </a:r>
          </a:p>
        </p:txBody>
      </p:sp>
      <p:sp>
        <p:nvSpPr>
          <p:cNvPr id="37" name="Oval 77"/>
          <p:cNvSpPr>
            <a:spLocks noChangeArrowheads="1"/>
          </p:cNvSpPr>
          <p:nvPr/>
        </p:nvSpPr>
        <p:spPr bwMode="gray">
          <a:xfrm>
            <a:off x="7652633" y="3537793"/>
            <a:ext cx="331044" cy="310468"/>
          </a:xfrm>
          <a:prstGeom prst="ellipse">
            <a:avLst/>
          </a:prstGeom>
          <a:gradFill rotWithShape="1">
            <a:gsLst>
              <a:gs pos="0">
                <a:srgbClr val="C0C0C0">
                  <a:gamma/>
                  <a:tint val="0"/>
                  <a:invGamma/>
                </a:srgbClr>
              </a:gs>
              <a:gs pos="100000">
                <a:srgbClr val="C0C0C0"/>
              </a:gs>
            </a:gsLst>
            <a:path path="shape">
              <a:fillToRect l="50000" t="50000" r="50000" b="50000"/>
            </a:path>
          </a:gradFill>
          <a:ln w="3175">
            <a:solidFill>
              <a:schemeClr val="bg1"/>
            </a:solidFill>
            <a:round/>
            <a:headEnd/>
            <a:tailEnd/>
          </a:ln>
          <a:effectLst>
            <a:outerShdw dist="45791" dir="2021404" algn="ctr" rotWithShape="0">
              <a:srgbClr val="000000">
                <a:alpha val="50000"/>
              </a:srgbClr>
            </a:outerShdw>
          </a:effectLst>
        </p:spPr>
        <p:txBody>
          <a:bodyPr anchor="ctr"/>
          <a:lstStyle/>
          <a:p>
            <a:pPr algn="ctr">
              <a:spcBef>
                <a:spcPct val="0"/>
              </a:spcBef>
            </a:pPr>
            <a:r>
              <a:rPr lang="de-DE" sz="1600" b="1" dirty="0">
                <a:solidFill>
                  <a:srgbClr val="000000"/>
                </a:solidFill>
              </a:rPr>
              <a:t>2</a:t>
            </a:r>
          </a:p>
        </p:txBody>
      </p:sp>
      <p:sp>
        <p:nvSpPr>
          <p:cNvPr id="38" name="Oval 77"/>
          <p:cNvSpPr>
            <a:spLocks noChangeArrowheads="1"/>
          </p:cNvSpPr>
          <p:nvPr/>
        </p:nvSpPr>
        <p:spPr bwMode="gray">
          <a:xfrm>
            <a:off x="7144380" y="4677232"/>
            <a:ext cx="331044" cy="310468"/>
          </a:xfrm>
          <a:prstGeom prst="ellipse">
            <a:avLst/>
          </a:prstGeom>
          <a:gradFill rotWithShape="1">
            <a:gsLst>
              <a:gs pos="0">
                <a:srgbClr val="C0C0C0">
                  <a:gamma/>
                  <a:tint val="0"/>
                  <a:invGamma/>
                </a:srgbClr>
              </a:gs>
              <a:gs pos="100000">
                <a:srgbClr val="C0C0C0"/>
              </a:gs>
            </a:gsLst>
            <a:path path="shape">
              <a:fillToRect l="50000" t="50000" r="50000" b="50000"/>
            </a:path>
          </a:gradFill>
          <a:ln w="3175">
            <a:solidFill>
              <a:schemeClr val="bg1"/>
            </a:solidFill>
            <a:round/>
            <a:headEnd/>
            <a:tailEnd/>
          </a:ln>
          <a:effectLst>
            <a:outerShdw dist="45791" dir="2021404" algn="ctr" rotWithShape="0">
              <a:srgbClr val="000000">
                <a:alpha val="50000"/>
              </a:srgbClr>
            </a:outerShdw>
          </a:effectLst>
        </p:spPr>
        <p:txBody>
          <a:bodyPr anchor="ctr"/>
          <a:lstStyle/>
          <a:p>
            <a:pPr algn="ctr">
              <a:spcBef>
                <a:spcPct val="0"/>
              </a:spcBef>
            </a:pPr>
            <a:r>
              <a:rPr lang="de-DE" sz="1600" b="1" dirty="0">
                <a:solidFill>
                  <a:srgbClr val="000000"/>
                </a:solidFill>
              </a:rPr>
              <a:t>3</a:t>
            </a:r>
          </a:p>
        </p:txBody>
      </p:sp>
      <p:sp>
        <p:nvSpPr>
          <p:cNvPr id="39" name="Oval 77"/>
          <p:cNvSpPr>
            <a:spLocks noChangeArrowheads="1"/>
          </p:cNvSpPr>
          <p:nvPr/>
        </p:nvSpPr>
        <p:spPr bwMode="gray">
          <a:xfrm>
            <a:off x="5936051" y="5147678"/>
            <a:ext cx="331044" cy="310468"/>
          </a:xfrm>
          <a:prstGeom prst="ellipse">
            <a:avLst/>
          </a:prstGeom>
          <a:gradFill rotWithShape="1">
            <a:gsLst>
              <a:gs pos="0">
                <a:srgbClr val="C0C0C0">
                  <a:gamma/>
                  <a:tint val="0"/>
                  <a:invGamma/>
                </a:srgbClr>
              </a:gs>
              <a:gs pos="100000">
                <a:srgbClr val="C0C0C0"/>
              </a:gs>
            </a:gsLst>
            <a:path path="shape">
              <a:fillToRect l="50000" t="50000" r="50000" b="50000"/>
            </a:path>
          </a:gradFill>
          <a:ln w="3175">
            <a:solidFill>
              <a:schemeClr val="bg1"/>
            </a:solidFill>
            <a:round/>
            <a:headEnd/>
            <a:tailEnd/>
          </a:ln>
          <a:effectLst>
            <a:outerShdw dist="45791" dir="2021404" algn="ctr" rotWithShape="0">
              <a:srgbClr val="000000">
                <a:alpha val="50000"/>
              </a:srgbClr>
            </a:outerShdw>
          </a:effectLst>
        </p:spPr>
        <p:txBody>
          <a:bodyPr anchor="ctr"/>
          <a:lstStyle/>
          <a:p>
            <a:pPr algn="ctr">
              <a:spcBef>
                <a:spcPct val="0"/>
              </a:spcBef>
            </a:pPr>
            <a:r>
              <a:rPr lang="de-DE" sz="1600" b="1" dirty="0">
                <a:solidFill>
                  <a:srgbClr val="000000"/>
                </a:solidFill>
              </a:rPr>
              <a:t>4</a:t>
            </a:r>
          </a:p>
        </p:txBody>
      </p:sp>
      <p:sp>
        <p:nvSpPr>
          <p:cNvPr id="40" name="Oval 77"/>
          <p:cNvSpPr>
            <a:spLocks noChangeArrowheads="1"/>
          </p:cNvSpPr>
          <p:nvPr/>
        </p:nvSpPr>
        <p:spPr bwMode="gray">
          <a:xfrm>
            <a:off x="4699856" y="4750211"/>
            <a:ext cx="331044" cy="310468"/>
          </a:xfrm>
          <a:prstGeom prst="ellipse">
            <a:avLst/>
          </a:prstGeom>
          <a:gradFill rotWithShape="1">
            <a:gsLst>
              <a:gs pos="0">
                <a:srgbClr val="C0C0C0">
                  <a:gamma/>
                  <a:tint val="0"/>
                  <a:invGamma/>
                </a:srgbClr>
              </a:gs>
              <a:gs pos="100000">
                <a:srgbClr val="C0C0C0"/>
              </a:gs>
            </a:gsLst>
            <a:path path="shape">
              <a:fillToRect l="50000" t="50000" r="50000" b="50000"/>
            </a:path>
          </a:gradFill>
          <a:ln w="3175">
            <a:solidFill>
              <a:schemeClr val="bg1"/>
            </a:solidFill>
            <a:round/>
            <a:headEnd/>
            <a:tailEnd/>
          </a:ln>
          <a:effectLst>
            <a:outerShdw dist="45791" dir="2021404" algn="ctr" rotWithShape="0">
              <a:srgbClr val="000000">
                <a:alpha val="50000"/>
              </a:srgbClr>
            </a:outerShdw>
          </a:effectLst>
        </p:spPr>
        <p:txBody>
          <a:bodyPr anchor="ctr"/>
          <a:lstStyle/>
          <a:p>
            <a:pPr algn="ctr">
              <a:spcBef>
                <a:spcPct val="0"/>
              </a:spcBef>
            </a:pPr>
            <a:r>
              <a:rPr lang="de-DE" sz="1600" b="1" dirty="0">
                <a:solidFill>
                  <a:srgbClr val="000000"/>
                </a:solidFill>
              </a:rPr>
              <a:t>5</a:t>
            </a:r>
          </a:p>
        </p:txBody>
      </p:sp>
      <p:sp>
        <p:nvSpPr>
          <p:cNvPr id="41" name="Oval 77"/>
          <p:cNvSpPr>
            <a:spLocks noChangeArrowheads="1"/>
          </p:cNvSpPr>
          <p:nvPr/>
        </p:nvSpPr>
        <p:spPr bwMode="gray">
          <a:xfrm>
            <a:off x="4144742" y="3599971"/>
            <a:ext cx="331044" cy="310468"/>
          </a:xfrm>
          <a:prstGeom prst="ellipse">
            <a:avLst/>
          </a:prstGeom>
          <a:gradFill rotWithShape="1">
            <a:gsLst>
              <a:gs pos="0">
                <a:srgbClr val="C0C0C0">
                  <a:gamma/>
                  <a:tint val="0"/>
                  <a:invGamma/>
                </a:srgbClr>
              </a:gs>
              <a:gs pos="100000">
                <a:srgbClr val="C0C0C0"/>
              </a:gs>
            </a:gsLst>
            <a:path path="shape">
              <a:fillToRect l="50000" t="50000" r="50000" b="50000"/>
            </a:path>
          </a:gradFill>
          <a:ln w="3175">
            <a:solidFill>
              <a:schemeClr val="bg1"/>
            </a:solidFill>
            <a:round/>
            <a:headEnd/>
            <a:tailEnd/>
          </a:ln>
          <a:effectLst>
            <a:outerShdw dist="45791" dir="2021404" algn="ctr" rotWithShape="0">
              <a:srgbClr val="000000">
                <a:alpha val="50000"/>
              </a:srgbClr>
            </a:outerShdw>
          </a:effectLst>
        </p:spPr>
        <p:txBody>
          <a:bodyPr anchor="ctr"/>
          <a:lstStyle/>
          <a:p>
            <a:pPr algn="ctr">
              <a:spcBef>
                <a:spcPct val="0"/>
              </a:spcBef>
            </a:pPr>
            <a:r>
              <a:rPr lang="de-DE" sz="1600" b="1" dirty="0">
                <a:solidFill>
                  <a:srgbClr val="000000"/>
                </a:solidFill>
              </a:rPr>
              <a:t>6</a:t>
            </a:r>
          </a:p>
        </p:txBody>
      </p:sp>
      <p:sp>
        <p:nvSpPr>
          <p:cNvPr id="42" name="Oval 77"/>
          <p:cNvSpPr>
            <a:spLocks noChangeArrowheads="1"/>
          </p:cNvSpPr>
          <p:nvPr/>
        </p:nvSpPr>
        <p:spPr bwMode="gray">
          <a:xfrm>
            <a:off x="4610182" y="2493676"/>
            <a:ext cx="331044" cy="310468"/>
          </a:xfrm>
          <a:prstGeom prst="ellipse">
            <a:avLst/>
          </a:prstGeom>
          <a:gradFill rotWithShape="1">
            <a:gsLst>
              <a:gs pos="0">
                <a:srgbClr val="C0C0C0">
                  <a:gamma/>
                  <a:tint val="0"/>
                  <a:invGamma/>
                </a:srgbClr>
              </a:gs>
              <a:gs pos="100000">
                <a:srgbClr val="C0C0C0"/>
              </a:gs>
            </a:gsLst>
            <a:path path="shape">
              <a:fillToRect l="50000" t="50000" r="50000" b="50000"/>
            </a:path>
          </a:gradFill>
          <a:ln w="3175">
            <a:solidFill>
              <a:schemeClr val="bg1"/>
            </a:solidFill>
            <a:round/>
            <a:headEnd/>
            <a:tailEnd/>
          </a:ln>
          <a:effectLst>
            <a:outerShdw dist="45791" dir="2021404" algn="ctr" rotWithShape="0">
              <a:srgbClr val="000000">
                <a:alpha val="50000"/>
              </a:srgbClr>
            </a:outerShdw>
          </a:effectLst>
        </p:spPr>
        <p:txBody>
          <a:bodyPr anchor="ctr"/>
          <a:lstStyle/>
          <a:p>
            <a:pPr algn="ctr">
              <a:spcBef>
                <a:spcPct val="0"/>
              </a:spcBef>
            </a:pPr>
            <a:r>
              <a:rPr lang="de-DE" sz="1600" b="1" dirty="0">
                <a:solidFill>
                  <a:srgbClr val="000000"/>
                </a:solidFill>
              </a:rPr>
              <a:t>7</a:t>
            </a:r>
          </a:p>
        </p:txBody>
      </p:sp>
      <p:sp>
        <p:nvSpPr>
          <p:cNvPr id="43" name="Oval 77"/>
          <p:cNvSpPr>
            <a:spLocks noChangeArrowheads="1"/>
          </p:cNvSpPr>
          <p:nvPr/>
        </p:nvSpPr>
        <p:spPr bwMode="gray">
          <a:xfrm>
            <a:off x="5810083" y="1946932"/>
            <a:ext cx="331044" cy="310468"/>
          </a:xfrm>
          <a:prstGeom prst="ellipse">
            <a:avLst/>
          </a:prstGeom>
          <a:gradFill rotWithShape="1">
            <a:gsLst>
              <a:gs pos="0">
                <a:srgbClr val="C0C0C0">
                  <a:gamma/>
                  <a:tint val="0"/>
                  <a:invGamma/>
                </a:srgbClr>
              </a:gs>
              <a:gs pos="100000">
                <a:srgbClr val="C0C0C0"/>
              </a:gs>
            </a:gsLst>
            <a:path path="shape">
              <a:fillToRect l="50000" t="50000" r="50000" b="50000"/>
            </a:path>
          </a:gradFill>
          <a:ln w="3175">
            <a:solidFill>
              <a:schemeClr val="bg1"/>
            </a:solidFill>
            <a:round/>
            <a:headEnd/>
            <a:tailEnd/>
          </a:ln>
          <a:effectLst>
            <a:outerShdw dist="45791" dir="2021404" algn="ctr" rotWithShape="0">
              <a:srgbClr val="000000">
                <a:alpha val="50000"/>
              </a:srgbClr>
            </a:outerShdw>
          </a:effectLst>
        </p:spPr>
        <p:txBody>
          <a:bodyPr anchor="ctr"/>
          <a:lstStyle/>
          <a:p>
            <a:pPr algn="ctr">
              <a:spcBef>
                <a:spcPct val="0"/>
              </a:spcBef>
            </a:pPr>
            <a:r>
              <a:rPr lang="de-DE" sz="1600" b="1" dirty="0">
                <a:solidFill>
                  <a:srgbClr val="000000"/>
                </a:solidFill>
              </a:rPr>
              <a:t>8</a:t>
            </a:r>
          </a:p>
        </p:txBody>
      </p:sp>
      <p:sp>
        <p:nvSpPr>
          <p:cNvPr id="44" name="TextBox 43"/>
          <p:cNvSpPr txBox="1"/>
          <p:nvPr/>
        </p:nvSpPr>
        <p:spPr>
          <a:xfrm>
            <a:off x="7522225" y="1271478"/>
            <a:ext cx="2623979" cy="830997"/>
          </a:xfrm>
          <a:prstGeom prst="rect">
            <a:avLst/>
          </a:prstGeom>
          <a:noFill/>
        </p:spPr>
        <p:txBody>
          <a:bodyPr wrap="square" rtlCol="0">
            <a:spAutoFit/>
          </a:bodyPr>
          <a:lstStyle/>
          <a:p>
            <a:r>
              <a:rPr lang="en-US" sz="1600" dirty="0">
                <a:solidFill>
                  <a:srgbClr val="000000"/>
                </a:solidFill>
              </a:rPr>
              <a:t>1. Review the Draft RFP for Written and Unwritten Customer Requirements</a:t>
            </a:r>
          </a:p>
        </p:txBody>
      </p:sp>
      <p:sp>
        <p:nvSpPr>
          <p:cNvPr id="45" name="TextBox 44"/>
          <p:cNvSpPr txBox="1"/>
          <p:nvPr/>
        </p:nvSpPr>
        <p:spPr>
          <a:xfrm>
            <a:off x="8251516" y="2816964"/>
            <a:ext cx="1665340" cy="584775"/>
          </a:xfrm>
          <a:prstGeom prst="rect">
            <a:avLst/>
          </a:prstGeom>
          <a:noFill/>
        </p:spPr>
        <p:txBody>
          <a:bodyPr wrap="square" rtlCol="0">
            <a:spAutoFit/>
          </a:bodyPr>
          <a:lstStyle/>
          <a:p>
            <a:r>
              <a:rPr lang="en-US" sz="1600" dirty="0">
                <a:solidFill>
                  <a:srgbClr val="000000"/>
                </a:solidFill>
              </a:rPr>
              <a:t>2. Develop Customer Profile</a:t>
            </a:r>
          </a:p>
        </p:txBody>
      </p:sp>
      <p:sp>
        <p:nvSpPr>
          <p:cNvPr id="46" name="TextBox 45"/>
          <p:cNvSpPr txBox="1"/>
          <p:nvPr/>
        </p:nvSpPr>
        <p:spPr>
          <a:xfrm>
            <a:off x="8295284" y="4214689"/>
            <a:ext cx="1665340" cy="1077218"/>
          </a:xfrm>
          <a:prstGeom prst="rect">
            <a:avLst/>
          </a:prstGeom>
          <a:noFill/>
        </p:spPr>
        <p:txBody>
          <a:bodyPr wrap="square" rtlCol="0">
            <a:spAutoFit/>
          </a:bodyPr>
          <a:lstStyle/>
          <a:p>
            <a:r>
              <a:rPr lang="en-US" sz="1600" dirty="0">
                <a:solidFill>
                  <a:srgbClr val="000000"/>
                </a:solidFill>
              </a:rPr>
              <a:t>3. Define and Prioritize Customer’s Hot Buttons</a:t>
            </a:r>
          </a:p>
        </p:txBody>
      </p:sp>
      <p:sp>
        <p:nvSpPr>
          <p:cNvPr id="47" name="TextBox 46"/>
          <p:cNvSpPr txBox="1"/>
          <p:nvPr/>
        </p:nvSpPr>
        <p:spPr>
          <a:xfrm>
            <a:off x="6595788" y="5651370"/>
            <a:ext cx="1665340" cy="1077218"/>
          </a:xfrm>
          <a:prstGeom prst="rect">
            <a:avLst/>
          </a:prstGeom>
          <a:noFill/>
        </p:spPr>
        <p:txBody>
          <a:bodyPr wrap="square" rtlCol="0">
            <a:spAutoFit/>
          </a:bodyPr>
          <a:lstStyle/>
          <a:p>
            <a:r>
              <a:rPr lang="en-US" sz="1600" dirty="0">
                <a:solidFill>
                  <a:srgbClr val="000000"/>
                </a:solidFill>
              </a:rPr>
              <a:t>4. Research and Develop Competitors’ Profiles</a:t>
            </a:r>
          </a:p>
        </p:txBody>
      </p:sp>
      <p:sp>
        <p:nvSpPr>
          <p:cNvPr id="48" name="TextBox 47"/>
          <p:cNvSpPr txBox="1"/>
          <p:nvPr/>
        </p:nvSpPr>
        <p:spPr>
          <a:xfrm>
            <a:off x="3958998" y="5617332"/>
            <a:ext cx="1665340" cy="1077218"/>
          </a:xfrm>
          <a:prstGeom prst="rect">
            <a:avLst/>
          </a:prstGeom>
          <a:noFill/>
        </p:spPr>
        <p:txBody>
          <a:bodyPr wrap="square" rtlCol="0">
            <a:spAutoFit/>
          </a:bodyPr>
          <a:lstStyle/>
          <a:p>
            <a:r>
              <a:rPr lang="en-US" sz="1600" dirty="0">
                <a:solidFill>
                  <a:srgbClr val="000000"/>
                </a:solidFill>
              </a:rPr>
              <a:t>5. Determine competitors’ strengths and weaknesses</a:t>
            </a:r>
          </a:p>
        </p:txBody>
      </p:sp>
      <p:sp>
        <p:nvSpPr>
          <p:cNvPr id="49" name="TextBox 48"/>
          <p:cNvSpPr txBox="1"/>
          <p:nvPr/>
        </p:nvSpPr>
        <p:spPr>
          <a:xfrm>
            <a:off x="2340624" y="4090877"/>
            <a:ext cx="1665340" cy="1815882"/>
          </a:xfrm>
          <a:prstGeom prst="rect">
            <a:avLst/>
          </a:prstGeom>
          <a:noFill/>
        </p:spPr>
        <p:txBody>
          <a:bodyPr wrap="square" rtlCol="0">
            <a:spAutoFit/>
          </a:bodyPr>
          <a:lstStyle/>
          <a:p>
            <a:r>
              <a:rPr lang="en-US" sz="1600" dirty="0">
                <a:solidFill>
                  <a:srgbClr val="000000"/>
                </a:solidFill>
              </a:rPr>
              <a:t>6. Perform competitors’ gap analysis to neutralize weaknesses and play up the strengths</a:t>
            </a:r>
          </a:p>
        </p:txBody>
      </p:sp>
      <p:sp>
        <p:nvSpPr>
          <p:cNvPr id="50" name="TextBox 49"/>
          <p:cNvSpPr txBox="1"/>
          <p:nvPr/>
        </p:nvSpPr>
        <p:spPr>
          <a:xfrm>
            <a:off x="2340624" y="2490678"/>
            <a:ext cx="1734730" cy="830997"/>
          </a:xfrm>
          <a:prstGeom prst="rect">
            <a:avLst/>
          </a:prstGeom>
          <a:noFill/>
        </p:spPr>
        <p:txBody>
          <a:bodyPr wrap="square" rtlCol="0">
            <a:spAutoFit/>
          </a:bodyPr>
          <a:lstStyle/>
          <a:p>
            <a:r>
              <a:rPr lang="en-US" sz="1600" dirty="0">
                <a:solidFill>
                  <a:srgbClr val="000000"/>
                </a:solidFill>
              </a:rPr>
              <a:t>7. Determine competitors’ win strategy</a:t>
            </a:r>
          </a:p>
        </p:txBody>
      </p:sp>
      <p:sp>
        <p:nvSpPr>
          <p:cNvPr id="51" name="TextBox 50"/>
          <p:cNvSpPr txBox="1"/>
          <p:nvPr/>
        </p:nvSpPr>
        <p:spPr>
          <a:xfrm>
            <a:off x="2264424" y="1108660"/>
            <a:ext cx="3352800" cy="830997"/>
          </a:xfrm>
          <a:prstGeom prst="rect">
            <a:avLst/>
          </a:prstGeom>
          <a:noFill/>
        </p:spPr>
        <p:txBody>
          <a:bodyPr wrap="square" rtlCol="0">
            <a:spAutoFit/>
          </a:bodyPr>
          <a:lstStyle/>
          <a:p>
            <a:r>
              <a:rPr lang="en-US" sz="1600" dirty="0">
                <a:solidFill>
                  <a:srgbClr val="000000"/>
                </a:solidFill>
              </a:rPr>
              <a:t>8. Assess our own standing versus competition and develop our strategy, story, and action items</a:t>
            </a:r>
          </a:p>
        </p:txBody>
      </p:sp>
      <p:grpSp>
        <p:nvGrpSpPr>
          <p:cNvPr id="52" name="Group 143"/>
          <p:cNvGrpSpPr>
            <a:grpSpLocks/>
          </p:cNvGrpSpPr>
          <p:nvPr/>
        </p:nvGrpSpPr>
        <p:grpSpPr bwMode="auto">
          <a:xfrm>
            <a:off x="5382766" y="3091018"/>
            <a:ext cx="1386339" cy="1304235"/>
            <a:chOff x="-1494" y="1601"/>
            <a:chExt cx="959" cy="962"/>
          </a:xfrm>
        </p:grpSpPr>
        <p:sp>
          <p:nvSpPr>
            <p:cNvPr id="53" name="Oval 133"/>
            <p:cNvSpPr>
              <a:spLocks noChangeArrowheads="1"/>
            </p:cNvSpPr>
            <p:nvPr>
              <p:custDataLst>
                <p:tags r:id="rId1"/>
              </p:custDataLst>
            </p:nvPr>
          </p:nvSpPr>
          <p:spPr bwMode="gray">
            <a:xfrm flipV="1">
              <a:off x="-1494" y="1601"/>
              <a:ext cx="959" cy="962"/>
            </a:xfrm>
            <a:prstGeom prst="ellipse">
              <a:avLst/>
            </a:prstGeom>
            <a:solidFill>
              <a:srgbClr val="902017"/>
            </a:solidFill>
            <a:ln w="3175">
              <a:solidFill>
                <a:schemeClr val="hlink"/>
              </a:solidFill>
              <a:round/>
              <a:headEnd/>
              <a:tailEnd/>
            </a:ln>
            <a:effectLst>
              <a:outerShdw dist="45791" dir="2021404" algn="ctr" rotWithShape="0">
                <a:srgbClr val="969696">
                  <a:alpha val="50000"/>
                </a:srgbClr>
              </a:outerShdw>
            </a:effectLst>
          </p:spPr>
          <p:txBody>
            <a:bodyPr/>
            <a:lstStyle/>
            <a:p>
              <a:endParaRPr lang="en-US" sz="1600">
                <a:solidFill>
                  <a:srgbClr val="000000"/>
                </a:solidFill>
              </a:endParaRPr>
            </a:p>
          </p:txBody>
        </p:sp>
        <p:pic>
          <p:nvPicPr>
            <p:cNvPr id="54" name="Picture 140"/>
            <p:cNvPicPr>
              <a:picLocks noChangeAspect="1" noChangeArrowheads="1"/>
            </p:cNvPicPr>
            <p:nvPr/>
          </p:nvPicPr>
          <p:blipFill>
            <a:blip r:embed="rId3" cstate="print"/>
            <a:srcRect/>
            <a:stretch>
              <a:fillRect/>
            </a:stretch>
          </p:blipFill>
          <p:spPr bwMode="gray">
            <a:xfrm>
              <a:off x="-1344" y="1616"/>
              <a:ext cx="658" cy="476"/>
            </a:xfrm>
            <a:prstGeom prst="rect">
              <a:avLst/>
            </a:prstGeom>
            <a:noFill/>
          </p:spPr>
        </p:pic>
      </p:grpSp>
      <p:sp>
        <p:nvSpPr>
          <p:cNvPr id="55" name="TextBox 54"/>
          <p:cNvSpPr txBox="1"/>
          <p:nvPr/>
        </p:nvSpPr>
        <p:spPr>
          <a:xfrm>
            <a:off x="5413424" y="3432913"/>
            <a:ext cx="1387784" cy="830997"/>
          </a:xfrm>
          <a:prstGeom prst="rect">
            <a:avLst/>
          </a:prstGeom>
          <a:noFill/>
        </p:spPr>
        <p:txBody>
          <a:bodyPr wrap="square" rtlCol="0">
            <a:spAutoFit/>
          </a:bodyPr>
          <a:lstStyle/>
          <a:p>
            <a:pPr algn="ctr"/>
            <a:r>
              <a:rPr lang="en-US" sz="1600" b="1" dirty="0">
                <a:solidFill>
                  <a:srgbClr val="EAEAEA"/>
                </a:solidFill>
              </a:rPr>
              <a:t>Competitive Analysis Goals</a:t>
            </a:r>
          </a:p>
        </p:txBody>
      </p:sp>
      <p:pic>
        <p:nvPicPr>
          <p:cNvPr id="3" name="Picture 2" descr="A picture containing ax&#10;&#10;Description generated with very high confidence">
            <a:extLst>
              <a:ext uri="{FF2B5EF4-FFF2-40B4-BE49-F238E27FC236}">
                <a16:creationId xmlns:a16="http://schemas.microsoft.com/office/drawing/2014/main" id="{F711B345-F0B7-4904-BEDA-69D4E49B29CD}"/>
              </a:ext>
            </a:extLst>
          </p:cNvPr>
          <p:cNvPicPr>
            <a:picLocks noChangeAspect="1"/>
          </p:cNvPicPr>
          <p:nvPr/>
        </p:nvPicPr>
        <p:blipFill rotWithShape="1">
          <a:blip r:embed="rId4">
            <a:extLst>
              <a:ext uri="{28A0092B-C50C-407E-A947-70E740481C1C}">
                <a14:useLocalDpi xmlns:a14="http://schemas.microsoft.com/office/drawing/2010/main" val="0"/>
              </a:ext>
            </a:extLst>
          </a:blip>
          <a:srcRect l="2592" t="10567" r="50839" b="4367"/>
          <a:stretch/>
        </p:blipFill>
        <p:spPr>
          <a:xfrm>
            <a:off x="9960624" y="1211344"/>
            <a:ext cx="1040406" cy="950244"/>
          </a:xfrm>
          <a:prstGeom prst="rect">
            <a:avLst/>
          </a:prstGeom>
        </p:spPr>
      </p:pic>
      <p:pic>
        <p:nvPicPr>
          <p:cNvPr id="56" name="Picture 55" descr="A picture containing ax&#10;&#10;Description generated with very high confidence">
            <a:extLst>
              <a:ext uri="{FF2B5EF4-FFF2-40B4-BE49-F238E27FC236}">
                <a16:creationId xmlns:a16="http://schemas.microsoft.com/office/drawing/2014/main" id="{EDF2670E-1F26-45DF-BF00-BAFAD7FB1586}"/>
              </a:ext>
            </a:extLst>
          </p:cNvPr>
          <p:cNvPicPr>
            <a:picLocks noChangeAspect="1"/>
          </p:cNvPicPr>
          <p:nvPr/>
        </p:nvPicPr>
        <p:blipFill rotWithShape="1">
          <a:blip r:embed="rId4">
            <a:extLst>
              <a:ext uri="{28A0092B-C50C-407E-A947-70E740481C1C}">
                <a14:useLocalDpi xmlns:a14="http://schemas.microsoft.com/office/drawing/2010/main" val="0"/>
              </a:ext>
            </a:extLst>
          </a:blip>
          <a:srcRect l="2592" t="10567" r="50839" b="4367"/>
          <a:stretch/>
        </p:blipFill>
        <p:spPr>
          <a:xfrm>
            <a:off x="9828353" y="4083410"/>
            <a:ext cx="1040406" cy="950244"/>
          </a:xfrm>
          <a:prstGeom prst="rect">
            <a:avLst/>
          </a:prstGeom>
        </p:spPr>
      </p:pic>
      <p:pic>
        <p:nvPicPr>
          <p:cNvPr id="57" name="Picture 56" descr="A picture containing ax&#10;&#10;Description generated with very high confidence">
            <a:extLst>
              <a:ext uri="{FF2B5EF4-FFF2-40B4-BE49-F238E27FC236}">
                <a16:creationId xmlns:a16="http://schemas.microsoft.com/office/drawing/2014/main" id="{8DB32CA5-37A0-4062-BA54-B377111D3BD1}"/>
              </a:ext>
            </a:extLst>
          </p:cNvPr>
          <p:cNvPicPr>
            <a:picLocks noChangeAspect="1"/>
          </p:cNvPicPr>
          <p:nvPr/>
        </p:nvPicPr>
        <p:blipFill rotWithShape="1">
          <a:blip r:embed="rId4">
            <a:extLst>
              <a:ext uri="{28A0092B-C50C-407E-A947-70E740481C1C}">
                <a14:useLocalDpi xmlns:a14="http://schemas.microsoft.com/office/drawing/2010/main" val="0"/>
              </a:ext>
            </a:extLst>
          </a:blip>
          <a:srcRect l="2592" t="10567" r="50839" b="4367"/>
          <a:stretch/>
        </p:blipFill>
        <p:spPr>
          <a:xfrm>
            <a:off x="8192172" y="5680819"/>
            <a:ext cx="1040406" cy="950244"/>
          </a:xfrm>
          <a:prstGeom prst="rect">
            <a:avLst/>
          </a:prstGeom>
        </p:spPr>
      </p:pic>
      <p:pic>
        <p:nvPicPr>
          <p:cNvPr id="58" name="Picture 57" descr="A picture containing ax&#10;&#10;Description generated with very high confidence">
            <a:extLst>
              <a:ext uri="{FF2B5EF4-FFF2-40B4-BE49-F238E27FC236}">
                <a16:creationId xmlns:a16="http://schemas.microsoft.com/office/drawing/2014/main" id="{47EAD93B-568F-4F95-A1F0-77DE8164D65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2592" t="10567" r="50839" b="4367"/>
          <a:stretch/>
        </p:blipFill>
        <p:spPr>
          <a:xfrm>
            <a:off x="9960624" y="2559197"/>
            <a:ext cx="1040406" cy="950244"/>
          </a:xfrm>
          <a:prstGeom prst="rect">
            <a:avLst/>
          </a:prstGeom>
          <a:solidFill>
            <a:schemeClr val="tx1"/>
          </a:solidFill>
        </p:spPr>
      </p:pic>
      <p:cxnSp>
        <p:nvCxnSpPr>
          <p:cNvPr id="5" name="Straight Arrow Connector 4">
            <a:extLst>
              <a:ext uri="{FF2B5EF4-FFF2-40B4-BE49-F238E27FC236}">
                <a16:creationId xmlns:a16="http://schemas.microsoft.com/office/drawing/2014/main" id="{9BE96AC1-3F5B-4A5E-8A72-C8594FD52A13}"/>
              </a:ext>
            </a:extLst>
          </p:cNvPr>
          <p:cNvCxnSpPr/>
          <p:nvPr/>
        </p:nvCxnSpPr>
        <p:spPr>
          <a:xfrm>
            <a:off x="2037995" y="1108660"/>
            <a:ext cx="0" cy="5438789"/>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1006CBE-46E3-45BB-8B06-9E6B25B884EE}"/>
              </a:ext>
            </a:extLst>
          </p:cNvPr>
          <p:cNvSpPr txBox="1"/>
          <p:nvPr/>
        </p:nvSpPr>
        <p:spPr>
          <a:xfrm>
            <a:off x="476402" y="2867342"/>
            <a:ext cx="1526876" cy="1200329"/>
          </a:xfrm>
          <a:prstGeom prst="rect">
            <a:avLst/>
          </a:prstGeom>
          <a:noFill/>
        </p:spPr>
        <p:txBody>
          <a:bodyPr wrap="square" rtlCol="0">
            <a:spAutoFit/>
          </a:bodyPr>
          <a:lstStyle/>
          <a:p>
            <a:r>
              <a:rPr lang="en-US" i="1" dirty="0">
                <a:solidFill>
                  <a:srgbClr val="0070C0"/>
                </a:solidFill>
              </a:rPr>
              <a:t>Tasks 5-8 are conducted at the Black Hat Session</a:t>
            </a:r>
          </a:p>
        </p:txBody>
      </p:sp>
    </p:spTree>
    <p:extLst>
      <p:ext uri="{BB962C8B-B14F-4D97-AF65-F5344CB8AC3E}">
        <p14:creationId xmlns:p14="http://schemas.microsoft.com/office/powerpoint/2010/main" val="219756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p:bldP spid="50" grpId="0"/>
      <p:bldP spid="5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34682" y="623918"/>
            <a:ext cx="10515600" cy="1325563"/>
          </a:xfrm>
          <a:noFill/>
          <a:ln>
            <a:noFill/>
          </a:ln>
        </p:spPr>
        <p:txBody>
          <a:bodyPr vert="horz" wrap="square" lIns="0" tIns="45720" rIns="0" bIns="45720" numCol="1" rtlCol="0" anchor="t" anchorCtr="0" compatLnSpc="1">
            <a:prstTxWarp prst="textNoShape">
              <a:avLst/>
            </a:prstTxWarp>
            <a:normAutofit/>
          </a:bodyPr>
          <a:lstStyle/>
          <a:p>
            <a:r>
              <a:rPr lang="en-US" sz="4000" dirty="0"/>
              <a:t>Viable Competitor Profiles </a:t>
            </a:r>
          </a:p>
        </p:txBody>
      </p:sp>
      <p:graphicFrame>
        <p:nvGraphicFramePr>
          <p:cNvPr id="4" name="Content Placeholder 3">
            <a:extLst>
              <a:ext uri="{FF2B5EF4-FFF2-40B4-BE49-F238E27FC236}">
                <a16:creationId xmlns:a16="http://schemas.microsoft.com/office/drawing/2014/main" id="{9B2FE24A-A9A5-4428-8B29-CFD48857238C}"/>
              </a:ext>
            </a:extLst>
          </p:cNvPr>
          <p:cNvGraphicFramePr>
            <a:graphicFrameLocks noGrp="1"/>
          </p:cNvGraphicFramePr>
          <p:nvPr>
            <p:ph idx="1"/>
            <p:extLst>
              <p:ext uri="{D42A27DB-BD31-4B8C-83A1-F6EECF244321}">
                <p14:modId xmlns:p14="http://schemas.microsoft.com/office/powerpoint/2010/main" val="1154459464"/>
              </p:ext>
            </p:extLst>
          </p:nvPr>
        </p:nvGraphicFramePr>
        <p:xfrm>
          <a:off x="665671" y="1799747"/>
          <a:ext cx="11102196" cy="4268845"/>
        </p:xfrm>
        <a:graphic>
          <a:graphicData uri="http://schemas.openxmlformats.org/drawingml/2006/table">
            <a:tbl>
              <a:tblPr firstRow="1" firstCol="1" bandRow="1">
                <a:tableStyleId>{073A0DAA-6AF3-43AB-8588-CEC1D06C72B9}</a:tableStyleId>
              </a:tblPr>
              <a:tblGrid>
                <a:gridCol w="2014793">
                  <a:extLst>
                    <a:ext uri="{9D8B030D-6E8A-4147-A177-3AD203B41FA5}">
                      <a16:colId xmlns:a16="http://schemas.microsoft.com/office/drawing/2014/main" val="2900840020"/>
                    </a:ext>
                  </a:extLst>
                </a:gridCol>
                <a:gridCol w="5178200">
                  <a:extLst>
                    <a:ext uri="{9D8B030D-6E8A-4147-A177-3AD203B41FA5}">
                      <a16:colId xmlns:a16="http://schemas.microsoft.com/office/drawing/2014/main" val="4021033280"/>
                    </a:ext>
                  </a:extLst>
                </a:gridCol>
                <a:gridCol w="3909203">
                  <a:extLst>
                    <a:ext uri="{9D8B030D-6E8A-4147-A177-3AD203B41FA5}">
                      <a16:colId xmlns:a16="http://schemas.microsoft.com/office/drawing/2014/main" val="1087230085"/>
                    </a:ext>
                  </a:extLst>
                </a:gridCol>
              </a:tblGrid>
              <a:tr h="131859">
                <a:tc>
                  <a:txBody>
                    <a:bodyPr/>
                    <a:lstStyle/>
                    <a:p>
                      <a:pPr marL="0" marR="0" algn="ctr">
                        <a:lnSpc>
                          <a:spcPct val="105000"/>
                        </a:lnSpc>
                        <a:spcBef>
                          <a:spcPts val="0"/>
                        </a:spcBef>
                        <a:spcAft>
                          <a:spcPts val="0"/>
                        </a:spcAft>
                      </a:pPr>
                      <a:r>
                        <a:rPr lang="en-US" sz="1800" dirty="0">
                          <a:effectLst/>
                        </a:rPr>
                        <a:t>Serious Competitors:</a:t>
                      </a:r>
                      <a:endParaRPr lang="en-US" sz="2400" dirty="0">
                        <a:effectLst/>
                        <a:latin typeface="Calibri" panose="020F0502020204030204" pitchFamily="34" charset="0"/>
                        <a:ea typeface="Calibri" panose="020F0502020204030204" pitchFamily="34" charset="0"/>
                      </a:endParaRPr>
                    </a:p>
                  </a:txBody>
                  <a:tcPr marL="62790" marR="62790" marT="0" marB="0">
                    <a:solidFill>
                      <a:schemeClr val="tx1">
                        <a:lumMod val="65000"/>
                        <a:lumOff val="35000"/>
                      </a:schemeClr>
                    </a:solidFill>
                  </a:tcPr>
                </a:tc>
                <a:tc>
                  <a:txBody>
                    <a:bodyPr/>
                    <a:lstStyle/>
                    <a:p>
                      <a:pPr marL="0" marR="0" algn="ctr">
                        <a:lnSpc>
                          <a:spcPct val="105000"/>
                        </a:lnSpc>
                        <a:spcBef>
                          <a:spcPts val="0"/>
                        </a:spcBef>
                        <a:spcAft>
                          <a:spcPts val="0"/>
                        </a:spcAft>
                      </a:pPr>
                      <a:r>
                        <a:rPr lang="en-US" sz="1800" dirty="0">
                          <a:effectLst/>
                        </a:rPr>
                        <a:t>Strengths </a:t>
                      </a:r>
                      <a:endParaRPr lang="en-US" sz="2400" dirty="0">
                        <a:effectLst/>
                        <a:latin typeface="Calibri" panose="020F0502020204030204" pitchFamily="34" charset="0"/>
                        <a:ea typeface="Calibri" panose="020F0502020204030204" pitchFamily="34" charset="0"/>
                      </a:endParaRPr>
                    </a:p>
                  </a:txBody>
                  <a:tcPr marL="62790" marR="62790" marT="0" marB="0">
                    <a:solidFill>
                      <a:schemeClr val="tx1">
                        <a:lumMod val="65000"/>
                        <a:lumOff val="35000"/>
                      </a:schemeClr>
                    </a:solidFill>
                  </a:tcPr>
                </a:tc>
                <a:tc>
                  <a:txBody>
                    <a:bodyPr/>
                    <a:lstStyle/>
                    <a:p>
                      <a:pPr marL="0" marR="0" algn="ctr">
                        <a:lnSpc>
                          <a:spcPct val="105000"/>
                        </a:lnSpc>
                        <a:spcBef>
                          <a:spcPts val="0"/>
                        </a:spcBef>
                        <a:spcAft>
                          <a:spcPts val="0"/>
                        </a:spcAft>
                      </a:pPr>
                      <a:r>
                        <a:rPr lang="en-US" sz="1800" dirty="0">
                          <a:effectLst/>
                        </a:rPr>
                        <a:t>Weaknesses</a:t>
                      </a:r>
                      <a:endParaRPr lang="en-US" sz="2400" dirty="0">
                        <a:effectLst/>
                        <a:latin typeface="Calibri" panose="020F0502020204030204" pitchFamily="34" charset="0"/>
                        <a:ea typeface="Calibri" panose="020F0502020204030204" pitchFamily="34" charset="0"/>
                      </a:endParaRPr>
                    </a:p>
                  </a:txBody>
                  <a:tcPr marL="62790" marR="62790" marT="0" marB="0">
                    <a:solidFill>
                      <a:schemeClr val="tx1">
                        <a:lumMod val="65000"/>
                        <a:lumOff val="35000"/>
                      </a:schemeClr>
                    </a:solidFill>
                  </a:tcPr>
                </a:tc>
                <a:extLst>
                  <a:ext uri="{0D108BD9-81ED-4DB2-BD59-A6C34878D82A}">
                    <a16:rowId xmlns:a16="http://schemas.microsoft.com/office/drawing/2014/main" val="968938007"/>
                  </a:ext>
                </a:extLst>
              </a:tr>
              <a:tr h="1054870">
                <a:tc>
                  <a:txBody>
                    <a:bodyPr/>
                    <a:lstStyle/>
                    <a:p>
                      <a:pPr marL="0" marR="0" lvl="0" indent="0">
                        <a:lnSpc>
                          <a:spcPct val="105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rPr>
                        <a:t>Competitor 1 / Teammates</a:t>
                      </a:r>
                      <a:endParaRPr lang="en-US" sz="2400" dirty="0">
                        <a:effectLst/>
                        <a:latin typeface="Calibri" panose="020F0502020204030204" pitchFamily="34" charset="0"/>
                        <a:ea typeface="Calibri" panose="020F0502020204030204" pitchFamily="34" charset="0"/>
                      </a:endParaRPr>
                    </a:p>
                  </a:txBody>
                  <a:tcPr marL="62790" marR="62790" marT="0" marB="0">
                    <a:solidFill>
                      <a:schemeClr val="tx1">
                        <a:lumMod val="65000"/>
                        <a:lumOff val="35000"/>
                      </a:schemeClr>
                    </a:solidFill>
                  </a:tcPr>
                </a:tc>
                <a:tc>
                  <a:txBody>
                    <a:bodyPr/>
                    <a:lstStyle/>
                    <a:p>
                      <a:pPr marL="0" marR="0">
                        <a:lnSpc>
                          <a:spcPct val="105000"/>
                        </a:lnSpc>
                        <a:spcBef>
                          <a:spcPts val="0"/>
                        </a:spcBef>
                        <a:spcAft>
                          <a:spcPts val="0"/>
                        </a:spcAft>
                      </a:pPr>
                      <a:endParaRPr lang="en-US" sz="1800" dirty="0">
                        <a:effectLst/>
                        <a:latin typeface="Calibri" panose="020F0502020204030204" pitchFamily="34" charset="0"/>
                        <a:ea typeface="Calibri" panose="020F0502020204030204" pitchFamily="34" charset="0"/>
                      </a:endParaRPr>
                    </a:p>
                  </a:txBody>
                  <a:tcPr marL="62790" marR="62790" marT="0" marB="0"/>
                </a:tc>
                <a:tc>
                  <a:txBody>
                    <a:bodyPr/>
                    <a:lstStyle/>
                    <a:p>
                      <a:pPr marL="0" marR="0">
                        <a:lnSpc>
                          <a:spcPct val="105000"/>
                        </a:lnSpc>
                        <a:spcBef>
                          <a:spcPts val="0"/>
                        </a:spcBef>
                        <a:spcAft>
                          <a:spcPts val="0"/>
                        </a:spcAft>
                      </a:pPr>
                      <a:endParaRPr lang="en-US" sz="1800" dirty="0">
                        <a:effectLst/>
                        <a:latin typeface="Calibri" panose="020F0502020204030204" pitchFamily="34" charset="0"/>
                        <a:ea typeface="Calibri" panose="020F0502020204030204" pitchFamily="34" charset="0"/>
                      </a:endParaRPr>
                    </a:p>
                  </a:txBody>
                  <a:tcPr marL="62790" marR="62790" marT="0" marB="0"/>
                </a:tc>
                <a:extLst>
                  <a:ext uri="{0D108BD9-81ED-4DB2-BD59-A6C34878D82A}">
                    <a16:rowId xmlns:a16="http://schemas.microsoft.com/office/drawing/2014/main" val="3592049836"/>
                  </a:ext>
                </a:extLst>
              </a:tr>
              <a:tr h="1199141">
                <a:tc>
                  <a:txBody>
                    <a:bodyPr/>
                    <a:lstStyle/>
                    <a:p>
                      <a:pPr marL="0" marR="0" lvl="0" indent="0">
                        <a:lnSpc>
                          <a:spcPct val="105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rPr>
                        <a:t>Competitor 2 / Teammates</a:t>
                      </a:r>
                      <a:endParaRPr lang="en-US" sz="2400" dirty="0">
                        <a:effectLst/>
                        <a:latin typeface="Calibri" panose="020F0502020204030204" pitchFamily="34" charset="0"/>
                        <a:ea typeface="Calibri" panose="020F0502020204030204" pitchFamily="34" charset="0"/>
                      </a:endParaRPr>
                    </a:p>
                  </a:txBody>
                  <a:tcPr marL="62790" marR="62790" marT="0" marB="0">
                    <a:solidFill>
                      <a:schemeClr val="tx1">
                        <a:lumMod val="65000"/>
                        <a:lumOff val="35000"/>
                      </a:schemeClr>
                    </a:solidFill>
                  </a:tcPr>
                </a:tc>
                <a:tc>
                  <a:txBody>
                    <a:bodyPr/>
                    <a:lstStyle/>
                    <a:p>
                      <a:pPr marL="0" marR="0">
                        <a:lnSpc>
                          <a:spcPct val="105000"/>
                        </a:lnSpc>
                        <a:spcBef>
                          <a:spcPts val="0"/>
                        </a:spcBef>
                        <a:spcAft>
                          <a:spcPts val="0"/>
                        </a:spcAft>
                      </a:pPr>
                      <a:endParaRPr lang="en-US" sz="1800" dirty="0">
                        <a:effectLst/>
                        <a:latin typeface="Calibri" panose="020F0502020204030204" pitchFamily="34" charset="0"/>
                        <a:ea typeface="Calibri" panose="020F0502020204030204" pitchFamily="34" charset="0"/>
                      </a:endParaRPr>
                    </a:p>
                  </a:txBody>
                  <a:tcPr marL="62790" marR="62790" marT="0" marB="0"/>
                </a:tc>
                <a:tc>
                  <a:txBody>
                    <a:bodyPr/>
                    <a:lstStyle/>
                    <a:p>
                      <a:pPr marL="0" marR="0">
                        <a:lnSpc>
                          <a:spcPct val="105000"/>
                        </a:lnSpc>
                        <a:spcBef>
                          <a:spcPts val="0"/>
                        </a:spcBef>
                        <a:spcAft>
                          <a:spcPts val="0"/>
                        </a:spcAft>
                      </a:pPr>
                      <a:endParaRPr lang="en-US" sz="1800" dirty="0">
                        <a:effectLst/>
                        <a:latin typeface="Calibri" panose="020F0502020204030204" pitchFamily="34" charset="0"/>
                        <a:ea typeface="Calibri" panose="020F0502020204030204" pitchFamily="34" charset="0"/>
                      </a:endParaRPr>
                    </a:p>
                  </a:txBody>
                  <a:tcPr marL="62790" marR="62790" marT="0" marB="0"/>
                </a:tc>
                <a:extLst>
                  <a:ext uri="{0D108BD9-81ED-4DB2-BD59-A6C34878D82A}">
                    <a16:rowId xmlns:a16="http://schemas.microsoft.com/office/drawing/2014/main" val="2756583059"/>
                  </a:ext>
                </a:extLst>
              </a:tr>
              <a:tr h="1450446">
                <a:tc>
                  <a:txBody>
                    <a:bodyPr/>
                    <a:lstStyle/>
                    <a:p>
                      <a:pPr marL="0" marR="0" lvl="0" indent="0">
                        <a:lnSpc>
                          <a:spcPct val="105000"/>
                        </a:lnSpc>
                        <a:spcBef>
                          <a:spcPts val="0"/>
                        </a:spcBef>
                        <a:spcAft>
                          <a:spcPts val="0"/>
                        </a:spcAft>
                        <a:buFont typeface="+mj-lt"/>
                        <a:buNone/>
                      </a:pPr>
                      <a:r>
                        <a:rPr lang="en-US" sz="1800" dirty="0">
                          <a:effectLst/>
                          <a:latin typeface="Calibri" panose="020F0502020204030204" pitchFamily="34" charset="0"/>
                          <a:ea typeface="Calibri" panose="020F0502020204030204" pitchFamily="34" charset="0"/>
                        </a:rPr>
                        <a:t>Competitor 3 / Teammates</a:t>
                      </a:r>
                      <a:endParaRPr lang="en-US" sz="2400" dirty="0">
                        <a:effectLst/>
                        <a:latin typeface="Calibri" panose="020F0502020204030204" pitchFamily="34" charset="0"/>
                        <a:ea typeface="Calibri" panose="020F0502020204030204" pitchFamily="34" charset="0"/>
                      </a:endParaRPr>
                    </a:p>
                  </a:txBody>
                  <a:tcPr marL="68580" marR="68580" marT="0" marB="0">
                    <a:solidFill>
                      <a:schemeClr val="tx1">
                        <a:lumMod val="65000"/>
                        <a:lumOff val="35000"/>
                      </a:schemeClr>
                    </a:solidFill>
                  </a:tcPr>
                </a:tc>
                <a:tc>
                  <a:txBody>
                    <a:bodyPr/>
                    <a:lstStyle/>
                    <a:p>
                      <a:pPr marL="0" marR="0">
                        <a:lnSpc>
                          <a:spcPct val="105000"/>
                        </a:lnSpc>
                        <a:spcBef>
                          <a:spcPts val="0"/>
                        </a:spcBef>
                        <a:spcAft>
                          <a:spcPts val="0"/>
                        </a:spcAft>
                      </a:pPr>
                      <a:endParaRPr lang="en-US" sz="1400" kern="1200" dirty="0">
                        <a:solidFill>
                          <a:schemeClr val="dk1"/>
                        </a:solidFill>
                        <a:effectLst/>
                        <a:latin typeface="+mn-lt"/>
                        <a:ea typeface="+mn-ea"/>
                        <a:cs typeface="+mn-cs"/>
                      </a:endParaRPr>
                    </a:p>
                  </a:txBody>
                  <a:tcPr marL="68580" marR="68580" marT="0" marB="0"/>
                </a:tc>
                <a:tc>
                  <a:txBody>
                    <a:bodyPr/>
                    <a:lstStyle/>
                    <a:p>
                      <a:pPr marL="0" marR="0">
                        <a:lnSpc>
                          <a:spcPct val="105000"/>
                        </a:lnSpc>
                        <a:spcBef>
                          <a:spcPts val="0"/>
                        </a:spcBef>
                        <a:spcAft>
                          <a:spcPts val="0"/>
                        </a:spcAft>
                      </a:pPr>
                      <a:endParaRPr lang="en-US" sz="14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2524975229"/>
                  </a:ext>
                </a:extLst>
              </a:tr>
            </a:tbl>
          </a:graphicData>
        </a:graphic>
      </p:graphicFrame>
    </p:spTree>
    <p:extLst>
      <p:ext uri="{BB962C8B-B14F-4D97-AF65-F5344CB8AC3E}">
        <p14:creationId xmlns:p14="http://schemas.microsoft.com/office/powerpoint/2010/main" val="2688514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4717E-D293-4628-8BA3-85FEF3A7207D}"/>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784E929C-A148-4593-A2C4-E48EF28A2405}"/>
              </a:ext>
            </a:extLst>
          </p:cNvPr>
          <p:cNvSpPr>
            <a:spLocks noGrp="1"/>
          </p:cNvSpPr>
          <p:nvPr>
            <p:ph idx="1"/>
          </p:nvPr>
        </p:nvSpPr>
        <p:spPr>
          <a:xfrm>
            <a:off x="838199" y="1646949"/>
            <a:ext cx="9157139" cy="4659258"/>
          </a:xfrm>
        </p:spPr>
        <p:txBody>
          <a:bodyPr>
            <a:normAutofit fontScale="62500" lnSpcReduction="20000"/>
          </a:bodyPr>
          <a:lstStyle/>
          <a:p>
            <a:pPr lvl="0"/>
            <a:r>
              <a:rPr lang="en-US" dirty="0"/>
              <a:t>Understanding how to lay the groundwork for competitive analysis</a:t>
            </a:r>
          </a:p>
          <a:p>
            <a:pPr lvl="0"/>
            <a:r>
              <a:rPr lang="en-US" dirty="0"/>
              <a:t>Identifying three to five competitor teams and preparing for the Black Hat Analysis</a:t>
            </a:r>
          </a:p>
          <a:p>
            <a:pPr lvl="0"/>
            <a:r>
              <a:rPr lang="en-US" dirty="0"/>
              <a:t>Organizing and conducting the Black Hat exercise</a:t>
            </a:r>
          </a:p>
          <a:p>
            <a:pPr lvl="0"/>
            <a:r>
              <a:rPr lang="en-US" dirty="0"/>
              <a:t>Performing the competitive analysis before and during the Black Hat</a:t>
            </a:r>
          </a:p>
          <a:p>
            <a:pPr lvl="0"/>
            <a:r>
              <a:rPr lang="en-US" dirty="0"/>
              <a:t>Using a variety of data sources to determine and correlate information about competitors</a:t>
            </a:r>
          </a:p>
          <a:p>
            <a:pPr lvl="0"/>
            <a:r>
              <a:rPr lang="en-US" dirty="0"/>
              <a:t>Conducting SWOT analysis and postulate competitor win strategies</a:t>
            </a:r>
          </a:p>
          <a:p>
            <a:pPr lvl="0"/>
            <a:r>
              <a:rPr lang="en-US" dirty="0"/>
              <a:t>Ranking competitors against the stated requirements and customer hot buttons</a:t>
            </a:r>
          </a:p>
          <a:p>
            <a:pPr lvl="0"/>
            <a:r>
              <a:rPr lang="en-US" dirty="0"/>
              <a:t>Developing a competitive analysis-based win strategy</a:t>
            </a:r>
          </a:p>
          <a:p>
            <a:pPr lvl="0"/>
            <a:r>
              <a:rPr lang="en-US" dirty="0"/>
              <a:t>Understanding Price to Win principles and process</a:t>
            </a:r>
          </a:p>
          <a:p>
            <a:pPr lvl="0"/>
            <a:r>
              <a:rPr lang="en-US" dirty="0"/>
              <a:t>Gathering information for the PTW effort using a variety of paid and free sources</a:t>
            </a:r>
          </a:p>
          <a:p>
            <a:pPr lvl="0"/>
            <a:r>
              <a:rPr lang="en-US" dirty="0"/>
              <a:t>Performing the PTW analysis</a:t>
            </a:r>
          </a:p>
          <a:p>
            <a:pPr lvl="0"/>
            <a:r>
              <a:rPr lang="en-US" dirty="0"/>
              <a:t>Performing the labor rate competitive analysis, including reverse-engineering competitors’ wrap rates</a:t>
            </a:r>
          </a:p>
          <a:p>
            <a:pPr lvl="0"/>
            <a:r>
              <a:rPr lang="en-US" dirty="0"/>
              <a:t>Developing pricing strategy based on the Price to Win</a:t>
            </a:r>
          </a:p>
          <a:p>
            <a:endParaRPr lang="en-US" dirty="0"/>
          </a:p>
        </p:txBody>
      </p:sp>
      <p:sp>
        <p:nvSpPr>
          <p:cNvPr id="4" name="Rectangle 3">
            <a:extLst>
              <a:ext uri="{FF2B5EF4-FFF2-40B4-BE49-F238E27FC236}">
                <a16:creationId xmlns:a16="http://schemas.microsoft.com/office/drawing/2014/main" id="{0742EC2E-BF2D-4B65-9F35-95242BDAFFA5}"/>
              </a:ext>
            </a:extLst>
          </p:cNvPr>
          <p:cNvSpPr/>
          <p:nvPr/>
        </p:nvSpPr>
        <p:spPr>
          <a:xfrm>
            <a:off x="9921765" y="1646949"/>
            <a:ext cx="1576552" cy="16606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t>Day 1:</a:t>
            </a:r>
          </a:p>
          <a:p>
            <a:pPr algn="ctr"/>
            <a:r>
              <a:rPr lang="en-US" sz="2600" dirty="0"/>
              <a:t>Black Hat</a:t>
            </a:r>
          </a:p>
        </p:txBody>
      </p:sp>
      <p:sp>
        <p:nvSpPr>
          <p:cNvPr id="5" name="Rectangle 4">
            <a:extLst>
              <a:ext uri="{FF2B5EF4-FFF2-40B4-BE49-F238E27FC236}">
                <a16:creationId xmlns:a16="http://schemas.microsoft.com/office/drawing/2014/main" id="{6903D935-F9CA-4469-8B8C-163130908772}"/>
              </a:ext>
            </a:extLst>
          </p:cNvPr>
          <p:cNvSpPr/>
          <p:nvPr/>
        </p:nvSpPr>
        <p:spPr>
          <a:xfrm>
            <a:off x="9921765" y="3307584"/>
            <a:ext cx="1576552" cy="166063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t>Day 2:</a:t>
            </a:r>
          </a:p>
          <a:p>
            <a:pPr algn="ctr"/>
            <a:r>
              <a:rPr lang="en-US" sz="2600" dirty="0"/>
              <a:t>PTW</a:t>
            </a:r>
          </a:p>
        </p:txBody>
      </p:sp>
    </p:spTree>
    <p:extLst>
      <p:ext uri="{BB962C8B-B14F-4D97-AF65-F5344CB8AC3E}">
        <p14:creationId xmlns:p14="http://schemas.microsoft.com/office/powerpoint/2010/main" val="3392087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AB767C-10FF-4030-80D0-FE874410DBBB}"/>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A6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F013145-45EB-4737-94A5-E64876AD0B31}"/>
              </a:ext>
            </a:extLst>
          </p:cNvPr>
          <p:cNvPicPr>
            <a:picLocks noChangeAspect="1"/>
          </p:cNvPicPr>
          <p:nvPr/>
        </p:nvPicPr>
        <p:blipFill rotWithShape="1">
          <a:blip r:embed="rId2">
            <a:extLst>
              <a:ext uri="{28A0092B-C50C-407E-A947-70E740481C1C}">
                <a14:useLocalDpi xmlns:a14="http://schemas.microsoft.com/office/drawing/2010/main" val="0"/>
              </a:ext>
            </a:extLst>
          </a:blip>
          <a:srcRect l="210" r="15158" b="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9D0D082-1620-45FA-941F-CC6E1DB7E4C3}"/>
              </a:ext>
            </a:extLst>
          </p:cNvPr>
          <p:cNvSpPr>
            <a:spLocks noGrp="1"/>
          </p:cNvSpPr>
          <p:nvPr>
            <p:ph type="title"/>
          </p:nvPr>
        </p:nvSpPr>
        <p:spPr>
          <a:xfrm>
            <a:off x="524256" y="4767072"/>
            <a:ext cx="6594189" cy="1625210"/>
          </a:xfrm>
        </p:spPr>
        <p:txBody>
          <a:bodyPr>
            <a:normAutofit/>
          </a:bodyPr>
          <a:lstStyle/>
          <a:p>
            <a:pPr algn="r"/>
            <a:r>
              <a:rPr lang="en-US" sz="3700">
                <a:solidFill>
                  <a:srgbClr val="FFFFFF"/>
                </a:solidFill>
              </a:rPr>
              <a:t>Exercise 1: Determine a Competitor List for the Case Study</a:t>
            </a:r>
          </a:p>
        </p:txBody>
      </p:sp>
      <p:sp>
        <p:nvSpPr>
          <p:cNvPr id="3" name="Content Placeholder 2">
            <a:extLst>
              <a:ext uri="{FF2B5EF4-FFF2-40B4-BE49-F238E27FC236}">
                <a16:creationId xmlns:a16="http://schemas.microsoft.com/office/drawing/2014/main" id="{60C204CA-C263-46A4-A967-6CAD4D51450D}"/>
              </a:ext>
            </a:extLst>
          </p:cNvPr>
          <p:cNvSpPr>
            <a:spLocks noGrp="1"/>
          </p:cNvSpPr>
          <p:nvPr>
            <p:ph idx="1"/>
          </p:nvPr>
        </p:nvSpPr>
        <p:spPr>
          <a:xfrm>
            <a:off x="8029319" y="917725"/>
            <a:ext cx="3424739" cy="5212142"/>
          </a:xfrm>
        </p:spPr>
        <p:txBody>
          <a:bodyPr anchor="ctr">
            <a:normAutofit/>
          </a:bodyPr>
          <a:lstStyle/>
          <a:p>
            <a:r>
              <a:rPr lang="en-US" sz="2000" dirty="0">
                <a:solidFill>
                  <a:srgbClr val="FFFFFF"/>
                </a:solidFill>
              </a:rPr>
              <a:t>Break into groups</a:t>
            </a:r>
          </a:p>
          <a:p>
            <a:r>
              <a:rPr lang="en-US" sz="2000" dirty="0">
                <a:solidFill>
                  <a:srgbClr val="FFFFFF"/>
                </a:solidFill>
              </a:rPr>
              <a:t>Read the “Home Team” profile</a:t>
            </a:r>
          </a:p>
          <a:p>
            <a:r>
              <a:rPr lang="en-US" sz="2000" dirty="0">
                <a:solidFill>
                  <a:srgbClr val="FFFFFF"/>
                </a:solidFill>
              </a:rPr>
              <a:t>Go through the steps to identify competitors</a:t>
            </a:r>
          </a:p>
          <a:p>
            <a:r>
              <a:rPr lang="en-US" sz="2000" dirty="0">
                <a:solidFill>
                  <a:srgbClr val="FFFFFF"/>
                </a:solidFill>
              </a:rPr>
              <a:t>Fill out the viable competitor profiles: strengths and weaknesses represent the initial “gut feeling” and findings</a:t>
            </a:r>
          </a:p>
          <a:p>
            <a:r>
              <a:rPr lang="en-US" sz="2000" dirty="0">
                <a:solidFill>
                  <a:srgbClr val="FFFFFF"/>
                </a:solidFill>
              </a:rPr>
              <a:t>Debrief and explain your selections</a:t>
            </a:r>
          </a:p>
          <a:p>
            <a:pPr marL="0" indent="0">
              <a:buNone/>
            </a:pPr>
            <a:r>
              <a:rPr lang="en-US" sz="2000" b="1" dirty="0">
                <a:solidFill>
                  <a:srgbClr val="FFFFFF"/>
                </a:solidFill>
              </a:rPr>
              <a:t>Desired Outcome: </a:t>
            </a:r>
            <a:r>
              <a:rPr lang="en-US" sz="2000" dirty="0">
                <a:solidFill>
                  <a:srgbClr val="FFFFFF"/>
                </a:solidFill>
              </a:rPr>
              <a:t>Learn how to use tools to identify competitors</a:t>
            </a:r>
          </a:p>
        </p:txBody>
      </p:sp>
    </p:spTree>
    <p:extLst>
      <p:ext uri="{BB962C8B-B14F-4D97-AF65-F5344CB8AC3E}">
        <p14:creationId xmlns:p14="http://schemas.microsoft.com/office/powerpoint/2010/main" val="3670836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C8DF-8971-4A39-B042-FDB463821EB8}"/>
              </a:ext>
            </a:extLst>
          </p:cNvPr>
          <p:cNvSpPr>
            <a:spLocks noGrp="1"/>
          </p:cNvSpPr>
          <p:nvPr>
            <p:ph type="title"/>
          </p:nvPr>
        </p:nvSpPr>
        <p:spPr>
          <a:xfrm>
            <a:off x="831850" y="2113472"/>
            <a:ext cx="10515600" cy="2449003"/>
          </a:xfrm>
        </p:spPr>
        <p:txBody>
          <a:bodyPr>
            <a:normAutofit/>
          </a:bodyPr>
          <a:lstStyle/>
          <a:p>
            <a:r>
              <a:rPr lang="en-US" b="1" dirty="0"/>
              <a:t>Module 4</a:t>
            </a:r>
            <a:br>
              <a:rPr lang="en-US" b="1" dirty="0"/>
            </a:br>
            <a:r>
              <a:rPr lang="en-US" sz="4800" dirty="0"/>
              <a:t>Performing the Competitive Analysis</a:t>
            </a:r>
            <a:endParaRPr lang="en-US" dirty="0"/>
          </a:p>
        </p:txBody>
      </p:sp>
    </p:spTree>
    <p:extLst>
      <p:ext uri="{BB962C8B-B14F-4D97-AF65-F5344CB8AC3E}">
        <p14:creationId xmlns:p14="http://schemas.microsoft.com/office/powerpoint/2010/main" val="1760913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207CC6-EAA1-4BFF-A48A-DECAD8972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3">
            <a:extLst>
              <a:ext uri="{FF2B5EF4-FFF2-40B4-BE49-F238E27FC236}">
                <a16:creationId xmlns:a16="http://schemas.microsoft.com/office/drawing/2014/main" id="{B234A3DD-923D-4166-8B19-7DD58990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6">
            <a:extLst>
              <a:ext uri="{FF2B5EF4-FFF2-40B4-BE49-F238E27FC236}">
                <a16:creationId xmlns:a16="http://schemas.microsoft.com/office/drawing/2014/main" id="{F6ACA5AC-3C5D-4994-B40F-FC8349E4D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85F8D9-6B8E-4093-96BF-68797E4A5767}"/>
              </a:ext>
            </a:extLst>
          </p:cNvPr>
          <p:cNvSpPr>
            <a:spLocks noGrp="1"/>
          </p:cNvSpPr>
          <p:nvPr>
            <p:ph type="title"/>
          </p:nvPr>
        </p:nvSpPr>
        <p:spPr>
          <a:xfrm>
            <a:off x="804671" y="2600324"/>
            <a:ext cx="6405753" cy="3277961"/>
          </a:xfrm>
        </p:spPr>
        <p:txBody>
          <a:bodyPr vert="horz" lIns="91440" tIns="45720" rIns="91440" bIns="45720" rtlCol="0" anchor="t">
            <a:normAutofit/>
          </a:bodyPr>
          <a:lstStyle/>
          <a:p>
            <a:r>
              <a:rPr lang="en-US" sz="5400" kern="1200">
                <a:solidFill>
                  <a:schemeClr val="tx1"/>
                </a:solidFill>
                <a:effectLst/>
                <a:latin typeface="+mj-lt"/>
                <a:ea typeface="+mj-ea"/>
                <a:cs typeface="+mj-cs"/>
              </a:rPr>
              <a:t>Competitor 1/Teammates</a:t>
            </a:r>
            <a:br>
              <a:rPr lang="en-US" sz="5400" kern="1200">
                <a:solidFill>
                  <a:schemeClr val="tx1"/>
                </a:solidFill>
                <a:effectLst/>
                <a:latin typeface="+mj-lt"/>
                <a:ea typeface="+mj-ea"/>
                <a:cs typeface="+mj-cs"/>
              </a:rPr>
            </a:br>
            <a:r>
              <a:rPr lang="en-US" sz="5400" kern="1200">
                <a:solidFill>
                  <a:schemeClr val="tx1"/>
                </a:solidFill>
                <a:effectLst/>
                <a:latin typeface="+mj-lt"/>
                <a:ea typeface="+mj-ea"/>
                <a:cs typeface="+mj-cs"/>
              </a:rPr>
              <a:t>[replace with the specific names]</a:t>
            </a:r>
            <a:endParaRPr lang="en-US" sz="5400" kern="1200">
              <a:solidFill>
                <a:schemeClr val="tx1"/>
              </a:solidFill>
              <a:latin typeface="+mj-lt"/>
              <a:ea typeface="+mj-ea"/>
              <a:cs typeface="+mj-cs"/>
            </a:endParaRPr>
          </a:p>
        </p:txBody>
      </p:sp>
    </p:spTree>
    <p:extLst>
      <p:ext uri="{BB962C8B-B14F-4D97-AF65-F5344CB8AC3E}">
        <p14:creationId xmlns:p14="http://schemas.microsoft.com/office/powerpoint/2010/main" val="2116935691"/>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906" y="365135"/>
            <a:ext cx="8520113" cy="992221"/>
          </a:xfrm>
        </p:spPr>
        <p:txBody>
          <a:bodyPr>
            <a:normAutofit/>
          </a:bodyPr>
          <a:lstStyle/>
          <a:p>
            <a:pPr>
              <a:defRPr/>
            </a:pPr>
            <a:r>
              <a:rPr lang="en-US" sz="3600" dirty="0"/>
              <a:t>Minimum Competitive Analysis Checklists </a:t>
            </a:r>
          </a:p>
        </p:txBody>
      </p:sp>
      <p:pic>
        <p:nvPicPr>
          <p:cNvPr id="19" name="Picture 2" descr="\\NAS\PresentationLoad\07 Produktion\3_CHARTS_UND_DIAGRAMME\1 JOBS ZUM BEARBEITEN\D2622_Creative-Listing-Layouts\material\iStock_000003731479Medium.jpg">
            <a:extLst>
              <a:ext uri="{FF2B5EF4-FFF2-40B4-BE49-F238E27FC236}">
                <a16:creationId xmlns:a16="http://schemas.microsoft.com/office/drawing/2014/main" id="{275E1E0A-CF5D-D75A-743A-D350A50D9E54}"/>
              </a:ext>
            </a:extLst>
          </p:cNvPr>
          <p:cNvPicPr>
            <a:picLocks noChangeAspect="1" noChangeArrowheads="1"/>
          </p:cNvPicPr>
          <p:nvPr/>
        </p:nvPicPr>
        <p:blipFill>
          <a:blip r:embed="rId3" cstate="print">
            <a:clrChange>
              <a:clrFrom>
                <a:srgbClr val="FFFFFF"/>
              </a:clrFrom>
              <a:clrTo>
                <a:srgbClr val="FFFFFF">
                  <a:alpha val="0"/>
                </a:srgbClr>
              </a:clrTo>
            </a:clrChange>
            <a:lum bright="10000"/>
          </a:blip>
          <a:srcRect l="28617" t="1456" r="42890" b="4308"/>
          <a:stretch>
            <a:fillRect/>
          </a:stretch>
        </p:blipFill>
        <p:spPr bwMode="gray">
          <a:xfrm>
            <a:off x="479800" y="1867857"/>
            <a:ext cx="3735732" cy="4365507"/>
          </a:xfrm>
          <a:prstGeom prst="rect">
            <a:avLst/>
          </a:prstGeom>
          <a:noFill/>
          <a:ln>
            <a:noFill/>
          </a:ln>
          <a:effectLst>
            <a:outerShdw blurRad="50800" dist="12700" dir="5400000" algn="t" rotWithShape="0">
              <a:prstClr val="black">
                <a:alpha val="37000"/>
              </a:prstClr>
            </a:outerShdw>
          </a:effectLst>
        </p:spPr>
      </p:pic>
      <p:cxnSp>
        <p:nvCxnSpPr>
          <p:cNvPr id="20" name="Gerade Verbindung 35">
            <a:extLst>
              <a:ext uri="{FF2B5EF4-FFF2-40B4-BE49-F238E27FC236}">
                <a16:creationId xmlns:a16="http://schemas.microsoft.com/office/drawing/2014/main" id="{D8E4E377-4667-B352-43C0-B196BACB0252}"/>
              </a:ext>
            </a:extLst>
          </p:cNvPr>
          <p:cNvCxnSpPr/>
          <p:nvPr/>
        </p:nvCxnSpPr>
        <p:spPr bwMode="gray">
          <a:xfrm>
            <a:off x="794045" y="3288127"/>
            <a:ext cx="2956371" cy="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21" name="Textfeld 36">
            <a:extLst>
              <a:ext uri="{FF2B5EF4-FFF2-40B4-BE49-F238E27FC236}">
                <a16:creationId xmlns:a16="http://schemas.microsoft.com/office/drawing/2014/main" id="{EE21F8C2-93E4-1361-8441-035C3197BC82}"/>
              </a:ext>
            </a:extLst>
          </p:cNvPr>
          <p:cNvSpPr txBox="1"/>
          <p:nvPr/>
        </p:nvSpPr>
        <p:spPr bwMode="gray">
          <a:xfrm>
            <a:off x="3160257" y="1821634"/>
            <a:ext cx="683438" cy="1631216"/>
          </a:xfrm>
          <a:prstGeom prst="rect">
            <a:avLst/>
          </a:prstGeom>
          <a:noFill/>
        </p:spPr>
        <p:txBody>
          <a:bodyPr wrap="square" rtlCol="0" anchor="ctr" anchorCtr="0">
            <a:spAutoFit/>
          </a:bodyPr>
          <a:lstStyle/>
          <a:p>
            <a:pPr algn="r"/>
            <a:r>
              <a:rPr lang="en-US" sz="10000" b="1" dirty="0">
                <a:solidFill>
                  <a:schemeClr val="accent1"/>
                </a:solidFill>
                <a:latin typeface="Bebas Neue" panose="020B0506020202020201" pitchFamily="34" charset="0"/>
              </a:rPr>
              <a:t>1</a:t>
            </a:r>
          </a:p>
        </p:txBody>
      </p:sp>
      <p:sp>
        <p:nvSpPr>
          <p:cNvPr id="23" name="Textfeld 37">
            <a:extLst>
              <a:ext uri="{FF2B5EF4-FFF2-40B4-BE49-F238E27FC236}">
                <a16:creationId xmlns:a16="http://schemas.microsoft.com/office/drawing/2014/main" id="{0AEF8DED-16A6-FBEE-1C7A-FCAE10AD8EF6}"/>
              </a:ext>
            </a:extLst>
          </p:cNvPr>
          <p:cNvSpPr txBox="1"/>
          <p:nvPr/>
        </p:nvSpPr>
        <p:spPr bwMode="gray">
          <a:xfrm>
            <a:off x="792959" y="2774698"/>
            <a:ext cx="2435860" cy="400110"/>
          </a:xfrm>
          <a:prstGeom prst="rect">
            <a:avLst/>
          </a:prstGeom>
          <a:noFill/>
        </p:spPr>
        <p:txBody>
          <a:bodyPr wrap="none" rtlCol="0" anchor="ctr" anchorCtr="0">
            <a:spAutoFit/>
          </a:bodyPr>
          <a:lstStyle/>
          <a:p>
            <a:r>
              <a:rPr lang="en-US" sz="2000" dirty="0">
                <a:solidFill>
                  <a:schemeClr val="bg1">
                    <a:lumMod val="65000"/>
                  </a:schemeClr>
                </a:solidFill>
              </a:rPr>
              <a:t>GENERAL QUESTIONS</a:t>
            </a:r>
          </a:p>
        </p:txBody>
      </p:sp>
      <p:sp>
        <p:nvSpPr>
          <p:cNvPr id="25" name="Rechteck 38">
            <a:extLst>
              <a:ext uri="{FF2B5EF4-FFF2-40B4-BE49-F238E27FC236}">
                <a16:creationId xmlns:a16="http://schemas.microsoft.com/office/drawing/2014/main" id="{32B7CF16-C8A4-2740-E876-3873F2102537}"/>
              </a:ext>
            </a:extLst>
          </p:cNvPr>
          <p:cNvSpPr/>
          <p:nvPr/>
        </p:nvSpPr>
        <p:spPr bwMode="gray">
          <a:xfrm>
            <a:off x="745825" y="3298773"/>
            <a:ext cx="3001939" cy="2893100"/>
          </a:xfrm>
          <a:prstGeom prst="rect">
            <a:avLst/>
          </a:prstGeom>
        </p:spPr>
        <p:txBody>
          <a:bodyPr wrap="square">
            <a:spAutoFit/>
          </a:bodyPr>
          <a:lstStyle/>
          <a:p>
            <a:pPr marL="169863" indent="-169863">
              <a:spcBef>
                <a:spcPts val="0"/>
              </a:spcBef>
              <a:buFont typeface="Arial" panose="020B0604020202020204" pitchFamily="34" charset="0"/>
              <a:buChar char="•"/>
            </a:pPr>
            <a:r>
              <a:rPr lang="en-US" sz="1400" dirty="0"/>
              <a:t>Who else is chasing this?</a:t>
            </a:r>
          </a:p>
          <a:p>
            <a:pPr marL="169863" indent="-169863">
              <a:spcBef>
                <a:spcPts val="0"/>
              </a:spcBef>
              <a:buFont typeface="Arial" panose="020B0604020202020204" pitchFamily="34" charset="0"/>
              <a:buChar char="•"/>
            </a:pPr>
            <a:r>
              <a:rPr lang="en-US" sz="1400" dirty="0"/>
              <a:t>Why is the customer recompeting?</a:t>
            </a:r>
          </a:p>
          <a:p>
            <a:pPr marL="169863" indent="-169863">
              <a:spcBef>
                <a:spcPts val="0"/>
              </a:spcBef>
              <a:buFont typeface="Arial" panose="020B0604020202020204" pitchFamily="34" charset="0"/>
              <a:buChar char="•"/>
            </a:pPr>
            <a:r>
              <a:rPr lang="en-US" sz="1400" dirty="0"/>
              <a:t>What is the expected budget?</a:t>
            </a:r>
          </a:p>
          <a:p>
            <a:pPr marL="169863" indent="-169863">
              <a:spcBef>
                <a:spcPts val="0"/>
              </a:spcBef>
              <a:buFont typeface="Arial" panose="020B0604020202020204" pitchFamily="34" charset="0"/>
              <a:buChar char="•"/>
            </a:pPr>
            <a:r>
              <a:rPr lang="en-US" sz="1400" dirty="0"/>
              <a:t>Who are this customer’s most favored contractors?</a:t>
            </a:r>
          </a:p>
          <a:p>
            <a:pPr marL="169863" indent="-169863">
              <a:spcBef>
                <a:spcPts val="0"/>
              </a:spcBef>
              <a:buFont typeface="Arial" panose="020B0604020202020204" pitchFamily="34" charset="0"/>
              <a:buChar char="•"/>
            </a:pPr>
            <a:r>
              <a:rPr lang="en-US" sz="1400" dirty="0"/>
              <a:t>What did we learn if we competed the last time?</a:t>
            </a:r>
          </a:p>
          <a:p>
            <a:pPr marL="169863" indent="-169863">
              <a:spcBef>
                <a:spcPts val="0"/>
              </a:spcBef>
              <a:buFont typeface="Arial" panose="020B0604020202020204" pitchFamily="34" charset="0"/>
              <a:buChar char="•"/>
            </a:pPr>
            <a:r>
              <a:rPr lang="en-US" sz="1400" dirty="0"/>
              <a:t>What do our potential subs know?</a:t>
            </a:r>
          </a:p>
          <a:p>
            <a:pPr marL="169863" indent="-169863">
              <a:spcBef>
                <a:spcPts val="0"/>
              </a:spcBef>
              <a:buFont typeface="Arial" panose="020B0604020202020204" pitchFamily="34" charset="0"/>
              <a:buChar char="•"/>
            </a:pPr>
            <a:r>
              <a:rPr lang="en-US" sz="1400" dirty="0"/>
              <a:t>What do our employees know?</a:t>
            </a:r>
          </a:p>
          <a:p>
            <a:pPr marL="169863" indent="-169863">
              <a:spcBef>
                <a:spcPts val="0"/>
              </a:spcBef>
              <a:buFont typeface="Arial" panose="020B0604020202020204" pitchFamily="34" charset="0"/>
              <a:buChar char="•"/>
            </a:pPr>
            <a:r>
              <a:rPr lang="en-US" sz="1400" dirty="0"/>
              <a:t>Are there any industry, policy, or political shifts that favor you or competitors?</a:t>
            </a:r>
          </a:p>
          <a:p>
            <a:pPr marL="169863" indent="-169863">
              <a:spcBef>
                <a:spcPts val="0"/>
              </a:spcBef>
              <a:buFont typeface="Arial" panose="020B0604020202020204" pitchFamily="34" charset="0"/>
              <a:buChar char="•"/>
            </a:pPr>
            <a:r>
              <a:rPr lang="en-US" sz="1400" dirty="0"/>
              <a:t>What is our call plan and messages?</a:t>
            </a:r>
          </a:p>
        </p:txBody>
      </p:sp>
      <p:pic>
        <p:nvPicPr>
          <p:cNvPr id="26" name="Picture 2" descr="\\NAS\PresentationLoad\07 Produktion\3_CHARTS_UND_DIAGRAMME\1 JOBS ZUM BEARBEITEN\D2622_Creative-Listing-Layouts\material\iStock_000003731479Medium.jpg">
            <a:extLst>
              <a:ext uri="{FF2B5EF4-FFF2-40B4-BE49-F238E27FC236}">
                <a16:creationId xmlns:a16="http://schemas.microsoft.com/office/drawing/2014/main" id="{A43197DB-0731-C80E-B068-9DFD627304A7}"/>
              </a:ext>
            </a:extLst>
          </p:cNvPr>
          <p:cNvPicPr>
            <a:picLocks noChangeAspect="1" noChangeArrowheads="1"/>
          </p:cNvPicPr>
          <p:nvPr/>
        </p:nvPicPr>
        <p:blipFill>
          <a:blip r:embed="rId3" cstate="print">
            <a:clrChange>
              <a:clrFrom>
                <a:srgbClr val="FFFFFF"/>
              </a:clrFrom>
              <a:clrTo>
                <a:srgbClr val="FFFFFF">
                  <a:alpha val="0"/>
                </a:srgbClr>
              </a:clrTo>
            </a:clrChange>
            <a:lum bright="10000"/>
          </a:blip>
          <a:srcRect l="28617" t="1456" r="42890" b="4308"/>
          <a:stretch>
            <a:fillRect/>
          </a:stretch>
        </p:blipFill>
        <p:spPr bwMode="gray">
          <a:xfrm flipV="1">
            <a:off x="4225332" y="1885687"/>
            <a:ext cx="3735732" cy="4365507"/>
          </a:xfrm>
          <a:prstGeom prst="rect">
            <a:avLst/>
          </a:prstGeom>
          <a:noFill/>
          <a:effectLst>
            <a:outerShdw blurRad="50800" dist="12700" dir="5400000" algn="t" rotWithShape="0">
              <a:prstClr val="black">
                <a:alpha val="37000"/>
              </a:prstClr>
            </a:outerShdw>
          </a:effectLst>
        </p:spPr>
      </p:pic>
      <p:cxnSp>
        <p:nvCxnSpPr>
          <p:cNvPr id="28" name="Gerade Verbindung 29">
            <a:extLst>
              <a:ext uri="{FF2B5EF4-FFF2-40B4-BE49-F238E27FC236}">
                <a16:creationId xmlns:a16="http://schemas.microsoft.com/office/drawing/2014/main" id="{9687FA40-83BD-7A3B-1469-B21F6DB9FD6B}"/>
              </a:ext>
            </a:extLst>
          </p:cNvPr>
          <p:cNvCxnSpPr/>
          <p:nvPr/>
        </p:nvCxnSpPr>
        <p:spPr bwMode="gray">
          <a:xfrm>
            <a:off x="4550096" y="3288127"/>
            <a:ext cx="2956371" cy="0"/>
          </a:xfrm>
          <a:prstGeom prst="line">
            <a:avLst/>
          </a:prstGeom>
          <a:ln w="1270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8836DD9F-FC08-BF64-65B2-F69F55763721}"/>
              </a:ext>
            </a:extLst>
          </p:cNvPr>
          <p:cNvSpPr txBox="1"/>
          <p:nvPr/>
        </p:nvSpPr>
        <p:spPr bwMode="gray">
          <a:xfrm>
            <a:off x="7011601" y="1821634"/>
            <a:ext cx="683438" cy="1631216"/>
          </a:xfrm>
          <a:prstGeom prst="rect">
            <a:avLst/>
          </a:prstGeom>
          <a:noFill/>
        </p:spPr>
        <p:txBody>
          <a:bodyPr wrap="square" rtlCol="0" anchor="ctr" anchorCtr="0">
            <a:spAutoFit/>
          </a:bodyPr>
          <a:lstStyle/>
          <a:p>
            <a:pPr algn="r"/>
            <a:r>
              <a:rPr lang="en-US" sz="10000" b="1" dirty="0">
                <a:solidFill>
                  <a:schemeClr val="accent1">
                    <a:lumMod val="60000"/>
                    <a:lumOff val="40000"/>
                  </a:schemeClr>
                </a:solidFill>
                <a:latin typeface="Bebas Neue" panose="020B0506020202020201" pitchFamily="34" charset="0"/>
              </a:rPr>
              <a:t>2</a:t>
            </a:r>
          </a:p>
        </p:txBody>
      </p:sp>
      <p:sp>
        <p:nvSpPr>
          <p:cNvPr id="33" name="Textfeld 31">
            <a:extLst>
              <a:ext uri="{FF2B5EF4-FFF2-40B4-BE49-F238E27FC236}">
                <a16:creationId xmlns:a16="http://schemas.microsoft.com/office/drawing/2014/main" id="{9F912B60-1AB5-5AAA-38BD-C78F601D72BC}"/>
              </a:ext>
            </a:extLst>
          </p:cNvPr>
          <p:cNvSpPr txBox="1"/>
          <p:nvPr/>
        </p:nvSpPr>
        <p:spPr bwMode="gray">
          <a:xfrm>
            <a:off x="4559457" y="2774698"/>
            <a:ext cx="2670924" cy="400110"/>
          </a:xfrm>
          <a:prstGeom prst="rect">
            <a:avLst/>
          </a:prstGeom>
          <a:noFill/>
        </p:spPr>
        <p:txBody>
          <a:bodyPr wrap="none" rtlCol="0" anchor="ctr" anchorCtr="0">
            <a:spAutoFit/>
          </a:bodyPr>
          <a:lstStyle/>
          <a:p>
            <a:r>
              <a:rPr lang="en-US" sz="2000" dirty="0">
                <a:solidFill>
                  <a:schemeClr val="bg1">
                    <a:lumMod val="65000"/>
                  </a:schemeClr>
                </a:solidFill>
              </a:rPr>
              <a:t>INCUMBENT (DEFENDS)</a:t>
            </a:r>
          </a:p>
        </p:txBody>
      </p:sp>
      <p:sp>
        <p:nvSpPr>
          <p:cNvPr id="34" name="Rechteck 32">
            <a:extLst>
              <a:ext uri="{FF2B5EF4-FFF2-40B4-BE49-F238E27FC236}">
                <a16:creationId xmlns:a16="http://schemas.microsoft.com/office/drawing/2014/main" id="{CC3A8A7E-E68A-6E2B-E9AB-8F4E5FE17EAC}"/>
              </a:ext>
            </a:extLst>
          </p:cNvPr>
          <p:cNvSpPr/>
          <p:nvPr/>
        </p:nvSpPr>
        <p:spPr bwMode="gray">
          <a:xfrm>
            <a:off x="4559457" y="3304156"/>
            <a:ext cx="3135582" cy="2893100"/>
          </a:xfrm>
          <a:prstGeom prst="rect">
            <a:avLst/>
          </a:prstGeom>
        </p:spPr>
        <p:txBody>
          <a:bodyPr wrap="square">
            <a:spAutoFit/>
          </a:bodyPr>
          <a:lstStyle/>
          <a:p>
            <a:pPr marL="169863" indent="-169863">
              <a:buFont typeface="Arial" panose="020B0604020202020204" pitchFamily="34" charset="0"/>
              <a:buChar char="•"/>
            </a:pPr>
            <a:r>
              <a:rPr lang="en-US" sz="1400" dirty="0"/>
              <a:t>What is our current performance?</a:t>
            </a:r>
          </a:p>
          <a:p>
            <a:pPr marL="169863" indent="-169863">
              <a:buFont typeface="Arial" panose="020B0604020202020204" pitchFamily="34" charset="0"/>
              <a:buChar char="•"/>
            </a:pPr>
            <a:r>
              <a:rPr lang="en-US" sz="1400" dirty="0"/>
              <a:t>How will the competition drive the price and tech evaluation?</a:t>
            </a:r>
          </a:p>
          <a:p>
            <a:pPr marL="169863" indent="-169863">
              <a:buFont typeface="Arial" panose="020B0604020202020204" pitchFamily="34" charset="0"/>
              <a:buChar char="•"/>
            </a:pPr>
            <a:r>
              <a:rPr lang="en-US" sz="1400" dirty="0"/>
              <a:t>How do we introduce competitive solutions early?</a:t>
            </a:r>
          </a:p>
          <a:p>
            <a:pPr marL="169863" indent="-169863">
              <a:buFont typeface="Arial" panose="020B0604020202020204" pitchFamily="34" charset="0"/>
              <a:buChar char="•"/>
            </a:pPr>
            <a:r>
              <a:rPr lang="en-US" sz="1400" dirty="0"/>
              <a:t>Which part of the Customer solution must we protect from changing?</a:t>
            </a:r>
          </a:p>
          <a:p>
            <a:pPr marL="169863" indent="-169863">
              <a:buFont typeface="Arial" panose="020B0604020202020204" pitchFamily="34" charset="0"/>
              <a:buChar char="•"/>
            </a:pPr>
            <a:r>
              <a:rPr lang="en-US" sz="1400" dirty="0"/>
              <a:t>How do we protect information?</a:t>
            </a:r>
          </a:p>
          <a:p>
            <a:pPr marL="169863" indent="-169863">
              <a:buFont typeface="Arial" panose="020B0604020202020204" pitchFamily="34" charset="0"/>
              <a:buChar char="•"/>
            </a:pPr>
            <a:r>
              <a:rPr lang="en-US" sz="1400" dirty="0"/>
              <a:t>How can we best influence the RFP?</a:t>
            </a:r>
          </a:p>
          <a:p>
            <a:pPr marL="169863" indent="-169863">
              <a:buFont typeface="Arial" panose="020B0604020202020204" pitchFamily="34" charset="0"/>
              <a:buChar char="•"/>
            </a:pPr>
            <a:r>
              <a:rPr lang="en-US" sz="1400" dirty="0"/>
              <a:t>What are the risks of changing contractors?</a:t>
            </a:r>
          </a:p>
          <a:p>
            <a:pPr marL="169863" indent="-169863">
              <a:buFont typeface="Arial" panose="020B0604020202020204" pitchFamily="34" charset="0"/>
              <a:buChar char="•"/>
            </a:pPr>
            <a:r>
              <a:rPr lang="en-US" sz="1400" dirty="0"/>
              <a:t>How do we defend our workforce from being poached?</a:t>
            </a:r>
          </a:p>
        </p:txBody>
      </p:sp>
      <p:pic>
        <p:nvPicPr>
          <p:cNvPr id="36" name="Picture 2" descr="\\NAS\PresentationLoad\07 Produktion\3_CHARTS_UND_DIAGRAMME\1 JOBS ZUM BEARBEITEN\D2622_Creative-Listing-Layouts\material\iStock_000003731479Medium.jpg">
            <a:extLst>
              <a:ext uri="{FF2B5EF4-FFF2-40B4-BE49-F238E27FC236}">
                <a16:creationId xmlns:a16="http://schemas.microsoft.com/office/drawing/2014/main" id="{1FD39074-BD39-14C4-86E3-DAAD9C639E9F}"/>
              </a:ext>
            </a:extLst>
          </p:cNvPr>
          <p:cNvPicPr>
            <a:picLocks noChangeAspect="1" noChangeArrowheads="1"/>
          </p:cNvPicPr>
          <p:nvPr/>
        </p:nvPicPr>
        <p:blipFill>
          <a:blip r:embed="rId3" cstate="print">
            <a:clrChange>
              <a:clrFrom>
                <a:srgbClr val="FFFFFF"/>
              </a:clrFrom>
              <a:clrTo>
                <a:srgbClr val="FFFFFF">
                  <a:alpha val="0"/>
                </a:srgbClr>
              </a:clrTo>
            </a:clrChange>
            <a:lum bright="10000"/>
          </a:blip>
          <a:srcRect l="28617" t="1456" r="42890" b="4308"/>
          <a:stretch>
            <a:fillRect/>
          </a:stretch>
        </p:blipFill>
        <p:spPr bwMode="gray">
          <a:xfrm flipH="1">
            <a:off x="8000323" y="1867856"/>
            <a:ext cx="3735732" cy="4365507"/>
          </a:xfrm>
          <a:prstGeom prst="rect">
            <a:avLst/>
          </a:prstGeom>
          <a:noFill/>
          <a:effectLst>
            <a:outerShdw blurRad="50800" dist="12700" dir="5400000" algn="t" rotWithShape="0">
              <a:prstClr val="black">
                <a:alpha val="37000"/>
              </a:prstClr>
            </a:outerShdw>
          </a:effectLst>
        </p:spPr>
      </p:pic>
      <p:cxnSp>
        <p:nvCxnSpPr>
          <p:cNvPr id="37" name="Gerade Verbindung 24">
            <a:extLst>
              <a:ext uri="{FF2B5EF4-FFF2-40B4-BE49-F238E27FC236}">
                <a16:creationId xmlns:a16="http://schemas.microsoft.com/office/drawing/2014/main" id="{08FB093E-C1CD-A536-9052-24AC5F5E2A16}"/>
              </a:ext>
            </a:extLst>
          </p:cNvPr>
          <p:cNvCxnSpPr/>
          <p:nvPr/>
        </p:nvCxnSpPr>
        <p:spPr bwMode="gray">
          <a:xfrm>
            <a:off x="8392983" y="3288127"/>
            <a:ext cx="2956371" cy="0"/>
          </a:xfrm>
          <a:prstGeom prst="line">
            <a:avLst/>
          </a:prstGeom>
          <a:ln w="1270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9" name="Textfeld 25">
            <a:extLst>
              <a:ext uri="{FF2B5EF4-FFF2-40B4-BE49-F238E27FC236}">
                <a16:creationId xmlns:a16="http://schemas.microsoft.com/office/drawing/2014/main" id="{E8AB99D5-9FF4-FCAF-2BEB-78E4F0DA304C}"/>
              </a:ext>
            </a:extLst>
          </p:cNvPr>
          <p:cNvSpPr txBox="1"/>
          <p:nvPr/>
        </p:nvSpPr>
        <p:spPr bwMode="gray">
          <a:xfrm>
            <a:off x="10878384" y="1821634"/>
            <a:ext cx="683438" cy="1631216"/>
          </a:xfrm>
          <a:prstGeom prst="rect">
            <a:avLst/>
          </a:prstGeom>
          <a:noFill/>
        </p:spPr>
        <p:txBody>
          <a:bodyPr wrap="square" rtlCol="0" anchor="ctr" anchorCtr="0">
            <a:spAutoFit/>
          </a:bodyPr>
          <a:lstStyle/>
          <a:p>
            <a:pPr algn="r"/>
            <a:r>
              <a:rPr lang="en-US" sz="10000" b="1" dirty="0">
                <a:solidFill>
                  <a:schemeClr val="accent1">
                    <a:lumMod val="40000"/>
                    <a:lumOff val="60000"/>
                  </a:schemeClr>
                </a:solidFill>
                <a:latin typeface="Bebas Neue" panose="020B0506020202020201" pitchFamily="34" charset="0"/>
              </a:rPr>
              <a:t>3</a:t>
            </a:r>
          </a:p>
        </p:txBody>
      </p:sp>
      <p:sp>
        <p:nvSpPr>
          <p:cNvPr id="40" name="Textfeld 26">
            <a:extLst>
              <a:ext uri="{FF2B5EF4-FFF2-40B4-BE49-F238E27FC236}">
                <a16:creationId xmlns:a16="http://schemas.microsoft.com/office/drawing/2014/main" id="{15A30D7A-69C0-9835-2078-ECBCBEF4D430}"/>
              </a:ext>
            </a:extLst>
          </p:cNvPr>
          <p:cNvSpPr txBox="1"/>
          <p:nvPr/>
        </p:nvSpPr>
        <p:spPr bwMode="gray">
          <a:xfrm>
            <a:off x="8514435" y="2774698"/>
            <a:ext cx="2597954" cy="400110"/>
          </a:xfrm>
          <a:prstGeom prst="rect">
            <a:avLst/>
          </a:prstGeom>
          <a:noFill/>
        </p:spPr>
        <p:txBody>
          <a:bodyPr wrap="none" rtlCol="0" anchor="ctr" anchorCtr="0">
            <a:spAutoFit/>
          </a:bodyPr>
          <a:lstStyle/>
          <a:p>
            <a:r>
              <a:rPr lang="en-US" sz="2000" dirty="0">
                <a:solidFill>
                  <a:schemeClr val="bg1">
                    <a:lumMod val="65000"/>
                  </a:schemeClr>
                </a:solidFill>
              </a:rPr>
              <a:t>NEWCOMER (ATTACKS)</a:t>
            </a:r>
          </a:p>
        </p:txBody>
      </p:sp>
      <p:sp>
        <p:nvSpPr>
          <p:cNvPr id="41" name="Rechteck 27">
            <a:extLst>
              <a:ext uri="{FF2B5EF4-FFF2-40B4-BE49-F238E27FC236}">
                <a16:creationId xmlns:a16="http://schemas.microsoft.com/office/drawing/2014/main" id="{26AA0978-DDAB-7BA7-93FA-5070A156F7D3}"/>
              </a:ext>
            </a:extLst>
          </p:cNvPr>
          <p:cNvSpPr/>
          <p:nvPr/>
        </p:nvSpPr>
        <p:spPr bwMode="gray">
          <a:xfrm>
            <a:off x="8392983" y="3298171"/>
            <a:ext cx="3168839" cy="2893100"/>
          </a:xfrm>
          <a:prstGeom prst="rect">
            <a:avLst/>
          </a:prstGeom>
        </p:spPr>
        <p:txBody>
          <a:bodyPr wrap="square">
            <a:spAutoFit/>
          </a:bodyPr>
          <a:lstStyle/>
          <a:p>
            <a:pPr marL="169863" indent="-169863">
              <a:spcBef>
                <a:spcPts val="0"/>
              </a:spcBef>
              <a:buFont typeface="Arial" panose="020B0604020202020204" pitchFamily="34" charset="0"/>
              <a:buChar char="•"/>
            </a:pPr>
            <a:r>
              <a:rPr lang="en-US" sz="1400" dirty="0"/>
              <a:t>Who is the incumbent?</a:t>
            </a:r>
          </a:p>
          <a:p>
            <a:pPr marL="169863" indent="-169863">
              <a:spcBef>
                <a:spcPts val="0"/>
              </a:spcBef>
              <a:buFont typeface="Arial" panose="020B0604020202020204" pitchFamily="34" charset="0"/>
              <a:buChar char="•"/>
            </a:pPr>
            <a:r>
              <a:rPr lang="en-US" sz="1400" dirty="0"/>
              <a:t>How is their performance?</a:t>
            </a:r>
          </a:p>
          <a:p>
            <a:pPr marL="169863" indent="-169863">
              <a:spcBef>
                <a:spcPts val="0"/>
              </a:spcBef>
              <a:buFont typeface="Arial" panose="020B0604020202020204" pitchFamily="34" charset="0"/>
              <a:buChar char="•"/>
            </a:pPr>
            <a:r>
              <a:rPr lang="en-US" sz="1400" dirty="0"/>
              <a:t>What can we change in how the incumbent does their work?</a:t>
            </a:r>
          </a:p>
          <a:p>
            <a:pPr marL="169863" indent="-169863">
              <a:spcBef>
                <a:spcPts val="0"/>
              </a:spcBef>
              <a:buFont typeface="Arial" panose="020B0604020202020204" pitchFamily="34" charset="0"/>
              <a:buChar char="•"/>
            </a:pPr>
            <a:r>
              <a:rPr lang="en-US" sz="1400" dirty="0"/>
              <a:t>Where can we level the playing field?</a:t>
            </a:r>
          </a:p>
          <a:p>
            <a:pPr marL="169863" indent="-169863">
              <a:spcBef>
                <a:spcPts val="0"/>
              </a:spcBef>
              <a:buFont typeface="Arial" panose="020B0604020202020204" pitchFamily="34" charset="0"/>
              <a:buChar char="•"/>
            </a:pPr>
            <a:r>
              <a:rPr lang="en-US" sz="1400" dirty="0"/>
              <a:t>What employees can we talk to and/or (contingent) hire away?</a:t>
            </a:r>
          </a:p>
          <a:p>
            <a:pPr marL="169863" indent="-169863">
              <a:spcBef>
                <a:spcPts val="0"/>
              </a:spcBef>
              <a:buFont typeface="Arial" panose="020B0604020202020204" pitchFamily="34" charset="0"/>
              <a:buChar char="•"/>
            </a:pPr>
            <a:r>
              <a:rPr lang="en-US" sz="1400" dirty="0"/>
              <a:t>What unique solution options are available?</a:t>
            </a:r>
          </a:p>
          <a:p>
            <a:pPr marL="169863" indent="-169863">
              <a:spcBef>
                <a:spcPts val="0"/>
              </a:spcBef>
              <a:buFont typeface="Arial" panose="020B0604020202020204" pitchFamily="34" charset="0"/>
              <a:buChar char="•"/>
            </a:pPr>
            <a:r>
              <a:rPr lang="en-US" sz="1400" dirty="0"/>
              <a:t>Has this offering become commoditized and can be standardized, automated, productized, or done with more junior staff?</a:t>
            </a:r>
          </a:p>
        </p:txBody>
      </p:sp>
    </p:spTree>
    <p:extLst>
      <p:ext uri="{BB962C8B-B14F-4D97-AF65-F5344CB8AC3E}">
        <p14:creationId xmlns:p14="http://schemas.microsoft.com/office/powerpoint/2010/main" val="376072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5">
                                            <p:txEl>
                                              <p:pRg st="0" end="0"/>
                                            </p:txEl>
                                          </p:spTgt>
                                        </p:tgtEl>
                                        <p:attrNameLst>
                                          <p:attrName>style.visibility</p:attrName>
                                        </p:attrNameLst>
                                      </p:cBhvr>
                                      <p:to>
                                        <p:strVal val="visible"/>
                                      </p:to>
                                    </p:set>
                                    <p:animEffect transition="in" filter="fade">
                                      <p:cBhvr>
                                        <p:cTn id="29" dur="1000"/>
                                        <p:tgtEl>
                                          <p:spTgt spid="25">
                                            <p:txEl>
                                              <p:pRg st="0" end="0"/>
                                            </p:txEl>
                                          </p:spTgt>
                                        </p:tgtEl>
                                      </p:cBhvr>
                                    </p:animEffect>
                                    <p:anim calcmode="lin" valueType="num">
                                      <p:cBhvr>
                                        <p:cTn id="30"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5">
                                            <p:txEl>
                                              <p:pRg st="1" end="1"/>
                                            </p:txEl>
                                          </p:spTgt>
                                        </p:tgtEl>
                                        <p:attrNameLst>
                                          <p:attrName>style.visibility</p:attrName>
                                        </p:attrNameLst>
                                      </p:cBhvr>
                                      <p:to>
                                        <p:strVal val="visible"/>
                                      </p:to>
                                    </p:set>
                                    <p:animEffect transition="in" filter="fade">
                                      <p:cBhvr>
                                        <p:cTn id="36" dur="1000"/>
                                        <p:tgtEl>
                                          <p:spTgt spid="25">
                                            <p:txEl>
                                              <p:pRg st="1" end="1"/>
                                            </p:txEl>
                                          </p:spTgt>
                                        </p:tgtEl>
                                      </p:cBhvr>
                                    </p:animEffect>
                                    <p:anim calcmode="lin" valueType="num">
                                      <p:cBhvr>
                                        <p:cTn id="37"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xEl>
                                              <p:pRg st="2" end="2"/>
                                            </p:txEl>
                                          </p:spTgt>
                                        </p:tgtEl>
                                        <p:attrNameLst>
                                          <p:attrName>style.visibility</p:attrName>
                                        </p:attrNameLst>
                                      </p:cBhvr>
                                      <p:to>
                                        <p:strVal val="visible"/>
                                      </p:to>
                                    </p:set>
                                    <p:animEffect transition="in" filter="fade">
                                      <p:cBhvr>
                                        <p:cTn id="43" dur="1000"/>
                                        <p:tgtEl>
                                          <p:spTgt spid="25">
                                            <p:txEl>
                                              <p:pRg st="2" end="2"/>
                                            </p:txEl>
                                          </p:spTgt>
                                        </p:tgtEl>
                                      </p:cBhvr>
                                    </p:animEffect>
                                    <p:anim calcmode="lin" valueType="num">
                                      <p:cBhvr>
                                        <p:cTn id="44" dur="1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2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5">
                                            <p:txEl>
                                              <p:pRg st="3" end="3"/>
                                            </p:txEl>
                                          </p:spTgt>
                                        </p:tgtEl>
                                        <p:attrNameLst>
                                          <p:attrName>style.visibility</p:attrName>
                                        </p:attrNameLst>
                                      </p:cBhvr>
                                      <p:to>
                                        <p:strVal val="visible"/>
                                      </p:to>
                                    </p:set>
                                    <p:animEffect transition="in" filter="fade">
                                      <p:cBhvr>
                                        <p:cTn id="50" dur="1000"/>
                                        <p:tgtEl>
                                          <p:spTgt spid="25">
                                            <p:txEl>
                                              <p:pRg st="3" end="3"/>
                                            </p:txEl>
                                          </p:spTgt>
                                        </p:tgtEl>
                                      </p:cBhvr>
                                    </p:animEffect>
                                    <p:anim calcmode="lin" valueType="num">
                                      <p:cBhvr>
                                        <p:cTn id="51" dur="1000" fill="hold"/>
                                        <p:tgtEl>
                                          <p:spTgt spid="25">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2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5">
                                            <p:txEl>
                                              <p:pRg st="4" end="4"/>
                                            </p:txEl>
                                          </p:spTgt>
                                        </p:tgtEl>
                                        <p:attrNameLst>
                                          <p:attrName>style.visibility</p:attrName>
                                        </p:attrNameLst>
                                      </p:cBhvr>
                                      <p:to>
                                        <p:strVal val="visible"/>
                                      </p:to>
                                    </p:set>
                                    <p:animEffect transition="in" filter="fade">
                                      <p:cBhvr>
                                        <p:cTn id="57" dur="1000"/>
                                        <p:tgtEl>
                                          <p:spTgt spid="25">
                                            <p:txEl>
                                              <p:pRg st="4" end="4"/>
                                            </p:txEl>
                                          </p:spTgt>
                                        </p:tgtEl>
                                      </p:cBhvr>
                                    </p:animEffect>
                                    <p:anim calcmode="lin" valueType="num">
                                      <p:cBhvr>
                                        <p:cTn id="58" dur="1000" fill="hold"/>
                                        <p:tgtEl>
                                          <p:spTgt spid="25">
                                            <p:txEl>
                                              <p:pRg st="4" end="4"/>
                                            </p:txEl>
                                          </p:spTgt>
                                        </p:tgtEl>
                                        <p:attrNameLst>
                                          <p:attrName>ppt_x</p:attrName>
                                        </p:attrNameLst>
                                      </p:cBhvr>
                                      <p:tavLst>
                                        <p:tav tm="0">
                                          <p:val>
                                            <p:strVal val="#ppt_x"/>
                                          </p:val>
                                        </p:tav>
                                        <p:tav tm="100000">
                                          <p:val>
                                            <p:strVal val="#ppt_x"/>
                                          </p:val>
                                        </p:tav>
                                      </p:tavLst>
                                    </p:anim>
                                    <p:anim calcmode="lin" valueType="num">
                                      <p:cBhvr>
                                        <p:cTn id="59" dur="1000" fill="hold"/>
                                        <p:tgtEl>
                                          <p:spTgt spid="2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5">
                                            <p:txEl>
                                              <p:pRg st="5" end="5"/>
                                            </p:txEl>
                                          </p:spTgt>
                                        </p:tgtEl>
                                        <p:attrNameLst>
                                          <p:attrName>style.visibility</p:attrName>
                                        </p:attrNameLst>
                                      </p:cBhvr>
                                      <p:to>
                                        <p:strVal val="visible"/>
                                      </p:to>
                                    </p:set>
                                    <p:animEffect transition="in" filter="fade">
                                      <p:cBhvr>
                                        <p:cTn id="64" dur="1000"/>
                                        <p:tgtEl>
                                          <p:spTgt spid="25">
                                            <p:txEl>
                                              <p:pRg st="5" end="5"/>
                                            </p:txEl>
                                          </p:spTgt>
                                        </p:tgtEl>
                                      </p:cBhvr>
                                    </p:animEffect>
                                    <p:anim calcmode="lin" valueType="num">
                                      <p:cBhvr>
                                        <p:cTn id="65" dur="1000" fill="hold"/>
                                        <p:tgtEl>
                                          <p:spTgt spid="25">
                                            <p:txEl>
                                              <p:pRg st="5" end="5"/>
                                            </p:txEl>
                                          </p:spTgt>
                                        </p:tgtEl>
                                        <p:attrNameLst>
                                          <p:attrName>ppt_x</p:attrName>
                                        </p:attrNameLst>
                                      </p:cBhvr>
                                      <p:tavLst>
                                        <p:tav tm="0">
                                          <p:val>
                                            <p:strVal val="#ppt_x"/>
                                          </p:val>
                                        </p:tav>
                                        <p:tav tm="100000">
                                          <p:val>
                                            <p:strVal val="#ppt_x"/>
                                          </p:val>
                                        </p:tav>
                                      </p:tavLst>
                                    </p:anim>
                                    <p:anim calcmode="lin" valueType="num">
                                      <p:cBhvr>
                                        <p:cTn id="66" dur="1000" fill="hold"/>
                                        <p:tgtEl>
                                          <p:spTgt spid="2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5">
                                            <p:txEl>
                                              <p:pRg st="6" end="6"/>
                                            </p:txEl>
                                          </p:spTgt>
                                        </p:tgtEl>
                                        <p:attrNameLst>
                                          <p:attrName>style.visibility</p:attrName>
                                        </p:attrNameLst>
                                      </p:cBhvr>
                                      <p:to>
                                        <p:strVal val="visible"/>
                                      </p:to>
                                    </p:set>
                                    <p:animEffect transition="in" filter="fade">
                                      <p:cBhvr>
                                        <p:cTn id="71" dur="1000"/>
                                        <p:tgtEl>
                                          <p:spTgt spid="25">
                                            <p:txEl>
                                              <p:pRg st="6" end="6"/>
                                            </p:txEl>
                                          </p:spTgt>
                                        </p:tgtEl>
                                      </p:cBhvr>
                                    </p:animEffect>
                                    <p:anim calcmode="lin" valueType="num">
                                      <p:cBhvr>
                                        <p:cTn id="72" dur="1000" fill="hold"/>
                                        <p:tgtEl>
                                          <p:spTgt spid="25">
                                            <p:txEl>
                                              <p:pRg st="6" end="6"/>
                                            </p:txEl>
                                          </p:spTgt>
                                        </p:tgtEl>
                                        <p:attrNameLst>
                                          <p:attrName>ppt_x</p:attrName>
                                        </p:attrNameLst>
                                      </p:cBhvr>
                                      <p:tavLst>
                                        <p:tav tm="0">
                                          <p:val>
                                            <p:strVal val="#ppt_x"/>
                                          </p:val>
                                        </p:tav>
                                        <p:tav tm="100000">
                                          <p:val>
                                            <p:strVal val="#ppt_x"/>
                                          </p:val>
                                        </p:tav>
                                      </p:tavLst>
                                    </p:anim>
                                    <p:anim calcmode="lin" valueType="num">
                                      <p:cBhvr>
                                        <p:cTn id="73" dur="1000" fill="hold"/>
                                        <p:tgtEl>
                                          <p:spTgt spid="2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25">
                                            <p:txEl>
                                              <p:pRg st="7" end="7"/>
                                            </p:txEl>
                                          </p:spTgt>
                                        </p:tgtEl>
                                        <p:attrNameLst>
                                          <p:attrName>style.visibility</p:attrName>
                                        </p:attrNameLst>
                                      </p:cBhvr>
                                      <p:to>
                                        <p:strVal val="visible"/>
                                      </p:to>
                                    </p:set>
                                    <p:animEffect transition="in" filter="fade">
                                      <p:cBhvr>
                                        <p:cTn id="78" dur="1000"/>
                                        <p:tgtEl>
                                          <p:spTgt spid="25">
                                            <p:txEl>
                                              <p:pRg st="7" end="7"/>
                                            </p:txEl>
                                          </p:spTgt>
                                        </p:tgtEl>
                                      </p:cBhvr>
                                    </p:animEffect>
                                    <p:anim calcmode="lin" valueType="num">
                                      <p:cBhvr>
                                        <p:cTn id="79" dur="1000" fill="hold"/>
                                        <p:tgtEl>
                                          <p:spTgt spid="25">
                                            <p:txEl>
                                              <p:pRg st="7" end="7"/>
                                            </p:txEl>
                                          </p:spTgt>
                                        </p:tgtEl>
                                        <p:attrNameLst>
                                          <p:attrName>ppt_x</p:attrName>
                                        </p:attrNameLst>
                                      </p:cBhvr>
                                      <p:tavLst>
                                        <p:tav tm="0">
                                          <p:val>
                                            <p:strVal val="#ppt_x"/>
                                          </p:val>
                                        </p:tav>
                                        <p:tav tm="100000">
                                          <p:val>
                                            <p:strVal val="#ppt_x"/>
                                          </p:val>
                                        </p:tav>
                                      </p:tavLst>
                                    </p:anim>
                                    <p:anim calcmode="lin" valueType="num">
                                      <p:cBhvr>
                                        <p:cTn id="80" dur="1000" fill="hold"/>
                                        <p:tgtEl>
                                          <p:spTgt spid="2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25">
                                            <p:txEl>
                                              <p:pRg st="8" end="8"/>
                                            </p:txEl>
                                          </p:spTgt>
                                        </p:tgtEl>
                                        <p:attrNameLst>
                                          <p:attrName>style.visibility</p:attrName>
                                        </p:attrNameLst>
                                      </p:cBhvr>
                                      <p:to>
                                        <p:strVal val="visible"/>
                                      </p:to>
                                    </p:set>
                                    <p:animEffect transition="in" filter="fade">
                                      <p:cBhvr>
                                        <p:cTn id="85" dur="1000"/>
                                        <p:tgtEl>
                                          <p:spTgt spid="25">
                                            <p:txEl>
                                              <p:pRg st="8" end="8"/>
                                            </p:txEl>
                                          </p:spTgt>
                                        </p:tgtEl>
                                      </p:cBhvr>
                                    </p:animEffect>
                                    <p:anim calcmode="lin" valueType="num">
                                      <p:cBhvr>
                                        <p:cTn id="86" dur="1000" fill="hold"/>
                                        <p:tgtEl>
                                          <p:spTgt spid="25">
                                            <p:txEl>
                                              <p:pRg st="8" end="8"/>
                                            </p:txEl>
                                          </p:spTgt>
                                        </p:tgtEl>
                                        <p:attrNameLst>
                                          <p:attrName>ppt_x</p:attrName>
                                        </p:attrNameLst>
                                      </p:cBhvr>
                                      <p:tavLst>
                                        <p:tav tm="0">
                                          <p:val>
                                            <p:strVal val="#ppt_x"/>
                                          </p:val>
                                        </p:tav>
                                        <p:tav tm="100000">
                                          <p:val>
                                            <p:strVal val="#ppt_x"/>
                                          </p:val>
                                        </p:tav>
                                      </p:tavLst>
                                    </p:anim>
                                    <p:anim calcmode="lin" valueType="num">
                                      <p:cBhvr>
                                        <p:cTn id="87" dur="1000" fill="hold"/>
                                        <p:tgtEl>
                                          <p:spTgt spid="2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1000"/>
                                        <p:tgtEl>
                                          <p:spTgt spid="26"/>
                                        </p:tgtEl>
                                      </p:cBhvr>
                                    </p:animEffect>
                                    <p:anim calcmode="lin" valueType="num">
                                      <p:cBhvr>
                                        <p:cTn id="93" dur="1000" fill="hold"/>
                                        <p:tgtEl>
                                          <p:spTgt spid="26"/>
                                        </p:tgtEl>
                                        <p:attrNameLst>
                                          <p:attrName>ppt_x</p:attrName>
                                        </p:attrNameLst>
                                      </p:cBhvr>
                                      <p:tavLst>
                                        <p:tav tm="0">
                                          <p:val>
                                            <p:strVal val="#ppt_x"/>
                                          </p:val>
                                        </p:tav>
                                        <p:tav tm="100000">
                                          <p:val>
                                            <p:strVal val="#ppt_x"/>
                                          </p:val>
                                        </p:tav>
                                      </p:tavLst>
                                    </p:anim>
                                    <p:anim calcmode="lin" valueType="num">
                                      <p:cBhvr>
                                        <p:cTn id="94" dur="1000" fill="hold"/>
                                        <p:tgtEl>
                                          <p:spTgt spid="26"/>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1000"/>
                                        <p:tgtEl>
                                          <p:spTgt spid="28"/>
                                        </p:tgtEl>
                                      </p:cBhvr>
                                    </p:animEffect>
                                    <p:anim calcmode="lin" valueType="num">
                                      <p:cBhvr>
                                        <p:cTn id="98" dur="1000" fill="hold"/>
                                        <p:tgtEl>
                                          <p:spTgt spid="28"/>
                                        </p:tgtEl>
                                        <p:attrNameLst>
                                          <p:attrName>ppt_x</p:attrName>
                                        </p:attrNameLst>
                                      </p:cBhvr>
                                      <p:tavLst>
                                        <p:tav tm="0">
                                          <p:val>
                                            <p:strVal val="#ppt_x"/>
                                          </p:val>
                                        </p:tav>
                                        <p:tav tm="100000">
                                          <p:val>
                                            <p:strVal val="#ppt_x"/>
                                          </p:val>
                                        </p:tav>
                                      </p:tavLst>
                                    </p:anim>
                                    <p:anim calcmode="lin" valueType="num">
                                      <p:cBhvr>
                                        <p:cTn id="99" dur="1000" fill="hold"/>
                                        <p:tgtEl>
                                          <p:spTgt spid="28"/>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fade">
                                      <p:cBhvr>
                                        <p:cTn id="102" dur="1000"/>
                                        <p:tgtEl>
                                          <p:spTgt spid="33"/>
                                        </p:tgtEl>
                                      </p:cBhvr>
                                    </p:animEffect>
                                    <p:anim calcmode="lin" valueType="num">
                                      <p:cBhvr>
                                        <p:cTn id="103" dur="1000" fill="hold"/>
                                        <p:tgtEl>
                                          <p:spTgt spid="33"/>
                                        </p:tgtEl>
                                        <p:attrNameLst>
                                          <p:attrName>ppt_x</p:attrName>
                                        </p:attrNameLst>
                                      </p:cBhvr>
                                      <p:tavLst>
                                        <p:tav tm="0">
                                          <p:val>
                                            <p:strVal val="#ppt_x"/>
                                          </p:val>
                                        </p:tav>
                                        <p:tav tm="100000">
                                          <p:val>
                                            <p:strVal val="#ppt_x"/>
                                          </p:val>
                                        </p:tav>
                                      </p:tavLst>
                                    </p:anim>
                                    <p:anim calcmode="lin" valueType="num">
                                      <p:cBhvr>
                                        <p:cTn id="104" dur="1000" fill="hold"/>
                                        <p:tgtEl>
                                          <p:spTgt spid="33"/>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fade">
                                      <p:cBhvr>
                                        <p:cTn id="107" dur="1000"/>
                                        <p:tgtEl>
                                          <p:spTgt spid="31"/>
                                        </p:tgtEl>
                                      </p:cBhvr>
                                    </p:animEffect>
                                    <p:anim calcmode="lin" valueType="num">
                                      <p:cBhvr>
                                        <p:cTn id="108" dur="1000" fill="hold"/>
                                        <p:tgtEl>
                                          <p:spTgt spid="31"/>
                                        </p:tgtEl>
                                        <p:attrNameLst>
                                          <p:attrName>ppt_x</p:attrName>
                                        </p:attrNameLst>
                                      </p:cBhvr>
                                      <p:tavLst>
                                        <p:tav tm="0">
                                          <p:val>
                                            <p:strVal val="#ppt_x"/>
                                          </p:val>
                                        </p:tav>
                                        <p:tav tm="100000">
                                          <p:val>
                                            <p:strVal val="#ppt_x"/>
                                          </p:val>
                                        </p:tav>
                                      </p:tavLst>
                                    </p:anim>
                                    <p:anim calcmode="lin" valueType="num">
                                      <p:cBhvr>
                                        <p:cTn id="10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nodeType="clickEffect">
                                  <p:stCondLst>
                                    <p:cond delay="0"/>
                                  </p:stCondLst>
                                  <p:childTnLst>
                                    <p:set>
                                      <p:cBhvr>
                                        <p:cTn id="113" dur="1" fill="hold">
                                          <p:stCondLst>
                                            <p:cond delay="0"/>
                                          </p:stCondLst>
                                        </p:cTn>
                                        <p:tgtEl>
                                          <p:spTgt spid="34">
                                            <p:txEl>
                                              <p:pRg st="0" end="0"/>
                                            </p:txEl>
                                          </p:spTgt>
                                        </p:tgtEl>
                                        <p:attrNameLst>
                                          <p:attrName>style.visibility</p:attrName>
                                        </p:attrNameLst>
                                      </p:cBhvr>
                                      <p:to>
                                        <p:strVal val="visible"/>
                                      </p:to>
                                    </p:set>
                                    <p:animEffect transition="in" filter="fade">
                                      <p:cBhvr>
                                        <p:cTn id="114" dur="1000"/>
                                        <p:tgtEl>
                                          <p:spTgt spid="34">
                                            <p:txEl>
                                              <p:pRg st="0" end="0"/>
                                            </p:txEl>
                                          </p:spTgt>
                                        </p:tgtEl>
                                      </p:cBhvr>
                                    </p:animEffect>
                                    <p:anim calcmode="lin" valueType="num">
                                      <p:cBhvr>
                                        <p:cTn id="115"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116"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nodeType="clickEffect">
                                  <p:stCondLst>
                                    <p:cond delay="0"/>
                                  </p:stCondLst>
                                  <p:childTnLst>
                                    <p:set>
                                      <p:cBhvr>
                                        <p:cTn id="120" dur="1" fill="hold">
                                          <p:stCondLst>
                                            <p:cond delay="0"/>
                                          </p:stCondLst>
                                        </p:cTn>
                                        <p:tgtEl>
                                          <p:spTgt spid="34">
                                            <p:txEl>
                                              <p:pRg st="1" end="1"/>
                                            </p:txEl>
                                          </p:spTgt>
                                        </p:tgtEl>
                                        <p:attrNameLst>
                                          <p:attrName>style.visibility</p:attrName>
                                        </p:attrNameLst>
                                      </p:cBhvr>
                                      <p:to>
                                        <p:strVal val="visible"/>
                                      </p:to>
                                    </p:set>
                                    <p:animEffect transition="in" filter="fade">
                                      <p:cBhvr>
                                        <p:cTn id="121" dur="1000"/>
                                        <p:tgtEl>
                                          <p:spTgt spid="34">
                                            <p:txEl>
                                              <p:pRg st="1" end="1"/>
                                            </p:txEl>
                                          </p:spTgt>
                                        </p:tgtEl>
                                      </p:cBhvr>
                                    </p:animEffect>
                                    <p:anim calcmode="lin" valueType="num">
                                      <p:cBhvr>
                                        <p:cTn id="122" dur="1000" fill="hold"/>
                                        <p:tgtEl>
                                          <p:spTgt spid="34">
                                            <p:txEl>
                                              <p:pRg st="1" end="1"/>
                                            </p:txEl>
                                          </p:spTgt>
                                        </p:tgtEl>
                                        <p:attrNameLst>
                                          <p:attrName>ppt_x</p:attrName>
                                        </p:attrNameLst>
                                      </p:cBhvr>
                                      <p:tavLst>
                                        <p:tav tm="0">
                                          <p:val>
                                            <p:strVal val="#ppt_x"/>
                                          </p:val>
                                        </p:tav>
                                        <p:tav tm="100000">
                                          <p:val>
                                            <p:strVal val="#ppt_x"/>
                                          </p:val>
                                        </p:tav>
                                      </p:tavLst>
                                    </p:anim>
                                    <p:anim calcmode="lin" valueType="num">
                                      <p:cBhvr>
                                        <p:cTn id="123" dur="1000" fill="hold"/>
                                        <p:tgtEl>
                                          <p:spTgt spid="3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nodeType="clickEffect">
                                  <p:stCondLst>
                                    <p:cond delay="0"/>
                                  </p:stCondLst>
                                  <p:childTnLst>
                                    <p:set>
                                      <p:cBhvr>
                                        <p:cTn id="127" dur="1" fill="hold">
                                          <p:stCondLst>
                                            <p:cond delay="0"/>
                                          </p:stCondLst>
                                        </p:cTn>
                                        <p:tgtEl>
                                          <p:spTgt spid="34">
                                            <p:txEl>
                                              <p:pRg st="2" end="2"/>
                                            </p:txEl>
                                          </p:spTgt>
                                        </p:tgtEl>
                                        <p:attrNameLst>
                                          <p:attrName>style.visibility</p:attrName>
                                        </p:attrNameLst>
                                      </p:cBhvr>
                                      <p:to>
                                        <p:strVal val="visible"/>
                                      </p:to>
                                    </p:set>
                                    <p:animEffect transition="in" filter="fade">
                                      <p:cBhvr>
                                        <p:cTn id="128" dur="1000"/>
                                        <p:tgtEl>
                                          <p:spTgt spid="34">
                                            <p:txEl>
                                              <p:pRg st="2" end="2"/>
                                            </p:txEl>
                                          </p:spTgt>
                                        </p:tgtEl>
                                      </p:cBhvr>
                                    </p:animEffect>
                                    <p:anim calcmode="lin" valueType="num">
                                      <p:cBhvr>
                                        <p:cTn id="129"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130"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nodeType="clickEffect">
                                  <p:stCondLst>
                                    <p:cond delay="0"/>
                                  </p:stCondLst>
                                  <p:childTnLst>
                                    <p:set>
                                      <p:cBhvr>
                                        <p:cTn id="134" dur="1" fill="hold">
                                          <p:stCondLst>
                                            <p:cond delay="0"/>
                                          </p:stCondLst>
                                        </p:cTn>
                                        <p:tgtEl>
                                          <p:spTgt spid="34">
                                            <p:txEl>
                                              <p:pRg st="3" end="3"/>
                                            </p:txEl>
                                          </p:spTgt>
                                        </p:tgtEl>
                                        <p:attrNameLst>
                                          <p:attrName>style.visibility</p:attrName>
                                        </p:attrNameLst>
                                      </p:cBhvr>
                                      <p:to>
                                        <p:strVal val="visible"/>
                                      </p:to>
                                    </p:set>
                                    <p:animEffect transition="in" filter="fade">
                                      <p:cBhvr>
                                        <p:cTn id="135" dur="1000"/>
                                        <p:tgtEl>
                                          <p:spTgt spid="34">
                                            <p:txEl>
                                              <p:pRg st="3" end="3"/>
                                            </p:txEl>
                                          </p:spTgt>
                                        </p:tgtEl>
                                      </p:cBhvr>
                                    </p:animEffect>
                                    <p:anim calcmode="lin" valueType="num">
                                      <p:cBhvr>
                                        <p:cTn id="136" dur="1000" fill="hold"/>
                                        <p:tgtEl>
                                          <p:spTgt spid="34">
                                            <p:txEl>
                                              <p:pRg st="3" end="3"/>
                                            </p:txEl>
                                          </p:spTgt>
                                        </p:tgtEl>
                                        <p:attrNameLst>
                                          <p:attrName>ppt_x</p:attrName>
                                        </p:attrNameLst>
                                      </p:cBhvr>
                                      <p:tavLst>
                                        <p:tav tm="0">
                                          <p:val>
                                            <p:strVal val="#ppt_x"/>
                                          </p:val>
                                        </p:tav>
                                        <p:tav tm="100000">
                                          <p:val>
                                            <p:strVal val="#ppt_x"/>
                                          </p:val>
                                        </p:tav>
                                      </p:tavLst>
                                    </p:anim>
                                    <p:anim calcmode="lin" valueType="num">
                                      <p:cBhvr>
                                        <p:cTn id="137" dur="1000" fill="hold"/>
                                        <p:tgtEl>
                                          <p:spTgt spid="3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nodeType="clickEffect">
                                  <p:stCondLst>
                                    <p:cond delay="0"/>
                                  </p:stCondLst>
                                  <p:childTnLst>
                                    <p:set>
                                      <p:cBhvr>
                                        <p:cTn id="141" dur="1" fill="hold">
                                          <p:stCondLst>
                                            <p:cond delay="0"/>
                                          </p:stCondLst>
                                        </p:cTn>
                                        <p:tgtEl>
                                          <p:spTgt spid="34">
                                            <p:txEl>
                                              <p:pRg st="4" end="4"/>
                                            </p:txEl>
                                          </p:spTgt>
                                        </p:tgtEl>
                                        <p:attrNameLst>
                                          <p:attrName>style.visibility</p:attrName>
                                        </p:attrNameLst>
                                      </p:cBhvr>
                                      <p:to>
                                        <p:strVal val="visible"/>
                                      </p:to>
                                    </p:set>
                                    <p:animEffect transition="in" filter="fade">
                                      <p:cBhvr>
                                        <p:cTn id="142" dur="1000"/>
                                        <p:tgtEl>
                                          <p:spTgt spid="34">
                                            <p:txEl>
                                              <p:pRg st="4" end="4"/>
                                            </p:txEl>
                                          </p:spTgt>
                                        </p:tgtEl>
                                      </p:cBhvr>
                                    </p:animEffect>
                                    <p:anim calcmode="lin" valueType="num">
                                      <p:cBhvr>
                                        <p:cTn id="143" dur="1000" fill="hold"/>
                                        <p:tgtEl>
                                          <p:spTgt spid="34">
                                            <p:txEl>
                                              <p:pRg st="4" end="4"/>
                                            </p:txEl>
                                          </p:spTgt>
                                        </p:tgtEl>
                                        <p:attrNameLst>
                                          <p:attrName>ppt_x</p:attrName>
                                        </p:attrNameLst>
                                      </p:cBhvr>
                                      <p:tavLst>
                                        <p:tav tm="0">
                                          <p:val>
                                            <p:strVal val="#ppt_x"/>
                                          </p:val>
                                        </p:tav>
                                        <p:tav tm="100000">
                                          <p:val>
                                            <p:strVal val="#ppt_x"/>
                                          </p:val>
                                        </p:tav>
                                      </p:tavLst>
                                    </p:anim>
                                    <p:anim calcmode="lin" valueType="num">
                                      <p:cBhvr>
                                        <p:cTn id="144" dur="1000" fill="hold"/>
                                        <p:tgtEl>
                                          <p:spTgt spid="3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nodeType="clickEffect">
                                  <p:stCondLst>
                                    <p:cond delay="0"/>
                                  </p:stCondLst>
                                  <p:childTnLst>
                                    <p:set>
                                      <p:cBhvr>
                                        <p:cTn id="148" dur="1" fill="hold">
                                          <p:stCondLst>
                                            <p:cond delay="0"/>
                                          </p:stCondLst>
                                        </p:cTn>
                                        <p:tgtEl>
                                          <p:spTgt spid="34">
                                            <p:txEl>
                                              <p:pRg st="5" end="5"/>
                                            </p:txEl>
                                          </p:spTgt>
                                        </p:tgtEl>
                                        <p:attrNameLst>
                                          <p:attrName>style.visibility</p:attrName>
                                        </p:attrNameLst>
                                      </p:cBhvr>
                                      <p:to>
                                        <p:strVal val="visible"/>
                                      </p:to>
                                    </p:set>
                                    <p:animEffect transition="in" filter="fade">
                                      <p:cBhvr>
                                        <p:cTn id="149" dur="1000"/>
                                        <p:tgtEl>
                                          <p:spTgt spid="34">
                                            <p:txEl>
                                              <p:pRg st="5" end="5"/>
                                            </p:txEl>
                                          </p:spTgt>
                                        </p:tgtEl>
                                      </p:cBhvr>
                                    </p:animEffect>
                                    <p:anim calcmode="lin" valueType="num">
                                      <p:cBhvr>
                                        <p:cTn id="150" dur="1000" fill="hold"/>
                                        <p:tgtEl>
                                          <p:spTgt spid="34">
                                            <p:txEl>
                                              <p:pRg st="5" end="5"/>
                                            </p:txEl>
                                          </p:spTgt>
                                        </p:tgtEl>
                                        <p:attrNameLst>
                                          <p:attrName>ppt_x</p:attrName>
                                        </p:attrNameLst>
                                      </p:cBhvr>
                                      <p:tavLst>
                                        <p:tav tm="0">
                                          <p:val>
                                            <p:strVal val="#ppt_x"/>
                                          </p:val>
                                        </p:tav>
                                        <p:tav tm="100000">
                                          <p:val>
                                            <p:strVal val="#ppt_x"/>
                                          </p:val>
                                        </p:tav>
                                      </p:tavLst>
                                    </p:anim>
                                    <p:anim calcmode="lin" valueType="num">
                                      <p:cBhvr>
                                        <p:cTn id="151" dur="1000" fill="hold"/>
                                        <p:tgtEl>
                                          <p:spTgt spid="3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nodeType="clickEffect">
                                  <p:stCondLst>
                                    <p:cond delay="0"/>
                                  </p:stCondLst>
                                  <p:childTnLst>
                                    <p:set>
                                      <p:cBhvr>
                                        <p:cTn id="155" dur="1" fill="hold">
                                          <p:stCondLst>
                                            <p:cond delay="0"/>
                                          </p:stCondLst>
                                        </p:cTn>
                                        <p:tgtEl>
                                          <p:spTgt spid="34">
                                            <p:txEl>
                                              <p:pRg st="6" end="6"/>
                                            </p:txEl>
                                          </p:spTgt>
                                        </p:tgtEl>
                                        <p:attrNameLst>
                                          <p:attrName>style.visibility</p:attrName>
                                        </p:attrNameLst>
                                      </p:cBhvr>
                                      <p:to>
                                        <p:strVal val="visible"/>
                                      </p:to>
                                    </p:set>
                                    <p:animEffect transition="in" filter="fade">
                                      <p:cBhvr>
                                        <p:cTn id="156" dur="1000"/>
                                        <p:tgtEl>
                                          <p:spTgt spid="34">
                                            <p:txEl>
                                              <p:pRg st="6" end="6"/>
                                            </p:txEl>
                                          </p:spTgt>
                                        </p:tgtEl>
                                      </p:cBhvr>
                                    </p:animEffect>
                                    <p:anim calcmode="lin" valueType="num">
                                      <p:cBhvr>
                                        <p:cTn id="157" dur="1000" fill="hold"/>
                                        <p:tgtEl>
                                          <p:spTgt spid="34">
                                            <p:txEl>
                                              <p:pRg st="6" end="6"/>
                                            </p:txEl>
                                          </p:spTgt>
                                        </p:tgtEl>
                                        <p:attrNameLst>
                                          <p:attrName>ppt_x</p:attrName>
                                        </p:attrNameLst>
                                      </p:cBhvr>
                                      <p:tavLst>
                                        <p:tav tm="0">
                                          <p:val>
                                            <p:strVal val="#ppt_x"/>
                                          </p:val>
                                        </p:tav>
                                        <p:tav tm="100000">
                                          <p:val>
                                            <p:strVal val="#ppt_x"/>
                                          </p:val>
                                        </p:tav>
                                      </p:tavLst>
                                    </p:anim>
                                    <p:anim calcmode="lin" valueType="num">
                                      <p:cBhvr>
                                        <p:cTn id="158" dur="1000" fill="hold"/>
                                        <p:tgtEl>
                                          <p:spTgt spid="3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42" presetClass="entr" presetSubtype="0" fill="hold" nodeType="clickEffect">
                                  <p:stCondLst>
                                    <p:cond delay="0"/>
                                  </p:stCondLst>
                                  <p:childTnLst>
                                    <p:set>
                                      <p:cBhvr>
                                        <p:cTn id="162" dur="1" fill="hold">
                                          <p:stCondLst>
                                            <p:cond delay="0"/>
                                          </p:stCondLst>
                                        </p:cTn>
                                        <p:tgtEl>
                                          <p:spTgt spid="34">
                                            <p:txEl>
                                              <p:pRg st="7" end="7"/>
                                            </p:txEl>
                                          </p:spTgt>
                                        </p:tgtEl>
                                        <p:attrNameLst>
                                          <p:attrName>style.visibility</p:attrName>
                                        </p:attrNameLst>
                                      </p:cBhvr>
                                      <p:to>
                                        <p:strVal val="visible"/>
                                      </p:to>
                                    </p:set>
                                    <p:animEffect transition="in" filter="fade">
                                      <p:cBhvr>
                                        <p:cTn id="163" dur="1000"/>
                                        <p:tgtEl>
                                          <p:spTgt spid="34">
                                            <p:txEl>
                                              <p:pRg st="7" end="7"/>
                                            </p:txEl>
                                          </p:spTgt>
                                        </p:tgtEl>
                                      </p:cBhvr>
                                    </p:animEffect>
                                    <p:anim calcmode="lin" valueType="num">
                                      <p:cBhvr>
                                        <p:cTn id="164" dur="1000" fill="hold"/>
                                        <p:tgtEl>
                                          <p:spTgt spid="34">
                                            <p:txEl>
                                              <p:pRg st="7" end="7"/>
                                            </p:txEl>
                                          </p:spTgt>
                                        </p:tgtEl>
                                        <p:attrNameLst>
                                          <p:attrName>ppt_x</p:attrName>
                                        </p:attrNameLst>
                                      </p:cBhvr>
                                      <p:tavLst>
                                        <p:tav tm="0">
                                          <p:val>
                                            <p:strVal val="#ppt_x"/>
                                          </p:val>
                                        </p:tav>
                                        <p:tav tm="100000">
                                          <p:val>
                                            <p:strVal val="#ppt_x"/>
                                          </p:val>
                                        </p:tav>
                                      </p:tavLst>
                                    </p:anim>
                                    <p:anim calcmode="lin" valueType="num">
                                      <p:cBhvr>
                                        <p:cTn id="165" dur="1000" fill="hold"/>
                                        <p:tgtEl>
                                          <p:spTgt spid="3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42" presetClass="entr" presetSubtype="0" fill="hold" nodeType="clickEffect">
                                  <p:stCondLst>
                                    <p:cond delay="0"/>
                                  </p:stCondLst>
                                  <p:childTnLst>
                                    <p:set>
                                      <p:cBhvr>
                                        <p:cTn id="169" dur="1" fill="hold">
                                          <p:stCondLst>
                                            <p:cond delay="0"/>
                                          </p:stCondLst>
                                        </p:cTn>
                                        <p:tgtEl>
                                          <p:spTgt spid="37"/>
                                        </p:tgtEl>
                                        <p:attrNameLst>
                                          <p:attrName>style.visibility</p:attrName>
                                        </p:attrNameLst>
                                      </p:cBhvr>
                                      <p:to>
                                        <p:strVal val="visible"/>
                                      </p:to>
                                    </p:set>
                                    <p:animEffect transition="in" filter="fade">
                                      <p:cBhvr>
                                        <p:cTn id="170" dur="1000"/>
                                        <p:tgtEl>
                                          <p:spTgt spid="37"/>
                                        </p:tgtEl>
                                      </p:cBhvr>
                                    </p:animEffect>
                                    <p:anim calcmode="lin" valueType="num">
                                      <p:cBhvr>
                                        <p:cTn id="171" dur="1000" fill="hold"/>
                                        <p:tgtEl>
                                          <p:spTgt spid="37"/>
                                        </p:tgtEl>
                                        <p:attrNameLst>
                                          <p:attrName>ppt_x</p:attrName>
                                        </p:attrNameLst>
                                      </p:cBhvr>
                                      <p:tavLst>
                                        <p:tav tm="0">
                                          <p:val>
                                            <p:strVal val="#ppt_x"/>
                                          </p:val>
                                        </p:tav>
                                        <p:tav tm="100000">
                                          <p:val>
                                            <p:strVal val="#ppt_x"/>
                                          </p:val>
                                        </p:tav>
                                      </p:tavLst>
                                    </p:anim>
                                    <p:anim calcmode="lin" valueType="num">
                                      <p:cBhvr>
                                        <p:cTn id="172" dur="1000" fill="hold"/>
                                        <p:tgtEl>
                                          <p:spTgt spid="37"/>
                                        </p:tgtEl>
                                        <p:attrNameLst>
                                          <p:attrName>ppt_y</p:attrName>
                                        </p:attrNameLst>
                                      </p:cBhvr>
                                      <p:tavLst>
                                        <p:tav tm="0">
                                          <p:val>
                                            <p:strVal val="#ppt_y+.1"/>
                                          </p:val>
                                        </p:tav>
                                        <p:tav tm="100000">
                                          <p:val>
                                            <p:strVal val="#ppt_y"/>
                                          </p:val>
                                        </p:tav>
                                      </p:tavLst>
                                    </p:anim>
                                  </p:childTnLst>
                                </p:cTn>
                              </p:par>
                              <p:par>
                                <p:cTn id="173" presetID="42" presetClass="entr" presetSubtype="0" fill="hold" grpId="0" nodeType="withEffect">
                                  <p:stCondLst>
                                    <p:cond delay="0"/>
                                  </p:stCondLst>
                                  <p:childTnLst>
                                    <p:set>
                                      <p:cBhvr>
                                        <p:cTn id="174" dur="1" fill="hold">
                                          <p:stCondLst>
                                            <p:cond delay="0"/>
                                          </p:stCondLst>
                                        </p:cTn>
                                        <p:tgtEl>
                                          <p:spTgt spid="40"/>
                                        </p:tgtEl>
                                        <p:attrNameLst>
                                          <p:attrName>style.visibility</p:attrName>
                                        </p:attrNameLst>
                                      </p:cBhvr>
                                      <p:to>
                                        <p:strVal val="visible"/>
                                      </p:to>
                                    </p:set>
                                    <p:animEffect transition="in" filter="fade">
                                      <p:cBhvr>
                                        <p:cTn id="175" dur="1000"/>
                                        <p:tgtEl>
                                          <p:spTgt spid="40"/>
                                        </p:tgtEl>
                                      </p:cBhvr>
                                    </p:animEffect>
                                    <p:anim calcmode="lin" valueType="num">
                                      <p:cBhvr>
                                        <p:cTn id="176" dur="1000" fill="hold"/>
                                        <p:tgtEl>
                                          <p:spTgt spid="40"/>
                                        </p:tgtEl>
                                        <p:attrNameLst>
                                          <p:attrName>ppt_x</p:attrName>
                                        </p:attrNameLst>
                                      </p:cBhvr>
                                      <p:tavLst>
                                        <p:tav tm="0">
                                          <p:val>
                                            <p:strVal val="#ppt_x"/>
                                          </p:val>
                                        </p:tav>
                                        <p:tav tm="100000">
                                          <p:val>
                                            <p:strVal val="#ppt_x"/>
                                          </p:val>
                                        </p:tav>
                                      </p:tavLst>
                                    </p:anim>
                                    <p:anim calcmode="lin" valueType="num">
                                      <p:cBhvr>
                                        <p:cTn id="177" dur="1000" fill="hold"/>
                                        <p:tgtEl>
                                          <p:spTgt spid="40"/>
                                        </p:tgtEl>
                                        <p:attrNameLst>
                                          <p:attrName>ppt_y</p:attrName>
                                        </p:attrNameLst>
                                      </p:cBhvr>
                                      <p:tavLst>
                                        <p:tav tm="0">
                                          <p:val>
                                            <p:strVal val="#ppt_y+.1"/>
                                          </p:val>
                                        </p:tav>
                                        <p:tav tm="100000">
                                          <p:val>
                                            <p:strVal val="#ppt_y"/>
                                          </p:val>
                                        </p:tav>
                                      </p:tavLst>
                                    </p:anim>
                                  </p:childTnLst>
                                </p:cTn>
                              </p:par>
                              <p:par>
                                <p:cTn id="178" presetID="42" presetClass="entr" presetSubtype="0" fill="hold" grpId="0" nodeType="withEffect">
                                  <p:stCondLst>
                                    <p:cond delay="0"/>
                                  </p:stCondLst>
                                  <p:childTnLst>
                                    <p:set>
                                      <p:cBhvr>
                                        <p:cTn id="179" dur="1" fill="hold">
                                          <p:stCondLst>
                                            <p:cond delay="0"/>
                                          </p:stCondLst>
                                        </p:cTn>
                                        <p:tgtEl>
                                          <p:spTgt spid="39"/>
                                        </p:tgtEl>
                                        <p:attrNameLst>
                                          <p:attrName>style.visibility</p:attrName>
                                        </p:attrNameLst>
                                      </p:cBhvr>
                                      <p:to>
                                        <p:strVal val="visible"/>
                                      </p:to>
                                    </p:set>
                                    <p:animEffect transition="in" filter="fade">
                                      <p:cBhvr>
                                        <p:cTn id="180" dur="1000"/>
                                        <p:tgtEl>
                                          <p:spTgt spid="39"/>
                                        </p:tgtEl>
                                      </p:cBhvr>
                                    </p:animEffect>
                                    <p:anim calcmode="lin" valueType="num">
                                      <p:cBhvr>
                                        <p:cTn id="181" dur="1000" fill="hold"/>
                                        <p:tgtEl>
                                          <p:spTgt spid="39"/>
                                        </p:tgtEl>
                                        <p:attrNameLst>
                                          <p:attrName>ppt_x</p:attrName>
                                        </p:attrNameLst>
                                      </p:cBhvr>
                                      <p:tavLst>
                                        <p:tav tm="0">
                                          <p:val>
                                            <p:strVal val="#ppt_x"/>
                                          </p:val>
                                        </p:tav>
                                        <p:tav tm="100000">
                                          <p:val>
                                            <p:strVal val="#ppt_x"/>
                                          </p:val>
                                        </p:tav>
                                      </p:tavLst>
                                    </p:anim>
                                    <p:anim calcmode="lin" valueType="num">
                                      <p:cBhvr>
                                        <p:cTn id="182" dur="1000" fill="hold"/>
                                        <p:tgtEl>
                                          <p:spTgt spid="39"/>
                                        </p:tgtEl>
                                        <p:attrNameLst>
                                          <p:attrName>ppt_y</p:attrName>
                                        </p:attrNameLst>
                                      </p:cBhvr>
                                      <p:tavLst>
                                        <p:tav tm="0">
                                          <p:val>
                                            <p:strVal val="#ppt_y+.1"/>
                                          </p:val>
                                        </p:tav>
                                        <p:tav tm="100000">
                                          <p:val>
                                            <p:strVal val="#ppt_y"/>
                                          </p:val>
                                        </p:tav>
                                      </p:tavLst>
                                    </p:anim>
                                  </p:childTnLst>
                                </p:cTn>
                              </p:par>
                              <p:par>
                                <p:cTn id="183" presetID="42" presetClass="entr" presetSubtype="0" fill="hold" nodeType="withEffect">
                                  <p:stCondLst>
                                    <p:cond delay="0"/>
                                  </p:stCondLst>
                                  <p:childTnLst>
                                    <p:set>
                                      <p:cBhvr>
                                        <p:cTn id="184" dur="1" fill="hold">
                                          <p:stCondLst>
                                            <p:cond delay="0"/>
                                          </p:stCondLst>
                                        </p:cTn>
                                        <p:tgtEl>
                                          <p:spTgt spid="36"/>
                                        </p:tgtEl>
                                        <p:attrNameLst>
                                          <p:attrName>style.visibility</p:attrName>
                                        </p:attrNameLst>
                                      </p:cBhvr>
                                      <p:to>
                                        <p:strVal val="visible"/>
                                      </p:to>
                                    </p:set>
                                    <p:animEffect transition="in" filter="fade">
                                      <p:cBhvr>
                                        <p:cTn id="185" dur="1000"/>
                                        <p:tgtEl>
                                          <p:spTgt spid="36"/>
                                        </p:tgtEl>
                                      </p:cBhvr>
                                    </p:animEffect>
                                    <p:anim calcmode="lin" valueType="num">
                                      <p:cBhvr>
                                        <p:cTn id="186" dur="1000" fill="hold"/>
                                        <p:tgtEl>
                                          <p:spTgt spid="36"/>
                                        </p:tgtEl>
                                        <p:attrNameLst>
                                          <p:attrName>ppt_x</p:attrName>
                                        </p:attrNameLst>
                                      </p:cBhvr>
                                      <p:tavLst>
                                        <p:tav tm="0">
                                          <p:val>
                                            <p:strVal val="#ppt_x"/>
                                          </p:val>
                                        </p:tav>
                                        <p:tav tm="100000">
                                          <p:val>
                                            <p:strVal val="#ppt_x"/>
                                          </p:val>
                                        </p:tav>
                                      </p:tavLst>
                                    </p:anim>
                                    <p:anim calcmode="lin" valueType="num">
                                      <p:cBhvr>
                                        <p:cTn id="18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42" presetClass="entr" presetSubtype="0" fill="hold" nodeType="clickEffect">
                                  <p:stCondLst>
                                    <p:cond delay="0"/>
                                  </p:stCondLst>
                                  <p:childTnLst>
                                    <p:set>
                                      <p:cBhvr>
                                        <p:cTn id="191" dur="1" fill="hold">
                                          <p:stCondLst>
                                            <p:cond delay="0"/>
                                          </p:stCondLst>
                                        </p:cTn>
                                        <p:tgtEl>
                                          <p:spTgt spid="41">
                                            <p:txEl>
                                              <p:pRg st="0" end="0"/>
                                            </p:txEl>
                                          </p:spTgt>
                                        </p:tgtEl>
                                        <p:attrNameLst>
                                          <p:attrName>style.visibility</p:attrName>
                                        </p:attrNameLst>
                                      </p:cBhvr>
                                      <p:to>
                                        <p:strVal val="visible"/>
                                      </p:to>
                                    </p:set>
                                    <p:animEffect transition="in" filter="fade">
                                      <p:cBhvr>
                                        <p:cTn id="192" dur="1000"/>
                                        <p:tgtEl>
                                          <p:spTgt spid="41">
                                            <p:txEl>
                                              <p:pRg st="0" end="0"/>
                                            </p:txEl>
                                          </p:spTgt>
                                        </p:tgtEl>
                                      </p:cBhvr>
                                    </p:animEffect>
                                    <p:anim calcmode="lin" valueType="num">
                                      <p:cBhvr>
                                        <p:cTn id="193"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194"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42" presetClass="entr" presetSubtype="0" fill="hold" nodeType="clickEffect">
                                  <p:stCondLst>
                                    <p:cond delay="0"/>
                                  </p:stCondLst>
                                  <p:childTnLst>
                                    <p:set>
                                      <p:cBhvr>
                                        <p:cTn id="198" dur="1" fill="hold">
                                          <p:stCondLst>
                                            <p:cond delay="0"/>
                                          </p:stCondLst>
                                        </p:cTn>
                                        <p:tgtEl>
                                          <p:spTgt spid="41">
                                            <p:txEl>
                                              <p:pRg st="1" end="1"/>
                                            </p:txEl>
                                          </p:spTgt>
                                        </p:tgtEl>
                                        <p:attrNameLst>
                                          <p:attrName>style.visibility</p:attrName>
                                        </p:attrNameLst>
                                      </p:cBhvr>
                                      <p:to>
                                        <p:strVal val="visible"/>
                                      </p:to>
                                    </p:set>
                                    <p:animEffect transition="in" filter="fade">
                                      <p:cBhvr>
                                        <p:cTn id="199" dur="1000"/>
                                        <p:tgtEl>
                                          <p:spTgt spid="41">
                                            <p:txEl>
                                              <p:pRg st="1" end="1"/>
                                            </p:txEl>
                                          </p:spTgt>
                                        </p:tgtEl>
                                      </p:cBhvr>
                                    </p:animEffect>
                                    <p:anim calcmode="lin" valueType="num">
                                      <p:cBhvr>
                                        <p:cTn id="200" dur="1000" fill="hold"/>
                                        <p:tgtEl>
                                          <p:spTgt spid="41">
                                            <p:txEl>
                                              <p:pRg st="1" end="1"/>
                                            </p:txEl>
                                          </p:spTgt>
                                        </p:tgtEl>
                                        <p:attrNameLst>
                                          <p:attrName>ppt_x</p:attrName>
                                        </p:attrNameLst>
                                      </p:cBhvr>
                                      <p:tavLst>
                                        <p:tav tm="0">
                                          <p:val>
                                            <p:strVal val="#ppt_x"/>
                                          </p:val>
                                        </p:tav>
                                        <p:tav tm="100000">
                                          <p:val>
                                            <p:strVal val="#ppt_x"/>
                                          </p:val>
                                        </p:tav>
                                      </p:tavLst>
                                    </p:anim>
                                    <p:anim calcmode="lin" valueType="num">
                                      <p:cBhvr>
                                        <p:cTn id="201" dur="1000" fill="hold"/>
                                        <p:tgtEl>
                                          <p:spTgt spid="4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42" presetClass="entr" presetSubtype="0" fill="hold" nodeType="clickEffect">
                                  <p:stCondLst>
                                    <p:cond delay="0"/>
                                  </p:stCondLst>
                                  <p:childTnLst>
                                    <p:set>
                                      <p:cBhvr>
                                        <p:cTn id="205" dur="1" fill="hold">
                                          <p:stCondLst>
                                            <p:cond delay="0"/>
                                          </p:stCondLst>
                                        </p:cTn>
                                        <p:tgtEl>
                                          <p:spTgt spid="41">
                                            <p:txEl>
                                              <p:pRg st="2" end="2"/>
                                            </p:txEl>
                                          </p:spTgt>
                                        </p:tgtEl>
                                        <p:attrNameLst>
                                          <p:attrName>style.visibility</p:attrName>
                                        </p:attrNameLst>
                                      </p:cBhvr>
                                      <p:to>
                                        <p:strVal val="visible"/>
                                      </p:to>
                                    </p:set>
                                    <p:animEffect transition="in" filter="fade">
                                      <p:cBhvr>
                                        <p:cTn id="206" dur="1000"/>
                                        <p:tgtEl>
                                          <p:spTgt spid="41">
                                            <p:txEl>
                                              <p:pRg st="2" end="2"/>
                                            </p:txEl>
                                          </p:spTgt>
                                        </p:tgtEl>
                                      </p:cBhvr>
                                    </p:animEffect>
                                    <p:anim calcmode="lin" valueType="num">
                                      <p:cBhvr>
                                        <p:cTn id="207" dur="1000" fill="hold"/>
                                        <p:tgtEl>
                                          <p:spTgt spid="41">
                                            <p:txEl>
                                              <p:pRg st="2" end="2"/>
                                            </p:txEl>
                                          </p:spTgt>
                                        </p:tgtEl>
                                        <p:attrNameLst>
                                          <p:attrName>ppt_x</p:attrName>
                                        </p:attrNameLst>
                                      </p:cBhvr>
                                      <p:tavLst>
                                        <p:tav tm="0">
                                          <p:val>
                                            <p:strVal val="#ppt_x"/>
                                          </p:val>
                                        </p:tav>
                                        <p:tav tm="100000">
                                          <p:val>
                                            <p:strVal val="#ppt_x"/>
                                          </p:val>
                                        </p:tav>
                                      </p:tavLst>
                                    </p:anim>
                                    <p:anim calcmode="lin" valueType="num">
                                      <p:cBhvr>
                                        <p:cTn id="208" dur="1000" fill="hold"/>
                                        <p:tgtEl>
                                          <p:spTgt spid="4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9" fill="hold">
                      <p:stCondLst>
                        <p:cond delay="indefinite"/>
                      </p:stCondLst>
                      <p:childTnLst>
                        <p:par>
                          <p:cTn id="210" fill="hold">
                            <p:stCondLst>
                              <p:cond delay="0"/>
                            </p:stCondLst>
                            <p:childTnLst>
                              <p:par>
                                <p:cTn id="211" presetID="42" presetClass="entr" presetSubtype="0" fill="hold" nodeType="clickEffect">
                                  <p:stCondLst>
                                    <p:cond delay="0"/>
                                  </p:stCondLst>
                                  <p:childTnLst>
                                    <p:set>
                                      <p:cBhvr>
                                        <p:cTn id="212" dur="1" fill="hold">
                                          <p:stCondLst>
                                            <p:cond delay="0"/>
                                          </p:stCondLst>
                                        </p:cTn>
                                        <p:tgtEl>
                                          <p:spTgt spid="41">
                                            <p:txEl>
                                              <p:pRg st="3" end="3"/>
                                            </p:txEl>
                                          </p:spTgt>
                                        </p:tgtEl>
                                        <p:attrNameLst>
                                          <p:attrName>style.visibility</p:attrName>
                                        </p:attrNameLst>
                                      </p:cBhvr>
                                      <p:to>
                                        <p:strVal val="visible"/>
                                      </p:to>
                                    </p:set>
                                    <p:animEffect transition="in" filter="fade">
                                      <p:cBhvr>
                                        <p:cTn id="213" dur="1000"/>
                                        <p:tgtEl>
                                          <p:spTgt spid="41">
                                            <p:txEl>
                                              <p:pRg st="3" end="3"/>
                                            </p:txEl>
                                          </p:spTgt>
                                        </p:tgtEl>
                                      </p:cBhvr>
                                    </p:animEffect>
                                    <p:anim calcmode="lin" valueType="num">
                                      <p:cBhvr>
                                        <p:cTn id="214" dur="1000" fill="hold"/>
                                        <p:tgtEl>
                                          <p:spTgt spid="41">
                                            <p:txEl>
                                              <p:pRg st="3" end="3"/>
                                            </p:txEl>
                                          </p:spTgt>
                                        </p:tgtEl>
                                        <p:attrNameLst>
                                          <p:attrName>ppt_x</p:attrName>
                                        </p:attrNameLst>
                                      </p:cBhvr>
                                      <p:tavLst>
                                        <p:tav tm="0">
                                          <p:val>
                                            <p:strVal val="#ppt_x"/>
                                          </p:val>
                                        </p:tav>
                                        <p:tav tm="100000">
                                          <p:val>
                                            <p:strVal val="#ppt_x"/>
                                          </p:val>
                                        </p:tav>
                                      </p:tavLst>
                                    </p:anim>
                                    <p:anim calcmode="lin" valueType="num">
                                      <p:cBhvr>
                                        <p:cTn id="215" dur="1000" fill="hold"/>
                                        <p:tgtEl>
                                          <p:spTgt spid="4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16" fill="hold">
                      <p:stCondLst>
                        <p:cond delay="indefinite"/>
                      </p:stCondLst>
                      <p:childTnLst>
                        <p:par>
                          <p:cTn id="217" fill="hold">
                            <p:stCondLst>
                              <p:cond delay="0"/>
                            </p:stCondLst>
                            <p:childTnLst>
                              <p:par>
                                <p:cTn id="218" presetID="42" presetClass="entr" presetSubtype="0" fill="hold" nodeType="clickEffect">
                                  <p:stCondLst>
                                    <p:cond delay="0"/>
                                  </p:stCondLst>
                                  <p:childTnLst>
                                    <p:set>
                                      <p:cBhvr>
                                        <p:cTn id="219" dur="1" fill="hold">
                                          <p:stCondLst>
                                            <p:cond delay="0"/>
                                          </p:stCondLst>
                                        </p:cTn>
                                        <p:tgtEl>
                                          <p:spTgt spid="41">
                                            <p:txEl>
                                              <p:pRg st="4" end="4"/>
                                            </p:txEl>
                                          </p:spTgt>
                                        </p:tgtEl>
                                        <p:attrNameLst>
                                          <p:attrName>style.visibility</p:attrName>
                                        </p:attrNameLst>
                                      </p:cBhvr>
                                      <p:to>
                                        <p:strVal val="visible"/>
                                      </p:to>
                                    </p:set>
                                    <p:animEffect transition="in" filter="fade">
                                      <p:cBhvr>
                                        <p:cTn id="220" dur="1000"/>
                                        <p:tgtEl>
                                          <p:spTgt spid="41">
                                            <p:txEl>
                                              <p:pRg st="4" end="4"/>
                                            </p:txEl>
                                          </p:spTgt>
                                        </p:tgtEl>
                                      </p:cBhvr>
                                    </p:animEffect>
                                    <p:anim calcmode="lin" valueType="num">
                                      <p:cBhvr>
                                        <p:cTn id="221" dur="1000" fill="hold"/>
                                        <p:tgtEl>
                                          <p:spTgt spid="41">
                                            <p:txEl>
                                              <p:pRg st="4" end="4"/>
                                            </p:txEl>
                                          </p:spTgt>
                                        </p:tgtEl>
                                        <p:attrNameLst>
                                          <p:attrName>ppt_x</p:attrName>
                                        </p:attrNameLst>
                                      </p:cBhvr>
                                      <p:tavLst>
                                        <p:tav tm="0">
                                          <p:val>
                                            <p:strVal val="#ppt_x"/>
                                          </p:val>
                                        </p:tav>
                                        <p:tav tm="100000">
                                          <p:val>
                                            <p:strVal val="#ppt_x"/>
                                          </p:val>
                                        </p:tav>
                                      </p:tavLst>
                                    </p:anim>
                                    <p:anim calcmode="lin" valueType="num">
                                      <p:cBhvr>
                                        <p:cTn id="222" dur="1000" fill="hold"/>
                                        <p:tgtEl>
                                          <p:spTgt spid="4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3" fill="hold">
                      <p:stCondLst>
                        <p:cond delay="indefinite"/>
                      </p:stCondLst>
                      <p:childTnLst>
                        <p:par>
                          <p:cTn id="224" fill="hold">
                            <p:stCondLst>
                              <p:cond delay="0"/>
                            </p:stCondLst>
                            <p:childTnLst>
                              <p:par>
                                <p:cTn id="225" presetID="42" presetClass="entr" presetSubtype="0" fill="hold" nodeType="clickEffect">
                                  <p:stCondLst>
                                    <p:cond delay="0"/>
                                  </p:stCondLst>
                                  <p:childTnLst>
                                    <p:set>
                                      <p:cBhvr>
                                        <p:cTn id="226" dur="1" fill="hold">
                                          <p:stCondLst>
                                            <p:cond delay="0"/>
                                          </p:stCondLst>
                                        </p:cTn>
                                        <p:tgtEl>
                                          <p:spTgt spid="41">
                                            <p:txEl>
                                              <p:pRg st="5" end="5"/>
                                            </p:txEl>
                                          </p:spTgt>
                                        </p:tgtEl>
                                        <p:attrNameLst>
                                          <p:attrName>style.visibility</p:attrName>
                                        </p:attrNameLst>
                                      </p:cBhvr>
                                      <p:to>
                                        <p:strVal val="visible"/>
                                      </p:to>
                                    </p:set>
                                    <p:animEffect transition="in" filter="fade">
                                      <p:cBhvr>
                                        <p:cTn id="227" dur="1000"/>
                                        <p:tgtEl>
                                          <p:spTgt spid="41">
                                            <p:txEl>
                                              <p:pRg st="5" end="5"/>
                                            </p:txEl>
                                          </p:spTgt>
                                        </p:tgtEl>
                                      </p:cBhvr>
                                    </p:animEffect>
                                    <p:anim calcmode="lin" valueType="num">
                                      <p:cBhvr>
                                        <p:cTn id="228" dur="1000" fill="hold"/>
                                        <p:tgtEl>
                                          <p:spTgt spid="41">
                                            <p:txEl>
                                              <p:pRg st="5" end="5"/>
                                            </p:txEl>
                                          </p:spTgt>
                                        </p:tgtEl>
                                        <p:attrNameLst>
                                          <p:attrName>ppt_x</p:attrName>
                                        </p:attrNameLst>
                                      </p:cBhvr>
                                      <p:tavLst>
                                        <p:tav tm="0">
                                          <p:val>
                                            <p:strVal val="#ppt_x"/>
                                          </p:val>
                                        </p:tav>
                                        <p:tav tm="100000">
                                          <p:val>
                                            <p:strVal val="#ppt_x"/>
                                          </p:val>
                                        </p:tav>
                                      </p:tavLst>
                                    </p:anim>
                                    <p:anim calcmode="lin" valueType="num">
                                      <p:cBhvr>
                                        <p:cTn id="229" dur="1000" fill="hold"/>
                                        <p:tgtEl>
                                          <p:spTgt spid="4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30" fill="hold">
                      <p:stCondLst>
                        <p:cond delay="indefinite"/>
                      </p:stCondLst>
                      <p:childTnLst>
                        <p:par>
                          <p:cTn id="231" fill="hold">
                            <p:stCondLst>
                              <p:cond delay="0"/>
                            </p:stCondLst>
                            <p:childTnLst>
                              <p:par>
                                <p:cTn id="232" presetID="42" presetClass="entr" presetSubtype="0" fill="hold" nodeType="clickEffect">
                                  <p:stCondLst>
                                    <p:cond delay="0"/>
                                  </p:stCondLst>
                                  <p:childTnLst>
                                    <p:set>
                                      <p:cBhvr>
                                        <p:cTn id="233" dur="1" fill="hold">
                                          <p:stCondLst>
                                            <p:cond delay="0"/>
                                          </p:stCondLst>
                                        </p:cTn>
                                        <p:tgtEl>
                                          <p:spTgt spid="41">
                                            <p:txEl>
                                              <p:pRg st="6" end="6"/>
                                            </p:txEl>
                                          </p:spTgt>
                                        </p:tgtEl>
                                        <p:attrNameLst>
                                          <p:attrName>style.visibility</p:attrName>
                                        </p:attrNameLst>
                                      </p:cBhvr>
                                      <p:to>
                                        <p:strVal val="visible"/>
                                      </p:to>
                                    </p:set>
                                    <p:animEffect transition="in" filter="fade">
                                      <p:cBhvr>
                                        <p:cTn id="234" dur="1000"/>
                                        <p:tgtEl>
                                          <p:spTgt spid="41">
                                            <p:txEl>
                                              <p:pRg st="6" end="6"/>
                                            </p:txEl>
                                          </p:spTgt>
                                        </p:tgtEl>
                                      </p:cBhvr>
                                    </p:animEffect>
                                    <p:anim calcmode="lin" valueType="num">
                                      <p:cBhvr>
                                        <p:cTn id="235" dur="1000" fill="hold"/>
                                        <p:tgtEl>
                                          <p:spTgt spid="41">
                                            <p:txEl>
                                              <p:pRg st="6" end="6"/>
                                            </p:txEl>
                                          </p:spTgt>
                                        </p:tgtEl>
                                        <p:attrNameLst>
                                          <p:attrName>ppt_x</p:attrName>
                                        </p:attrNameLst>
                                      </p:cBhvr>
                                      <p:tavLst>
                                        <p:tav tm="0">
                                          <p:val>
                                            <p:strVal val="#ppt_x"/>
                                          </p:val>
                                        </p:tav>
                                        <p:tav tm="100000">
                                          <p:val>
                                            <p:strVal val="#ppt_x"/>
                                          </p:val>
                                        </p:tav>
                                      </p:tavLst>
                                    </p:anim>
                                    <p:anim calcmode="lin" valueType="num">
                                      <p:cBhvr>
                                        <p:cTn id="236" dur="1000" fill="hold"/>
                                        <p:tgtEl>
                                          <p:spTgt spid="4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31" grpId="0"/>
      <p:bldP spid="33" grpId="0"/>
      <p:bldP spid="39" grpId="0"/>
      <p:bldP spid="4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D3A7F0-1BB7-4A57-9133-6B1470ECC19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2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0E5D917-AD28-4B33-9AD6-202EDD92534B}"/>
              </a:ext>
            </a:extLst>
          </p:cNvPr>
          <p:cNvPicPr>
            <a:picLocks noChangeAspect="1"/>
          </p:cNvPicPr>
          <p:nvPr/>
        </p:nvPicPr>
        <p:blipFill rotWithShape="1">
          <a:blip r:embed="rId2">
            <a:extLst>
              <a:ext uri="{28A0092B-C50C-407E-A947-70E740481C1C}">
                <a14:useLocalDpi xmlns:a14="http://schemas.microsoft.com/office/drawing/2010/main" val="0"/>
              </a:ext>
            </a:extLst>
          </a:blip>
          <a:srcRect t="2095" r="1" b="9062"/>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372D90-8925-4EDA-8AC8-C23147E4BCCF}"/>
              </a:ext>
            </a:extLst>
          </p:cNvPr>
          <p:cNvSpPr>
            <a:spLocks noGrp="1"/>
          </p:cNvSpPr>
          <p:nvPr>
            <p:ph type="title"/>
          </p:nvPr>
        </p:nvSpPr>
        <p:spPr>
          <a:xfrm>
            <a:off x="524256" y="4767072"/>
            <a:ext cx="6594189" cy="1625210"/>
          </a:xfrm>
        </p:spPr>
        <p:txBody>
          <a:bodyPr>
            <a:normAutofit/>
          </a:bodyPr>
          <a:lstStyle/>
          <a:p>
            <a:pPr algn="r"/>
            <a:r>
              <a:rPr lang="en-US" sz="4100">
                <a:solidFill>
                  <a:srgbClr val="FFFFFF"/>
                </a:solidFill>
              </a:rPr>
              <a:t>Exercise 2 Setup: Competitive Analysis Simulation</a:t>
            </a:r>
          </a:p>
        </p:txBody>
      </p:sp>
      <p:sp>
        <p:nvSpPr>
          <p:cNvPr id="3" name="Content Placeholder 2">
            <a:extLst>
              <a:ext uri="{FF2B5EF4-FFF2-40B4-BE49-F238E27FC236}">
                <a16:creationId xmlns:a16="http://schemas.microsoft.com/office/drawing/2014/main" id="{DF0B2A14-A672-4EA8-9C3B-5B9D14193F38}"/>
              </a:ext>
            </a:extLst>
          </p:cNvPr>
          <p:cNvSpPr>
            <a:spLocks noGrp="1"/>
          </p:cNvSpPr>
          <p:nvPr>
            <p:ph idx="1"/>
          </p:nvPr>
        </p:nvSpPr>
        <p:spPr>
          <a:xfrm>
            <a:off x="8029319" y="917725"/>
            <a:ext cx="3424739" cy="4852362"/>
          </a:xfrm>
        </p:spPr>
        <p:txBody>
          <a:bodyPr anchor="ctr">
            <a:normAutofit/>
          </a:bodyPr>
          <a:lstStyle/>
          <a:p>
            <a:r>
              <a:rPr lang="en-US" sz="2000" dirty="0">
                <a:solidFill>
                  <a:srgbClr val="FFFFFF"/>
                </a:solidFill>
              </a:rPr>
              <a:t>Break into groups</a:t>
            </a:r>
          </a:p>
          <a:p>
            <a:r>
              <a:rPr lang="en-US" sz="2000" dirty="0">
                <a:solidFill>
                  <a:srgbClr val="FFFFFF"/>
                </a:solidFill>
              </a:rPr>
              <a:t>Throughout this module, perform analysis steps as they are covered by the class material, for an assigned firm</a:t>
            </a:r>
          </a:p>
          <a:p>
            <a:r>
              <a:rPr lang="en-US" sz="2000" dirty="0">
                <a:solidFill>
                  <a:srgbClr val="FFFFFF"/>
                </a:solidFill>
              </a:rPr>
              <a:t>Instructor will provide the cue when to practice each step of the analysis</a:t>
            </a:r>
          </a:p>
          <a:p>
            <a:r>
              <a:rPr lang="en-US" sz="2000" b="1" dirty="0">
                <a:solidFill>
                  <a:srgbClr val="FFFFFF"/>
                </a:solidFill>
              </a:rPr>
              <a:t>Desired Outcome: </a:t>
            </a:r>
            <a:r>
              <a:rPr lang="en-US" sz="2000" dirty="0">
                <a:solidFill>
                  <a:srgbClr val="FFFFFF"/>
                </a:solidFill>
              </a:rPr>
              <a:t>Know where to find the specific information required by the slides</a:t>
            </a:r>
          </a:p>
        </p:txBody>
      </p:sp>
    </p:spTree>
    <p:extLst>
      <p:ext uri="{BB962C8B-B14F-4D97-AF65-F5344CB8AC3E}">
        <p14:creationId xmlns:p14="http://schemas.microsoft.com/office/powerpoint/2010/main" val="2957329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838200" y="603250"/>
            <a:ext cx="10515600" cy="1325563"/>
          </a:xfrm>
          <a:noFill/>
          <a:ln>
            <a:noFill/>
          </a:ln>
        </p:spPr>
        <p:txBody>
          <a:bodyPr vert="horz" wrap="square" lIns="0" tIns="45720" rIns="0" bIns="45720" numCol="1" rtlCol="0" anchor="t" anchorCtr="0" compatLnSpc="1">
            <a:prstTxWarp prst="textNoShape">
              <a:avLst/>
            </a:prstTxWarp>
            <a:normAutofit/>
          </a:bodyPr>
          <a:lstStyle/>
          <a:p>
            <a:r>
              <a:rPr lang="en-US" sz="3200" dirty="0"/>
              <a:t>Competitor 1: Prime [Company Name]</a:t>
            </a:r>
          </a:p>
        </p:txBody>
      </p:sp>
      <p:sp>
        <p:nvSpPr>
          <p:cNvPr id="8195" name="Rectangle 3"/>
          <p:cNvSpPr>
            <a:spLocks noGrp="1" noChangeArrowheads="1"/>
          </p:cNvSpPr>
          <p:nvPr>
            <p:ph idx="1"/>
          </p:nvPr>
        </p:nvSpPr>
        <p:spPr>
          <a:xfrm>
            <a:off x="741186" y="1518506"/>
            <a:ext cx="10453777" cy="4846637"/>
          </a:xfrm>
        </p:spPr>
        <p:txBody>
          <a:bodyPr>
            <a:noAutofit/>
          </a:bodyPr>
          <a:lstStyle/>
          <a:p>
            <a:r>
              <a:rPr lang="en-US" sz="2000" dirty="0"/>
              <a:t>Use GovWin IQ Teaming -&gt; Company Profiles</a:t>
            </a:r>
          </a:p>
          <a:p>
            <a:r>
              <a:rPr lang="en-US" sz="2000" dirty="0"/>
              <a:t>Year founded, EIN, CAGE</a:t>
            </a:r>
            <a:endParaRPr lang="en-US" sz="1800" dirty="0"/>
          </a:p>
          <a:p>
            <a:r>
              <a:rPr lang="en-US" sz="2000" dirty="0"/>
              <a:t>Business size, socioeconomic status, 8(a) graduation date if applicable</a:t>
            </a:r>
          </a:p>
          <a:p>
            <a:r>
              <a:rPr lang="en-US" sz="2000" dirty="0"/>
              <a:t>Primary NAICS with description </a:t>
            </a:r>
          </a:p>
          <a:p>
            <a:r>
              <a:rPr lang="en-US" sz="2000" dirty="0"/>
              <a:t>Facility Clearance; cleared staff</a:t>
            </a:r>
          </a:p>
          <a:p>
            <a:r>
              <a:rPr lang="en-US" sz="2000" dirty="0"/>
              <a:t>HQ and other locations</a:t>
            </a:r>
          </a:p>
          <a:p>
            <a:r>
              <a:rPr lang="en-US" sz="2000" dirty="0"/>
              <a:t>Website address</a:t>
            </a:r>
          </a:p>
          <a:p>
            <a:r>
              <a:rPr lang="en-US" sz="2000" dirty="0"/>
              <a:t>Any other interesting and relevant information for this pursuit – e.g. aircraft available, radars, etc.</a:t>
            </a:r>
          </a:p>
          <a:p>
            <a:r>
              <a:rPr lang="en-US" sz="2000" dirty="0"/>
              <a:t>Prime contract obligations in the past 5 years (relevant past performance projects): Use </a:t>
            </a:r>
            <a:r>
              <a:rPr lang="en-US" sz="2000" dirty="0" err="1"/>
              <a:t>BGov</a:t>
            </a:r>
            <a:r>
              <a:rPr lang="en-US" sz="2000" dirty="0"/>
              <a:t>, USAspending.gov or FPDS.gov</a:t>
            </a:r>
          </a:p>
          <a:p>
            <a:r>
              <a:rPr lang="en-US" sz="2000" dirty="0"/>
              <a:t>Any known subcontractor projects from website and Googled press releases and articles</a:t>
            </a:r>
          </a:p>
          <a:p>
            <a:endParaRPr lang="en-US" sz="2000" dirty="0"/>
          </a:p>
        </p:txBody>
      </p:sp>
      <p:sp>
        <p:nvSpPr>
          <p:cNvPr id="4" name="Rectangle 3">
            <a:extLst>
              <a:ext uri="{FF2B5EF4-FFF2-40B4-BE49-F238E27FC236}">
                <a16:creationId xmlns:a16="http://schemas.microsoft.com/office/drawing/2014/main" id="{CE867DFB-0783-4408-A64F-5C526D19204A}"/>
              </a:ext>
            </a:extLst>
          </p:cNvPr>
          <p:cNvSpPr/>
          <p:nvPr/>
        </p:nvSpPr>
        <p:spPr>
          <a:xfrm>
            <a:off x="8938827" y="1746849"/>
            <a:ext cx="2725947" cy="1682151"/>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Use GovWin IQ Advanced Research to request competitor information and save yourself time with some of these items</a:t>
            </a:r>
          </a:p>
        </p:txBody>
      </p:sp>
    </p:spTree>
    <p:extLst>
      <p:ext uri="{BB962C8B-B14F-4D97-AF65-F5344CB8AC3E}">
        <p14:creationId xmlns:p14="http://schemas.microsoft.com/office/powerpoint/2010/main" val="409293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9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19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1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6C35D-A99F-485B-967A-54F1453A28E3}"/>
              </a:ext>
            </a:extLst>
          </p:cNvPr>
          <p:cNvSpPr>
            <a:spLocks noGrp="1"/>
          </p:cNvSpPr>
          <p:nvPr>
            <p:ph type="title"/>
          </p:nvPr>
        </p:nvSpPr>
        <p:spPr>
          <a:xfrm>
            <a:off x="829574" y="167187"/>
            <a:ext cx="7356894" cy="1325563"/>
          </a:xfrm>
        </p:spPr>
        <p:txBody>
          <a:bodyPr/>
          <a:lstStyle/>
          <a:p>
            <a:r>
              <a:rPr lang="en-US" dirty="0"/>
              <a:t>Prime Contracts Awarded to Competitor 1 Prime</a:t>
            </a:r>
          </a:p>
        </p:txBody>
      </p:sp>
      <p:graphicFrame>
        <p:nvGraphicFramePr>
          <p:cNvPr id="69" name="Table 68">
            <a:extLst>
              <a:ext uri="{FF2B5EF4-FFF2-40B4-BE49-F238E27FC236}">
                <a16:creationId xmlns:a16="http://schemas.microsoft.com/office/drawing/2014/main" id="{CC70E5F9-19E5-42C8-B333-742E903A1DB5}"/>
              </a:ext>
            </a:extLst>
          </p:cNvPr>
          <p:cNvGraphicFramePr>
            <a:graphicFrameLocks noGrp="1"/>
          </p:cNvGraphicFramePr>
          <p:nvPr>
            <p:extLst>
              <p:ext uri="{D42A27DB-BD31-4B8C-83A1-F6EECF244321}">
                <p14:modId xmlns:p14="http://schemas.microsoft.com/office/powerpoint/2010/main" val="1642065688"/>
              </p:ext>
            </p:extLst>
          </p:nvPr>
        </p:nvGraphicFramePr>
        <p:xfrm>
          <a:off x="579091" y="2036214"/>
          <a:ext cx="10964490" cy="2494280"/>
        </p:xfrm>
        <a:graphic>
          <a:graphicData uri="http://schemas.openxmlformats.org/drawingml/2006/table">
            <a:tbl>
              <a:tblPr firstRow="1" bandRow="1">
                <a:tableStyleId>{5C22544A-7EE6-4342-B048-85BDC9FD1C3A}</a:tableStyleId>
              </a:tblPr>
              <a:tblGrid>
                <a:gridCol w="4214554">
                  <a:extLst>
                    <a:ext uri="{9D8B030D-6E8A-4147-A177-3AD203B41FA5}">
                      <a16:colId xmlns:a16="http://schemas.microsoft.com/office/drawing/2014/main" val="1298195852"/>
                    </a:ext>
                  </a:extLst>
                </a:gridCol>
                <a:gridCol w="1778923">
                  <a:extLst>
                    <a:ext uri="{9D8B030D-6E8A-4147-A177-3AD203B41FA5}">
                      <a16:colId xmlns:a16="http://schemas.microsoft.com/office/drawing/2014/main" val="499441798"/>
                    </a:ext>
                  </a:extLst>
                </a:gridCol>
                <a:gridCol w="1504604">
                  <a:extLst>
                    <a:ext uri="{9D8B030D-6E8A-4147-A177-3AD203B41FA5}">
                      <a16:colId xmlns:a16="http://schemas.microsoft.com/office/drawing/2014/main" val="83949523"/>
                    </a:ext>
                  </a:extLst>
                </a:gridCol>
                <a:gridCol w="1612669">
                  <a:extLst>
                    <a:ext uri="{9D8B030D-6E8A-4147-A177-3AD203B41FA5}">
                      <a16:colId xmlns:a16="http://schemas.microsoft.com/office/drawing/2014/main" val="3220013309"/>
                    </a:ext>
                  </a:extLst>
                </a:gridCol>
                <a:gridCol w="1853740">
                  <a:extLst>
                    <a:ext uri="{9D8B030D-6E8A-4147-A177-3AD203B41FA5}">
                      <a16:colId xmlns:a16="http://schemas.microsoft.com/office/drawing/2014/main" val="2380750736"/>
                    </a:ext>
                  </a:extLst>
                </a:gridCol>
              </a:tblGrid>
              <a:tr h="370840">
                <a:tc>
                  <a:txBody>
                    <a:bodyPr/>
                    <a:lstStyle/>
                    <a:p>
                      <a:r>
                        <a:rPr lang="en-US" dirty="0"/>
                        <a:t>Contract Number</a:t>
                      </a:r>
                    </a:p>
                  </a:txBody>
                  <a:tcPr/>
                </a:tc>
                <a:tc>
                  <a:txBody>
                    <a:bodyPr/>
                    <a:lstStyle/>
                    <a:p>
                      <a:r>
                        <a:rPr lang="en-US" dirty="0"/>
                        <a:t>Task / Delivery Order</a:t>
                      </a:r>
                    </a:p>
                  </a:txBody>
                  <a:tcPr/>
                </a:tc>
                <a:tc>
                  <a:txBody>
                    <a:bodyPr/>
                    <a:lstStyle/>
                    <a:p>
                      <a:r>
                        <a:rPr lang="en-US" dirty="0"/>
                        <a:t>Vendor Name</a:t>
                      </a:r>
                    </a:p>
                  </a:txBody>
                  <a:tcPr/>
                </a:tc>
                <a:tc>
                  <a:txBody>
                    <a:bodyPr/>
                    <a:lstStyle/>
                    <a:p>
                      <a:r>
                        <a:rPr lang="en-US" dirty="0"/>
                        <a:t>Transition Signed Date</a:t>
                      </a:r>
                    </a:p>
                  </a:txBody>
                  <a:tcPr/>
                </a:tc>
                <a:tc>
                  <a:txBody>
                    <a:bodyPr/>
                    <a:lstStyle/>
                    <a:p>
                      <a:r>
                        <a:rPr lang="en-US" dirty="0"/>
                        <a:t>Transaction Value</a:t>
                      </a:r>
                    </a:p>
                  </a:txBody>
                  <a:tcPr/>
                </a:tc>
                <a:extLst>
                  <a:ext uri="{0D108BD9-81ED-4DB2-BD59-A6C34878D82A}">
                    <a16:rowId xmlns:a16="http://schemas.microsoft.com/office/drawing/2014/main" val="115830128"/>
                  </a:ext>
                </a:extLst>
              </a:tr>
              <a:tr h="370840">
                <a:tc>
                  <a:txBody>
                    <a:bodyPr/>
                    <a:lstStyle/>
                    <a:p>
                      <a:pPr algn="l" fontAlgn="base"/>
                      <a:endParaRPr lang="en-US" b="0" i="0" u="none" strike="noStrike" dirty="0">
                        <a:solidFill>
                          <a:srgbClr val="1E1E1E"/>
                        </a:solidFill>
                        <a:effectLst/>
                        <a:latin typeface="arial" panose="020B0604020202020204" pitchFamily="34" charset="0"/>
                      </a:endParaRP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878336968"/>
                  </a:ext>
                </a:extLst>
              </a:tr>
              <a:tr h="370840">
                <a:tc>
                  <a:txBody>
                    <a:bodyPr/>
                    <a:lstStyle/>
                    <a:p>
                      <a:pPr algn="l" fontAlgn="base"/>
                      <a:endParaRPr lang="en-US" b="0" i="0" u="none" strike="noStrike" dirty="0">
                        <a:solidFill>
                          <a:srgbClr val="1E1E1E"/>
                        </a:solidFill>
                        <a:effectLst/>
                        <a:latin typeface="arial" panose="020B0604020202020204" pitchFamily="34" charset="0"/>
                      </a:endParaRP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61258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010997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dirty="0">
                        <a:solidFill>
                          <a:schemeClr val="dk1"/>
                        </a:solidFill>
                        <a:effectLst/>
                        <a:latin typeface="+mn-lt"/>
                        <a:ea typeface="+mn-ea"/>
                        <a:cs typeface="+mn-cs"/>
                      </a:endParaRPr>
                    </a:p>
                  </a:txBody>
                  <a:tcPr/>
                </a:tc>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202633560"/>
                  </a:ext>
                </a:extLst>
              </a:tr>
              <a:tr h="370840">
                <a:tc>
                  <a:txBody>
                    <a:bodyPr/>
                    <a:lstStyle/>
                    <a:p>
                      <a:pPr fontAlgn="base"/>
                      <a:endParaRPr lang="en-US" sz="1800" b="0" i="0" u="none" strike="noStrike" kern="1200" dirty="0">
                        <a:solidFill>
                          <a:schemeClr val="dk1"/>
                        </a:solidFill>
                        <a:effectLst/>
                        <a:latin typeface="+mn-lt"/>
                        <a:ea typeface="+mn-ea"/>
                        <a:cs typeface="+mn-cs"/>
                      </a:endParaRPr>
                    </a:p>
                  </a:txBody>
                  <a:tcPr/>
                </a:tc>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08576279"/>
                  </a:ext>
                </a:extLst>
              </a:tr>
            </a:tbl>
          </a:graphicData>
        </a:graphic>
      </p:graphicFrame>
      <p:sp>
        <p:nvSpPr>
          <p:cNvPr id="3" name="TextBox 2">
            <a:extLst>
              <a:ext uri="{FF2B5EF4-FFF2-40B4-BE49-F238E27FC236}">
                <a16:creationId xmlns:a16="http://schemas.microsoft.com/office/drawing/2014/main" id="{412D1791-8953-4686-918A-5A6A19D6BBC6}"/>
              </a:ext>
            </a:extLst>
          </p:cNvPr>
          <p:cNvSpPr txBox="1"/>
          <p:nvPr/>
        </p:nvSpPr>
        <p:spPr>
          <a:xfrm>
            <a:off x="579091" y="4530494"/>
            <a:ext cx="11033818" cy="1200329"/>
          </a:xfrm>
          <a:prstGeom prst="rect">
            <a:avLst/>
          </a:prstGeom>
          <a:noFill/>
        </p:spPr>
        <p:txBody>
          <a:bodyPr wrap="square" rtlCol="0">
            <a:spAutoFit/>
          </a:bodyPr>
          <a:lstStyle/>
          <a:p>
            <a:r>
              <a:rPr lang="en-US" dirty="0"/>
              <a:t>*Summarize past experience information from: Deeper research into interesting prime and subcontractor projects – look up and add summaries from old RFPs and Statement of Work/Contracts from GovWin IQ or </a:t>
            </a:r>
            <a:r>
              <a:rPr lang="en-US" dirty="0" err="1"/>
              <a:t>GovTribe</a:t>
            </a:r>
            <a:endParaRPr lang="en-US" dirty="0"/>
          </a:p>
          <a:p>
            <a:r>
              <a:rPr lang="en-US" dirty="0"/>
              <a:t>*Look up any SBA-approved joint ventures and their past performance to check if there is hidden performance</a:t>
            </a:r>
          </a:p>
          <a:p>
            <a:r>
              <a:rPr lang="en-US" dirty="0"/>
              <a:t>*Add slides for scope detail if you are able to find more detailed information on opportunities</a:t>
            </a:r>
          </a:p>
        </p:txBody>
      </p:sp>
    </p:spTree>
    <p:extLst>
      <p:ext uri="{BB962C8B-B14F-4D97-AF65-F5344CB8AC3E}">
        <p14:creationId xmlns:p14="http://schemas.microsoft.com/office/powerpoint/2010/main" val="2469256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0"/>
            <a:ext cx="4654286"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45F248-6DAD-413D-9D55-BDD0F484447D}"/>
              </a:ext>
            </a:extLst>
          </p:cNvPr>
          <p:cNvSpPr>
            <a:spLocks noGrp="1"/>
          </p:cNvSpPr>
          <p:nvPr>
            <p:ph type="title"/>
          </p:nvPr>
        </p:nvSpPr>
        <p:spPr>
          <a:xfrm>
            <a:off x="1155556" y="637762"/>
            <a:ext cx="3147503" cy="5576767"/>
          </a:xfrm>
        </p:spPr>
        <p:txBody>
          <a:bodyPr vert="horz" lIns="91440" tIns="45720" rIns="91440" bIns="45720" rtlCol="0" anchor="t">
            <a:normAutofit/>
          </a:bodyPr>
          <a:lstStyle/>
          <a:p>
            <a:r>
              <a:rPr lang="en-US" kern="1200" dirty="0">
                <a:solidFill>
                  <a:schemeClr val="bg1"/>
                </a:solidFill>
                <a:latin typeface="+mj-lt"/>
                <a:ea typeface="+mj-ea"/>
                <a:cs typeface="+mj-cs"/>
              </a:rPr>
              <a:t>Look for Joint Ventures: </a:t>
            </a:r>
            <a:r>
              <a:rPr lang="en-US" sz="3200" kern="1200" dirty="0">
                <a:solidFill>
                  <a:schemeClr val="bg1"/>
                </a:solidFill>
                <a:latin typeface="+mj-lt"/>
                <a:ea typeface="+mj-ea"/>
                <a:cs typeface="+mj-cs"/>
              </a:rPr>
              <a:t>Don’t miss “hidden” Competitor Past Performance</a:t>
            </a:r>
            <a:endParaRPr lang="en-US" kern="1200" dirty="0">
              <a:solidFill>
                <a:schemeClr val="bg1"/>
              </a:solidFill>
              <a:latin typeface="+mj-lt"/>
              <a:ea typeface="+mj-ea"/>
              <a:cs typeface="+mj-cs"/>
            </a:endParaRPr>
          </a:p>
        </p:txBody>
      </p:sp>
      <p:sp>
        <p:nvSpPr>
          <p:cNvPr id="16" name="Rectangle 15">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535" y="0"/>
            <a:ext cx="7539455"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08F90B-4E74-41D2-8AF9-3691CFBA6446}"/>
              </a:ext>
            </a:extLst>
          </p:cNvPr>
          <p:cNvSpPr>
            <a:spLocks noGrp="1"/>
          </p:cNvSpPr>
          <p:nvPr>
            <p:ph idx="1"/>
          </p:nvPr>
        </p:nvSpPr>
        <p:spPr>
          <a:xfrm>
            <a:off x="5340024" y="4605816"/>
            <a:ext cx="6166238" cy="2072890"/>
          </a:xfrm>
        </p:spPr>
        <p:txBody>
          <a:bodyPr vert="horz" lIns="91440" tIns="45720" rIns="91440" bIns="45720" rtlCol="0" anchor="t">
            <a:normAutofit fontScale="77500" lnSpcReduction="20000"/>
          </a:bodyPr>
          <a:lstStyle/>
          <a:p>
            <a:pPr marL="0" indent="0">
              <a:buNone/>
            </a:pPr>
            <a:r>
              <a:rPr lang="en-US" sz="1600" b="0" i="0" dirty="0">
                <a:solidFill>
                  <a:srgbClr val="1B1E29"/>
                </a:solidFill>
                <a:effectLst/>
                <a:latin typeface="Source Sans Pro" panose="020B0503030403020204" pitchFamily="34" charset="0"/>
              </a:rPr>
              <a:t>JVs have their own CAGE Code and Sam.gov registration</a:t>
            </a:r>
          </a:p>
          <a:p>
            <a:pPr marL="0" indent="0">
              <a:buNone/>
            </a:pPr>
            <a:r>
              <a:rPr lang="en-US" sz="1600" b="0" i="0" dirty="0">
                <a:solidFill>
                  <a:srgbClr val="1B1E29"/>
                </a:solidFill>
                <a:effectLst/>
                <a:latin typeface="Source Sans Pro" panose="020B0503030403020204" pitchFamily="34" charset="0"/>
              </a:rPr>
              <a:t>SBA no longer approves joint venture agreements formed to pursue competitive 8(a) contracts. This includes joint venture agreements formed under the SBA MPP to perform a competitive 8(a) contract. SBA will continue to review and approve all joint venture agreements formed to pursue sole source 8(a) contracts.</a:t>
            </a:r>
          </a:p>
          <a:p>
            <a:pPr marL="0" indent="0">
              <a:buNone/>
            </a:pPr>
            <a:r>
              <a:rPr lang="en-US" sz="1600" b="0" i="0" dirty="0">
                <a:solidFill>
                  <a:srgbClr val="1B1E29"/>
                </a:solidFill>
                <a:effectLst/>
                <a:latin typeface="Source Sans Pro" panose="020B0503030403020204" pitchFamily="34" charset="0"/>
              </a:rPr>
              <a:t>A mentor and its protégé can joint venture as a small business for any small business contract, provided the protégé individually qualifies as small. The joint venture may also pursue any type of  </a:t>
            </a:r>
            <a:r>
              <a:rPr lang="en-US" sz="1600" dirty="0">
                <a:solidFill>
                  <a:srgbClr val="007DBC"/>
                </a:solidFill>
                <a:latin typeface="Source Sans Pro" panose="020B0503030403020204" pitchFamily="34" charset="0"/>
                <a:hlinkClick r:id="rId2"/>
              </a:rPr>
              <a:t>set-aside contract</a:t>
            </a:r>
            <a:r>
              <a:rPr lang="en-US" sz="1600" b="0" i="0" dirty="0">
                <a:solidFill>
                  <a:srgbClr val="1B1E29"/>
                </a:solidFill>
                <a:effectLst/>
                <a:latin typeface="Source Sans Pro" panose="020B0503030403020204" pitchFamily="34" charset="0"/>
              </a:rPr>
              <a:t>  for which the protégé qualifies, including contracts set aside for </a:t>
            </a:r>
            <a:r>
              <a:rPr lang="en-US" sz="1600" b="0" i="0" dirty="0">
                <a:solidFill>
                  <a:srgbClr val="007DBC"/>
                </a:solidFill>
                <a:effectLst/>
                <a:latin typeface="Source Sans Pro" panose="020B0503030403020204" pitchFamily="34" charset="0"/>
                <a:hlinkClick r:id="rId3"/>
              </a:rPr>
              <a:t>8(a)</a:t>
            </a:r>
            <a:r>
              <a:rPr lang="en-US" sz="1600" b="0" i="0" dirty="0">
                <a:solidFill>
                  <a:srgbClr val="1B1E29"/>
                </a:solidFill>
                <a:effectLst/>
                <a:latin typeface="Source Sans Pro" panose="020B0503030403020204" pitchFamily="34" charset="0"/>
              </a:rPr>
              <a:t>, </a:t>
            </a:r>
            <a:r>
              <a:rPr lang="en-US" sz="1600" b="0" i="0" dirty="0">
                <a:solidFill>
                  <a:srgbClr val="007DBC"/>
                </a:solidFill>
                <a:effectLst/>
                <a:latin typeface="Source Sans Pro" panose="020B0503030403020204" pitchFamily="34" charset="0"/>
                <a:hlinkClick r:id="rId4"/>
              </a:rPr>
              <a:t>service-disabled veteran-owned</a:t>
            </a:r>
            <a:r>
              <a:rPr lang="en-US" sz="1600" b="0" i="0" dirty="0">
                <a:solidFill>
                  <a:srgbClr val="1B1E29"/>
                </a:solidFill>
                <a:effectLst/>
                <a:latin typeface="Source Sans Pro" panose="020B0503030403020204" pitchFamily="34" charset="0"/>
              </a:rPr>
              <a:t>, </a:t>
            </a:r>
            <a:r>
              <a:rPr lang="en-US" sz="1600" b="0" i="0" dirty="0">
                <a:solidFill>
                  <a:srgbClr val="007DBC"/>
                </a:solidFill>
                <a:effectLst/>
                <a:latin typeface="Source Sans Pro" panose="020B0503030403020204" pitchFamily="34" charset="0"/>
                <a:hlinkClick r:id="rId5"/>
              </a:rPr>
              <a:t>woman-owned</a:t>
            </a:r>
            <a:r>
              <a:rPr lang="en-US" sz="1600" b="0" i="0" dirty="0">
                <a:solidFill>
                  <a:srgbClr val="1B1E29"/>
                </a:solidFill>
                <a:effectLst/>
                <a:latin typeface="Source Sans Pro" panose="020B0503030403020204" pitchFamily="34" charset="0"/>
              </a:rPr>
              <a:t>, and </a:t>
            </a:r>
            <a:r>
              <a:rPr lang="en-US" sz="1600" b="0" i="0" dirty="0">
                <a:solidFill>
                  <a:srgbClr val="007DBC"/>
                </a:solidFill>
                <a:effectLst/>
                <a:latin typeface="Source Sans Pro" panose="020B0503030403020204" pitchFamily="34" charset="0"/>
                <a:hlinkClick r:id="rId6"/>
              </a:rPr>
              <a:t>HUBZone</a:t>
            </a:r>
            <a:r>
              <a:rPr lang="en-US" sz="1600" b="0" i="0" dirty="0">
                <a:solidFill>
                  <a:srgbClr val="1B1E29"/>
                </a:solidFill>
                <a:effectLst/>
                <a:latin typeface="Source Sans Pro" panose="020B0503030403020204" pitchFamily="34" charset="0"/>
              </a:rPr>
              <a:t> businesses.</a:t>
            </a:r>
          </a:p>
          <a:p>
            <a:pPr marL="0" indent="0">
              <a:buNone/>
            </a:pPr>
            <a:r>
              <a:rPr lang="en-US" sz="2400" kern="1200" dirty="0">
                <a:solidFill>
                  <a:schemeClr val="tx1"/>
                </a:solidFill>
                <a:latin typeface="+mn-lt"/>
                <a:ea typeface="+mn-ea"/>
                <a:cs typeface="+mn-cs"/>
              </a:rPr>
              <a:t>SBA Lists Active Mentor-Protégé Agreements: </a:t>
            </a:r>
            <a:r>
              <a:rPr lang="en-US" sz="1600" dirty="0">
                <a:hlinkClick r:id="rId7"/>
              </a:rPr>
              <a:t>Active mentor-protege agreements | U.S. Small Business Administration (sba.gov)</a:t>
            </a:r>
            <a:endParaRPr lang="en-US" sz="2400" kern="1200" dirty="0">
              <a:solidFill>
                <a:schemeClr val="tx1"/>
              </a:solidFill>
              <a:latin typeface="+mn-lt"/>
              <a:ea typeface="+mn-ea"/>
              <a:cs typeface="+mn-cs"/>
            </a:endParaRPr>
          </a:p>
        </p:txBody>
      </p:sp>
      <p:pic>
        <p:nvPicPr>
          <p:cNvPr id="7" name="Picture 6">
            <a:extLst>
              <a:ext uri="{FF2B5EF4-FFF2-40B4-BE49-F238E27FC236}">
                <a16:creationId xmlns:a16="http://schemas.microsoft.com/office/drawing/2014/main" id="{BF505751-0C5D-4A19-E8F8-1440FACC4B99}"/>
              </a:ext>
            </a:extLst>
          </p:cNvPr>
          <p:cNvPicPr>
            <a:picLocks noChangeAspect="1"/>
          </p:cNvPicPr>
          <p:nvPr/>
        </p:nvPicPr>
        <p:blipFill>
          <a:blip r:embed="rId8"/>
          <a:stretch>
            <a:fillRect/>
          </a:stretch>
        </p:blipFill>
        <p:spPr>
          <a:xfrm>
            <a:off x="5340024" y="300794"/>
            <a:ext cx="6044119" cy="4004228"/>
          </a:xfrm>
          <a:prstGeom prst="rect">
            <a:avLst/>
          </a:prstGeom>
        </p:spPr>
      </p:pic>
      <p:sp>
        <p:nvSpPr>
          <p:cNvPr id="18" name="Rectangle 17">
            <a:extLst>
              <a:ext uri="{FF2B5EF4-FFF2-40B4-BE49-F238E27FC236}">
                <a16:creationId xmlns:a16="http://schemas.microsoft.com/office/drawing/2014/main" id="{6832F003-FCA6-4CFB-A2EA-308F3AA25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9973" y="4549143"/>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0001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9B29AD-E83A-4753-BD4D-8BF0C4F4B72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F5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0413D7C-62AC-4C0A-8321-4D9A6F4A1AF1}"/>
              </a:ext>
            </a:extLst>
          </p:cNvPr>
          <p:cNvPicPr>
            <a:picLocks noChangeAspect="1"/>
          </p:cNvPicPr>
          <p:nvPr/>
        </p:nvPicPr>
        <p:blipFill rotWithShape="1">
          <a:blip r:embed="rId2"/>
          <a:srcRect t="4210" r="1" b="1"/>
          <a:stretch/>
        </p:blipFill>
        <p:spPr>
          <a:xfrm>
            <a:off x="327547" y="321733"/>
            <a:ext cx="7058306" cy="4107392"/>
          </a:xfrm>
          <a:prstGeom prst="rect">
            <a:avLst/>
          </a:prstGeom>
          <a:ln>
            <a:solidFill>
              <a:schemeClr val="accent1"/>
            </a:solidFill>
          </a:ln>
        </p:spPr>
      </p:pic>
      <p:sp>
        <p:nvSpPr>
          <p:cNvPr id="2" name="Title 1">
            <a:extLst>
              <a:ext uri="{FF2B5EF4-FFF2-40B4-BE49-F238E27FC236}">
                <a16:creationId xmlns:a16="http://schemas.microsoft.com/office/drawing/2014/main" id="{3B631CAB-3EC0-4631-BBA5-F5B68404227D}"/>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Identify Competitor’s Leadership</a:t>
            </a:r>
          </a:p>
        </p:txBody>
      </p:sp>
      <p:sp>
        <p:nvSpPr>
          <p:cNvPr id="3" name="Content Placeholder 2">
            <a:extLst>
              <a:ext uri="{FF2B5EF4-FFF2-40B4-BE49-F238E27FC236}">
                <a16:creationId xmlns:a16="http://schemas.microsoft.com/office/drawing/2014/main" id="{DB8301DE-902A-4182-9C1E-396F90A4D603}"/>
              </a:ext>
            </a:extLst>
          </p:cNvPr>
          <p:cNvSpPr>
            <a:spLocks noGrp="1"/>
          </p:cNvSpPr>
          <p:nvPr>
            <p:ph idx="1"/>
          </p:nvPr>
        </p:nvSpPr>
        <p:spPr>
          <a:xfrm>
            <a:off x="8029319" y="553156"/>
            <a:ext cx="3638425" cy="5839126"/>
          </a:xfrm>
        </p:spPr>
        <p:txBody>
          <a:bodyPr anchor="ctr">
            <a:normAutofit/>
          </a:bodyPr>
          <a:lstStyle/>
          <a:p>
            <a:r>
              <a:rPr lang="en-US" sz="2400" dirty="0">
                <a:solidFill>
                  <a:srgbClr val="FFFFFF"/>
                </a:solidFill>
              </a:rPr>
              <a:t>Use competitor’s website and LinkedIn to find leadership’s and key personnel bios</a:t>
            </a:r>
          </a:p>
          <a:p>
            <a:r>
              <a:rPr lang="en-US" sz="2400" dirty="0">
                <a:solidFill>
                  <a:srgbClr val="FFFFFF"/>
                </a:solidFill>
              </a:rPr>
              <a:t>Check for experience and connections that could be relevant to the pursuit</a:t>
            </a:r>
          </a:p>
          <a:p>
            <a:r>
              <a:rPr lang="en-US" sz="2400" dirty="0">
                <a:solidFill>
                  <a:srgbClr val="FFFFFF"/>
                </a:solidFill>
              </a:rPr>
              <a:t>Identify possible key personnel</a:t>
            </a:r>
          </a:p>
          <a:p>
            <a:r>
              <a:rPr lang="en-US" sz="2400" dirty="0">
                <a:solidFill>
                  <a:srgbClr val="FFFFFF"/>
                </a:solidFill>
              </a:rPr>
              <a:t>Check LinkedIn for connections with the customer</a:t>
            </a:r>
          </a:p>
        </p:txBody>
      </p:sp>
    </p:spTree>
    <p:extLst>
      <p:ext uri="{BB962C8B-B14F-4D97-AF65-F5344CB8AC3E}">
        <p14:creationId xmlns:p14="http://schemas.microsoft.com/office/powerpoint/2010/main" val="2138247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698C71E-807E-4FDF-A7AE-B14E7FC296CF}"/>
              </a:ext>
            </a:extLst>
          </p:cNvPr>
          <p:cNvSpPr>
            <a:spLocks noGrp="1"/>
          </p:cNvSpPr>
          <p:nvPr>
            <p:ph type="title"/>
          </p:nvPr>
        </p:nvSpPr>
        <p:spPr>
          <a:xfrm>
            <a:off x="833002" y="365125"/>
            <a:ext cx="10520702" cy="1325563"/>
          </a:xfrm>
        </p:spPr>
        <p:txBody>
          <a:bodyPr>
            <a:normAutofit/>
          </a:bodyPr>
          <a:lstStyle/>
          <a:p>
            <a:r>
              <a:rPr lang="en-US" dirty="0"/>
              <a:t>Other Information Examples</a:t>
            </a:r>
          </a:p>
        </p:txBody>
      </p:sp>
      <p:graphicFrame>
        <p:nvGraphicFramePr>
          <p:cNvPr id="19" name="Content Placeholder 2">
            <a:extLst>
              <a:ext uri="{FF2B5EF4-FFF2-40B4-BE49-F238E27FC236}">
                <a16:creationId xmlns:a16="http://schemas.microsoft.com/office/drawing/2014/main" id="{D2DE8C4D-C367-43CF-9F34-A407359C4536}"/>
              </a:ext>
            </a:extLst>
          </p:cNvPr>
          <p:cNvGraphicFramePr>
            <a:graphicFrameLocks noGrp="1"/>
          </p:cNvGraphicFramePr>
          <p:nvPr>
            <p:ph idx="1"/>
            <p:extLst>
              <p:ext uri="{D42A27DB-BD31-4B8C-83A1-F6EECF244321}">
                <p14:modId xmlns:p14="http://schemas.microsoft.com/office/powerpoint/2010/main" val="256247354"/>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340535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000" dirty="0"/>
              <a:t>How to Maximize the Learning Process</a:t>
            </a:r>
          </a:p>
        </p:txBody>
      </p:sp>
      <p:sp>
        <p:nvSpPr>
          <p:cNvPr id="2" name="Content Placeholder 1"/>
          <p:cNvSpPr>
            <a:spLocks noGrp="1"/>
          </p:cNvSpPr>
          <p:nvPr>
            <p:ph idx="1"/>
          </p:nvPr>
        </p:nvSpPr>
        <p:spPr>
          <a:xfrm>
            <a:off x="838200" y="1694468"/>
            <a:ext cx="5715000" cy="4525962"/>
          </a:xfrm>
        </p:spPr>
        <p:txBody>
          <a:bodyPr>
            <a:normAutofit/>
          </a:bodyPr>
          <a:lstStyle/>
          <a:p>
            <a:r>
              <a:rPr lang="en-US" sz="2400" dirty="0"/>
              <a:t>How adults learn: </a:t>
            </a:r>
          </a:p>
          <a:p>
            <a:pPr lvl="1"/>
            <a:r>
              <a:rPr lang="en-US" dirty="0"/>
              <a:t>Understand WHY things work a certain way</a:t>
            </a:r>
          </a:p>
          <a:p>
            <a:pPr lvl="1"/>
            <a:r>
              <a:rPr lang="en-US" dirty="0"/>
              <a:t>Participate in exercises</a:t>
            </a:r>
          </a:p>
          <a:p>
            <a:pPr lvl="1"/>
            <a:r>
              <a:rPr lang="en-US" dirty="0"/>
              <a:t>Ask questions</a:t>
            </a:r>
          </a:p>
          <a:p>
            <a:pPr lvl="1"/>
            <a:r>
              <a:rPr lang="en-US" dirty="0"/>
              <a:t>Relate the material to your own experience</a:t>
            </a:r>
          </a:p>
          <a:p>
            <a:pPr lvl="1"/>
            <a:r>
              <a:rPr lang="en-US" dirty="0"/>
              <a:t>Take notes</a:t>
            </a:r>
          </a:p>
          <a:p>
            <a:r>
              <a:rPr lang="en-US" sz="2400" dirty="0"/>
              <a:t>Bring up topics of interest to your job</a:t>
            </a:r>
          </a:p>
          <a:p>
            <a:r>
              <a:rPr lang="en-US" sz="2400" dirty="0"/>
              <a:t>Move around during exercises</a:t>
            </a:r>
          </a:p>
        </p:txBody>
      </p:sp>
      <p:pic>
        <p:nvPicPr>
          <p:cNvPr id="6" name="Picture 5" descr="adult learning.jpg"/>
          <p:cNvPicPr>
            <a:picLocks noChangeAspect="1"/>
          </p:cNvPicPr>
          <p:nvPr/>
        </p:nvPicPr>
        <p:blipFill>
          <a:blip r:embed="rId3"/>
          <a:stretch>
            <a:fillRect/>
          </a:stretch>
        </p:blipFill>
        <p:spPr>
          <a:xfrm>
            <a:off x="8530225" y="1647559"/>
            <a:ext cx="2967119" cy="44506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1751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447" y="386936"/>
            <a:ext cx="9478545" cy="1002471"/>
          </a:xfrm>
        </p:spPr>
        <p:txBody>
          <a:bodyPr>
            <a:normAutofit/>
          </a:bodyPr>
          <a:lstStyle/>
          <a:p>
            <a:r>
              <a:rPr lang="en-US" dirty="0"/>
              <a:t>SWOT Analysis Overview</a:t>
            </a:r>
          </a:p>
        </p:txBody>
      </p:sp>
      <p:sp>
        <p:nvSpPr>
          <p:cNvPr id="4" name="Rectangle 3"/>
          <p:cNvSpPr/>
          <p:nvPr/>
        </p:nvSpPr>
        <p:spPr>
          <a:xfrm>
            <a:off x="753366" y="1714499"/>
            <a:ext cx="6271404" cy="4247317"/>
          </a:xfrm>
          <a:prstGeom prst="rect">
            <a:avLst/>
          </a:prstGeom>
        </p:spPr>
        <p:txBody>
          <a:bodyPr wrap="square">
            <a:spAutoFit/>
          </a:bodyPr>
          <a:lstStyle/>
          <a:p>
            <a:pPr marL="342900" indent="-342900">
              <a:spcBef>
                <a:spcPts val="1200"/>
              </a:spcBef>
              <a:buClr>
                <a:schemeClr val="accent1"/>
              </a:buClr>
              <a:buFont typeface="Wingdings" panose="05000000000000000000" pitchFamily="2" charset="2"/>
              <a:buChar char="§"/>
            </a:pPr>
            <a:r>
              <a:rPr lang="en-US" sz="2400" b="1" dirty="0"/>
              <a:t>S</a:t>
            </a:r>
            <a:r>
              <a:rPr lang="en-US" sz="2400" dirty="0"/>
              <a:t>trengths: characteristics of the bidder that give it an advantage over others</a:t>
            </a:r>
          </a:p>
          <a:p>
            <a:pPr marL="342900" indent="-342900">
              <a:spcBef>
                <a:spcPts val="1200"/>
              </a:spcBef>
              <a:buClr>
                <a:schemeClr val="accent1"/>
              </a:buClr>
              <a:buFont typeface="Wingdings" panose="05000000000000000000" pitchFamily="2" charset="2"/>
              <a:buChar char="§"/>
            </a:pPr>
            <a:r>
              <a:rPr lang="en-US" sz="2400" b="1" dirty="0"/>
              <a:t>W</a:t>
            </a:r>
            <a:r>
              <a:rPr lang="en-US" sz="2400" dirty="0"/>
              <a:t>eaknesses (or Limitations): characteristics that place the bidder at a disadvantage relative to others</a:t>
            </a:r>
          </a:p>
          <a:p>
            <a:pPr marL="342900" indent="-342900">
              <a:spcBef>
                <a:spcPts val="1200"/>
              </a:spcBef>
              <a:buClr>
                <a:schemeClr val="accent1"/>
              </a:buClr>
              <a:buFont typeface="Wingdings" panose="05000000000000000000" pitchFamily="2" charset="2"/>
              <a:buChar char="§"/>
            </a:pPr>
            <a:r>
              <a:rPr lang="en-US" sz="2400" b="1" dirty="0"/>
              <a:t>O</a:t>
            </a:r>
            <a:r>
              <a:rPr lang="en-US" sz="2400" dirty="0"/>
              <a:t>pportunities: </a:t>
            </a:r>
            <a:r>
              <a:rPr lang="en-US" sz="2400" i="1" dirty="0"/>
              <a:t>external</a:t>
            </a:r>
            <a:r>
              <a:rPr lang="en-US" sz="2400" dirty="0"/>
              <a:t> chances to improve win probability in the environment</a:t>
            </a:r>
          </a:p>
          <a:p>
            <a:pPr marL="342900" indent="-342900">
              <a:spcBef>
                <a:spcPts val="1200"/>
              </a:spcBef>
              <a:buClr>
                <a:schemeClr val="accent1"/>
              </a:buClr>
              <a:buFont typeface="Wingdings" panose="05000000000000000000" pitchFamily="2" charset="2"/>
              <a:buChar char="§"/>
            </a:pPr>
            <a:r>
              <a:rPr lang="en-US" sz="2400" b="1" dirty="0"/>
              <a:t>T</a:t>
            </a:r>
            <a:r>
              <a:rPr lang="en-US" sz="2400" dirty="0"/>
              <a:t>hreats: </a:t>
            </a:r>
            <a:r>
              <a:rPr lang="en-US" sz="2400" i="1" dirty="0"/>
              <a:t>external</a:t>
            </a:r>
            <a:r>
              <a:rPr lang="en-US" sz="2400" dirty="0"/>
              <a:t> elements in the environment that could cause trouble for the pursuit and the likelihood of winning</a:t>
            </a:r>
          </a:p>
        </p:txBody>
      </p:sp>
      <p:sp>
        <p:nvSpPr>
          <p:cNvPr id="3" name="Rectangle 2"/>
          <p:cNvSpPr/>
          <p:nvPr/>
        </p:nvSpPr>
        <p:spPr bwMode="auto">
          <a:xfrm>
            <a:off x="7842842" y="1714499"/>
            <a:ext cx="1981200" cy="533400"/>
          </a:xfrm>
          <a:prstGeom prst="rect">
            <a:avLst/>
          </a:prstGeom>
          <a:solidFill>
            <a:schemeClr val="accent6">
              <a:lumMod val="60000"/>
              <a:lumOff val="4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a:latin typeface="Arial" charset="0"/>
              </a:rPr>
              <a:t>Helpful</a:t>
            </a:r>
            <a:r>
              <a:rPr lang="en-US" sz="1400" dirty="0">
                <a:latin typeface="Arial" charset="0"/>
              </a:rPr>
              <a:t> </a:t>
            </a:r>
          </a:p>
          <a:p>
            <a:pPr algn="ctr" eaLnBrk="0" fontAlgn="base" hangingPunct="0">
              <a:spcBef>
                <a:spcPct val="0"/>
              </a:spcBef>
              <a:spcAft>
                <a:spcPct val="0"/>
              </a:spcAft>
            </a:pPr>
            <a:r>
              <a:rPr lang="en-US" sz="1100" dirty="0">
                <a:latin typeface="Arial" charset="0"/>
              </a:rPr>
              <a:t>to Winning</a:t>
            </a:r>
          </a:p>
        </p:txBody>
      </p:sp>
      <p:sp>
        <p:nvSpPr>
          <p:cNvPr id="6" name="Rectangle 5"/>
          <p:cNvSpPr/>
          <p:nvPr/>
        </p:nvSpPr>
        <p:spPr bwMode="auto">
          <a:xfrm>
            <a:off x="9824042" y="1714499"/>
            <a:ext cx="1981200" cy="533400"/>
          </a:xfrm>
          <a:prstGeom prst="rect">
            <a:avLst/>
          </a:prstGeom>
          <a:solidFill>
            <a:srgbClr val="C00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a:solidFill>
                  <a:srgbClr val="FFFFFF"/>
                </a:solidFill>
                <a:latin typeface="Arial" charset="0"/>
              </a:rPr>
              <a:t>Harmful</a:t>
            </a:r>
            <a:r>
              <a:rPr lang="en-US" sz="1400" dirty="0">
                <a:solidFill>
                  <a:srgbClr val="FFFFFF"/>
                </a:solidFill>
                <a:latin typeface="Arial" charset="0"/>
              </a:rPr>
              <a:t> </a:t>
            </a:r>
          </a:p>
          <a:p>
            <a:pPr algn="ctr" eaLnBrk="0" fontAlgn="base" hangingPunct="0">
              <a:spcBef>
                <a:spcPct val="0"/>
              </a:spcBef>
              <a:spcAft>
                <a:spcPct val="0"/>
              </a:spcAft>
            </a:pPr>
            <a:r>
              <a:rPr lang="en-US" sz="1100" dirty="0">
                <a:solidFill>
                  <a:srgbClr val="FFFFFF"/>
                </a:solidFill>
                <a:latin typeface="Arial" charset="0"/>
              </a:rPr>
              <a:t>to Winning</a:t>
            </a:r>
          </a:p>
        </p:txBody>
      </p:sp>
      <p:sp>
        <p:nvSpPr>
          <p:cNvPr id="7" name="Rectangle 6"/>
          <p:cNvSpPr/>
          <p:nvPr/>
        </p:nvSpPr>
        <p:spPr bwMode="auto">
          <a:xfrm rot="16200000">
            <a:off x="6585542" y="2971799"/>
            <a:ext cx="1981200" cy="533400"/>
          </a:xfrm>
          <a:prstGeom prst="rect">
            <a:avLst/>
          </a:prstGeom>
          <a:solidFill>
            <a:schemeClr val="accent6">
              <a:lumMod val="60000"/>
              <a:lumOff val="4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a:latin typeface="Arial" charset="0"/>
              </a:rPr>
              <a:t>Internal Origin</a:t>
            </a:r>
            <a:endParaRPr lang="en-US" sz="1400" dirty="0">
              <a:latin typeface="Arial" charset="0"/>
            </a:endParaRPr>
          </a:p>
          <a:p>
            <a:pPr algn="ctr" eaLnBrk="0" fontAlgn="base" hangingPunct="0">
              <a:spcBef>
                <a:spcPct val="0"/>
              </a:spcBef>
              <a:spcAft>
                <a:spcPct val="0"/>
              </a:spcAft>
            </a:pPr>
            <a:r>
              <a:rPr lang="en-US" sz="1100" dirty="0">
                <a:latin typeface="Arial" charset="0"/>
              </a:rPr>
              <a:t>Attributes of the bidder</a:t>
            </a:r>
          </a:p>
        </p:txBody>
      </p:sp>
      <p:sp>
        <p:nvSpPr>
          <p:cNvPr id="8" name="Rectangle 7"/>
          <p:cNvSpPr/>
          <p:nvPr/>
        </p:nvSpPr>
        <p:spPr bwMode="auto">
          <a:xfrm rot="16200000">
            <a:off x="6585542" y="4951886"/>
            <a:ext cx="1981200" cy="533400"/>
          </a:xfrm>
          <a:prstGeom prst="rect">
            <a:avLst/>
          </a:prstGeom>
          <a:solidFill>
            <a:srgbClr val="00B05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a:latin typeface="Arial" charset="0"/>
              </a:rPr>
              <a:t>External Origin</a:t>
            </a:r>
            <a:endParaRPr lang="en-US" sz="1400" dirty="0">
              <a:latin typeface="Arial" charset="0"/>
            </a:endParaRPr>
          </a:p>
          <a:p>
            <a:pPr algn="ctr" eaLnBrk="0" fontAlgn="base" hangingPunct="0">
              <a:spcBef>
                <a:spcPct val="0"/>
              </a:spcBef>
              <a:spcAft>
                <a:spcPct val="0"/>
              </a:spcAft>
            </a:pPr>
            <a:r>
              <a:rPr lang="en-US" sz="1100" dirty="0">
                <a:latin typeface="Arial" charset="0"/>
              </a:rPr>
              <a:t>Attributes of the environment</a:t>
            </a:r>
          </a:p>
        </p:txBody>
      </p:sp>
      <p:sp>
        <p:nvSpPr>
          <p:cNvPr id="5" name="Rectangle 4"/>
          <p:cNvSpPr/>
          <p:nvPr/>
        </p:nvSpPr>
        <p:spPr bwMode="auto">
          <a:xfrm>
            <a:off x="7842842" y="2247900"/>
            <a:ext cx="1981200" cy="1981201"/>
          </a:xfrm>
          <a:prstGeom prst="rect">
            <a:avLst/>
          </a:prstGeom>
          <a:solidFill>
            <a:schemeClr val="accent6">
              <a:lumMod val="40000"/>
              <a:lumOff val="6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1500" dirty="0">
                <a:solidFill>
                  <a:srgbClr val="FFFFFF"/>
                </a:solidFill>
                <a:latin typeface="Arial" charset="0"/>
              </a:rPr>
              <a:t>S</a:t>
            </a:r>
          </a:p>
        </p:txBody>
      </p:sp>
      <p:sp>
        <p:nvSpPr>
          <p:cNvPr id="10" name="Rectangle 9"/>
          <p:cNvSpPr/>
          <p:nvPr/>
        </p:nvSpPr>
        <p:spPr bwMode="auto">
          <a:xfrm>
            <a:off x="7842842" y="4229100"/>
            <a:ext cx="1981200" cy="1981201"/>
          </a:xfrm>
          <a:prstGeom prst="rect">
            <a:avLst/>
          </a:prstGeom>
          <a:solidFill>
            <a:srgbClr val="339966"/>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1500" dirty="0">
                <a:solidFill>
                  <a:srgbClr val="FFFFFF"/>
                </a:solidFill>
                <a:latin typeface="Arial" charset="0"/>
              </a:rPr>
              <a:t>O</a:t>
            </a:r>
          </a:p>
        </p:txBody>
      </p:sp>
      <p:sp>
        <p:nvSpPr>
          <p:cNvPr id="11" name="Rectangle 10"/>
          <p:cNvSpPr/>
          <p:nvPr/>
        </p:nvSpPr>
        <p:spPr bwMode="auto">
          <a:xfrm>
            <a:off x="9824042" y="2247900"/>
            <a:ext cx="1981200" cy="1981201"/>
          </a:xfrm>
          <a:prstGeom prst="rect">
            <a:avLst/>
          </a:prstGeom>
          <a:solidFill>
            <a:srgbClr val="FF9999"/>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1500" dirty="0">
                <a:solidFill>
                  <a:srgbClr val="FFFFFF"/>
                </a:solidFill>
                <a:latin typeface="Arial" charset="0"/>
              </a:rPr>
              <a:t>W</a:t>
            </a:r>
          </a:p>
        </p:txBody>
      </p:sp>
      <p:sp>
        <p:nvSpPr>
          <p:cNvPr id="12" name="Rectangle 11"/>
          <p:cNvSpPr/>
          <p:nvPr/>
        </p:nvSpPr>
        <p:spPr bwMode="auto">
          <a:xfrm>
            <a:off x="9824042" y="4229100"/>
            <a:ext cx="1981200" cy="1981201"/>
          </a:xfrm>
          <a:prstGeom prst="rect">
            <a:avLst/>
          </a:prstGeom>
          <a:solidFill>
            <a:srgbClr val="C00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1500" dirty="0">
                <a:solidFill>
                  <a:srgbClr val="FFFFFF"/>
                </a:solidFill>
                <a:latin typeface="Arial" charset="0"/>
              </a:rPr>
              <a:t>T</a:t>
            </a:r>
          </a:p>
        </p:txBody>
      </p:sp>
      <p:sp>
        <p:nvSpPr>
          <p:cNvPr id="9" name="TextBox 8"/>
          <p:cNvSpPr txBox="1"/>
          <p:nvPr/>
        </p:nvSpPr>
        <p:spPr>
          <a:xfrm>
            <a:off x="8247592" y="3033649"/>
            <a:ext cx="1371600"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Strengths</a:t>
            </a:r>
          </a:p>
        </p:txBody>
      </p:sp>
      <p:sp>
        <p:nvSpPr>
          <p:cNvPr id="14" name="TextBox 13"/>
          <p:cNvSpPr txBox="1"/>
          <p:nvPr/>
        </p:nvSpPr>
        <p:spPr>
          <a:xfrm>
            <a:off x="10052642" y="3033649"/>
            <a:ext cx="1600200"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Weaknesses</a:t>
            </a:r>
          </a:p>
        </p:txBody>
      </p:sp>
      <p:sp>
        <p:nvSpPr>
          <p:cNvPr id="15" name="TextBox 14"/>
          <p:cNvSpPr txBox="1"/>
          <p:nvPr/>
        </p:nvSpPr>
        <p:spPr>
          <a:xfrm>
            <a:off x="7976442" y="5014642"/>
            <a:ext cx="1752600"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Opportunities</a:t>
            </a:r>
          </a:p>
        </p:txBody>
      </p:sp>
      <p:sp>
        <p:nvSpPr>
          <p:cNvPr id="16" name="TextBox 15"/>
          <p:cNvSpPr txBox="1"/>
          <p:nvPr/>
        </p:nvSpPr>
        <p:spPr>
          <a:xfrm>
            <a:off x="10304992" y="5026724"/>
            <a:ext cx="1331025"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Threats</a:t>
            </a:r>
          </a:p>
        </p:txBody>
      </p:sp>
    </p:spTree>
    <p:extLst>
      <p:ext uri="{BB962C8B-B14F-4D97-AF65-F5344CB8AC3E}">
        <p14:creationId xmlns:p14="http://schemas.microsoft.com/office/powerpoint/2010/main" val="218494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80292" y="580785"/>
            <a:ext cx="10515600" cy="1325563"/>
          </a:xfrm>
          <a:noFill/>
          <a:ln>
            <a:noFill/>
          </a:ln>
        </p:spPr>
        <p:txBody>
          <a:bodyPr vert="horz" wrap="square" lIns="0" tIns="45720" rIns="0" bIns="45720" numCol="1" rtlCol="0" anchor="t" anchorCtr="0" compatLnSpc="1">
            <a:prstTxWarp prst="textNoShape">
              <a:avLst/>
            </a:prstTxWarp>
            <a:normAutofit/>
          </a:bodyPr>
          <a:lstStyle/>
          <a:p>
            <a:r>
              <a:rPr lang="en-US" sz="4000" dirty="0">
                <a:effectLst/>
              </a:rPr>
              <a:t>Competitor 1 Team </a:t>
            </a:r>
            <a:r>
              <a:rPr lang="en-US" sz="4000" dirty="0"/>
              <a:t>SWOT</a:t>
            </a:r>
          </a:p>
        </p:txBody>
      </p:sp>
      <p:sp>
        <p:nvSpPr>
          <p:cNvPr id="9219" name="Rectangle 3"/>
          <p:cNvSpPr>
            <a:spLocks noGrp="1" noChangeArrowheads="1"/>
          </p:cNvSpPr>
          <p:nvPr>
            <p:ph idx="1"/>
          </p:nvPr>
        </p:nvSpPr>
        <p:spPr>
          <a:xfrm>
            <a:off x="580292" y="1690688"/>
            <a:ext cx="10534843" cy="2835573"/>
          </a:xfrm>
          <a:noFill/>
          <a:ln/>
        </p:spPr>
        <p:txBody>
          <a:bodyPr vert="horz" lIns="92075" tIns="46038" rIns="92075" bIns="46038" rtlCol="0">
            <a:noAutofit/>
          </a:bodyPr>
          <a:lstStyle/>
          <a:p>
            <a:r>
              <a:rPr lang="en-US" sz="2400" b="1" dirty="0"/>
              <a:t>Strengths</a:t>
            </a:r>
          </a:p>
          <a:p>
            <a:pPr lvl="1"/>
            <a:r>
              <a:rPr lang="en-US" sz="2000" dirty="0"/>
              <a:t>Examples: Incumbent, implicitly understand this contract and work, past performance, customer environment savvy</a:t>
            </a:r>
          </a:p>
          <a:p>
            <a:r>
              <a:rPr lang="en-US" sz="2400" b="1" dirty="0"/>
              <a:t>Weaknesses</a:t>
            </a:r>
          </a:p>
          <a:p>
            <a:pPr lvl="1"/>
            <a:r>
              <a:rPr lang="en-US" sz="2000" dirty="0"/>
              <a:t>Examples: Continuous overruns; Prime has a reputation as a long-lead decision-making company</a:t>
            </a:r>
          </a:p>
          <a:p>
            <a:r>
              <a:rPr lang="en-US" sz="2400" b="1" dirty="0"/>
              <a:t>Opportunities (for them, from their perspective)</a:t>
            </a:r>
          </a:p>
          <a:p>
            <a:pPr lvl="1"/>
            <a:r>
              <a:rPr lang="en-US" sz="2000" dirty="0"/>
              <a:t>Example: Recent HQ move established executive presence on the ground at XXX to reduce the executive long-lead chain</a:t>
            </a:r>
          </a:p>
          <a:p>
            <a:r>
              <a:rPr lang="en-US" sz="2400" b="1" dirty="0"/>
              <a:t>Threats (to them, from their perspective)</a:t>
            </a:r>
          </a:p>
          <a:p>
            <a:pPr lvl="1"/>
            <a:r>
              <a:rPr lang="en-US" sz="2000" dirty="0"/>
              <a:t>Examples: Their list of personnel is not exclusive and is leaked around; government is beginning to question the lack of transparency</a:t>
            </a:r>
          </a:p>
          <a:p>
            <a:pPr lvl="1"/>
            <a:endParaRPr lang="en-US" dirty="0"/>
          </a:p>
        </p:txBody>
      </p:sp>
    </p:spTree>
    <p:extLst>
      <p:ext uri="{BB962C8B-B14F-4D97-AF65-F5344CB8AC3E}">
        <p14:creationId xmlns:p14="http://schemas.microsoft.com/office/powerpoint/2010/main" val="167065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95709" y="383140"/>
            <a:ext cx="7359770" cy="945328"/>
          </a:xfrm>
          <a:noFill/>
          <a:ln>
            <a:noFill/>
          </a:ln>
        </p:spPr>
        <p:txBody>
          <a:bodyPr vert="horz" wrap="square" lIns="0" tIns="45720" rIns="0" bIns="45720" numCol="1" rtlCol="0" anchor="t" anchorCtr="0" compatLnSpc="1">
            <a:prstTxWarp prst="textNoShape">
              <a:avLst/>
            </a:prstTxWarp>
            <a:noAutofit/>
          </a:bodyPr>
          <a:lstStyle/>
          <a:p>
            <a:r>
              <a:rPr lang="en-US" sz="3600" dirty="0">
                <a:effectLst/>
              </a:rPr>
              <a:t>Competitor 1 Team </a:t>
            </a:r>
            <a:r>
              <a:rPr lang="en-US" sz="3600" dirty="0"/>
              <a:t>Postulated Win Strategies</a:t>
            </a:r>
          </a:p>
        </p:txBody>
      </p:sp>
      <p:sp>
        <p:nvSpPr>
          <p:cNvPr id="11267" name="Rectangle 3"/>
          <p:cNvSpPr>
            <a:spLocks noChangeArrowheads="1"/>
          </p:cNvSpPr>
          <p:nvPr/>
        </p:nvSpPr>
        <p:spPr bwMode="auto">
          <a:xfrm>
            <a:off x="1085491" y="1598732"/>
            <a:ext cx="10916175" cy="4795838"/>
          </a:xfrm>
          <a:prstGeom prst="rect">
            <a:avLst/>
          </a:prstGeom>
          <a:noFill/>
          <a:ln w="9525">
            <a:noFill/>
            <a:miter lim="800000"/>
            <a:headEnd/>
            <a:tailEnd/>
          </a:ln>
          <a:effectLst/>
        </p:spPr>
        <p:txBody>
          <a:bodyPr lIns="92075" tIns="46038" rIns="92075" bIns="46038"/>
          <a:lstStyle/>
          <a:p>
            <a:pPr marL="228600" indent="-228600">
              <a:lnSpc>
                <a:spcPct val="90000"/>
              </a:lnSpc>
              <a:spcBef>
                <a:spcPts val="1000"/>
              </a:spcBef>
              <a:buClr>
                <a:schemeClr val="accent5"/>
              </a:buClr>
              <a:buSzPct val="90000"/>
              <a:buFont typeface="Wingdings" panose="05000000000000000000" pitchFamily="2" charset="2"/>
              <a:buChar char="§"/>
            </a:pPr>
            <a:r>
              <a:rPr lang="en-US" sz="1600" b="1" dirty="0"/>
              <a:t>How Will They Maximize Their Strengths?</a:t>
            </a:r>
          </a:p>
          <a:p>
            <a:pPr marL="685800" lvl="1" indent="-228600">
              <a:lnSpc>
                <a:spcPct val="90000"/>
              </a:lnSpc>
              <a:spcBef>
                <a:spcPts val="500"/>
              </a:spcBef>
              <a:buFont typeface="Arial" panose="020B0604020202020204" pitchFamily="34" charset="0"/>
              <a:buChar char="•"/>
            </a:pPr>
            <a:r>
              <a:rPr lang="en-US" sz="1600" dirty="0"/>
              <a:t>Examples: </a:t>
            </a:r>
          </a:p>
          <a:p>
            <a:pPr marL="1200150" lvl="2" indent="-285750">
              <a:lnSpc>
                <a:spcPct val="90000"/>
              </a:lnSpc>
              <a:spcBef>
                <a:spcPct val="20000"/>
              </a:spcBef>
              <a:buFontTx/>
              <a:buChar char="–"/>
            </a:pPr>
            <a:r>
              <a:rPr lang="en-US" sz="1200" dirty="0">
                <a:solidFill>
                  <a:prstClr val="black"/>
                </a:solidFill>
              </a:rPr>
              <a:t>No risk, low-cost transition</a:t>
            </a:r>
          </a:p>
          <a:p>
            <a:pPr marL="1200150" lvl="2" indent="-285750">
              <a:lnSpc>
                <a:spcPct val="90000"/>
              </a:lnSpc>
              <a:spcBef>
                <a:spcPct val="20000"/>
              </a:spcBef>
              <a:buFontTx/>
              <a:buChar char="–"/>
            </a:pPr>
            <a:r>
              <a:rPr lang="en-US" sz="1200" dirty="0">
                <a:solidFill>
                  <a:prstClr val="black"/>
                </a:solidFill>
              </a:rPr>
              <a:t>No change to management</a:t>
            </a:r>
          </a:p>
          <a:p>
            <a:pPr marL="1200150" lvl="2" indent="-285750">
              <a:lnSpc>
                <a:spcPct val="90000"/>
              </a:lnSpc>
              <a:spcBef>
                <a:spcPct val="20000"/>
              </a:spcBef>
              <a:buFontTx/>
              <a:buChar char="–"/>
            </a:pPr>
            <a:r>
              <a:rPr lang="en-US" sz="1200" dirty="0">
                <a:solidFill>
                  <a:prstClr val="black"/>
                </a:solidFill>
              </a:rPr>
              <a:t>Exploit fear of change due to the created dependency of customer on the incumbent</a:t>
            </a:r>
          </a:p>
          <a:p>
            <a:pPr marL="228600" indent="-228600">
              <a:lnSpc>
                <a:spcPct val="90000"/>
              </a:lnSpc>
              <a:spcBef>
                <a:spcPts val="1000"/>
              </a:spcBef>
              <a:buClr>
                <a:schemeClr val="accent5"/>
              </a:buClr>
              <a:buSzPct val="90000"/>
              <a:buFont typeface="Wingdings" panose="05000000000000000000" pitchFamily="2" charset="2"/>
              <a:buChar char="§"/>
            </a:pPr>
            <a:r>
              <a:rPr lang="en-US" sz="1600" b="1" dirty="0"/>
              <a:t>How Will They Minimize Their Weaknesses?</a:t>
            </a:r>
          </a:p>
          <a:p>
            <a:pPr marL="685800" lvl="1" indent="-228600">
              <a:lnSpc>
                <a:spcPct val="90000"/>
              </a:lnSpc>
              <a:spcBef>
                <a:spcPts val="500"/>
              </a:spcBef>
              <a:buFont typeface="Arial" panose="020B0604020202020204" pitchFamily="34" charset="0"/>
              <a:buChar char="•"/>
            </a:pPr>
            <a:r>
              <a:rPr lang="en-US" sz="1600" dirty="0"/>
              <a:t>Examples: </a:t>
            </a:r>
          </a:p>
          <a:p>
            <a:pPr marL="1200150" lvl="2" indent="-285750">
              <a:lnSpc>
                <a:spcPct val="90000"/>
              </a:lnSpc>
              <a:spcBef>
                <a:spcPct val="20000"/>
              </a:spcBef>
              <a:buFontTx/>
              <a:buChar char="–"/>
            </a:pPr>
            <a:r>
              <a:rPr lang="en-US" sz="1200" dirty="0">
                <a:solidFill>
                  <a:prstClr val="black"/>
                </a:solidFill>
              </a:rPr>
              <a:t>Illustrate a new approach for how not to break budget ceiling; learned the lessons</a:t>
            </a:r>
          </a:p>
          <a:p>
            <a:pPr marL="1200150" lvl="2" indent="-285750">
              <a:lnSpc>
                <a:spcPct val="90000"/>
              </a:lnSpc>
              <a:spcBef>
                <a:spcPct val="20000"/>
              </a:spcBef>
              <a:buFontTx/>
              <a:buChar char="–"/>
            </a:pPr>
            <a:r>
              <a:rPr lang="en-US" sz="1200" dirty="0">
                <a:solidFill>
                  <a:prstClr val="black"/>
                </a:solidFill>
              </a:rPr>
              <a:t>Move the HQ to make quicker decisions for customer’s resources allocation and say yes more</a:t>
            </a:r>
          </a:p>
          <a:p>
            <a:pPr marL="228600" indent="-228600">
              <a:lnSpc>
                <a:spcPct val="90000"/>
              </a:lnSpc>
              <a:spcBef>
                <a:spcPts val="1000"/>
              </a:spcBef>
              <a:buClr>
                <a:schemeClr val="accent5"/>
              </a:buClr>
              <a:buSzPct val="90000"/>
              <a:buFont typeface="Wingdings" panose="05000000000000000000" pitchFamily="2" charset="2"/>
              <a:buChar char="§"/>
            </a:pPr>
            <a:r>
              <a:rPr lang="en-US" sz="1600" b="1" dirty="0"/>
              <a:t>How Will they Neutralize Our Team’s Strengths?</a:t>
            </a:r>
          </a:p>
          <a:p>
            <a:pPr marL="685800" lvl="1" indent="-228600">
              <a:lnSpc>
                <a:spcPct val="90000"/>
              </a:lnSpc>
              <a:spcBef>
                <a:spcPts val="500"/>
              </a:spcBef>
              <a:buFont typeface="Arial" panose="020B0604020202020204" pitchFamily="34" charset="0"/>
              <a:buChar char="•"/>
            </a:pPr>
            <a:r>
              <a:rPr lang="en-US" sz="1600" dirty="0"/>
              <a:t>Example:</a:t>
            </a:r>
          </a:p>
          <a:p>
            <a:pPr marL="1200150" lvl="2" indent="-285750">
              <a:lnSpc>
                <a:spcPct val="90000"/>
              </a:lnSpc>
              <a:spcBef>
                <a:spcPct val="20000"/>
              </a:spcBef>
              <a:buFontTx/>
              <a:buChar char="–"/>
            </a:pPr>
            <a:r>
              <a:rPr lang="en-US" sz="1200" dirty="0">
                <a:solidFill>
                  <a:prstClr val="black"/>
                </a:solidFill>
              </a:rPr>
              <a:t>Will ghost our team as an entity not known to the customer (“we know the customer and the work unlike anyone else”)</a:t>
            </a:r>
          </a:p>
          <a:p>
            <a:pPr marL="228600" indent="-228600">
              <a:lnSpc>
                <a:spcPct val="90000"/>
              </a:lnSpc>
              <a:spcBef>
                <a:spcPts val="1000"/>
              </a:spcBef>
              <a:buClr>
                <a:schemeClr val="accent5"/>
              </a:buClr>
              <a:buSzPct val="90000"/>
              <a:buFont typeface="Wingdings" panose="05000000000000000000" pitchFamily="2" charset="2"/>
              <a:buChar char="§"/>
            </a:pPr>
            <a:r>
              <a:rPr lang="en-US" sz="1600" b="1" dirty="0"/>
              <a:t>How will they Emphasize Our Team’s Weaknesses?</a:t>
            </a:r>
          </a:p>
          <a:p>
            <a:pPr marL="685800" lvl="1" indent="-228600">
              <a:lnSpc>
                <a:spcPct val="90000"/>
              </a:lnSpc>
              <a:spcBef>
                <a:spcPts val="500"/>
              </a:spcBef>
              <a:buFont typeface="Arial" panose="020B0604020202020204" pitchFamily="34" charset="0"/>
              <a:buChar char="•"/>
            </a:pPr>
            <a:r>
              <a:rPr lang="en-US" sz="1600" dirty="0"/>
              <a:t>Example:</a:t>
            </a:r>
          </a:p>
          <a:p>
            <a:pPr marL="1200150" lvl="2" indent="-285750">
              <a:lnSpc>
                <a:spcPct val="90000"/>
              </a:lnSpc>
              <a:spcBef>
                <a:spcPct val="20000"/>
              </a:spcBef>
              <a:buFontTx/>
              <a:buChar char="–"/>
            </a:pPr>
            <a:r>
              <a:rPr lang="en-US" sz="1200" dirty="0">
                <a:solidFill>
                  <a:prstClr val="black"/>
                </a:solidFill>
              </a:rPr>
              <a:t>Tell the customer about our loss of superstar PM and a core team member that we had previously heavily marketed to the customer</a:t>
            </a:r>
          </a:p>
          <a:p>
            <a:pPr marL="228600" indent="-228600">
              <a:lnSpc>
                <a:spcPct val="90000"/>
              </a:lnSpc>
              <a:spcBef>
                <a:spcPts val="1000"/>
              </a:spcBef>
              <a:buClr>
                <a:schemeClr val="accent5"/>
              </a:buClr>
              <a:buSzPct val="90000"/>
              <a:buFont typeface="Wingdings" panose="05000000000000000000" pitchFamily="2" charset="2"/>
              <a:buChar char="§"/>
            </a:pPr>
            <a:r>
              <a:rPr lang="en-US" sz="1600" b="1" dirty="0"/>
              <a:t>What Kind of “Innovative Deal” Might They Propose?</a:t>
            </a:r>
          </a:p>
          <a:p>
            <a:pPr marL="685800" lvl="1" indent="-228600">
              <a:lnSpc>
                <a:spcPct val="90000"/>
              </a:lnSpc>
              <a:spcBef>
                <a:spcPts val="500"/>
              </a:spcBef>
              <a:buFont typeface="Arial" panose="020B0604020202020204" pitchFamily="34" charset="0"/>
              <a:buChar char="•"/>
            </a:pPr>
            <a:r>
              <a:rPr lang="en-US" sz="1600" dirty="0"/>
              <a:t>Example:</a:t>
            </a:r>
          </a:p>
          <a:p>
            <a:pPr marL="1200150" lvl="2" indent="-285750">
              <a:lnSpc>
                <a:spcPct val="90000"/>
              </a:lnSpc>
              <a:spcBef>
                <a:spcPct val="20000"/>
              </a:spcBef>
              <a:buFontTx/>
              <a:buChar char="–"/>
            </a:pPr>
            <a:r>
              <a:rPr lang="en-US" sz="1200" dirty="0">
                <a:solidFill>
                  <a:prstClr val="black"/>
                </a:solidFill>
              </a:rPr>
              <a:t>New types of reporting and monitoring to keep costs down</a:t>
            </a:r>
          </a:p>
        </p:txBody>
      </p:sp>
    </p:spTree>
    <p:extLst>
      <p:ext uri="{BB962C8B-B14F-4D97-AF65-F5344CB8AC3E}">
        <p14:creationId xmlns:p14="http://schemas.microsoft.com/office/powerpoint/2010/main" val="329579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267">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267">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267">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267">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267">
                                            <p:txEl>
                                              <p:pRg st="13" end="1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267">
                                            <p:txEl>
                                              <p:pRg st="14" end="1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1267">
                                            <p:txEl>
                                              <p:pRg st="15" end="15"/>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1267">
                                            <p:txEl>
                                              <p:pRg st="16" end="16"/>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1267">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50211" y="597120"/>
            <a:ext cx="5484963" cy="1041643"/>
          </a:xfrm>
          <a:noFill/>
          <a:ln>
            <a:noFill/>
          </a:ln>
        </p:spPr>
        <p:txBody>
          <a:bodyPr vert="horz" wrap="square" lIns="0" tIns="45720" rIns="0" bIns="45720" numCol="1" rtlCol="0" anchor="t" anchorCtr="0" compatLnSpc="1">
            <a:prstTxWarp prst="textNoShape">
              <a:avLst/>
            </a:prstTxWarp>
            <a:normAutofit/>
          </a:bodyPr>
          <a:lstStyle/>
          <a:p>
            <a:r>
              <a:rPr lang="en-US" sz="3600" dirty="0">
                <a:effectLst/>
              </a:rPr>
              <a:t>Competitor 1 Team</a:t>
            </a:r>
            <a:r>
              <a:rPr lang="en-US" sz="3600" dirty="0"/>
              <a:t> Ranking</a:t>
            </a:r>
          </a:p>
        </p:txBody>
      </p:sp>
      <p:graphicFrame>
        <p:nvGraphicFramePr>
          <p:cNvPr id="10355" name="Group 115"/>
          <p:cNvGraphicFramePr>
            <a:graphicFrameLocks noGrp="1"/>
          </p:cNvGraphicFramePr>
          <p:nvPr>
            <p:extLst>
              <p:ext uri="{D42A27DB-BD31-4B8C-83A1-F6EECF244321}">
                <p14:modId xmlns:p14="http://schemas.microsoft.com/office/powerpoint/2010/main" val="1605858593"/>
              </p:ext>
            </p:extLst>
          </p:nvPr>
        </p:nvGraphicFramePr>
        <p:xfrm>
          <a:off x="550211" y="1638763"/>
          <a:ext cx="10470657" cy="4510409"/>
        </p:xfrm>
        <a:graphic>
          <a:graphicData uri="http://schemas.openxmlformats.org/drawingml/2006/table">
            <a:tbl>
              <a:tblPr>
                <a:tableStyleId>{BDBED569-4797-4DF1-A0F4-6AAB3CD982D8}</a:tableStyleId>
              </a:tblPr>
              <a:tblGrid>
                <a:gridCol w="3453956">
                  <a:extLst>
                    <a:ext uri="{9D8B030D-6E8A-4147-A177-3AD203B41FA5}">
                      <a16:colId xmlns:a16="http://schemas.microsoft.com/office/drawing/2014/main" val="20000"/>
                    </a:ext>
                  </a:extLst>
                </a:gridCol>
                <a:gridCol w="2081049">
                  <a:extLst>
                    <a:ext uri="{9D8B030D-6E8A-4147-A177-3AD203B41FA5}">
                      <a16:colId xmlns:a16="http://schemas.microsoft.com/office/drawing/2014/main" val="756135708"/>
                    </a:ext>
                  </a:extLst>
                </a:gridCol>
                <a:gridCol w="4935652">
                  <a:extLst>
                    <a:ext uri="{9D8B030D-6E8A-4147-A177-3AD203B41FA5}">
                      <a16:colId xmlns:a16="http://schemas.microsoft.com/office/drawing/2014/main" val="213430739"/>
                    </a:ext>
                  </a:extLst>
                </a:gridCol>
              </a:tblGrid>
              <a:tr h="317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u="none" strike="noStrike" cap="none" normalizeH="0" baseline="0" dirty="0">
                          <a:ln>
                            <a:noFill/>
                          </a:ln>
                          <a:effectLst/>
                        </a:rPr>
                        <a:t>Potential Customer Evaluation Criteria</a:t>
                      </a:r>
                      <a:endParaRPr kumimoji="0" lang="en-US" sz="1200" b="1"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u="none" strike="noStrike" cap="none" normalizeH="0" baseline="0" dirty="0">
                          <a:ln>
                            <a:noFill/>
                          </a:ln>
                          <a:effectLst/>
                        </a:rPr>
                        <a:t>Ranking (+, 0, -)</a:t>
                      </a:r>
                      <a:endParaRPr kumimoji="0" lang="en-US" sz="1200" b="1"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u="none" strike="noStrike" cap="none" normalizeH="0" baseline="0" dirty="0">
                          <a:ln>
                            <a:noFill/>
                          </a:ln>
                          <a:effectLst/>
                        </a:rPr>
                        <a:t>Rationale</a:t>
                      </a:r>
                      <a:endParaRPr kumimoji="0" lang="en-US" sz="1200" b="1"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0"/>
                  </a:ext>
                </a:extLst>
              </a:tr>
              <a:tr h="2333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u="none" strike="noStrike" cap="none" normalizeH="0" baseline="0" dirty="0">
                          <a:ln>
                            <a:noFill/>
                          </a:ln>
                          <a:effectLst/>
                        </a:rPr>
                        <a:t>Written Requirements</a:t>
                      </a:r>
                      <a:endParaRPr kumimoji="0" lang="en-US" sz="1200" b="0" i="0" u="none" strike="noStrike" cap="none" normalizeH="0" baseline="0" dirty="0">
                        <a:ln>
                          <a:noFill/>
                        </a:ln>
                        <a:solidFill>
                          <a:schemeClr val="tx1"/>
                        </a:solidFill>
                        <a:effectLst/>
                        <a:latin typeface="Arial" charset="0"/>
                      </a:endParaRPr>
                    </a:p>
                  </a:txBody>
                  <a:tcPr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u="none" strike="noStrike" kern="1200" cap="none" normalizeH="0" baseline="0" dirty="0">
                          <a:ln>
                            <a:noFill/>
                          </a:ln>
                          <a:solidFill>
                            <a:schemeClr val="tx1"/>
                          </a:solidFill>
                          <a:effectLst/>
                          <a:latin typeface="+mn-lt"/>
                          <a:ea typeface="+mn-ea"/>
                          <a:cs typeface="+mn-cs"/>
                        </a:rPr>
                        <a:t>Factor 1: Mission Capability (Support continuity)</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2"/>
                  </a:ext>
                </a:extLst>
              </a:tr>
              <a:tr h="334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u="none" strike="noStrike" kern="1200" cap="none" normalizeH="0" baseline="0" dirty="0">
                          <a:ln>
                            <a:noFill/>
                          </a:ln>
                          <a:solidFill>
                            <a:schemeClr val="tx1"/>
                          </a:solidFill>
                          <a:effectLst/>
                          <a:latin typeface="+mn-lt"/>
                          <a:ea typeface="+mn-ea"/>
                          <a:cs typeface="+mn-cs"/>
                        </a:rPr>
                        <a:t>Staffing plan</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Already have personnel in place</a:t>
                      </a:r>
                    </a:p>
                  </a:txBody>
                  <a:tcPr horzOverflow="overflow"/>
                </a:tc>
                <a:extLst>
                  <a:ext uri="{0D108BD9-81ED-4DB2-BD59-A6C34878D82A}">
                    <a16:rowId xmlns:a16="http://schemas.microsoft.com/office/drawing/2014/main" val="10003"/>
                  </a:ext>
                </a:extLst>
              </a:tr>
              <a:tr h="23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u="none" strike="noStrike" kern="1200" cap="none" normalizeH="0" baseline="0" dirty="0">
                          <a:ln>
                            <a:noFill/>
                          </a:ln>
                          <a:solidFill>
                            <a:schemeClr val="tx1"/>
                          </a:solidFill>
                          <a:effectLst/>
                          <a:latin typeface="+mn-lt"/>
                          <a:ea typeface="+mn-ea"/>
                          <a:cs typeface="+mn-cs"/>
                        </a:rPr>
                        <a:t>Asset </a:t>
                      </a:r>
                      <a:r>
                        <a:rPr kumimoji="0" lang="en-US" sz="1200" u="none" strike="noStrike" kern="1200" cap="none" normalizeH="0" baseline="0" dirty="0" err="1">
                          <a:ln>
                            <a:noFill/>
                          </a:ln>
                          <a:solidFill>
                            <a:schemeClr val="tx1"/>
                          </a:solidFill>
                          <a:effectLst/>
                          <a:latin typeface="+mn-lt"/>
                          <a:ea typeface="+mn-ea"/>
                          <a:cs typeface="+mn-cs"/>
                        </a:rPr>
                        <a:t>mgmt</a:t>
                      </a:r>
                      <a:endParaRPr kumimoji="0" lang="en-US" sz="1200" u="none" strike="noStrike" kern="1200" cap="none"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Have established chain</a:t>
                      </a:r>
                    </a:p>
                  </a:txBody>
                  <a:tcPr horzOverflow="overflow"/>
                </a:tc>
                <a:extLst>
                  <a:ext uri="{0D108BD9-81ED-4DB2-BD59-A6C34878D82A}">
                    <a16:rowId xmlns:a16="http://schemas.microsoft.com/office/drawing/2014/main" val="10004"/>
                  </a:ext>
                </a:extLst>
              </a:tr>
              <a:tr h="1855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u="none" strike="noStrike" kern="1200" cap="none" normalizeH="0" baseline="0" dirty="0">
                          <a:ln>
                            <a:noFill/>
                          </a:ln>
                          <a:solidFill>
                            <a:schemeClr val="tx1"/>
                          </a:solidFill>
                          <a:effectLst/>
                          <a:latin typeface="+mn-lt"/>
                          <a:ea typeface="+mn-ea"/>
                          <a:cs typeface="+mn-cs"/>
                        </a:rPr>
                        <a:t>Logistics Support</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Have enough airplanes to stage in HI</a:t>
                      </a:r>
                    </a:p>
                  </a:txBody>
                  <a:tcPr horzOverflow="overflow"/>
                </a:tc>
                <a:extLst>
                  <a:ext uri="{0D108BD9-81ED-4DB2-BD59-A6C34878D82A}">
                    <a16:rowId xmlns:a16="http://schemas.microsoft.com/office/drawing/2014/main" val="10005"/>
                  </a:ext>
                </a:extLst>
              </a:tr>
              <a:tr h="334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u="none" strike="noStrike" kern="1200" cap="none" normalizeH="0" baseline="0" dirty="0">
                          <a:ln>
                            <a:noFill/>
                          </a:ln>
                          <a:solidFill>
                            <a:schemeClr val="tx1"/>
                          </a:solidFill>
                          <a:effectLst/>
                          <a:latin typeface="+mn-lt"/>
                          <a:ea typeface="+mn-ea"/>
                          <a:cs typeface="+mn-cs"/>
                        </a:rPr>
                        <a:t>Information Assurance for Maintaining support</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2215070241"/>
                  </a:ext>
                </a:extLst>
              </a:tr>
              <a:tr h="334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u="none" strike="noStrike" kern="1200" cap="none" normalizeH="0" baseline="0" dirty="0">
                          <a:ln>
                            <a:noFill/>
                          </a:ln>
                          <a:solidFill>
                            <a:schemeClr val="tx1"/>
                          </a:solidFill>
                          <a:effectLst/>
                          <a:latin typeface="+mn-lt"/>
                          <a:ea typeface="+mn-ea"/>
                          <a:cs typeface="+mn-cs"/>
                        </a:rPr>
                        <a:t>Factor 2: Past Performance</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Were there anymore mishaps? Do they have a high sortie completion rate? Is the customer happy with </a:t>
                      </a:r>
                      <a:r>
                        <a:rPr kumimoji="0" lang="en-US" sz="1200" b="0" i="0" u="none" strike="noStrike" cap="none" normalizeH="0" baseline="0">
                          <a:ln>
                            <a:noFill/>
                          </a:ln>
                          <a:solidFill>
                            <a:schemeClr val="tx1"/>
                          </a:solidFill>
                          <a:effectLst/>
                          <a:latin typeface="Arial" charset="0"/>
                        </a:rPr>
                        <a:t>their performance?</a:t>
                      </a:r>
                      <a:endParaRPr kumimoji="0" lang="en-US" sz="12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6"/>
                  </a:ext>
                </a:extLst>
              </a:tr>
              <a:tr h="334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u="none" strike="noStrike" kern="1200" cap="none" normalizeH="0" baseline="0" dirty="0">
                          <a:ln>
                            <a:noFill/>
                          </a:ln>
                          <a:solidFill>
                            <a:schemeClr val="tx1"/>
                          </a:solidFill>
                          <a:effectLst/>
                          <a:latin typeface="+mn-lt"/>
                          <a:ea typeface="+mn-ea"/>
                          <a:cs typeface="+mn-cs"/>
                        </a:rPr>
                        <a:t>Factor 3: SB Participation Plan</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7"/>
                  </a:ext>
                </a:extLst>
              </a:tr>
              <a:tr h="334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u="none" strike="noStrike" kern="1200" cap="none" normalizeH="0" baseline="0" dirty="0">
                          <a:ln>
                            <a:noFill/>
                          </a:ln>
                          <a:solidFill>
                            <a:schemeClr val="tx1"/>
                          </a:solidFill>
                          <a:effectLst/>
                          <a:latin typeface="+mn-lt"/>
                          <a:ea typeface="+mn-ea"/>
                          <a:cs typeface="+mn-cs"/>
                        </a:rPr>
                        <a:t>Factor 4: Price</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u="none" strike="noStrike" kern="1200" cap="none"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u="none" strike="noStrike" kern="1200" cap="none" normalizeH="0" baseline="0" dirty="0">
                        <a:ln>
                          <a:noFill/>
                        </a:ln>
                        <a:solidFill>
                          <a:schemeClr val="tx1"/>
                        </a:solidFill>
                        <a:effectLst/>
                        <a:latin typeface="+mn-lt"/>
                        <a:ea typeface="+mn-ea"/>
                        <a:cs typeface="+mn-cs"/>
                      </a:endParaRPr>
                    </a:p>
                  </a:txBody>
                  <a:tcPr horzOverflow="overflow"/>
                </a:tc>
                <a:extLst>
                  <a:ext uri="{0D108BD9-81ED-4DB2-BD59-A6C34878D82A}">
                    <a16:rowId xmlns:a16="http://schemas.microsoft.com/office/drawing/2014/main" val="99314945"/>
                  </a:ext>
                </a:extLst>
              </a:tr>
              <a:tr h="3349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u="none" strike="noStrike" cap="none" normalizeH="0" baseline="0" dirty="0">
                          <a:ln>
                            <a:noFill/>
                          </a:ln>
                          <a:effectLst/>
                        </a:rPr>
                        <a:t>Unwritten Requirements</a:t>
                      </a:r>
                      <a:endParaRPr kumimoji="0" lang="en-US" sz="1200" b="0" i="0" u="none" strike="noStrike" cap="none" normalizeH="0" baseline="0" dirty="0">
                        <a:ln>
                          <a:noFill/>
                        </a:ln>
                        <a:solidFill>
                          <a:schemeClr val="tx1"/>
                        </a:solidFill>
                        <a:effectLst/>
                        <a:latin typeface="Arial" charset="0"/>
                      </a:endParaRPr>
                    </a:p>
                  </a:txBody>
                  <a:tcPr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34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u="none" strike="noStrike" kern="1200" cap="none" normalizeH="0" baseline="0" dirty="0">
                          <a:ln>
                            <a:noFill/>
                          </a:ln>
                          <a:solidFill>
                            <a:schemeClr val="tx1"/>
                          </a:solidFill>
                          <a:effectLst/>
                          <a:latin typeface="+mn-lt"/>
                          <a:ea typeface="+mn-ea"/>
                          <a:cs typeface="+mn-cs"/>
                        </a:rPr>
                        <a:t>Minimizing risk of interruption</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a:ln>
                            <a:noFill/>
                          </a:ln>
                          <a:solidFill>
                            <a:schemeClr val="tx1"/>
                          </a:solidFill>
                          <a:effectLst/>
                          <a:latin typeface="Arial" charset="0"/>
                          <a:ea typeface="+mn-ea"/>
                          <a:cs typeface="+mn-cs"/>
                        </a:rPr>
                        <a:t>-</a:t>
                      </a:r>
                      <a:endParaRPr kumimoji="0" lang="en-US" sz="1200" u="none" strike="noStrike" kern="1200" cap="none"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u="none" strike="noStrike" kern="1200" cap="none" normalizeH="0" baseline="0" dirty="0">
                        <a:ln>
                          <a:noFill/>
                        </a:ln>
                        <a:solidFill>
                          <a:schemeClr val="tx1"/>
                        </a:solidFill>
                        <a:effectLst/>
                        <a:latin typeface="+mn-lt"/>
                        <a:ea typeface="+mn-ea"/>
                        <a:cs typeface="+mn-cs"/>
                      </a:endParaRPr>
                    </a:p>
                  </a:txBody>
                  <a:tcPr horzOverflow="overflow"/>
                </a:tc>
                <a:extLst>
                  <a:ext uri="{0D108BD9-81ED-4DB2-BD59-A6C34878D82A}">
                    <a16:rowId xmlns:a16="http://schemas.microsoft.com/office/drawing/2014/main" val="10009"/>
                  </a:ext>
                </a:extLst>
              </a:tr>
              <a:tr h="334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u="none" strike="noStrike" kern="1200" cap="none" normalizeH="0" baseline="0" dirty="0">
                          <a:ln>
                            <a:noFill/>
                          </a:ln>
                          <a:solidFill>
                            <a:schemeClr val="tx1"/>
                          </a:solidFill>
                          <a:effectLst/>
                          <a:latin typeface="+mn-lt"/>
                          <a:ea typeface="+mn-ea"/>
                          <a:cs typeface="+mn-cs"/>
                        </a:rPr>
                        <a:t>Flight safety</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u="none" strike="noStrike" kern="1200" cap="none" normalizeH="0" baseline="0" dirty="0">
                          <a:ln>
                            <a:noFill/>
                          </a:ln>
                          <a:solidFill>
                            <a:schemeClr val="tx1"/>
                          </a:solidFill>
                          <a:effectLst/>
                          <a:latin typeface="+mn-lt"/>
                          <a:ea typeface="+mn-ea"/>
                          <a:cs typeface="+mn-cs"/>
                        </a:rPr>
                        <a:t>-</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u="none" strike="noStrike" kern="1200" cap="none" normalizeH="0" baseline="0" dirty="0">
                        <a:ln>
                          <a:noFill/>
                        </a:ln>
                        <a:solidFill>
                          <a:schemeClr val="tx1"/>
                        </a:solidFill>
                        <a:effectLst/>
                        <a:latin typeface="+mn-lt"/>
                        <a:ea typeface="+mn-ea"/>
                        <a:cs typeface="+mn-cs"/>
                      </a:endParaRPr>
                    </a:p>
                  </a:txBody>
                  <a:tcPr horzOverflow="overflow"/>
                </a:tc>
                <a:extLst>
                  <a:ext uri="{0D108BD9-81ED-4DB2-BD59-A6C34878D82A}">
                    <a16:rowId xmlns:a16="http://schemas.microsoft.com/office/drawing/2014/main" val="10010"/>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u="none" strike="noStrike" kern="1200" cap="none"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u="none" strike="noStrike" kern="1200" cap="none"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u="none" strike="noStrike" kern="1200" cap="none" normalizeH="0" baseline="0" dirty="0">
                        <a:ln>
                          <a:noFill/>
                        </a:ln>
                        <a:solidFill>
                          <a:schemeClr val="tx1"/>
                        </a:solidFill>
                        <a:effectLst/>
                        <a:latin typeface="+mn-lt"/>
                        <a:ea typeface="+mn-ea"/>
                        <a:cs typeface="+mn-cs"/>
                      </a:endParaRPr>
                    </a:p>
                  </a:txBody>
                  <a:tcPr horzOverflow="overflow"/>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19665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207CC6-EAA1-4BFF-A48A-DECAD8972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3">
            <a:extLst>
              <a:ext uri="{FF2B5EF4-FFF2-40B4-BE49-F238E27FC236}">
                <a16:creationId xmlns:a16="http://schemas.microsoft.com/office/drawing/2014/main" id="{B234A3DD-923D-4166-8B19-7DD58990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6">
            <a:extLst>
              <a:ext uri="{FF2B5EF4-FFF2-40B4-BE49-F238E27FC236}">
                <a16:creationId xmlns:a16="http://schemas.microsoft.com/office/drawing/2014/main" id="{F6ACA5AC-3C5D-4994-B40F-FC8349E4D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85F8D9-6B8E-4093-96BF-68797E4A5767}"/>
              </a:ext>
            </a:extLst>
          </p:cNvPr>
          <p:cNvSpPr>
            <a:spLocks noGrp="1"/>
          </p:cNvSpPr>
          <p:nvPr>
            <p:ph type="title"/>
          </p:nvPr>
        </p:nvSpPr>
        <p:spPr>
          <a:xfrm>
            <a:off x="804671" y="2600324"/>
            <a:ext cx="6405753" cy="3277961"/>
          </a:xfrm>
        </p:spPr>
        <p:txBody>
          <a:bodyPr vert="horz" lIns="91440" tIns="45720" rIns="91440" bIns="45720" rtlCol="0" anchor="t">
            <a:normAutofit/>
          </a:bodyPr>
          <a:lstStyle/>
          <a:p>
            <a:r>
              <a:rPr lang="en-US" sz="3800" kern="1200">
                <a:solidFill>
                  <a:schemeClr val="tx1"/>
                </a:solidFill>
                <a:effectLst/>
                <a:latin typeface="+mj-lt"/>
                <a:ea typeface="+mj-ea"/>
                <a:cs typeface="+mj-cs"/>
              </a:rPr>
              <a:t>Competitor 2/Teaming Partners</a:t>
            </a:r>
            <a:br>
              <a:rPr lang="en-US" sz="3800" kern="1200">
                <a:solidFill>
                  <a:schemeClr val="tx1"/>
                </a:solidFill>
                <a:effectLst/>
                <a:latin typeface="+mj-lt"/>
                <a:ea typeface="+mj-ea"/>
                <a:cs typeface="+mj-cs"/>
              </a:rPr>
            </a:br>
            <a:r>
              <a:rPr lang="en-US" sz="3800" kern="1200">
                <a:solidFill>
                  <a:schemeClr val="tx1"/>
                </a:solidFill>
                <a:effectLst/>
                <a:latin typeface="+mj-lt"/>
                <a:ea typeface="+mj-ea"/>
                <a:cs typeface="+mj-cs"/>
              </a:rPr>
              <a:t>Use the same slide succession as before for Competitor 2 Team and so on (no more than 5)</a:t>
            </a:r>
            <a:endParaRPr lang="en-US" sz="3800" kern="1200">
              <a:solidFill>
                <a:schemeClr val="tx1"/>
              </a:solidFill>
              <a:latin typeface="+mj-lt"/>
              <a:ea typeface="+mj-ea"/>
              <a:cs typeface="+mj-cs"/>
            </a:endParaRPr>
          </a:p>
        </p:txBody>
      </p:sp>
    </p:spTree>
    <p:extLst>
      <p:ext uri="{BB962C8B-B14F-4D97-AF65-F5344CB8AC3E}">
        <p14:creationId xmlns:p14="http://schemas.microsoft.com/office/powerpoint/2010/main" val="3836033439"/>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CA16F-1B74-4D25-8644-6BBB066D18BC}"/>
              </a:ext>
            </a:extLst>
          </p:cNvPr>
          <p:cNvSpPr>
            <a:spLocks noGrp="1"/>
          </p:cNvSpPr>
          <p:nvPr>
            <p:ph type="title"/>
          </p:nvPr>
        </p:nvSpPr>
        <p:spPr>
          <a:xfrm>
            <a:off x="831850" y="2113472"/>
            <a:ext cx="10515600" cy="2449003"/>
          </a:xfrm>
        </p:spPr>
        <p:txBody>
          <a:bodyPr>
            <a:normAutofit fontScale="90000"/>
          </a:bodyPr>
          <a:lstStyle/>
          <a:p>
            <a:r>
              <a:rPr lang="en-US" sz="6700" b="1" dirty="0"/>
              <a:t>Module 5</a:t>
            </a:r>
            <a:r>
              <a:rPr lang="en-US" dirty="0"/>
              <a:t> </a:t>
            </a:r>
            <a:br>
              <a:rPr lang="en-US" dirty="0"/>
            </a:br>
            <a:r>
              <a:rPr lang="en-US" sz="5300" dirty="0"/>
              <a:t>Developing a Competitive Analysis-Based Win Strategy </a:t>
            </a:r>
            <a:endParaRPr lang="en-US" dirty="0"/>
          </a:p>
        </p:txBody>
      </p:sp>
    </p:spTree>
    <p:extLst>
      <p:ext uri="{BB962C8B-B14F-4D97-AF65-F5344CB8AC3E}">
        <p14:creationId xmlns:p14="http://schemas.microsoft.com/office/powerpoint/2010/main" val="3596168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207CC6-EAA1-4BFF-A48A-DECAD8972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3">
            <a:extLst>
              <a:ext uri="{FF2B5EF4-FFF2-40B4-BE49-F238E27FC236}">
                <a16:creationId xmlns:a16="http://schemas.microsoft.com/office/drawing/2014/main" id="{B234A3DD-923D-4166-8B19-7DD58990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6">
            <a:extLst>
              <a:ext uri="{FF2B5EF4-FFF2-40B4-BE49-F238E27FC236}">
                <a16:creationId xmlns:a16="http://schemas.microsoft.com/office/drawing/2014/main" id="{F6ACA5AC-3C5D-4994-B40F-FC8349E4D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85F8D9-6B8E-4093-96BF-68797E4A5767}"/>
              </a:ext>
            </a:extLst>
          </p:cNvPr>
          <p:cNvSpPr>
            <a:spLocks noGrp="1"/>
          </p:cNvSpPr>
          <p:nvPr>
            <p:ph type="title"/>
          </p:nvPr>
        </p:nvSpPr>
        <p:spPr>
          <a:xfrm>
            <a:off x="804671" y="2600324"/>
            <a:ext cx="6405753" cy="3277961"/>
          </a:xfrm>
        </p:spPr>
        <p:txBody>
          <a:bodyPr vert="horz" lIns="91440" tIns="45720" rIns="91440" bIns="45720" rtlCol="0" anchor="t">
            <a:normAutofit/>
          </a:bodyPr>
          <a:lstStyle/>
          <a:p>
            <a:r>
              <a:rPr lang="en-US" sz="5400" kern="1200">
                <a:solidFill>
                  <a:schemeClr val="tx1"/>
                </a:solidFill>
                <a:latin typeface="+mj-lt"/>
                <a:ea typeface="+mj-ea"/>
                <a:cs typeface="+mj-cs"/>
              </a:rPr>
              <a:t>The “Home” Team</a:t>
            </a:r>
          </a:p>
        </p:txBody>
      </p:sp>
      <p:sp>
        <p:nvSpPr>
          <p:cNvPr id="3" name="Text Placeholder 2">
            <a:extLst>
              <a:ext uri="{FF2B5EF4-FFF2-40B4-BE49-F238E27FC236}">
                <a16:creationId xmlns:a16="http://schemas.microsoft.com/office/drawing/2014/main" id="{076D2AAA-B170-4434-992A-18848808A28D}"/>
              </a:ext>
            </a:extLst>
          </p:cNvPr>
          <p:cNvSpPr>
            <a:spLocks noGrp="1"/>
          </p:cNvSpPr>
          <p:nvPr>
            <p:ph type="body" idx="4294967295"/>
          </p:nvPr>
        </p:nvSpPr>
        <p:spPr>
          <a:xfrm>
            <a:off x="804672" y="1300450"/>
            <a:ext cx="4167376" cy="1155525"/>
          </a:xfrm>
        </p:spPr>
        <p:txBody>
          <a:bodyPr vert="horz" lIns="91440" tIns="45720" rIns="91440" bIns="45720" rtlCol="0" anchor="b">
            <a:normAutofit/>
          </a:bodyPr>
          <a:lstStyle/>
          <a:p>
            <a:r>
              <a:rPr lang="en-US" sz="2000" kern="1200">
                <a:solidFill>
                  <a:schemeClr val="tx1"/>
                </a:solidFill>
                <a:latin typeface="+mn-lt"/>
                <a:ea typeface="+mn-ea"/>
                <a:cs typeface="+mn-cs"/>
              </a:rPr>
              <a:t>Prime/Teaming partners</a:t>
            </a:r>
          </a:p>
        </p:txBody>
      </p:sp>
    </p:spTree>
    <p:extLst>
      <p:ext uri="{BB962C8B-B14F-4D97-AF65-F5344CB8AC3E}">
        <p14:creationId xmlns:p14="http://schemas.microsoft.com/office/powerpoint/2010/main" val="3958749380"/>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1BACC7A-D3B8-4FE6-92F3-617D479EC065}"/>
              </a:ext>
            </a:extLst>
          </p:cNvPr>
          <p:cNvSpPr>
            <a:spLocks noGrp="1"/>
          </p:cNvSpPr>
          <p:nvPr>
            <p:ph type="title"/>
          </p:nvPr>
        </p:nvSpPr>
        <p:spPr>
          <a:xfrm>
            <a:off x="833002" y="365125"/>
            <a:ext cx="10520702" cy="1325563"/>
          </a:xfrm>
        </p:spPr>
        <p:txBody>
          <a:bodyPr>
            <a:normAutofit/>
          </a:bodyPr>
          <a:lstStyle/>
          <a:p>
            <a:r>
              <a:rPr lang="en-US" dirty="0"/>
              <a:t> Home Team Profile</a:t>
            </a:r>
          </a:p>
        </p:txBody>
      </p:sp>
      <p:graphicFrame>
        <p:nvGraphicFramePr>
          <p:cNvPr id="5" name="Content Placeholder 2">
            <a:extLst>
              <a:ext uri="{FF2B5EF4-FFF2-40B4-BE49-F238E27FC236}">
                <a16:creationId xmlns:a16="http://schemas.microsoft.com/office/drawing/2014/main" id="{E50CED47-88C7-4029-ABDC-BF32CFC31A98}"/>
              </a:ext>
            </a:extLst>
          </p:cNvPr>
          <p:cNvGraphicFramePr>
            <a:graphicFrameLocks noGrp="1"/>
          </p:cNvGraphicFramePr>
          <p:nvPr>
            <p:ph idx="1"/>
            <p:extLst>
              <p:ext uri="{D42A27DB-BD31-4B8C-83A1-F6EECF244321}">
                <p14:modId xmlns:p14="http://schemas.microsoft.com/office/powerpoint/2010/main" val="2641013108"/>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9138157"/>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207CC6-EAA1-4BFF-A48A-DECAD8972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3">
            <a:extLst>
              <a:ext uri="{FF2B5EF4-FFF2-40B4-BE49-F238E27FC236}">
                <a16:creationId xmlns:a16="http://schemas.microsoft.com/office/drawing/2014/main" id="{B234A3DD-923D-4166-8B19-7DD58990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6">
            <a:extLst>
              <a:ext uri="{FF2B5EF4-FFF2-40B4-BE49-F238E27FC236}">
                <a16:creationId xmlns:a16="http://schemas.microsoft.com/office/drawing/2014/main" id="{F6ACA5AC-3C5D-4994-B40F-FC8349E4D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A86E78-28FF-4B87-AC02-2F657CE74E39}"/>
              </a:ext>
            </a:extLst>
          </p:cNvPr>
          <p:cNvSpPr>
            <a:spLocks noGrp="1"/>
          </p:cNvSpPr>
          <p:nvPr>
            <p:ph type="title"/>
          </p:nvPr>
        </p:nvSpPr>
        <p:spPr>
          <a:xfrm>
            <a:off x="804671" y="2600324"/>
            <a:ext cx="6405753" cy="3277961"/>
          </a:xfrm>
        </p:spPr>
        <p:txBody>
          <a:bodyPr vert="horz" lIns="91440" tIns="45720" rIns="91440" bIns="45720" rtlCol="0" anchor="t">
            <a:normAutofit/>
          </a:bodyPr>
          <a:lstStyle/>
          <a:p>
            <a:r>
              <a:rPr lang="en-US" sz="5400" kern="1200">
                <a:solidFill>
                  <a:schemeClr val="tx1"/>
                </a:solidFill>
                <a:latin typeface="+mj-lt"/>
                <a:ea typeface="+mj-ea"/>
                <a:cs typeface="+mj-cs"/>
              </a:rPr>
              <a:t>Aggregate View</a:t>
            </a:r>
          </a:p>
        </p:txBody>
      </p:sp>
    </p:spTree>
    <p:extLst>
      <p:ext uri="{BB962C8B-B14F-4D97-AF65-F5344CB8AC3E}">
        <p14:creationId xmlns:p14="http://schemas.microsoft.com/office/powerpoint/2010/main" val="1466013306"/>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2E3E93-9528-4A00-990D-399CE7ECC2C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56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266744B-678B-4D7E-AC1B-B9508F1639C0}"/>
              </a:ext>
            </a:extLst>
          </p:cNvPr>
          <p:cNvPicPr>
            <a:picLocks noChangeAspect="1"/>
          </p:cNvPicPr>
          <p:nvPr/>
        </p:nvPicPr>
        <p:blipFill rotWithShape="1">
          <a:blip r:embed="rId2">
            <a:extLst>
              <a:ext uri="{28A0092B-C50C-407E-A947-70E740481C1C}">
                <a14:useLocalDpi xmlns:a14="http://schemas.microsoft.com/office/drawing/2010/main" val="0"/>
              </a:ext>
            </a:extLst>
          </a:blip>
          <a:srcRect t="9295" r="1" b="3526"/>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998503-6E4D-4D01-BB08-215CDE209539}"/>
              </a:ext>
            </a:extLst>
          </p:cNvPr>
          <p:cNvSpPr>
            <a:spLocks noGrp="1"/>
          </p:cNvSpPr>
          <p:nvPr>
            <p:ph type="title"/>
          </p:nvPr>
        </p:nvSpPr>
        <p:spPr>
          <a:xfrm>
            <a:off x="524256" y="4767072"/>
            <a:ext cx="6594189" cy="1625210"/>
          </a:xfrm>
        </p:spPr>
        <p:txBody>
          <a:bodyPr>
            <a:normAutofit/>
          </a:bodyPr>
          <a:lstStyle/>
          <a:p>
            <a:pPr algn="r"/>
            <a:r>
              <a:rPr lang="en-US" sz="3700">
                <a:solidFill>
                  <a:srgbClr val="FFFFFF"/>
                </a:solidFill>
              </a:rPr>
              <a:t>Exercise 3: Rank Competitors and Develop a Home Team Win Strategy</a:t>
            </a:r>
          </a:p>
        </p:txBody>
      </p:sp>
      <p:sp>
        <p:nvSpPr>
          <p:cNvPr id="3" name="Content Placeholder 2">
            <a:extLst>
              <a:ext uri="{FF2B5EF4-FFF2-40B4-BE49-F238E27FC236}">
                <a16:creationId xmlns:a16="http://schemas.microsoft.com/office/drawing/2014/main" id="{02135972-024C-4C84-8035-B152FFA6A84C}"/>
              </a:ext>
            </a:extLst>
          </p:cNvPr>
          <p:cNvSpPr>
            <a:spLocks noGrp="1"/>
          </p:cNvSpPr>
          <p:nvPr>
            <p:ph idx="1"/>
          </p:nvPr>
        </p:nvSpPr>
        <p:spPr>
          <a:xfrm>
            <a:off x="8029319" y="917724"/>
            <a:ext cx="3424739" cy="5474558"/>
          </a:xfrm>
        </p:spPr>
        <p:txBody>
          <a:bodyPr anchor="ctr">
            <a:normAutofit/>
          </a:bodyPr>
          <a:lstStyle/>
          <a:p>
            <a:r>
              <a:rPr lang="en-US" sz="2000" dirty="0">
                <a:solidFill>
                  <a:srgbClr val="FFFFFF"/>
                </a:solidFill>
              </a:rPr>
              <a:t>Review the Home Team’s profile again</a:t>
            </a:r>
          </a:p>
          <a:p>
            <a:r>
              <a:rPr lang="en-US" sz="2000" dirty="0">
                <a:solidFill>
                  <a:srgbClr val="FFFFFF"/>
                </a:solidFill>
              </a:rPr>
              <a:t>In an instructor-led group discussion, develop:</a:t>
            </a:r>
          </a:p>
          <a:p>
            <a:pPr lvl="1"/>
            <a:r>
              <a:rPr lang="en-US" sz="2000" dirty="0">
                <a:solidFill>
                  <a:srgbClr val="FFFFFF"/>
                </a:solidFill>
              </a:rPr>
              <a:t>Competitors’ aggregate rankings against the home team</a:t>
            </a:r>
          </a:p>
          <a:p>
            <a:pPr lvl="1"/>
            <a:r>
              <a:rPr lang="en-US" sz="2000" dirty="0">
                <a:solidFill>
                  <a:srgbClr val="FFFFFF"/>
                </a:solidFill>
              </a:rPr>
              <a:t>Home Team’s win strategy</a:t>
            </a:r>
          </a:p>
          <a:p>
            <a:pPr lvl="1"/>
            <a:r>
              <a:rPr lang="en-US" sz="2000" dirty="0">
                <a:solidFill>
                  <a:srgbClr val="FFFFFF"/>
                </a:solidFill>
              </a:rPr>
              <a:t>Resulting strategic action items</a:t>
            </a:r>
          </a:p>
          <a:p>
            <a:r>
              <a:rPr lang="en-US" sz="2000" b="1" dirty="0">
                <a:solidFill>
                  <a:srgbClr val="FFFFFF"/>
                </a:solidFill>
              </a:rPr>
              <a:t>Desired Outcome:</a:t>
            </a:r>
            <a:r>
              <a:rPr lang="en-US" sz="2000" dirty="0">
                <a:solidFill>
                  <a:srgbClr val="FFFFFF"/>
                </a:solidFill>
              </a:rPr>
              <a:t> Understand the nuances of ranking competitors, and translating your findings into win strategy</a:t>
            </a:r>
          </a:p>
        </p:txBody>
      </p:sp>
    </p:spTree>
    <p:extLst>
      <p:ext uri="{BB962C8B-B14F-4D97-AF65-F5344CB8AC3E}">
        <p14:creationId xmlns:p14="http://schemas.microsoft.com/office/powerpoint/2010/main" val="2080676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y name is.bmp"/>
          <p:cNvPicPr>
            <a:picLocks noChangeAspect="1"/>
          </p:cNvPicPr>
          <p:nvPr/>
        </p:nvPicPr>
        <p:blipFill>
          <a:blip r:embed="rId2" cstate="print"/>
          <a:stretch>
            <a:fillRect/>
          </a:stretch>
        </p:blipFill>
        <p:spPr>
          <a:xfrm>
            <a:off x="7092985" y="2445224"/>
            <a:ext cx="4260814" cy="2786398"/>
          </a:xfrm>
          <a:prstGeom prst="rect">
            <a:avLst/>
          </a:prstGeom>
        </p:spPr>
      </p:pic>
      <p:sp>
        <p:nvSpPr>
          <p:cNvPr id="13" name="Freeform: Shape 12">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p:cNvSpPr>
            <a:spLocks noGrp="1"/>
          </p:cNvSpPr>
          <p:nvPr>
            <p:ph type="title"/>
          </p:nvPr>
        </p:nvSpPr>
        <p:spPr>
          <a:xfrm>
            <a:off x="838199" y="365125"/>
            <a:ext cx="5529943" cy="1325563"/>
          </a:xfrm>
        </p:spPr>
        <p:txBody>
          <a:bodyPr>
            <a:normAutofit/>
          </a:bodyPr>
          <a:lstStyle/>
          <a:p>
            <a:r>
              <a:rPr lang="en-US"/>
              <a:t>Introductions – Who is Who</a:t>
            </a:r>
          </a:p>
        </p:txBody>
      </p:sp>
      <p:sp>
        <p:nvSpPr>
          <p:cNvPr id="2" name="Content Placeholder 1"/>
          <p:cNvSpPr>
            <a:spLocks noGrp="1"/>
          </p:cNvSpPr>
          <p:nvPr>
            <p:ph idx="1"/>
          </p:nvPr>
        </p:nvSpPr>
        <p:spPr>
          <a:xfrm>
            <a:off x="838199" y="1825625"/>
            <a:ext cx="4128169" cy="3399518"/>
          </a:xfrm>
        </p:spPr>
        <p:txBody>
          <a:bodyPr>
            <a:normAutofit/>
          </a:bodyPr>
          <a:lstStyle/>
          <a:p>
            <a:r>
              <a:rPr lang="en-US" sz="1700"/>
              <a:t>Your name and position</a:t>
            </a:r>
          </a:p>
          <a:p>
            <a:pPr>
              <a:buNone/>
            </a:pPr>
            <a:endParaRPr lang="en-US" sz="1700"/>
          </a:p>
          <a:p>
            <a:r>
              <a:rPr lang="en-US" sz="1700"/>
              <a:t>An interesting fact about your life or career </a:t>
            </a:r>
          </a:p>
          <a:p>
            <a:pPr>
              <a:buNone/>
            </a:pPr>
            <a:endParaRPr lang="en-US" sz="1700"/>
          </a:p>
          <a:p>
            <a:r>
              <a:rPr lang="en-US" sz="1700"/>
              <a:t>Your experience with competitive analysis and price to win</a:t>
            </a:r>
          </a:p>
          <a:p>
            <a:pPr marL="0" indent="0">
              <a:buNone/>
            </a:pPr>
            <a:endParaRPr lang="en-US" sz="1700"/>
          </a:p>
          <a:p>
            <a:r>
              <a:rPr lang="en-US" sz="1700"/>
              <a:t>What are you looking to get out of this training?</a:t>
            </a:r>
          </a:p>
          <a:p>
            <a:pPr>
              <a:buNone/>
            </a:pPr>
            <a:endParaRPr lang="en-US" sz="1700"/>
          </a:p>
        </p:txBody>
      </p:sp>
    </p:spTree>
    <p:extLst>
      <p:ext uri="{BB962C8B-B14F-4D97-AF65-F5344CB8AC3E}">
        <p14:creationId xmlns:p14="http://schemas.microsoft.com/office/powerpoint/2010/main" val="26190074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19510" y="248729"/>
            <a:ext cx="8091577" cy="1053859"/>
          </a:xfrm>
          <a:noFill/>
          <a:ln>
            <a:noFill/>
          </a:ln>
        </p:spPr>
        <p:txBody>
          <a:bodyPr vert="horz" wrap="square" lIns="0" tIns="45720" rIns="0" bIns="45720" numCol="1" rtlCol="0" anchor="t" anchorCtr="0" compatLnSpc="1">
            <a:prstTxWarp prst="textNoShape">
              <a:avLst/>
            </a:prstTxWarp>
            <a:noAutofit/>
          </a:bodyPr>
          <a:lstStyle/>
          <a:p>
            <a:r>
              <a:rPr lang="en-US" sz="3600" dirty="0"/>
              <a:t>Home Team’s and Competitors’ Aggregate Ranking Against Evaluation Criteria</a:t>
            </a:r>
          </a:p>
        </p:txBody>
      </p:sp>
      <p:graphicFrame>
        <p:nvGraphicFramePr>
          <p:cNvPr id="38142" name="Group 254"/>
          <p:cNvGraphicFramePr>
            <a:graphicFrameLocks noGrp="1"/>
          </p:cNvGraphicFramePr>
          <p:nvPr>
            <p:extLst>
              <p:ext uri="{D42A27DB-BD31-4B8C-83A1-F6EECF244321}">
                <p14:modId xmlns:p14="http://schemas.microsoft.com/office/powerpoint/2010/main" val="955624270"/>
              </p:ext>
            </p:extLst>
          </p:nvPr>
        </p:nvGraphicFramePr>
        <p:xfrm>
          <a:off x="586595" y="1714972"/>
          <a:ext cx="11136703" cy="4373880"/>
        </p:xfrm>
        <a:graphic>
          <a:graphicData uri="http://schemas.openxmlformats.org/drawingml/2006/table">
            <a:tbl>
              <a:tblPr>
                <a:tableStyleId>{BDBED569-4797-4DF1-A0F4-6AAB3CD982D8}</a:tableStyleId>
              </a:tblPr>
              <a:tblGrid>
                <a:gridCol w="5586687">
                  <a:extLst>
                    <a:ext uri="{9D8B030D-6E8A-4147-A177-3AD203B41FA5}">
                      <a16:colId xmlns:a16="http://schemas.microsoft.com/office/drawing/2014/main" val="20000"/>
                    </a:ext>
                  </a:extLst>
                </a:gridCol>
                <a:gridCol w="1464678">
                  <a:extLst>
                    <a:ext uri="{9D8B030D-6E8A-4147-A177-3AD203B41FA5}">
                      <a16:colId xmlns:a16="http://schemas.microsoft.com/office/drawing/2014/main" val="20001"/>
                    </a:ext>
                  </a:extLst>
                </a:gridCol>
                <a:gridCol w="1245795">
                  <a:extLst>
                    <a:ext uri="{9D8B030D-6E8A-4147-A177-3AD203B41FA5}">
                      <a16:colId xmlns:a16="http://schemas.microsoft.com/office/drawing/2014/main" val="4245129405"/>
                    </a:ext>
                  </a:extLst>
                </a:gridCol>
                <a:gridCol w="1371263">
                  <a:extLst>
                    <a:ext uri="{9D8B030D-6E8A-4147-A177-3AD203B41FA5}">
                      <a16:colId xmlns:a16="http://schemas.microsoft.com/office/drawing/2014/main" val="20003"/>
                    </a:ext>
                  </a:extLst>
                </a:gridCol>
                <a:gridCol w="1468280">
                  <a:extLst>
                    <a:ext uri="{9D8B030D-6E8A-4147-A177-3AD203B41FA5}">
                      <a16:colId xmlns:a16="http://schemas.microsoft.com/office/drawing/2014/main" val="3712144766"/>
                    </a:ext>
                  </a:extLst>
                </a:gridCol>
              </a:tblGrid>
              <a:tr h="294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Customer Evaluation Criteria</a:t>
                      </a:r>
                      <a:endParaRPr kumimoji="0" lang="en-US" sz="2000" b="1"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Air Wings</a:t>
                      </a:r>
                      <a:endParaRPr kumimoji="0" lang="en-US" sz="2000" b="1"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u="none" strike="noStrike" kern="1200" cap="none"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u="none" strike="noStrike" kern="1200" cap="none" normalizeH="0" baseline="0" dirty="0">
                        <a:ln>
                          <a:noFill/>
                        </a:ln>
                        <a:solidFill>
                          <a:schemeClr val="tx1"/>
                        </a:solidFill>
                        <a:effectLst/>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u="none" strike="noStrike" kern="1200" cap="none" normalizeH="0" baseline="0" dirty="0">
                        <a:ln>
                          <a:noFill/>
                        </a:ln>
                        <a:solidFill>
                          <a:schemeClr val="tx1"/>
                        </a:solidFill>
                        <a:effectLst/>
                        <a:latin typeface="+mn-lt"/>
                        <a:ea typeface="+mn-ea"/>
                        <a:cs typeface="+mn-cs"/>
                      </a:endParaRPr>
                    </a:p>
                  </a:txBody>
                  <a:tcPr horzOverflow="overflow"/>
                </a:tc>
                <a:extLst>
                  <a:ext uri="{0D108BD9-81ED-4DB2-BD59-A6C34878D82A}">
                    <a16:rowId xmlns:a16="http://schemas.microsoft.com/office/drawing/2014/main" val="10000"/>
                  </a:ext>
                </a:extLst>
              </a:tr>
              <a:tr h="307366">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u="none" strike="noStrike" cap="none" normalizeH="0" baseline="0" dirty="0">
                          <a:ln>
                            <a:noFill/>
                          </a:ln>
                          <a:effectLst/>
                        </a:rPr>
                        <a:t>Written Requirements</a:t>
                      </a:r>
                      <a:endParaRPr kumimoji="0" lang="en-US" sz="1700" b="0" i="0" u="none" strike="noStrike" cap="none" normalizeH="0" baseline="0" dirty="0">
                        <a:ln>
                          <a:noFill/>
                        </a:ln>
                        <a:solidFill>
                          <a:schemeClr val="tx1"/>
                        </a:solidFill>
                        <a:effectLst/>
                        <a:latin typeface="Arial" charset="0"/>
                      </a:endParaRPr>
                    </a:p>
                  </a:txBody>
                  <a:tcPr horzOverflow="overflow"/>
                </a:tc>
                <a:tc hMerge="1">
                  <a:txBody>
                    <a:bodyPr/>
                    <a:lstStyle/>
                    <a:p>
                      <a:endParaRPr lang="en-US" dirty="0"/>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dirty="0"/>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1"/>
                  </a:ext>
                </a:extLst>
              </a:tr>
              <a:tr h="3207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effectLst/>
                        </a:rPr>
                        <a:t>Factor 1: Mission Capability</a:t>
                      </a:r>
                      <a:endParaRPr kumimoji="0" lang="en-US" sz="18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2"/>
                  </a:ext>
                </a:extLst>
              </a:tr>
              <a:tr h="3207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u="none" strike="noStrike" kern="1200" cap="none" normalizeH="0" baseline="0">
                          <a:ln>
                            <a:noFill/>
                          </a:ln>
                          <a:solidFill>
                            <a:schemeClr val="tx1"/>
                          </a:solidFill>
                          <a:effectLst/>
                          <a:latin typeface="+mn-lt"/>
                          <a:ea typeface="+mn-ea"/>
                          <a:cs typeface="+mn-cs"/>
                        </a:rPr>
                        <a:t>Factor 2: Past Performance</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3"/>
                  </a:ext>
                </a:extLst>
              </a:tr>
              <a:tr h="3207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u="none" strike="noStrike" kern="1200" cap="none" normalizeH="0" baseline="0">
                          <a:ln>
                            <a:noFill/>
                          </a:ln>
                          <a:solidFill>
                            <a:schemeClr val="tx1"/>
                          </a:solidFill>
                          <a:effectLst/>
                          <a:latin typeface="+mn-lt"/>
                          <a:ea typeface="+mn-ea"/>
                          <a:cs typeface="+mn-cs"/>
                        </a:rPr>
                        <a:t>Factor 3: Small Business Participation Plan</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4"/>
                  </a:ext>
                </a:extLst>
              </a:tr>
              <a:tr h="3488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u="none" strike="noStrike" kern="1200" cap="none" normalizeH="0" baseline="0" dirty="0">
                          <a:ln>
                            <a:noFill/>
                          </a:ln>
                          <a:solidFill>
                            <a:schemeClr val="tx1"/>
                          </a:solidFill>
                          <a:effectLst/>
                          <a:latin typeface="+mn-lt"/>
                          <a:ea typeface="+mn-ea"/>
                          <a:cs typeface="+mn-cs"/>
                        </a:rPr>
                        <a:t>Factor 4: Price</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5"/>
                  </a:ext>
                </a:extLst>
              </a:tr>
              <a:tr h="3207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u="none" strike="noStrike" kern="1200" cap="none" normalizeH="0" baseline="0" dirty="0">
                        <a:ln>
                          <a:noFill/>
                        </a:ln>
                        <a:solidFill>
                          <a:schemeClr val="tx1"/>
                        </a:solidFill>
                        <a:effectLst/>
                        <a:latin typeface="+mn-lt"/>
                        <a:ea typeface="+mn-ea"/>
                        <a:cs typeface="+mn-cs"/>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u="none" strike="noStrike" kern="1200" cap="none" normalizeH="0" baseline="0" dirty="0">
                        <a:ln>
                          <a:noFill/>
                        </a:ln>
                        <a:solidFill>
                          <a:schemeClr val="tx1"/>
                        </a:solidFill>
                        <a:effectLst/>
                        <a:latin typeface="+mn-lt"/>
                        <a:ea typeface="+mn-ea"/>
                        <a:cs typeface="+mn-cs"/>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2565719265"/>
                  </a:ext>
                </a:extLst>
              </a:tr>
              <a:tr h="307366">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u="none" strike="noStrike" cap="none" normalizeH="0" baseline="0" dirty="0">
                          <a:ln>
                            <a:noFill/>
                          </a:ln>
                          <a:effectLst/>
                        </a:rPr>
                        <a:t>Unwritten Requirements</a:t>
                      </a:r>
                      <a:endParaRPr kumimoji="0" lang="en-US" sz="1700" b="0" i="0" u="none" strike="noStrike" cap="none" normalizeH="0" baseline="0" dirty="0">
                        <a:ln>
                          <a:noFill/>
                        </a:ln>
                        <a:solidFill>
                          <a:schemeClr val="tx1"/>
                        </a:solidFill>
                        <a:effectLst/>
                        <a:latin typeface="Arial" charset="0"/>
                      </a:endParaRPr>
                    </a:p>
                  </a:txBody>
                  <a:tcPr horzOverflow="overflow"/>
                </a:tc>
                <a:tc hMerge="1">
                  <a:txBody>
                    <a:bodyPr/>
                    <a:lstStyle/>
                    <a:p>
                      <a:endParaRPr lang="en-US" dirty="0"/>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dirty="0"/>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8"/>
                  </a:ext>
                </a:extLst>
              </a:tr>
              <a:tr h="3207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u="none" strike="noStrike" kern="1200" cap="none" normalizeH="0" baseline="0">
                          <a:ln>
                            <a:noFill/>
                          </a:ln>
                          <a:solidFill>
                            <a:schemeClr val="tx1"/>
                          </a:solidFill>
                          <a:effectLst/>
                          <a:latin typeface="+mn-lt"/>
                          <a:ea typeface="+mn-ea"/>
                          <a:cs typeface="+mn-cs"/>
                        </a:rPr>
                        <a:t>Low risk of interrupting training exercises</a:t>
                      </a:r>
                      <a:endParaRPr kumimoji="0" lang="en-US" sz="1800" u="none" strike="noStrike" kern="1200" cap="none" normalizeH="0" baseline="0" dirty="0">
                        <a:ln>
                          <a:noFill/>
                        </a:ln>
                        <a:solidFill>
                          <a:schemeClr val="tx1"/>
                        </a:solidFill>
                        <a:effectLst/>
                        <a:latin typeface="+mn-lt"/>
                        <a:ea typeface="+mn-ea"/>
                        <a:cs typeface="+mn-cs"/>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9"/>
                  </a:ext>
                </a:extLst>
              </a:tr>
              <a:tr h="3207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u="none" strike="noStrike" kern="1200" cap="none" normalizeH="0" baseline="0" dirty="0">
                          <a:ln>
                            <a:noFill/>
                          </a:ln>
                          <a:solidFill>
                            <a:schemeClr val="tx1"/>
                          </a:solidFill>
                          <a:effectLst/>
                          <a:latin typeface="+mn-lt"/>
                          <a:ea typeface="+mn-ea"/>
                          <a:cs typeface="+mn-cs"/>
                        </a:rPr>
                        <a:t>Flight safety</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10"/>
                  </a:ext>
                </a:extLst>
              </a:tr>
              <a:tr h="3207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u="none" strike="noStrike" kern="1200" cap="none" normalizeH="0" baseline="0" dirty="0">
                        <a:ln>
                          <a:noFill/>
                        </a:ln>
                        <a:solidFill>
                          <a:schemeClr val="tx1"/>
                        </a:solidFill>
                        <a:effectLst/>
                        <a:latin typeface="+mn-lt"/>
                        <a:ea typeface="+mn-ea"/>
                        <a:cs typeface="+mn-cs"/>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11"/>
                  </a:ext>
                </a:extLst>
              </a:tr>
              <a:tr h="3073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u="none" strike="noStrike" cap="none" normalizeH="0" baseline="0" dirty="0">
                          <a:ln>
                            <a:noFill/>
                          </a:ln>
                          <a:effectLst/>
                        </a:rPr>
                        <a:t>Total Score:</a:t>
                      </a:r>
                      <a:endParaRPr kumimoji="0" lang="en-US" sz="17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dirty="0">
                          <a:ln>
                            <a:noFill/>
                          </a:ln>
                          <a:solidFill>
                            <a:schemeClr val="tx1"/>
                          </a:solidFill>
                          <a:effectLst/>
                          <a:latin typeface="Arial" charset="0"/>
                        </a:rPr>
                        <a:t>+</a:t>
                      </a:r>
                    </a:p>
                  </a:txBody>
                  <a:tcPr horzOverflow="overflow">
                    <a:solidFill>
                      <a:schemeClr val="accent6">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dirty="0">
                          <a:ln>
                            <a:noFill/>
                          </a:ln>
                          <a:solidFill>
                            <a:schemeClr val="tx1"/>
                          </a:solidFill>
                          <a:effectLst/>
                          <a:latin typeface="Arial" charset="0"/>
                        </a:rPr>
                        <a:t>0</a:t>
                      </a:r>
                    </a:p>
                  </a:txBody>
                  <a:tcPr horzOverflow="overflow">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dirty="0">
                          <a:ln>
                            <a:noFill/>
                          </a:ln>
                          <a:solidFill>
                            <a:schemeClr val="tx1"/>
                          </a:solidFill>
                          <a:effectLst/>
                          <a:latin typeface="Arial" charset="0"/>
                        </a:rPr>
                        <a:t>+</a:t>
                      </a:r>
                    </a:p>
                  </a:txBody>
                  <a:tcPr horzOverflow="overflow">
                    <a:solidFill>
                      <a:schemeClr val="accent6">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dirty="0">
                          <a:ln>
                            <a:noFill/>
                          </a:ln>
                          <a:solidFill>
                            <a:schemeClr val="tx1"/>
                          </a:solidFill>
                          <a:effectLst/>
                          <a:latin typeface="Arial" charset="0"/>
                        </a:rPr>
                        <a:t>-</a:t>
                      </a:r>
                    </a:p>
                  </a:txBody>
                  <a:tcPr horzOverflow="overflow">
                    <a:solidFill>
                      <a:srgbClr val="FF0000"/>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22442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207CC6-EAA1-4BFF-A48A-DECAD8972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3">
            <a:extLst>
              <a:ext uri="{FF2B5EF4-FFF2-40B4-BE49-F238E27FC236}">
                <a16:creationId xmlns:a16="http://schemas.microsoft.com/office/drawing/2014/main" id="{B234A3DD-923D-4166-8B19-7DD58990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6">
            <a:extLst>
              <a:ext uri="{FF2B5EF4-FFF2-40B4-BE49-F238E27FC236}">
                <a16:creationId xmlns:a16="http://schemas.microsoft.com/office/drawing/2014/main" id="{F6ACA5AC-3C5D-4994-B40F-FC8349E4D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A86E78-28FF-4B87-AC02-2F657CE74E39}"/>
              </a:ext>
            </a:extLst>
          </p:cNvPr>
          <p:cNvSpPr>
            <a:spLocks noGrp="1"/>
          </p:cNvSpPr>
          <p:nvPr>
            <p:ph type="title"/>
          </p:nvPr>
        </p:nvSpPr>
        <p:spPr>
          <a:xfrm>
            <a:off x="804671" y="2600324"/>
            <a:ext cx="6405753" cy="3277961"/>
          </a:xfrm>
        </p:spPr>
        <p:txBody>
          <a:bodyPr vert="horz" lIns="91440" tIns="45720" rIns="91440" bIns="45720" rtlCol="0" anchor="t">
            <a:normAutofit/>
          </a:bodyPr>
          <a:lstStyle/>
          <a:p>
            <a:r>
              <a:rPr lang="en-US" sz="5400" kern="1200">
                <a:solidFill>
                  <a:schemeClr val="tx1"/>
                </a:solidFill>
                <a:latin typeface="+mj-lt"/>
                <a:ea typeface="+mj-ea"/>
                <a:cs typeface="+mj-cs"/>
              </a:rPr>
              <a:t>Resulting Strategies and Actions</a:t>
            </a:r>
          </a:p>
        </p:txBody>
      </p:sp>
    </p:spTree>
    <p:extLst>
      <p:ext uri="{BB962C8B-B14F-4D97-AF65-F5344CB8AC3E}">
        <p14:creationId xmlns:p14="http://schemas.microsoft.com/office/powerpoint/2010/main" val="1796058641"/>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40278" y="274608"/>
            <a:ext cx="7513609" cy="1143000"/>
          </a:xfrm>
          <a:noFill/>
          <a:ln>
            <a:noFill/>
          </a:ln>
        </p:spPr>
        <p:txBody>
          <a:bodyPr vert="horz" wrap="square" lIns="0" tIns="45720" rIns="0" bIns="45720" numCol="1" rtlCol="0" anchor="t" anchorCtr="0" compatLnSpc="1">
            <a:prstTxWarp prst="textNoShape">
              <a:avLst/>
            </a:prstTxWarp>
            <a:normAutofit fontScale="90000"/>
          </a:bodyPr>
          <a:lstStyle/>
          <a:p>
            <a:r>
              <a:rPr lang="en-US" sz="4000" dirty="0"/>
              <a:t>Our Resulting Win Strategies Based on the Black Hat </a:t>
            </a:r>
          </a:p>
        </p:txBody>
      </p:sp>
      <p:sp>
        <p:nvSpPr>
          <p:cNvPr id="36867" name="Rectangle 3"/>
          <p:cNvSpPr>
            <a:spLocks noChangeArrowheads="1"/>
          </p:cNvSpPr>
          <p:nvPr/>
        </p:nvSpPr>
        <p:spPr bwMode="auto">
          <a:xfrm>
            <a:off x="940278" y="1685026"/>
            <a:ext cx="10610491" cy="4795838"/>
          </a:xfrm>
          <a:prstGeom prst="rect">
            <a:avLst/>
          </a:prstGeom>
          <a:noFill/>
          <a:ln w="9525">
            <a:noFill/>
            <a:miter lim="800000"/>
            <a:headEnd/>
            <a:tailEnd/>
          </a:ln>
          <a:effectLst/>
        </p:spPr>
        <p:txBody>
          <a:bodyPr lIns="92075" tIns="46038" rIns="92075" bIns="46038"/>
          <a:lstStyle/>
          <a:p>
            <a:pPr marL="228600" indent="-228600">
              <a:lnSpc>
                <a:spcPct val="90000"/>
              </a:lnSpc>
              <a:spcBef>
                <a:spcPts val="1000"/>
              </a:spcBef>
              <a:buClr>
                <a:schemeClr val="accent5"/>
              </a:buClr>
              <a:buSzPct val="90000"/>
              <a:buFont typeface="Wingdings" panose="05000000000000000000" pitchFamily="2" charset="2"/>
              <a:buChar char="§"/>
            </a:pPr>
            <a:r>
              <a:rPr lang="en-US" sz="2000" b="1" dirty="0"/>
              <a:t>How Will We Maximize Our Strengths?</a:t>
            </a:r>
          </a:p>
          <a:p>
            <a:pPr marL="742950" lvl="1" indent="-285750">
              <a:lnSpc>
                <a:spcPct val="90000"/>
              </a:lnSpc>
              <a:spcBef>
                <a:spcPct val="20000"/>
              </a:spcBef>
              <a:buFont typeface="Wingdings" panose="05000000000000000000" pitchFamily="2" charset="2"/>
              <a:buChar char="§"/>
            </a:pPr>
            <a:r>
              <a:rPr lang="en-US" sz="1600" dirty="0">
                <a:solidFill>
                  <a:prstClr val="black"/>
                </a:solidFill>
              </a:rPr>
              <a:t>Examples:</a:t>
            </a:r>
          </a:p>
          <a:p>
            <a:pPr marL="1200150" lvl="2" indent="-285750">
              <a:lnSpc>
                <a:spcPct val="90000"/>
              </a:lnSpc>
              <a:spcBef>
                <a:spcPct val="20000"/>
              </a:spcBef>
              <a:buFont typeface="Arial" panose="020B0604020202020204" pitchFamily="34" charset="0"/>
              <a:buChar char="•"/>
            </a:pPr>
            <a:r>
              <a:rPr lang="en-US" sz="1600" dirty="0">
                <a:solidFill>
                  <a:prstClr val="black"/>
                </a:solidFill>
              </a:rPr>
              <a:t>Provide capabilities of the team slick to the customer to show our cost control capabilities through metrics</a:t>
            </a:r>
          </a:p>
          <a:p>
            <a:pPr marL="1200150" lvl="2" indent="-285750">
              <a:lnSpc>
                <a:spcPct val="90000"/>
              </a:lnSpc>
              <a:spcBef>
                <a:spcPct val="20000"/>
              </a:spcBef>
              <a:buFont typeface="Arial" panose="020B0604020202020204" pitchFamily="34" charset="0"/>
              <a:buChar char="•"/>
            </a:pPr>
            <a:r>
              <a:rPr lang="en-US" sz="1600" dirty="0">
                <a:solidFill>
                  <a:prstClr val="black"/>
                </a:solidFill>
              </a:rPr>
              <a:t>Incumbent’s execution problems; customer is aggravated about busting of the ceiling twice – look into ghosting language in the proposal</a:t>
            </a:r>
          </a:p>
          <a:p>
            <a:pPr marL="228600" indent="-228600">
              <a:lnSpc>
                <a:spcPct val="90000"/>
              </a:lnSpc>
              <a:spcBef>
                <a:spcPts val="1000"/>
              </a:spcBef>
              <a:buClr>
                <a:schemeClr val="accent5"/>
              </a:buClr>
              <a:buSzPct val="90000"/>
              <a:buFont typeface="Wingdings" panose="05000000000000000000" pitchFamily="2" charset="2"/>
              <a:buChar char="§"/>
            </a:pPr>
            <a:r>
              <a:rPr lang="en-US" sz="2000" b="1" dirty="0"/>
              <a:t>How Will We Minimize Our Weaknesses?</a:t>
            </a:r>
          </a:p>
          <a:p>
            <a:pPr marL="742950" lvl="1" indent="-285750">
              <a:lnSpc>
                <a:spcPct val="90000"/>
              </a:lnSpc>
              <a:spcBef>
                <a:spcPct val="20000"/>
              </a:spcBef>
              <a:buFont typeface="Wingdings" panose="05000000000000000000" pitchFamily="2" charset="2"/>
              <a:buChar char="§"/>
            </a:pPr>
            <a:r>
              <a:rPr lang="en-US" sz="1600" dirty="0">
                <a:solidFill>
                  <a:prstClr val="black"/>
                </a:solidFill>
              </a:rPr>
              <a:t>Examples: </a:t>
            </a:r>
          </a:p>
          <a:p>
            <a:pPr marL="1200150" lvl="2" indent="-285750">
              <a:lnSpc>
                <a:spcPct val="90000"/>
              </a:lnSpc>
              <a:spcBef>
                <a:spcPct val="20000"/>
              </a:spcBef>
              <a:buFont typeface="Arial" panose="020B0604020202020204" pitchFamily="34" charset="0"/>
              <a:buChar char="•"/>
            </a:pPr>
            <a:r>
              <a:rPr lang="en-US" sz="1600" dirty="0">
                <a:solidFill>
                  <a:prstClr val="black"/>
                </a:solidFill>
              </a:rPr>
              <a:t>Capture superstar incumbent personnel and teaming partners through a targeted recruiting campaign</a:t>
            </a:r>
          </a:p>
          <a:p>
            <a:pPr marL="228600" indent="-228600">
              <a:lnSpc>
                <a:spcPct val="90000"/>
              </a:lnSpc>
              <a:spcBef>
                <a:spcPts val="1000"/>
              </a:spcBef>
              <a:buClr>
                <a:schemeClr val="accent5"/>
              </a:buClr>
              <a:buSzPct val="90000"/>
              <a:buFont typeface="Wingdings" panose="05000000000000000000" pitchFamily="2" charset="2"/>
              <a:buChar char="§"/>
            </a:pPr>
            <a:r>
              <a:rPr lang="en-US" sz="2000" b="1" dirty="0"/>
              <a:t>How Will We Neutralize Each Competitor’s Strengths?</a:t>
            </a:r>
          </a:p>
          <a:p>
            <a:pPr marL="742950" lvl="1" indent="-285750">
              <a:lnSpc>
                <a:spcPct val="90000"/>
              </a:lnSpc>
              <a:spcBef>
                <a:spcPct val="20000"/>
              </a:spcBef>
              <a:buFont typeface="Wingdings" panose="05000000000000000000" pitchFamily="2" charset="2"/>
              <a:buChar char="§"/>
            </a:pPr>
            <a:r>
              <a:rPr lang="en-US" sz="1600" dirty="0">
                <a:solidFill>
                  <a:prstClr val="black"/>
                </a:solidFill>
              </a:rPr>
              <a:t>Examples: </a:t>
            </a:r>
          </a:p>
          <a:p>
            <a:pPr marL="1200150" lvl="2" indent="-285750">
              <a:lnSpc>
                <a:spcPct val="90000"/>
              </a:lnSpc>
              <a:spcBef>
                <a:spcPct val="20000"/>
              </a:spcBef>
              <a:buFont typeface="Arial" panose="020B0604020202020204" pitchFamily="34" charset="0"/>
              <a:buChar char="•"/>
            </a:pPr>
            <a:r>
              <a:rPr lang="en-US" sz="1600" dirty="0">
                <a:solidFill>
                  <a:prstClr val="black"/>
                </a:solidFill>
              </a:rPr>
              <a:t>There is no pricing for transition that’s priced separately</a:t>
            </a:r>
          </a:p>
          <a:p>
            <a:pPr marL="1200150" lvl="2" indent="-285750">
              <a:lnSpc>
                <a:spcPct val="90000"/>
              </a:lnSpc>
              <a:spcBef>
                <a:spcPct val="20000"/>
              </a:spcBef>
              <a:buFont typeface="Arial" panose="020B0604020202020204" pitchFamily="34" charset="0"/>
              <a:buChar char="•"/>
            </a:pPr>
            <a:r>
              <a:rPr lang="en-US" sz="1600" dirty="0">
                <a:solidFill>
                  <a:prstClr val="black"/>
                </a:solidFill>
              </a:rPr>
              <a:t>Ghost no change to management</a:t>
            </a:r>
          </a:p>
          <a:p>
            <a:pPr marL="228600" indent="-228600">
              <a:lnSpc>
                <a:spcPct val="90000"/>
              </a:lnSpc>
              <a:spcBef>
                <a:spcPts val="1000"/>
              </a:spcBef>
              <a:buClr>
                <a:schemeClr val="accent5"/>
              </a:buClr>
              <a:buSzPct val="90000"/>
              <a:buFont typeface="Wingdings" panose="05000000000000000000" pitchFamily="2" charset="2"/>
              <a:buChar char="§"/>
            </a:pPr>
            <a:r>
              <a:rPr lang="en-US" sz="2000" b="1" dirty="0"/>
              <a:t>How Will We Emphasize Each Competitor’s Weaknesses?</a:t>
            </a:r>
          </a:p>
          <a:p>
            <a:pPr marL="742950" lvl="1" indent="-285750">
              <a:spcBef>
                <a:spcPct val="20000"/>
              </a:spcBef>
              <a:buFont typeface="Wingdings" panose="05000000000000000000" pitchFamily="2" charset="2"/>
              <a:buChar char="§"/>
            </a:pPr>
            <a:r>
              <a:rPr lang="en-US" sz="1600" dirty="0">
                <a:solidFill>
                  <a:prstClr val="black"/>
                </a:solidFill>
              </a:rPr>
              <a:t>Examples: </a:t>
            </a:r>
          </a:p>
          <a:p>
            <a:pPr marL="1200150" lvl="2" indent="-285750">
              <a:lnSpc>
                <a:spcPct val="90000"/>
              </a:lnSpc>
              <a:spcBef>
                <a:spcPct val="20000"/>
              </a:spcBef>
              <a:buFont typeface="Arial" panose="020B0604020202020204" pitchFamily="34" charset="0"/>
              <a:buChar char="•"/>
            </a:pPr>
            <a:r>
              <a:rPr lang="en-US" sz="1600" dirty="0">
                <a:solidFill>
                  <a:prstClr val="black"/>
                </a:solidFill>
              </a:rPr>
              <a:t>Ghost possibility of overruns on the program if business as usual</a:t>
            </a:r>
          </a:p>
          <a:p>
            <a:pPr marL="1200150" lvl="2" indent="-285750">
              <a:lnSpc>
                <a:spcPct val="90000"/>
              </a:lnSpc>
              <a:spcBef>
                <a:spcPct val="20000"/>
              </a:spcBef>
              <a:buFont typeface="Arial" panose="020B0604020202020204" pitchFamily="34" charset="0"/>
              <a:buChar char="•"/>
            </a:pPr>
            <a:endParaRPr lang="en-US" sz="1600" dirty="0">
              <a:solidFill>
                <a:prstClr val="black"/>
              </a:solidFill>
            </a:endParaRPr>
          </a:p>
          <a:p>
            <a:pPr marL="742950" lvl="1" indent="-285750">
              <a:spcBef>
                <a:spcPct val="20000"/>
              </a:spcBef>
              <a:buFont typeface="Wingdings" panose="05000000000000000000" pitchFamily="2" charset="2"/>
              <a:buChar char="§"/>
            </a:pPr>
            <a:endParaRPr lang="en-US" sz="1400" dirty="0"/>
          </a:p>
          <a:p>
            <a:pPr marL="1200150" lvl="2" indent="-285750">
              <a:lnSpc>
                <a:spcPct val="90000"/>
              </a:lnSpc>
              <a:spcBef>
                <a:spcPct val="20000"/>
              </a:spcBef>
              <a:buFont typeface="Arial" panose="020B0604020202020204" pitchFamily="34" charset="0"/>
              <a:buChar char="•"/>
            </a:pPr>
            <a:endParaRPr lang="en-US" sz="1600" dirty="0">
              <a:solidFill>
                <a:prstClr val="black"/>
              </a:solidFill>
            </a:endParaRPr>
          </a:p>
          <a:p>
            <a:pPr marL="742950" lvl="1" indent="-285750">
              <a:lnSpc>
                <a:spcPct val="90000"/>
              </a:lnSpc>
              <a:spcBef>
                <a:spcPct val="20000"/>
              </a:spcBef>
              <a:buFont typeface="Wingdings" panose="05000000000000000000" pitchFamily="2" charset="2"/>
              <a:buChar char="§"/>
            </a:pPr>
            <a:endParaRPr lang="en-US" sz="1600" dirty="0">
              <a:solidFill>
                <a:prstClr val="black"/>
              </a:solidFill>
            </a:endParaRPr>
          </a:p>
          <a:p>
            <a:pPr marL="342900" indent="-342900">
              <a:lnSpc>
                <a:spcPct val="90000"/>
              </a:lnSpc>
              <a:spcBef>
                <a:spcPct val="20000"/>
              </a:spcBef>
              <a:buFont typeface="Wingdings" panose="05000000000000000000" pitchFamily="2" charset="2"/>
              <a:buChar char="§"/>
            </a:pPr>
            <a:endParaRPr lang="en-US" sz="1600" dirty="0">
              <a:solidFill>
                <a:prstClr val="black"/>
              </a:solidFill>
            </a:endParaRPr>
          </a:p>
        </p:txBody>
      </p:sp>
    </p:spTree>
    <p:extLst>
      <p:ext uri="{BB962C8B-B14F-4D97-AF65-F5344CB8AC3E}">
        <p14:creationId xmlns:p14="http://schemas.microsoft.com/office/powerpoint/2010/main" val="228468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8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8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8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86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86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6867">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867">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867">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686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sz="3200" dirty="0"/>
              <a:t>Resulting Action Items</a:t>
            </a:r>
          </a:p>
        </p:txBody>
      </p:sp>
      <p:graphicFrame>
        <p:nvGraphicFramePr>
          <p:cNvPr id="58469" name="Group 101"/>
          <p:cNvGraphicFramePr>
            <a:graphicFrameLocks noGrp="1"/>
          </p:cNvGraphicFramePr>
          <p:nvPr>
            <p:ph type="tbl" idx="1"/>
            <p:extLst>
              <p:ext uri="{D42A27DB-BD31-4B8C-83A1-F6EECF244321}">
                <p14:modId xmlns:p14="http://schemas.microsoft.com/office/powerpoint/2010/main" val="3773769803"/>
              </p:ext>
            </p:extLst>
          </p:nvPr>
        </p:nvGraphicFramePr>
        <p:xfrm>
          <a:off x="609600" y="1846055"/>
          <a:ext cx="11148203" cy="4083685"/>
        </p:xfrm>
        <a:graphic>
          <a:graphicData uri="http://schemas.openxmlformats.org/drawingml/2006/table">
            <a:tbl>
              <a:tblPr>
                <a:tableStyleId>{BDBED569-4797-4DF1-A0F4-6AAB3CD982D8}</a:tableStyleId>
              </a:tblPr>
              <a:tblGrid>
                <a:gridCol w="6146236">
                  <a:extLst>
                    <a:ext uri="{9D8B030D-6E8A-4147-A177-3AD203B41FA5}">
                      <a16:colId xmlns:a16="http://schemas.microsoft.com/office/drawing/2014/main" val="20000"/>
                    </a:ext>
                  </a:extLst>
                </a:gridCol>
                <a:gridCol w="766398">
                  <a:extLst>
                    <a:ext uri="{9D8B030D-6E8A-4147-A177-3AD203B41FA5}">
                      <a16:colId xmlns:a16="http://schemas.microsoft.com/office/drawing/2014/main" val="20001"/>
                    </a:ext>
                  </a:extLst>
                </a:gridCol>
                <a:gridCol w="2783626">
                  <a:extLst>
                    <a:ext uri="{9D8B030D-6E8A-4147-A177-3AD203B41FA5}">
                      <a16:colId xmlns:a16="http://schemas.microsoft.com/office/drawing/2014/main" val="20002"/>
                    </a:ext>
                  </a:extLst>
                </a:gridCol>
                <a:gridCol w="1451943">
                  <a:extLst>
                    <a:ext uri="{9D8B030D-6E8A-4147-A177-3AD203B41FA5}">
                      <a16:colId xmlns:a16="http://schemas.microsoft.com/office/drawing/2014/main" val="20003"/>
                    </a:ext>
                  </a:extLst>
                </a:gridCol>
              </a:tblGrid>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u="none" strike="noStrike" cap="none" normalizeH="0" baseline="0" dirty="0">
                          <a:ln>
                            <a:noFill/>
                          </a:ln>
                          <a:effectLst/>
                        </a:rPr>
                        <a:t>Action</a:t>
                      </a:r>
                      <a:endParaRPr kumimoji="0" lang="en-US" sz="12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200" kern="1200" dirty="0">
                          <a:solidFill>
                            <a:schemeClr val="tx1"/>
                          </a:solidFill>
                          <a:latin typeface="+mn-lt"/>
                          <a:ea typeface="+mn-ea"/>
                          <a:cs typeface="+mn-cs"/>
                        </a:rPr>
                        <a:t>Priority</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200" kern="1200" dirty="0">
                          <a:solidFill>
                            <a:schemeClr val="tx1"/>
                          </a:solidFill>
                          <a:latin typeface="+mn-lt"/>
                          <a:ea typeface="+mn-ea"/>
                          <a:cs typeface="+mn-cs"/>
                        </a:rPr>
                        <a:t>Responsible</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200" kern="1200">
                          <a:solidFill>
                            <a:schemeClr val="tx1"/>
                          </a:solidFill>
                          <a:latin typeface="+mn-lt"/>
                          <a:ea typeface="+mn-ea"/>
                          <a:cs typeface="+mn-cs"/>
                        </a:rPr>
                        <a:t>Due Date</a:t>
                      </a:r>
                    </a:p>
                  </a:txBody>
                  <a:tcPr horzOverflow="overflow"/>
                </a:tc>
                <a:extLst>
                  <a:ext uri="{0D108BD9-81ED-4DB2-BD59-A6C34878D82A}">
                    <a16:rowId xmlns:a16="http://schemas.microsoft.com/office/drawing/2014/main" val="10000"/>
                  </a:ext>
                </a:extLst>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dirty="0">
                          <a:solidFill>
                            <a:prstClr val="black"/>
                          </a:solidFill>
                        </a:rPr>
                        <a:t>Develop capabilities of the team slick to the customer</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200" kern="1200" dirty="0">
                          <a:solidFill>
                            <a:schemeClr val="tx1"/>
                          </a:solidFill>
                          <a:latin typeface="+mn-lt"/>
                          <a:ea typeface="+mn-ea"/>
                          <a:cs typeface="+mn-cs"/>
                        </a:rPr>
                        <a:t>1</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200" kern="1200" dirty="0">
                          <a:solidFill>
                            <a:schemeClr val="tx1"/>
                          </a:solidFill>
                          <a:latin typeface="+mn-lt"/>
                          <a:ea typeface="+mn-ea"/>
                          <a:cs typeface="+mn-cs"/>
                        </a:rPr>
                        <a:t>John Doe will provide the first draft</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200" kern="1200" dirty="0">
                          <a:solidFill>
                            <a:schemeClr val="tx1"/>
                          </a:solidFill>
                          <a:latin typeface="+mn-lt"/>
                          <a:ea typeface="+mn-ea"/>
                          <a:cs typeface="+mn-cs"/>
                        </a:rPr>
                        <a:t>7/1</a:t>
                      </a:r>
                    </a:p>
                  </a:txBody>
                  <a:tcPr horzOverflow="overflow"/>
                </a:tc>
                <a:extLst>
                  <a:ext uri="{0D108BD9-81ED-4DB2-BD59-A6C34878D82A}">
                    <a16:rowId xmlns:a16="http://schemas.microsoft.com/office/drawing/2014/main" val="10001"/>
                  </a:ext>
                </a:extLst>
              </a:tr>
              <a:tr h="1690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200" kern="1200" dirty="0">
                          <a:solidFill>
                            <a:prstClr val="black"/>
                          </a:solidFill>
                          <a:latin typeface="+mn-lt"/>
                          <a:ea typeface="+mn-ea"/>
                          <a:cs typeface="+mn-cs"/>
                        </a:rPr>
                        <a:t>Schedule Price to Win exercise</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200" kern="1200" dirty="0">
                          <a:solidFill>
                            <a:schemeClr val="tx1"/>
                          </a:solidFill>
                          <a:latin typeface="+mn-lt"/>
                          <a:ea typeface="+mn-ea"/>
                          <a:cs typeface="+mn-cs"/>
                        </a:rPr>
                        <a:t>2</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200" kern="1200" dirty="0">
                          <a:solidFill>
                            <a:schemeClr val="tx1"/>
                          </a:solidFill>
                          <a:latin typeface="+mn-lt"/>
                          <a:ea typeface="+mn-ea"/>
                          <a:cs typeface="+mn-cs"/>
                        </a:rPr>
                        <a:t>Jane will line up the resources</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200" kern="1200" dirty="0">
                          <a:solidFill>
                            <a:schemeClr val="tx1"/>
                          </a:solidFill>
                          <a:latin typeface="+mn-lt"/>
                          <a:ea typeface="+mn-ea"/>
                          <a:cs typeface="+mn-cs"/>
                        </a:rPr>
                        <a:t>7/7</a:t>
                      </a:r>
                    </a:p>
                  </a:txBody>
                  <a:tcPr horzOverflow="overflow"/>
                </a:tc>
                <a:extLst>
                  <a:ext uri="{0D108BD9-81ED-4DB2-BD59-A6C34878D82A}">
                    <a16:rowId xmlns:a16="http://schemas.microsoft.com/office/drawing/2014/main" val="10002"/>
                  </a:ext>
                </a:extLst>
              </a:tr>
              <a:tr h="1439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prstClr val="black"/>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prstClr val="black"/>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extLst>
                  <a:ext uri="{0D108BD9-81ED-4DB2-BD59-A6C34878D82A}">
                    <a16:rowId xmlns:a16="http://schemas.microsoft.com/office/drawing/2014/main" val="10004"/>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lang="en-US" sz="1200" dirty="0">
                        <a:solidFill>
                          <a:prstClr val="black"/>
                        </a:solidFill>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extLst>
                  <a:ext uri="{0D108BD9-81ED-4DB2-BD59-A6C34878D82A}">
                    <a16:rowId xmlns:a16="http://schemas.microsoft.com/office/drawing/2014/main" val="10006"/>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extLst>
                  <a:ext uri="{0D108BD9-81ED-4DB2-BD59-A6C34878D82A}">
                    <a16:rowId xmlns:a16="http://schemas.microsoft.com/office/drawing/2014/main" val="10007"/>
                  </a:ext>
                </a:extLst>
              </a:tr>
              <a:tr h="244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extLst>
                  <a:ext uri="{0D108BD9-81ED-4DB2-BD59-A6C34878D82A}">
                    <a16:rowId xmlns:a16="http://schemas.microsoft.com/office/drawing/2014/main" val="10008"/>
                  </a:ext>
                </a:extLst>
              </a:tr>
              <a:tr h="244475">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lang="en-US" sz="1200" dirty="0">
                        <a:solidFill>
                          <a:prstClr val="black"/>
                        </a:solidFill>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extLst>
                  <a:ext uri="{0D108BD9-81ED-4DB2-BD59-A6C34878D82A}">
                    <a16:rowId xmlns:a16="http://schemas.microsoft.com/office/drawing/2014/main" val="4065570150"/>
                  </a:ext>
                </a:extLst>
              </a:tr>
              <a:tr h="244475">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lang="en-US" sz="1200" dirty="0">
                        <a:solidFill>
                          <a:prstClr val="black"/>
                        </a:solidFill>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extLst>
                  <a:ext uri="{0D108BD9-81ED-4DB2-BD59-A6C34878D82A}">
                    <a16:rowId xmlns:a16="http://schemas.microsoft.com/office/drawing/2014/main" val="2987632378"/>
                  </a:ext>
                </a:extLst>
              </a:tr>
              <a:tr h="244475">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lang="en-US" sz="1200" dirty="0">
                        <a:solidFill>
                          <a:prstClr val="black"/>
                        </a:solidFill>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extLst>
                  <a:ext uri="{0D108BD9-81ED-4DB2-BD59-A6C34878D82A}">
                    <a16:rowId xmlns:a16="http://schemas.microsoft.com/office/drawing/2014/main" val="4040099924"/>
                  </a:ext>
                </a:extLst>
              </a:tr>
              <a:tr h="244475">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lang="en-US" sz="1200" dirty="0">
                        <a:solidFill>
                          <a:prstClr val="black"/>
                        </a:solidFill>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extLst>
                  <a:ext uri="{0D108BD9-81ED-4DB2-BD59-A6C34878D82A}">
                    <a16:rowId xmlns:a16="http://schemas.microsoft.com/office/drawing/2014/main" val="1616817719"/>
                  </a:ext>
                </a:extLst>
              </a:tr>
              <a:tr h="244475">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lang="en-US" sz="1200" dirty="0">
                        <a:solidFill>
                          <a:prstClr val="black"/>
                        </a:solidFill>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lang="en-US" sz="1200" kern="1200" dirty="0">
                        <a:solidFill>
                          <a:schemeClr val="tx1"/>
                        </a:solidFill>
                        <a:latin typeface="+mn-lt"/>
                        <a:ea typeface="+mn-ea"/>
                        <a:cs typeface="+mn-cs"/>
                      </a:endParaRPr>
                    </a:p>
                  </a:txBody>
                  <a:tcPr horzOverflow="overflow"/>
                </a:tc>
                <a:extLst>
                  <a:ext uri="{0D108BD9-81ED-4DB2-BD59-A6C34878D82A}">
                    <a16:rowId xmlns:a16="http://schemas.microsoft.com/office/drawing/2014/main" val="1412298579"/>
                  </a:ext>
                </a:extLst>
              </a:tr>
            </a:tbl>
          </a:graphicData>
        </a:graphic>
      </p:graphicFrame>
    </p:spTree>
    <p:extLst>
      <p:ext uri="{BB962C8B-B14F-4D97-AF65-F5344CB8AC3E}">
        <p14:creationId xmlns:p14="http://schemas.microsoft.com/office/powerpoint/2010/main" val="215066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8F8C8-D59E-42C7-9E0C-A8F631671B7E}"/>
              </a:ext>
            </a:extLst>
          </p:cNvPr>
          <p:cNvSpPr>
            <a:spLocks noGrp="1"/>
          </p:cNvSpPr>
          <p:nvPr>
            <p:ph type="title"/>
          </p:nvPr>
        </p:nvSpPr>
        <p:spPr/>
        <p:txBody>
          <a:bodyPr/>
          <a:lstStyle/>
          <a:p>
            <a:r>
              <a:rPr lang="en-US" dirty="0"/>
              <a:t>Day 1 Recap</a:t>
            </a:r>
          </a:p>
        </p:txBody>
      </p:sp>
      <p:sp>
        <p:nvSpPr>
          <p:cNvPr id="3" name="Content Placeholder 2">
            <a:extLst>
              <a:ext uri="{FF2B5EF4-FFF2-40B4-BE49-F238E27FC236}">
                <a16:creationId xmlns:a16="http://schemas.microsoft.com/office/drawing/2014/main" id="{DC26155F-F799-4953-9C5E-AB064468A20B}"/>
              </a:ext>
            </a:extLst>
          </p:cNvPr>
          <p:cNvSpPr>
            <a:spLocks noGrp="1"/>
          </p:cNvSpPr>
          <p:nvPr>
            <p:ph idx="1"/>
          </p:nvPr>
        </p:nvSpPr>
        <p:spPr>
          <a:xfrm>
            <a:off x="838199" y="1825625"/>
            <a:ext cx="5484963" cy="4351338"/>
          </a:xfrm>
        </p:spPr>
        <p:txBody>
          <a:bodyPr>
            <a:normAutofit/>
          </a:bodyPr>
          <a:lstStyle/>
          <a:p>
            <a:r>
              <a:rPr lang="en-US" sz="2400" dirty="0"/>
              <a:t>What materials need to be prepared ahead of the Black Hat session?</a:t>
            </a:r>
          </a:p>
          <a:p>
            <a:r>
              <a:rPr lang="en-US" sz="2400" dirty="0"/>
              <a:t>What is a typical Black Hat session set up, and how would you modify it for a small business development team?</a:t>
            </a:r>
          </a:p>
          <a:p>
            <a:r>
              <a:rPr lang="en-US" sz="2400" dirty="0"/>
              <a:t>What techniques would you use to determine competitors’ primes and teams?</a:t>
            </a:r>
          </a:p>
          <a:p>
            <a:r>
              <a:rPr lang="en-US" sz="2400" dirty="0"/>
              <a:t>What is your biggest take-away from today’s material?</a:t>
            </a:r>
          </a:p>
        </p:txBody>
      </p:sp>
      <p:sp>
        <p:nvSpPr>
          <p:cNvPr id="4" name="TextBox 3">
            <a:extLst>
              <a:ext uri="{FF2B5EF4-FFF2-40B4-BE49-F238E27FC236}">
                <a16:creationId xmlns:a16="http://schemas.microsoft.com/office/drawing/2014/main" id="{F391643D-DD15-444D-97C1-A514E75B7FCD}"/>
              </a:ext>
            </a:extLst>
          </p:cNvPr>
          <p:cNvSpPr txBox="1"/>
          <p:nvPr/>
        </p:nvSpPr>
        <p:spPr>
          <a:xfrm>
            <a:off x="8010525" y="410081"/>
            <a:ext cx="3752850" cy="6447919"/>
          </a:xfrm>
          <a:prstGeom prst="rect">
            <a:avLst/>
          </a:prstGeom>
          <a:noFill/>
        </p:spPr>
        <p:txBody>
          <a:bodyPr wrap="square" rtlCol="0">
            <a:spAutoFit/>
          </a:bodyPr>
          <a:lstStyle/>
          <a:p>
            <a:r>
              <a:rPr lang="en-US" sz="41300" dirty="0">
                <a:solidFill>
                  <a:schemeClr val="accent2">
                    <a:lumMod val="75000"/>
                  </a:schemeClr>
                </a:solidFill>
              </a:rPr>
              <a:t>?</a:t>
            </a:r>
          </a:p>
        </p:txBody>
      </p:sp>
    </p:spTree>
    <p:extLst>
      <p:ext uri="{BB962C8B-B14F-4D97-AF65-F5344CB8AC3E}">
        <p14:creationId xmlns:p14="http://schemas.microsoft.com/office/powerpoint/2010/main" val="39991590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6" name="Rectangle 15">
            <a:extLst>
              <a:ext uri="{FF2B5EF4-FFF2-40B4-BE49-F238E27FC236}">
                <a16:creationId xmlns:a16="http://schemas.microsoft.com/office/drawing/2014/main" id="{0AA8F84D-BF31-4985-9EAF-99870D112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17">
            <a:extLst>
              <a:ext uri="{FF2B5EF4-FFF2-40B4-BE49-F238E27FC236}">
                <a16:creationId xmlns:a16="http://schemas.microsoft.com/office/drawing/2014/main" id="{817B5381-FFCA-4325-8FBB-B1481666A0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1" y="-2"/>
            <a:ext cx="6278879"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 name="Straight Arrow Connector 19">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3326"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B85DD2A-9B57-44AC-9E02-B2335CCF34F9}"/>
              </a:ext>
            </a:extLst>
          </p:cNvPr>
          <p:cNvSpPr>
            <a:spLocks noGrp="1"/>
          </p:cNvSpPr>
          <p:nvPr>
            <p:ph type="title"/>
          </p:nvPr>
        </p:nvSpPr>
        <p:spPr>
          <a:xfrm>
            <a:off x="655320" y="2631125"/>
            <a:ext cx="4983480" cy="2397443"/>
          </a:xfrm>
        </p:spPr>
        <p:txBody>
          <a:bodyPr vert="horz" lIns="91440" tIns="45720" rIns="91440" bIns="45720" rtlCol="0" anchor="t">
            <a:normAutofit/>
          </a:bodyPr>
          <a:lstStyle/>
          <a:p>
            <a:r>
              <a:rPr lang="en-US" kern="1200">
                <a:solidFill>
                  <a:schemeClr val="tx1"/>
                </a:solidFill>
                <a:latin typeface="+mj-lt"/>
                <a:ea typeface="+mj-ea"/>
                <a:cs typeface="+mj-cs"/>
              </a:rPr>
              <a:t>Price to Win</a:t>
            </a:r>
          </a:p>
        </p:txBody>
      </p:sp>
    </p:spTree>
    <p:extLst>
      <p:ext uri="{BB962C8B-B14F-4D97-AF65-F5344CB8AC3E}">
        <p14:creationId xmlns:p14="http://schemas.microsoft.com/office/powerpoint/2010/main" val="3204403097"/>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CA16F-1B74-4D25-8644-6BBB066D18BC}"/>
              </a:ext>
            </a:extLst>
          </p:cNvPr>
          <p:cNvSpPr>
            <a:spLocks noGrp="1"/>
          </p:cNvSpPr>
          <p:nvPr>
            <p:ph type="title"/>
          </p:nvPr>
        </p:nvSpPr>
        <p:spPr>
          <a:xfrm>
            <a:off x="831850" y="2113472"/>
            <a:ext cx="10515600" cy="2449003"/>
          </a:xfrm>
        </p:spPr>
        <p:txBody>
          <a:bodyPr>
            <a:normAutofit fontScale="90000"/>
          </a:bodyPr>
          <a:lstStyle/>
          <a:p>
            <a:r>
              <a:rPr lang="en-US" sz="6700" b="1" dirty="0"/>
              <a:t>Module 6</a:t>
            </a:r>
            <a:br>
              <a:rPr lang="en-US" b="1" dirty="0"/>
            </a:br>
            <a:r>
              <a:rPr lang="en-US" dirty="0"/>
              <a:t>Price to Win Principles and Process</a:t>
            </a:r>
          </a:p>
        </p:txBody>
      </p:sp>
    </p:spTree>
    <p:extLst>
      <p:ext uri="{BB962C8B-B14F-4D97-AF65-F5344CB8AC3E}">
        <p14:creationId xmlns:p14="http://schemas.microsoft.com/office/powerpoint/2010/main" val="26859997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AF362-5E5C-4DC1-A889-94BED46201F5}"/>
              </a:ext>
            </a:extLst>
          </p:cNvPr>
          <p:cNvSpPr>
            <a:spLocks noGrp="1"/>
          </p:cNvSpPr>
          <p:nvPr>
            <p:ph type="title"/>
          </p:nvPr>
        </p:nvSpPr>
        <p:spPr>
          <a:xfrm>
            <a:off x="838200" y="365125"/>
            <a:ext cx="10515600" cy="1325563"/>
          </a:xfrm>
        </p:spPr>
        <p:txBody>
          <a:bodyPr>
            <a:normAutofit/>
          </a:bodyPr>
          <a:lstStyle/>
          <a:p>
            <a:r>
              <a:rPr lang="en-US" dirty="0"/>
              <a:t>Why Price to Win?</a:t>
            </a:r>
          </a:p>
        </p:txBody>
      </p:sp>
      <p:graphicFrame>
        <p:nvGraphicFramePr>
          <p:cNvPr id="5" name="Content Placeholder 2">
            <a:extLst>
              <a:ext uri="{FF2B5EF4-FFF2-40B4-BE49-F238E27FC236}">
                <a16:creationId xmlns:a16="http://schemas.microsoft.com/office/drawing/2014/main" id="{AAB3AB6F-22AB-4F6D-8C88-6BC565E591C4}"/>
              </a:ext>
            </a:extLst>
          </p:cNvPr>
          <p:cNvGraphicFramePr>
            <a:graphicFrameLocks noGrp="1"/>
          </p:cNvGraphicFramePr>
          <p:nvPr>
            <p:ph idx="1"/>
            <p:extLst>
              <p:ext uri="{D42A27DB-BD31-4B8C-83A1-F6EECF244321}">
                <p14:modId xmlns:p14="http://schemas.microsoft.com/office/powerpoint/2010/main" val="376706345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05462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41713" y="1873250"/>
            <a:ext cx="1828800" cy="17526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bg1"/>
                </a:solidFill>
              </a:rPr>
              <a:t>High Price, No Value </a:t>
            </a:r>
          </a:p>
          <a:p>
            <a:pPr algn="ctr">
              <a:defRPr/>
            </a:pPr>
            <a:r>
              <a:rPr lang="en-US" sz="1600" i="1" dirty="0">
                <a:solidFill>
                  <a:schemeClr val="bg1"/>
                </a:solidFill>
              </a:rPr>
              <a:t>(Will never win)</a:t>
            </a:r>
          </a:p>
        </p:txBody>
      </p:sp>
      <p:sp>
        <p:nvSpPr>
          <p:cNvPr id="4" name="Rectangle 3"/>
          <p:cNvSpPr/>
          <p:nvPr/>
        </p:nvSpPr>
        <p:spPr>
          <a:xfrm>
            <a:off x="5370513" y="1873250"/>
            <a:ext cx="1828800" cy="17526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bg1"/>
                </a:solidFill>
              </a:rPr>
              <a:t>High Value, High Price </a:t>
            </a:r>
            <a:r>
              <a:rPr lang="en-US" sz="1600" i="1" dirty="0">
                <a:solidFill>
                  <a:schemeClr val="bg1"/>
                </a:solidFill>
              </a:rPr>
              <a:t>(May not win; Use strong proof that price is credible)</a:t>
            </a:r>
          </a:p>
        </p:txBody>
      </p:sp>
      <p:sp>
        <p:nvSpPr>
          <p:cNvPr id="5" name="Rectangle 4"/>
          <p:cNvSpPr/>
          <p:nvPr/>
        </p:nvSpPr>
        <p:spPr>
          <a:xfrm>
            <a:off x="3541713" y="3625850"/>
            <a:ext cx="1828800" cy="17526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rPr>
              <a:t>Low Price, Low Value (May win but will have problems)</a:t>
            </a:r>
          </a:p>
        </p:txBody>
      </p:sp>
      <p:sp>
        <p:nvSpPr>
          <p:cNvPr id="6" name="Rectangle 5"/>
          <p:cNvSpPr/>
          <p:nvPr/>
        </p:nvSpPr>
        <p:spPr>
          <a:xfrm>
            <a:off x="5370513" y="3625850"/>
            <a:ext cx="1828800" cy="17526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i="1" dirty="0">
              <a:solidFill>
                <a:schemeClr val="tx1"/>
              </a:solidFill>
            </a:endParaRPr>
          </a:p>
        </p:txBody>
      </p:sp>
      <p:sp>
        <p:nvSpPr>
          <p:cNvPr id="7" name="Rectangle 6"/>
          <p:cNvSpPr/>
          <p:nvPr/>
        </p:nvSpPr>
        <p:spPr>
          <a:xfrm>
            <a:off x="6208713" y="4567308"/>
            <a:ext cx="990600" cy="811142"/>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6169025" y="4533900"/>
            <a:ext cx="152400" cy="152400"/>
          </a:xfrm>
          <a:prstGeom prst="ellipse">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a:off x="4837113" y="5683250"/>
            <a:ext cx="2322512" cy="158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466" name="TextBox 9"/>
          <p:cNvSpPr txBox="1">
            <a:spLocks noChangeArrowheads="1"/>
          </p:cNvSpPr>
          <p:nvPr/>
        </p:nvSpPr>
        <p:spPr bwMode="auto">
          <a:xfrm>
            <a:off x="4071938" y="5497514"/>
            <a:ext cx="1524000" cy="369887"/>
          </a:xfrm>
          <a:prstGeom prst="rect">
            <a:avLst/>
          </a:prstGeom>
          <a:noFill/>
          <a:ln w="9525">
            <a:noFill/>
            <a:miter lim="800000"/>
            <a:headEnd/>
            <a:tailEnd/>
          </a:ln>
        </p:spPr>
        <p:txBody>
          <a:bodyPr>
            <a:spAutoFit/>
          </a:bodyPr>
          <a:lstStyle/>
          <a:p>
            <a:r>
              <a:rPr lang="en-US" b="1" dirty="0"/>
              <a:t>Value</a:t>
            </a:r>
          </a:p>
        </p:txBody>
      </p:sp>
      <p:cxnSp>
        <p:nvCxnSpPr>
          <p:cNvPr id="11" name="Straight Arrow Connector 10"/>
          <p:cNvCxnSpPr/>
          <p:nvPr/>
        </p:nvCxnSpPr>
        <p:spPr>
          <a:xfrm rot="5400000" flipH="1" flipV="1">
            <a:off x="2399507" y="2634457"/>
            <a:ext cx="1524000" cy="158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468" name="TextBox 11"/>
          <p:cNvSpPr txBox="1">
            <a:spLocks noChangeArrowheads="1"/>
          </p:cNvSpPr>
          <p:nvPr/>
        </p:nvSpPr>
        <p:spPr bwMode="auto">
          <a:xfrm rot="-5400000">
            <a:off x="2242344" y="4054922"/>
            <a:ext cx="1828800" cy="369888"/>
          </a:xfrm>
          <a:prstGeom prst="rect">
            <a:avLst/>
          </a:prstGeom>
          <a:noFill/>
          <a:ln w="9525">
            <a:noFill/>
            <a:miter lim="800000"/>
            <a:headEnd/>
            <a:tailEnd/>
          </a:ln>
        </p:spPr>
        <p:txBody>
          <a:bodyPr>
            <a:spAutoFit/>
          </a:bodyPr>
          <a:lstStyle/>
          <a:p>
            <a:r>
              <a:rPr lang="en-US" b="1" dirty="0"/>
              <a:t>Proposal Price</a:t>
            </a:r>
          </a:p>
        </p:txBody>
      </p:sp>
      <p:sp>
        <p:nvSpPr>
          <p:cNvPr id="13" name="Arc 12"/>
          <p:cNvSpPr/>
          <p:nvPr/>
        </p:nvSpPr>
        <p:spPr>
          <a:xfrm rot="9425954">
            <a:off x="6108701" y="3659965"/>
            <a:ext cx="2670175" cy="715962"/>
          </a:xfrm>
          <a:prstGeom prst="arc">
            <a:avLst>
              <a:gd name="adj1" fmla="val 16200000"/>
              <a:gd name="adj2" fmla="val 21306139"/>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9470" name="TextBox 13"/>
          <p:cNvSpPr txBox="1">
            <a:spLocks noChangeArrowheads="1"/>
          </p:cNvSpPr>
          <p:nvPr/>
        </p:nvSpPr>
        <p:spPr bwMode="auto">
          <a:xfrm>
            <a:off x="7516177" y="4149762"/>
            <a:ext cx="2614613" cy="338554"/>
          </a:xfrm>
          <a:prstGeom prst="rect">
            <a:avLst/>
          </a:prstGeom>
          <a:noFill/>
          <a:ln w="9525">
            <a:noFill/>
            <a:miter lim="800000"/>
            <a:headEnd/>
            <a:tailEnd/>
          </a:ln>
        </p:spPr>
        <p:txBody>
          <a:bodyPr wrap="square">
            <a:spAutoFit/>
          </a:bodyPr>
          <a:lstStyle/>
          <a:p>
            <a:r>
              <a:rPr lang="en-US" sz="1600" dirty="0"/>
              <a:t>Main competitor’s likely bid</a:t>
            </a:r>
          </a:p>
        </p:txBody>
      </p:sp>
      <p:sp>
        <p:nvSpPr>
          <p:cNvPr id="15" name="Arc 14"/>
          <p:cNvSpPr/>
          <p:nvPr/>
        </p:nvSpPr>
        <p:spPr>
          <a:xfrm rot="10279649">
            <a:off x="6457107" y="3895177"/>
            <a:ext cx="2209800" cy="914400"/>
          </a:xfrm>
          <a:prstGeom prst="arc">
            <a:avLst>
              <a:gd name="adj1" fmla="val 16200000"/>
              <a:gd name="adj2" fmla="val 20338228"/>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9472" name="TextBox 15"/>
          <p:cNvSpPr txBox="1">
            <a:spLocks noChangeArrowheads="1"/>
          </p:cNvSpPr>
          <p:nvPr/>
        </p:nvSpPr>
        <p:spPr bwMode="auto">
          <a:xfrm>
            <a:off x="7577612" y="4621066"/>
            <a:ext cx="2793208" cy="338554"/>
          </a:xfrm>
          <a:prstGeom prst="rect">
            <a:avLst/>
          </a:prstGeom>
          <a:noFill/>
          <a:ln w="9525">
            <a:noFill/>
            <a:miter lim="800000"/>
            <a:headEnd/>
            <a:tailEnd/>
          </a:ln>
        </p:spPr>
        <p:txBody>
          <a:bodyPr wrap="square">
            <a:spAutoFit/>
          </a:bodyPr>
          <a:lstStyle/>
          <a:p>
            <a:r>
              <a:rPr lang="en-US" sz="1600" b="1" dirty="0"/>
              <a:t>PTW</a:t>
            </a:r>
          </a:p>
        </p:txBody>
      </p:sp>
      <p:sp>
        <p:nvSpPr>
          <p:cNvPr id="20" name="Rectangle 19"/>
          <p:cNvSpPr/>
          <p:nvPr/>
        </p:nvSpPr>
        <p:spPr>
          <a:xfrm>
            <a:off x="5337176" y="3617425"/>
            <a:ext cx="1978024" cy="830997"/>
          </a:xfrm>
          <a:prstGeom prst="rect">
            <a:avLst/>
          </a:prstGeom>
        </p:spPr>
        <p:txBody>
          <a:bodyPr wrap="square">
            <a:spAutoFit/>
          </a:bodyPr>
          <a:lstStyle/>
          <a:p>
            <a:pPr algn="ctr">
              <a:defRPr/>
            </a:pPr>
            <a:r>
              <a:rPr lang="en-US" sz="1600" i="1" dirty="0"/>
              <a:t>High Value but Low Price (Will almost always win)</a:t>
            </a:r>
          </a:p>
        </p:txBody>
      </p:sp>
      <p:sp>
        <p:nvSpPr>
          <p:cNvPr id="28" name="Oval 27"/>
          <p:cNvSpPr/>
          <p:nvPr/>
        </p:nvSpPr>
        <p:spPr>
          <a:xfrm>
            <a:off x="6679096" y="4686300"/>
            <a:ext cx="152400" cy="152400"/>
          </a:xfrm>
          <a:prstGeom prst="ellipse">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6" name="Straight Connector 15"/>
          <p:cNvCxnSpPr/>
          <p:nvPr/>
        </p:nvCxnSpPr>
        <p:spPr>
          <a:xfrm>
            <a:off x="6553201" y="3397250"/>
            <a:ext cx="1042987"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623334" y="3190846"/>
            <a:ext cx="2031207" cy="338554"/>
          </a:xfrm>
          <a:prstGeom prst="rect">
            <a:avLst/>
          </a:prstGeom>
          <a:noFill/>
        </p:spPr>
        <p:txBody>
          <a:bodyPr wrap="square" rtlCol="0">
            <a:spAutoFit/>
          </a:bodyPr>
          <a:lstStyle/>
          <a:p>
            <a:r>
              <a:rPr lang="en-US" sz="1600" dirty="0"/>
              <a:t>Addressable budget</a:t>
            </a:r>
          </a:p>
        </p:txBody>
      </p:sp>
      <p:cxnSp>
        <p:nvCxnSpPr>
          <p:cNvPr id="27" name="Straight Connector 26"/>
          <p:cNvCxnSpPr/>
          <p:nvPr/>
        </p:nvCxnSpPr>
        <p:spPr>
          <a:xfrm>
            <a:off x="7007961" y="2362200"/>
            <a:ext cx="588226"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543801" y="2176046"/>
            <a:ext cx="2031207" cy="338554"/>
          </a:xfrm>
          <a:prstGeom prst="rect">
            <a:avLst/>
          </a:prstGeom>
          <a:noFill/>
        </p:spPr>
        <p:txBody>
          <a:bodyPr wrap="square" rtlCol="0">
            <a:spAutoFit/>
          </a:bodyPr>
          <a:lstStyle/>
          <a:p>
            <a:r>
              <a:rPr lang="en-US" sz="1600" dirty="0"/>
              <a:t>Maximum budget</a:t>
            </a:r>
          </a:p>
        </p:txBody>
      </p:sp>
      <p:sp>
        <p:nvSpPr>
          <p:cNvPr id="31" name="TextBox 30"/>
          <p:cNvSpPr txBox="1"/>
          <p:nvPr/>
        </p:nvSpPr>
        <p:spPr>
          <a:xfrm>
            <a:off x="7543800" y="5039896"/>
            <a:ext cx="2819401" cy="338554"/>
          </a:xfrm>
          <a:prstGeom prst="rect">
            <a:avLst/>
          </a:prstGeom>
          <a:noFill/>
        </p:spPr>
        <p:txBody>
          <a:bodyPr wrap="square" rtlCol="0">
            <a:spAutoFit/>
          </a:bodyPr>
          <a:lstStyle/>
          <a:p>
            <a:r>
              <a:rPr lang="en-US" sz="1600" dirty="0"/>
              <a:t>Minimum reasonable price</a:t>
            </a:r>
          </a:p>
        </p:txBody>
      </p:sp>
      <p:cxnSp>
        <p:nvCxnSpPr>
          <p:cNvPr id="32" name="Straight Connector 31"/>
          <p:cNvCxnSpPr/>
          <p:nvPr/>
        </p:nvCxnSpPr>
        <p:spPr>
          <a:xfrm>
            <a:off x="6519021" y="5209173"/>
            <a:ext cx="1042987"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CF711F63-3A9C-4FC5-8EBF-4AB05B8ACAD3}"/>
              </a:ext>
            </a:extLst>
          </p:cNvPr>
          <p:cNvSpPr>
            <a:spLocks noGrp="1"/>
          </p:cNvSpPr>
          <p:nvPr>
            <p:ph type="title"/>
          </p:nvPr>
        </p:nvSpPr>
        <p:spPr>
          <a:xfrm>
            <a:off x="838199" y="365125"/>
            <a:ext cx="7192993" cy="1041643"/>
          </a:xfrm>
        </p:spPr>
        <p:txBody>
          <a:bodyPr>
            <a:normAutofit fontScale="90000"/>
          </a:bodyPr>
          <a:lstStyle/>
          <a:p>
            <a:r>
              <a:rPr lang="en-US" sz="4400" b="0" dirty="0">
                <a:ea typeface="+mj-ea"/>
              </a:rPr>
              <a:t>The Tradeoff Between Value and Price</a:t>
            </a:r>
          </a:p>
        </p:txBody>
      </p:sp>
      <p:cxnSp>
        <p:nvCxnSpPr>
          <p:cNvPr id="10" name="Straight Connector 9">
            <a:extLst>
              <a:ext uri="{FF2B5EF4-FFF2-40B4-BE49-F238E27FC236}">
                <a16:creationId xmlns:a16="http://schemas.microsoft.com/office/drawing/2014/main" id="{AFA5D89F-790F-4CDA-AE3D-2485FBDE82F9}"/>
              </a:ext>
            </a:extLst>
          </p:cNvPr>
          <p:cNvCxnSpPr/>
          <p:nvPr/>
        </p:nvCxnSpPr>
        <p:spPr>
          <a:xfrm>
            <a:off x="5519284" y="5377677"/>
            <a:ext cx="0" cy="488951"/>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FE25467-E2A7-4208-A4FB-AB52FD1F3A58}"/>
              </a:ext>
            </a:extLst>
          </p:cNvPr>
          <p:cNvSpPr txBox="1"/>
          <p:nvPr/>
        </p:nvSpPr>
        <p:spPr>
          <a:xfrm>
            <a:off x="5345141" y="5900209"/>
            <a:ext cx="1486355" cy="830997"/>
          </a:xfrm>
          <a:prstGeom prst="rect">
            <a:avLst/>
          </a:prstGeom>
          <a:noFill/>
        </p:spPr>
        <p:txBody>
          <a:bodyPr wrap="square" rtlCol="0">
            <a:spAutoFit/>
          </a:bodyPr>
          <a:lstStyle/>
          <a:p>
            <a:r>
              <a:rPr lang="en-US" sz="1600" dirty="0"/>
              <a:t>Minimum acceptable value</a:t>
            </a:r>
          </a:p>
        </p:txBody>
      </p:sp>
      <p:cxnSp>
        <p:nvCxnSpPr>
          <p:cNvPr id="33" name="Straight Connector 32">
            <a:extLst>
              <a:ext uri="{FF2B5EF4-FFF2-40B4-BE49-F238E27FC236}">
                <a16:creationId xmlns:a16="http://schemas.microsoft.com/office/drawing/2014/main" id="{76221667-95F9-403F-8AC0-740D2578AE50}"/>
              </a:ext>
            </a:extLst>
          </p:cNvPr>
          <p:cNvCxnSpPr/>
          <p:nvPr/>
        </p:nvCxnSpPr>
        <p:spPr>
          <a:xfrm>
            <a:off x="6791327" y="5386875"/>
            <a:ext cx="0" cy="488951"/>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BEF28EA-0525-4BBB-AAF5-3DF019E5E677}"/>
              </a:ext>
            </a:extLst>
          </p:cNvPr>
          <p:cNvSpPr txBox="1"/>
          <p:nvPr/>
        </p:nvSpPr>
        <p:spPr>
          <a:xfrm>
            <a:off x="6617184" y="5909407"/>
            <a:ext cx="1486355" cy="584775"/>
          </a:xfrm>
          <a:prstGeom prst="rect">
            <a:avLst/>
          </a:prstGeom>
          <a:noFill/>
        </p:spPr>
        <p:txBody>
          <a:bodyPr wrap="square" rtlCol="0">
            <a:spAutoFit/>
          </a:bodyPr>
          <a:lstStyle/>
          <a:p>
            <a:r>
              <a:rPr lang="en-US" sz="1600" dirty="0"/>
              <a:t>Maximum justifiable value</a:t>
            </a:r>
          </a:p>
        </p:txBody>
      </p:sp>
    </p:spTree>
    <p:extLst>
      <p:ext uri="{BB962C8B-B14F-4D97-AF65-F5344CB8AC3E}">
        <p14:creationId xmlns:p14="http://schemas.microsoft.com/office/powerpoint/2010/main" val="407620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nodePh="1">
                                  <p:stCondLst>
                                    <p:cond delay="0"/>
                                  </p:stCondLst>
                                  <p:endCondLst>
                                    <p:cond evt="begin" delay="0">
                                      <p:tn val="19"/>
                                    </p:cond>
                                  </p:end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47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4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9470" grpId="0"/>
      <p:bldP spid="19472" grpId="0"/>
      <p:bldP spid="2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F054-B0DC-4FFD-976F-E431CADD2C6B}"/>
              </a:ext>
            </a:extLst>
          </p:cNvPr>
          <p:cNvSpPr>
            <a:spLocks noGrp="1"/>
          </p:cNvSpPr>
          <p:nvPr>
            <p:ph type="title"/>
          </p:nvPr>
        </p:nvSpPr>
        <p:spPr>
          <a:xfrm>
            <a:off x="838199" y="365125"/>
            <a:ext cx="7451786" cy="1041643"/>
          </a:xfrm>
        </p:spPr>
        <p:txBody>
          <a:bodyPr>
            <a:normAutofit fontScale="90000"/>
          </a:bodyPr>
          <a:lstStyle/>
          <a:p>
            <a:r>
              <a:rPr lang="en-US" dirty="0"/>
              <a:t>Understand the Best Value Continuum in Proposal Evaluation</a:t>
            </a:r>
          </a:p>
        </p:txBody>
      </p:sp>
      <p:sp>
        <p:nvSpPr>
          <p:cNvPr id="4" name="Arrow: Left-Right 3">
            <a:extLst>
              <a:ext uri="{FF2B5EF4-FFF2-40B4-BE49-F238E27FC236}">
                <a16:creationId xmlns:a16="http://schemas.microsoft.com/office/drawing/2014/main" id="{076D2EDD-50F7-4A36-94E7-0CDCF9D42391}"/>
              </a:ext>
            </a:extLst>
          </p:cNvPr>
          <p:cNvSpPr/>
          <p:nvPr/>
        </p:nvSpPr>
        <p:spPr>
          <a:xfrm>
            <a:off x="301925" y="3569123"/>
            <a:ext cx="10964173" cy="630166"/>
          </a:xfrm>
          <a:prstGeom prst="lef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Best Value Continuum</a:t>
            </a:r>
          </a:p>
        </p:txBody>
      </p:sp>
      <p:sp>
        <p:nvSpPr>
          <p:cNvPr id="5" name="TextBox 4">
            <a:extLst>
              <a:ext uri="{FF2B5EF4-FFF2-40B4-BE49-F238E27FC236}">
                <a16:creationId xmlns:a16="http://schemas.microsoft.com/office/drawing/2014/main" id="{C4A9633C-24EE-493D-8598-DA22CC49AEEA}"/>
              </a:ext>
            </a:extLst>
          </p:cNvPr>
          <p:cNvSpPr txBox="1"/>
          <p:nvPr/>
        </p:nvSpPr>
        <p:spPr>
          <a:xfrm>
            <a:off x="1349236" y="4058203"/>
            <a:ext cx="1733912" cy="2031325"/>
          </a:xfrm>
          <a:prstGeom prst="rect">
            <a:avLst/>
          </a:prstGeom>
          <a:noFill/>
        </p:spPr>
        <p:txBody>
          <a:bodyPr wrap="square" rtlCol="0">
            <a:spAutoFit/>
          </a:bodyPr>
          <a:lstStyle/>
          <a:p>
            <a:r>
              <a:rPr lang="en-US" dirty="0">
                <a:solidFill>
                  <a:schemeClr val="accent1"/>
                </a:solidFill>
              </a:rPr>
              <a:t>LPTA where the customer only reads the lowest-priced proposal; cost factors are most important</a:t>
            </a:r>
          </a:p>
        </p:txBody>
      </p:sp>
      <p:sp>
        <p:nvSpPr>
          <p:cNvPr id="6" name="TextBox 5">
            <a:extLst>
              <a:ext uri="{FF2B5EF4-FFF2-40B4-BE49-F238E27FC236}">
                <a16:creationId xmlns:a16="http://schemas.microsoft.com/office/drawing/2014/main" id="{76A6C6AD-9775-4A0F-8899-03AF7FDF0FE0}"/>
              </a:ext>
            </a:extLst>
          </p:cNvPr>
          <p:cNvSpPr txBox="1"/>
          <p:nvPr/>
        </p:nvSpPr>
        <p:spPr>
          <a:xfrm>
            <a:off x="2724508" y="1983634"/>
            <a:ext cx="3371492" cy="1754326"/>
          </a:xfrm>
          <a:prstGeom prst="rect">
            <a:avLst/>
          </a:prstGeom>
          <a:noFill/>
        </p:spPr>
        <p:txBody>
          <a:bodyPr wrap="square" rtlCol="0">
            <a:spAutoFit/>
          </a:bodyPr>
          <a:lstStyle/>
          <a:p>
            <a:r>
              <a:rPr lang="en-US" dirty="0">
                <a:solidFill>
                  <a:schemeClr val="accent1"/>
                </a:solidFill>
              </a:rPr>
              <a:t>LPTA where the customer reads all the proposals and it is possible to influence the perception of what’s technically acceptable; cost factors significantly more important</a:t>
            </a:r>
          </a:p>
        </p:txBody>
      </p:sp>
      <p:sp>
        <p:nvSpPr>
          <p:cNvPr id="7" name="TextBox 6">
            <a:extLst>
              <a:ext uri="{FF2B5EF4-FFF2-40B4-BE49-F238E27FC236}">
                <a16:creationId xmlns:a16="http://schemas.microsoft.com/office/drawing/2014/main" id="{30E55F66-C7A7-4F3F-8518-1FAC5F9A0B54}"/>
              </a:ext>
            </a:extLst>
          </p:cNvPr>
          <p:cNvSpPr txBox="1"/>
          <p:nvPr/>
        </p:nvSpPr>
        <p:spPr>
          <a:xfrm>
            <a:off x="3606803" y="3977253"/>
            <a:ext cx="2802148" cy="2308324"/>
          </a:xfrm>
          <a:prstGeom prst="rect">
            <a:avLst/>
          </a:prstGeom>
          <a:noFill/>
        </p:spPr>
        <p:txBody>
          <a:bodyPr wrap="square" rtlCol="0">
            <a:spAutoFit/>
          </a:bodyPr>
          <a:lstStyle/>
          <a:p>
            <a:r>
              <a:rPr lang="en-US" dirty="0">
                <a:solidFill>
                  <a:schemeClr val="accent1"/>
                </a:solidFill>
              </a:rPr>
              <a:t>Performance/Price Trade-off (PPT) – once the proposal is deemed technically acceptable, the customer decides between price and performance; cost and non-cost factors are equally as important</a:t>
            </a:r>
          </a:p>
        </p:txBody>
      </p:sp>
      <p:sp>
        <p:nvSpPr>
          <p:cNvPr id="8" name="TextBox 7">
            <a:extLst>
              <a:ext uri="{FF2B5EF4-FFF2-40B4-BE49-F238E27FC236}">
                <a16:creationId xmlns:a16="http://schemas.microsoft.com/office/drawing/2014/main" id="{46A99270-4B6E-48E9-821F-C80DF0E6BDFB}"/>
              </a:ext>
            </a:extLst>
          </p:cNvPr>
          <p:cNvSpPr txBox="1"/>
          <p:nvPr/>
        </p:nvSpPr>
        <p:spPr>
          <a:xfrm>
            <a:off x="198407" y="2922792"/>
            <a:ext cx="1604514" cy="646331"/>
          </a:xfrm>
          <a:prstGeom prst="rect">
            <a:avLst/>
          </a:prstGeom>
          <a:noFill/>
        </p:spPr>
        <p:txBody>
          <a:bodyPr wrap="square" rtlCol="0">
            <a:spAutoFit/>
          </a:bodyPr>
          <a:lstStyle/>
          <a:p>
            <a:r>
              <a:rPr lang="en-US" dirty="0">
                <a:solidFill>
                  <a:schemeClr val="accent1"/>
                </a:solidFill>
              </a:rPr>
              <a:t>Simplified and sealed bids</a:t>
            </a:r>
          </a:p>
        </p:txBody>
      </p:sp>
      <p:sp>
        <p:nvSpPr>
          <p:cNvPr id="9" name="TextBox 8">
            <a:extLst>
              <a:ext uri="{FF2B5EF4-FFF2-40B4-BE49-F238E27FC236}">
                <a16:creationId xmlns:a16="http://schemas.microsoft.com/office/drawing/2014/main" id="{649D2606-6917-4059-B78F-8785D98BC4C5}"/>
              </a:ext>
            </a:extLst>
          </p:cNvPr>
          <p:cNvSpPr txBox="1"/>
          <p:nvPr/>
        </p:nvSpPr>
        <p:spPr>
          <a:xfrm>
            <a:off x="10003843" y="2011130"/>
            <a:ext cx="2169544" cy="1754326"/>
          </a:xfrm>
          <a:prstGeom prst="rect">
            <a:avLst/>
          </a:prstGeom>
          <a:noFill/>
        </p:spPr>
        <p:txBody>
          <a:bodyPr wrap="square" rtlCol="0">
            <a:spAutoFit/>
          </a:bodyPr>
          <a:lstStyle/>
          <a:p>
            <a:r>
              <a:rPr lang="en-US" dirty="0">
                <a:solidFill>
                  <a:schemeClr val="accent1"/>
                </a:solidFill>
              </a:rPr>
              <a:t>Full trade-off analysis between the cost and non-cost factors; non-cost factors are more important than price</a:t>
            </a:r>
          </a:p>
        </p:txBody>
      </p:sp>
      <p:sp>
        <p:nvSpPr>
          <p:cNvPr id="10" name="Rectangle 9">
            <a:extLst>
              <a:ext uri="{FF2B5EF4-FFF2-40B4-BE49-F238E27FC236}">
                <a16:creationId xmlns:a16="http://schemas.microsoft.com/office/drawing/2014/main" id="{C15FE9C5-08F9-4B4C-8D20-5A07C84695D6}"/>
              </a:ext>
            </a:extLst>
          </p:cNvPr>
          <p:cNvSpPr/>
          <p:nvPr/>
        </p:nvSpPr>
        <p:spPr>
          <a:xfrm>
            <a:off x="1587261" y="1648245"/>
            <a:ext cx="9747849" cy="3278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FAR Parts 8 and 12</a:t>
            </a:r>
          </a:p>
        </p:txBody>
      </p:sp>
      <p:sp>
        <p:nvSpPr>
          <p:cNvPr id="11" name="Rectangle 10">
            <a:extLst>
              <a:ext uri="{FF2B5EF4-FFF2-40B4-BE49-F238E27FC236}">
                <a16:creationId xmlns:a16="http://schemas.microsoft.com/office/drawing/2014/main" id="{1BBD9A41-988F-4A03-8C56-5AD4582D9BF1}"/>
              </a:ext>
            </a:extLst>
          </p:cNvPr>
          <p:cNvSpPr/>
          <p:nvPr/>
        </p:nvSpPr>
        <p:spPr>
          <a:xfrm>
            <a:off x="198408" y="1651496"/>
            <a:ext cx="1388854" cy="32781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FAR Parts 13-14</a:t>
            </a:r>
          </a:p>
        </p:txBody>
      </p:sp>
      <p:pic>
        <p:nvPicPr>
          <p:cNvPr id="12" name="Picture 11">
            <a:extLst>
              <a:ext uri="{FF2B5EF4-FFF2-40B4-BE49-F238E27FC236}">
                <a16:creationId xmlns:a16="http://schemas.microsoft.com/office/drawing/2014/main" id="{754828A0-8F91-45DF-A96E-91C4105B7AB4}"/>
              </a:ext>
            </a:extLst>
          </p:cNvPr>
          <p:cNvPicPr>
            <a:picLocks noChangeAspect="1"/>
          </p:cNvPicPr>
          <p:nvPr/>
        </p:nvPicPr>
        <p:blipFill>
          <a:blip r:embed="rId2"/>
          <a:stretch>
            <a:fillRect/>
          </a:stretch>
        </p:blipFill>
        <p:spPr>
          <a:xfrm>
            <a:off x="9315397" y="4127559"/>
            <a:ext cx="2802148" cy="799092"/>
          </a:xfrm>
          <a:prstGeom prst="rect">
            <a:avLst/>
          </a:prstGeom>
        </p:spPr>
      </p:pic>
      <p:sp>
        <p:nvSpPr>
          <p:cNvPr id="15" name="TextBox 14">
            <a:extLst>
              <a:ext uri="{FF2B5EF4-FFF2-40B4-BE49-F238E27FC236}">
                <a16:creationId xmlns:a16="http://schemas.microsoft.com/office/drawing/2014/main" id="{09ACCF24-6B0C-A52A-4646-CD7D50E16C8B}"/>
              </a:ext>
            </a:extLst>
          </p:cNvPr>
          <p:cNvSpPr txBox="1"/>
          <p:nvPr/>
        </p:nvSpPr>
        <p:spPr>
          <a:xfrm>
            <a:off x="6932607" y="4058203"/>
            <a:ext cx="2272242" cy="2031325"/>
          </a:xfrm>
          <a:prstGeom prst="rect">
            <a:avLst/>
          </a:prstGeom>
          <a:noFill/>
        </p:spPr>
        <p:txBody>
          <a:bodyPr wrap="square">
            <a:spAutoFit/>
          </a:bodyPr>
          <a:lstStyle/>
          <a:p>
            <a:r>
              <a:rPr lang="en-US" dirty="0">
                <a:solidFill>
                  <a:schemeClr val="accent1"/>
                </a:solidFill>
              </a:rPr>
              <a:t>Value Adjusted Total Evaluated Price (VATEP): a balance of cost and non-cost factors with an emphasis on adjusted value.</a:t>
            </a:r>
          </a:p>
        </p:txBody>
      </p:sp>
      <p:sp>
        <p:nvSpPr>
          <p:cNvPr id="17" name="TextBox 16">
            <a:extLst>
              <a:ext uri="{FF2B5EF4-FFF2-40B4-BE49-F238E27FC236}">
                <a16:creationId xmlns:a16="http://schemas.microsoft.com/office/drawing/2014/main" id="{DCE0037F-0CBC-9F8D-1536-BC2FE008B1F3}"/>
              </a:ext>
            </a:extLst>
          </p:cNvPr>
          <p:cNvSpPr txBox="1"/>
          <p:nvPr/>
        </p:nvSpPr>
        <p:spPr>
          <a:xfrm>
            <a:off x="8001523" y="2217538"/>
            <a:ext cx="1802353" cy="1477328"/>
          </a:xfrm>
          <a:prstGeom prst="rect">
            <a:avLst/>
          </a:prstGeom>
          <a:noFill/>
        </p:spPr>
        <p:txBody>
          <a:bodyPr wrap="square">
            <a:spAutoFit/>
          </a:bodyPr>
          <a:lstStyle/>
          <a:p>
            <a:r>
              <a:rPr lang="en-US" dirty="0">
                <a:solidFill>
                  <a:schemeClr val="accent1"/>
                </a:solidFill>
              </a:rPr>
              <a:t>Highest Technically Rated Offeror (HTRO): emphasis on technical merits</a:t>
            </a:r>
          </a:p>
        </p:txBody>
      </p:sp>
      <p:sp>
        <p:nvSpPr>
          <p:cNvPr id="18" name="Isosceles Triangle 17">
            <a:extLst>
              <a:ext uri="{FF2B5EF4-FFF2-40B4-BE49-F238E27FC236}">
                <a16:creationId xmlns:a16="http://schemas.microsoft.com/office/drawing/2014/main" id="{A7BF0C48-4BB6-A9FE-CF69-B9A83C10DEE5}"/>
              </a:ext>
            </a:extLst>
          </p:cNvPr>
          <p:cNvSpPr/>
          <p:nvPr/>
        </p:nvSpPr>
        <p:spPr>
          <a:xfrm>
            <a:off x="733151" y="3663695"/>
            <a:ext cx="355817" cy="375651"/>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92C0E972-6151-BBCD-EE8C-BBCED8A81FEB}"/>
              </a:ext>
            </a:extLst>
          </p:cNvPr>
          <p:cNvSpPr/>
          <p:nvPr/>
        </p:nvSpPr>
        <p:spPr>
          <a:xfrm>
            <a:off x="2864981" y="3663698"/>
            <a:ext cx="355817" cy="375651"/>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0BF8774C-AB84-6853-22C2-1BCF4607B139}"/>
              </a:ext>
            </a:extLst>
          </p:cNvPr>
          <p:cNvSpPr/>
          <p:nvPr/>
        </p:nvSpPr>
        <p:spPr>
          <a:xfrm>
            <a:off x="4197648" y="3663697"/>
            <a:ext cx="355817" cy="375651"/>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4EEAC741-9AB9-705C-CD2A-AC72A9B54660}"/>
              </a:ext>
            </a:extLst>
          </p:cNvPr>
          <p:cNvSpPr/>
          <p:nvPr/>
        </p:nvSpPr>
        <p:spPr>
          <a:xfrm>
            <a:off x="7158785" y="3663696"/>
            <a:ext cx="355817" cy="375651"/>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9D8F7D27-8C10-9AC5-A262-B4A634C8EB53}"/>
              </a:ext>
            </a:extLst>
          </p:cNvPr>
          <p:cNvSpPr/>
          <p:nvPr/>
        </p:nvSpPr>
        <p:spPr>
          <a:xfrm>
            <a:off x="8508443" y="3663696"/>
            <a:ext cx="355817" cy="375651"/>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493526E7-FC3E-5F9B-4D0C-C156A8CD74C7}"/>
              </a:ext>
            </a:extLst>
          </p:cNvPr>
          <p:cNvSpPr/>
          <p:nvPr/>
        </p:nvSpPr>
        <p:spPr>
          <a:xfrm>
            <a:off x="10559963" y="3663696"/>
            <a:ext cx="355817" cy="375651"/>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213D06A2-0B0B-BF84-E2E3-A92D865147F8}"/>
              </a:ext>
            </a:extLst>
          </p:cNvPr>
          <p:cNvSpPr/>
          <p:nvPr/>
        </p:nvSpPr>
        <p:spPr>
          <a:xfrm>
            <a:off x="1669266" y="3663694"/>
            <a:ext cx="355817" cy="375651"/>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21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1000"/>
                                        <p:tgtEl>
                                          <p:spTgt spid="6"/>
                                        </p:tgtEl>
                                      </p:cBhvr>
                                    </p:animEffect>
                                    <p:anim calcmode="lin" valueType="num">
                                      <p:cBhvr>
                                        <p:cTn id="66" dur="1000" fill="hold"/>
                                        <p:tgtEl>
                                          <p:spTgt spid="6"/>
                                        </p:tgtEl>
                                        <p:attrNameLst>
                                          <p:attrName>ppt_x</p:attrName>
                                        </p:attrNameLst>
                                      </p:cBhvr>
                                      <p:tavLst>
                                        <p:tav tm="0">
                                          <p:val>
                                            <p:strVal val="#ppt_x"/>
                                          </p:val>
                                        </p:tav>
                                        <p:tav tm="100000">
                                          <p:val>
                                            <p:strVal val="#ppt_x"/>
                                          </p:val>
                                        </p:tav>
                                      </p:tavLst>
                                    </p:anim>
                                    <p:anim calcmode="lin" valueType="num">
                                      <p:cBhvr>
                                        <p:cTn id="6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1000"/>
                                        <p:tgtEl>
                                          <p:spTgt spid="24"/>
                                        </p:tgtEl>
                                      </p:cBhvr>
                                    </p:animEffect>
                                    <p:anim calcmode="lin" valueType="num">
                                      <p:cBhvr>
                                        <p:cTn id="73" dur="1000" fill="hold"/>
                                        <p:tgtEl>
                                          <p:spTgt spid="24"/>
                                        </p:tgtEl>
                                        <p:attrNameLst>
                                          <p:attrName>ppt_x</p:attrName>
                                        </p:attrNameLst>
                                      </p:cBhvr>
                                      <p:tavLst>
                                        <p:tav tm="0">
                                          <p:val>
                                            <p:strVal val="#ppt_x"/>
                                          </p:val>
                                        </p:tav>
                                        <p:tav tm="100000">
                                          <p:val>
                                            <p:strVal val="#ppt_x"/>
                                          </p:val>
                                        </p:tav>
                                      </p:tavLst>
                                    </p:anim>
                                    <p:anim calcmode="lin" valueType="num">
                                      <p:cBhvr>
                                        <p:cTn id="74" dur="1000" fill="hold"/>
                                        <p:tgtEl>
                                          <p:spTgt spid="24"/>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1000"/>
                                        <p:tgtEl>
                                          <p:spTgt spid="5"/>
                                        </p:tgtEl>
                                      </p:cBhvr>
                                    </p:animEffect>
                                    <p:anim calcmode="lin" valueType="num">
                                      <p:cBhvr>
                                        <p:cTn id="78" dur="1000" fill="hold"/>
                                        <p:tgtEl>
                                          <p:spTgt spid="5"/>
                                        </p:tgtEl>
                                        <p:attrNameLst>
                                          <p:attrName>ppt_x</p:attrName>
                                        </p:attrNameLst>
                                      </p:cBhvr>
                                      <p:tavLst>
                                        <p:tav tm="0">
                                          <p:val>
                                            <p:strVal val="#ppt_x"/>
                                          </p:val>
                                        </p:tav>
                                        <p:tav tm="100000">
                                          <p:val>
                                            <p:strVal val="#ppt_x"/>
                                          </p:val>
                                        </p:tav>
                                      </p:tavLst>
                                    </p:anim>
                                    <p:anim calcmode="lin" valueType="num">
                                      <p:cBhvr>
                                        <p:cTn id="7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1000"/>
                                        <p:tgtEl>
                                          <p:spTgt spid="18"/>
                                        </p:tgtEl>
                                      </p:cBhvr>
                                    </p:animEffect>
                                    <p:anim calcmode="lin" valueType="num">
                                      <p:cBhvr>
                                        <p:cTn id="85" dur="1000" fill="hold"/>
                                        <p:tgtEl>
                                          <p:spTgt spid="18"/>
                                        </p:tgtEl>
                                        <p:attrNameLst>
                                          <p:attrName>ppt_x</p:attrName>
                                        </p:attrNameLst>
                                      </p:cBhvr>
                                      <p:tavLst>
                                        <p:tav tm="0">
                                          <p:val>
                                            <p:strVal val="#ppt_x"/>
                                          </p:val>
                                        </p:tav>
                                        <p:tav tm="100000">
                                          <p:val>
                                            <p:strVal val="#ppt_x"/>
                                          </p:val>
                                        </p:tav>
                                      </p:tavLst>
                                    </p:anim>
                                    <p:anim calcmode="lin" valueType="num">
                                      <p:cBhvr>
                                        <p:cTn id="86" dur="1000" fill="hold"/>
                                        <p:tgtEl>
                                          <p:spTgt spid="18"/>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fade">
                                      <p:cBhvr>
                                        <p:cTn id="89" dur="1000"/>
                                        <p:tgtEl>
                                          <p:spTgt spid="8"/>
                                        </p:tgtEl>
                                      </p:cBhvr>
                                    </p:animEffect>
                                    <p:anim calcmode="lin" valueType="num">
                                      <p:cBhvr>
                                        <p:cTn id="90" dur="1000" fill="hold"/>
                                        <p:tgtEl>
                                          <p:spTgt spid="8"/>
                                        </p:tgtEl>
                                        <p:attrNameLst>
                                          <p:attrName>ppt_x</p:attrName>
                                        </p:attrNameLst>
                                      </p:cBhvr>
                                      <p:tavLst>
                                        <p:tav tm="0">
                                          <p:val>
                                            <p:strVal val="#ppt_x"/>
                                          </p:val>
                                        </p:tav>
                                        <p:tav tm="100000">
                                          <p:val>
                                            <p:strVal val="#ppt_x"/>
                                          </p:val>
                                        </p:tav>
                                      </p:tavLst>
                                    </p:anim>
                                    <p:anim calcmode="lin" valueType="num">
                                      <p:cBhvr>
                                        <p:cTn id="9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5" grpId="0"/>
      <p:bldP spid="17" grpId="0"/>
      <p:bldP spid="18" grpId="0" animBg="1"/>
      <p:bldP spid="19" grpId="0" animBg="1"/>
      <p:bldP spid="20" grpId="0"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C8DF-8971-4A39-B042-FDB463821EB8}"/>
              </a:ext>
            </a:extLst>
          </p:cNvPr>
          <p:cNvSpPr>
            <a:spLocks noGrp="1"/>
          </p:cNvSpPr>
          <p:nvPr>
            <p:ph type="title"/>
          </p:nvPr>
        </p:nvSpPr>
        <p:spPr>
          <a:xfrm>
            <a:off x="831850" y="2113472"/>
            <a:ext cx="10830498" cy="2449003"/>
          </a:xfrm>
        </p:spPr>
        <p:txBody>
          <a:bodyPr>
            <a:normAutofit fontScale="90000"/>
          </a:bodyPr>
          <a:lstStyle/>
          <a:p>
            <a:r>
              <a:rPr lang="en-US" sz="6700" b="1" dirty="0"/>
              <a:t>Module 1</a:t>
            </a:r>
            <a:br>
              <a:rPr lang="en-US" sz="6700" b="1" dirty="0"/>
            </a:br>
            <a:r>
              <a:rPr lang="en-US" sz="5300" dirty="0"/>
              <a:t>Importance of Competitive Analysis in the Business Development Lifecycle</a:t>
            </a:r>
            <a:endParaRPr lang="en-US" dirty="0"/>
          </a:p>
        </p:txBody>
      </p:sp>
    </p:spTree>
    <p:extLst>
      <p:ext uri="{BB962C8B-B14F-4D97-AF65-F5344CB8AC3E}">
        <p14:creationId xmlns:p14="http://schemas.microsoft.com/office/powerpoint/2010/main" val="34817605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701189" y="265664"/>
            <a:ext cx="7840831" cy="990600"/>
          </a:xfrm>
        </p:spPr>
        <p:txBody>
          <a:bodyPr>
            <a:normAutofit fontScale="90000"/>
          </a:bodyPr>
          <a:lstStyle/>
          <a:p>
            <a:pPr algn="l">
              <a:defRPr/>
            </a:pPr>
            <a:r>
              <a:rPr lang="en-US" dirty="0">
                <a:solidFill>
                  <a:schemeClr val="tx1">
                    <a:lumMod val="90000"/>
                    <a:lumOff val="10000"/>
                  </a:schemeClr>
                </a:solidFill>
                <a:ea typeface="+mj-ea"/>
                <a:cs typeface="+mj-cs"/>
              </a:rPr>
              <a:t>Evaluation Criteria Weighting Example</a:t>
            </a:r>
          </a:p>
        </p:txBody>
      </p:sp>
      <p:sp>
        <p:nvSpPr>
          <p:cNvPr id="140292" name="Rectangle 4"/>
          <p:cNvSpPr>
            <a:spLocks noChangeArrowheads="1"/>
          </p:cNvSpPr>
          <p:nvPr/>
        </p:nvSpPr>
        <p:spPr bwMode="auto">
          <a:xfrm>
            <a:off x="6317786" y="1775630"/>
            <a:ext cx="3352800" cy="774700"/>
          </a:xfrm>
          <a:prstGeom prst="round2DiagRect">
            <a:avLst/>
          </a:prstGeom>
          <a:solidFill>
            <a:srgbClr val="00B050"/>
          </a:solidFill>
          <a:ln>
            <a:headEnd type="none" w="sm" len="sm"/>
            <a:tailEnd type="none" w="sm" len="sm"/>
          </a:ln>
          <a:effectLst/>
          <a:scene3d>
            <a:camera prst="orthographicFront">
              <a:rot lat="0" lon="0" rev="0"/>
            </a:camera>
            <a:lightRig rig="morning" dir="t">
              <a:rot lat="0" lon="0" rev="5400000"/>
            </a:lightRig>
          </a:scene3d>
          <a:sp3d prstMaterial="softEdge">
            <a:bevelT w="63500" h="38100"/>
          </a:sp3d>
        </p:spPr>
        <p:style>
          <a:lnRef idx="0">
            <a:schemeClr val="accent3"/>
          </a:lnRef>
          <a:fillRef idx="3">
            <a:schemeClr val="accent3"/>
          </a:fillRef>
          <a:effectRef idx="3">
            <a:schemeClr val="accent3"/>
          </a:effectRef>
          <a:fontRef idx="minor">
            <a:schemeClr val="lt1"/>
          </a:fontRef>
        </p:style>
        <p:txBody>
          <a:bodyPr wrap="none" tIns="0" anchor="ctr" anchorCtr="1"/>
          <a:lstStyle/>
          <a:p>
            <a:pPr algn="ctr" eaLnBrk="0" hangingPunct="0">
              <a:defRPr/>
            </a:pPr>
            <a:r>
              <a:rPr lang="en-US" sz="2000" dirty="0">
                <a:solidFill>
                  <a:srgbClr val="FFFFFF"/>
                </a:solidFill>
              </a:rPr>
              <a:t>Relative Order of </a:t>
            </a:r>
          </a:p>
          <a:p>
            <a:pPr algn="ctr" eaLnBrk="0" hangingPunct="0">
              <a:defRPr/>
            </a:pPr>
            <a:r>
              <a:rPr lang="en-US" sz="2000" dirty="0">
                <a:solidFill>
                  <a:srgbClr val="FFFFFF"/>
                </a:solidFill>
              </a:rPr>
              <a:t>Importance</a:t>
            </a:r>
          </a:p>
        </p:txBody>
      </p:sp>
      <p:cxnSp>
        <p:nvCxnSpPr>
          <p:cNvPr id="140295" name="AutoShape 7"/>
          <p:cNvCxnSpPr>
            <a:cxnSpLocks noChangeShapeType="1"/>
          </p:cNvCxnSpPr>
          <p:nvPr/>
        </p:nvCxnSpPr>
        <p:spPr bwMode="auto">
          <a:xfrm rot="5400000">
            <a:off x="6578136" y="1375580"/>
            <a:ext cx="241300" cy="2590800"/>
          </a:xfrm>
          <a:prstGeom prst="bentConnector3">
            <a:avLst>
              <a:gd name="adj1" fmla="val 50000"/>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0293" name="Rectangle 5"/>
          <p:cNvSpPr>
            <a:spLocks noChangeArrowheads="1"/>
          </p:cNvSpPr>
          <p:nvPr/>
        </p:nvSpPr>
        <p:spPr bwMode="auto">
          <a:xfrm>
            <a:off x="4671866" y="2791630"/>
            <a:ext cx="1463040" cy="640080"/>
          </a:xfrm>
          <a:prstGeom prst="round2DiagRect">
            <a:avLst/>
          </a:prstGeom>
          <a:solidFill>
            <a:schemeClr val="accent1"/>
          </a:solidFill>
          <a:ln>
            <a:headEnd type="none" w="sm" len="sm"/>
            <a:tailEnd type="none" w="sm" len="sm"/>
          </a:ln>
          <a:effectLst/>
          <a:scene3d>
            <a:camera prst="orthographicFront">
              <a:rot lat="0" lon="0" rev="0"/>
            </a:camera>
            <a:lightRig rig="morning" dir="t">
              <a:rot lat="0" lon="0" rev="5400000"/>
            </a:lightRig>
          </a:scene3d>
          <a:sp3d prstMaterial="softEdge">
            <a:bevelT w="63500" h="38100"/>
          </a:sp3d>
        </p:spPr>
        <p:style>
          <a:lnRef idx="0">
            <a:schemeClr val="accent3"/>
          </a:lnRef>
          <a:fillRef idx="3">
            <a:schemeClr val="accent3"/>
          </a:fillRef>
          <a:effectRef idx="3">
            <a:schemeClr val="accent3"/>
          </a:effectRef>
          <a:fontRef idx="minor">
            <a:schemeClr val="lt1"/>
          </a:fontRef>
        </p:style>
        <p:txBody>
          <a:bodyPr wrap="none" tIns="0" anchor="ctr"/>
          <a:lstStyle/>
          <a:p>
            <a:pPr algn="ctr" eaLnBrk="0" hangingPunct="0">
              <a:defRPr/>
            </a:pPr>
            <a:r>
              <a:rPr lang="en-US" sz="1600" dirty="0">
                <a:solidFill>
                  <a:srgbClr val="FFFFFF"/>
                </a:solidFill>
              </a:rPr>
              <a:t>Non-Cost</a:t>
            </a:r>
          </a:p>
        </p:txBody>
      </p:sp>
      <p:sp>
        <p:nvSpPr>
          <p:cNvPr id="140294" name="Rectangle 6"/>
          <p:cNvSpPr>
            <a:spLocks noChangeArrowheads="1"/>
          </p:cNvSpPr>
          <p:nvPr/>
        </p:nvSpPr>
        <p:spPr bwMode="auto">
          <a:xfrm>
            <a:off x="9853466" y="2791630"/>
            <a:ext cx="1463040" cy="640080"/>
          </a:xfrm>
          <a:prstGeom prst="round2DiagRect">
            <a:avLst/>
          </a:prstGeom>
          <a:solidFill>
            <a:schemeClr val="accent1"/>
          </a:solidFill>
          <a:ln>
            <a:headEnd type="none" w="sm" len="sm"/>
            <a:tailEnd type="none" w="sm" len="sm"/>
          </a:ln>
          <a:effectLst/>
          <a:scene3d>
            <a:camera prst="orthographicFront">
              <a:rot lat="0" lon="0" rev="0"/>
            </a:camera>
            <a:lightRig rig="morning" dir="t">
              <a:rot lat="0" lon="0" rev="5400000"/>
            </a:lightRig>
          </a:scene3d>
          <a:sp3d prstMaterial="softEdge">
            <a:bevelT w="63500" h="38100"/>
          </a:sp3d>
        </p:spPr>
        <p:style>
          <a:lnRef idx="0">
            <a:schemeClr val="accent3"/>
          </a:lnRef>
          <a:fillRef idx="3">
            <a:schemeClr val="accent3"/>
          </a:fillRef>
          <a:effectRef idx="3">
            <a:schemeClr val="accent3"/>
          </a:effectRef>
          <a:fontRef idx="minor">
            <a:schemeClr val="lt1"/>
          </a:fontRef>
        </p:style>
        <p:txBody>
          <a:bodyPr wrap="none" tIns="0" anchor="ctr"/>
          <a:lstStyle/>
          <a:p>
            <a:pPr algn="ctr" eaLnBrk="0" hangingPunct="0">
              <a:defRPr/>
            </a:pPr>
            <a:r>
              <a:rPr lang="en-US" sz="1600" dirty="0">
                <a:solidFill>
                  <a:srgbClr val="FFFFFF"/>
                </a:solidFill>
              </a:rPr>
              <a:t>Cost</a:t>
            </a:r>
          </a:p>
        </p:txBody>
      </p:sp>
      <p:cxnSp>
        <p:nvCxnSpPr>
          <p:cNvPr id="140296" name="AutoShape 8"/>
          <p:cNvCxnSpPr>
            <a:cxnSpLocks noChangeShapeType="1"/>
          </p:cNvCxnSpPr>
          <p:nvPr/>
        </p:nvCxnSpPr>
        <p:spPr bwMode="auto">
          <a:xfrm rot="16200000" flipH="1">
            <a:off x="9168936" y="1375580"/>
            <a:ext cx="241300" cy="2590800"/>
          </a:xfrm>
          <a:prstGeom prst="bentConnector3">
            <a:avLst>
              <a:gd name="adj1" fmla="val 50000"/>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0297" name="Text Box 9"/>
          <p:cNvSpPr txBox="1">
            <a:spLocks noChangeArrowheads="1"/>
          </p:cNvSpPr>
          <p:nvPr/>
        </p:nvSpPr>
        <p:spPr bwMode="auto">
          <a:xfrm>
            <a:off x="4603475" y="3608907"/>
            <a:ext cx="74892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sz="3200" dirty="0">
                <a:solidFill>
                  <a:schemeClr val="tx2"/>
                </a:solidFill>
              </a:rPr>
              <a:t>55</a:t>
            </a:r>
            <a:r>
              <a:rPr lang="en-US" sz="2400" baseline="30000" dirty="0">
                <a:solidFill>
                  <a:schemeClr val="tx2"/>
                </a:solidFill>
              </a:rPr>
              <a:t>%</a:t>
            </a:r>
            <a:endParaRPr lang="en-US" baseline="30000" dirty="0">
              <a:solidFill>
                <a:schemeClr val="tx2"/>
              </a:solidFill>
            </a:endParaRPr>
          </a:p>
        </p:txBody>
      </p:sp>
      <p:sp>
        <p:nvSpPr>
          <p:cNvPr id="140298" name="Text Box 10"/>
          <p:cNvSpPr txBox="1">
            <a:spLocks noChangeArrowheads="1"/>
          </p:cNvSpPr>
          <p:nvPr/>
        </p:nvSpPr>
        <p:spPr bwMode="auto">
          <a:xfrm>
            <a:off x="10629625" y="3608907"/>
            <a:ext cx="74892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sz="3200" dirty="0">
                <a:solidFill>
                  <a:schemeClr val="tx2"/>
                </a:solidFill>
              </a:rPr>
              <a:t>45</a:t>
            </a:r>
            <a:r>
              <a:rPr lang="en-US" sz="2400" baseline="30000" dirty="0">
                <a:solidFill>
                  <a:schemeClr val="tx2"/>
                </a:solidFill>
              </a:rPr>
              <a:t>%</a:t>
            </a:r>
            <a:endParaRPr lang="en-US" sz="3200" dirty="0">
              <a:solidFill>
                <a:schemeClr val="tx2"/>
              </a:solidFill>
            </a:endParaRPr>
          </a:p>
        </p:txBody>
      </p:sp>
      <p:sp>
        <p:nvSpPr>
          <p:cNvPr id="140303" name="Text Box 15"/>
          <p:cNvSpPr txBox="1">
            <a:spLocks noChangeArrowheads="1"/>
          </p:cNvSpPr>
          <p:nvPr/>
        </p:nvSpPr>
        <p:spPr bwMode="auto">
          <a:xfrm>
            <a:off x="4616175" y="4421707"/>
            <a:ext cx="74892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sz="3200" dirty="0">
                <a:solidFill>
                  <a:schemeClr val="tx2"/>
                </a:solidFill>
              </a:rPr>
              <a:t>80</a:t>
            </a:r>
            <a:r>
              <a:rPr lang="en-US" sz="2400" baseline="30000" dirty="0">
                <a:solidFill>
                  <a:schemeClr val="tx2"/>
                </a:solidFill>
              </a:rPr>
              <a:t>%</a:t>
            </a:r>
            <a:endParaRPr lang="en-US" sz="3200" dirty="0">
              <a:solidFill>
                <a:schemeClr val="tx2"/>
              </a:solidFill>
            </a:endParaRPr>
          </a:p>
        </p:txBody>
      </p:sp>
      <p:sp>
        <p:nvSpPr>
          <p:cNvPr id="140304" name="Text Box 16"/>
          <p:cNvSpPr txBox="1">
            <a:spLocks noChangeArrowheads="1"/>
          </p:cNvSpPr>
          <p:nvPr/>
        </p:nvSpPr>
        <p:spPr bwMode="auto">
          <a:xfrm>
            <a:off x="10629625" y="4421707"/>
            <a:ext cx="74892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sz="3200" dirty="0">
                <a:solidFill>
                  <a:schemeClr val="tx2"/>
                </a:solidFill>
              </a:rPr>
              <a:t>20</a:t>
            </a:r>
            <a:r>
              <a:rPr lang="en-US" sz="2400" baseline="30000" dirty="0">
                <a:solidFill>
                  <a:schemeClr val="tx2"/>
                </a:solidFill>
              </a:rPr>
              <a:t>%</a:t>
            </a:r>
            <a:endParaRPr lang="en-US" sz="3200" dirty="0">
              <a:solidFill>
                <a:schemeClr val="tx2"/>
              </a:solidFill>
            </a:endParaRPr>
          </a:p>
        </p:txBody>
      </p:sp>
      <p:sp>
        <p:nvSpPr>
          <p:cNvPr id="140308" name="Text Box 20"/>
          <p:cNvSpPr txBox="1">
            <a:spLocks noChangeArrowheads="1"/>
          </p:cNvSpPr>
          <p:nvPr/>
        </p:nvSpPr>
        <p:spPr bwMode="auto">
          <a:xfrm>
            <a:off x="4609825" y="5300387"/>
            <a:ext cx="74892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sz="3200" dirty="0">
                <a:solidFill>
                  <a:schemeClr val="tx2"/>
                </a:solidFill>
              </a:rPr>
              <a:t>20</a:t>
            </a:r>
            <a:r>
              <a:rPr lang="en-US" sz="2400" baseline="30000" dirty="0">
                <a:solidFill>
                  <a:schemeClr val="tx2"/>
                </a:solidFill>
              </a:rPr>
              <a:t>%</a:t>
            </a:r>
            <a:endParaRPr lang="en-US" sz="3200" dirty="0">
              <a:solidFill>
                <a:schemeClr val="tx2"/>
              </a:solidFill>
            </a:endParaRPr>
          </a:p>
        </p:txBody>
      </p:sp>
      <p:sp>
        <p:nvSpPr>
          <p:cNvPr id="140309" name="Text Box 21"/>
          <p:cNvSpPr txBox="1">
            <a:spLocks noChangeArrowheads="1"/>
          </p:cNvSpPr>
          <p:nvPr/>
        </p:nvSpPr>
        <p:spPr bwMode="auto">
          <a:xfrm>
            <a:off x="10623275" y="5300387"/>
            <a:ext cx="74892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sz="3200" dirty="0">
                <a:solidFill>
                  <a:schemeClr val="tx2"/>
                </a:solidFill>
              </a:rPr>
              <a:t>80</a:t>
            </a:r>
            <a:r>
              <a:rPr lang="en-US" sz="2400" baseline="30000" dirty="0">
                <a:solidFill>
                  <a:schemeClr val="tx2"/>
                </a:solidFill>
              </a:rPr>
              <a:t>%</a:t>
            </a:r>
            <a:endParaRPr lang="en-US" sz="3200" dirty="0">
              <a:solidFill>
                <a:schemeClr val="tx2"/>
              </a:solidFill>
            </a:endParaRPr>
          </a:p>
        </p:txBody>
      </p:sp>
      <p:sp>
        <p:nvSpPr>
          <p:cNvPr id="25" name="Left-Right Arrow 24"/>
          <p:cNvSpPr/>
          <p:nvPr/>
        </p:nvSpPr>
        <p:spPr>
          <a:xfrm>
            <a:off x="5517686" y="3709459"/>
            <a:ext cx="4953000" cy="549781"/>
          </a:xfrm>
          <a:prstGeom prst="leftRightArrow">
            <a:avLst/>
          </a:prstGeom>
          <a:solidFill>
            <a:schemeClr val="bg1"/>
          </a:solidFill>
          <a:ln>
            <a:noFill/>
          </a:ln>
          <a:effectLst>
            <a:outerShdw blurRad="50800" dist="63500" dir="2700000" rotWithShape="0">
              <a:srgbClr val="000000">
                <a:alpha val="5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353" name="Text Box 11"/>
          <p:cNvSpPr txBox="1">
            <a:spLocks noChangeArrowheads="1"/>
          </p:cNvSpPr>
          <p:nvPr/>
        </p:nvSpPr>
        <p:spPr bwMode="auto">
          <a:xfrm>
            <a:off x="5517686" y="3853669"/>
            <a:ext cx="4953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lvl1pPr eaLnBrk="0" hangingPunct="0">
              <a:defRPr>
                <a:solidFill>
                  <a:schemeClr val="tx1"/>
                </a:solidFill>
                <a:latin typeface="Corbel" pitchFamily="34" charset="0"/>
                <a:ea typeface="MS PGothic" pitchFamily="34" charset="-128"/>
              </a:defRPr>
            </a:lvl1pPr>
            <a:lvl2pPr marL="742950" indent="-285750" eaLnBrk="0" hangingPunct="0">
              <a:defRPr>
                <a:solidFill>
                  <a:schemeClr val="tx1"/>
                </a:solidFill>
                <a:latin typeface="Corbel" pitchFamily="34" charset="0"/>
                <a:ea typeface="MS PGothic" pitchFamily="34" charset="-128"/>
              </a:defRPr>
            </a:lvl2pPr>
            <a:lvl3pPr marL="1143000" indent="-228600" eaLnBrk="0" hangingPunct="0">
              <a:defRPr>
                <a:solidFill>
                  <a:schemeClr val="tx1"/>
                </a:solidFill>
                <a:latin typeface="Corbel" pitchFamily="34" charset="0"/>
                <a:ea typeface="MS PGothic" pitchFamily="34" charset="-128"/>
              </a:defRPr>
            </a:lvl3pPr>
            <a:lvl4pPr marL="1600200" indent="-228600" eaLnBrk="0" hangingPunct="0">
              <a:defRPr>
                <a:solidFill>
                  <a:schemeClr val="tx1"/>
                </a:solidFill>
                <a:latin typeface="Corbel" pitchFamily="34" charset="0"/>
                <a:ea typeface="MS PGothic" pitchFamily="34" charset="-128"/>
              </a:defRPr>
            </a:lvl4pPr>
            <a:lvl5pPr marL="2057400" indent="-228600" eaLnBrk="0" hangingPunct="0">
              <a:defRPr>
                <a:solidFill>
                  <a:schemeClr val="tx1"/>
                </a:solidFill>
                <a:latin typeface="Corbe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orbe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orbe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orbe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orbel" pitchFamily="34" charset="0"/>
                <a:ea typeface="MS PGothic" pitchFamily="34" charset="-128"/>
              </a:defRPr>
            </a:lvl9pPr>
          </a:lstStyle>
          <a:p>
            <a:pPr algn="ctr"/>
            <a:r>
              <a:rPr lang="en-US" sz="1400"/>
              <a:t>Approximately equal to cost or price</a:t>
            </a:r>
          </a:p>
        </p:txBody>
      </p:sp>
      <p:sp>
        <p:nvSpPr>
          <p:cNvPr id="47" name="Left-Right Arrow 46"/>
          <p:cNvSpPr/>
          <p:nvPr/>
        </p:nvSpPr>
        <p:spPr>
          <a:xfrm>
            <a:off x="5517686" y="4521452"/>
            <a:ext cx="4953000" cy="549781"/>
          </a:xfrm>
          <a:prstGeom prst="leftRightArrow">
            <a:avLst/>
          </a:prstGeom>
          <a:solidFill>
            <a:schemeClr val="bg1">
              <a:lumMod val="75000"/>
            </a:schemeClr>
          </a:solidFill>
          <a:ln>
            <a:noFill/>
          </a:ln>
          <a:effectLst>
            <a:outerShdw blurRad="50800" dist="63500" dir="2700000" rotWithShape="0">
              <a:srgbClr val="000000">
                <a:alpha val="5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357" name="Text Box 11_"/>
          <p:cNvSpPr txBox="1">
            <a:spLocks noChangeArrowheads="1"/>
          </p:cNvSpPr>
          <p:nvPr/>
        </p:nvSpPr>
        <p:spPr bwMode="auto">
          <a:xfrm>
            <a:off x="5517686" y="4664881"/>
            <a:ext cx="49530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lvl1pPr eaLnBrk="0" hangingPunct="0">
              <a:defRPr>
                <a:solidFill>
                  <a:schemeClr val="tx1"/>
                </a:solidFill>
                <a:latin typeface="Corbel" pitchFamily="34" charset="0"/>
                <a:ea typeface="MS PGothic" pitchFamily="34" charset="-128"/>
              </a:defRPr>
            </a:lvl1pPr>
            <a:lvl2pPr marL="742950" indent="-285750" eaLnBrk="0" hangingPunct="0">
              <a:defRPr>
                <a:solidFill>
                  <a:schemeClr val="tx1"/>
                </a:solidFill>
                <a:latin typeface="Corbel" pitchFamily="34" charset="0"/>
                <a:ea typeface="MS PGothic" pitchFamily="34" charset="-128"/>
              </a:defRPr>
            </a:lvl2pPr>
            <a:lvl3pPr marL="1143000" indent="-228600" eaLnBrk="0" hangingPunct="0">
              <a:defRPr>
                <a:solidFill>
                  <a:schemeClr val="tx1"/>
                </a:solidFill>
                <a:latin typeface="Corbel" pitchFamily="34" charset="0"/>
                <a:ea typeface="MS PGothic" pitchFamily="34" charset="-128"/>
              </a:defRPr>
            </a:lvl3pPr>
            <a:lvl4pPr marL="1600200" indent="-228600" eaLnBrk="0" hangingPunct="0">
              <a:defRPr>
                <a:solidFill>
                  <a:schemeClr val="tx1"/>
                </a:solidFill>
                <a:latin typeface="Corbel" pitchFamily="34" charset="0"/>
                <a:ea typeface="MS PGothic" pitchFamily="34" charset="-128"/>
              </a:defRPr>
            </a:lvl4pPr>
            <a:lvl5pPr marL="2057400" indent="-228600" eaLnBrk="0" hangingPunct="0">
              <a:defRPr>
                <a:solidFill>
                  <a:schemeClr val="tx1"/>
                </a:solidFill>
                <a:latin typeface="Corbe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orbe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orbe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orbe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orbel" pitchFamily="34" charset="0"/>
                <a:ea typeface="MS PGothic" pitchFamily="34" charset="-128"/>
              </a:defRPr>
            </a:lvl9pPr>
          </a:lstStyle>
          <a:p>
            <a:pPr algn="ctr"/>
            <a:r>
              <a:rPr lang="en-US" sz="1400"/>
              <a:t>Significantly more important than cost or price</a:t>
            </a:r>
          </a:p>
        </p:txBody>
      </p:sp>
      <p:sp>
        <p:nvSpPr>
          <p:cNvPr id="49" name="Left-Right Arrow 48"/>
          <p:cNvSpPr/>
          <p:nvPr/>
        </p:nvSpPr>
        <p:spPr>
          <a:xfrm>
            <a:off x="5517686" y="5400203"/>
            <a:ext cx="4953000" cy="549781"/>
          </a:xfrm>
          <a:prstGeom prst="leftRightArrow">
            <a:avLst/>
          </a:prstGeom>
          <a:solidFill>
            <a:schemeClr val="bg1">
              <a:lumMod val="50000"/>
            </a:schemeClr>
          </a:solidFill>
          <a:ln>
            <a:noFill/>
          </a:ln>
          <a:effectLst>
            <a:outerShdw blurRad="50800" dist="63500" dir="2700000" rotWithShape="0">
              <a:srgbClr val="000000">
                <a:alpha val="5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361" name="Text Box 11__"/>
          <p:cNvSpPr txBox="1">
            <a:spLocks noChangeArrowheads="1"/>
          </p:cNvSpPr>
          <p:nvPr/>
        </p:nvSpPr>
        <p:spPr bwMode="auto">
          <a:xfrm>
            <a:off x="5517686" y="5544355"/>
            <a:ext cx="4953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lvl1pPr eaLnBrk="0" hangingPunct="0">
              <a:defRPr>
                <a:solidFill>
                  <a:schemeClr val="tx1"/>
                </a:solidFill>
                <a:latin typeface="Corbel" pitchFamily="34" charset="0"/>
                <a:ea typeface="MS PGothic" pitchFamily="34" charset="-128"/>
              </a:defRPr>
            </a:lvl1pPr>
            <a:lvl2pPr marL="742950" indent="-285750" eaLnBrk="0" hangingPunct="0">
              <a:defRPr>
                <a:solidFill>
                  <a:schemeClr val="tx1"/>
                </a:solidFill>
                <a:latin typeface="Corbel" pitchFamily="34" charset="0"/>
                <a:ea typeface="MS PGothic" pitchFamily="34" charset="-128"/>
              </a:defRPr>
            </a:lvl2pPr>
            <a:lvl3pPr marL="1143000" indent="-228600" eaLnBrk="0" hangingPunct="0">
              <a:defRPr>
                <a:solidFill>
                  <a:schemeClr val="tx1"/>
                </a:solidFill>
                <a:latin typeface="Corbel" pitchFamily="34" charset="0"/>
                <a:ea typeface="MS PGothic" pitchFamily="34" charset="-128"/>
              </a:defRPr>
            </a:lvl3pPr>
            <a:lvl4pPr marL="1600200" indent="-228600" eaLnBrk="0" hangingPunct="0">
              <a:defRPr>
                <a:solidFill>
                  <a:schemeClr val="tx1"/>
                </a:solidFill>
                <a:latin typeface="Corbel" pitchFamily="34" charset="0"/>
                <a:ea typeface="MS PGothic" pitchFamily="34" charset="-128"/>
              </a:defRPr>
            </a:lvl4pPr>
            <a:lvl5pPr marL="2057400" indent="-228600" eaLnBrk="0" hangingPunct="0">
              <a:defRPr>
                <a:solidFill>
                  <a:schemeClr val="tx1"/>
                </a:solidFill>
                <a:latin typeface="Corbe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orbe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orbe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orbe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orbel" pitchFamily="34" charset="0"/>
                <a:ea typeface="MS PGothic" pitchFamily="34" charset="-128"/>
              </a:defRPr>
            </a:lvl9pPr>
          </a:lstStyle>
          <a:p>
            <a:pPr algn="ctr"/>
            <a:r>
              <a:rPr lang="en-US" sz="1400"/>
              <a:t>Significantly less important than cost or price</a:t>
            </a:r>
          </a:p>
        </p:txBody>
      </p:sp>
      <p:sp>
        <p:nvSpPr>
          <p:cNvPr id="20" name="TextBox 19"/>
          <p:cNvSpPr txBox="1"/>
          <p:nvPr/>
        </p:nvSpPr>
        <p:spPr>
          <a:xfrm>
            <a:off x="631595" y="1775630"/>
            <a:ext cx="3590449" cy="1477328"/>
          </a:xfrm>
          <a:prstGeom prst="rect">
            <a:avLst/>
          </a:prstGeom>
          <a:noFill/>
        </p:spPr>
        <p:txBody>
          <a:bodyPr wrap="square" rtlCol="0">
            <a:spAutoFit/>
          </a:bodyPr>
          <a:lstStyle/>
          <a:p>
            <a:r>
              <a:rPr lang="en-US" i="1" dirty="0">
                <a:solidFill>
                  <a:schemeClr val="tx2"/>
                </a:solidFill>
              </a:rPr>
              <a:t>Note that no matter what, the price is usually the deciding factor when everything else is found equal; and is the deciding factor in more than 85% of all procurements</a:t>
            </a:r>
          </a:p>
        </p:txBody>
      </p:sp>
    </p:spTree>
    <p:extLst>
      <p:ext uri="{BB962C8B-B14F-4D97-AF65-F5344CB8AC3E}">
        <p14:creationId xmlns:p14="http://schemas.microsoft.com/office/powerpoint/2010/main" val="1209471571"/>
      </p:ext>
    </p:extLst>
  </p:cSld>
  <p:clrMapOvr>
    <a:masterClrMapping/>
  </p:clrMapOvr>
  <p:transition spd="slow">
    <p:blinds dir="vert"/>
    <p:sndAc>
      <p:stSnd>
        <p:snd r:embed="rId3" name="Phaser"/>
      </p:stSnd>
    </p:sndAc>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9A4A0-2123-4E76-ADC5-C003D0991C3C}"/>
              </a:ext>
            </a:extLst>
          </p:cNvPr>
          <p:cNvSpPr>
            <a:spLocks noGrp="1"/>
          </p:cNvSpPr>
          <p:nvPr>
            <p:ph type="title"/>
          </p:nvPr>
        </p:nvSpPr>
        <p:spPr>
          <a:xfrm>
            <a:off x="838199" y="365125"/>
            <a:ext cx="7916501" cy="1041643"/>
          </a:xfrm>
        </p:spPr>
        <p:txBody>
          <a:bodyPr>
            <a:noAutofit/>
          </a:bodyPr>
          <a:lstStyle/>
          <a:p>
            <a:r>
              <a:rPr lang="en-US" sz="3600" dirty="0"/>
              <a:t>Create a Scoring Tree to Understand the Weighting of the Evaluation Criteria</a:t>
            </a:r>
          </a:p>
        </p:txBody>
      </p:sp>
      <p:sp>
        <p:nvSpPr>
          <p:cNvPr id="4" name="Rectangle 3">
            <a:extLst>
              <a:ext uri="{FF2B5EF4-FFF2-40B4-BE49-F238E27FC236}">
                <a16:creationId xmlns:a16="http://schemas.microsoft.com/office/drawing/2014/main" id="{4CDDA4CF-0102-40B6-A5F4-B0E2D19E0BEB}"/>
              </a:ext>
            </a:extLst>
          </p:cNvPr>
          <p:cNvSpPr txBox="1">
            <a:spLocks noChangeArrowheads="1"/>
          </p:cNvSpPr>
          <p:nvPr/>
        </p:nvSpPr>
        <p:spPr>
          <a:xfrm>
            <a:off x="972493" y="1839363"/>
            <a:ext cx="10247014" cy="4724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2000" dirty="0"/>
              <a:t>Evaluation factors:</a:t>
            </a:r>
          </a:p>
          <a:p>
            <a:pPr>
              <a:lnSpc>
                <a:spcPct val="80000"/>
              </a:lnSpc>
              <a:buFontTx/>
              <a:buNone/>
            </a:pPr>
            <a:r>
              <a:rPr lang="en-US" dirty="0"/>
              <a:t>	(1)  Mission Support</a:t>
            </a:r>
          </a:p>
          <a:p>
            <a:pPr lvl="3">
              <a:lnSpc>
                <a:spcPct val="80000"/>
              </a:lnSpc>
              <a:buFontTx/>
              <a:buNone/>
            </a:pPr>
            <a:r>
              <a:rPr lang="en-US" dirty="0"/>
              <a:t>   Factor 1 – Technical Approach</a:t>
            </a:r>
          </a:p>
          <a:p>
            <a:pPr lvl="3">
              <a:lnSpc>
                <a:spcPct val="80000"/>
              </a:lnSpc>
              <a:buFontTx/>
              <a:buNone/>
            </a:pPr>
            <a:r>
              <a:rPr lang="en-US" dirty="0"/>
              <a:t>   Factor 2 – Management </a:t>
            </a:r>
          </a:p>
          <a:p>
            <a:pPr lvl="3">
              <a:lnSpc>
                <a:spcPct val="80000"/>
              </a:lnSpc>
              <a:buFontTx/>
              <a:buNone/>
            </a:pPr>
            <a:r>
              <a:rPr lang="en-US" dirty="0"/>
              <a:t>   Factor 3 – Quality Control</a:t>
            </a:r>
          </a:p>
          <a:p>
            <a:pPr>
              <a:lnSpc>
                <a:spcPct val="80000"/>
              </a:lnSpc>
              <a:buFontTx/>
              <a:buNone/>
            </a:pPr>
            <a:r>
              <a:rPr lang="en-US" dirty="0"/>
              <a:t>   (2)  Past Performance </a:t>
            </a:r>
          </a:p>
          <a:p>
            <a:pPr>
              <a:lnSpc>
                <a:spcPct val="80000"/>
              </a:lnSpc>
              <a:buFontTx/>
              <a:buNone/>
            </a:pPr>
            <a:r>
              <a:rPr lang="en-US" dirty="0"/>
              <a:t>   (3)  Price  </a:t>
            </a:r>
          </a:p>
          <a:p>
            <a:pPr>
              <a:lnSpc>
                <a:spcPct val="80000"/>
              </a:lnSpc>
            </a:pPr>
            <a:r>
              <a:rPr lang="en-US" sz="2000" dirty="0"/>
              <a:t>The Mission Support factor is more important than the Past Performance factor and more important than the Price Factor  </a:t>
            </a:r>
          </a:p>
          <a:p>
            <a:pPr>
              <a:lnSpc>
                <a:spcPct val="80000"/>
              </a:lnSpc>
            </a:pPr>
            <a:r>
              <a:rPr lang="en-US" sz="2000" dirty="0"/>
              <a:t>The Past Performance Factor and Price Factor are equal in importance</a:t>
            </a:r>
          </a:p>
          <a:p>
            <a:pPr>
              <a:lnSpc>
                <a:spcPct val="80000"/>
              </a:lnSpc>
            </a:pPr>
            <a:r>
              <a:rPr lang="en-US" sz="2000" dirty="0"/>
              <a:t>Under Mission Support, Factor 1 - Technical Approach, and Factor 2 - Management are of equal importance, and each of these Factors is more important than Factor 3 - Quality Control </a:t>
            </a:r>
          </a:p>
        </p:txBody>
      </p:sp>
      <p:sp>
        <p:nvSpPr>
          <p:cNvPr id="3" name="TextBox 2">
            <a:extLst>
              <a:ext uri="{FF2B5EF4-FFF2-40B4-BE49-F238E27FC236}">
                <a16:creationId xmlns:a16="http://schemas.microsoft.com/office/drawing/2014/main" id="{978476C2-5F17-FDBB-0238-7BC5F75880F0}"/>
              </a:ext>
            </a:extLst>
          </p:cNvPr>
          <p:cNvSpPr txBox="1"/>
          <p:nvPr/>
        </p:nvSpPr>
        <p:spPr>
          <a:xfrm>
            <a:off x="8754700" y="1839363"/>
            <a:ext cx="2998902" cy="1477328"/>
          </a:xfrm>
          <a:prstGeom prst="rect">
            <a:avLst/>
          </a:prstGeom>
          <a:solidFill>
            <a:schemeClr val="accent1">
              <a:lumMod val="20000"/>
              <a:lumOff val="80000"/>
            </a:schemeClr>
          </a:solidFill>
        </p:spPr>
        <p:txBody>
          <a:bodyPr wrap="square" rtlCol="0">
            <a:spAutoFit/>
          </a:bodyPr>
          <a:lstStyle/>
          <a:p>
            <a:r>
              <a:rPr lang="en-US" dirty="0">
                <a:solidFill>
                  <a:schemeClr val="accent1"/>
                </a:solidFill>
              </a:rPr>
              <a:t>From the Black Hat, you should already understand how you and your top competitors might score against each evaluation factor</a:t>
            </a:r>
          </a:p>
        </p:txBody>
      </p:sp>
    </p:spTree>
    <p:extLst>
      <p:ext uri="{BB962C8B-B14F-4D97-AF65-F5344CB8AC3E}">
        <p14:creationId xmlns:p14="http://schemas.microsoft.com/office/powerpoint/2010/main" val="288775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30994" y="468043"/>
            <a:ext cx="8520113" cy="600075"/>
          </a:xfrm>
        </p:spPr>
        <p:txBody>
          <a:bodyPr>
            <a:noAutofit/>
          </a:bodyPr>
          <a:lstStyle/>
          <a:p>
            <a:r>
              <a:rPr lang="en-US" sz="3600" dirty="0"/>
              <a:t>Your Scoring Tree Should Be Similar to This:</a:t>
            </a:r>
          </a:p>
        </p:txBody>
      </p:sp>
      <p:grpSp>
        <p:nvGrpSpPr>
          <p:cNvPr id="3" name="Group 2">
            <a:extLst>
              <a:ext uri="{FF2B5EF4-FFF2-40B4-BE49-F238E27FC236}">
                <a16:creationId xmlns:a16="http://schemas.microsoft.com/office/drawing/2014/main" id="{B99ABD58-35FD-2FB1-7F68-952A10C41FCE}"/>
              </a:ext>
            </a:extLst>
          </p:cNvPr>
          <p:cNvGrpSpPr/>
          <p:nvPr/>
        </p:nvGrpSpPr>
        <p:grpSpPr>
          <a:xfrm>
            <a:off x="4288322" y="1360916"/>
            <a:ext cx="7224714" cy="4819651"/>
            <a:chOff x="4269468" y="1303468"/>
            <a:chExt cx="7224714" cy="4819651"/>
          </a:xfrm>
        </p:grpSpPr>
        <p:sp>
          <p:nvSpPr>
            <p:cNvPr id="60423" name="Rectangle 7"/>
            <p:cNvSpPr>
              <a:spLocks noChangeArrowheads="1"/>
            </p:cNvSpPr>
            <p:nvPr/>
          </p:nvSpPr>
          <p:spPr bwMode="auto">
            <a:xfrm>
              <a:off x="6171294" y="3122743"/>
              <a:ext cx="1571625" cy="118110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endParaRPr lang="en-US"/>
            </a:p>
          </p:txBody>
        </p:sp>
        <p:sp>
          <p:nvSpPr>
            <p:cNvPr id="60424" name="Text Box 8"/>
            <p:cNvSpPr txBox="1">
              <a:spLocks noChangeArrowheads="1"/>
            </p:cNvSpPr>
            <p:nvPr/>
          </p:nvSpPr>
          <p:spPr bwMode="auto">
            <a:xfrm>
              <a:off x="6253844" y="3213232"/>
              <a:ext cx="1444625" cy="892175"/>
            </a:xfrm>
            <a:prstGeom prst="rect">
              <a:avLst/>
            </a:prstGeom>
            <a:noFill/>
            <a:ln w="9525">
              <a:noFill/>
              <a:miter lim="800000"/>
              <a:headEnd/>
              <a:tailEnd/>
            </a:ln>
            <a:effectLst/>
          </p:spPr>
          <p:txBody>
            <a:bodyPr>
              <a:spAutoFit/>
            </a:bodyPr>
            <a:lstStyle/>
            <a:p>
              <a:pPr algn="ctr">
                <a:spcBef>
                  <a:spcPct val="50000"/>
                </a:spcBef>
              </a:pPr>
              <a:r>
                <a:rPr lang="en-US" sz="1500" b="1" dirty="0">
                  <a:cs typeface="Arial" pitchFamily="34" charset="0"/>
                </a:rPr>
                <a:t>Mission Support </a:t>
              </a:r>
            </a:p>
            <a:p>
              <a:pPr algn="ctr">
                <a:spcBef>
                  <a:spcPct val="50000"/>
                </a:spcBef>
              </a:pPr>
              <a:r>
                <a:rPr lang="en-US" sz="1500" b="1" dirty="0">
                  <a:solidFill>
                    <a:schemeClr val="accent2">
                      <a:lumMod val="75000"/>
                    </a:schemeClr>
                  </a:solidFill>
                  <a:cs typeface="Arial" pitchFamily="34" charset="0"/>
                </a:rPr>
                <a:t>50 Points</a:t>
              </a:r>
            </a:p>
          </p:txBody>
        </p:sp>
        <p:sp>
          <p:nvSpPr>
            <p:cNvPr id="60425" name="Rectangle 9"/>
            <p:cNvSpPr>
              <a:spLocks noChangeArrowheads="1"/>
            </p:cNvSpPr>
            <p:nvPr/>
          </p:nvSpPr>
          <p:spPr bwMode="auto">
            <a:xfrm>
              <a:off x="8044544" y="3122743"/>
              <a:ext cx="1571625" cy="118110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endParaRPr lang="en-US"/>
            </a:p>
          </p:txBody>
        </p:sp>
        <p:sp>
          <p:nvSpPr>
            <p:cNvPr id="60426" name="Text Box 10"/>
            <p:cNvSpPr txBox="1">
              <a:spLocks noChangeArrowheads="1"/>
            </p:cNvSpPr>
            <p:nvPr/>
          </p:nvSpPr>
          <p:spPr bwMode="auto">
            <a:xfrm>
              <a:off x="8127094" y="3213232"/>
              <a:ext cx="1323975" cy="663575"/>
            </a:xfrm>
            <a:prstGeom prst="rect">
              <a:avLst/>
            </a:prstGeom>
            <a:noFill/>
            <a:ln w="9525">
              <a:noFill/>
              <a:miter lim="800000"/>
              <a:headEnd/>
              <a:tailEnd/>
            </a:ln>
            <a:effectLst/>
          </p:spPr>
          <p:txBody>
            <a:bodyPr>
              <a:spAutoFit/>
            </a:bodyPr>
            <a:lstStyle/>
            <a:p>
              <a:pPr algn="ctr">
                <a:spcBef>
                  <a:spcPct val="50000"/>
                </a:spcBef>
              </a:pPr>
              <a:r>
                <a:rPr lang="en-US" sz="1500" b="1" dirty="0">
                  <a:cs typeface="Arial" pitchFamily="34" charset="0"/>
                </a:rPr>
                <a:t>Price</a:t>
              </a:r>
            </a:p>
            <a:p>
              <a:pPr algn="ctr">
                <a:spcBef>
                  <a:spcPct val="50000"/>
                </a:spcBef>
              </a:pPr>
              <a:r>
                <a:rPr lang="en-US" sz="1500" b="1" dirty="0">
                  <a:solidFill>
                    <a:schemeClr val="accent2">
                      <a:lumMod val="75000"/>
                    </a:schemeClr>
                  </a:solidFill>
                  <a:cs typeface="Arial" pitchFamily="34" charset="0"/>
                </a:rPr>
                <a:t>25 Points</a:t>
              </a:r>
            </a:p>
          </p:txBody>
        </p:sp>
        <p:sp>
          <p:nvSpPr>
            <p:cNvPr id="60427" name="Rectangle 11"/>
            <p:cNvSpPr>
              <a:spLocks noChangeArrowheads="1"/>
            </p:cNvSpPr>
            <p:nvPr/>
          </p:nvSpPr>
          <p:spPr bwMode="auto">
            <a:xfrm>
              <a:off x="9922557" y="3122743"/>
              <a:ext cx="1571625" cy="118110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endParaRPr lang="en-US"/>
            </a:p>
          </p:txBody>
        </p:sp>
        <p:sp>
          <p:nvSpPr>
            <p:cNvPr id="60428" name="Text Box 12"/>
            <p:cNvSpPr txBox="1">
              <a:spLocks noChangeArrowheads="1"/>
            </p:cNvSpPr>
            <p:nvPr/>
          </p:nvSpPr>
          <p:spPr bwMode="auto">
            <a:xfrm>
              <a:off x="10005107" y="3213232"/>
              <a:ext cx="1450975" cy="892175"/>
            </a:xfrm>
            <a:prstGeom prst="rect">
              <a:avLst/>
            </a:prstGeom>
            <a:noFill/>
            <a:ln w="9525">
              <a:noFill/>
              <a:miter lim="800000"/>
              <a:headEnd/>
              <a:tailEnd/>
            </a:ln>
            <a:effectLst/>
          </p:spPr>
          <p:txBody>
            <a:bodyPr>
              <a:spAutoFit/>
            </a:bodyPr>
            <a:lstStyle/>
            <a:p>
              <a:pPr algn="ctr">
                <a:spcBef>
                  <a:spcPct val="50000"/>
                </a:spcBef>
              </a:pPr>
              <a:r>
                <a:rPr lang="en-US" sz="1500" b="1" dirty="0">
                  <a:cs typeface="Arial" pitchFamily="34" charset="0"/>
                </a:rPr>
                <a:t>Past Performance</a:t>
              </a:r>
            </a:p>
            <a:p>
              <a:pPr algn="ctr">
                <a:spcBef>
                  <a:spcPct val="50000"/>
                </a:spcBef>
              </a:pPr>
              <a:r>
                <a:rPr lang="en-US" sz="1500" b="1" dirty="0">
                  <a:solidFill>
                    <a:schemeClr val="accent2">
                      <a:lumMod val="75000"/>
                    </a:schemeClr>
                  </a:solidFill>
                  <a:cs typeface="Arial" pitchFamily="34" charset="0"/>
                </a:rPr>
                <a:t>25 Points</a:t>
              </a:r>
            </a:p>
          </p:txBody>
        </p:sp>
        <p:sp>
          <p:nvSpPr>
            <p:cNvPr id="60429" name="Rectangle 13"/>
            <p:cNvSpPr>
              <a:spLocks noChangeArrowheads="1"/>
            </p:cNvSpPr>
            <p:nvPr/>
          </p:nvSpPr>
          <p:spPr bwMode="auto">
            <a:xfrm>
              <a:off x="7629018" y="1303468"/>
              <a:ext cx="1571625" cy="1182688"/>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endParaRPr lang="en-US" dirty="0"/>
            </a:p>
          </p:txBody>
        </p:sp>
        <p:sp>
          <p:nvSpPr>
            <p:cNvPr id="60430" name="Text Box 14"/>
            <p:cNvSpPr txBox="1">
              <a:spLocks noChangeArrowheads="1"/>
            </p:cNvSpPr>
            <p:nvPr/>
          </p:nvSpPr>
          <p:spPr bwMode="auto">
            <a:xfrm>
              <a:off x="7790544" y="1579422"/>
              <a:ext cx="1323975" cy="663575"/>
            </a:xfrm>
            <a:prstGeom prst="rect">
              <a:avLst/>
            </a:prstGeom>
            <a:noFill/>
            <a:ln w="9525">
              <a:noFill/>
              <a:miter lim="800000"/>
              <a:headEnd/>
              <a:tailEnd/>
            </a:ln>
            <a:effectLst/>
          </p:spPr>
          <p:txBody>
            <a:bodyPr>
              <a:spAutoFit/>
            </a:bodyPr>
            <a:lstStyle/>
            <a:p>
              <a:pPr algn="ctr">
                <a:spcBef>
                  <a:spcPct val="50000"/>
                </a:spcBef>
              </a:pPr>
              <a:r>
                <a:rPr lang="en-US" sz="1500" b="1" dirty="0">
                  <a:cs typeface="Arial" pitchFamily="34" charset="0"/>
                </a:rPr>
                <a:t>Proposal</a:t>
              </a:r>
            </a:p>
            <a:p>
              <a:pPr algn="ctr">
                <a:spcBef>
                  <a:spcPct val="50000"/>
                </a:spcBef>
              </a:pPr>
              <a:r>
                <a:rPr lang="en-US" sz="1500" b="1">
                  <a:solidFill>
                    <a:schemeClr val="accent2">
                      <a:lumMod val="75000"/>
                    </a:schemeClr>
                  </a:solidFill>
                  <a:cs typeface="Arial" pitchFamily="34" charset="0"/>
                </a:rPr>
                <a:t>100 </a:t>
              </a:r>
              <a:r>
                <a:rPr lang="en-US" sz="1500" b="1" dirty="0">
                  <a:solidFill>
                    <a:schemeClr val="accent2">
                      <a:lumMod val="75000"/>
                    </a:schemeClr>
                  </a:solidFill>
                  <a:cs typeface="Arial" pitchFamily="34" charset="0"/>
                </a:rPr>
                <a:t>points</a:t>
              </a:r>
            </a:p>
          </p:txBody>
        </p:sp>
        <p:sp>
          <p:nvSpPr>
            <p:cNvPr id="60431" name="Rectangle 15"/>
            <p:cNvSpPr>
              <a:spLocks noChangeArrowheads="1"/>
            </p:cNvSpPr>
            <p:nvPr/>
          </p:nvSpPr>
          <p:spPr bwMode="auto">
            <a:xfrm>
              <a:off x="4269468" y="4940432"/>
              <a:ext cx="1752600" cy="118268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endParaRPr lang="en-US"/>
            </a:p>
          </p:txBody>
        </p:sp>
        <p:sp>
          <p:nvSpPr>
            <p:cNvPr id="60432" name="Text Box 16"/>
            <p:cNvSpPr txBox="1">
              <a:spLocks noChangeArrowheads="1"/>
            </p:cNvSpPr>
            <p:nvPr/>
          </p:nvSpPr>
          <p:spPr bwMode="auto">
            <a:xfrm>
              <a:off x="4352018" y="5030918"/>
              <a:ext cx="1670050" cy="900246"/>
            </a:xfrm>
            <a:prstGeom prst="rect">
              <a:avLst/>
            </a:prstGeom>
            <a:noFill/>
            <a:ln w="9525">
              <a:noFill/>
              <a:miter lim="800000"/>
              <a:headEnd/>
              <a:tailEnd/>
            </a:ln>
            <a:effectLst/>
          </p:spPr>
          <p:txBody>
            <a:bodyPr>
              <a:spAutoFit/>
            </a:bodyPr>
            <a:lstStyle/>
            <a:p>
              <a:pPr algn="ctr">
                <a:spcBef>
                  <a:spcPct val="50000"/>
                </a:spcBef>
              </a:pPr>
              <a:r>
                <a:rPr lang="en-US" sz="1500" b="1" dirty="0">
                  <a:cs typeface="Arial" pitchFamily="34" charset="0"/>
                </a:rPr>
                <a:t>Factor 1 </a:t>
              </a:r>
              <a:br>
                <a:rPr lang="en-US" sz="1500" b="1" dirty="0">
                  <a:cs typeface="Arial" pitchFamily="34" charset="0"/>
                </a:rPr>
              </a:br>
              <a:r>
                <a:rPr lang="en-US" sz="1500" b="1" dirty="0">
                  <a:cs typeface="Arial" pitchFamily="34" charset="0"/>
                </a:rPr>
                <a:t>Tech Approach </a:t>
              </a:r>
            </a:p>
            <a:p>
              <a:pPr algn="ctr">
                <a:spcBef>
                  <a:spcPct val="50000"/>
                </a:spcBef>
              </a:pPr>
              <a:r>
                <a:rPr lang="en-US" sz="1500" b="1" dirty="0">
                  <a:solidFill>
                    <a:schemeClr val="accent2">
                      <a:lumMod val="75000"/>
                    </a:schemeClr>
                  </a:solidFill>
                  <a:cs typeface="Arial" pitchFamily="34" charset="0"/>
                </a:rPr>
                <a:t>20 Points</a:t>
              </a:r>
            </a:p>
          </p:txBody>
        </p:sp>
        <p:sp>
          <p:nvSpPr>
            <p:cNvPr id="60433" name="Rectangle 17"/>
            <p:cNvSpPr>
              <a:spLocks noChangeArrowheads="1"/>
            </p:cNvSpPr>
            <p:nvPr/>
          </p:nvSpPr>
          <p:spPr bwMode="auto">
            <a:xfrm>
              <a:off x="6204632" y="4940432"/>
              <a:ext cx="1679575" cy="118268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endParaRPr lang="en-US"/>
            </a:p>
          </p:txBody>
        </p:sp>
        <p:sp>
          <p:nvSpPr>
            <p:cNvPr id="60434" name="Text Box 18"/>
            <p:cNvSpPr txBox="1">
              <a:spLocks noChangeArrowheads="1"/>
            </p:cNvSpPr>
            <p:nvPr/>
          </p:nvSpPr>
          <p:spPr bwMode="auto">
            <a:xfrm>
              <a:off x="6269719" y="5037269"/>
              <a:ext cx="1520825" cy="892175"/>
            </a:xfrm>
            <a:prstGeom prst="rect">
              <a:avLst/>
            </a:prstGeom>
            <a:noFill/>
            <a:ln w="9525">
              <a:noFill/>
              <a:miter lim="800000"/>
              <a:headEnd/>
              <a:tailEnd/>
            </a:ln>
            <a:effectLst/>
          </p:spPr>
          <p:txBody>
            <a:bodyPr>
              <a:spAutoFit/>
            </a:bodyPr>
            <a:lstStyle/>
            <a:p>
              <a:pPr algn="ctr">
                <a:spcBef>
                  <a:spcPct val="50000"/>
                </a:spcBef>
              </a:pPr>
              <a:r>
                <a:rPr lang="en-US" sz="1500" b="1" dirty="0">
                  <a:cs typeface="Arial" pitchFamily="34" charset="0"/>
                </a:rPr>
                <a:t>Factor 2</a:t>
              </a:r>
              <a:br>
                <a:rPr lang="en-US" sz="1500" b="1" dirty="0">
                  <a:cs typeface="Arial" pitchFamily="34" charset="0"/>
                </a:rPr>
              </a:br>
              <a:r>
                <a:rPr lang="en-US" sz="1500" b="1" dirty="0">
                  <a:cs typeface="Arial" pitchFamily="34" charset="0"/>
                </a:rPr>
                <a:t>Management </a:t>
              </a:r>
            </a:p>
            <a:p>
              <a:pPr algn="ctr">
                <a:spcBef>
                  <a:spcPct val="50000"/>
                </a:spcBef>
              </a:pPr>
              <a:r>
                <a:rPr lang="en-US" sz="1500" b="1" dirty="0">
                  <a:solidFill>
                    <a:schemeClr val="accent2">
                      <a:lumMod val="75000"/>
                    </a:schemeClr>
                  </a:solidFill>
                  <a:cs typeface="Arial" pitchFamily="34" charset="0"/>
                </a:rPr>
                <a:t>20 Points</a:t>
              </a:r>
            </a:p>
          </p:txBody>
        </p:sp>
        <p:sp>
          <p:nvSpPr>
            <p:cNvPr id="60435" name="Rectangle 19"/>
            <p:cNvSpPr>
              <a:spLocks noChangeArrowheads="1"/>
            </p:cNvSpPr>
            <p:nvPr/>
          </p:nvSpPr>
          <p:spPr bwMode="auto">
            <a:xfrm>
              <a:off x="8073118" y="4940432"/>
              <a:ext cx="1758950" cy="118268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endParaRPr lang="en-US"/>
            </a:p>
          </p:txBody>
        </p:sp>
        <p:sp>
          <p:nvSpPr>
            <p:cNvPr id="60436" name="Text Box 20"/>
            <p:cNvSpPr txBox="1">
              <a:spLocks noChangeArrowheads="1"/>
            </p:cNvSpPr>
            <p:nvPr/>
          </p:nvSpPr>
          <p:spPr bwMode="auto">
            <a:xfrm>
              <a:off x="8141382" y="5034093"/>
              <a:ext cx="1614486" cy="900246"/>
            </a:xfrm>
            <a:prstGeom prst="rect">
              <a:avLst/>
            </a:prstGeom>
            <a:noFill/>
            <a:ln w="9525">
              <a:noFill/>
              <a:miter lim="800000"/>
              <a:headEnd/>
              <a:tailEnd/>
            </a:ln>
            <a:effectLst/>
          </p:spPr>
          <p:txBody>
            <a:bodyPr wrap="square">
              <a:spAutoFit/>
            </a:bodyPr>
            <a:lstStyle/>
            <a:p>
              <a:pPr algn="ctr">
                <a:spcBef>
                  <a:spcPct val="50000"/>
                </a:spcBef>
              </a:pPr>
              <a:r>
                <a:rPr lang="en-US" sz="1500" b="1" dirty="0">
                  <a:cs typeface="Arial" pitchFamily="34" charset="0"/>
                </a:rPr>
                <a:t>Factor 3 Quality Control</a:t>
              </a:r>
            </a:p>
            <a:p>
              <a:pPr algn="ctr">
                <a:spcBef>
                  <a:spcPct val="50000"/>
                </a:spcBef>
              </a:pPr>
              <a:r>
                <a:rPr lang="en-US" sz="1500" b="1" dirty="0">
                  <a:solidFill>
                    <a:schemeClr val="accent2">
                      <a:lumMod val="75000"/>
                    </a:schemeClr>
                  </a:solidFill>
                  <a:cs typeface="Arial" pitchFamily="34" charset="0"/>
                </a:rPr>
                <a:t>10 Points </a:t>
              </a:r>
            </a:p>
          </p:txBody>
        </p:sp>
        <p:sp>
          <p:nvSpPr>
            <p:cNvPr id="60437" name="Line 21"/>
            <p:cNvSpPr>
              <a:spLocks noChangeShapeType="1"/>
            </p:cNvSpPr>
            <p:nvPr/>
          </p:nvSpPr>
          <p:spPr bwMode="auto">
            <a:xfrm>
              <a:off x="8358868" y="2486156"/>
              <a:ext cx="0" cy="271462"/>
            </a:xfrm>
            <a:prstGeom prst="line">
              <a:avLst/>
            </a:prstGeom>
            <a:noFill/>
            <a:ln w="9525">
              <a:solidFill>
                <a:schemeClr val="tx1"/>
              </a:solidFill>
              <a:round/>
              <a:headEnd/>
              <a:tailEnd/>
            </a:ln>
            <a:effectLst/>
          </p:spPr>
          <p:txBody>
            <a:bodyPr/>
            <a:lstStyle/>
            <a:p>
              <a:pPr algn="ctr"/>
              <a:endParaRPr lang="en-US"/>
            </a:p>
          </p:txBody>
        </p:sp>
        <p:sp>
          <p:nvSpPr>
            <p:cNvPr id="60440" name="Line 24"/>
            <p:cNvSpPr>
              <a:spLocks noChangeShapeType="1"/>
            </p:cNvSpPr>
            <p:nvPr/>
          </p:nvSpPr>
          <p:spPr bwMode="auto">
            <a:xfrm>
              <a:off x="6998381" y="2757619"/>
              <a:ext cx="0" cy="365125"/>
            </a:xfrm>
            <a:prstGeom prst="line">
              <a:avLst/>
            </a:prstGeom>
            <a:noFill/>
            <a:ln w="9525">
              <a:solidFill>
                <a:schemeClr val="tx1"/>
              </a:solidFill>
              <a:round/>
              <a:headEnd/>
              <a:tailEnd/>
            </a:ln>
            <a:effectLst/>
          </p:spPr>
          <p:txBody>
            <a:bodyPr/>
            <a:lstStyle/>
            <a:p>
              <a:pPr algn="ctr"/>
              <a:endParaRPr lang="en-US"/>
            </a:p>
          </p:txBody>
        </p:sp>
        <p:sp>
          <p:nvSpPr>
            <p:cNvPr id="60441" name="Line 25"/>
            <p:cNvSpPr>
              <a:spLocks noChangeShapeType="1"/>
            </p:cNvSpPr>
            <p:nvPr/>
          </p:nvSpPr>
          <p:spPr bwMode="auto">
            <a:xfrm>
              <a:off x="8900206" y="2757619"/>
              <a:ext cx="0" cy="365125"/>
            </a:xfrm>
            <a:prstGeom prst="line">
              <a:avLst/>
            </a:prstGeom>
            <a:noFill/>
            <a:ln w="9525">
              <a:solidFill>
                <a:schemeClr val="tx1"/>
              </a:solidFill>
              <a:round/>
              <a:headEnd/>
              <a:tailEnd/>
            </a:ln>
            <a:effectLst/>
          </p:spPr>
          <p:txBody>
            <a:bodyPr/>
            <a:lstStyle/>
            <a:p>
              <a:pPr algn="ctr"/>
              <a:endParaRPr lang="en-US"/>
            </a:p>
          </p:txBody>
        </p:sp>
        <p:sp>
          <p:nvSpPr>
            <p:cNvPr id="60442" name="Line 26"/>
            <p:cNvSpPr>
              <a:spLocks noChangeShapeType="1"/>
            </p:cNvSpPr>
            <p:nvPr/>
          </p:nvSpPr>
          <p:spPr bwMode="auto">
            <a:xfrm>
              <a:off x="10675031" y="2752857"/>
              <a:ext cx="0" cy="365125"/>
            </a:xfrm>
            <a:prstGeom prst="line">
              <a:avLst/>
            </a:prstGeom>
            <a:noFill/>
            <a:ln w="9525">
              <a:solidFill>
                <a:schemeClr val="tx1"/>
              </a:solidFill>
              <a:round/>
              <a:headEnd/>
              <a:tailEnd/>
            </a:ln>
            <a:effectLst/>
          </p:spPr>
          <p:txBody>
            <a:bodyPr/>
            <a:lstStyle/>
            <a:p>
              <a:pPr algn="ctr"/>
              <a:endParaRPr lang="en-US"/>
            </a:p>
          </p:txBody>
        </p:sp>
        <p:sp>
          <p:nvSpPr>
            <p:cNvPr id="60443" name="Line 27"/>
            <p:cNvSpPr>
              <a:spLocks noChangeShapeType="1"/>
            </p:cNvSpPr>
            <p:nvPr/>
          </p:nvSpPr>
          <p:spPr bwMode="auto">
            <a:xfrm>
              <a:off x="6998381" y="4303843"/>
              <a:ext cx="0" cy="273050"/>
            </a:xfrm>
            <a:prstGeom prst="line">
              <a:avLst/>
            </a:prstGeom>
            <a:noFill/>
            <a:ln w="9525">
              <a:solidFill>
                <a:schemeClr val="tx1"/>
              </a:solidFill>
              <a:round/>
              <a:headEnd/>
              <a:tailEnd/>
            </a:ln>
            <a:effectLst/>
          </p:spPr>
          <p:txBody>
            <a:bodyPr/>
            <a:lstStyle/>
            <a:p>
              <a:pPr algn="ctr"/>
              <a:endParaRPr lang="en-US"/>
            </a:p>
          </p:txBody>
        </p:sp>
        <p:sp>
          <p:nvSpPr>
            <p:cNvPr id="60444" name="Line 28"/>
            <p:cNvSpPr>
              <a:spLocks noChangeShapeType="1"/>
            </p:cNvSpPr>
            <p:nvPr/>
          </p:nvSpPr>
          <p:spPr bwMode="auto">
            <a:xfrm>
              <a:off x="5014006" y="4576893"/>
              <a:ext cx="3886200" cy="0"/>
            </a:xfrm>
            <a:prstGeom prst="line">
              <a:avLst/>
            </a:prstGeom>
            <a:noFill/>
            <a:ln w="9525">
              <a:solidFill>
                <a:schemeClr val="tx1"/>
              </a:solidFill>
              <a:round/>
              <a:headEnd/>
              <a:tailEnd/>
            </a:ln>
            <a:effectLst/>
          </p:spPr>
          <p:txBody>
            <a:bodyPr/>
            <a:lstStyle/>
            <a:p>
              <a:pPr algn="ctr"/>
              <a:endParaRPr lang="en-US"/>
            </a:p>
          </p:txBody>
        </p:sp>
        <p:sp>
          <p:nvSpPr>
            <p:cNvPr id="60445" name="Line 29"/>
            <p:cNvSpPr>
              <a:spLocks noChangeShapeType="1"/>
            </p:cNvSpPr>
            <p:nvPr/>
          </p:nvSpPr>
          <p:spPr bwMode="auto">
            <a:xfrm>
              <a:off x="5014006" y="4578482"/>
              <a:ext cx="0" cy="363537"/>
            </a:xfrm>
            <a:prstGeom prst="line">
              <a:avLst/>
            </a:prstGeom>
            <a:noFill/>
            <a:ln w="9525">
              <a:solidFill>
                <a:schemeClr val="tx1"/>
              </a:solidFill>
              <a:round/>
              <a:headEnd/>
              <a:tailEnd/>
            </a:ln>
            <a:effectLst/>
          </p:spPr>
          <p:txBody>
            <a:bodyPr/>
            <a:lstStyle/>
            <a:p>
              <a:pPr algn="ctr"/>
              <a:endParaRPr lang="en-US"/>
            </a:p>
          </p:txBody>
        </p:sp>
        <p:sp>
          <p:nvSpPr>
            <p:cNvPr id="60446" name="Line 30"/>
            <p:cNvSpPr>
              <a:spLocks noChangeShapeType="1"/>
            </p:cNvSpPr>
            <p:nvPr/>
          </p:nvSpPr>
          <p:spPr bwMode="auto">
            <a:xfrm>
              <a:off x="6998381" y="4576893"/>
              <a:ext cx="0" cy="363538"/>
            </a:xfrm>
            <a:prstGeom prst="line">
              <a:avLst/>
            </a:prstGeom>
            <a:noFill/>
            <a:ln w="9525">
              <a:solidFill>
                <a:schemeClr val="tx1"/>
              </a:solidFill>
              <a:round/>
              <a:headEnd/>
              <a:tailEnd/>
            </a:ln>
            <a:effectLst/>
          </p:spPr>
          <p:txBody>
            <a:bodyPr/>
            <a:lstStyle/>
            <a:p>
              <a:pPr algn="ctr"/>
              <a:endParaRPr lang="en-US"/>
            </a:p>
          </p:txBody>
        </p:sp>
        <p:sp>
          <p:nvSpPr>
            <p:cNvPr id="60447" name="Line 31"/>
            <p:cNvSpPr>
              <a:spLocks noChangeShapeType="1"/>
            </p:cNvSpPr>
            <p:nvPr/>
          </p:nvSpPr>
          <p:spPr bwMode="auto">
            <a:xfrm>
              <a:off x="8900206" y="4576893"/>
              <a:ext cx="0" cy="363538"/>
            </a:xfrm>
            <a:prstGeom prst="line">
              <a:avLst/>
            </a:prstGeom>
            <a:noFill/>
            <a:ln w="9525">
              <a:solidFill>
                <a:schemeClr val="tx1"/>
              </a:solidFill>
              <a:round/>
              <a:headEnd/>
              <a:tailEnd/>
            </a:ln>
            <a:effectLst/>
          </p:spPr>
          <p:txBody>
            <a:bodyPr/>
            <a:lstStyle/>
            <a:p>
              <a:pPr algn="ctr"/>
              <a:endParaRPr lang="en-US"/>
            </a:p>
          </p:txBody>
        </p:sp>
        <p:sp>
          <p:nvSpPr>
            <p:cNvPr id="60448" name="Line 32"/>
            <p:cNvSpPr>
              <a:spLocks noChangeShapeType="1"/>
            </p:cNvSpPr>
            <p:nvPr/>
          </p:nvSpPr>
          <p:spPr bwMode="auto">
            <a:xfrm>
              <a:off x="7012668" y="2751268"/>
              <a:ext cx="3657600" cy="0"/>
            </a:xfrm>
            <a:prstGeom prst="line">
              <a:avLst/>
            </a:prstGeom>
            <a:noFill/>
            <a:ln w="9525">
              <a:solidFill>
                <a:schemeClr val="tx1"/>
              </a:solidFill>
              <a:round/>
              <a:headEnd/>
              <a:tailEnd/>
            </a:ln>
            <a:effectLst/>
          </p:spPr>
          <p:txBody>
            <a:bodyPr/>
            <a:lstStyle/>
            <a:p>
              <a:pPr algn="ctr"/>
              <a:endParaRPr lang="en-US"/>
            </a:p>
          </p:txBody>
        </p:sp>
      </p:grpSp>
      <p:sp>
        <p:nvSpPr>
          <p:cNvPr id="28" name="Rectangle 4">
            <a:extLst>
              <a:ext uri="{FF2B5EF4-FFF2-40B4-BE49-F238E27FC236}">
                <a16:creationId xmlns:a16="http://schemas.microsoft.com/office/drawing/2014/main" id="{035F82BD-B93D-4CEE-888D-34CF02241654}"/>
              </a:ext>
            </a:extLst>
          </p:cNvPr>
          <p:cNvSpPr>
            <a:spLocks noChangeArrowheads="1"/>
          </p:cNvSpPr>
          <p:nvPr/>
        </p:nvSpPr>
        <p:spPr bwMode="auto">
          <a:xfrm>
            <a:off x="346958" y="1630881"/>
            <a:ext cx="3708399" cy="3386759"/>
          </a:xfrm>
          <a:prstGeom prst="rect">
            <a:avLst/>
          </a:prstGeom>
          <a:noFill/>
          <a:ln w="9525">
            <a:noFill/>
            <a:miter lim="800000"/>
            <a:headEnd/>
            <a:tailEnd/>
          </a:ln>
          <a:effectLst/>
        </p:spPr>
        <p:txBody>
          <a:bodyPr/>
          <a:lstStyle/>
          <a:p>
            <a:pPr marL="190500" lvl="1" indent="-190500" eaLnBrk="0" fontAlgn="base" hangingPunct="0">
              <a:lnSpc>
                <a:spcPct val="90000"/>
              </a:lnSpc>
              <a:spcBef>
                <a:spcPct val="60000"/>
              </a:spcBef>
              <a:spcAft>
                <a:spcPct val="0"/>
              </a:spcAft>
              <a:buClr>
                <a:schemeClr val="tx2"/>
              </a:buClr>
              <a:buSzPct val="100000"/>
              <a:buFont typeface="Wingdings" charset="0"/>
              <a:buChar char="§"/>
            </a:pPr>
            <a:r>
              <a:rPr lang="en-US" dirty="0">
                <a:ea typeface="ＭＳ Ｐゴシック" charset="0"/>
              </a:rPr>
              <a:t>In a Best Value competition, don’t look at price in a vacuum – if you score blue in all areas, you may have some breathing room with price.</a:t>
            </a:r>
          </a:p>
          <a:p>
            <a:pPr marL="190500" lvl="1" indent="-190500" eaLnBrk="0" fontAlgn="base" hangingPunct="0">
              <a:lnSpc>
                <a:spcPct val="90000"/>
              </a:lnSpc>
              <a:spcBef>
                <a:spcPct val="60000"/>
              </a:spcBef>
              <a:spcAft>
                <a:spcPct val="0"/>
              </a:spcAft>
              <a:buClr>
                <a:schemeClr val="tx2"/>
              </a:buClr>
              <a:buSzPct val="100000"/>
              <a:buFont typeface="Wingdings" charset="0"/>
              <a:buChar char="§"/>
            </a:pPr>
            <a:r>
              <a:rPr lang="en-US" dirty="0">
                <a:ea typeface="ＭＳ Ｐゴシック" charset="0"/>
              </a:rPr>
              <a:t>For example: if you don’t have the greatest past performance, you will need to take money off of price, and vice versa.</a:t>
            </a:r>
          </a:p>
          <a:p>
            <a:pPr marL="190500" lvl="1" indent="-190500" eaLnBrk="0" fontAlgn="base" hangingPunct="0">
              <a:lnSpc>
                <a:spcPct val="90000"/>
              </a:lnSpc>
              <a:spcBef>
                <a:spcPct val="60000"/>
              </a:spcBef>
              <a:spcAft>
                <a:spcPct val="0"/>
              </a:spcAft>
              <a:buClr>
                <a:schemeClr val="tx2"/>
              </a:buClr>
              <a:buSzPct val="100000"/>
              <a:buFont typeface="Wingdings" charset="0"/>
              <a:buChar char="§"/>
            </a:pPr>
            <a:r>
              <a:rPr lang="en-US" dirty="0">
                <a:ea typeface="ＭＳ Ｐゴシック" charset="0"/>
              </a:rPr>
              <a:t>Everywhere there may be a risk to the Government, it will impact price downward.</a:t>
            </a:r>
          </a:p>
          <a:p>
            <a:pPr marL="190500" lvl="1" indent="-190500" eaLnBrk="0" fontAlgn="base" hangingPunct="0">
              <a:lnSpc>
                <a:spcPct val="90000"/>
              </a:lnSpc>
              <a:spcBef>
                <a:spcPct val="60000"/>
              </a:spcBef>
              <a:spcAft>
                <a:spcPct val="0"/>
              </a:spcAft>
              <a:buClr>
                <a:schemeClr val="tx2"/>
              </a:buClr>
              <a:buSzPct val="100000"/>
              <a:buFont typeface="Wingdings" charset="0"/>
              <a:buChar char="§"/>
            </a:pPr>
            <a:endParaRPr lang="en-US" dirty="0">
              <a:ea typeface="ＭＳ Ｐゴシック" charset="0"/>
            </a:endParaRPr>
          </a:p>
        </p:txBody>
      </p:sp>
      <p:sp>
        <p:nvSpPr>
          <p:cNvPr id="2" name="TextBox 1">
            <a:extLst>
              <a:ext uri="{FF2B5EF4-FFF2-40B4-BE49-F238E27FC236}">
                <a16:creationId xmlns:a16="http://schemas.microsoft.com/office/drawing/2014/main" id="{52F42D51-ADA6-A24F-B57B-C905088BB713}"/>
              </a:ext>
            </a:extLst>
          </p:cNvPr>
          <p:cNvSpPr txBox="1"/>
          <p:nvPr/>
        </p:nvSpPr>
        <p:spPr>
          <a:xfrm>
            <a:off x="484673" y="4999092"/>
            <a:ext cx="3432967" cy="1200329"/>
          </a:xfrm>
          <a:prstGeom prst="rect">
            <a:avLst/>
          </a:prstGeom>
          <a:solidFill>
            <a:schemeClr val="accent1">
              <a:lumMod val="20000"/>
              <a:lumOff val="80000"/>
            </a:schemeClr>
          </a:solidFill>
        </p:spPr>
        <p:txBody>
          <a:bodyPr wrap="square" rtlCol="0">
            <a:spAutoFit/>
          </a:bodyPr>
          <a:lstStyle/>
          <a:p>
            <a:r>
              <a:rPr lang="en-US" dirty="0">
                <a:solidFill>
                  <a:schemeClr val="accent1"/>
                </a:solidFill>
              </a:rPr>
              <a:t>You should understand from Black Hat where you are compared to your competitors’ scores overall, and against each factor</a:t>
            </a:r>
          </a:p>
        </p:txBody>
      </p:sp>
    </p:spTree>
    <p:extLst>
      <p:ext uri="{BB962C8B-B14F-4D97-AF65-F5344CB8AC3E}">
        <p14:creationId xmlns:p14="http://schemas.microsoft.com/office/powerpoint/2010/main" val="5588489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8473" y="191293"/>
            <a:ext cx="8520113" cy="600075"/>
          </a:xfrm>
        </p:spPr>
        <p:txBody>
          <a:bodyPr>
            <a:normAutofit fontScale="90000"/>
          </a:bodyPr>
          <a:lstStyle/>
          <a:p>
            <a:r>
              <a:rPr lang="en-US" dirty="0"/>
              <a:t>PTW Development Process</a:t>
            </a:r>
          </a:p>
        </p:txBody>
      </p:sp>
      <p:sp>
        <p:nvSpPr>
          <p:cNvPr id="75" name="Text Box 3"/>
          <p:cNvSpPr txBox="1">
            <a:spLocks noChangeArrowheads="1"/>
          </p:cNvSpPr>
          <p:nvPr/>
        </p:nvSpPr>
        <p:spPr bwMode="auto">
          <a:xfrm>
            <a:off x="2343675" y="1930434"/>
            <a:ext cx="931333" cy="1780580"/>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lIns="86960" tIns="43480" rIns="86960" bIns="43480" anchor="ctr">
            <a:spAutoFit/>
          </a:bodyPr>
          <a:lstStyle/>
          <a:p>
            <a:pPr algn="ctr">
              <a:spcBef>
                <a:spcPct val="50000"/>
              </a:spcBef>
              <a:defRPr/>
            </a:pPr>
            <a:r>
              <a:rPr lang="en-US" sz="1100" b="1" kern="0" dirty="0">
                <a:solidFill>
                  <a:schemeClr val="tx1"/>
                </a:solidFill>
              </a:rPr>
              <a:t>Estimate the Funding Budget (both government and contractor costs) and Addressable Budget</a:t>
            </a:r>
          </a:p>
        </p:txBody>
      </p:sp>
      <p:sp>
        <p:nvSpPr>
          <p:cNvPr id="76" name="Text Box 5"/>
          <p:cNvSpPr txBox="1">
            <a:spLocks noChangeArrowheads="1"/>
          </p:cNvSpPr>
          <p:nvPr/>
        </p:nvSpPr>
        <p:spPr bwMode="auto">
          <a:xfrm>
            <a:off x="4827735" y="2439282"/>
            <a:ext cx="987273" cy="764918"/>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Solution-Based Cost from PTC</a:t>
            </a:r>
          </a:p>
        </p:txBody>
      </p:sp>
      <p:sp>
        <p:nvSpPr>
          <p:cNvPr id="77" name="Text Box 6"/>
          <p:cNvSpPr txBox="1">
            <a:spLocks noChangeArrowheads="1"/>
          </p:cNvSpPr>
          <p:nvPr/>
        </p:nvSpPr>
        <p:spPr bwMode="auto">
          <a:xfrm>
            <a:off x="7393438" y="2613351"/>
            <a:ext cx="1028095" cy="426363"/>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Finalize the PTW Target</a:t>
            </a:r>
          </a:p>
        </p:txBody>
      </p:sp>
      <p:sp>
        <p:nvSpPr>
          <p:cNvPr id="78" name="Text Box 7"/>
          <p:cNvSpPr txBox="1">
            <a:spLocks noChangeArrowheads="1"/>
          </p:cNvSpPr>
          <p:nvPr/>
        </p:nvSpPr>
        <p:spPr bwMode="auto">
          <a:xfrm>
            <a:off x="6075155" y="2526001"/>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79" name="Text Box 8"/>
          <p:cNvSpPr txBox="1">
            <a:spLocks noChangeArrowheads="1"/>
          </p:cNvSpPr>
          <p:nvPr/>
        </p:nvSpPr>
        <p:spPr bwMode="auto">
          <a:xfrm>
            <a:off x="8692466" y="2355768"/>
            <a:ext cx="1028095" cy="934195"/>
          </a:xfrm>
          <a:prstGeom prst="rect">
            <a:avLst/>
          </a:prstGeom>
          <a:solidFill>
            <a:schemeClr val="accent1"/>
          </a:solidFill>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spAutoFit/>
          </a:bodyPr>
          <a:lstStyle/>
          <a:p>
            <a:pPr algn="ctr">
              <a:spcBef>
                <a:spcPct val="50000"/>
              </a:spcBef>
              <a:defRPr/>
            </a:pPr>
            <a:r>
              <a:rPr lang="en-US" sz="1100" b="1" kern="0" dirty="0">
                <a:solidFill>
                  <a:schemeClr val="bg1"/>
                </a:solidFill>
              </a:rPr>
              <a:t>Establish proposal price and apply strategies to achieve it</a:t>
            </a:r>
          </a:p>
        </p:txBody>
      </p:sp>
      <p:sp>
        <p:nvSpPr>
          <p:cNvPr id="80" name="Oval 9"/>
          <p:cNvSpPr>
            <a:spLocks noChangeArrowheads="1"/>
          </p:cNvSpPr>
          <p:nvPr/>
        </p:nvSpPr>
        <p:spPr bwMode="auto">
          <a:xfrm>
            <a:off x="9986856" y="2397213"/>
            <a:ext cx="890814" cy="857627"/>
          </a:xfrm>
          <a:prstGeom prst="ellipse">
            <a:avLst/>
          </a:prstGeom>
          <a:solidFill>
            <a:srgbClr val="C00000"/>
          </a:solidFill>
          <a:ln>
            <a:noFill/>
            <a:headEnd/>
            <a:tailEnd/>
          </a:ln>
        </p:spPr>
        <p:style>
          <a:lnRef idx="1">
            <a:schemeClr val="accent3"/>
          </a:lnRef>
          <a:fillRef idx="3">
            <a:schemeClr val="accent3"/>
          </a:fillRef>
          <a:effectRef idx="2">
            <a:schemeClr val="accent3"/>
          </a:effectRef>
          <a:fontRef idx="minor">
            <a:schemeClr val="lt1"/>
          </a:fontRef>
        </p:style>
        <p:txBody>
          <a:bodyPr wrap="none" lIns="86960" tIns="43480" rIns="86960" bIns="43480" anchor="ctr"/>
          <a:lstStyle/>
          <a:p>
            <a:pPr algn="ctr">
              <a:defRPr/>
            </a:pPr>
            <a:r>
              <a:rPr lang="en-US" sz="1100" b="1" kern="0" dirty="0">
                <a:solidFill>
                  <a:srgbClr val="FFFFFF"/>
                </a:solidFill>
              </a:rPr>
              <a:t>Higher</a:t>
            </a:r>
          </a:p>
          <a:p>
            <a:pPr algn="ctr">
              <a:defRPr/>
            </a:pPr>
            <a:r>
              <a:rPr lang="en-US" sz="1100" b="1" kern="0" dirty="0">
                <a:solidFill>
                  <a:srgbClr val="FFFFFF"/>
                </a:solidFill>
              </a:rPr>
              <a:t>Win</a:t>
            </a:r>
          </a:p>
          <a:p>
            <a:pPr algn="ctr">
              <a:defRPr/>
            </a:pPr>
            <a:r>
              <a:rPr lang="en-US" sz="1100" b="1" kern="0" dirty="0">
                <a:solidFill>
                  <a:srgbClr val="FFFFFF"/>
                </a:solidFill>
              </a:rPr>
              <a:t>Probability</a:t>
            </a:r>
          </a:p>
        </p:txBody>
      </p:sp>
      <p:sp>
        <p:nvSpPr>
          <p:cNvPr id="86" name="Text Box 15"/>
          <p:cNvSpPr txBox="1">
            <a:spLocks noChangeArrowheads="1"/>
          </p:cNvSpPr>
          <p:nvPr/>
        </p:nvSpPr>
        <p:spPr bwMode="auto">
          <a:xfrm>
            <a:off x="2244878" y="3711014"/>
            <a:ext cx="1299600" cy="1442026"/>
          </a:xfrm>
          <a:prstGeom prst="rect">
            <a:avLst/>
          </a:prstGeom>
          <a:noFill/>
          <a:ln w="9525">
            <a:noFill/>
            <a:miter lim="800000"/>
            <a:headEnd/>
            <a:tailEnd/>
          </a:ln>
          <a:effectLst/>
        </p:spPr>
        <p:txBody>
          <a:bodyPr wrap="square" lIns="86960" tIns="43480" rIns="86960" bIns="43480">
            <a:spAutoFit/>
          </a:bodyPr>
          <a:lstStyle/>
          <a:p>
            <a:pPr marL="171450" indent="-171450">
              <a:spcBef>
                <a:spcPct val="50000"/>
              </a:spcBef>
              <a:buFont typeface="Wingdings" pitchFamily="2" charset="2"/>
              <a:buChar char="§"/>
              <a:defRPr/>
            </a:pPr>
            <a:r>
              <a:rPr lang="en-US" sz="1100" b="1" kern="0" dirty="0">
                <a:solidFill>
                  <a:schemeClr val="tx2"/>
                </a:solidFill>
              </a:rPr>
              <a:t>Postulated Requirements</a:t>
            </a:r>
          </a:p>
          <a:p>
            <a:pPr marL="171450" indent="-171450">
              <a:spcBef>
                <a:spcPct val="50000"/>
              </a:spcBef>
              <a:buFont typeface="Wingdings" pitchFamily="2" charset="2"/>
              <a:buChar char="§"/>
              <a:defRPr/>
            </a:pPr>
            <a:r>
              <a:rPr lang="en-US" sz="1100" b="1" kern="0" dirty="0">
                <a:solidFill>
                  <a:schemeClr val="tx2"/>
                </a:solidFill>
              </a:rPr>
              <a:t>Customer Budget </a:t>
            </a:r>
          </a:p>
          <a:p>
            <a:pPr marL="171450" indent="-171450">
              <a:spcBef>
                <a:spcPct val="50000"/>
              </a:spcBef>
              <a:buFont typeface="Wingdings" pitchFamily="2" charset="2"/>
              <a:buChar char="§"/>
              <a:defRPr/>
            </a:pPr>
            <a:r>
              <a:rPr lang="en-US" sz="1100" b="1" kern="0" dirty="0">
                <a:solidFill>
                  <a:schemeClr val="tx2"/>
                </a:solidFill>
              </a:rPr>
              <a:t>Analysis of Customer’s Buying Trends</a:t>
            </a:r>
          </a:p>
        </p:txBody>
      </p:sp>
      <p:sp>
        <p:nvSpPr>
          <p:cNvPr id="87" name="Text Box 16"/>
          <p:cNvSpPr txBox="1">
            <a:spLocks noChangeArrowheads="1"/>
          </p:cNvSpPr>
          <p:nvPr/>
        </p:nvSpPr>
        <p:spPr bwMode="auto">
          <a:xfrm>
            <a:off x="6274627" y="3115895"/>
            <a:ext cx="1264470" cy="2796243"/>
          </a:xfrm>
          <a:prstGeom prst="rect">
            <a:avLst/>
          </a:prstGeom>
          <a:noFill/>
          <a:ln w="9525">
            <a:noFill/>
            <a:miter lim="800000"/>
            <a:headEnd/>
            <a:tailEnd/>
          </a:ln>
          <a:effectLst/>
        </p:spPr>
        <p:txBody>
          <a:bodyPr wrap="square" lIns="86960" tIns="43480" rIns="86960" bIns="43480">
            <a:spAutoFit/>
          </a:bodyPr>
          <a:lstStyle/>
          <a:p>
            <a:pPr marL="171450" indent="-171450">
              <a:spcBef>
                <a:spcPct val="50000"/>
              </a:spcBef>
              <a:buFont typeface="Wingdings" pitchFamily="2" charset="2"/>
              <a:buChar char="§"/>
              <a:defRPr/>
            </a:pPr>
            <a:r>
              <a:rPr lang="en-US" sz="1100" b="1" kern="0" dirty="0">
                <a:solidFill>
                  <a:schemeClr val="tx2"/>
                </a:solidFill>
              </a:rPr>
              <a:t>Minimally compliant independent technical solution</a:t>
            </a:r>
          </a:p>
          <a:p>
            <a:pPr marL="171450" indent="-171450">
              <a:spcBef>
                <a:spcPct val="50000"/>
              </a:spcBef>
              <a:buFont typeface="Wingdings" pitchFamily="2" charset="2"/>
              <a:buChar char="§"/>
              <a:defRPr/>
            </a:pPr>
            <a:r>
              <a:rPr lang="en-US" sz="1100" b="1" kern="0" dirty="0">
                <a:solidFill>
                  <a:schemeClr val="tx2"/>
                </a:solidFill>
              </a:rPr>
              <a:t>Determine fixed and competitor-dependent cost elements</a:t>
            </a:r>
          </a:p>
          <a:p>
            <a:pPr marL="171450" indent="-171450">
              <a:spcBef>
                <a:spcPct val="50000"/>
              </a:spcBef>
              <a:buFont typeface="Wingdings" pitchFamily="2" charset="2"/>
              <a:buChar char="§"/>
              <a:defRPr/>
            </a:pPr>
            <a:r>
              <a:rPr lang="en-US" sz="1100" b="1" kern="0" dirty="0">
                <a:solidFill>
                  <a:schemeClr val="tx2"/>
                </a:solidFill>
              </a:rPr>
              <a:t>Develop Competitor 1- Competitor n BOE solutions and price them</a:t>
            </a:r>
          </a:p>
        </p:txBody>
      </p:sp>
      <p:sp>
        <p:nvSpPr>
          <p:cNvPr id="88" name="Text Box 19"/>
          <p:cNvSpPr txBox="1">
            <a:spLocks noChangeArrowheads="1"/>
          </p:cNvSpPr>
          <p:nvPr/>
        </p:nvSpPr>
        <p:spPr bwMode="auto">
          <a:xfrm>
            <a:off x="8605653" y="3287106"/>
            <a:ext cx="1672770" cy="2542327"/>
          </a:xfrm>
          <a:prstGeom prst="rect">
            <a:avLst/>
          </a:prstGeom>
          <a:noFill/>
          <a:ln w="9525">
            <a:noFill/>
            <a:miter lim="800000"/>
            <a:headEnd/>
            <a:tailEnd/>
          </a:ln>
          <a:effectLst/>
        </p:spPr>
        <p:txBody>
          <a:bodyPr wrap="square" lIns="86960" tIns="43480" rIns="86960" bIns="43480">
            <a:spAutoFit/>
          </a:bodyPr>
          <a:lstStyle/>
          <a:p>
            <a:pPr marL="171450" indent="-171450">
              <a:spcBef>
                <a:spcPct val="50000"/>
              </a:spcBef>
              <a:buFont typeface="Wingdings" pitchFamily="2" charset="2"/>
              <a:buChar char="§"/>
              <a:defRPr/>
            </a:pPr>
            <a:r>
              <a:rPr lang="en-US" sz="1100" b="1" kern="0" dirty="0">
                <a:solidFill>
                  <a:schemeClr val="tx2"/>
                </a:solidFill>
              </a:rPr>
              <a:t>Final Requirements</a:t>
            </a:r>
          </a:p>
          <a:p>
            <a:pPr marL="171450" indent="-171450">
              <a:spcBef>
                <a:spcPct val="50000"/>
              </a:spcBef>
              <a:buFont typeface="Wingdings" pitchFamily="2" charset="2"/>
              <a:buChar char="§"/>
              <a:defRPr/>
            </a:pPr>
            <a:r>
              <a:rPr lang="en-US" sz="1100" b="1" kern="0" dirty="0">
                <a:solidFill>
                  <a:schemeClr val="tx2"/>
                </a:solidFill>
              </a:rPr>
              <a:t>Bottom-Up Estimation</a:t>
            </a:r>
          </a:p>
          <a:p>
            <a:pPr marL="171450" indent="-171450">
              <a:spcBef>
                <a:spcPct val="50000"/>
              </a:spcBef>
              <a:buFont typeface="Wingdings" pitchFamily="2" charset="2"/>
              <a:buChar char="§"/>
              <a:defRPr/>
            </a:pPr>
            <a:r>
              <a:rPr lang="en-US" sz="1100" b="1" kern="0" dirty="0">
                <a:solidFill>
                  <a:schemeClr val="tx2"/>
                </a:solidFill>
              </a:rPr>
              <a:t>Develop winning solutions:</a:t>
            </a:r>
          </a:p>
          <a:p>
            <a:pPr marL="346075" lvl="1" indent="-171450">
              <a:spcBef>
                <a:spcPct val="50000"/>
              </a:spcBef>
              <a:buFont typeface="Wingdings" pitchFamily="2" charset="2"/>
              <a:buChar char="§"/>
              <a:defRPr/>
            </a:pPr>
            <a:r>
              <a:rPr lang="en-US" sz="1100" b="1" kern="0" dirty="0">
                <a:solidFill>
                  <a:schemeClr val="tx2"/>
                </a:solidFill>
              </a:rPr>
              <a:t>Design/Solution Scenario 1</a:t>
            </a:r>
          </a:p>
          <a:p>
            <a:pPr marL="346075" lvl="1" indent="-171450">
              <a:spcBef>
                <a:spcPct val="50000"/>
              </a:spcBef>
              <a:buFont typeface="Wingdings" pitchFamily="2" charset="2"/>
              <a:buChar char="§"/>
              <a:defRPr/>
            </a:pPr>
            <a:r>
              <a:rPr lang="en-US" sz="1100" b="1" kern="0" dirty="0">
                <a:solidFill>
                  <a:schemeClr val="tx2"/>
                </a:solidFill>
              </a:rPr>
              <a:t>Design/Solution Scenario N</a:t>
            </a:r>
          </a:p>
          <a:p>
            <a:pPr marL="171450" lvl="1" indent="-171450">
              <a:spcBef>
                <a:spcPct val="50000"/>
              </a:spcBef>
              <a:buFont typeface="Wingdings" pitchFamily="2" charset="2"/>
              <a:buChar char="§"/>
              <a:defRPr/>
            </a:pPr>
            <a:r>
              <a:rPr lang="en-US" sz="1100" b="1" kern="0" dirty="0">
                <a:solidFill>
                  <a:schemeClr val="tx2"/>
                </a:solidFill>
              </a:rPr>
              <a:t>Based on final evaluation criteria – what are the trade-offs?</a:t>
            </a:r>
          </a:p>
        </p:txBody>
      </p:sp>
      <p:sp>
        <p:nvSpPr>
          <p:cNvPr id="89" name="Text Box 22"/>
          <p:cNvSpPr txBox="1">
            <a:spLocks noChangeArrowheads="1"/>
          </p:cNvSpPr>
          <p:nvPr/>
        </p:nvSpPr>
        <p:spPr bwMode="auto">
          <a:xfrm>
            <a:off x="3485017" y="1628503"/>
            <a:ext cx="3753546" cy="260754"/>
          </a:xfrm>
          <a:prstGeom prst="rect">
            <a:avLst/>
          </a:prstGeom>
          <a:solidFill>
            <a:schemeClr val="accent1">
              <a:lumMod val="20000"/>
              <a:lumOff val="80000"/>
            </a:schemeClr>
          </a:solidFill>
          <a:ln w="9525">
            <a:noFill/>
            <a:miter lim="800000"/>
            <a:headEnd/>
            <a:tailEnd/>
          </a:ln>
          <a:effectLst/>
        </p:spPr>
        <p:txBody>
          <a:bodyPr wrap="square" lIns="86960" tIns="43480" rIns="86960" bIns="43480">
            <a:spAutoFit/>
          </a:bodyPr>
          <a:lstStyle/>
          <a:p>
            <a:pPr algn="ctr">
              <a:spcBef>
                <a:spcPct val="50000"/>
              </a:spcBef>
              <a:defRPr/>
            </a:pPr>
            <a:r>
              <a:rPr lang="en-US" sz="1100" b="1" i="1" kern="0" dirty="0">
                <a:solidFill>
                  <a:schemeClr val="accent2">
                    <a:lumMod val="75000"/>
                  </a:schemeClr>
                </a:solidFill>
              </a:rPr>
              <a:t>Old RFP and/or DRFP</a:t>
            </a:r>
          </a:p>
        </p:txBody>
      </p:sp>
      <p:sp>
        <p:nvSpPr>
          <p:cNvPr id="90" name="Text Box 23"/>
          <p:cNvSpPr txBox="1">
            <a:spLocks noChangeArrowheads="1"/>
          </p:cNvSpPr>
          <p:nvPr/>
        </p:nvSpPr>
        <p:spPr bwMode="auto">
          <a:xfrm>
            <a:off x="7393439" y="1631885"/>
            <a:ext cx="2327122" cy="260754"/>
          </a:xfrm>
          <a:prstGeom prst="rect">
            <a:avLst/>
          </a:prstGeom>
          <a:solidFill>
            <a:schemeClr val="bg2"/>
          </a:solidFill>
          <a:ln w="9525">
            <a:noFill/>
            <a:miter lim="800000"/>
            <a:headEnd/>
            <a:tailEnd/>
          </a:ln>
          <a:effectLst/>
        </p:spPr>
        <p:txBody>
          <a:bodyPr wrap="square" lIns="86960" tIns="43480" rIns="86960" bIns="43480">
            <a:spAutoFit/>
          </a:bodyPr>
          <a:lstStyle/>
          <a:p>
            <a:pPr algn="ctr">
              <a:spcBef>
                <a:spcPct val="50000"/>
              </a:spcBef>
              <a:defRPr/>
            </a:pPr>
            <a:r>
              <a:rPr lang="en-US" sz="1100" b="1" i="1" kern="0" dirty="0">
                <a:solidFill>
                  <a:schemeClr val="accent2">
                    <a:lumMod val="75000"/>
                  </a:schemeClr>
                </a:solidFill>
              </a:rPr>
              <a:t>RFP</a:t>
            </a:r>
          </a:p>
        </p:txBody>
      </p:sp>
      <p:sp>
        <p:nvSpPr>
          <p:cNvPr id="91" name="Text Box 24"/>
          <p:cNvSpPr txBox="1">
            <a:spLocks noChangeArrowheads="1"/>
          </p:cNvSpPr>
          <p:nvPr/>
        </p:nvSpPr>
        <p:spPr bwMode="auto">
          <a:xfrm>
            <a:off x="3485016" y="2272439"/>
            <a:ext cx="1119468" cy="1103472"/>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preliminary PTW (Top-down proposal price): Price to Compete (PTC))</a:t>
            </a:r>
          </a:p>
        </p:txBody>
      </p:sp>
      <p:sp>
        <p:nvSpPr>
          <p:cNvPr id="92" name="Text Box 25"/>
          <p:cNvSpPr txBox="1">
            <a:spLocks noChangeArrowheads="1"/>
          </p:cNvSpPr>
          <p:nvPr/>
        </p:nvSpPr>
        <p:spPr bwMode="auto">
          <a:xfrm>
            <a:off x="3356535" y="3360269"/>
            <a:ext cx="1293484" cy="3304074"/>
          </a:xfrm>
          <a:prstGeom prst="rect">
            <a:avLst/>
          </a:prstGeom>
          <a:noFill/>
          <a:ln w="9525">
            <a:noFill/>
            <a:miter lim="800000"/>
            <a:headEnd/>
            <a:tailEnd/>
          </a:ln>
          <a:effectLst/>
        </p:spPr>
        <p:txBody>
          <a:bodyPr wrap="square" lIns="86960" tIns="43480" rIns="86960" bIns="43480">
            <a:spAutoFit/>
          </a:bodyPr>
          <a:lstStyle/>
          <a:p>
            <a:pPr marL="171450" indent="-171450">
              <a:spcBef>
                <a:spcPct val="50000"/>
              </a:spcBef>
              <a:buFont typeface="Wingdings" pitchFamily="2" charset="2"/>
              <a:buChar char="§"/>
              <a:defRPr/>
            </a:pPr>
            <a:r>
              <a:rPr lang="en-US" sz="1100" b="1" kern="0" dirty="0">
                <a:solidFill>
                  <a:schemeClr val="tx2"/>
                </a:solidFill>
              </a:rPr>
              <a:t>Incumbent Contract</a:t>
            </a:r>
          </a:p>
          <a:p>
            <a:pPr marL="171450" indent="-171450">
              <a:spcBef>
                <a:spcPct val="50000"/>
              </a:spcBef>
              <a:buFont typeface="Wingdings" pitchFamily="2" charset="2"/>
              <a:buChar char="§"/>
              <a:defRPr/>
            </a:pPr>
            <a:r>
              <a:rPr lang="en-US" sz="1100" b="1" kern="0" dirty="0">
                <a:solidFill>
                  <a:schemeClr val="tx2"/>
                </a:solidFill>
              </a:rPr>
              <a:t>Old RFP and related procurement information</a:t>
            </a:r>
          </a:p>
          <a:p>
            <a:pPr marL="171450" indent="-171450">
              <a:spcBef>
                <a:spcPct val="50000"/>
              </a:spcBef>
              <a:buFont typeface="Wingdings" pitchFamily="2" charset="2"/>
              <a:buChar char="§"/>
              <a:defRPr/>
            </a:pPr>
            <a:r>
              <a:rPr lang="en-US" sz="1100" b="1" kern="0" dirty="0">
                <a:solidFill>
                  <a:schemeClr val="tx2"/>
                </a:solidFill>
              </a:rPr>
              <a:t>Burn Rate</a:t>
            </a:r>
          </a:p>
          <a:p>
            <a:pPr marL="171450" indent="-171450">
              <a:spcBef>
                <a:spcPct val="50000"/>
              </a:spcBef>
              <a:buFont typeface="Wingdings" pitchFamily="2" charset="2"/>
              <a:buChar char="§"/>
              <a:defRPr/>
            </a:pPr>
            <a:r>
              <a:rPr lang="en-US" sz="1100" b="1" kern="0" dirty="0">
                <a:solidFill>
                  <a:schemeClr val="tx2"/>
                </a:solidFill>
              </a:rPr>
              <a:t>FOIA </a:t>
            </a:r>
          </a:p>
          <a:p>
            <a:pPr marL="171450" indent="-171450">
              <a:spcBef>
                <a:spcPct val="50000"/>
              </a:spcBef>
              <a:buFont typeface="Wingdings" pitchFamily="2" charset="2"/>
              <a:buChar char="§"/>
              <a:defRPr/>
            </a:pPr>
            <a:r>
              <a:rPr lang="en-US" sz="1100" b="1" kern="0" dirty="0">
                <a:solidFill>
                  <a:schemeClr val="tx2"/>
                </a:solidFill>
              </a:rPr>
              <a:t>Competitors’ Awards and Average Rates</a:t>
            </a:r>
          </a:p>
          <a:p>
            <a:pPr marL="171450" indent="-171450">
              <a:spcBef>
                <a:spcPct val="50000"/>
              </a:spcBef>
              <a:buFont typeface="Wingdings" pitchFamily="2" charset="2"/>
              <a:buChar char="§"/>
              <a:defRPr/>
            </a:pPr>
            <a:r>
              <a:rPr lang="en-US" sz="1100" b="1" kern="0" dirty="0">
                <a:solidFill>
                  <a:schemeClr val="tx2"/>
                </a:solidFill>
              </a:rPr>
              <a:t>Black Hat Analysis (Competitive Assessments)</a:t>
            </a:r>
          </a:p>
          <a:p>
            <a:pPr marL="171450" indent="-171450">
              <a:spcBef>
                <a:spcPct val="50000"/>
              </a:spcBef>
              <a:buFont typeface="Wingdings" pitchFamily="2" charset="2"/>
              <a:buChar char="§"/>
              <a:defRPr/>
            </a:pPr>
            <a:r>
              <a:rPr lang="en-US" sz="1100" b="1" kern="0" dirty="0">
                <a:solidFill>
                  <a:schemeClr val="tx2"/>
                </a:solidFill>
              </a:rPr>
              <a:t>Other inputs</a:t>
            </a:r>
          </a:p>
        </p:txBody>
      </p:sp>
      <p:sp>
        <p:nvSpPr>
          <p:cNvPr id="95" name="Text Box 31"/>
          <p:cNvSpPr txBox="1">
            <a:spLocks noChangeArrowheads="1"/>
          </p:cNvSpPr>
          <p:nvPr/>
        </p:nvSpPr>
        <p:spPr bwMode="auto">
          <a:xfrm>
            <a:off x="4565610" y="3216551"/>
            <a:ext cx="1877616" cy="3219436"/>
          </a:xfrm>
          <a:prstGeom prst="rect">
            <a:avLst/>
          </a:prstGeom>
          <a:noFill/>
          <a:ln w="9525">
            <a:noFill/>
            <a:miter lim="800000"/>
            <a:headEnd/>
            <a:tailEnd/>
          </a:ln>
          <a:effectLst/>
        </p:spPr>
        <p:txBody>
          <a:bodyPr wrap="square" lIns="86960" tIns="43480" rIns="86960" bIns="43480">
            <a:spAutoFit/>
          </a:bodyPr>
          <a:lstStyle/>
          <a:p>
            <a:pPr marL="171450" indent="-171450">
              <a:spcBef>
                <a:spcPct val="50000"/>
              </a:spcBef>
              <a:buFont typeface="Wingdings" pitchFamily="2" charset="2"/>
              <a:buChar char="§"/>
              <a:defRPr/>
            </a:pPr>
            <a:r>
              <a:rPr lang="en-US" sz="1100" b="1" kern="0" dirty="0">
                <a:solidFill>
                  <a:schemeClr val="tx2"/>
                </a:solidFill>
              </a:rPr>
              <a:t>Use PTC to establish the overall solution price budget for Home Team</a:t>
            </a:r>
          </a:p>
          <a:p>
            <a:pPr marL="171450" indent="-171450">
              <a:spcBef>
                <a:spcPct val="50000"/>
              </a:spcBef>
              <a:buFont typeface="Wingdings" pitchFamily="2" charset="2"/>
              <a:buChar char="§"/>
              <a:defRPr/>
            </a:pPr>
            <a:r>
              <a:rPr lang="en-US" sz="1100" b="1" kern="0" dirty="0">
                <a:solidFill>
                  <a:schemeClr val="tx2"/>
                </a:solidFill>
              </a:rPr>
              <a:t>Estimate bottom-up solution (develop internal BOEs)</a:t>
            </a:r>
          </a:p>
          <a:p>
            <a:pPr marL="171450" indent="-171450">
              <a:spcBef>
                <a:spcPct val="50000"/>
              </a:spcBef>
              <a:buFont typeface="Wingdings" pitchFamily="2" charset="2"/>
              <a:buChar char="§"/>
              <a:defRPr/>
            </a:pPr>
            <a:r>
              <a:rPr lang="en-US" sz="1100" b="1" kern="0" dirty="0">
                <a:solidFill>
                  <a:schemeClr val="tx2"/>
                </a:solidFill>
              </a:rPr>
              <a:t>Decompose price budget to ID cost budget</a:t>
            </a:r>
          </a:p>
          <a:p>
            <a:pPr marL="171450" indent="-171450">
              <a:spcBef>
                <a:spcPct val="50000"/>
              </a:spcBef>
              <a:buFont typeface="Wingdings" pitchFamily="2" charset="2"/>
              <a:buChar char="§"/>
              <a:defRPr/>
            </a:pPr>
            <a:r>
              <a:rPr lang="en-US" sz="1100" b="1" kern="0" dirty="0">
                <a:solidFill>
                  <a:schemeClr val="tx2"/>
                </a:solidFill>
              </a:rPr>
              <a:t>Match labor categories, analyze labor rates: develop direct labor rates and loading</a:t>
            </a:r>
          </a:p>
          <a:p>
            <a:pPr marL="171450" indent="-171450">
              <a:spcBef>
                <a:spcPct val="50000"/>
              </a:spcBef>
              <a:buFont typeface="Wingdings" pitchFamily="2" charset="2"/>
              <a:buChar char="§"/>
              <a:defRPr/>
            </a:pPr>
            <a:r>
              <a:rPr lang="en-US" sz="1100" b="1" kern="0" dirty="0">
                <a:solidFill>
                  <a:schemeClr val="tx2"/>
                </a:solidFill>
              </a:rPr>
              <a:t>Develop competitor wrap rates</a:t>
            </a:r>
          </a:p>
          <a:p>
            <a:pPr marL="171450" indent="-171450">
              <a:spcBef>
                <a:spcPct val="50000"/>
              </a:spcBef>
              <a:buFont typeface="Wingdings" pitchFamily="2" charset="2"/>
              <a:buChar char="§"/>
              <a:defRPr/>
            </a:pPr>
            <a:r>
              <a:rPr lang="en-US" sz="1100" b="1" kern="0" dirty="0">
                <a:solidFill>
                  <a:schemeClr val="tx2"/>
                </a:solidFill>
              </a:rPr>
              <a:t>Establish cost bogies for components</a:t>
            </a:r>
          </a:p>
        </p:txBody>
      </p:sp>
      <p:sp>
        <p:nvSpPr>
          <p:cNvPr id="96" name="Text Box 33"/>
          <p:cNvSpPr txBox="1">
            <a:spLocks noChangeArrowheads="1"/>
          </p:cNvSpPr>
          <p:nvPr/>
        </p:nvSpPr>
        <p:spPr bwMode="auto">
          <a:xfrm>
            <a:off x="7347751" y="3036647"/>
            <a:ext cx="1119468" cy="1526665"/>
          </a:xfrm>
          <a:prstGeom prst="rect">
            <a:avLst/>
          </a:prstGeom>
          <a:noFill/>
          <a:ln w="9525">
            <a:noFill/>
            <a:miter lim="800000"/>
            <a:headEnd/>
            <a:tailEnd/>
          </a:ln>
          <a:effectLst/>
        </p:spPr>
        <p:txBody>
          <a:bodyPr wrap="square" lIns="86960" tIns="43480" rIns="86960" bIns="43480">
            <a:spAutoFit/>
          </a:bodyPr>
          <a:lstStyle/>
          <a:p>
            <a:pPr marL="171450" indent="-171450">
              <a:spcBef>
                <a:spcPct val="50000"/>
              </a:spcBef>
              <a:buFont typeface="Wingdings" pitchFamily="2" charset="2"/>
              <a:buChar char="§"/>
              <a:defRPr/>
            </a:pPr>
            <a:r>
              <a:rPr lang="en-US" sz="1100" b="1" kern="0" dirty="0">
                <a:solidFill>
                  <a:schemeClr val="tx2"/>
                </a:solidFill>
              </a:rPr>
              <a:t>Revisit top-down estimation after final RFP</a:t>
            </a:r>
          </a:p>
          <a:p>
            <a:pPr marL="171450" indent="-171450">
              <a:spcBef>
                <a:spcPct val="50000"/>
              </a:spcBef>
              <a:buFont typeface="Wingdings" pitchFamily="2" charset="2"/>
              <a:buChar char="§"/>
              <a:defRPr/>
            </a:pPr>
            <a:r>
              <a:rPr lang="en-US" sz="1100" b="1" kern="0" dirty="0">
                <a:solidFill>
                  <a:schemeClr val="tx2"/>
                </a:solidFill>
              </a:rPr>
              <a:t>Adjust competitor prices</a:t>
            </a:r>
          </a:p>
        </p:txBody>
      </p:sp>
      <p:cxnSp>
        <p:nvCxnSpPr>
          <p:cNvPr id="4" name="Elbow Connector 3"/>
          <p:cNvCxnSpPr>
            <a:stCxn id="77" idx="0"/>
            <a:endCxn id="76" idx="0"/>
          </p:cNvCxnSpPr>
          <p:nvPr/>
        </p:nvCxnSpPr>
        <p:spPr bwMode="auto">
          <a:xfrm rot="16200000" flipV="1">
            <a:off x="6527395" y="1233260"/>
            <a:ext cx="174069" cy="2586114"/>
          </a:xfrm>
          <a:prstGeom prst="bentConnector3">
            <a:avLst>
              <a:gd name="adj1" fmla="val 231327"/>
            </a:avLst>
          </a:prstGeom>
          <a:solidFill>
            <a:schemeClr val="accent1"/>
          </a:solidFill>
          <a:ln w="38100" cap="flat" cmpd="sng" algn="ctr">
            <a:solidFill>
              <a:srgbClr val="5F5F5F"/>
            </a:solidFill>
            <a:prstDash val="solid"/>
            <a:round/>
            <a:headEnd type="none" w="med" len="med"/>
            <a:tailEnd type="triangle" w="med" len="med"/>
          </a:ln>
          <a:effectLst/>
        </p:spPr>
      </p:cxnSp>
      <p:cxnSp>
        <p:nvCxnSpPr>
          <p:cNvPr id="7" name="Elbow Connector 6"/>
          <p:cNvCxnSpPr>
            <a:cxnSpLocks/>
            <a:stCxn id="77" idx="0"/>
            <a:endCxn id="91" idx="0"/>
          </p:cNvCxnSpPr>
          <p:nvPr/>
        </p:nvCxnSpPr>
        <p:spPr bwMode="auto">
          <a:xfrm rot="16200000" flipV="1">
            <a:off x="5805662" y="511527"/>
            <a:ext cx="340912" cy="3862736"/>
          </a:xfrm>
          <a:prstGeom prst="bentConnector3">
            <a:avLst>
              <a:gd name="adj1" fmla="val 167055"/>
            </a:avLst>
          </a:prstGeom>
          <a:solidFill>
            <a:schemeClr val="accent1"/>
          </a:solidFill>
          <a:ln w="38100" cap="flat" cmpd="sng" algn="ctr">
            <a:solidFill>
              <a:srgbClr val="5F5F5F"/>
            </a:solidFill>
            <a:prstDash val="solid"/>
            <a:round/>
            <a:headEnd type="none" w="med" len="med"/>
            <a:tailEnd type="triangle" w="med" len="med"/>
          </a:ln>
          <a:effectLst/>
        </p:spPr>
      </p:cxnSp>
      <p:cxnSp>
        <p:nvCxnSpPr>
          <p:cNvPr id="12" name="Straight Arrow Connector 11"/>
          <p:cNvCxnSpPr>
            <a:cxnSpLocks/>
            <a:stCxn id="75" idx="3"/>
            <a:endCxn id="91" idx="1"/>
          </p:cNvCxnSpPr>
          <p:nvPr/>
        </p:nvCxnSpPr>
        <p:spPr bwMode="auto">
          <a:xfrm>
            <a:off x="3275008" y="2820724"/>
            <a:ext cx="210008" cy="3451"/>
          </a:xfrm>
          <a:prstGeom prst="straightConnector1">
            <a:avLst/>
          </a:prstGeom>
          <a:solidFill>
            <a:schemeClr val="accent1"/>
          </a:solidFill>
          <a:ln w="38100" cap="flat" cmpd="sng" algn="ctr">
            <a:solidFill>
              <a:srgbClr val="5F5F5F"/>
            </a:solidFill>
            <a:prstDash val="solid"/>
            <a:round/>
            <a:headEnd type="none" w="med" len="med"/>
            <a:tailEnd type="triangle" w="med" len="med"/>
          </a:ln>
          <a:effectLst/>
        </p:spPr>
      </p:cxnSp>
      <p:cxnSp>
        <p:nvCxnSpPr>
          <p:cNvPr id="40" name="Straight Arrow Connector 39"/>
          <p:cNvCxnSpPr>
            <a:cxnSpLocks/>
            <a:stCxn id="91" idx="3"/>
            <a:endCxn id="76" idx="1"/>
          </p:cNvCxnSpPr>
          <p:nvPr/>
        </p:nvCxnSpPr>
        <p:spPr bwMode="auto">
          <a:xfrm flipV="1">
            <a:off x="4604484" y="2821741"/>
            <a:ext cx="223251" cy="2434"/>
          </a:xfrm>
          <a:prstGeom prst="straightConnector1">
            <a:avLst/>
          </a:prstGeom>
          <a:solidFill>
            <a:schemeClr val="accent1"/>
          </a:solidFill>
          <a:ln w="38100" cap="flat" cmpd="sng" algn="ctr">
            <a:solidFill>
              <a:srgbClr val="5F5F5F"/>
            </a:solidFill>
            <a:prstDash val="solid"/>
            <a:round/>
            <a:headEnd type="none" w="med" len="med"/>
            <a:tailEnd type="triangle" w="med" len="med"/>
          </a:ln>
          <a:effectLst/>
        </p:spPr>
      </p:cxnSp>
      <p:cxnSp>
        <p:nvCxnSpPr>
          <p:cNvPr id="46" name="Straight Arrow Connector 45"/>
          <p:cNvCxnSpPr>
            <a:stCxn id="76" idx="3"/>
            <a:endCxn id="78" idx="1"/>
          </p:cNvCxnSpPr>
          <p:nvPr/>
        </p:nvCxnSpPr>
        <p:spPr bwMode="auto">
          <a:xfrm>
            <a:off x="5815008" y="2821741"/>
            <a:ext cx="260147" cy="2081"/>
          </a:xfrm>
          <a:prstGeom prst="straightConnector1">
            <a:avLst/>
          </a:prstGeom>
          <a:solidFill>
            <a:schemeClr val="accent1"/>
          </a:solidFill>
          <a:ln w="38100" cap="flat" cmpd="sng" algn="ctr">
            <a:solidFill>
              <a:srgbClr val="5F5F5F"/>
            </a:solidFill>
            <a:prstDash val="solid"/>
            <a:round/>
            <a:headEnd type="none" w="med" len="med"/>
            <a:tailEnd type="triangle" w="med" len="med"/>
          </a:ln>
          <a:effectLst/>
        </p:spPr>
      </p:cxnSp>
      <p:cxnSp>
        <p:nvCxnSpPr>
          <p:cNvPr id="53" name="Straight Arrow Connector 52"/>
          <p:cNvCxnSpPr>
            <a:stCxn id="78" idx="3"/>
            <a:endCxn id="77" idx="1"/>
          </p:cNvCxnSpPr>
          <p:nvPr/>
        </p:nvCxnSpPr>
        <p:spPr bwMode="auto">
          <a:xfrm>
            <a:off x="7124619" y="2823822"/>
            <a:ext cx="268819" cy="2711"/>
          </a:xfrm>
          <a:prstGeom prst="straightConnector1">
            <a:avLst/>
          </a:prstGeom>
          <a:solidFill>
            <a:schemeClr val="accent1"/>
          </a:solidFill>
          <a:ln w="38100" cap="flat" cmpd="sng" algn="ctr">
            <a:solidFill>
              <a:srgbClr val="5F5F5F"/>
            </a:solidFill>
            <a:prstDash val="solid"/>
            <a:round/>
            <a:headEnd type="none" w="med" len="med"/>
            <a:tailEnd type="triangle" w="med" len="med"/>
          </a:ln>
          <a:effectLst/>
        </p:spPr>
      </p:cxnSp>
      <p:cxnSp>
        <p:nvCxnSpPr>
          <p:cNvPr id="56" name="Straight Arrow Connector 55"/>
          <p:cNvCxnSpPr>
            <a:stCxn id="77" idx="3"/>
            <a:endCxn id="79" idx="1"/>
          </p:cNvCxnSpPr>
          <p:nvPr/>
        </p:nvCxnSpPr>
        <p:spPr bwMode="auto">
          <a:xfrm flipV="1">
            <a:off x="8421533" y="2822866"/>
            <a:ext cx="270933" cy="3667"/>
          </a:xfrm>
          <a:prstGeom prst="straightConnector1">
            <a:avLst/>
          </a:prstGeom>
          <a:solidFill>
            <a:schemeClr val="accent1"/>
          </a:solidFill>
          <a:ln w="38100" cap="flat" cmpd="sng" algn="ctr">
            <a:solidFill>
              <a:srgbClr val="5F5F5F"/>
            </a:solidFill>
            <a:prstDash val="solid"/>
            <a:round/>
            <a:headEnd type="none" w="med" len="med"/>
            <a:tailEnd type="triangle" w="med" len="med"/>
          </a:ln>
          <a:effectLst/>
        </p:spPr>
      </p:cxnSp>
      <p:cxnSp>
        <p:nvCxnSpPr>
          <p:cNvPr id="60" name="Straight Arrow Connector 59"/>
          <p:cNvCxnSpPr>
            <a:stCxn id="79" idx="3"/>
            <a:endCxn id="80" idx="2"/>
          </p:cNvCxnSpPr>
          <p:nvPr/>
        </p:nvCxnSpPr>
        <p:spPr bwMode="auto">
          <a:xfrm>
            <a:off x="9720561" y="2822866"/>
            <a:ext cx="266295" cy="3161"/>
          </a:xfrm>
          <a:prstGeom prst="straightConnector1">
            <a:avLst/>
          </a:prstGeom>
          <a:solidFill>
            <a:schemeClr val="accent1"/>
          </a:solidFill>
          <a:ln w="38100" cap="flat" cmpd="sng" algn="ctr">
            <a:solidFill>
              <a:srgbClr val="5F5F5F"/>
            </a:solidFill>
            <a:prstDash val="solid"/>
            <a:round/>
            <a:headEnd type="none" w="med" len="med"/>
            <a:tailEnd type="triangle" w="med" len="med"/>
          </a:ln>
          <a:effectLst/>
        </p:spPr>
      </p:cxnSp>
      <p:sp>
        <p:nvSpPr>
          <p:cNvPr id="63" name="TextBox 62"/>
          <p:cNvSpPr txBox="1"/>
          <p:nvPr/>
        </p:nvSpPr>
        <p:spPr>
          <a:xfrm>
            <a:off x="708473" y="757448"/>
            <a:ext cx="8045002" cy="646331"/>
          </a:xfrm>
          <a:prstGeom prst="rect">
            <a:avLst/>
          </a:prstGeom>
          <a:noFill/>
        </p:spPr>
        <p:txBody>
          <a:bodyPr wrap="square" rtlCol="0">
            <a:spAutoFit/>
          </a:bodyPr>
          <a:lstStyle/>
          <a:p>
            <a:r>
              <a:rPr lang="en-US" i="1" dirty="0">
                <a:solidFill>
                  <a:schemeClr val="tx2"/>
                </a:solidFill>
              </a:rPr>
              <a:t>Understand the PTW development process and its iterative relationship with the minimally compliant solution and price strategies</a:t>
            </a:r>
          </a:p>
        </p:txBody>
      </p:sp>
      <p:sp>
        <p:nvSpPr>
          <p:cNvPr id="5" name="Rectangle 4">
            <a:extLst>
              <a:ext uri="{FF2B5EF4-FFF2-40B4-BE49-F238E27FC236}">
                <a16:creationId xmlns:a16="http://schemas.microsoft.com/office/drawing/2014/main" id="{AAC3B1B3-2C8C-480B-B166-1E4A7006CC38}"/>
              </a:ext>
            </a:extLst>
          </p:cNvPr>
          <p:cNvSpPr/>
          <p:nvPr/>
        </p:nvSpPr>
        <p:spPr>
          <a:xfrm>
            <a:off x="4650018" y="6325789"/>
            <a:ext cx="4578568" cy="415498"/>
          </a:xfrm>
          <a:prstGeom prst="rect">
            <a:avLst/>
          </a:prstGeom>
        </p:spPr>
        <p:txBody>
          <a:bodyPr wrap="square">
            <a:spAutoFit/>
          </a:bodyPr>
          <a:lstStyle/>
          <a:p>
            <a:pPr>
              <a:spcBef>
                <a:spcPct val="50000"/>
              </a:spcBef>
              <a:defRPr/>
            </a:pPr>
            <a:r>
              <a:rPr lang="en-US" sz="1050" b="1" kern="0" dirty="0">
                <a:solidFill>
                  <a:schemeClr val="accent6"/>
                </a:solidFill>
              </a:rPr>
              <a:t>*Don’t forget to consider: Return on Investment, new business investments, warranty for products, learning curves, management reserve, etc.</a:t>
            </a:r>
          </a:p>
        </p:txBody>
      </p:sp>
      <p:sp>
        <p:nvSpPr>
          <p:cNvPr id="2" name="TextBox 1">
            <a:extLst>
              <a:ext uri="{FF2B5EF4-FFF2-40B4-BE49-F238E27FC236}">
                <a16:creationId xmlns:a16="http://schemas.microsoft.com/office/drawing/2014/main" id="{8EF92E67-F23A-44B8-8044-D6E269D080AF}"/>
              </a:ext>
            </a:extLst>
          </p:cNvPr>
          <p:cNvSpPr txBox="1"/>
          <p:nvPr/>
        </p:nvSpPr>
        <p:spPr>
          <a:xfrm>
            <a:off x="2598936" y="1602056"/>
            <a:ext cx="774869" cy="369332"/>
          </a:xfrm>
          <a:prstGeom prst="rect">
            <a:avLst/>
          </a:prstGeom>
          <a:noFill/>
        </p:spPr>
        <p:txBody>
          <a:bodyPr wrap="square" rtlCol="0">
            <a:spAutoFit/>
          </a:bodyPr>
          <a:lstStyle/>
          <a:p>
            <a:r>
              <a:rPr lang="en-US" dirty="0"/>
              <a:t>1</a:t>
            </a:r>
          </a:p>
        </p:txBody>
      </p:sp>
      <p:sp>
        <p:nvSpPr>
          <p:cNvPr id="6" name="TextBox 5">
            <a:extLst>
              <a:ext uri="{FF2B5EF4-FFF2-40B4-BE49-F238E27FC236}">
                <a16:creationId xmlns:a16="http://schemas.microsoft.com/office/drawing/2014/main" id="{F8319870-5C91-4C63-A978-8BCE9E50EB68}"/>
              </a:ext>
            </a:extLst>
          </p:cNvPr>
          <p:cNvSpPr txBox="1"/>
          <p:nvPr/>
        </p:nvSpPr>
        <p:spPr>
          <a:xfrm>
            <a:off x="3699204" y="1956263"/>
            <a:ext cx="774869" cy="369332"/>
          </a:xfrm>
          <a:prstGeom prst="rect">
            <a:avLst/>
          </a:prstGeom>
          <a:noFill/>
        </p:spPr>
        <p:txBody>
          <a:bodyPr wrap="square" rtlCol="0">
            <a:spAutoFit/>
          </a:bodyPr>
          <a:lstStyle/>
          <a:p>
            <a:r>
              <a:rPr lang="en-US" dirty="0"/>
              <a:t>2</a:t>
            </a:r>
          </a:p>
        </p:txBody>
      </p:sp>
      <p:sp>
        <p:nvSpPr>
          <p:cNvPr id="8" name="TextBox 7">
            <a:extLst>
              <a:ext uri="{FF2B5EF4-FFF2-40B4-BE49-F238E27FC236}">
                <a16:creationId xmlns:a16="http://schemas.microsoft.com/office/drawing/2014/main" id="{814DCE20-1E46-4BE1-B722-CBD6F131D9D5}"/>
              </a:ext>
            </a:extLst>
          </p:cNvPr>
          <p:cNvSpPr txBox="1"/>
          <p:nvPr/>
        </p:nvSpPr>
        <p:spPr>
          <a:xfrm>
            <a:off x="4980003" y="2076809"/>
            <a:ext cx="774869" cy="369332"/>
          </a:xfrm>
          <a:prstGeom prst="rect">
            <a:avLst/>
          </a:prstGeom>
          <a:noFill/>
        </p:spPr>
        <p:txBody>
          <a:bodyPr wrap="square" rtlCol="0">
            <a:spAutoFit/>
          </a:bodyPr>
          <a:lstStyle/>
          <a:p>
            <a:r>
              <a:rPr lang="en-US" dirty="0"/>
              <a:t>3</a:t>
            </a:r>
          </a:p>
        </p:txBody>
      </p:sp>
      <p:sp>
        <p:nvSpPr>
          <p:cNvPr id="9" name="TextBox 8">
            <a:extLst>
              <a:ext uri="{FF2B5EF4-FFF2-40B4-BE49-F238E27FC236}">
                <a16:creationId xmlns:a16="http://schemas.microsoft.com/office/drawing/2014/main" id="{C48C93D5-C3A1-420D-AF35-8F224F447F2B}"/>
              </a:ext>
            </a:extLst>
          </p:cNvPr>
          <p:cNvSpPr txBox="1"/>
          <p:nvPr/>
        </p:nvSpPr>
        <p:spPr>
          <a:xfrm>
            <a:off x="6374742" y="2171102"/>
            <a:ext cx="774869" cy="369332"/>
          </a:xfrm>
          <a:prstGeom prst="rect">
            <a:avLst/>
          </a:prstGeom>
          <a:noFill/>
        </p:spPr>
        <p:txBody>
          <a:bodyPr wrap="square" rtlCol="0">
            <a:spAutoFit/>
          </a:bodyPr>
          <a:lstStyle/>
          <a:p>
            <a:r>
              <a:rPr lang="en-US" dirty="0"/>
              <a:t>4</a:t>
            </a:r>
          </a:p>
        </p:txBody>
      </p:sp>
      <p:sp>
        <p:nvSpPr>
          <p:cNvPr id="10" name="TextBox 9">
            <a:extLst>
              <a:ext uri="{FF2B5EF4-FFF2-40B4-BE49-F238E27FC236}">
                <a16:creationId xmlns:a16="http://schemas.microsoft.com/office/drawing/2014/main" id="{1C9F3381-5063-4695-8152-ED2D66077702}"/>
              </a:ext>
            </a:extLst>
          </p:cNvPr>
          <p:cNvSpPr txBox="1"/>
          <p:nvPr/>
        </p:nvSpPr>
        <p:spPr>
          <a:xfrm>
            <a:off x="8556999" y="2020857"/>
            <a:ext cx="1329036" cy="369332"/>
          </a:xfrm>
          <a:prstGeom prst="rect">
            <a:avLst/>
          </a:prstGeom>
          <a:noFill/>
        </p:spPr>
        <p:txBody>
          <a:bodyPr wrap="square" rtlCol="0">
            <a:spAutoFit/>
          </a:bodyPr>
          <a:lstStyle/>
          <a:p>
            <a:r>
              <a:rPr lang="en-US" dirty="0"/>
              <a:t>Home Team</a:t>
            </a:r>
          </a:p>
        </p:txBody>
      </p:sp>
      <p:sp>
        <p:nvSpPr>
          <p:cNvPr id="11" name="TextBox 10">
            <a:extLst>
              <a:ext uri="{FF2B5EF4-FFF2-40B4-BE49-F238E27FC236}">
                <a16:creationId xmlns:a16="http://schemas.microsoft.com/office/drawing/2014/main" id="{5F19A929-327D-4824-9CC4-8466ED63ABBF}"/>
              </a:ext>
            </a:extLst>
          </p:cNvPr>
          <p:cNvSpPr txBox="1"/>
          <p:nvPr/>
        </p:nvSpPr>
        <p:spPr>
          <a:xfrm>
            <a:off x="7949672" y="2254616"/>
            <a:ext cx="774869" cy="369332"/>
          </a:xfrm>
          <a:prstGeom prst="rect">
            <a:avLst/>
          </a:prstGeom>
          <a:noFill/>
        </p:spPr>
        <p:txBody>
          <a:bodyPr wrap="square" rtlCol="0">
            <a:spAutoFit/>
          </a:bodyPr>
          <a:lstStyle/>
          <a:p>
            <a:r>
              <a:rPr lang="en-US" dirty="0"/>
              <a:t>5</a:t>
            </a:r>
          </a:p>
        </p:txBody>
      </p:sp>
      <p:sp>
        <p:nvSpPr>
          <p:cNvPr id="17" name="TextBox 16">
            <a:extLst>
              <a:ext uri="{FF2B5EF4-FFF2-40B4-BE49-F238E27FC236}">
                <a16:creationId xmlns:a16="http://schemas.microsoft.com/office/drawing/2014/main" id="{78EFBB20-3B05-A528-CA57-5FE305707F69}"/>
              </a:ext>
            </a:extLst>
          </p:cNvPr>
          <p:cNvSpPr txBox="1"/>
          <p:nvPr/>
        </p:nvSpPr>
        <p:spPr>
          <a:xfrm>
            <a:off x="8999637" y="1801770"/>
            <a:ext cx="774869" cy="369332"/>
          </a:xfrm>
          <a:prstGeom prst="rect">
            <a:avLst/>
          </a:prstGeom>
          <a:noFill/>
        </p:spPr>
        <p:txBody>
          <a:bodyPr wrap="square" rtlCol="0">
            <a:spAutoFit/>
          </a:bodyPr>
          <a:lstStyle/>
          <a:p>
            <a:r>
              <a:rPr lang="en-US" dirty="0"/>
              <a:t>6</a:t>
            </a:r>
          </a:p>
        </p:txBody>
      </p:sp>
    </p:spTree>
    <p:extLst>
      <p:ext uri="{BB962C8B-B14F-4D97-AF65-F5344CB8AC3E}">
        <p14:creationId xmlns:p14="http://schemas.microsoft.com/office/powerpoint/2010/main" val="124487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1000"/>
                                        <p:tgtEl>
                                          <p:spTgt spid="86"/>
                                        </p:tgtEl>
                                      </p:cBhvr>
                                    </p:animEffect>
                                    <p:anim calcmode="lin" valueType="num">
                                      <p:cBhvr>
                                        <p:cTn id="13" dur="1000" fill="hold"/>
                                        <p:tgtEl>
                                          <p:spTgt spid="86"/>
                                        </p:tgtEl>
                                        <p:attrNameLst>
                                          <p:attrName>ppt_x</p:attrName>
                                        </p:attrNameLst>
                                      </p:cBhvr>
                                      <p:tavLst>
                                        <p:tav tm="0">
                                          <p:val>
                                            <p:strVal val="#ppt_x"/>
                                          </p:val>
                                        </p:tav>
                                        <p:tav tm="100000">
                                          <p:val>
                                            <p:strVal val="#ppt_x"/>
                                          </p:val>
                                        </p:tav>
                                      </p:tavLst>
                                    </p:anim>
                                    <p:anim calcmode="lin" valueType="num">
                                      <p:cBhvr>
                                        <p:cTn id="14" dur="1000" fill="hold"/>
                                        <p:tgtEl>
                                          <p:spTgt spid="8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2"/>
                                        </p:tgtEl>
                                        <p:attrNameLst>
                                          <p:attrName>style.visibility</p:attrName>
                                        </p:attrNameLst>
                                      </p:cBhvr>
                                      <p:to>
                                        <p:strVal val="visible"/>
                                      </p:to>
                                    </p:set>
                                    <p:animEffect transition="in" filter="fade">
                                      <p:cBhvr>
                                        <p:cTn id="29" dur="1000"/>
                                        <p:tgtEl>
                                          <p:spTgt spid="92"/>
                                        </p:tgtEl>
                                      </p:cBhvr>
                                    </p:animEffect>
                                    <p:anim calcmode="lin" valueType="num">
                                      <p:cBhvr>
                                        <p:cTn id="30" dur="1000" fill="hold"/>
                                        <p:tgtEl>
                                          <p:spTgt spid="92"/>
                                        </p:tgtEl>
                                        <p:attrNameLst>
                                          <p:attrName>ppt_x</p:attrName>
                                        </p:attrNameLst>
                                      </p:cBhvr>
                                      <p:tavLst>
                                        <p:tav tm="0">
                                          <p:val>
                                            <p:strVal val="#ppt_x"/>
                                          </p:val>
                                        </p:tav>
                                        <p:tav tm="100000">
                                          <p:val>
                                            <p:strVal val="#ppt_x"/>
                                          </p:val>
                                        </p:tav>
                                      </p:tavLst>
                                    </p:anim>
                                    <p:anim calcmode="lin" valueType="num">
                                      <p:cBhvr>
                                        <p:cTn id="31" dur="1000" fill="hold"/>
                                        <p:tgtEl>
                                          <p:spTgt spid="9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1"/>
                                        </p:tgtEl>
                                        <p:attrNameLst>
                                          <p:attrName>style.visibility</p:attrName>
                                        </p:attrNameLst>
                                      </p:cBhvr>
                                      <p:to>
                                        <p:strVal val="visible"/>
                                      </p:to>
                                    </p:set>
                                    <p:animEffect transition="in" filter="fade">
                                      <p:cBhvr>
                                        <p:cTn id="34" dur="1000"/>
                                        <p:tgtEl>
                                          <p:spTgt spid="91"/>
                                        </p:tgtEl>
                                      </p:cBhvr>
                                    </p:animEffect>
                                    <p:anim calcmode="lin" valueType="num">
                                      <p:cBhvr>
                                        <p:cTn id="35" dur="1000" fill="hold"/>
                                        <p:tgtEl>
                                          <p:spTgt spid="91"/>
                                        </p:tgtEl>
                                        <p:attrNameLst>
                                          <p:attrName>ppt_x</p:attrName>
                                        </p:attrNameLst>
                                      </p:cBhvr>
                                      <p:tavLst>
                                        <p:tav tm="0">
                                          <p:val>
                                            <p:strVal val="#ppt_x"/>
                                          </p:val>
                                        </p:tav>
                                        <p:tav tm="100000">
                                          <p:val>
                                            <p:strVal val="#ppt_x"/>
                                          </p:val>
                                        </p:tav>
                                      </p:tavLst>
                                    </p:anim>
                                    <p:anim calcmode="lin" valueType="num">
                                      <p:cBhvr>
                                        <p:cTn id="36" dur="1000" fill="hold"/>
                                        <p:tgtEl>
                                          <p:spTgt spid="9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1000"/>
                                        <p:tgtEl>
                                          <p:spTgt spid="40"/>
                                        </p:tgtEl>
                                      </p:cBhvr>
                                    </p:animEffect>
                                    <p:anim calcmode="lin" valueType="num">
                                      <p:cBhvr>
                                        <p:cTn id="45" dur="1000" fill="hold"/>
                                        <p:tgtEl>
                                          <p:spTgt spid="40"/>
                                        </p:tgtEl>
                                        <p:attrNameLst>
                                          <p:attrName>ppt_x</p:attrName>
                                        </p:attrNameLst>
                                      </p:cBhvr>
                                      <p:tavLst>
                                        <p:tav tm="0">
                                          <p:val>
                                            <p:strVal val="#ppt_x"/>
                                          </p:val>
                                        </p:tav>
                                        <p:tav tm="100000">
                                          <p:val>
                                            <p:strVal val="#ppt_x"/>
                                          </p:val>
                                        </p:tav>
                                      </p:tavLst>
                                    </p:anim>
                                    <p:anim calcmode="lin" valueType="num">
                                      <p:cBhvr>
                                        <p:cTn id="4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5"/>
                                        </p:tgtEl>
                                        <p:attrNameLst>
                                          <p:attrName>style.visibility</p:attrName>
                                        </p:attrNameLst>
                                      </p:cBhvr>
                                      <p:to>
                                        <p:strVal val="visible"/>
                                      </p:to>
                                    </p:set>
                                    <p:animEffect transition="in" filter="fade">
                                      <p:cBhvr>
                                        <p:cTn id="51" dur="1000"/>
                                        <p:tgtEl>
                                          <p:spTgt spid="95"/>
                                        </p:tgtEl>
                                      </p:cBhvr>
                                    </p:animEffect>
                                    <p:anim calcmode="lin" valueType="num">
                                      <p:cBhvr>
                                        <p:cTn id="52" dur="1000" fill="hold"/>
                                        <p:tgtEl>
                                          <p:spTgt spid="95"/>
                                        </p:tgtEl>
                                        <p:attrNameLst>
                                          <p:attrName>ppt_x</p:attrName>
                                        </p:attrNameLst>
                                      </p:cBhvr>
                                      <p:tavLst>
                                        <p:tav tm="0">
                                          <p:val>
                                            <p:strVal val="#ppt_x"/>
                                          </p:val>
                                        </p:tav>
                                        <p:tav tm="100000">
                                          <p:val>
                                            <p:strVal val="#ppt_x"/>
                                          </p:val>
                                        </p:tav>
                                      </p:tavLst>
                                    </p:anim>
                                    <p:anim calcmode="lin" valueType="num">
                                      <p:cBhvr>
                                        <p:cTn id="53" dur="1000" fill="hold"/>
                                        <p:tgtEl>
                                          <p:spTgt spid="95"/>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fade">
                                      <p:cBhvr>
                                        <p:cTn id="61" dur="1000"/>
                                        <p:tgtEl>
                                          <p:spTgt spid="76"/>
                                        </p:tgtEl>
                                      </p:cBhvr>
                                    </p:animEffect>
                                    <p:anim calcmode="lin" valueType="num">
                                      <p:cBhvr>
                                        <p:cTn id="62" dur="1000" fill="hold"/>
                                        <p:tgtEl>
                                          <p:spTgt spid="76"/>
                                        </p:tgtEl>
                                        <p:attrNameLst>
                                          <p:attrName>ppt_x</p:attrName>
                                        </p:attrNameLst>
                                      </p:cBhvr>
                                      <p:tavLst>
                                        <p:tav tm="0">
                                          <p:val>
                                            <p:strVal val="#ppt_x"/>
                                          </p:val>
                                        </p:tav>
                                        <p:tav tm="100000">
                                          <p:val>
                                            <p:strVal val="#ppt_x"/>
                                          </p:val>
                                        </p:tav>
                                      </p:tavLst>
                                    </p:anim>
                                    <p:anim calcmode="lin" valueType="num">
                                      <p:cBhvr>
                                        <p:cTn id="63" dur="1000" fill="hold"/>
                                        <p:tgtEl>
                                          <p:spTgt spid="7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1000"/>
                                        <p:tgtEl>
                                          <p:spTgt spid="46"/>
                                        </p:tgtEl>
                                      </p:cBhvr>
                                    </p:animEffect>
                                    <p:anim calcmode="lin" valueType="num">
                                      <p:cBhvr>
                                        <p:cTn id="72" dur="1000" fill="hold"/>
                                        <p:tgtEl>
                                          <p:spTgt spid="46"/>
                                        </p:tgtEl>
                                        <p:attrNameLst>
                                          <p:attrName>ppt_x</p:attrName>
                                        </p:attrNameLst>
                                      </p:cBhvr>
                                      <p:tavLst>
                                        <p:tav tm="0">
                                          <p:val>
                                            <p:strVal val="#ppt_x"/>
                                          </p:val>
                                        </p:tav>
                                        <p:tav tm="100000">
                                          <p:val>
                                            <p:strVal val="#ppt_x"/>
                                          </p:val>
                                        </p:tav>
                                      </p:tavLst>
                                    </p:anim>
                                    <p:anim calcmode="lin" valueType="num">
                                      <p:cBhvr>
                                        <p:cTn id="7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89"/>
                                        </p:tgtEl>
                                        <p:attrNameLst>
                                          <p:attrName>style.visibility</p:attrName>
                                        </p:attrNameLst>
                                      </p:cBhvr>
                                      <p:to>
                                        <p:strVal val="visible"/>
                                      </p:to>
                                    </p:set>
                                    <p:animEffect transition="in" filter="fade">
                                      <p:cBhvr>
                                        <p:cTn id="78" dur="1000"/>
                                        <p:tgtEl>
                                          <p:spTgt spid="89"/>
                                        </p:tgtEl>
                                      </p:cBhvr>
                                    </p:animEffect>
                                    <p:anim calcmode="lin" valueType="num">
                                      <p:cBhvr>
                                        <p:cTn id="79" dur="1000" fill="hold"/>
                                        <p:tgtEl>
                                          <p:spTgt spid="89"/>
                                        </p:tgtEl>
                                        <p:attrNameLst>
                                          <p:attrName>ppt_x</p:attrName>
                                        </p:attrNameLst>
                                      </p:cBhvr>
                                      <p:tavLst>
                                        <p:tav tm="0">
                                          <p:val>
                                            <p:strVal val="#ppt_x"/>
                                          </p:val>
                                        </p:tav>
                                        <p:tav tm="100000">
                                          <p:val>
                                            <p:strVal val="#ppt_x"/>
                                          </p:val>
                                        </p:tav>
                                      </p:tavLst>
                                    </p:anim>
                                    <p:anim calcmode="lin" valueType="num">
                                      <p:cBhvr>
                                        <p:cTn id="80" dur="1000" fill="hold"/>
                                        <p:tgtEl>
                                          <p:spTgt spid="89"/>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fade">
                                      <p:cBhvr>
                                        <p:cTn id="83" dur="1000"/>
                                        <p:tgtEl>
                                          <p:spTgt spid="9"/>
                                        </p:tgtEl>
                                      </p:cBhvr>
                                    </p:animEffect>
                                    <p:anim calcmode="lin" valueType="num">
                                      <p:cBhvr>
                                        <p:cTn id="84" dur="1000" fill="hold"/>
                                        <p:tgtEl>
                                          <p:spTgt spid="9"/>
                                        </p:tgtEl>
                                        <p:attrNameLst>
                                          <p:attrName>ppt_x</p:attrName>
                                        </p:attrNameLst>
                                      </p:cBhvr>
                                      <p:tavLst>
                                        <p:tav tm="0">
                                          <p:val>
                                            <p:strVal val="#ppt_x"/>
                                          </p:val>
                                        </p:tav>
                                        <p:tav tm="100000">
                                          <p:val>
                                            <p:strVal val="#ppt_x"/>
                                          </p:val>
                                        </p:tav>
                                      </p:tavLst>
                                    </p:anim>
                                    <p:anim calcmode="lin" valueType="num">
                                      <p:cBhvr>
                                        <p:cTn id="85" dur="1000" fill="hold"/>
                                        <p:tgtEl>
                                          <p:spTgt spid="9"/>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78"/>
                                        </p:tgtEl>
                                        <p:attrNameLst>
                                          <p:attrName>style.visibility</p:attrName>
                                        </p:attrNameLst>
                                      </p:cBhvr>
                                      <p:to>
                                        <p:strVal val="visible"/>
                                      </p:to>
                                    </p:set>
                                    <p:animEffect transition="in" filter="fade">
                                      <p:cBhvr>
                                        <p:cTn id="88" dur="1000"/>
                                        <p:tgtEl>
                                          <p:spTgt spid="78"/>
                                        </p:tgtEl>
                                      </p:cBhvr>
                                    </p:animEffect>
                                    <p:anim calcmode="lin" valueType="num">
                                      <p:cBhvr>
                                        <p:cTn id="89" dur="1000" fill="hold"/>
                                        <p:tgtEl>
                                          <p:spTgt spid="78"/>
                                        </p:tgtEl>
                                        <p:attrNameLst>
                                          <p:attrName>ppt_x</p:attrName>
                                        </p:attrNameLst>
                                      </p:cBhvr>
                                      <p:tavLst>
                                        <p:tav tm="0">
                                          <p:val>
                                            <p:strVal val="#ppt_x"/>
                                          </p:val>
                                        </p:tav>
                                        <p:tav tm="100000">
                                          <p:val>
                                            <p:strVal val="#ppt_x"/>
                                          </p:val>
                                        </p:tav>
                                      </p:tavLst>
                                    </p:anim>
                                    <p:anim calcmode="lin" valueType="num">
                                      <p:cBhvr>
                                        <p:cTn id="90" dur="1000" fill="hold"/>
                                        <p:tgtEl>
                                          <p:spTgt spid="78"/>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87"/>
                                        </p:tgtEl>
                                        <p:attrNameLst>
                                          <p:attrName>style.visibility</p:attrName>
                                        </p:attrNameLst>
                                      </p:cBhvr>
                                      <p:to>
                                        <p:strVal val="visible"/>
                                      </p:to>
                                    </p:set>
                                    <p:animEffect transition="in" filter="fade">
                                      <p:cBhvr>
                                        <p:cTn id="93" dur="1000"/>
                                        <p:tgtEl>
                                          <p:spTgt spid="87"/>
                                        </p:tgtEl>
                                      </p:cBhvr>
                                    </p:animEffect>
                                    <p:anim calcmode="lin" valueType="num">
                                      <p:cBhvr>
                                        <p:cTn id="94" dur="1000" fill="hold"/>
                                        <p:tgtEl>
                                          <p:spTgt spid="87"/>
                                        </p:tgtEl>
                                        <p:attrNameLst>
                                          <p:attrName>ppt_x</p:attrName>
                                        </p:attrNameLst>
                                      </p:cBhvr>
                                      <p:tavLst>
                                        <p:tav tm="0">
                                          <p:val>
                                            <p:strVal val="#ppt_x"/>
                                          </p:val>
                                        </p:tav>
                                        <p:tav tm="100000">
                                          <p:val>
                                            <p:strVal val="#ppt_x"/>
                                          </p:val>
                                        </p:tav>
                                      </p:tavLst>
                                    </p:anim>
                                    <p:anim calcmode="lin" valueType="num">
                                      <p:cBhvr>
                                        <p:cTn id="95" dur="1000" fill="hold"/>
                                        <p:tgtEl>
                                          <p:spTgt spid="87"/>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fade">
                                      <p:cBhvr>
                                        <p:cTn id="98" dur="1000"/>
                                        <p:tgtEl>
                                          <p:spTgt spid="53"/>
                                        </p:tgtEl>
                                      </p:cBhvr>
                                    </p:animEffect>
                                    <p:anim calcmode="lin" valueType="num">
                                      <p:cBhvr>
                                        <p:cTn id="99" dur="1000" fill="hold"/>
                                        <p:tgtEl>
                                          <p:spTgt spid="53"/>
                                        </p:tgtEl>
                                        <p:attrNameLst>
                                          <p:attrName>ppt_x</p:attrName>
                                        </p:attrNameLst>
                                      </p:cBhvr>
                                      <p:tavLst>
                                        <p:tav tm="0">
                                          <p:val>
                                            <p:strVal val="#ppt_x"/>
                                          </p:val>
                                        </p:tav>
                                        <p:tav tm="100000">
                                          <p:val>
                                            <p:strVal val="#ppt_x"/>
                                          </p:val>
                                        </p:tav>
                                      </p:tavLst>
                                    </p:anim>
                                    <p:anim calcmode="lin" valueType="num">
                                      <p:cBhvr>
                                        <p:cTn id="100"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77"/>
                                        </p:tgtEl>
                                        <p:attrNameLst>
                                          <p:attrName>style.visibility</p:attrName>
                                        </p:attrNameLst>
                                      </p:cBhvr>
                                      <p:to>
                                        <p:strVal val="visible"/>
                                      </p:to>
                                    </p:set>
                                    <p:animEffect transition="in" filter="fade">
                                      <p:cBhvr>
                                        <p:cTn id="105" dur="1000"/>
                                        <p:tgtEl>
                                          <p:spTgt spid="77"/>
                                        </p:tgtEl>
                                      </p:cBhvr>
                                    </p:animEffect>
                                    <p:anim calcmode="lin" valueType="num">
                                      <p:cBhvr>
                                        <p:cTn id="106" dur="1000" fill="hold"/>
                                        <p:tgtEl>
                                          <p:spTgt spid="77"/>
                                        </p:tgtEl>
                                        <p:attrNameLst>
                                          <p:attrName>ppt_x</p:attrName>
                                        </p:attrNameLst>
                                      </p:cBhvr>
                                      <p:tavLst>
                                        <p:tav tm="0">
                                          <p:val>
                                            <p:strVal val="#ppt_x"/>
                                          </p:val>
                                        </p:tav>
                                        <p:tav tm="100000">
                                          <p:val>
                                            <p:strVal val="#ppt_x"/>
                                          </p:val>
                                        </p:tav>
                                      </p:tavLst>
                                    </p:anim>
                                    <p:anim calcmode="lin" valueType="num">
                                      <p:cBhvr>
                                        <p:cTn id="107" dur="1000" fill="hold"/>
                                        <p:tgtEl>
                                          <p:spTgt spid="77"/>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96"/>
                                        </p:tgtEl>
                                        <p:attrNameLst>
                                          <p:attrName>style.visibility</p:attrName>
                                        </p:attrNameLst>
                                      </p:cBhvr>
                                      <p:to>
                                        <p:strVal val="visible"/>
                                      </p:to>
                                    </p:set>
                                    <p:animEffect transition="in" filter="fade">
                                      <p:cBhvr>
                                        <p:cTn id="110" dur="1000"/>
                                        <p:tgtEl>
                                          <p:spTgt spid="96"/>
                                        </p:tgtEl>
                                      </p:cBhvr>
                                    </p:animEffect>
                                    <p:anim calcmode="lin" valueType="num">
                                      <p:cBhvr>
                                        <p:cTn id="111" dur="1000" fill="hold"/>
                                        <p:tgtEl>
                                          <p:spTgt spid="96"/>
                                        </p:tgtEl>
                                        <p:attrNameLst>
                                          <p:attrName>ppt_x</p:attrName>
                                        </p:attrNameLst>
                                      </p:cBhvr>
                                      <p:tavLst>
                                        <p:tav tm="0">
                                          <p:val>
                                            <p:strVal val="#ppt_x"/>
                                          </p:val>
                                        </p:tav>
                                        <p:tav tm="100000">
                                          <p:val>
                                            <p:strVal val="#ppt_x"/>
                                          </p:val>
                                        </p:tav>
                                      </p:tavLst>
                                    </p:anim>
                                    <p:anim calcmode="lin" valueType="num">
                                      <p:cBhvr>
                                        <p:cTn id="112" dur="1000" fill="hold"/>
                                        <p:tgtEl>
                                          <p:spTgt spid="96"/>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fade">
                                      <p:cBhvr>
                                        <p:cTn id="115" dur="1000"/>
                                        <p:tgtEl>
                                          <p:spTgt spid="11"/>
                                        </p:tgtEl>
                                      </p:cBhvr>
                                    </p:animEffect>
                                    <p:anim calcmode="lin" valueType="num">
                                      <p:cBhvr>
                                        <p:cTn id="116" dur="1000" fill="hold"/>
                                        <p:tgtEl>
                                          <p:spTgt spid="11"/>
                                        </p:tgtEl>
                                        <p:attrNameLst>
                                          <p:attrName>ppt_x</p:attrName>
                                        </p:attrNameLst>
                                      </p:cBhvr>
                                      <p:tavLst>
                                        <p:tav tm="0">
                                          <p:val>
                                            <p:strVal val="#ppt_x"/>
                                          </p:val>
                                        </p:tav>
                                        <p:tav tm="100000">
                                          <p:val>
                                            <p:strVal val="#ppt_x"/>
                                          </p:val>
                                        </p:tav>
                                      </p:tavLst>
                                    </p:anim>
                                    <p:anim calcmode="lin" valueType="num">
                                      <p:cBhvr>
                                        <p:cTn id="117" dur="1000" fill="hold"/>
                                        <p:tgtEl>
                                          <p:spTgt spid="11"/>
                                        </p:tgtEl>
                                        <p:attrNameLst>
                                          <p:attrName>ppt_y</p:attrName>
                                        </p:attrNameLst>
                                      </p:cBhvr>
                                      <p:tavLst>
                                        <p:tav tm="0">
                                          <p:val>
                                            <p:strVal val="#ppt_y+.1"/>
                                          </p:val>
                                        </p:tav>
                                        <p:tav tm="100000">
                                          <p:val>
                                            <p:strVal val="#ppt_y"/>
                                          </p:val>
                                        </p:tav>
                                      </p:tavLst>
                                    </p:anim>
                                  </p:childTnLst>
                                </p:cTn>
                              </p:par>
                              <p:par>
                                <p:cTn id="118" presetID="42" presetClass="entr" presetSubtype="0" fill="hold" nodeType="with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fade">
                                      <p:cBhvr>
                                        <p:cTn id="120" dur="1000"/>
                                        <p:tgtEl>
                                          <p:spTgt spid="4"/>
                                        </p:tgtEl>
                                      </p:cBhvr>
                                    </p:animEffect>
                                    <p:anim calcmode="lin" valueType="num">
                                      <p:cBhvr>
                                        <p:cTn id="121" dur="1000" fill="hold"/>
                                        <p:tgtEl>
                                          <p:spTgt spid="4"/>
                                        </p:tgtEl>
                                        <p:attrNameLst>
                                          <p:attrName>ppt_x</p:attrName>
                                        </p:attrNameLst>
                                      </p:cBhvr>
                                      <p:tavLst>
                                        <p:tav tm="0">
                                          <p:val>
                                            <p:strVal val="#ppt_x"/>
                                          </p:val>
                                        </p:tav>
                                        <p:tav tm="100000">
                                          <p:val>
                                            <p:strVal val="#ppt_x"/>
                                          </p:val>
                                        </p:tav>
                                      </p:tavLst>
                                    </p:anim>
                                    <p:anim calcmode="lin" valueType="num">
                                      <p:cBhvr>
                                        <p:cTn id="122" dur="1000" fill="hold"/>
                                        <p:tgtEl>
                                          <p:spTgt spid="4"/>
                                        </p:tgtEl>
                                        <p:attrNameLst>
                                          <p:attrName>ppt_y</p:attrName>
                                        </p:attrNameLst>
                                      </p:cBhvr>
                                      <p:tavLst>
                                        <p:tav tm="0">
                                          <p:val>
                                            <p:strVal val="#ppt_y+.1"/>
                                          </p:val>
                                        </p:tav>
                                        <p:tav tm="100000">
                                          <p:val>
                                            <p:strVal val="#ppt_y"/>
                                          </p:val>
                                        </p:tav>
                                      </p:tavLst>
                                    </p:anim>
                                  </p:childTnLst>
                                </p:cTn>
                              </p:par>
                              <p:par>
                                <p:cTn id="123" presetID="42" presetClass="entr" presetSubtype="0" fill="hold" nodeType="withEffect">
                                  <p:stCondLst>
                                    <p:cond delay="0"/>
                                  </p:stCondLst>
                                  <p:childTnLst>
                                    <p:set>
                                      <p:cBhvr>
                                        <p:cTn id="124" dur="1" fill="hold">
                                          <p:stCondLst>
                                            <p:cond delay="0"/>
                                          </p:stCondLst>
                                        </p:cTn>
                                        <p:tgtEl>
                                          <p:spTgt spid="7"/>
                                        </p:tgtEl>
                                        <p:attrNameLst>
                                          <p:attrName>style.visibility</p:attrName>
                                        </p:attrNameLst>
                                      </p:cBhvr>
                                      <p:to>
                                        <p:strVal val="visible"/>
                                      </p:to>
                                    </p:set>
                                    <p:animEffect transition="in" filter="fade">
                                      <p:cBhvr>
                                        <p:cTn id="125" dur="1000"/>
                                        <p:tgtEl>
                                          <p:spTgt spid="7"/>
                                        </p:tgtEl>
                                      </p:cBhvr>
                                    </p:animEffect>
                                    <p:anim calcmode="lin" valueType="num">
                                      <p:cBhvr>
                                        <p:cTn id="126" dur="1000" fill="hold"/>
                                        <p:tgtEl>
                                          <p:spTgt spid="7"/>
                                        </p:tgtEl>
                                        <p:attrNameLst>
                                          <p:attrName>ppt_x</p:attrName>
                                        </p:attrNameLst>
                                      </p:cBhvr>
                                      <p:tavLst>
                                        <p:tav tm="0">
                                          <p:val>
                                            <p:strVal val="#ppt_x"/>
                                          </p:val>
                                        </p:tav>
                                        <p:tav tm="100000">
                                          <p:val>
                                            <p:strVal val="#ppt_x"/>
                                          </p:val>
                                        </p:tav>
                                      </p:tavLst>
                                    </p:anim>
                                    <p:anim calcmode="lin" valueType="num">
                                      <p:cBhvr>
                                        <p:cTn id="127" dur="1000" fill="hold"/>
                                        <p:tgtEl>
                                          <p:spTgt spid="7"/>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90"/>
                                        </p:tgtEl>
                                        <p:attrNameLst>
                                          <p:attrName>style.visibility</p:attrName>
                                        </p:attrNameLst>
                                      </p:cBhvr>
                                      <p:to>
                                        <p:strVal val="visible"/>
                                      </p:to>
                                    </p:set>
                                    <p:animEffect transition="in" filter="fade">
                                      <p:cBhvr>
                                        <p:cTn id="130" dur="1000"/>
                                        <p:tgtEl>
                                          <p:spTgt spid="90"/>
                                        </p:tgtEl>
                                      </p:cBhvr>
                                    </p:animEffect>
                                    <p:anim calcmode="lin" valueType="num">
                                      <p:cBhvr>
                                        <p:cTn id="131" dur="1000" fill="hold"/>
                                        <p:tgtEl>
                                          <p:spTgt spid="90"/>
                                        </p:tgtEl>
                                        <p:attrNameLst>
                                          <p:attrName>ppt_x</p:attrName>
                                        </p:attrNameLst>
                                      </p:cBhvr>
                                      <p:tavLst>
                                        <p:tav tm="0">
                                          <p:val>
                                            <p:strVal val="#ppt_x"/>
                                          </p:val>
                                        </p:tav>
                                        <p:tav tm="100000">
                                          <p:val>
                                            <p:strVal val="#ppt_x"/>
                                          </p:val>
                                        </p:tav>
                                      </p:tavLst>
                                    </p:anim>
                                    <p:anim calcmode="lin" valueType="num">
                                      <p:cBhvr>
                                        <p:cTn id="132" dur="1000" fill="hold"/>
                                        <p:tgtEl>
                                          <p:spTgt spid="90"/>
                                        </p:tgtEl>
                                        <p:attrNameLst>
                                          <p:attrName>ppt_y</p:attrName>
                                        </p:attrNameLst>
                                      </p:cBhvr>
                                      <p:tavLst>
                                        <p:tav tm="0">
                                          <p:val>
                                            <p:strVal val="#ppt_y+.1"/>
                                          </p:val>
                                        </p:tav>
                                        <p:tav tm="100000">
                                          <p:val>
                                            <p:strVal val="#ppt_y"/>
                                          </p:val>
                                        </p:tav>
                                      </p:tavLst>
                                    </p:anim>
                                  </p:childTnLst>
                                </p:cTn>
                              </p:par>
                              <p:par>
                                <p:cTn id="133" presetID="42" presetClass="entr" presetSubtype="0" fill="hold"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fade">
                                      <p:cBhvr>
                                        <p:cTn id="135" dur="1000"/>
                                        <p:tgtEl>
                                          <p:spTgt spid="56"/>
                                        </p:tgtEl>
                                      </p:cBhvr>
                                    </p:animEffect>
                                    <p:anim calcmode="lin" valueType="num">
                                      <p:cBhvr>
                                        <p:cTn id="136" dur="1000" fill="hold"/>
                                        <p:tgtEl>
                                          <p:spTgt spid="56"/>
                                        </p:tgtEl>
                                        <p:attrNameLst>
                                          <p:attrName>ppt_x</p:attrName>
                                        </p:attrNameLst>
                                      </p:cBhvr>
                                      <p:tavLst>
                                        <p:tav tm="0">
                                          <p:val>
                                            <p:strVal val="#ppt_x"/>
                                          </p:val>
                                        </p:tav>
                                        <p:tav tm="100000">
                                          <p:val>
                                            <p:strVal val="#ppt_x"/>
                                          </p:val>
                                        </p:tav>
                                      </p:tavLst>
                                    </p:anim>
                                    <p:anim calcmode="lin" valueType="num">
                                      <p:cBhvr>
                                        <p:cTn id="1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79"/>
                                        </p:tgtEl>
                                        <p:attrNameLst>
                                          <p:attrName>style.visibility</p:attrName>
                                        </p:attrNameLst>
                                      </p:cBhvr>
                                      <p:to>
                                        <p:strVal val="visible"/>
                                      </p:to>
                                    </p:set>
                                    <p:animEffect transition="in" filter="fade">
                                      <p:cBhvr>
                                        <p:cTn id="142" dur="1000"/>
                                        <p:tgtEl>
                                          <p:spTgt spid="79"/>
                                        </p:tgtEl>
                                      </p:cBhvr>
                                    </p:animEffect>
                                    <p:anim calcmode="lin" valueType="num">
                                      <p:cBhvr>
                                        <p:cTn id="143" dur="1000" fill="hold"/>
                                        <p:tgtEl>
                                          <p:spTgt spid="79"/>
                                        </p:tgtEl>
                                        <p:attrNameLst>
                                          <p:attrName>ppt_x</p:attrName>
                                        </p:attrNameLst>
                                      </p:cBhvr>
                                      <p:tavLst>
                                        <p:tav tm="0">
                                          <p:val>
                                            <p:strVal val="#ppt_x"/>
                                          </p:val>
                                        </p:tav>
                                        <p:tav tm="100000">
                                          <p:val>
                                            <p:strVal val="#ppt_x"/>
                                          </p:val>
                                        </p:tav>
                                      </p:tavLst>
                                    </p:anim>
                                    <p:anim calcmode="lin" valueType="num">
                                      <p:cBhvr>
                                        <p:cTn id="144" dur="1000" fill="hold"/>
                                        <p:tgtEl>
                                          <p:spTgt spid="79"/>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10"/>
                                        </p:tgtEl>
                                        <p:attrNameLst>
                                          <p:attrName>style.visibility</p:attrName>
                                        </p:attrNameLst>
                                      </p:cBhvr>
                                      <p:to>
                                        <p:strVal val="visible"/>
                                      </p:to>
                                    </p:set>
                                    <p:animEffect transition="in" filter="fade">
                                      <p:cBhvr>
                                        <p:cTn id="147" dur="1000"/>
                                        <p:tgtEl>
                                          <p:spTgt spid="10"/>
                                        </p:tgtEl>
                                      </p:cBhvr>
                                    </p:animEffect>
                                    <p:anim calcmode="lin" valueType="num">
                                      <p:cBhvr>
                                        <p:cTn id="148" dur="1000" fill="hold"/>
                                        <p:tgtEl>
                                          <p:spTgt spid="10"/>
                                        </p:tgtEl>
                                        <p:attrNameLst>
                                          <p:attrName>ppt_x</p:attrName>
                                        </p:attrNameLst>
                                      </p:cBhvr>
                                      <p:tavLst>
                                        <p:tav tm="0">
                                          <p:val>
                                            <p:strVal val="#ppt_x"/>
                                          </p:val>
                                        </p:tav>
                                        <p:tav tm="100000">
                                          <p:val>
                                            <p:strVal val="#ppt_x"/>
                                          </p:val>
                                        </p:tav>
                                      </p:tavLst>
                                    </p:anim>
                                    <p:anim calcmode="lin" valueType="num">
                                      <p:cBhvr>
                                        <p:cTn id="149" dur="1000" fill="hold"/>
                                        <p:tgtEl>
                                          <p:spTgt spid="10"/>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88"/>
                                        </p:tgtEl>
                                        <p:attrNameLst>
                                          <p:attrName>style.visibility</p:attrName>
                                        </p:attrNameLst>
                                      </p:cBhvr>
                                      <p:to>
                                        <p:strVal val="visible"/>
                                      </p:to>
                                    </p:set>
                                    <p:animEffect transition="in" filter="fade">
                                      <p:cBhvr>
                                        <p:cTn id="152" dur="1000"/>
                                        <p:tgtEl>
                                          <p:spTgt spid="88"/>
                                        </p:tgtEl>
                                      </p:cBhvr>
                                    </p:animEffect>
                                    <p:anim calcmode="lin" valueType="num">
                                      <p:cBhvr>
                                        <p:cTn id="153" dur="1000" fill="hold"/>
                                        <p:tgtEl>
                                          <p:spTgt spid="88"/>
                                        </p:tgtEl>
                                        <p:attrNameLst>
                                          <p:attrName>ppt_x</p:attrName>
                                        </p:attrNameLst>
                                      </p:cBhvr>
                                      <p:tavLst>
                                        <p:tav tm="0">
                                          <p:val>
                                            <p:strVal val="#ppt_x"/>
                                          </p:val>
                                        </p:tav>
                                        <p:tav tm="100000">
                                          <p:val>
                                            <p:strVal val="#ppt_x"/>
                                          </p:val>
                                        </p:tav>
                                      </p:tavLst>
                                    </p:anim>
                                    <p:anim calcmode="lin" valueType="num">
                                      <p:cBhvr>
                                        <p:cTn id="154" dur="1000" fill="hold"/>
                                        <p:tgtEl>
                                          <p:spTgt spid="88"/>
                                        </p:tgtEl>
                                        <p:attrNameLst>
                                          <p:attrName>ppt_y</p:attrName>
                                        </p:attrNameLst>
                                      </p:cBhvr>
                                      <p:tavLst>
                                        <p:tav tm="0">
                                          <p:val>
                                            <p:strVal val="#ppt_y+.1"/>
                                          </p:val>
                                        </p:tav>
                                        <p:tav tm="100000">
                                          <p:val>
                                            <p:strVal val="#ppt_y"/>
                                          </p:val>
                                        </p:tav>
                                      </p:tavLst>
                                    </p:anim>
                                  </p:childTnLst>
                                </p:cTn>
                              </p:par>
                              <p:par>
                                <p:cTn id="155" presetID="42" presetClass="entr" presetSubtype="0" fill="hold" nodeType="withEffect">
                                  <p:stCondLst>
                                    <p:cond delay="0"/>
                                  </p:stCondLst>
                                  <p:childTnLst>
                                    <p:set>
                                      <p:cBhvr>
                                        <p:cTn id="156" dur="1" fill="hold">
                                          <p:stCondLst>
                                            <p:cond delay="0"/>
                                          </p:stCondLst>
                                        </p:cTn>
                                        <p:tgtEl>
                                          <p:spTgt spid="60"/>
                                        </p:tgtEl>
                                        <p:attrNameLst>
                                          <p:attrName>style.visibility</p:attrName>
                                        </p:attrNameLst>
                                      </p:cBhvr>
                                      <p:to>
                                        <p:strVal val="visible"/>
                                      </p:to>
                                    </p:set>
                                    <p:animEffect transition="in" filter="fade">
                                      <p:cBhvr>
                                        <p:cTn id="157" dur="1000"/>
                                        <p:tgtEl>
                                          <p:spTgt spid="60"/>
                                        </p:tgtEl>
                                      </p:cBhvr>
                                    </p:animEffect>
                                    <p:anim calcmode="lin" valueType="num">
                                      <p:cBhvr>
                                        <p:cTn id="158" dur="1000" fill="hold"/>
                                        <p:tgtEl>
                                          <p:spTgt spid="60"/>
                                        </p:tgtEl>
                                        <p:attrNameLst>
                                          <p:attrName>ppt_x</p:attrName>
                                        </p:attrNameLst>
                                      </p:cBhvr>
                                      <p:tavLst>
                                        <p:tav tm="0">
                                          <p:val>
                                            <p:strVal val="#ppt_x"/>
                                          </p:val>
                                        </p:tav>
                                        <p:tav tm="100000">
                                          <p:val>
                                            <p:strVal val="#ppt_x"/>
                                          </p:val>
                                        </p:tav>
                                      </p:tavLst>
                                    </p:anim>
                                    <p:anim calcmode="lin" valueType="num">
                                      <p:cBhvr>
                                        <p:cTn id="159" dur="1000" fill="hold"/>
                                        <p:tgtEl>
                                          <p:spTgt spid="60"/>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0"/>
                                  </p:stCondLst>
                                  <p:childTnLst>
                                    <p:set>
                                      <p:cBhvr>
                                        <p:cTn id="161" dur="1" fill="hold">
                                          <p:stCondLst>
                                            <p:cond delay="0"/>
                                          </p:stCondLst>
                                        </p:cTn>
                                        <p:tgtEl>
                                          <p:spTgt spid="80"/>
                                        </p:tgtEl>
                                        <p:attrNameLst>
                                          <p:attrName>style.visibility</p:attrName>
                                        </p:attrNameLst>
                                      </p:cBhvr>
                                      <p:to>
                                        <p:strVal val="visible"/>
                                      </p:to>
                                    </p:set>
                                    <p:animEffect transition="in" filter="fade">
                                      <p:cBhvr>
                                        <p:cTn id="162" dur="1000"/>
                                        <p:tgtEl>
                                          <p:spTgt spid="80"/>
                                        </p:tgtEl>
                                      </p:cBhvr>
                                    </p:animEffect>
                                    <p:anim calcmode="lin" valueType="num">
                                      <p:cBhvr>
                                        <p:cTn id="163" dur="1000" fill="hold"/>
                                        <p:tgtEl>
                                          <p:spTgt spid="80"/>
                                        </p:tgtEl>
                                        <p:attrNameLst>
                                          <p:attrName>ppt_x</p:attrName>
                                        </p:attrNameLst>
                                      </p:cBhvr>
                                      <p:tavLst>
                                        <p:tav tm="0">
                                          <p:val>
                                            <p:strVal val="#ppt_x"/>
                                          </p:val>
                                        </p:tav>
                                        <p:tav tm="100000">
                                          <p:val>
                                            <p:strVal val="#ppt_x"/>
                                          </p:val>
                                        </p:tav>
                                      </p:tavLst>
                                    </p:anim>
                                    <p:anim calcmode="lin" valueType="num">
                                      <p:cBhvr>
                                        <p:cTn id="164" dur="1000" fill="hold"/>
                                        <p:tgtEl>
                                          <p:spTgt spid="80"/>
                                        </p:tgtEl>
                                        <p:attrNameLst>
                                          <p:attrName>ppt_y</p:attrName>
                                        </p:attrNameLst>
                                      </p:cBhvr>
                                      <p:tavLst>
                                        <p:tav tm="0">
                                          <p:val>
                                            <p:strVal val="#ppt_y+.1"/>
                                          </p:val>
                                        </p:tav>
                                        <p:tav tm="100000">
                                          <p:val>
                                            <p:strVal val="#ppt_y"/>
                                          </p:val>
                                        </p:tav>
                                      </p:tavLst>
                                    </p:anim>
                                  </p:childTnLst>
                                </p:cTn>
                              </p:par>
                              <p:par>
                                <p:cTn id="165" presetID="42" presetClass="entr" presetSubtype="0" fill="hold" grpId="0" nodeType="withEffect">
                                  <p:stCondLst>
                                    <p:cond delay="0"/>
                                  </p:stCondLst>
                                  <p:childTnLst>
                                    <p:set>
                                      <p:cBhvr>
                                        <p:cTn id="166" dur="1" fill="hold">
                                          <p:stCondLst>
                                            <p:cond delay="0"/>
                                          </p:stCondLst>
                                        </p:cTn>
                                        <p:tgtEl>
                                          <p:spTgt spid="17"/>
                                        </p:tgtEl>
                                        <p:attrNameLst>
                                          <p:attrName>style.visibility</p:attrName>
                                        </p:attrNameLst>
                                      </p:cBhvr>
                                      <p:to>
                                        <p:strVal val="visible"/>
                                      </p:to>
                                    </p:set>
                                    <p:animEffect transition="in" filter="fade">
                                      <p:cBhvr>
                                        <p:cTn id="167" dur="1000"/>
                                        <p:tgtEl>
                                          <p:spTgt spid="17"/>
                                        </p:tgtEl>
                                      </p:cBhvr>
                                    </p:animEffect>
                                    <p:anim calcmode="lin" valueType="num">
                                      <p:cBhvr>
                                        <p:cTn id="168" dur="1000" fill="hold"/>
                                        <p:tgtEl>
                                          <p:spTgt spid="17"/>
                                        </p:tgtEl>
                                        <p:attrNameLst>
                                          <p:attrName>ppt_x</p:attrName>
                                        </p:attrNameLst>
                                      </p:cBhvr>
                                      <p:tavLst>
                                        <p:tav tm="0">
                                          <p:val>
                                            <p:strVal val="#ppt_x"/>
                                          </p:val>
                                        </p:tav>
                                        <p:tav tm="100000">
                                          <p:val>
                                            <p:strVal val="#ppt_x"/>
                                          </p:val>
                                        </p:tav>
                                      </p:tavLst>
                                    </p:anim>
                                    <p:anim calcmode="lin" valueType="num">
                                      <p:cBhvr>
                                        <p:cTn id="16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77" grpId="0" animBg="1"/>
      <p:bldP spid="78" grpId="0" animBg="1"/>
      <p:bldP spid="79" grpId="0" animBg="1"/>
      <p:bldP spid="80" grpId="0" animBg="1"/>
      <p:bldP spid="86" grpId="0"/>
      <p:bldP spid="87" grpId="0"/>
      <p:bldP spid="88" grpId="0"/>
      <p:bldP spid="89" grpId="0" animBg="1"/>
      <p:bldP spid="90" grpId="0" animBg="1"/>
      <p:bldP spid="91" grpId="0" animBg="1"/>
      <p:bldP spid="92" grpId="0"/>
      <p:bldP spid="95" grpId="0"/>
      <p:bldP spid="96" grpId="0"/>
      <p:bldP spid="5" grpId="0"/>
      <p:bldP spid="2" grpId="0"/>
      <p:bldP spid="6" grpId="0"/>
      <p:bldP spid="8" grpId="0"/>
      <p:bldP spid="9" grpId="0"/>
      <p:bldP spid="10" grpId="0"/>
      <p:bldP spid="11" grpId="0"/>
      <p:bldP spid="1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CA16F-1B74-4D25-8644-6BBB066D18BC}"/>
              </a:ext>
            </a:extLst>
          </p:cNvPr>
          <p:cNvSpPr>
            <a:spLocks noGrp="1"/>
          </p:cNvSpPr>
          <p:nvPr>
            <p:ph type="title"/>
          </p:nvPr>
        </p:nvSpPr>
        <p:spPr>
          <a:xfrm>
            <a:off x="831850" y="2113472"/>
            <a:ext cx="10515600" cy="2449003"/>
          </a:xfrm>
        </p:spPr>
        <p:txBody>
          <a:bodyPr>
            <a:normAutofit/>
          </a:bodyPr>
          <a:lstStyle/>
          <a:p>
            <a:r>
              <a:rPr lang="en-US" b="1" dirty="0"/>
              <a:t>Module 7</a:t>
            </a:r>
            <a:br>
              <a:rPr lang="en-US" sz="5400" b="1" dirty="0"/>
            </a:br>
            <a:r>
              <a:rPr lang="en-US" sz="4800" dirty="0"/>
              <a:t>Gathering Information for the PTW Effort</a:t>
            </a:r>
            <a:endParaRPr lang="en-US" dirty="0"/>
          </a:p>
        </p:txBody>
      </p:sp>
    </p:spTree>
    <p:extLst>
      <p:ext uri="{BB962C8B-B14F-4D97-AF65-F5344CB8AC3E}">
        <p14:creationId xmlns:p14="http://schemas.microsoft.com/office/powerpoint/2010/main" val="36964407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7796843" cy="1041643"/>
          </a:xfrm>
        </p:spPr>
        <p:txBody>
          <a:bodyPr>
            <a:normAutofit fontScale="90000"/>
          </a:bodyPr>
          <a:lstStyle/>
          <a:p>
            <a:r>
              <a:rPr lang="en-US" dirty="0"/>
              <a:t>Mobilize Information Sources for Situational Assessment for PTW</a:t>
            </a:r>
          </a:p>
        </p:txBody>
      </p:sp>
      <p:sp>
        <p:nvSpPr>
          <p:cNvPr id="5" name="Rounded Rectangle 4"/>
          <p:cNvSpPr/>
          <p:nvPr/>
        </p:nvSpPr>
        <p:spPr bwMode="auto">
          <a:xfrm>
            <a:off x="5772767" y="1682044"/>
            <a:ext cx="1295400" cy="1018822"/>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100" dirty="0">
                <a:solidFill>
                  <a:schemeClr val="bg1"/>
                </a:solidFill>
                <a:latin typeface="Arial" charset="0"/>
              </a:rPr>
              <a:t>Your </a:t>
            </a:r>
          </a:p>
          <a:p>
            <a:pPr algn="ctr" eaLnBrk="0" fontAlgn="base" hangingPunct="0">
              <a:spcBef>
                <a:spcPct val="0"/>
              </a:spcBef>
              <a:spcAft>
                <a:spcPct val="0"/>
              </a:spcAft>
            </a:pPr>
            <a:r>
              <a:rPr lang="en-US" sz="1100" dirty="0" err="1">
                <a:solidFill>
                  <a:schemeClr val="bg1"/>
                </a:solidFill>
                <a:latin typeface="Arial" charset="0"/>
              </a:rPr>
              <a:t>BDers</a:t>
            </a:r>
            <a:endParaRPr lang="en-US" sz="1100" dirty="0">
              <a:solidFill>
                <a:schemeClr val="bg1"/>
              </a:solidFill>
              <a:latin typeface="Arial" charset="0"/>
            </a:endParaRPr>
          </a:p>
        </p:txBody>
      </p:sp>
      <p:sp>
        <p:nvSpPr>
          <p:cNvPr id="7" name="Rounded Rectangle 6"/>
          <p:cNvSpPr/>
          <p:nvPr/>
        </p:nvSpPr>
        <p:spPr bwMode="auto">
          <a:xfrm>
            <a:off x="7658321" y="2231997"/>
            <a:ext cx="1295400" cy="1066800"/>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100">
                <a:solidFill>
                  <a:schemeClr val="bg1"/>
                </a:solidFill>
                <a:latin typeface="Arial" charset="0"/>
              </a:rPr>
              <a:t>Customer-specific </a:t>
            </a:r>
            <a:endParaRPr lang="en-US" sz="1100" dirty="0">
              <a:solidFill>
                <a:schemeClr val="bg1"/>
              </a:solidFill>
              <a:latin typeface="Arial" charset="0"/>
            </a:endParaRPr>
          </a:p>
          <a:p>
            <a:pPr algn="ctr" eaLnBrk="0" fontAlgn="base" hangingPunct="0">
              <a:spcBef>
                <a:spcPct val="0"/>
              </a:spcBef>
              <a:spcAft>
                <a:spcPct val="0"/>
              </a:spcAft>
            </a:pPr>
            <a:r>
              <a:rPr lang="en-US" sz="1100" dirty="0">
                <a:solidFill>
                  <a:schemeClr val="bg1"/>
                </a:solidFill>
                <a:latin typeface="Arial" charset="0"/>
              </a:rPr>
              <a:t>GAO protest </a:t>
            </a:r>
          </a:p>
          <a:p>
            <a:pPr algn="ctr" eaLnBrk="0" fontAlgn="base" hangingPunct="0">
              <a:spcBef>
                <a:spcPct val="0"/>
              </a:spcBef>
              <a:spcAft>
                <a:spcPct val="0"/>
              </a:spcAft>
            </a:pPr>
            <a:r>
              <a:rPr lang="en-US" sz="1100" dirty="0">
                <a:solidFill>
                  <a:schemeClr val="bg1"/>
                </a:solidFill>
                <a:latin typeface="Arial" charset="0"/>
              </a:rPr>
              <a:t>decisions, </a:t>
            </a:r>
          </a:p>
          <a:p>
            <a:pPr algn="ctr" eaLnBrk="0" fontAlgn="base" hangingPunct="0">
              <a:spcBef>
                <a:spcPct val="0"/>
              </a:spcBef>
              <a:spcAft>
                <a:spcPct val="0"/>
              </a:spcAft>
            </a:pPr>
            <a:r>
              <a:rPr lang="en-US" sz="1100" dirty="0">
                <a:solidFill>
                  <a:schemeClr val="bg1"/>
                </a:solidFill>
                <a:latin typeface="Arial" charset="0"/>
              </a:rPr>
              <a:t>budgets, </a:t>
            </a:r>
          </a:p>
          <a:p>
            <a:pPr algn="ctr" eaLnBrk="0" fontAlgn="base" hangingPunct="0">
              <a:spcBef>
                <a:spcPct val="0"/>
              </a:spcBef>
              <a:spcAft>
                <a:spcPct val="0"/>
              </a:spcAft>
            </a:pPr>
            <a:r>
              <a:rPr lang="en-US" sz="1100" dirty="0">
                <a:solidFill>
                  <a:schemeClr val="bg1"/>
                </a:solidFill>
                <a:latin typeface="Arial" charset="0"/>
              </a:rPr>
              <a:t>plans, etc.</a:t>
            </a:r>
          </a:p>
        </p:txBody>
      </p:sp>
      <p:sp>
        <p:nvSpPr>
          <p:cNvPr id="8" name="Rounded Rectangle 7"/>
          <p:cNvSpPr/>
          <p:nvPr/>
        </p:nvSpPr>
        <p:spPr bwMode="auto">
          <a:xfrm>
            <a:off x="7519214" y="4981302"/>
            <a:ext cx="1295400" cy="1066800"/>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100" dirty="0">
                <a:solidFill>
                  <a:schemeClr val="bg1"/>
                </a:solidFill>
                <a:latin typeface="Arial" charset="0"/>
              </a:rPr>
              <a:t>Pricing analysis </a:t>
            </a:r>
          </a:p>
          <a:p>
            <a:pPr algn="ctr" eaLnBrk="0" fontAlgn="base" hangingPunct="0">
              <a:spcBef>
                <a:spcPct val="0"/>
              </a:spcBef>
              <a:spcAft>
                <a:spcPct val="0"/>
              </a:spcAft>
            </a:pPr>
            <a:r>
              <a:rPr lang="en-US" sz="1100" dirty="0">
                <a:solidFill>
                  <a:schemeClr val="bg1"/>
                </a:solidFill>
                <a:latin typeface="Arial" charset="0"/>
              </a:rPr>
              <a:t>and FOIA data </a:t>
            </a:r>
          </a:p>
          <a:p>
            <a:pPr algn="ctr" eaLnBrk="0" fontAlgn="base" hangingPunct="0">
              <a:spcBef>
                <a:spcPct val="0"/>
              </a:spcBef>
              <a:spcAft>
                <a:spcPct val="0"/>
              </a:spcAft>
            </a:pPr>
            <a:r>
              <a:rPr lang="en-US" sz="1100" dirty="0">
                <a:solidFill>
                  <a:schemeClr val="bg1"/>
                </a:solidFill>
                <a:latin typeface="Arial" charset="0"/>
              </a:rPr>
              <a:t>on recently </a:t>
            </a:r>
          </a:p>
          <a:p>
            <a:pPr algn="ctr" eaLnBrk="0" fontAlgn="base" hangingPunct="0">
              <a:spcBef>
                <a:spcPct val="0"/>
              </a:spcBef>
              <a:spcAft>
                <a:spcPct val="0"/>
              </a:spcAft>
            </a:pPr>
            <a:r>
              <a:rPr lang="en-US" sz="1100" dirty="0">
                <a:solidFill>
                  <a:schemeClr val="bg1"/>
                </a:solidFill>
                <a:latin typeface="Arial" charset="0"/>
              </a:rPr>
              <a:t>awarded </a:t>
            </a:r>
          </a:p>
          <a:p>
            <a:pPr algn="ctr" eaLnBrk="0" fontAlgn="base" hangingPunct="0">
              <a:spcBef>
                <a:spcPct val="0"/>
              </a:spcBef>
              <a:spcAft>
                <a:spcPct val="0"/>
              </a:spcAft>
            </a:pPr>
            <a:r>
              <a:rPr lang="en-US" sz="1100" dirty="0">
                <a:solidFill>
                  <a:schemeClr val="bg1"/>
                </a:solidFill>
                <a:latin typeface="Arial" charset="0"/>
              </a:rPr>
              <a:t>contracts</a:t>
            </a:r>
          </a:p>
        </p:txBody>
      </p:sp>
      <p:sp>
        <p:nvSpPr>
          <p:cNvPr id="9" name="Rounded Rectangle 8"/>
          <p:cNvSpPr/>
          <p:nvPr/>
        </p:nvSpPr>
        <p:spPr bwMode="auto">
          <a:xfrm>
            <a:off x="5768909" y="5562333"/>
            <a:ext cx="1295400" cy="1066800"/>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100" dirty="0">
                <a:solidFill>
                  <a:schemeClr val="bg1"/>
                </a:solidFill>
                <a:latin typeface="Arial" charset="0"/>
              </a:rPr>
              <a:t>Internal analysis </a:t>
            </a:r>
          </a:p>
          <a:p>
            <a:pPr algn="ctr" eaLnBrk="0" fontAlgn="base" hangingPunct="0">
              <a:spcBef>
                <a:spcPct val="0"/>
              </a:spcBef>
              <a:spcAft>
                <a:spcPct val="0"/>
              </a:spcAft>
            </a:pPr>
            <a:r>
              <a:rPr lang="en-US" sz="1100" dirty="0">
                <a:solidFill>
                  <a:schemeClr val="bg1"/>
                </a:solidFill>
                <a:latin typeface="Arial" charset="0"/>
              </a:rPr>
              <a:t>of Competitor’s </a:t>
            </a:r>
          </a:p>
          <a:p>
            <a:pPr algn="ctr" eaLnBrk="0" fontAlgn="base" hangingPunct="0">
              <a:spcBef>
                <a:spcPct val="0"/>
              </a:spcBef>
              <a:spcAft>
                <a:spcPct val="0"/>
              </a:spcAft>
            </a:pPr>
            <a:r>
              <a:rPr lang="en-US" sz="1100" dirty="0">
                <a:solidFill>
                  <a:schemeClr val="bg1"/>
                </a:solidFill>
                <a:latin typeface="Arial" charset="0"/>
              </a:rPr>
              <a:t>activities, wins, </a:t>
            </a:r>
          </a:p>
          <a:p>
            <a:pPr algn="ctr" eaLnBrk="0" fontAlgn="base" hangingPunct="0">
              <a:spcBef>
                <a:spcPct val="0"/>
              </a:spcBef>
              <a:spcAft>
                <a:spcPct val="0"/>
              </a:spcAft>
            </a:pPr>
            <a:r>
              <a:rPr lang="en-US" sz="1100" dirty="0">
                <a:solidFill>
                  <a:schemeClr val="bg1"/>
                </a:solidFill>
                <a:latin typeface="Arial" charset="0"/>
              </a:rPr>
              <a:t>losses, and rates</a:t>
            </a:r>
          </a:p>
        </p:txBody>
      </p:sp>
      <p:sp>
        <p:nvSpPr>
          <p:cNvPr id="10" name="Rounded Rectangle 9"/>
          <p:cNvSpPr/>
          <p:nvPr/>
        </p:nvSpPr>
        <p:spPr bwMode="auto">
          <a:xfrm>
            <a:off x="4157134" y="5135033"/>
            <a:ext cx="1295400" cy="1066800"/>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100" dirty="0">
                <a:solidFill>
                  <a:schemeClr val="bg1"/>
                </a:solidFill>
                <a:latin typeface="Arial" charset="0"/>
              </a:rPr>
              <a:t>Teammates with </a:t>
            </a:r>
          </a:p>
          <a:p>
            <a:pPr algn="ctr" eaLnBrk="0" fontAlgn="base" hangingPunct="0">
              <a:spcBef>
                <a:spcPct val="0"/>
              </a:spcBef>
              <a:spcAft>
                <a:spcPct val="0"/>
              </a:spcAft>
            </a:pPr>
            <a:r>
              <a:rPr lang="en-US" sz="1100">
                <a:solidFill>
                  <a:schemeClr val="bg1"/>
                </a:solidFill>
                <a:latin typeface="Arial" charset="0"/>
              </a:rPr>
              <a:t>Customer </a:t>
            </a:r>
            <a:endParaRPr lang="en-US" sz="1100" dirty="0">
              <a:solidFill>
                <a:schemeClr val="bg1"/>
              </a:solidFill>
              <a:latin typeface="Arial" charset="0"/>
            </a:endParaRPr>
          </a:p>
          <a:p>
            <a:pPr algn="ctr" eaLnBrk="0" fontAlgn="base" hangingPunct="0">
              <a:spcBef>
                <a:spcPct val="0"/>
              </a:spcBef>
              <a:spcAft>
                <a:spcPct val="0"/>
              </a:spcAft>
            </a:pPr>
            <a:r>
              <a:rPr lang="en-US" sz="1100" dirty="0">
                <a:solidFill>
                  <a:schemeClr val="bg1"/>
                </a:solidFill>
                <a:latin typeface="Arial" charset="0"/>
              </a:rPr>
              <a:t>Experience</a:t>
            </a:r>
          </a:p>
        </p:txBody>
      </p:sp>
      <p:sp>
        <p:nvSpPr>
          <p:cNvPr id="11" name="Rounded Rectangle 10"/>
          <p:cNvSpPr/>
          <p:nvPr/>
        </p:nvSpPr>
        <p:spPr bwMode="auto">
          <a:xfrm>
            <a:off x="3699934" y="3611033"/>
            <a:ext cx="1295400" cy="1066800"/>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100" dirty="0">
                <a:solidFill>
                  <a:schemeClr val="bg1"/>
                </a:solidFill>
                <a:latin typeface="Arial" charset="0"/>
              </a:rPr>
              <a:t>Consultant SMEs</a:t>
            </a:r>
          </a:p>
        </p:txBody>
      </p:sp>
      <p:sp>
        <p:nvSpPr>
          <p:cNvPr id="12" name="Rounded Rectangle 11"/>
          <p:cNvSpPr/>
          <p:nvPr/>
        </p:nvSpPr>
        <p:spPr bwMode="auto">
          <a:xfrm>
            <a:off x="4004734" y="2191455"/>
            <a:ext cx="1295400" cy="1066800"/>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100" dirty="0">
                <a:solidFill>
                  <a:schemeClr val="bg1"/>
                </a:solidFill>
                <a:latin typeface="Arial" charset="0"/>
              </a:rPr>
              <a:t>Your Operations  </a:t>
            </a:r>
          </a:p>
          <a:p>
            <a:pPr algn="ctr" eaLnBrk="0" fontAlgn="base" hangingPunct="0">
              <a:spcBef>
                <a:spcPct val="0"/>
              </a:spcBef>
              <a:spcAft>
                <a:spcPct val="0"/>
              </a:spcAft>
            </a:pPr>
            <a:r>
              <a:rPr lang="en-US" sz="1100" dirty="0">
                <a:solidFill>
                  <a:schemeClr val="bg1"/>
                </a:solidFill>
                <a:latin typeface="Arial" charset="0"/>
              </a:rPr>
              <a:t>personnel working </a:t>
            </a:r>
          </a:p>
          <a:p>
            <a:pPr algn="ctr" eaLnBrk="0" fontAlgn="base" hangingPunct="0">
              <a:spcBef>
                <a:spcPct val="0"/>
              </a:spcBef>
              <a:spcAft>
                <a:spcPct val="0"/>
              </a:spcAft>
            </a:pPr>
            <a:r>
              <a:rPr lang="en-US" sz="1100" dirty="0">
                <a:solidFill>
                  <a:schemeClr val="bg1"/>
                </a:solidFill>
                <a:latin typeface="Arial" charset="0"/>
              </a:rPr>
              <a:t>for </a:t>
            </a:r>
            <a:r>
              <a:rPr lang="en-US" sz="1100">
                <a:solidFill>
                  <a:schemeClr val="bg1"/>
                </a:solidFill>
                <a:latin typeface="Arial" charset="0"/>
              </a:rPr>
              <a:t>this customer</a:t>
            </a:r>
            <a:endParaRPr lang="en-US" sz="1100" dirty="0">
              <a:solidFill>
                <a:schemeClr val="bg1"/>
              </a:solidFill>
              <a:latin typeface="Arial" charset="0"/>
            </a:endParaRPr>
          </a:p>
        </p:txBody>
      </p:sp>
      <p:sp>
        <p:nvSpPr>
          <p:cNvPr id="13" name="Rounded Rectangle 12"/>
          <p:cNvSpPr/>
          <p:nvPr/>
        </p:nvSpPr>
        <p:spPr bwMode="auto">
          <a:xfrm>
            <a:off x="5772767" y="3581132"/>
            <a:ext cx="1295400" cy="1066800"/>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100" dirty="0">
                <a:solidFill>
                  <a:schemeClr val="bg1"/>
                </a:solidFill>
                <a:latin typeface="Arial" charset="0"/>
              </a:rPr>
              <a:t>Understanding of </a:t>
            </a:r>
          </a:p>
          <a:p>
            <a:pPr algn="ctr" eaLnBrk="0" fontAlgn="base" hangingPunct="0">
              <a:spcBef>
                <a:spcPct val="0"/>
              </a:spcBef>
              <a:spcAft>
                <a:spcPct val="0"/>
              </a:spcAft>
            </a:pPr>
            <a:r>
              <a:rPr lang="en-US" sz="1100" dirty="0">
                <a:solidFill>
                  <a:schemeClr val="bg1"/>
                </a:solidFill>
                <a:latin typeface="Arial" charset="0"/>
              </a:rPr>
              <a:t>the PTW </a:t>
            </a:r>
          </a:p>
          <a:p>
            <a:pPr algn="ctr" eaLnBrk="0" fontAlgn="base" hangingPunct="0">
              <a:spcBef>
                <a:spcPct val="0"/>
              </a:spcBef>
              <a:spcAft>
                <a:spcPct val="0"/>
              </a:spcAft>
            </a:pPr>
            <a:r>
              <a:rPr lang="en-US" sz="1100" dirty="0">
                <a:solidFill>
                  <a:schemeClr val="bg1"/>
                </a:solidFill>
                <a:latin typeface="Arial" charset="0"/>
              </a:rPr>
              <a:t>Environment</a:t>
            </a:r>
          </a:p>
        </p:txBody>
      </p:sp>
      <p:cxnSp>
        <p:nvCxnSpPr>
          <p:cNvPr id="14" name="Straight Connector 13"/>
          <p:cNvCxnSpPr/>
          <p:nvPr/>
        </p:nvCxnSpPr>
        <p:spPr bwMode="auto">
          <a:xfrm>
            <a:off x="6420467" y="2724855"/>
            <a:ext cx="0" cy="762000"/>
          </a:xfrm>
          <a:prstGeom prst="line">
            <a:avLst/>
          </a:prstGeom>
          <a:solidFill>
            <a:schemeClr val="accent1"/>
          </a:solidFill>
          <a:ln w="19050" cap="flat" cmpd="sng" algn="ctr">
            <a:solidFill>
              <a:srgbClr val="004074"/>
            </a:solidFill>
            <a:prstDash val="solid"/>
            <a:round/>
            <a:headEnd type="none" w="med" len="med"/>
            <a:tailEnd type="none" w="med" len="med"/>
          </a:ln>
          <a:effectLst/>
        </p:spPr>
      </p:cxnSp>
      <p:cxnSp>
        <p:nvCxnSpPr>
          <p:cNvPr id="16" name="Straight Connector 15"/>
          <p:cNvCxnSpPr/>
          <p:nvPr/>
        </p:nvCxnSpPr>
        <p:spPr bwMode="auto">
          <a:xfrm>
            <a:off x="5304476" y="3241858"/>
            <a:ext cx="452859" cy="381000"/>
          </a:xfrm>
          <a:prstGeom prst="line">
            <a:avLst/>
          </a:prstGeom>
          <a:solidFill>
            <a:schemeClr val="accent1"/>
          </a:solidFill>
          <a:ln w="19050" cap="flat" cmpd="sng" algn="ctr">
            <a:solidFill>
              <a:srgbClr val="004074"/>
            </a:solidFill>
            <a:prstDash val="solid"/>
            <a:round/>
            <a:headEnd type="none" w="med" len="med"/>
            <a:tailEnd type="none" w="med" len="med"/>
          </a:ln>
          <a:effectLst/>
        </p:spPr>
      </p:cxnSp>
      <p:cxnSp>
        <p:nvCxnSpPr>
          <p:cNvPr id="18" name="Straight Connector 17"/>
          <p:cNvCxnSpPr/>
          <p:nvPr/>
        </p:nvCxnSpPr>
        <p:spPr bwMode="auto">
          <a:xfrm>
            <a:off x="5073704" y="4114532"/>
            <a:ext cx="531230" cy="0"/>
          </a:xfrm>
          <a:prstGeom prst="line">
            <a:avLst/>
          </a:prstGeom>
          <a:solidFill>
            <a:schemeClr val="accent1"/>
          </a:solidFill>
          <a:ln w="19050" cap="flat" cmpd="sng" algn="ctr">
            <a:solidFill>
              <a:srgbClr val="004074"/>
            </a:solidFill>
            <a:prstDash val="solid"/>
            <a:round/>
            <a:headEnd type="none" w="med" len="med"/>
            <a:tailEnd type="none" w="med" len="med"/>
          </a:ln>
          <a:effectLst/>
        </p:spPr>
      </p:cxnSp>
      <p:cxnSp>
        <p:nvCxnSpPr>
          <p:cNvPr id="21" name="Straight Connector 20"/>
          <p:cNvCxnSpPr/>
          <p:nvPr/>
        </p:nvCxnSpPr>
        <p:spPr bwMode="auto">
          <a:xfrm flipV="1">
            <a:off x="5452534" y="4677833"/>
            <a:ext cx="377864" cy="457200"/>
          </a:xfrm>
          <a:prstGeom prst="line">
            <a:avLst/>
          </a:prstGeom>
          <a:solidFill>
            <a:schemeClr val="accent1"/>
          </a:solidFill>
          <a:ln w="19050" cap="flat" cmpd="sng" algn="ctr">
            <a:solidFill>
              <a:srgbClr val="004074"/>
            </a:solidFill>
            <a:prstDash val="solid"/>
            <a:round/>
            <a:headEnd type="none" w="med" len="med"/>
            <a:tailEnd type="none" w="med" len="med"/>
          </a:ln>
          <a:effectLst/>
        </p:spPr>
      </p:cxnSp>
      <p:cxnSp>
        <p:nvCxnSpPr>
          <p:cNvPr id="24" name="Straight Connector 23"/>
          <p:cNvCxnSpPr/>
          <p:nvPr/>
        </p:nvCxnSpPr>
        <p:spPr bwMode="auto">
          <a:xfrm>
            <a:off x="6420467" y="4770433"/>
            <a:ext cx="0" cy="762000"/>
          </a:xfrm>
          <a:prstGeom prst="line">
            <a:avLst/>
          </a:prstGeom>
          <a:solidFill>
            <a:schemeClr val="accent1"/>
          </a:solidFill>
          <a:ln w="19050" cap="flat" cmpd="sng" algn="ctr">
            <a:solidFill>
              <a:srgbClr val="004074"/>
            </a:solidFill>
            <a:prstDash val="solid"/>
            <a:round/>
            <a:headEnd type="none" w="med" len="med"/>
            <a:tailEnd type="none" w="med" len="med"/>
          </a:ln>
          <a:effectLst/>
        </p:spPr>
      </p:cxnSp>
      <p:cxnSp>
        <p:nvCxnSpPr>
          <p:cNvPr id="25" name="Straight Connector 24"/>
          <p:cNvCxnSpPr/>
          <p:nvPr/>
        </p:nvCxnSpPr>
        <p:spPr bwMode="auto">
          <a:xfrm flipH="1">
            <a:off x="7079104" y="3242703"/>
            <a:ext cx="556068" cy="342900"/>
          </a:xfrm>
          <a:prstGeom prst="line">
            <a:avLst/>
          </a:prstGeom>
          <a:solidFill>
            <a:schemeClr val="accent1"/>
          </a:solidFill>
          <a:ln w="19050" cap="flat" cmpd="sng" algn="ctr">
            <a:solidFill>
              <a:srgbClr val="004074"/>
            </a:solidFill>
            <a:prstDash val="solid"/>
            <a:round/>
            <a:headEnd type="none" w="med" len="med"/>
            <a:tailEnd type="none" w="med" len="med"/>
          </a:ln>
          <a:effectLst/>
        </p:spPr>
      </p:cxnSp>
      <p:cxnSp>
        <p:nvCxnSpPr>
          <p:cNvPr id="29" name="Straight Connector 28"/>
          <p:cNvCxnSpPr/>
          <p:nvPr/>
        </p:nvCxnSpPr>
        <p:spPr bwMode="auto">
          <a:xfrm flipH="1" flipV="1">
            <a:off x="7038626" y="4672524"/>
            <a:ext cx="480589" cy="312757"/>
          </a:xfrm>
          <a:prstGeom prst="line">
            <a:avLst/>
          </a:prstGeom>
          <a:solidFill>
            <a:schemeClr val="accent1"/>
          </a:solidFill>
          <a:ln w="19050" cap="flat" cmpd="sng" algn="ctr">
            <a:solidFill>
              <a:srgbClr val="004074"/>
            </a:solidFill>
            <a:prstDash val="solid"/>
            <a:round/>
            <a:headEnd type="none" w="med" len="med"/>
            <a:tailEnd type="none" w="med" len="med"/>
          </a:ln>
          <a:effectLst/>
        </p:spPr>
      </p:cxnSp>
      <p:sp>
        <p:nvSpPr>
          <p:cNvPr id="19" name="Rounded Rectangle 10">
            <a:extLst>
              <a:ext uri="{FF2B5EF4-FFF2-40B4-BE49-F238E27FC236}">
                <a16:creationId xmlns:a16="http://schemas.microsoft.com/office/drawing/2014/main" id="{EB30EAA6-0366-4365-843D-847F811CCE98}"/>
              </a:ext>
            </a:extLst>
          </p:cNvPr>
          <p:cNvSpPr/>
          <p:nvPr/>
        </p:nvSpPr>
        <p:spPr bwMode="auto">
          <a:xfrm>
            <a:off x="7947587" y="3574316"/>
            <a:ext cx="1295400" cy="1066800"/>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100" dirty="0">
                <a:solidFill>
                  <a:schemeClr val="bg1"/>
                </a:solidFill>
                <a:latin typeface="Arial" charset="0"/>
              </a:rPr>
              <a:t>HR and </a:t>
            </a:r>
          </a:p>
          <a:p>
            <a:pPr algn="ctr" eaLnBrk="0" fontAlgn="base" hangingPunct="0">
              <a:spcBef>
                <a:spcPct val="0"/>
              </a:spcBef>
              <a:spcAft>
                <a:spcPct val="0"/>
              </a:spcAft>
            </a:pPr>
            <a:r>
              <a:rPr lang="en-US" sz="1100" dirty="0">
                <a:solidFill>
                  <a:schemeClr val="bg1"/>
                </a:solidFill>
                <a:latin typeface="Arial" charset="0"/>
              </a:rPr>
              <a:t>Technical Team</a:t>
            </a:r>
          </a:p>
        </p:txBody>
      </p:sp>
      <p:cxnSp>
        <p:nvCxnSpPr>
          <p:cNvPr id="20" name="Straight Connector 19">
            <a:extLst>
              <a:ext uri="{FF2B5EF4-FFF2-40B4-BE49-F238E27FC236}">
                <a16:creationId xmlns:a16="http://schemas.microsoft.com/office/drawing/2014/main" id="{9B59C036-10FE-4FF6-8749-CCDF20B9D335}"/>
              </a:ext>
            </a:extLst>
          </p:cNvPr>
          <p:cNvCxnSpPr/>
          <p:nvPr/>
        </p:nvCxnSpPr>
        <p:spPr bwMode="auto">
          <a:xfrm>
            <a:off x="7253305" y="4114532"/>
            <a:ext cx="531230" cy="0"/>
          </a:xfrm>
          <a:prstGeom prst="line">
            <a:avLst/>
          </a:prstGeom>
          <a:solidFill>
            <a:schemeClr val="accent1"/>
          </a:solidFill>
          <a:ln w="19050" cap="flat" cmpd="sng" algn="ctr">
            <a:solidFill>
              <a:srgbClr val="004074"/>
            </a:solidFill>
            <a:prstDash val="solid"/>
            <a:round/>
            <a:headEnd type="none" w="med" len="med"/>
            <a:tailEnd type="none" w="med" len="med"/>
          </a:ln>
          <a:effectLst/>
        </p:spPr>
      </p:cxnSp>
    </p:spTree>
    <p:extLst>
      <p:ext uri="{BB962C8B-B14F-4D97-AF65-F5344CB8AC3E}">
        <p14:creationId xmlns:p14="http://schemas.microsoft.com/office/powerpoint/2010/main" val="419674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1000"/>
                                        <p:tgtEl>
                                          <p:spTgt spid="29"/>
                                        </p:tgtEl>
                                      </p:cBhvr>
                                    </p:animEffect>
                                    <p:anim calcmode="lin" valueType="num">
                                      <p:cBhvr>
                                        <p:cTn id="39" dur="1000" fill="hold"/>
                                        <p:tgtEl>
                                          <p:spTgt spid="29"/>
                                        </p:tgtEl>
                                        <p:attrNameLst>
                                          <p:attrName>ppt_x</p:attrName>
                                        </p:attrNameLst>
                                      </p:cBhvr>
                                      <p:tavLst>
                                        <p:tav tm="0">
                                          <p:val>
                                            <p:strVal val="#ppt_x"/>
                                          </p:val>
                                        </p:tav>
                                        <p:tav tm="100000">
                                          <p:val>
                                            <p:strVal val="#ppt_x"/>
                                          </p:val>
                                        </p:tav>
                                      </p:tavLst>
                                    </p:anim>
                                    <p:anim calcmode="lin" valueType="num">
                                      <p:cBhvr>
                                        <p:cTn id="40" dur="1000" fill="hold"/>
                                        <p:tgtEl>
                                          <p:spTgt spid="2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1000"/>
                                        <p:tgtEl>
                                          <p:spTgt spid="10"/>
                                        </p:tgtEl>
                                      </p:cBhvr>
                                    </p:animEffect>
                                    <p:anim calcmode="lin" valueType="num">
                                      <p:cBhvr>
                                        <p:cTn id="63" dur="1000" fill="hold"/>
                                        <p:tgtEl>
                                          <p:spTgt spid="10"/>
                                        </p:tgtEl>
                                        <p:attrNameLst>
                                          <p:attrName>ppt_x</p:attrName>
                                        </p:attrNameLst>
                                      </p:cBhvr>
                                      <p:tavLst>
                                        <p:tav tm="0">
                                          <p:val>
                                            <p:strVal val="#ppt_x"/>
                                          </p:val>
                                        </p:tav>
                                        <p:tav tm="100000">
                                          <p:val>
                                            <p:strVal val="#ppt_x"/>
                                          </p:val>
                                        </p:tav>
                                      </p:tavLst>
                                    </p:anim>
                                    <p:anim calcmode="lin" valueType="num">
                                      <p:cBhvr>
                                        <p:cTn id="64" dur="1000" fill="hold"/>
                                        <p:tgtEl>
                                          <p:spTgt spid="1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1000"/>
                                        <p:tgtEl>
                                          <p:spTgt spid="21"/>
                                        </p:tgtEl>
                                      </p:cBhvr>
                                    </p:animEffect>
                                    <p:anim calcmode="lin" valueType="num">
                                      <p:cBhvr>
                                        <p:cTn id="68" dur="1000" fill="hold"/>
                                        <p:tgtEl>
                                          <p:spTgt spid="21"/>
                                        </p:tgtEl>
                                        <p:attrNameLst>
                                          <p:attrName>ppt_x</p:attrName>
                                        </p:attrNameLst>
                                      </p:cBhvr>
                                      <p:tavLst>
                                        <p:tav tm="0">
                                          <p:val>
                                            <p:strVal val="#ppt_x"/>
                                          </p:val>
                                        </p:tav>
                                        <p:tav tm="100000">
                                          <p:val>
                                            <p:strVal val="#ppt_x"/>
                                          </p:val>
                                        </p:tav>
                                      </p:tavLst>
                                    </p:anim>
                                    <p:anim calcmode="lin" valueType="num">
                                      <p:cBhvr>
                                        <p:cTn id="6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00"/>
                                        <p:tgtEl>
                                          <p:spTgt spid="11"/>
                                        </p:tgtEl>
                                      </p:cBhvr>
                                    </p:animEffect>
                                    <p:anim calcmode="lin" valueType="num">
                                      <p:cBhvr>
                                        <p:cTn id="75" dur="1000" fill="hold"/>
                                        <p:tgtEl>
                                          <p:spTgt spid="11"/>
                                        </p:tgtEl>
                                        <p:attrNameLst>
                                          <p:attrName>ppt_x</p:attrName>
                                        </p:attrNameLst>
                                      </p:cBhvr>
                                      <p:tavLst>
                                        <p:tav tm="0">
                                          <p:val>
                                            <p:strVal val="#ppt_x"/>
                                          </p:val>
                                        </p:tav>
                                        <p:tav tm="100000">
                                          <p:val>
                                            <p:strVal val="#ppt_x"/>
                                          </p:val>
                                        </p:tav>
                                      </p:tavLst>
                                    </p:anim>
                                    <p:anim calcmode="lin" valueType="num">
                                      <p:cBhvr>
                                        <p:cTn id="76" dur="1000" fill="hold"/>
                                        <p:tgtEl>
                                          <p:spTgt spid="11"/>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000"/>
                                        <p:tgtEl>
                                          <p:spTgt spid="12"/>
                                        </p:tgtEl>
                                      </p:cBhvr>
                                    </p:animEffect>
                                    <p:anim calcmode="lin" valueType="num">
                                      <p:cBhvr>
                                        <p:cTn id="87" dur="1000" fill="hold"/>
                                        <p:tgtEl>
                                          <p:spTgt spid="12"/>
                                        </p:tgtEl>
                                        <p:attrNameLst>
                                          <p:attrName>ppt_x</p:attrName>
                                        </p:attrNameLst>
                                      </p:cBhvr>
                                      <p:tavLst>
                                        <p:tav tm="0">
                                          <p:val>
                                            <p:strVal val="#ppt_x"/>
                                          </p:val>
                                        </p:tav>
                                        <p:tav tm="100000">
                                          <p:val>
                                            <p:strVal val="#ppt_x"/>
                                          </p:val>
                                        </p:tav>
                                      </p:tavLst>
                                    </p:anim>
                                    <p:anim calcmode="lin" valueType="num">
                                      <p:cBhvr>
                                        <p:cTn id="88" dur="1000" fill="hold"/>
                                        <p:tgtEl>
                                          <p:spTgt spid="12"/>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fade">
                                      <p:cBhvr>
                                        <p:cTn id="91" dur="1000"/>
                                        <p:tgtEl>
                                          <p:spTgt spid="16"/>
                                        </p:tgtEl>
                                      </p:cBhvr>
                                    </p:animEffect>
                                    <p:anim calcmode="lin" valueType="num">
                                      <p:cBhvr>
                                        <p:cTn id="92" dur="1000" fill="hold"/>
                                        <p:tgtEl>
                                          <p:spTgt spid="16"/>
                                        </p:tgtEl>
                                        <p:attrNameLst>
                                          <p:attrName>ppt_x</p:attrName>
                                        </p:attrNameLst>
                                      </p:cBhvr>
                                      <p:tavLst>
                                        <p:tav tm="0">
                                          <p:val>
                                            <p:strVal val="#ppt_x"/>
                                          </p:val>
                                        </p:tav>
                                        <p:tav tm="100000">
                                          <p:val>
                                            <p:strVal val="#ppt_x"/>
                                          </p:val>
                                        </p:tav>
                                      </p:tavLst>
                                    </p:anim>
                                    <p:anim calcmode="lin" valueType="num">
                                      <p:cBhvr>
                                        <p:cTn id="9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fade">
                                      <p:cBhvr>
                                        <p:cTn id="98" dur="1000"/>
                                        <p:tgtEl>
                                          <p:spTgt spid="19"/>
                                        </p:tgtEl>
                                      </p:cBhvr>
                                    </p:animEffect>
                                    <p:anim calcmode="lin" valueType="num">
                                      <p:cBhvr>
                                        <p:cTn id="99" dur="1000" fill="hold"/>
                                        <p:tgtEl>
                                          <p:spTgt spid="19"/>
                                        </p:tgtEl>
                                        <p:attrNameLst>
                                          <p:attrName>ppt_x</p:attrName>
                                        </p:attrNameLst>
                                      </p:cBhvr>
                                      <p:tavLst>
                                        <p:tav tm="0">
                                          <p:val>
                                            <p:strVal val="#ppt_x"/>
                                          </p:val>
                                        </p:tav>
                                        <p:tav tm="100000">
                                          <p:val>
                                            <p:strVal val="#ppt_x"/>
                                          </p:val>
                                        </p:tav>
                                      </p:tavLst>
                                    </p:anim>
                                    <p:anim calcmode="lin" valueType="num">
                                      <p:cBhvr>
                                        <p:cTn id="100" dur="1000" fill="hold"/>
                                        <p:tgtEl>
                                          <p:spTgt spid="19"/>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fade">
                                      <p:cBhvr>
                                        <p:cTn id="103" dur="1000"/>
                                        <p:tgtEl>
                                          <p:spTgt spid="20"/>
                                        </p:tgtEl>
                                      </p:cBhvr>
                                    </p:animEffect>
                                    <p:anim calcmode="lin" valueType="num">
                                      <p:cBhvr>
                                        <p:cTn id="104" dur="1000" fill="hold"/>
                                        <p:tgtEl>
                                          <p:spTgt spid="20"/>
                                        </p:tgtEl>
                                        <p:attrNameLst>
                                          <p:attrName>ppt_x</p:attrName>
                                        </p:attrNameLst>
                                      </p:cBhvr>
                                      <p:tavLst>
                                        <p:tav tm="0">
                                          <p:val>
                                            <p:strVal val="#ppt_x"/>
                                          </p:val>
                                        </p:tav>
                                        <p:tav tm="100000">
                                          <p:val>
                                            <p:strVal val="#ppt_x"/>
                                          </p:val>
                                        </p:tav>
                                      </p:tavLst>
                                    </p:anim>
                                    <p:anim calcmode="lin" valueType="num">
                                      <p:cBhvr>
                                        <p:cTn id="10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ECA9C-9384-432F-A27A-96B87737F223}"/>
              </a:ext>
            </a:extLst>
          </p:cNvPr>
          <p:cNvSpPr>
            <a:spLocks noGrp="1"/>
          </p:cNvSpPr>
          <p:nvPr>
            <p:ph type="title"/>
          </p:nvPr>
        </p:nvSpPr>
        <p:spPr>
          <a:xfrm>
            <a:off x="838199" y="365125"/>
            <a:ext cx="7848601" cy="1041643"/>
          </a:xfrm>
        </p:spPr>
        <p:txBody>
          <a:bodyPr>
            <a:normAutofit fontScale="90000"/>
          </a:bodyPr>
          <a:lstStyle/>
          <a:p>
            <a:r>
              <a:rPr lang="en-US" dirty="0"/>
              <a:t>Estimate the Funding and Addressable Budgets</a:t>
            </a:r>
          </a:p>
        </p:txBody>
      </p:sp>
      <p:sp>
        <p:nvSpPr>
          <p:cNvPr id="3" name="Content Placeholder 2">
            <a:extLst>
              <a:ext uri="{FF2B5EF4-FFF2-40B4-BE49-F238E27FC236}">
                <a16:creationId xmlns:a16="http://schemas.microsoft.com/office/drawing/2014/main" id="{B1490903-69FA-4C52-969D-D3F7C68417BB}"/>
              </a:ext>
            </a:extLst>
          </p:cNvPr>
          <p:cNvSpPr>
            <a:spLocks noGrp="1"/>
          </p:cNvSpPr>
          <p:nvPr>
            <p:ph idx="1"/>
          </p:nvPr>
        </p:nvSpPr>
        <p:spPr>
          <a:xfrm>
            <a:off x="838199" y="1588018"/>
            <a:ext cx="8468610" cy="3354074"/>
          </a:xfrm>
        </p:spPr>
        <p:txBody>
          <a:bodyPr>
            <a:normAutofit fontScale="62500" lnSpcReduction="20000"/>
          </a:bodyPr>
          <a:lstStyle/>
          <a:p>
            <a:r>
              <a:rPr lang="en-US" dirty="0"/>
              <a:t>Collect budget information (money from Congress, user fees, etc. that customer gets) to determine total </a:t>
            </a:r>
            <a:r>
              <a:rPr lang="en-US" b="1" dirty="0"/>
              <a:t>funding budget</a:t>
            </a:r>
          </a:p>
          <a:p>
            <a:r>
              <a:rPr lang="en-US" b="1" dirty="0"/>
              <a:t>Calculate addressable budget: </a:t>
            </a:r>
            <a:r>
              <a:rPr lang="en-US" dirty="0"/>
              <a:t>Total Budget minus the money it takes the customer to manage this program</a:t>
            </a:r>
          </a:p>
          <a:p>
            <a:r>
              <a:rPr lang="en-US" dirty="0"/>
              <a:t>Between 5% (usual), 10% (middle of the road and safest), and 15% (when the government has built large cushions for critical programs) of the total, depending on how lean they run</a:t>
            </a:r>
          </a:p>
          <a:p>
            <a:pPr lvl="1"/>
            <a:r>
              <a:rPr lang="en-US" b="1" dirty="0"/>
              <a:t>TIP: </a:t>
            </a:r>
            <a:r>
              <a:rPr lang="en-US" dirty="0"/>
              <a:t>Look at the last year of the current program; customer’s costs are similar when customers recompete</a:t>
            </a:r>
          </a:p>
          <a:p>
            <a:r>
              <a:rPr lang="en-US" dirty="0"/>
              <a:t>Understand funding cycles and schedules – what can your customer use and when</a:t>
            </a:r>
          </a:p>
          <a:p>
            <a:r>
              <a:rPr lang="en-US" dirty="0"/>
              <a:t>Often when reviewing budget documents, you will find they are not contract-specific (allocated to major programs and agency divisions); then look at the FPDS data to determine annual burn rate to derive total annual contract value for the project (and therefore total value)</a:t>
            </a:r>
          </a:p>
          <a:p>
            <a:pPr lvl="1"/>
            <a:endParaRPr lang="en-US" dirty="0"/>
          </a:p>
          <a:p>
            <a:pPr lvl="1"/>
            <a:endParaRPr lang="en-US" dirty="0"/>
          </a:p>
        </p:txBody>
      </p:sp>
      <p:sp>
        <p:nvSpPr>
          <p:cNvPr id="5" name="TextBox 4">
            <a:extLst>
              <a:ext uri="{FF2B5EF4-FFF2-40B4-BE49-F238E27FC236}">
                <a16:creationId xmlns:a16="http://schemas.microsoft.com/office/drawing/2014/main" id="{F9252489-49E8-4DAE-8E70-79B6C4413E49}"/>
              </a:ext>
            </a:extLst>
          </p:cNvPr>
          <p:cNvSpPr txBox="1"/>
          <p:nvPr/>
        </p:nvSpPr>
        <p:spPr>
          <a:xfrm>
            <a:off x="9306809" y="3759919"/>
            <a:ext cx="2647950" cy="2492990"/>
          </a:xfrm>
          <a:prstGeom prst="rect">
            <a:avLst/>
          </a:prstGeom>
          <a:solidFill>
            <a:schemeClr val="accent1">
              <a:lumMod val="20000"/>
              <a:lumOff val="80000"/>
            </a:schemeClr>
          </a:solidFill>
        </p:spPr>
        <p:txBody>
          <a:bodyPr wrap="square" rtlCol="0">
            <a:spAutoFit/>
          </a:bodyPr>
          <a:lstStyle/>
          <a:p>
            <a:r>
              <a:rPr lang="en-US" sz="1200" b="1" dirty="0"/>
              <a:t>What may be included in customer’s costs of procuring and managing projects:</a:t>
            </a:r>
          </a:p>
          <a:p>
            <a:pPr marL="285750" indent="-285750">
              <a:buFont typeface="Arial" panose="020B0604020202020204" pitchFamily="34" charset="0"/>
              <a:buChar char="•"/>
            </a:pPr>
            <a:r>
              <a:rPr lang="en-US" sz="1200" dirty="0"/>
              <a:t>Program management</a:t>
            </a:r>
          </a:p>
          <a:p>
            <a:pPr marL="285750" indent="-285750">
              <a:buFont typeface="Arial" panose="020B0604020202020204" pitchFamily="34" charset="0"/>
              <a:buChar char="•"/>
            </a:pPr>
            <a:r>
              <a:rPr lang="en-US" sz="1200" dirty="0"/>
              <a:t>Reserves for change orders – either errors in estimation or scope creep</a:t>
            </a:r>
          </a:p>
          <a:p>
            <a:pPr marL="285750" indent="-285750">
              <a:buFont typeface="Arial" panose="020B0604020202020204" pitchFamily="34" charset="0"/>
              <a:buChar char="•"/>
            </a:pPr>
            <a:r>
              <a:rPr lang="en-US" sz="1200" dirty="0"/>
              <a:t>Agency or department overhead</a:t>
            </a:r>
          </a:p>
          <a:p>
            <a:pPr marL="285750" indent="-285750">
              <a:buFont typeface="Arial" panose="020B0604020202020204" pitchFamily="34" charset="0"/>
              <a:buChar char="•"/>
            </a:pPr>
            <a:r>
              <a:rPr lang="en-US" sz="1200" dirty="0"/>
              <a:t>Additional services such as IT, communications, SETA contractor, QA/QC, test and evaluation, etc.</a:t>
            </a:r>
          </a:p>
          <a:p>
            <a:pPr marL="285750" indent="-285750">
              <a:buFont typeface="Arial" panose="020B0604020202020204" pitchFamily="34" charset="0"/>
              <a:buChar char="•"/>
            </a:pPr>
            <a:r>
              <a:rPr lang="en-US" sz="1200" dirty="0"/>
              <a:t>Travel and temporary duty costs</a:t>
            </a:r>
          </a:p>
          <a:p>
            <a:pPr marL="285750" indent="-285750">
              <a:buFont typeface="Arial" panose="020B0604020202020204" pitchFamily="34" charset="0"/>
              <a:buChar char="•"/>
            </a:pPr>
            <a:r>
              <a:rPr lang="en-US" sz="1200" dirty="0"/>
              <a:t>Vehicle fees</a:t>
            </a:r>
          </a:p>
        </p:txBody>
      </p:sp>
      <p:sp>
        <p:nvSpPr>
          <p:cNvPr id="6" name="TextBox 5">
            <a:extLst>
              <a:ext uri="{FF2B5EF4-FFF2-40B4-BE49-F238E27FC236}">
                <a16:creationId xmlns:a16="http://schemas.microsoft.com/office/drawing/2014/main" id="{DE92EBF7-BF35-473F-9202-78532D82D3FE}"/>
              </a:ext>
            </a:extLst>
          </p:cNvPr>
          <p:cNvSpPr txBox="1"/>
          <p:nvPr/>
        </p:nvSpPr>
        <p:spPr>
          <a:xfrm>
            <a:off x="838199" y="4867914"/>
            <a:ext cx="8334376" cy="1384995"/>
          </a:xfrm>
          <a:prstGeom prst="rect">
            <a:avLst/>
          </a:prstGeom>
          <a:solidFill>
            <a:schemeClr val="accent3">
              <a:lumMod val="20000"/>
              <a:lumOff val="80000"/>
            </a:schemeClr>
          </a:solidFill>
        </p:spPr>
        <p:txBody>
          <a:bodyPr wrap="square" rtlCol="0">
            <a:spAutoFit/>
          </a:bodyPr>
          <a:lstStyle/>
          <a:p>
            <a:r>
              <a:rPr lang="en-US" sz="1200" b="1" dirty="0"/>
              <a:t>Where to get information:</a:t>
            </a:r>
          </a:p>
          <a:p>
            <a:pPr marL="0" lvl="1"/>
            <a:r>
              <a:rPr lang="en-US" sz="1200" b="1" dirty="0"/>
              <a:t>Paid and free sources: </a:t>
            </a:r>
            <a:r>
              <a:rPr lang="en-US" sz="1200" dirty="0" err="1"/>
              <a:t>BGov</a:t>
            </a:r>
            <a:r>
              <a:rPr lang="en-US" sz="1200" dirty="0"/>
              <a:t>, GovWin IQ, DACIS for DOD, NASA, OMB (annual budget, Exhibit 300s), President’s Budget, Individual agency acquisition sites, agency procurement forecasts, award documents (government may indicate the funding level there – can see what the winning bid price was and what the funded value was to figure out the agency adder), GAO protests (may not be much help with budget though), historic spend on previous programs, new draft RFPs or old procurement information, etc.</a:t>
            </a:r>
          </a:p>
          <a:p>
            <a:pPr marL="0" lvl="1"/>
            <a:r>
              <a:rPr lang="en-US" sz="1200" b="1" dirty="0"/>
              <a:t>Acquisition data: I</a:t>
            </a:r>
            <a:r>
              <a:rPr lang="en-US" sz="1200" dirty="0"/>
              <a:t>ndustry day slides, other published documentation, asking the customer, FOIA requests of competitors’ proposals, including costs, etc.</a:t>
            </a:r>
          </a:p>
        </p:txBody>
      </p:sp>
      <p:sp>
        <p:nvSpPr>
          <p:cNvPr id="4" name="Text Box 3">
            <a:extLst>
              <a:ext uri="{FF2B5EF4-FFF2-40B4-BE49-F238E27FC236}">
                <a16:creationId xmlns:a16="http://schemas.microsoft.com/office/drawing/2014/main" id="{067C823B-6A7A-C211-DF95-30C70D39169E}"/>
              </a:ext>
            </a:extLst>
          </p:cNvPr>
          <p:cNvSpPr txBox="1">
            <a:spLocks noChangeArrowheads="1"/>
          </p:cNvSpPr>
          <p:nvPr/>
        </p:nvSpPr>
        <p:spPr bwMode="auto">
          <a:xfrm>
            <a:off x="11023426" y="1829487"/>
            <a:ext cx="931333" cy="1780580"/>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lIns="86960" tIns="43480" rIns="86960" bIns="43480" anchor="ctr">
            <a:spAutoFit/>
          </a:bodyPr>
          <a:lstStyle/>
          <a:p>
            <a:pPr algn="ctr">
              <a:spcBef>
                <a:spcPct val="50000"/>
              </a:spcBef>
              <a:defRPr/>
            </a:pPr>
            <a:r>
              <a:rPr lang="en-US" sz="1100" b="1" kern="0" dirty="0">
                <a:solidFill>
                  <a:schemeClr val="tx1"/>
                </a:solidFill>
              </a:rPr>
              <a:t>Estimate the Funding Budget (both government and contractor costs) and Addressable Budget</a:t>
            </a:r>
          </a:p>
        </p:txBody>
      </p:sp>
      <p:sp>
        <p:nvSpPr>
          <p:cNvPr id="7" name="TextBox 6">
            <a:extLst>
              <a:ext uri="{FF2B5EF4-FFF2-40B4-BE49-F238E27FC236}">
                <a16:creationId xmlns:a16="http://schemas.microsoft.com/office/drawing/2014/main" id="{165F51DF-FC5B-B6DD-6CA7-A8CD6AAB7878}"/>
              </a:ext>
            </a:extLst>
          </p:cNvPr>
          <p:cNvSpPr txBox="1"/>
          <p:nvPr/>
        </p:nvSpPr>
        <p:spPr>
          <a:xfrm>
            <a:off x="11278687" y="1501109"/>
            <a:ext cx="774869"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366535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5508-47F2-4695-B909-42846B4B972B}"/>
              </a:ext>
            </a:extLst>
          </p:cNvPr>
          <p:cNvSpPr>
            <a:spLocks noGrp="1"/>
          </p:cNvSpPr>
          <p:nvPr>
            <p:ph type="title"/>
          </p:nvPr>
        </p:nvSpPr>
        <p:spPr>
          <a:xfrm>
            <a:off x="838199" y="365125"/>
            <a:ext cx="7077076" cy="1041643"/>
          </a:xfrm>
        </p:spPr>
        <p:txBody>
          <a:bodyPr>
            <a:normAutofit fontScale="90000"/>
          </a:bodyPr>
          <a:lstStyle/>
          <a:p>
            <a:r>
              <a:rPr lang="en-US" dirty="0"/>
              <a:t>Analyze Customer’s Award Trends</a:t>
            </a:r>
          </a:p>
        </p:txBody>
      </p:sp>
      <p:sp>
        <p:nvSpPr>
          <p:cNvPr id="3" name="Content Placeholder 2">
            <a:extLst>
              <a:ext uri="{FF2B5EF4-FFF2-40B4-BE49-F238E27FC236}">
                <a16:creationId xmlns:a16="http://schemas.microsoft.com/office/drawing/2014/main" id="{936EC73B-F26B-41AE-A6DF-ADFD13F23AD4}"/>
              </a:ext>
            </a:extLst>
          </p:cNvPr>
          <p:cNvSpPr>
            <a:spLocks noGrp="1"/>
          </p:cNvSpPr>
          <p:nvPr>
            <p:ph idx="1"/>
          </p:nvPr>
        </p:nvSpPr>
        <p:spPr>
          <a:xfrm>
            <a:off x="838199" y="1825625"/>
            <a:ext cx="4949859" cy="4351338"/>
          </a:xfrm>
        </p:spPr>
        <p:txBody>
          <a:bodyPr>
            <a:normAutofit fontScale="77500" lnSpcReduction="20000"/>
          </a:bodyPr>
          <a:lstStyle/>
          <a:p>
            <a:r>
              <a:rPr lang="en-US" dirty="0"/>
              <a:t>How does the same contracting officer buy over the past 3-5 years for relevant types of pursuits?</a:t>
            </a:r>
          </a:p>
          <a:p>
            <a:r>
              <a:rPr lang="en-US" dirty="0"/>
              <a:t>How does that entire procurement office buy over the past 3-5 years?</a:t>
            </a:r>
          </a:p>
          <a:p>
            <a:r>
              <a:rPr lang="en-US" dirty="0"/>
              <a:t>What evaluation criteria do they use?</a:t>
            </a:r>
          </a:p>
          <a:p>
            <a:r>
              <a:rPr lang="en-US" dirty="0"/>
              <a:t>What price requirements do they impose?</a:t>
            </a:r>
          </a:p>
          <a:p>
            <a:r>
              <a:rPr lang="en-US" dirty="0"/>
              <a:t>What protests were filed and what information could you glean from the protest documents on source selection and decision-making process?</a:t>
            </a:r>
          </a:p>
          <a:p>
            <a:r>
              <a:rPr lang="en-US" dirty="0"/>
              <a:t>Are there any published debriefs from that contracting office or agency?</a:t>
            </a:r>
          </a:p>
          <a:p>
            <a:endParaRPr lang="en-US" dirty="0"/>
          </a:p>
        </p:txBody>
      </p:sp>
      <p:sp>
        <p:nvSpPr>
          <p:cNvPr id="4" name="TextBox 3">
            <a:extLst>
              <a:ext uri="{FF2B5EF4-FFF2-40B4-BE49-F238E27FC236}">
                <a16:creationId xmlns:a16="http://schemas.microsoft.com/office/drawing/2014/main" id="{C43882A7-AAEC-4D17-9520-577958D05403}"/>
              </a:ext>
            </a:extLst>
          </p:cNvPr>
          <p:cNvSpPr txBox="1"/>
          <p:nvPr/>
        </p:nvSpPr>
        <p:spPr>
          <a:xfrm>
            <a:off x="5788058" y="1739136"/>
            <a:ext cx="5043340" cy="4524315"/>
          </a:xfrm>
          <a:prstGeom prst="rect">
            <a:avLst/>
          </a:prstGeom>
          <a:solidFill>
            <a:schemeClr val="accent1">
              <a:lumMod val="20000"/>
              <a:lumOff val="80000"/>
            </a:schemeClr>
          </a:solidFill>
        </p:spPr>
        <p:txBody>
          <a:bodyPr wrap="square" rtlCol="0">
            <a:spAutoFit/>
          </a:bodyPr>
          <a:lstStyle/>
          <a:p>
            <a:r>
              <a:rPr lang="en-US" b="1" dirty="0"/>
              <a:t>What to do with the information:</a:t>
            </a:r>
          </a:p>
          <a:p>
            <a:endParaRPr lang="en-US" dirty="0"/>
          </a:p>
          <a:p>
            <a:pPr marL="285750" indent="-285750">
              <a:buFont typeface="Arial" panose="020B0604020202020204" pitchFamily="34" charset="0"/>
              <a:buChar char="•"/>
            </a:pPr>
            <a:r>
              <a:rPr lang="en-US" dirty="0"/>
              <a:t>Identify what the budget must have been</a:t>
            </a:r>
          </a:p>
          <a:p>
            <a:pPr marL="285750" indent="-285750">
              <a:buFont typeface="Arial" panose="020B0604020202020204" pitchFamily="34" charset="0"/>
              <a:buChar char="•"/>
            </a:pPr>
            <a:r>
              <a:rPr lang="en-US" dirty="0"/>
              <a:t>What was the award value?</a:t>
            </a:r>
          </a:p>
          <a:p>
            <a:pPr marL="285750" indent="-285750">
              <a:buFont typeface="Arial" panose="020B0604020202020204" pitchFamily="34" charset="0"/>
              <a:buChar char="•"/>
            </a:pPr>
            <a:r>
              <a:rPr lang="en-US" dirty="0"/>
              <a:t>Has the customer always awarded to the lowest bidder, or higher bidders? (Source: GAO Protests)</a:t>
            </a:r>
          </a:p>
          <a:p>
            <a:pPr marL="285750" indent="-285750">
              <a:buFont typeface="Arial" panose="020B0604020202020204" pitchFamily="34" charset="0"/>
              <a:buChar char="•"/>
            </a:pPr>
            <a:r>
              <a:rPr lang="en-US" dirty="0"/>
              <a:t>What ended up being the program spend after all the modifications?</a:t>
            </a:r>
          </a:p>
          <a:p>
            <a:pPr marL="285750" indent="-285750">
              <a:buFont typeface="Arial" panose="020B0604020202020204" pitchFamily="34" charset="0"/>
              <a:buChar char="•"/>
            </a:pPr>
            <a:r>
              <a:rPr lang="en-US" dirty="0"/>
              <a:t>Figure out what portion of the budget the customer used internally vs. contracted out</a:t>
            </a:r>
          </a:p>
          <a:p>
            <a:pPr marL="285750" indent="-285750">
              <a:buFont typeface="Arial" panose="020B0604020202020204" pitchFamily="34" charset="0"/>
              <a:buChar char="•"/>
            </a:pPr>
            <a:r>
              <a:rPr lang="en-US" dirty="0"/>
              <a:t>Is there anything pointing to the awardee’s performance issues?</a:t>
            </a:r>
          </a:p>
          <a:p>
            <a:pPr marL="285750" indent="-285750">
              <a:buFont typeface="Arial" panose="020B0604020202020204" pitchFamily="34" charset="0"/>
              <a:buChar char="•"/>
            </a:pPr>
            <a:endParaRPr lang="en-US" dirty="0"/>
          </a:p>
          <a:p>
            <a:r>
              <a:rPr lang="en-US" b="1" dirty="0"/>
              <a:t>Visualize the information and plot budget and awards/spend along the axis of award value and program’s relevancy</a:t>
            </a:r>
          </a:p>
        </p:txBody>
      </p:sp>
      <p:sp>
        <p:nvSpPr>
          <p:cNvPr id="5" name="Text Box 3">
            <a:extLst>
              <a:ext uri="{FF2B5EF4-FFF2-40B4-BE49-F238E27FC236}">
                <a16:creationId xmlns:a16="http://schemas.microsoft.com/office/drawing/2014/main" id="{94EA5BA9-163F-C060-48C1-22398E03A187}"/>
              </a:ext>
            </a:extLst>
          </p:cNvPr>
          <p:cNvSpPr txBox="1">
            <a:spLocks noChangeArrowheads="1"/>
          </p:cNvSpPr>
          <p:nvPr/>
        </p:nvSpPr>
        <p:spPr bwMode="auto">
          <a:xfrm>
            <a:off x="11023426" y="1829487"/>
            <a:ext cx="931333" cy="1780580"/>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lIns="86960" tIns="43480" rIns="86960" bIns="43480" anchor="ctr">
            <a:spAutoFit/>
          </a:bodyPr>
          <a:lstStyle/>
          <a:p>
            <a:pPr algn="ctr">
              <a:spcBef>
                <a:spcPct val="50000"/>
              </a:spcBef>
              <a:defRPr/>
            </a:pPr>
            <a:r>
              <a:rPr lang="en-US" sz="1100" b="1" kern="0" dirty="0">
                <a:solidFill>
                  <a:schemeClr val="tx1"/>
                </a:solidFill>
              </a:rPr>
              <a:t>Estimate the Funding Budget (both government and contractor costs) and Addressable Budget</a:t>
            </a:r>
          </a:p>
        </p:txBody>
      </p:sp>
      <p:sp>
        <p:nvSpPr>
          <p:cNvPr id="6" name="TextBox 5">
            <a:extLst>
              <a:ext uri="{FF2B5EF4-FFF2-40B4-BE49-F238E27FC236}">
                <a16:creationId xmlns:a16="http://schemas.microsoft.com/office/drawing/2014/main" id="{3337501B-73BF-F5FB-7682-9788EE1E9BC8}"/>
              </a:ext>
            </a:extLst>
          </p:cNvPr>
          <p:cNvSpPr txBox="1"/>
          <p:nvPr/>
        </p:nvSpPr>
        <p:spPr>
          <a:xfrm>
            <a:off x="11278687" y="1501109"/>
            <a:ext cx="774869"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234418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3296D-21BF-4C52-9F64-6D1EFC677AC4}"/>
              </a:ext>
            </a:extLst>
          </p:cNvPr>
          <p:cNvSpPr>
            <a:spLocks noGrp="1"/>
          </p:cNvSpPr>
          <p:nvPr>
            <p:ph type="title"/>
          </p:nvPr>
        </p:nvSpPr>
        <p:spPr>
          <a:xfrm>
            <a:off x="838199" y="365125"/>
            <a:ext cx="7636498" cy="1041643"/>
          </a:xfrm>
        </p:spPr>
        <p:txBody>
          <a:bodyPr>
            <a:normAutofit fontScale="90000"/>
          </a:bodyPr>
          <a:lstStyle/>
          <a:p>
            <a:r>
              <a:rPr lang="en-US" dirty="0"/>
              <a:t>Analyze Your Competitor’s Awards</a:t>
            </a:r>
          </a:p>
        </p:txBody>
      </p:sp>
      <p:sp>
        <p:nvSpPr>
          <p:cNvPr id="3" name="Content Placeholder 2">
            <a:extLst>
              <a:ext uri="{FF2B5EF4-FFF2-40B4-BE49-F238E27FC236}">
                <a16:creationId xmlns:a16="http://schemas.microsoft.com/office/drawing/2014/main" id="{E3D4F521-09DF-46A9-897F-C4561233C19E}"/>
              </a:ext>
            </a:extLst>
          </p:cNvPr>
          <p:cNvSpPr>
            <a:spLocks noGrp="1"/>
          </p:cNvSpPr>
          <p:nvPr>
            <p:ph idx="1"/>
          </p:nvPr>
        </p:nvSpPr>
        <p:spPr>
          <a:xfrm>
            <a:off x="838200" y="1670050"/>
            <a:ext cx="7099170" cy="4746625"/>
          </a:xfrm>
        </p:spPr>
        <p:txBody>
          <a:bodyPr>
            <a:normAutofit fontScale="62500" lnSpcReduction="20000"/>
          </a:bodyPr>
          <a:lstStyle/>
          <a:p>
            <a:r>
              <a:rPr lang="en-US" dirty="0"/>
              <a:t>What did the same contracting officer (or other contracting officers in the same office or the SSA for a larger program) buy from your competitors over the past 3-5 years for relevant types of pursuits?</a:t>
            </a:r>
          </a:p>
          <a:p>
            <a:r>
              <a:rPr lang="en-US" dirty="0"/>
              <a:t>How many bids were submitted?</a:t>
            </a:r>
          </a:p>
          <a:p>
            <a:r>
              <a:rPr lang="en-US" dirty="0"/>
              <a:t>What was those programs’ addressable budget?</a:t>
            </a:r>
          </a:p>
          <a:p>
            <a:r>
              <a:rPr lang="en-US" dirty="0"/>
              <a:t>How far below that budget did the competitors bid? Did they win on low price, greatest capability, or best value?</a:t>
            </a:r>
          </a:p>
          <a:p>
            <a:r>
              <a:rPr lang="en-US" dirty="0"/>
              <a:t>What protests have your competitors filed and what information could you glean from the protest documents on source selection and decision-making process?</a:t>
            </a:r>
          </a:p>
          <a:p>
            <a:r>
              <a:rPr lang="en-US" dirty="0"/>
              <a:t>Are there any published debriefs from that contracting office or agency that are specific to your competitors?</a:t>
            </a:r>
          </a:p>
          <a:p>
            <a:r>
              <a:rPr lang="en-US" dirty="0"/>
              <a:t>Do you have any spend information on your competitors’ contracts?</a:t>
            </a:r>
          </a:p>
          <a:p>
            <a:r>
              <a:rPr lang="en-US" dirty="0"/>
              <a:t>How realistic were your competitors in their bids – did they overrun the program? What modifications were made on the program? Were these overruns or additional scope mods?</a:t>
            </a:r>
          </a:p>
          <a:p>
            <a:r>
              <a:rPr lang="en-US" dirty="0">
                <a:solidFill>
                  <a:schemeClr val="accent6"/>
                </a:solidFill>
              </a:rPr>
              <a:t>Plot this information on a </a:t>
            </a:r>
            <a:r>
              <a:rPr lang="en-US" b="1" dirty="0">
                <a:solidFill>
                  <a:schemeClr val="accent6"/>
                </a:solidFill>
              </a:rPr>
              <a:t>graph of Award Value vs. Program Relevancy</a:t>
            </a:r>
          </a:p>
        </p:txBody>
      </p:sp>
      <p:sp>
        <p:nvSpPr>
          <p:cNvPr id="4" name="TextBox 3">
            <a:extLst>
              <a:ext uri="{FF2B5EF4-FFF2-40B4-BE49-F238E27FC236}">
                <a16:creationId xmlns:a16="http://schemas.microsoft.com/office/drawing/2014/main" id="{FC1E0F0E-A0A1-4C97-93AB-AC98E92BE596}"/>
              </a:ext>
            </a:extLst>
          </p:cNvPr>
          <p:cNvSpPr txBox="1"/>
          <p:nvPr/>
        </p:nvSpPr>
        <p:spPr>
          <a:xfrm>
            <a:off x="7937370" y="1670050"/>
            <a:ext cx="2857500" cy="4247317"/>
          </a:xfrm>
          <a:prstGeom prst="rect">
            <a:avLst/>
          </a:prstGeom>
          <a:solidFill>
            <a:schemeClr val="accent1">
              <a:lumMod val="20000"/>
              <a:lumOff val="80000"/>
            </a:schemeClr>
          </a:solidFill>
        </p:spPr>
        <p:txBody>
          <a:bodyPr wrap="square" rtlCol="0">
            <a:spAutoFit/>
          </a:bodyPr>
          <a:lstStyle/>
          <a:p>
            <a:r>
              <a:rPr lang="en-US" b="1" dirty="0"/>
              <a:t>IMPORTANT: Make sure you deal with the same division of the company as different facilities often have different cost centers</a:t>
            </a:r>
          </a:p>
          <a:p>
            <a:pPr marL="285750" indent="-285750">
              <a:buFont typeface="Arial" panose="020B0604020202020204" pitchFamily="34" charset="0"/>
              <a:buChar char="•"/>
            </a:pPr>
            <a:r>
              <a:rPr lang="en-US" dirty="0"/>
              <a:t>DACIS looks at companies by CAGE code (Facility code) that has the same cost center</a:t>
            </a:r>
          </a:p>
          <a:p>
            <a:pPr marL="285750" indent="-285750">
              <a:buFont typeface="Arial" panose="020B0604020202020204" pitchFamily="34" charset="0"/>
              <a:buChar char="•"/>
            </a:pPr>
            <a:r>
              <a:rPr lang="en-US" dirty="0"/>
              <a:t>If you look at all the contracts from the same CAGE code – all of them should have the same wrap rate</a:t>
            </a:r>
          </a:p>
          <a:p>
            <a:endParaRPr lang="en-US" dirty="0"/>
          </a:p>
        </p:txBody>
      </p:sp>
      <p:sp>
        <p:nvSpPr>
          <p:cNvPr id="5" name="Text Box 24">
            <a:extLst>
              <a:ext uri="{FF2B5EF4-FFF2-40B4-BE49-F238E27FC236}">
                <a16:creationId xmlns:a16="http://schemas.microsoft.com/office/drawing/2014/main" id="{AA6BE2ED-D324-11DB-8C8A-363F714B6EE3}"/>
              </a:ext>
            </a:extLst>
          </p:cNvPr>
          <p:cNvSpPr txBox="1">
            <a:spLocks noChangeArrowheads="1"/>
          </p:cNvSpPr>
          <p:nvPr/>
        </p:nvSpPr>
        <p:spPr bwMode="auto">
          <a:xfrm>
            <a:off x="10903911" y="1895369"/>
            <a:ext cx="1119468" cy="1103472"/>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preliminary PTW (Top-down proposal price): Price to Compete (PTC))</a:t>
            </a:r>
          </a:p>
        </p:txBody>
      </p:sp>
      <p:sp>
        <p:nvSpPr>
          <p:cNvPr id="6" name="TextBox 5">
            <a:extLst>
              <a:ext uri="{FF2B5EF4-FFF2-40B4-BE49-F238E27FC236}">
                <a16:creationId xmlns:a16="http://schemas.microsoft.com/office/drawing/2014/main" id="{289441E0-EB2B-C5B8-4B95-DA0C94ACE923}"/>
              </a:ext>
            </a:extLst>
          </p:cNvPr>
          <p:cNvSpPr txBox="1"/>
          <p:nvPr/>
        </p:nvSpPr>
        <p:spPr>
          <a:xfrm>
            <a:off x="11316092" y="1573172"/>
            <a:ext cx="774869"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45674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159EF9-BF45-4401-B72E-C7F70C936330}"/>
              </a:ext>
            </a:extLst>
          </p:cNvPr>
          <p:cNvSpPr/>
          <p:nvPr/>
        </p:nvSpPr>
        <p:spPr>
          <a:xfrm>
            <a:off x="5796236" y="1886157"/>
            <a:ext cx="4994031" cy="36073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C3D624B1-5B7D-4E82-8250-BCE9527D55E0}"/>
              </a:ext>
            </a:extLst>
          </p:cNvPr>
          <p:cNvCxnSpPr/>
          <p:nvPr/>
        </p:nvCxnSpPr>
        <p:spPr>
          <a:xfrm flipV="1">
            <a:off x="5595269" y="1886157"/>
            <a:ext cx="0" cy="36073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3585467-1504-419D-884D-6DE4BC14FB53}"/>
              </a:ext>
            </a:extLst>
          </p:cNvPr>
          <p:cNvSpPr txBox="1"/>
          <p:nvPr/>
        </p:nvSpPr>
        <p:spPr>
          <a:xfrm>
            <a:off x="7343682" y="5654289"/>
            <a:ext cx="1537398" cy="369332"/>
          </a:xfrm>
          <a:prstGeom prst="rect">
            <a:avLst/>
          </a:prstGeom>
          <a:noFill/>
        </p:spPr>
        <p:txBody>
          <a:bodyPr wrap="square" rtlCol="0">
            <a:spAutoFit/>
          </a:bodyPr>
          <a:lstStyle/>
          <a:p>
            <a:r>
              <a:rPr lang="en-US" dirty="0"/>
              <a:t>Relevancy</a:t>
            </a:r>
          </a:p>
        </p:txBody>
      </p:sp>
      <p:cxnSp>
        <p:nvCxnSpPr>
          <p:cNvPr id="7" name="Straight Arrow Connector 6">
            <a:extLst>
              <a:ext uri="{FF2B5EF4-FFF2-40B4-BE49-F238E27FC236}">
                <a16:creationId xmlns:a16="http://schemas.microsoft.com/office/drawing/2014/main" id="{35C2C14A-86DB-44FA-956B-85D718834D1D}"/>
              </a:ext>
            </a:extLst>
          </p:cNvPr>
          <p:cNvCxnSpPr>
            <a:cxnSpLocks/>
          </p:cNvCxnSpPr>
          <p:nvPr/>
        </p:nvCxnSpPr>
        <p:spPr>
          <a:xfrm>
            <a:off x="5747669" y="5645915"/>
            <a:ext cx="49320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61E6733-F9A2-4732-A110-8AC6DFCE0B5F}"/>
              </a:ext>
            </a:extLst>
          </p:cNvPr>
          <p:cNvSpPr txBox="1"/>
          <p:nvPr/>
        </p:nvSpPr>
        <p:spPr>
          <a:xfrm rot="16200000">
            <a:off x="4625604" y="3567972"/>
            <a:ext cx="1537398" cy="369332"/>
          </a:xfrm>
          <a:prstGeom prst="rect">
            <a:avLst/>
          </a:prstGeom>
          <a:noFill/>
        </p:spPr>
        <p:txBody>
          <a:bodyPr wrap="square" rtlCol="0">
            <a:spAutoFit/>
          </a:bodyPr>
          <a:lstStyle/>
          <a:p>
            <a:r>
              <a:rPr lang="en-US" dirty="0"/>
              <a:t>Award Value</a:t>
            </a:r>
          </a:p>
        </p:txBody>
      </p:sp>
      <p:sp>
        <p:nvSpPr>
          <p:cNvPr id="10" name="Oval 9">
            <a:extLst>
              <a:ext uri="{FF2B5EF4-FFF2-40B4-BE49-F238E27FC236}">
                <a16:creationId xmlns:a16="http://schemas.microsoft.com/office/drawing/2014/main" id="{325711FD-5CD7-4014-AC03-63A695DF7229}"/>
              </a:ext>
            </a:extLst>
          </p:cNvPr>
          <p:cNvSpPr/>
          <p:nvPr/>
        </p:nvSpPr>
        <p:spPr>
          <a:xfrm>
            <a:off x="10202906" y="2453055"/>
            <a:ext cx="351689" cy="361738"/>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D2F5C4-A6BD-4CFC-9354-2E89E78E339E}"/>
              </a:ext>
            </a:extLst>
          </p:cNvPr>
          <p:cNvSpPr/>
          <p:nvPr/>
        </p:nvSpPr>
        <p:spPr>
          <a:xfrm>
            <a:off x="8215006" y="3571769"/>
            <a:ext cx="236902" cy="243671"/>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9FC4AEF-8D94-4F81-8A15-EFA97E9C32DA}"/>
              </a:ext>
            </a:extLst>
          </p:cNvPr>
          <p:cNvSpPr/>
          <p:nvPr/>
        </p:nvSpPr>
        <p:spPr>
          <a:xfrm>
            <a:off x="9966004" y="4399501"/>
            <a:ext cx="236902" cy="243671"/>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BACB550-A060-5FE0-0C2D-FAA95C92DCB5}"/>
              </a:ext>
            </a:extLst>
          </p:cNvPr>
          <p:cNvSpPr txBox="1"/>
          <p:nvPr/>
        </p:nvSpPr>
        <p:spPr>
          <a:xfrm>
            <a:off x="838198" y="1715285"/>
            <a:ext cx="4469093" cy="4625369"/>
          </a:xfrm>
          <a:prstGeom prst="rect">
            <a:avLst/>
          </a:prstGeom>
          <a:noFill/>
        </p:spPr>
        <p:txBody>
          <a:bodyPr wrap="square" rtlCol="0">
            <a:spAutoFit/>
          </a:bodyPr>
          <a:lstStyle/>
          <a:p>
            <a:pPr marL="228600" indent="-228600">
              <a:lnSpc>
                <a:spcPct val="70000"/>
              </a:lnSpc>
              <a:spcBef>
                <a:spcPts val="1000"/>
              </a:spcBef>
              <a:buClr>
                <a:schemeClr val="accent5"/>
              </a:buClr>
              <a:buSzPct val="90000"/>
              <a:buFont typeface="Wingdings" panose="05000000000000000000" pitchFamily="2" charset="2"/>
              <a:buChar char="§"/>
            </a:pPr>
            <a:r>
              <a:rPr lang="en-US" sz="2000" dirty="0"/>
              <a:t>Plot relevancy and award value to visualize government award trends:</a:t>
            </a:r>
          </a:p>
          <a:p>
            <a:pPr marL="685800" lvl="1" indent="-228600">
              <a:lnSpc>
                <a:spcPct val="70000"/>
              </a:lnSpc>
              <a:spcBef>
                <a:spcPts val="1000"/>
              </a:spcBef>
              <a:buClr>
                <a:schemeClr val="accent5"/>
              </a:buClr>
              <a:buSzPct val="90000"/>
              <a:buFont typeface="Wingdings" panose="05000000000000000000" pitchFamily="2" charset="2"/>
              <a:buChar char="§"/>
            </a:pPr>
            <a:r>
              <a:rPr lang="en-US" sz="2000" dirty="0"/>
              <a:t>If the government is always awarding to lower bidder or higher bidder will give you insight into how to bid</a:t>
            </a:r>
          </a:p>
          <a:p>
            <a:pPr marL="228600" indent="-228600">
              <a:lnSpc>
                <a:spcPct val="70000"/>
              </a:lnSpc>
              <a:spcBef>
                <a:spcPts val="1000"/>
              </a:spcBef>
              <a:buClr>
                <a:schemeClr val="accent5"/>
              </a:buClr>
              <a:buSzPct val="90000"/>
              <a:buFont typeface="Wingdings" panose="05000000000000000000" pitchFamily="2" charset="2"/>
              <a:buChar char="§"/>
            </a:pPr>
            <a:r>
              <a:rPr lang="en-US" sz="2000" dirty="0"/>
              <a:t>Also can plot or draw conclusions from the following information, to gain understanding of customer’s award trends:</a:t>
            </a:r>
          </a:p>
          <a:p>
            <a:pPr marL="685800" lvl="1" indent="-228600">
              <a:lnSpc>
                <a:spcPct val="70000"/>
              </a:lnSpc>
              <a:spcBef>
                <a:spcPts val="1000"/>
              </a:spcBef>
              <a:buClr>
                <a:schemeClr val="accent5"/>
              </a:buClr>
              <a:buSzPct val="90000"/>
              <a:buFont typeface="Wingdings" panose="05000000000000000000" pitchFamily="2" charset="2"/>
              <a:buChar char="§"/>
            </a:pPr>
            <a:r>
              <a:rPr lang="en-US" sz="2000" dirty="0"/>
              <a:t>How many bidders (get from USAspending.gov Competition data, DACIS, or </a:t>
            </a:r>
            <a:r>
              <a:rPr lang="en-US" sz="2000" dirty="0" err="1"/>
              <a:t>BGov</a:t>
            </a:r>
            <a:r>
              <a:rPr lang="en-US" sz="2000" dirty="0"/>
              <a:t>)</a:t>
            </a:r>
          </a:p>
          <a:p>
            <a:pPr marL="685800" lvl="1" indent="-228600">
              <a:lnSpc>
                <a:spcPct val="70000"/>
              </a:lnSpc>
              <a:spcBef>
                <a:spcPts val="1000"/>
              </a:spcBef>
              <a:buClr>
                <a:schemeClr val="accent5"/>
              </a:buClr>
              <a:buSzPct val="90000"/>
              <a:buFont typeface="Wingdings" panose="05000000000000000000" pitchFamily="2" charset="2"/>
              <a:buChar char="§"/>
            </a:pPr>
            <a:r>
              <a:rPr lang="en-US" sz="2000" dirty="0"/>
              <a:t>Proposed $ from each bidder (usually obtainable from GAO protest reports, if there was a protest that was upheld or denied)</a:t>
            </a:r>
          </a:p>
          <a:p>
            <a:pPr marL="685800" lvl="1" indent="-228600">
              <a:lnSpc>
                <a:spcPct val="70000"/>
              </a:lnSpc>
              <a:spcBef>
                <a:spcPts val="1000"/>
              </a:spcBef>
              <a:buClr>
                <a:schemeClr val="accent5"/>
              </a:buClr>
              <a:buSzPct val="90000"/>
              <a:buFont typeface="Wingdings" panose="05000000000000000000" pitchFamily="2" charset="2"/>
              <a:buChar char="§"/>
            </a:pPr>
            <a:r>
              <a:rPr lang="en-US" sz="2000" dirty="0"/>
              <a:t>Award $ value </a:t>
            </a:r>
          </a:p>
        </p:txBody>
      </p:sp>
      <p:sp>
        <p:nvSpPr>
          <p:cNvPr id="4" name="Title 1">
            <a:extLst>
              <a:ext uri="{FF2B5EF4-FFF2-40B4-BE49-F238E27FC236}">
                <a16:creationId xmlns:a16="http://schemas.microsoft.com/office/drawing/2014/main" id="{DD434A47-D91E-D2F5-666B-6AE38C2F8470}"/>
              </a:ext>
            </a:extLst>
          </p:cNvPr>
          <p:cNvSpPr txBox="1">
            <a:spLocks/>
          </p:cNvSpPr>
          <p:nvPr/>
        </p:nvSpPr>
        <p:spPr>
          <a:xfrm>
            <a:off x="838199" y="365125"/>
            <a:ext cx="7636498" cy="1041643"/>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Plot Your Information for Visual Trend Analysis</a:t>
            </a:r>
          </a:p>
        </p:txBody>
      </p:sp>
      <p:sp>
        <p:nvSpPr>
          <p:cNvPr id="8" name="Text Box 24">
            <a:extLst>
              <a:ext uri="{FF2B5EF4-FFF2-40B4-BE49-F238E27FC236}">
                <a16:creationId xmlns:a16="http://schemas.microsoft.com/office/drawing/2014/main" id="{5643BF90-5044-AA6E-76CC-F46F12781700}"/>
              </a:ext>
            </a:extLst>
          </p:cNvPr>
          <p:cNvSpPr txBox="1">
            <a:spLocks noChangeArrowheads="1"/>
          </p:cNvSpPr>
          <p:nvPr/>
        </p:nvSpPr>
        <p:spPr bwMode="auto">
          <a:xfrm>
            <a:off x="10903911" y="1885942"/>
            <a:ext cx="1119468" cy="1103472"/>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preliminary PTW (Top-down proposal price): Price to Compete (PTC))</a:t>
            </a:r>
          </a:p>
        </p:txBody>
      </p:sp>
      <p:sp>
        <p:nvSpPr>
          <p:cNvPr id="13" name="TextBox 12">
            <a:extLst>
              <a:ext uri="{FF2B5EF4-FFF2-40B4-BE49-F238E27FC236}">
                <a16:creationId xmlns:a16="http://schemas.microsoft.com/office/drawing/2014/main" id="{80DFDBBD-4B6F-0657-789F-D97FDC7BD0C9}"/>
              </a:ext>
            </a:extLst>
          </p:cNvPr>
          <p:cNvSpPr txBox="1"/>
          <p:nvPr/>
        </p:nvSpPr>
        <p:spPr>
          <a:xfrm>
            <a:off x="11316092" y="1563745"/>
            <a:ext cx="774869"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229901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41645-264C-47DD-8BD9-32FE47B8A2A8}"/>
              </a:ext>
            </a:extLst>
          </p:cNvPr>
          <p:cNvSpPr>
            <a:spLocks noGrp="1"/>
          </p:cNvSpPr>
          <p:nvPr>
            <p:ph type="title"/>
          </p:nvPr>
        </p:nvSpPr>
        <p:spPr>
          <a:xfrm>
            <a:off x="838199" y="365125"/>
            <a:ext cx="6915151" cy="1041643"/>
          </a:xfrm>
        </p:spPr>
        <p:txBody>
          <a:bodyPr>
            <a:normAutofit fontScale="90000"/>
          </a:bodyPr>
          <a:lstStyle/>
          <a:p>
            <a:r>
              <a:rPr lang="en-US" dirty="0"/>
              <a:t>Business Development Lifecycle: The Larger Context</a:t>
            </a:r>
          </a:p>
        </p:txBody>
      </p:sp>
      <p:grpSp>
        <p:nvGrpSpPr>
          <p:cNvPr id="4" name="Group 3">
            <a:extLst>
              <a:ext uri="{FF2B5EF4-FFF2-40B4-BE49-F238E27FC236}">
                <a16:creationId xmlns:a16="http://schemas.microsoft.com/office/drawing/2014/main" id="{DFE0B437-44E7-4320-925A-05CF4B7FF4EB}"/>
              </a:ext>
            </a:extLst>
          </p:cNvPr>
          <p:cNvGrpSpPr/>
          <p:nvPr/>
        </p:nvGrpSpPr>
        <p:grpSpPr>
          <a:xfrm>
            <a:off x="2681590" y="1876425"/>
            <a:ext cx="6557003" cy="4091867"/>
            <a:chOff x="698500" y="1381779"/>
            <a:chExt cx="7397750" cy="4616530"/>
          </a:xfrm>
        </p:grpSpPr>
        <p:cxnSp>
          <p:nvCxnSpPr>
            <p:cNvPr id="5" name="Straight Arrow Connector 4">
              <a:extLst>
                <a:ext uri="{FF2B5EF4-FFF2-40B4-BE49-F238E27FC236}">
                  <a16:creationId xmlns:a16="http://schemas.microsoft.com/office/drawing/2014/main" id="{14E7DEE1-2F42-4867-A10C-56490F93D2A5}"/>
                </a:ext>
              </a:extLst>
            </p:cNvPr>
            <p:cNvCxnSpPr/>
            <p:nvPr/>
          </p:nvCxnSpPr>
          <p:spPr>
            <a:xfrm rot="16200000" flipH="1">
              <a:off x="5066507" y="4960798"/>
              <a:ext cx="595312" cy="6350"/>
            </a:xfrm>
            <a:prstGeom prst="straightConnector1">
              <a:avLst/>
            </a:prstGeom>
            <a:ln>
              <a:tailEnd type="triangle" w="med" len="sm"/>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EC9F274B-4CC3-449A-83DD-380AF88D3612}"/>
                </a:ext>
              </a:extLst>
            </p:cNvPr>
            <p:cNvCxnSpPr/>
            <p:nvPr/>
          </p:nvCxnSpPr>
          <p:spPr>
            <a:xfrm rot="5400000" flipH="1" flipV="1">
              <a:off x="1164431" y="5144948"/>
              <a:ext cx="595313" cy="3175"/>
            </a:xfrm>
            <a:prstGeom prst="straightConnector1">
              <a:avLst/>
            </a:prstGeom>
            <a:ln>
              <a:tailEnd type="triangle" w="med" len="sm"/>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A7454236-A007-4954-900B-8231C65CC5A8}"/>
                </a:ext>
              </a:extLst>
            </p:cNvPr>
            <p:cNvCxnSpPr/>
            <p:nvPr/>
          </p:nvCxnSpPr>
          <p:spPr>
            <a:xfrm rot="10800000">
              <a:off x="6122988" y="1724679"/>
              <a:ext cx="609600" cy="1588"/>
            </a:xfrm>
            <a:prstGeom prst="straightConnector1">
              <a:avLst/>
            </a:prstGeom>
            <a:ln>
              <a:tailEnd type="triangle" w="med" len="sm"/>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5D869179-329E-491E-B4D3-164A86DEEEED}"/>
                </a:ext>
              </a:extLst>
            </p:cNvPr>
            <p:cNvCxnSpPr/>
            <p:nvPr/>
          </p:nvCxnSpPr>
          <p:spPr>
            <a:xfrm rot="10800000">
              <a:off x="2225675" y="5596592"/>
              <a:ext cx="538163" cy="1587"/>
            </a:xfrm>
            <a:prstGeom prst="straightConnector1">
              <a:avLst/>
            </a:prstGeom>
            <a:ln>
              <a:tailEnd type="triangle" w="med" len="sm"/>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190D38EB-89EA-4EB6-811D-9538C56255FD}"/>
                </a:ext>
              </a:extLst>
            </p:cNvPr>
            <p:cNvCxnSpPr/>
            <p:nvPr/>
          </p:nvCxnSpPr>
          <p:spPr>
            <a:xfrm>
              <a:off x="2020888" y="4505979"/>
              <a:ext cx="2578100" cy="1588"/>
            </a:xfrm>
            <a:prstGeom prst="straightConnector1">
              <a:avLst/>
            </a:prstGeom>
            <a:ln>
              <a:tailEnd type="triangle" w="med" len="sm"/>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C2928121-FD54-4C15-B8B8-B2218464A721}"/>
                </a:ext>
              </a:extLst>
            </p:cNvPr>
            <p:cNvCxnSpPr/>
            <p:nvPr/>
          </p:nvCxnSpPr>
          <p:spPr>
            <a:xfrm flipV="1">
              <a:off x="1987550" y="1724679"/>
              <a:ext cx="477838" cy="1588"/>
            </a:xfrm>
            <a:prstGeom prst="straightConnector1">
              <a:avLst/>
            </a:prstGeom>
            <a:ln>
              <a:tailEnd type="triangle" w="med" len="sm"/>
            </a:ln>
          </p:spPr>
          <p:style>
            <a:lnRef idx="1">
              <a:schemeClr val="dk1"/>
            </a:lnRef>
            <a:fillRef idx="0">
              <a:schemeClr val="dk1"/>
            </a:fillRef>
            <a:effectRef idx="0">
              <a:schemeClr val="dk1"/>
            </a:effectRef>
            <a:fontRef idx="minor">
              <a:schemeClr val="tx1"/>
            </a:fontRef>
          </p:style>
        </p:cxnSp>
        <p:sp>
          <p:nvSpPr>
            <p:cNvPr id="11" name="Flowchart: Terminator 9">
              <a:extLst>
                <a:ext uri="{FF2B5EF4-FFF2-40B4-BE49-F238E27FC236}">
                  <a16:creationId xmlns:a16="http://schemas.microsoft.com/office/drawing/2014/main" id="{3E1EF6AF-C6E4-46D8-A4D3-2EFACD864797}"/>
                </a:ext>
              </a:extLst>
            </p:cNvPr>
            <p:cNvSpPr>
              <a:spLocks noChangeArrowheads="1"/>
            </p:cNvSpPr>
            <p:nvPr/>
          </p:nvSpPr>
          <p:spPr bwMode="auto">
            <a:xfrm>
              <a:off x="744538" y="1459567"/>
              <a:ext cx="1447800" cy="533400"/>
            </a:xfrm>
            <a:prstGeom prst="flowChartTerminator">
              <a:avLst/>
            </a:prstGeom>
            <a:solidFill>
              <a:srgbClr val="144377"/>
            </a:solidFill>
            <a:ln w="9525">
              <a:solidFill>
                <a:srgbClr val="005FB2"/>
              </a:solidFill>
              <a:miter lim="800000"/>
              <a:headEnd/>
              <a:tailEnd/>
            </a:ln>
            <a:effectLst/>
          </p:spPr>
          <p:txBody>
            <a:bodyPr anchor="ctr"/>
            <a:lstStyle/>
            <a:p>
              <a:pPr algn="ctr">
                <a:lnSpc>
                  <a:spcPct val="90000"/>
                </a:lnSpc>
                <a:defRPr/>
              </a:pPr>
              <a:r>
                <a:rPr lang="en-US" sz="1000" dirty="0">
                  <a:solidFill>
                    <a:schemeClr val="lt1"/>
                  </a:solidFill>
                  <a:latin typeface="+mj-lt"/>
                  <a:ea typeface="+mn-ea"/>
                </a:rPr>
                <a:t>Begin Business Development Process</a:t>
              </a:r>
            </a:p>
          </p:txBody>
        </p:sp>
        <p:sp>
          <p:nvSpPr>
            <p:cNvPr id="12" name="Flowchart: Process 10">
              <a:extLst>
                <a:ext uri="{FF2B5EF4-FFF2-40B4-BE49-F238E27FC236}">
                  <a16:creationId xmlns:a16="http://schemas.microsoft.com/office/drawing/2014/main" id="{37022E34-40BA-4539-A7FC-1F25CEA4B56C}"/>
                </a:ext>
              </a:extLst>
            </p:cNvPr>
            <p:cNvSpPr>
              <a:spLocks noChangeArrowheads="1"/>
            </p:cNvSpPr>
            <p:nvPr/>
          </p:nvSpPr>
          <p:spPr bwMode="auto">
            <a:xfrm>
              <a:off x="2466975" y="1381779"/>
              <a:ext cx="1524000" cy="685800"/>
            </a:xfrm>
            <a:prstGeom prst="flowChartProcess">
              <a:avLst/>
            </a:prstGeom>
            <a:solidFill>
              <a:srgbClr val="1B75BB"/>
            </a:solidFill>
            <a:ln w="9525">
              <a:solidFill>
                <a:srgbClr val="005FB2"/>
              </a:solidFill>
              <a:miter lim="800000"/>
              <a:headEnd/>
              <a:tailEnd/>
            </a:ln>
            <a:effectLst/>
          </p:spPr>
          <p:txBody>
            <a:bodyPr anchor="ctr"/>
            <a:lstStyle/>
            <a:p>
              <a:pPr algn="ctr" fontAlgn="auto">
                <a:spcBef>
                  <a:spcPts val="0"/>
                </a:spcBef>
                <a:spcAft>
                  <a:spcPts val="0"/>
                </a:spcAft>
                <a:defRPr/>
              </a:pPr>
              <a:r>
                <a:rPr lang="en-US" sz="1000" dirty="0">
                  <a:solidFill>
                    <a:schemeClr val="bg1"/>
                  </a:solidFill>
                  <a:latin typeface="Arial Narrow"/>
                  <a:ea typeface="+mn-ea"/>
                  <a:cs typeface="Arial Narrow"/>
                </a:rPr>
                <a:t>Build Capacity to Do Business with the Government</a:t>
              </a:r>
            </a:p>
          </p:txBody>
        </p:sp>
        <p:sp>
          <p:nvSpPr>
            <p:cNvPr id="13" name="TextBox 11">
              <a:extLst>
                <a:ext uri="{FF2B5EF4-FFF2-40B4-BE49-F238E27FC236}">
                  <a16:creationId xmlns:a16="http://schemas.microsoft.com/office/drawing/2014/main" id="{7D60A530-E36B-4FD8-AD1E-C2F8535F89EC}"/>
                </a:ext>
              </a:extLst>
            </p:cNvPr>
            <p:cNvSpPr txBox="1">
              <a:spLocks noChangeArrowheads="1"/>
            </p:cNvSpPr>
            <p:nvPr/>
          </p:nvSpPr>
          <p:spPr bwMode="auto">
            <a:xfrm>
              <a:off x="3644900" y="1869142"/>
              <a:ext cx="457200" cy="26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dirty="0">
                  <a:solidFill>
                    <a:srgbClr val="FFFFFF"/>
                  </a:solidFill>
                  <a:latin typeface="Calibri" charset="0"/>
                </a:rPr>
                <a:t>1.0</a:t>
              </a:r>
            </a:p>
          </p:txBody>
        </p:sp>
        <p:sp>
          <p:nvSpPr>
            <p:cNvPr id="14" name="Flowchart: Process 12">
              <a:extLst>
                <a:ext uri="{FF2B5EF4-FFF2-40B4-BE49-F238E27FC236}">
                  <a16:creationId xmlns:a16="http://schemas.microsoft.com/office/drawing/2014/main" id="{15F9136F-2449-4BC1-BE81-391E33A13B26}"/>
                </a:ext>
              </a:extLst>
            </p:cNvPr>
            <p:cNvSpPr>
              <a:spLocks noChangeArrowheads="1"/>
            </p:cNvSpPr>
            <p:nvPr/>
          </p:nvSpPr>
          <p:spPr bwMode="auto">
            <a:xfrm>
              <a:off x="4600575" y="1381779"/>
              <a:ext cx="1524000" cy="685800"/>
            </a:xfrm>
            <a:prstGeom prst="flowChartProcess">
              <a:avLst/>
            </a:prstGeom>
            <a:solidFill>
              <a:srgbClr val="1B75BB"/>
            </a:solidFill>
            <a:ln w="9525">
              <a:solidFill>
                <a:srgbClr val="005FB2"/>
              </a:solidFill>
              <a:miter lim="800000"/>
              <a:headEnd/>
              <a:tailEnd/>
            </a:ln>
            <a:effectLst/>
          </p:spPr>
          <p:txBody>
            <a:bodyPr anchor="ctr"/>
            <a:lstStyle/>
            <a:p>
              <a:pPr algn="ctr">
                <a:defRPr/>
              </a:pPr>
              <a:r>
                <a:rPr lang="en-US" sz="1000" dirty="0">
                  <a:solidFill>
                    <a:schemeClr val="bg1"/>
                  </a:solidFill>
                  <a:latin typeface="Arial Narrow"/>
                  <a:ea typeface="+mn-ea"/>
                  <a:cs typeface="Arial Narrow"/>
                </a:rPr>
                <a:t>Conduct Strategic Business Development Planning</a:t>
              </a:r>
            </a:p>
          </p:txBody>
        </p:sp>
        <p:cxnSp>
          <p:nvCxnSpPr>
            <p:cNvPr id="15" name="Straight Arrow Connector 14">
              <a:extLst>
                <a:ext uri="{FF2B5EF4-FFF2-40B4-BE49-F238E27FC236}">
                  <a16:creationId xmlns:a16="http://schemas.microsoft.com/office/drawing/2014/main" id="{229DC466-478A-4DEB-9BF1-A4E228438A5B}"/>
                </a:ext>
              </a:extLst>
            </p:cNvPr>
            <p:cNvCxnSpPr/>
            <p:nvPr/>
          </p:nvCxnSpPr>
          <p:spPr>
            <a:xfrm>
              <a:off x="3989388" y="1716742"/>
              <a:ext cx="609600" cy="1587"/>
            </a:xfrm>
            <a:prstGeom prst="straightConnector1">
              <a:avLst/>
            </a:prstGeom>
            <a:ln>
              <a:tailEnd type="triangle" w="med" len="sm"/>
            </a:ln>
          </p:spPr>
          <p:style>
            <a:lnRef idx="1">
              <a:schemeClr val="dk1"/>
            </a:lnRef>
            <a:fillRef idx="0">
              <a:schemeClr val="dk1"/>
            </a:fillRef>
            <a:effectRef idx="0">
              <a:schemeClr val="dk1"/>
            </a:effectRef>
            <a:fontRef idx="minor">
              <a:schemeClr val="tx1"/>
            </a:fontRef>
          </p:style>
        </p:cxnSp>
        <p:sp>
          <p:nvSpPr>
            <p:cNvPr id="16" name="Flowchart: Process 14">
              <a:extLst>
                <a:ext uri="{FF2B5EF4-FFF2-40B4-BE49-F238E27FC236}">
                  <a16:creationId xmlns:a16="http://schemas.microsoft.com/office/drawing/2014/main" id="{EA598586-E9BC-4ACA-806B-062FDF2597A6}"/>
                </a:ext>
              </a:extLst>
            </p:cNvPr>
            <p:cNvSpPr>
              <a:spLocks noChangeArrowheads="1"/>
            </p:cNvSpPr>
            <p:nvPr/>
          </p:nvSpPr>
          <p:spPr bwMode="auto">
            <a:xfrm>
              <a:off x="6454775" y="1381779"/>
              <a:ext cx="1524000" cy="685800"/>
            </a:xfrm>
            <a:prstGeom prst="flowChartProcess">
              <a:avLst/>
            </a:prstGeom>
            <a:solidFill>
              <a:srgbClr val="1B75BB"/>
            </a:solidFill>
            <a:ln w="9525">
              <a:solidFill>
                <a:srgbClr val="005FB2"/>
              </a:solidFill>
              <a:miter lim="800000"/>
              <a:headEnd/>
              <a:tailEnd/>
            </a:ln>
            <a:effectLst/>
          </p:spPr>
          <p:txBody>
            <a:bodyPr anchor="ctr"/>
            <a:lstStyle/>
            <a:p>
              <a:pPr algn="ctr" fontAlgn="auto">
                <a:spcBef>
                  <a:spcPts val="0"/>
                </a:spcBef>
                <a:spcAft>
                  <a:spcPts val="0"/>
                </a:spcAft>
                <a:defRPr/>
              </a:pPr>
              <a:r>
                <a:rPr lang="en-US" sz="1000" dirty="0">
                  <a:solidFill>
                    <a:schemeClr val="bg1"/>
                  </a:solidFill>
                  <a:latin typeface="Arial Narrow"/>
                  <a:ea typeface="+mn-ea"/>
                  <a:cs typeface="Arial Narrow"/>
                </a:rPr>
                <a:t>Perform Market Research</a:t>
              </a:r>
            </a:p>
          </p:txBody>
        </p:sp>
        <p:sp>
          <p:nvSpPr>
            <p:cNvPr id="17" name="Flowchart: Decision 15">
              <a:extLst>
                <a:ext uri="{FF2B5EF4-FFF2-40B4-BE49-F238E27FC236}">
                  <a16:creationId xmlns:a16="http://schemas.microsoft.com/office/drawing/2014/main" id="{A1B458FE-0DD0-4F55-AC16-074834BCF60B}"/>
                </a:ext>
              </a:extLst>
            </p:cNvPr>
            <p:cNvSpPr>
              <a:spLocks noChangeArrowheads="1"/>
            </p:cNvSpPr>
            <p:nvPr/>
          </p:nvSpPr>
          <p:spPr bwMode="auto">
            <a:xfrm>
              <a:off x="4752975" y="2358092"/>
              <a:ext cx="1219200" cy="1066800"/>
            </a:xfrm>
            <a:prstGeom prst="flowChartDecision">
              <a:avLst/>
            </a:prstGeom>
            <a:gradFill rotWithShape="1">
              <a:gsLst>
                <a:gs pos="0">
                  <a:srgbClr val="B4B4B4"/>
                </a:gs>
                <a:gs pos="80000">
                  <a:srgbClr val="EBEBEB"/>
                </a:gs>
                <a:gs pos="100000">
                  <a:srgbClr val="ECECEC"/>
                </a:gs>
              </a:gsLst>
              <a:lin ang="16200000"/>
            </a:gradFill>
            <a:ln w="9525">
              <a:solidFill>
                <a:srgbClr val="EEEEEE"/>
              </a:solidFill>
              <a:miter lim="800000"/>
              <a:headEnd/>
              <a:tailEnd/>
            </a:ln>
            <a:effectLst>
              <a:outerShdw blurRad="40000" dist="23000" dir="5400000" rotWithShape="0">
                <a:srgbClr val="000000">
                  <a:alpha val="34999"/>
                </a:srgbClr>
              </a:outerShdw>
            </a:effectLst>
          </p:spPr>
          <p:txBody>
            <a:bodyPr anchor="ctr"/>
            <a:lstStyle/>
            <a:p>
              <a:pPr algn="ctr" fontAlgn="auto">
                <a:spcBef>
                  <a:spcPts val="0"/>
                </a:spcBef>
                <a:spcAft>
                  <a:spcPts val="0"/>
                </a:spcAft>
                <a:defRPr/>
              </a:pPr>
              <a:endParaRPr lang="en-US" sz="1000" dirty="0">
                <a:latin typeface="+mj-lt"/>
                <a:ea typeface="+mn-ea"/>
              </a:endParaRPr>
            </a:p>
          </p:txBody>
        </p:sp>
        <p:sp>
          <p:nvSpPr>
            <p:cNvPr id="18" name="TextBox 26">
              <a:extLst>
                <a:ext uri="{FF2B5EF4-FFF2-40B4-BE49-F238E27FC236}">
                  <a16:creationId xmlns:a16="http://schemas.microsoft.com/office/drawing/2014/main" id="{DD9DA817-0A76-4820-B131-8181B58C22C2}"/>
                </a:ext>
              </a:extLst>
            </p:cNvPr>
            <p:cNvSpPr txBox="1">
              <a:spLocks noChangeArrowheads="1"/>
            </p:cNvSpPr>
            <p:nvPr/>
          </p:nvSpPr>
          <p:spPr bwMode="auto">
            <a:xfrm>
              <a:off x="4910137" y="2571574"/>
              <a:ext cx="936624" cy="62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ctr"/>
              <a:r>
                <a:rPr lang="en-US" sz="1000" dirty="0">
                  <a:latin typeface="Arial Narrow" panose="020B0606020202030204" pitchFamily="34" charset="0"/>
                </a:rPr>
                <a:t>Enough </a:t>
              </a:r>
              <a:br>
                <a:rPr lang="en-US" sz="1000" dirty="0">
                  <a:latin typeface="Arial Narrow" panose="020B0606020202030204" pitchFamily="34" charset="0"/>
                </a:rPr>
              </a:br>
              <a:r>
                <a:rPr lang="en-US" sz="1000" dirty="0">
                  <a:latin typeface="Arial Narrow" panose="020B0606020202030204" pitchFamily="34" charset="0"/>
                </a:rPr>
                <a:t>Info to Make Decisions?</a:t>
              </a:r>
            </a:p>
          </p:txBody>
        </p:sp>
        <p:cxnSp>
          <p:nvCxnSpPr>
            <p:cNvPr id="19" name="Straight Arrow Connector 18">
              <a:extLst>
                <a:ext uri="{FF2B5EF4-FFF2-40B4-BE49-F238E27FC236}">
                  <a16:creationId xmlns:a16="http://schemas.microsoft.com/office/drawing/2014/main" id="{9FF1989A-9B90-4711-8E1D-3387F6815762}"/>
                </a:ext>
              </a:extLst>
            </p:cNvPr>
            <p:cNvCxnSpPr>
              <a:stCxn id="14" idx="2"/>
            </p:cNvCxnSpPr>
            <p:nvPr/>
          </p:nvCxnSpPr>
          <p:spPr>
            <a:xfrm rot="5400000">
              <a:off x="5216525" y="2212042"/>
              <a:ext cx="290513" cy="1587"/>
            </a:xfrm>
            <a:prstGeom prst="straightConnector1">
              <a:avLst/>
            </a:prstGeom>
            <a:ln>
              <a:tailEnd type="triangle" w="med" len="sm"/>
            </a:ln>
          </p:spPr>
          <p:style>
            <a:lnRef idx="1">
              <a:schemeClr val="dk1"/>
            </a:lnRef>
            <a:fillRef idx="0">
              <a:schemeClr val="dk1"/>
            </a:fillRef>
            <a:effectRef idx="0">
              <a:schemeClr val="dk1"/>
            </a:effectRef>
            <a:fontRef idx="minor">
              <a:schemeClr val="tx1"/>
            </a:fontRef>
          </p:style>
        </p:cxnSp>
        <p:cxnSp>
          <p:nvCxnSpPr>
            <p:cNvPr id="20" name="Shape 18">
              <a:extLst>
                <a:ext uri="{FF2B5EF4-FFF2-40B4-BE49-F238E27FC236}">
                  <a16:creationId xmlns:a16="http://schemas.microsoft.com/office/drawing/2014/main" id="{6B8ECF81-B3B7-4A73-B369-8468DA69B234}"/>
                </a:ext>
              </a:extLst>
            </p:cNvPr>
            <p:cNvCxnSpPr/>
            <p:nvPr/>
          </p:nvCxnSpPr>
          <p:spPr>
            <a:xfrm flipV="1">
              <a:off x="5970588" y="2059642"/>
              <a:ext cx="1524000" cy="831850"/>
            </a:xfrm>
            <a:prstGeom prst="bentConnector3">
              <a:avLst>
                <a:gd name="adj1" fmla="val 100000"/>
              </a:avLst>
            </a:prstGeom>
            <a:ln>
              <a:tailEnd type="triangle" w="med" len="sm"/>
            </a:ln>
          </p:spPr>
          <p:style>
            <a:lnRef idx="1">
              <a:schemeClr val="dk1"/>
            </a:lnRef>
            <a:fillRef idx="0">
              <a:schemeClr val="dk1"/>
            </a:fillRef>
            <a:effectRef idx="0">
              <a:schemeClr val="dk1"/>
            </a:effectRef>
            <a:fontRef idx="minor">
              <a:schemeClr val="tx1"/>
            </a:fontRef>
          </p:style>
        </p:cxnSp>
        <p:sp>
          <p:nvSpPr>
            <p:cNvPr id="21" name="TextBox 35">
              <a:extLst>
                <a:ext uri="{FF2B5EF4-FFF2-40B4-BE49-F238E27FC236}">
                  <a16:creationId xmlns:a16="http://schemas.microsoft.com/office/drawing/2014/main" id="{8748074D-30AC-4E1A-8C38-F2B034388353}"/>
                </a:ext>
              </a:extLst>
            </p:cNvPr>
            <p:cNvSpPr txBox="1">
              <a:spLocks noChangeArrowheads="1"/>
            </p:cNvSpPr>
            <p:nvPr/>
          </p:nvSpPr>
          <p:spPr bwMode="auto">
            <a:xfrm>
              <a:off x="6542088" y="2756554"/>
              <a:ext cx="412750" cy="2864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1050" i="1" dirty="0">
                  <a:solidFill>
                    <a:schemeClr val="tx1">
                      <a:lumMod val="65000"/>
                      <a:lumOff val="35000"/>
                    </a:schemeClr>
                  </a:solidFill>
                  <a:latin typeface="+mj-lt"/>
                </a:rPr>
                <a:t>No</a:t>
              </a:r>
            </a:p>
          </p:txBody>
        </p:sp>
        <p:sp>
          <p:nvSpPr>
            <p:cNvPr id="22" name="Flowchart: Process 20">
              <a:extLst>
                <a:ext uri="{FF2B5EF4-FFF2-40B4-BE49-F238E27FC236}">
                  <a16:creationId xmlns:a16="http://schemas.microsoft.com/office/drawing/2014/main" id="{1FDC267D-6BBD-4FEE-A4B3-42BED18E9FA6}"/>
                </a:ext>
              </a:extLst>
            </p:cNvPr>
            <p:cNvSpPr>
              <a:spLocks noChangeArrowheads="1"/>
            </p:cNvSpPr>
            <p:nvPr/>
          </p:nvSpPr>
          <p:spPr bwMode="auto">
            <a:xfrm>
              <a:off x="4600575" y="4164667"/>
              <a:ext cx="1524000" cy="685800"/>
            </a:xfrm>
            <a:prstGeom prst="flowChartProcess">
              <a:avLst/>
            </a:prstGeom>
            <a:solidFill>
              <a:srgbClr val="1B75BB"/>
            </a:solidFill>
            <a:ln w="9525">
              <a:solidFill>
                <a:srgbClr val="005FB2"/>
              </a:solidFill>
              <a:miter lim="800000"/>
              <a:headEnd/>
              <a:tailEnd/>
            </a:ln>
            <a:effectLst/>
          </p:spPr>
          <p:txBody>
            <a:bodyPr anchor="ctr"/>
            <a:lstStyle/>
            <a:p>
              <a:pPr algn="ctr" fontAlgn="auto">
                <a:spcBef>
                  <a:spcPts val="0"/>
                </a:spcBef>
                <a:spcAft>
                  <a:spcPts val="0"/>
                </a:spcAft>
                <a:defRPr/>
              </a:pPr>
              <a:r>
                <a:rPr lang="en-US" sz="1000" dirty="0">
                  <a:solidFill>
                    <a:schemeClr val="bg1"/>
                  </a:solidFill>
                  <a:latin typeface="Arial Narrow"/>
                  <a:ea typeface="+mn-ea"/>
                  <a:cs typeface="Arial Narrow"/>
                </a:rPr>
                <a:t>Build and Manage an Opportunities Pipeline</a:t>
              </a:r>
            </a:p>
          </p:txBody>
        </p:sp>
        <p:cxnSp>
          <p:nvCxnSpPr>
            <p:cNvPr id="23" name="Straight Arrow Connector 22">
              <a:extLst>
                <a:ext uri="{FF2B5EF4-FFF2-40B4-BE49-F238E27FC236}">
                  <a16:creationId xmlns:a16="http://schemas.microsoft.com/office/drawing/2014/main" id="{AAA0F034-0433-49D9-8676-E5392BD5671E}"/>
                </a:ext>
              </a:extLst>
            </p:cNvPr>
            <p:cNvCxnSpPr/>
            <p:nvPr/>
          </p:nvCxnSpPr>
          <p:spPr>
            <a:xfrm rot="5400000">
              <a:off x="4991894" y="3793986"/>
              <a:ext cx="739775" cy="1587"/>
            </a:xfrm>
            <a:prstGeom prst="straightConnector1">
              <a:avLst/>
            </a:prstGeom>
            <a:ln>
              <a:tailEnd type="triangle" w="med" len="sm"/>
            </a:ln>
          </p:spPr>
          <p:style>
            <a:lnRef idx="1">
              <a:schemeClr val="dk1"/>
            </a:lnRef>
            <a:fillRef idx="0">
              <a:schemeClr val="dk1"/>
            </a:fillRef>
            <a:effectRef idx="0">
              <a:schemeClr val="dk1"/>
            </a:effectRef>
            <a:fontRef idx="minor">
              <a:schemeClr val="tx1"/>
            </a:fontRef>
          </p:style>
        </p:cxnSp>
        <p:sp>
          <p:nvSpPr>
            <p:cNvPr id="24" name="TextBox 39">
              <a:extLst>
                <a:ext uri="{FF2B5EF4-FFF2-40B4-BE49-F238E27FC236}">
                  <a16:creationId xmlns:a16="http://schemas.microsoft.com/office/drawing/2014/main" id="{26B44A6B-0633-45F5-AFF8-9E47697DE5A1}"/>
                </a:ext>
              </a:extLst>
            </p:cNvPr>
            <p:cNvSpPr txBox="1">
              <a:spLocks noChangeArrowheads="1"/>
            </p:cNvSpPr>
            <p:nvPr/>
          </p:nvSpPr>
          <p:spPr bwMode="auto">
            <a:xfrm>
              <a:off x="5162549" y="3655079"/>
              <a:ext cx="537318" cy="2864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1050" i="1" dirty="0">
                  <a:solidFill>
                    <a:schemeClr val="tx1">
                      <a:lumMod val="65000"/>
                      <a:lumOff val="35000"/>
                    </a:schemeClr>
                  </a:solidFill>
                  <a:latin typeface="+mj-lt"/>
                </a:rPr>
                <a:t>Yes</a:t>
              </a:r>
            </a:p>
          </p:txBody>
        </p:sp>
        <p:sp>
          <p:nvSpPr>
            <p:cNvPr id="25" name="Flowchart: Process 23">
              <a:extLst>
                <a:ext uri="{FF2B5EF4-FFF2-40B4-BE49-F238E27FC236}">
                  <a16:creationId xmlns:a16="http://schemas.microsoft.com/office/drawing/2014/main" id="{6EC59462-97D3-43A0-9D00-BC85FBFD2FAA}"/>
                </a:ext>
              </a:extLst>
            </p:cNvPr>
            <p:cNvSpPr>
              <a:spLocks noChangeArrowheads="1"/>
            </p:cNvSpPr>
            <p:nvPr/>
          </p:nvSpPr>
          <p:spPr bwMode="auto">
            <a:xfrm>
              <a:off x="2543175" y="2545417"/>
              <a:ext cx="1524000" cy="685800"/>
            </a:xfrm>
            <a:prstGeom prst="flowChartProcess">
              <a:avLst/>
            </a:prstGeom>
            <a:solidFill>
              <a:srgbClr val="1B75BB"/>
            </a:solidFill>
            <a:ln w="9525">
              <a:solidFill>
                <a:srgbClr val="005FB2"/>
              </a:solidFill>
              <a:miter lim="800000"/>
              <a:headEnd/>
              <a:tailEnd/>
            </a:ln>
            <a:effectLst/>
          </p:spPr>
          <p:txBody>
            <a:bodyPr anchor="ctr"/>
            <a:lstStyle/>
            <a:p>
              <a:pPr algn="ctr">
                <a:defRPr/>
              </a:pPr>
              <a:r>
                <a:rPr lang="en-US" sz="1000" dirty="0">
                  <a:solidFill>
                    <a:schemeClr val="bg1"/>
                  </a:solidFill>
                  <a:latin typeface="Arial Narrow"/>
                  <a:ea typeface="+mn-ea"/>
                  <a:cs typeface="Arial Narrow"/>
                </a:rPr>
                <a:t>Market to the Feds &amp; Partners</a:t>
              </a:r>
            </a:p>
          </p:txBody>
        </p:sp>
        <p:cxnSp>
          <p:nvCxnSpPr>
            <p:cNvPr id="26" name="Straight Arrow Connector 25">
              <a:extLst>
                <a:ext uri="{FF2B5EF4-FFF2-40B4-BE49-F238E27FC236}">
                  <a16:creationId xmlns:a16="http://schemas.microsoft.com/office/drawing/2014/main" id="{6E28B5FC-EA88-46CA-832C-2131B1335CA6}"/>
                </a:ext>
              </a:extLst>
            </p:cNvPr>
            <p:cNvCxnSpPr/>
            <p:nvPr/>
          </p:nvCxnSpPr>
          <p:spPr>
            <a:xfrm rot="10800000">
              <a:off x="4065588" y="2886729"/>
              <a:ext cx="685800" cy="4763"/>
            </a:xfrm>
            <a:prstGeom prst="straightConnector1">
              <a:avLst/>
            </a:prstGeom>
            <a:ln>
              <a:tailEnd type="triangle" w="med" len="sm"/>
            </a:ln>
          </p:spPr>
          <p:style>
            <a:lnRef idx="1">
              <a:schemeClr val="dk1"/>
            </a:lnRef>
            <a:fillRef idx="0">
              <a:schemeClr val="dk1"/>
            </a:fillRef>
            <a:effectRef idx="0">
              <a:schemeClr val="dk1"/>
            </a:effectRef>
            <a:fontRef idx="minor">
              <a:schemeClr val="tx1"/>
            </a:fontRef>
          </p:style>
        </p:cxnSp>
        <p:sp>
          <p:nvSpPr>
            <p:cNvPr id="27" name="TextBox 47">
              <a:extLst>
                <a:ext uri="{FF2B5EF4-FFF2-40B4-BE49-F238E27FC236}">
                  <a16:creationId xmlns:a16="http://schemas.microsoft.com/office/drawing/2014/main" id="{6A42A98B-9D24-4737-91E3-1EF1BAA5F2B5}"/>
                </a:ext>
              </a:extLst>
            </p:cNvPr>
            <p:cNvSpPr txBox="1">
              <a:spLocks noChangeArrowheads="1"/>
            </p:cNvSpPr>
            <p:nvPr/>
          </p:nvSpPr>
          <p:spPr bwMode="auto">
            <a:xfrm>
              <a:off x="4276726" y="2753379"/>
              <a:ext cx="476249" cy="2864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1050" i="1" dirty="0">
                  <a:solidFill>
                    <a:schemeClr val="tx1">
                      <a:lumMod val="65000"/>
                      <a:lumOff val="35000"/>
                    </a:schemeClr>
                  </a:solidFill>
                  <a:latin typeface="+mj-lt"/>
                </a:rPr>
                <a:t>Yes</a:t>
              </a:r>
            </a:p>
          </p:txBody>
        </p:sp>
        <p:cxnSp>
          <p:nvCxnSpPr>
            <p:cNvPr id="28" name="Shape 26">
              <a:extLst>
                <a:ext uri="{FF2B5EF4-FFF2-40B4-BE49-F238E27FC236}">
                  <a16:creationId xmlns:a16="http://schemas.microsoft.com/office/drawing/2014/main" id="{C7821C8F-3928-4324-8FCF-AE41135C6120}"/>
                </a:ext>
              </a:extLst>
            </p:cNvPr>
            <p:cNvCxnSpPr>
              <a:endCxn id="14" idx="0"/>
            </p:cNvCxnSpPr>
            <p:nvPr/>
          </p:nvCxnSpPr>
          <p:spPr>
            <a:xfrm rot="16200000" flipV="1">
              <a:off x="4180682" y="2563672"/>
              <a:ext cx="3124200" cy="760413"/>
            </a:xfrm>
            <a:prstGeom prst="bentConnector5">
              <a:avLst>
                <a:gd name="adj1" fmla="val -431"/>
                <a:gd name="adj2" fmla="val -264878"/>
                <a:gd name="adj3" fmla="val 106872"/>
              </a:avLst>
            </a:prstGeom>
            <a:ln>
              <a:tailEnd type="triangle" w="med" len="sm"/>
            </a:ln>
          </p:spPr>
          <p:style>
            <a:lnRef idx="1">
              <a:schemeClr val="dk1"/>
            </a:lnRef>
            <a:fillRef idx="0">
              <a:schemeClr val="dk1"/>
            </a:fillRef>
            <a:effectRef idx="0">
              <a:schemeClr val="dk1"/>
            </a:effectRef>
            <a:fontRef idx="minor">
              <a:schemeClr val="tx1"/>
            </a:fontRef>
          </p:style>
        </p:cxnSp>
        <p:sp>
          <p:nvSpPr>
            <p:cNvPr id="29" name="TextBox 54">
              <a:extLst>
                <a:ext uri="{FF2B5EF4-FFF2-40B4-BE49-F238E27FC236}">
                  <a16:creationId xmlns:a16="http://schemas.microsoft.com/office/drawing/2014/main" id="{76415FB2-3535-4FE4-B54A-9113AE8B9CE4}"/>
                </a:ext>
              </a:extLst>
            </p:cNvPr>
            <p:cNvSpPr txBox="1">
              <a:spLocks noChangeArrowheads="1"/>
            </p:cNvSpPr>
            <p:nvPr/>
          </p:nvSpPr>
          <p:spPr bwMode="auto">
            <a:xfrm>
              <a:off x="6346825" y="4369454"/>
              <a:ext cx="1600200" cy="286473"/>
            </a:xfrm>
            <a:prstGeom prst="rect">
              <a:avLst/>
            </a:prstGeom>
            <a:solidFill>
              <a:schemeClr val="bg1"/>
            </a:solidFill>
            <a:ln w="9525">
              <a:noFill/>
              <a:miter lim="800000"/>
              <a:headEnd/>
              <a:tailEnd/>
            </a:ln>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1050" i="1" dirty="0">
                  <a:solidFill>
                    <a:schemeClr val="tx1">
                      <a:lumMod val="65000"/>
                      <a:lumOff val="35000"/>
                    </a:schemeClr>
                  </a:solidFill>
                  <a:latin typeface="+mj-lt"/>
                </a:rPr>
                <a:t>Check for Strategic Fit</a:t>
              </a:r>
            </a:p>
          </p:txBody>
        </p:sp>
        <p:sp>
          <p:nvSpPr>
            <p:cNvPr id="30" name="Flowchart: Process 28">
              <a:extLst>
                <a:ext uri="{FF2B5EF4-FFF2-40B4-BE49-F238E27FC236}">
                  <a16:creationId xmlns:a16="http://schemas.microsoft.com/office/drawing/2014/main" id="{019E2362-5CB5-467C-B7EA-DC0E6B55B968}"/>
                </a:ext>
              </a:extLst>
            </p:cNvPr>
            <p:cNvSpPr>
              <a:spLocks noChangeArrowheads="1"/>
            </p:cNvSpPr>
            <p:nvPr/>
          </p:nvSpPr>
          <p:spPr bwMode="auto">
            <a:xfrm>
              <a:off x="4605338" y="5253692"/>
              <a:ext cx="1524000" cy="685800"/>
            </a:xfrm>
            <a:prstGeom prst="flowChartProcess">
              <a:avLst/>
            </a:prstGeom>
            <a:solidFill>
              <a:srgbClr val="1B75BB"/>
            </a:solidFill>
            <a:ln w="9525">
              <a:solidFill>
                <a:srgbClr val="005FB2"/>
              </a:solidFill>
              <a:miter lim="800000"/>
              <a:headEnd/>
              <a:tailEnd/>
            </a:ln>
            <a:effectLst/>
          </p:spPr>
          <p:txBody>
            <a:bodyPr anchor="ctr"/>
            <a:lstStyle/>
            <a:p>
              <a:pPr algn="ctr" fontAlgn="auto">
                <a:spcBef>
                  <a:spcPts val="0"/>
                </a:spcBef>
                <a:spcAft>
                  <a:spcPts val="0"/>
                </a:spcAft>
                <a:defRPr/>
              </a:pPr>
              <a:r>
                <a:rPr lang="en-US" sz="1000" dirty="0">
                  <a:solidFill>
                    <a:schemeClr val="bg1"/>
                  </a:solidFill>
                  <a:latin typeface="Arial Narrow"/>
                  <a:ea typeface="+mn-ea"/>
                  <a:cs typeface="Arial Narrow"/>
                </a:rPr>
                <a:t>Qualify Each Individual Opportunity</a:t>
              </a:r>
            </a:p>
          </p:txBody>
        </p:sp>
        <p:sp>
          <p:nvSpPr>
            <p:cNvPr id="31" name="Flowchart: Process 29">
              <a:extLst>
                <a:ext uri="{FF2B5EF4-FFF2-40B4-BE49-F238E27FC236}">
                  <a16:creationId xmlns:a16="http://schemas.microsoft.com/office/drawing/2014/main" id="{15A34EBB-38B1-4955-9ECF-9EE7065A7432}"/>
                </a:ext>
              </a:extLst>
            </p:cNvPr>
            <p:cNvSpPr>
              <a:spLocks noChangeArrowheads="1"/>
            </p:cNvSpPr>
            <p:nvPr/>
          </p:nvSpPr>
          <p:spPr bwMode="auto">
            <a:xfrm>
              <a:off x="2555875" y="5253692"/>
              <a:ext cx="1524000" cy="685800"/>
            </a:xfrm>
            <a:prstGeom prst="flowChartProcess">
              <a:avLst/>
            </a:prstGeom>
            <a:solidFill>
              <a:srgbClr val="1B75BB"/>
            </a:solidFill>
            <a:ln w="9525">
              <a:solidFill>
                <a:srgbClr val="005FB2"/>
              </a:solidFill>
              <a:miter lim="800000"/>
              <a:headEnd/>
              <a:tailEnd/>
            </a:ln>
            <a:effectLst/>
          </p:spPr>
          <p:txBody>
            <a:bodyPr anchor="ctr"/>
            <a:lstStyle/>
            <a:p>
              <a:pPr algn="ctr">
                <a:defRPr/>
              </a:pPr>
              <a:r>
                <a:rPr lang="en-US" sz="1000" dirty="0">
                  <a:solidFill>
                    <a:schemeClr val="bg1"/>
                  </a:solidFill>
                  <a:latin typeface="Arial Narrow"/>
                  <a:ea typeface="+mn-ea"/>
                  <a:cs typeface="Arial Narrow"/>
                </a:rPr>
                <a:t>Conduct Capture</a:t>
              </a:r>
            </a:p>
          </p:txBody>
        </p:sp>
        <p:cxnSp>
          <p:nvCxnSpPr>
            <p:cNvPr id="32" name="Straight Arrow Connector 31">
              <a:extLst>
                <a:ext uri="{FF2B5EF4-FFF2-40B4-BE49-F238E27FC236}">
                  <a16:creationId xmlns:a16="http://schemas.microsoft.com/office/drawing/2014/main" id="{EBA023CC-298D-4D1F-8FB4-97CB608BE66A}"/>
                </a:ext>
              </a:extLst>
            </p:cNvPr>
            <p:cNvCxnSpPr/>
            <p:nvPr/>
          </p:nvCxnSpPr>
          <p:spPr>
            <a:xfrm rot="10800000">
              <a:off x="4079875" y="5596592"/>
              <a:ext cx="525463" cy="1587"/>
            </a:xfrm>
            <a:prstGeom prst="straightConnector1">
              <a:avLst/>
            </a:prstGeom>
            <a:ln>
              <a:tailEnd type="triangle" w="med" len="sm"/>
            </a:ln>
          </p:spPr>
          <p:style>
            <a:lnRef idx="1">
              <a:schemeClr val="dk1"/>
            </a:lnRef>
            <a:fillRef idx="0">
              <a:schemeClr val="dk1"/>
            </a:fillRef>
            <a:effectRef idx="0">
              <a:schemeClr val="dk1"/>
            </a:effectRef>
            <a:fontRef idx="minor">
              <a:schemeClr val="tx1"/>
            </a:fontRef>
          </p:style>
        </p:cxnSp>
        <p:sp>
          <p:nvSpPr>
            <p:cNvPr id="33" name="Flowchart: Process 31">
              <a:extLst>
                <a:ext uri="{FF2B5EF4-FFF2-40B4-BE49-F238E27FC236}">
                  <a16:creationId xmlns:a16="http://schemas.microsoft.com/office/drawing/2014/main" id="{7BF8F59D-97CA-44AF-AFBF-83DC901E0439}"/>
                </a:ext>
              </a:extLst>
            </p:cNvPr>
            <p:cNvSpPr>
              <a:spLocks noChangeArrowheads="1"/>
            </p:cNvSpPr>
            <p:nvPr/>
          </p:nvSpPr>
          <p:spPr bwMode="auto">
            <a:xfrm>
              <a:off x="698500" y="5253692"/>
              <a:ext cx="1524000" cy="685800"/>
            </a:xfrm>
            <a:prstGeom prst="flowChartProcess">
              <a:avLst/>
            </a:prstGeom>
            <a:solidFill>
              <a:srgbClr val="1B75BB"/>
            </a:solidFill>
            <a:ln w="9525">
              <a:solidFill>
                <a:srgbClr val="005FB2"/>
              </a:solidFill>
              <a:miter lim="800000"/>
              <a:headEnd/>
              <a:tailEnd/>
            </a:ln>
            <a:effectLst/>
          </p:spPr>
          <p:txBody>
            <a:bodyPr anchor="ctr"/>
            <a:lstStyle/>
            <a:p>
              <a:pPr algn="ctr" fontAlgn="auto">
                <a:spcBef>
                  <a:spcPts val="0"/>
                </a:spcBef>
                <a:spcAft>
                  <a:spcPts val="0"/>
                </a:spcAft>
                <a:defRPr/>
              </a:pPr>
              <a:r>
                <a:rPr lang="en-US" sz="1000" dirty="0">
                  <a:solidFill>
                    <a:schemeClr val="bg1"/>
                  </a:solidFill>
                  <a:latin typeface="Arial Narrow"/>
                  <a:ea typeface="+mn-ea"/>
                  <a:cs typeface="Arial Narrow"/>
                </a:rPr>
                <a:t>Prepare Proposal</a:t>
              </a:r>
            </a:p>
          </p:txBody>
        </p:sp>
        <p:sp>
          <p:nvSpPr>
            <p:cNvPr id="34" name="Flowchart: Process 32">
              <a:extLst>
                <a:ext uri="{FF2B5EF4-FFF2-40B4-BE49-F238E27FC236}">
                  <a16:creationId xmlns:a16="http://schemas.microsoft.com/office/drawing/2014/main" id="{3312884C-6C48-4ADB-8326-164ACEF1DD39}"/>
                </a:ext>
              </a:extLst>
            </p:cNvPr>
            <p:cNvSpPr>
              <a:spLocks noChangeArrowheads="1"/>
            </p:cNvSpPr>
            <p:nvPr/>
          </p:nvSpPr>
          <p:spPr bwMode="auto">
            <a:xfrm>
              <a:off x="701675" y="4164667"/>
              <a:ext cx="1524000" cy="685800"/>
            </a:xfrm>
            <a:prstGeom prst="flowChartProcess">
              <a:avLst/>
            </a:prstGeom>
            <a:solidFill>
              <a:srgbClr val="1B75BB"/>
            </a:solidFill>
            <a:ln w="9525">
              <a:solidFill>
                <a:srgbClr val="005FB2"/>
              </a:solidFill>
              <a:miter lim="800000"/>
              <a:headEnd/>
              <a:tailEnd/>
            </a:ln>
            <a:effectLst/>
          </p:spPr>
          <p:txBody>
            <a:bodyPr anchor="ctr"/>
            <a:lstStyle/>
            <a:p>
              <a:pPr algn="ctr">
                <a:defRPr/>
              </a:pPr>
              <a:r>
                <a:rPr lang="en-US" sz="1000" dirty="0">
                  <a:solidFill>
                    <a:schemeClr val="bg1"/>
                  </a:solidFill>
                  <a:latin typeface="Arial Narrow"/>
                  <a:ea typeface="+mn-ea"/>
                  <a:cs typeface="Arial Narrow"/>
                </a:rPr>
                <a:t>Develop Business During Project Execution</a:t>
              </a:r>
            </a:p>
          </p:txBody>
        </p:sp>
        <p:cxnSp>
          <p:nvCxnSpPr>
            <p:cNvPr id="35" name="Straight Arrow Connector 34">
              <a:extLst>
                <a:ext uri="{FF2B5EF4-FFF2-40B4-BE49-F238E27FC236}">
                  <a16:creationId xmlns:a16="http://schemas.microsoft.com/office/drawing/2014/main" id="{0694A9C5-17AA-41E8-9E11-63D0D7BDF8C5}"/>
                </a:ext>
              </a:extLst>
            </p:cNvPr>
            <p:cNvCxnSpPr>
              <a:endCxn id="11" idx="2"/>
            </p:cNvCxnSpPr>
            <p:nvPr/>
          </p:nvCxnSpPr>
          <p:spPr>
            <a:xfrm flipV="1">
              <a:off x="1463677" y="1992967"/>
              <a:ext cx="4762" cy="2170113"/>
            </a:xfrm>
            <a:prstGeom prst="straightConnector1">
              <a:avLst/>
            </a:prstGeom>
            <a:ln>
              <a:tailEnd type="triangle" w="med" len="sm"/>
            </a:ln>
          </p:spPr>
          <p:style>
            <a:lnRef idx="1">
              <a:schemeClr val="dk1"/>
            </a:lnRef>
            <a:fillRef idx="0">
              <a:schemeClr val="dk1"/>
            </a:fillRef>
            <a:effectRef idx="0">
              <a:schemeClr val="dk1"/>
            </a:effectRef>
            <a:fontRef idx="minor">
              <a:schemeClr val="tx1"/>
            </a:fontRef>
          </p:style>
        </p:cxnSp>
        <p:cxnSp>
          <p:nvCxnSpPr>
            <p:cNvPr id="36" name="Elbow Connector 93">
              <a:extLst>
                <a:ext uri="{FF2B5EF4-FFF2-40B4-BE49-F238E27FC236}">
                  <a16:creationId xmlns:a16="http://schemas.microsoft.com/office/drawing/2014/main" id="{99E49DD1-2AF7-497F-AFF1-603202DE0E52}"/>
                </a:ext>
              </a:extLst>
            </p:cNvPr>
            <p:cNvCxnSpPr/>
            <p:nvPr/>
          </p:nvCxnSpPr>
          <p:spPr>
            <a:xfrm rot="16200000" flipH="1">
              <a:off x="3313113" y="3220104"/>
              <a:ext cx="1276350" cy="1295400"/>
            </a:xfrm>
            <a:prstGeom prst="bentConnector2">
              <a:avLst/>
            </a:prstGeom>
            <a:ln>
              <a:tailEnd type="triangle" w="med" len="sm"/>
            </a:ln>
          </p:spPr>
          <p:style>
            <a:lnRef idx="1">
              <a:schemeClr val="dk1"/>
            </a:lnRef>
            <a:fillRef idx="0">
              <a:schemeClr val="dk1"/>
            </a:fillRef>
            <a:effectRef idx="0">
              <a:schemeClr val="dk1"/>
            </a:effectRef>
            <a:fontRef idx="minor">
              <a:schemeClr val="tx1"/>
            </a:fontRef>
          </p:style>
        </p:cxnSp>
        <p:sp>
          <p:nvSpPr>
            <p:cNvPr id="37" name="TextBox 98">
              <a:extLst>
                <a:ext uri="{FF2B5EF4-FFF2-40B4-BE49-F238E27FC236}">
                  <a16:creationId xmlns:a16="http://schemas.microsoft.com/office/drawing/2014/main" id="{451BB187-9374-4A85-B678-2EABB9B0656E}"/>
                </a:ext>
              </a:extLst>
            </p:cNvPr>
            <p:cNvSpPr txBox="1">
              <a:spLocks noChangeArrowheads="1"/>
            </p:cNvSpPr>
            <p:nvPr/>
          </p:nvSpPr>
          <p:spPr bwMode="auto">
            <a:xfrm>
              <a:off x="5789613" y="1851679"/>
              <a:ext cx="457200" cy="26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a:solidFill>
                    <a:schemeClr val="bg1"/>
                  </a:solidFill>
                  <a:latin typeface="Calibri" charset="0"/>
                </a:rPr>
                <a:t>2.0</a:t>
              </a:r>
            </a:p>
          </p:txBody>
        </p:sp>
        <p:sp>
          <p:nvSpPr>
            <p:cNvPr id="38" name="TextBox 99">
              <a:extLst>
                <a:ext uri="{FF2B5EF4-FFF2-40B4-BE49-F238E27FC236}">
                  <a16:creationId xmlns:a16="http://schemas.microsoft.com/office/drawing/2014/main" id="{0F86CB8E-7F68-4C5A-9F93-9199A047CE11}"/>
                </a:ext>
              </a:extLst>
            </p:cNvPr>
            <p:cNvSpPr txBox="1">
              <a:spLocks noChangeArrowheads="1"/>
            </p:cNvSpPr>
            <p:nvPr/>
          </p:nvSpPr>
          <p:spPr bwMode="auto">
            <a:xfrm>
              <a:off x="7639050" y="1853267"/>
              <a:ext cx="457200" cy="26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a:solidFill>
                    <a:schemeClr val="bg1"/>
                  </a:solidFill>
                  <a:latin typeface="Calibri" charset="0"/>
                </a:rPr>
                <a:t>3.0</a:t>
              </a:r>
            </a:p>
          </p:txBody>
        </p:sp>
        <p:sp>
          <p:nvSpPr>
            <p:cNvPr id="39" name="TextBox 100">
              <a:extLst>
                <a:ext uri="{FF2B5EF4-FFF2-40B4-BE49-F238E27FC236}">
                  <a16:creationId xmlns:a16="http://schemas.microsoft.com/office/drawing/2014/main" id="{53798581-4A52-4AE8-AA0F-7661ED3B7310}"/>
                </a:ext>
              </a:extLst>
            </p:cNvPr>
            <p:cNvSpPr txBox="1">
              <a:spLocks noChangeArrowheads="1"/>
            </p:cNvSpPr>
            <p:nvPr/>
          </p:nvSpPr>
          <p:spPr bwMode="auto">
            <a:xfrm>
              <a:off x="3713164" y="3032779"/>
              <a:ext cx="457200" cy="26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a:solidFill>
                    <a:schemeClr val="bg1"/>
                  </a:solidFill>
                  <a:latin typeface="Calibri" charset="0"/>
                </a:rPr>
                <a:t>4.0</a:t>
              </a:r>
            </a:p>
          </p:txBody>
        </p:sp>
        <p:sp>
          <p:nvSpPr>
            <p:cNvPr id="40" name="TextBox 101">
              <a:extLst>
                <a:ext uri="{FF2B5EF4-FFF2-40B4-BE49-F238E27FC236}">
                  <a16:creationId xmlns:a16="http://schemas.microsoft.com/office/drawing/2014/main" id="{B0B7C622-07CB-4337-8C3C-67A65D2D2435}"/>
                </a:ext>
              </a:extLst>
            </p:cNvPr>
            <p:cNvSpPr txBox="1">
              <a:spLocks noChangeArrowheads="1"/>
            </p:cNvSpPr>
            <p:nvPr/>
          </p:nvSpPr>
          <p:spPr bwMode="auto">
            <a:xfrm>
              <a:off x="5784850" y="4652029"/>
              <a:ext cx="457200" cy="26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dirty="0">
                  <a:solidFill>
                    <a:schemeClr val="bg1"/>
                  </a:solidFill>
                  <a:latin typeface="Calibri" charset="0"/>
                </a:rPr>
                <a:t>5.0</a:t>
              </a:r>
            </a:p>
          </p:txBody>
        </p:sp>
        <p:sp>
          <p:nvSpPr>
            <p:cNvPr id="41" name="TextBox 102">
              <a:extLst>
                <a:ext uri="{FF2B5EF4-FFF2-40B4-BE49-F238E27FC236}">
                  <a16:creationId xmlns:a16="http://schemas.microsoft.com/office/drawing/2014/main" id="{2663F809-644C-4435-AB55-655F90F5C1C3}"/>
                </a:ext>
              </a:extLst>
            </p:cNvPr>
            <p:cNvSpPr txBox="1">
              <a:spLocks noChangeArrowheads="1"/>
            </p:cNvSpPr>
            <p:nvPr/>
          </p:nvSpPr>
          <p:spPr bwMode="auto">
            <a:xfrm>
              <a:off x="5770563" y="5729942"/>
              <a:ext cx="457200" cy="26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dirty="0">
                  <a:solidFill>
                    <a:schemeClr val="bg1"/>
                  </a:solidFill>
                  <a:latin typeface="Calibri" charset="0"/>
                </a:rPr>
                <a:t>6.0</a:t>
              </a:r>
            </a:p>
          </p:txBody>
        </p:sp>
        <p:sp>
          <p:nvSpPr>
            <p:cNvPr id="42" name="TextBox 103">
              <a:extLst>
                <a:ext uri="{FF2B5EF4-FFF2-40B4-BE49-F238E27FC236}">
                  <a16:creationId xmlns:a16="http://schemas.microsoft.com/office/drawing/2014/main" id="{B2FF1777-1FDA-4FE9-B952-B418052480CF}"/>
                </a:ext>
              </a:extLst>
            </p:cNvPr>
            <p:cNvSpPr txBox="1">
              <a:spLocks noChangeArrowheads="1"/>
            </p:cNvSpPr>
            <p:nvPr/>
          </p:nvSpPr>
          <p:spPr bwMode="auto">
            <a:xfrm>
              <a:off x="3727450" y="5723592"/>
              <a:ext cx="457200" cy="26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a:solidFill>
                    <a:schemeClr val="bg1"/>
                  </a:solidFill>
                  <a:latin typeface="Calibri" charset="0"/>
                </a:rPr>
                <a:t>7.0</a:t>
              </a:r>
            </a:p>
          </p:txBody>
        </p:sp>
        <p:sp>
          <p:nvSpPr>
            <p:cNvPr id="43" name="TextBox 104">
              <a:extLst>
                <a:ext uri="{FF2B5EF4-FFF2-40B4-BE49-F238E27FC236}">
                  <a16:creationId xmlns:a16="http://schemas.microsoft.com/office/drawing/2014/main" id="{99433092-E3E6-4BD0-92B6-4657A93C1EA4}"/>
                </a:ext>
              </a:extLst>
            </p:cNvPr>
            <p:cNvSpPr txBox="1">
              <a:spLocks noChangeArrowheads="1"/>
            </p:cNvSpPr>
            <p:nvPr/>
          </p:nvSpPr>
          <p:spPr bwMode="auto">
            <a:xfrm>
              <a:off x="1860550" y="5737879"/>
              <a:ext cx="457200" cy="26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a:solidFill>
                    <a:schemeClr val="bg1"/>
                  </a:solidFill>
                  <a:latin typeface="Calibri" charset="0"/>
                </a:rPr>
                <a:t>8.0</a:t>
              </a:r>
            </a:p>
          </p:txBody>
        </p:sp>
        <p:sp>
          <p:nvSpPr>
            <p:cNvPr id="44" name="TextBox 105">
              <a:extLst>
                <a:ext uri="{FF2B5EF4-FFF2-40B4-BE49-F238E27FC236}">
                  <a16:creationId xmlns:a16="http://schemas.microsoft.com/office/drawing/2014/main" id="{C1B88758-C6C2-41D7-9216-76DE96FCBF51}"/>
                </a:ext>
              </a:extLst>
            </p:cNvPr>
            <p:cNvSpPr txBox="1">
              <a:spLocks noChangeArrowheads="1"/>
            </p:cNvSpPr>
            <p:nvPr/>
          </p:nvSpPr>
          <p:spPr bwMode="auto">
            <a:xfrm>
              <a:off x="1887538" y="4647267"/>
              <a:ext cx="457200" cy="26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a:solidFill>
                    <a:schemeClr val="bg1"/>
                  </a:solidFill>
                  <a:latin typeface="Calibri" charset="0"/>
                </a:rPr>
                <a:t>9.0</a:t>
              </a:r>
            </a:p>
          </p:txBody>
        </p:sp>
      </p:grpSp>
      <p:sp>
        <p:nvSpPr>
          <p:cNvPr id="46" name="TextBox 45">
            <a:extLst>
              <a:ext uri="{FF2B5EF4-FFF2-40B4-BE49-F238E27FC236}">
                <a16:creationId xmlns:a16="http://schemas.microsoft.com/office/drawing/2014/main" id="{7BBC70D0-3B76-4C48-95D9-2122718C57D1}"/>
              </a:ext>
            </a:extLst>
          </p:cNvPr>
          <p:cNvSpPr txBox="1"/>
          <p:nvPr/>
        </p:nvSpPr>
        <p:spPr>
          <a:xfrm>
            <a:off x="4148098" y="6123236"/>
            <a:ext cx="1350799" cy="307777"/>
          </a:xfrm>
          <a:prstGeom prst="rect">
            <a:avLst/>
          </a:prstGeom>
          <a:noFill/>
        </p:spPr>
        <p:txBody>
          <a:bodyPr wrap="square" rtlCol="0">
            <a:spAutoFit/>
          </a:bodyPr>
          <a:lstStyle/>
          <a:p>
            <a:pPr algn="ctr"/>
            <a:r>
              <a:rPr lang="en-US" sz="1400" dirty="0">
                <a:solidFill>
                  <a:schemeClr val="accent2"/>
                </a:solidFill>
              </a:rPr>
              <a:t>Black Hat</a:t>
            </a:r>
          </a:p>
        </p:txBody>
      </p:sp>
      <p:sp>
        <p:nvSpPr>
          <p:cNvPr id="47" name="TextBox 46">
            <a:extLst>
              <a:ext uri="{FF2B5EF4-FFF2-40B4-BE49-F238E27FC236}">
                <a16:creationId xmlns:a16="http://schemas.microsoft.com/office/drawing/2014/main" id="{F0EBB28F-275E-4624-B159-5DA000941C44}"/>
              </a:ext>
            </a:extLst>
          </p:cNvPr>
          <p:cNvSpPr txBox="1"/>
          <p:nvPr/>
        </p:nvSpPr>
        <p:spPr>
          <a:xfrm>
            <a:off x="3363290" y="6144173"/>
            <a:ext cx="1350799" cy="307777"/>
          </a:xfrm>
          <a:prstGeom prst="rect">
            <a:avLst/>
          </a:prstGeom>
          <a:noFill/>
        </p:spPr>
        <p:txBody>
          <a:bodyPr wrap="square" rtlCol="0">
            <a:spAutoFit/>
          </a:bodyPr>
          <a:lstStyle/>
          <a:p>
            <a:pPr algn="ctr"/>
            <a:r>
              <a:rPr lang="en-US" sz="1400" dirty="0">
                <a:solidFill>
                  <a:schemeClr val="accent2"/>
                </a:solidFill>
              </a:rPr>
              <a:t>PTW</a:t>
            </a:r>
          </a:p>
        </p:txBody>
      </p:sp>
    </p:spTree>
    <p:extLst>
      <p:ext uri="{BB962C8B-B14F-4D97-AF65-F5344CB8AC3E}">
        <p14:creationId xmlns:p14="http://schemas.microsoft.com/office/powerpoint/2010/main" val="2773760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80C91-F214-629C-21D7-EF422997D67D}"/>
              </a:ext>
            </a:extLst>
          </p:cNvPr>
          <p:cNvSpPr>
            <a:spLocks noGrp="1"/>
          </p:cNvSpPr>
          <p:nvPr>
            <p:ph type="title"/>
          </p:nvPr>
        </p:nvSpPr>
        <p:spPr/>
        <p:txBody>
          <a:bodyPr/>
          <a:lstStyle/>
          <a:p>
            <a:r>
              <a:rPr lang="en-US" dirty="0"/>
              <a:t>Burn Rate</a:t>
            </a:r>
          </a:p>
        </p:txBody>
      </p:sp>
      <p:sp>
        <p:nvSpPr>
          <p:cNvPr id="3" name="Content Placeholder 2">
            <a:extLst>
              <a:ext uri="{FF2B5EF4-FFF2-40B4-BE49-F238E27FC236}">
                <a16:creationId xmlns:a16="http://schemas.microsoft.com/office/drawing/2014/main" id="{4E7B7733-0001-D1E8-1C81-38AF0BC72099}"/>
              </a:ext>
            </a:extLst>
          </p:cNvPr>
          <p:cNvSpPr>
            <a:spLocks noGrp="1"/>
          </p:cNvSpPr>
          <p:nvPr>
            <p:ph idx="1"/>
          </p:nvPr>
        </p:nvSpPr>
        <p:spPr>
          <a:xfrm>
            <a:off x="838199" y="1825625"/>
            <a:ext cx="9998130" cy="4351338"/>
          </a:xfrm>
        </p:spPr>
        <p:txBody>
          <a:bodyPr>
            <a:normAutofit fontScale="62500" lnSpcReduction="20000"/>
          </a:bodyPr>
          <a:lstStyle/>
          <a:p>
            <a:r>
              <a:rPr lang="en-US" sz="2700" dirty="0"/>
              <a:t>Burn Rate is the pace at which a contract consumes resources annually</a:t>
            </a:r>
          </a:p>
          <a:p>
            <a:r>
              <a:rPr lang="en-US" sz="2700" dirty="0"/>
              <a:t>Retrieve FPDS data for individual contracts, including those that are combined into a single procurement; this information provides the basis for calculating the total burn rate for the upcoming contract</a:t>
            </a:r>
          </a:p>
          <a:p>
            <a:r>
              <a:rPr lang="en-US" sz="2700" dirty="0"/>
              <a:t>When different contracts are combined into one, pull FPDS data from each individual contract to get the total for the upcoming procurement</a:t>
            </a:r>
          </a:p>
          <a:p>
            <a:r>
              <a:rPr lang="en-US" sz="2700" dirty="0"/>
              <a:t>Align the data by converting fiscal years to contract years, which enables a more accurate comparison and analysis</a:t>
            </a:r>
          </a:p>
          <a:p>
            <a:r>
              <a:rPr lang="en-US" sz="2700" dirty="0"/>
              <a:t>Calculate the average annual burn rate by dividing the total contract value by the number of contract years</a:t>
            </a:r>
          </a:p>
          <a:p>
            <a:r>
              <a:rPr lang="en-US" sz="2700" dirty="0"/>
              <a:t>In some cases, it may be beneficial to exclude the first year of the contract from the burn rate calculation, as this period often involves ramping up operations and may not represent full performance levels; and it may not even be full 12 months</a:t>
            </a:r>
          </a:p>
          <a:p>
            <a:r>
              <a:rPr lang="en-US" sz="2700" dirty="0"/>
              <a:t>For contracts with a longer duration (e.g., 10 years), concentrate on the burn rate for the most recent 3 years, as the contract's resource consumption may have evolved over time</a:t>
            </a:r>
          </a:p>
          <a:p>
            <a:r>
              <a:rPr lang="en-US" sz="2700" dirty="0"/>
              <a:t>Account for 3–6-month FPDS data lag in DOD contracts for national security reasons. Adjust your analysis accordingly to ensure accuracy</a:t>
            </a:r>
          </a:p>
          <a:p>
            <a:r>
              <a:rPr lang="en-US" sz="2700" dirty="0"/>
              <a:t>Examine contract modifications, especially those with detailed notes, to gain further insights into changes in the contract's scope, requirements, or performance</a:t>
            </a:r>
          </a:p>
          <a:p>
            <a:endParaRPr lang="en-US" dirty="0"/>
          </a:p>
        </p:txBody>
      </p:sp>
      <p:sp>
        <p:nvSpPr>
          <p:cNvPr id="4" name="Text Box 24">
            <a:extLst>
              <a:ext uri="{FF2B5EF4-FFF2-40B4-BE49-F238E27FC236}">
                <a16:creationId xmlns:a16="http://schemas.microsoft.com/office/drawing/2014/main" id="{9945849F-5E56-EDEB-4D53-9DABA15A546E}"/>
              </a:ext>
            </a:extLst>
          </p:cNvPr>
          <p:cNvSpPr txBox="1">
            <a:spLocks noChangeArrowheads="1"/>
          </p:cNvSpPr>
          <p:nvPr/>
        </p:nvSpPr>
        <p:spPr bwMode="auto">
          <a:xfrm>
            <a:off x="10903911" y="1885942"/>
            <a:ext cx="1119468" cy="1103472"/>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preliminary PTW (Top-down proposal price): Price to Compete (PTC))</a:t>
            </a:r>
          </a:p>
        </p:txBody>
      </p:sp>
      <p:sp>
        <p:nvSpPr>
          <p:cNvPr id="5" name="TextBox 4">
            <a:extLst>
              <a:ext uri="{FF2B5EF4-FFF2-40B4-BE49-F238E27FC236}">
                <a16:creationId xmlns:a16="http://schemas.microsoft.com/office/drawing/2014/main" id="{0DA4D77A-4EC8-0B06-B7B9-84A5D036158E}"/>
              </a:ext>
            </a:extLst>
          </p:cNvPr>
          <p:cNvSpPr txBox="1"/>
          <p:nvPr/>
        </p:nvSpPr>
        <p:spPr>
          <a:xfrm>
            <a:off x="11316092" y="1563745"/>
            <a:ext cx="774869"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248887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8E69-23C3-4883-80C3-125AF9DE57A2}"/>
              </a:ext>
            </a:extLst>
          </p:cNvPr>
          <p:cNvSpPr>
            <a:spLocks noGrp="1"/>
          </p:cNvSpPr>
          <p:nvPr>
            <p:ph type="title"/>
          </p:nvPr>
        </p:nvSpPr>
        <p:spPr>
          <a:xfrm>
            <a:off x="838199" y="365125"/>
            <a:ext cx="7219951" cy="1041643"/>
          </a:xfrm>
        </p:spPr>
        <p:txBody>
          <a:bodyPr>
            <a:normAutofit fontScale="90000"/>
          </a:bodyPr>
          <a:lstStyle/>
          <a:p>
            <a:r>
              <a:rPr lang="en-US" dirty="0"/>
              <a:t>Filing FOIA Requests for Cost Proposals</a:t>
            </a:r>
          </a:p>
        </p:txBody>
      </p:sp>
      <p:sp>
        <p:nvSpPr>
          <p:cNvPr id="3" name="Content Placeholder 2">
            <a:extLst>
              <a:ext uri="{FF2B5EF4-FFF2-40B4-BE49-F238E27FC236}">
                <a16:creationId xmlns:a16="http://schemas.microsoft.com/office/drawing/2014/main" id="{B2A6C715-74D1-409A-8A02-18CE4CB2923F}"/>
              </a:ext>
            </a:extLst>
          </p:cNvPr>
          <p:cNvSpPr>
            <a:spLocks noGrp="1"/>
          </p:cNvSpPr>
          <p:nvPr>
            <p:ph idx="1"/>
          </p:nvPr>
        </p:nvSpPr>
        <p:spPr>
          <a:xfrm>
            <a:off x="638173" y="1654174"/>
            <a:ext cx="6460211" cy="4708526"/>
          </a:xfrm>
        </p:spPr>
        <p:txBody>
          <a:bodyPr>
            <a:normAutofit fontScale="70000" lnSpcReduction="20000"/>
          </a:bodyPr>
          <a:lstStyle/>
          <a:p>
            <a:r>
              <a:rPr lang="en-US" dirty="0"/>
              <a:t>Generally you will get cost proposal copies back but it is so redacted that you may not get a lot of data (up to 70% may be blacklines) </a:t>
            </a:r>
          </a:p>
          <a:p>
            <a:r>
              <a:rPr lang="en-US" dirty="0"/>
              <a:t>Valuable information you are after: </a:t>
            </a:r>
          </a:p>
          <a:p>
            <a:pPr lvl="1"/>
            <a:r>
              <a:rPr lang="en-US" dirty="0"/>
              <a:t>Any golden nuggets someone omitted in redacting – totally legitimate amazing information</a:t>
            </a:r>
          </a:p>
          <a:p>
            <a:pPr lvl="1"/>
            <a:r>
              <a:rPr lang="en-US" dirty="0"/>
              <a:t>Total number of personnel and labor categories on the contract – highly valuable in wrap rate and labor rate derivation</a:t>
            </a:r>
          </a:p>
          <a:p>
            <a:pPr lvl="1"/>
            <a:r>
              <a:rPr lang="en-US" dirty="0"/>
              <a:t>The number of task orders, size, and funding orders on the task orders </a:t>
            </a:r>
          </a:p>
          <a:p>
            <a:r>
              <a:rPr lang="en-US" dirty="0"/>
              <a:t>FOIA won’t be the “holy grail” BUT it doesn’t cost you much time or effort to file it</a:t>
            </a:r>
          </a:p>
          <a:p>
            <a:r>
              <a:rPr lang="en-US" dirty="0"/>
              <a:t>The best source of data is still talking to people but you absolutely should FOIA every contract on your pursuit list for the next 1-3 years (FOIA early as the FOIA process could take a year or longer)</a:t>
            </a:r>
          </a:p>
          <a:p>
            <a:r>
              <a:rPr lang="en-US" dirty="0"/>
              <a:t>If you are the incumbent on a large contract – always FOIA your own information to see what the competitors get </a:t>
            </a:r>
          </a:p>
        </p:txBody>
      </p:sp>
      <p:sp>
        <p:nvSpPr>
          <p:cNvPr id="4" name="TextBox 3">
            <a:extLst>
              <a:ext uri="{FF2B5EF4-FFF2-40B4-BE49-F238E27FC236}">
                <a16:creationId xmlns:a16="http://schemas.microsoft.com/office/drawing/2014/main" id="{729B4B34-B27E-4AEB-8EE8-5F1B4C088EC6}"/>
              </a:ext>
            </a:extLst>
          </p:cNvPr>
          <p:cNvSpPr txBox="1"/>
          <p:nvPr/>
        </p:nvSpPr>
        <p:spPr>
          <a:xfrm>
            <a:off x="7391792" y="3078264"/>
            <a:ext cx="3924300" cy="2215991"/>
          </a:xfrm>
          <a:prstGeom prst="rect">
            <a:avLst/>
          </a:prstGeom>
          <a:noFill/>
        </p:spPr>
        <p:txBody>
          <a:bodyPr wrap="square" rtlCol="0">
            <a:spAutoFit/>
          </a:bodyPr>
          <a:lstStyle/>
          <a:p>
            <a:r>
              <a:rPr lang="en-US" sz="13800" dirty="0">
                <a:solidFill>
                  <a:srgbClr val="FFC000"/>
                </a:solidFill>
                <a:latin typeface="Bahnschrift" panose="020B0502040204020203" pitchFamily="34" charset="0"/>
              </a:rPr>
              <a:t>FOIA</a:t>
            </a:r>
          </a:p>
        </p:txBody>
      </p:sp>
      <p:sp>
        <p:nvSpPr>
          <p:cNvPr id="5" name="Text Box 24">
            <a:extLst>
              <a:ext uri="{FF2B5EF4-FFF2-40B4-BE49-F238E27FC236}">
                <a16:creationId xmlns:a16="http://schemas.microsoft.com/office/drawing/2014/main" id="{57D51B71-B4B5-DAC1-798E-3CD8CBC29E28}"/>
              </a:ext>
            </a:extLst>
          </p:cNvPr>
          <p:cNvSpPr txBox="1">
            <a:spLocks noChangeArrowheads="1"/>
          </p:cNvSpPr>
          <p:nvPr/>
        </p:nvSpPr>
        <p:spPr bwMode="auto">
          <a:xfrm>
            <a:off x="10756358" y="1885942"/>
            <a:ext cx="1119468" cy="1103472"/>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preliminary PTW (Top-down proposal price): Price to Compete (PTC))</a:t>
            </a:r>
          </a:p>
        </p:txBody>
      </p:sp>
      <p:sp>
        <p:nvSpPr>
          <p:cNvPr id="6" name="TextBox 5">
            <a:extLst>
              <a:ext uri="{FF2B5EF4-FFF2-40B4-BE49-F238E27FC236}">
                <a16:creationId xmlns:a16="http://schemas.microsoft.com/office/drawing/2014/main" id="{6F1516CB-B7E2-BA17-4E54-75948A8127F9}"/>
              </a:ext>
            </a:extLst>
          </p:cNvPr>
          <p:cNvSpPr txBox="1"/>
          <p:nvPr/>
        </p:nvSpPr>
        <p:spPr>
          <a:xfrm>
            <a:off x="11168539" y="1563745"/>
            <a:ext cx="774869"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339391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C8DDE-9820-B8BB-A460-4D0EB6A38166}"/>
              </a:ext>
            </a:extLst>
          </p:cNvPr>
          <p:cNvSpPr>
            <a:spLocks noGrp="1"/>
          </p:cNvSpPr>
          <p:nvPr>
            <p:ph type="title"/>
          </p:nvPr>
        </p:nvSpPr>
        <p:spPr>
          <a:xfrm>
            <a:off x="753356" y="365125"/>
            <a:ext cx="6646683" cy="1041643"/>
          </a:xfrm>
        </p:spPr>
        <p:txBody>
          <a:bodyPr>
            <a:normAutofit fontScale="90000"/>
          </a:bodyPr>
          <a:lstStyle/>
          <a:p>
            <a:r>
              <a:rPr lang="en-US" dirty="0"/>
              <a:t>Reverse Engineer the Winning Average Labor Rates</a:t>
            </a:r>
          </a:p>
        </p:txBody>
      </p:sp>
      <p:graphicFrame>
        <p:nvGraphicFramePr>
          <p:cNvPr id="7" name="Content Placeholder 2">
            <a:extLst>
              <a:ext uri="{FF2B5EF4-FFF2-40B4-BE49-F238E27FC236}">
                <a16:creationId xmlns:a16="http://schemas.microsoft.com/office/drawing/2014/main" id="{5213B473-E738-8C47-BF71-BB365D445EF0}"/>
              </a:ext>
            </a:extLst>
          </p:cNvPr>
          <p:cNvGraphicFramePr>
            <a:graphicFrameLocks noGrp="1"/>
          </p:cNvGraphicFramePr>
          <p:nvPr>
            <p:ph idx="1"/>
            <p:extLst>
              <p:ext uri="{D42A27DB-BD31-4B8C-83A1-F6EECF244321}">
                <p14:modId xmlns:p14="http://schemas.microsoft.com/office/powerpoint/2010/main" val="480936529"/>
              </p:ext>
            </p:extLst>
          </p:nvPr>
        </p:nvGraphicFramePr>
        <p:xfrm>
          <a:off x="466777" y="2221549"/>
          <a:ext cx="10876980" cy="4135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19204D56-9C60-F7F8-EF4E-46D6D246C70B}"/>
              </a:ext>
            </a:extLst>
          </p:cNvPr>
          <p:cNvSpPr txBox="1"/>
          <p:nvPr/>
        </p:nvSpPr>
        <p:spPr>
          <a:xfrm>
            <a:off x="703233" y="1574524"/>
            <a:ext cx="10486535" cy="646331"/>
          </a:xfrm>
          <a:prstGeom prst="rect">
            <a:avLst/>
          </a:prstGeom>
          <a:noFill/>
        </p:spPr>
        <p:txBody>
          <a:bodyPr wrap="square">
            <a:spAutoFit/>
          </a:bodyPr>
          <a:lstStyle/>
          <a:p>
            <a:pPr algn="l"/>
            <a:r>
              <a:rPr lang="en-US" b="0" i="0" dirty="0">
                <a:effectLst/>
              </a:rPr>
              <a:t>Understand the government's and competitors' behavior to inform your pricing strategy and increase your chances of winning.</a:t>
            </a:r>
          </a:p>
        </p:txBody>
      </p:sp>
      <p:sp>
        <p:nvSpPr>
          <p:cNvPr id="8" name="Oval 7">
            <a:extLst>
              <a:ext uri="{FF2B5EF4-FFF2-40B4-BE49-F238E27FC236}">
                <a16:creationId xmlns:a16="http://schemas.microsoft.com/office/drawing/2014/main" id="{53849DF5-44E0-24B2-D5DE-16FFDF32C057}"/>
              </a:ext>
            </a:extLst>
          </p:cNvPr>
          <p:cNvSpPr/>
          <p:nvPr/>
        </p:nvSpPr>
        <p:spPr>
          <a:xfrm>
            <a:off x="662248" y="2220855"/>
            <a:ext cx="438912" cy="436808"/>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1</a:t>
            </a:r>
          </a:p>
        </p:txBody>
      </p:sp>
      <p:sp>
        <p:nvSpPr>
          <p:cNvPr id="9" name="Oval 8">
            <a:extLst>
              <a:ext uri="{FF2B5EF4-FFF2-40B4-BE49-F238E27FC236}">
                <a16:creationId xmlns:a16="http://schemas.microsoft.com/office/drawing/2014/main" id="{7AA96B03-B942-16D0-2668-AF3F90C7A8AE}"/>
              </a:ext>
            </a:extLst>
          </p:cNvPr>
          <p:cNvSpPr/>
          <p:nvPr/>
        </p:nvSpPr>
        <p:spPr>
          <a:xfrm>
            <a:off x="4324698" y="2221549"/>
            <a:ext cx="438912" cy="436808"/>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2</a:t>
            </a:r>
          </a:p>
        </p:txBody>
      </p:sp>
      <p:sp>
        <p:nvSpPr>
          <p:cNvPr id="10" name="Oval 9">
            <a:extLst>
              <a:ext uri="{FF2B5EF4-FFF2-40B4-BE49-F238E27FC236}">
                <a16:creationId xmlns:a16="http://schemas.microsoft.com/office/drawing/2014/main" id="{763CCFB6-3499-E4E5-5469-71F241086176}"/>
              </a:ext>
            </a:extLst>
          </p:cNvPr>
          <p:cNvSpPr/>
          <p:nvPr/>
        </p:nvSpPr>
        <p:spPr>
          <a:xfrm>
            <a:off x="7766620" y="2221549"/>
            <a:ext cx="438912" cy="436808"/>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3</a:t>
            </a:r>
          </a:p>
        </p:txBody>
      </p:sp>
      <p:sp>
        <p:nvSpPr>
          <p:cNvPr id="11" name="Oval 10">
            <a:extLst>
              <a:ext uri="{FF2B5EF4-FFF2-40B4-BE49-F238E27FC236}">
                <a16:creationId xmlns:a16="http://schemas.microsoft.com/office/drawing/2014/main" id="{34C863CC-134F-A3D8-4F7F-B29618C1519C}"/>
              </a:ext>
            </a:extLst>
          </p:cNvPr>
          <p:cNvSpPr/>
          <p:nvPr/>
        </p:nvSpPr>
        <p:spPr>
          <a:xfrm>
            <a:off x="735550" y="4325298"/>
            <a:ext cx="438912" cy="436808"/>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4</a:t>
            </a:r>
          </a:p>
        </p:txBody>
      </p:sp>
      <p:sp>
        <p:nvSpPr>
          <p:cNvPr id="13" name="TextBox 12">
            <a:extLst>
              <a:ext uri="{FF2B5EF4-FFF2-40B4-BE49-F238E27FC236}">
                <a16:creationId xmlns:a16="http://schemas.microsoft.com/office/drawing/2014/main" id="{E2D1BE35-C924-0684-8CFA-03BCE95F3D9D}"/>
              </a:ext>
            </a:extLst>
          </p:cNvPr>
          <p:cNvSpPr txBox="1"/>
          <p:nvPr/>
        </p:nvSpPr>
        <p:spPr>
          <a:xfrm>
            <a:off x="4360835" y="4325298"/>
            <a:ext cx="7117236" cy="2031325"/>
          </a:xfrm>
          <a:prstGeom prst="rect">
            <a:avLst/>
          </a:prstGeom>
          <a:noFill/>
        </p:spPr>
        <p:txBody>
          <a:bodyPr wrap="square">
            <a:spAutoFit/>
          </a:bodyPr>
          <a:lstStyle/>
          <a:p>
            <a:pPr algn="l"/>
            <a:r>
              <a:rPr lang="en-US" sz="1400" b="1" i="0" dirty="0">
                <a:effectLst/>
              </a:rPr>
              <a:t>Benefits of Reverse Engineering Winning Average Labor Rates:</a:t>
            </a:r>
          </a:p>
          <a:p>
            <a:pPr algn="l">
              <a:buFont typeface="+mj-lt"/>
              <a:buAutoNum type="arabicPeriod"/>
            </a:pPr>
            <a:r>
              <a:rPr lang="en-US" sz="1400" b="0" i="0" dirty="0">
                <a:effectLst/>
              </a:rPr>
              <a:t> Gain insight into government preferences and expectations for pricing on similar contracts.</a:t>
            </a:r>
          </a:p>
          <a:p>
            <a:pPr algn="l">
              <a:buFont typeface="+mj-lt"/>
              <a:buAutoNum type="arabicPeriod"/>
            </a:pPr>
            <a:r>
              <a:rPr lang="en-US" sz="1400" dirty="0"/>
              <a:t> Compare </a:t>
            </a:r>
            <a:r>
              <a:rPr lang="en-US" sz="1400" b="0" i="0" dirty="0">
                <a:effectLst/>
              </a:rPr>
              <a:t>your proposed labor rates to the winning average labor rates to assess the competitiveness of your bid, to make necessary adjustments.</a:t>
            </a:r>
          </a:p>
          <a:p>
            <a:pPr algn="l">
              <a:buFont typeface="+mj-lt"/>
              <a:buAutoNum type="arabicPeriod"/>
            </a:pPr>
            <a:r>
              <a:rPr lang="en-US" sz="1400" b="0" i="0" dirty="0">
                <a:effectLst/>
              </a:rPr>
              <a:t> Analyzing winning average labor rates can provide valuable insights into your competitors' pricing strategies, allowing you to anticipate their bids and adjust your own proposal accordingly.</a:t>
            </a:r>
          </a:p>
          <a:p>
            <a:pPr algn="l">
              <a:buFont typeface="+mj-lt"/>
              <a:buAutoNum type="arabicPeriod"/>
            </a:pPr>
            <a:r>
              <a:rPr lang="en-US" sz="1400" b="0" i="0" dirty="0">
                <a:effectLst/>
              </a:rPr>
              <a:t> Reverse engineering the winning average labor rates can help you refine your cost estimation methods and improve the </a:t>
            </a:r>
            <a:r>
              <a:rPr lang="en-US" sz="1400" dirty="0"/>
              <a:t>win probability</a:t>
            </a:r>
            <a:r>
              <a:rPr lang="en-US" sz="1400" b="0" i="0" dirty="0">
                <a:effectLst/>
              </a:rPr>
              <a:t> of your proposal.</a:t>
            </a:r>
          </a:p>
        </p:txBody>
      </p:sp>
      <p:sp>
        <p:nvSpPr>
          <p:cNvPr id="14" name="Text Box 24">
            <a:extLst>
              <a:ext uri="{FF2B5EF4-FFF2-40B4-BE49-F238E27FC236}">
                <a16:creationId xmlns:a16="http://schemas.microsoft.com/office/drawing/2014/main" id="{36E5F6E8-B4C0-5AA2-88CC-61DF99AD0E1E}"/>
              </a:ext>
            </a:extLst>
          </p:cNvPr>
          <p:cNvSpPr txBox="1">
            <a:spLocks noChangeArrowheads="1"/>
          </p:cNvSpPr>
          <p:nvPr/>
        </p:nvSpPr>
        <p:spPr bwMode="auto">
          <a:xfrm>
            <a:off x="11001456" y="1896554"/>
            <a:ext cx="1119468" cy="1103472"/>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preliminary PTW (Top-down proposal price): Price to Compete (PTC))</a:t>
            </a:r>
          </a:p>
        </p:txBody>
      </p:sp>
      <p:sp>
        <p:nvSpPr>
          <p:cNvPr id="15" name="TextBox 14">
            <a:extLst>
              <a:ext uri="{FF2B5EF4-FFF2-40B4-BE49-F238E27FC236}">
                <a16:creationId xmlns:a16="http://schemas.microsoft.com/office/drawing/2014/main" id="{492AB49E-6581-6CA3-FA24-05DBB08304B8}"/>
              </a:ext>
            </a:extLst>
          </p:cNvPr>
          <p:cNvSpPr txBox="1"/>
          <p:nvPr/>
        </p:nvSpPr>
        <p:spPr>
          <a:xfrm>
            <a:off x="11413637" y="1574357"/>
            <a:ext cx="774869"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54176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67C85-F99A-4CD0-8E8B-3B74A4B6E86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85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F1EBF01-0E14-44A5-ACAD-65FF3B4A8DEA}"/>
              </a:ext>
            </a:extLst>
          </p:cNvPr>
          <p:cNvPicPr>
            <a:picLocks noChangeAspect="1"/>
          </p:cNvPicPr>
          <p:nvPr/>
        </p:nvPicPr>
        <p:blipFill rotWithShape="1">
          <a:blip r:embed="rId2">
            <a:extLst>
              <a:ext uri="{28A0092B-C50C-407E-A947-70E740481C1C}">
                <a14:useLocalDpi xmlns:a14="http://schemas.microsoft.com/office/drawing/2010/main" val="0"/>
              </a:ext>
            </a:extLst>
          </a:blip>
          <a:srcRect t="10549" r="1" b="2273"/>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166D15-72C6-4A1C-98D7-DCA685F82B1B}"/>
              </a:ext>
            </a:extLst>
          </p:cNvPr>
          <p:cNvSpPr>
            <a:spLocks noGrp="1"/>
          </p:cNvSpPr>
          <p:nvPr>
            <p:ph type="title"/>
          </p:nvPr>
        </p:nvSpPr>
        <p:spPr>
          <a:xfrm>
            <a:off x="524256" y="4767072"/>
            <a:ext cx="6594189" cy="1625210"/>
          </a:xfrm>
        </p:spPr>
        <p:txBody>
          <a:bodyPr>
            <a:normAutofit/>
          </a:bodyPr>
          <a:lstStyle/>
          <a:p>
            <a:pPr algn="r"/>
            <a:r>
              <a:rPr lang="en-US" sz="3700">
                <a:solidFill>
                  <a:srgbClr val="FFFFFF"/>
                </a:solidFill>
              </a:rPr>
              <a:t>Exercise 4: Gathering Information to Prepare for the PTW Analysis</a:t>
            </a:r>
          </a:p>
        </p:txBody>
      </p:sp>
      <p:sp>
        <p:nvSpPr>
          <p:cNvPr id="3" name="Content Placeholder 2">
            <a:extLst>
              <a:ext uri="{FF2B5EF4-FFF2-40B4-BE49-F238E27FC236}">
                <a16:creationId xmlns:a16="http://schemas.microsoft.com/office/drawing/2014/main" id="{A823604B-6FED-494B-AE40-AEE0639BA3FF}"/>
              </a:ext>
            </a:extLst>
          </p:cNvPr>
          <p:cNvSpPr>
            <a:spLocks noGrp="1"/>
          </p:cNvSpPr>
          <p:nvPr>
            <p:ph idx="1"/>
          </p:nvPr>
        </p:nvSpPr>
        <p:spPr>
          <a:xfrm>
            <a:off x="8029319" y="917725"/>
            <a:ext cx="3424739" cy="5073172"/>
          </a:xfrm>
        </p:spPr>
        <p:txBody>
          <a:bodyPr anchor="ctr">
            <a:normAutofit fontScale="92500" lnSpcReduction="10000"/>
          </a:bodyPr>
          <a:lstStyle/>
          <a:p>
            <a:r>
              <a:rPr lang="en-US" sz="2000" dirty="0">
                <a:solidFill>
                  <a:srgbClr val="FFFFFF"/>
                </a:solidFill>
              </a:rPr>
              <a:t>What key pieces of information would you like to know about the incumbent?</a:t>
            </a:r>
          </a:p>
          <a:p>
            <a:r>
              <a:rPr lang="en-US" sz="2000" dirty="0">
                <a:solidFill>
                  <a:srgbClr val="FFFFFF"/>
                </a:solidFill>
              </a:rPr>
              <a:t>Research what is available</a:t>
            </a:r>
          </a:p>
          <a:p>
            <a:r>
              <a:rPr lang="en-US" sz="2000" dirty="0">
                <a:solidFill>
                  <a:srgbClr val="FFFFFF"/>
                </a:solidFill>
              </a:rPr>
              <a:t>Debrief: </a:t>
            </a:r>
          </a:p>
          <a:p>
            <a:pPr lvl="1"/>
            <a:r>
              <a:rPr lang="en-US" sz="2000" dirty="0">
                <a:solidFill>
                  <a:srgbClr val="FFFFFF"/>
                </a:solidFill>
              </a:rPr>
              <a:t>What were you able to find?</a:t>
            </a:r>
          </a:p>
          <a:p>
            <a:pPr lvl="1"/>
            <a:r>
              <a:rPr lang="en-US" sz="2000" dirty="0">
                <a:solidFill>
                  <a:srgbClr val="FFFFFF"/>
                </a:solidFill>
              </a:rPr>
              <a:t>What difficulties and contradictions did you run into?</a:t>
            </a:r>
          </a:p>
          <a:p>
            <a:r>
              <a:rPr lang="en-US" sz="2200" b="1" dirty="0">
                <a:solidFill>
                  <a:srgbClr val="FFFFFF"/>
                </a:solidFill>
              </a:rPr>
              <a:t>Desired Outcome: </a:t>
            </a:r>
            <a:r>
              <a:rPr lang="en-US" sz="2200" dirty="0">
                <a:solidFill>
                  <a:srgbClr val="FFFFFF"/>
                </a:solidFill>
              </a:rPr>
              <a:t>Understand uneven data quality; see how much information is available publicly and what information you would need to obtain from SMEs, vendors, or FOIA</a:t>
            </a:r>
          </a:p>
        </p:txBody>
      </p:sp>
    </p:spTree>
    <p:extLst>
      <p:ext uri="{BB962C8B-B14F-4D97-AF65-F5344CB8AC3E}">
        <p14:creationId xmlns:p14="http://schemas.microsoft.com/office/powerpoint/2010/main" val="3480877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CA16F-1B74-4D25-8644-6BBB066D18BC}"/>
              </a:ext>
            </a:extLst>
          </p:cNvPr>
          <p:cNvSpPr>
            <a:spLocks noGrp="1"/>
          </p:cNvSpPr>
          <p:nvPr>
            <p:ph type="title"/>
          </p:nvPr>
        </p:nvSpPr>
        <p:spPr>
          <a:xfrm>
            <a:off x="831850" y="2113472"/>
            <a:ext cx="10515600" cy="2449003"/>
          </a:xfrm>
        </p:spPr>
        <p:txBody>
          <a:bodyPr>
            <a:normAutofit/>
          </a:bodyPr>
          <a:lstStyle/>
          <a:p>
            <a:r>
              <a:rPr lang="en-US" b="1" dirty="0"/>
              <a:t>Module 8</a:t>
            </a:r>
            <a:br>
              <a:rPr lang="en-US" dirty="0"/>
            </a:br>
            <a:r>
              <a:rPr lang="en-US" sz="4800" dirty="0"/>
              <a:t>Performing the PTW Analysis</a:t>
            </a:r>
            <a:endParaRPr lang="en-US" dirty="0"/>
          </a:p>
        </p:txBody>
      </p:sp>
    </p:spTree>
    <p:extLst>
      <p:ext uri="{BB962C8B-B14F-4D97-AF65-F5344CB8AC3E}">
        <p14:creationId xmlns:p14="http://schemas.microsoft.com/office/powerpoint/2010/main" val="6035853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http://pictures.inspirationfeed.netdna-cdn.com/wp-content/uploads/2011/06/Compare-yourself.jpg">
            <a:extLst>
              <a:ext uri="{FF2B5EF4-FFF2-40B4-BE49-F238E27FC236}">
                <a16:creationId xmlns:a16="http://schemas.microsoft.com/office/drawing/2014/main" id="{2D9874A0-19C5-4543-B8AC-826EF501B90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013" r="1" b="1"/>
          <a:stretch/>
        </p:blipFill>
        <p:spPr bwMode="auto">
          <a:xfrm>
            <a:off x="484632" y="1859596"/>
            <a:ext cx="5126736" cy="2983359"/>
          </a:xfrm>
          <a:prstGeom prst="rect">
            <a:avLst/>
          </a:prstGeom>
          <a:solidFill>
            <a:srgbClr val="FFFFFF">
              <a:shade val="85000"/>
            </a:srgbClr>
          </a:solidFill>
        </p:spPr>
      </p:pic>
      <p:sp>
        <p:nvSpPr>
          <p:cNvPr id="2" name="Title 1">
            <a:extLst>
              <a:ext uri="{FF2B5EF4-FFF2-40B4-BE49-F238E27FC236}">
                <a16:creationId xmlns:a16="http://schemas.microsoft.com/office/drawing/2014/main" id="{5413296D-21BF-4C52-9F64-6D1EFC677AC4}"/>
              </a:ext>
            </a:extLst>
          </p:cNvPr>
          <p:cNvSpPr>
            <a:spLocks noGrp="1"/>
          </p:cNvSpPr>
          <p:nvPr>
            <p:ph type="title"/>
          </p:nvPr>
        </p:nvSpPr>
        <p:spPr>
          <a:xfrm>
            <a:off x="6392598" y="640263"/>
            <a:ext cx="4080581" cy="1344975"/>
          </a:xfrm>
        </p:spPr>
        <p:txBody>
          <a:bodyPr>
            <a:normAutofit/>
          </a:bodyPr>
          <a:lstStyle/>
          <a:p>
            <a:r>
              <a:rPr lang="en-US" sz="4000" dirty="0"/>
              <a:t>Identify the Price to Compete (PTC)</a:t>
            </a:r>
          </a:p>
        </p:txBody>
      </p:sp>
      <p:sp>
        <p:nvSpPr>
          <p:cNvPr id="3" name="Content Placeholder 2">
            <a:extLst>
              <a:ext uri="{FF2B5EF4-FFF2-40B4-BE49-F238E27FC236}">
                <a16:creationId xmlns:a16="http://schemas.microsoft.com/office/drawing/2014/main" id="{E3D4F521-09DF-46A9-897F-C4561233C19E}"/>
              </a:ext>
            </a:extLst>
          </p:cNvPr>
          <p:cNvSpPr>
            <a:spLocks noGrp="1"/>
          </p:cNvSpPr>
          <p:nvPr>
            <p:ph idx="1"/>
          </p:nvPr>
        </p:nvSpPr>
        <p:spPr>
          <a:xfrm>
            <a:off x="6391903" y="2121763"/>
            <a:ext cx="5235490" cy="4095974"/>
          </a:xfrm>
        </p:spPr>
        <p:txBody>
          <a:bodyPr>
            <a:normAutofit lnSpcReduction="10000"/>
          </a:bodyPr>
          <a:lstStyle/>
          <a:p>
            <a:r>
              <a:rPr lang="en-US" sz="1700" dirty="0"/>
              <a:t>Price to Compete is your perception of what the competitive range would be before you get the final RFP</a:t>
            </a:r>
          </a:p>
          <a:p>
            <a:r>
              <a:rPr lang="en-US" sz="1700" dirty="0"/>
              <a:t>PTC is your top-down proposal price boundary</a:t>
            </a:r>
          </a:p>
          <a:p>
            <a:r>
              <a:rPr lang="en-US" sz="1700" dirty="0"/>
              <a:t>Determine the top-down price not to exceed based on:</a:t>
            </a:r>
          </a:p>
          <a:p>
            <a:pPr lvl="1"/>
            <a:r>
              <a:rPr lang="en-US" sz="1700" dirty="0"/>
              <a:t>Customer’s award trends</a:t>
            </a:r>
          </a:p>
          <a:p>
            <a:pPr lvl="1"/>
            <a:r>
              <a:rPr lang="en-US" sz="1700" dirty="0"/>
              <a:t>Your competitors’ bid trends</a:t>
            </a:r>
          </a:p>
          <a:p>
            <a:pPr lvl="1"/>
            <a:r>
              <a:rPr lang="en-US" sz="1700" dirty="0"/>
              <a:t>Any deltas between past contracts that you have looked at and current opportunity’s contract type, requirements, and evaluation criteria</a:t>
            </a:r>
          </a:p>
          <a:p>
            <a:pPr lvl="1"/>
            <a:r>
              <a:rPr lang="en-US" sz="1700" dirty="0"/>
              <a:t>What conclusions can you make based on this information, and how far below should the price to compete be from the customer’s addressable budget?</a:t>
            </a:r>
          </a:p>
          <a:p>
            <a:pPr lvl="1"/>
            <a:r>
              <a:rPr lang="en-US" sz="1700" dirty="0"/>
              <a:t>Plot the results on the </a:t>
            </a:r>
            <a:r>
              <a:rPr lang="en-US" sz="1700" b="1" dirty="0"/>
              <a:t>award value vs. program relevancy graph</a:t>
            </a:r>
          </a:p>
        </p:txBody>
      </p:sp>
      <p:sp>
        <p:nvSpPr>
          <p:cNvPr id="5" name="Text Box 24">
            <a:extLst>
              <a:ext uri="{FF2B5EF4-FFF2-40B4-BE49-F238E27FC236}">
                <a16:creationId xmlns:a16="http://schemas.microsoft.com/office/drawing/2014/main" id="{993FA4C9-0DA1-1DC5-A37E-C66C877073E8}"/>
              </a:ext>
            </a:extLst>
          </p:cNvPr>
          <p:cNvSpPr txBox="1">
            <a:spLocks noChangeArrowheads="1"/>
          </p:cNvSpPr>
          <p:nvPr/>
        </p:nvSpPr>
        <p:spPr bwMode="auto">
          <a:xfrm>
            <a:off x="10808882" y="756124"/>
            <a:ext cx="1119468" cy="1103472"/>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preliminary PTW (Top-down proposal price): Price to Compete (PTC))</a:t>
            </a:r>
          </a:p>
        </p:txBody>
      </p:sp>
      <p:sp>
        <p:nvSpPr>
          <p:cNvPr id="6" name="TextBox 5">
            <a:extLst>
              <a:ext uri="{FF2B5EF4-FFF2-40B4-BE49-F238E27FC236}">
                <a16:creationId xmlns:a16="http://schemas.microsoft.com/office/drawing/2014/main" id="{30D5B8EC-3874-1893-4567-CE3DF74F181E}"/>
              </a:ext>
            </a:extLst>
          </p:cNvPr>
          <p:cNvSpPr txBox="1"/>
          <p:nvPr/>
        </p:nvSpPr>
        <p:spPr>
          <a:xfrm>
            <a:off x="11221063" y="433927"/>
            <a:ext cx="774869"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3737426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758B-83A4-43F9-A4D8-BF603669C778}"/>
              </a:ext>
            </a:extLst>
          </p:cNvPr>
          <p:cNvSpPr>
            <a:spLocks noGrp="1"/>
          </p:cNvSpPr>
          <p:nvPr>
            <p:ph type="title"/>
          </p:nvPr>
        </p:nvSpPr>
        <p:spPr>
          <a:xfrm>
            <a:off x="838199" y="365125"/>
            <a:ext cx="6819900" cy="1041643"/>
          </a:xfrm>
        </p:spPr>
        <p:txBody>
          <a:bodyPr>
            <a:normAutofit fontScale="90000"/>
          </a:bodyPr>
          <a:lstStyle/>
          <a:p>
            <a:r>
              <a:rPr lang="en-US" dirty="0"/>
              <a:t>Another Way of Envisioning PTC in a Best Value Competition</a:t>
            </a:r>
          </a:p>
        </p:txBody>
      </p:sp>
      <p:sp>
        <p:nvSpPr>
          <p:cNvPr id="5" name="Rectangle 4">
            <a:extLst>
              <a:ext uri="{FF2B5EF4-FFF2-40B4-BE49-F238E27FC236}">
                <a16:creationId xmlns:a16="http://schemas.microsoft.com/office/drawing/2014/main" id="{8F492AF1-7B92-41F4-9D21-2CD8B1C327EC}"/>
              </a:ext>
            </a:extLst>
          </p:cNvPr>
          <p:cNvSpPr/>
          <p:nvPr/>
        </p:nvSpPr>
        <p:spPr>
          <a:xfrm>
            <a:off x="7850365" y="2079217"/>
            <a:ext cx="3009900" cy="3386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Below the IGCE</a:t>
            </a:r>
          </a:p>
        </p:txBody>
      </p:sp>
      <p:sp>
        <p:nvSpPr>
          <p:cNvPr id="6" name="Rectangle 5">
            <a:extLst>
              <a:ext uri="{FF2B5EF4-FFF2-40B4-BE49-F238E27FC236}">
                <a16:creationId xmlns:a16="http://schemas.microsoft.com/office/drawing/2014/main" id="{3B17068F-5E24-403A-B7B0-08C1E2065E38}"/>
              </a:ext>
            </a:extLst>
          </p:cNvPr>
          <p:cNvSpPr/>
          <p:nvPr/>
        </p:nvSpPr>
        <p:spPr>
          <a:xfrm>
            <a:off x="4735690" y="2079217"/>
            <a:ext cx="3114675" cy="33866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Within 10%-30% of the IGCE</a:t>
            </a:r>
          </a:p>
        </p:txBody>
      </p:sp>
      <p:sp>
        <p:nvSpPr>
          <p:cNvPr id="7" name="Rectangle 6">
            <a:extLst>
              <a:ext uri="{FF2B5EF4-FFF2-40B4-BE49-F238E27FC236}">
                <a16:creationId xmlns:a16="http://schemas.microsoft.com/office/drawing/2014/main" id="{8A3BC963-67C7-4C83-9966-FBCDD5A2B0ED}"/>
              </a:ext>
            </a:extLst>
          </p:cNvPr>
          <p:cNvSpPr/>
          <p:nvPr/>
        </p:nvSpPr>
        <p:spPr>
          <a:xfrm>
            <a:off x="1725790" y="2079215"/>
            <a:ext cx="3009900" cy="33866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Above the IGCE</a:t>
            </a:r>
          </a:p>
        </p:txBody>
      </p:sp>
      <p:sp>
        <p:nvSpPr>
          <p:cNvPr id="8" name="Rectangle 7">
            <a:extLst>
              <a:ext uri="{FF2B5EF4-FFF2-40B4-BE49-F238E27FC236}">
                <a16:creationId xmlns:a16="http://schemas.microsoft.com/office/drawing/2014/main" id="{9ABF5FA4-DB87-4754-834B-FA87D11074AE}"/>
              </a:ext>
            </a:extLst>
          </p:cNvPr>
          <p:cNvSpPr/>
          <p:nvPr/>
        </p:nvSpPr>
        <p:spPr>
          <a:xfrm>
            <a:off x="8398052" y="3762375"/>
            <a:ext cx="2238375" cy="8763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Competitor C</a:t>
            </a:r>
          </a:p>
        </p:txBody>
      </p:sp>
      <p:sp>
        <p:nvSpPr>
          <p:cNvPr id="9" name="Rectangle 8">
            <a:extLst>
              <a:ext uri="{FF2B5EF4-FFF2-40B4-BE49-F238E27FC236}">
                <a16:creationId xmlns:a16="http://schemas.microsoft.com/office/drawing/2014/main" id="{871A7809-C256-4FB5-8E44-330B41B9F9AD}"/>
              </a:ext>
            </a:extLst>
          </p:cNvPr>
          <p:cNvSpPr/>
          <p:nvPr/>
        </p:nvSpPr>
        <p:spPr>
          <a:xfrm>
            <a:off x="4892852" y="3324225"/>
            <a:ext cx="2238375" cy="8763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Home Team (You)</a:t>
            </a:r>
          </a:p>
        </p:txBody>
      </p:sp>
      <p:sp>
        <p:nvSpPr>
          <p:cNvPr id="10" name="Rectangle 9">
            <a:extLst>
              <a:ext uri="{FF2B5EF4-FFF2-40B4-BE49-F238E27FC236}">
                <a16:creationId xmlns:a16="http://schemas.microsoft.com/office/drawing/2014/main" id="{9446F4A6-7E95-45FD-B223-1037CD1AE969}"/>
              </a:ext>
            </a:extLst>
          </p:cNvPr>
          <p:cNvSpPr/>
          <p:nvPr/>
        </p:nvSpPr>
        <p:spPr>
          <a:xfrm>
            <a:off x="3268839" y="4474873"/>
            <a:ext cx="2238375" cy="87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Competitor A</a:t>
            </a:r>
          </a:p>
        </p:txBody>
      </p:sp>
      <p:sp>
        <p:nvSpPr>
          <p:cNvPr id="11" name="Rectangle 10">
            <a:extLst>
              <a:ext uri="{FF2B5EF4-FFF2-40B4-BE49-F238E27FC236}">
                <a16:creationId xmlns:a16="http://schemas.microsoft.com/office/drawing/2014/main" id="{0ABC1B13-3BD9-40DE-B614-32E9201E220E}"/>
              </a:ext>
            </a:extLst>
          </p:cNvPr>
          <p:cNvSpPr/>
          <p:nvPr/>
        </p:nvSpPr>
        <p:spPr>
          <a:xfrm>
            <a:off x="6293027" y="5106866"/>
            <a:ext cx="2238375" cy="8763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Competitor B</a:t>
            </a:r>
          </a:p>
        </p:txBody>
      </p:sp>
      <p:cxnSp>
        <p:nvCxnSpPr>
          <p:cNvPr id="13" name="Straight Arrow Connector 12">
            <a:extLst>
              <a:ext uri="{FF2B5EF4-FFF2-40B4-BE49-F238E27FC236}">
                <a16:creationId xmlns:a16="http://schemas.microsoft.com/office/drawing/2014/main" id="{3F2E79B4-940A-407E-861F-CE63C1F07254}"/>
              </a:ext>
            </a:extLst>
          </p:cNvPr>
          <p:cNvCxnSpPr/>
          <p:nvPr/>
        </p:nvCxnSpPr>
        <p:spPr>
          <a:xfrm>
            <a:off x="5173840" y="3086100"/>
            <a:ext cx="3000375" cy="0"/>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5E209B6-7D51-4D01-9C65-5FECAC102B7E}"/>
              </a:ext>
            </a:extLst>
          </p:cNvPr>
          <p:cNvSpPr txBox="1"/>
          <p:nvPr/>
        </p:nvSpPr>
        <p:spPr>
          <a:xfrm>
            <a:off x="5173840" y="2463181"/>
            <a:ext cx="3367088" cy="584775"/>
          </a:xfrm>
          <a:prstGeom prst="rect">
            <a:avLst/>
          </a:prstGeom>
          <a:noFill/>
        </p:spPr>
        <p:txBody>
          <a:bodyPr wrap="square" rtlCol="0">
            <a:spAutoFit/>
          </a:bodyPr>
          <a:lstStyle/>
          <a:p>
            <a:r>
              <a:rPr lang="en-US" sz="1600" dirty="0">
                <a:solidFill>
                  <a:schemeClr val="accent1"/>
                </a:solidFill>
              </a:rPr>
              <a:t>Your Calculations of What the Competitive Range May Be (PTC)</a:t>
            </a:r>
          </a:p>
        </p:txBody>
      </p:sp>
      <p:cxnSp>
        <p:nvCxnSpPr>
          <p:cNvPr id="16" name="Straight Connector 15">
            <a:extLst>
              <a:ext uri="{FF2B5EF4-FFF2-40B4-BE49-F238E27FC236}">
                <a16:creationId xmlns:a16="http://schemas.microsoft.com/office/drawing/2014/main" id="{C7BC046A-C8E9-4A00-8980-7B7F9814F969}"/>
              </a:ext>
            </a:extLst>
          </p:cNvPr>
          <p:cNvCxnSpPr/>
          <p:nvPr/>
        </p:nvCxnSpPr>
        <p:spPr>
          <a:xfrm>
            <a:off x="5343525" y="1751134"/>
            <a:ext cx="0" cy="4630616"/>
          </a:xfrm>
          <a:prstGeom prst="line">
            <a:avLst/>
          </a:prstGeom>
          <a:ln w="19050">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78393B7-784C-4BA3-B9E6-6E91F9DC446D}"/>
              </a:ext>
            </a:extLst>
          </p:cNvPr>
          <p:cNvCxnSpPr/>
          <p:nvPr/>
        </p:nvCxnSpPr>
        <p:spPr>
          <a:xfrm>
            <a:off x="8174215" y="1789234"/>
            <a:ext cx="0" cy="4630616"/>
          </a:xfrm>
          <a:prstGeom prst="line">
            <a:avLst/>
          </a:prstGeom>
          <a:ln w="19050">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B36D66A-E411-4009-B361-CA1BA2B0D092}"/>
              </a:ext>
            </a:extLst>
          </p:cNvPr>
          <p:cNvSpPr txBox="1"/>
          <p:nvPr/>
        </p:nvSpPr>
        <p:spPr>
          <a:xfrm>
            <a:off x="249415" y="4580854"/>
            <a:ext cx="2686051" cy="1600438"/>
          </a:xfrm>
          <a:prstGeom prst="rect">
            <a:avLst/>
          </a:prstGeom>
          <a:noFill/>
        </p:spPr>
        <p:txBody>
          <a:bodyPr wrap="square" rtlCol="0">
            <a:spAutoFit/>
          </a:bodyPr>
          <a:lstStyle/>
          <a:p>
            <a:r>
              <a:rPr lang="en-US" sz="1400" b="1" dirty="0"/>
              <a:t>*IGCE: </a:t>
            </a:r>
            <a:r>
              <a:rPr lang="en-US" sz="1400" dirty="0"/>
              <a:t>Independent Government Cost Estimate (also referred to as </a:t>
            </a:r>
            <a:r>
              <a:rPr lang="en-US" sz="1400" i="1" dirty="0"/>
              <a:t>ICE</a:t>
            </a:r>
            <a:r>
              <a:rPr lang="en-US" sz="1400" dirty="0"/>
              <a:t> – Independent Gov’t Cost Estimate) – we won’t have insight into this number but it’s a way to visualize the competition from the government’s vantage point</a:t>
            </a:r>
          </a:p>
        </p:txBody>
      </p:sp>
      <p:cxnSp>
        <p:nvCxnSpPr>
          <p:cNvPr id="22" name="Straight Arrow Connector 21">
            <a:extLst>
              <a:ext uri="{FF2B5EF4-FFF2-40B4-BE49-F238E27FC236}">
                <a16:creationId xmlns:a16="http://schemas.microsoft.com/office/drawing/2014/main" id="{0BBBCB6E-426D-40D1-B425-3AF18444788A}"/>
              </a:ext>
            </a:extLst>
          </p:cNvPr>
          <p:cNvCxnSpPr>
            <a:endCxn id="9" idx="1"/>
          </p:cNvCxnSpPr>
          <p:nvPr/>
        </p:nvCxnSpPr>
        <p:spPr>
          <a:xfrm>
            <a:off x="3473628" y="3762375"/>
            <a:ext cx="14192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79F5F8D-0AD8-4E83-89E0-B623D6BEABD0}"/>
              </a:ext>
            </a:extLst>
          </p:cNvPr>
          <p:cNvSpPr txBox="1"/>
          <p:nvPr/>
        </p:nvSpPr>
        <p:spPr>
          <a:xfrm>
            <a:off x="1730552" y="3391646"/>
            <a:ext cx="1828801" cy="1015663"/>
          </a:xfrm>
          <a:prstGeom prst="rect">
            <a:avLst/>
          </a:prstGeom>
          <a:noFill/>
        </p:spPr>
        <p:txBody>
          <a:bodyPr wrap="square" rtlCol="0">
            <a:spAutoFit/>
          </a:bodyPr>
          <a:lstStyle/>
          <a:p>
            <a:r>
              <a:rPr lang="en-US" sz="1200" i="1" dirty="0">
                <a:solidFill>
                  <a:schemeClr val="accent1"/>
                </a:solidFill>
              </a:rPr>
              <a:t>Even if you price is higher than Competitor B, you could still win if your non-price score is significantly better</a:t>
            </a:r>
          </a:p>
        </p:txBody>
      </p:sp>
      <p:sp>
        <p:nvSpPr>
          <p:cNvPr id="12" name="TextBox 11">
            <a:extLst>
              <a:ext uri="{FF2B5EF4-FFF2-40B4-BE49-F238E27FC236}">
                <a16:creationId xmlns:a16="http://schemas.microsoft.com/office/drawing/2014/main" id="{77567448-7A75-2FF8-5EB6-D27EE7C2FC3B}"/>
              </a:ext>
            </a:extLst>
          </p:cNvPr>
          <p:cNvSpPr txBox="1"/>
          <p:nvPr/>
        </p:nvSpPr>
        <p:spPr>
          <a:xfrm>
            <a:off x="8623165" y="5106866"/>
            <a:ext cx="3113202" cy="1200329"/>
          </a:xfrm>
          <a:prstGeom prst="rect">
            <a:avLst/>
          </a:prstGeom>
          <a:noFill/>
        </p:spPr>
        <p:txBody>
          <a:bodyPr wrap="square" rtlCol="0">
            <a:spAutoFit/>
          </a:bodyPr>
          <a:lstStyle/>
          <a:p>
            <a:r>
              <a:rPr lang="en-US" dirty="0"/>
              <a:t>Understand where competitors may be and how they may compare to the government calculations</a:t>
            </a:r>
          </a:p>
        </p:txBody>
      </p:sp>
      <p:sp>
        <p:nvSpPr>
          <p:cNvPr id="15" name="Text Box 24">
            <a:extLst>
              <a:ext uri="{FF2B5EF4-FFF2-40B4-BE49-F238E27FC236}">
                <a16:creationId xmlns:a16="http://schemas.microsoft.com/office/drawing/2014/main" id="{A9022DBE-92E5-3E3E-0458-7B04B15ED77B}"/>
              </a:ext>
            </a:extLst>
          </p:cNvPr>
          <p:cNvSpPr txBox="1">
            <a:spLocks noChangeArrowheads="1"/>
          </p:cNvSpPr>
          <p:nvPr/>
        </p:nvSpPr>
        <p:spPr bwMode="auto">
          <a:xfrm>
            <a:off x="10903911" y="1885942"/>
            <a:ext cx="1119468" cy="1103472"/>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preliminary PTW (Top-down proposal price): Price to Compete (PTC))</a:t>
            </a:r>
          </a:p>
        </p:txBody>
      </p:sp>
      <p:sp>
        <p:nvSpPr>
          <p:cNvPr id="17" name="TextBox 16">
            <a:extLst>
              <a:ext uri="{FF2B5EF4-FFF2-40B4-BE49-F238E27FC236}">
                <a16:creationId xmlns:a16="http://schemas.microsoft.com/office/drawing/2014/main" id="{A18CD7F7-F257-6C67-B243-9EE82E4A21BD}"/>
              </a:ext>
            </a:extLst>
          </p:cNvPr>
          <p:cNvSpPr txBox="1"/>
          <p:nvPr/>
        </p:nvSpPr>
        <p:spPr>
          <a:xfrm>
            <a:off x="11316092" y="1563745"/>
            <a:ext cx="774869"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312975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5724071-AC7B-4A67-934B-CD7F90745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73"/>
            <a:ext cx="12192000" cy="18558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82FF0B-A818-449F-9CF6-5F80B8683B5C}"/>
              </a:ext>
            </a:extLst>
          </p:cNvPr>
          <p:cNvSpPr>
            <a:spLocks noGrp="1"/>
          </p:cNvSpPr>
          <p:nvPr>
            <p:ph type="title"/>
          </p:nvPr>
        </p:nvSpPr>
        <p:spPr>
          <a:xfrm>
            <a:off x="618636" y="479314"/>
            <a:ext cx="9585268" cy="1325563"/>
          </a:xfrm>
        </p:spPr>
        <p:txBody>
          <a:bodyPr>
            <a:normAutofit/>
          </a:bodyPr>
          <a:lstStyle/>
          <a:p>
            <a:r>
              <a:rPr lang="en-US" dirty="0">
                <a:solidFill>
                  <a:schemeClr val="bg1"/>
                </a:solidFill>
              </a:rPr>
              <a:t>Develop a Bottom-Up (Solution-Based) PTW</a:t>
            </a:r>
          </a:p>
        </p:txBody>
      </p:sp>
      <p:graphicFrame>
        <p:nvGraphicFramePr>
          <p:cNvPr id="5" name="Content Placeholder 2">
            <a:extLst>
              <a:ext uri="{FF2B5EF4-FFF2-40B4-BE49-F238E27FC236}">
                <a16:creationId xmlns:a16="http://schemas.microsoft.com/office/drawing/2014/main" id="{4D88C1BD-A731-4074-B559-4DE2DBDDD8D8}"/>
              </a:ext>
            </a:extLst>
          </p:cNvPr>
          <p:cNvGraphicFramePr>
            <a:graphicFrameLocks noGrp="1"/>
          </p:cNvGraphicFramePr>
          <p:nvPr>
            <p:ph idx="1"/>
            <p:extLst>
              <p:ext uri="{D42A27DB-BD31-4B8C-83A1-F6EECF244321}">
                <p14:modId xmlns:p14="http://schemas.microsoft.com/office/powerpoint/2010/main" val="619073395"/>
              </p:ext>
            </p:extLst>
          </p:nvPr>
        </p:nvGraphicFramePr>
        <p:xfrm>
          <a:off x="838200" y="2500291"/>
          <a:ext cx="10515600" cy="36766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rrow: Pentagon 3">
            <a:extLst>
              <a:ext uri="{FF2B5EF4-FFF2-40B4-BE49-F238E27FC236}">
                <a16:creationId xmlns:a16="http://schemas.microsoft.com/office/drawing/2014/main" id="{969A19DE-F3D1-4D8F-AD4D-564E6B90BEB3}"/>
              </a:ext>
            </a:extLst>
          </p:cNvPr>
          <p:cNvSpPr/>
          <p:nvPr/>
        </p:nvSpPr>
        <p:spPr>
          <a:xfrm rot="5400000">
            <a:off x="1319224" y="1119266"/>
            <a:ext cx="933428" cy="3028950"/>
          </a:xfrm>
          <a:prstGeom prst="homePlat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DDAFC41-D5CD-4D87-B6EF-FE31CDF30B3A}"/>
              </a:ext>
            </a:extLst>
          </p:cNvPr>
          <p:cNvSpPr/>
          <p:nvPr/>
        </p:nvSpPr>
        <p:spPr>
          <a:xfrm>
            <a:off x="552450" y="2152584"/>
            <a:ext cx="2600325" cy="600164"/>
          </a:xfrm>
          <a:prstGeom prst="rect">
            <a:avLst/>
          </a:prstGeom>
        </p:spPr>
        <p:txBody>
          <a:bodyPr wrap="square">
            <a:spAutoFit/>
          </a:bodyPr>
          <a:lstStyle/>
          <a:p>
            <a:pPr lvl="0"/>
            <a:r>
              <a:rPr lang="en-US" sz="1100" dirty="0"/>
              <a:t>Use DRFP, or old RFP with your capture intel-based updates of the requirements.</a:t>
            </a:r>
          </a:p>
          <a:p>
            <a:pPr lvl="0"/>
            <a:r>
              <a:rPr lang="en-US" sz="1100" dirty="0"/>
              <a:t>Update when the final RFP comes out</a:t>
            </a:r>
          </a:p>
        </p:txBody>
      </p:sp>
      <p:sp>
        <p:nvSpPr>
          <p:cNvPr id="3" name="Text Box 5">
            <a:extLst>
              <a:ext uri="{FF2B5EF4-FFF2-40B4-BE49-F238E27FC236}">
                <a16:creationId xmlns:a16="http://schemas.microsoft.com/office/drawing/2014/main" id="{E5471C5B-27E0-AEDE-A39A-F451D241BABB}"/>
              </a:ext>
            </a:extLst>
          </p:cNvPr>
          <p:cNvSpPr txBox="1">
            <a:spLocks noChangeArrowheads="1"/>
          </p:cNvSpPr>
          <p:nvPr/>
        </p:nvSpPr>
        <p:spPr bwMode="auto">
          <a:xfrm>
            <a:off x="10814097" y="1008319"/>
            <a:ext cx="987273" cy="764918"/>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Solution-Based Cost from PTC</a:t>
            </a:r>
          </a:p>
        </p:txBody>
      </p:sp>
      <p:sp>
        <p:nvSpPr>
          <p:cNvPr id="6" name="TextBox 5">
            <a:extLst>
              <a:ext uri="{FF2B5EF4-FFF2-40B4-BE49-F238E27FC236}">
                <a16:creationId xmlns:a16="http://schemas.microsoft.com/office/drawing/2014/main" id="{268EF9AB-15E8-9F8D-1F57-6B6C3F46B1D2}"/>
              </a:ext>
            </a:extLst>
          </p:cNvPr>
          <p:cNvSpPr txBox="1"/>
          <p:nvPr/>
        </p:nvSpPr>
        <p:spPr>
          <a:xfrm>
            <a:off x="11183185" y="645846"/>
            <a:ext cx="774869" cy="369332"/>
          </a:xfrm>
          <a:prstGeom prst="rect">
            <a:avLst/>
          </a:prstGeom>
          <a:noFill/>
        </p:spPr>
        <p:txBody>
          <a:bodyPr wrap="square" rtlCol="0">
            <a:spAutoFit/>
          </a:bodyPr>
          <a:lstStyle/>
          <a:p>
            <a:r>
              <a:rPr lang="en-US" dirty="0">
                <a:solidFill>
                  <a:schemeClr val="bg1"/>
                </a:solidFill>
              </a:rPr>
              <a:t>3</a:t>
            </a:r>
          </a:p>
        </p:txBody>
      </p:sp>
    </p:spTree>
    <p:extLst>
      <p:ext uri="{BB962C8B-B14F-4D97-AF65-F5344CB8AC3E}">
        <p14:creationId xmlns:p14="http://schemas.microsoft.com/office/powerpoint/2010/main" val="19336297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B1238DA-6DC9-4E31-AB4E-FFD942F27D81}"/>
              </a:ext>
            </a:extLst>
          </p:cNvPr>
          <p:cNvSpPr>
            <a:spLocks noGrp="1"/>
          </p:cNvSpPr>
          <p:nvPr>
            <p:ph type="title"/>
          </p:nvPr>
        </p:nvSpPr>
        <p:spPr>
          <a:xfrm>
            <a:off x="833002" y="535967"/>
            <a:ext cx="9413934" cy="1486507"/>
          </a:xfrm>
        </p:spPr>
        <p:txBody>
          <a:bodyPr>
            <a:normAutofit fontScale="90000"/>
          </a:bodyPr>
          <a:lstStyle/>
          <a:p>
            <a:r>
              <a:rPr lang="en-US" dirty="0"/>
              <a:t>Price Competitors’ Solutions Based on Black Hat Findings and Gathered PTW Data Analysis</a:t>
            </a:r>
          </a:p>
        </p:txBody>
      </p:sp>
      <p:graphicFrame>
        <p:nvGraphicFramePr>
          <p:cNvPr id="5" name="Content Placeholder 2">
            <a:extLst>
              <a:ext uri="{FF2B5EF4-FFF2-40B4-BE49-F238E27FC236}">
                <a16:creationId xmlns:a16="http://schemas.microsoft.com/office/drawing/2014/main" id="{107D4F8A-D0A3-4306-98D6-B46966C80237}"/>
              </a:ext>
            </a:extLst>
          </p:cNvPr>
          <p:cNvGraphicFramePr>
            <a:graphicFrameLocks noGrp="1"/>
          </p:cNvGraphicFramePr>
          <p:nvPr>
            <p:ph idx="1"/>
            <p:extLst>
              <p:ext uri="{D42A27DB-BD31-4B8C-83A1-F6EECF244321}">
                <p14:modId xmlns:p14="http://schemas.microsoft.com/office/powerpoint/2010/main" val="1564730794"/>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Box 7">
            <a:extLst>
              <a:ext uri="{FF2B5EF4-FFF2-40B4-BE49-F238E27FC236}">
                <a16:creationId xmlns:a16="http://schemas.microsoft.com/office/drawing/2014/main" id="{3ECB1C14-48A6-F382-3B9D-9C5DA21463DC}"/>
              </a:ext>
            </a:extLst>
          </p:cNvPr>
          <p:cNvSpPr txBox="1">
            <a:spLocks noChangeArrowheads="1"/>
          </p:cNvSpPr>
          <p:nvPr/>
        </p:nvSpPr>
        <p:spPr bwMode="auto">
          <a:xfrm>
            <a:off x="10322703" y="890867"/>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4" name="TextBox 3">
            <a:extLst>
              <a:ext uri="{FF2B5EF4-FFF2-40B4-BE49-F238E27FC236}">
                <a16:creationId xmlns:a16="http://schemas.microsoft.com/office/drawing/2014/main" id="{77FF6F8C-F3E3-8585-F787-454C15F3340D}"/>
              </a:ext>
            </a:extLst>
          </p:cNvPr>
          <p:cNvSpPr txBox="1"/>
          <p:nvPr/>
        </p:nvSpPr>
        <p:spPr>
          <a:xfrm>
            <a:off x="10622290" y="535968"/>
            <a:ext cx="774869" cy="369332"/>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6456106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8B97F7-3541-E0B5-B3FE-BE4849A8CB1B}"/>
              </a:ext>
            </a:extLst>
          </p:cNvPr>
          <p:cNvSpPr/>
          <p:nvPr/>
        </p:nvSpPr>
        <p:spPr>
          <a:xfrm>
            <a:off x="4654293" y="0"/>
            <a:ext cx="753770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1">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807647-48C8-433A-B21A-CF287D3846E7}"/>
              </a:ext>
            </a:extLst>
          </p:cNvPr>
          <p:cNvSpPr>
            <a:spLocks noGrp="1"/>
          </p:cNvSpPr>
          <p:nvPr>
            <p:ph type="title"/>
          </p:nvPr>
        </p:nvSpPr>
        <p:spPr>
          <a:xfrm>
            <a:off x="838200" y="811161"/>
            <a:ext cx="3335594" cy="5403370"/>
          </a:xfrm>
        </p:spPr>
        <p:txBody>
          <a:bodyPr>
            <a:normAutofit/>
          </a:bodyPr>
          <a:lstStyle/>
          <a:p>
            <a:r>
              <a:rPr lang="en-US">
                <a:solidFill>
                  <a:srgbClr val="FFFFFF"/>
                </a:solidFill>
              </a:rPr>
              <a:t>Price Competitors’ Offerings Per the RFP and Their Postulated Win Strategies</a:t>
            </a:r>
          </a:p>
        </p:txBody>
      </p:sp>
      <p:graphicFrame>
        <p:nvGraphicFramePr>
          <p:cNvPr id="20" name="Content Placeholder 2">
            <a:extLst>
              <a:ext uri="{FF2B5EF4-FFF2-40B4-BE49-F238E27FC236}">
                <a16:creationId xmlns:a16="http://schemas.microsoft.com/office/drawing/2014/main" id="{98D697C6-15CE-43C9-8C47-06A10A8D66C4}"/>
              </a:ext>
            </a:extLst>
          </p:cNvPr>
          <p:cNvGraphicFramePr>
            <a:graphicFrameLocks noGrp="1"/>
          </p:cNvGraphicFramePr>
          <p:nvPr>
            <p:ph idx="1"/>
            <p:extLst>
              <p:ext uri="{D42A27DB-BD31-4B8C-83A1-F6EECF244321}">
                <p14:modId xmlns:p14="http://schemas.microsoft.com/office/powerpoint/2010/main" val="3534470079"/>
              </p:ext>
            </p:extLst>
          </p:nvPr>
        </p:nvGraphicFramePr>
        <p:xfrm>
          <a:off x="5459413" y="1180266"/>
          <a:ext cx="6089650"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Box 7">
            <a:extLst>
              <a:ext uri="{FF2B5EF4-FFF2-40B4-BE49-F238E27FC236}">
                <a16:creationId xmlns:a16="http://schemas.microsoft.com/office/drawing/2014/main" id="{3AC72A39-770D-BECD-CB45-5F24570BAD79}"/>
              </a:ext>
            </a:extLst>
          </p:cNvPr>
          <p:cNvSpPr txBox="1">
            <a:spLocks noChangeArrowheads="1"/>
          </p:cNvSpPr>
          <p:nvPr/>
        </p:nvSpPr>
        <p:spPr bwMode="auto">
          <a:xfrm>
            <a:off x="10484034" y="584625"/>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6" name="TextBox 5">
            <a:extLst>
              <a:ext uri="{FF2B5EF4-FFF2-40B4-BE49-F238E27FC236}">
                <a16:creationId xmlns:a16="http://schemas.microsoft.com/office/drawing/2014/main" id="{8BDFD8AE-C210-6F16-B197-F2E377C26488}"/>
              </a:ext>
            </a:extLst>
          </p:cNvPr>
          <p:cNvSpPr txBox="1"/>
          <p:nvPr/>
        </p:nvSpPr>
        <p:spPr>
          <a:xfrm>
            <a:off x="10868464" y="229726"/>
            <a:ext cx="774869" cy="369332"/>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206527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F4A5-3D60-4EE2-B763-6B93F152E119}"/>
              </a:ext>
            </a:extLst>
          </p:cNvPr>
          <p:cNvSpPr>
            <a:spLocks noGrp="1"/>
          </p:cNvSpPr>
          <p:nvPr>
            <p:ph type="title"/>
          </p:nvPr>
        </p:nvSpPr>
        <p:spPr>
          <a:xfrm>
            <a:off x="838199" y="365125"/>
            <a:ext cx="6562726" cy="1041643"/>
          </a:xfrm>
        </p:spPr>
        <p:txBody>
          <a:bodyPr>
            <a:normAutofit fontScale="90000"/>
          </a:bodyPr>
          <a:lstStyle/>
          <a:p>
            <a:r>
              <a:rPr lang="en-US" dirty="0"/>
              <a:t>Relationship Between Black Hat and Price to Win</a:t>
            </a:r>
          </a:p>
        </p:txBody>
      </p:sp>
      <p:sp>
        <p:nvSpPr>
          <p:cNvPr id="4" name="Rectangle 3">
            <a:extLst>
              <a:ext uri="{FF2B5EF4-FFF2-40B4-BE49-F238E27FC236}">
                <a16:creationId xmlns:a16="http://schemas.microsoft.com/office/drawing/2014/main" id="{541C8143-7A64-411E-A16C-777D349BFF3F}"/>
              </a:ext>
            </a:extLst>
          </p:cNvPr>
          <p:cNvSpPr/>
          <p:nvPr/>
        </p:nvSpPr>
        <p:spPr>
          <a:xfrm>
            <a:off x="1362075" y="3571875"/>
            <a:ext cx="1685925" cy="1543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Competitive Intelligence (Non-Opportunity-specific)</a:t>
            </a:r>
          </a:p>
        </p:txBody>
      </p:sp>
      <p:grpSp>
        <p:nvGrpSpPr>
          <p:cNvPr id="32" name="Group 31">
            <a:extLst>
              <a:ext uri="{FF2B5EF4-FFF2-40B4-BE49-F238E27FC236}">
                <a16:creationId xmlns:a16="http://schemas.microsoft.com/office/drawing/2014/main" id="{3F1CE407-048D-4859-9033-9FF194402617}"/>
              </a:ext>
            </a:extLst>
          </p:cNvPr>
          <p:cNvGrpSpPr/>
          <p:nvPr/>
        </p:nvGrpSpPr>
        <p:grpSpPr>
          <a:xfrm>
            <a:off x="4048790" y="2357681"/>
            <a:ext cx="2424450" cy="2373527"/>
            <a:chOff x="1371600" y="865094"/>
            <a:chExt cx="3657600" cy="3657600"/>
          </a:xfrm>
        </p:grpSpPr>
        <p:sp>
          <p:nvSpPr>
            <p:cNvPr id="33" name="Oval 32">
              <a:extLst>
                <a:ext uri="{FF2B5EF4-FFF2-40B4-BE49-F238E27FC236}">
                  <a16:creationId xmlns:a16="http://schemas.microsoft.com/office/drawing/2014/main" id="{B6525CD2-1E08-4719-917E-5F1FAAD7BA85}"/>
                </a:ext>
              </a:extLst>
            </p:cNvPr>
            <p:cNvSpPr/>
            <p:nvPr/>
          </p:nvSpPr>
          <p:spPr>
            <a:xfrm>
              <a:off x="1371600" y="865094"/>
              <a:ext cx="3657600" cy="3657600"/>
            </a:xfrm>
            <a:prstGeom prst="ellipse">
              <a:avLst/>
            </a:prstGeom>
            <a:gradFill flip="none" rotWithShape="1">
              <a:gsLst>
                <a:gs pos="100000">
                  <a:srgbClr val="6EFEFB">
                    <a:alpha val="40000"/>
                  </a:srgbClr>
                </a:gs>
                <a:gs pos="56000">
                  <a:srgbClr val="2BF3FD">
                    <a:alpha val="40000"/>
                  </a:srgbClr>
                </a:gs>
              </a:gsLst>
              <a:lin ang="5400000" scaled="1"/>
              <a:tileRect/>
            </a:gradFill>
            <a:ln w="28575" cap="rnd" cmpd="sng" algn="ctr">
              <a:solidFill>
                <a:srgbClr val="027F98">
                  <a:alpha val="49804"/>
                </a:srgbClr>
              </a:solidFill>
              <a:prstDash val="solid"/>
            </a:ln>
            <a:effectLst>
              <a:outerShdw blurRad="107950" dist="12700" dir="5400000" algn="ctr">
                <a:srgbClr val="000000"/>
              </a:outerShdw>
            </a:effectLst>
          </p:spPr>
          <p:txBody>
            <a:bodyPr rtlCol="0" anchor="ctr"/>
            <a:lstStyle/>
            <a:p>
              <a:pPr algn="ctr">
                <a:defRPr/>
              </a:pPr>
              <a:endParaRPr lang="en-US" kern="0">
                <a:solidFill>
                  <a:sysClr val="window" lastClr="FFFFFF"/>
                </a:solidFill>
                <a:latin typeface="Times"/>
              </a:endParaRPr>
            </a:p>
          </p:txBody>
        </p:sp>
        <p:sp>
          <p:nvSpPr>
            <p:cNvPr id="34" name="Oval 33">
              <a:extLst>
                <a:ext uri="{FF2B5EF4-FFF2-40B4-BE49-F238E27FC236}">
                  <a16:creationId xmlns:a16="http://schemas.microsoft.com/office/drawing/2014/main" id="{748F6394-E5E8-4027-AE2A-40743F47FD94}"/>
                </a:ext>
              </a:extLst>
            </p:cNvPr>
            <p:cNvSpPr/>
            <p:nvPr/>
          </p:nvSpPr>
          <p:spPr>
            <a:xfrm rot="5400000">
              <a:off x="1460501" y="903194"/>
              <a:ext cx="3467100" cy="3467100"/>
            </a:xfrm>
            <a:prstGeom prst="ellipse">
              <a:avLst/>
            </a:prstGeom>
            <a:gradFill flip="none" rotWithShape="1">
              <a:gsLst>
                <a:gs pos="0">
                  <a:srgbClr val="FFFFFF">
                    <a:alpha val="40000"/>
                  </a:srgbClr>
                </a:gs>
                <a:gs pos="39000">
                  <a:srgbClr val="22549E">
                    <a:tint val="44500"/>
                    <a:satMod val="160000"/>
                    <a:alpha val="0"/>
                  </a:srgbClr>
                </a:gs>
              </a:gsLst>
              <a:lin ang="0" scaled="0"/>
              <a:tileRect/>
            </a:gradFill>
            <a:ln w="25400" cap="flat" cmpd="sng" algn="ctr">
              <a:noFill/>
              <a:prstDash val="solid"/>
            </a:ln>
            <a:effectLst/>
          </p:spPr>
          <p:txBody>
            <a:bodyPr rtlCol="0" anchor="ctr"/>
            <a:lstStyle/>
            <a:p>
              <a:pPr algn="ctr">
                <a:defRPr/>
              </a:pPr>
              <a:endParaRPr lang="en-US" kern="0">
                <a:solidFill>
                  <a:sysClr val="window" lastClr="FFFFFF"/>
                </a:solidFill>
                <a:latin typeface="Times"/>
              </a:endParaRPr>
            </a:p>
          </p:txBody>
        </p:sp>
      </p:grpSp>
      <p:grpSp>
        <p:nvGrpSpPr>
          <p:cNvPr id="35" name="Group 34">
            <a:extLst>
              <a:ext uri="{FF2B5EF4-FFF2-40B4-BE49-F238E27FC236}">
                <a16:creationId xmlns:a16="http://schemas.microsoft.com/office/drawing/2014/main" id="{40564D15-4A04-4BFA-8B62-BCCAE58C91E2}"/>
              </a:ext>
            </a:extLst>
          </p:cNvPr>
          <p:cNvGrpSpPr/>
          <p:nvPr/>
        </p:nvGrpSpPr>
        <p:grpSpPr>
          <a:xfrm>
            <a:off x="5667424" y="2357681"/>
            <a:ext cx="2424450" cy="2373527"/>
            <a:chOff x="4114800" y="865094"/>
            <a:chExt cx="3657600" cy="3657600"/>
          </a:xfrm>
        </p:grpSpPr>
        <p:sp>
          <p:nvSpPr>
            <p:cNvPr id="36" name="Oval 35">
              <a:extLst>
                <a:ext uri="{FF2B5EF4-FFF2-40B4-BE49-F238E27FC236}">
                  <a16:creationId xmlns:a16="http://schemas.microsoft.com/office/drawing/2014/main" id="{7CE18F1F-E623-461F-B65B-BCA4365F818B}"/>
                </a:ext>
              </a:extLst>
            </p:cNvPr>
            <p:cNvSpPr/>
            <p:nvPr/>
          </p:nvSpPr>
          <p:spPr>
            <a:xfrm>
              <a:off x="4114800" y="865094"/>
              <a:ext cx="3657600" cy="3657600"/>
            </a:xfrm>
            <a:prstGeom prst="ellipse">
              <a:avLst/>
            </a:prstGeom>
            <a:gradFill flip="none" rotWithShape="1">
              <a:gsLst>
                <a:gs pos="100000">
                  <a:srgbClr val="D5ABEF">
                    <a:alpha val="40000"/>
                  </a:srgbClr>
                </a:gs>
                <a:gs pos="56000">
                  <a:srgbClr val="AB45E3">
                    <a:alpha val="40000"/>
                  </a:srgbClr>
                </a:gs>
              </a:gsLst>
              <a:lin ang="5400000" scaled="1"/>
              <a:tileRect/>
            </a:gradFill>
            <a:ln w="28575" cap="rnd" cmpd="sng" algn="ctr">
              <a:solidFill>
                <a:srgbClr val="622CAA">
                  <a:alpha val="49804"/>
                </a:srgbClr>
              </a:solidFill>
              <a:prstDash val="solid"/>
            </a:ln>
            <a:effectLst>
              <a:outerShdw blurRad="107950" dist="12700" dir="5400000" algn="ctr">
                <a:srgbClr val="000000"/>
              </a:outerShdw>
            </a:effectLst>
          </p:spPr>
          <p:txBody>
            <a:bodyPr rtlCol="0" anchor="ctr"/>
            <a:lstStyle/>
            <a:p>
              <a:pPr algn="ctr">
                <a:defRPr/>
              </a:pPr>
              <a:endParaRPr lang="en-US" kern="0">
                <a:solidFill>
                  <a:sysClr val="window" lastClr="FFFFFF"/>
                </a:solidFill>
                <a:latin typeface="Times"/>
              </a:endParaRPr>
            </a:p>
          </p:txBody>
        </p:sp>
        <p:sp>
          <p:nvSpPr>
            <p:cNvPr id="37" name="Oval 36">
              <a:extLst>
                <a:ext uri="{FF2B5EF4-FFF2-40B4-BE49-F238E27FC236}">
                  <a16:creationId xmlns:a16="http://schemas.microsoft.com/office/drawing/2014/main" id="{EF0CAAF1-18F5-4969-8C5B-B146DE63A1E7}"/>
                </a:ext>
              </a:extLst>
            </p:cNvPr>
            <p:cNvSpPr/>
            <p:nvPr/>
          </p:nvSpPr>
          <p:spPr>
            <a:xfrm rot="5400000">
              <a:off x="4203701" y="903194"/>
              <a:ext cx="3467100" cy="3467100"/>
            </a:xfrm>
            <a:prstGeom prst="ellipse">
              <a:avLst/>
            </a:prstGeom>
            <a:gradFill flip="none" rotWithShape="1">
              <a:gsLst>
                <a:gs pos="0">
                  <a:srgbClr val="FFFFFF">
                    <a:alpha val="40000"/>
                  </a:srgbClr>
                </a:gs>
                <a:gs pos="39000">
                  <a:srgbClr val="22549E">
                    <a:tint val="44500"/>
                    <a:satMod val="160000"/>
                    <a:alpha val="0"/>
                  </a:srgbClr>
                </a:gs>
              </a:gsLst>
              <a:lin ang="0" scaled="0"/>
              <a:tileRect/>
            </a:gradFill>
            <a:ln w="25400" cap="flat" cmpd="sng" algn="ctr">
              <a:noFill/>
              <a:prstDash val="solid"/>
            </a:ln>
            <a:effectLst/>
          </p:spPr>
          <p:txBody>
            <a:bodyPr rtlCol="0" anchor="ctr"/>
            <a:lstStyle/>
            <a:p>
              <a:pPr algn="ctr">
                <a:defRPr/>
              </a:pPr>
              <a:endParaRPr lang="en-US" kern="0">
                <a:solidFill>
                  <a:sysClr val="window" lastClr="FFFFFF"/>
                </a:solidFill>
                <a:latin typeface="Times"/>
              </a:endParaRPr>
            </a:p>
          </p:txBody>
        </p:sp>
      </p:grpSp>
      <p:grpSp>
        <p:nvGrpSpPr>
          <p:cNvPr id="38" name="Group 16">
            <a:extLst>
              <a:ext uri="{FF2B5EF4-FFF2-40B4-BE49-F238E27FC236}">
                <a16:creationId xmlns:a16="http://schemas.microsoft.com/office/drawing/2014/main" id="{184F1B05-E4F1-4657-BBC4-E6064213079E}"/>
              </a:ext>
            </a:extLst>
          </p:cNvPr>
          <p:cNvGrpSpPr/>
          <p:nvPr/>
        </p:nvGrpSpPr>
        <p:grpSpPr>
          <a:xfrm>
            <a:off x="4858107" y="1975983"/>
            <a:ext cx="2424450" cy="2373527"/>
            <a:chOff x="2895599" y="838200"/>
            <a:chExt cx="3657600" cy="3657600"/>
          </a:xfrm>
        </p:grpSpPr>
        <p:sp>
          <p:nvSpPr>
            <p:cNvPr id="39" name="Oval 38">
              <a:extLst>
                <a:ext uri="{FF2B5EF4-FFF2-40B4-BE49-F238E27FC236}">
                  <a16:creationId xmlns:a16="http://schemas.microsoft.com/office/drawing/2014/main" id="{AC5A7068-B8F8-4455-BEE9-5C9C7A4B01C6}"/>
                </a:ext>
              </a:extLst>
            </p:cNvPr>
            <p:cNvSpPr/>
            <p:nvPr/>
          </p:nvSpPr>
          <p:spPr>
            <a:xfrm>
              <a:off x="2895599" y="838200"/>
              <a:ext cx="3657600" cy="3657600"/>
            </a:xfrm>
            <a:prstGeom prst="ellipse">
              <a:avLst/>
            </a:prstGeom>
            <a:gradFill flip="none" rotWithShape="1">
              <a:gsLst>
                <a:gs pos="100000">
                  <a:srgbClr val="6EAFFE">
                    <a:alpha val="40000"/>
                  </a:srgbClr>
                </a:gs>
                <a:gs pos="56000">
                  <a:srgbClr val="298FFF">
                    <a:alpha val="40000"/>
                  </a:srgbClr>
                </a:gs>
              </a:gsLst>
              <a:lin ang="5400000" scaled="1"/>
              <a:tileRect/>
            </a:gradFill>
            <a:ln w="28575" cap="rnd" cmpd="sng" algn="ctr">
              <a:solidFill>
                <a:srgbClr val="003399">
                  <a:alpha val="49804"/>
                </a:srgbClr>
              </a:solidFill>
              <a:prstDash val="solid"/>
            </a:ln>
            <a:effectLst>
              <a:outerShdw blurRad="107950" dist="12700" dir="5400000" algn="ctr">
                <a:srgbClr val="000000"/>
              </a:outerShdw>
            </a:effectLst>
          </p:spPr>
          <p:txBody>
            <a:bodyPr rtlCol="0" anchor="ctr"/>
            <a:lstStyle/>
            <a:p>
              <a:pPr algn="ctr">
                <a:defRPr/>
              </a:pPr>
              <a:endParaRPr lang="en-US" kern="0">
                <a:solidFill>
                  <a:sysClr val="window" lastClr="FFFFFF"/>
                </a:solidFill>
                <a:latin typeface="Times"/>
              </a:endParaRPr>
            </a:p>
          </p:txBody>
        </p:sp>
        <p:sp>
          <p:nvSpPr>
            <p:cNvPr id="40" name="Oval 39">
              <a:extLst>
                <a:ext uri="{FF2B5EF4-FFF2-40B4-BE49-F238E27FC236}">
                  <a16:creationId xmlns:a16="http://schemas.microsoft.com/office/drawing/2014/main" id="{BC95FD80-D260-4C4D-8E4A-C8133A6281FF}"/>
                </a:ext>
              </a:extLst>
            </p:cNvPr>
            <p:cNvSpPr/>
            <p:nvPr/>
          </p:nvSpPr>
          <p:spPr>
            <a:xfrm rot="5400000">
              <a:off x="2984500" y="876300"/>
              <a:ext cx="3467100" cy="3467100"/>
            </a:xfrm>
            <a:prstGeom prst="ellipse">
              <a:avLst/>
            </a:prstGeom>
            <a:gradFill flip="none" rotWithShape="1">
              <a:gsLst>
                <a:gs pos="0">
                  <a:srgbClr val="FFFFFF">
                    <a:alpha val="40000"/>
                  </a:srgbClr>
                </a:gs>
                <a:gs pos="39000">
                  <a:srgbClr val="22549E">
                    <a:tint val="44500"/>
                    <a:satMod val="160000"/>
                    <a:alpha val="0"/>
                  </a:srgbClr>
                </a:gs>
              </a:gsLst>
              <a:lin ang="0" scaled="0"/>
              <a:tileRect/>
            </a:gradFill>
            <a:ln w="25400" cap="flat" cmpd="sng" algn="ctr">
              <a:noFill/>
              <a:prstDash val="solid"/>
            </a:ln>
            <a:effectLst/>
          </p:spPr>
          <p:txBody>
            <a:bodyPr rtlCol="0" anchor="ctr"/>
            <a:lstStyle/>
            <a:p>
              <a:pPr algn="ctr">
                <a:defRPr/>
              </a:pPr>
              <a:endParaRPr lang="en-US" kern="0">
                <a:solidFill>
                  <a:sysClr val="window" lastClr="FFFFFF"/>
                </a:solidFill>
                <a:latin typeface="Times"/>
              </a:endParaRPr>
            </a:p>
          </p:txBody>
        </p:sp>
      </p:grpSp>
      <p:grpSp>
        <p:nvGrpSpPr>
          <p:cNvPr id="41" name="Group 40">
            <a:extLst>
              <a:ext uri="{FF2B5EF4-FFF2-40B4-BE49-F238E27FC236}">
                <a16:creationId xmlns:a16="http://schemas.microsoft.com/office/drawing/2014/main" id="{66C1C06D-E0B3-497E-B1F1-77D0C3539E3B}"/>
              </a:ext>
            </a:extLst>
          </p:cNvPr>
          <p:cNvGrpSpPr/>
          <p:nvPr/>
        </p:nvGrpSpPr>
        <p:grpSpPr>
          <a:xfrm>
            <a:off x="4048790" y="3258375"/>
            <a:ext cx="2424450" cy="2373527"/>
            <a:chOff x="1371600" y="2335306"/>
            <a:chExt cx="3657600" cy="3657600"/>
          </a:xfrm>
        </p:grpSpPr>
        <p:sp>
          <p:nvSpPr>
            <p:cNvPr id="42" name="Oval 41">
              <a:extLst>
                <a:ext uri="{FF2B5EF4-FFF2-40B4-BE49-F238E27FC236}">
                  <a16:creationId xmlns:a16="http://schemas.microsoft.com/office/drawing/2014/main" id="{2A38DD17-E851-4481-B31C-6644213650E7}"/>
                </a:ext>
              </a:extLst>
            </p:cNvPr>
            <p:cNvSpPr/>
            <p:nvPr/>
          </p:nvSpPr>
          <p:spPr>
            <a:xfrm>
              <a:off x="1371600" y="2335306"/>
              <a:ext cx="3657600" cy="3657600"/>
            </a:xfrm>
            <a:prstGeom prst="ellipse">
              <a:avLst/>
            </a:prstGeom>
            <a:gradFill flip="none" rotWithShape="1">
              <a:gsLst>
                <a:gs pos="100000">
                  <a:srgbClr val="6EFE90">
                    <a:alpha val="40000"/>
                  </a:srgbClr>
                </a:gs>
                <a:gs pos="56000">
                  <a:srgbClr val="52E74B">
                    <a:alpha val="40000"/>
                  </a:srgbClr>
                </a:gs>
              </a:gsLst>
              <a:lin ang="5400000" scaled="1"/>
              <a:tileRect/>
            </a:gradFill>
            <a:ln w="28575" cap="rnd" cmpd="sng" algn="ctr">
              <a:solidFill>
                <a:srgbClr val="008646">
                  <a:alpha val="49804"/>
                </a:srgbClr>
              </a:solidFill>
              <a:prstDash val="solid"/>
            </a:ln>
            <a:effectLst>
              <a:outerShdw blurRad="107950" dist="12700" dir="5400000" algn="ctr">
                <a:srgbClr val="000000"/>
              </a:outerShdw>
            </a:effectLst>
          </p:spPr>
          <p:txBody>
            <a:bodyPr rtlCol="0" anchor="ctr"/>
            <a:lstStyle/>
            <a:p>
              <a:pPr algn="ctr">
                <a:defRPr/>
              </a:pPr>
              <a:endParaRPr lang="en-US" kern="0">
                <a:solidFill>
                  <a:sysClr val="window" lastClr="FFFFFF"/>
                </a:solidFill>
                <a:latin typeface="Times"/>
              </a:endParaRPr>
            </a:p>
          </p:txBody>
        </p:sp>
        <p:sp>
          <p:nvSpPr>
            <p:cNvPr id="43" name="Oval 42">
              <a:extLst>
                <a:ext uri="{FF2B5EF4-FFF2-40B4-BE49-F238E27FC236}">
                  <a16:creationId xmlns:a16="http://schemas.microsoft.com/office/drawing/2014/main" id="{73502755-6FDE-4FCF-9AFE-4865706B2FE6}"/>
                </a:ext>
              </a:extLst>
            </p:cNvPr>
            <p:cNvSpPr/>
            <p:nvPr/>
          </p:nvSpPr>
          <p:spPr>
            <a:xfrm rot="5400000">
              <a:off x="1460501" y="2373406"/>
              <a:ext cx="3467100" cy="3467100"/>
            </a:xfrm>
            <a:prstGeom prst="ellipse">
              <a:avLst/>
            </a:prstGeom>
            <a:gradFill flip="none" rotWithShape="1">
              <a:gsLst>
                <a:gs pos="0">
                  <a:srgbClr val="FFFFFF">
                    <a:alpha val="29804"/>
                  </a:srgbClr>
                </a:gs>
                <a:gs pos="39000">
                  <a:srgbClr val="22549E">
                    <a:tint val="44500"/>
                    <a:satMod val="160000"/>
                    <a:alpha val="0"/>
                  </a:srgbClr>
                </a:gs>
              </a:gsLst>
              <a:lin ang="0" scaled="0"/>
              <a:tileRect/>
            </a:gradFill>
            <a:ln w="25400" cap="flat" cmpd="sng" algn="ctr">
              <a:noFill/>
              <a:prstDash val="solid"/>
            </a:ln>
            <a:effectLst/>
          </p:spPr>
          <p:txBody>
            <a:bodyPr rtlCol="0" anchor="ctr"/>
            <a:lstStyle/>
            <a:p>
              <a:pPr algn="ctr">
                <a:defRPr/>
              </a:pPr>
              <a:endParaRPr lang="en-US" kern="0">
                <a:solidFill>
                  <a:sysClr val="window" lastClr="FFFFFF"/>
                </a:solidFill>
                <a:latin typeface="Times"/>
              </a:endParaRPr>
            </a:p>
          </p:txBody>
        </p:sp>
      </p:grpSp>
      <p:grpSp>
        <p:nvGrpSpPr>
          <p:cNvPr id="44" name="Group 43">
            <a:extLst>
              <a:ext uri="{FF2B5EF4-FFF2-40B4-BE49-F238E27FC236}">
                <a16:creationId xmlns:a16="http://schemas.microsoft.com/office/drawing/2014/main" id="{6C9C1C17-05CD-460C-8226-BA4E539C273C}"/>
              </a:ext>
            </a:extLst>
          </p:cNvPr>
          <p:cNvGrpSpPr/>
          <p:nvPr/>
        </p:nvGrpSpPr>
        <p:grpSpPr>
          <a:xfrm>
            <a:off x="5667424" y="3258375"/>
            <a:ext cx="2424450" cy="2373527"/>
            <a:chOff x="4114800" y="2335306"/>
            <a:chExt cx="3657600" cy="3657600"/>
          </a:xfrm>
        </p:grpSpPr>
        <p:sp>
          <p:nvSpPr>
            <p:cNvPr id="45" name="Oval 44">
              <a:extLst>
                <a:ext uri="{FF2B5EF4-FFF2-40B4-BE49-F238E27FC236}">
                  <a16:creationId xmlns:a16="http://schemas.microsoft.com/office/drawing/2014/main" id="{3F00107F-C7C0-414C-93B5-6F6A80C11BB4}"/>
                </a:ext>
              </a:extLst>
            </p:cNvPr>
            <p:cNvSpPr/>
            <p:nvPr/>
          </p:nvSpPr>
          <p:spPr>
            <a:xfrm>
              <a:off x="4114800" y="2335306"/>
              <a:ext cx="3657600" cy="3657600"/>
            </a:xfrm>
            <a:prstGeom prst="ellipse">
              <a:avLst/>
            </a:prstGeom>
            <a:gradFill flip="none" rotWithShape="1">
              <a:gsLst>
                <a:gs pos="100000">
                  <a:srgbClr val="FF6D6D">
                    <a:alpha val="40000"/>
                  </a:srgbClr>
                </a:gs>
                <a:gs pos="56000">
                  <a:srgbClr val="FF2929">
                    <a:alpha val="40000"/>
                  </a:srgbClr>
                </a:gs>
              </a:gsLst>
              <a:lin ang="5400000" scaled="1"/>
              <a:tileRect/>
            </a:gradFill>
            <a:ln w="28575" cap="rnd" cmpd="sng" algn="ctr">
              <a:solidFill>
                <a:srgbClr val="990000">
                  <a:alpha val="49804"/>
                </a:srgbClr>
              </a:solidFill>
              <a:prstDash val="solid"/>
            </a:ln>
            <a:effectLst>
              <a:outerShdw blurRad="107950" dist="12700" dir="5400000" algn="ctr">
                <a:srgbClr val="000000"/>
              </a:outerShdw>
            </a:effectLst>
          </p:spPr>
          <p:txBody>
            <a:bodyPr rtlCol="0" anchor="ctr"/>
            <a:lstStyle/>
            <a:p>
              <a:pPr algn="ctr">
                <a:defRPr/>
              </a:pPr>
              <a:endParaRPr lang="en-US" kern="0">
                <a:solidFill>
                  <a:sysClr val="window" lastClr="FFFFFF"/>
                </a:solidFill>
                <a:latin typeface="Times"/>
              </a:endParaRPr>
            </a:p>
          </p:txBody>
        </p:sp>
        <p:sp>
          <p:nvSpPr>
            <p:cNvPr id="46" name="Oval 45">
              <a:extLst>
                <a:ext uri="{FF2B5EF4-FFF2-40B4-BE49-F238E27FC236}">
                  <a16:creationId xmlns:a16="http://schemas.microsoft.com/office/drawing/2014/main" id="{69E1940C-0503-4D0D-AD28-40B7CC2D9571}"/>
                </a:ext>
              </a:extLst>
            </p:cNvPr>
            <p:cNvSpPr/>
            <p:nvPr/>
          </p:nvSpPr>
          <p:spPr>
            <a:xfrm rot="5400000">
              <a:off x="4203701" y="2373406"/>
              <a:ext cx="3467100" cy="3467100"/>
            </a:xfrm>
            <a:prstGeom prst="ellipse">
              <a:avLst/>
            </a:prstGeom>
            <a:gradFill flip="none" rotWithShape="1">
              <a:gsLst>
                <a:gs pos="0">
                  <a:srgbClr val="FFFFFF">
                    <a:alpha val="29804"/>
                  </a:srgbClr>
                </a:gs>
                <a:gs pos="39000">
                  <a:srgbClr val="22549E">
                    <a:tint val="44500"/>
                    <a:satMod val="160000"/>
                    <a:alpha val="0"/>
                  </a:srgbClr>
                </a:gs>
              </a:gsLst>
              <a:lin ang="0" scaled="0"/>
              <a:tileRect/>
            </a:gradFill>
            <a:ln w="25400" cap="flat" cmpd="sng" algn="ctr">
              <a:noFill/>
              <a:prstDash val="solid"/>
            </a:ln>
            <a:effectLst/>
          </p:spPr>
          <p:txBody>
            <a:bodyPr rtlCol="0" anchor="ctr"/>
            <a:lstStyle/>
            <a:p>
              <a:pPr algn="ctr">
                <a:defRPr/>
              </a:pPr>
              <a:endParaRPr lang="en-US" kern="0">
                <a:solidFill>
                  <a:sysClr val="window" lastClr="FFFFFF"/>
                </a:solidFill>
                <a:latin typeface="Times"/>
              </a:endParaRPr>
            </a:p>
          </p:txBody>
        </p:sp>
      </p:grpSp>
      <p:grpSp>
        <p:nvGrpSpPr>
          <p:cNvPr id="47" name="Group 46">
            <a:extLst>
              <a:ext uri="{FF2B5EF4-FFF2-40B4-BE49-F238E27FC236}">
                <a16:creationId xmlns:a16="http://schemas.microsoft.com/office/drawing/2014/main" id="{58084F50-DC46-4610-9799-5A2A75B9F19A}"/>
              </a:ext>
            </a:extLst>
          </p:cNvPr>
          <p:cNvGrpSpPr/>
          <p:nvPr/>
        </p:nvGrpSpPr>
        <p:grpSpPr>
          <a:xfrm>
            <a:off x="4858107" y="3648311"/>
            <a:ext cx="2424450" cy="2373527"/>
            <a:chOff x="2743200" y="2971800"/>
            <a:chExt cx="3657600" cy="3657600"/>
          </a:xfrm>
        </p:grpSpPr>
        <p:sp>
          <p:nvSpPr>
            <p:cNvPr id="48" name="Oval 47">
              <a:extLst>
                <a:ext uri="{FF2B5EF4-FFF2-40B4-BE49-F238E27FC236}">
                  <a16:creationId xmlns:a16="http://schemas.microsoft.com/office/drawing/2014/main" id="{81CD4F64-7736-4BDE-9FBB-4F25078BE735}"/>
                </a:ext>
              </a:extLst>
            </p:cNvPr>
            <p:cNvSpPr/>
            <p:nvPr/>
          </p:nvSpPr>
          <p:spPr>
            <a:xfrm>
              <a:off x="2743200" y="2971800"/>
              <a:ext cx="3657600" cy="3657600"/>
            </a:xfrm>
            <a:prstGeom prst="ellipse">
              <a:avLst/>
            </a:prstGeom>
            <a:gradFill flip="none" rotWithShape="1">
              <a:gsLst>
                <a:gs pos="100000">
                  <a:srgbClr val="FFC06D">
                    <a:alpha val="40000"/>
                  </a:srgbClr>
                </a:gs>
                <a:gs pos="56000">
                  <a:srgbClr val="F5BC1B">
                    <a:alpha val="40000"/>
                  </a:srgbClr>
                </a:gs>
              </a:gsLst>
              <a:lin ang="5400000" scaled="1"/>
              <a:tileRect/>
            </a:gradFill>
            <a:ln w="28575" cap="rnd" cmpd="sng" algn="ctr">
              <a:solidFill>
                <a:srgbClr val="9E4F00">
                  <a:alpha val="49804"/>
                </a:srgbClr>
              </a:solidFill>
              <a:prstDash val="solid"/>
            </a:ln>
            <a:effectLst>
              <a:outerShdw blurRad="107950" dist="12700" dir="5400000" algn="ctr">
                <a:srgbClr val="000000"/>
              </a:outerShdw>
            </a:effectLst>
          </p:spPr>
          <p:txBody>
            <a:bodyPr rtlCol="0" anchor="ctr"/>
            <a:lstStyle/>
            <a:p>
              <a:pPr algn="ctr">
                <a:defRPr/>
              </a:pPr>
              <a:endParaRPr lang="en-US" kern="0">
                <a:solidFill>
                  <a:sysClr val="window" lastClr="FFFFFF"/>
                </a:solidFill>
                <a:latin typeface="Times"/>
              </a:endParaRPr>
            </a:p>
          </p:txBody>
        </p:sp>
        <p:sp>
          <p:nvSpPr>
            <p:cNvPr id="49" name="Oval 48">
              <a:extLst>
                <a:ext uri="{FF2B5EF4-FFF2-40B4-BE49-F238E27FC236}">
                  <a16:creationId xmlns:a16="http://schemas.microsoft.com/office/drawing/2014/main" id="{1B5FC930-7257-44E1-9A65-A34E9BB96F30}"/>
                </a:ext>
              </a:extLst>
            </p:cNvPr>
            <p:cNvSpPr/>
            <p:nvPr/>
          </p:nvSpPr>
          <p:spPr>
            <a:xfrm rot="5400000">
              <a:off x="2832101" y="3009900"/>
              <a:ext cx="3467100" cy="3467100"/>
            </a:xfrm>
            <a:prstGeom prst="ellipse">
              <a:avLst/>
            </a:prstGeom>
            <a:gradFill flip="none" rotWithShape="1">
              <a:gsLst>
                <a:gs pos="0">
                  <a:srgbClr val="FFFFFF">
                    <a:alpha val="29804"/>
                  </a:srgbClr>
                </a:gs>
                <a:gs pos="39000">
                  <a:srgbClr val="22549E">
                    <a:tint val="44500"/>
                    <a:satMod val="160000"/>
                    <a:alpha val="0"/>
                  </a:srgbClr>
                </a:gs>
              </a:gsLst>
              <a:lin ang="0" scaled="0"/>
              <a:tileRect/>
            </a:gradFill>
            <a:ln w="25400" cap="flat" cmpd="sng" algn="ctr">
              <a:noFill/>
              <a:prstDash val="solid"/>
            </a:ln>
            <a:effectLst/>
          </p:spPr>
          <p:txBody>
            <a:bodyPr rtlCol="0" anchor="ctr"/>
            <a:lstStyle/>
            <a:p>
              <a:pPr algn="ctr">
                <a:defRPr/>
              </a:pPr>
              <a:endParaRPr lang="en-US" kern="0">
                <a:solidFill>
                  <a:sysClr val="window" lastClr="FFFFFF"/>
                </a:solidFill>
                <a:latin typeface="Times"/>
              </a:endParaRPr>
            </a:p>
          </p:txBody>
        </p:sp>
      </p:grpSp>
      <p:sp>
        <p:nvSpPr>
          <p:cNvPr id="50" name="Freeform 5">
            <a:extLst>
              <a:ext uri="{FF2B5EF4-FFF2-40B4-BE49-F238E27FC236}">
                <a16:creationId xmlns:a16="http://schemas.microsoft.com/office/drawing/2014/main" id="{79336857-8C08-4798-89E5-B218A0442A3E}"/>
              </a:ext>
            </a:extLst>
          </p:cNvPr>
          <p:cNvSpPr>
            <a:spLocks/>
          </p:cNvSpPr>
          <p:nvPr/>
        </p:nvSpPr>
        <p:spPr bwMode="auto">
          <a:xfrm>
            <a:off x="5484224" y="3159096"/>
            <a:ext cx="1174002" cy="1572787"/>
          </a:xfrm>
          <a:custGeom>
            <a:avLst/>
            <a:gdLst/>
            <a:ahLst/>
            <a:cxnLst>
              <a:cxn ang="0">
                <a:pos x="198" y="0"/>
              </a:cxn>
              <a:cxn ang="0">
                <a:pos x="198" y="0"/>
              </a:cxn>
              <a:cxn ang="0">
                <a:pos x="212" y="16"/>
              </a:cxn>
              <a:cxn ang="0">
                <a:pos x="244" y="58"/>
              </a:cxn>
              <a:cxn ang="0">
                <a:pos x="288" y="116"/>
              </a:cxn>
              <a:cxn ang="0">
                <a:pos x="310" y="150"/>
              </a:cxn>
              <a:cxn ang="0">
                <a:pos x="334" y="184"/>
              </a:cxn>
              <a:cxn ang="0">
                <a:pos x="334" y="184"/>
              </a:cxn>
              <a:cxn ang="0">
                <a:pos x="352" y="218"/>
              </a:cxn>
              <a:cxn ang="0">
                <a:pos x="372" y="258"/>
              </a:cxn>
              <a:cxn ang="0">
                <a:pos x="394" y="306"/>
              </a:cxn>
              <a:cxn ang="0">
                <a:pos x="394" y="306"/>
              </a:cxn>
              <a:cxn ang="0">
                <a:pos x="392" y="312"/>
              </a:cxn>
              <a:cxn ang="0">
                <a:pos x="382" y="334"/>
              </a:cxn>
              <a:cxn ang="0">
                <a:pos x="360" y="378"/>
              </a:cxn>
              <a:cxn ang="0">
                <a:pos x="318" y="450"/>
              </a:cxn>
              <a:cxn ang="0">
                <a:pos x="318" y="450"/>
              </a:cxn>
              <a:cxn ang="0">
                <a:pos x="296" y="482"/>
              </a:cxn>
              <a:cxn ang="0">
                <a:pos x="276" y="512"/>
              </a:cxn>
              <a:cxn ang="0">
                <a:pos x="236" y="562"/>
              </a:cxn>
              <a:cxn ang="0">
                <a:pos x="208" y="596"/>
              </a:cxn>
              <a:cxn ang="0">
                <a:pos x="198" y="610"/>
              </a:cxn>
              <a:cxn ang="0">
                <a:pos x="198" y="610"/>
              </a:cxn>
              <a:cxn ang="0">
                <a:pos x="188" y="598"/>
              </a:cxn>
              <a:cxn ang="0">
                <a:pos x="162" y="568"/>
              </a:cxn>
              <a:cxn ang="0">
                <a:pos x="124" y="518"/>
              </a:cxn>
              <a:cxn ang="0">
                <a:pos x="100" y="484"/>
              </a:cxn>
              <a:cxn ang="0">
                <a:pos x="78" y="448"/>
              </a:cxn>
              <a:cxn ang="0">
                <a:pos x="78" y="448"/>
              </a:cxn>
              <a:cxn ang="0">
                <a:pos x="36" y="378"/>
              </a:cxn>
              <a:cxn ang="0">
                <a:pos x="12" y="334"/>
              </a:cxn>
              <a:cxn ang="0">
                <a:pos x="2" y="312"/>
              </a:cxn>
              <a:cxn ang="0">
                <a:pos x="0" y="306"/>
              </a:cxn>
              <a:cxn ang="0">
                <a:pos x="0" y="306"/>
              </a:cxn>
              <a:cxn ang="0">
                <a:pos x="26" y="256"/>
              </a:cxn>
              <a:cxn ang="0">
                <a:pos x="48" y="216"/>
              </a:cxn>
              <a:cxn ang="0">
                <a:pos x="66" y="184"/>
              </a:cxn>
              <a:cxn ang="0">
                <a:pos x="66" y="184"/>
              </a:cxn>
              <a:cxn ang="0">
                <a:pos x="92" y="142"/>
              </a:cxn>
              <a:cxn ang="0">
                <a:pos x="116" y="106"/>
              </a:cxn>
              <a:cxn ang="0">
                <a:pos x="158" y="48"/>
              </a:cxn>
              <a:cxn ang="0">
                <a:pos x="188" y="14"/>
              </a:cxn>
              <a:cxn ang="0">
                <a:pos x="198" y="0"/>
              </a:cxn>
              <a:cxn ang="0">
                <a:pos x="198" y="0"/>
              </a:cxn>
            </a:cxnLst>
            <a:rect l="0" t="0" r="r" b="b"/>
            <a:pathLst>
              <a:path w="394" h="610">
                <a:moveTo>
                  <a:pt x="198" y="0"/>
                </a:moveTo>
                <a:lnTo>
                  <a:pt x="198" y="0"/>
                </a:lnTo>
                <a:lnTo>
                  <a:pt x="212" y="16"/>
                </a:lnTo>
                <a:lnTo>
                  <a:pt x="244" y="58"/>
                </a:lnTo>
                <a:lnTo>
                  <a:pt x="288" y="116"/>
                </a:lnTo>
                <a:lnTo>
                  <a:pt x="310" y="150"/>
                </a:lnTo>
                <a:lnTo>
                  <a:pt x="334" y="184"/>
                </a:lnTo>
                <a:lnTo>
                  <a:pt x="334" y="184"/>
                </a:lnTo>
                <a:lnTo>
                  <a:pt x="352" y="218"/>
                </a:lnTo>
                <a:lnTo>
                  <a:pt x="372" y="258"/>
                </a:lnTo>
                <a:lnTo>
                  <a:pt x="394" y="306"/>
                </a:lnTo>
                <a:lnTo>
                  <a:pt x="394" y="306"/>
                </a:lnTo>
                <a:lnTo>
                  <a:pt x="392" y="312"/>
                </a:lnTo>
                <a:lnTo>
                  <a:pt x="382" y="334"/>
                </a:lnTo>
                <a:lnTo>
                  <a:pt x="360" y="378"/>
                </a:lnTo>
                <a:lnTo>
                  <a:pt x="318" y="450"/>
                </a:lnTo>
                <a:lnTo>
                  <a:pt x="318" y="450"/>
                </a:lnTo>
                <a:lnTo>
                  <a:pt x="296" y="482"/>
                </a:lnTo>
                <a:lnTo>
                  <a:pt x="276" y="512"/>
                </a:lnTo>
                <a:lnTo>
                  <a:pt x="236" y="562"/>
                </a:lnTo>
                <a:lnTo>
                  <a:pt x="208" y="596"/>
                </a:lnTo>
                <a:lnTo>
                  <a:pt x="198" y="610"/>
                </a:lnTo>
                <a:lnTo>
                  <a:pt x="198" y="610"/>
                </a:lnTo>
                <a:lnTo>
                  <a:pt x="188" y="598"/>
                </a:lnTo>
                <a:lnTo>
                  <a:pt x="162" y="568"/>
                </a:lnTo>
                <a:lnTo>
                  <a:pt x="124" y="518"/>
                </a:lnTo>
                <a:lnTo>
                  <a:pt x="100" y="484"/>
                </a:lnTo>
                <a:lnTo>
                  <a:pt x="78" y="448"/>
                </a:lnTo>
                <a:lnTo>
                  <a:pt x="78" y="448"/>
                </a:lnTo>
                <a:lnTo>
                  <a:pt x="36" y="378"/>
                </a:lnTo>
                <a:lnTo>
                  <a:pt x="12" y="334"/>
                </a:lnTo>
                <a:lnTo>
                  <a:pt x="2" y="312"/>
                </a:lnTo>
                <a:lnTo>
                  <a:pt x="0" y="306"/>
                </a:lnTo>
                <a:lnTo>
                  <a:pt x="0" y="306"/>
                </a:lnTo>
                <a:lnTo>
                  <a:pt x="26" y="256"/>
                </a:lnTo>
                <a:lnTo>
                  <a:pt x="48" y="216"/>
                </a:lnTo>
                <a:lnTo>
                  <a:pt x="66" y="184"/>
                </a:lnTo>
                <a:lnTo>
                  <a:pt x="66" y="184"/>
                </a:lnTo>
                <a:lnTo>
                  <a:pt x="92" y="142"/>
                </a:lnTo>
                <a:lnTo>
                  <a:pt x="116" y="106"/>
                </a:lnTo>
                <a:lnTo>
                  <a:pt x="158" y="48"/>
                </a:lnTo>
                <a:lnTo>
                  <a:pt x="188" y="14"/>
                </a:lnTo>
                <a:lnTo>
                  <a:pt x="198" y="0"/>
                </a:lnTo>
                <a:lnTo>
                  <a:pt x="198" y="0"/>
                </a:lnTo>
                <a:close/>
              </a:path>
            </a:pathLst>
          </a:custGeom>
          <a:gradFill flip="none" rotWithShape="1">
            <a:gsLst>
              <a:gs pos="100000">
                <a:srgbClr val="FCFF93">
                  <a:alpha val="80000"/>
                </a:srgbClr>
              </a:gs>
              <a:gs pos="15000">
                <a:srgbClr val="FAFF19">
                  <a:alpha val="60000"/>
                </a:srgbClr>
              </a:gs>
            </a:gsLst>
            <a:lin ang="5400000" scaled="1"/>
            <a:tileRect/>
          </a:gradFill>
          <a:ln w="28575" cap="rnd" cmpd="sng" algn="ctr">
            <a:noFill/>
            <a:prstDash val="solid"/>
          </a:ln>
          <a:effectLst/>
        </p:spPr>
        <p:txBody>
          <a:bodyPr rtlCol="0" anchor="ctr"/>
          <a:lstStyle/>
          <a:p>
            <a:pPr algn="ctr">
              <a:defRPr/>
            </a:pPr>
            <a:endParaRPr lang="en-US" sz="1200" kern="0">
              <a:solidFill>
                <a:sysClr val="window" lastClr="FFFFFF"/>
              </a:solidFill>
              <a:latin typeface="Times"/>
            </a:endParaRPr>
          </a:p>
        </p:txBody>
      </p:sp>
      <p:sp>
        <p:nvSpPr>
          <p:cNvPr id="51" name="Freeform 6">
            <a:extLst>
              <a:ext uri="{FF2B5EF4-FFF2-40B4-BE49-F238E27FC236}">
                <a16:creationId xmlns:a16="http://schemas.microsoft.com/office/drawing/2014/main" id="{F805BAB5-6CB8-4AEB-AEC5-4A2C55627D92}"/>
              </a:ext>
            </a:extLst>
          </p:cNvPr>
          <p:cNvSpPr>
            <a:spLocks noEditPoints="1"/>
          </p:cNvSpPr>
          <p:nvPr/>
        </p:nvSpPr>
        <p:spPr bwMode="auto">
          <a:xfrm>
            <a:off x="5427189" y="3083928"/>
            <a:ext cx="1322984" cy="1748110"/>
          </a:xfrm>
          <a:custGeom>
            <a:avLst/>
            <a:gdLst/>
            <a:ahLst/>
            <a:cxnLst>
              <a:cxn ang="0">
                <a:pos x="206" y="660"/>
              </a:cxn>
              <a:cxn ang="0">
                <a:pos x="168" y="618"/>
              </a:cxn>
              <a:cxn ang="0">
                <a:pos x="106" y="532"/>
              </a:cxn>
              <a:cxn ang="0">
                <a:pos x="82" y="494"/>
              </a:cxn>
              <a:cxn ang="0">
                <a:pos x="40" y="424"/>
              </a:cxn>
              <a:cxn ang="0">
                <a:pos x="6" y="356"/>
              </a:cxn>
              <a:cxn ang="0">
                <a:pos x="2" y="346"/>
              </a:cxn>
              <a:cxn ang="0">
                <a:pos x="4" y="330"/>
              </a:cxn>
              <a:cxn ang="0">
                <a:pos x="30" y="280"/>
              </a:cxn>
              <a:cxn ang="0">
                <a:pos x="70" y="206"/>
              </a:cxn>
              <a:cxn ang="0">
                <a:pos x="70" y="206"/>
              </a:cxn>
              <a:cxn ang="0">
                <a:pos x="122" y="126"/>
              </a:cxn>
              <a:cxn ang="0">
                <a:pos x="196" y="32"/>
              </a:cxn>
              <a:cxn ang="0">
                <a:pos x="206" y="18"/>
              </a:cxn>
              <a:cxn ang="0">
                <a:pos x="242" y="20"/>
              </a:cxn>
              <a:cxn ang="0">
                <a:pos x="256" y="36"/>
              </a:cxn>
              <a:cxn ang="0">
                <a:pos x="334" y="136"/>
              </a:cxn>
              <a:cxn ang="0">
                <a:pos x="380" y="206"/>
              </a:cxn>
              <a:cxn ang="0">
                <a:pos x="380" y="206"/>
              </a:cxn>
              <a:cxn ang="0">
                <a:pos x="420" y="282"/>
              </a:cxn>
              <a:cxn ang="0">
                <a:pos x="442" y="330"/>
              </a:cxn>
              <a:cxn ang="0">
                <a:pos x="444" y="344"/>
              </a:cxn>
              <a:cxn ang="0">
                <a:pos x="440" y="354"/>
              </a:cxn>
              <a:cxn ang="0">
                <a:pos x="406" y="424"/>
              </a:cxn>
              <a:cxn ang="0">
                <a:pos x="364" y="496"/>
              </a:cxn>
              <a:cxn ang="0">
                <a:pos x="342" y="530"/>
              </a:cxn>
              <a:cxn ang="0">
                <a:pos x="282" y="612"/>
              </a:cxn>
              <a:cxn ang="0">
                <a:pos x="242" y="660"/>
              </a:cxn>
              <a:cxn ang="0">
                <a:pos x="224" y="678"/>
              </a:cxn>
              <a:cxn ang="0">
                <a:pos x="206" y="660"/>
              </a:cxn>
              <a:cxn ang="0">
                <a:pos x="60" y="358"/>
              </a:cxn>
              <a:cxn ang="0">
                <a:pos x="124" y="470"/>
              </a:cxn>
              <a:cxn ang="0">
                <a:pos x="124" y="470"/>
              </a:cxn>
              <a:cxn ang="0">
                <a:pos x="180" y="554"/>
              </a:cxn>
              <a:cxn ang="0">
                <a:pos x="224" y="608"/>
              </a:cxn>
              <a:cxn ang="0">
                <a:pos x="224" y="608"/>
              </a:cxn>
              <a:cxn ang="0">
                <a:pos x="244" y="582"/>
              </a:cxn>
              <a:cxn ang="0">
                <a:pos x="282" y="532"/>
              </a:cxn>
              <a:cxn ang="0">
                <a:pos x="324" y="470"/>
              </a:cxn>
              <a:cxn ang="0">
                <a:pos x="324" y="470"/>
              </a:cxn>
              <a:cxn ang="0">
                <a:pos x="374" y="382"/>
              </a:cxn>
              <a:cxn ang="0">
                <a:pos x="394" y="342"/>
              </a:cxn>
              <a:cxn ang="0">
                <a:pos x="394" y="342"/>
              </a:cxn>
              <a:cxn ang="0">
                <a:pos x="376" y="302"/>
              </a:cxn>
              <a:cxn ang="0">
                <a:pos x="356" y="264"/>
              </a:cxn>
              <a:cxn ang="0">
                <a:pos x="338" y="230"/>
              </a:cxn>
              <a:cxn ang="0">
                <a:pos x="308" y="184"/>
              </a:cxn>
              <a:cxn ang="0">
                <a:pos x="248" y="102"/>
              </a:cxn>
              <a:cxn ang="0">
                <a:pos x="224" y="72"/>
              </a:cxn>
              <a:cxn ang="0">
                <a:pos x="204" y="98"/>
              </a:cxn>
              <a:cxn ang="0">
                <a:pos x="204" y="98"/>
              </a:cxn>
              <a:cxn ang="0">
                <a:pos x="138" y="190"/>
              </a:cxn>
              <a:cxn ang="0">
                <a:pos x="112" y="230"/>
              </a:cxn>
              <a:cxn ang="0">
                <a:pos x="94" y="262"/>
              </a:cxn>
              <a:cxn ang="0">
                <a:pos x="72" y="302"/>
              </a:cxn>
              <a:cxn ang="0">
                <a:pos x="52" y="342"/>
              </a:cxn>
              <a:cxn ang="0">
                <a:pos x="52" y="342"/>
              </a:cxn>
              <a:cxn ang="0">
                <a:pos x="60" y="358"/>
              </a:cxn>
            </a:cxnLst>
            <a:rect l="0" t="0" r="r" b="b"/>
            <a:pathLst>
              <a:path w="444" h="678">
                <a:moveTo>
                  <a:pt x="206" y="660"/>
                </a:moveTo>
                <a:lnTo>
                  <a:pt x="206" y="660"/>
                </a:lnTo>
                <a:lnTo>
                  <a:pt x="196" y="650"/>
                </a:lnTo>
                <a:lnTo>
                  <a:pt x="168" y="618"/>
                </a:lnTo>
                <a:lnTo>
                  <a:pt x="130" y="566"/>
                </a:lnTo>
                <a:lnTo>
                  <a:pt x="106" y="532"/>
                </a:lnTo>
                <a:lnTo>
                  <a:pt x="82" y="494"/>
                </a:lnTo>
                <a:lnTo>
                  <a:pt x="82" y="494"/>
                </a:lnTo>
                <a:lnTo>
                  <a:pt x="82" y="494"/>
                </a:lnTo>
                <a:lnTo>
                  <a:pt x="40" y="424"/>
                </a:lnTo>
                <a:lnTo>
                  <a:pt x="18" y="378"/>
                </a:lnTo>
                <a:lnTo>
                  <a:pt x="6" y="356"/>
                </a:lnTo>
                <a:lnTo>
                  <a:pt x="2" y="346"/>
                </a:lnTo>
                <a:lnTo>
                  <a:pt x="2" y="346"/>
                </a:lnTo>
                <a:lnTo>
                  <a:pt x="0" y="338"/>
                </a:lnTo>
                <a:lnTo>
                  <a:pt x="4" y="330"/>
                </a:lnTo>
                <a:lnTo>
                  <a:pt x="4" y="330"/>
                </a:lnTo>
                <a:lnTo>
                  <a:pt x="30" y="280"/>
                </a:lnTo>
                <a:lnTo>
                  <a:pt x="52" y="238"/>
                </a:lnTo>
                <a:lnTo>
                  <a:pt x="70" y="206"/>
                </a:lnTo>
                <a:lnTo>
                  <a:pt x="70" y="206"/>
                </a:lnTo>
                <a:lnTo>
                  <a:pt x="70" y="206"/>
                </a:lnTo>
                <a:lnTo>
                  <a:pt x="98" y="164"/>
                </a:lnTo>
                <a:lnTo>
                  <a:pt x="122" y="126"/>
                </a:lnTo>
                <a:lnTo>
                  <a:pt x="166" y="68"/>
                </a:lnTo>
                <a:lnTo>
                  <a:pt x="196" y="32"/>
                </a:lnTo>
                <a:lnTo>
                  <a:pt x="206" y="18"/>
                </a:lnTo>
                <a:lnTo>
                  <a:pt x="206" y="18"/>
                </a:lnTo>
                <a:lnTo>
                  <a:pt x="224" y="0"/>
                </a:lnTo>
                <a:lnTo>
                  <a:pt x="242" y="20"/>
                </a:lnTo>
                <a:lnTo>
                  <a:pt x="242" y="20"/>
                </a:lnTo>
                <a:lnTo>
                  <a:pt x="256" y="36"/>
                </a:lnTo>
                <a:lnTo>
                  <a:pt x="288" y="76"/>
                </a:lnTo>
                <a:lnTo>
                  <a:pt x="334" y="136"/>
                </a:lnTo>
                <a:lnTo>
                  <a:pt x="356" y="170"/>
                </a:lnTo>
                <a:lnTo>
                  <a:pt x="380" y="206"/>
                </a:lnTo>
                <a:lnTo>
                  <a:pt x="380" y="206"/>
                </a:lnTo>
                <a:lnTo>
                  <a:pt x="380" y="206"/>
                </a:lnTo>
                <a:lnTo>
                  <a:pt x="400" y="242"/>
                </a:lnTo>
                <a:lnTo>
                  <a:pt x="420" y="282"/>
                </a:lnTo>
                <a:lnTo>
                  <a:pt x="442" y="330"/>
                </a:lnTo>
                <a:lnTo>
                  <a:pt x="442" y="330"/>
                </a:lnTo>
                <a:lnTo>
                  <a:pt x="444" y="336"/>
                </a:lnTo>
                <a:lnTo>
                  <a:pt x="444" y="344"/>
                </a:lnTo>
                <a:lnTo>
                  <a:pt x="444" y="344"/>
                </a:lnTo>
                <a:lnTo>
                  <a:pt x="440" y="354"/>
                </a:lnTo>
                <a:lnTo>
                  <a:pt x="430" y="378"/>
                </a:lnTo>
                <a:lnTo>
                  <a:pt x="406" y="424"/>
                </a:lnTo>
                <a:lnTo>
                  <a:pt x="364" y="496"/>
                </a:lnTo>
                <a:lnTo>
                  <a:pt x="364" y="496"/>
                </a:lnTo>
                <a:lnTo>
                  <a:pt x="364" y="496"/>
                </a:lnTo>
                <a:lnTo>
                  <a:pt x="342" y="530"/>
                </a:lnTo>
                <a:lnTo>
                  <a:pt x="322" y="560"/>
                </a:lnTo>
                <a:lnTo>
                  <a:pt x="282" y="612"/>
                </a:lnTo>
                <a:lnTo>
                  <a:pt x="252" y="646"/>
                </a:lnTo>
                <a:lnTo>
                  <a:pt x="242" y="660"/>
                </a:lnTo>
                <a:lnTo>
                  <a:pt x="242" y="660"/>
                </a:lnTo>
                <a:lnTo>
                  <a:pt x="224" y="678"/>
                </a:lnTo>
                <a:lnTo>
                  <a:pt x="206" y="660"/>
                </a:lnTo>
                <a:lnTo>
                  <a:pt x="206" y="660"/>
                </a:lnTo>
                <a:close/>
                <a:moveTo>
                  <a:pt x="60" y="358"/>
                </a:moveTo>
                <a:lnTo>
                  <a:pt x="60" y="358"/>
                </a:lnTo>
                <a:lnTo>
                  <a:pt x="82" y="400"/>
                </a:lnTo>
                <a:lnTo>
                  <a:pt x="124" y="470"/>
                </a:lnTo>
                <a:lnTo>
                  <a:pt x="124" y="470"/>
                </a:lnTo>
                <a:lnTo>
                  <a:pt x="124" y="470"/>
                </a:lnTo>
                <a:lnTo>
                  <a:pt x="154" y="516"/>
                </a:lnTo>
                <a:lnTo>
                  <a:pt x="180" y="554"/>
                </a:lnTo>
                <a:lnTo>
                  <a:pt x="204" y="586"/>
                </a:lnTo>
                <a:lnTo>
                  <a:pt x="224" y="608"/>
                </a:lnTo>
                <a:lnTo>
                  <a:pt x="224" y="608"/>
                </a:lnTo>
                <a:lnTo>
                  <a:pt x="224" y="608"/>
                </a:lnTo>
                <a:lnTo>
                  <a:pt x="244" y="582"/>
                </a:lnTo>
                <a:lnTo>
                  <a:pt x="244" y="582"/>
                </a:lnTo>
                <a:lnTo>
                  <a:pt x="244" y="582"/>
                </a:lnTo>
                <a:lnTo>
                  <a:pt x="282" y="532"/>
                </a:lnTo>
                <a:lnTo>
                  <a:pt x="302" y="502"/>
                </a:lnTo>
                <a:lnTo>
                  <a:pt x="324" y="470"/>
                </a:lnTo>
                <a:lnTo>
                  <a:pt x="324" y="470"/>
                </a:lnTo>
                <a:lnTo>
                  <a:pt x="324" y="470"/>
                </a:lnTo>
                <a:lnTo>
                  <a:pt x="354" y="420"/>
                </a:lnTo>
                <a:lnTo>
                  <a:pt x="374" y="382"/>
                </a:lnTo>
                <a:lnTo>
                  <a:pt x="388" y="356"/>
                </a:lnTo>
                <a:lnTo>
                  <a:pt x="394" y="342"/>
                </a:lnTo>
                <a:lnTo>
                  <a:pt x="394" y="342"/>
                </a:lnTo>
                <a:lnTo>
                  <a:pt x="394" y="342"/>
                </a:lnTo>
                <a:lnTo>
                  <a:pt x="376" y="302"/>
                </a:lnTo>
                <a:lnTo>
                  <a:pt x="376" y="302"/>
                </a:lnTo>
                <a:lnTo>
                  <a:pt x="376" y="302"/>
                </a:lnTo>
                <a:lnTo>
                  <a:pt x="356" y="264"/>
                </a:lnTo>
                <a:lnTo>
                  <a:pt x="338" y="230"/>
                </a:lnTo>
                <a:lnTo>
                  <a:pt x="338" y="230"/>
                </a:lnTo>
                <a:lnTo>
                  <a:pt x="338" y="230"/>
                </a:lnTo>
                <a:lnTo>
                  <a:pt x="308" y="184"/>
                </a:lnTo>
                <a:lnTo>
                  <a:pt x="276" y="140"/>
                </a:lnTo>
                <a:lnTo>
                  <a:pt x="248" y="102"/>
                </a:lnTo>
                <a:lnTo>
                  <a:pt x="224" y="72"/>
                </a:lnTo>
                <a:lnTo>
                  <a:pt x="224" y="72"/>
                </a:lnTo>
                <a:lnTo>
                  <a:pt x="224" y="72"/>
                </a:lnTo>
                <a:lnTo>
                  <a:pt x="204" y="98"/>
                </a:lnTo>
                <a:lnTo>
                  <a:pt x="204" y="98"/>
                </a:lnTo>
                <a:lnTo>
                  <a:pt x="204" y="98"/>
                </a:lnTo>
                <a:lnTo>
                  <a:pt x="162" y="154"/>
                </a:lnTo>
                <a:lnTo>
                  <a:pt x="138" y="190"/>
                </a:lnTo>
                <a:lnTo>
                  <a:pt x="112" y="230"/>
                </a:lnTo>
                <a:lnTo>
                  <a:pt x="112" y="230"/>
                </a:lnTo>
                <a:lnTo>
                  <a:pt x="112" y="230"/>
                </a:lnTo>
                <a:lnTo>
                  <a:pt x="94" y="262"/>
                </a:lnTo>
                <a:lnTo>
                  <a:pt x="72" y="302"/>
                </a:lnTo>
                <a:lnTo>
                  <a:pt x="72" y="302"/>
                </a:lnTo>
                <a:lnTo>
                  <a:pt x="72" y="302"/>
                </a:lnTo>
                <a:lnTo>
                  <a:pt x="52" y="342"/>
                </a:lnTo>
                <a:lnTo>
                  <a:pt x="52" y="342"/>
                </a:lnTo>
                <a:lnTo>
                  <a:pt x="52" y="342"/>
                </a:lnTo>
                <a:lnTo>
                  <a:pt x="60" y="358"/>
                </a:lnTo>
                <a:lnTo>
                  <a:pt x="60" y="358"/>
                </a:lnTo>
                <a:close/>
              </a:path>
            </a:pathLst>
          </a:custGeom>
          <a:solidFill>
            <a:srgbClr val="FFFFFF"/>
          </a:solidFill>
          <a:ln w="9525">
            <a:noFill/>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a:defRPr/>
            </a:pPr>
            <a:endParaRPr lang="en-US" sz="1200" kern="0">
              <a:solidFill>
                <a:sysClr val="windowText" lastClr="000000"/>
              </a:solidFill>
              <a:latin typeface="Arial"/>
            </a:endParaRPr>
          </a:p>
        </p:txBody>
      </p:sp>
      <p:sp>
        <p:nvSpPr>
          <p:cNvPr id="52" name="TextBox 51">
            <a:extLst>
              <a:ext uri="{FF2B5EF4-FFF2-40B4-BE49-F238E27FC236}">
                <a16:creationId xmlns:a16="http://schemas.microsoft.com/office/drawing/2014/main" id="{245EFBA7-67C0-4D4F-8B37-326193AF1CFF}"/>
              </a:ext>
            </a:extLst>
          </p:cNvPr>
          <p:cNvSpPr txBox="1"/>
          <p:nvPr/>
        </p:nvSpPr>
        <p:spPr>
          <a:xfrm>
            <a:off x="5431377" y="3756957"/>
            <a:ext cx="1344624" cy="510909"/>
          </a:xfrm>
          <a:prstGeom prst="rect">
            <a:avLst/>
          </a:prstGeom>
          <a:noFill/>
          <a:effectLst/>
        </p:spPr>
        <p:txBody>
          <a:bodyPr wrap="square" rtlCol="0">
            <a:spAutoFit/>
          </a:bodyPr>
          <a:lstStyle/>
          <a:p>
            <a:pPr algn="ctr">
              <a:lnSpc>
                <a:spcPct val="80000"/>
              </a:lnSpc>
            </a:pPr>
            <a:r>
              <a:rPr lang="en-US" sz="1700" b="1" dirty="0">
                <a:solidFill>
                  <a:srgbClr val="061F4C"/>
                </a:solidFill>
                <a:effectLst>
                  <a:glow rad="101600">
                    <a:srgbClr val="FFFFFF">
                      <a:alpha val="40000"/>
                    </a:srgbClr>
                  </a:glow>
                </a:effectLst>
                <a:latin typeface="Arial Narrow" pitchFamily="34" charset="0"/>
              </a:rPr>
              <a:t>OST Capture Process</a:t>
            </a:r>
            <a:endParaRPr lang="en-US" sz="1700" dirty="0">
              <a:solidFill>
                <a:srgbClr val="061F4C"/>
              </a:solidFill>
              <a:effectLst>
                <a:glow rad="101600">
                  <a:srgbClr val="FFFFFF">
                    <a:alpha val="40000"/>
                  </a:srgbClr>
                </a:glow>
              </a:effectLst>
              <a:latin typeface="Arial Narrow" pitchFamily="34" charset="0"/>
            </a:endParaRPr>
          </a:p>
        </p:txBody>
      </p:sp>
      <p:sp>
        <p:nvSpPr>
          <p:cNvPr id="53" name="TextBox 52">
            <a:extLst>
              <a:ext uri="{FF2B5EF4-FFF2-40B4-BE49-F238E27FC236}">
                <a16:creationId xmlns:a16="http://schemas.microsoft.com/office/drawing/2014/main" id="{8995F6F2-2AC1-4251-B01B-21D3A0B1EF24}"/>
              </a:ext>
            </a:extLst>
          </p:cNvPr>
          <p:cNvSpPr txBox="1"/>
          <p:nvPr/>
        </p:nvSpPr>
        <p:spPr>
          <a:xfrm>
            <a:off x="4711714" y="1798921"/>
            <a:ext cx="2724278" cy="2586236"/>
          </a:xfrm>
          <a:custGeom>
            <a:avLst/>
            <a:gdLst>
              <a:gd name="connsiteX0" fmla="*/ 0 w 2514600"/>
              <a:gd name="connsiteY0" fmla="*/ 0 h 381000"/>
              <a:gd name="connsiteX1" fmla="*/ 2514600 w 2514600"/>
              <a:gd name="connsiteY1" fmla="*/ 0 h 381000"/>
              <a:gd name="connsiteX2" fmla="*/ 2514600 w 2514600"/>
              <a:gd name="connsiteY2" fmla="*/ 381000 h 381000"/>
              <a:gd name="connsiteX3" fmla="*/ 0 w 2514600"/>
              <a:gd name="connsiteY3" fmla="*/ 381000 h 381000"/>
              <a:gd name="connsiteX4" fmla="*/ 0 w 25146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81000">
                <a:moveTo>
                  <a:pt x="0" y="0"/>
                </a:moveTo>
                <a:lnTo>
                  <a:pt x="2514600" y="0"/>
                </a:lnTo>
                <a:lnTo>
                  <a:pt x="2514600" y="381000"/>
                </a:lnTo>
                <a:lnTo>
                  <a:pt x="0" y="381000"/>
                </a:lnTo>
                <a:lnTo>
                  <a:pt x="0" y="0"/>
                </a:lnTo>
                <a:close/>
              </a:path>
            </a:pathLst>
          </a:custGeom>
          <a:noFill/>
        </p:spPr>
        <p:txBody>
          <a:bodyPr wrap="square" rtlCol="0">
            <a:prstTxWarp prst="textArchUp">
              <a:avLst>
                <a:gd name="adj" fmla="val 11270219"/>
              </a:avLst>
            </a:prstTxWarp>
            <a:spAutoFit/>
          </a:bodyPr>
          <a:lstStyle/>
          <a:p>
            <a:pPr algn="ctr"/>
            <a:r>
              <a:rPr lang="en-US" dirty="0">
                <a:solidFill>
                  <a:srgbClr val="1F497D"/>
                </a:solidFill>
                <a:latin typeface="Arial Narrow" pitchFamily="34" charset="0"/>
                <a:cs typeface="Arial" pitchFamily="34" charset="0"/>
              </a:rPr>
              <a:t> 1. Customer Engagement</a:t>
            </a:r>
          </a:p>
        </p:txBody>
      </p:sp>
      <p:sp>
        <p:nvSpPr>
          <p:cNvPr id="54" name="TextBox 53">
            <a:extLst>
              <a:ext uri="{FF2B5EF4-FFF2-40B4-BE49-F238E27FC236}">
                <a16:creationId xmlns:a16="http://schemas.microsoft.com/office/drawing/2014/main" id="{1D66D55E-081B-45CA-A6DD-5D29BFDDA219}"/>
              </a:ext>
            </a:extLst>
          </p:cNvPr>
          <p:cNvSpPr txBox="1"/>
          <p:nvPr/>
        </p:nvSpPr>
        <p:spPr>
          <a:xfrm rot="3189704">
            <a:off x="3699548" y="3146597"/>
            <a:ext cx="2674427" cy="2538912"/>
          </a:xfrm>
          <a:custGeom>
            <a:avLst/>
            <a:gdLst>
              <a:gd name="connsiteX0" fmla="*/ 0 w 2514600"/>
              <a:gd name="connsiteY0" fmla="*/ 0 h 381000"/>
              <a:gd name="connsiteX1" fmla="*/ 2514600 w 2514600"/>
              <a:gd name="connsiteY1" fmla="*/ 0 h 381000"/>
              <a:gd name="connsiteX2" fmla="*/ 2514600 w 2514600"/>
              <a:gd name="connsiteY2" fmla="*/ 381000 h 381000"/>
              <a:gd name="connsiteX3" fmla="*/ 0 w 2514600"/>
              <a:gd name="connsiteY3" fmla="*/ 381000 h 381000"/>
              <a:gd name="connsiteX4" fmla="*/ 0 w 25146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81000">
                <a:moveTo>
                  <a:pt x="0" y="0"/>
                </a:moveTo>
                <a:lnTo>
                  <a:pt x="2514600" y="0"/>
                </a:lnTo>
                <a:lnTo>
                  <a:pt x="2514600" y="381000"/>
                </a:lnTo>
                <a:lnTo>
                  <a:pt x="0" y="381000"/>
                </a:lnTo>
                <a:lnTo>
                  <a:pt x="0" y="0"/>
                </a:lnTo>
                <a:close/>
              </a:path>
            </a:pathLst>
          </a:custGeom>
          <a:noFill/>
        </p:spPr>
        <p:txBody>
          <a:bodyPr wrap="square" rtlCol="0">
            <a:prstTxWarp prst="textArchDown">
              <a:avLst/>
            </a:prstTxWarp>
            <a:spAutoFit/>
          </a:bodyPr>
          <a:lstStyle/>
          <a:p>
            <a:pPr algn="ctr"/>
            <a:r>
              <a:rPr lang="en-US" dirty="0">
                <a:solidFill>
                  <a:srgbClr val="1F497D"/>
                </a:solidFill>
                <a:latin typeface="Arial Narrow" pitchFamily="34" charset="0"/>
                <a:cs typeface="Arial" pitchFamily="34" charset="0"/>
              </a:rPr>
              <a:t>5. Teaming</a:t>
            </a:r>
            <a:endParaRPr lang="en-US" sz="2400" dirty="0">
              <a:solidFill>
                <a:srgbClr val="1F497D"/>
              </a:solidFill>
              <a:latin typeface="Arial Narrow" pitchFamily="34" charset="0"/>
              <a:cs typeface="Arial" pitchFamily="34" charset="0"/>
            </a:endParaRPr>
          </a:p>
        </p:txBody>
      </p:sp>
      <p:sp>
        <p:nvSpPr>
          <p:cNvPr id="55" name="TextBox 54">
            <a:extLst>
              <a:ext uri="{FF2B5EF4-FFF2-40B4-BE49-F238E27FC236}">
                <a16:creationId xmlns:a16="http://schemas.microsoft.com/office/drawing/2014/main" id="{14BDAA7E-7CC4-47B5-8E12-4F57291D737C}"/>
              </a:ext>
            </a:extLst>
          </p:cNvPr>
          <p:cNvSpPr txBox="1"/>
          <p:nvPr/>
        </p:nvSpPr>
        <p:spPr>
          <a:xfrm rot="18224273">
            <a:off x="5636352" y="3307099"/>
            <a:ext cx="2674427" cy="2538912"/>
          </a:xfrm>
          <a:custGeom>
            <a:avLst/>
            <a:gdLst>
              <a:gd name="connsiteX0" fmla="*/ 0 w 2514600"/>
              <a:gd name="connsiteY0" fmla="*/ 0 h 381000"/>
              <a:gd name="connsiteX1" fmla="*/ 2514600 w 2514600"/>
              <a:gd name="connsiteY1" fmla="*/ 0 h 381000"/>
              <a:gd name="connsiteX2" fmla="*/ 2514600 w 2514600"/>
              <a:gd name="connsiteY2" fmla="*/ 381000 h 381000"/>
              <a:gd name="connsiteX3" fmla="*/ 0 w 2514600"/>
              <a:gd name="connsiteY3" fmla="*/ 381000 h 381000"/>
              <a:gd name="connsiteX4" fmla="*/ 0 w 25146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81000">
                <a:moveTo>
                  <a:pt x="0" y="0"/>
                </a:moveTo>
                <a:lnTo>
                  <a:pt x="2514600" y="0"/>
                </a:lnTo>
                <a:lnTo>
                  <a:pt x="2514600" y="381000"/>
                </a:lnTo>
                <a:lnTo>
                  <a:pt x="0" y="381000"/>
                </a:lnTo>
                <a:lnTo>
                  <a:pt x="0" y="0"/>
                </a:lnTo>
                <a:close/>
              </a:path>
            </a:pathLst>
          </a:custGeom>
          <a:noFill/>
        </p:spPr>
        <p:txBody>
          <a:bodyPr wrap="square" rtlCol="0">
            <a:prstTxWarp prst="textArchDown">
              <a:avLst/>
            </a:prstTxWarp>
            <a:spAutoFit/>
          </a:bodyPr>
          <a:lstStyle/>
          <a:p>
            <a:pPr algn="ctr"/>
            <a:r>
              <a:rPr lang="en-US" dirty="0">
                <a:solidFill>
                  <a:srgbClr val="1F497D"/>
                </a:solidFill>
                <a:latin typeface="Arial Narrow" pitchFamily="34" charset="0"/>
                <a:cs typeface="Arial" pitchFamily="34" charset="0"/>
              </a:rPr>
              <a:t>3. Win Strategy</a:t>
            </a:r>
            <a:endParaRPr lang="en-US" sz="2400" dirty="0">
              <a:solidFill>
                <a:srgbClr val="1F497D"/>
              </a:solidFill>
              <a:latin typeface="Arial Narrow" pitchFamily="34" charset="0"/>
              <a:cs typeface="Arial" pitchFamily="34" charset="0"/>
            </a:endParaRPr>
          </a:p>
        </p:txBody>
      </p:sp>
      <p:sp>
        <p:nvSpPr>
          <p:cNvPr id="56" name="TextBox 55">
            <a:extLst>
              <a:ext uri="{FF2B5EF4-FFF2-40B4-BE49-F238E27FC236}">
                <a16:creationId xmlns:a16="http://schemas.microsoft.com/office/drawing/2014/main" id="{DA55DA18-EDF7-49A1-A34F-215E8B0D7D92}"/>
              </a:ext>
            </a:extLst>
          </p:cNvPr>
          <p:cNvSpPr txBox="1"/>
          <p:nvPr/>
        </p:nvSpPr>
        <p:spPr>
          <a:xfrm rot="18000000">
            <a:off x="3880453" y="2256416"/>
            <a:ext cx="2590386" cy="2587693"/>
          </a:xfrm>
          <a:custGeom>
            <a:avLst/>
            <a:gdLst>
              <a:gd name="connsiteX0" fmla="*/ 0 w 2514600"/>
              <a:gd name="connsiteY0" fmla="*/ 0 h 381000"/>
              <a:gd name="connsiteX1" fmla="*/ 2514600 w 2514600"/>
              <a:gd name="connsiteY1" fmla="*/ 0 h 381000"/>
              <a:gd name="connsiteX2" fmla="*/ 2514600 w 2514600"/>
              <a:gd name="connsiteY2" fmla="*/ 381000 h 381000"/>
              <a:gd name="connsiteX3" fmla="*/ 0 w 2514600"/>
              <a:gd name="connsiteY3" fmla="*/ 381000 h 381000"/>
              <a:gd name="connsiteX4" fmla="*/ 0 w 25146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81000">
                <a:moveTo>
                  <a:pt x="0" y="0"/>
                </a:moveTo>
                <a:lnTo>
                  <a:pt x="2514600" y="0"/>
                </a:lnTo>
                <a:lnTo>
                  <a:pt x="2514600" y="381000"/>
                </a:lnTo>
                <a:lnTo>
                  <a:pt x="0" y="381000"/>
                </a:lnTo>
                <a:lnTo>
                  <a:pt x="0" y="0"/>
                </a:lnTo>
                <a:close/>
              </a:path>
            </a:pathLst>
          </a:custGeom>
          <a:noFill/>
        </p:spPr>
        <p:txBody>
          <a:bodyPr wrap="square" rtlCol="0">
            <a:prstTxWarp prst="textArchUp">
              <a:avLst>
                <a:gd name="adj" fmla="val 11270219"/>
              </a:avLst>
            </a:prstTxWarp>
            <a:spAutoFit/>
          </a:bodyPr>
          <a:lstStyle/>
          <a:p>
            <a:pPr algn="ctr"/>
            <a:r>
              <a:rPr lang="en-US" dirty="0">
                <a:solidFill>
                  <a:srgbClr val="1F497D"/>
                </a:solidFill>
                <a:latin typeface="Arial Narrow" pitchFamily="34" charset="0"/>
                <a:cs typeface="Arial" pitchFamily="34" charset="0"/>
              </a:rPr>
              <a:t> 6. Solution Development</a:t>
            </a:r>
            <a:endParaRPr lang="en-US" sz="2400" dirty="0">
              <a:solidFill>
                <a:srgbClr val="1F497D"/>
              </a:solidFill>
              <a:latin typeface="Arial Narrow" pitchFamily="34" charset="0"/>
              <a:cs typeface="Arial" pitchFamily="34" charset="0"/>
            </a:endParaRPr>
          </a:p>
        </p:txBody>
      </p:sp>
      <p:sp>
        <p:nvSpPr>
          <p:cNvPr id="57" name="TextBox 56">
            <a:extLst>
              <a:ext uri="{FF2B5EF4-FFF2-40B4-BE49-F238E27FC236}">
                <a16:creationId xmlns:a16="http://schemas.microsoft.com/office/drawing/2014/main" id="{044E8F1C-9BE0-4C49-B65E-28210BD3CABA}"/>
              </a:ext>
            </a:extLst>
          </p:cNvPr>
          <p:cNvSpPr txBox="1"/>
          <p:nvPr/>
        </p:nvSpPr>
        <p:spPr>
          <a:xfrm rot="3431079">
            <a:off x="5640038" y="2251014"/>
            <a:ext cx="2667057" cy="2641722"/>
          </a:xfrm>
          <a:custGeom>
            <a:avLst/>
            <a:gdLst>
              <a:gd name="connsiteX0" fmla="*/ 0 w 2514600"/>
              <a:gd name="connsiteY0" fmla="*/ 0 h 381000"/>
              <a:gd name="connsiteX1" fmla="*/ 2514600 w 2514600"/>
              <a:gd name="connsiteY1" fmla="*/ 0 h 381000"/>
              <a:gd name="connsiteX2" fmla="*/ 2514600 w 2514600"/>
              <a:gd name="connsiteY2" fmla="*/ 381000 h 381000"/>
              <a:gd name="connsiteX3" fmla="*/ 0 w 2514600"/>
              <a:gd name="connsiteY3" fmla="*/ 381000 h 381000"/>
              <a:gd name="connsiteX4" fmla="*/ 0 w 25146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81000">
                <a:moveTo>
                  <a:pt x="0" y="0"/>
                </a:moveTo>
                <a:lnTo>
                  <a:pt x="2514600" y="0"/>
                </a:lnTo>
                <a:lnTo>
                  <a:pt x="2514600" y="381000"/>
                </a:lnTo>
                <a:lnTo>
                  <a:pt x="0" y="381000"/>
                </a:lnTo>
                <a:lnTo>
                  <a:pt x="0" y="0"/>
                </a:lnTo>
                <a:close/>
              </a:path>
            </a:pathLst>
          </a:custGeom>
          <a:noFill/>
        </p:spPr>
        <p:txBody>
          <a:bodyPr wrap="square" rtlCol="0">
            <a:prstTxWarp prst="textArchUp">
              <a:avLst>
                <a:gd name="adj" fmla="val 11270219"/>
              </a:avLst>
            </a:prstTxWarp>
            <a:spAutoFit/>
          </a:bodyPr>
          <a:lstStyle/>
          <a:p>
            <a:pPr algn="ctr"/>
            <a:r>
              <a:rPr lang="en-US" dirty="0">
                <a:solidFill>
                  <a:srgbClr val="1F497D"/>
                </a:solidFill>
                <a:latin typeface="Arial Narrow" pitchFamily="34" charset="0"/>
                <a:cs typeface="Arial" pitchFamily="34" charset="0"/>
              </a:rPr>
              <a:t> 2. Intelligence Gathering</a:t>
            </a:r>
            <a:endParaRPr lang="en-US" sz="2400" dirty="0">
              <a:solidFill>
                <a:srgbClr val="1F497D"/>
              </a:solidFill>
              <a:latin typeface="Arial Narrow" pitchFamily="34" charset="0"/>
              <a:cs typeface="Arial" pitchFamily="34" charset="0"/>
            </a:endParaRPr>
          </a:p>
        </p:txBody>
      </p:sp>
      <p:sp>
        <p:nvSpPr>
          <p:cNvPr id="58" name="TextBox 57">
            <a:extLst>
              <a:ext uri="{FF2B5EF4-FFF2-40B4-BE49-F238E27FC236}">
                <a16:creationId xmlns:a16="http://schemas.microsoft.com/office/drawing/2014/main" id="{3C1C43DB-F358-4E53-8A24-BD36B3256C31}"/>
              </a:ext>
            </a:extLst>
          </p:cNvPr>
          <p:cNvSpPr txBox="1"/>
          <p:nvPr/>
        </p:nvSpPr>
        <p:spPr>
          <a:xfrm>
            <a:off x="4766472" y="3710851"/>
            <a:ext cx="2674427" cy="2538912"/>
          </a:xfrm>
          <a:custGeom>
            <a:avLst/>
            <a:gdLst>
              <a:gd name="connsiteX0" fmla="*/ 0 w 2514600"/>
              <a:gd name="connsiteY0" fmla="*/ 0 h 381000"/>
              <a:gd name="connsiteX1" fmla="*/ 2514600 w 2514600"/>
              <a:gd name="connsiteY1" fmla="*/ 0 h 381000"/>
              <a:gd name="connsiteX2" fmla="*/ 2514600 w 2514600"/>
              <a:gd name="connsiteY2" fmla="*/ 381000 h 381000"/>
              <a:gd name="connsiteX3" fmla="*/ 0 w 2514600"/>
              <a:gd name="connsiteY3" fmla="*/ 381000 h 381000"/>
              <a:gd name="connsiteX4" fmla="*/ 0 w 25146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81000">
                <a:moveTo>
                  <a:pt x="0" y="0"/>
                </a:moveTo>
                <a:lnTo>
                  <a:pt x="2514600" y="0"/>
                </a:lnTo>
                <a:lnTo>
                  <a:pt x="2514600" y="381000"/>
                </a:lnTo>
                <a:lnTo>
                  <a:pt x="0" y="381000"/>
                </a:lnTo>
                <a:lnTo>
                  <a:pt x="0" y="0"/>
                </a:lnTo>
                <a:close/>
              </a:path>
            </a:pathLst>
          </a:custGeom>
          <a:noFill/>
        </p:spPr>
        <p:txBody>
          <a:bodyPr wrap="square" rtlCol="0">
            <a:prstTxWarp prst="textArchDown">
              <a:avLst/>
            </a:prstTxWarp>
            <a:spAutoFit/>
          </a:bodyPr>
          <a:lstStyle/>
          <a:p>
            <a:pPr algn="ctr"/>
            <a:r>
              <a:rPr lang="en-US" dirty="0">
                <a:solidFill>
                  <a:srgbClr val="1F497D"/>
                </a:solidFill>
                <a:latin typeface="Arial Narrow" pitchFamily="34" charset="0"/>
                <a:cs typeface="Arial" pitchFamily="34" charset="0"/>
              </a:rPr>
              <a:t>4. Competitive Analysis</a:t>
            </a:r>
          </a:p>
        </p:txBody>
      </p:sp>
      <p:cxnSp>
        <p:nvCxnSpPr>
          <p:cNvPr id="60" name="Straight Arrow Connector 59">
            <a:extLst>
              <a:ext uri="{FF2B5EF4-FFF2-40B4-BE49-F238E27FC236}">
                <a16:creationId xmlns:a16="http://schemas.microsoft.com/office/drawing/2014/main" id="{9ABF24CA-14EB-41EF-8610-8AC5FADA8896}"/>
              </a:ext>
            </a:extLst>
          </p:cNvPr>
          <p:cNvCxnSpPr/>
          <p:nvPr/>
        </p:nvCxnSpPr>
        <p:spPr>
          <a:xfrm>
            <a:off x="3048000" y="4358248"/>
            <a:ext cx="506685" cy="0"/>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66E5E279-AFEA-4D50-ACDF-B0356DA76375}"/>
              </a:ext>
            </a:extLst>
          </p:cNvPr>
          <p:cNvSpPr txBox="1"/>
          <p:nvPr/>
        </p:nvSpPr>
        <p:spPr>
          <a:xfrm>
            <a:off x="8755126" y="2306985"/>
            <a:ext cx="3275158" cy="3539430"/>
          </a:xfrm>
          <a:prstGeom prst="rect">
            <a:avLst/>
          </a:prstGeom>
          <a:noFill/>
        </p:spPr>
        <p:txBody>
          <a:bodyPr wrap="square" rtlCol="0">
            <a:spAutoFit/>
          </a:bodyPr>
          <a:lstStyle/>
          <a:p>
            <a:r>
              <a:rPr lang="en-US" sz="1400" b="1" dirty="0"/>
              <a:t>Competitive Intelligence (Analysis) – Opportunity-specific</a:t>
            </a:r>
          </a:p>
          <a:p>
            <a:r>
              <a:rPr lang="en-US" sz="1400" dirty="0"/>
              <a:t>Identify Competitors</a:t>
            </a:r>
          </a:p>
          <a:p>
            <a:r>
              <a:rPr lang="en-US" sz="1400" b="1" dirty="0"/>
              <a:t>Black Hat: </a:t>
            </a:r>
            <a:r>
              <a:rPr lang="en-US" sz="1400" dirty="0"/>
              <a:t>Gather competitive information; impersonate competitors to determine competitor’s solutions and win strategies, and develop action items to counteract them</a:t>
            </a:r>
          </a:p>
          <a:p>
            <a:r>
              <a:rPr lang="en-US" sz="1400" dirty="0"/>
              <a:t>Decide whether you should bid, what teaming partners and strategy to use</a:t>
            </a:r>
          </a:p>
          <a:p>
            <a:r>
              <a:rPr lang="en-US" sz="1400" b="1" dirty="0"/>
              <a:t>PTW:</a:t>
            </a:r>
            <a:r>
              <a:rPr lang="en-US" sz="1400" dirty="0"/>
              <a:t> Determine customer’s competitive range, price competitors’ solutions discovered during Black Hat, and counteract their win strategies from the pricing perspective; determine your winning price</a:t>
            </a:r>
          </a:p>
        </p:txBody>
      </p:sp>
      <p:cxnSp>
        <p:nvCxnSpPr>
          <p:cNvPr id="64" name="Connector: Elbow 63">
            <a:extLst>
              <a:ext uri="{FF2B5EF4-FFF2-40B4-BE49-F238E27FC236}">
                <a16:creationId xmlns:a16="http://schemas.microsoft.com/office/drawing/2014/main" id="{37C9870C-3645-4A7E-B5A0-250F52F228C8}"/>
              </a:ext>
            </a:extLst>
          </p:cNvPr>
          <p:cNvCxnSpPr>
            <a:cxnSpLocks/>
          </p:cNvCxnSpPr>
          <p:nvPr/>
        </p:nvCxnSpPr>
        <p:spPr>
          <a:xfrm flipV="1">
            <a:off x="6191250" y="4076700"/>
            <a:ext cx="2554142" cy="2373527"/>
          </a:xfrm>
          <a:prstGeom prst="bentConnector3">
            <a:avLst>
              <a:gd name="adj1" fmla="val 90378"/>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B793FEFB-23D8-47E2-A6A1-FCA2BE49F903}"/>
              </a:ext>
            </a:extLst>
          </p:cNvPr>
          <p:cNvSpPr/>
          <p:nvPr/>
        </p:nvSpPr>
        <p:spPr>
          <a:xfrm>
            <a:off x="6095999" y="6344288"/>
            <a:ext cx="207583" cy="2018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43133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64CE5-397E-0C3D-2422-05569D245586}"/>
              </a:ext>
            </a:extLst>
          </p:cNvPr>
          <p:cNvSpPr>
            <a:spLocks noGrp="1"/>
          </p:cNvSpPr>
          <p:nvPr>
            <p:ph type="title"/>
          </p:nvPr>
        </p:nvSpPr>
        <p:spPr>
          <a:xfrm>
            <a:off x="715650" y="270857"/>
            <a:ext cx="7466815" cy="1041643"/>
          </a:xfrm>
        </p:spPr>
        <p:txBody>
          <a:bodyPr>
            <a:noAutofit/>
          </a:bodyPr>
          <a:lstStyle/>
          <a:p>
            <a:r>
              <a:rPr lang="en-US" sz="3200" dirty="0"/>
              <a:t>Check Glassdoor, Indeed, Zip Recruiter, Major Job Boards, Competitor Website, and Industry-Specific Job Sites</a:t>
            </a:r>
          </a:p>
        </p:txBody>
      </p:sp>
      <p:sp>
        <p:nvSpPr>
          <p:cNvPr id="3" name="Content Placeholder 2">
            <a:extLst>
              <a:ext uri="{FF2B5EF4-FFF2-40B4-BE49-F238E27FC236}">
                <a16:creationId xmlns:a16="http://schemas.microsoft.com/office/drawing/2014/main" id="{BECD5603-8C49-08A8-0CB4-55D813A7AAD8}"/>
              </a:ext>
            </a:extLst>
          </p:cNvPr>
          <p:cNvSpPr>
            <a:spLocks noGrp="1"/>
          </p:cNvSpPr>
          <p:nvPr>
            <p:ph idx="1"/>
          </p:nvPr>
        </p:nvSpPr>
        <p:spPr>
          <a:xfrm>
            <a:off x="838199" y="1825625"/>
            <a:ext cx="10012053" cy="4351338"/>
          </a:xfrm>
        </p:spPr>
        <p:txBody>
          <a:bodyPr>
            <a:normAutofit lnSpcReduction="10000"/>
          </a:bodyPr>
          <a:lstStyle/>
          <a:p>
            <a:r>
              <a:rPr lang="en-US" dirty="0"/>
              <a:t>Are competitors actively pursuing this contract, judging from the relevant job openings listed, and their Business Development activities such as attending Industry Day, Site Visits, etc.? </a:t>
            </a:r>
          </a:p>
          <a:p>
            <a:r>
              <a:rPr lang="en-US" dirty="0"/>
              <a:t>Is there any salary information in their job openings?</a:t>
            </a:r>
          </a:p>
          <a:p>
            <a:r>
              <a:rPr lang="en-US" dirty="0"/>
              <a:t>What are their employees saying about the company regarding management, turn over rates, benefits, compensation, work hours, work conditions, and so on?</a:t>
            </a:r>
          </a:p>
          <a:p>
            <a:r>
              <a:rPr lang="en-US" dirty="0"/>
              <a:t>Compile information in AI tools to analyze and draw conclusions on all of the above</a:t>
            </a:r>
          </a:p>
          <a:p>
            <a:r>
              <a:rPr lang="en-US" dirty="0"/>
              <a:t>Did competitors have any recent re-org, key hires?</a:t>
            </a:r>
          </a:p>
          <a:p>
            <a:endParaRPr lang="en-US" dirty="0"/>
          </a:p>
          <a:p>
            <a:endParaRPr lang="en-US" dirty="0"/>
          </a:p>
          <a:p>
            <a:endParaRPr lang="en-US" dirty="0"/>
          </a:p>
        </p:txBody>
      </p:sp>
      <p:sp>
        <p:nvSpPr>
          <p:cNvPr id="4" name="Text Box 7">
            <a:extLst>
              <a:ext uri="{FF2B5EF4-FFF2-40B4-BE49-F238E27FC236}">
                <a16:creationId xmlns:a16="http://schemas.microsoft.com/office/drawing/2014/main" id="{5C537D59-BDC2-29CA-68D7-01BDA48F15F6}"/>
              </a:ext>
            </a:extLst>
          </p:cNvPr>
          <p:cNvSpPr txBox="1">
            <a:spLocks noChangeArrowheads="1"/>
          </p:cNvSpPr>
          <p:nvPr/>
        </p:nvSpPr>
        <p:spPr bwMode="auto">
          <a:xfrm>
            <a:off x="10729131" y="2180524"/>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5" name="TextBox 4">
            <a:extLst>
              <a:ext uri="{FF2B5EF4-FFF2-40B4-BE49-F238E27FC236}">
                <a16:creationId xmlns:a16="http://schemas.microsoft.com/office/drawing/2014/main" id="{41EAE6E3-D047-5558-7EBE-C1C2208FE512}"/>
              </a:ext>
            </a:extLst>
          </p:cNvPr>
          <p:cNvSpPr txBox="1"/>
          <p:nvPr/>
        </p:nvSpPr>
        <p:spPr>
          <a:xfrm>
            <a:off x="11113561" y="1825625"/>
            <a:ext cx="774869" cy="369332"/>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216124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838199" y="365125"/>
            <a:ext cx="7391401" cy="1041643"/>
          </a:xfrm>
        </p:spPr>
        <p:txBody>
          <a:bodyPr>
            <a:normAutofit fontScale="90000"/>
          </a:bodyPr>
          <a:lstStyle/>
          <a:p>
            <a:pPr>
              <a:defRPr/>
            </a:pPr>
            <a:r>
              <a:rPr lang="en-US" dirty="0"/>
              <a:t>Integrate Competitive Analysis with a Pricing Model</a:t>
            </a:r>
          </a:p>
        </p:txBody>
      </p:sp>
      <p:sp>
        <p:nvSpPr>
          <p:cNvPr id="25603" name="Content Placeholder 2"/>
          <p:cNvSpPr>
            <a:spLocks noGrp="1"/>
          </p:cNvSpPr>
          <p:nvPr>
            <p:ph idx="1"/>
          </p:nvPr>
        </p:nvSpPr>
        <p:spPr>
          <a:xfrm>
            <a:off x="878667" y="1803400"/>
            <a:ext cx="8622327" cy="4485640"/>
          </a:xfrm>
        </p:spPr>
        <p:txBody>
          <a:bodyPr>
            <a:normAutofit fontScale="85000" lnSpcReduction="20000"/>
          </a:bodyPr>
          <a:lstStyle/>
          <a:p>
            <a:r>
              <a:rPr lang="en-US" sz="1800" dirty="0"/>
              <a:t>Create a pricing model that directly feeds key data into the PTW pricing model</a:t>
            </a:r>
          </a:p>
          <a:p>
            <a:r>
              <a:rPr lang="en-US" sz="1800" dirty="0"/>
              <a:t>Build a detailed pricing model for each potential competitor, so that you could update all models simultaneously as key data changes</a:t>
            </a:r>
          </a:p>
          <a:p>
            <a:r>
              <a:rPr lang="en-US" sz="1800" dirty="0"/>
              <a:t>Directly link all data that is considered </a:t>
            </a:r>
            <a:r>
              <a:rPr lang="en-US" sz="1800" b="1" dirty="0"/>
              <a:t>fixed (the same for everyone) </a:t>
            </a:r>
            <a:r>
              <a:rPr lang="en-US" sz="1800" dirty="0"/>
              <a:t>such as staffing, government-dictated hours, productive hours dictated by government or local labor laws, government-set escalation, FTE definition, labor positions subject to Wage Determination (WD) or CBA wages, etc.</a:t>
            </a:r>
          </a:p>
          <a:p>
            <a:r>
              <a:rPr lang="en-US" sz="1800" dirty="0"/>
              <a:t>Program the competitive pricing elements as </a:t>
            </a:r>
            <a:r>
              <a:rPr lang="en-US" sz="1800" b="1" dirty="0"/>
              <a:t>variables or “levers” </a:t>
            </a:r>
            <a:r>
              <a:rPr lang="en-US" sz="1800" dirty="0"/>
              <a:t>for each bidder (“levers” are numbers you can modify – things that are not dictated by solicitation that you can control; this is how each bidder differentiate their bid from others)</a:t>
            </a:r>
          </a:p>
          <a:p>
            <a:pPr lvl="1"/>
            <a:r>
              <a:rPr lang="en-US" sz="1700" dirty="0"/>
              <a:t>Use gathered intelligence to inform </a:t>
            </a:r>
            <a:r>
              <a:rPr lang="en-US" sz="1700" b="1" dirty="0"/>
              <a:t>competitive pricing variables </a:t>
            </a:r>
            <a:r>
              <a:rPr lang="en-US" sz="1700" dirty="0"/>
              <a:t>such as headcount, G&amp;A, fee, exempt wages, expat wage packages, international employee content, nationality mix requirements typical to base operations work overseas, overhead, and more.</a:t>
            </a:r>
          </a:p>
          <a:p>
            <a:r>
              <a:rPr lang="en-US" sz="1800" dirty="0"/>
              <a:t>Determine the "Lowest Conceivable" price point (how low could competitors get if they really wanted to win this contract) to gauge their pricing strategies as a percentage above the lowest conceivable threshold</a:t>
            </a:r>
          </a:p>
          <a:p>
            <a:r>
              <a:rPr lang="en-US" sz="1800" dirty="0"/>
              <a:t>Assess competitors' motivations for bidding low and analyze potential implications</a:t>
            </a:r>
          </a:p>
          <a:p>
            <a:r>
              <a:rPr lang="en-US" sz="1800" dirty="0"/>
              <a:t>Calculate margins of error based on the lowest conceivable price, creating a high and low range for each competitor</a:t>
            </a:r>
          </a:p>
          <a:p>
            <a:r>
              <a:rPr lang="en-US" sz="1800" dirty="0"/>
              <a:t>Separate pricing and PTW models and run them in parallel, analyzing each variation thoroughly – this is an error checking tool/process</a:t>
            </a:r>
          </a:p>
        </p:txBody>
      </p:sp>
      <p:sp>
        <p:nvSpPr>
          <p:cNvPr id="2" name="Text Box 7">
            <a:extLst>
              <a:ext uri="{FF2B5EF4-FFF2-40B4-BE49-F238E27FC236}">
                <a16:creationId xmlns:a16="http://schemas.microsoft.com/office/drawing/2014/main" id="{3BAE0C2D-09B1-FFDE-3AA4-C415DD9C583B}"/>
              </a:ext>
            </a:extLst>
          </p:cNvPr>
          <p:cNvSpPr txBox="1">
            <a:spLocks noChangeArrowheads="1"/>
          </p:cNvSpPr>
          <p:nvPr/>
        </p:nvSpPr>
        <p:spPr bwMode="auto">
          <a:xfrm>
            <a:off x="10729131" y="2180524"/>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3" name="TextBox 2">
            <a:extLst>
              <a:ext uri="{FF2B5EF4-FFF2-40B4-BE49-F238E27FC236}">
                <a16:creationId xmlns:a16="http://schemas.microsoft.com/office/drawing/2014/main" id="{4B8E585C-3A28-9A42-D3E7-075A18818411}"/>
              </a:ext>
            </a:extLst>
          </p:cNvPr>
          <p:cNvSpPr txBox="1"/>
          <p:nvPr/>
        </p:nvSpPr>
        <p:spPr>
          <a:xfrm>
            <a:off x="11113561" y="1825625"/>
            <a:ext cx="774869" cy="369332"/>
          </a:xfrm>
          <a:prstGeom prst="rect">
            <a:avLst/>
          </a:prstGeom>
          <a:noFill/>
        </p:spPr>
        <p:txBody>
          <a:bodyPr wrap="square" rtlCol="0">
            <a:spAutoFit/>
          </a:bodyPr>
          <a:lstStyle/>
          <a:p>
            <a:r>
              <a:rPr lang="en-US" dirty="0"/>
              <a:t>4</a:t>
            </a:r>
          </a:p>
        </p:txBody>
      </p:sp>
      <p:sp>
        <p:nvSpPr>
          <p:cNvPr id="4" name="Text Box 5">
            <a:extLst>
              <a:ext uri="{FF2B5EF4-FFF2-40B4-BE49-F238E27FC236}">
                <a16:creationId xmlns:a16="http://schemas.microsoft.com/office/drawing/2014/main" id="{0903C0E3-0033-ACEF-3779-6A52AC22C253}"/>
              </a:ext>
            </a:extLst>
          </p:cNvPr>
          <p:cNvSpPr txBox="1">
            <a:spLocks noChangeArrowheads="1"/>
          </p:cNvSpPr>
          <p:nvPr/>
        </p:nvSpPr>
        <p:spPr bwMode="auto">
          <a:xfrm>
            <a:off x="9664459" y="2180524"/>
            <a:ext cx="987273" cy="764918"/>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Solution-Based Cost from PTC</a:t>
            </a:r>
          </a:p>
        </p:txBody>
      </p:sp>
      <p:sp>
        <p:nvSpPr>
          <p:cNvPr id="5" name="TextBox 4">
            <a:extLst>
              <a:ext uri="{FF2B5EF4-FFF2-40B4-BE49-F238E27FC236}">
                <a16:creationId xmlns:a16="http://schemas.microsoft.com/office/drawing/2014/main" id="{C7759A48-18B1-D773-860A-E058F5E8E02D}"/>
              </a:ext>
            </a:extLst>
          </p:cNvPr>
          <p:cNvSpPr txBox="1"/>
          <p:nvPr/>
        </p:nvSpPr>
        <p:spPr>
          <a:xfrm>
            <a:off x="9816727" y="1818051"/>
            <a:ext cx="774869" cy="369332"/>
          </a:xfrm>
          <a:prstGeom prst="rect">
            <a:avLst/>
          </a:prstGeom>
          <a:noFill/>
        </p:spPr>
        <p:txBody>
          <a:bodyPr wrap="square" rtlCol="0">
            <a:spAutoFit/>
          </a:bodyPr>
          <a:lstStyle/>
          <a:p>
            <a:r>
              <a:rPr lang="en-US" dirty="0"/>
              <a:t>3</a:t>
            </a:r>
          </a:p>
        </p:txBody>
      </p:sp>
      <p:sp>
        <p:nvSpPr>
          <p:cNvPr id="6" name="Arc 5">
            <a:extLst>
              <a:ext uri="{FF2B5EF4-FFF2-40B4-BE49-F238E27FC236}">
                <a16:creationId xmlns:a16="http://schemas.microsoft.com/office/drawing/2014/main" id="{567744B4-BEEE-BA60-CB85-7E8B7FF7A435}"/>
              </a:ext>
            </a:extLst>
          </p:cNvPr>
          <p:cNvSpPr/>
          <p:nvPr/>
        </p:nvSpPr>
        <p:spPr>
          <a:xfrm>
            <a:off x="10116024" y="1970125"/>
            <a:ext cx="1047542" cy="369332"/>
          </a:xfrm>
          <a:prstGeom prst="arc">
            <a:avLst>
              <a:gd name="adj1" fmla="val 10834939"/>
              <a:gd name="adj2" fmla="val 0"/>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8654722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1000"/>
                                        <p:tgtEl>
                                          <p:spTgt spid="25603">
                                            <p:txEl>
                                              <p:pRg st="0" end="0"/>
                                            </p:txEl>
                                          </p:spTgt>
                                        </p:tgtEl>
                                      </p:cBhvr>
                                    </p:animEffect>
                                    <p:anim calcmode="lin" valueType="num">
                                      <p:cBhvr>
                                        <p:cTn id="8" dur="10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60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603">
                                            <p:txEl>
                                              <p:pRg st="1" end="1"/>
                                            </p:txEl>
                                          </p:spTgt>
                                        </p:tgtEl>
                                        <p:attrNameLst>
                                          <p:attrName>style.visibility</p:attrName>
                                        </p:attrNameLst>
                                      </p:cBhvr>
                                      <p:to>
                                        <p:strVal val="visible"/>
                                      </p:to>
                                    </p:set>
                                    <p:animEffect transition="in" filter="fade">
                                      <p:cBhvr>
                                        <p:cTn id="14" dur="1000"/>
                                        <p:tgtEl>
                                          <p:spTgt spid="25603">
                                            <p:txEl>
                                              <p:pRg st="1" end="1"/>
                                            </p:txEl>
                                          </p:spTgt>
                                        </p:tgtEl>
                                      </p:cBhvr>
                                    </p:animEffect>
                                    <p:anim calcmode="lin" valueType="num">
                                      <p:cBhvr>
                                        <p:cTn id="15" dur="10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560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603">
                                            <p:txEl>
                                              <p:pRg st="2" end="2"/>
                                            </p:txEl>
                                          </p:spTgt>
                                        </p:tgtEl>
                                        <p:attrNameLst>
                                          <p:attrName>style.visibility</p:attrName>
                                        </p:attrNameLst>
                                      </p:cBhvr>
                                      <p:to>
                                        <p:strVal val="visible"/>
                                      </p:to>
                                    </p:set>
                                    <p:animEffect transition="in" filter="fade">
                                      <p:cBhvr>
                                        <p:cTn id="21" dur="1000"/>
                                        <p:tgtEl>
                                          <p:spTgt spid="25603">
                                            <p:txEl>
                                              <p:pRg st="2" end="2"/>
                                            </p:txEl>
                                          </p:spTgt>
                                        </p:tgtEl>
                                      </p:cBhvr>
                                    </p:animEffect>
                                    <p:anim calcmode="lin" valueType="num">
                                      <p:cBhvr>
                                        <p:cTn id="22" dur="10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560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603">
                                            <p:txEl>
                                              <p:pRg st="3" end="3"/>
                                            </p:txEl>
                                          </p:spTgt>
                                        </p:tgtEl>
                                        <p:attrNameLst>
                                          <p:attrName>style.visibility</p:attrName>
                                        </p:attrNameLst>
                                      </p:cBhvr>
                                      <p:to>
                                        <p:strVal val="visible"/>
                                      </p:to>
                                    </p:set>
                                    <p:animEffect transition="in" filter="fade">
                                      <p:cBhvr>
                                        <p:cTn id="28" dur="1000"/>
                                        <p:tgtEl>
                                          <p:spTgt spid="25603">
                                            <p:txEl>
                                              <p:pRg st="3" end="3"/>
                                            </p:txEl>
                                          </p:spTgt>
                                        </p:tgtEl>
                                      </p:cBhvr>
                                    </p:animEffect>
                                    <p:anim calcmode="lin" valueType="num">
                                      <p:cBhvr>
                                        <p:cTn id="29" dur="10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560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5603">
                                            <p:txEl>
                                              <p:pRg st="4" end="4"/>
                                            </p:txEl>
                                          </p:spTgt>
                                        </p:tgtEl>
                                        <p:attrNameLst>
                                          <p:attrName>style.visibility</p:attrName>
                                        </p:attrNameLst>
                                      </p:cBhvr>
                                      <p:to>
                                        <p:strVal val="visible"/>
                                      </p:to>
                                    </p:set>
                                    <p:animEffect transition="in" filter="fade">
                                      <p:cBhvr>
                                        <p:cTn id="33" dur="1000"/>
                                        <p:tgtEl>
                                          <p:spTgt spid="25603">
                                            <p:txEl>
                                              <p:pRg st="4" end="4"/>
                                            </p:txEl>
                                          </p:spTgt>
                                        </p:tgtEl>
                                      </p:cBhvr>
                                    </p:animEffect>
                                    <p:anim calcmode="lin" valueType="num">
                                      <p:cBhvr>
                                        <p:cTn id="34" dur="10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2560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5603">
                                            <p:txEl>
                                              <p:pRg st="5" end="5"/>
                                            </p:txEl>
                                          </p:spTgt>
                                        </p:tgtEl>
                                        <p:attrNameLst>
                                          <p:attrName>style.visibility</p:attrName>
                                        </p:attrNameLst>
                                      </p:cBhvr>
                                      <p:to>
                                        <p:strVal val="visible"/>
                                      </p:to>
                                    </p:set>
                                    <p:animEffect transition="in" filter="fade">
                                      <p:cBhvr>
                                        <p:cTn id="40" dur="1000"/>
                                        <p:tgtEl>
                                          <p:spTgt spid="25603">
                                            <p:txEl>
                                              <p:pRg st="5" end="5"/>
                                            </p:txEl>
                                          </p:spTgt>
                                        </p:tgtEl>
                                      </p:cBhvr>
                                    </p:animEffect>
                                    <p:anim calcmode="lin" valueType="num">
                                      <p:cBhvr>
                                        <p:cTn id="41" dur="1000" fill="hold"/>
                                        <p:tgtEl>
                                          <p:spTgt spid="2560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2560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5603">
                                            <p:txEl>
                                              <p:pRg st="6" end="6"/>
                                            </p:txEl>
                                          </p:spTgt>
                                        </p:tgtEl>
                                        <p:attrNameLst>
                                          <p:attrName>style.visibility</p:attrName>
                                        </p:attrNameLst>
                                      </p:cBhvr>
                                      <p:to>
                                        <p:strVal val="visible"/>
                                      </p:to>
                                    </p:set>
                                    <p:animEffect transition="in" filter="fade">
                                      <p:cBhvr>
                                        <p:cTn id="47" dur="1000"/>
                                        <p:tgtEl>
                                          <p:spTgt spid="25603">
                                            <p:txEl>
                                              <p:pRg st="6" end="6"/>
                                            </p:txEl>
                                          </p:spTgt>
                                        </p:tgtEl>
                                      </p:cBhvr>
                                    </p:animEffect>
                                    <p:anim calcmode="lin" valueType="num">
                                      <p:cBhvr>
                                        <p:cTn id="48" dur="1000" fill="hold"/>
                                        <p:tgtEl>
                                          <p:spTgt spid="2560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2560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5603">
                                            <p:txEl>
                                              <p:pRg st="7" end="7"/>
                                            </p:txEl>
                                          </p:spTgt>
                                        </p:tgtEl>
                                        <p:attrNameLst>
                                          <p:attrName>style.visibility</p:attrName>
                                        </p:attrNameLst>
                                      </p:cBhvr>
                                      <p:to>
                                        <p:strVal val="visible"/>
                                      </p:to>
                                    </p:set>
                                    <p:animEffect transition="in" filter="fade">
                                      <p:cBhvr>
                                        <p:cTn id="54" dur="1000"/>
                                        <p:tgtEl>
                                          <p:spTgt spid="25603">
                                            <p:txEl>
                                              <p:pRg st="7" end="7"/>
                                            </p:txEl>
                                          </p:spTgt>
                                        </p:tgtEl>
                                      </p:cBhvr>
                                    </p:animEffect>
                                    <p:anim calcmode="lin" valueType="num">
                                      <p:cBhvr>
                                        <p:cTn id="55" dur="1000" fill="hold"/>
                                        <p:tgtEl>
                                          <p:spTgt spid="2560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2560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5603">
                                            <p:txEl>
                                              <p:pRg st="8" end="8"/>
                                            </p:txEl>
                                          </p:spTgt>
                                        </p:tgtEl>
                                        <p:attrNameLst>
                                          <p:attrName>style.visibility</p:attrName>
                                        </p:attrNameLst>
                                      </p:cBhvr>
                                      <p:to>
                                        <p:strVal val="visible"/>
                                      </p:to>
                                    </p:set>
                                    <p:animEffect transition="in" filter="fade">
                                      <p:cBhvr>
                                        <p:cTn id="61" dur="1000"/>
                                        <p:tgtEl>
                                          <p:spTgt spid="25603">
                                            <p:txEl>
                                              <p:pRg st="8" end="8"/>
                                            </p:txEl>
                                          </p:spTgt>
                                        </p:tgtEl>
                                      </p:cBhvr>
                                    </p:animEffect>
                                    <p:anim calcmode="lin" valueType="num">
                                      <p:cBhvr>
                                        <p:cTn id="62" dur="1000" fill="hold"/>
                                        <p:tgtEl>
                                          <p:spTgt spid="25603">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25603">
                                            <p:txEl>
                                              <p:pRg st="8" end="8"/>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1000"/>
                                        <p:tgtEl>
                                          <p:spTgt spid="3"/>
                                        </p:tgtEl>
                                      </p:cBhvr>
                                    </p:animEffect>
                                    <p:anim calcmode="lin" valueType="num">
                                      <p:cBhvr>
                                        <p:cTn id="67" dur="1000" fill="hold"/>
                                        <p:tgtEl>
                                          <p:spTgt spid="3"/>
                                        </p:tgtEl>
                                        <p:attrNameLst>
                                          <p:attrName>ppt_x</p:attrName>
                                        </p:attrNameLst>
                                      </p:cBhvr>
                                      <p:tavLst>
                                        <p:tav tm="0">
                                          <p:val>
                                            <p:strVal val="#ppt_x"/>
                                          </p:val>
                                        </p:tav>
                                        <p:tav tm="100000">
                                          <p:val>
                                            <p:strVal val="#ppt_x"/>
                                          </p:val>
                                        </p:tav>
                                      </p:tavLst>
                                    </p:anim>
                                    <p:anim calcmode="lin" valueType="num">
                                      <p:cBhvr>
                                        <p:cTn id="68" dur="1000" fill="hold"/>
                                        <p:tgtEl>
                                          <p:spTgt spid="3"/>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1000"/>
                                        <p:tgtEl>
                                          <p:spTgt spid="2"/>
                                        </p:tgtEl>
                                      </p:cBhvr>
                                    </p:animEffect>
                                    <p:anim calcmode="lin" valueType="num">
                                      <p:cBhvr>
                                        <p:cTn id="72" dur="1000" fill="hold"/>
                                        <p:tgtEl>
                                          <p:spTgt spid="2"/>
                                        </p:tgtEl>
                                        <p:attrNameLst>
                                          <p:attrName>ppt_x</p:attrName>
                                        </p:attrNameLst>
                                      </p:cBhvr>
                                      <p:tavLst>
                                        <p:tav tm="0">
                                          <p:val>
                                            <p:strVal val="#ppt_x"/>
                                          </p:val>
                                        </p:tav>
                                        <p:tav tm="100000">
                                          <p:val>
                                            <p:strVal val="#ppt_x"/>
                                          </p:val>
                                        </p:tav>
                                      </p:tavLst>
                                    </p:anim>
                                    <p:anim calcmode="lin" valueType="num">
                                      <p:cBhvr>
                                        <p:cTn id="73" dur="1000" fill="hold"/>
                                        <p:tgtEl>
                                          <p:spTgt spid="2"/>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fade">
                                      <p:cBhvr>
                                        <p:cTn id="76" dur="1000"/>
                                        <p:tgtEl>
                                          <p:spTgt spid="4"/>
                                        </p:tgtEl>
                                      </p:cBhvr>
                                    </p:animEffect>
                                    <p:anim calcmode="lin" valueType="num">
                                      <p:cBhvr>
                                        <p:cTn id="77" dur="1000" fill="hold"/>
                                        <p:tgtEl>
                                          <p:spTgt spid="4"/>
                                        </p:tgtEl>
                                        <p:attrNameLst>
                                          <p:attrName>ppt_x</p:attrName>
                                        </p:attrNameLst>
                                      </p:cBhvr>
                                      <p:tavLst>
                                        <p:tav tm="0">
                                          <p:val>
                                            <p:strVal val="#ppt_x"/>
                                          </p:val>
                                        </p:tav>
                                        <p:tav tm="100000">
                                          <p:val>
                                            <p:strVal val="#ppt_x"/>
                                          </p:val>
                                        </p:tav>
                                      </p:tavLst>
                                    </p:anim>
                                    <p:anim calcmode="lin" valueType="num">
                                      <p:cBhvr>
                                        <p:cTn id="78" dur="1000" fill="hold"/>
                                        <p:tgtEl>
                                          <p:spTgt spid="4"/>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1000"/>
                                        <p:tgtEl>
                                          <p:spTgt spid="5"/>
                                        </p:tgtEl>
                                      </p:cBhvr>
                                    </p:animEffect>
                                    <p:anim calcmode="lin" valueType="num">
                                      <p:cBhvr>
                                        <p:cTn id="82" dur="1000" fill="hold"/>
                                        <p:tgtEl>
                                          <p:spTgt spid="5"/>
                                        </p:tgtEl>
                                        <p:attrNameLst>
                                          <p:attrName>ppt_x</p:attrName>
                                        </p:attrNameLst>
                                      </p:cBhvr>
                                      <p:tavLst>
                                        <p:tav tm="0">
                                          <p:val>
                                            <p:strVal val="#ppt_x"/>
                                          </p:val>
                                        </p:tav>
                                        <p:tav tm="100000">
                                          <p:val>
                                            <p:strVal val="#ppt_x"/>
                                          </p:val>
                                        </p:tav>
                                      </p:tavLst>
                                    </p:anim>
                                    <p:anim calcmode="lin" valueType="num">
                                      <p:cBhvr>
                                        <p:cTn id="8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P spid="2" grpId="0" animBg="1"/>
      <p:bldP spid="3" grpId="0"/>
      <p:bldP spid="4" grpId="0" animBg="1"/>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C35CCF-7FD7-4B60-802A-D07BAC15E8E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C5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F24E285-64E5-4CC1-BD99-1A5E76D60826}"/>
              </a:ext>
            </a:extLst>
          </p:cNvPr>
          <p:cNvPicPr>
            <a:picLocks noChangeAspect="1"/>
          </p:cNvPicPr>
          <p:nvPr/>
        </p:nvPicPr>
        <p:blipFill rotWithShape="1">
          <a:blip r:embed="rId2">
            <a:extLst>
              <a:ext uri="{28A0092B-C50C-407E-A947-70E740481C1C}">
                <a14:useLocalDpi xmlns:a14="http://schemas.microsoft.com/office/drawing/2010/main" val="0"/>
              </a:ext>
            </a:extLst>
          </a:blip>
          <a:srcRect t="12820" r="1" b="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0B8C2E-BACE-404A-874A-4A9B40F2A44A}"/>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Exercise 5: Walk Through the Steps of PTW Analysis</a:t>
            </a:r>
          </a:p>
        </p:txBody>
      </p:sp>
      <p:sp>
        <p:nvSpPr>
          <p:cNvPr id="3" name="Content Placeholder 2">
            <a:extLst>
              <a:ext uri="{FF2B5EF4-FFF2-40B4-BE49-F238E27FC236}">
                <a16:creationId xmlns:a16="http://schemas.microsoft.com/office/drawing/2014/main" id="{5822A523-C652-4411-B471-47091F94C2F5}"/>
              </a:ext>
            </a:extLst>
          </p:cNvPr>
          <p:cNvSpPr>
            <a:spLocks noGrp="1"/>
          </p:cNvSpPr>
          <p:nvPr>
            <p:ph idx="1"/>
          </p:nvPr>
        </p:nvSpPr>
        <p:spPr>
          <a:xfrm>
            <a:off x="8029319" y="917725"/>
            <a:ext cx="3424739" cy="4852362"/>
          </a:xfrm>
        </p:spPr>
        <p:txBody>
          <a:bodyPr anchor="ctr">
            <a:normAutofit/>
          </a:bodyPr>
          <a:lstStyle/>
          <a:p>
            <a:r>
              <a:rPr lang="en-US" sz="2000" dirty="0">
                <a:solidFill>
                  <a:srgbClr val="FFFFFF"/>
                </a:solidFill>
              </a:rPr>
              <a:t>As an instructor-led exercise, walk through the steps of PTW analysis required for the case study</a:t>
            </a:r>
          </a:p>
          <a:p>
            <a:r>
              <a:rPr lang="en-US" sz="2000" dirty="0">
                <a:solidFill>
                  <a:srgbClr val="FFFFFF"/>
                </a:solidFill>
              </a:rPr>
              <a:t>Combine the information found with plug numbers, identify additional information requirements and possible sources, and your lessons learned</a:t>
            </a:r>
          </a:p>
          <a:p>
            <a:r>
              <a:rPr lang="en-US" sz="2000" b="1" dirty="0">
                <a:solidFill>
                  <a:srgbClr val="FFFFFF"/>
                </a:solidFill>
              </a:rPr>
              <a:t>Desired Outcome: </a:t>
            </a:r>
            <a:r>
              <a:rPr lang="en-US" sz="2000" dirty="0">
                <a:solidFill>
                  <a:srgbClr val="FFFFFF"/>
                </a:solidFill>
              </a:rPr>
              <a:t>Understand the level of work involved in the PTW process and PTW’s limitations and opportunities</a:t>
            </a:r>
          </a:p>
        </p:txBody>
      </p:sp>
    </p:spTree>
    <p:extLst>
      <p:ext uri="{BB962C8B-B14F-4D97-AF65-F5344CB8AC3E}">
        <p14:creationId xmlns:p14="http://schemas.microsoft.com/office/powerpoint/2010/main" val="35288531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CA16F-1B74-4D25-8644-6BBB066D18BC}"/>
              </a:ext>
            </a:extLst>
          </p:cNvPr>
          <p:cNvSpPr>
            <a:spLocks noGrp="1"/>
          </p:cNvSpPr>
          <p:nvPr>
            <p:ph type="title"/>
          </p:nvPr>
        </p:nvSpPr>
        <p:spPr>
          <a:xfrm>
            <a:off x="831850" y="2113472"/>
            <a:ext cx="10515600" cy="2449003"/>
          </a:xfrm>
        </p:spPr>
        <p:txBody>
          <a:bodyPr>
            <a:normAutofit/>
          </a:bodyPr>
          <a:lstStyle/>
          <a:p>
            <a:r>
              <a:rPr lang="en-US" sz="6700" b="1" dirty="0"/>
              <a:t>Module 9</a:t>
            </a:r>
            <a:br>
              <a:rPr lang="en-US" dirty="0"/>
            </a:br>
            <a:r>
              <a:rPr lang="en-US" sz="4800" dirty="0"/>
              <a:t>Mastering the Labor Rate Analysis</a:t>
            </a:r>
            <a:endParaRPr lang="en-US" dirty="0"/>
          </a:p>
        </p:txBody>
      </p:sp>
    </p:spTree>
    <p:extLst>
      <p:ext uri="{BB962C8B-B14F-4D97-AF65-F5344CB8AC3E}">
        <p14:creationId xmlns:p14="http://schemas.microsoft.com/office/powerpoint/2010/main" val="26412381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0D55ADFA-D983-4A48-9F85-3BDC4A04D512}"/>
              </a:ext>
            </a:extLst>
          </p:cNvPr>
          <p:cNvSpPr/>
          <p:nvPr/>
        </p:nvSpPr>
        <p:spPr>
          <a:xfrm>
            <a:off x="6337140" y="1655977"/>
            <a:ext cx="2444436" cy="5006567"/>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 name="Title 1"/>
          <p:cNvSpPr>
            <a:spLocks noGrp="1"/>
          </p:cNvSpPr>
          <p:nvPr>
            <p:ph type="title"/>
          </p:nvPr>
        </p:nvSpPr>
        <p:spPr>
          <a:xfrm>
            <a:off x="838199" y="365125"/>
            <a:ext cx="7248526" cy="1041643"/>
          </a:xfrm>
        </p:spPr>
        <p:txBody>
          <a:bodyPr>
            <a:normAutofit fontScale="90000"/>
          </a:bodyPr>
          <a:lstStyle/>
          <a:p>
            <a:r>
              <a:rPr lang="en-US" dirty="0"/>
              <a:t>The Process for Performing the Labor Rate Analysis</a:t>
            </a:r>
          </a:p>
        </p:txBody>
      </p:sp>
      <p:sp>
        <p:nvSpPr>
          <p:cNvPr id="3" name="Content Placeholder 2"/>
          <p:cNvSpPr>
            <a:spLocks noGrp="1"/>
          </p:cNvSpPr>
          <p:nvPr>
            <p:ph idx="1"/>
          </p:nvPr>
        </p:nvSpPr>
        <p:spPr>
          <a:xfrm>
            <a:off x="711452" y="1695425"/>
            <a:ext cx="5104228" cy="4515252"/>
          </a:xfrm>
        </p:spPr>
        <p:txBody>
          <a:bodyPr>
            <a:normAutofit lnSpcReduction="10000"/>
          </a:bodyPr>
          <a:lstStyle/>
          <a:p>
            <a:pPr>
              <a:spcBef>
                <a:spcPts val="600"/>
              </a:spcBef>
            </a:pPr>
            <a:r>
              <a:rPr lang="en-US" sz="2400" dirty="0"/>
              <a:t>Labor rates weigh heavily into your </a:t>
            </a:r>
            <a:r>
              <a:rPr lang="en-US" sz="2400" b="0" dirty="0"/>
              <a:t>bid-no-bid decision on a recompete or </a:t>
            </a:r>
            <a:r>
              <a:rPr lang="en-US" sz="2400" dirty="0"/>
              <a:t>new</a:t>
            </a:r>
            <a:r>
              <a:rPr lang="en-US" sz="2400" b="0" dirty="0"/>
              <a:t> contract</a:t>
            </a:r>
          </a:p>
          <a:p>
            <a:r>
              <a:rPr lang="en-US" sz="2400" dirty="0"/>
              <a:t>The goal is to present realistic and competitive rate ladder (wage rates for all positions) in your proposal, that highlight your overall bid strength, with highly valued technical solution at the best price to the government</a:t>
            </a:r>
          </a:p>
          <a:p>
            <a:r>
              <a:rPr lang="en-US" sz="2400" dirty="0"/>
              <a:t>Ensure the overall average labor rate meet the target in your Price to Compete</a:t>
            </a:r>
          </a:p>
          <a:p>
            <a:endParaRPr lang="en-US" sz="2400" dirty="0"/>
          </a:p>
        </p:txBody>
      </p:sp>
      <p:sp>
        <p:nvSpPr>
          <p:cNvPr id="4" name="Rectangle 3">
            <a:extLst>
              <a:ext uri="{FF2B5EF4-FFF2-40B4-BE49-F238E27FC236}">
                <a16:creationId xmlns:a16="http://schemas.microsoft.com/office/drawing/2014/main" id="{E7C60EBF-C06D-4CE8-9997-3C8A38C43F81}"/>
              </a:ext>
            </a:extLst>
          </p:cNvPr>
          <p:cNvSpPr/>
          <p:nvPr/>
        </p:nvSpPr>
        <p:spPr>
          <a:xfrm>
            <a:off x="5884467" y="1780268"/>
            <a:ext cx="3349782" cy="4592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1. Get Labor Category Descriptions</a:t>
            </a:r>
          </a:p>
        </p:txBody>
      </p:sp>
      <p:sp>
        <p:nvSpPr>
          <p:cNvPr id="6" name="Rectangle 5">
            <a:extLst>
              <a:ext uri="{FF2B5EF4-FFF2-40B4-BE49-F238E27FC236}">
                <a16:creationId xmlns:a16="http://schemas.microsoft.com/office/drawing/2014/main" id="{2AB984CE-6509-499C-9420-169036DA8FAB}"/>
              </a:ext>
            </a:extLst>
          </p:cNvPr>
          <p:cNvSpPr/>
          <p:nvPr/>
        </p:nvSpPr>
        <p:spPr>
          <a:xfrm>
            <a:off x="5884467" y="2314218"/>
            <a:ext cx="3349782" cy="45922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2. Match Labor Categories</a:t>
            </a:r>
          </a:p>
        </p:txBody>
      </p:sp>
      <p:sp>
        <p:nvSpPr>
          <p:cNvPr id="7" name="Rectangle 6">
            <a:extLst>
              <a:ext uri="{FF2B5EF4-FFF2-40B4-BE49-F238E27FC236}">
                <a16:creationId xmlns:a16="http://schemas.microsoft.com/office/drawing/2014/main" id="{4F0117CA-30EC-4CC1-98D9-E7CEF788DE63}"/>
              </a:ext>
            </a:extLst>
          </p:cNvPr>
          <p:cNvSpPr/>
          <p:nvPr/>
        </p:nvSpPr>
        <p:spPr>
          <a:xfrm>
            <a:off x="5884467" y="2848168"/>
            <a:ext cx="3349782" cy="45922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3. Pull Salary Survey Data</a:t>
            </a:r>
          </a:p>
        </p:txBody>
      </p:sp>
      <p:sp>
        <p:nvSpPr>
          <p:cNvPr id="8" name="Rectangle 7">
            <a:extLst>
              <a:ext uri="{FF2B5EF4-FFF2-40B4-BE49-F238E27FC236}">
                <a16:creationId xmlns:a16="http://schemas.microsoft.com/office/drawing/2014/main" id="{F6E5EC0D-721F-497E-8C01-2B6A507648C6}"/>
              </a:ext>
            </a:extLst>
          </p:cNvPr>
          <p:cNvSpPr/>
          <p:nvPr/>
        </p:nvSpPr>
        <p:spPr>
          <a:xfrm>
            <a:off x="5884467" y="3388908"/>
            <a:ext cx="3349782" cy="45922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4. Select Labor Percentiles</a:t>
            </a:r>
          </a:p>
        </p:txBody>
      </p:sp>
      <p:sp>
        <p:nvSpPr>
          <p:cNvPr id="9" name="Rectangle 8">
            <a:extLst>
              <a:ext uri="{FF2B5EF4-FFF2-40B4-BE49-F238E27FC236}">
                <a16:creationId xmlns:a16="http://schemas.microsoft.com/office/drawing/2014/main" id="{9818C751-386B-4635-8F79-75F85828D1BD}"/>
              </a:ext>
            </a:extLst>
          </p:cNvPr>
          <p:cNvSpPr/>
          <p:nvPr/>
        </p:nvSpPr>
        <p:spPr>
          <a:xfrm>
            <a:off x="5886451" y="4475426"/>
            <a:ext cx="3349782" cy="45922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6. Perform Competitors’ Wrap Rate Analysis</a:t>
            </a:r>
          </a:p>
        </p:txBody>
      </p:sp>
      <p:sp>
        <p:nvSpPr>
          <p:cNvPr id="10" name="Rectangle 9">
            <a:extLst>
              <a:ext uri="{FF2B5EF4-FFF2-40B4-BE49-F238E27FC236}">
                <a16:creationId xmlns:a16="http://schemas.microsoft.com/office/drawing/2014/main" id="{3A6DFFDD-1F56-4E27-855C-205598FE9ED9}"/>
              </a:ext>
            </a:extLst>
          </p:cNvPr>
          <p:cNvSpPr/>
          <p:nvPr/>
        </p:nvSpPr>
        <p:spPr>
          <a:xfrm>
            <a:off x="5884467" y="5017804"/>
            <a:ext cx="3349782" cy="45922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7. Develop Burdened Rates</a:t>
            </a:r>
          </a:p>
        </p:txBody>
      </p:sp>
      <p:sp>
        <p:nvSpPr>
          <p:cNvPr id="11" name="Rectangle 10">
            <a:extLst>
              <a:ext uri="{FF2B5EF4-FFF2-40B4-BE49-F238E27FC236}">
                <a16:creationId xmlns:a16="http://schemas.microsoft.com/office/drawing/2014/main" id="{5237AB65-2128-4B08-920E-1D8EE2809ACC}"/>
              </a:ext>
            </a:extLst>
          </p:cNvPr>
          <p:cNvSpPr/>
          <p:nvPr/>
        </p:nvSpPr>
        <p:spPr>
          <a:xfrm>
            <a:off x="5884467" y="3929648"/>
            <a:ext cx="3349782" cy="45922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5. ID Gamed Rates (Throw Away and Protected (Key) </a:t>
            </a:r>
            <a:r>
              <a:rPr lang="en-US" sz="1600" dirty="0" err="1"/>
              <a:t>LCats</a:t>
            </a:r>
            <a:r>
              <a:rPr lang="en-US" sz="1600" dirty="0"/>
              <a:t>)</a:t>
            </a:r>
          </a:p>
        </p:txBody>
      </p:sp>
      <p:sp>
        <p:nvSpPr>
          <p:cNvPr id="12" name="Rectangle 11">
            <a:extLst>
              <a:ext uri="{FF2B5EF4-FFF2-40B4-BE49-F238E27FC236}">
                <a16:creationId xmlns:a16="http://schemas.microsoft.com/office/drawing/2014/main" id="{CAAF5EF7-5943-4E08-A43A-D8276DE31A7C}"/>
              </a:ext>
            </a:extLst>
          </p:cNvPr>
          <p:cNvSpPr/>
          <p:nvPr/>
        </p:nvSpPr>
        <p:spPr>
          <a:xfrm>
            <a:off x="5884467" y="5551868"/>
            <a:ext cx="3349782" cy="45922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8. Verify If Weighted Average Rates Meet Target from PTC</a:t>
            </a:r>
          </a:p>
        </p:txBody>
      </p:sp>
      <p:sp>
        <p:nvSpPr>
          <p:cNvPr id="13" name="Rectangle 12">
            <a:extLst>
              <a:ext uri="{FF2B5EF4-FFF2-40B4-BE49-F238E27FC236}">
                <a16:creationId xmlns:a16="http://schemas.microsoft.com/office/drawing/2014/main" id="{6EEDB9D9-539E-4CDE-9A12-B90467E24B41}"/>
              </a:ext>
            </a:extLst>
          </p:cNvPr>
          <p:cNvSpPr/>
          <p:nvPr/>
        </p:nvSpPr>
        <p:spPr>
          <a:xfrm>
            <a:off x="5884467" y="6110296"/>
            <a:ext cx="3349782" cy="45922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9. Make Adjustments to Meet Target</a:t>
            </a:r>
          </a:p>
        </p:txBody>
      </p:sp>
      <p:sp>
        <p:nvSpPr>
          <p:cNvPr id="17" name="Text Box 7">
            <a:extLst>
              <a:ext uri="{FF2B5EF4-FFF2-40B4-BE49-F238E27FC236}">
                <a16:creationId xmlns:a16="http://schemas.microsoft.com/office/drawing/2014/main" id="{AE3DD57F-4EF2-620A-2D13-852998CBE12D}"/>
              </a:ext>
            </a:extLst>
          </p:cNvPr>
          <p:cNvSpPr txBox="1">
            <a:spLocks noChangeArrowheads="1"/>
          </p:cNvSpPr>
          <p:nvPr/>
        </p:nvSpPr>
        <p:spPr bwMode="auto">
          <a:xfrm>
            <a:off x="10729131" y="2180524"/>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18" name="TextBox 17">
            <a:extLst>
              <a:ext uri="{FF2B5EF4-FFF2-40B4-BE49-F238E27FC236}">
                <a16:creationId xmlns:a16="http://schemas.microsoft.com/office/drawing/2014/main" id="{1F910131-D35E-AC42-64E9-7BE84C5D109B}"/>
              </a:ext>
            </a:extLst>
          </p:cNvPr>
          <p:cNvSpPr txBox="1"/>
          <p:nvPr/>
        </p:nvSpPr>
        <p:spPr>
          <a:xfrm>
            <a:off x="11113561" y="1825625"/>
            <a:ext cx="774869" cy="369332"/>
          </a:xfrm>
          <a:prstGeom prst="rect">
            <a:avLst/>
          </a:prstGeom>
          <a:noFill/>
        </p:spPr>
        <p:txBody>
          <a:bodyPr wrap="square" rtlCol="0">
            <a:spAutoFit/>
          </a:bodyPr>
          <a:lstStyle/>
          <a:p>
            <a:r>
              <a:rPr lang="en-US" dirty="0"/>
              <a:t>4</a:t>
            </a:r>
          </a:p>
        </p:txBody>
      </p:sp>
      <p:sp>
        <p:nvSpPr>
          <p:cNvPr id="19" name="Text Box 5">
            <a:extLst>
              <a:ext uri="{FF2B5EF4-FFF2-40B4-BE49-F238E27FC236}">
                <a16:creationId xmlns:a16="http://schemas.microsoft.com/office/drawing/2014/main" id="{14A9448D-FCE0-E402-C4BA-FCEC82181337}"/>
              </a:ext>
            </a:extLst>
          </p:cNvPr>
          <p:cNvSpPr txBox="1">
            <a:spLocks noChangeArrowheads="1"/>
          </p:cNvSpPr>
          <p:nvPr/>
        </p:nvSpPr>
        <p:spPr bwMode="auto">
          <a:xfrm>
            <a:off x="9664459" y="2180524"/>
            <a:ext cx="987273" cy="764918"/>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Solution-Based Cost from PTC</a:t>
            </a:r>
          </a:p>
        </p:txBody>
      </p:sp>
      <p:sp>
        <p:nvSpPr>
          <p:cNvPr id="20" name="TextBox 19">
            <a:extLst>
              <a:ext uri="{FF2B5EF4-FFF2-40B4-BE49-F238E27FC236}">
                <a16:creationId xmlns:a16="http://schemas.microsoft.com/office/drawing/2014/main" id="{8142ABA0-140B-B927-F31B-26EA49BD2579}"/>
              </a:ext>
            </a:extLst>
          </p:cNvPr>
          <p:cNvSpPr txBox="1"/>
          <p:nvPr/>
        </p:nvSpPr>
        <p:spPr>
          <a:xfrm>
            <a:off x="9816727" y="1818051"/>
            <a:ext cx="774869" cy="369332"/>
          </a:xfrm>
          <a:prstGeom prst="rect">
            <a:avLst/>
          </a:prstGeom>
          <a:noFill/>
        </p:spPr>
        <p:txBody>
          <a:bodyPr wrap="square" rtlCol="0">
            <a:spAutoFit/>
          </a:bodyPr>
          <a:lstStyle/>
          <a:p>
            <a:r>
              <a:rPr lang="en-US" dirty="0"/>
              <a:t>3</a:t>
            </a:r>
          </a:p>
        </p:txBody>
      </p:sp>
      <p:sp>
        <p:nvSpPr>
          <p:cNvPr id="21" name="Arc 20">
            <a:extLst>
              <a:ext uri="{FF2B5EF4-FFF2-40B4-BE49-F238E27FC236}">
                <a16:creationId xmlns:a16="http://schemas.microsoft.com/office/drawing/2014/main" id="{3F1A7462-38C0-C0C3-1EB6-3AF7AD7A6C25}"/>
              </a:ext>
            </a:extLst>
          </p:cNvPr>
          <p:cNvSpPr/>
          <p:nvPr/>
        </p:nvSpPr>
        <p:spPr>
          <a:xfrm>
            <a:off x="10116024" y="1970125"/>
            <a:ext cx="1047542" cy="369332"/>
          </a:xfrm>
          <a:prstGeom prst="arc">
            <a:avLst>
              <a:gd name="adj1" fmla="val 10834939"/>
              <a:gd name="adj2" fmla="val 0"/>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5341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animBg="1"/>
      <p:bldP spid="18" grpId="0"/>
      <p:bldP spid="19" grpId="0" animBg="1"/>
      <p:bldP spid="2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108C7-F879-EB8D-553B-C933A45AC03B}"/>
              </a:ext>
            </a:extLst>
          </p:cNvPr>
          <p:cNvSpPr>
            <a:spLocks noGrp="1"/>
          </p:cNvSpPr>
          <p:nvPr>
            <p:ph type="title"/>
          </p:nvPr>
        </p:nvSpPr>
        <p:spPr>
          <a:xfrm>
            <a:off x="838199" y="365125"/>
            <a:ext cx="6788086" cy="1041643"/>
          </a:xfrm>
        </p:spPr>
        <p:txBody>
          <a:bodyPr>
            <a:normAutofit fontScale="90000"/>
          </a:bodyPr>
          <a:lstStyle/>
          <a:p>
            <a:r>
              <a:rPr lang="en-US" dirty="0"/>
              <a:t>1. Get Labor Category Descriptions</a:t>
            </a:r>
          </a:p>
        </p:txBody>
      </p:sp>
      <p:sp>
        <p:nvSpPr>
          <p:cNvPr id="3" name="Content Placeholder 2">
            <a:extLst>
              <a:ext uri="{FF2B5EF4-FFF2-40B4-BE49-F238E27FC236}">
                <a16:creationId xmlns:a16="http://schemas.microsoft.com/office/drawing/2014/main" id="{6EFA44BE-40F9-6DEA-2FF5-295CE4229DDD}"/>
              </a:ext>
            </a:extLst>
          </p:cNvPr>
          <p:cNvSpPr>
            <a:spLocks noGrp="1"/>
          </p:cNvSpPr>
          <p:nvPr>
            <p:ph idx="1"/>
          </p:nvPr>
        </p:nvSpPr>
        <p:spPr>
          <a:xfrm>
            <a:off x="838199" y="1825625"/>
            <a:ext cx="8838539" cy="4351338"/>
          </a:xfrm>
        </p:spPr>
        <p:txBody>
          <a:bodyPr>
            <a:normAutofit/>
          </a:bodyPr>
          <a:lstStyle/>
          <a:p>
            <a:r>
              <a:rPr lang="en-US" sz="2400" dirty="0"/>
              <a:t>Review the labor categories description provided with the RFP</a:t>
            </a:r>
          </a:p>
          <a:p>
            <a:r>
              <a:rPr lang="en-US" sz="2200" dirty="0"/>
              <a:t>If there is none or they are sparse, look into an old RFP or relevant RFP, and work with the technical SMEs to develop them</a:t>
            </a:r>
          </a:p>
          <a:p>
            <a:r>
              <a:rPr lang="en-US" sz="2200" dirty="0"/>
              <a:t>Usually, when the RFP doesn’t provide good labor category descriptions and you are not the incumbent, the RFP could be rigged towards the incumbent</a:t>
            </a:r>
          </a:p>
          <a:p>
            <a:pPr lvl="1"/>
            <a:r>
              <a:rPr lang="en-US" sz="1800" dirty="0"/>
              <a:t>Ask the question stating that the incumbent has an advantage because they are the only one who knows what the work entails</a:t>
            </a:r>
          </a:p>
          <a:p>
            <a:pPr lvl="1"/>
            <a:r>
              <a:rPr lang="en-US" sz="1800" dirty="0"/>
              <a:t>Also ask the government to provide years of experience and education for each position as a minimum</a:t>
            </a:r>
          </a:p>
          <a:p>
            <a:r>
              <a:rPr lang="en-US" sz="2200" b="0" dirty="0"/>
              <a:t>Always file a FOIA request for competitors’ proposals or at least contracts with labor </a:t>
            </a:r>
            <a:r>
              <a:rPr lang="en-US" sz="2200" dirty="0"/>
              <a:t>category descriptions (FOIA one</a:t>
            </a:r>
            <a:r>
              <a:rPr lang="en-US" sz="2200" b="0" dirty="0"/>
              <a:t> year in advance – start capture early)</a:t>
            </a:r>
            <a:endParaRPr lang="en-US" b="0" dirty="0"/>
          </a:p>
          <a:p>
            <a:endParaRPr lang="en-US" dirty="0"/>
          </a:p>
        </p:txBody>
      </p:sp>
      <p:grpSp>
        <p:nvGrpSpPr>
          <p:cNvPr id="14" name="Group 13">
            <a:extLst>
              <a:ext uri="{FF2B5EF4-FFF2-40B4-BE49-F238E27FC236}">
                <a16:creationId xmlns:a16="http://schemas.microsoft.com/office/drawing/2014/main" id="{89B6DD02-AC23-152C-3AF0-50D37C0BBAAA}"/>
              </a:ext>
            </a:extLst>
          </p:cNvPr>
          <p:cNvGrpSpPr/>
          <p:nvPr/>
        </p:nvGrpSpPr>
        <p:grpSpPr>
          <a:xfrm>
            <a:off x="9748509" y="3138638"/>
            <a:ext cx="1961243" cy="2929529"/>
            <a:chOff x="8769069" y="1542855"/>
            <a:chExt cx="3351766" cy="5006567"/>
          </a:xfrm>
        </p:grpSpPr>
        <p:sp>
          <p:nvSpPr>
            <p:cNvPr id="4" name="Oval 3">
              <a:extLst>
                <a:ext uri="{FF2B5EF4-FFF2-40B4-BE49-F238E27FC236}">
                  <a16:creationId xmlns:a16="http://schemas.microsoft.com/office/drawing/2014/main" id="{CD504171-86AC-B286-CFD7-C3808E5981D7}"/>
                </a:ext>
              </a:extLst>
            </p:cNvPr>
            <p:cNvSpPr/>
            <p:nvPr/>
          </p:nvSpPr>
          <p:spPr>
            <a:xfrm>
              <a:off x="9221742" y="1542855"/>
              <a:ext cx="2444436" cy="5006567"/>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5" name="Rectangle 4">
              <a:extLst>
                <a:ext uri="{FF2B5EF4-FFF2-40B4-BE49-F238E27FC236}">
                  <a16:creationId xmlns:a16="http://schemas.microsoft.com/office/drawing/2014/main" id="{F02E0ABA-AC0A-DD81-9139-4C1DD5AE3E3B}"/>
                </a:ext>
              </a:extLst>
            </p:cNvPr>
            <p:cNvSpPr/>
            <p:nvPr/>
          </p:nvSpPr>
          <p:spPr>
            <a:xfrm>
              <a:off x="8769069" y="1667146"/>
              <a:ext cx="3349782" cy="4592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1. Get Labor Category Descriptions</a:t>
              </a:r>
            </a:p>
          </p:txBody>
        </p:sp>
        <p:sp>
          <p:nvSpPr>
            <p:cNvPr id="6" name="Rectangle 5">
              <a:extLst>
                <a:ext uri="{FF2B5EF4-FFF2-40B4-BE49-F238E27FC236}">
                  <a16:creationId xmlns:a16="http://schemas.microsoft.com/office/drawing/2014/main" id="{F6F990CB-A2F7-8B0B-3800-833509C076EF}"/>
                </a:ext>
              </a:extLst>
            </p:cNvPr>
            <p:cNvSpPr/>
            <p:nvPr/>
          </p:nvSpPr>
          <p:spPr>
            <a:xfrm>
              <a:off x="8769069" y="2201096"/>
              <a:ext cx="3349782" cy="45922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2. Match Labor Categories</a:t>
              </a:r>
            </a:p>
          </p:txBody>
        </p:sp>
        <p:sp>
          <p:nvSpPr>
            <p:cNvPr id="7" name="Rectangle 6">
              <a:extLst>
                <a:ext uri="{FF2B5EF4-FFF2-40B4-BE49-F238E27FC236}">
                  <a16:creationId xmlns:a16="http://schemas.microsoft.com/office/drawing/2014/main" id="{8CEE50C9-D267-57C4-5714-470ED9924482}"/>
                </a:ext>
              </a:extLst>
            </p:cNvPr>
            <p:cNvSpPr/>
            <p:nvPr/>
          </p:nvSpPr>
          <p:spPr>
            <a:xfrm>
              <a:off x="8769069" y="2735046"/>
              <a:ext cx="3349782" cy="45922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3. Pull Salary Survey Data</a:t>
              </a:r>
            </a:p>
          </p:txBody>
        </p:sp>
        <p:sp>
          <p:nvSpPr>
            <p:cNvPr id="8" name="Rectangle 7">
              <a:extLst>
                <a:ext uri="{FF2B5EF4-FFF2-40B4-BE49-F238E27FC236}">
                  <a16:creationId xmlns:a16="http://schemas.microsoft.com/office/drawing/2014/main" id="{56E4F179-9B5A-23E3-62D4-0C0A002B4EAD}"/>
                </a:ext>
              </a:extLst>
            </p:cNvPr>
            <p:cNvSpPr/>
            <p:nvPr/>
          </p:nvSpPr>
          <p:spPr>
            <a:xfrm>
              <a:off x="8769069" y="3275786"/>
              <a:ext cx="3349782" cy="45922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4. Select Labor Percentiles</a:t>
              </a:r>
            </a:p>
          </p:txBody>
        </p:sp>
        <p:sp>
          <p:nvSpPr>
            <p:cNvPr id="9" name="Rectangle 8">
              <a:extLst>
                <a:ext uri="{FF2B5EF4-FFF2-40B4-BE49-F238E27FC236}">
                  <a16:creationId xmlns:a16="http://schemas.microsoft.com/office/drawing/2014/main" id="{B150306E-8310-ED0B-CAB6-2D2898E3B966}"/>
                </a:ext>
              </a:extLst>
            </p:cNvPr>
            <p:cNvSpPr/>
            <p:nvPr/>
          </p:nvSpPr>
          <p:spPr>
            <a:xfrm>
              <a:off x="8771053" y="4362304"/>
              <a:ext cx="3349782" cy="45922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6. Perform Competitors’ Wrap Rate Analysis</a:t>
              </a:r>
            </a:p>
          </p:txBody>
        </p:sp>
        <p:sp>
          <p:nvSpPr>
            <p:cNvPr id="10" name="Rectangle 9">
              <a:extLst>
                <a:ext uri="{FF2B5EF4-FFF2-40B4-BE49-F238E27FC236}">
                  <a16:creationId xmlns:a16="http://schemas.microsoft.com/office/drawing/2014/main" id="{5BC520DC-B7D8-ACFD-93E4-635772844BD9}"/>
                </a:ext>
              </a:extLst>
            </p:cNvPr>
            <p:cNvSpPr/>
            <p:nvPr/>
          </p:nvSpPr>
          <p:spPr>
            <a:xfrm>
              <a:off x="8769069" y="4904682"/>
              <a:ext cx="3349782" cy="45922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7. Develop Burdened Rates</a:t>
              </a:r>
            </a:p>
          </p:txBody>
        </p:sp>
        <p:sp>
          <p:nvSpPr>
            <p:cNvPr id="11" name="Rectangle 10">
              <a:extLst>
                <a:ext uri="{FF2B5EF4-FFF2-40B4-BE49-F238E27FC236}">
                  <a16:creationId xmlns:a16="http://schemas.microsoft.com/office/drawing/2014/main" id="{561E6A24-DAB6-EA41-D46D-CE200042EA5B}"/>
                </a:ext>
              </a:extLst>
            </p:cNvPr>
            <p:cNvSpPr/>
            <p:nvPr/>
          </p:nvSpPr>
          <p:spPr>
            <a:xfrm>
              <a:off x="8769069" y="3816526"/>
              <a:ext cx="3349782" cy="45922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5. ID Gamed Rates (Throw Away and Protected (Key) </a:t>
              </a:r>
              <a:r>
                <a:rPr lang="en-US" sz="900" dirty="0" err="1"/>
                <a:t>LCats</a:t>
              </a:r>
              <a:r>
                <a:rPr lang="en-US" sz="900" dirty="0"/>
                <a:t>)</a:t>
              </a:r>
            </a:p>
          </p:txBody>
        </p:sp>
        <p:sp>
          <p:nvSpPr>
            <p:cNvPr id="12" name="Rectangle 11">
              <a:extLst>
                <a:ext uri="{FF2B5EF4-FFF2-40B4-BE49-F238E27FC236}">
                  <a16:creationId xmlns:a16="http://schemas.microsoft.com/office/drawing/2014/main" id="{1E01F56A-0F74-1487-715A-F67C4B649C4C}"/>
                </a:ext>
              </a:extLst>
            </p:cNvPr>
            <p:cNvSpPr/>
            <p:nvPr/>
          </p:nvSpPr>
          <p:spPr>
            <a:xfrm>
              <a:off x="8769069" y="5438746"/>
              <a:ext cx="3349782" cy="45922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8. Verify If Weighted Average Rates Meet Target from PTC</a:t>
              </a:r>
            </a:p>
          </p:txBody>
        </p:sp>
        <p:sp>
          <p:nvSpPr>
            <p:cNvPr id="13" name="Rectangle 12">
              <a:extLst>
                <a:ext uri="{FF2B5EF4-FFF2-40B4-BE49-F238E27FC236}">
                  <a16:creationId xmlns:a16="http://schemas.microsoft.com/office/drawing/2014/main" id="{C66AB861-B724-84FB-27C9-3D10225C3635}"/>
                </a:ext>
              </a:extLst>
            </p:cNvPr>
            <p:cNvSpPr/>
            <p:nvPr/>
          </p:nvSpPr>
          <p:spPr>
            <a:xfrm>
              <a:off x="8769069" y="5997174"/>
              <a:ext cx="3349782" cy="45922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9. Make Adjustments to Meet Target</a:t>
              </a:r>
            </a:p>
          </p:txBody>
        </p:sp>
      </p:grpSp>
      <p:sp>
        <p:nvSpPr>
          <p:cNvPr id="15" name="Text Box 7">
            <a:extLst>
              <a:ext uri="{FF2B5EF4-FFF2-40B4-BE49-F238E27FC236}">
                <a16:creationId xmlns:a16="http://schemas.microsoft.com/office/drawing/2014/main" id="{AF31A868-69CD-0BAC-452A-9B55E14F0CDF}"/>
              </a:ext>
            </a:extLst>
          </p:cNvPr>
          <p:cNvSpPr txBox="1">
            <a:spLocks noChangeArrowheads="1"/>
          </p:cNvSpPr>
          <p:nvPr/>
        </p:nvSpPr>
        <p:spPr bwMode="auto">
          <a:xfrm>
            <a:off x="10729131" y="2180524"/>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16" name="TextBox 15">
            <a:extLst>
              <a:ext uri="{FF2B5EF4-FFF2-40B4-BE49-F238E27FC236}">
                <a16:creationId xmlns:a16="http://schemas.microsoft.com/office/drawing/2014/main" id="{EF8B7F6C-B431-1911-CAFD-2DF65E68705D}"/>
              </a:ext>
            </a:extLst>
          </p:cNvPr>
          <p:cNvSpPr txBox="1"/>
          <p:nvPr/>
        </p:nvSpPr>
        <p:spPr>
          <a:xfrm>
            <a:off x="11113561" y="1825625"/>
            <a:ext cx="774869" cy="369332"/>
          </a:xfrm>
          <a:prstGeom prst="rect">
            <a:avLst/>
          </a:prstGeom>
          <a:noFill/>
        </p:spPr>
        <p:txBody>
          <a:bodyPr wrap="square" rtlCol="0">
            <a:spAutoFit/>
          </a:bodyPr>
          <a:lstStyle/>
          <a:p>
            <a:r>
              <a:rPr lang="en-US" dirty="0"/>
              <a:t>4</a:t>
            </a:r>
          </a:p>
        </p:txBody>
      </p:sp>
      <p:sp>
        <p:nvSpPr>
          <p:cNvPr id="17" name="Text Box 5">
            <a:extLst>
              <a:ext uri="{FF2B5EF4-FFF2-40B4-BE49-F238E27FC236}">
                <a16:creationId xmlns:a16="http://schemas.microsoft.com/office/drawing/2014/main" id="{C4A98DC3-CCC0-DB43-8AE4-511579DFC5DF}"/>
              </a:ext>
            </a:extLst>
          </p:cNvPr>
          <p:cNvSpPr txBox="1">
            <a:spLocks noChangeArrowheads="1"/>
          </p:cNvSpPr>
          <p:nvPr/>
        </p:nvSpPr>
        <p:spPr bwMode="auto">
          <a:xfrm>
            <a:off x="9664459" y="2180524"/>
            <a:ext cx="987273" cy="764918"/>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Solution-Based Cost from PTC</a:t>
            </a:r>
          </a:p>
        </p:txBody>
      </p:sp>
      <p:sp>
        <p:nvSpPr>
          <p:cNvPr id="18" name="TextBox 17">
            <a:extLst>
              <a:ext uri="{FF2B5EF4-FFF2-40B4-BE49-F238E27FC236}">
                <a16:creationId xmlns:a16="http://schemas.microsoft.com/office/drawing/2014/main" id="{17DDCC49-8B35-28FE-379C-6819796A427B}"/>
              </a:ext>
            </a:extLst>
          </p:cNvPr>
          <p:cNvSpPr txBox="1"/>
          <p:nvPr/>
        </p:nvSpPr>
        <p:spPr>
          <a:xfrm>
            <a:off x="9816727" y="1818051"/>
            <a:ext cx="774869" cy="369332"/>
          </a:xfrm>
          <a:prstGeom prst="rect">
            <a:avLst/>
          </a:prstGeom>
          <a:noFill/>
        </p:spPr>
        <p:txBody>
          <a:bodyPr wrap="square" rtlCol="0">
            <a:spAutoFit/>
          </a:bodyPr>
          <a:lstStyle/>
          <a:p>
            <a:r>
              <a:rPr lang="en-US" dirty="0"/>
              <a:t>3</a:t>
            </a:r>
          </a:p>
        </p:txBody>
      </p:sp>
      <p:sp>
        <p:nvSpPr>
          <p:cNvPr id="19" name="Arc 18">
            <a:extLst>
              <a:ext uri="{FF2B5EF4-FFF2-40B4-BE49-F238E27FC236}">
                <a16:creationId xmlns:a16="http://schemas.microsoft.com/office/drawing/2014/main" id="{CF64A776-3043-4FEE-4409-4F2A2ECEC348}"/>
              </a:ext>
            </a:extLst>
          </p:cNvPr>
          <p:cNvSpPr/>
          <p:nvPr/>
        </p:nvSpPr>
        <p:spPr>
          <a:xfrm>
            <a:off x="10116024" y="1970125"/>
            <a:ext cx="1047542" cy="369332"/>
          </a:xfrm>
          <a:prstGeom prst="arc">
            <a:avLst>
              <a:gd name="adj1" fmla="val 10834939"/>
              <a:gd name="adj2" fmla="val 0"/>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4249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C09FA-6048-043A-13B3-A39F116D4ADD}"/>
              </a:ext>
            </a:extLst>
          </p:cNvPr>
          <p:cNvSpPr>
            <a:spLocks noGrp="1"/>
          </p:cNvSpPr>
          <p:nvPr>
            <p:ph type="title"/>
          </p:nvPr>
        </p:nvSpPr>
        <p:spPr>
          <a:xfrm>
            <a:off x="838199" y="365125"/>
            <a:ext cx="6995475" cy="1041643"/>
          </a:xfrm>
        </p:spPr>
        <p:txBody>
          <a:bodyPr>
            <a:normAutofit/>
          </a:bodyPr>
          <a:lstStyle/>
          <a:p>
            <a:r>
              <a:rPr lang="en-US" dirty="0"/>
              <a:t>2. Match Labor Categories</a:t>
            </a:r>
          </a:p>
        </p:txBody>
      </p:sp>
      <p:sp>
        <p:nvSpPr>
          <p:cNvPr id="3" name="Content Placeholder 2">
            <a:extLst>
              <a:ext uri="{FF2B5EF4-FFF2-40B4-BE49-F238E27FC236}">
                <a16:creationId xmlns:a16="http://schemas.microsoft.com/office/drawing/2014/main" id="{822EA88B-85AA-87DD-E285-D36C1DD57FF1}"/>
              </a:ext>
            </a:extLst>
          </p:cNvPr>
          <p:cNvSpPr>
            <a:spLocks noGrp="1"/>
          </p:cNvSpPr>
          <p:nvPr>
            <p:ph idx="1"/>
          </p:nvPr>
        </p:nvSpPr>
        <p:spPr>
          <a:xfrm>
            <a:off x="838199" y="1766424"/>
            <a:ext cx="8838539" cy="4474120"/>
          </a:xfrm>
        </p:spPr>
        <p:txBody>
          <a:bodyPr>
            <a:normAutofit fontScale="77500" lnSpcReduction="20000"/>
          </a:bodyPr>
          <a:lstStyle/>
          <a:p>
            <a:r>
              <a:rPr lang="en-US" dirty="0"/>
              <a:t>The primary goal of labor category matching is to create a fair and accurate comparison between your organization's labor rates and those of your competitors for similar labor categories or positions</a:t>
            </a:r>
          </a:p>
          <a:p>
            <a:r>
              <a:rPr lang="en-US" dirty="0"/>
              <a:t>The problem is that labor categories are rarely titled the same so it’s unclear which positions are equivalent to one another</a:t>
            </a:r>
          </a:p>
          <a:p>
            <a:r>
              <a:rPr lang="en-US" sz="2800" dirty="0"/>
              <a:t>To do the proper matching, it’s important to understand the functional duties of each labor category</a:t>
            </a:r>
          </a:p>
          <a:p>
            <a:r>
              <a:rPr lang="en-US" dirty="0"/>
              <a:t>Map by functions, not merely by titles</a:t>
            </a:r>
          </a:p>
          <a:p>
            <a:r>
              <a:rPr lang="en-US" sz="2800" dirty="0"/>
              <a:t>If not in the RFP, ask SMEs to clearly define each labor position and their intended functions</a:t>
            </a:r>
          </a:p>
          <a:p>
            <a:r>
              <a:rPr lang="en-US" sz="2800" dirty="0"/>
              <a:t>Pay special attention to education, years of experiences, and make appropriate adjustments up or down if these don’t match</a:t>
            </a:r>
          </a:p>
          <a:p>
            <a:pPr lvl="1"/>
            <a:r>
              <a:rPr lang="en-US" b="1" dirty="0">
                <a:solidFill>
                  <a:schemeClr val="accent1"/>
                </a:solidFill>
              </a:rPr>
              <a:t>Example: </a:t>
            </a:r>
            <a:r>
              <a:rPr lang="en-US" dirty="0">
                <a:solidFill>
                  <a:schemeClr val="accent1"/>
                </a:solidFill>
              </a:rPr>
              <a:t>We need HS + 2 years of experience for a Junior position. The Salary Survey starts with BS + 1 year, which is equivalent to HS plus 5 years. We could remove 3 years of experience by equating every year of experience with 5-10% of salary.</a:t>
            </a:r>
          </a:p>
          <a:p>
            <a:endParaRPr lang="en-US" dirty="0"/>
          </a:p>
        </p:txBody>
      </p:sp>
      <p:sp>
        <p:nvSpPr>
          <p:cNvPr id="5" name="Oval 4">
            <a:extLst>
              <a:ext uri="{FF2B5EF4-FFF2-40B4-BE49-F238E27FC236}">
                <a16:creationId xmlns:a16="http://schemas.microsoft.com/office/drawing/2014/main" id="{654AD4C0-67B5-1C2C-871F-A245CCFC295F}"/>
              </a:ext>
            </a:extLst>
          </p:cNvPr>
          <p:cNvSpPr/>
          <p:nvPr/>
        </p:nvSpPr>
        <p:spPr>
          <a:xfrm>
            <a:off x="10169944" y="3073140"/>
            <a:ext cx="1430330" cy="2929529"/>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 name="Rectangle 5">
            <a:extLst>
              <a:ext uri="{FF2B5EF4-FFF2-40B4-BE49-F238E27FC236}">
                <a16:creationId xmlns:a16="http://schemas.microsoft.com/office/drawing/2014/main" id="{4E51CCCB-2AD4-C209-0BE8-BF7774E1C566}"/>
              </a:ext>
            </a:extLst>
          </p:cNvPr>
          <p:cNvSpPr/>
          <p:nvPr/>
        </p:nvSpPr>
        <p:spPr>
          <a:xfrm>
            <a:off x="9905068" y="3145867"/>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1. Get Labor Category Descriptions</a:t>
            </a:r>
          </a:p>
        </p:txBody>
      </p:sp>
      <p:sp>
        <p:nvSpPr>
          <p:cNvPr id="7" name="Rectangle 6">
            <a:extLst>
              <a:ext uri="{FF2B5EF4-FFF2-40B4-BE49-F238E27FC236}">
                <a16:creationId xmlns:a16="http://schemas.microsoft.com/office/drawing/2014/main" id="{61559605-4A13-A335-2C84-057A72406C3E}"/>
              </a:ext>
            </a:extLst>
          </p:cNvPr>
          <p:cNvSpPr/>
          <p:nvPr/>
        </p:nvSpPr>
        <p:spPr>
          <a:xfrm>
            <a:off x="9905068" y="3458301"/>
            <a:ext cx="1960082" cy="26871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2. Match Labor Categories</a:t>
            </a:r>
          </a:p>
        </p:txBody>
      </p:sp>
      <p:sp>
        <p:nvSpPr>
          <p:cNvPr id="8" name="Rectangle 7">
            <a:extLst>
              <a:ext uri="{FF2B5EF4-FFF2-40B4-BE49-F238E27FC236}">
                <a16:creationId xmlns:a16="http://schemas.microsoft.com/office/drawing/2014/main" id="{300FC22B-277D-8FF8-4E49-F37F1F8B53C4}"/>
              </a:ext>
            </a:extLst>
          </p:cNvPr>
          <p:cNvSpPr/>
          <p:nvPr/>
        </p:nvSpPr>
        <p:spPr>
          <a:xfrm>
            <a:off x="9905068" y="3770735"/>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3. Pull Salary Survey Data</a:t>
            </a:r>
          </a:p>
        </p:txBody>
      </p:sp>
      <p:sp>
        <p:nvSpPr>
          <p:cNvPr id="9" name="Rectangle 8">
            <a:extLst>
              <a:ext uri="{FF2B5EF4-FFF2-40B4-BE49-F238E27FC236}">
                <a16:creationId xmlns:a16="http://schemas.microsoft.com/office/drawing/2014/main" id="{47CE5AFC-1B70-AA66-8D8F-258D3040A098}"/>
              </a:ext>
            </a:extLst>
          </p:cNvPr>
          <p:cNvSpPr/>
          <p:nvPr/>
        </p:nvSpPr>
        <p:spPr>
          <a:xfrm>
            <a:off x="9905068" y="4087143"/>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4. Select Labor Percentiles</a:t>
            </a:r>
          </a:p>
        </p:txBody>
      </p:sp>
      <p:sp>
        <p:nvSpPr>
          <p:cNvPr id="10" name="Rectangle 9">
            <a:extLst>
              <a:ext uri="{FF2B5EF4-FFF2-40B4-BE49-F238E27FC236}">
                <a16:creationId xmlns:a16="http://schemas.microsoft.com/office/drawing/2014/main" id="{8F98D68A-8172-A46D-AE32-3FA6C22715FF}"/>
              </a:ext>
            </a:extLst>
          </p:cNvPr>
          <p:cNvSpPr/>
          <p:nvPr/>
        </p:nvSpPr>
        <p:spPr>
          <a:xfrm>
            <a:off x="9906229" y="4722905"/>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6. Perform Competitors’ Wrap Rate Analysis</a:t>
            </a:r>
          </a:p>
        </p:txBody>
      </p:sp>
      <p:sp>
        <p:nvSpPr>
          <p:cNvPr id="11" name="Rectangle 10">
            <a:extLst>
              <a:ext uri="{FF2B5EF4-FFF2-40B4-BE49-F238E27FC236}">
                <a16:creationId xmlns:a16="http://schemas.microsoft.com/office/drawing/2014/main" id="{B381A54C-2D9F-9357-CDA6-E05EAF90F4CD}"/>
              </a:ext>
            </a:extLst>
          </p:cNvPr>
          <p:cNvSpPr/>
          <p:nvPr/>
        </p:nvSpPr>
        <p:spPr>
          <a:xfrm>
            <a:off x="9905068" y="5040270"/>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7. Develop Burdened Rates</a:t>
            </a:r>
          </a:p>
        </p:txBody>
      </p:sp>
      <p:sp>
        <p:nvSpPr>
          <p:cNvPr id="12" name="Rectangle 11">
            <a:extLst>
              <a:ext uri="{FF2B5EF4-FFF2-40B4-BE49-F238E27FC236}">
                <a16:creationId xmlns:a16="http://schemas.microsoft.com/office/drawing/2014/main" id="{EA09DE81-CF78-4AA0-2D19-9FB25CDBD58C}"/>
              </a:ext>
            </a:extLst>
          </p:cNvPr>
          <p:cNvSpPr/>
          <p:nvPr/>
        </p:nvSpPr>
        <p:spPr>
          <a:xfrm>
            <a:off x="9905068" y="4403550"/>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5. ID Gamed Rates (Throw Away and Protected (Key) </a:t>
            </a:r>
            <a:r>
              <a:rPr lang="en-US" sz="900" dirty="0" err="1"/>
              <a:t>LCats</a:t>
            </a:r>
            <a:r>
              <a:rPr lang="en-US" sz="900" dirty="0"/>
              <a:t>)</a:t>
            </a:r>
          </a:p>
        </p:txBody>
      </p:sp>
      <p:sp>
        <p:nvSpPr>
          <p:cNvPr id="13" name="Rectangle 12">
            <a:extLst>
              <a:ext uri="{FF2B5EF4-FFF2-40B4-BE49-F238E27FC236}">
                <a16:creationId xmlns:a16="http://schemas.microsoft.com/office/drawing/2014/main" id="{8C637286-F086-41CF-778E-A0F1139CD67B}"/>
              </a:ext>
            </a:extLst>
          </p:cNvPr>
          <p:cNvSpPr/>
          <p:nvPr/>
        </p:nvSpPr>
        <p:spPr>
          <a:xfrm>
            <a:off x="9905068" y="5352771"/>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8. Verify If Weighted Average Rates Meet Target from PTC</a:t>
            </a:r>
          </a:p>
        </p:txBody>
      </p:sp>
      <p:sp>
        <p:nvSpPr>
          <p:cNvPr id="14" name="Rectangle 13">
            <a:extLst>
              <a:ext uri="{FF2B5EF4-FFF2-40B4-BE49-F238E27FC236}">
                <a16:creationId xmlns:a16="http://schemas.microsoft.com/office/drawing/2014/main" id="{8E138BB9-8764-EF10-DB2F-4AEF057D1DAE}"/>
              </a:ext>
            </a:extLst>
          </p:cNvPr>
          <p:cNvSpPr/>
          <p:nvPr/>
        </p:nvSpPr>
        <p:spPr>
          <a:xfrm>
            <a:off x="9905068" y="5679528"/>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9. Make Adjustments to Meet Target</a:t>
            </a:r>
          </a:p>
        </p:txBody>
      </p:sp>
      <p:sp>
        <p:nvSpPr>
          <p:cNvPr id="4" name="Text Box 7">
            <a:extLst>
              <a:ext uri="{FF2B5EF4-FFF2-40B4-BE49-F238E27FC236}">
                <a16:creationId xmlns:a16="http://schemas.microsoft.com/office/drawing/2014/main" id="{FC0AA1CE-1715-5607-0794-EFDA7042687F}"/>
              </a:ext>
            </a:extLst>
          </p:cNvPr>
          <p:cNvSpPr txBox="1">
            <a:spLocks noChangeArrowheads="1"/>
          </p:cNvSpPr>
          <p:nvPr/>
        </p:nvSpPr>
        <p:spPr bwMode="auto">
          <a:xfrm>
            <a:off x="10729131" y="2180524"/>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15" name="TextBox 14">
            <a:extLst>
              <a:ext uri="{FF2B5EF4-FFF2-40B4-BE49-F238E27FC236}">
                <a16:creationId xmlns:a16="http://schemas.microsoft.com/office/drawing/2014/main" id="{BD92D07F-B30F-4CA9-954B-5FCF9622D962}"/>
              </a:ext>
            </a:extLst>
          </p:cNvPr>
          <p:cNvSpPr txBox="1"/>
          <p:nvPr/>
        </p:nvSpPr>
        <p:spPr>
          <a:xfrm>
            <a:off x="11113561" y="1825625"/>
            <a:ext cx="774869" cy="369332"/>
          </a:xfrm>
          <a:prstGeom prst="rect">
            <a:avLst/>
          </a:prstGeom>
          <a:noFill/>
        </p:spPr>
        <p:txBody>
          <a:bodyPr wrap="square" rtlCol="0">
            <a:spAutoFit/>
          </a:bodyPr>
          <a:lstStyle/>
          <a:p>
            <a:r>
              <a:rPr lang="en-US" dirty="0"/>
              <a:t>4</a:t>
            </a:r>
          </a:p>
        </p:txBody>
      </p:sp>
      <p:sp>
        <p:nvSpPr>
          <p:cNvPr id="16" name="Text Box 5">
            <a:extLst>
              <a:ext uri="{FF2B5EF4-FFF2-40B4-BE49-F238E27FC236}">
                <a16:creationId xmlns:a16="http://schemas.microsoft.com/office/drawing/2014/main" id="{03A1EE3A-4686-0BDF-1B67-7FEB77E50B9B}"/>
              </a:ext>
            </a:extLst>
          </p:cNvPr>
          <p:cNvSpPr txBox="1">
            <a:spLocks noChangeArrowheads="1"/>
          </p:cNvSpPr>
          <p:nvPr/>
        </p:nvSpPr>
        <p:spPr bwMode="auto">
          <a:xfrm>
            <a:off x="9664459" y="2180524"/>
            <a:ext cx="987273" cy="764918"/>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Solution-Based Cost from PTC</a:t>
            </a:r>
          </a:p>
        </p:txBody>
      </p:sp>
      <p:sp>
        <p:nvSpPr>
          <p:cNvPr id="17" name="TextBox 16">
            <a:extLst>
              <a:ext uri="{FF2B5EF4-FFF2-40B4-BE49-F238E27FC236}">
                <a16:creationId xmlns:a16="http://schemas.microsoft.com/office/drawing/2014/main" id="{CFCCA229-DB0B-F856-58A2-8FCCC21BC0A0}"/>
              </a:ext>
            </a:extLst>
          </p:cNvPr>
          <p:cNvSpPr txBox="1"/>
          <p:nvPr/>
        </p:nvSpPr>
        <p:spPr>
          <a:xfrm>
            <a:off x="9816727" y="1818051"/>
            <a:ext cx="774869" cy="369332"/>
          </a:xfrm>
          <a:prstGeom prst="rect">
            <a:avLst/>
          </a:prstGeom>
          <a:noFill/>
        </p:spPr>
        <p:txBody>
          <a:bodyPr wrap="square" rtlCol="0">
            <a:spAutoFit/>
          </a:bodyPr>
          <a:lstStyle/>
          <a:p>
            <a:r>
              <a:rPr lang="en-US" dirty="0"/>
              <a:t>3</a:t>
            </a:r>
          </a:p>
        </p:txBody>
      </p:sp>
      <p:sp>
        <p:nvSpPr>
          <p:cNvPr id="18" name="Arc 17">
            <a:extLst>
              <a:ext uri="{FF2B5EF4-FFF2-40B4-BE49-F238E27FC236}">
                <a16:creationId xmlns:a16="http://schemas.microsoft.com/office/drawing/2014/main" id="{00309B51-878E-A9EE-5961-A3374E4E9C47}"/>
              </a:ext>
            </a:extLst>
          </p:cNvPr>
          <p:cNvSpPr/>
          <p:nvPr/>
        </p:nvSpPr>
        <p:spPr>
          <a:xfrm>
            <a:off x="10116024" y="1970125"/>
            <a:ext cx="1047542" cy="369332"/>
          </a:xfrm>
          <a:prstGeom prst="arc">
            <a:avLst>
              <a:gd name="adj1" fmla="val 10834939"/>
              <a:gd name="adj2" fmla="val 0"/>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4454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P spid="16" grpId="0" animBg="1"/>
      <p:bldP spid="1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B0494C-27A8-44C7-A92F-703107E7B329}"/>
              </a:ext>
            </a:extLst>
          </p:cNvPr>
          <p:cNvPicPr>
            <a:picLocks noChangeAspect="1"/>
          </p:cNvPicPr>
          <p:nvPr/>
        </p:nvPicPr>
        <p:blipFill>
          <a:blip r:embed="rId3"/>
          <a:stretch>
            <a:fillRect/>
          </a:stretch>
        </p:blipFill>
        <p:spPr>
          <a:xfrm>
            <a:off x="5260467" y="1664348"/>
            <a:ext cx="2570011" cy="766684"/>
          </a:xfrm>
          <a:prstGeom prst="rect">
            <a:avLst/>
          </a:prstGeom>
        </p:spPr>
      </p:pic>
      <p:sp>
        <p:nvSpPr>
          <p:cNvPr id="2" name="Title 1">
            <a:extLst>
              <a:ext uri="{FF2B5EF4-FFF2-40B4-BE49-F238E27FC236}">
                <a16:creationId xmlns:a16="http://schemas.microsoft.com/office/drawing/2014/main" id="{ECEAED95-B429-49A2-B839-3B1BED9FAEF8}"/>
              </a:ext>
            </a:extLst>
          </p:cNvPr>
          <p:cNvSpPr>
            <a:spLocks noGrp="1"/>
          </p:cNvSpPr>
          <p:nvPr>
            <p:ph type="title"/>
          </p:nvPr>
        </p:nvSpPr>
        <p:spPr>
          <a:xfrm>
            <a:off x="838199" y="365125"/>
            <a:ext cx="7458076" cy="1041643"/>
          </a:xfrm>
        </p:spPr>
        <p:txBody>
          <a:bodyPr>
            <a:normAutofit/>
          </a:bodyPr>
          <a:lstStyle/>
          <a:p>
            <a:r>
              <a:rPr lang="en-US" dirty="0"/>
              <a:t>3. Pull Salary Survey Data</a:t>
            </a:r>
          </a:p>
        </p:txBody>
      </p:sp>
      <p:sp>
        <p:nvSpPr>
          <p:cNvPr id="3" name="Content Placeholder 2">
            <a:extLst>
              <a:ext uri="{FF2B5EF4-FFF2-40B4-BE49-F238E27FC236}">
                <a16:creationId xmlns:a16="http://schemas.microsoft.com/office/drawing/2014/main" id="{58719E71-36C3-4082-A241-2E41E9EFB812}"/>
              </a:ext>
            </a:extLst>
          </p:cNvPr>
          <p:cNvSpPr>
            <a:spLocks noGrp="1"/>
          </p:cNvSpPr>
          <p:nvPr>
            <p:ph idx="1"/>
          </p:nvPr>
        </p:nvSpPr>
        <p:spPr>
          <a:xfrm>
            <a:off x="838200" y="1614717"/>
            <a:ext cx="8901128" cy="4870617"/>
          </a:xfrm>
        </p:spPr>
        <p:txBody>
          <a:bodyPr>
            <a:normAutofit fontScale="92500" lnSpcReduction="20000"/>
          </a:bodyPr>
          <a:lstStyle/>
          <a:p>
            <a:r>
              <a:rPr lang="en-US" sz="1800" dirty="0"/>
              <a:t>Use paid sources such as the Economic Research Institute (ERI) for salary survey data and geographic pay differentials </a:t>
            </a:r>
          </a:p>
          <a:p>
            <a:pPr marL="0" indent="0">
              <a:buNone/>
            </a:pPr>
            <a:r>
              <a:rPr lang="en-US" sz="1000" dirty="0"/>
              <a:t>   </a:t>
            </a:r>
          </a:p>
          <a:p>
            <a:pPr lvl="1"/>
            <a:r>
              <a:rPr lang="en-US" sz="1400" dirty="0"/>
              <a:t>DCAA strongly prefers ERI over free sites such as Salary.com</a:t>
            </a:r>
          </a:p>
          <a:p>
            <a:pPr lvl="1"/>
            <a:r>
              <a:rPr lang="en-US" sz="1400" dirty="0"/>
              <a:t>U.S. Bureau of Labor Statistics </a:t>
            </a:r>
            <a:r>
              <a:rPr lang="en-US" sz="1400" dirty="0">
                <a:hlinkClick r:id="rId4"/>
              </a:rPr>
              <a:t>https://www.bls.gov</a:t>
            </a:r>
            <a:r>
              <a:rPr lang="en-US" sz="1400" dirty="0"/>
              <a:t> average median wage info is also appropriate (older data than what ERI has but it also has location adjusters)</a:t>
            </a:r>
          </a:p>
          <a:p>
            <a:pPr lvl="1"/>
            <a:r>
              <a:rPr lang="en-US" sz="1400" dirty="0"/>
              <a:t>Use the closest (appropriate) metropolitan area if the location doesn’t appear on the list</a:t>
            </a:r>
          </a:p>
          <a:p>
            <a:r>
              <a:rPr lang="en-US" sz="1800" dirty="0"/>
              <a:t>Key challenge – ERI and other salary survey data is more generic than government labor categories</a:t>
            </a:r>
          </a:p>
          <a:p>
            <a:r>
              <a:rPr lang="en-US" sz="1800" dirty="0"/>
              <a:t>Invest time to ensure your mapped salary survey labor categories match the government’s – don’t go off names only, but by functions and duties (read labor category description carefully)</a:t>
            </a:r>
          </a:p>
          <a:p>
            <a:r>
              <a:rPr lang="en-US" sz="1800" dirty="0"/>
              <a:t>Combine 2-3 different ERI labor categories that may correspond to one RFP labor category (if a mix of commercial roles translated into government RFP roles) </a:t>
            </a:r>
          </a:p>
          <a:p>
            <a:r>
              <a:rPr lang="en-US" sz="1800" dirty="0"/>
              <a:t>Blend rates from different labor categories based on relevance in job functions and skill level</a:t>
            </a:r>
          </a:p>
          <a:p>
            <a:pPr lvl="1"/>
            <a:r>
              <a:rPr lang="en-US" sz="1400" dirty="0">
                <a:solidFill>
                  <a:schemeClr val="accent1"/>
                </a:solidFill>
              </a:rPr>
              <a:t>For example, blend a Sr Systems Administrator with Mid Systems Administrator, or Systems Engineer to blend to the needed skill set and skill level</a:t>
            </a:r>
          </a:p>
          <a:p>
            <a:pPr lvl="1"/>
            <a:r>
              <a:rPr lang="en-US" sz="1400" dirty="0">
                <a:solidFill>
                  <a:schemeClr val="accent1"/>
                </a:solidFill>
              </a:rPr>
              <a:t>Have a reason for picking percentiles of each job (percentiles are a bell curve (10</a:t>
            </a:r>
            <a:r>
              <a:rPr lang="en-US" sz="1400" baseline="30000" dirty="0">
                <a:solidFill>
                  <a:schemeClr val="accent1"/>
                </a:solidFill>
              </a:rPr>
              <a:t>th</a:t>
            </a:r>
            <a:r>
              <a:rPr lang="en-US" sz="1400" dirty="0">
                <a:solidFill>
                  <a:schemeClr val="accent1"/>
                </a:solidFill>
              </a:rPr>
              <a:t>, 25</a:t>
            </a:r>
            <a:r>
              <a:rPr lang="en-US" sz="1400" baseline="30000" dirty="0">
                <a:solidFill>
                  <a:schemeClr val="accent1"/>
                </a:solidFill>
              </a:rPr>
              <a:t>th</a:t>
            </a:r>
            <a:r>
              <a:rPr lang="en-US" sz="1400" dirty="0">
                <a:solidFill>
                  <a:schemeClr val="accent1"/>
                </a:solidFill>
              </a:rPr>
              <a:t>, 50</a:t>
            </a:r>
            <a:r>
              <a:rPr lang="en-US" sz="1400" baseline="30000" dirty="0">
                <a:solidFill>
                  <a:schemeClr val="accent1"/>
                </a:solidFill>
              </a:rPr>
              <a:t>th</a:t>
            </a:r>
            <a:r>
              <a:rPr lang="en-US" sz="1400" dirty="0">
                <a:solidFill>
                  <a:schemeClr val="accent1"/>
                </a:solidFill>
              </a:rPr>
              <a:t>, 75</a:t>
            </a:r>
            <a:r>
              <a:rPr lang="en-US" sz="1400" baseline="30000" dirty="0">
                <a:solidFill>
                  <a:schemeClr val="accent1"/>
                </a:solidFill>
              </a:rPr>
              <a:t>th</a:t>
            </a:r>
            <a:r>
              <a:rPr lang="en-US" sz="1400" dirty="0">
                <a:solidFill>
                  <a:schemeClr val="accent1"/>
                </a:solidFill>
              </a:rPr>
              <a:t>, 90</a:t>
            </a:r>
            <a:r>
              <a:rPr lang="en-US" sz="1400" baseline="30000" dirty="0">
                <a:solidFill>
                  <a:schemeClr val="accent1"/>
                </a:solidFill>
              </a:rPr>
              <a:t>th</a:t>
            </a:r>
            <a:r>
              <a:rPr lang="en-US" sz="1400" dirty="0">
                <a:solidFill>
                  <a:schemeClr val="accent1"/>
                </a:solidFill>
              </a:rPr>
              <a:t>)) and support the decisions with explanations, even if a proposal doesn’t require it</a:t>
            </a:r>
          </a:p>
          <a:p>
            <a:pPr lvl="1"/>
            <a:r>
              <a:rPr lang="en-US" sz="1400" dirty="0">
                <a:solidFill>
                  <a:schemeClr val="accent1"/>
                </a:solidFill>
              </a:rPr>
              <a:t>Read requirements in solicitation and know the end client – do they care about quality of people or care about paying as little as possible. If they value quality, competitors may bid 30</a:t>
            </a:r>
            <a:r>
              <a:rPr lang="en-US" sz="1400" baseline="30000" dirty="0">
                <a:solidFill>
                  <a:schemeClr val="accent1"/>
                </a:solidFill>
              </a:rPr>
              <a:t>th</a:t>
            </a:r>
            <a:r>
              <a:rPr lang="en-US" sz="1400" dirty="0">
                <a:solidFill>
                  <a:schemeClr val="accent1"/>
                </a:solidFill>
              </a:rPr>
              <a:t> - 50</a:t>
            </a:r>
            <a:r>
              <a:rPr lang="en-US" sz="1400" baseline="30000" dirty="0">
                <a:solidFill>
                  <a:schemeClr val="accent1"/>
                </a:solidFill>
              </a:rPr>
              <a:t>th</a:t>
            </a:r>
            <a:r>
              <a:rPr lang="en-US" sz="1400" dirty="0">
                <a:solidFill>
                  <a:schemeClr val="accent1"/>
                </a:solidFill>
              </a:rPr>
              <a:t> percentile or higher; if not, the lower the rate will be</a:t>
            </a:r>
          </a:p>
          <a:p>
            <a:pPr lvl="1"/>
            <a:r>
              <a:rPr lang="en-US" sz="1400" dirty="0">
                <a:solidFill>
                  <a:schemeClr val="accent1"/>
                </a:solidFill>
              </a:rPr>
              <a:t>Document a reason why you chose those categories and that percentile; if audited, you will have a baseline to go to</a:t>
            </a:r>
          </a:p>
        </p:txBody>
      </p:sp>
      <p:grpSp>
        <p:nvGrpSpPr>
          <p:cNvPr id="25" name="Group 24">
            <a:extLst>
              <a:ext uri="{FF2B5EF4-FFF2-40B4-BE49-F238E27FC236}">
                <a16:creationId xmlns:a16="http://schemas.microsoft.com/office/drawing/2014/main" id="{EEAF7D53-2BCD-FBEB-3422-498E438B5A4E}"/>
              </a:ext>
            </a:extLst>
          </p:cNvPr>
          <p:cNvGrpSpPr/>
          <p:nvPr/>
        </p:nvGrpSpPr>
        <p:grpSpPr>
          <a:xfrm>
            <a:off x="9857934" y="3063712"/>
            <a:ext cx="1961243" cy="2929529"/>
            <a:chOff x="9857934" y="3063712"/>
            <a:chExt cx="1961243" cy="2929529"/>
          </a:xfrm>
        </p:grpSpPr>
        <p:sp>
          <p:nvSpPr>
            <p:cNvPr id="5" name="Oval 4">
              <a:extLst>
                <a:ext uri="{FF2B5EF4-FFF2-40B4-BE49-F238E27FC236}">
                  <a16:creationId xmlns:a16="http://schemas.microsoft.com/office/drawing/2014/main" id="{51633A87-27F8-9E2F-2E5C-947DD17ACCCA}"/>
                </a:ext>
              </a:extLst>
            </p:cNvPr>
            <p:cNvSpPr/>
            <p:nvPr/>
          </p:nvSpPr>
          <p:spPr>
            <a:xfrm>
              <a:off x="10122810" y="3063712"/>
              <a:ext cx="1430330" cy="2929529"/>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 name="Rectangle 5">
              <a:extLst>
                <a:ext uri="{FF2B5EF4-FFF2-40B4-BE49-F238E27FC236}">
                  <a16:creationId xmlns:a16="http://schemas.microsoft.com/office/drawing/2014/main" id="{87D859CC-C43A-F2D0-C95F-C1B26A688B51}"/>
                </a:ext>
              </a:extLst>
            </p:cNvPr>
            <p:cNvSpPr/>
            <p:nvPr/>
          </p:nvSpPr>
          <p:spPr>
            <a:xfrm>
              <a:off x="9857934" y="3136439"/>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1. Get Labor Category Descriptions</a:t>
              </a:r>
            </a:p>
          </p:txBody>
        </p:sp>
        <p:sp>
          <p:nvSpPr>
            <p:cNvPr id="7" name="Rectangle 6">
              <a:extLst>
                <a:ext uri="{FF2B5EF4-FFF2-40B4-BE49-F238E27FC236}">
                  <a16:creationId xmlns:a16="http://schemas.microsoft.com/office/drawing/2014/main" id="{965AB5C8-EB9C-B871-1E8F-CD4F64DE096F}"/>
                </a:ext>
              </a:extLst>
            </p:cNvPr>
            <p:cNvSpPr/>
            <p:nvPr/>
          </p:nvSpPr>
          <p:spPr>
            <a:xfrm>
              <a:off x="9857934" y="3448873"/>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2. Match Labor Categories</a:t>
              </a:r>
            </a:p>
          </p:txBody>
        </p:sp>
        <p:sp>
          <p:nvSpPr>
            <p:cNvPr id="8" name="Rectangle 7">
              <a:extLst>
                <a:ext uri="{FF2B5EF4-FFF2-40B4-BE49-F238E27FC236}">
                  <a16:creationId xmlns:a16="http://schemas.microsoft.com/office/drawing/2014/main" id="{F4A8ED08-9479-4DC5-7FE3-6A7515A32C12}"/>
                </a:ext>
              </a:extLst>
            </p:cNvPr>
            <p:cNvSpPr/>
            <p:nvPr/>
          </p:nvSpPr>
          <p:spPr>
            <a:xfrm>
              <a:off x="9857934" y="3761307"/>
              <a:ext cx="1960082" cy="26871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3. Pull Salary Survey Data</a:t>
              </a:r>
            </a:p>
          </p:txBody>
        </p:sp>
        <p:sp>
          <p:nvSpPr>
            <p:cNvPr id="9" name="Rectangle 8">
              <a:extLst>
                <a:ext uri="{FF2B5EF4-FFF2-40B4-BE49-F238E27FC236}">
                  <a16:creationId xmlns:a16="http://schemas.microsoft.com/office/drawing/2014/main" id="{3B6C5AB9-CADE-23BB-5412-23DE4D783103}"/>
                </a:ext>
              </a:extLst>
            </p:cNvPr>
            <p:cNvSpPr/>
            <p:nvPr/>
          </p:nvSpPr>
          <p:spPr>
            <a:xfrm>
              <a:off x="9857934" y="4077715"/>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4. Select Labor Percentiles</a:t>
              </a:r>
            </a:p>
          </p:txBody>
        </p:sp>
        <p:sp>
          <p:nvSpPr>
            <p:cNvPr id="10" name="Rectangle 9">
              <a:extLst>
                <a:ext uri="{FF2B5EF4-FFF2-40B4-BE49-F238E27FC236}">
                  <a16:creationId xmlns:a16="http://schemas.microsoft.com/office/drawing/2014/main" id="{CEFF667D-7688-C290-E847-F30C6F0A426C}"/>
                </a:ext>
              </a:extLst>
            </p:cNvPr>
            <p:cNvSpPr/>
            <p:nvPr/>
          </p:nvSpPr>
          <p:spPr>
            <a:xfrm>
              <a:off x="9859095" y="4713477"/>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6. Perform Competitors’ Wrap Rate Analysis</a:t>
              </a:r>
            </a:p>
          </p:txBody>
        </p:sp>
        <p:sp>
          <p:nvSpPr>
            <p:cNvPr id="11" name="Rectangle 10">
              <a:extLst>
                <a:ext uri="{FF2B5EF4-FFF2-40B4-BE49-F238E27FC236}">
                  <a16:creationId xmlns:a16="http://schemas.microsoft.com/office/drawing/2014/main" id="{E8996D6C-EA06-37B5-AD44-99DFF517D676}"/>
                </a:ext>
              </a:extLst>
            </p:cNvPr>
            <p:cNvSpPr/>
            <p:nvPr/>
          </p:nvSpPr>
          <p:spPr>
            <a:xfrm>
              <a:off x="9857934" y="5030842"/>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7. Develop Burdened Rates</a:t>
              </a:r>
            </a:p>
          </p:txBody>
        </p:sp>
        <p:sp>
          <p:nvSpPr>
            <p:cNvPr id="12" name="Rectangle 11">
              <a:extLst>
                <a:ext uri="{FF2B5EF4-FFF2-40B4-BE49-F238E27FC236}">
                  <a16:creationId xmlns:a16="http://schemas.microsoft.com/office/drawing/2014/main" id="{A959B073-4B9F-1DDF-B521-4009F4E7A6A0}"/>
                </a:ext>
              </a:extLst>
            </p:cNvPr>
            <p:cNvSpPr/>
            <p:nvPr/>
          </p:nvSpPr>
          <p:spPr>
            <a:xfrm>
              <a:off x="9857934" y="4394122"/>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5. ID Gamed Rates (Throw Away and Protected (Key) </a:t>
              </a:r>
              <a:r>
                <a:rPr lang="en-US" sz="900" dirty="0" err="1"/>
                <a:t>LCats</a:t>
              </a:r>
              <a:r>
                <a:rPr lang="en-US" sz="900" dirty="0"/>
                <a:t>)</a:t>
              </a:r>
            </a:p>
          </p:txBody>
        </p:sp>
        <p:sp>
          <p:nvSpPr>
            <p:cNvPr id="13" name="Rectangle 12">
              <a:extLst>
                <a:ext uri="{FF2B5EF4-FFF2-40B4-BE49-F238E27FC236}">
                  <a16:creationId xmlns:a16="http://schemas.microsoft.com/office/drawing/2014/main" id="{197AC556-257F-22BC-D53F-0210FCE1D0AB}"/>
                </a:ext>
              </a:extLst>
            </p:cNvPr>
            <p:cNvSpPr/>
            <p:nvPr/>
          </p:nvSpPr>
          <p:spPr>
            <a:xfrm>
              <a:off x="9857934" y="5343343"/>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8. Verify If Weighted Average Rates Meet Target from PTC</a:t>
              </a:r>
            </a:p>
          </p:txBody>
        </p:sp>
        <p:sp>
          <p:nvSpPr>
            <p:cNvPr id="14" name="Rectangle 13">
              <a:extLst>
                <a:ext uri="{FF2B5EF4-FFF2-40B4-BE49-F238E27FC236}">
                  <a16:creationId xmlns:a16="http://schemas.microsoft.com/office/drawing/2014/main" id="{D7487B16-1C28-2C06-29DC-3FD1E121F286}"/>
                </a:ext>
              </a:extLst>
            </p:cNvPr>
            <p:cNvSpPr/>
            <p:nvPr/>
          </p:nvSpPr>
          <p:spPr>
            <a:xfrm>
              <a:off x="9857934" y="5670100"/>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9. Make Adjustments to Meet Target</a:t>
              </a:r>
            </a:p>
          </p:txBody>
        </p:sp>
      </p:grpSp>
      <p:sp>
        <p:nvSpPr>
          <p:cNvPr id="20" name="Text Box 7">
            <a:extLst>
              <a:ext uri="{FF2B5EF4-FFF2-40B4-BE49-F238E27FC236}">
                <a16:creationId xmlns:a16="http://schemas.microsoft.com/office/drawing/2014/main" id="{C82C08DC-5818-7A6C-B216-7710745719C6}"/>
              </a:ext>
            </a:extLst>
          </p:cNvPr>
          <p:cNvSpPr txBox="1">
            <a:spLocks noChangeArrowheads="1"/>
          </p:cNvSpPr>
          <p:nvPr/>
        </p:nvSpPr>
        <p:spPr bwMode="auto">
          <a:xfrm>
            <a:off x="10729131" y="2180524"/>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21" name="TextBox 20">
            <a:extLst>
              <a:ext uri="{FF2B5EF4-FFF2-40B4-BE49-F238E27FC236}">
                <a16:creationId xmlns:a16="http://schemas.microsoft.com/office/drawing/2014/main" id="{47C4134C-04ED-BAB0-587C-17A380296005}"/>
              </a:ext>
            </a:extLst>
          </p:cNvPr>
          <p:cNvSpPr txBox="1"/>
          <p:nvPr/>
        </p:nvSpPr>
        <p:spPr>
          <a:xfrm>
            <a:off x="11113561" y="1825625"/>
            <a:ext cx="774869" cy="369332"/>
          </a:xfrm>
          <a:prstGeom prst="rect">
            <a:avLst/>
          </a:prstGeom>
          <a:noFill/>
        </p:spPr>
        <p:txBody>
          <a:bodyPr wrap="square" rtlCol="0">
            <a:spAutoFit/>
          </a:bodyPr>
          <a:lstStyle/>
          <a:p>
            <a:r>
              <a:rPr lang="en-US" dirty="0"/>
              <a:t>4</a:t>
            </a:r>
          </a:p>
        </p:txBody>
      </p:sp>
      <p:sp>
        <p:nvSpPr>
          <p:cNvPr id="22" name="Text Box 5">
            <a:extLst>
              <a:ext uri="{FF2B5EF4-FFF2-40B4-BE49-F238E27FC236}">
                <a16:creationId xmlns:a16="http://schemas.microsoft.com/office/drawing/2014/main" id="{3706EF49-3910-F134-9F8B-40EC911A8E12}"/>
              </a:ext>
            </a:extLst>
          </p:cNvPr>
          <p:cNvSpPr txBox="1">
            <a:spLocks noChangeArrowheads="1"/>
          </p:cNvSpPr>
          <p:nvPr/>
        </p:nvSpPr>
        <p:spPr bwMode="auto">
          <a:xfrm>
            <a:off x="9664459" y="2180524"/>
            <a:ext cx="987273" cy="764918"/>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Solution-Based Cost from PTC</a:t>
            </a:r>
          </a:p>
        </p:txBody>
      </p:sp>
      <p:sp>
        <p:nvSpPr>
          <p:cNvPr id="23" name="TextBox 22">
            <a:extLst>
              <a:ext uri="{FF2B5EF4-FFF2-40B4-BE49-F238E27FC236}">
                <a16:creationId xmlns:a16="http://schemas.microsoft.com/office/drawing/2014/main" id="{56909D38-209D-9DAB-C00D-A78858EEF28F}"/>
              </a:ext>
            </a:extLst>
          </p:cNvPr>
          <p:cNvSpPr txBox="1"/>
          <p:nvPr/>
        </p:nvSpPr>
        <p:spPr>
          <a:xfrm>
            <a:off x="9816727" y="1818051"/>
            <a:ext cx="774869" cy="369332"/>
          </a:xfrm>
          <a:prstGeom prst="rect">
            <a:avLst/>
          </a:prstGeom>
          <a:noFill/>
        </p:spPr>
        <p:txBody>
          <a:bodyPr wrap="square" rtlCol="0">
            <a:spAutoFit/>
          </a:bodyPr>
          <a:lstStyle/>
          <a:p>
            <a:r>
              <a:rPr lang="en-US" dirty="0"/>
              <a:t>3</a:t>
            </a:r>
          </a:p>
        </p:txBody>
      </p:sp>
      <p:sp>
        <p:nvSpPr>
          <p:cNvPr id="24" name="Arc 23">
            <a:extLst>
              <a:ext uri="{FF2B5EF4-FFF2-40B4-BE49-F238E27FC236}">
                <a16:creationId xmlns:a16="http://schemas.microsoft.com/office/drawing/2014/main" id="{4957CC86-5E89-B2F9-32A7-A1A723F764A5}"/>
              </a:ext>
            </a:extLst>
          </p:cNvPr>
          <p:cNvSpPr/>
          <p:nvPr/>
        </p:nvSpPr>
        <p:spPr>
          <a:xfrm>
            <a:off x="10116024" y="1970125"/>
            <a:ext cx="1047542" cy="369332"/>
          </a:xfrm>
          <a:prstGeom prst="arc">
            <a:avLst>
              <a:gd name="adj1" fmla="val 10834939"/>
              <a:gd name="adj2" fmla="val 0"/>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1726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animBg="1"/>
      <p:bldP spid="2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71046-5512-5668-4FEE-59A0C18C35A0}"/>
              </a:ext>
            </a:extLst>
          </p:cNvPr>
          <p:cNvSpPr>
            <a:spLocks noGrp="1"/>
          </p:cNvSpPr>
          <p:nvPr>
            <p:ph type="title"/>
          </p:nvPr>
        </p:nvSpPr>
        <p:spPr>
          <a:xfrm>
            <a:off x="838199" y="365125"/>
            <a:ext cx="7495096" cy="1041643"/>
          </a:xfrm>
        </p:spPr>
        <p:txBody>
          <a:bodyPr>
            <a:normAutofit fontScale="90000"/>
          </a:bodyPr>
          <a:lstStyle/>
          <a:p>
            <a:r>
              <a:rPr lang="en-US" dirty="0"/>
              <a:t>Use Professional Judgement When Choosing Salary Surveys to Use</a:t>
            </a:r>
          </a:p>
        </p:txBody>
      </p:sp>
      <p:sp>
        <p:nvSpPr>
          <p:cNvPr id="3" name="Content Placeholder 2">
            <a:extLst>
              <a:ext uri="{FF2B5EF4-FFF2-40B4-BE49-F238E27FC236}">
                <a16:creationId xmlns:a16="http://schemas.microsoft.com/office/drawing/2014/main" id="{7D9D7780-529D-B8A3-0DE6-952E4526AC5D}"/>
              </a:ext>
            </a:extLst>
          </p:cNvPr>
          <p:cNvSpPr>
            <a:spLocks noGrp="1"/>
          </p:cNvSpPr>
          <p:nvPr>
            <p:ph idx="1"/>
          </p:nvPr>
        </p:nvSpPr>
        <p:spPr>
          <a:xfrm>
            <a:off x="838199" y="1825625"/>
            <a:ext cx="8117265" cy="4351338"/>
          </a:xfrm>
        </p:spPr>
        <p:txBody>
          <a:bodyPr>
            <a:normAutofit fontScale="77500" lnSpcReduction="20000"/>
          </a:bodyPr>
          <a:lstStyle/>
          <a:p>
            <a:r>
              <a:rPr lang="en-US" b="1" dirty="0"/>
              <a:t>Different salary surveys skew towards their target industry and based on their survey participants. For example:</a:t>
            </a:r>
          </a:p>
          <a:p>
            <a:pPr lvl="1"/>
            <a:r>
              <a:rPr lang="en-US" b="1" dirty="0"/>
              <a:t>ERI</a:t>
            </a:r>
            <a:r>
              <a:rPr lang="en-US" dirty="0"/>
              <a:t> tends to run lower; use ERI for more competitive industries such as maintenance, help desk, call center, etc.</a:t>
            </a:r>
          </a:p>
          <a:p>
            <a:pPr lvl="1"/>
            <a:r>
              <a:rPr lang="en-US" b="1" dirty="0"/>
              <a:t>Payscale.com </a:t>
            </a:r>
            <a:r>
              <a:rPr lang="en-US" dirty="0"/>
              <a:t>is more competitive, similar to ERI</a:t>
            </a:r>
          </a:p>
          <a:p>
            <a:pPr lvl="1"/>
            <a:r>
              <a:rPr lang="en-US" b="1" dirty="0"/>
              <a:t>KENEXA </a:t>
            </a:r>
            <a:r>
              <a:rPr lang="en-US" dirty="0"/>
              <a:t>tends to run higher; works well for higher-end IT and engineering industries, such as cyber security, digital modernization, systems engineering, etc.</a:t>
            </a:r>
          </a:p>
          <a:p>
            <a:pPr lvl="1"/>
            <a:r>
              <a:rPr lang="en-US" b="1" dirty="0"/>
              <a:t>Salary.com </a:t>
            </a:r>
            <a:r>
              <a:rPr lang="en-US" dirty="0"/>
              <a:t>tends to run higher, similar to KENEXA</a:t>
            </a:r>
          </a:p>
          <a:p>
            <a:pPr lvl="1"/>
            <a:r>
              <a:rPr lang="en-US" b="1" dirty="0"/>
              <a:t>Government Contractors Compensation Survey by Western Management Group </a:t>
            </a:r>
            <a:r>
              <a:rPr lang="en-US" dirty="0"/>
              <a:t>is popular among large government contractors for high-end IT and other technology positions</a:t>
            </a:r>
          </a:p>
          <a:p>
            <a:pPr lvl="1"/>
            <a:r>
              <a:rPr lang="en-US" b="1" dirty="0"/>
              <a:t>Bureau of Labor Statistics (BLS)</a:t>
            </a:r>
            <a:r>
              <a:rPr lang="en-US" dirty="0"/>
              <a:t> </a:t>
            </a:r>
            <a:r>
              <a:rPr lang="en-US" b="0" i="0" dirty="0">
                <a:solidFill>
                  <a:srgbClr val="374151"/>
                </a:solidFill>
                <a:effectLst/>
                <a:latin typeface="Söhne"/>
              </a:rPr>
              <a:t>captures data on a wide range of industries and company sizes, which can make it more difficult to select an exact position for a specialized skillset in the target industry, and/or pick the appropriate percentile due to the greater variability. But you can blend in the appropriate BLS selections to achieve more balanced rates as it has minimal skewing toward any particular industry.</a:t>
            </a:r>
            <a:endParaRPr lang="en-US" dirty="0"/>
          </a:p>
        </p:txBody>
      </p:sp>
      <p:grpSp>
        <p:nvGrpSpPr>
          <p:cNvPr id="4" name="Group 3">
            <a:extLst>
              <a:ext uri="{FF2B5EF4-FFF2-40B4-BE49-F238E27FC236}">
                <a16:creationId xmlns:a16="http://schemas.microsoft.com/office/drawing/2014/main" id="{1E6CA1E4-C3DC-B2D2-C7D9-D9C96FC5B9D1}"/>
              </a:ext>
            </a:extLst>
          </p:cNvPr>
          <p:cNvGrpSpPr/>
          <p:nvPr/>
        </p:nvGrpSpPr>
        <p:grpSpPr>
          <a:xfrm>
            <a:off x="9857934" y="3063712"/>
            <a:ext cx="1961243" cy="2929529"/>
            <a:chOff x="9857934" y="3063712"/>
            <a:chExt cx="1961243" cy="2929529"/>
          </a:xfrm>
        </p:grpSpPr>
        <p:sp>
          <p:nvSpPr>
            <p:cNvPr id="5" name="Oval 4">
              <a:extLst>
                <a:ext uri="{FF2B5EF4-FFF2-40B4-BE49-F238E27FC236}">
                  <a16:creationId xmlns:a16="http://schemas.microsoft.com/office/drawing/2014/main" id="{83E03BC9-C843-688E-B0A1-6215DE7AA3C8}"/>
                </a:ext>
              </a:extLst>
            </p:cNvPr>
            <p:cNvSpPr/>
            <p:nvPr/>
          </p:nvSpPr>
          <p:spPr>
            <a:xfrm>
              <a:off x="10122810" y="3063712"/>
              <a:ext cx="1430330" cy="2929529"/>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 name="Rectangle 5">
              <a:extLst>
                <a:ext uri="{FF2B5EF4-FFF2-40B4-BE49-F238E27FC236}">
                  <a16:creationId xmlns:a16="http://schemas.microsoft.com/office/drawing/2014/main" id="{4E2822F8-7FE0-4001-BD30-8CD70F161923}"/>
                </a:ext>
              </a:extLst>
            </p:cNvPr>
            <p:cNvSpPr/>
            <p:nvPr/>
          </p:nvSpPr>
          <p:spPr>
            <a:xfrm>
              <a:off x="9857934" y="3136439"/>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1. Get Labor Category Descriptions</a:t>
              </a:r>
            </a:p>
          </p:txBody>
        </p:sp>
        <p:sp>
          <p:nvSpPr>
            <p:cNvPr id="7" name="Rectangle 6">
              <a:extLst>
                <a:ext uri="{FF2B5EF4-FFF2-40B4-BE49-F238E27FC236}">
                  <a16:creationId xmlns:a16="http://schemas.microsoft.com/office/drawing/2014/main" id="{D29DA24E-C15B-1599-F548-EFEF5B33BDDA}"/>
                </a:ext>
              </a:extLst>
            </p:cNvPr>
            <p:cNvSpPr/>
            <p:nvPr/>
          </p:nvSpPr>
          <p:spPr>
            <a:xfrm>
              <a:off x="9857934" y="3448873"/>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2. Match Labor Categories</a:t>
              </a:r>
            </a:p>
          </p:txBody>
        </p:sp>
        <p:sp>
          <p:nvSpPr>
            <p:cNvPr id="8" name="Rectangle 7">
              <a:extLst>
                <a:ext uri="{FF2B5EF4-FFF2-40B4-BE49-F238E27FC236}">
                  <a16:creationId xmlns:a16="http://schemas.microsoft.com/office/drawing/2014/main" id="{1228A49A-0C65-8875-876D-14B66BC6E2B1}"/>
                </a:ext>
              </a:extLst>
            </p:cNvPr>
            <p:cNvSpPr/>
            <p:nvPr/>
          </p:nvSpPr>
          <p:spPr>
            <a:xfrm>
              <a:off x="9857934" y="3761307"/>
              <a:ext cx="1960082" cy="26871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3. Pull Salary Survey Data</a:t>
              </a:r>
            </a:p>
          </p:txBody>
        </p:sp>
        <p:sp>
          <p:nvSpPr>
            <p:cNvPr id="9" name="Rectangle 8">
              <a:extLst>
                <a:ext uri="{FF2B5EF4-FFF2-40B4-BE49-F238E27FC236}">
                  <a16:creationId xmlns:a16="http://schemas.microsoft.com/office/drawing/2014/main" id="{242DFDFA-1AAB-F5F6-F322-A7660C44F950}"/>
                </a:ext>
              </a:extLst>
            </p:cNvPr>
            <p:cNvSpPr/>
            <p:nvPr/>
          </p:nvSpPr>
          <p:spPr>
            <a:xfrm>
              <a:off x="9857934" y="4077715"/>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4. Select Labor Percentiles</a:t>
              </a:r>
            </a:p>
          </p:txBody>
        </p:sp>
        <p:sp>
          <p:nvSpPr>
            <p:cNvPr id="10" name="Rectangle 9">
              <a:extLst>
                <a:ext uri="{FF2B5EF4-FFF2-40B4-BE49-F238E27FC236}">
                  <a16:creationId xmlns:a16="http://schemas.microsoft.com/office/drawing/2014/main" id="{24591777-C9CC-4BD2-124F-D7EBBA5E3894}"/>
                </a:ext>
              </a:extLst>
            </p:cNvPr>
            <p:cNvSpPr/>
            <p:nvPr/>
          </p:nvSpPr>
          <p:spPr>
            <a:xfrm>
              <a:off x="9859095" y="4713477"/>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6. Perform Competitors’ Wrap Rate Analysis</a:t>
              </a:r>
            </a:p>
          </p:txBody>
        </p:sp>
        <p:sp>
          <p:nvSpPr>
            <p:cNvPr id="11" name="Rectangle 10">
              <a:extLst>
                <a:ext uri="{FF2B5EF4-FFF2-40B4-BE49-F238E27FC236}">
                  <a16:creationId xmlns:a16="http://schemas.microsoft.com/office/drawing/2014/main" id="{D638D44E-BB58-437C-18CC-312D049EDBEE}"/>
                </a:ext>
              </a:extLst>
            </p:cNvPr>
            <p:cNvSpPr/>
            <p:nvPr/>
          </p:nvSpPr>
          <p:spPr>
            <a:xfrm>
              <a:off x="9857934" y="5030842"/>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7. Develop Burdened Rates</a:t>
              </a:r>
            </a:p>
          </p:txBody>
        </p:sp>
        <p:sp>
          <p:nvSpPr>
            <p:cNvPr id="12" name="Rectangle 11">
              <a:extLst>
                <a:ext uri="{FF2B5EF4-FFF2-40B4-BE49-F238E27FC236}">
                  <a16:creationId xmlns:a16="http://schemas.microsoft.com/office/drawing/2014/main" id="{54FB6560-1ACD-5103-52B6-8F35BE293F2B}"/>
                </a:ext>
              </a:extLst>
            </p:cNvPr>
            <p:cNvSpPr/>
            <p:nvPr/>
          </p:nvSpPr>
          <p:spPr>
            <a:xfrm>
              <a:off x="9857934" y="4394122"/>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5. ID Gamed Rates (Throw Away and Protected (Key) </a:t>
              </a:r>
              <a:r>
                <a:rPr lang="en-US" sz="900" dirty="0" err="1"/>
                <a:t>LCats</a:t>
              </a:r>
              <a:r>
                <a:rPr lang="en-US" sz="900" dirty="0"/>
                <a:t>)</a:t>
              </a:r>
            </a:p>
          </p:txBody>
        </p:sp>
        <p:sp>
          <p:nvSpPr>
            <p:cNvPr id="13" name="Rectangle 12">
              <a:extLst>
                <a:ext uri="{FF2B5EF4-FFF2-40B4-BE49-F238E27FC236}">
                  <a16:creationId xmlns:a16="http://schemas.microsoft.com/office/drawing/2014/main" id="{C355D3ED-8CE9-FECB-34C6-88508B1FC4BD}"/>
                </a:ext>
              </a:extLst>
            </p:cNvPr>
            <p:cNvSpPr/>
            <p:nvPr/>
          </p:nvSpPr>
          <p:spPr>
            <a:xfrm>
              <a:off x="9857934" y="5343343"/>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8. Verify If Weighted Average Rates Meet Target from PTC</a:t>
              </a:r>
            </a:p>
          </p:txBody>
        </p:sp>
        <p:sp>
          <p:nvSpPr>
            <p:cNvPr id="14" name="Rectangle 13">
              <a:extLst>
                <a:ext uri="{FF2B5EF4-FFF2-40B4-BE49-F238E27FC236}">
                  <a16:creationId xmlns:a16="http://schemas.microsoft.com/office/drawing/2014/main" id="{0FA81665-289F-87B2-E315-925531D48140}"/>
                </a:ext>
              </a:extLst>
            </p:cNvPr>
            <p:cNvSpPr/>
            <p:nvPr/>
          </p:nvSpPr>
          <p:spPr>
            <a:xfrm>
              <a:off x="9857934" y="5670100"/>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9. Make Adjustments to Meet Target</a:t>
              </a:r>
            </a:p>
          </p:txBody>
        </p:sp>
      </p:grpSp>
      <p:sp>
        <p:nvSpPr>
          <p:cNvPr id="15" name="Text Box 7">
            <a:extLst>
              <a:ext uri="{FF2B5EF4-FFF2-40B4-BE49-F238E27FC236}">
                <a16:creationId xmlns:a16="http://schemas.microsoft.com/office/drawing/2014/main" id="{2200E258-0903-A241-3E63-EB5F918D252D}"/>
              </a:ext>
            </a:extLst>
          </p:cNvPr>
          <p:cNvSpPr txBox="1">
            <a:spLocks noChangeArrowheads="1"/>
          </p:cNvSpPr>
          <p:nvPr/>
        </p:nvSpPr>
        <p:spPr bwMode="auto">
          <a:xfrm>
            <a:off x="10729131" y="2180524"/>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16" name="TextBox 15">
            <a:extLst>
              <a:ext uri="{FF2B5EF4-FFF2-40B4-BE49-F238E27FC236}">
                <a16:creationId xmlns:a16="http://schemas.microsoft.com/office/drawing/2014/main" id="{CE55220F-B226-B03E-F2B7-303A3DE1E9EC}"/>
              </a:ext>
            </a:extLst>
          </p:cNvPr>
          <p:cNvSpPr txBox="1"/>
          <p:nvPr/>
        </p:nvSpPr>
        <p:spPr>
          <a:xfrm>
            <a:off x="11113561" y="1825625"/>
            <a:ext cx="774869" cy="369332"/>
          </a:xfrm>
          <a:prstGeom prst="rect">
            <a:avLst/>
          </a:prstGeom>
          <a:noFill/>
        </p:spPr>
        <p:txBody>
          <a:bodyPr wrap="square" rtlCol="0">
            <a:spAutoFit/>
          </a:bodyPr>
          <a:lstStyle/>
          <a:p>
            <a:r>
              <a:rPr lang="en-US" dirty="0"/>
              <a:t>4</a:t>
            </a:r>
          </a:p>
        </p:txBody>
      </p:sp>
      <p:sp>
        <p:nvSpPr>
          <p:cNvPr id="17" name="Text Box 5">
            <a:extLst>
              <a:ext uri="{FF2B5EF4-FFF2-40B4-BE49-F238E27FC236}">
                <a16:creationId xmlns:a16="http://schemas.microsoft.com/office/drawing/2014/main" id="{7E96ACEB-7CC1-1E4D-6DD8-5608ABD9AD61}"/>
              </a:ext>
            </a:extLst>
          </p:cNvPr>
          <p:cNvSpPr txBox="1">
            <a:spLocks noChangeArrowheads="1"/>
          </p:cNvSpPr>
          <p:nvPr/>
        </p:nvSpPr>
        <p:spPr bwMode="auto">
          <a:xfrm>
            <a:off x="9664459" y="2180524"/>
            <a:ext cx="987273" cy="764918"/>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Solution-Based Cost from PTC</a:t>
            </a:r>
          </a:p>
        </p:txBody>
      </p:sp>
      <p:sp>
        <p:nvSpPr>
          <p:cNvPr id="18" name="TextBox 17">
            <a:extLst>
              <a:ext uri="{FF2B5EF4-FFF2-40B4-BE49-F238E27FC236}">
                <a16:creationId xmlns:a16="http://schemas.microsoft.com/office/drawing/2014/main" id="{04BB54BB-8874-AB26-8748-EC3B44B7E632}"/>
              </a:ext>
            </a:extLst>
          </p:cNvPr>
          <p:cNvSpPr txBox="1"/>
          <p:nvPr/>
        </p:nvSpPr>
        <p:spPr>
          <a:xfrm>
            <a:off x="9816727" y="1818051"/>
            <a:ext cx="774869" cy="369332"/>
          </a:xfrm>
          <a:prstGeom prst="rect">
            <a:avLst/>
          </a:prstGeom>
          <a:noFill/>
        </p:spPr>
        <p:txBody>
          <a:bodyPr wrap="square" rtlCol="0">
            <a:spAutoFit/>
          </a:bodyPr>
          <a:lstStyle/>
          <a:p>
            <a:r>
              <a:rPr lang="en-US" dirty="0"/>
              <a:t>3</a:t>
            </a:r>
          </a:p>
        </p:txBody>
      </p:sp>
      <p:sp>
        <p:nvSpPr>
          <p:cNvPr id="19" name="Arc 18">
            <a:extLst>
              <a:ext uri="{FF2B5EF4-FFF2-40B4-BE49-F238E27FC236}">
                <a16:creationId xmlns:a16="http://schemas.microsoft.com/office/drawing/2014/main" id="{A9A55D9A-C02E-356E-9DDA-6A5D30DCA74E}"/>
              </a:ext>
            </a:extLst>
          </p:cNvPr>
          <p:cNvSpPr/>
          <p:nvPr/>
        </p:nvSpPr>
        <p:spPr>
          <a:xfrm>
            <a:off x="10116024" y="1970125"/>
            <a:ext cx="1047542" cy="369332"/>
          </a:xfrm>
          <a:prstGeom prst="arc">
            <a:avLst>
              <a:gd name="adj1" fmla="val 10834939"/>
              <a:gd name="adj2" fmla="val 0"/>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404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D09D0-7FDC-45BD-981C-E4F44B89E5B1}"/>
              </a:ext>
            </a:extLst>
          </p:cNvPr>
          <p:cNvSpPr>
            <a:spLocks noGrp="1"/>
          </p:cNvSpPr>
          <p:nvPr>
            <p:ph type="title"/>
          </p:nvPr>
        </p:nvSpPr>
        <p:spPr>
          <a:xfrm>
            <a:off x="838199" y="365125"/>
            <a:ext cx="7534276" cy="1041643"/>
          </a:xfrm>
        </p:spPr>
        <p:txBody>
          <a:bodyPr>
            <a:normAutofit fontScale="90000"/>
          </a:bodyPr>
          <a:lstStyle/>
          <a:p>
            <a:r>
              <a:rPr lang="en-US" dirty="0"/>
              <a:t>Example of Time Allocation Percentages and Blending Rates</a:t>
            </a:r>
          </a:p>
        </p:txBody>
      </p:sp>
      <p:pic>
        <p:nvPicPr>
          <p:cNvPr id="4" name="Picture 3">
            <a:extLst>
              <a:ext uri="{FF2B5EF4-FFF2-40B4-BE49-F238E27FC236}">
                <a16:creationId xmlns:a16="http://schemas.microsoft.com/office/drawing/2014/main" id="{A9864813-3085-46C5-B928-E0927A53F5EA}"/>
              </a:ext>
            </a:extLst>
          </p:cNvPr>
          <p:cNvPicPr>
            <a:picLocks noChangeAspect="1"/>
          </p:cNvPicPr>
          <p:nvPr/>
        </p:nvPicPr>
        <p:blipFill>
          <a:blip r:embed="rId3"/>
          <a:stretch>
            <a:fillRect/>
          </a:stretch>
        </p:blipFill>
        <p:spPr>
          <a:xfrm>
            <a:off x="743048" y="1738652"/>
            <a:ext cx="7339012" cy="4508373"/>
          </a:xfrm>
          <a:prstGeom prst="rect">
            <a:avLst/>
          </a:prstGeom>
        </p:spPr>
      </p:pic>
      <p:sp>
        <p:nvSpPr>
          <p:cNvPr id="6" name="TextBox 5">
            <a:extLst>
              <a:ext uri="{FF2B5EF4-FFF2-40B4-BE49-F238E27FC236}">
                <a16:creationId xmlns:a16="http://schemas.microsoft.com/office/drawing/2014/main" id="{8F803215-C6E2-D0E7-EB4D-CCE7559BE677}"/>
              </a:ext>
            </a:extLst>
          </p:cNvPr>
          <p:cNvSpPr txBox="1"/>
          <p:nvPr/>
        </p:nvSpPr>
        <p:spPr>
          <a:xfrm>
            <a:off x="763571" y="1470580"/>
            <a:ext cx="2865749" cy="369332"/>
          </a:xfrm>
          <a:prstGeom prst="rect">
            <a:avLst/>
          </a:prstGeom>
          <a:noFill/>
        </p:spPr>
        <p:txBody>
          <a:bodyPr wrap="square" rtlCol="0">
            <a:spAutoFit/>
          </a:bodyPr>
          <a:lstStyle/>
          <a:p>
            <a:r>
              <a:rPr lang="en-US" dirty="0"/>
              <a:t>LCAT: Training Officer</a:t>
            </a:r>
          </a:p>
        </p:txBody>
      </p:sp>
      <p:sp>
        <p:nvSpPr>
          <p:cNvPr id="5" name="Text Box 7">
            <a:extLst>
              <a:ext uri="{FF2B5EF4-FFF2-40B4-BE49-F238E27FC236}">
                <a16:creationId xmlns:a16="http://schemas.microsoft.com/office/drawing/2014/main" id="{C97C4E49-CF5B-7FA0-330E-C3AF556C3E4A}"/>
              </a:ext>
            </a:extLst>
          </p:cNvPr>
          <p:cNvSpPr txBox="1">
            <a:spLocks noChangeArrowheads="1"/>
          </p:cNvSpPr>
          <p:nvPr/>
        </p:nvSpPr>
        <p:spPr bwMode="auto">
          <a:xfrm>
            <a:off x="10729131" y="2180524"/>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17" name="TextBox 16">
            <a:extLst>
              <a:ext uri="{FF2B5EF4-FFF2-40B4-BE49-F238E27FC236}">
                <a16:creationId xmlns:a16="http://schemas.microsoft.com/office/drawing/2014/main" id="{B04E82DB-8977-8ED1-DCE5-581EF0A11D1D}"/>
              </a:ext>
            </a:extLst>
          </p:cNvPr>
          <p:cNvSpPr txBox="1"/>
          <p:nvPr/>
        </p:nvSpPr>
        <p:spPr>
          <a:xfrm>
            <a:off x="11113561" y="1825625"/>
            <a:ext cx="774869" cy="369332"/>
          </a:xfrm>
          <a:prstGeom prst="rect">
            <a:avLst/>
          </a:prstGeom>
          <a:noFill/>
        </p:spPr>
        <p:txBody>
          <a:bodyPr wrap="square" rtlCol="0">
            <a:spAutoFit/>
          </a:bodyPr>
          <a:lstStyle/>
          <a:p>
            <a:r>
              <a:rPr lang="en-US" dirty="0"/>
              <a:t>4</a:t>
            </a:r>
          </a:p>
        </p:txBody>
      </p:sp>
      <p:sp>
        <p:nvSpPr>
          <p:cNvPr id="18" name="Text Box 5">
            <a:extLst>
              <a:ext uri="{FF2B5EF4-FFF2-40B4-BE49-F238E27FC236}">
                <a16:creationId xmlns:a16="http://schemas.microsoft.com/office/drawing/2014/main" id="{E505D779-9D6A-0F78-252E-D01565D7619B}"/>
              </a:ext>
            </a:extLst>
          </p:cNvPr>
          <p:cNvSpPr txBox="1">
            <a:spLocks noChangeArrowheads="1"/>
          </p:cNvSpPr>
          <p:nvPr/>
        </p:nvSpPr>
        <p:spPr bwMode="auto">
          <a:xfrm>
            <a:off x="9664459" y="2180524"/>
            <a:ext cx="987273" cy="764918"/>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Solution-Based Cost from PTC</a:t>
            </a:r>
          </a:p>
        </p:txBody>
      </p:sp>
      <p:sp>
        <p:nvSpPr>
          <p:cNvPr id="19" name="TextBox 18">
            <a:extLst>
              <a:ext uri="{FF2B5EF4-FFF2-40B4-BE49-F238E27FC236}">
                <a16:creationId xmlns:a16="http://schemas.microsoft.com/office/drawing/2014/main" id="{58820962-34EC-262C-543A-B0EBB21876C8}"/>
              </a:ext>
            </a:extLst>
          </p:cNvPr>
          <p:cNvSpPr txBox="1"/>
          <p:nvPr/>
        </p:nvSpPr>
        <p:spPr>
          <a:xfrm>
            <a:off x="9816727" y="1818051"/>
            <a:ext cx="774869" cy="369332"/>
          </a:xfrm>
          <a:prstGeom prst="rect">
            <a:avLst/>
          </a:prstGeom>
          <a:noFill/>
        </p:spPr>
        <p:txBody>
          <a:bodyPr wrap="square" rtlCol="0">
            <a:spAutoFit/>
          </a:bodyPr>
          <a:lstStyle/>
          <a:p>
            <a:r>
              <a:rPr lang="en-US" dirty="0"/>
              <a:t>3</a:t>
            </a:r>
          </a:p>
        </p:txBody>
      </p:sp>
      <p:sp>
        <p:nvSpPr>
          <p:cNvPr id="20" name="Arc 19">
            <a:extLst>
              <a:ext uri="{FF2B5EF4-FFF2-40B4-BE49-F238E27FC236}">
                <a16:creationId xmlns:a16="http://schemas.microsoft.com/office/drawing/2014/main" id="{6356DC39-C99C-1969-EF74-AB6BDB0E46C2}"/>
              </a:ext>
            </a:extLst>
          </p:cNvPr>
          <p:cNvSpPr/>
          <p:nvPr/>
        </p:nvSpPr>
        <p:spPr>
          <a:xfrm>
            <a:off x="10116024" y="1970125"/>
            <a:ext cx="1047542" cy="369332"/>
          </a:xfrm>
          <a:prstGeom prst="arc">
            <a:avLst>
              <a:gd name="adj1" fmla="val 10834939"/>
              <a:gd name="adj2" fmla="val 0"/>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1" name="Group 20">
            <a:extLst>
              <a:ext uri="{FF2B5EF4-FFF2-40B4-BE49-F238E27FC236}">
                <a16:creationId xmlns:a16="http://schemas.microsoft.com/office/drawing/2014/main" id="{1E056759-E9F2-1540-D7E2-64D93B7743DA}"/>
              </a:ext>
            </a:extLst>
          </p:cNvPr>
          <p:cNvGrpSpPr/>
          <p:nvPr/>
        </p:nvGrpSpPr>
        <p:grpSpPr>
          <a:xfrm>
            <a:off x="9857934" y="3063712"/>
            <a:ext cx="1961243" cy="2929529"/>
            <a:chOff x="9857934" y="3063712"/>
            <a:chExt cx="1961243" cy="2929529"/>
          </a:xfrm>
        </p:grpSpPr>
        <p:sp>
          <p:nvSpPr>
            <p:cNvPr id="22" name="Oval 21">
              <a:extLst>
                <a:ext uri="{FF2B5EF4-FFF2-40B4-BE49-F238E27FC236}">
                  <a16:creationId xmlns:a16="http://schemas.microsoft.com/office/drawing/2014/main" id="{0FF168DD-662B-44B7-D231-5DD5994AAF5E}"/>
                </a:ext>
              </a:extLst>
            </p:cNvPr>
            <p:cNvSpPr/>
            <p:nvPr/>
          </p:nvSpPr>
          <p:spPr>
            <a:xfrm>
              <a:off x="10122810" y="3063712"/>
              <a:ext cx="1430330" cy="2929529"/>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3" name="Rectangle 22">
              <a:extLst>
                <a:ext uri="{FF2B5EF4-FFF2-40B4-BE49-F238E27FC236}">
                  <a16:creationId xmlns:a16="http://schemas.microsoft.com/office/drawing/2014/main" id="{88444469-365C-07B0-949B-499338763CC5}"/>
                </a:ext>
              </a:extLst>
            </p:cNvPr>
            <p:cNvSpPr/>
            <p:nvPr/>
          </p:nvSpPr>
          <p:spPr>
            <a:xfrm>
              <a:off x="9857934" y="3136439"/>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1. Get Labor Category Descriptions</a:t>
              </a:r>
            </a:p>
          </p:txBody>
        </p:sp>
        <p:sp>
          <p:nvSpPr>
            <p:cNvPr id="24" name="Rectangle 23">
              <a:extLst>
                <a:ext uri="{FF2B5EF4-FFF2-40B4-BE49-F238E27FC236}">
                  <a16:creationId xmlns:a16="http://schemas.microsoft.com/office/drawing/2014/main" id="{E0B47AFD-AE4F-6E04-FF1C-E96C2E3FA207}"/>
                </a:ext>
              </a:extLst>
            </p:cNvPr>
            <p:cNvSpPr/>
            <p:nvPr/>
          </p:nvSpPr>
          <p:spPr>
            <a:xfrm>
              <a:off x="9857934" y="3448873"/>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2. Match Labor Categories</a:t>
              </a:r>
            </a:p>
          </p:txBody>
        </p:sp>
        <p:sp>
          <p:nvSpPr>
            <p:cNvPr id="25" name="Rectangle 24">
              <a:extLst>
                <a:ext uri="{FF2B5EF4-FFF2-40B4-BE49-F238E27FC236}">
                  <a16:creationId xmlns:a16="http://schemas.microsoft.com/office/drawing/2014/main" id="{953790E0-9A41-A582-73E1-B5343EE58433}"/>
                </a:ext>
              </a:extLst>
            </p:cNvPr>
            <p:cNvSpPr/>
            <p:nvPr/>
          </p:nvSpPr>
          <p:spPr>
            <a:xfrm>
              <a:off x="9857934" y="3761307"/>
              <a:ext cx="1960082" cy="26871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3. Pull Salary Survey Data</a:t>
              </a:r>
            </a:p>
          </p:txBody>
        </p:sp>
        <p:sp>
          <p:nvSpPr>
            <p:cNvPr id="26" name="Rectangle 25">
              <a:extLst>
                <a:ext uri="{FF2B5EF4-FFF2-40B4-BE49-F238E27FC236}">
                  <a16:creationId xmlns:a16="http://schemas.microsoft.com/office/drawing/2014/main" id="{F0AED22B-C1CF-8704-6C11-58EEBA47724D}"/>
                </a:ext>
              </a:extLst>
            </p:cNvPr>
            <p:cNvSpPr/>
            <p:nvPr/>
          </p:nvSpPr>
          <p:spPr>
            <a:xfrm>
              <a:off x="9857934" y="4077715"/>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4. Select Labor Percentiles</a:t>
              </a:r>
            </a:p>
          </p:txBody>
        </p:sp>
        <p:sp>
          <p:nvSpPr>
            <p:cNvPr id="27" name="Rectangle 26">
              <a:extLst>
                <a:ext uri="{FF2B5EF4-FFF2-40B4-BE49-F238E27FC236}">
                  <a16:creationId xmlns:a16="http://schemas.microsoft.com/office/drawing/2014/main" id="{54492EFB-A6F4-C85B-499C-AF421078B97A}"/>
                </a:ext>
              </a:extLst>
            </p:cNvPr>
            <p:cNvSpPr/>
            <p:nvPr/>
          </p:nvSpPr>
          <p:spPr>
            <a:xfrm>
              <a:off x="9859095" y="4713477"/>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6. Perform Competitors’ Wrap Rate Analysis</a:t>
              </a:r>
            </a:p>
          </p:txBody>
        </p:sp>
        <p:sp>
          <p:nvSpPr>
            <p:cNvPr id="28" name="Rectangle 27">
              <a:extLst>
                <a:ext uri="{FF2B5EF4-FFF2-40B4-BE49-F238E27FC236}">
                  <a16:creationId xmlns:a16="http://schemas.microsoft.com/office/drawing/2014/main" id="{A177A403-DFE2-A161-4543-A1FB77416442}"/>
                </a:ext>
              </a:extLst>
            </p:cNvPr>
            <p:cNvSpPr/>
            <p:nvPr/>
          </p:nvSpPr>
          <p:spPr>
            <a:xfrm>
              <a:off x="9857934" y="5030842"/>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7. Develop Burdened Rates</a:t>
              </a:r>
            </a:p>
          </p:txBody>
        </p:sp>
        <p:sp>
          <p:nvSpPr>
            <p:cNvPr id="29" name="Rectangle 28">
              <a:extLst>
                <a:ext uri="{FF2B5EF4-FFF2-40B4-BE49-F238E27FC236}">
                  <a16:creationId xmlns:a16="http://schemas.microsoft.com/office/drawing/2014/main" id="{97F13320-FBF9-2C13-2730-41B8CEE2D5B6}"/>
                </a:ext>
              </a:extLst>
            </p:cNvPr>
            <p:cNvSpPr/>
            <p:nvPr/>
          </p:nvSpPr>
          <p:spPr>
            <a:xfrm>
              <a:off x="9857934" y="4394122"/>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5. ID Gamed Rates (Throw Away and Protected (Key) </a:t>
              </a:r>
              <a:r>
                <a:rPr lang="en-US" sz="900" dirty="0" err="1"/>
                <a:t>LCats</a:t>
              </a:r>
              <a:r>
                <a:rPr lang="en-US" sz="900" dirty="0"/>
                <a:t>)</a:t>
              </a:r>
            </a:p>
          </p:txBody>
        </p:sp>
        <p:sp>
          <p:nvSpPr>
            <p:cNvPr id="30" name="Rectangle 29">
              <a:extLst>
                <a:ext uri="{FF2B5EF4-FFF2-40B4-BE49-F238E27FC236}">
                  <a16:creationId xmlns:a16="http://schemas.microsoft.com/office/drawing/2014/main" id="{395C7EBC-916C-1009-591E-39A81E523D14}"/>
                </a:ext>
              </a:extLst>
            </p:cNvPr>
            <p:cNvSpPr/>
            <p:nvPr/>
          </p:nvSpPr>
          <p:spPr>
            <a:xfrm>
              <a:off x="9857934" y="5343343"/>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8. Verify If Weighted Average Rates Meet Target from PTC</a:t>
              </a:r>
            </a:p>
          </p:txBody>
        </p:sp>
        <p:sp>
          <p:nvSpPr>
            <p:cNvPr id="31" name="Rectangle 30">
              <a:extLst>
                <a:ext uri="{FF2B5EF4-FFF2-40B4-BE49-F238E27FC236}">
                  <a16:creationId xmlns:a16="http://schemas.microsoft.com/office/drawing/2014/main" id="{84F9CB60-35DE-0F1C-DA62-84891B2F6E9D}"/>
                </a:ext>
              </a:extLst>
            </p:cNvPr>
            <p:cNvSpPr/>
            <p:nvPr/>
          </p:nvSpPr>
          <p:spPr>
            <a:xfrm>
              <a:off x="9857934" y="5670100"/>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9. Make Adjustments to Meet Target</a:t>
              </a:r>
            </a:p>
          </p:txBody>
        </p:sp>
      </p:grpSp>
    </p:spTree>
    <p:extLst>
      <p:ext uri="{BB962C8B-B14F-4D97-AF65-F5344CB8AC3E}">
        <p14:creationId xmlns:p14="http://schemas.microsoft.com/office/powerpoint/2010/main" val="214218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p:bldP spid="18" grpId="0" animBg="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C52F2-C886-428D-8FF1-DD1834F94461}"/>
              </a:ext>
            </a:extLst>
          </p:cNvPr>
          <p:cNvSpPr>
            <a:spLocks noGrp="1"/>
          </p:cNvSpPr>
          <p:nvPr>
            <p:ph type="title"/>
          </p:nvPr>
        </p:nvSpPr>
        <p:spPr>
          <a:xfrm>
            <a:off x="838199" y="365125"/>
            <a:ext cx="6949967" cy="1041643"/>
          </a:xfrm>
        </p:spPr>
        <p:txBody>
          <a:bodyPr>
            <a:normAutofit fontScale="90000"/>
          </a:bodyPr>
          <a:lstStyle/>
          <a:p>
            <a:r>
              <a:rPr lang="en-US" dirty="0"/>
              <a:t>Reasons Competitive Analysis is a Relatively Infrequent Practice</a:t>
            </a:r>
          </a:p>
        </p:txBody>
      </p:sp>
      <p:sp>
        <p:nvSpPr>
          <p:cNvPr id="3" name="Content Placeholder 2">
            <a:extLst>
              <a:ext uri="{FF2B5EF4-FFF2-40B4-BE49-F238E27FC236}">
                <a16:creationId xmlns:a16="http://schemas.microsoft.com/office/drawing/2014/main" id="{3F48F928-64C2-49A9-AABF-4E93A9BD0FBA}"/>
              </a:ext>
            </a:extLst>
          </p:cNvPr>
          <p:cNvSpPr>
            <a:spLocks noGrp="1"/>
          </p:cNvSpPr>
          <p:nvPr>
            <p:ph idx="1"/>
          </p:nvPr>
        </p:nvSpPr>
        <p:spPr>
          <a:xfrm>
            <a:off x="838199" y="1825624"/>
            <a:ext cx="10876980" cy="4486887"/>
          </a:xfrm>
        </p:spPr>
        <p:txBody>
          <a:bodyPr>
            <a:normAutofit fontScale="70000" lnSpcReduction="20000"/>
          </a:bodyPr>
          <a:lstStyle/>
          <a:p>
            <a:r>
              <a:rPr lang="en-US" b="1" dirty="0">
                <a:solidFill>
                  <a:schemeClr val="accent1"/>
                </a:solidFill>
              </a:rPr>
              <a:t>Starting late on pursuits: </a:t>
            </a:r>
            <a:r>
              <a:rPr lang="en-US" dirty="0"/>
              <a:t>Skipping or delaying capture and running out of time is common; consider that successful companies spend 60% of their B&amp;P budget on capture. This is like a runner skipping crucial warmup exercises and expecting to win the race.</a:t>
            </a:r>
          </a:p>
          <a:p>
            <a:r>
              <a:rPr lang="en-US" b="1" dirty="0">
                <a:solidFill>
                  <a:schemeClr val="accent1"/>
                </a:solidFill>
              </a:rPr>
              <a:t>Reluctance to spend money on competitive analysis: </a:t>
            </a:r>
            <a:r>
              <a:rPr lang="en-US" dirty="0"/>
              <a:t>Hesitating to invest in competitive analysis due to cost is shortsighted. Consider what it costs your company to lose more bids than could be won with better insights. Use competitive analysis </a:t>
            </a:r>
            <a:r>
              <a:rPr lang="en-US" i="1" dirty="0"/>
              <a:t>only on those bids you want to win.</a:t>
            </a:r>
          </a:p>
          <a:p>
            <a:r>
              <a:rPr lang="en-US" b="1" dirty="0">
                <a:solidFill>
                  <a:schemeClr val="accent1"/>
                </a:solidFill>
              </a:rPr>
              <a:t>Assuming there is nothing new to learn about your competition: </a:t>
            </a:r>
            <a:r>
              <a:rPr lang="en-US" dirty="0"/>
              <a:t>It’s like getting complacent about relationship and being unpleasantly surprised – taking someone or something for granted often is a symptom of a problem and a recipe for heartbreak.</a:t>
            </a:r>
          </a:p>
          <a:p>
            <a:r>
              <a:rPr lang="en-US" b="1" dirty="0">
                <a:solidFill>
                  <a:schemeClr val="accent1"/>
                </a:solidFill>
              </a:rPr>
              <a:t>Failing to get the right tools: </a:t>
            </a:r>
            <a:r>
              <a:rPr lang="en-US" dirty="0"/>
              <a:t>Not budgeting to subscribe to competitive analysis tools is like being a hair stylist in a celebrity beauty salon with cheap, dull scissors and a weak blow drier while being expected to make $1000 per haircut by the salon’s owner; use professional tools to do your job and get professional results.</a:t>
            </a:r>
          </a:p>
          <a:p>
            <a:r>
              <a:rPr lang="en-US" b="1" dirty="0">
                <a:solidFill>
                  <a:schemeClr val="accent1"/>
                </a:solidFill>
              </a:rPr>
              <a:t>Not seeking help from experts:</a:t>
            </a:r>
            <a:r>
              <a:rPr lang="en-US" dirty="0"/>
              <a:t> This is comparable to facing a complicated medical condition without consulting a specialist or seeking a second opinion. Engage consultants or experts when necessary to enhance your competitive analysis efforts.</a:t>
            </a:r>
          </a:p>
        </p:txBody>
      </p:sp>
    </p:spTree>
    <p:extLst>
      <p:ext uri="{BB962C8B-B14F-4D97-AF65-F5344CB8AC3E}">
        <p14:creationId xmlns:p14="http://schemas.microsoft.com/office/powerpoint/2010/main" val="12046253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8FF72-D56D-4009-B8A6-0CE2031F1E85}"/>
              </a:ext>
            </a:extLst>
          </p:cNvPr>
          <p:cNvSpPr>
            <a:spLocks noGrp="1"/>
          </p:cNvSpPr>
          <p:nvPr>
            <p:ph type="title"/>
          </p:nvPr>
        </p:nvSpPr>
        <p:spPr>
          <a:xfrm>
            <a:off x="838200" y="341679"/>
            <a:ext cx="6846871" cy="1041643"/>
          </a:xfrm>
        </p:spPr>
        <p:txBody>
          <a:bodyPr>
            <a:normAutofit fontScale="90000"/>
          </a:bodyPr>
          <a:lstStyle/>
          <a:p>
            <a:r>
              <a:rPr lang="en-US" dirty="0"/>
              <a:t>When and How to Use GSA or GWAC Rates as Data Points</a:t>
            </a:r>
          </a:p>
        </p:txBody>
      </p:sp>
      <p:sp>
        <p:nvSpPr>
          <p:cNvPr id="3" name="Content Placeholder 2">
            <a:extLst>
              <a:ext uri="{FF2B5EF4-FFF2-40B4-BE49-F238E27FC236}">
                <a16:creationId xmlns:a16="http://schemas.microsoft.com/office/drawing/2014/main" id="{5C31E87A-30FE-46DE-B00C-BE844B99508D}"/>
              </a:ext>
            </a:extLst>
          </p:cNvPr>
          <p:cNvSpPr>
            <a:spLocks noGrp="1"/>
          </p:cNvSpPr>
          <p:nvPr>
            <p:ph idx="1"/>
          </p:nvPr>
        </p:nvSpPr>
        <p:spPr>
          <a:xfrm>
            <a:off x="838200" y="1722884"/>
            <a:ext cx="4411560" cy="4667250"/>
          </a:xfrm>
        </p:spPr>
        <p:txBody>
          <a:bodyPr>
            <a:normAutofit fontScale="70000" lnSpcReduction="20000"/>
          </a:bodyPr>
          <a:lstStyle/>
          <a:p>
            <a:r>
              <a:rPr lang="en-US" dirty="0"/>
              <a:t>When look for GSA or GWAC rates – recognize companies rarely use the rates exactly as they are in schedules;  they are ceilings – not a legitimate bid rate</a:t>
            </a:r>
          </a:p>
          <a:p>
            <a:r>
              <a:rPr lang="en-US" dirty="0"/>
              <a:t>Analyze GSA or GWAC rates – most info is public (try Buy.GSA.gov, </a:t>
            </a:r>
            <a:r>
              <a:rPr lang="en-US" dirty="0" err="1"/>
              <a:t>BGov</a:t>
            </a:r>
            <a:r>
              <a:rPr lang="en-US" dirty="0"/>
              <a:t>, or GovWin IQ Labor Pricing module) </a:t>
            </a:r>
          </a:p>
          <a:p>
            <a:pPr lvl="1"/>
            <a:r>
              <a:rPr lang="en-US" dirty="0"/>
              <a:t>Looking across multiple schedules to determine which rates are similar and which aren’t</a:t>
            </a:r>
          </a:p>
          <a:p>
            <a:pPr lvl="1"/>
            <a:r>
              <a:rPr lang="en-US" dirty="0"/>
              <a:t>Don’t look at rates by category names – look at the descriptions: same position can be vastly different for each company</a:t>
            </a:r>
          </a:p>
          <a:p>
            <a:r>
              <a:rPr lang="en-US" dirty="0"/>
              <a:t>Note that now you may be dealing with three sets of labor categories – RFP, salary survey, and GSA or other GWAC rate category</a:t>
            </a:r>
          </a:p>
        </p:txBody>
      </p:sp>
      <p:pic>
        <p:nvPicPr>
          <p:cNvPr id="6" name="Picture 5">
            <a:extLst>
              <a:ext uri="{FF2B5EF4-FFF2-40B4-BE49-F238E27FC236}">
                <a16:creationId xmlns:a16="http://schemas.microsoft.com/office/drawing/2014/main" id="{D22DC905-792E-7D99-10F1-F6AD05AE6267}"/>
              </a:ext>
            </a:extLst>
          </p:cNvPr>
          <p:cNvPicPr>
            <a:picLocks noChangeAspect="1"/>
          </p:cNvPicPr>
          <p:nvPr/>
        </p:nvPicPr>
        <p:blipFill>
          <a:blip r:embed="rId3"/>
          <a:stretch>
            <a:fillRect/>
          </a:stretch>
        </p:blipFill>
        <p:spPr>
          <a:xfrm>
            <a:off x="5599521" y="1722884"/>
            <a:ext cx="3715177" cy="3141347"/>
          </a:xfrm>
          <a:prstGeom prst="rect">
            <a:avLst/>
          </a:prstGeom>
        </p:spPr>
      </p:pic>
      <p:sp>
        <p:nvSpPr>
          <p:cNvPr id="10" name="Text Box 7">
            <a:extLst>
              <a:ext uri="{FF2B5EF4-FFF2-40B4-BE49-F238E27FC236}">
                <a16:creationId xmlns:a16="http://schemas.microsoft.com/office/drawing/2014/main" id="{09B526BE-48E9-7213-42FB-F9167E29F1BF}"/>
              </a:ext>
            </a:extLst>
          </p:cNvPr>
          <p:cNvSpPr txBox="1">
            <a:spLocks noChangeArrowheads="1"/>
          </p:cNvSpPr>
          <p:nvPr/>
        </p:nvSpPr>
        <p:spPr bwMode="auto">
          <a:xfrm>
            <a:off x="10729131" y="2180524"/>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11" name="TextBox 10">
            <a:extLst>
              <a:ext uri="{FF2B5EF4-FFF2-40B4-BE49-F238E27FC236}">
                <a16:creationId xmlns:a16="http://schemas.microsoft.com/office/drawing/2014/main" id="{9301C4AE-954A-5327-72BE-2C6629F44387}"/>
              </a:ext>
            </a:extLst>
          </p:cNvPr>
          <p:cNvSpPr txBox="1"/>
          <p:nvPr/>
        </p:nvSpPr>
        <p:spPr>
          <a:xfrm>
            <a:off x="11113561" y="1825625"/>
            <a:ext cx="774869" cy="369332"/>
          </a:xfrm>
          <a:prstGeom prst="rect">
            <a:avLst/>
          </a:prstGeom>
          <a:noFill/>
        </p:spPr>
        <p:txBody>
          <a:bodyPr wrap="square" rtlCol="0">
            <a:spAutoFit/>
          </a:bodyPr>
          <a:lstStyle/>
          <a:p>
            <a:r>
              <a:rPr lang="en-US" dirty="0"/>
              <a:t>4</a:t>
            </a:r>
          </a:p>
        </p:txBody>
      </p:sp>
      <p:sp>
        <p:nvSpPr>
          <p:cNvPr id="12" name="Text Box 5">
            <a:extLst>
              <a:ext uri="{FF2B5EF4-FFF2-40B4-BE49-F238E27FC236}">
                <a16:creationId xmlns:a16="http://schemas.microsoft.com/office/drawing/2014/main" id="{20E0C89D-ED34-FAFD-AF82-6C7BFF721490}"/>
              </a:ext>
            </a:extLst>
          </p:cNvPr>
          <p:cNvSpPr txBox="1">
            <a:spLocks noChangeArrowheads="1"/>
          </p:cNvSpPr>
          <p:nvPr/>
        </p:nvSpPr>
        <p:spPr bwMode="auto">
          <a:xfrm>
            <a:off x="9664459" y="2180524"/>
            <a:ext cx="987273" cy="764918"/>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Solution-Based Cost from PTC</a:t>
            </a:r>
          </a:p>
        </p:txBody>
      </p:sp>
      <p:sp>
        <p:nvSpPr>
          <p:cNvPr id="13" name="TextBox 12">
            <a:extLst>
              <a:ext uri="{FF2B5EF4-FFF2-40B4-BE49-F238E27FC236}">
                <a16:creationId xmlns:a16="http://schemas.microsoft.com/office/drawing/2014/main" id="{09D6BBF6-4869-A29A-7C7E-8116BF82799C}"/>
              </a:ext>
            </a:extLst>
          </p:cNvPr>
          <p:cNvSpPr txBox="1"/>
          <p:nvPr/>
        </p:nvSpPr>
        <p:spPr>
          <a:xfrm>
            <a:off x="9816727" y="1818051"/>
            <a:ext cx="774869" cy="369332"/>
          </a:xfrm>
          <a:prstGeom prst="rect">
            <a:avLst/>
          </a:prstGeom>
          <a:noFill/>
        </p:spPr>
        <p:txBody>
          <a:bodyPr wrap="square" rtlCol="0">
            <a:spAutoFit/>
          </a:bodyPr>
          <a:lstStyle/>
          <a:p>
            <a:r>
              <a:rPr lang="en-US" dirty="0"/>
              <a:t>3</a:t>
            </a:r>
          </a:p>
        </p:txBody>
      </p:sp>
      <p:sp>
        <p:nvSpPr>
          <p:cNvPr id="14" name="Arc 13">
            <a:extLst>
              <a:ext uri="{FF2B5EF4-FFF2-40B4-BE49-F238E27FC236}">
                <a16:creationId xmlns:a16="http://schemas.microsoft.com/office/drawing/2014/main" id="{13103D8A-5A50-EA59-AD39-BC722405F71D}"/>
              </a:ext>
            </a:extLst>
          </p:cNvPr>
          <p:cNvSpPr/>
          <p:nvPr/>
        </p:nvSpPr>
        <p:spPr>
          <a:xfrm>
            <a:off x="10116024" y="1970125"/>
            <a:ext cx="1047542" cy="369332"/>
          </a:xfrm>
          <a:prstGeom prst="arc">
            <a:avLst>
              <a:gd name="adj1" fmla="val 10834939"/>
              <a:gd name="adj2" fmla="val 0"/>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14">
            <a:extLst>
              <a:ext uri="{FF2B5EF4-FFF2-40B4-BE49-F238E27FC236}">
                <a16:creationId xmlns:a16="http://schemas.microsoft.com/office/drawing/2014/main" id="{A6D60332-E747-70DF-9AF5-8418DA4B6CBE}"/>
              </a:ext>
            </a:extLst>
          </p:cNvPr>
          <p:cNvGrpSpPr/>
          <p:nvPr/>
        </p:nvGrpSpPr>
        <p:grpSpPr>
          <a:xfrm>
            <a:off x="9857934" y="3063712"/>
            <a:ext cx="1961243" cy="2929529"/>
            <a:chOff x="9857934" y="3063712"/>
            <a:chExt cx="1961243" cy="2929529"/>
          </a:xfrm>
        </p:grpSpPr>
        <p:sp>
          <p:nvSpPr>
            <p:cNvPr id="16" name="Oval 15">
              <a:extLst>
                <a:ext uri="{FF2B5EF4-FFF2-40B4-BE49-F238E27FC236}">
                  <a16:creationId xmlns:a16="http://schemas.microsoft.com/office/drawing/2014/main" id="{52D93FEF-FDAD-A391-EC75-59F980C7F950}"/>
                </a:ext>
              </a:extLst>
            </p:cNvPr>
            <p:cNvSpPr/>
            <p:nvPr/>
          </p:nvSpPr>
          <p:spPr>
            <a:xfrm>
              <a:off x="10122810" y="3063712"/>
              <a:ext cx="1430330" cy="2929529"/>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17" name="Rectangle 16">
              <a:extLst>
                <a:ext uri="{FF2B5EF4-FFF2-40B4-BE49-F238E27FC236}">
                  <a16:creationId xmlns:a16="http://schemas.microsoft.com/office/drawing/2014/main" id="{9133396B-CB77-283F-CB55-35870CB0C41B}"/>
                </a:ext>
              </a:extLst>
            </p:cNvPr>
            <p:cNvSpPr/>
            <p:nvPr/>
          </p:nvSpPr>
          <p:spPr>
            <a:xfrm>
              <a:off x="9857934" y="3136439"/>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1. Get Labor Category Descriptions</a:t>
              </a:r>
            </a:p>
          </p:txBody>
        </p:sp>
        <p:sp>
          <p:nvSpPr>
            <p:cNvPr id="18" name="Rectangle 17">
              <a:extLst>
                <a:ext uri="{FF2B5EF4-FFF2-40B4-BE49-F238E27FC236}">
                  <a16:creationId xmlns:a16="http://schemas.microsoft.com/office/drawing/2014/main" id="{88A630C3-BC6F-5DD3-370A-E1FE8048521D}"/>
                </a:ext>
              </a:extLst>
            </p:cNvPr>
            <p:cNvSpPr/>
            <p:nvPr/>
          </p:nvSpPr>
          <p:spPr>
            <a:xfrm>
              <a:off x="9857934" y="3448873"/>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2. Match Labor Categories</a:t>
              </a:r>
            </a:p>
          </p:txBody>
        </p:sp>
        <p:sp>
          <p:nvSpPr>
            <p:cNvPr id="19" name="Rectangle 18">
              <a:extLst>
                <a:ext uri="{FF2B5EF4-FFF2-40B4-BE49-F238E27FC236}">
                  <a16:creationId xmlns:a16="http://schemas.microsoft.com/office/drawing/2014/main" id="{AE15D492-E3D8-F1D4-9F3F-FA43E6690073}"/>
                </a:ext>
              </a:extLst>
            </p:cNvPr>
            <p:cNvSpPr/>
            <p:nvPr/>
          </p:nvSpPr>
          <p:spPr>
            <a:xfrm>
              <a:off x="9857934" y="3761307"/>
              <a:ext cx="1960082" cy="26871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3. Pull Salary Survey Data</a:t>
              </a:r>
            </a:p>
          </p:txBody>
        </p:sp>
        <p:sp>
          <p:nvSpPr>
            <p:cNvPr id="20" name="Rectangle 19">
              <a:extLst>
                <a:ext uri="{FF2B5EF4-FFF2-40B4-BE49-F238E27FC236}">
                  <a16:creationId xmlns:a16="http://schemas.microsoft.com/office/drawing/2014/main" id="{0F2FEAE7-9F9B-F5D7-F2C7-51C24A75C69C}"/>
                </a:ext>
              </a:extLst>
            </p:cNvPr>
            <p:cNvSpPr/>
            <p:nvPr/>
          </p:nvSpPr>
          <p:spPr>
            <a:xfrm>
              <a:off x="9857934" y="4077715"/>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4. Select Labor Percentiles</a:t>
              </a:r>
            </a:p>
          </p:txBody>
        </p:sp>
        <p:sp>
          <p:nvSpPr>
            <p:cNvPr id="21" name="Rectangle 20">
              <a:extLst>
                <a:ext uri="{FF2B5EF4-FFF2-40B4-BE49-F238E27FC236}">
                  <a16:creationId xmlns:a16="http://schemas.microsoft.com/office/drawing/2014/main" id="{240EC12A-941C-D611-D3EA-C1614ACDBDE7}"/>
                </a:ext>
              </a:extLst>
            </p:cNvPr>
            <p:cNvSpPr/>
            <p:nvPr/>
          </p:nvSpPr>
          <p:spPr>
            <a:xfrm>
              <a:off x="9859095" y="4713477"/>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6. Perform Competitors’ Wrap Rate Analysis</a:t>
              </a:r>
            </a:p>
          </p:txBody>
        </p:sp>
        <p:sp>
          <p:nvSpPr>
            <p:cNvPr id="22" name="Rectangle 21">
              <a:extLst>
                <a:ext uri="{FF2B5EF4-FFF2-40B4-BE49-F238E27FC236}">
                  <a16:creationId xmlns:a16="http://schemas.microsoft.com/office/drawing/2014/main" id="{B4A3C051-CA33-BF49-BA2E-0C09CC1DF375}"/>
                </a:ext>
              </a:extLst>
            </p:cNvPr>
            <p:cNvSpPr/>
            <p:nvPr/>
          </p:nvSpPr>
          <p:spPr>
            <a:xfrm>
              <a:off x="9857934" y="5030842"/>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7. Develop Burdened Rates</a:t>
              </a:r>
            </a:p>
          </p:txBody>
        </p:sp>
        <p:sp>
          <p:nvSpPr>
            <p:cNvPr id="23" name="Rectangle 22">
              <a:extLst>
                <a:ext uri="{FF2B5EF4-FFF2-40B4-BE49-F238E27FC236}">
                  <a16:creationId xmlns:a16="http://schemas.microsoft.com/office/drawing/2014/main" id="{2B015938-0D5F-B1F9-FD76-093606573C83}"/>
                </a:ext>
              </a:extLst>
            </p:cNvPr>
            <p:cNvSpPr/>
            <p:nvPr/>
          </p:nvSpPr>
          <p:spPr>
            <a:xfrm>
              <a:off x="9857934" y="4394122"/>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5. ID Gamed Rates (Throw Away and Protected (Key) </a:t>
              </a:r>
              <a:r>
                <a:rPr lang="en-US" sz="900" dirty="0" err="1"/>
                <a:t>LCats</a:t>
              </a:r>
              <a:r>
                <a:rPr lang="en-US" sz="900" dirty="0"/>
                <a:t>)</a:t>
              </a:r>
            </a:p>
          </p:txBody>
        </p:sp>
        <p:sp>
          <p:nvSpPr>
            <p:cNvPr id="24" name="Rectangle 23">
              <a:extLst>
                <a:ext uri="{FF2B5EF4-FFF2-40B4-BE49-F238E27FC236}">
                  <a16:creationId xmlns:a16="http://schemas.microsoft.com/office/drawing/2014/main" id="{78D7A01E-34DB-D64C-8A99-F58541073BFB}"/>
                </a:ext>
              </a:extLst>
            </p:cNvPr>
            <p:cNvSpPr/>
            <p:nvPr/>
          </p:nvSpPr>
          <p:spPr>
            <a:xfrm>
              <a:off x="9857934" y="5343343"/>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8. Verify If Weighted Average Rates Meet Target from PTC</a:t>
              </a:r>
            </a:p>
          </p:txBody>
        </p:sp>
        <p:sp>
          <p:nvSpPr>
            <p:cNvPr id="25" name="Rectangle 24">
              <a:extLst>
                <a:ext uri="{FF2B5EF4-FFF2-40B4-BE49-F238E27FC236}">
                  <a16:creationId xmlns:a16="http://schemas.microsoft.com/office/drawing/2014/main" id="{59DDB4FF-43C0-743D-CB05-93D6CDF4D7C2}"/>
                </a:ext>
              </a:extLst>
            </p:cNvPr>
            <p:cNvSpPr/>
            <p:nvPr/>
          </p:nvSpPr>
          <p:spPr>
            <a:xfrm>
              <a:off x="9857934" y="5670100"/>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9. Make Adjustments to Meet Target</a:t>
              </a:r>
            </a:p>
          </p:txBody>
        </p:sp>
      </p:grpSp>
    </p:spTree>
    <p:extLst>
      <p:ext uri="{BB962C8B-B14F-4D97-AF65-F5344CB8AC3E}">
        <p14:creationId xmlns:p14="http://schemas.microsoft.com/office/powerpoint/2010/main" val="239704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4C2E-4195-43CD-A3D6-D53BFF540244}"/>
              </a:ext>
            </a:extLst>
          </p:cNvPr>
          <p:cNvSpPr>
            <a:spLocks noGrp="1"/>
          </p:cNvSpPr>
          <p:nvPr>
            <p:ph type="title"/>
          </p:nvPr>
        </p:nvSpPr>
        <p:spPr>
          <a:xfrm>
            <a:off x="838199" y="365125"/>
            <a:ext cx="6865884" cy="1041643"/>
          </a:xfrm>
        </p:spPr>
        <p:txBody>
          <a:bodyPr>
            <a:normAutofit fontScale="90000"/>
          </a:bodyPr>
          <a:lstStyle/>
          <a:p>
            <a:r>
              <a:rPr lang="en-US" dirty="0"/>
              <a:t>GWAC/GSA Rates Analysis Tips</a:t>
            </a:r>
          </a:p>
        </p:txBody>
      </p:sp>
      <p:sp>
        <p:nvSpPr>
          <p:cNvPr id="3" name="Content Placeholder 2">
            <a:extLst>
              <a:ext uri="{FF2B5EF4-FFF2-40B4-BE49-F238E27FC236}">
                <a16:creationId xmlns:a16="http://schemas.microsoft.com/office/drawing/2014/main" id="{DEFF20F1-4649-4D36-B812-A317105BB846}"/>
              </a:ext>
            </a:extLst>
          </p:cNvPr>
          <p:cNvSpPr>
            <a:spLocks noGrp="1"/>
          </p:cNvSpPr>
          <p:nvPr>
            <p:ph idx="1"/>
          </p:nvPr>
        </p:nvSpPr>
        <p:spPr>
          <a:xfrm>
            <a:off x="838199" y="1825625"/>
            <a:ext cx="8277521" cy="4351338"/>
          </a:xfrm>
        </p:spPr>
        <p:txBody>
          <a:bodyPr>
            <a:normAutofit fontScale="62500" lnSpcReduction="20000"/>
          </a:bodyPr>
          <a:lstStyle/>
          <a:p>
            <a:r>
              <a:rPr lang="en-US" dirty="0"/>
              <a:t>Map GSA/GWAC rates to the RFP labor categories – don’t worry about mapping GSA/GWAC to the salary survey (skip the “middleman”)</a:t>
            </a:r>
          </a:p>
          <a:p>
            <a:r>
              <a:rPr lang="en-US" dirty="0"/>
              <a:t>Try to find any contracts that company has won that are GSA schedule contracts – and see if you could get loaded rates from that contract to see how much they discounted those rates</a:t>
            </a:r>
          </a:p>
          <a:p>
            <a:pPr lvl="1"/>
            <a:r>
              <a:rPr lang="en-US" dirty="0"/>
              <a:t>Apply location factors – what’s the competitor’s highest priced location in the U.S.? DC, CA?</a:t>
            </a:r>
          </a:p>
          <a:p>
            <a:pPr lvl="1"/>
            <a:r>
              <a:rPr lang="en-US" dirty="0"/>
              <a:t>Assume it will be lower in other locations</a:t>
            </a:r>
          </a:p>
          <a:p>
            <a:pPr lvl="1"/>
            <a:r>
              <a:rPr lang="en-US" dirty="0"/>
              <a:t>Some companies’ GSA rates are truer than they would like them to be as GSA has been pushing rates down</a:t>
            </a:r>
          </a:p>
          <a:p>
            <a:r>
              <a:rPr lang="en-US" dirty="0"/>
              <a:t>If data is available, look across multiple schedules, GWACs, and other awarded contracts to determine the wrap rate</a:t>
            </a:r>
          </a:p>
          <a:p>
            <a:r>
              <a:rPr lang="en-US" dirty="0"/>
              <a:t>Note that wrap rates derived from GSA schedule rates will be on the high end; don’t ignore them but understand you need to validate them first </a:t>
            </a:r>
          </a:p>
          <a:p>
            <a:r>
              <a:rPr lang="en-US" dirty="0"/>
              <a:t>The larger the proposal – the more time you could spend on analysis; do it early as there is only so much you can do in a narrow window of time</a:t>
            </a:r>
          </a:p>
          <a:p>
            <a:r>
              <a:rPr lang="en-US" dirty="0"/>
              <a:t>Analyze all the labor rates for every bid you submit; as you get better at it, the work will average to roughly 1 hour per labor category for 3-5 competitors</a:t>
            </a:r>
          </a:p>
          <a:p>
            <a:endParaRPr lang="en-US" dirty="0"/>
          </a:p>
        </p:txBody>
      </p:sp>
      <p:sp>
        <p:nvSpPr>
          <p:cNvPr id="4" name="Text Box 7">
            <a:extLst>
              <a:ext uri="{FF2B5EF4-FFF2-40B4-BE49-F238E27FC236}">
                <a16:creationId xmlns:a16="http://schemas.microsoft.com/office/drawing/2014/main" id="{EEA7487E-0C04-7ADC-1CF4-2FB946A96978}"/>
              </a:ext>
            </a:extLst>
          </p:cNvPr>
          <p:cNvSpPr txBox="1">
            <a:spLocks noChangeArrowheads="1"/>
          </p:cNvSpPr>
          <p:nvPr/>
        </p:nvSpPr>
        <p:spPr bwMode="auto">
          <a:xfrm>
            <a:off x="10729131" y="2180524"/>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5" name="TextBox 4">
            <a:extLst>
              <a:ext uri="{FF2B5EF4-FFF2-40B4-BE49-F238E27FC236}">
                <a16:creationId xmlns:a16="http://schemas.microsoft.com/office/drawing/2014/main" id="{5F4FFD19-EA7F-1651-BC9B-8845CB3C5F60}"/>
              </a:ext>
            </a:extLst>
          </p:cNvPr>
          <p:cNvSpPr txBox="1"/>
          <p:nvPr/>
        </p:nvSpPr>
        <p:spPr>
          <a:xfrm>
            <a:off x="11113561" y="1825625"/>
            <a:ext cx="774869" cy="369332"/>
          </a:xfrm>
          <a:prstGeom prst="rect">
            <a:avLst/>
          </a:prstGeom>
          <a:noFill/>
        </p:spPr>
        <p:txBody>
          <a:bodyPr wrap="square" rtlCol="0">
            <a:spAutoFit/>
          </a:bodyPr>
          <a:lstStyle/>
          <a:p>
            <a:r>
              <a:rPr lang="en-US" dirty="0"/>
              <a:t>4</a:t>
            </a:r>
          </a:p>
        </p:txBody>
      </p:sp>
      <p:sp>
        <p:nvSpPr>
          <p:cNvPr id="6" name="Text Box 5">
            <a:extLst>
              <a:ext uri="{FF2B5EF4-FFF2-40B4-BE49-F238E27FC236}">
                <a16:creationId xmlns:a16="http://schemas.microsoft.com/office/drawing/2014/main" id="{553C76AB-00E4-4DBB-A81F-D0F54F391141}"/>
              </a:ext>
            </a:extLst>
          </p:cNvPr>
          <p:cNvSpPr txBox="1">
            <a:spLocks noChangeArrowheads="1"/>
          </p:cNvSpPr>
          <p:nvPr/>
        </p:nvSpPr>
        <p:spPr bwMode="auto">
          <a:xfrm>
            <a:off x="9664459" y="2180524"/>
            <a:ext cx="987273" cy="764918"/>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Solution-Based Cost from PTC</a:t>
            </a:r>
          </a:p>
        </p:txBody>
      </p:sp>
      <p:sp>
        <p:nvSpPr>
          <p:cNvPr id="7" name="TextBox 6">
            <a:extLst>
              <a:ext uri="{FF2B5EF4-FFF2-40B4-BE49-F238E27FC236}">
                <a16:creationId xmlns:a16="http://schemas.microsoft.com/office/drawing/2014/main" id="{F37A07DA-3D67-B424-3EC5-768BC96E291D}"/>
              </a:ext>
            </a:extLst>
          </p:cNvPr>
          <p:cNvSpPr txBox="1"/>
          <p:nvPr/>
        </p:nvSpPr>
        <p:spPr>
          <a:xfrm>
            <a:off x="9816727" y="1818051"/>
            <a:ext cx="774869" cy="369332"/>
          </a:xfrm>
          <a:prstGeom prst="rect">
            <a:avLst/>
          </a:prstGeom>
          <a:noFill/>
        </p:spPr>
        <p:txBody>
          <a:bodyPr wrap="square" rtlCol="0">
            <a:spAutoFit/>
          </a:bodyPr>
          <a:lstStyle/>
          <a:p>
            <a:r>
              <a:rPr lang="en-US" dirty="0"/>
              <a:t>3</a:t>
            </a:r>
          </a:p>
        </p:txBody>
      </p:sp>
      <p:sp>
        <p:nvSpPr>
          <p:cNvPr id="8" name="Arc 7">
            <a:extLst>
              <a:ext uri="{FF2B5EF4-FFF2-40B4-BE49-F238E27FC236}">
                <a16:creationId xmlns:a16="http://schemas.microsoft.com/office/drawing/2014/main" id="{10D6E309-06CD-373B-6D89-FEF17E9560AE}"/>
              </a:ext>
            </a:extLst>
          </p:cNvPr>
          <p:cNvSpPr/>
          <p:nvPr/>
        </p:nvSpPr>
        <p:spPr>
          <a:xfrm>
            <a:off x="10116024" y="1970125"/>
            <a:ext cx="1047542" cy="369332"/>
          </a:xfrm>
          <a:prstGeom prst="arc">
            <a:avLst>
              <a:gd name="adj1" fmla="val 10834939"/>
              <a:gd name="adj2" fmla="val 0"/>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oup 8">
            <a:extLst>
              <a:ext uri="{FF2B5EF4-FFF2-40B4-BE49-F238E27FC236}">
                <a16:creationId xmlns:a16="http://schemas.microsoft.com/office/drawing/2014/main" id="{93E4E531-4013-1FFB-88F3-019D3B55BA30}"/>
              </a:ext>
            </a:extLst>
          </p:cNvPr>
          <p:cNvGrpSpPr/>
          <p:nvPr/>
        </p:nvGrpSpPr>
        <p:grpSpPr>
          <a:xfrm>
            <a:off x="9857934" y="3063712"/>
            <a:ext cx="1961243" cy="2929529"/>
            <a:chOff x="9857934" y="3063712"/>
            <a:chExt cx="1961243" cy="2929529"/>
          </a:xfrm>
        </p:grpSpPr>
        <p:sp>
          <p:nvSpPr>
            <p:cNvPr id="10" name="Oval 9">
              <a:extLst>
                <a:ext uri="{FF2B5EF4-FFF2-40B4-BE49-F238E27FC236}">
                  <a16:creationId xmlns:a16="http://schemas.microsoft.com/office/drawing/2014/main" id="{494E37A2-CBA3-6F51-9EC8-FF0AE0C0F03C}"/>
                </a:ext>
              </a:extLst>
            </p:cNvPr>
            <p:cNvSpPr/>
            <p:nvPr/>
          </p:nvSpPr>
          <p:spPr>
            <a:xfrm>
              <a:off x="10122810" y="3063712"/>
              <a:ext cx="1430330" cy="2929529"/>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11" name="Rectangle 10">
              <a:extLst>
                <a:ext uri="{FF2B5EF4-FFF2-40B4-BE49-F238E27FC236}">
                  <a16:creationId xmlns:a16="http://schemas.microsoft.com/office/drawing/2014/main" id="{7D8B1E27-44BB-7532-B30E-0698AA492D3C}"/>
                </a:ext>
              </a:extLst>
            </p:cNvPr>
            <p:cNvSpPr/>
            <p:nvPr/>
          </p:nvSpPr>
          <p:spPr>
            <a:xfrm>
              <a:off x="9857934" y="3136439"/>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1. Get Labor Category Descriptions</a:t>
              </a:r>
            </a:p>
          </p:txBody>
        </p:sp>
        <p:sp>
          <p:nvSpPr>
            <p:cNvPr id="12" name="Rectangle 11">
              <a:extLst>
                <a:ext uri="{FF2B5EF4-FFF2-40B4-BE49-F238E27FC236}">
                  <a16:creationId xmlns:a16="http://schemas.microsoft.com/office/drawing/2014/main" id="{A3F95618-55A4-EDF1-C729-F6540E9DF69D}"/>
                </a:ext>
              </a:extLst>
            </p:cNvPr>
            <p:cNvSpPr/>
            <p:nvPr/>
          </p:nvSpPr>
          <p:spPr>
            <a:xfrm>
              <a:off x="9857934" y="3448873"/>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2. Match Labor Categories</a:t>
              </a:r>
            </a:p>
          </p:txBody>
        </p:sp>
        <p:sp>
          <p:nvSpPr>
            <p:cNvPr id="13" name="Rectangle 12">
              <a:extLst>
                <a:ext uri="{FF2B5EF4-FFF2-40B4-BE49-F238E27FC236}">
                  <a16:creationId xmlns:a16="http://schemas.microsoft.com/office/drawing/2014/main" id="{0FE49414-C6ED-B618-632D-6B754E709469}"/>
                </a:ext>
              </a:extLst>
            </p:cNvPr>
            <p:cNvSpPr/>
            <p:nvPr/>
          </p:nvSpPr>
          <p:spPr>
            <a:xfrm>
              <a:off x="9857934" y="3761307"/>
              <a:ext cx="1960082" cy="26871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3. Pull Salary Survey Data</a:t>
              </a:r>
            </a:p>
          </p:txBody>
        </p:sp>
        <p:sp>
          <p:nvSpPr>
            <p:cNvPr id="14" name="Rectangle 13">
              <a:extLst>
                <a:ext uri="{FF2B5EF4-FFF2-40B4-BE49-F238E27FC236}">
                  <a16:creationId xmlns:a16="http://schemas.microsoft.com/office/drawing/2014/main" id="{4E3A9FAA-6576-8170-8E9B-D11D9D9107E5}"/>
                </a:ext>
              </a:extLst>
            </p:cNvPr>
            <p:cNvSpPr/>
            <p:nvPr/>
          </p:nvSpPr>
          <p:spPr>
            <a:xfrm>
              <a:off x="9857934" y="4077715"/>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4. Select Labor Percentiles</a:t>
              </a:r>
            </a:p>
          </p:txBody>
        </p:sp>
        <p:sp>
          <p:nvSpPr>
            <p:cNvPr id="15" name="Rectangle 14">
              <a:extLst>
                <a:ext uri="{FF2B5EF4-FFF2-40B4-BE49-F238E27FC236}">
                  <a16:creationId xmlns:a16="http://schemas.microsoft.com/office/drawing/2014/main" id="{2327C7A2-C34F-2406-51CF-CF410430E33B}"/>
                </a:ext>
              </a:extLst>
            </p:cNvPr>
            <p:cNvSpPr/>
            <p:nvPr/>
          </p:nvSpPr>
          <p:spPr>
            <a:xfrm>
              <a:off x="9859095" y="4713477"/>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6. Perform Competitors’ Wrap Rate Analysis</a:t>
              </a:r>
            </a:p>
          </p:txBody>
        </p:sp>
        <p:sp>
          <p:nvSpPr>
            <p:cNvPr id="16" name="Rectangle 15">
              <a:extLst>
                <a:ext uri="{FF2B5EF4-FFF2-40B4-BE49-F238E27FC236}">
                  <a16:creationId xmlns:a16="http://schemas.microsoft.com/office/drawing/2014/main" id="{CDD71B98-4E3E-E9A2-7FC3-5244AD3C60A6}"/>
                </a:ext>
              </a:extLst>
            </p:cNvPr>
            <p:cNvSpPr/>
            <p:nvPr/>
          </p:nvSpPr>
          <p:spPr>
            <a:xfrm>
              <a:off x="9857934" y="5030842"/>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7. Develop Burdened Rates</a:t>
              </a:r>
            </a:p>
          </p:txBody>
        </p:sp>
        <p:sp>
          <p:nvSpPr>
            <p:cNvPr id="17" name="Rectangle 16">
              <a:extLst>
                <a:ext uri="{FF2B5EF4-FFF2-40B4-BE49-F238E27FC236}">
                  <a16:creationId xmlns:a16="http://schemas.microsoft.com/office/drawing/2014/main" id="{E1A172F6-2C0D-3D5E-DE34-8B2EF09F36FE}"/>
                </a:ext>
              </a:extLst>
            </p:cNvPr>
            <p:cNvSpPr/>
            <p:nvPr/>
          </p:nvSpPr>
          <p:spPr>
            <a:xfrm>
              <a:off x="9857934" y="4394122"/>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5. ID Gamed Rates (Throw Away and Protected (Key) </a:t>
              </a:r>
              <a:r>
                <a:rPr lang="en-US" sz="900" dirty="0" err="1"/>
                <a:t>LCats</a:t>
              </a:r>
              <a:r>
                <a:rPr lang="en-US" sz="900" dirty="0"/>
                <a:t>)</a:t>
              </a:r>
            </a:p>
          </p:txBody>
        </p:sp>
        <p:sp>
          <p:nvSpPr>
            <p:cNvPr id="18" name="Rectangle 17">
              <a:extLst>
                <a:ext uri="{FF2B5EF4-FFF2-40B4-BE49-F238E27FC236}">
                  <a16:creationId xmlns:a16="http://schemas.microsoft.com/office/drawing/2014/main" id="{51C58D0A-BDCB-FBA9-FD95-998D15F5EBEA}"/>
                </a:ext>
              </a:extLst>
            </p:cNvPr>
            <p:cNvSpPr/>
            <p:nvPr/>
          </p:nvSpPr>
          <p:spPr>
            <a:xfrm>
              <a:off x="9857934" y="5343343"/>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8. Verify If Weighted Average Rates Meet Target from PTC</a:t>
              </a:r>
            </a:p>
          </p:txBody>
        </p:sp>
        <p:sp>
          <p:nvSpPr>
            <p:cNvPr id="19" name="Rectangle 18">
              <a:extLst>
                <a:ext uri="{FF2B5EF4-FFF2-40B4-BE49-F238E27FC236}">
                  <a16:creationId xmlns:a16="http://schemas.microsoft.com/office/drawing/2014/main" id="{89784032-E7B5-6064-F29D-BDA8A5D9CB60}"/>
                </a:ext>
              </a:extLst>
            </p:cNvPr>
            <p:cNvSpPr/>
            <p:nvPr/>
          </p:nvSpPr>
          <p:spPr>
            <a:xfrm>
              <a:off x="9857934" y="5670100"/>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9. Make Adjustments to Meet Target</a:t>
              </a:r>
            </a:p>
          </p:txBody>
        </p:sp>
      </p:grpSp>
    </p:spTree>
    <p:extLst>
      <p:ext uri="{BB962C8B-B14F-4D97-AF65-F5344CB8AC3E}">
        <p14:creationId xmlns:p14="http://schemas.microsoft.com/office/powerpoint/2010/main" val="188083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57A8937-4D3B-D1A1-ADA3-88F0626ED139}"/>
              </a:ext>
            </a:extLst>
          </p:cNvPr>
          <p:cNvPicPr>
            <a:picLocks noChangeAspect="1"/>
          </p:cNvPicPr>
          <p:nvPr/>
        </p:nvPicPr>
        <p:blipFill>
          <a:blip r:embed="rId3"/>
          <a:stretch>
            <a:fillRect/>
          </a:stretch>
        </p:blipFill>
        <p:spPr>
          <a:xfrm>
            <a:off x="3902696" y="2135761"/>
            <a:ext cx="5813372" cy="4116329"/>
          </a:xfrm>
          <a:prstGeom prst="rect">
            <a:avLst/>
          </a:prstGeom>
        </p:spPr>
      </p:pic>
      <p:sp>
        <p:nvSpPr>
          <p:cNvPr id="10" name="Title 2">
            <a:extLst>
              <a:ext uri="{FF2B5EF4-FFF2-40B4-BE49-F238E27FC236}">
                <a16:creationId xmlns:a16="http://schemas.microsoft.com/office/drawing/2014/main" id="{E0861CDB-F358-A5FD-B9B0-6EDAB36E302C}"/>
              </a:ext>
            </a:extLst>
          </p:cNvPr>
          <p:cNvSpPr txBox="1">
            <a:spLocks/>
          </p:cNvSpPr>
          <p:nvPr/>
        </p:nvSpPr>
        <p:spPr>
          <a:xfrm>
            <a:off x="746181" y="605910"/>
            <a:ext cx="8520113" cy="600075"/>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4. Select Labor Percentiles</a:t>
            </a:r>
          </a:p>
        </p:txBody>
      </p:sp>
      <p:sp>
        <p:nvSpPr>
          <p:cNvPr id="12" name="TextBox 11">
            <a:extLst>
              <a:ext uri="{FF2B5EF4-FFF2-40B4-BE49-F238E27FC236}">
                <a16:creationId xmlns:a16="http://schemas.microsoft.com/office/drawing/2014/main" id="{E11A0FE9-6466-10E7-83BF-067B672D721B}"/>
              </a:ext>
            </a:extLst>
          </p:cNvPr>
          <p:cNvSpPr txBox="1"/>
          <p:nvPr/>
        </p:nvSpPr>
        <p:spPr>
          <a:xfrm>
            <a:off x="490918" y="1735528"/>
            <a:ext cx="3411778" cy="4344907"/>
          </a:xfrm>
          <a:prstGeom prst="rect">
            <a:avLst/>
          </a:prstGeom>
          <a:noFill/>
        </p:spPr>
        <p:txBody>
          <a:bodyPr wrap="square" rtlCol="0">
            <a:spAutoFit/>
          </a:bodyPr>
          <a:lstStyle/>
          <a:p>
            <a:pPr marL="228600" indent="-228600">
              <a:lnSpc>
                <a:spcPct val="70000"/>
              </a:lnSpc>
              <a:spcBef>
                <a:spcPts val="1000"/>
              </a:spcBef>
              <a:buClr>
                <a:schemeClr val="accent5"/>
              </a:buClr>
              <a:buSzPct val="90000"/>
              <a:buFont typeface="Wingdings" panose="05000000000000000000" pitchFamily="2" charset="2"/>
              <a:buChar char="§"/>
            </a:pPr>
            <a:r>
              <a:rPr lang="en-US" dirty="0"/>
              <a:t>Understand the bell curve of direct labor rates (or salary) for each labor category</a:t>
            </a:r>
          </a:p>
          <a:p>
            <a:pPr marL="228600" indent="-228600">
              <a:lnSpc>
                <a:spcPct val="70000"/>
              </a:lnSpc>
              <a:spcBef>
                <a:spcPts val="1000"/>
              </a:spcBef>
              <a:buClr>
                <a:schemeClr val="accent5"/>
              </a:buClr>
              <a:buSzPct val="90000"/>
              <a:buFont typeface="Wingdings" panose="05000000000000000000" pitchFamily="2" charset="2"/>
              <a:buChar char="§"/>
            </a:pPr>
            <a:r>
              <a:rPr lang="en-US" dirty="0"/>
              <a:t>Understand the weighting effect of each labor category that moves the needle: </a:t>
            </a:r>
          </a:p>
          <a:p>
            <a:pPr marL="685800" lvl="1" indent="-228600">
              <a:lnSpc>
                <a:spcPct val="70000"/>
              </a:lnSpc>
              <a:spcBef>
                <a:spcPts val="1000"/>
              </a:spcBef>
              <a:buClr>
                <a:schemeClr val="accent5"/>
              </a:buClr>
              <a:buSzPct val="90000"/>
              <a:buFont typeface="Wingdings" panose="05000000000000000000" pitchFamily="2" charset="2"/>
              <a:buChar char="§"/>
            </a:pPr>
            <a:r>
              <a:rPr lang="en-US" sz="1400" dirty="0">
                <a:solidFill>
                  <a:schemeClr val="accent1"/>
                </a:solidFill>
              </a:rPr>
              <a:t>Ex: if 80% of the contract are Sr. Engineers, then the labor rate for Sr. Engineers is the “needle mover” on the Total Evaluated Price. </a:t>
            </a:r>
          </a:p>
          <a:p>
            <a:pPr marL="685800" lvl="1" indent="-228600">
              <a:lnSpc>
                <a:spcPct val="70000"/>
              </a:lnSpc>
              <a:spcBef>
                <a:spcPts val="1000"/>
              </a:spcBef>
              <a:buClr>
                <a:schemeClr val="accent5"/>
              </a:buClr>
              <a:buSzPct val="90000"/>
              <a:buFont typeface="Wingdings" panose="05000000000000000000" pitchFamily="2" charset="2"/>
              <a:buChar char="§"/>
            </a:pPr>
            <a:r>
              <a:rPr lang="en-US" sz="1400" dirty="0">
                <a:solidFill>
                  <a:schemeClr val="accent1"/>
                </a:solidFill>
              </a:rPr>
              <a:t>Must be careful with assigning the right labor percentile, to be both sufficient and competitive.</a:t>
            </a:r>
          </a:p>
          <a:p>
            <a:pPr marL="228600" indent="-228600">
              <a:lnSpc>
                <a:spcPct val="70000"/>
              </a:lnSpc>
              <a:spcBef>
                <a:spcPts val="1000"/>
              </a:spcBef>
              <a:buClr>
                <a:schemeClr val="accent5"/>
              </a:buClr>
              <a:buSzPct val="90000"/>
              <a:buFont typeface="Wingdings" panose="05000000000000000000" pitchFamily="2" charset="2"/>
              <a:buChar char="§"/>
            </a:pPr>
            <a:r>
              <a:rPr lang="en-US" dirty="0"/>
              <a:t>Understand competitors’ behavior in selecting “labor penetration” (same as labor percentile) analyzing historical trends, vehicle rates, interview data, Glassdoor information, GAO reports, etc.</a:t>
            </a:r>
          </a:p>
        </p:txBody>
      </p:sp>
      <p:sp>
        <p:nvSpPr>
          <p:cNvPr id="15" name="TextBox 14">
            <a:extLst>
              <a:ext uri="{FF2B5EF4-FFF2-40B4-BE49-F238E27FC236}">
                <a16:creationId xmlns:a16="http://schemas.microsoft.com/office/drawing/2014/main" id="{8B0FD67E-C8C9-4982-52A8-A33E9B4B74FB}"/>
              </a:ext>
            </a:extLst>
          </p:cNvPr>
          <p:cNvSpPr txBox="1"/>
          <p:nvPr/>
        </p:nvSpPr>
        <p:spPr>
          <a:xfrm>
            <a:off x="5723743" y="1667821"/>
            <a:ext cx="2115323" cy="307777"/>
          </a:xfrm>
          <a:prstGeom prst="rect">
            <a:avLst/>
          </a:prstGeom>
          <a:noFill/>
        </p:spPr>
        <p:txBody>
          <a:bodyPr wrap="none" rtlCol="0">
            <a:spAutoFit/>
          </a:bodyPr>
          <a:lstStyle/>
          <a:p>
            <a:r>
              <a:rPr lang="en-US" sz="1400" dirty="0"/>
              <a:t>Example from Salary.com </a:t>
            </a:r>
          </a:p>
        </p:txBody>
      </p:sp>
      <p:grpSp>
        <p:nvGrpSpPr>
          <p:cNvPr id="2" name="Group 1">
            <a:extLst>
              <a:ext uri="{FF2B5EF4-FFF2-40B4-BE49-F238E27FC236}">
                <a16:creationId xmlns:a16="http://schemas.microsoft.com/office/drawing/2014/main" id="{D1F67741-6FBD-5A92-6550-243B1D14DEB8}"/>
              </a:ext>
            </a:extLst>
          </p:cNvPr>
          <p:cNvGrpSpPr/>
          <p:nvPr/>
        </p:nvGrpSpPr>
        <p:grpSpPr>
          <a:xfrm>
            <a:off x="9933348" y="3139127"/>
            <a:ext cx="1961243" cy="2929529"/>
            <a:chOff x="9942775" y="1706252"/>
            <a:chExt cx="1961243" cy="2929529"/>
          </a:xfrm>
        </p:grpSpPr>
        <p:sp>
          <p:nvSpPr>
            <p:cNvPr id="13" name="Oval 12">
              <a:extLst>
                <a:ext uri="{FF2B5EF4-FFF2-40B4-BE49-F238E27FC236}">
                  <a16:creationId xmlns:a16="http://schemas.microsoft.com/office/drawing/2014/main" id="{7D348565-E707-CFAC-CA65-C41A77C14AEA}"/>
                </a:ext>
              </a:extLst>
            </p:cNvPr>
            <p:cNvSpPr/>
            <p:nvPr/>
          </p:nvSpPr>
          <p:spPr>
            <a:xfrm>
              <a:off x="10207651" y="1706252"/>
              <a:ext cx="1430330" cy="2929529"/>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16" name="Rectangle 15">
              <a:extLst>
                <a:ext uri="{FF2B5EF4-FFF2-40B4-BE49-F238E27FC236}">
                  <a16:creationId xmlns:a16="http://schemas.microsoft.com/office/drawing/2014/main" id="{F90BCE3B-FC5E-9CC5-6B11-E9FEA71042AC}"/>
                </a:ext>
              </a:extLst>
            </p:cNvPr>
            <p:cNvSpPr/>
            <p:nvPr/>
          </p:nvSpPr>
          <p:spPr>
            <a:xfrm>
              <a:off x="9942775" y="1778979"/>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1. Get Labor Category Descriptions</a:t>
              </a:r>
            </a:p>
          </p:txBody>
        </p:sp>
        <p:sp>
          <p:nvSpPr>
            <p:cNvPr id="17" name="Rectangle 16">
              <a:extLst>
                <a:ext uri="{FF2B5EF4-FFF2-40B4-BE49-F238E27FC236}">
                  <a16:creationId xmlns:a16="http://schemas.microsoft.com/office/drawing/2014/main" id="{703E7345-9901-DF08-89E8-383ADF7E7A4A}"/>
                </a:ext>
              </a:extLst>
            </p:cNvPr>
            <p:cNvSpPr/>
            <p:nvPr/>
          </p:nvSpPr>
          <p:spPr>
            <a:xfrm>
              <a:off x="9942775" y="2091413"/>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2. Match Labor Categories</a:t>
              </a:r>
            </a:p>
          </p:txBody>
        </p:sp>
        <p:sp>
          <p:nvSpPr>
            <p:cNvPr id="18" name="Rectangle 17">
              <a:extLst>
                <a:ext uri="{FF2B5EF4-FFF2-40B4-BE49-F238E27FC236}">
                  <a16:creationId xmlns:a16="http://schemas.microsoft.com/office/drawing/2014/main" id="{D7F8C8B7-69B5-24BC-8401-43DBF4156434}"/>
                </a:ext>
              </a:extLst>
            </p:cNvPr>
            <p:cNvSpPr/>
            <p:nvPr/>
          </p:nvSpPr>
          <p:spPr>
            <a:xfrm>
              <a:off x="9942775" y="2403847"/>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3. Pull Salary Survey Data</a:t>
              </a:r>
            </a:p>
          </p:txBody>
        </p:sp>
        <p:sp>
          <p:nvSpPr>
            <p:cNvPr id="19" name="Rectangle 18">
              <a:extLst>
                <a:ext uri="{FF2B5EF4-FFF2-40B4-BE49-F238E27FC236}">
                  <a16:creationId xmlns:a16="http://schemas.microsoft.com/office/drawing/2014/main" id="{0BE3A65B-1B83-6133-AAEC-958130EAF1A8}"/>
                </a:ext>
              </a:extLst>
            </p:cNvPr>
            <p:cNvSpPr/>
            <p:nvPr/>
          </p:nvSpPr>
          <p:spPr>
            <a:xfrm>
              <a:off x="9942775" y="2720255"/>
              <a:ext cx="1960082" cy="26871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4. Select Labor Percentiles</a:t>
              </a:r>
            </a:p>
          </p:txBody>
        </p:sp>
        <p:sp>
          <p:nvSpPr>
            <p:cNvPr id="20" name="Rectangle 19">
              <a:extLst>
                <a:ext uri="{FF2B5EF4-FFF2-40B4-BE49-F238E27FC236}">
                  <a16:creationId xmlns:a16="http://schemas.microsoft.com/office/drawing/2014/main" id="{244DA511-07AE-68C4-6750-078396FF76DD}"/>
                </a:ext>
              </a:extLst>
            </p:cNvPr>
            <p:cNvSpPr/>
            <p:nvPr/>
          </p:nvSpPr>
          <p:spPr>
            <a:xfrm>
              <a:off x="9943936" y="3356017"/>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6. Perform Competitors’ Wrap Rate Analysis</a:t>
              </a:r>
            </a:p>
          </p:txBody>
        </p:sp>
        <p:sp>
          <p:nvSpPr>
            <p:cNvPr id="21" name="Rectangle 20">
              <a:extLst>
                <a:ext uri="{FF2B5EF4-FFF2-40B4-BE49-F238E27FC236}">
                  <a16:creationId xmlns:a16="http://schemas.microsoft.com/office/drawing/2014/main" id="{8AF88C43-2356-7834-CF9F-87CD27BC15C2}"/>
                </a:ext>
              </a:extLst>
            </p:cNvPr>
            <p:cNvSpPr/>
            <p:nvPr/>
          </p:nvSpPr>
          <p:spPr>
            <a:xfrm>
              <a:off x="9942775" y="3673382"/>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7. Develop Burdened Rates</a:t>
              </a:r>
            </a:p>
          </p:txBody>
        </p:sp>
        <p:sp>
          <p:nvSpPr>
            <p:cNvPr id="22" name="Rectangle 21">
              <a:extLst>
                <a:ext uri="{FF2B5EF4-FFF2-40B4-BE49-F238E27FC236}">
                  <a16:creationId xmlns:a16="http://schemas.microsoft.com/office/drawing/2014/main" id="{0790D6D2-695C-647D-8706-15C598618EE2}"/>
                </a:ext>
              </a:extLst>
            </p:cNvPr>
            <p:cNvSpPr/>
            <p:nvPr/>
          </p:nvSpPr>
          <p:spPr>
            <a:xfrm>
              <a:off x="9942775" y="3036662"/>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5. ID Gamed Rates (Throw Away and Protected (Key) </a:t>
              </a:r>
              <a:r>
                <a:rPr lang="en-US" sz="900" dirty="0" err="1"/>
                <a:t>LCats</a:t>
              </a:r>
              <a:r>
                <a:rPr lang="en-US" sz="900" dirty="0"/>
                <a:t>)</a:t>
              </a:r>
            </a:p>
          </p:txBody>
        </p:sp>
        <p:sp>
          <p:nvSpPr>
            <p:cNvPr id="23" name="Rectangle 22">
              <a:extLst>
                <a:ext uri="{FF2B5EF4-FFF2-40B4-BE49-F238E27FC236}">
                  <a16:creationId xmlns:a16="http://schemas.microsoft.com/office/drawing/2014/main" id="{420FEDFD-0153-9924-69B9-040D39835118}"/>
                </a:ext>
              </a:extLst>
            </p:cNvPr>
            <p:cNvSpPr/>
            <p:nvPr/>
          </p:nvSpPr>
          <p:spPr>
            <a:xfrm>
              <a:off x="9942775" y="3985883"/>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8. Verify If Weighted Average Rates Meet Target from PTC</a:t>
              </a:r>
            </a:p>
          </p:txBody>
        </p:sp>
        <p:sp>
          <p:nvSpPr>
            <p:cNvPr id="24" name="Rectangle 23">
              <a:extLst>
                <a:ext uri="{FF2B5EF4-FFF2-40B4-BE49-F238E27FC236}">
                  <a16:creationId xmlns:a16="http://schemas.microsoft.com/office/drawing/2014/main" id="{A36078C1-003A-61B3-F1D3-AD28ABC8C579}"/>
                </a:ext>
              </a:extLst>
            </p:cNvPr>
            <p:cNvSpPr/>
            <p:nvPr/>
          </p:nvSpPr>
          <p:spPr>
            <a:xfrm>
              <a:off x="9942775" y="4312640"/>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9. Make Adjustments to Meet Target</a:t>
              </a:r>
            </a:p>
          </p:txBody>
        </p:sp>
      </p:grpSp>
      <p:sp>
        <p:nvSpPr>
          <p:cNvPr id="3" name="Text Box 7">
            <a:extLst>
              <a:ext uri="{FF2B5EF4-FFF2-40B4-BE49-F238E27FC236}">
                <a16:creationId xmlns:a16="http://schemas.microsoft.com/office/drawing/2014/main" id="{2E17DC83-BBEF-E4BD-1522-43E377A38DC7}"/>
              </a:ext>
            </a:extLst>
          </p:cNvPr>
          <p:cNvSpPr txBox="1">
            <a:spLocks noChangeArrowheads="1"/>
          </p:cNvSpPr>
          <p:nvPr/>
        </p:nvSpPr>
        <p:spPr bwMode="auto">
          <a:xfrm>
            <a:off x="10832828" y="2180524"/>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4" name="TextBox 3">
            <a:extLst>
              <a:ext uri="{FF2B5EF4-FFF2-40B4-BE49-F238E27FC236}">
                <a16:creationId xmlns:a16="http://schemas.microsoft.com/office/drawing/2014/main" id="{B3943AA5-278D-18F0-7D65-510F301FD31E}"/>
              </a:ext>
            </a:extLst>
          </p:cNvPr>
          <p:cNvSpPr txBox="1"/>
          <p:nvPr/>
        </p:nvSpPr>
        <p:spPr>
          <a:xfrm>
            <a:off x="11217258" y="1825625"/>
            <a:ext cx="774869" cy="369332"/>
          </a:xfrm>
          <a:prstGeom prst="rect">
            <a:avLst/>
          </a:prstGeom>
          <a:noFill/>
        </p:spPr>
        <p:txBody>
          <a:bodyPr wrap="square" rtlCol="0">
            <a:spAutoFit/>
          </a:bodyPr>
          <a:lstStyle/>
          <a:p>
            <a:r>
              <a:rPr lang="en-US" dirty="0"/>
              <a:t>4</a:t>
            </a:r>
          </a:p>
        </p:txBody>
      </p:sp>
      <p:sp>
        <p:nvSpPr>
          <p:cNvPr id="5" name="Text Box 5">
            <a:extLst>
              <a:ext uri="{FF2B5EF4-FFF2-40B4-BE49-F238E27FC236}">
                <a16:creationId xmlns:a16="http://schemas.microsoft.com/office/drawing/2014/main" id="{F01E91E2-6EAA-4612-BD58-1E870721ABE3}"/>
              </a:ext>
            </a:extLst>
          </p:cNvPr>
          <p:cNvSpPr txBox="1">
            <a:spLocks noChangeArrowheads="1"/>
          </p:cNvSpPr>
          <p:nvPr/>
        </p:nvSpPr>
        <p:spPr bwMode="auto">
          <a:xfrm>
            <a:off x="9768156" y="2180524"/>
            <a:ext cx="987273" cy="764918"/>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Solution-Based Cost from PTC</a:t>
            </a:r>
          </a:p>
        </p:txBody>
      </p:sp>
      <p:sp>
        <p:nvSpPr>
          <p:cNvPr id="6" name="TextBox 5">
            <a:extLst>
              <a:ext uri="{FF2B5EF4-FFF2-40B4-BE49-F238E27FC236}">
                <a16:creationId xmlns:a16="http://schemas.microsoft.com/office/drawing/2014/main" id="{A6C0C07B-4441-FD93-78BA-F6D0ACE037AA}"/>
              </a:ext>
            </a:extLst>
          </p:cNvPr>
          <p:cNvSpPr txBox="1"/>
          <p:nvPr/>
        </p:nvSpPr>
        <p:spPr>
          <a:xfrm>
            <a:off x="9920424" y="1818051"/>
            <a:ext cx="774869" cy="369332"/>
          </a:xfrm>
          <a:prstGeom prst="rect">
            <a:avLst/>
          </a:prstGeom>
          <a:noFill/>
        </p:spPr>
        <p:txBody>
          <a:bodyPr wrap="square" rtlCol="0">
            <a:spAutoFit/>
          </a:bodyPr>
          <a:lstStyle/>
          <a:p>
            <a:r>
              <a:rPr lang="en-US" dirty="0"/>
              <a:t>3</a:t>
            </a:r>
          </a:p>
        </p:txBody>
      </p:sp>
      <p:sp>
        <p:nvSpPr>
          <p:cNvPr id="7" name="Arc 6">
            <a:extLst>
              <a:ext uri="{FF2B5EF4-FFF2-40B4-BE49-F238E27FC236}">
                <a16:creationId xmlns:a16="http://schemas.microsoft.com/office/drawing/2014/main" id="{A2B6E066-F595-BF0F-6A1E-B046419E935D}"/>
              </a:ext>
            </a:extLst>
          </p:cNvPr>
          <p:cNvSpPr/>
          <p:nvPr/>
        </p:nvSpPr>
        <p:spPr>
          <a:xfrm>
            <a:off x="10219721" y="1970125"/>
            <a:ext cx="1047542" cy="369332"/>
          </a:xfrm>
          <a:prstGeom prst="arc">
            <a:avLst>
              <a:gd name="adj1" fmla="val 10834939"/>
              <a:gd name="adj2" fmla="val 0"/>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7485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476B5-FEA1-F0E2-9DC3-0FFA2AF11EB4}"/>
              </a:ext>
            </a:extLst>
          </p:cNvPr>
          <p:cNvSpPr>
            <a:spLocks noGrp="1"/>
          </p:cNvSpPr>
          <p:nvPr>
            <p:ph type="title"/>
          </p:nvPr>
        </p:nvSpPr>
        <p:spPr>
          <a:xfrm>
            <a:off x="838199" y="365125"/>
            <a:ext cx="7287706" cy="1041643"/>
          </a:xfrm>
        </p:spPr>
        <p:txBody>
          <a:bodyPr>
            <a:normAutofit fontScale="90000"/>
          </a:bodyPr>
          <a:lstStyle/>
          <a:p>
            <a:r>
              <a:rPr lang="en-US" dirty="0"/>
              <a:t>5. ID Gamed Rates: Goal and Definitions</a:t>
            </a:r>
          </a:p>
        </p:txBody>
      </p:sp>
      <p:sp>
        <p:nvSpPr>
          <p:cNvPr id="3" name="Content Placeholder 2">
            <a:extLst>
              <a:ext uri="{FF2B5EF4-FFF2-40B4-BE49-F238E27FC236}">
                <a16:creationId xmlns:a16="http://schemas.microsoft.com/office/drawing/2014/main" id="{8382E327-07DE-2AF2-7FE4-C55446C25C00}"/>
              </a:ext>
            </a:extLst>
          </p:cNvPr>
          <p:cNvSpPr>
            <a:spLocks noGrp="1"/>
          </p:cNvSpPr>
          <p:nvPr>
            <p:ph idx="1"/>
          </p:nvPr>
        </p:nvSpPr>
        <p:spPr>
          <a:xfrm>
            <a:off x="740680" y="1524512"/>
            <a:ext cx="8938511" cy="4783439"/>
          </a:xfrm>
        </p:spPr>
        <p:txBody>
          <a:bodyPr>
            <a:noAutofit/>
          </a:bodyPr>
          <a:lstStyle/>
          <a:p>
            <a:r>
              <a:rPr lang="en-US" sz="1125" b="1" dirty="0"/>
              <a:t>This step’s goal is to i</a:t>
            </a:r>
            <a:r>
              <a:rPr lang="en-US" sz="1125" b="1" i="0" dirty="0">
                <a:effectLst/>
              </a:rPr>
              <a:t>dentify and differentiate between "gamed," "protected," and "throw-away" labor rates to develop a balanced and competitive pricing strategy </a:t>
            </a:r>
          </a:p>
          <a:p>
            <a:r>
              <a:rPr lang="en-US" sz="1125" b="1" dirty="0"/>
              <a:t>Definitions Gamed labor rates (bid high or low):</a:t>
            </a:r>
          </a:p>
          <a:p>
            <a:pPr lvl="1"/>
            <a:r>
              <a:rPr lang="en-US" sz="1125" dirty="0"/>
              <a:t>Strategically adjusted labor rates that bidders use to gain a competitive advantage</a:t>
            </a:r>
          </a:p>
          <a:p>
            <a:pPr lvl="1"/>
            <a:r>
              <a:rPr lang="en-US" sz="1125" dirty="0"/>
              <a:t>Companies may lower rates for certain labor categories to create an overall lower price for their proposal, making it more attractive to government</a:t>
            </a:r>
          </a:p>
          <a:p>
            <a:pPr lvl="1"/>
            <a:r>
              <a:rPr lang="en-US" sz="1125" dirty="0"/>
              <a:t>These lowered rates may not accurately reflect the actual costs of employing the labor categories in question</a:t>
            </a:r>
          </a:p>
          <a:p>
            <a:pPr lvl="1"/>
            <a:r>
              <a:rPr lang="en-US" sz="1125" dirty="0"/>
              <a:t>Companies must be cautious with gamed labor rates, as they can lead to financial risks or performance issues if the actual labor costs end up being higher than anticipated</a:t>
            </a:r>
          </a:p>
          <a:p>
            <a:r>
              <a:rPr lang="en-US" sz="1125" b="1" dirty="0"/>
              <a:t>Protected labor rates (bid high):</a:t>
            </a:r>
          </a:p>
          <a:p>
            <a:pPr lvl="1"/>
            <a:r>
              <a:rPr lang="en-US" sz="1125" dirty="0"/>
              <a:t>Associated with key personnel or critical positions that are essential to the successful execution of the contract – everyone must have them; these positions often require a higher level of skill, experience, or expertise</a:t>
            </a:r>
          </a:p>
          <a:p>
            <a:pPr lvl="1"/>
            <a:r>
              <a:rPr lang="en-US" sz="1125" dirty="0"/>
              <a:t>Companies may assign higher labor rates to ensure to attract and retain qualified candidates</a:t>
            </a:r>
          </a:p>
          <a:p>
            <a:pPr lvl="1"/>
            <a:r>
              <a:rPr lang="en-US" sz="1125" dirty="0"/>
              <a:t>Assign a higher penetration (bell curve percentile) to these positions (such as Program Manager, Senior Systems Engineer), reflecting their importance and the need for competitive rates to secure top talent</a:t>
            </a:r>
          </a:p>
          <a:p>
            <a:r>
              <a:rPr lang="en-US" sz="1125" b="1" dirty="0"/>
              <a:t>Throw-away labor rates (bid low):</a:t>
            </a:r>
          </a:p>
          <a:p>
            <a:pPr lvl="1"/>
            <a:r>
              <a:rPr lang="en-US" sz="1125" dirty="0"/>
              <a:t>Refer to rates that are less critical or less used in the overall contract (they are not weighted much, and the lower is the weighting of the hours, the less important is the position – </a:t>
            </a:r>
            <a:r>
              <a:rPr lang="en-US" sz="1125" i="1" dirty="0"/>
              <a:t>however, it may be the opposite depending on the pricing and executed profit objectives</a:t>
            </a:r>
            <a:r>
              <a:rPr lang="en-US" sz="1125" dirty="0"/>
              <a:t>)</a:t>
            </a:r>
          </a:p>
          <a:p>
            <a:pPr lvl="1"/>
            <a:r>
              <a:rPr lang="en-US" sz="1125" dirty="0"/>
              <a:t>These rates may be assigned to labor categories with minimal contract impact on quality, or those that require a lower skill level</a:t>
            </a:r>
          </a:p>
          <a:p>
            <a:pPr lvl="1"/>
            <a:r>
              <a:rPr lang="en-US" sz="1125" dirty="0"/>
              <a:t>Assign low penetration on low skilled positions (such as administrative assistants (general clerks), cable pullers, etc.)</a:t>
            </a:r>
          </a:p>
          <a:p>
            <a:pPr lvl="1"/>
            <a:r>
              <a:rPr lang="en-US" sz="1125" dirty="0"/>
              <a:t>Companies might assign lower rates to these categories to reduce their overall bid price, but they should be cautious not to underestimate the actual labor costs, which could lead to financial risks or performance issues</a:t>
            </a:r>
          </a:p>
          <a:p>
            <a:r>
              <a:rPr lang="en-US" sz="1125" dirty="0"/>
              <a:t>The remaining labor categories are treated as averages (neither high nor low)</a:t>
            </a:r>
          </a:p>
        </p:txBody>
      </p:sp>
      <p:grpSp>
        <p:nvGrpSpPr>
          <p:cNvPr id="14" name="Group 13">
            <a:extLst>
              <a:ext uri="{FF2B5EF4-FFF2-40B4-BE49-F238E27FC236}">
                <a16:creationId xmlns:a16="http://schemas.microsoft.com/office/drawing/2014/main" id="{F378F909-5FB3-5990-A91F-CAE4D3EDB878}"/>
              </a:ext>
            </a:extLst>
          </p:cNvPr>
          <p:cNvGrpSpPr/>
          <p:nvPr/>
        </p:nvGrpSpPr>
        <p:grpSpPr>
          <a:xfrm>
            <a:off x="9914495" y="3205114"/>
            <a:ext cx="1961243" cy="2929529"/>
            <a:chOff x="9942775" y="1706252"/>
            <a:chExt cx="1961243" cy="2929529"/>
          </a:xfrm>
        </p:grpSpPr>
        <p:sp>
          <p:nvSpPr>
            <p:cNvPr id="4" name="Oval 3">
              <a:extLst>
                <a:ext uri="{FF2B5EF4-FFF2-40B4-BE49-F238E27FC236}">
                  <a16:creationId xmlns:a16="http://schemas.microsoft.com/office/drawing/2014/main" id="{65794BF4-D8CE-C0F9-DCA8-1AB45851FCAD}"/>
                </a:ext>
              </a:extLst>
            </p:cNvPr>
            <p:cNvSpPr/>
            <p:nvPr/>
          </p:nvSpPr>
          <p:spPr>
            <a:xfrm>
              <a:off x="10207651" y="1706252"/>
              <a:ext cx="1430330" cy="2929529"/>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5" name="Rectangle 4">
              <a:extLst>
                <a:ext uri="{FF2B5EF4-FFF2-40B4-BE49-F238E27FC236}">
                  <a16:creationId xmlns:a16="http://schemas.microsoft.com/office/drawing/2014/main" id="{7775A6E8-5E90-CA5E-6F72-671E2202DD3A}"/>
                </a:ext>
              </a:extLst>
            </p:cNvPr>
            <p:cNvSpPr/>
            <p:nvPr/>
          </p:nvSpPr>
          <p:spPr>
            <a:xfrm>
              <a:off x="9942775" y="1778979"/>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1. Get Labor Category Descriptions</a:t>
              </a:r>
            </a:p>
          </p:txBody>
        </p:sp>
        <p:sp>
          <p:nvSpPr>
            <p:cNvPr id="6" name="Rectangle 5">
              <a:extLst>
                <a:ext uri="{FF2B5EF4-FFF2-40B4-BE49-F238E27FC236}">
                  <a16:creationId xmlns:a16="http://schemas.microsoft.com/office/drawing/2014/main" id="{CB83E3C0-EF41-F1C1-EB4D-612EF2FEA7DD}"/>
                </a:ext>
              </a:extLst>
            </p:cNvPr>
            <p:cNvSpPr/>
            <p:nvPr/>
          </p:nvSpPr>
          <p:spPr>
            <a:xfrm>
              <a:off x="9942775" y="2091413"/>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2. Match Labor Categories</a:t>
              </a:r>
            </a:p>
          </p:txBody>
        </p:sp>
        <p:sp>
          <p:nvSpPr>
            <p:cNvPr id="7" name="Rectangle 6">
              <a:extLst>
                <a:ext uri="{FF2B5EF4-FFF2-40B4-BE49-F238E27FC236}">
                  <a16:creationId xmlns:a16="http://schemas.microsoft.com/office/drawing/2014/main" id="{C44F2151-458B-9AF1-7413-AE32530C5F2D}"/>
                </a:ext>
              </a:extLst>
            </p:cNvPr>
            <p:cNvSpPr/>
            <p:nvPr/>
          </p:nvSpPr>
          <p:spPr>
            <a:xfrm>
              <a:off x="9942775" y="2403847"/>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3. Pull Salary Survey Data</a:t>
              </a:r>
            </a:p>
          </p:txBody>
        </p:sp>
        <p:sp>
          <p:nvSpPr>
            <p:cNvPr id="8" name="Rectangle 7">
              <a:extLst>
                <a:ext uri="{FF2B5EF4-FFF2-40B4-BE49-F238E27FC236}">
                  <a16:creationId xmlns:a16="http://schemas.microsoft.com/office/drawing/2014/main" id="{10C1942E-E5E0-F260-09D7-CEC90DB39BAA}"/>
                </a:ext>
              </a:extLst>
            </p:cNvPr>
            <p:cNvSpPr/>
            <p:nvPr/>
          </p:nvSpPr>
          <p:spPr>
            <a:xfrm>
              <a:off x="9942775" y="2720255"/>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4. Select Labor Percentiles</a:t>
              </a:r>
            </a:p>
          </p:txBody>
        </p:sp>
        <p:sp>
          <p:nvSpPr>
            <p:cNvPr id="9" name="Rectangle 8">
              <a:extLst>
                <a:ext uri="{FF2B5EF4-FFF2-40B4-BE49-F238E27FC236}">
                  <a16:creationId xmlns:a16="http://schemas.microsoft.com/office/drawing/2014/main" id="{BF7750FD-9EA8-A8C3-19F9-4398B6AB8911}"/>
                </a:ext>
              </a:extLst>
            </p:cNvPr>
            <p:cNvSpPr/>
            <p:nvPr/>
          </p:nvSpPr>
          <p:spPr>
            <a:xfrm>
              <a:off x="9943936" y="3356017"/>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6. Perform Competitors’ Wrap Rate Analysis</a:t>
              </a:r>
            </a:p>
          </p:txBody>
        </p:sp>
        <p:sp>
          <p:nvSpPr>
            <p:cNvPr id="10" name="Rectangle 9">
              <a:extLst>
                <a:ext uri="{FF2B5EF4-FFF2-40B4-BE49-F238E27FC236}">
                  <a16:creationId xmlns:a16="http://schemas.microsoft.com/office/drawing/2014/main" id="{F79D3202-979D-DFC8-B557-B7974DBF815A}"/>
                </a:ext>
              </a:extLst>
            </p:cNvPr>
            <p:cNvSpPr/>
            <p:nvPr/>
          </p:nvSpPr>
          <p:spPr>
            <a:xfrm>
              <a:off x="9942775" y="3673382"/>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7. Develop Burdened Rates</a:t>
              </a:r>
            </a:p>
          </p:txBody>
        </p:sp>
        <p:sp>
          <p:nvSpPr>
            <p:cNvPr id="11" name="Rectangle 10">
              <a:extLst>
                <a:ext uri="{FF2B5EF4-FFF2-40B4-BE49-F238E27FC236}">
                  <a16:creationId xmlns:a16="http://schemas.microsoft.com/office/drawing/2014/main" id="{15865E0D-9E81-2350-9F29-3FC1A1E9F262}"/>
                </a:ext>
              </a:extLst>
            </p:cNvPr>
            <p:cNvSpPr/>
            <p:nvPr/>
          </p:nvSpPr>
          <p:spPr>
            <a:xfrm>
              <a:off x="9942775" y="3036662"/>
              <a:ext cx="1960082" cy="26871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5. ID Gamed Rates (Throw Away and Protected (Key) </a:t>
              </a:r>
              <a:r>
                <a:rPr lang="en-US" sz="1000" dirty="0" err="1"/>
                <a:t>LCats</a:t>
              </a:r>
              <a:r>
                <a:rPr lang="en-US" sz="1000" dirty="0"/>
                <a:t>)</a:t>
              </a:r>
            </a:p>
          </p:txBody>
        </p:sp>
        <p:sp>
          <p:nvSpPr>
            <p:cNvPr id="12" name="Rectangle 11">
              <a:extLst>
                <a:ext uri="{FF2B5EF4-FFF2-40B4-BE49-F238E27FC236}">
                  <a16:creationId xmlns:a16="http://schemas.microsoft.com/office/drawing/2014/main" id="{391881D6-403A-B545-D7DA-0D36A4D6752F}"/>
                </a:ext>
              </a:extLst>
            </p:cNvPr>
            <p:cNvSpPr/>
            <p:nvPr/>
          </p:nvSpPr>
          <p:spPr>
            <a:xfrm>
              <a:off x="9942775" y="3985883"/>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8. Verify If Weighted Average Rates Meet Target from PTC</a:t>
              </a:r>
            </a:p>
          </p:txBody>
        </p:sp>
        <p:sp>
          <p:nvSpPr>
            <p:cNvPr id="13" name="Rectangle 12">
              <a:extLst>
                <a:ext uri="{FF2B5EF4-FFF2-40B4-BE49-F238E27FC236}">
                  <a16:creationId xmlns:a16="http://schemas.microsoft.com/office/drawing/2014/main" id="{4CE97EEB-1BD9-C6EF-1DDA-8B35B49D059E}"/>
                </a:ext>
              </a:extLst>
            </p:cNvPr>
            <p:cNvSpPr/>
            <p:nvPr/>
          </p:nvSpPr>
          <p:spPr>
            <a:xfrm>
              <a:off x="9942775" y="4312640"/>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9. Make Adjustments to Meet Target</a:t>
              </a:r>
            </a:p>
          </p:txBody>
        </p:sp>
      </p:grpSp>
      <p:sp>
        <p:nvSpPr>
          <p:cNvPr id="15" name="Text Box 7">
            <a:extLst>
              <a:ext uri="{FF2B5EF4-FFF2-40B4-BE49-F238E27FC236}">
                <a16:creationId xmlns:a16="http://schemas.microsoft.com/office/drawing/2014/main" id="{E2A11AED-295F-3023-9E5A-ECA55E6C6E6A}"/>
              </a:ext>
            </a:extLst>
          </p:cNvPr>
          <p:cNvSpPr txBox="1">
            <a:spLocks noChangeArrowheads="1"/>
          </p:cNvSpPr>
          <p:nvPr/>
        </p:nvSpPr>
        <p:spPr bwMode="auto">
          <a:xfrm>
            <a:off x="10729131" y="2180524"/>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16" name="TextBox 15">
            <a:extLst>
              <a:ext uri="{FF2B5EF4-FFF2-40B4-BE49-F238E27FC236}">
                <a16:creationId xmlns:a16="http://schemas.microsoft.com/office/drawing/2014/main" id="{7FE5EDB2-C4CC-0013-7AD6-521AA5C3989E}"/>
              </a:ext>
            </a:extLst>
          </p:cNvPr>
          <p:cNvSpPr txBox="1"/>
          <p:nvPr/>
        </p:nvSpPr>
        <p:spPr>
          <a:xfrm>
            <a:off x="11113561" y="1825625"/>
            <a:ext cx="774869" cy="369332"/>
          </a:xfrm>
          <a:prstGeom prst="rect">
            <a:avLst/>
          </a:prstGeom>
          <a:noFill/>
        </p:spPr>
        <p:txBody>
          <a:bodyPr wrap="square" rtlCol="0">
            <a:spAutoFit/>
          </a:bodyPr>
          <a:lstStyle/>
          <a:p>
            <a:r>
              <a:rPr lang="en-US" dirty="0"/>
              <a:t>4</a:t>
            </a:r>
          </a:p>
        </p:txBody>
      </p:sp>
      <p:sp>
        <p:nvSpPr>
          <p:cNvPr id="17" name="Text Box 5">
            <a:extLst>
              <a:ext uri="{FF2B5EF4-FFF2-40B4-BE49-F238E27FC236}">
                <a16:creationId xmlns:a16="http://schemas.microsoft.com/office/drawing/2014/main" id="{4A239C66-30B2-D2A4-B1EA-A4B9B5919BD2}"/>
              </a:ext>
            </a:extLst>
          </p:cNvPr>
          <p:cNvSpPr txBox="1">
            <a:spLocks noChangeArrowheads="1"/>
          </p:cNvSpPr>
          <p:nvPr/>
        </p:nvSpPr>
        <p:spPr bwMode="auto">
          <a:xfrm>
            <a:off x="9664459" y="2180524"/>
            <a:ext cx="987273" cy="764918"/>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Solution-Based Cost from PTC</a:t>
            </a:r>
          </a:p>
        </p:txBody>
      </p:sp>
      <p:sp>
        <p:nvSpPr>
          <p:cNvPr id="18" name="TextBox 17">
            <a:extLst>
              <a:ext uri="{FF2B5EF4-FFF2-40B4-BE49-F238E27FC236}">
                <a16:creationId xmlns:a16="http://schemas.microsoft.com/office/drawing/2014/main" id="{1FFDAF85-DCA2-B309-7E68-665369087A69}"/>
              </a:ext>
            </a:extLst>
          </p:cNvPr>
          <p:cNvSpPr txBox="1"/>
          <p:nvPr/>
        </p:nvSpPr>
        <p:spPr>
          <a:xfrm>
            <a:off x="9816727" y="1818051"/>
            <a:ext cx="774869" cy="369332"/>
          </a:xfrm>
          <a:prstGeom prst="rect">
            <a:avLst/>
          </a:prstGeom>
          <a:noFill/>
        </p:spPr>
        <p:txBody>
          <a:bodyPr wrap="square" rtlCol="0">
            <a:spAutoFit/>
          </a:bodyPr>
          <a:lstStyle/>
          <a:p>
            <a:r>
              <a:rPr lang="en-US" dirty="0"/>
              <a:t>3</a:t>
            </a:r>
          </a:p>
        </p:txBody>
      </p:sp>
      <p:sp>
        <p:nvSpPr>
          <p:cNvPr id="19" name="Arc 18">
            <a:extLst>
              <a:ext uri="{FF2B5EF4-FFF2-40B4-BE49-F238E27FC236}">
                <a16:creationId xmlns:a16="http://schemas.microsoft.com/office/drawing/2014/main" id="{FC399E06-CE80-06A5-A042-0CF119CF63E3}"/>
              </a:ext>
            </a:extLst>
          </p:cNvPr>
          <p:cNvSpPr/>
          <p:nvPr/>
        </p:nvSpPr>
        <p:spPr>
          <a:xfrm>
            <a:off x="10116024" y="1970125"/>
            <a:ext cx="1047542" cy="369332"/>
          </a:xfrm>
          <a:prstGeom prst="arc">
            <a:avLst>
              <a:gd name="adj1" fmla="val 10834939"/>
              <a:gd name="adj2" fmla="val 0"/>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7403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24F24-5B63-1244-510A-D790C337A122}"/>
              </a:ext>
            </a:extLst>
          </p:cNvPr>
          <p:cNvSpPr>
            <a:spLocks noGrp="1"/>
          </p:cNvSpPr>
          <p:nvPr>
            <p:ph type="title"/>
          </p:nvPr>
        </p:nvSpPr>
        <p:spPr>
          <a:xfrm>
            <a:off x="838199" y="365125"/>
            <a:ext cx="6373306" cy="1041643"/>
          </a:xfrm>
        </p:spPr>
        <p:txBody>
          <a:bodyPr>
            <a:normAutofit/>
          </a:bodyPr>
          <a:lstStyle/>
          <a:p>
            <a:r>
              <a:rPr lang="en-US" dirty="0"/>
              <a:t>5. ID Gamed Rates: Process</a:t>
            </a:r>
          </a:p>
        </p:txBody>
      </p:sp>
      <p:graphicFrame>
        <p:nvGraphicFramePr>
          <p:cNvPr id="5" name="Content Placeholder 2">
            <a:extLst>
              <a:ext uri="{FF2B5EF4-FFF2-40B4-BE49-F238E27FC236}">
                <a16:creationId xmlns:a16="http://schemas.microsoft.com/office/drawing/2014/main" id="{FF38E37A-B611-0246-8262-E6F3551692F7}"/>
              </a:ext>
            </a:extLst>
          </p:cNvPr>
          <p:cNvGraphicFramePr>
            <a:graphicFrameLocks noGrp="1"/>
          </p:cNvGraphicFramePr>
          <p:nvPr>
            <p:ph idx="1"/>
            <p:extLst>
              <p:ext uri="{D42A27DB-BD31-4B8C-83A1-F6EECF244321}">
                <p14:modId xmlns:p14="http://schemas.microsoft.com/office/powerpoint/2010/main" val="2539444291"/>
              </p:ext>
            </p:extLst>
          </p:nvPr>
        </p:nvGraphicFramePr>
        <p:xfrm>
          <a:off x="838199" y="1825625"/>
          <a:ext cx="1087698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val 3">
            <a:extLst>
              <a:ext uri="{FF2B5EF4-FFF2-40B4-BE49-F238E27FC236}">
                <a16:creationId xmlns:a16="http://schemas.microsoft.com/office/drawing/2014/main" id="{D92A6C35-0E7D-77CA-59A1-D2062C6A1ED3}"/>
              </a:ext>
            </a:extLst>
          </p:cNvPr>
          <p:cNvSpPr/>
          <p:nvPr/>
        </p:nvSpPr>
        <p:spPr>
          <a:xfrm>
            <a:off x="2453435" y="1825625"/>
            <a:ext cx="438912" cy="436808"/>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1</a:t>
            </a:r>
          </a:p>
        </p:txBody>
      </p:sp>
      <p:sp>
        <p:nvSpPr>
          <p:cNvPr id="6" name="Oval 5">
            <a:extLst>
              <a:ext uri="{FF2B5EF4-FFF2-40B4-BE49-F238E27FC236}">
                <a16:creationId xmlns:a16="http://schemas.microsoft.com/office/drawing/2014/main" id="{9EDC9C91-479D-B6A3-58BE-A9109B85252B}"/>
              </a:ext>
            </a:extLst>
          </p:cNvPr>
          <p:cNvSpPr/>
          <p:nvPr/>
        </p:nvSpPr>
        <p:spPr>
          <a:xfrm>
            <a:off x="2453435" y="4257738"/>
            <a:ext cx="438912" cy="436808"/>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2</a:t>
            </a:r>
          </a:p>
        </p:txBody>
      </p:sp>
      <p:sp>
        <p:nvSpPr>
          <p:cNvPr id="7" name="Oval 6">
            <a:extLst>
              <a:ext uri="{FF2B5EF4-FFF2-40B4-BE49-F238E27FC236}">
                <a16:creationId xmlns:a16="http://schemas.microsoft.com/office/drawing/2014/main" id="{72BA4165-CB54-444E-8B09-25F7F1C079C6}"/>
              </a:ext>
            </a:extLst>
          </p:cNvPr>
          <p:cNvSpPr/>
          <p:nvPr/>
        </p:nvSpPr>
        <p:spPr>
          <a:xfrm>
            <a:off x="6687750" y="4257738"/>
            <a:ext cx="438912" cy="436808"/>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3</a:t>
            </a:r>
          </a:p>
        </p:txBody>
      </p:sp>
    </p:spTree>
    <p:extLst>
      <p:ext uri="{BB962C8B-B14F-4D97-AF65-F5344CB8AC3E}">
        <p14:creationId xmlns:p14="http://schemas.microsoft.com/office/powerpoint/2010/main" val="28269332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00F7-1AFF-7310-5A20-148A0259C6D4}"/>
              </a:ext>
            </a:extLst>
          </p:cNvPr>
          <p:cNvSpPr>
            <a:spLocks noGrp="1"/>
          </p:cNvSpPr>
          <p:nvPr>
            <p:ph type="title"/>
          </p:nvPr>
        </p:nvSpPr>
        <p:spPr>
          <a:xfrm>
            <a:off x="838199" y="365125"/>
            <a:ext cx="6938914" cy="1041643"/>
          </a:xfrm>
        </p:spPr>
        <p:txBody>
          <a:bodyPr>
            <a:normAutofit fontScale="90000"/>
          </a:bodyPr>
          <a:lstStyle/>
          <a:p>
            <a:r>
              <a:rPr lang="en-US" dirty="0"/>
              <a:t>5. ID Gamed Rates: Run Analysis Results by the SMEs</a:t>
            </a:r>
          </a:p>
        </p:txBody>
      </p:sp>
      <p:sp>
        <p:nvSpPr>
          <p:cNvPr id="3" name="Content Placeholder 2">
            <a:extLst>
              <a:ext uri="{FF2B5EF4-FFF2-40B4-BE49-F238E27FC236}">
                <a16:creationId xmlns:a16="http://schemas.microsoft.com/office/drawing/2014/main" id="{EE448C22-B52D-9F67-F0C2-84D57201ECC5}"/>
              </a:ext>
            </a:extLst>
          </p:cNvPr>
          <p:cNvSpPr>
            <a:spLocks noGrp="1"/>
          </p:cNvSpPr>
          <p:nvPr>
            <p:ph idx="1"/>
          </p:nvPr>
        </p:nvSpPr>
        <p:spPr>
          <a:xfrm>
            <a:off x="838199" y="1825625"/>
            <a:ext cx="8253664" cy="4351338"/>
          </a:xfrm>
        </p:spPr>
        <p:txBody>
          <a:bodyPr>
            <a:normAutofit fontScale="85000" lnSpcReduction="20000"/>
          </a:bodyPr>
          <a:lstStyle/>
          <a:p>
            <a:r>
              <a:rPr lang="en-US" dirty="0"/>
              <a:t>Most critical data source: ask the technical SMEs who hire (not the HR staff) for their best guess of salary for each category</a:t>
            </a:r>
          </a:p>
          <a:p>
            <a:r>
              <a:rPr lang="en-US" dirty="0"/>
              <a:t>Purely subjective opinion – never use it in your proposal submission</a:t>
            </a:r>
          </a:p>
          <a:p>
            <a:r>
              <a:rPr lang="en-US" dirty="0"/>
              <a:t>It is your validation and some of the best data you will ever get</a:t>
            </a:r>
          </a:p>
          <a:p>
            <a:r>
              <a:rPr lang="en-US" dirty="0"/>
              <a:t>Ask to do it independently – don’t give information on the labor categories data you pulled – have them give their own opinion based on their experience; you are looking for feedback like: “This category says this – and they usually do that – those are different jobs in reality – and we have to really pay them this much.”</a:t>
            </a:r>
          </a:p>
          <a:p>
            <a:r>
              <a:rPr lang="en-US" dirty="0"/>
              <a:t>SMEs will also help select the percentile for the salaries (step (4) in labor rates analysis)</a:t>
            </a:r>
          </a:p>
          <a:p>
            <a:endParaRPr lang="en-US" dirty="0"/>
          </a:p>
        </p:txBody>
      </p:sp>
      <p:grpSp>
        <p:nvGrpSpPr>
          <p:cNvPr id="20" name="Group 19">
            <a:extLst>
              <a:ext uri="{FF2B5EF4-FFF2-40B4-BE49-F238E27FC236}">
                <a16:creationId xmlns:a16="http://schemas.microsoft.com/office/drawing/2014/main" id="{E81640D0-7414-DEC4-3712-90E3B9370EBF}"/>
              </a:ext>
            </a:extLst>
          </p:cNvPr>
          <p:cNvGrpSpPr/>
          <p:nvPr/>
        </p:nvGrpSpPr>
        <p:grpSpPr>
          <a:xfrm>
            <a:off x="9914495" y="3205114"/>
            <a:ext cx="1961243" cy="2929529"/>
            <a:chOff x="9942775" y="1706252"/>
            <a:chExt cx="1961243" cy="2929529"/>
          </a:xfrm>
        </p:grpSpPr>
        <p:sp>
          <p:nvSpPr>
            <p:cNvPr id="21" name="Oval 20">
              <a:extLst>
                <a:ext uri="{FF2B5EF4-FFF2-40B4-BE49-F238E27FC236}">
                  <a16:creationId xmlns:a16="http://schemas.microsoft.com/office/drawing/2014/main" id="{85F9A677-92B0-B120-9E6A-A50AE6DB4F9E}"/>
                </a:ext>
              </a:extLst>
            </p:cNvPr>
            <p:cNvSpPr/>
            <p:nvPr/>
          </p:nvSpPr>
          <p:spPr>
            <a:xfrm>
              <a:off x="10207651" y="1706252"/>
              <a:ext cx="1430330" cy="2929529"/>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2" name="Rectangle 21">
              <a:extLst>
                <a:ext uri="{FF2B5EF4-FFF2-40B4-BE49-F238E27FC236}">
                  <a16:creationId xmlns:a16="http://schemas.microsoft.com/office/drawing/2014/main" id="{224C395B-7536-A0C7-6F59-5AAD032A6442}"/>
                </a:ext>
              </a:extLst>
            </p:cNvPr>
            <p:cNvSpPr/>
            <p:nvPr/>
          </p:nvSpPr>
          <p:spPr>
            <a:xfrm>
              <a:off x="9942775" y="1778979"/>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1. Get Labor Category Descriptions</a:t>
              </a:r>
            </a:p>
          </p:txBody>
        </p:sp>
        <p:sp>
          <p:nvSpPr>
            <p:cNvPr id="23" name="Rectangle 22">
              <a:extLst>
                <a:ext uri="{FF2B5EF4-FFF2-40B4-BE49-F238E27FC236}">
                  <a16:creationId xmlns:a16="http://schemas.microsoft.com/office/drawing/2014/main" id="{88D7D3B8-3EEB-166B-1773-1405FFB66632}"/>
                </a:ext>
              </a:extLst>
            </p:cNvPr>
            <p:cNvSpPr/>
            <p:nvPr/>
          </p:nvSpPr>
          <p:spPr>
            <a:xfrm>
              <a:off x="9942775" y="2091413"/>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2. Match Labor Categories</a:t>
              </a:r>
            </a:p>
          </p:txBody>
        </p:sp>
        <p:sp>
          <p:nvSpPr>
            <p:cNvPr id="24" name="Rectangle 23">
              <a:extLst>
                <a:ext uri="{FF2B5EF4-FFF2-40B4-BE49-F238E27FC236}">
                  <a16:creationId xmlns:a16="http://schemas.microsoft.com/office/drawing/2014/main" id="{513B6D43-E234-3500-17DF-7D29020580F5}"/>
                </a:ext>
              </a:extLst>
            </p:cNvPr>
            <p:cNvSpPr/>
            <p:nvPr/>
          </p:nvSpPr>
          <p:spPr>
            <a:xfrm>
              <a:off x="9942775" y="2403847"/>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3. Pull Salary Survey Data</a:t>
              </a:r>
            </a:p>
          </p:txBody>
        </p:sp>
        <p:sp>
          <p:nvSpPr>
            <p:cNvPr id="25" name="Rectangle 24">
              <a:extLst>
                <a:ext uri="{FF2B5EF4-FFF2-40B4-BE49-F238E27FC236}">
                  <a16:creationId xmlns:a16="http://schemas.microsoft.com/office/drawing/2014/main" id="{2B1B5BFF-1F95-6DAD-B3D8-2208B0062869}"/>
                </a:ext>
              </a:extLst>
            </p:cNvPr>
            <p:cNvSpPr/>
            <p:nvPr/>
          </p:nvSpPr>
          <p:spPr>
            <a:xfrm>
              <a:off x="9942775" y="2720255"/>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4. Select Labor Percentiles</a:t>
              </a:r>
            </a:p>
          </p:txBody>
        </p:sp>
        <p:sp>
          <p:nvSpPr>
            <p:cNvPr id="26" name="Rectangle 25">
              <a:extLst>
                <a:ext uri="{FF2B5EF4-FFF2-40B4-BE49-F238E27FC236}">
                  <a16:creationId xmlns:a16="http://schemas.microsoft.com/office/drawing/2014/main" id="{80CBBC0E-7272-50F4-AAF4-763DAF6F76E2}"/>
                </a:ext>
              </a:extLst>
            </p:cNvPr>
            <p:cNvSpPr/>
            <p:nvPr/>
          </p:nvSpPr>
          <p:spPr>
            <a:xfrm>
              <a:off x="9943936" y="3356017"/>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6. Perform Competitors’ Wrap Rate Analysis</a:t>
              </a:r>
            </a:p>
          </p:txBody>
        </p:sp>
        <p:sp>
          <p:nvSpPr>
            <p:cNvPr id="27" name="Rectangle 26">
              <a:extLst>
                <a:ext uri="{FF2B5EF4-FFF2-40B4-BE49-F238E27FC236}">
                  <a16:creationId xmlns:a16="http://schemas.microsoft.com/office/drawing/2014/main" id="{147A5734-F0BC-AEDF-15B6-CF4FF2A2A715}"/>
                </a:ext>
              </a:extLst>
            </p:cNvPr>
            <p:cNvSpPr/>
            <p:nvPr/>
          </p:nvSpPr>
          <p:spPr>
            <a:xfrm>
              <a:off x="9942775" y="3673382"/>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7. Develop Burdened Rates</a:t>
              </a:r>
            </a:p>
          </p:txBody>
        </p:sp>
        <p:sp>
          <p:nvSpPr>
            <p:cNvPr id="28" name="Rectangle 27">
              <a:extLst>
                <a:ext uri="{FF2B5EF4-FFF2-40B4-BE49-F238E27FC236}">
                  <a16:creationId xmlns:a16="http://schemas.microsoft.com/office/drawing/2014/main" id="{86683AF8-9132-E048-5664-D42BF494D01B}"/>
                </a:ext>
              </a:extLst>
            </p:cNvPr>
            <p:cNvSpPr/>
            <p:nvPr/>
          </p:nvSpPr>
          <p:spPr>
            <a:xfrm>
              <a:off x="9942775" y="3036662"/>
              <a:ext cx="1960082" cy="26871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5. ID Gamed Rates (Throw Away and Protected (Key) </a:t>
              </a:r>
              <a:r>
                <a:rPr lang="en-US" sz="1000" dirty="0" err="1"/>
                <a:t>LCats</a:t>
              </a:r>
              <a:r>
                <a:rPr lang="en-US" sz="1000" dirty="0"/>
                <a:t>)</a:t>
              </a:r>
            </a:p>
          </p:txBody>
        </p:sp>
        <p:sp>
          <p:nvSpPr>
            <p:cNvPr id="29" name="Rectangle 28">
              <a:extLst>
                <a:ext uri="{FF2B5EF4-FFF2-40B4-BE49-F238E27FC236}">
                  <a16:creationId xmlns:a16="http://schemas.microsoft.com/office/drawing/2014/main" id="{8962D38D-C4F2-4A06-3978-CE5729697017}"/>
                </a:ext>
              </a:extLst>
            </p:cNvPr>
            <p:cNvSpPr/>
            <p:nvPr/>
          </p:nvSpPr>
          <p:spPr>
            <a:xfrm>
              <a:off x="9942775" y="3985883"/>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8. Verify If Weighted Average Rates Meet Target from PTC</a:t>
              </a:r>
            </a:p>
          </p:txBody>
        </p:sp>
        <p:sp>
          <p:nvSpPr>
            <p:cNvPr id="30" name="Rectangle 29">
              <a:extLst>
                <a:ext uri="{FF2B5EF4-FFF2-40B4-BE49-F238E27FC236}">
                  <a16:creationId xmlns:a16="http://schemas.microsoft.com/office/drawing/2014/main" id="{F2416070-808F-D2FF-717A-E741071E67B8}"/>
                </a:ext>
              </a:extLst>
            </p:cNvPr>
            <p:cNvSpPr/>
            <p:nvPr/>
          </p:nvSpPr>
          <p:spPr>
            <a:xfrm>
              <a:off x="9942775" y="4312640"/>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9. Make Adjustments to Meet Target</a:t>
              </a:r>
            </a:p>
          </p:txBody>
        </p:sp>
      </p:grpSp>
      <p:sp>
        <p:nvSpPr>
          <p:cNvPr id="31" name="Text Box 7">
            <a:extLst>
              <a:ext uri="{FF2B5EF4-FFF2-40B4-BE49-F238E27FC236}">
                <a16:creationId xmlns:a16="http://schemas.microsoft.com/office/drawing/2014/main" id="{F01FD3A3-3352-10EE-6DE6-7D0A311967D1}"/>
              </a:ext>
            </a:extLst>
          </p:cNvPr>
          <p:cNvSpPr txBox="1">
            <a:spLocks noChangeArrowheads="1"/>
          </p:cNvSpPr>
          <p:nvPr/>
        </p:nvSpPr>
        <p:spPr bwMode="auto">
          <a:xfrm>
            <a:off x="10729131" y="2180524"/>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32" name="TextBox 31">
            <a:extLst>
              <a:ext uri="{FF2B5EF4-FFF2-40B4-BE49-F238E27FC236}">
                <a16:creationId xmlns:a16="http://schemas.microsoft.com/office/drawing/2014/main" id="{6B94AD3E-7B25-6741-975A-460B92ADB0A0}"/>
              </a:ext>
            </a:extLst>
          </p:cNvPr>
          <p:cNvSpPr txBox="1"/>
          <p:nvPr/>
        </p:nvSpPr>
        <p:spPr>
          <a:xfrm>
            <a:off x="11113561" y="1825625"/>
            <a:ext cx="774869" cy="369332"/>
          </a:xfrm>
          <a:prstGeom prst="rect">
            <a:avLst/>
          </a:prstGeom>
          <a:noFill/>
        </p:spPr>
        <p:txBody>
          <a:bodyPr wrap="square" rtlCol="0">
            <a:spAutoFit/>
          </a:bodyPr>
          <a:lstStyle/>
          <a:p>
            <a:r>
              <a:rPr lang="en-US" dirty="0"/>
              <a:t>4</a:t>
            </a:r>
          </a:p>
        </p:txBody>
      </p:sp>
      <p:sp>
        <p:nvSpPr>
          <p:cNvPr id="33" name="Text Box 5">
            <a:extLst>
              <a:ext uri="{FF2B5EF4-FFF2-40B4-BE49-F238E27FC236}">
                <a16:creationId xmlns:a16="http://schemas.microsoft.com/office/drawing/2014/main" id="{212A7652-CA7A-B470-E6D8-B6C1E87F2FF7}"/>
              </a:ext>
            </a:extLst>
          </p:cNvPr>
          <p:cNvSpPr txBox="1">
            <a:spLocks noChangeArrowheads="1"/>
          </p:cNvSpPr>
          <p:nvPr/>
        </p:nvSpPr>
        <p:spPr bwMode="auto">
          <a:xfrm>
            <a:off x="9664459" y="2180524"/>
            <a:ext cx="987273" cy="764918"/>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Solution-Based Cost from PTC</a:t>
            </a:r>
          </a:p>
        </p:txBody>
      </p:sp>
      <p:sp>
        <p:nvSpPr>
          <p:cNvPr id="34" name="TextBox 33">
            <a:extLst>
              <a:ext uri="{FF2B5EF4-FFF2-40B4-BE49-F238E27FC236}">
                <a16:creationId xmlns:a16="http://schemas.microsoft.com/office/drawing/2014/main" id="{BBA673CD-44A5-B3ED-6972-5DF7434CF32D}"/>
              </a:ext>
            </a:extLst>
          </p:cNvPr>
          <p:cNvSpPr txBox="1"/>
          <p:nvPr/>
        </p:nvSpPr>
        <p:spPr>
          <a:xfrm>
            <a:off x="9816727" y="1818051"/>
            <a:ext cx="774869" cy="369332"/>
          </a:xfrm>
          <a:prstGeom prst="rect">
            <a:avLst/>
          </a:prstGeom>
          <a:noFill/>
        </p:spPr>
        <p:txBody>
          <a:bodyPr wrap="square" rtlCol="0">
            <a:spAutoFit/>
          </a:bodyPr>
          <a:lstStyle/>
          <a:p>
            <a:r>
              <a:rPr lang="en-US" dirty="0"/>
              <a:t>3</a:t>
            </a:r>
          </a:p>
        </p:txBody>
      </p:sp>
      <p:sp>
        <p:nvSpPr>
          <p:cNvPr id="35" name="Arc 34">
            <a:extLst>
              <a:ext uri="{FF2B5EF4-FFF2-40B4-BE49-F238E27FC236}">
                <a16:creationId xmlns:a16="http://schemas.microsoft.com/office/drawing/2014/main" id="{33749F51-8894-929C-2A1B-017F70F85AE4}"/>
              </a:ext>
            </a:extLst>
          </p:cNvPr>
          <p:cNvSpPr/>
          <p:nvPr/>
        </p:nvSpPr>
        <p:spPr>
          <a:xfrm>
            <a:off x="10116024" y="1970125"/>
            <a:ext cx="1047542" cy="369332"/>
          </a:xfrm>
          <a:prstGeom prst="arc">
            <a:avLst>
              <a:gd name="adj1" fmla="val 10834939"/>
              <a:gd name="adj2" fmla="val 0"/>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1139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3" grpId="0" animBg="1"/>
      <p:bldP spid="3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E55A9-6C77-4942-9CF0-1A0EFEE83E05}"/>
              </a:ext>
            </a:extLst>
          </p:cNvPr>
          <p:cNvSpPr>
            <a:spLocks noGrp="1"/>
          </p:cNvSpPr>
          <p:nvPr>
            <p:ph type="title"/>
          </p:nvPr>
        </p:nvSpPr>
        <p:spPr>
          <a:xfrm>
            <a:off x="838199" y="365125"/>
            <a:ext cx="7344267" cy="1041643"/>
          </a:xfrm>
        </p:spPr>
        <p:txBody>
          <a:bodyPr>
            <a:normAutofit fontScale="90000"/>
          </a:bodyPr>
          <a:lstStyle/>
          <a:p>
            <a:r>
              <a:rPr lang="en-US" dirty="0"/>
              <a:t>6. Perform Competitors’ Wrap Rate Analysis: Wrap Rate Overview</a:t>
            </a:r>
          </a:p>
        </p:txBody>
      </p:sp>
      <p:sp>
        <p:nvSpPr>
          <p:cNvPr id="3" name="Content Placeholder 2">
            <a:extLst>
              <a:ext uri="{FF2B5EF4-FFF2-40B4-BE49-F238E27FC236}">
                <a16:creationId xmlns:a16="http://schemas.microsoft.com/office/drawing/2014/main" id="{F588C58A-4BB7-42F7-864E-FA479C045F5C}"/>
              </a:ext>
            </a:extLst>
          </p:cNvPr>
          <p:cNvSpPr>
            <a:spLocks noGrp="1"/>
          </p:cNvSpPr>
          <p:nvPr>
            <p:ph idx="1"/>
          </p:nvPr>
        </p:nvSpPr>
        <p:spPr>
          <a:xfrm>
            <a:off x="838200" y="1616963"/>
            <a:ext cx="5439816" cy="4953519"/>
          </a:xfrm>
        </p:spPr>
        <p:txBody>
          <a:bodyPr>
            <a:normAutofit fontScale="70000" lnSpcReduction="20000"/>
          </a:bodyPr>
          <a:lstStyle/>
          <a:p>
            <a:r>
              <a:rPr lang="en-US" sz="2400" dirty="0"/>
              <a:t>The wrap rate usually consists of Fringe benefits, G&amp;A, and Overhead on top of direct labor cost</a:t>
            </a:r>
          </a:p>
          <a:p>
            <a:r>
              <a:rPr lang="en-US" sz="2400" dirty="0"/>
              <a:t>“Wrap rate” term doesn’t mean the same thing to everyone: </a:t>
            </a:r>
            <a:r>
              <a:rPr lang="en-US" sz="2400" b="1" dirty="0"/>
              <a:t>fee</a:t>
            </a:r>
            <a:r>
              <a:rPr lang="en-US" sz="2400" dirty="0"/>
              <a:t> may be also included in the wrap rate</a:t>
            </a:r>
          </a:p>
          <a:p>
            <a:pPr lvl="1"/>
            <a:r>
              <a:rPr lang="en-US" sz="2000" dirty="0"/>
              <a:t>Direct Labor Rate x  Wrap Rate (with fee) = Fully Burdened Labor Rate (with fee)</a:t>
            </a:r>
          </a:p>
          <a:p>
            <a:pPr lvl="1"/>
            <a:r>
              <a:rPr lang="en-US" sz="2000" dirty="0"/>
              <a:t>Labor Multiplier = Labor Rate Load Factor: a financial metric that compares the fully loaded price for an hour of direct labor with the base salary of the employee doing the work</a:t>
            </a:r>
          </a:p>
          <a:p>
            <a:r>
              <a:rPr lang="en-US" sz="2400" dirty="0"/>
              <a:t>The most useful competitor labor multiplier information </a:t>
            </a:r>
            <a:r>
              <a:rPr lang="en-US" sz="2400" b="1" dirty="0"/>
              <a:t>doesn’t include fee </a:t>
            </a:r>
            <a:r>
              <a:rPr lang="en-US" sz="2400" dirty="0"/>
              <a:t>because the wrap rate stays the same for a period of time whereas the fee percentage varies – even on the elements of the same program</a:t>
            </a:r>
          </a:p>
          <a:p>
            <a:pPr lvl="1"/>
            <a:r>
              <a:rPr lang="en-US" sz="2000" dirty="0"/>
              <a:t>Example: Higher fee on labor, lower fee on materials, lower fee on subcontractors</a:t>
            </a:r>
          </a:p>
          <a:p>
            <a:pPr lvl="1"/>
            <a:r>
              <a:rPr lang="en-US" sz="2000" dirty="0"/>
              <a:t>Fee also varies based on the contract type (T&amp;M, FFP, Cost Plus, etc.)</a:t>
            </a:r>
          </a:p>
          <a:p>
            <a:r>
              <a:rPr lang="en-US" sz="2400" dirty="0"/>
              <a:t>Wrap rates usually differ for the contractor and government sites (although they may not for really small companies); also vary on skill level and industry – ex: higher-end cyber security job will have a higher wrap rate as it may involve costs of R&amp;D vs. maintenance labor</a:t>
            </a:r>
            <a:endParaRPr lang="en-US" sz="2000" dirty="0"/>
          </a:p>
          <a:p>
            <a:pPr marL="0" indent="0">
              <a:buNone/>
            </a:pPr>
            <a:endParaRPr lang="en-US" sz="2400" dirty="0"/>
          </a:p>
        </p:txBody>
      </p:sp>
      <p:sp>
        <p:nvSpPr>
          <p:cNvPr id="4" name="TextBox 3">
            <a:extLst>
              <a:ext uri="{FF2B5EF4-FFF2-40B4-BE49-F238E27FC236}">
                <a16:creationId xmlns:a16="http://schemas.microsoft.com/office/drawing/2014/main" id="{18617D04-FD1D-43F7-8A37-FF368C496AC2}"/>
              </a:ext>
            </a:extLst>
          </p:cNvPr>
          <p:cNvSpPr txBox="1"/>
          <p:nvPr/>
        </p:nvSpPr>
        <p:spPr>
          <a:xfrm>
            <a:off x="6654535" y="1673525"/>
            <a:ext cx="2912882" cy="4401205"/>
          </a:xfrm>
          <a:prstGeom prst="rect">
            <a:avLst/>
          </a:prstGeom>
          <a:solidFill>
            <a:schemeClr val="accent1">
              <a:lumMod val="40000"/>
              <a:lumOff val="60000"/>
            </a:schemeClr>
          </a:solidFill>
        </p:spPr>
        <p:txBody>
          <a:bodyPr wrap="square" rtlCol="0">
            <a:spAutoFit/>
          </a:bodyPr>
          <a:lstStyle/>
          <a:p>
            <a:r>
              <a:rPr lang="en-US" sz="1400" b="1" dirty="0"/>
              <a:t>Example:</a:t>
            </a:r>
          </a:p>
          <a:p>
            <a:endParaRPr lang="en-US" sz="1400" dirty="0"/>
          </a:p>
          <a:p>
            <a:r>
              <a:rPr lang="en-US" sz="1400" dirty="0"/>
              <a:t>Assume that a direct labor employee is paid $20 per hour in base pay</a:t>
            </a:r>
          </a:p>
          <a:p>
            <a:endParaRPr lang="en-US" sz="1400" dirty="0"/>
          </a:p>
          <a:p>
            <a:r>
              <a:rPr lang="en-US" sz="1400" dirty="0"/>
              <a:t>Apply indirect cost rates for fringe, OH, and G&amp;A -&gt; $20 per hour in base pay grows to $42, including indirect costs</a:t>
            </a:r>
          </a:p>
          <a:p>
            <a:endParaRPr lang="en-US" sz="1400" dirty="0"/>
          </a:p>
          <a:p>
            <a:r>
              <a:rPr lang="en-US" sz="1400" dirty="0"/>
              <a:t>A fee is then applied to the $42 in total costs, resulting in a fully loaded price per hour of $46</a:t>
            </a:r>
          </a:p>
          <a:p>
            <a:endParaRPr lang="en-US" sz="1400" dirty="0"/>
          </a:p>
          <a:p>
            <a:r>
              <a:rPr lang="en-US" sz="1400" dirty="0"/>
              <a:t>The labor multiplier or effective wrap rate is 2.3, which is derived by dividing $46 by $20</a:t>
            </a:r>
          </a:p>
          <a:p>
            <a:endParaRPr lang="en-US" sz="1400" dirty="0"/>
          </a:p>
          <a:p>
            <a:r>
              <a:rPr lang="en-US" sz="1400" dirty="0"/>
              <a:t>Note that this wrap rate includes the fee</a:t>
            </a:r>
          </a:p>
        </p:txBody>
      </p:sp>
      <p:grpSp>
        <p:nvGrpSpPr>
          <p:cNvPr id="15" name="Group 14">
            <a:extLst>
              <a:ext uri="{FF2B5EF4-FFF2-40B4-BE49-F238E27FC236}">
                <a16:creationId xmlns:a16="http://schemas.microsoft.com/office/drawing/2014/main" id="{6F6AFD2D-0EEC-C201-EA5B-DD89998BEABB}"/>
              </a:ext>
            </a:extLst>
          </p:cNvPr>
          <p:cNvGrpSpPr/>
          <p:nvPr/>
        </p:nvGrpSpPr>
        <p:grpSpPr>
          <a:xfrm>
            <a:off x="9943936" y="3054285"/>
            <a:ext cx="1961243" cy="2929529"/>
            <a:chOff x="9942775" y="1706252"/>
            <a:chExt cx="1961243" cy="2929529"/>
          </a:xfrm>
        </p:grpSpPr>
        <p:sp>
          <p:nvSpPr>
            <p:cNvPr id="5" name="Oval 4">
              <a:extLst>
                <a:ext uri="{FF2B5EF4-FFF2-40B4-BE49-F238E27FC236}">
                  <a16:creationId xmlns:a16="http://schemas.microsoft.com/office/drawing/2014/main" id="{5E4422E4-FD60-D8BD-CC01-299857D09415}"/>
                </a:ext>
              </a:extLst>
            </p:cNvPr>
            <p:cNvSpPr/>
            <p:nvPr/>
          </p:nvSpPr>
          <p:spPr>
            <a:xfrm>
              <a:off x="10207651" y="1706252"/>
              <a:ext cx="1430330" cy="2929529"/>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 name="Rectangle 5">
              <a:extLst>
                <a:ext uri="{FF2B5EF4-FFF2-40B4-BE49-F238E27FC236}">
                  <a16:creationId xmlns:a16="http://schemas.microsoft.com/office/drawing/2014/main" id="{01028B96-F64E-5FE8-4C10-138353FAAF91}"/>
                </a:ext>
              </a:extLst>
            </p:cNvPr>
            <p:cNvSpPr/>
            <p:nvPr/>
          </p:nvSpPr>
          <p:spPr>
            <a:xfrm>
              <a:off x="9942775" y="1778979"/>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1. Get Labor Category Descriptions</a:t>
              </a:r>
            </a:p>
          </p:txBody>
        </p:sp>
        <p:sp>
          <p:nvSpPr>
            <p:cNvPr id="7" name="Rectangle 6">
              <a:extLst>
                <a:ext uri="{FF2B5EF4-FFF2-40B4-BE49-F238E27FC236}">
                  <a16:creationId xmlns:a16="http://schemas.microsoft.com/office/drawing/2014/main" id="{F734658A-1D04-9858-CA9E-E4BCD4B9D1DB}"/>
                </a:ext>
              </a:extLst>
            </p:cNvPr>
            <p:cNvSpPr/>
            <p:nvPr/>
          </p:nvSpPr>
          <p:spPr>
            <a:xfrm>
              <a:off x="9942775" y="2091413"/>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2. Match Labor Categories</a:t>
              </a:r>
            </a:p>
          </p:txBody>
        </p:sp>
        <p:sp>
          <p:nvSpPr>
            <p:cNvPr id="8" name="Rectangle 7">
              <a:extLst>
                <a:ext uri="{FF2B5EF4-FFF2-40B4-BE49-F238E27FC236}">
                  <a16:creationId xmlns:a16="http://schemas.microsoft.com/office/drawing/2014/main" id="{8B1515C0-4F02-A6F7-2BBB-856BACD53F33}"/>
                </a:ext>
              </a:extLst>
            </p:cNvPr>
            <p:cNvSpPr/>
            <p:nvPr/>
          </p:nvSpPr>
          <p:spPr>
            <a:xfrm>
              <a:off x="9942775" y="2403847"/>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3. Pull Salary Survey Data</a:t>
              </a:r>
            </a:p>
          </p:txBody>
        </p:sp>
        <p:sp>
          <p:nvSpPr>
            <p:cNvPr id="9" name="Rectangle 8">
              <a:extLst>
                <a:ext uri="{FF2B5EF4-FFF2-40B4-BE49-F238E27FC236}">
                  <a16:creationId xmlns:a16="http://schemas.microsoft.com/office/drawing/2014/main" id="{895E11D4-F67A-70DC-5B93-CB6EAF227106}"/>
                </a:ext>
              </a:extLst>
            </p:cNvPr>
            <p:cNvSpPr/>
            <p:nvPr/>
          </p:nvSpPr>
          <p:spPr>
            <a:xfrm>
              <a:off x="9942775" y="2720255"/>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4. Select Labor Percentiles</a:t>
              </a:r>
            </a:p>
          </p:txBody>
        </p:sp>
        <p:sp>
          <p:nvSpPr>
            <p:cNvPr id="10" name="Rectangle 9">
              <a:extLst>
                <a:ext uri="{FF2B5EF4-FFF2-40B4-BE49-F238E27FC236}">
                  <a16:creationId xmlns:a16="http://schemas.microsoft.com/office/drawing/2014/main" id="{F6832501-552B-7C03-6F1B-BBA6BA1D8B07}"/>
                </a:ext>
              </a:extLst>
            </p:cNvPr>
            <p:cNvSpPr/>
            <p:nvPr/>
          </p:nvSpPr>
          <p:spPr>
            <a:xfrm>
              <a:off x="9943936" y="3356017"/>
              <a:ext cx="1960082" cy="26871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6. Perform Competitors’ Wrap Rate Analysis</a:t>
              </a:r>
            </a:p>
          </p:txBody>
        </p:sp>
        <p:sp>
          <p:nvSpPr>
            <p:cNvPr id="11" name="Rectangle 10">
              <a:extLst>
                <a:ext uri="{FF2B5EF4-FFF2-40B4-BE49-F238E27FC236}">
                  <a16:creationId xmlns:a16="http://schemas.microsoft.com/office/drawing/2014/main" id="{161964EA-ABCB-3B7C-0558-161111973A81}"/>
                </a:ext>
              </a:extLst>
            </p:cNvPr>
            <p:cNvSpPr/>
            <p:nvPr/>
          </p:nvSpPr>
          <p:spPr>
            <a:xfrm>
              <a:off x="9942775" y="3673382"/>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7. Develop Burdened Rates</a:t>
              </a:r>
            </a:p>
          </p:txBody>
        </p:sp>
        <p:sp>
          <p:nvSpPr>
            <p:cNvPr id="12" name="Rectangle 11">
              <a:extLst>
                <a:ext uri="{FF2B5EF4-FFF2-40B4-BE49-F238E27FC236}">
                  <a16:creationId xmlns:a16="http://schemas.microsoft.com/office/drawing/2014/main" id="{A31EBF15-9BDA-97E7-448F-61E9D9C9DC47}"/>
                </a:ext>
              </a:extLst>
            </p:cNvPr>
            <p:cNvSpPr/>
            <p:nvPr/>
          </p:nvSpPr>
          <p:spPr>
            <a:xfrm>
              <a:off x="9942775" y="3036662"/>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5. ID Gamed Rates (Throw Away and Protected (Key) </a:t>
              </a:r>
              <a:r>
                <a:rPr lang="en-US" sz="900" dirty="0" err="1"/>
                <a:t>LCats</a:t>
              </a:r>
              <a:r>
                <a:rPr lang="en-US" sz="900" dirty="0"/>
                <a:t>)</a:t>
              </a:r>
            </a:p>
          </p:txBody>
        </p:sp>
        <p:sp>
          <p:nvSpPr>
            <p:cNvPr id="13" name="Rectangle 12">
              <a:extLst>
                <a:ext uri="{FF2B5EF4-FFF2-40B4-BE49-F238E27FC236}">
                  <a16:creationId xmlns:a16="http://schemas.microsoft.com/office/drawing/2014/main" id="{FD60AB91-0539-C654-BD85-10E5AC727566}"/>
                </a:ext>
              </a:extLst>
            </p:cNvPr>
            <p:cNvSpPr/>
            <p:nvPr/>
          </p:nvSpPr>
          <p:spPr>
            <a:xfrm>
              <a:off x="9942775" y="3985883"/>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8. Verify If Weighted Average Rates Meet Target from PTC</a:t>
              </a:r>
            </a:p>
          </p:txBody>
        </p:sp>
        <p:sp>
          <p:nvSpPr>
            <p:cNvPr id="14" name="Rectangle 13">
              <a:extLst>
                <a:ext uri="{FF2B5EF4-FFF2-40B4-BE49-F238E27FC236}">
                  <a16:creationId xmlns:a16="http://schemas.microsoft.com/office/drawing/2014/main" id="{B8C79740-B7DB-FA60-896A-85AD5C82785B}"/>
                </a:ext>
              </a:extLst>
            </p:cNvPr>
            <p:cNvSpPr/>
            <p:nvPr/>
          </p:nvSpPr>
          <p:spPr>
            <a:xfrm>
              <a:off x="9942775" y="4312640"/>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9. Make Adjustments to Meet Target</a:t>
              </a:r>
            </a:p>
          </p:txBody>
        </p:sp>
      </p:grpSp>
      <p:sp>
        <p:nvSpPr>
          <p:cNvPr id="16" name="Text Box 7">
            <a:extLst>
              <a:ext uri="{FF2B5EF4-FFF2-40B4-BE49-F238E27FC236}">
                <a16:creationId xmlns:a16="http://schemas.microsoft.com/office/drawing/2014/main" id="{F7C84433-2235-0404-8AEB-6411011EC30A}"/>
              </a:ext>
            </a:extLst>
          </p:cNvPr>
          <p:cNvSpPr txBox="1">
            <a:spLocks noChangeArrowheads="1"/>
          </p:cNvSpPr>
          <p:nvPr/>
        </p:nvSpPr>
        <p:spPr bwMode="auto">
          <a:xfrm>
            <a:off x="10729131" y="2180524"/>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17" name="TextBox 16">
            <a:extLst>
              <a:ext uri="{FF2B5EF4-FFF2-40B4-BE49-F238E27FC236}">
                <a16:creationId xmlns:a16="http://schemas.microsoft.com/office/drawing/2014/main" id="{D9AF6FF9-01DB-734C-3551-3EA44E491D7F}"/>
              </a:ext>
            </a:extLst>
          </p:cNvPr>
          <p:cNvSpPr txBox="1"/>
          <p:nvPr/>
        </p:nvSpPr>
        <p:spPr>
          <a:xfrm>
            <a:off x="11113561" y="1825625"/>
            <a:ext cx="774869" cy="369332"/>
          </a:xfrm>
          <a:prstGeom prst="rect">
            <a:avLst/>
          </a:prstGeom>
          <a:noFill/>
        </p:spPr>
        <p:txBody>
          <a:bodyPr wrap="square" rtlCol="0">
            <a:spAutoFit/>
          </a:bodyPr>
          <a:lstStyle/>
          <a:p>
            <a:r>
              <a:rPr lang="en-US" dirty="0"/>
              <a:t>4</a:t>
            </a:r>
          </a:p>
        </p:txBody>
      </p:sp>
      <p:sp>
        <p:nvSpPr>
          <p:cNvPr id="18" name="Text Box 5">
            <a:extLst>
              <a:ext uri="{FF2B5EF4-FFF2-40B4-BE49-F238E27FC236}">
                <a16:creationId xmlns:a16="http://schemas.microsoft.com/office/drawing/2014/main" id="{C91E758B-78AC-9182-D15F-D546157A47EC}"/>
              </a:ext>
            </a:extLst>
          </p:cNvPr>
          <p:cNvSpPr txBox="1">
            <a:spLocks noChangeArrowheads="1"/>
          </p:cNvSpPr>
          <p:nvPr/>
        </p:nvSpPr>
        <p:spPr bwMode="auto">
          <a:xfrm>
            <a:off x="9664459" y="2180524"/>
            <a:ext cx="987273" cy="764918"/>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Solution-Based Cost from PTC</a:t>
            </a:r>
          </a:p>
        </p:txBody>
      </p:sp>
      <p:sp>
        <p:nvSpPr>
          <p:cNvPr id="19" name="TextBox 18">
            <a:extLst>
              <a:ext uri="{FF2B5EF4-FFF2-40B4-BE49-F238E27FC236}">
                <a16:creationId xmlns:a16="http://schemas.microsoft.com/office/drawing/2014/main" id="{CB43C8D0-3843-8BCD-A199-B4A2AC8AF5FC}"/>
              </a:ext>
            </a:extLst>
          </p:cNvPr>
          <p:cNvSpPr txBox="1"/>
          <p:nvPr/>
        </p:nvSpPr>
        <p:spPr>
          <a:xfrm>
            <a:off x="9816727" y="1818051"/>
            <a:ext cx="774869" cy="369332"/>
          </a:xfrm>
          <a:prstGeom prst="rect">
            <a:avLst/>
          </a:prstGeom>
          <a:noFill/>
        </p:spPr>
        <p:txBody>
          <a:bodyPr wrap="square" rtlCol="0">
            <a:spAutoFit/>
          </a:bodyPr>
          <a:lstStyle/>
          <a:p>
            <a:r>
              <a:rPr lang="en-US" dirty="0"/>
              <a:t>3</a:t>
            </a:r>
          </a:p>
        </p:txBody>
      </p:sp>
      <p:sp>
        <p:nvSpPr>
          <p:cNvPr id="20" name="Arc 19">
            <a:extLst>
              <a:ext uri="{FF2B5EF4-FFF2-40B4-BE49-F238E27FC236}">
                <a16:creationId xmlns:a16="http://schemas.microsoft.com/office/drawing/2014/main" id="{17FE26ED-2CC5-7266-A89A-5DB3C1A92D93}"/>
              </a:ext>
            </a:extLst>
          </p:cNvPr>
          <p:cNvSpPr/>
          <p:nvPr/>
        </p:nvSpPr>
        <p:spPr>
          <a:xfrm>
            <a:off x="10116024" y="1970125"/>
            <a:ext cx="1047542" cy="369332"/>
          </a:xfrm>
          <a:prstGeom prst="arc">
            <a:avLst>
              <a:gd name="adj1" fmla="val 10834939"/>
              <a:gd name="adj2" fmla="val 0"/>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1037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19"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94502-039D-4BC3-BB63-1FF1AB7A471E}"/>
              </a:ext>
            </a:extLst>
          </p:cNvPr>
          <p:cNvSpPr>
            <a:spLocks noGrp="1"/>
          </p:cNvSpPr>
          <p:nvPr>
            <p:ph type="title"/>
          </p:nvPr>
        </p:nvSpPr>
        <p:spPr>
          <a:xfrm>
            <a:off x="838198" y="289710"/>
            <a:ext cx="8192680" cy="1041643"/>
          </a:xfrm>
        </p:spPr>
        <p:txBody>
          <a:bodyPr>
            <a:normAutofit fontScale="90000"/>
          </a:bodyPr>
          <a:lstStyle/>
          <a:p>
            <a:r>
              <a:rPr lang="en-US" dirty="0"/>
              <a:t>6. Perform Competitors’ Wrap Rate Analysis: Calculate Competitors’ Wraps</a:t>
            </a:r>
          </a:p>
        </p:txBody>
      </p:sp>
      <p:sp>
        <p:nvSpPr>
          <p:cNvPr id="3" name="Content Placeholder 2">
            <a:extLst>
              <a:ext uri="{FF2B5EF4-FFF2-40B4-BE49-F238E27FC236}">
                <a16:creationId xmlns:a16="http://schemas.microsoft.com/office/drawing/2014/main" id="{023A0BD4-85F7-46A0-B234-2E545CC4A0A0}"/>
              </a:ext>
            </a:extLst>
          </p:cNvPr>
          <p:cNvSpPr>
            <a:spLocks noGrp="1"/>
          </p:cNvSpPr>
          <p:nvPr>
            <p:ph idx="1"/>
          </p:nvPr>
        </p:nvSpPr>
        <p:spPr>
          <a:xfrm>
            <a:off x="838198" y="1620141"/>
            <a:ext cx="8494338" cy="4638419"/>
          </a:xfrm>
        </p:spPr>
        <p:txBody>
          <a:bodyPr>
            <a:normAutofit fontScale="85000" lnSpcReduction="20000"/>
          </a:bodyPr>
          <a:lstStyle/>
          <a:p>
            <a:endParaRPr lang="en-US" sz="2000" dirty="0"/>
          </a:p>
          <a:p>
            <a:r>
              <a:rPr lang="en-US" sz="2000" dirty="0"/>
              <a:t>If you FOIA incumbent labor bill rates in the proposal, all you do is divide the loaded labor rate by the incumbent Direct Labor (DL) rate</a:t>
            </a:r>
          </a:p>
          <a:p>
            <a:pPr lvl="1"/>
            <a:r>
              <a:rPr lang="en-US" sz="1600" dirty="0"/>
              <a:t>Ex: Your researched salary for the position is 70K/year. 70K divided by 2080 (unloaded DL rate)</a:t>
            </a:r>
          </a:p>
          <a:p>
            <a:pPr lvl="1"/>
            <a:r>
              <a:rPr lang="en-US" sz="1600" dirty="0"/>
              <a:t>When you divide the loaded rate by the DL rate, you get the $33.65 hourly rate</a:t>
            </a:r>
          </a:p>
          <a:p>
            <a:pPr lvl="1"/>
            <a:r>
              <a:rPr lang="en-US" sz="1600" dirty="0"/>
              <a:t>Bill rate will be more than $33 – let’s say it is $60 billed</a:t>
            </a:r>
          </a:p>
          <a:p>
            <a:pPr lvl="1"/>
            <a:r>
              <a:rPr lang="en-US" sz="1600" dirty="0"/>
              <a:t>Divide $60/$33.65 = wrap rate (it includes fee)</a:t>
            </a:r>
          </a:p>
          <a:p>
            <a:r>
              <a:rPr lang="en-US" sz="2000" dirty="0"/>
              <a:t>Wrap rate always changes – get the most recent contracts from the same cage code  (1-5 years); if older, it’s not great but it is something</a:t>
            </a:r>
          </a:p>
          <a:p>
            <a:r>
              <a:rPr lang="en-US" sz="2000" dirty="0"/>
              <a:t>Do that calculation across as many categories as you can across multiple contracts from that company’s division – the more consistent the results are, the more accurate is your wrap rate; salaries got to be the right ones</a:t>
            </a:r>
          </a:p>
          <a:p>
            <a:r>
              <a:rPr lang="en-US" sz="2000" dirty="0"/>
              <a:t>Second way to do it is great but hard to find: using Wage Determination categories</a:t>
            </a:r>
          </a:p>
          <a:p>
            <a:r>
              <a:rPr lang="en-US" sz="2000" dirty="0"/>
              <a:t>If you know the bill rate, you don’t need the salary; you can pull the current WD from SAM.gov</a:t>
            </a:r>
          </a:p>
          <a:p>
            <a:r>
              <a:rPr lang="en-US" sz="2000" dirty="0"/>
              <a:t>Can buy wrap rates from companies that sell them for valuable bids for the right cage code in the company; do a “selfie” to check how good they are </a:t>
            </a:r>
          </a:p>
          <a:p>
            <a:r>
              <a:rPr lang="en-US" sz="2000" dirty="0">
                <a:solidFill>
                  <a:schemeClr val="accent1"/>
                </a:solidFill>
              </a:rPr>
              <a:t>When a company is a sub – it may not be their true rates – higher or lower due to target rates imposed – it is a tougher rate analysis on subs than it is on primes</a:t>
            </a:r>
          </a:p>
        </p:txBody>
      </p:sp>
      <p:grpSp>
        <p:nvGrpSpPr>
          <p:cNvPr id="15" name="Group 14">
            <a:extLst>
              <a:ext uri="{FF2B5EF4-FFF2-40B4-BE49-F238E27FC236}">
                <a16:creationId xmlns:a16="http://schemas.microsoft.com/office/drawing/2014/main" id="{30016E09-A8EE-B6E1-253A-1C78D75592DE}"/>
              </a:ext>
            </a:extLst>
          </p:cNvPr>
          <p:cNvGrpSpPr/>
          <p:nvPr/>
        </p:nvGrpSpPr>
        <p:grpSpPr>
          <a:xfrm>
            <a:off x="9876787" y="3129699"/>
            <a:ext cx="1961243" cy="2929529"/>
            <a:chOff x="9876787" y="3129699"/>
            <a:chExt cx="1961243" cy="2929529"/>
          </a:xfrm>
        </p:grpSpPr>
        <p:sp>
          <p:nvSpPr>
            <p:cNvPr id="4" name="Oval 3">
              <a:extLst>
                <a:ext uri="{FF2B5EF4-FFF2-40B4-BE49-F238E27FC236}">
                  <a16:creationId xmlns:a16="http://schemas.microsoft.com/office/drawing/2014/main" id="{7A8505F4-AF8E-1EF8-8B7F-AFBC4BBA3744}"/>
                </a:ext>
              </a:extLst>
            </p:cNvPr>
            <p:cNvSpPr/>
            <p:nvPr/>
          </p:nvSpPr>
          <p:spPr>
            <a:xfrm>
              <a:off x="10141663" y="3129699"/>
              <a:ext cx="1430330" cy="2929529"/>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5" name="Rectangle 4">
              <a:extLst>
                <a:ext uri="{FF2B5EF4-FFF2-40B4-BE49-F238E27FC236}">
                  <a16:creationId xmlns:a16="http://schemas.microsoft.com/office/drawing/2014/main" id="{491B5321-3F07-6E33-D9FF-ED31B2A3928D}"/>
                </a:ext>
              </a:extLst>
            </p:cNvPr>
            <p:cNvSpPr/>
            <p:nvPr/>
          </p:nvSpPr>
          <p:spPr>
            <a:xfrm>
              <a:off x="9876787" y="3202426"/>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1. Get Labor Category Descriptions</a:t>
              </a:r>
            </a:p>
          </p:txBody>
        </p:sp>
        <p:sp>
          <p:nvSpPr>
            <p:cNvPr id="6" name="Rectangle 5">
              <a:extLst>
                <a:ext uri="{FF2B5EF4-FFF2-40B4-BE49-F238E27FC236}">
                  <a16:creationId xmlns:a16="http://schemas.microsoft.com/office/drawing/2014/main" id="{F1018050-0244-3381-94EE-6F4BE8E3D3D5}"/>
                </a:ext>
              </a:extLst>
            </p:cNvPr>
            <p:cNvSpPr/>
            <p:nvPr/>
          </p:nvSpPr>
          <p:spPr>
            <a:xfrm>
              <a:off x="9876787" y="3514860"/>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2. Match Labor Categories</a:t>
              </a:r>
            </a:p>
          </p:txBody>
        </p:sp>
        <p:sp>
          <p:nvSpPr>
            <p:cNvPr id="7" name="Rectangle 6">
              <a:extLst>
                <a:ext uri="{FF2B5EF4-FFF2-40B4-BE49-F238E27FC236}">
                  <a16:creationId xmlns:a16="http://schemas.microsoft.com/office/drawing/2014/main" id="{6C2F2485-B643-D5A2-78B6-E2CC93D9AD5C}"/>
                </a:ext>
              </a:extLst>
            </p:cNvPr>
            <p:cNvSpPr/>
            <p:nvPr/>
          </p:nvSpPr>
          <p:spPr>
            <a:xfrm>
              <a:off x="9876787" y="3827294"/>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3. Pull Salary Survey Data</a:t>
              </a:r>
            </a:p>
          </p:txBody>
        </p:sp>
        <p:sp>
          <p:nvSpPr>
            <p:cNvPr id="8" name="Rectangle 7">
              <a:extLst>
                <a:ext uri="{FF2B5EF4-FFF2-40B4-BE49-F238E27FC236}">
                  <a16:creationId xmlns:a16="http://schemas.microsoft.com/office/drawing/2014/main" id="{434AFD2E-0F22-391D-2DDD-C27C5CA6EA83}"/>
                </a:ext>
              </a:extLst>
            </p:cNvPr>
            <p:cNvSpPr/>
            <p:nvPr/>
          </p:nvSpPr>
          <p:spPr>
            <a:xfrm>
              <a:off x="9876787" y="4143702"/>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4. Select Labor Percentiles</a:t>
              </a:r>
            </a:p>
          </p:txBody>
        </p:sp>
        <p:sp>
          <p:nvSpPr>
            <p:cNvPr id="9" name="Rectangle 8">
              <a:extLst>
                <a:ext uri="{FF2B5EF4-FFF2-40B4-BE49-F238E27FC236}">
                  <a16:creationId xmlns:a16="http://schemas.microsoft.com/office/drawing/2014/main" id="{FF13D46A-D84A-E834-F5D0-FC568D8A25C0}"/>
                </a:ext>
              </a:extLst>
            </p:cNvPr>
            <p:cNvSpPr/>
            <p:nvPr/>
          </p:nvSpPr>
          <p:spPr>
            <a:xfrm>
              <a:off x="9877948" y="4779464"/>
              <a:ext cx="1960082" cy="26871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6. Perform Competitors’ Wrap Rate Analysis</a:t>
              </a:r>
            </a:p>
          </p:txBody>
        </p:sp>
        <p:sp>
          <p:nvSpPr>
            <p:cNvPr id="10" name="Rectangle 9">
              <a:extLst>
                <a:ext uri="{FF2B5EF4-FFF2-40B4-BE49-F238E27FC236}">
                  <a16:creationId xmlns:a16="http://schemas.microsoft.com/office/drawing/2014/main" id="{A310318C-36FB-5FDA-B722-F8E801B32087}"/>
                </a:ext>
              </a:extLst>
            </p:cNvPr>
            <p:cNvSpPr/>
            <p:nvPr/>
          </p:nvSpPr>
          <p:spPr>
            <a:xfrm>
              <a:off x="9876787" y="5096829"/>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7. Develop Burdened Rates</a:t>
              </a:r>
            </a:p>
          </p:txBody>
        </p:sp>
        <p:sp>
          <p:nvSpPr>
            <p:cNvPr id="11" name="Rectangle 10">
              <a:extLst>
                <a:ext uri="{FF2B5EF4-FFF2-40B4-BE49-F238E27FC236}">
                  <a16:creationId xmlns:a16="http://schemas.microsoft.com/office/drawing/2014/main" id="{BBAE83AC-2027-973F-2E73-ECBD6A6619E4}"/>
                </a:ext>
              </a:extLst>
            </p:cNvPr>
            <p:cNvSpPr/>
            <p:nvPr/>
          </p:nvSpPr>
          <p:spPr>
            <a:xfrm>
              <a:off x="9876787" y="4460109"/>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5. ID Gamed Rates (Throw Away and Protected (Key) </a:t>
              </a:r>
              <a:r>
                <a:rPr lang="en-US" sz="900" dirty="0" err="1"/>
                <a:t>LCats</a:t>
              </a:r>
              <a:r>
                <a:rPr lang="en-US" sz="900" dirty="0"/>
                <a:t>)</a:t>
              </a:r>
            </a:p>
          </p:txBody>
        </p:sp>
        <p:sp>
          <p:nvSpPr>
            <p:cNvPr id="12" name="Rectangle 11">
              <a:extLst>
                <a:ext uri="{FF2B5EF4-FFF2-40B4-BE49-F238E27FC236}">
                  <a16:creationId xmlns:a16="http://schemas.microsoft.com/office/drawing/2014/main" id="{D2C70CE6-2001-EB2C-A311-9857772AB87A}"/>
                </a:ext>
              </a:extLst>
            </p:cNvPr>
            <p:cNvSpPr/>
            <p:nvPr/>
          </p:nvSpPr>
          <p:spPr>
            <a:xfrm>
              <a:off x="9876787" y="5409330"/>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8. Verify If Weighted Average Rates Meet Target from PTC</a:t>
              </a:r>
            </a:p>
          </p:txBody>
        </p:sp>
        <p:sp>
          <p:nvSpPr>
            <p:cNvPr id="13" name="Rectangle 12">
              <a:extLst>
                <a:ext uri="{FF2B5EF4-FFF2-40B4-BE49-F238E27FC236}">
                  <a16:creationId xmlns:a16="http://schemas.microsoft.com/office/drawing/2014/main" id="{80ED8BFB-AAAD-21C2-DAF6-9ACBDE5F8075}"/>
                </a:ext>
              </a:extLst>
            </p:cNvPr>
            <p:cNvSpPr/>
            <p:nvPr/>
          </p:nvSpPr>
          <p:spPr>
            <a:xfrm>
              <a:off x="9876787" y="5736087"/>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9. Make Adjustments to Meet Target</a:t>
              </a:r>
            </a:p>
          </p:txBody>
        </p:sp>
      </p:grpSp>
      <p:sp>
        <p:nvSpPr>
          <p:cNvPr id="16" name="Text Box 7">
            <a:extLst>
              <a:ext uri="{FF2B5EF4-FFF2-40B4-BE49-F238E27FC236}">
                <a16:creationId xmlns:a16="http://schemas.microsoft.com/office/drawing/2014/main" id="{21904562-CA89-429C-DF6D-B33D613281E6}"/>
              </a:ext>
            </a:extLst>
          </p:cNvPr>
          <p:cNvSpPr txBox="1">
            <a:spLocks noChangeArrowheads="1"/>
          </p:cNvSpPr>
          <p:nvPr/>
        </p:nvSpPr>
        <p:spPr bwMode="auto">
          <a:xfrm>
            <a:off x="10729131" y="2180524"/>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17" name="TextBox 16">
            <a:extLst>
              <a:ext uri="{FF2B5EF4-FFF2-40B4-BE49-F238E27FC236}">
                <a16:creationId xmlns:a16="http://schemas.microsoft.com/office/drawing/2014/main" id="{48A68EE5-2F39-C8F6-16B8-D3BF4E3935D9}"/>
              </a:ext>
            </a:extLst>
          </p:cNvPr>
          <p:cNvSpPr txBox="1"/>
          <p:nvPr/>
        </p:nvSpPr>
        <p:spPr>
          <a:xfrm>
            <a:off x="11113561" y="1825625"/>
            <a:ext cx="774869" cy="369332"/>
          </a:xfrm>
          <a:prstGeom prst="rect">
            <a:avLst/>
          </a:prstGeom>
          <a:noFill/>
        </p:spPr>
        <p:txBody>
          <a:bodyPr wrap="square" rtlCol="0">
            <a:spAutoFit/>
          </a:bodyPr>
          <a:lstStyle/>
          <a:p>
            <a:r>
              <a:rPr lang="en-US" b="1" dirty="0"/>
              <a:t>4</a:t>
            </a:r>
          </a:p>
        </p:txBody>
      </p:sp>
      <p:sp>
        <p:nvSpPr>
          <p:cNvPr id="18" name="Text Box 5">
            <a:extLst>
              <a:ext uri="{FF2B5EF4-FFF2-40B4-BE49-F238E27FC236}">
                <a16:creationId xmlns:a16="http://schemas.microsoft.com/office/drawing/2014/main" id="{E63F2B43-B61F-6033-2BBE-868136076E2C}"/>
              </a:ext>
            </a:extLst>
          </p:cNvPr>
          <p:cNvSpPr txBox="1">
            <a:spLocks noChangeArrowheads="1"/>
          </p:cNvSpPr>
          <p:nvPr/>
        </p:nvSpPr>
        <p:spPr bwMode="auto">
          <a:xfrm>
            <a:off x="9664459" y="2180524"/>
            <a:ext cx="987273" cy="764918"/>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Solution-Based Cost from PTC</a:t>
            </a:r>
          </a:p>
        </p:txBody>
      </p:sp>
      <p:sp>
        <p:nvSpPr>
          <p:cNvPr id="19" name="TextBox 18">
            <a:extLst>
              <a:ext uri="{FF2B5EF4-FFF2-40B4-BE49-F238E27FC236}">
                <a16:creationId xmlns:a16="http://schemas.microsoft.com/office/drawing/2014/main" id="{E6093A2C-7B58-FB51-6A3E-3E12D9547081}"/>
              </a:ext>
            </a:extLst>
          </p:cNvPr>
          <p:cNvSpPr txBox="1"/>
          <p:nvPr/>
        </p:nvSpPr>
        <p:spPr>
          <a:xfrm>
            <a:off x="9816727" y="1818051"/>
            <a:ext cx="774869" cy="369332"/>
          </a:xfrm>
          <a:prstGeom prst="rect">
            <a:avLst/>
          </a:prstGeom>
          <a:noFill/>
        </p:spPr>
        <p:txBody>
          <a:bodyPr wrap="square" rtlCol="0">
            <a:spAutoFit/>
          </a:bodyPr>
          <a:lstStyle/>
          <a:p>
            <a:r>
              <a:rPr lang="en-US" b="1" dirty="0"/>
              <a:t>3</a:t>
            </a:r>
          </a:p>
        </p:txBody>
      </p:sp>
      <p:sp>
        <p:nvSpPr>
          <p:cNvPr id="20" name="Arc 19">
            <a:extLst>
              <a:ext uri="{FF2B5EF4-FFF2-40B4-BE49-F238E27FC236}">
                <a16:creationId xmlns:a16="http://schemas.microsoft.com/office/drawing/2014/main" id="{49D18EF6-8632-B95E-D108-C4BC19DBE8F1}"/>
              </a:ext>
            </a:extLst>
          </p:cNvPr>
          <p:cNvSpPr/>
          <p:nvPr/>
        </p:nvSpPr>
        <p:spPr>
          <a:xfrm>
            <a:off x="10116024" y="1970125"/>
            <a:ext cx="1047542" cy="369332"/>
          </a:xfrm>
          <a:prstGeom prst="arc">
            <a:avLst>
              <a:gd name="adj1" fmla="val 10834939"/>
              <a:gd name="adj2" fmla="val 0"/>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Tree>
    <p:extLst>
      <p:ext uri="{BB962C8B-B14F-4D97-AF65-F5344CB8AC3E}">
        <p14:creationId xmlns:p14="http://schemas.microsoft.com/office/powerpoint/2010/main" val="132538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1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62E24-2765-D0A6-ACAF-E680B5036DB4}"/>
              </a:ext>
            </a:extLst>
          </p:cNvPr>
          <p:cNvSpPr>
            <a:spLocks noGrp="1"/>
          </p:cNvSpPr>
          <p:nvPr>
            <p:ph type="title"/>
          </p:nvPr>
        </p:nvSpPr>
        <p:spPr>
          <a:xfrm>
            <a:off x="838199" y="365125"/>
            <a:ext cx="8218715" cy="1041643"/>
          </a:xfrm>
        </p:spPr>
        <p:txBody>
          <a:bodyPr>
            <a:normAutofit fontScale="90000"/>
          </a:bodyPr>
          <a:lstStyle/>
          <a:p>
            <a:r>
              <a:rPr lang="en-US" dirty="0"/>
              <a:t>6. Perform Competitors’ Wrap Rate Analysis: Wrap Rate Derivation Process</a:t>
            </a:r>
          </a:p>
        </p:txBody>
      </p:sp>
      <p:graphicFrame>
        <p:nvGraphicFramePr>
          <p:cNvPr id="5" name="Content Placeholder 2">
            <a:extLst>
              <a:ext uri="{FF2B5EF4-FFF2-40B4-BE49-F238E27FC236}">
                <a16:creationId xmlns:a16="http://schemas.microsoft.com/office/drawing/2014/main" id="{C2AB8A16-F6C8-EC4F-DDD4-0BA8E44A5889}"/>
              </a:ext>
            </a:extLst>
          </p:cNvPr>
          <p:cNvGraphicFramePr>
            <a:graphicFrameLocks noGrp="1"/>
          </p:cNvGraphicFramePr>
          <p:nvPr>
            <p:ph idx="1"/>
            <p:extLst>
              <p:ext uri="{D42A27DB-BD31-4B8C-83A1-F6EECF244321}">
                <p14:modId xmlns:p14="http://schemas.microsoft.com/office/powerpoint/2010/main" val="1952178979"/>
              </p:ext>
            </p:extLst>
          </p:nvPr>
        </p:nvGraphicFramePr>
        <p:xfrm>
          <a:off x="838199" y="1559479"/>
          <a:ext cx="10876980" cy="4820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rrow: Right 3">
            <a:extLst>
              <a:ext uri="{FF2B5EF4-FFF2-40B4-BE49-F238E27FC236}">
                <a16:creationId xmlns:a16="http://schemas.microsoft.com/office/drawing/2014/main" id="{F2EB4EC7-B6B5-D3C6-2020-FBA66EEF3AEB}"/>
              </a:ext>
            </a:extLst>
          </p:cNvPr>
          <p:cNvSpPr/>
          <p:nvPr/>
        </p:nvSpPr>
        <p:spPr>
          <a:xfrm>
            <a:off x="3355942" y="2611222"/>
            <a:ext cx="273378" cy="26395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055311A-940B-3BB6-EE42-831E0753CA6A}"/>
              </a:ext>
            </a:extLst>
          </p:cNvPr>
          <p:cNvSpPr/>
          <p:nvPr/>
        </p:nvSpPr>
        <p:spPr>
          <a:xfrm>
            <a:off x="6147063" y="2611221"/>
            <a:ext cx="273378" cy="26395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05861D88-7D11-8599-F803-94BD2608F5DE}"/>
              </a:ext>
            </a:extLst>
          </p:cNvPr>
          <p:cNvSpPr/>
          <p:nvPr/>
        </p:nvSpPr>
        <p:spPr>
          <a:xfrm>
            <a:off x="8929544" y="2611221"/>
            <a:ext cx="273378" cy="26395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7BDF19AE-8D7C-F9DF-6E8F-AB4B581CE97A}"/>
              </a:ext>
            </a:extLst>
          </p:cNvPr>
          <p:cNvSpPr/>
          <p:nvPr/>
        </p:nvSpPr>
        <p:spPr>
          <a:xfrm>
            <a:off x="11712025" y="2611220"/>
            <a:ext cx="273378" cy="26395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A14F2BDD-7AE9-A629-3A9B-127A77CB88A6}"/>
              </a:ext>
            </a:extLst>
          </p:cNvPr>
          <p:cNvSpPr/>
          <p:nvPr/>
        </p:nvSpPr>
        <p:spPr>
          <a:xfrm>
            <a:off x="1966281" y="5062844"/>
            <a:ext cx="273378" cy="26395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354CE109-47F6-899F-5C04-888724A145BB}"/>
              </a:ext>
            </a:extLst>
          </p:cNvPr>
          <p:cNvSpPr/>
          <p:nvPr/>
        </p:nvSpPr>
        <p:spPr>
          <a:xfrm>
            <a:off x="4762949" y="5072273"/>
            <a:ext cx="273378" cy="26395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38BCF04E-98F4-275B-53FF-37C207D76E1C}"/>
              </a:ext>
            </a:extLst>
          </p:cNvPr>
          <p:cNvSpPr/>
          <p:nvPr/>
        </p:nvSpPr>
        <p:spPr>
          <a:xfrm>
            <a:off x="7541599" y="5072273"/>
            <a:ext cx="273378" cy="26395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84F4F06-51FC-431C-0B95-EC28D3471C36}"/>
              </a:ext>
            </a:extLst>
          </p:cNvPr>
          <p:cNvSpPr/>
          <p:nvPr/>
        </p:nvSpPr>
        <p:spPr>
          <a:xfrm>
            <a:off x="12004257" y="2696063"/>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7633B3E-382F-E2A1-DFB3-9ECC12F89096}"/>
              </a:ext>
            </a:extLst>
          </p:cNvPr>
          <p:cNvSpPr/>
          <p:nvPr/>
        </p:nvSpPr>
        <p:spPr>
          <a:xfrm>
            <a:off x="1846560" y="5149099"/>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96688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7A5B6-0D4C-48C7-B1E7-5AB2078D324B}"/>
              </a:ext>
            </a:extLst>
          </p:cNvPr>
          <p:cNvSpPr>
            <a:spLocks noGrp="1"/>
          </p:cNvSpPr>
          <p:nvPr>
            <p:ph type="title"/>
          </p:nvPr>
        </p:nvSpPr>
        <p:spPr>
          <a:xfrm>
            <a:off x="767015" y="90101"/>
            <a:ext cx="6915831" cy="1325563"/>
          </a:xfrm>
        </p:spPr>
        <p:txBody>
          <a:bodyPr>
            <a:normAutofit/>
          </a:bodyPr>
          <a:lstStyle/>
          <a:p>
            <a:r>
              <a:rPr lang="en-US" dirty="0"/>
              <a:t>6. Perform Competitors’ Wrap Rate Analysis: Tips</a:t>
            </a:r>
          </a:p>
        </p:txBody>
      </p:sp>
      <p:sp>
        <p:nvSpPr>
          <p:cNvPr id="3" name="Content Placeholder 2">
            <a:extLst>
              <a:ext uri="{FF2B5EF4-FFF2-40B4-BE49-F238E27FC236}">
                <a16:creationId xmlns:a16="http://schemas.microsoft.com/office/drawing/2014/main" id="{4B4A78BC-0DE1-4DA3-B1F8-8CEE0DCAB3C1}"/>
              </a:ext>
            </a:extLst>
          </p:cNvPr>
          <p:cNvSpPr>
            <a:spLocks noGrp="1"/>
          </p:cNvSpPr>
          <p:nvPr>
            <p:ph idx="1"/>
          </p:nvPr>
        </p:nvSpPr>
        <p:spPr>
          <a:xfrm>
            <a:off x="767014" y="1696859"/>
            <a:ext cx="8631408" cy="4550919"/>
          </a:xfrm>
        </p:spPr>
        <p:txBody>
          <a:bodyPr>
            <a:normAutofit fontScale="92500" lnSpcReduction="10000"/>
          </a:bodyPr>
          <a:lstStyle/>
          <a:p>
            <a:r>
              <a:rPr lang="en-US" sz="1700" dirty="0"/>
              <a:t>The more data points, such as the actual salaries of incumbent personnel, the more accurate is your wrap rate analysis</a:t>
            </a:r>
          </a:p>
          <a:p>
            <a:r>
              <a:rPr lang="en-US" sz="1700" dirty="0"/>
              <a:t>Know to be skeptical about incumbent salaries as the staff may have been hired many years ago in a booming market or hired in recession and depression – so they may be overpaid or underpaid </a:t>
            </a:r>
          </a:p>
          <a:p>
            <a:pPr lvl="1"/>
            <a:r>
              <a:rPr lang="en-US" sz="1700" dirty="0"/>
              <a:t>Adjust incumbent rates for current market with technical SME’s input</a:t>
            </a:r>
          </a:p>
          <a:p>
            <a:pPr lvl="1"/>
            <a:r>
              <a:rPr lang="en-US" sz="1700" dirty="0"/>
              <a:t>HR and especially personnel on the ground may be a good source of incumbent salary data</a:t>
            </a:r>
          </a:p>
          <a:p>
            <a:r>
              <a:rPr lang="en-US" sz="1700" dirty="0"/>
              <a:t>Pay attention as HR personnel can get too rigid sometimes about matching labor categories exactly and may not be as creative</a:t>
            </a:r>
          </a:p>
          <a:p>
            <a:r>
              <a:rPr lang="en-US" sz="1700" dirty="0"/>
              <a:t>For Service Contract Act Labor Categories (non-exempt staff), use DOL Wage Determinations on Sam.gov or DOL Wage Determinations listing</a:t>
            </a:r>
          </a:p>
          <a:p>
            <a:r>
              <a:rPr lang="en-US" sz="1700" dirty="0"/>
              <a:t>For Labor Union work, use the Collective Bargaining Agreement (CBA) rates</a:t>
            </a:r>
          </a:p>
          <a:p>
            <a:pPr lvl="1"/>
            <a:r>
              <a:rPr lang="en-US" sz="1700" dirty="0"/>
              <a:t>Those rates are always provided by the RFP – they are contract-specific; if they are not provided, request them from the government </a:t>
            </a:r>
          </a:p>
          <a:p>
            <a:pPr lvl="1"/>
            <a:r>
              <a:rPr lang="en-US" sz="1700" dirty="0"/>
              <a:t>You may renegotiate Labor Union agreement and rates and adjust the price after award</a:t>
            </a:r>
          </a:p>
          <a:p>
            <a:r>
              <a:rPr lang="en-US" sz="1700" dirty="0"/>
              <a:t>Use the market rate in the most appropriate percentile for every labor category; you may not have all the labor categories or have an exact match – but it is good for comparison</a:t>
            </a:r>
          </a:p>
          <a:p>
            <a:r>
              <a:rPr lang="en-US" sz="1700" dirty="0"/>
              <a:t>Look up information on Glassdoor – sometimes people post salary and benefits information</a:t>
            </a:r>
          </a:p>
        </p:txBody>
      </p:sp>
      <p:sp>
        <p:nvSpPr>
          <p:cNvPr id="4" name="Oval 3">
            <a:extLst>
              <a:ext uri="{FF2B5EF4-FFF2-40B4-BE49-F238E27FC236}">
                <a16:creationId xmlns:a16="http://schemas.microsoft.com/office/drawing/2014/main" id="{2CC35ECD-38DF-4D9E-9ED5-E7B7955C9951}"/>
              </a:ext>
            </a:extLst>
          </p:cNvPr>
          <p:cNvSpPr/>
          <p:nvPr/>
        </p:nvSpPr>
        <p:spPr>
          <a:xfrm>
            <a:off x="10141663" y="3129699"/>
            <a:ext cx="1430330" cy="2929529"/>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 name="Rectangle 5">
            <a:extLst>
              <a:ext uri="{FF2B5EF4-FFF2-40B4-BE49-F238E27FC236}">
                <a16:creationId xmlns:a16="http://schemas.microsoft.com/office/drawing/2014/main" id="{7C9DFD8C-740E-17E2-F2BE-2949392007FF}"/>
              </a:ext>
            </a:extLst>
          </p:cNvPr>
          <p:cNvSpPr/>
          <p:nvPr/>
        </p:nvSpPr>
        <p:spPr>
          <a:xfrm>
            <a:off x="9876787" y="3202426"/>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1. Get Labor Category Descriptions</a:t>
            </a:r>
          </a:p>
        </p:txBody>
      </p:sp>
      <p:sp>
        <p:nvSpPr>
          <p:cNvPr id="7" name="Rectangle 6">
            <a:extLst>
              <a:ext uri="{FF2B5EF4-FFF2-40B4-BE49-F238E27FC236}">
                <a16:creationId xmlns:a16="http://schemas.microsoft.com/office/drawing/2014/main" id="{637A2F08-0147-DAFA-F731-B2BF8E7B57B4}"/>
              </a:ext>
            </a:extLst>
          </p:cNvPr>
          <p:cNvSpPr/>
          <p:nvPr/>
        </p:nvSpPr>
        <p:spPr>
          <a:xfrm>
            <a:off x="9876787" y="3514860"/>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2. Match Labor Categories</a:t>
            </a:r>
          </a:p>
        </p:txBody>
      </p:sp>
      <p:sp>
        <p:nvSpPr>
          <p:cNvPr id="8" name="Rectangle 7">
            <a:extLst>
              <a:ext uri="{FF2B5EF4-FFF2-40B4-BE49-F238E27FC236}">
                <a16:creationId xmlns:a16="http://schemas.microsoft.com/office/drawing/2014/main" id="{6ACCD7DA-134F-D27B-BB5A-2BE1E29AA16D}"/>
              </a:ext>
            </a:extLst>
          </p:cNvPr>
          <p:cNvSpPr/>
          <p:nvPr/>
        </p:nvSpPr>
        <p:spPr>
          <a:xfrm>
            <a:off x="9876787" y="3827294"/>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3. Pull Salary Survey Data</a:t>
            </a:r>
          </a:p>
        </p:txBody>
      </p:sp>
      <p:sp>
        <p:nvSpPr>
          <p:cNvPr id="9" name="Rectangle 8">
            <a:extLst>
              <a:ext uri="{FF2B5EF4-FFF2-40B4-BE49-F238E27FC236}">
                <a16:creationId xmlns:a16="http://schemas.microsoft.com/office/drawing/2014/main" id="{3B3D153B-A38A-9498-A874-CFE895F3A456}"/>
              </a:ext>
            </a:extLst>
          </p:cNvPr>
          <p:cNvSpPr/>
          <p:nvPr/>
        </p:nvSpPr>
        <p:spPr>
          <a:xfrm>
            <a:off x="9876787" y="4143702"/>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4. Select Labor Percentiles</a:t>
            </a:r>
          </a:p>
        </p:txBody>
      </p:sp>
      <p:sp>
        <p:nvSpPr>
          <p:cNvPr id="10" name="Rectangle 9">
            <a:extLst>
              <a:ext uri="{FF2B5EF4-FFF2-40B4-BE49-F238E27FC236}">
                <a16:creationId xmlns:a16="http://schemas.microsoft.com/office/drawing/2014/main" id="{B07453E5-C3F4-A878-CEF1-38A3963FA821}"/>
              </a:ext>
            </a:extLst>
          </p:cNvPr>
          <p:cNvSpPr/>
          <p:nvPr/>
        </p:nvSpPr>
        <p:spPr>
          <a:xfrm>
            <a:off x="9877948" y="4779464"/>
            <a:ext cx="1960082" cy="26871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6. Perform Competitors’ Wrap Rate Analysis</a:t>
            </a:r>
          </a:p>
        </p:txBody>
      </p:sp>
      <p:sp>
        <p:nvSpPr>
          <p:cNvPr id="11" name="Rectangle 10">
            <a:extLst>
              <a:ext uri="{FF2B5EF4-FFF2-40B4-BE49-F238E27FC236}">
                <a16:creationId xmlns:a16="http://schemas.microsoft.com/office/drawing/2014/main" id="{AAA8D309-1666-96DF-4783-5AE1507BB5F0}"/>
              </a:ext>
            </a:extLst>
          </p:cNvPr>
          <p:cNvSpPr/>
          <p:nvPr/>
        </p:nvSpPr>
        <p:spPr>
          <a:xfrm>
            <a:off x="9876787" y="5096829"/>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7. Develop Burdened Rates</a:t>
            </a:r>
          </a:p>
        </p:txBody>
      </p:sp>
      <p:sp>
        <p:nvSpPr>
          <p:cNvPr id="12" name="Rectangle 11">
            <a:extLst>
              <a:ext uri="{FF2B5EF4-FFF2-40B4-BE49-F238E27FC236}">
                <a16:creationId xmlns:a16="http://schemas.microsoft.com/office/drawing/2014/main" id="{50EB9831-92A3-556A-ACCD-24ACED70952A}"/>
              </a:ext>
            </a:extLst>
          </p:cNvPr>
          <p:cNvSpPr/>
          <p:nvPr/>
        </p:nvSpPr>
        <p:spPr>
          <a:xfrm>
            <a:off x="9876787" y="4460109"/>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5. ID Gamed Rates (Throw Away and Protected (Key) </a:t>
            </a:r>
            <a:r>
              <a:rPr lang="en-US" sz="900" dirty="0" err="1"/>
              <a:t>LCats</a:t>
            </a:r>
            <a:r>
              <a:rPr lang="en-US" sz="900" dirty="0"/>
              <a:t>)</a:t>
            </a:r>
          </a:p>
        </p:txBody>
      </p:sp>
      <p:sp>
        <p:nvSpPr>
          <p:cNvPr id="13" name="Rectangle 12">
            <a:extLst>
              <a:ext uri="{FF2B5EF4-FFF2-40B4-BE49-F238E27FC236}">
                <a16:creationId xmlns:a16="http://schemas.microsoft.com/office/drawing/2014/main" id="{43930603-676D-9728-D5A9-308B6CD4017A}"/>
              </a:ext>
            </a:extLst>
          </p:cNvPr>
          <p:cNvSpPr/>
          <p:nvPr/>
        </p:nvSpPr>
        <p:spPr>
          <a:xfrm>
            <a:off x="9876787" y="5409330"/>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8. Verify If Weighted Average Rates Meet Target from PTC</a:t>
            </a:r>
          </a:p>
        </p:txBody>
      </p:sp>
      <p:sp>
        <p:nvSpPr>
          <p:cNvPr id="14" name="Rectangle 13">
            <a:extLst>
              <a:ext uri="{FF2B5EF4-FFF2-40B4-BE49-F238E27FC236}">
                <a16:creationId xmlns:a16="http://schemas.microsoft.com/office/drawing/2014/main" id="{11BE4358-D05F-8FC8-411D-0B93A8DBE6D7}"/>
              </a:ext>
            </a:extLst>
          </p:cNvPr>
          <p:cNvSpPr/>
          <p:nvPr/>
        </p:nvSpPr>
        <p:spPr>
          <a:xfrm>
            <a:off x="9876787" y="5736087"/>
            <a:ext cx="1960082" cy="26871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t>9. Make Adjustments to Meet Target</a:t>
            </a:r>
          </a:p>
        </p:txBody>
      </p:sp>
      <p:sp>
        <p:nvSpPr>
          <p:cNvPr id="15" name="Text Box 7">
            <a:extLst>
              <a:ext uri="{FF2B5EF4-FFF2-40B4-BE49-F238E27FC236}">
                <a16:creationId xmlns:a16="http://schemas.microsoft.com/office/drawing/2014/main" id="{A6949B36-8E46-C24C-694C-34335BA1CAA6}"/>
              </a:ext>
            </a:extLst>
          </p:cNvPr>
          <p:cNvSpPr txBox="1">
            <a:spLocks noChangeArrowheads="1"/>
          </p:cNvSpPr>
          <p:nvPr/>
        </p:nvSpPr>
        <p:spPr bwMode="auto">
          <a:xfrm>
            <a:off x="10729131" y="2180524"/>
            <a:ext cx="1049464" cy="595641"/>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Competitors’ Technical Solutions</a:t>
            </a:r>
          </a:p>
        </p:txBody>
      </p:sp>
      <p:sp>
        <p:nvSpPr>
          <p:cNvPr id="16" name="TextBox 15">
            <a:extLst>
              <a:ext uri="{FF2B5EF4-FFF2-40B4-BE49-F238E27FC236}">
                <a16:creationId xmlns:a16="http://schemas.microsoft.com/office/drawing/2014/main" id="{08E27046-45F7-A11D-37F8-887E1B2E271A}"/>
              </a:ext>
            </a:extLst>
          </p:cNvPr>
          <p:cNvSpPr txBox="1"/>
          <p:nvPr/>
        </p:nvSpPr>
        <p:spPr>
          <a:xfrm>
            <a:off x="11113561" y="1825625"/>
            <a:ext cx="774869" cy="369332"/>
          </a:xfrm>
          <a:prstGeom prst="rect">
            <a:avLst/>
          </a:prstGeom>
          <a:noFill/>
        </p:spPr>
        <p:txBody>
          <a:bodyPr wrap="square" rtlCol="0">
            <a:spAutoFit/>
          </a:bodyPr>
          <a:lstStyle/>
          <a:p>
            <a:r>
              <a:rPr lang="en-US" dirty="0"/>
              <a:t>4</a:t>
            </a:r>
          </a:p>
        </p:txBody>
      </p:sp>
      <p:sp>
        <p:nvSpPr>
          <p:cNvPr id="17" name="Text Box 5">
            <a:extLst>
              <a:ext uri="{FF2B5EF4-FFF2-40B4-BE49-F238E27FC236}">
                <a16:creationId xmlns:a16="http://schemas.microsoft.com/office/drawing/2014/main" id="{19127E2C-2B78-4046-9BC5-D97369E88578}"/>
              </a:ext>
            </a:extLst>
          </p:cNvPr>
          <p:cNvSpPr txBox="1">
            <a:spLocks noChangeArrowheads="1"/>
          </p:cNvSpPr>
          <p:nvPr/>
        </p:nvSpPr>
        <p:spPr bwMode="auto">
          <a:xfrm>
            <a:off x="9664459" y="2180524"/>
            <a:ext cx="987273" cy="764918"/>
          </a:xfrm>
          <a:prstGeom prst="rect">
            <a:avLst/>
          </a:prstGeom>
          <a:ln>
            <a:noFill/>
            <a:headEnd/>
            <a:tailEnd/>
          </a:ln>
        </p:spPr>
        <p:style>
          <a:lnRef idx="1">
            <a:schemeClr val="accent3"/>
          </a:lnRef>
          <a:fillRef idx="3">
            <a:schemeClr val="accent3"/>
          </a:fillRef>
          <a:effectRef idx="2">
            <a:schemeClr val="accent3"/>
          </a:effectRef>
          <a:fontRef idx="minor">
            <a:schemeClr val="lt1"/>
          </a:fontRef>
        </p:style>
        <p:txBody>
          <a:bodyPr wrap="square" lIns="86960" tIns="43480" rIns="86960" bIns="43480" anchor="ctr">
            <a:spAutoFit/>
          </a:bodyPr>
          <a:lstStyle/>
          <a:p>
            <a:pPr algn="ctr">
              <a:spcBef>
                <a:spcPct val="50000"/>
              </a:spcBef>
              <a:defRPr/>
            </a:pPr>
            <a:r>
              <a:rPr lang="en-US" sz="1100" b="1" kern="0" dirty="0">
                <a:solidFill>
                  <a:schemeClr val="tx1"/>
                </a:solidFill>
              </a:rPr>
              <a:t>Estimate Solution-Based Cost from PTC</a:t>
            </a:r>
          </a:p>
        </p:txBody>
      </p:sp>
      <p:sp>
        <p:nvSpPr>
          <p:cNvPr id="18" name="TextBox 17">
            <a:extLst>
              <a:ext uri="{FF2B5EF4-FFF2-40B4-BE49-F238E27FC236}">
                <a16:creationId xmlns:a16="http://schemas.microsoft.com/office/drawing/2014/main" id="{61C7E194-8FE6-7AD3-7655-7A96F879C31B}"/>
              </a:ext>
            </a:extLst>
          </p:cNvPr>
          <p:cNvSpPr txBox="1"/>
          <p:nvPr/>
        </p:nvSpPr>
        <p:spPr>
          <a:xfrm>
            <a:off x="9816727" y="1818051"/>
            <a:ext cx="774869" cy="369332"/>
          </a:xfrm>
          <a:prstGeom prst="rect">
            <a:avLst/>
          </a:prstGeom>
          <a:noFill/>
        </p:spPr>
        <p:txBody>
          <a:bodyPr wrap="square" rtlCol="0">
            <a:spAutoFit/>
          </a:bodyPr>
          <a:lstStyle/>
          <a:p>
            <a:r>
              <a:rPr lang="en-US" dirty="0"/>
              <a:t>3</a:t>
            </a:r>
          </a:p>
        </p:txBody>
      </p:sp>
      <p:sp>
        <p:nvSpPr>
          <p:cNvPr id="19" name="Arc 18">
            <a:extLst>
              <a:ext uri="{FF2B5EF4-FFF2-40B4-BE49-F238E27FC236}">
                <a16:creationId xmlns:a16="http://schemas.microsoft.com/office/drawing/2014/main" id="{6F352F84-B44A-F282-5003-FDAF654F136D}"/>
              </a:ext>
            </a:extLst>
          </p:cNvPr>
          <p:cNvSpPr/>
          <p:nvPr/>
        </p:nvSpPr>
        <p:spPr>
          <a:xfrm>
            <a:off x="10116024" y="1970125"/>
            <a:ext cx="1047542" cy="369332"/>
          </a:xfrm>
          <a:prstGeom prst="arc">
            <a:avLst>
              <a:gd name="adj1" fmla="val 10834939"/>
              <a:gd name="adj2" fmla="val 0"/>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7712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zp7eVcc6sUiH_TUdeCvxp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f577870-d1bc-435a-a875-457a02ffe45a" xsi:nil="true"/>
    <lcf76f155ced4ddcb4097134ff3c332f xmlns="0d2c0b90-7933-4143-90fc-02bd1832f43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F5C55BF1D3814A9780CFD66D018A55" ma:contentTypeVersion="8" ma:contentTypeDescription="Create a new document." ma:contentTypeScope="" ma:versionID="a20161400773e5a973e8bfd5c514f22d">
  <xsd:schema xmlns:xsd="http://www.w3.org/2001/XMLSchema" xmlns:xs="http://www.w3.org/2001/XMLSchema" xmlns:p="http://schemas.microsoft.com/office/2006/metadata/properties" xmlns:ns2="26108974-ee81-4d92-9938-53236a4d7764" xmlns:ns3="fa932a79-22aa-4d37-91cf-c80e1fe92fa2" xmlns:ns4="0d2c0b90-7933-4143-90fc-02bd1832f434" xmlns:ns5="6f577870-d1bc-435a-a875-457a02ffe45a" targetNamespace="http://schemas.microsoft.com/office/2006/metadata/properties" ma:root="true" ma:fieldsID="8b553482a0f6a2f8efab55f777596b64" ns2:_="" ns3:_="" ns4:_="" ns5:_="">
    <xsd:import namespace="26108974-ee81-4d92-9938-53236a4d7764"/>
    <xsd:import namespace="fa932a79-22aa-4d37-91cf-c80e1fe92fa2"/>
    <xsd:import namespace="0d2c0b90-7933-4143-90fc-02bd1832f434"/>
    <xsd:import namespace="6f577870-d1bc-435a-a875-457a02ffe45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4:MediaServiceObjectDetectorVersions" minOccurs="0"/>
                <xsd:element ref="ns4:lcf76f155ced4ddcb4097134ff3c332f" minOccurs="0"/>
                <xsd:element ref="ns5:TaxCatchAll"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108974-ee81-4d92-9938-53236a4d77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a932a79-22aa-4d37-91cf-c80e1fe92fa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2c0b90-7933-4143-90fc-02bd1832f434" elementFormDefault="qualified">
    <xsd:import namespace="http://schemas.microsoft.com/office/2006/documentManagement/types"/>
    <xsd:import namespace="http://schemas.microsoft.com/office/infopath/2007/PartnerControls"/>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7d2a979-002b-442d-8eb6-2c8f3232aef8"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577870-d1bc-435a-a875-457a02ffe45a"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f577870-d1bc-435a-a875-457a02ffe45a}" ma:internalName="TaxCatchAll" ma:showField="CatchAllData" ma:web="fa932a79-22aa-4d37-91cf-c80e1fe92f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F894C2-73F1-449E-9370-186772DBFCE4}">
  <ds:schemaRefs>
    <ds:schemaRef ds:uri="http://schemas.microsoft.com/sharepoint/v3/contenttype/forms"/>
  </ds:schemaRefs>
</ds:datastoreItem>
</file>

<file path=customXml/itemProps2.xml><?xml version="1.0" encoding="utf-8"?>
<ds:datastoreItem xmlns:ds="http://schemas.openxmlformats.org/officeDocument/2006/customXml" ds:itemID="{3A081FD8-2038-415E-873A-59139F5B8760}">
  <ds:schemaRefs>
    <ds:schemaRef ds:uri="http://purl.org/dc/dcmitype/"/>
    <ds:schemaRef ds:uri="http://schemas.microsoft.com/office/2006/metadata/properties"/>
    <ds:schemaRef ds:uri="6f577870-d1bc-435a-a875-457a02ffe45a"/>
    <ds:schemaRef ds:uri="http://schemas.microsoft.com/office/2006/documentManagement/types"/>
    <ds:schemaRef ds:uri="26108974-ee81-4d92-9938-53236a4d7764"/>
    <ds:schemaRef ds:uri="fa932a79-22aa-4d37-91cf-c80e1fe92fa2"/>
    <ds:schemaRef ds:uri="http://schemas.microsoft.com/office/infopath/2007/PartnerControls"/>
    <ds:schemaRef ds:uri="0d2c0b90-7933-4143-90fc-02bd1832f434"/>
    <ds:schemaRef ds:uri="http://purl.org/dc/terms/"/>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DEC69BCD-9AD3-4C55-AB63-9BE314C443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108974-ee81-4d92-9938-53236a4d7764"/>
    <ds:schemaRef ds:uri="fa932a79-22aa-4d37-91cf-c80e1fe92fa2"/>
    <ds:schemaRef ds:uri="0d2c0b90-7933-4143-90fc-02bd1832f434"/>
    <ds:schemaRef ds:uri="6f577870-d1bc-435a-a875-457a02ffe4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57273</TotalTime>
  <Words>17515</Words>
  <Application>Microsoft Office PowerPoint</Application>
  <PresentationFormat>Widescreen</PresentationFormat>
  <Paragraphs>1624</Paragraphs>
  <Slides>116</Slides>
  <Notes>27</Notes>
  <HiddenSlides>0</HiddenSlides>
  <MMClips>0</MMClips>
  <ScaleCrop>false</ScaleCrop>
  <HeadingPairs>
    <vt:vector size="4" baseType="variant">
      <vt:variant>
        <vt:lpstr>Theme</vt:lpstr>
      </vt:variant>
      <vt:variant>
        <vt:i4>1</vt:i4>
      </vt:variant>
      <vt:variant>
        <vt:lpstr>Slide Titles</vt:lpstr>
      </vt:variant>
      <vt:variant>
        <vt:i4>116</vt:i4>
      </vt:variant>
    </vt:vector>
  </HeadingPairs>
  <TitlesOfParts>
    <vt:vector size="117" baseType="lpstr">
      <vt:lpstr>Office Theme</vt:lpstr>
      <vt:lpstr>Competitive Analysis and Price to Win Bid &amp; Proposal Academy Course</vt:lpstr>
      <vt:lpstr>Agenda</vt:lpstr>
      <vt:lpstr>Learning Objectives</vt:lpstr>
      <vt:lpstr>How to Maximize the Learning Process</vt:lpstr>
      <vt:lpstr>Introductions – Who is Who</vt:lpstr>
      <vt:lpstr>Module 1 Importance of Competitive Analysis in the Business Development Lifecycle</vt:lpstr>
      <vt:lpstr>Business Development Lifecycle: The Larger Context</vt:lpstr>
      <vt:lpstr>Relationship Between Black Hat and Price to Win</vt:lpstr>
      <vt:lpstr>Reasons Competitive Analysis is a Relatively Infrequent Practice</vt:lpstr>
      <vt:lpstr>Review the Case Study</vt:lpstr>
      <vt:lpstr>Module 2 Laying the Groundwork for Competitive Analysis</vt:lpstr>
      <vt:lpstr>What Happens if There is No Competitive Analysis and PTW?</vt:lpstr>
      <vt:lpstr>Competitive Analysis Elements</vt:lpstr>
      <vt:lpstr>Ethics of Competitive Intelligence</vt:lpstr>
      <vt:lpstr>Information You Should Not Get</vt:lpstr>
      <vt:lpstr>Additional “Don’ts” of CI</vt:lpstr>
      <vt:lpstr>Develop a Knowledge Base for CI Information</vt:lpstr>
      <vt:lpstr>Other Competitive Analysis Tips</vt:lpstr>
      <vt:lpstr>Module 3 Identifying the List of Competitors and Preparing for the Black Hat</vt:lpstr>
      <vt:lpstr>Identify the List of Competitors</vt:lpstr>
      <vt:lpstr>Discovering Teaming Partners is Harder</vt:lpstr>
      <vt:lpstr>A Typical Black Hat Set Up</vt:lpstr>
      <vt:lpstr>Prepare for the Black Hat in Advance</vt:lpstr>
      <vt:lpstr>Sample Black Hat Agenda</vt:lpstr>
      <vt:lpstr>Black Hat Groups Organization</vt:lpstr>
      <vt:lpstr>Customer’s Hot Buttons</vt:lpstr>
      <vt:lpstr>Potential Source Selection Board Members</vt:lpstr>
      <vt:lpstr>Competitive Analysis Overview</vt:lpstr>
      <vt:lpstr>Viable Competitor Profiles </vt:lpstr>
      <vt:lpstr>Exercise 1: Determine a Competitor List for the Case Study</vt:lpstr>
      <vt:lpstr>Module 4 Performing the Competitive Analysis</vt:lpstr>
      <vt:lpstr>Competitor 1/Teammates [replace with the specific names]</vt:lpstr>
      <vt:lpstr>Minimum Competitive Analysis Checklists </vt:lpstr>
      <vt:lpstr>Exercise 2 Setup: Competitive Analysis Simulation</vt:lpstr>
      <vt:lpstr>Competitor 1: Prime [Company Name]</vt:lpstr>
      <vt:lpstr>Prime Contracts Awarded to Competitor 1 Prime</vt:lpstr>
      <vt:lpstr>Look for Joint Ventures: Don’t miss “hidden” Competitor Past Performance</vt:lpstr>
      <vt:lpstr>Identify Competitor’s Leadership</vt:lpstr>
      <vt:lpstr>Other Information Examples</vt:lpstr>
      <vt:lpstr>SWOT Analysis Overview</vt:lpstr>
      <vt:lpstr>Competitor 1 Team SWOT</vt:lpstr>
      <vt:lpstr>Competitor 1 Team Postulated Win Strategies</vt:lpstr>
      <vt:lpstr>Competitor 1 Team Ranking</vt:lpstr>
      <vt:lpstr>Competitor 2/Teaming Partners Use the same slide succession as before for Competitor 2 Team and so on (no more than 5)</vt:lpstr>
      <vt:lpstr>Module 5  Developing a Competitive Analysis-Based Win Strategy </vt:lpstr>
      <vt:lpstr>The “Home” Team</vt:lpstr>
      <vt:lpstr> Home Team Profile</vt:lpstr>
      <vt:lpstr>Aggregate View</vt:lpstr>
      <vt:lpstr>Exercise 3: Rank Competitors and Develop a Home Team Win Strategy</vt:lpstr>
      <vt:lpstr>Home Team’s and Competitors’ Aggregate Ranking Against Evaluation Criteria</vt:lpstr>
      <vt:lpstr>Resulting Strategies and Actions</vt:lpstr>
      <vt:lpstr>Our Resulting Win Strategies Based on the Black Hat </vt:lpstr>
      <vt:lpstr>Resulting Action Items</vt:lpstr>
      <vt:lpstr>Day 1 Recap</vt:lpstr>
      <vt:lpstr>Price to Win</vt:lpstr>
      <vt:lpstr>Module 6 Price to Win Principles and Process</vt:lpstr>
      <vt:lpstr>Why Price to Win?</vt:lpstr>
      <vt:lpstr>The Tradeoff Between Value and Price</vt:lpstr>
      <vt:lpstr>Understand the Best Value Continuum in Proposal Evaluation</vt:lpstr>
      <vt:lpstr>Evaluation Criteria Weighting Example</vt:lpstr>
      <vt:lpstr>Create a Scoring Tree to Understand the Weighting of the Evaluation Criteria</vt:lpstr>
      <vt:lpstr>Your Scoring Tree Should Be Similar to This:</vt:lpstr>
      <vt:lpstr>PTW Development Process</vt:lpstr>
      <vt:lpstr>Module 7 Gathering Information for the PTW Effort</vt:lpstr>
      <vt:lpstr>Mobilize Information Sources for Situational Assessment for PTW</vt:lpstr>
      <vt:lpstr>Estimate the Funding and Addressable Budgets</vt:lpstr>
      <vt:lpstr>Analyze Customer’s Award Trends</vt:lpstr>
      <vt:lpstr>Analyze Your Competitor’s Awards</vt:lpstr>
      <vt:lpstr>PowerPoint Presentation</vt:lpstr>
      <vt:lpstr>Burn Rate</vt:lpstr>
      <vt:lpstr>Filing FOIA Requests for Cost Proposals</vt:lpstr>
      <vt:lpstr>Reverse Engineer the Winning Average Labor Rates</vt:lpstr>
      <vt:lpstr>Exercise 4: Gathering Information to Prepare for the PTW Analysis</vt:lpstr>
      <vt:lpstr>Module 8 Performing the PTW Analysis</vt:lpstr>
      <vt:lpstr>Identify the Price to Compete (PTC)</vt:lpstr>
      <vt:lpstr>Another Way of Envisioning PTC in a Best Value Competition</vt:lpstr>
      <vt:lpstr>Develop a Bottom-Up (Solution-Based) PTW</vt:lpstr>
      <vt:lpstr>Price Competitors’ Solutions Based on Black Hat Findings and Gathered PTW Data Analysis</vt:lpstr>
      <vt:lpstr>Price Competitors’ Offerings Per the RFP and Their Postulated Win Strategies</vt:lpstr>
      <vt:lpstr>Check Glassdoor, Indeed, Zip Recruiter, Major Job Boards, Competitor Website, and Industry-Specific Job Sites</vt:lpstr>
      <vt:lpstr>Integrate Competitive Analysis with a Pricing Model</vt:lpstr>
      <vt:lpstr>Exercise 5: Walk Through the Steps of PTW Analysis</vt:lpstr>
      <vt:lpstr>Module 9 Mastering the Labor Rate Analysis</vt:lpstr>
      <vt:lpstr>The Process for Performing the Labor Rate Analysis</vt:lpstr>
      <vt:lpstr>1. Get Labor Category Descriptions</vt:lpstr>
      <vt:lpstr>2. Match Labor Categories</vt:lpstr>
      <vt:lpstr>3. Pull Salary Survey Data</vt:lpstr>
      <vt:lpstr>Use Professional Judgement When Choosing Salary Surveys to Use</vt:lpstr>
      <vt:lpstr>Example of Time Allocation Percentages and Blending Rates</vt:lpstr>
      <vt:lpstr>When and How to Use GSA or GWAC Rates as Data Points</vt:lpstr>
      <vt:lpstr>GWAC/GSA Rates Analysis Tips</vt:lpstr>
      <vt:lpstr>PowerPoint Presentation</vt:lpstr>
      <vt:lpstr>5. ID Gamed Rates: Goal and Definitions</vt:lpstr>
      <vt:lpstr>5. ID Gamed Rates: Process</vt:lpstr>
      <vt:lpstr>5. ID Gamed Rates: Run Analysis Results by the SMEs</vt:lpstr>
      <vt:lpstr>6. Perform Competitors’ Wrap Rate Analysis: Wrap Rate Overview</vt:lpstr>
      <vt:lpstr>6. Perform Competitors’ Wrap Rate Analysis: Calculate Competitors’ Wraps</vt:lpstr>
      <vt:lpstr>6. Perform Competitors’ Wrap Rate Analysis: Wrap Rate Derivation Process</vt:lpstr>
      <vt:lpstr>6. Perform Competitors’ Wrap Rate Analysis: Tips</vt:lpstr>
      <vt:lpstr>Additional Tips Regarding Wrap Rates</vt:lpstr>
      <vt:lpstr>SCA and CBA Wrap Rates</vt:lpstr>
      <vt:lpstr>How Do Specialty Firms Determine Competitor Wrap Rates? </vt:lpstr>
      <vt:lpstr>Examples of Outputs of a Labor and Wrap Rate Analysis (Depending on What Data is Available)</vt:lpstr>
      <vt:lpstr>7. Develop Burdened Rates</vt:lpstr>
      <vt:lpstr>8. Verify If Weighted Average Rates Meet Target from PTC</vt:lpstr>
      <vt:lpstr>9. Make Adjustments to Meet Target</vt:lpstr>
      <vt:lpstr>Exercise 6: Perform Labor Category Matching for Labor Rate Analysis</vt:lpstr>
      <vt:lpstr>Module 10 Last Steps for PTW and Developing Your Pricing Strategy</vt:lpstr>
      <vt:lpstr>Develop Competitors’ Technical Solutions</vt:lpstr>
      <vt:lpstr>Finalize the PTW Target</vt:lpstr>
      <vt:lpstr>Establish Proposal Price and Apply Strategies to Achieve It</vt:lpstr>
      <vt:lpstr>Create the Win</vt:lpstr>
      <vt:lpstr>Day 2 Recap</vt:lpstr>
      <vt:lpstr>We’d Love It If You Left Us a Five-Star Review!</vt:lpstr>
      <vt:lpstr>PowerPoint Presentation</vt:lpstr>
      <vt:lpstr>Thank You! Continue Taking More Courses to Advance Your Knowledge!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Olessia Taylor</dc:creator>
  <cp:lastModifiedBy>David Slovin</cp:lastModifiedBy>
  <cp:revision>1291</cp:revision>
  <cp:lastPrinted>2018-01-03T16:14:51Z</cp:lastPrinted>
  <dcterms:created xsi:type="dcterms:W3CDTF">2017-03-06T20:38:35Z</dcterms:created>
  <dcterms:modified xsi:type="dcterms:W3CDTF">2024-09-13T20:50:25Z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0x01010078F5C55BF1D3814A9780CFD66D018A55</vt:lpwstr>
  </property>
  <property fmtid="{D5CDD505-2E9C-101B-9397-08002B2CF9AE}" pid="3" name="MediaServiceImageTags">
    <vt:lpwstr/>
  </property>
</Properties>
</file>