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394" r:id="rId3"/>
    <p:sldId id="339" r:id="rId4"/>
    <p:sldId id="589" r:id="rId5"/>
    <p:sldId id="590" r:id="rId6"/>
    <p:sldId id="591" r:id="rId7"/>
    <p:sldId id="592" r:id="rId8"/>
    <p:sldId id="594" r:id="rId9"/>
    <p:sldId id="595" r:id="rId10"/>
    <p:sldId id="593" r:id="rId11"/>
    <p:sldId id="596" r:id="rId12"/>
    <p:sldId id="598" r:id="rId13"/>
    <p:sldId id="599" r:id="rId14"/>
    <p:sldId id="600" r:id="rId15"/>
    <p:sldId id="597" r:id="rId16"/>
    <p:sldId id="348" r:id="rId17"/>
    <p:sldId id="32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B5B5"/>
    <a:srgbClr val="AEC9E4"/>
    <a:srgbClr val="7BA7D3"/>
    <a:srgbClr val="3D7B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FE8A67-5A53-4E3E-9113-05D6F8298002}" v="22" dt="2024-11-14T18:05:13.3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85" autoAdjust="0"/>
    <p:restoredTop sz="95642" autoAdjust="0"/>
  </p:normalViewPr>
  <p:slideViewPr>
    <p:cSldViewPr snapToGrid="0">
      <p:cViewPr varScale="1">
        <p:scale>
          <a:sx n="107" d="100"/>
          <a:sy n="107" d="100"/>
        </p:scale>
        <p:origin x="55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Huff" userId="1ac00f76-ff47-4288-bc4a-c21d8a947610" providerId="ADAL" clId="{75FE8A67-5A53-4E3E-9113-05D6F8298002}"/>
    <pc:docChg chg="modSld">
      <pc:chgData name="David Huff" userId="1ac00f76-ff47-4288-bc4a-c21d8a947610" providerId="ADAL" clId="{75FE8A67-5A53-4E3E-9113-05D6F8298002}" dt="2024-11-14T18:05:13.320" v="21" actId="20577"/>
      <pc:docMkLst>
        <pc:docMk/>
      </pc:docMkLst>
      <pc:sldChg chg="modSp">
        <pc:chgData name="David Huff" userId="1ac00f76-ff47-4288-bc4a-c21d8a947610" providerId="ADAL" clId="{75FE8A67-5A53-4E3E-9113-05D6F8298002}" dt="2024-11-14T18:05:13.320" v="21" actId="20577"/>
        <pc:sldMkLst>
          <pc:docMk/>
          <pc:sldMk cId="1104100932" sldId="348"/>
        </pc:sldMkLst>
        <pc:spChg chg="mod">
          <ac:chgData name="David Huff" userId="1ac00f76-ff47-4288-bc4a-c21d8a947610" providerId="ADAL" clId="{75FE8A67-5A53-4E3E-9113-05D6F8298002}" dt="2024-11-14T18:05:13.320" v="21" actId="20577"/>
          <ac:spMkLst>
            <pc:docMk/>
            <pc:sldMk cId="1104100932" sldId="348"/>
            <ac:spMk id="3" creationId="{3FB13C45-BF78-59AB-4FB5-5C13B48E996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618CB-A86C-4B81-9F8A-B448D9D67A86}"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452E25-E1A6-431C-AF44-8350D066821B}" type="slidenum">
              <a:rPr lang="en-US" smtClean="0"/>
              <a:t>‹#›</a:t>
            </a:fld>
            <a:endParaRPr lang="en-US"/>
          </a:p>
        </p:txBody>
      </p:sp>
    </p:spTree>
    <p:extLst>
      <p:ext uri="{BB962C8B-B14F-4D97-AF65-F5344CB8AC3E}">
        <p14:creationId xmlns:p14="http://schemas.microsoft.com/office/powerpoint/2010/main" val="339139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452E25-E1A6-431C-AF44-8350D066821B}" type="slidenum">
              <a:rPr lang="en-US" smtClean="0"/>
              <a:t>1</a:t>
            </a:fld>
            <a:endParaRPr lang="en-US"/>
          </a:p>
        </p:txBody>
      </p:sp>
    </p:spTree>
    <p:extLst>
      <p:ext uri="{BB962C8B-B14F-4D97-AF65-F5344CB8AC3E}">
        <p14:creationId xmlns:p14="http://schemas.microsoft.com/office/powerpoint/2010/main" val="3881646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F3608-5351-4851-9743-701E3CE2BA54}" type="slidenum">
              <a:rPr lang="en-US" smtClean="0"/>
              <a:t>17</a:t>
            </a:fld>
            <a:endParaRPr lang="en-US"/>
          </a:p>
        </p:txBody>
      </p:sp>
    </p:spTree>
    <p:extLst>
      <p:ext uri="{BB962C8B-B14F-4D97-AF65-F5344CB8AC3E}">
        <p14:creationId xmlns:p14="http://schemas.microsoft.com/office/powerpoint/2010/main" val="33742591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mailto:service@ostglobalsolutions.com" TargetMode="Externa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1567"/>
          <a:stretch/>
        </p:blipFill>
        <p:spPr>
          <a:xfrm>
            <a:off x="-1028" y="-13324"/>
            <a:ext cx="12191998" cy="6858000"/>
          </a:xfrm>
          <a:prstGeom prst="rect">
            <a:avLst/>
          </a:prstGeom>
        </p:spPr>
      </p:pic>
      <p:sp>
        <p:nvSpPr>
          <p:cNvPr id="9" name="Rectangle 8"/>
          <p:cNvSpPr/>
          <p:nvPr userDrawn="1"/>
        </p:nvSpPr>
        <p:spPr>
          <a:xfrm>
            <a:off x="6226233" y="5381104"/>
            <a:ext cx="5964737" cy="681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226233" y="5038896"/>
            <a:ext cx="5965767" cy="34805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6226232" y="2749802"/>
            <a:ext cx="5964737" cy="22890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7038623" y="3011208"/>
            <a:ext cx="4574257" cy="883141"/>
          </a:xfrm>
        </p:spPr>
        <p:txBody>
          <a:bodyPr anchor="b">
            <a:noAutofit/>
          </a:bodyPr>
          <a:lstStyle>
            <a:lvl1pPr algn="ctr">
              <a:defRPr sz="4800">
                <a:solidFill>
                  <a:schemeClr val="bg1"/>
                </a:solidFill>
              </a:defRPr>
            </a:lvl1pPr>
          </a:lstStyle>
          <a:p>
            <a:r>
              <a:rPr lang="en-US" dirty="0"/>
              <a:t>Master title style</a:t>
            </a:r>
          </a:p>
        </p:txBody>
      </p:sp>
      <p:sp>
        <p:nvSpPr>
          <p:cNvPr id="3" name="Subtitle 2"/>
          <p:cNvSpPr>
            <a:spLocks noGrp="1"/>
          </p:cNvSpPr>
          <p:nvPr>
            <p:ph type="subTitle" idx="1" hasCustomPrompt="1"/>
          </p:nvPr>
        </p:nvSpPr>
        <p:spPr>
          <a:xfrm>
            <a:off x="7406643" y="4015046"/>
            <a:ext cx="4184073" cy="723209"/>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a:t>
            </a:r>
          </a:p>
          <a:p>
            <a:r>
              <a:rPr lang="en-US" dirty="0"/>
              <a:t>11/11/2017</a:t>
            </a:r>
          </a:p>
        </p:txBody>
      </p:sp>
      <p:sp>
        <p:nvSpPr>
          <p:cNvPr id="17" name="Oval 16"/>
          <p:cNvSpPr/>
          <p:nvPr userDrawn="1"/>
        </p:nvSpPr>
        <p:spPr>
          <a:xfrm>
            <a:off x="4064922" y="620500"/>
            <a:ext cx="538925" cy="52665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userDrawn="1"/>
        </p:nvSpPr>
        <p:spPr>
          <a:xfrm>
            <a:off x="872837" y="1649221"/>
            <a:ext cx="382151" cy="37259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7603154" y="5882802"/>
            <a:ext cx="3210892" cy="830997"/>
          </a:xfrm>
          <a:prstGeom prst="rect">
            <a:avLst/>
          </a:prstGeom>
        </p:spPr>
        <p:txBody>
          <a:bodyPr wrap="square">
            <a:spAutoFit/>
          </a:bodyPr>
          <a:lstStyle/>
          <a:p>
            <a:pPr algn="ctr"/>
            <a:r>
              <a:rPr lang="en-US" sz="1200" b="1" dirty="0">
                <a:solidFill>
                  <a:schemeClr val="accent5">
                    <a:lumMod val="50000"/>
                  </a:schemeClr>
                </a:solidFill>
              </a:rPr>
              <a:t>7361 Calhoun Place, Suite 560</a:t>
            </a:r>
          </a:p>
          <a:p>
            <a:pPr algn="ctr"/>
            <a:r>
              <a:rPr lang="en-US" sz="1200" b="1" dirty="0">
                <a:solidFill>
                  <a:schemeClr val="accent5">
                    <a:lumMod val="50000"/>
                  </a:schemeClr>
                </a:solidFill>
              </a:rPr>
              <a:t>Rockville, MD</a:t>
            </a:r>
          </a:p>
          <a:p>
            <a:pPr algn="ctr"/>
            <a:r>
              <a:rPr lang="en-US" sz="1200" b="1" dirty="0">
                <a:solidFill>
                  <a:schemeClr val="accent5">
                    <a:lumMod val="50000"/>
                  </a:schemeClr>
                </a:solidFill>
                <a:hlinkClick r:id="rId3"/>
              </a:rPr>
              <a:t>service@ostglobalsolutions.com</a:t>
            </a:r>
            <a:r>
              <a:rPr lang="en-US" sz="1200" b="1" dirty="0">
                <a:solidFill>
                  <a:schemeClr val="accent5">
                    <a:lumMod val="50000"/>
                  </a:schemeClr>
                </a:solidFill>
              </a:rPr>
              <a:t> </a:t>
            </a:r>
          </a:p>
          <a:p>
            <a:pPr algn="ctr"/>
            <a:r>
              <a:rPr lang="en-US" sz="1200" b="1" dirty="0">
                <a:solidFill>
                  <a:schemeClr val="accent5">
                    <a:lumMod val="50000"/>
                  </a:schemeClr>
                </a:solidFill>
              </a:rPr>
              <a:t>301.384.3350 </a:t>
            </a:r>
            <a:r>
              <a:rPr lang="en-US" sz="1200" b="1" dirty="0">
                <a:solidFill>
                  <a:schemeClr val="accent5">
                    <a:lumMod val="50000"/>
                  </a:schemeClr>
                </a:solidFill>
                <a:sym typeface="Symbol" panose="05050102010706020507" pitchFamily="18" charset="2"/>
              </a:rPr>
              <a:t> www.ostglobalsolutions.com</a:t>
            </a:r>
            <a:endParaRPr lang="en-US" sz="2000" b="1" dirty="0">
              <a:solidFill>
                <a:schemeClr val="accent5">
                  <a:lumMod val="50000"/>
                </a:schemeClr>
              </a:solidFill>
            </a:endParaRPr>
          </a:p>
        </p:txBody>
      </p:sp>
      <p:pic>
        <p:nvPicPr>
          <p:cNvPr id="20" name="Picture 19">
            <a:extLst>
              <a:ext uri="{FF2B5EF4-FFF2-40B4-BE49-F238E27FC236}">
                <a16:creationId xmlns:a16="http://schemas.microsoft.com/office/drawing/2014/main" id="{8A3BE3EC-CA3A-4ED6-B17D-F2BAD39938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06130" y="1408793"/>
            <a:ext cx="2804939" cy="1138804"/>
          </a:xfrm>
          <a:prstGeom prst="rect">
            <a:avLst/>
          </a:prstGeom>
        </p:spPr>
      </p:pic>
    </p:spTree>
    <p:extLst>
      <p:ext uri="{BB962C8B-B14F-4D97-AF65-F5344CB8AC3E}">
        <p14:creationId xmlns:p14="http://schemas.microsoft.com/office/powerpoint/2010/main" val="1675511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70234"/>
            <a:ext cx="8331679" cy="989849"/>
          </a:xfrm>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p:spPr>
        <p:txBody>
          <a:bodyPr/>
          <a:lstStyle>
            <a:lvl1pPr marL="228600" indent="-228600">
              <a:buClr>
                <a:schemeClr val="accent1"/>
              </a:buClr>
              <a:buFont typeface="Wingdings" panose="05000000000000000000" pitchFamily="2" charset="2"/>
              <a:buChar cha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66BB81C2-0E08-DA71-978C-77350B128A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432" y="361616"/>
            <a:ext cx="2097368" cy="851531"/>
          </a:xfrm>
          <a:prstGeom prst="rect">
            <a:avLst/>
          </a:prstGeom>
        </p:spPr>
      </p:pic>
    </p:spTree>
    <p:extLst>
      <p:ext uri="{BB962C8B-B14F-4D97-AF65-F5344CB8AC3E}">
        <p14:creationId xmlns:p14="http://schemas.microsoft.com/office/powerpoint/2010/main" val="22819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099386"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09938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39852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87488"/>
            <a:ext cx="8271294" cy="989850"/>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2D11C25A-E445-9C0F-0932-B4D8B0E9E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432" y="361616"/>
            <a:ext cx="2097368" cy="851531"/>
          </a:xfrm>
          <a:prstGeom prst="rect">
            <a:avLst/>
          </a:prstGeom>
        </p:spPr>
      </p:pic>
    </p:spTree>
    <p:extLst>
      <p:ext uri="{BB962C8B-B14F-4D97-AF65-F5344CB8AC3E}">
        <p14:creationId xmlns:p14="http://schemas.microsoft.com/office/powerpoint/2010/main" val="907072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262732"/>
            <a:ext cx="8338718" cy="1006475"/>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00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00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BBBDCA4-D7C7-2598-E700-F696EE1EE6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432" y="361616"/>
            <a:ext cx="2097368" cy="851531"/>
          </a:xfrm>
          <a:prstGeom prst="rect">
            <a:avLst/>
          </a:prstGeom>
        </p:spPr>
      </p:pic>
    </p:spTree>
    <p:extLst>
      <p:ext uri="{BB962C8B-B14F-4D97-AF65-F5344CB8AC3E}">
        <p14:creationId xmlns:p14="http://schemas.microsoft.com/office/powerpoint/2010/main" val="731352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86803" y="304740"/>
            <a:ext cx="8274450" cy="1006475"/>
          </a:xfrm>
        </p:spPr>
        <p:txBody>
          <a:bodyPr/>
          <a:lstStyle/>
          <a:p>
            <a:r>
              <a:rPr lang="en-US"/>
              <a:t>Click to edit Master title style</a:t>
            </a:r>
          </a:p>
        </p:txBody>
      </p:sp>
      <p:pic>
        <p:nvPicPr>
          <p:cNvPr id="3" name="Picture 2">
            <a:extLst>
              <a:ext uri="{FF2B5EF4-FFF2-40B4-BE49-F238E27FC236}">
                <a16:creationId xmlns:a16="http://schemas.microsoft.com/office/drawing/2014/main" id="{15BF2C78-57DD-1215-4F63-E0BF696F86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432" y="361616"/>
            <a:ext cx="2097368" cy="851531"/>
          </a:xfrm>
          <a:prstGeom prst="rect">
            <a:avLst/>
          </a:prstGeom>
        </p:spPr>
      </p:pic>
    </p:spTree>
    <p:extLst>
      <p:ext uri="{BB962C8B-B14F-4D97-AF65-F5344CB8AC3E}">
        <p14:creationId xmlns:p14="http://schemas.microsoft.com/office/powerpoint/2010/main" val="1978023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705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31" name="Group 1030"/>
          <p:cNvGrpSpPr/>
          <p:nvPr userDrawn="1"/>
        </p:nvGrpSpPr>
        <p:grpSpPr>
          <a:xfrm>
            <a:off x="4566458" y="4009606"/>
            <a:ext cx="7616198" cy="2843382"/>
            <a:chOff x="4574771" y="4001293"/>
            <a:chExt cx="7616198" cy="2843382"/>
          </a:xfrm>
        </p:grpSpPr>
        <p:pic>
          <p:nvPicPr>
            <p:cNvPr id="41" name="Picture 40"/>
            <p:cNvPicPr>
              <a:picLocks noChangeAspect="1"/>
            </p:cNvPicPr>
            <p:nvPr userDrawn="1"/>
          </p:nvPicPr>
          <p:blipFill rotWithShape="1">
            <a:blip r:embed="rId9">
              <a:extLst>
                <a:ext uri="{28A0092B-C50C-407E-A947-70E740481C1C}">
                  <a14:useLocalDpi xmlns:a14="http://schemas.microsoft.com/office/drawing/2010/main" val="0"/>
                </a:ext>
              </a:extLst>
            </a:blip>
            <a:srcRect l="43577" t="67261"/>
            <a:stretch/>
          </p:blipFill>
          <p:spPr>
            <a:xfrm>
              <a:off x="5311832" y="4563686"/>
              <a:ext cx="6879137" cy="2280989"/>
            </a:xfrm>
            <a:prstGeom prst="rect">
              <a:avLst/>
            </a:prstGeom>
          </p:spPr>
        </p:pic>
        <p:sp>
          <p:nvSpPr>
            <p:cNvPr id="1029" name="Rectangle 1028"/>
            <p:cNvSpPr/>
            <p:nvPr userDrawn="1"/>
          </p:nvSpPr>
          <p:spPr>
            <a:xfrm>
              <a:off x="4574771" y="4001293"/>
              <a:ext cx="2757054" cy="2817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5508567" y="4488873"/>
              <a:ext cx="3042458" cy="822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2" name="Title Placeholder 1"/>
          <p:cNvSpPr>
            <a:spLocks noGrp="1"/>
          </p:cNvSpPr>
          <p:nvPr>
            <p:ph type="title"/>
          </p:nvPr>
        </p:nvSpPr>
        <p:spPr>
          <a:xfrm>
            <a:off x="836287" y="296490"/>
            <a:ext cx="8230075" cy="9879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AutoShape 8" descr="https://thumbs1.dreamstime.com/x/abstract-technology-background-various-technological-elements-innovation-56221148.jpg"/>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2" name="TextBox 1031"/>
          <p:cNvSpPr txBox="1"/>
          <p:nvPr userDrawn="1"/>
        </p:nvSpPr>
        <p:spPr>
          <a:xfrm>
            <a:off x="9472475" y="6240557"/>
            <a:ext cx="2425298" cy="307777"/>
          </a:xfrm>
          <a:prstGeom prst="rect">
            <a:avLst/>
          </a:prstGeom>
          <a:noFill/>
        </p:spPr>
        <p:txBody>
          <a:bodyPr wrap="square" rtlCol="0">
            <a:spAutoFit/>
          </a:bodyPr>
          <a:lstStyle/>
          <a:p>
            <a:pPr algn="r"/>
            <a:r>
              <a:rPr lang="en-US" sz="1400" b="1" dirty="0">
                <a:solidFill>
                  <a:schemeClr val="accent5">
                    <a:lumMod val="50000"/>
                  </a:schemeClr>
                </a:solidFill>
              </a:rPr>
              <a:t>www.ostglobalsolutions.com</a:t>
            </a:r>
          </a:p>
        </p:txBody>
      </p:sp>
      <p:sp>
        <p:nvSpPr>
          <p:cNvPr id="49" name="Rectangle 48"/>
          <p:cNvSpPr/>
          <p:nvPr userDrawn="1"/>
        </p:nvSpPr>
        <p:spPr>
          <a:xfrm>
            <a:off x="-1055" y="1589155"/>
            <a:ext cx="12199233" cy="570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userDrawn="1"/>
        </p:nvSpPr>
        <p:spPr>
          <a:xfrm>
            <a:off x="0" y="1353091"/>
            <a:ext cx="12190970" cy="23863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TextBox 1034"/>
          <p:cNvSpPr txBox="1"/>
          <p:nvPr userDrawn="1"/>
        </p:nvSpPr>
        <p:spPr>
          <a:xfrm>
            <a:off x="268746" y="6271335"/>
            <a:ext cx="1429789" cy="276999"/>
          </a:xfrm>
          <a:prstGeom prst="rect">
            <a:avLst/>
          </a:prstGeom>
          <a:noFill/>
        </p:spPr>
        <p:txBody>
          <a:bodyPr wrap="square" rtlCol="0">
            <a:spAutoFit/>
          </a:bodyPr>
          <a:lstStyle/>
          <a:p>
            <a:r>
              <a:rPr lang="en-US" sz="1200" dirty="0"/>
              <a:t> </a:t>
            </a:r>
            <a:r>
              <a:rPr lang="en-US" sz="1200" dirty="0">
                <a:solidFill>
                  <a:schemeClr val="accent5">
                    <a:lumMod val="50000"/>
                  </a:schemeClr>
                </a:solidFill>
              </a:rPr>
              <a:t>2024 </a:t>
            </a:r>
            <a:r>
              <a:rPr lang="en-US" sz="1200" dirty="0">
                <a:solidFill>
                  <a:schemeClr val="accent4"/>
                </a:solidFill>
              </a:rPr>
              <a:t>|</a:t>
            </a:r>
            <a:r>
              <a:rPr lang="en-US" sz="1200" dirty="0">
                <a:solidFill>
                  <a:schemeClr val="accent5">
                    <a:lumMod val="50000"/>
                  </a:schemeClr>
                </a:solidFill>
              </a:rPr>
              <a:t> </a:t>
            </a:r>
            <a:fld id="{F7DBC657-E1B6-42FD-A789-7A4398F76148}" type="slidenum">
              <a:rPr lang="en-US" sz="1200" smtClean="0">
                <a:solidFill>
                  <a:schemeClr val="accent5">
                    <a:lumMod val="50000"/>
                  </a:schemeClr>
                </a:solidFill>
              </a:rPr>
              <a:t>‹#›</a:t>
            </a:fld>
            <a:endParaRPr lang="en-US" sz="1200" dirty="0">
              <a:solidFill>
                <a:schemeClr val="accent5">
                  <a:lumMod val="50000"/>
                </a:schemeClr>
              </a:solidFill>
            </a:endParaRPr>
          </a:p>
        </p:txBody>
      </p:sp>
    </p:spTree>
    <p:extLst>
      <p:ext uri="{BB962C8B-B14F-4D97-AF65-F5344CB8AC3E}">
        <p14:creationId xmlns:p14="http://schemas.microsoft.com/office/powerpoint/2010/main" val="644179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9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ostglobalsolutions.com/teaming-partner-match-portal/" TargetMode="External"/><Relationship Id="rId2" Type="http://schemas.openxmlformats.org/officeDocument/2006/relationships/hyperlink" Target="https://calendly.com/ostglobalsolutions/bdconsulting?month=2023-09" TargetMode="External"/><Relationship Id="rId1" Type="http://schemas.openxmlformats.org/officeDocument/2006/relationships/slideLayout" Target="../slideLayouts/slideLayout2.xml"/><Relationship Id="rId5" Type="http://schemas.openxmlformats.org/officeDocument/2006/relationships/hyperlink" Target="https://www.ostglobalsolutions.com/tag/email/" TargetMode="External"/><Relationship Id="rId4" Type="http://schemas.openxmlformats.org/officeDocument/2006/relationships/hyperlink" Target="https://www.ostglobalsolutions.com/blo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file://localhost/Users/bridget.skelly/Desktop/Extras/00_ICONS/Standards.png" TargetMode="External"/><Relationship Id="rId18" Type="http://schemas.openxmlformats.org/officeDocument/2006/relationships/image" Target="../media/image13.png"/><Relationship Id="rId3" Type="http://schemas.openxmlformats.org/officeDocument/2006/relationships/image" Target="/Users/bridget.skelly/Desktop/Technical-01.png" TargetMode="External"/><Relationship Id="rId7" Type="http://schemas.openxmlformats.org/officeDocument/2006/relationships/image" Target="file://localhost/Users/bridget.skelly/Desktop/Govt-01-01.png" TargetMode="External"/><Relationship Id="rId12" Type="http://schemas.openxmlformats.org/officeDocument/2006/relationships/image" Target="../media/image9.png"/><Relationship Id="rId17" Type="http://schemas.openxmlformats.org/officeDocument/2006/relationships/image" Target="/Users/bridget.skelly/Desktop/Intelligence-01.png" TargetMode="External"/><Relationship Id="rId2" Type="http://schemas.openxmlformats.org/officeDocument/2006/relationships/image" Target="../media/image4.png"/><Relationship Id="rId16" Type="http://schemas.openxmlformats.org/officeDocument/2006/relationships/image" Target="../media/image12.png"/><Relationship Id="rId20"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Users/bridget.skelly/Desktop/Engineering-01.png" TargetMode="External"/><Relationship Id="rId15" Type="http://schemas.openxmlformats.org/officeDocument/2006/relationships/image" Target="../media/image11.png"/><Relationship Id="rId10" Type="http://schemas.openxmlformats.org/officeDocument/2006/relationships/image" Target="../media/image8.png"/><Relationship Id="rId19" Type="http://schemas.openxmlformats.org/officeDocument/2006/relationships/image" Target="../media/image14.jpg"/><Relationship Id="rId4" Type="http://schemas.openxmlformats.org/officeDocument/2006/relationships/image" Target="../media/image5.png"/><Relationship Id="rId9" Type="http://schemas.openxmlformats.org/officeDocument/2006/relationships/image" Target="/Users/bridget.skelly/Desktop/Acquisition-01.png" TargetMode="External"/><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53092" y="2770094"/>
            <a:ext cx="5740842" cy="2142565"/>
          </a:xfrm>
        </p:spPr>
        <p:txBody>
          <a:bodyPr>
            <a:noAutofit/>
          </a:bodyPr>
          <a:lstStyle/>
          <a:p>
            <a:r>
              <a:rPr lang="en-US" sz="3600" b="1" dirty="0"/>
              <a:t>Strategic Business Developing Planning and Budgeting: </a:t>
            </a:r>
            <a:br>
              <a:rPr lang="en-US" sz="3600" b="1" dirty="0"/>
            </a:br>
            <a:r>
              <a:rPr lang="en-US" sz="3600" dirty="0"/>
              <a:t>Build a Winning Pipeline and Budget for Success</a:t>
            </a:r>
          </a:p>
        </p:txBody>
      </p:sp>
      <p:sp>
        <p:nvSpPr>
          <p:cNvPr id="3" name="Subtitle 2"/>
          <p:cNvSpPr>
            <a:spLocks noGrp="1"/>
          </p:cNvSpPr>
          <p:nvPr>
            <p:ph type="subTitle" idx="1"/>
          </p:nvPr>
        </p:nvSpPr>
        <p:spPr>
          <a:xfrm>
            <a:off x="7131476" y="5065915"/>
            <a:ext cx="4184073" cy="625921"/>
          </a:xfrm>
        </p:spPr>
        <p:txBody>
          <a:bodyPr>
            <a:normAutofit/>
          </a:bodyPr>
          <a:lstStyle/>
          <a:p>
            <a:r>
              <a:rPr lang="en-US"/>
              <a:t>14 November </a:t>
            </a:r>
            <a:r>
              <a:rPr lang="en-US" dirty="0"/>
              <a:t>2024</a:t>
            </a:r>
          </a:p>
        </p:txBody>
      </p:sp>
    </p:spTree>
    <p:extLst>
      <p:ext uri="{BB962C8B-B14F-4D97-AF65-F5344CB8AC3E}">
        <p14:creationId xmlns:p14="http://schemas.microsoft.com/office/powerpoint/2010/main" val="3611211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5D1B28C8-8E60-76A7-7F78-DAF2A4492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2362" y="1825624"/>
            <a:ext cx="4719638" cy="3146425"/>
          </a:xfrm>
          <a:prstGeom prst="rect">
            <a:avLst/>
          </a:prstGeom>
        </p:spPr>
      </p:pic>
      <p:sp>
        <p:nvSpPr>
          <p:cNvPr id="2" name="Title 1">
            <a:extLst>
              <a:ext uri="{FF2B5EF4-FFF2-40B4-BE49-F238E27FC236}">
                <a16:creationId xmlns:a16="http://schemas.microsoft.com/office/drawing/2014/main" id="{E4A919DF-7CC2-7C9C-4A9F-5BBB1A5633FC}"/>
              </a:ext>
            </a:extLst>
          </p:cNvPr>
          <p:cNvSpPr>
            <a:spLocks noGrp="1"/>
          </p:cNvSpPr>
          <p:nvPr>
            <p:ph type="title"/>
          </p:nvPr>
        </p:nvSpPr>
        <p:spPr/>
        <p:txBody>
          <a:bodyPr/>
          <a:lstStyle/>
          <a:p>
            <a:r>
              <a:rPr lang="en-US" dirty="0"/>
              <a:t>Start with the Goal</a:t>
            </a:r>
          </a:p>
        </p:txBody>
      </p:sp>
      <p:sp>
        <p:nvSpPr>
          <p:cNvPr id="3" name="Content Placeholder 2">
            <a:extLst>
              <a:ext uri="{FF2B5EF4-FFF2-40B4-BE49-F238E27FC236}">
                <a16:creationId xmlns:a16="http://schemas.microsoft.com/office/drawing/2014/main" id="{5ECC2363-1C97-FF0A-D566-828DABE74473}"/>
              </a:ext>
            </a:extLst>
          </p:cNvPr>
          <p:cNvSpPr>
            <a:spLocks noGrp="1"/>
          </p:cNvSpPr>
          <p:nvPr>
            <p:ph idx="1"/>
          </p:nvPr>
        </p:nvSpPr>
        <p:spPr>
          <a:xfrm>
            <a:off x="838201" y="1825624"/>
            <a:ext cx="7009562" cy="4762141"/>
          </a:xfrm>
        </p:spPr>
        <p:txBody>
          <a:bodyPr>
            <a:normAutofit fontScale="62500" lnSpcReduction="20000"/>
          </a:bodyPr>
          <a:lstStyle/>
          <a:p>
            <a:r>
              <a:rPr lang="en-US" dirty="0"/>
              <a:t>BD goals are set as revenue targets by the end of the year or a bookings goal (i.e., net new business) </a:t>
            </a:r>
          </a:p>
          <a:p>
            <a:r>
              <a:rPr lang="en-US" dirty="0"/>
              <a:t>Realistic BD goals needs to account for: </a:t>
            </a:r>
          </a:p>
          <a:p>
            <a:pPr lvl="1"/>
            <a:r>
              <a:rPr lang="en-US" dirty="0"/>
              <a:t>Contracts that are in source selection already for proposals submitted</a:t>
            </a:r>
          </a:p>
          <a:p>
            <a:pPr lvl="1"/>
            <a:r>
              <a:rPr lang="en-US" dirty="0"/>
              <a:t>The lag time for government to evaluate proposals and make an award for new proposals</a:t>
            </a:r>
          </a:p>
          <a:p>
            <a:pPr lvl="1"/>
            <a:r>
              <a:rPr lang="en-US" dirty="0"/>
              <a:t>Backlog that will be burned during the year that accounts for the funded or awarded value – the amount of contract dollars exercised under the contract</a:t>
            </a:r>
          </a:p>
          <a:p>
            <a:pPr lvl="1"/>
            <a:r>
              <a:rPr lang="en-US" dirty="0"/>
              <a:t>Anticipated on-contract growth </a:t>
            </a:r>
          </a:p>
          <a:p>
            <a:pPr lvl="1"/>
            <a:r>
              <a:rPr lang="en-US" dirty="0"/>
              <a:t>Potential mergers and acquisitions</a:t>
            </a:r>
          </a:p>
          <a:p>
            <a:pPr lvl="1"/>
            <a:r>
              <a:rPr lang="en-US" dirty="0"/>
              <a:t>Resources available to conduct an effective gate review process, capture, and proposal development for a sufficient number of bids</a:t>
            </a:r>
          </a:p>
          <a:p>
            <a:r>
              <a:rPr lang="en-US" dirty="0"/>
              <a:t>Decide how you will measure success of your BD efforts – will you measure success in Total Contract Value (TCV) won or will you measure success by annual revenue growth (important for managing size)?</a:t>
            </a:r>
          </a:p>
          <a:p>
            <a:r>
              <a:rPr lang="en-US" dirty="0"/>
              <a:t>We should assume that only proposals submitted within the first 6-9 months of a calendar year may get awarded by calendar year end</a:t>
            </a:r>
          </a:p>
          <a:p>
            <a:r>
              <a:rPr lang="en-US" dirty="0">
                <a:solidFill>
                  <a:schemeClr val="accent1"/>
                </a:solidFill>
              </a:rPr>
              <a:t>For illustration purposes, let’s assume a bookings goal of $20M TCV for CY2025 – how many proposals do you need to submit and how many opportunities do you need in your pipeline to meet this goal?</a:t>
            </a:r>
          </a:p>
        </p:txBody>
      </p:sp>
    </p:spTree>
    <p:extLst>
      <p:ext uri="{BB962C8B-B14F-4D97-AF65-F5344CB8AC3E}">
        <p14:creationId xmlns:p14="http://schemas.microsoft.com/office/powerpoint/2010/main" val="96787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1000"/>
                                        <p:tgtEl>
                                          <p:spTgt spid="3">
                                            <p:txEl>
                                              <p:pRg st="9" end="9"/>
                                            </p:txEl>
                                          </p:spTgt>
                                        </p:tgtEl>
                                      </p:cBhvr>
                                    </p:animEffect>
                                    <p:anim calcmode="lin" valueType="num">
                                      <p:cBhvr>
                                        <p:cTn id="5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animEffect transition="in" filter="fade">
                                      <p:cBhvr>
                                        <p:cTn id="65" dur="1000"/>
                                        <p:tgtEl>
                                          <p:spTgt spid="3">
                                            <p:txEl>
                                              <p:pRg st="10" end="10"/>
                                            </p:txEl>
                                          </p:spTgt>
                                        </p:tgtEl>
                                      </p:cBhvr>
                                    </p:animEffect>
                                    <p:anim calcmode="lin" valueType="num">
                                      <p:cBhvr>
                                        <p:cTn id="6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54C4B-9A01-948A-0F9B-70E4853D474A}"/>
              </a:ext>
            </a:extLst>
          </p:cNvPr>
          <p:cNvSpPr>
            <a:spLocks noGrp="1"/>
          </p:cNvSpPr>
          <p:nvPr>
            <p:ph type="title"/>
          </p:nvPr>
        </p:nvSpPr>
        <p:spPr/>
        <p:txBody>
          <a:bodyPr>
            <a:normAutofit fontScale="90000"/>
          </a:bodyPr>
          <a:lstStyle/>
          <a:p>
            <a:r>
              <a:rPr lang="en-US" dirty="0"/>
              <a:t>Determine the Number of Proposals and Deals in the Pipeline</a:t>
            </a:r>
          </a:p>
        </p:txBody>
      </p:sp>
      <p:sp>
        <p:nvSpPr>
          <p:cNvPr id="3" name="Content Placeholder 2">
            <a:extLst>
              <a:ext uri="{FF2B5EF4-FFF2-40B4-BE49-F238E27FC236}">
                <a16:creationId xmlns:a16="http://schemas.microsoft.com/office/drawing/2014/main" id="{75F4B3AE-43F7-93DB-08A3-E3FBA06C1AFF}"/>
              </a:ext>
            </a:extLst>
          </p:cNvPr>
          <p:cNvSpPr>
            <a:spLocks noGrp="1"/>
          </p:cNvSpPr>
          <p:nvPr>
            <p:ph idx="1"/>
          </p:nvPr>
        </p:nvSpPr>
        <p:spPr>
          <a:xfrm>
            <a:off x="838200" y="1825625"/>
            <a:ext cx="7958186" cy="4615368"/>
          </a:xfrm>
        </p:spPr>
        <p:txBody>
          <a:bodyPr>
            <a:normAutofit fontScale="55000" lnSpcReduction="20000"/>
          </a:bodyPr>
          <a:lstStyle/>
          <a:p>
            <a:r>
              <a:rPr lang="en-US" dirty="0"/>
              <a:t>Start with your TCV new bookings goal of $20M by the end of CY 2025</a:t>
            </a:r>
          </a:p>
          <a:p>
            <a:r>
              <a:rPr lang="en-US" dirty="0"/>
              <a:t>Divide the bookings goal by your actual win rate to determine the TCV you have to submit proposals for</a:t>
            </a:r>
          </a:p>
          <a:p>
            <a:pPr lvl="1"/>
            <a:r>
              <a:rPr lang="en-US" dirty="0"/>
              <a:t>$20M / .33 = $60.6M</a:t>
            </a:r>
          </a:p>
          <a:p>
            <a:pPr lvl="1"/>
            <a:r>
              <a:rPr lang="en-US" dirty="0"/>
              <a:t>Industry average win rate for new business is approx. 33% (but you should use your actual win rate)</a:t>
            </a:r>
          </a:p>
          <a:p>
            <a:r>
              <a:rPr lang="en-US" dirty="0"/>
              <a:t>Determine the average size of the deals you submit proposals for – in our example, we’ll assume $7.5M in average TCV we submit proposals for</a:t>
            </a:r>
          </a:p>
          <a:p>
            <a:r>
              <a:rPr lang="en-US" dirty="0"/>
              <a:t>Divide $60.6M by $7.5M to determine how many proposals we need to submit</a:t>
            </a:r>
          </a:p>
          <a:p>
            <a:pPr lvl="1"/>
            <a:r>
              <a:rPr lang="en-US" dirty="0"/>
              <a:t>$60.6M / $7.5M = 8 average size proposals</a:t>
            </a:r>
          </a:p>
          <a:p>
            <a:r>
              <a:rPr lang="en-US" dirty="0"/>
              <a:t>Divide 8 by your Gate 3 pass percentage (benchmark is 90% pass rate)</a:t>
            </a:r>
          </a:p>
          <a:p>
            <a:pPr lvl="1"/>
            <a:r>
              <a:rPr lang="en-US" dirty="0"/>
              <a:t>8 / .9 = 9 </a:t>
            </a:r>
          </a:p>
          <a:p>
            <a:r>
              <a:rPr lang="en-US" dirty="0"/>
              <a:t>Divide 9 by your Gate 2 pass percentage (benchmark is 75% pass rate)</a:t>
            </a:r>
          </a:p>
          <a:p>
            <a:pPr lvl="1"/>
            <a:r>
              <a:rPr lang="en-US" dirty="0"/>
              <a:t>9 / .75 = 12</a:t>
            </a:r>
          </a:p>
          <a:p>
            <a:r>
              <a:rPr lang="en-US" dirty="0"/>
              <a:t>Divide 12 by your Gate 1 pass percentage (benchmark is 50% pass rate)</a:t>
            </a:r>
          </a:p>
          <a:p>
            <a:pPr lvl="1"/>
            <a:r>
              <a:rPr lang="en-US" dirty="0"/>
              <a:t>12 / .5 = 24</a:t>
            </a:r>
          </a:p>
          <a:p>
            <a:r>
              <a:rPr lang="en-US" b="1" dirty="0"/>
              <a:t>With this math, we need 24 opportunities in our pipeline today that are expected to be released within the next 6-9 months in order to bid on 8 contracts with an average TCV of $7.5M in order to meet our $20M bookings goal by the end of CY 2025</a:t>
            </a:r>
          </a:p>
          <a:p>
            <a:endParaRPr lang="en-US" dirty="0"/>
          </a:p>
        </p:txBody>
      </p:sp>
      <p:grpSp>
        <p:nvGrpSpPr>
          <p:cNvPr id="8" name="Group 7">
            <a:extLst>
              <a:ext uri="{FF2B5EF4-FFF2-40B4-BE49-F238E27FC236}">
                <a16:creationId xmlns:a16="http://schemas.microsoft.com/office/drawing/2014/main" id="{C21FA198-FB29-EABE-F4A2-2D81FA2A82F1}"/>
              </a:ext>
            </a:extLst>
          </p:cNvPr>
          <p:cNvGrpSpPr/>
          <p:nvPr/>
        </p:nvGrpSpPr>
        <p:grpSpPr>
          <a:xfrm>
            <a:off x="8822258" y="3153760"/>
            <a:ext cx="2508073" cy="1105686"/>
            <a:chOff x="2978115" y="3208321"/>
            <a:chExt cx="2508073" cy="1105686"/>
          </a:xfrm>
        </p:grpSpPr>
        <p:sp>
          <p:nvSpPr>
            <p:cNvPr id="9" name="Flussdiagramm: Verbindungsstelle zu einer anderen Seite 10">
              <a:extLst>
                <a:ext uri="{FF2B5EF4-FFF2-40B4-BE49-F238E27FC236}">
                  <a16:creationId xmlns:a16="http://schemas.microsoft.com/office/drawing/2014/main" id="{E52587CB-1BE9-7CCB-1FBA-732BBB10AA02}"/>
                </a:ext>
              </a:extLst>
            </p:cNvPr>
            <p:cNvSpPr/>
            <p:nvPr/>
          </p:nvSpPr>
          <p:spPr bwMode="gray">
            <a:xfrm>
              <a:off x="2978115" y="3261983"/>
              <a:ext cx="2508073" cy="1052024"/>
            </a:xfrm>
            <a:prstGeom prst="flowChartOffpageConnector">
              <a:avLst/>
            </a:prstGeom>
            <a:solidFill>
              <a:srgbClr val="3498DB">
                <a:lumMod val="50000"/>
              </a:srgbClr>
            </a:solidFill>
            <a:ln w="12700">
              <a:noFill/>
              <a:miter lim="800000"/>
              <a:headEnd/>
              <a:tailEnd/>
            </a:ln>
            <a:effectLst/>
          </p:spPr>
          <p:txBody>
            <a:bodyPr vert="horz" wrap="none" lIns="0" tIns="360000" rIns="0" bIns="0" anchor="t" anchorCtr="0"/>
            <a:lstStyle/>
            <a:p>
              <a:pPr marL="0" marR="0" lvl="0" indent="-190500" algn="ctr" defTabSz="914400" eaLnBrk="1" fontAlgn="auto" latinLnBrk="0" hangingPunct="1">
                <a:lnSpc>
                  <a:spcPct val="90000"/>
                </a:lnSpc>
                <a:spcBef>
                  <a:spcPts val="0"/>
                </a:spcBef>
                <a:spcAft>
                  <a:spcPts val="1000"/>
                </a:spcAft>
                <a:buClr>
                  <a:srgbClr val="808080"/>
                </a:buClr>
                <a:buSzTx/>
                <a:buFontTx/>
                <a:buNone/>
                <a:tabLst/>
                <a:defRPr/>
              </a:pPr>
              <a:r>
                <a:rPr kumimoji="0" lang="en-US" sz="2400" b="1" i="0" u="none" strike="noStrike" kern="0" cap="none" spc="0" normalizeH="0" baseline="0" noProof="0" dirty="0">
                  <a:ln>
                    <a:noFill/>
                  </a:ln>
                  <a:solidFill>
                    <a:srgbClr val="FFFFFF"/>
                  </a:solidFill>
                  <a:effectLst/>
                  <a:uLnTx/>
                  <a:uFillTx/>
                  <a:cs typeface="Arial" charset="0"/>
                </a:rPr>
                <a:t> </a:t>
              </a:r>
            </a:p>
          </p:txBody>
        </p:sp>
        <p:sp>
          <p:nvSpPr>
            <p:cNvPr id="10" name="TextBox 9">
              <a:extLst>
                <a:ext uri="{FF2B5EF4-FFF2-40B4-BE49-F238E27FC236}">
                  <a16:creationId xmlns:a16="http://schemas.microsoft.com/office/drawing/2014/main" id="{C5A1AD66-7AE7-C111-90B5-A02163146EB5}"/>
                </a:ext>
              </a:extLst>
            </p:cNvPr>
            <p:cNvSpPr txBox="1"/>
            <p:nvPr/>
          </p:nvSpPr>
          <p:spPr>
            <a:xfrm>
              <a:off x="3162467" y="3208321"/>
              <a:ext cx="2133977" cy="1092607"/>
            </a:xfrm>
            <a:prstGeom prst="rect">
              <a:avLst/>
            </a:prstGeom>
            <a:noFill/>
          </p:spPr>
          <p:txBody>
            <a:bodyPr wrap="square" rtlCol="0">
              <a:spAutoFit/>
            </a:bodyPr>
            <a:lstStyle/>
            <a:p>
              <a:pPr algn="ctr"/>
              <a:r>
                <a:rPr lang="en-US" sz="2000" b="1" dirty="0">
                  <a:solidFill>
                    <a:schemeClr val="bg1"/>
                  </a:solidFill>
                </a:rPr>
                <a:t>3 of 18 </a:t>
              </a:r>
            </a:p>
            <a:p>
              <a:pPr algn="ctr"/>
              <a:r>
                <a:rPr lang="en-US" sz="900" dirty="0">
                  <a:solidFill>
                    <a:schemeClr val="bg1"/>
                  </a:solidFill>
                </a:rPr>
                <a:t>Most Important Best Practices in BD are:</a:t>
              </a:r>
            </a:p>
            <a:p>
              <a:pPr marL="174625" indent="-114300">
                <a:buFont typeface="+mj-lt"/>
                <a:buAutoNum type="arabicPeriod"/>
              </a:pPr>
              <a:r>
                <a:rPr lang="en-US" sz="900" dirty="0">
                  <a:solidFill>
                    <a:schemeClr val="bg1"/>
                  </a:solidFill>
                </a:rPr>
                <a:t>Mapping win strategy to customers</a:t>
              </a:r>
            </a:p>
            <a:p>
              <a:pPr marL="174625" indent="-114300">
                <a:buFont typeface="+mj-lt"/>
                <a:buAutoNum type="arabicPeriod"/>
              </a:pPr>
              <a:r>
                <a:rPr lang="en-US" sz="900" dirty="0">
                  <a:solidFill>
                    <a:schemeClr val="bg1"/>
                  </a:solidFill>
                </a:rPr>
                <a:t>Learning customer hot buttons</a:t>
              </a:r>
            </a:p>
            <a:p>
              <a:pPr marL="174625" indent="-114300">
                <a:buFont typeface="+mj-lt"/>
                <a:buAutoNum type="arabicPeriod"/>
              </a:pPr>
              <a:r>
                <a:rPr lang="en-US" sz="900" dirty="0">
                  <a:solidFill>
                    <a:schemeClr val="bg1"/>
                  </a:solidFill>
                </a:rPr>
                <a:t>Assessing competitor positions</a:t>
              </a:r>
            </a:p>
            <a:p>
              <a:pPr marL="171450" indent="-171450" algn="ctr">
                <a:buFont typeface="Arial" panose="020B0604020202020204" pitchFamily="34" charset="0"/>
                <a:buChar char="•"/>
              </a:pPr>
              <a:endParaRPr lang="en-US" sz="900" dirty="0">
                <a:solidFill>
                  <a:schemeClr val="bg1"/>
                </a:solidFill>
              </a:endParaRPr>
            </a:p>
          </p:txBody>
        </p:sp>
      </p:grpSp>
      <p:grpSp>
        <p:nvGrpSpPr>
          <p:cNvPr id="11" name="Group 10">
            <a:extLst>
              <a:ext uri="{FF2B5EF4-FFF2-40B4-BE49-F238E27FC236}">
                <a16:creationId xmlns:a16="http://schemas.microsoft.com/office/drawing/2014/main" id="{B76AF759-233F-5DCC-47B7-C11BE3F2F954}"/>
              </a:ext>
            </a:extLst>
          </p:cNvPr>
          <p:cNvGrpSpPr/>
          <p:nvPr/>
        </p:nvGrpSpPr>
        <p:grpSpPr>
          <a:xfrm>
            <a:off x="8819505" y="1825625"/>
            <a:ext cx="2508185" cy="1083160"/>
            <a:chOff x="2902175" y="1593084"/>
            <a:chExt cx="2508185" cy="1083160"/>
          </a:xfrm>
        </p:grpSpPr>
        <p:sp>
          <p:nvSpPr>
            <p:cNvPr id="12" name="Flussdiagramm: Verbindungsstelle zu einer anderen Seite 10">
              <a:extLst>
                <a:ext uri="{FF2B5EF4-FFF2-40B4-BE49-F238E27FC236}">
                  <a16:creationId xmlns:a16="http://schemas.microsoft.com/office/drawing/2014/main" id="{9C9A225C-FDF3-1474-3581-B3648239E111}"/>
                </a:ext>
              </a:extLst>
            </p:cNvPr>
            <p:cNvSpPr/>
            <p:nvPr/>
          </p:nvSpPr>
          <p:spPr bwMode="gray">
            <a:xfrm>
              <a:off x="2902287" y="1624220"/>
              <a:ext cx="2508073" cy="1052024"/>
            </a:xfrm>
            <a:prstGeom prst="flowChartOffpageConnector">
              <a:avLst/>
            </a:prstGeom>
            <a:solidFill>
              <a:srgbClr val="3498DB">
                <a:lumMod val="50000"/>
              </a:srgbClr>
            </a:solidFill>
            <a:ln w="12700">
              <a:noFill/>
              <a:miter lim="800000"/>
              <a:headEnd/>
              <a:tailEnd/>
            </a:ln>
            <a:effectLst/>
          </p:spPr>
          <p:txBody>
            <a:bodyPr vert="horz" wrap="none" lIns="0" tIns="360000" rIns="0" bIns="0" anchor="t" anchorCtr="0"/>
            <a:lstStyle/>
            <a:p>
              <a:pPr marL="0" marR="0" lvl="0" indent="-190500" algn="ctr" defTabSz="914400" eaLnBrk="1" fontAlgn="auto" latinLnBrk="0" hangingPunct="1">
                <a:lnSpc>
                  <a:spcPct val="90000"/>
                </a:lnSpc>
                <a:spcBef>
                  <a:spcPts val="0"/>
                </a:spcBef>
                <a:spcAft>
                  <a:spcPts val="1000"/>
                </a:spcAft>
                <a:buClr>
                  <a:srgbClr val="808080"/>
                </a:buClr>
                <a:buSzTx/>
                <a:buFontTx/>
                <a:buNone/>
                <a:tabLst/>
                <a:defRPr/>
              </a:pPr>
              <a:r>
                <a:rPr kumimoji="0" lang="en-US" sz="2400" b="1" i="0" u="none" strike="noStrike" kern="0" cap="none" spc="0" normalizeH="0" baseline="0" noProof="0" dirty="0">
                  <a:ln>
                    <a:noFill/>
                  </a:ln>
                  <a:solidFill>
                    <a:srgbClr val="FFFFFF"/>
                  </a:solidFill>
                  <a:effectLst/>
                  <a:uLnTx/>
                  <a:uFillTx/>
                  <a:cs typeface="Arial" charset="0"/>
                </a:rPr>
                <a:t> </a:t>
              </a:r>
            </a:p>
          </p:txBody>
        </p:sp>
        <p:sp>
          <p:nvSpPr>
            <p:cNvPr id="13" name="TextBox 12">
              <a:extLst>
                <a:ext uri="{FF2B5EF4-FFF2-40B4-BE49-F238E27FC236}">
                  <a16:creationId xmlns:a16="http://schemas.microsoft.com/office/drawing/2014/main" id="{54D162F1-7EED-6CA9-AE4D-464337C991B9}"/>
                </a:ext>
              </a:extLst>
            </p:cNvPr>
            <p:cNvSpPr txBox="1"/>
            <p:nvPr/>
          </p:nvSpPr>
          <p:spPr>
            <a:xfrm>
              <a:off x="2902175" y="1593084"/>
              <a:ext cx="2486652" cy="815608"/>
            </a:xfrm>
            <a:prstGeom prst="rect">
              <a:avLst/>
            </a:prstGeom>
            <a:noFill/>
          </p:spPr>
          <p:txBody>
            <a:bodyPr wrap="square" rtlCol="0">
              <a:spAutoFit/>
            </a:bodyPr>
            <a:lstStyle/>
            <a:p>
              <a:pPr algn="ctr"/>
              <a:r>
                <a:rPr lang="en-US" sz="2000" b="1" dirty="0">
                  <a:solidFill>
                    <a:schemeClr val="bg1"/>
                  </a:solidFill>
                </a:rPr>
                <a:t>77%</a:t>
              </a:r>
              <a:endParaRPr lang="en-US" sz="2000" dirty="0">
                <a:solidFill>
                  <a:schemeClr val="bg1"/>
                </a:solidFill>
              </a:endParaRPr>
            </a:p>
            <a:p>
              <a:pPr algn="ctr"/>
              <a:r>
                <a:rPr lang="en-US" sz="900" dirty="0">
                  <a:solidFill>
                    <a:schemeClr val="bg1"/>
                  </a:solidFill>
                </a:rPr>
                <a:t>Companies state that #1 business practice is determining if an opportunity is aligned with capabilities</a:t>
              </a:r>
            </a:p>
          </p:txBody>
        </p:sp>
      </p:grpSp>
      <p:grpSp>
        <p:nvGrpSpPr>
          <p:cNvPr id="14" name="Group 13">
            <a:extLst>
              <a:ext uri="{FF2B5EF4-FFF2-40B4-BE49-F238E27FC236}">
                <a16:creationId xmlns:a16="http://schemas.microsoft.com/office/drawing/2014/main" id="{27748E74-2CC6-8903-2438-CEF1F4E896B1}"/>
              </a:ext>
            </a:extLst>
          </p:cNvPr>
          <p:cNvGrpSpPr/>
          <p:nvPr/>
        </p:nvGrpSpPr>
        <p:grpSpPr>
          <a:xfrm>
            <a:off x="8822258" y="4504421"/>
            <a:ext cx="2531542" cy="1066177"/>
            <a:chOff x="2961405" y="4870182"/>
            <a:chExt cx="2531542" cy="1066177"/>
          </a:xfrm>
        </p:grpSpPr>
        <p:sp>
          <p:nvSpPr>
            <p:cNvPr id="15" name="Flussdiagramm: Verbindungsstelle zu einer anderen Seite 10">
              <a:extLst>
                <a:ext uri="{FF2B5EF4-FFF2-40B4-BE49-F238E27FC236}">
                  <a16:creationId xmlns:a16="http://schemas.microsoft.com/office/drawing/2014/main" id="{BCAFE666-8B9C-AC3C-5C19-96E2FCB45BB1}"/>
                </a:ext>
              </a:extLst>
            </p:cNvPr>
            <p:cNvSpPr/>
            <p:nvPr/>
          </p:nvSpPr>
          <p:spPr bwMode="gray">
            <a:xfrm>
              <a:off x="2963319" y="4870182"/>
              <a:ext cx="2529628" cy="1066177"/>
            </a:xfrm>
            <a:prstGeom prst="flowChartOffpageConnector">
              <a:avLst/>
            </a:prstGeom>
            <a:solidFill>
              <a:srgbClr val="3498DB">
                <a:lumMod val="50000"/>
              </a:srgbClr>
            </a:solidFill>
            <a:ln w="12700">
              <a:noFill/>
              <a:miter lim="800000"/>
              <a:headEnd/>
              <a:tailEnd/>
            </a:ln>
            <a:effectLst/>
          </p:spPr>
          <p:txBody>
            <a:bodyPr vert="horz" wrap="none" lIns="0" tIns="360000" rIns="0" bIns="0" anchor="t" anchorCtr="0"/>
            <a:lstStyle/>
            <a:p>
              <a:pPr marL="0" marR="0" lvl="0" indent="-190500" algn="ctr" defTabSz="914400" eaLnBrk="1" fontAlgn="auto" latinLnBrk="0" hangingPunct="1">
                <a:lnSpc>
                  <a:spcPct val="90000"/>
                </a:lnSpc>
                <a:spcBef>
                  <a:spcPts val="0"/>
                </a:spcBef>
                <a:spcAft>
                  <a:spcPts val="1000"/>
                </a:spcAft>
                <a:buClr>
                  <a:srgbClr val="808080"/>
                </a:buClr>
                <a:buSzTx/>
                <a:buFontTx/>
                <a:buNone/>
                <a:tabLst/>
                <a:defRPr/>
              </a:pPr>
              <a:r>
                <a:rPr kumimoji="0" lang="en-US" sz="2400" b="1" i="0" u="none" strike="noStrike" kern="0" cap="none" spc="0" normalizeH="0" baseline="0" noProof="0" dirty="0">
                  <a:ln>
                    <a:noFill/>
                  </a:ln>
                  <a:solidFill>
                    <a:srgbClr val="FFFFFF"/>
                  </a:solidFill>
                  <a:effectLst/>
                  <a:uLnTx/>
                  <a:uFillTx/>
                  <a:cs typeface="Arial" charset="0"/>
                </a:rPr>
                <a:t> </a:t>
              </a:r>
            </a:p>
          </p:txBody>
        </p:sp>
        <p:sp>
          <p:nvSpPr>
            <p:cNvPr id="16" name="TextBox 15">
              <a:extLst>
                <a:ext uri="{FF2B5EF4-FFF2-40B4-BE49-F238E27FC236}">
                  <a16:creationId xmlns:a16="http://schemas.microsoft.com/office/drawing/2014/main" id="{3A3A6333-A4D3-7221-BC61-34D219F15DA7}"/>
                </a:ext>
              </a:extLst>
            </p:cNvPr>
            <p:cNvSpPr txBox="1"/>
            <p:nvPr/>
          </p:nvSpPr>
          <p:spPr>
            <a:xfrm>
              <a:off x="2961405" y="4885309"/>
              <a:ext cx="2508422" cy="815608"/>
            </a:xfrm>
            <a:prstGeom prst="rect">
              <a:avLst/>
            </a:prstGeom>
            <a:noFill/>
          </p:spPr>
          <p:txBody>
            <a:bodyPr wrap="square" rtlCol="0">
              <a:spAutoFit/>
            </a:bodyPr>
            <a:lstStyle/>
            <a:p>
              <a:pPr algn="ctr"/>
              <a:r>
                <a:rPr lang="en-US" sz="2000" b="1" dirty="0">
                  <a:solidFill>
                    <a:schemeClr val="bg1"/>
                  </a:solidFill>
                </a:rPr>
                <a:t>#1</a:t>
              </a:r>
              <a:endParaRPr lang="en-US" sz="2000" dirty="0">
                <a:solidFill>
                  <a:schemeClr val="bg1"/>
                </a:solidFill>
              </a:endParaRPr>
            </a:p>
            <a:p>
              <a:pPr algn="ctr"/>
              <a:r>
                <a:rPr lang="en-US" sz="900" dirty="0">
                  <a:solidFill>
                    <a:schemeClr val="bg1"/>
                  </a:solidFill>
                </a:rPr>
                <a:t>The strongest predictor of high win rate is whether a firm has an established set of business practices</a:t>
              </a:r>
            </a:p>
          </p:txBody>
        </p:sp>
      </p:grpSp>
      <p:sp>
        <p:nvSpPr>
          <p:cNvPr id="17" name="TextBox 16">
            <a:extLst>
              <a:ext uri="{FF2B5EF4-FFF2-40B4-BE49-F238E27FC236}">
                <a16:creationId xmlns:a16="http://schemas.microsoft.com/office/drawing/2014/main" id="{761093D0-90DF-0EC1-6BA1-E30829409AC6}"/>
              </a:ext>
            </a:extLst>
          </p:cNvPr>
          <p:cNvSpPr txBox="1"/>
          <p:nvPr/>
        </p:nvSpPr>
        <p:spPr>
          <a:xfrm>
            <a:off x="8819505" y="5595258"/>
            <a:ext cx="2628930" cy="369332"/>
          </a:xfrm>
          <a:prstGeom prst="rect">
            <a:avLst/>
          </a:prstGeom>
          <a:noFill/>
        </p:spPr>
        <p:txBody>
          <a:bodyPr wrap="square" rtlCol="0">
            <a:spAutoFit/>
          </a:bodyPr>
          <a:lstStyle/>
          <a:p>
            <a:r>
              <a:rPr lang="en-US" sz="900" b="1" dirty="0"/>
              <a:t>Data Source: </a:t>
            </a:r>
            <a:r>
              <a:rPr lang="en-US" sz="900" dirty="0"/>
              <a:t>APMP U.S. Bid &amp; Proposal Industry Benchmark Report, 2019</a:t>
            </a:r>
          </a:p>
        </p:txBody>
      </p:sp>
    </p:spTree>
    <p:extLst>
      <p:ext uri="{BB962C8B-B14F-4D97-AF65-F5344CB8AC3E}">
        <p14:creationId xmlns:p14="http://schemas.microsoft.com/office/powerpoint/2010/main" val="30618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1000"/>
                                        <p:tgtEl>
                                          <p:spTgt spid="3">
                                            <p:txEl>
                                              <p:pRg st="9" end="9"/>
                                            </p:txEl>
                                          </p:spTgt>
                                        </p:tgtEl>
                                      </p:cBhvr>
                                    </p:animEffect>
                                    <p:anim calcmode="lin" valueType="num">
                                      <p:cBhvr>
                                        <p:cTn id="6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Effect transition="in" filter="fade">
                                      <p:cBhvr>
                                        <p:cTn id="67" dur="1000"/>
                                        <p:tgtEl>
                                          <p:spTgt spid="3">
                                            <p:txEl>
                                              <p:pRg st="10" end="10"/>
                                            </p:txEl>
                                          </p:spTgt>
                                        </p:tgtEl>
                                      </p:cBhvr>
                                    </p:animEffect>
                                    <p:anim calcmode="lin" valueType="num">
                                      <p:cBhvr>
                                        <p:cTn id="6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
                                            <p:txEl>
                                              <p:pRg st="11" end="11"/>
                                            </p:txEl>
                                          </p:spTgt>
                                        </p:tgtEl>
                                        <p:attrNameLst>
                                          <p:attrName>style.visibility</p:attrName>
                                        </p:attrNameLst>
                                      </p:cBhvr>
                                      <p:to>
                                        <p:strVal val="visible"/>
                                      </p:to>
                                    </p:set>
                                    <p:animEffect transition="in" filter="fade">
                                      <p:cBhvr>
                                        <p:cTn id="74" dur="1000"/>
                                        <p:tgtEl>
                                          <p:spTgt spid="3">
                                            <p:txEl>
                                              <p:pRg st="11" end="11"/>
                                            </p:txEl>
                                          </p:spTgt>
                                        </p:tgtEl>
                                      </p:cBhvr>
                                    </p:animEffect>
                                    <p:anim calcmode="lin" valueType="num">
                                      <p:cBhvr>
                                        <p:cTn id="7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6"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Effect transition="in" filter="fade">
                                      <p:cBhvr>
                                        <p:cTn id="79" dur="1000"/>
                                        <p:tgtEl>
                                          <p:spTgt spid="3">
                                            <p:txEl>
                                              <p:pRg st="12" end="12"/>
                                            </p:txEl>
                                          </p:spTgt>
                                        </p:tgtEl>
                                      </p:cBhvr>
                                    </p:animEffect>
                                    <p:anim calcmode="lin" valueType="num">
                                      <p:cBhvr>
                                        <p:cTn id="80"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81"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3">
                                            <p:txEl>
                                              <p:pRg st="13" end="13"/>
                                            </p:txEl>
                                          </p:spTgt>
                                        </p:tgtEl>
                                        <p:attrNameLst>
                                          <p:attrName>style.visibility</p:attrName>
                                        </p:attrNameLst>
                                      </p:cBhvr>
                                      <p:to>
                                        <p:strVal val="visible"/>
                                      </p:to>
                                    </p:set>
                                    <p:animEffect transition="in" filter="fade">
                                      <p:cBhvr>
                                        <p:cTn id="86" dur="1000"/>
                                        <p:tgtEl>
                                          <p:spTgt spid="3">
                                            <p:txEl>
                                              <p:pRg st="13" end="13"/>
                                            </p:txEl>
                                          </p:spTgt>
                                        </p:tgtEl>
                                      </p:cBhvr>
                                    </p:animEffect>
                                    <p:anim calcmode="lin" valueType="num">
                                      <p:cBhvr>
                                        <p:cTn id="87"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88"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8448-B8F3-A2B4-5D66-6FBEACD07D93}"/>
              </a:ext>
            </a:extLst>
          </p:cNvPr>
          <p:cNvSpPr>
            <a:spLocks noGrp="1"/>
          </p:cNvSpPr>
          <p:nvPr>
            <p:ph type="title"/>
          </p:nvPr>
        </p:nvSpPr>
        <p:spPr/>
        <p:txBody>
          <a:bodyPr/>
          <a:lstStyle/>
          <a:p>
            <a:r>
              <a:rPr lang="en-US" dirty="0"/>
              <a:t>Accounting for B&amp;P Costs</a:t>
            </a:r>
          </a:p>
        </p:txBody>
      </p:sp>
      <p:sp>
        <p:nvSpPr>
          <p:cNvPr id="3" name="Content Placeholder 2">
            <a:extLst>
              <a:ext uri="{FF2B5EF4-FFF2-40B4-BE49-F238E27FC236}">
                <a16:creationId xmlns:a16="http://schemas.microsoft.com/office/drawing/2014/main" id="{6569E3EC-D0AC-309B-B5D7-0B0A95D0DBE9}"/>
              </a:ext>
            </a:extLst>
          </p:cNvPr>
          <p:cNvSpPr>
            <a:spLocks noGrp="1"/>
          </p:cNvSpPr>
          <p:nvPr>
            <p:ph idx="1"/>
          </p:nvPr>
        </p:nvSpPr>
        <p:spPr>
          <a:xfrm>
            <a:off x="838200" y="1807457"/>
            <a:ext cx="7049756" cy="4357173"/>
          </a:xfrm>
        </p:spPr>
        <p:txBody>
          <a:bodyPr>
            <a:normAutofit fontScale="92500" lnSpcReduction="10000"/>
          </a:bodyPr>
          <a:lstStyle/>
          <a:p>
            <a:r>
              <a:rPr lang="en-US" sz="1600" dirty="0"/>
              <a:t>Allocations of BD and capture management costs are guided by the FAR and Cost Accounting Standards (CAS)</a:t>
            </a:r>
          </a:p>
          <a:p>
            <a:r>
              <a:rPr lang="en-US" sz="1600" dirty="0"/>
              <a:t>FAR 31.205-18 defines B&amp;P costs as expenses incurred in preparing, submitting, and supporting bids and proposals on potential government and non-government contracts (typically treated as indirect expenses and are included in the G&amp;A expense pool)  </a:t>
            </a:r>
          </a:p>
          <a:p>
            <a:r>
              <a:rPr lang="en-US" sz="1600" dirty="0"/>
              <a:t>When an opportunity becomes more defined, generally at the DRFP or similar solicitation stage, contractors generally establish a separate charge code for that opportunity, which allows for charging proposal costs for a specific contract </a:t>
            </a:r>
          </a:p>
          <a:p>
            <a:r>
              <a:rPr lang="en-US" sz="1600" dirty="0"/>
              <a:t>CAS 402 allows contractors to charge proposal preparation costs as direct or indirect, depending on the circumstances (you must do it consistently to result in an equitable distribution of costs to final cost objectives)</a:t>
            </a:r>
          </a:p>
          <a:p>
            <a:pPr lvl="1"/>
            <a:r>
              <a:rPr lang="en-US" sz="1400" dirty="0"/>
              <a:t>DCAA audits contractors for compliance with FAR and CAS – DCAA expects contractors to have consistent and compliant practices for allocating BD and proposal preparation costs</a:t>
            </a:r>
          </a:p>
          <a:p>
            <a:r>
              <a:rPr lang="en-US" sz="1600" dirty="0"/>
              <a:t>Establishing a charge code for a specific opportunity upon the release of a Draft RFP is a common practice that facilitates proper cost allocation and compliance</a:t>
            </a:r>
          </a:p>
          <a:p>
            <a:r>
              <a:rPr lang="en-US" sz="1600" dirty="0"/>
              <a:t>DCAA's Selected Areas of Cost Guidebook, Chapter 33, discusses Independent Research and Development (IR&amp;D) and B&amp;P costs </a:t>
            </a:r>
          </a:p>
        </p:txBody>
      </p:sp>
      <p:pic>
        <p:nvPicPr>
          <p:cNvPr id="4" name="Picture 2" descr="http://www.webseoanalytics.com/blog/wp-content/uploads/2010/09/market-research.jpg">
            <a:extLst>
              <a:ext uri="{FF2B5EF4-FFF2-40B4-BE49-F238E27FC236}">
                <a16:creationId xmlns:a16="http://schemas.microsoft.com/office/drawing/2014/main" id="{94F82CFB-1136-6192-FF64-651DAA879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7956" y="2026442"/>
            <a:ext cx="3696924" cy="24707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3630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8943D-FA1A-DE6F-DE04-F02B2E86694E}"/>
              </a:ext>
            </a:extLst>
          </p:cNvPr>
          <p:cNvSpPr>
            <a:spLocks noGrp="1"/>
          </p:cNvSpPr>
          <p:nvPr>
            <p:ph type="title"/>
          </p:nvPr>
        </p:nvSpPr>
        <p:spPr/>
        <p:txBody>
          <a:bodyPr/>
          <a:lstStyle/>
          <a:p>
            <a:r>
              <a:rPr lang="en-US" dirty="0"/>
              <a:t>Estimating Bid Costs</a:t>
            </a:r>
          </a:p>
        </p:txBody>
      </p:sp>
      <p:sp>
        <p:nvSpPr>
          <p:cNvPr id="3" name="Content Placeholder 2">
            <a:extLst>
              <a:ext uri="{FF2B5EF4-FFF2-40B4-BE49-F238E27FC236}">
                <a16:creationId xmlns:a16="http://schemas.microsoft.com/office/drawing/2014/main" id="{F6AC0157-2546-E9C7-6D35-C130B6996BF9}"/>
              </a:ext>
            </a:extLst>
          </p:cNvPr>
          <p:cNvSpPr>
            <a:spLocks noGrp="1"/>
          </p:cNvSpPr>
          <p:nvPr>
            <p:ph idx="1"/>
          </p:nvPr>
        </p:nvSpPr>
        <p:spPr>
          <a:xfrm>
            <a:off x="838200" y="1716622"/>
            <a:ext cx="6341754" cy="4762142"/>
          </a:xfrm>
        </p:spPr>
        <p:txBody>
          <a:bodyPr>
            <a:normAutofit fontScale="92500" lnSpcReduction="20000"/>
          </a:bodyPr>
          <a:lstStyle/>
          <a:p>
            <a:r>
              <a:rPr lang="en-US" sz="1400" dirty="0"/>
              <a:t>Capture Manager: ~5-10% of total proposal development hours (even if done by the company leadership)</a:t>
            </a:r>
          </a:p>
          <a:p>
            <a:r>
              <a:rPr lang="en-US" sz="1400" dirty="0"/>
              <a:t>Proposal Manager: ~25-35% of total proposal development hours (for larger efforts)</a:t>
            </a:r>
          </a:p>
          <a:p>
            <a:r>
              <a:rPr lang="en-US" sz="1400" dirty="0"/>
              <a:t>Subject Matter Expert/Project Personnel Support: 2-4 hours per page </a:t>
            </a:r>
          </a:p>
          <a:p>
            <a:r>
              <a:rPr lang="en-US" sz="1400" dirty="0"/>
              <a:t>Proposal Writing: </a:t>
            </a:r>
          </a:p>
          <a:p>
            <a:pPr lvl="1"/>
            <a:r>
              <a:rPr lang="en-US" sz="1200" dirty="0"/>
              <a:t>Technical Writing: 3-6 hours per page for a custom solution</a:t>
            </a:r>
          </a:p>
          <a:p>
            <a:pPr lvl="1"/>
            <a:r>
              <a:rPr lang="en-US" sz="1200" dirty="0"/>
              <a:t>Non-Technical Volume: 1-3 hours per page</a:t>
            </a:r>
          </a:p>
          <a:p>
            <a:pPr lvl="1"/>
            <a:r>
              <a:rPr lang="en-US" sz="1200" dirty="0"/>
              <a:t>Resumes: 1-2 hours per page</a:t>
            </a:r>
          </a:p>
          <a:p>
            <a:r>
              <a:rPr lang="en-US" sz="1400" dirty="0"/>
              <a:t>Editing: </a:t>
            </a:r>
          </a:p>
          <a:p>
            <a:pPr lvl="1"/>
            <a:r>
              <a:rPr lang="en-US" sz="1200" dirty="0"/>
              <a:t>Substantive Editing: 2-5 pages per hour</a:t>
            </a:r>
          </a:p>
          <a:p>
            <a:pPr lvl="1"/>
            <a:r>
              <a:rPr lang="en-US" sz="1200" dirty="0"/>
              <a:t>Copy Editing: 5-10 pages per hour</a:t>
            </a:r>
          </a:p>
          <a:p>
            <a:r>
              <a:rPr lang="en-US" sz="1400" dirty="0"/>
              <a:t>Graphics: </a:t>
            </a:r>
          </a:p>
          <a:p>
            <a:pPr lvl="1"/>
            <a:r>
              <a:rPr lang="en-US" sz="1200" dirty="0"/>
              <a:t>CONOPS/OV1: 24-30 hours per graphic</a:t>
            </a:r>
          </a:p>
          <a:p>
            <a:pPr lvl="1"/>
            <a:r>
              <a:rPr lang="en-US" sz="1200" dirty="0"/>
              <a:t>Complex Graphics: 4-5 hours per graphic</a:t>
            </a:r>
          </a:p>
          <a:p>
            <a:pPr lvl="1"/>
            <a:r>
              <a:rPr lang="en-US" sz="1200" dirty="0"/>
              <a:t>Simple Graphics: 2-3 hours per graphic</a:t>
            </a:r>
          </a:p>
          <a:p>
            <a:r>
              <a:rPr lang="en-US" sz="1400" dirty="0"/>
              <a:t>DTP/Page Layout: ~8 pages hour</a:t>
            </a:r>
          </a:p>
          <a:p>
            <a:r>
              <a:rPr lang="en-US" sz="1400" dirty="0"/>
              <a:t>Reviewing:  8-15 hours per review per person (even with AI – the quality is higher but the time doesn’t go down as feedback is human-processed)</a:t>
            </a:r>
          </a:p>
          <a:p>
            <a:r>
              <a:rPr lang="en-US" sz="1400" dirty="0"/>
              <a:t>Labor Rate Justification/Research: 1.5-2.5 hours per LCAT</a:t>
            </a:r>
          </a:p>
          <a:p>
            <a:r>
              <a:rPr lang="en-US" sz="1400" dirty="0"/>
              <a:t>BOE Writing: 3-5 hours per page</a:t>
            </a:r>
          </a:p>
          <a:p>
            <a:r>
              <a:rPr lang="en-US" sz="1400" dirty="0"/>
              <a:t>Cost Model Development: 20-40 hours</a:t>
            </a:r>
          </a:p>
        </p:txBody>
      </p:sp>
      <p:pic>
        <p:nvPicPr>
          <p:cNvPr id="5" name="Picture 4">
            <a:extLst>
              <a:ext uri="{FF2B5EF4-FFF2-40B4-BE49-F238E27FC236}">
                <a16:creationId xmlns:a16="http://schemas.microsoft.com/office/drawing/2014/main" id="{B4DE5547-D497-CC13-5236-5646B9ABB752}"/>
              </a:ext>
            </a:extLst>
          </p:cNvPr>
          <p:cNvPicPr>
            <a:picLocks noChangeAspect="1"/>
          </p:cNvPicPr>
          <p:nvPr/>
        </p:nvPicPr>
        <p:blipFill>
          <a:blip r:embed="rId2"/>
          <a:stretch>
            <a:fillRect/>
          </a:stretch>
        </p:blipFill>
        <p:spPr>
          <a:xfrm>
            <a:off x="7179954" y="1825624"/>
            <a:ext cx="4173846" cy="4102902"/>
          </a:xfrm>
          <a:prstGeom prst="rect">
            <a:avLst/>
          </a:prstGeom>
        </p:spPr>
      </p:pic>
      <p:sp>
        <p:nvSpPr>
          <p:cNvPr id="6" name="TextBox 5">
            <a:extLst>
              <a:ext uri="{FF2B5EF4-FFF2-40B4-BE49-F238E27FC236}">
                <a16:creationId xmlns:a16="http://schemas.microsoft.com/office/drawing/2014/main" id="{634BD71C-159A-F7C1-3156-E8388B70F7C0}"/>
              </a:ext>
            </a:extLst>
          </p:cNvPr>
          <p:cNvSpPr txBox="1"/>
          <p:nvPr/>
        </p:nvSpPr>
        <p:spPr>
          <a:xfrm>
            <a:off x="7179954" y="5928526"/>
            <a:ext cx="4173846" cy="230832"/>
          </a:xfrm>
          <a:prstGeom prst="rect">
            <a:avLst/>
          </a:prstGeom>
          <a:noFill/>
        </p:spPr>
        <p:txBody>
          <a:bodyPr wrap="square" rtlCol="0">
            <a:spAutoFit/>
          </a:bodyPr>
          <a:lstStyle/>
          <a:p>
            <a:r>
              <a:rPr lang="en-US" sz="900" b="1" dirty="0"/>
              <a:t>Data Source: </a:t>
            </a:r>
            <a:r>
              <a:rPr lang="en-US" sz="900" dirty="0"/>
              <a:t>SPI 2024 Professional Services Maturity Benchmark. February 2024.</a:t>
            </a:r>
          </a:p>
        </p:txBody>
      </p:sp>
    </p:spTree>
    <p:extLst>
      <p:ext uri="{BB962C8B-B14F-4D97-AF65-F5344CB8AC3E}">
        <p14:creationId xmlns:p14="http://schemas.microsoft.com/office/powerpoint/2010/main" val="155766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Effect transition="in" filter="fade">
                                      <p:cBhvr>
                                        <p:cTn id="60" dur="1000"/>
                                        <p:tgtEl>
                                          <p:spTgt spid="3">
                                            <p:txEl>
                                              <p:pRg st="9" end="9"/>
                                            </p:txEl>
                                          </p:spTgt>
                                        </p:tgtEl>
                                      </p:cBhvr>
                                    </p:animEffect>
                                    <p:anim calcmode="lin" valueType="num">
                                      <p:cBhvr>
                                        <p:cTn id="6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Effect transition="in" filter="fade">
                                      <p:cBhvr>
                                        <p:cTn id="67" dur="1000"/>
                                        <p:tgtEl>
                                          <p:spTgt spid="3">
                                            <p:txEl>
                                              <p:pRg st="10" end="10"/>
                                            </p:txEl>
                                          </p:spTgt>
                                        </p:tgtEl>
                                      </p:cBhvr>
                                    </p:animEffect>
                                    <p:anim calcmode="lin" valueType="num">
                                      <p:cBhvr>
                                        <p:cTn id="6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
                                            <p:txEl>
                                              <p:pRg st="11" end="11"/>
                                            </p:txEl>
                                          </p:spTgt>
                                        </p:tgtEl>
                                        <p:attrNameLst>
                                          <p:attrName>style.visibility</p:attrName>
                                        </p:attrNameLst>
                                      </p:cBhvr>
                                      <p:to>
                                        <p:strVal val="visible"/>
                                      </p:to>
                                    </p:set>
                                    <p:animEffect transition="in" filter="fade">
                                      <p:cBhvr>
                                        <p:cTn id="72" dur="1000"/>
                                        <p:tgtEl>
                                          <p:spTgt spid="3">
                                            <p:txEl>
                                              <p:pRg st="11" end="11"/>
                                            </p:txEl>
                                          </p:spTgt>
                                        </p:tgtEl>
                                      </p:cBhvr>
                                    </p:animEffect>
                                    <p:anim calcmode="lin" valueType="num">
                                      <p:cBhvr>
                                        <p:cTn id="7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4"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
                                            <p:txEl>
                                              <p:pRg st="12" end="12"/>
                                            </p:txEl>
                                          </p:spTgt>
                                        </p:tgtEl>
                                        <p:attrNameLst>
                                          <p:attrName>style.visibility</p:attrName>
                                        </p:attrNameLst>
                                      </p:cBhvr>
                                      <p:to>
                                        <p:strVal val="visible"/>
                                      </p:to>
                                    </p:set>
                                    <p:animEffect transition="in" filter="fade">
                                      <p:cBhvr>
                                        <p:cTn id="77" dur="1000"/>
                                        <p:tgtEl>
                                          <p:spTgt spid="3">
                                            <p:txEl>
                                              <p:pRg st="12" end="12"/>
                                            </p:txEl>
                                          </p:spTgt>
                                        </p:tgtEl>
                                      </p:cBhvr>
                                    </p:animEffect>
                                    <p:anim calcmode="lin" valueType="num">
                                      <p:cBhvr>
                                        <p:cTn id="78"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
                                            <p:txEl>
                                              <p:pRg st="13" end="13"/>
                                            </p:txEl>
                                          </p:spTgt>
                                        </p:tgtEl>
                                        <p:attrNameLst>
                                          <p:attrName>style.visibility</p:attrName>
                                        </p:attrNameLst>
                                      </p:cBhvr>
                                      <p:to>
                                        <p:strVal val="visible"/>
                                      </p:to>
                                    </p:set>
                                    <p:animEffect transition="in" filter="fade">
                                      <p:cBhvr>
                                        <p:cTn id="82" dur="1000"/>
                                        <p:tgtEl>
                                          <p:spTgt spid="3">
                                            <p:txEl>
                                              <p:pRg st="13" end="13"/>
                                            </p:txEl>
                                          </p:spTgt>
                                        </p:tgtEl>
                                      </p:cBhvr>
                                    </p:animEffect>
                                    <p:anim calcmode="lin" valueType="num">
                                      <p:cBhvr>
                                        <p:cTn id="83"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84"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3">
                                            <p:txEl>
                                              <p:pRg st="14" end="14"/>
                                            </p:txEl>
                                          </p:spTgt>
                                        </p:tgtEl>
                                        <p:attrNameLst>
                                          <p:attrName>style.visibility</p:attrName>
                                        </p:attrNameLst>
                                      </p:cBhvr>
                                      <p:to>
                                        <p:strVal val="visible"/>
                                      </p:to>
                                    </p:set>
                                    <p:animEffect transition="in" filter="fade">
                                      <p:cBhvr>
                                        <p:cTn id="89" dur="1000"/>
                                        <p:tgtEl>
                                          <p:spTgt spid="3">
                                            <p:txEl>
                                              <p:pRg st="14" end="14"/>
                                            </p:txEl>
                                          </p:spTgt>
                                        </p:tgtEl>
                                      </p:cBhvr>
                                    </p:animEffect>
                                    <p:anim calcmode="lin" valueType="num">
                                      <p:cBhvr>
                                        <p:cTn id="90"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91"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3">
                                            <p:txEl>
                                              <p:pRg st="15" end="15"/>
                                            </p:txEl>
                                          </p:spTgt>
                                        </p:tgtEl>
                                        <p:attrNameLst>
                                          <p:attrName>style.visibility</p:attrName>
                                        </p:attrNameLst>
                                      </p:cBhvr>
                                      <p:to>
                                        <p:strVal val="visible"/>
                                      </p:to>
                                    </p:set>
                                    <p:animEffect transition="in" filter="fade">
                                      <p:cBhvr>
                                        <p:cTn id="96" dur="1000"/>
                                        <p:tgtEl>
                                          <p:spTgt spid="3">
                                            <p:txEl>
                                              <p:pRg st="15" end="15"/>
                                            </p:txEl>
                                          </p:spTgt>
                                        </p:tgtEl>
                                      </p:cBhvr>
                                    </p:animEffect>
                                    <p:anim calcmode="lin" valueType="num">
                                      <p:cBhvr>
                                        <p:cTn id="97"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98" dur="1000" fill="hold"/>
                                        <p:tgtEl>
                                          <p:spTgt spid="3">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3">
                                            <p:txEl>
                                              <p:pRg st="16" end="16"/>
                                            </p:txEl>
                                          </p:spTgt>
                                        </p:tgtEl>
                                        <p:attrNameLst>
                                          <p:attrName>style.visibility</p:attrName>
                                        </p:attrNameLst>
                                      </p:cBhvr>
                                      <p:to>
                                        <p:strVal val="visible"/>
                                      </p:to>
                                    </p:set>
                                    <p:animEffect transition="in" filter="fade">
                                      <p:cBhvr>
                                        <p:cTn id="103" dur="1000"/>
                                        <p:tgtEl>
                                          <p:spTgt spid="3">
                                            <p:txEl>
                                              <p:pRg st="16" end="16"/>
                                            </p:txEl>
                                          </p:spTgt>
                                        </p:tgtEl>
                                      </p:cBhvr>
                                    </p:animEffect>
                                    <p:anim calcmode="lin" valueType="num">
                                      <p:cBhvr>
                                        <p:cTn id="104"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105" dur="1000" fill="hold"/>
                                        <p:tgtEl>
                                          <p:spTgt spid="3">
                                            <p:txEl>
                                              <p:pRg st="16" end="16"/>
                                            </p:txEl>
                                          </p:spTgt>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3">
                                            <p:txEl>
                                              <p:pRg st="17" end="17"/>
                                            </p:txEl>
                                          </p:spTgt>
                                        </p:tgtEl>
                                        <p:attrNameLst>
                                          <p:attrName>style.visibility</p:attrName>
                                        </p:attrNameLst>
                                      </p:cBhvr>
                                      <p:to>
                                        <p:strVal val="visible"/>
                                      </p:to>
                                    </p:set>
                                    <p:animEffect transition="in" filter="fade">
                                      <p:cBhvr>
                                        <p:cTn id="110" dur="1000"/>
                                        <p:tgtEl>
                                          <p:spTgt spid="3">
                                            <p:txEl>
                                              <p:pRg st="17" end="17"/>
                                            </p:txEl>
                                          </p:spTgt>
                                        </p:tgtEl>
                                      </p:cBhvr>
                                    </p:animEffect>
                                    <p:anim calcmode="lin" valueType="num">
                                      <p:cBhvr>
                                        <p:cTn id="111" dur="1000" fill="hold"/>
                                        <p:tgtEl>
                                          <p:spTgt spid="3">
                                            <p:txEl>
                                              <p:pRg st="17" end="17"/>
                                            </p:txEl>
                                          </p:spTgt>
                                        </p:tgtEl>
                                        <p:attrNameLst>
                                          <p:attrName>ppt_x</p:attrName>
                                        </p:attrNameLst>
                                      </p:cBhvr>
                                      <p:tavLst>
                                        <p:tav tm="0">
                                          <p:val>
                                            <p:strVal val="#ppt_x"/>
                                          </p:val>
                                        </p:tav>
                                        <p:tav tm="100000">
                                          <p:val>
                                            <p:strVal val="#ppt_x"/>
                                          </p:val>
                                        </p:tav>
                                      </p:tavLst>
                                    </p:anim>
                                    <p:anim calcmode="lin" valueType="num">
                                      <p:cBhvr>
                                        <p:cTn id="112" dur="1000" fill="hold"/>
                                        <p:tgtEl>
                                          <p:spTgt spid="3">
                                            <p:txEl>
                                              <p:pRg st="17" end="17"/>
                                            </p:tx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3">
                                            <p:txEl>
                                              <p:pRg st="18" end="18"/>
                                            </p:txEl>
                                          </p:spTgt>
                                        </p:tgtEl>
                                        <p:attrNameLst>
                                          <p:attrName>style.visibility</p:attrName>
                                        </p:attrNameLst>
                                      </p:cBhvr>
                                      <p:to>
                                        <p:strVal val="visible"/>
                                      </p:to>
                                    </p:set>
                                    <p:animEffect transition="in" filter="fade">
                                      <p:cBhvr>
                                        <p:cTn id="117" dur="1000"/>
                                        <p:tgtEl>
                                          <p:spTgt spid="3">
                                            <p:txEl>
                                              <p:pRg st="18" end="18"/>
                                            </p:txEl>
                                          </p:spTgt>
                                        </p:tgtEl>
                                      </p:cBhvr>
                                    </p:animEffect>
                                    <p:anim calcmode="lin" valueType="num">
                                      <p:cBhvr>
                                        <p:cTn id="118" dur="1000" fill="hold"/>
                                        <p:tgtEl>
                                          <p:spTgt spid="3">
                                            <p:txEl>
                                              <p:pRg st="18" end="18"/>
                                            </p:txEl>
                                          </p:spTgt>
                                        </p:tgtEl>
                                        <p:attrNameLst>
                                          <p:attrName>ppt_x</p:attrName>
                                        </p:attrNameLst>
                                      </p:cBhvr>
                                      <p:tavLst>
                                        <p:tav tm="0">
                                          <p:val>
                                            <p:strVal val="#ppt_x"/>
                                          </p:val>
                                        </p:tav>
                                        <p:tav tm="100000">
                                          <p:val>
                                            <p:strVal val="#ppt_x"/>
                                          </p:val>
                                        </p:tav>
                                      </p:tavLst>
                                    </p:anim>
                                    <p:anim calcmode="lin" valueType="num">
                                      <p:cBhvr>
                                        <p:cTn id="119" dur="1000" fill="hold"/>
                                        <p:tgtEl>
                                          <p:spTgt spid="3">
                                            <p:txEl>
                                              <p:pRg st="18" end="1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9544-A47D-21D7-553D-85FCBA26FE83}"/>
              </a:ext>
            </a:extLst>
          </p:cNvPr>
          <p:cNvSpPr>
            <a:spLocks noGrp="1"/>
          </p:cNvSpPr>
          <p:nvPr>
            <p:ph type="title"/>
          </p:nvPr>
        </p:nvSpPr>
        <p:spPr/>
        <p:txBody>
          <a:bodyPr/>
          <a:lstStyle/>
          <a:p>
            <a:r>
              <a:rPr lang="en-US" dirty="0"/>
              <a:t>Total Budget</a:t>
            </a:r>
          </a:p>
        </p:txBody>
      </p:sp>
      <p:sp>
        <p:nvSpPr>
          <p:cNvPr id="3" name="Content Placeholder 2">
            <a:extLst>
              <a:ext uri="{FF2B5EF4-FFF2-40B4-BE49-F238E27FC236}">
                <a16:creationId xmlns:a16="http://schemas.microsoft.com/office/drawing/2014/main" id="{EDB97AE6-1FB6-C849-76B8-FDF81AA94FC3}"/>
              </a:ext>
            </a:extLst>
          </p:cNvPr>
          <p:cNvSpPr>
            <a:spLocks noGrp="1"/>
          </p:cNvSpPr>
          <p:nvPr>
            <p:ph idx="1"/>
          </p:nvPr>
        </p:nvSpPr>
        <p:spPr>
          <a:xfrm>
            <a:off x="838200" y="1825624"/>
            <a:ext cx="7230035" cy="4762142"/>
          </a:xfrm>
        </p:spPr>
        <p:txBody>
          <a:bodyPr>
            <a:normAutofit fontScale="62500" lnSpcReduction="20000"/>
          </a:bodyPr>
          <a:lstStyle/>
          <a:p>
            <a:r>
              <a:rPr lang="en-US" dirty="0"/>
              <a:t>BD, Capture Managers, other leadership, and proposal staff involved in BD are salaried, so make assumptions on their time spent on BD tasks and multiply their hours by their internal rates.</a:t>
            </a:r>
          </a:p>
          <a:p>
            <a:r>
              <a:rPr lang="en-US" dirty="0"/>
              <a:t>Need to estimate at least 8 proposals at our average TCV of $7.5M to submit within the next 6-9 months to achieve our $20M in new bookings.</a:t>
            </a:r>
          </a:p>
          <a:p>
            <a:pPr lvl="1"/>
            <a:r>
              <a:rPr lang="en-US" dirty="0"/>
              <a:t>Create a budget for each deal that you will submit a proposal on</a:t>
            </a:r>
          </a:p>
          <a:p>
            <a:pPr lvl="1"/>
            <a:r>
              <a:rPr lang="en-US" dirty="0"/>
              <a:t>What is the complexity of your deal? Is it for an engineering contract or a training contract? Engineering is expensive; training is not </a:t>
            </a:r>
          </a:p>
          <a:p>
            <a:r>
              <a:rPr lang="en-US" dirty="0"/>
              <a:t>Need to evaluate upcoming must-win IDV on-ramps and estimate those as well, but they won’t count toward your bookings goal</a:t>
            </a:r>
          </a:p>
          <a:p>
            <a:r>
              <a:rPr lang="en-US" dirty="0"/>
              <a:t>Add 20% to your budget for “blue birds”</a:t>
            </a:r>
          </a:p>
          <a:p>
            <a:r>
              <a:rPr lang="en-US" dirty="0"/>
              <a:t>Align your BD goal with your B&amp;P budget</a:t>
            </a:r>
          </a:p>
          <a:p>
            <a:r>
              <a:rPr lang="en-US" dirty="0"/>
              <a:t>B&amp;P can get expensive real quick and consume your profit</a:t>
            </a:r>
          </a:p>
          <a:p>
            <a:pPr lvl="1"/>
            <a:r>
              <a:rPr lang="en-US" sz="2200" kern="100" dirty="0">
                <a:effectLst/>
                <a:latin typeface="Aptos" panose="020B0004020202020204" pitchFamily="34" charset="0"/>
                <a:ea typeface="Aptos" panose="020B0004020202020204" pitchFamily="34" charset="0"/>
                <a:cs typeface="Times New Roman" panose="02020603050405020304" pitchFamily="18" charset="0"/>
              </a:rPr>
              <a:t>Need to have scrutiny upfront to determine what deals you’re going to pursue </a:t>
            </a:r>
          </a:p>
          <a:p>
            <a:pPr lvl="1"/>
            <a:r>
              <a:rPr lang="en-US" sz="2200" kern="100" dirty="0">
                <a:latin typeface="Aptos" panose="020B0004020202020204" pitchFamily="34" charset="0"/>
                <a:ea typeface="Aptos" panose="020B0004020202020204" pitchFamily="34" charset="0"/>
                <a:cs typeface="Times New Roman" panose="02020603050405020304" pitchFamily="18" charset="0"/>
              </a:rPr>
              <a:t>T</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he gate review process is there to controls costs – no-bid the opportunities that are not progressing</a:t>
            </a:r>
          </a:p>
          <a:p>
            <a:pPr lvl="1"/>
            <a:r>
              <a:rPr lang="en-US" sz="2200" kern="100" dirty="0">
                <a:latin typeface="Aptos" panose="020B0004020202020204" pitchFamily="34" charset="0"/>
                <a:ea typeface="Aptos" panose="020B0004020202020204" pitchFamily="34" charset="0"/>
                <a:cs typeface="Times New Roman" panose="02020603050405020304" pitchFamily="18" charset="0"/>
              </a:rPr>
              <a:t>Create a set of pass criteria for each Gate Review and hold your G&amp;A staff accountable for turning in quality work</a:t>
            </a:r>
          </a:p>
          <a:p>
            <a:pPr lvl="1"/>
            <a:r>
              <a:rPr lang="en-US" sz="2200" kern="100" dirty="0">
                <a:effectLst/>
                <a:latin typeface="Aptos" panose="020B0004020202020204" pitchFamily="34" charset="0"/>
                <a:ea typeface="Aptos" panose="020B0004020202020204" pitchFamily="34" charset="0"/>
                <a:cs typeface="Times New Roman" panose="02020603050405020304" pitchFamily="18" charset="0"/>
              </a:rPr>
              <a:t>If B&amp;</a:t>
            </a:r>
            <a:r>
              <a:rPr lang="en-US" sz="2200" kern="100" dirty="0">
                <a:latin typeface="Aptos" panose="020B0004020202020204" pitchFamily="34" charset="0"/>
                <a:ea typeface="Aptos" panose="020B0004020202020204" pitchFamily="34" charset="0"/>
                <a:cs typeface="Times New Roman" panose="02020603050405020304" pitchFamily="18" charset="0"/>
              </a:rPr>
              <a:t>P budgets are too high, then make your staff show their work (i.e., assumptions, rates, hours, etc.)</a:t>
            </a:r>
            <a:endParaRPr lang="en-US" sz="2900" dirty="0"/>
          </a:p>
          <a:p>
            <a:endParaRPr lang="en-US" dirty="0"/>
          </a:p>
        </p:txBody>
      </p:sp>
      <p:pic>
        <p:nvPicPr>
          <p:cNvPr id="2050" name="Picture 2" descr="Videos » Hot Air Balloon Rides Colorado">
            <a:extLst>
              <a:ext uri="{FF2B5EF4-FFF2-40B4-BE49-F238E27FC236}">
                <a16:creationId xmlns:a16="http://schemas.microsoft.com/office/drawing/2014/main" id="{64CF2BAB-7A61-2F64-9ED7-3788A761CA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554" r="22148" b="15419"/>
          <a:stretch/>
        </p:blipFill>
        <p:spPr bwMode="auto">
          <a:xfrm>
            <a:off x="8330084" y="1825624"/>
            <a:ext cx="3512657" cy="36579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DC4BF4-D02A-5030-3521-B719BE17BA9E}"/>
              </a:ext>
            </a:extLst>
          </p:cNvPr>
          <p:cNvSpPr txBox="1"/>
          <p:nvPr/>
        </p:nvSpPr>
        <p:spPr>
          <a:xfrm>
            <a:off x="8330084" y="5556738"/>
            <a:ext cx="3512657" cy="369332"/>
          </a:xfrm>
          <a:prstGeom prst="rect">
            <a:avLst/>
          </a:prstGeom>
          <a:noFill/>
        </p:spPr>
        <p:txBody>
          <a:bodyPr wrap="square" rtlCol="0">
            <a:spAutoFit/>
          </a:bodyPr>
          <a:lstStyle/>
          <a:p>
            <a:r>
              <a:rPr lang="en-US" b="1" dirty="0">
                <a:solidFill>
                  <a:schemeClr val="accent1"/>
                </a:solidFill>
              </a:rPr>
              <a:t>Don’t let your BD be a balloon ride</a:t>
            </a:r>
          </a:p>
        </p:txBody>
      </p:sp>
    </p:spTree>
    <p:extLst>
      <p:ext uri="{BB962C8B-B14F-4D97-AF65-F5344CB8AC3E}">
        <p14:creationId xmlns:p14="http://schemas.microsoft.com/office/powerpoint/2010/main" val="46949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1000"/>
                                        <p:tgtEl>
                                          <p:spTgt spid="3">
                                            <p:txEl>
                                              <p:pRg st="7" end="7"/>
                                            </p:txEl>
                                          </p:spTgt>
                                        </p:tgtEl>
                                      </p:cBhvr>
                                    </p:animEffect>
                                    <p:anim calcmode="lin" valueType="num">
                                      <p:cBhvr>
                                        <p:cTn id="5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1000"/>
                                        <p:tgtEl>
                                          <p:spTgt spid="3">
                                            <p:txEl>
                                              <p:pRg st="8" end="8"/>
                                            </p:txEl>
                                          </p:spTgt>
                                        </p:tgtEl>
                                      </p:cBhvr>
                                    </p:animEffect>
                                    <p:anim calcmode="lin" valueType="num">
                                      <p:cBhvr>
                                        <p:cTn id="5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1000"/>
                                        <p:tgtEl>
                                          <p:spTgt spid="3">
                                            <p:txEl>
                                              <p:pRg st="9" end="9"/>
                                            </p:txEl>
                                          </p:spTgt>
                                        </p:tgtEl>
                                      </p:cBhvr>
                                    </p:animEffect>
                                    <p:anim calcmode="lin" valueType="num">
                                      <p:cBhvr>
                                        <p:cTn id="6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Effect transition="in" filter="fade">
                                      <p:cBhvr>
                                        <p:cTn id="67" dur="1000"/>
                                        <p:tgtEl>
                                          <p:spTgt spid="3">
                                            <p:txEl>
                                              <p:pRg st="10" end="10"/>
                                            </p:txEl>
                                          </p:spTgt>
                                        </p:tgtEl>
                                      </p:cBhvr>
                                    </p:animEffect>
                                    <p:anim calcmode="lin" valueType="num">
                                      <p:cBhvr>
                                        <p:cTn id="6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
                                            <p:txEl>
                                              <p:pRg st="11" end="11"/>
                                            </p:txEl>
                                          </p:spTgt>
                                        </p:tgtEl>
                                        <p:attrNameLst>
                                          <p:attrName>style.visibility</p:attrName>
                                        </p:attrNameLst>
                                      </p:cBhvr>
                                      <p:to>
                                        <p:strVal val="visible"/>
                                      </p:to>
                                    </p:set>
                                    <p:animEffect transition="in" filter="fade">
                                      <p:cBhvr>
                                        <p:cTn id="72" dur="1000"/>
                                        <p:tgtEl>
                                          <p:spTgt spid="3">
                                            <p:txEl>
                                              <p:pRg st="11" end="11"/>
                                            </p:txEl>
                                          </p:spTgt>
                                        </p:tgtEl>
                                      </p:cBhvr>
                                    </p:animEffect>
                                    <p:anim calcmode="lin" valueType="num">
                                      <p:cBhvr>
                                        <p:cTn id="7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4"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79D40-3D20-1009-0D94-7ED77971BB44}"/>
              </a:ext>
            </a:extLst>
          </p:cNvPr>
          <p:cNvSpPr>
            <a:spLocks noGrp="1"/>
          </p:cNvSpPr>
          <p:nvPr>
            <p:ph type="title"/>
          </p:nvPr>
        </p:nvSpPr>
        <p:spPr/>
        <p:txBody>
          <a:bodyPr>
            <a:normAutofit fontScale="90000"/>
          </a:bodyPr>
          <a:lstStyle/>
          <a:p>
            <a:r>
              <a:rPr lang="en-US" dirty="0"/>
              <a:t>Planning for Uncertainty in the Administration Change</a:t>
            </a:r>
          </a:p>
        </p:txBody>
      </p:sp>
      <p:sp>
        <p:nvSpPr>
          <p:cNvPr id="3" name="Content Placeholder 2">
            <a:extLst>
              <a:ext uri="{FF2B5EF4-FFF2-40B4-BE49-F238E27FC236}">
                <a16:creationId xmlns:a16="http://schemas.microsoft.com/office/drawing/2014/main" id="{CB0976B4-EEDE-7C33-4F58-FAB728D8E820}"/>
              </a:ext>
            </a:extLst>
          </p:cNvPr>
          <p:cNvSpPr>
            <a:spLocks noGrp="1"/>
          </p:cNvSpPr>
          <p:nvPr>
            <p:ph idx="1"/>
          </p:nvPr>
        </p:nvSpPr>
        <p:spPr>
          <a:xfrm>
            <a:off x="838200" y="1804157"/>
            <a:ext cx="7328647" cy="4874549"/>
          </a:xfrm>
        </p:spPr>
        <p:txBody>
          <a:bodyPr>
            <a:normAutofit fontScale="47500" lnSpcReduction="20000"/>
          </a:bodyPr>
          <a:lstStyle/>
          <a:p>
            <a:r>
              <a:rPr lang="en-US" dirty="0"/>
              <a:t>The Trump Administration has announced that they will make changes</a:t>
            </a:r>
          </a:p>
          <a:p>
            <a:r>
              <a:rPr lang="en-US" dirty="0"/>
              <a:t>An early indication of policy change will be the Presidential Budget Request due in February 2025</a:t>
            </a:r>
          </a:p>
          <a:p>
            <a:r>
              <a:rPr lang="en-US" dirty="0"/>
              <a:t>Other budget deadlines to watch include: </a:t>
            </a:r>
          </a:p>
          <a:p>
            <a:pPr lvl="1"/>
            <a:r>
              <a:rPr lang="en-US" dirty="0"/>
              <a:t>April 15</a:t>
            </a:r>
            <a:r>
              <a:rPr lang="en-US" baseline="30000" dirty="0"/>
              <a:t>th</a:t>
            </a:r>
            <a:r>
              <a:rPr lang="en-US" dirty="0"/>
              <a:t> – Budget Resolution Deadline</a:t>
            </a:r>
          </a:p>
          <a:p>
            <a:pPr lvl="1"/>
            <a:r>
              <a:rPr lang="en-US" dirty="0"/>
              <a:t>June 10</a:t>
            </a:r>
            <a:r>
              <a:rPr lang="en-US" baseline="30000" dirty="0"/>
              <a:t>th</a:t>
            </a:r>
            <a:r>
              <a:rPr lang="en-US" dirty="0"/>
              <a:t> – Appropriations Bills Markup</a:t>
            </a:r>
          </a:p>
          <a:p>
            <a:pPr lvl="1"/>
            <a:r>
              <a:rPr lang="en-US" dirty="0"/>
              <a:t>June 30</a:t>
            </a:r>
            <a:r>
              <a:rPr lang="en-US" baseline="30000" dirty="0"/>
              <a:t>th</a:t>
            </a:r>
            <a:r>
              <a:rPr lang="en-US" dirty="0"/>
              <a:t> – House Appropriations Deadline to pass all 12 appropriations bills before the August recess</a:t>
            </a:r>
          </a:p>
          <a:p>
            <a:pPr lvl="1"/>
            <a:r>
              <a:rPr lang="en-US" dirty="0"/>
              <a:t>September 30</a:t>
            </a:r>
            <a:r>
              <a:rPr lang="en-US" baseline="30000" dirty="0"/>
              <a:t>th</a:t>
            </a:r>
            <a:r>
              <a:rPr lang="en-US" dirty="0"/>
              <a:t> – Fiscal Year End (Congress must pass a budget or the continuing resolution to prevent Government Shutdown)</a:t>
            </a:r>
          </a:p>
          <a:p>
            <a:r>
              <a:rPr lang="en-US" dirty="0"/>
              <a:t>The last time Congress passed a full set of appropriations bills on time was Oct 1, 1997</a:t>
            </a:r>
          </a:p>
          <a:p>
            <a:r>
              <a:rPr lang="en-US" dirty="0"/>
              <a:t>In recent years, Congress has relied on a combination of CRs and omnibus or minibus appropriations bills</a:t>
            </a:r>
          </a:p>
          <a:p>
            <a:r>
              <a:rPr lang="en-US" dirty="0"/>
              <a:t>As of yesterday, ABC News is projecting a 222 to 213 Republican advantage in the House</a:t>
            </a:r>
          </a:p>
          <a:p>
            <a:r>
              <a:rPr lang="en-US" dirty="0"/>
              <a:t>The Senate is expected to be 53 Republicans and 47 Democrats</a:t>
            </a:r>
          </a:p>
          <a:p>
            <a:r>
              <a:rPr lang="en-US" dirty="0"/>
              <a:t>These are relatively small majorities for Republicans in Congress so radical change may face hurdles</a:t>
            </a:r>
          </a:p>
          <a:p>
            <a:r>
              <a:rPr lang="en-US" dirty="0"/>
              <a:t>Takeaways for BD leaders: </a:t>
            </a:r>
          </a:p>
          <a:p>
            <a:pPr lvl="1"/>
            <a:r>
              <a:rPr lang="en-US" dirty="0"/>
              <a:t>Evaluate your current contracts for alignment with Biden administration priorities that may be at risk of defunding </a:t>
            </a:r>
          </a:p>
          <a:p>
            <a:pPr lvl="1"/>
            <a:r>
              <a:rPr lang="en-US" dirty="0"/>
              <a:t>Stay up-to-date on budget priorities </a:t>
            </a:r>
          </a:p>
          <a:p>
            <a:pPr lvl="1"/>
            <a:r>
              <a:rPr lang="en-US" dirty="0"/>
              <a:t>Stay up-to-date on agency forecasts when they change or are updated</a:t>
            </a:r>
          </a:p>
          <a:p>
            <a:pPr lvl="1"/>
            <a:r>
              <a:rPr lang="en-US" dirty="0"/>
              <a:t>Listen to new political appointees to see what programs/initiatives they will champion</a:t>
            </a:r>
          </a:p>
          <a:p>
            <a:pPr lvl="1"/>
            <a:r>
              <a:rPr lang="en-US" dirty="0"/>
              <a:t>Monitor key personnel changes within your clients’ organizations</a:t>
            </a:r>
          </a:p>
          <a:p>
            <a:pPr lvl="1"/>
            <a:r>
              <a:rPr lang="en-US" dirty="0"/>
              <a:t>Over-fill your pipeline with opportunities to ensure you maintain your revenue levels if money is </a:t>
            </a:r>
            <a:r>
              <a:rPr lang="en-US" dirty="0" err="1"/>
              <a:t>deobligated</a:t>
            </a:r>
            <a:endParaRPr lang="en-US" dirty="0"/>
          </a:p>
        </p:txBody>
      </p:sp>
      <p:pic>
        <p:nvPicPr>
          <p:cNvPr id="1026" name="086EB958-A8CF-471F-82BD-73A3BDE35CFA" descr="IMG_7033.JPG">
            <a:extLst>
              <a:ext uri="{FF2B5EF4-FFF2-40B4-BE49-F238E27FC236}">
                <a16:creationId xmlns:a16="http://schemas.microsoft.com/office/drawing/2014/main" id="{87832F93-8265-575D-A828-6434E52491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9" r="3847"/>
          <a:stretch/>
        </p:blipFill>
        <p:spPr bwMode="auto">
          <a:xfrm>
            <a:off x="8435789" y="1708219"/>
            <a:ext cx="3381074" cy="512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82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1000"/>
                                        <p:tgtEl>
                                          <p:spTgt spid="3">
                                            <p:txEl>
                                              <p:pRg st="9" end="9"/>
                                            </p:txEl>
                                          </p:spTgt>
                                        </p:tgtEl>
                                      </p:cBhvr>
                                    </p:animEffect>
                                    <p:anim calcmode="lin" valueType="num">
                                      <p:cBhvr>
                                        <p:cTn id="6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
                                            <p:txEl>
                                              <p:pRg st="10" end="10"/>
                                            </p:txEl>
                                          </p:spTgt>
                                        </p:tgtEl>
                                        <p:attrNameLst>
                                          <p:attrName>style.visibility</p:attrName>
                                        </p:attrNameLst>
                                      </p:cBhvr>
                                      <p:to>
                                        <p:strVal val="visible"/>
                                      </p:to>
                                    </p:set>
                                    <p:animEffect transition="in" filter="fade">
                                      <p:cBhvr>
                                        <p:cTn id="69" dur="1000"/>
                                        <p:tgtEl>
                                          <p:spTgt spid="3">
                                            <p:txEl>
                                              <p:pRg st="10" end="10"/>
                                            </p:txEl>
                                          </p:spTgt>
                                        </p:tgtEl>
                                      </p:cBhvr>
                                    </p:animEffect>
                                    <p:anim calcmode="lin" valueType="num">
                                      <p:cBhvr>
                                        <p:cTn id="7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3">
                                            <p:txEl>
                                              <p:pRg st="11" end="11"/>
                                            </p:txEl>
                                          </p:spTgt>
                                        </p:tgtEl>
                                        <p:attrNameLst>
                                          <p:attrName>style.visibility</p:attrName>
                                        </p:attrNameLst>
                                      </p:cBhvr>
                                      <p:to>
                                        <p:strVal val="visible"/>
                                      </p:to>
                                    </p:set>
                                    <p:animEffect transition="in" filter="fade">
                                      <p:cBhvr>
                                        <p:cTn id="76" dur="1000"/>
                                        <p:tgtEl>
                                          <p:spTgt spid="3">
                                            <p:txEl>
                                              <p:pRg st="11" end="11"/>
                                            </p:txEl>
                                          </p:spTgt>
                                        </p:tgtEl>
                                      </p:cBhvr>
                                    </p:animEffect>
                                    <p:anim calcmode="lin" valueType="num">
                                      <p:cBhvr>
                                        <p:cTn id="7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3">
                                            <p:txEl>
                                              <p:pRg st="12" end="12"/>
                                            </p:txEl>
                                          </p:spTgt>
                                        </p:tgtEl>
                                        <p:attrNameLst>
                                          <p:attrName>style.visibility</p:attrName>
                                        </p:attrNameLst>
                                      </p:cBhvr>
                                      <p:to>
                                        <p:strVal val="visible"/>
                                      </p:to>
                                    </p:set>
                                    <p:animEffect transition="in" filter="fade">
                                      <p:cBhvr>
                                        <p:cTn id="83" dur="1000"/>
                                        <p:tgtEl>
                                          <p:spTgt spid="3">
                                            <p:txEl>
                                              <p:pRg st="12" end="12"/>
                                            </p:txEl>
                                          </p:spTgt>
                                        </p:tgtEl>
                                      </p:cBhvr>
                                    </p:animEffect>
                                    <p:anim calcmode="lin" valueType="num">
                                      <p:cBhvr>
                                        <p:cTn id="84"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85"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
                                            <p:txEl>
                                              <p:pRg st="13" end="13"/>
                                            </p:txEl>
                                          </p:spTgt>
                                        </p:tgtEl>
                                        <p:attrNameLst>
                                          <p:attrName>style.visibility</p:attrName>
                                        </p:attrNameLst>
                                      </p:cBhvr>
                                      <p:to>
                                        <p:strVal val="visible"/>
                                      </p:to>
                                    </p:set>
                                    <p:animEffect transition="in" filter="fade">
                                      <p:cBhvr>
                                        <p:cTn id="88" dur="1000"/>
                                        <p:tgtEl>
                                          <p:spTgt spid="3">
                                            <p:txEl>
                                              <p:pRg st="13" end="13"/>
                                            </p:txEl>
                                          </p:spTgt>
                                        </p:tgtEl>
                                      </p:cBhvr>
                                    </p:animEffect>
                                    <p:anim calcmode="lin" valueType="num">
                                      <p:cBhvr>
                                        <p:cTn id="89"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90"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3">
                                            <p:txEl>
                                              <p:pRg st="14" end="14"/>
                                            </p:txEl>
                                          </p:spTgt>
                                        </p:tgtEl>
                                        <p:attrNameLst>
                                          <p:attrName>style.visibility</p:attrName>
                                        </p:attrNameLst>
                                      </p:cBhvr>
                                      <p:to>
                                        <p:strVal val="visible"/>
                                      </p:to>
                                    </p:set>
                                    <p:animEffect transition="in" filter="fade">
                                      <p:cBhvr>
                                        <p:cTn id="93" dur="1000"/>
                                        <p:tgtEl>
                                          <p:spTgt spid="3">
                                            <p:txEl>
                                              <p:pRg st="14" end="14"/>
                                            </p:txEl>
                                          </p:spTgt>
                                        </p:tgtEl>
                                      </p:cBhvr>
                                    </p:animEffect>
                                    <p:anim calcmode="lin" valueType="num">
                                      <p:cBhvr>
                                        <p:cTn id="94"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95" dur="1000" fill="hold"/>
                                        <p:tgtEl>
                                          <p:spTgt spid="3">
                                            <p:txEl>
                                              <p:pRg st="14" end="14"/>
                                            </p:txEl>
                                          </p:spTgt>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3">
                                            <p:txEl>
                                              <p:pRg st="15" end="15"/>
                                            </p:txEl>
                                          </p:spTgt>
                                        </p:tgtEl>
                                        <p:attrNameLst>
                                          <p:attrName>style.visibility</p:attrName>
                                        </p:attrNameLst>
                                      </p:cBhvr>
                                      <p:to>
                                        <p:strVal val="visible"/>
                                      </p:to>
                                    </p:set>
                                    <p:animEffect transition="in" filter="fade">
                                      <p:cBhvr>
                                        <p:cTn id="98" dur="1000"/>
                                        <p:tgtEl>
                                          <p:spTgt spid="3">
                                            <p:txEl>
                                              <p:pRg st="15" end="15"/>
                                            </p:txEl>
                                          </p:spTgt>
                                        </p:tgtEl>
                                      </p:cBhvr>
                                    </p:animEffect>
                                    <p:anim calcmode="lin" valueType="num">
                                      <p:cBhvr>
                                        <p:cTn id="99"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100" dur="1000" fill="hold"/>
                                        <p:tgtEl>
                                          <p:spTgt spid="3">
                                            <p:txEl>
                                              <p:pRg st="15" end="15"/>
                                            </p:txEl>
                                          </p:spTgt>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3">
                                            <p:txEl>
                                              <p:pRg st="16" end="16"/>
                                            </p:txEl>
                                          </p:spTgt>
                                        </p:tgtEl>
                                        <p:attrNameLst>
                                          <p:attrName>style.visibility</p:attrName>
                                        </p:attrNameLst>
                                      </p:cBhvr>
                                      <p:to>
                                        <p:strVal val="visible"/>
                                      </p:to>
                                    </p:set>
                                    <p:animEffect transition="in" filter="fade">
                                      <p:cBhvr>
                                        <p:cTn id="103" dur="1000"/>
                                        <p:tgtEl>
                                          <p:spTgt spid="3">
                                            <p:txEl>
                                              <p:pRg st="16" end="16"/>
                                            </p:txEl>
                                          </p:spTgt>
                                        </p:tgtEl>
                                      </p:cBhvr>
                                    </p:animEffect>
                                    <p:anim calcmode="lin" valueType="num">
                                      <p:cBhvr>
                                        <p:cTn id="104"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105" dur="1000" fill="hold"/>
                                        <p:tgtEl>
                                          <p:spTgt spid="3">
                                            <p:txEl>
                                              <p:pRg st="16" end="16"/>
                                            </p:txEl>
                                          </p:spTgt>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3">
                                            <p:txEl>
                                              <p:pRg st="17" end="17"/>
                                            </p:txEl>
                                          </p:spTgt>
                                        </p:tgtEl>
                                        <p:attrNameLst>
                                          <p:attrName>style.visibility</p:attrName>
                                        </p:attrNameLst>
                                      </p:cBhvr>
                                      <p:to>
                                        <p:strVal val="visible"/>
                                      </p:to>
                                    </p:set>
                                    <p:animEffect transition="in" filter="fade">
                                      <p:cBhvr>
                                        <p:cTn id="108" dur="1000"/>
                                        <p:tgtEl>
                                          <p:spTgt spid="3">
                                            <p:txEl>
                                              <p:pRg st="17" end="17"/>
                                            </p:txEl>
                                          </p:spTgt>
                                        </p:tgtEl>
                                      </p:cBhvr>
                                    </p:animEffect>
                                    <p:anim calcmode="lin" valueType="num">
                                      <p:cBhvr>
                                        <p:cTn id="109" dur="1000" fill="hold"/>
                                        <p:tgtEl>
                                          <p:spTgt spid="3">
                                            <p:txEl>
                                              <p:pRg st="17" end="17"/>
                                            </p:txEl>
                                          </p:spTgt>
                                        </p:tgtEl>
                                        <p:attrNameLst>
                                          <p:attrName>ppt_x</p:attrName>
                                        </p:attrNameLst>
                                      </p:cBhvr>
                                      <p:tavLst>
                                        <p:tav tm="0">
                                          <p:val>
                                            <p:strVal val="#ppt_x"/>
                                          </p:val>
                                        </p:tav>
                                        <p:tav tm="100000">
                                          <p:val>
                                            <p:strVal val="#ppt_x"/>
                                          </p:val>
                                        </p:tav>
                                      </p:tavLst>
                                    </p:anim>
                                    <p:anim calcmode="lin" valueType="num">
                                      <p:cBhvr>
                                        <p:cTn id="110" dur="1000" fill="hold"/>
                                        <p:tgtEl>
                                          <p:spTgt spid="3">
                                            <p:txEl>
                                              <p:pRg st="17" end="17"/>
                                            </p:txEl>
                                          </p:spTgt>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3">
                                            <p:txEl>
                                              <p:pRg st="18" end="18"/>
                                            </p:txEl>
                                          </p:spTgt>
                                        </p:tgtEl>
                                        <p:attrNameLst>
                                          <p:attrName>style.visibility</p:attrName>
                                        </p:attrNameLst>
                                      </p:cBhvr>
                                      <p:to>
                                        <p:strVal val="visible"/>
                                      </p:to>
                                    </p:set>
                                    <p:animEffect transition="in" filter="fade">
                                      <p:cBhvr>
                                        <p:cTn id="113" dur="1000"/>
                                        <p:tgtEl>
                                          <p:spTgt spid="3">
                                            <p:txEl>
                                              <p:pRg st="18" end="18"/>
                                            </p:txEl>
                                          </p:spTgt>
                                        </p:tgtEl>
                                      </p:cBhvr>
                                    </p:animEffect>
                                    <p:anim calcmode="lin" valueType="num">
                                      <p:cBhvr>
                                        <p:cTn id="114" dur="1000" fill="hold"/>
                                        <p:tgtEl>
                                          <p:spTgt spid="3">
                                            <p:txEl>
                                              <p:pRg st="18" end="18"/>
                                            </p:txEl>
                                          </p:spTgt>
                                        </p:tgtEl>
                                        <p:attrNameLst>
                                          <p:attrName>ppt_x</p:attrName>
                                        </p:attrNameLst>
                                      </p:cBhvr>
                                      <p:tavLst>
                                        <p:tav tm="0">
                                          <p:val>
                                            <p:strVal val="#ppt_x"/>
                                          </p:val>
                                        </p:tav>
                                        <p:tav tm="100000">
                                          <p:val>
                                            <p:strVal val="#ppt_x"/>
                                          </p:val>
                                        </p:tav>
                                      </p:tavLst>
                                    </p:anim>
                                    <p:anim calcmode="lin" valueType="num">
                                      <p:cBhvr>
                                        <p:cTn id="115" dur="1000" fill="hold"/>
                                        <p:tgtEl>
                                          <p:spTgt spid="3">
                                            <p:txEl>
                                              <p:pRg st="18" end="1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D3A9-9719-3528-87A6-E9F0A0A88B1A}"/>
              </a:ext>
            </a:extLst>
          </p:cNvPr>
          <p:cNvSpPr>
            <a:spLocks noGrp="1"/>
          </p:cNvSpPr>
          <p:nvPr>
            <p:ph type="title"/>
          </p:nvPr>
        </p:nvSpPr>
        <p:spPr/>
        <p:txBody>
          <a:bodyPr/>
          <a:lstStyle/>
          <a:p>
            <a:r>
              <a:rPr lang="en-US" dirty="0"/>
              <a:t>Next Steps &amp; Resources</a:t>
            </a:r>
          </a:p>
        </p:txBody>
      </p:sp>
      <p:sp>
        <p:nvSpPr>
          <p:cNvPr id="3" name="Content Placeholder 2">
            <a:extLst>
              <a:ext uri="{FF2B5EF4-FFF2-40B4-BE49-F238E27FC236}">
                <a16:creationId xmlns:a16="http://schemas.microsoft.com/office/drawing/2014/main" id="{3FB13C45-BF78-59AB-4FB5-5C13B48E9969}"/>
              </a:ext>
            </a:extLst>
          </p:cNvPr>
          <p:cNvSpPr>
            <a:spLocks noGrp="1"/>
          </p:cNvSpPr>
          <p:nvPr>
            <p:ph idx="1"/>
          </p:nvPr>
        </p:nvSpPr>
        <p:spPr/>
        <p:txBody>
          <a:bodyPr>
            <a:normAutofit fontScale="92500" lnSpcReduction="10000"/>
          </a:bodyPr>
          <a:lstStyle/>
          <a:p>
            <a:r>
              <a:rPr lang="en-US" dirty="0"/>
              <a:t>We provide BD Planning, pipeline management, opportunity qualifications, capture, and proposal support.</a:t>
            </a:r>
          </a:p>
          <a:p>
            <a:r>
              <a:rPr lang="en-US" dirty="0"/>
              <a:t>We are happy to schedule time to discuss your BD efforts and goals:</a:t>
            </a:r>
          </a:p>
          <a:p>
            <a:pPr lvl="1"/>
            <a:r>
              <a:rPr lang="en-US" dirty="0">
                <a:hlinkClick r:id="rId2"/>
              </a:rPr>
              <a:t>https://calendly.com/ostglobalsolutions/bdconsulting?month=2023-09</a:t>
            </a:r>
            <a:r>
              <a:rPr lang="en-US" dirty="0"/>
              <a:t> </a:t>
            </a:r>
          </a:p>
          <a:p>
            <a:r>
              <a:rPr lang="en-US" dirty="0"/>
              <a:t>We have a subcontractor portal where you can upload your capabilities for future opportunities: </a:t>
            </a:r>
          </a:p>
          <a:p>
            <a:pPr lvl="1"/>
            <a:r>
              <a:rPr lang="en-US" dirty="0">
                <a:hlinkClick r:id="rId3"/>
              </a:rPr>
              <a:t>https://www.ostglobalsolutions.com/teaming-partner-match-portal/</a:t>
            </a:r>
            <a:r>
              <a:rPr lang="en-US" dirty="0"/>
              <a:t> </a:t>
            </a:r>
          </a:p>
          <a:p>
            <a:r>
              <a:rPr lang="en-US" dirty="0"/>
              <a:t>We regularly publish updates to major contracts through our newsletter and blog: </a:t>
            </a:r>
          </a:p>
          <a:p>
            <a:pPr lvl="1"/>
            <a:r>
              <a:rPr lang="en-US" dirty="0"/>
              <a:t>Blog: </a:t>
            </a:r>
            <a:r>
              <a:rPr lang="en-US" dirty="0">
                <a:hlinkClick r:id="rId4"/>
              </a:rPr>
              <a:t>https://www.ostglobalsolutions.com/blog/</a:t>
            </a:r>
            <a:r>
              <a:rPr lang="en-US" dirty="0"/>
              <a:t> </a:t>
            </a:r>
          </a:p>
          <a:p>
            <a:pPr lvl="1"/>
            <a:r>
              <a:rPr lang="en-US" dirty="0"/>
              <a:t>Newsletter sign up: </a:t>
            </a:r>
            <a:r>
              <a:rPr lang="en-US" dirty="0">
                <a:hlinkClick r:id="rId5"/>
              </a:rPr>
              <a:t>https://www.ostglobalsolutions.com/tag/email/</a:t>
            </a:r>
            <a:r>
              <a:rPr lang="en-US" dirty="0"/>
              <a:t> </a:t>
            </a:r>
          </a:p>
        </p:txBody>
      </p:sp>
    </p:spTree>
    <p:extLst>
      <p:ext uri="{BB962C8B-B14F-4D97-AF65-F5344CB8AC3E}">
        <p14:creationId xmlns:p14="http://schemas.microsoft.com/office/powerpoint/2010/main" val="110410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Let’s Partner in Winning Business</a:t>
            </a:r>
          </a:p>
        </p:txBody>
      </p:sp>
      <p:sp>
        <p:nvSpPr>
          <p:cNvPr id="4" name="Content Placeholder 4"/>
          <p:cNvSpPr txBox="1">
            <a:spLocks/>
          </p:cNvSpPr>
          <p:nvPr/>
        </p:nvSpPr>
        <p:spPr>
          <a:xfrm>
            <a:off x="3467492" y="2261213"/>
            <a:ext cx="3581400" cy="259080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Clr>
                <a:srgbClr val="1B75BB"/>
              </a:buClr>
              <a:buFontTx/>
              <a:buNone/>
              <a:defRPr sz="20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Clr>
                <a:srgbClr val="BE1E2D"/>
              </a:buClr>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1600" b="1" dirty="0"/>
              <a:t>David Huff</a:t>
            </a:r>
          </a:p>
          <a:p>
            <a:r>
              <a:rPr lang="en-US" sz="1600" dirty="0"/>
              <a:t>CEO</a:t>
            </a:r>
          </a:p>
          <a:p>
            <a:pPr>
              <a:lnSpc>
                <a:spcPct val="150000"/>
              </a:lnSpc>
              <a:spcBef>
                <a:spcPts val="600"/>
              </a:spcBef>
            </a:pPr>
            <a:r>
              <a:rPr lang="en-US" sz="1600" b="1" dirty="0"/>
              <a:t>c: </a:t>
            </a:r>
            <a:r>
              <a:rPr lang="en-US" sz="1600" dirty="0"/>
              <a:t>513.316.0993</a:t>
            </a:r>
          </a:p>
          <a:p>
            <a:r>
              <a:rPr lang="en-US" sz="1600" b="1" dirty="0"/>
              <a:t>o: </a:t>
            </a:r>
            <a:r>
              <a:rPr lang="en-US" sz="1600" dirty="0"/>
              <a:t>301.769.6602</a:t>
            </a:r>
            <a:endParaRPr lang="en-US" sz="1600" b="1" dirty="0"/>
          </a:p>
          <a:p>
            <a:pPr>
              <a:spcBef>
                <a:spcPts val="600"/>
              </a:spcBef>
            </a:pPr>
            <a:r>
              <a:rPr lang="en-US" sz="1600" b="1" dirty="0"/>
              <a:t>e: </a:t>
            </a:r>
            <a:r>
              <a:rPr lang="en-US" sz="1600" dirty="0"/>
              <a:t>dhuff@ostglobalsolutions.com</a:t>
            </a:r>
            <a:endParaRPr lang="en-US" sz="1600" dirty="0">
              <a:solidFill>
                <a:srgbClr val="800000"/>
              </a:solidFill>
            </a:endParaRPr>
          </a:p>
          <a:p>
            <a:pPr lvl="1"/>
            <a:endParaRPr lang="en-US" sz="1600" dirty="0"/>
          </a:p>
        </p:txBody>
      </p:sp>
      <p:sp>
        <p:nvSpPr>
          <p:cNvPr id="6" name="Rectangle 5"/>
          <p:cNvSpPr/>
          <p:nvPr/>
        </p:nvSpPr>
        <p:spPr>
          <a:xfrm>
            <a:off x="910315" y="5032177"/>
            <a:ext cx="4562856" cy="833433"/>
          </a:xfrm>
          <a:prstGeom prst="rect">
            <a:avLst/>
          </a:prstGeom>
        </p:spPr>
        <p:txBody>
          <a:bodyPr wrap="square">
            <a:spAutoFit/>
          </a:bodyPr>
          <a:lstStyle/>
          <a:p>
            <a:pPr lvl="0">
              <a:lnSpc>
                <a:spcPct val="200000"/>
              </a:lnSpc>
            </a:pPr>
            <a:r>
              <a:rPr lang="en-US" sz="2800" b="1">
                <a:solidFill>
                  <a:schemeClr val="accent1"/>
                </a:solidFill>
                <a:latin typeface="+mn-lt"/>
              </a:rPr>
              <a:t>www.ostglobalsolutions.com</a:t>
            </a:r>
          </a:p>
        </p:txBody>
      </p:sp>
      <p:pic>
        <p:nvPicPr>
          <p:cNvPr id="9" name="Picture 8"/>
          <p:cNvPicPr>
            <a:picLocks noChangeAspect="1"/>
          </p:cNvPicPr>
          <p:nvPr/>
        </p:nvPicPr>
        <p:blipFill>
          <a:blip r:embed="rId3"/>
          <a:stretch>
            <a:fillRect/>
          </a:stretch>
        </p:blipFill>
        <p:spPr>
          <a:xfrm>
            <a:off x="8381106" y="1814474"/>
            <a:ext cx="3651477" cy="3120813"/>
          </a:xfrm>
          <a:prstGeom prst="rect">
            <a:avLst/>
          </a:prstGeom>
        </p:spPr>
      </p:pic>
      <p:pic>
        <p:nvPicPr>
          <p:cNvPr id="7" name="Picture 6" descr="A person in a suit&#10;&#10;Description automatically generated">
            <a:extLst>
              <a:ext uri="{FF2B5EF4-FFF2-40B4-BE49-F238E27FC236}">
                <a16:creationId xmlns:a16="http://schemas.microsoft.com/office/drawing/2014/main" id="{E95C1B1F-7CA7-E51A-250B-F26894F1A7CC}"/>
              </a:ext>
            </a:extLst>
          </p:cNvPr>
          <p:cNvPicPr>
            <a:picLocks noChangeAspect="1"/>
          </p:cNvPicPr>
          <p:nvPr/>
        </p:nvPicPr>
        <p:blipFill>
          <a:blip r:embed="rId4">
            <a:extLst>
              <a:ext uri="{28A0092B-C50C-407E-A947-70E740481C1C}">
                <a14:useLocalDpi xmlns:a14="http://schemas.microsoft.com/office/drawing/2010/main" val="0"/>
              </a:ext>
            </a:extLst>
          </a:blip>
          <a:srcRect b="12836"/>
          <a:stretch/>
        </p:blipFill>
        <p:spPr>
          <a:xfrm>
            <a:off x="1122411" y="2261213"/>
            <a:ext cx="1978744" cy="2335010"/>
          </a:xfrm>
          <a:prstGeom prst="rect">
            <a:avLst/>
          </a:prstGeom>
        </p:spPr>
      </p:pic>
    </p:spTree>
    <p:extLst>
      <p:ext uri="{BB962C8B-B14F-4D97-AF65-F5344CB8AC3E}">
        <p14:creationId xmlns:p14="http://schemas.microsoft.com/office/powerpoint/2010/main" val="4160334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CBCB8-ACD2-1170-B35E-1726496611BB}"/>
              </a:ext>
            </a:extLst>
          </p:cNvPr>
          <p:cNvSpPr>
            <a:spLocks noGrp="1"/>
          </p:cNvSpPr>
          <p:nvPr>
            <p:ph type="title"/>
          </p:nvPr>
        </p:nvSpPr>
        <p:spPr/>
        <p:txBody>
          <a:bodyPr/>
          <a:lstStyle/>
          <a:p>
            <a:r>
              <a:rPr lang="en-US" dirty="0"/>
              <a:t>OST Global Solutions</a:t>
            </a:r>
          </a:p>
        </p:txBody>
      </p:sp>
      <p:sp>
        <p:nvSpPr>
          <p:cNvPr id="6" name="Subtitle 2">
            <a:extLst>
              <a:ext uri="{FF2B5EF4-FFF2-40B4-BE49-F238E27FC236}">
                <a16:creationId xmlns:a16="http://schemas.microsoft.com/office/drawing/2014/main" id="{C9CA1BEA-4D43-F7A4-0600-39766C5BC5E3}"/>
              </a:ext>
            </a:extLst>
          </p:cNvPr>
          <p:cNvSpPr txBox="1">
            <a:spLocks/>
          </p:cNvSpPr>
          <p:nvPr/>
        </p:nvSpPr>
        <p:spPr>
          <a:xfrm>
            <a:off x="1834336" y="1790259"/>
            <a:ext cx="8692977" cy="448829"/>
          </a:xfrm>
          <a:prstGeom prst="rect">
            <a:avLst/>
          </a:prstGeom>
        </p:spPr>
        <p:txBody>
          <a:bodyPr>
            <a:noAutofit/>
          </a:bodyPr>
          <a:lstStyle>
            <a:lvl1pPr marL="228600" indent="-228600" algn="l" defTabSz="914400" rtl="0" eaLnBrk="1" latinLnBrk="0" hangingPunct="1">
              <a:spcBef>
                <a:spcPct val="20000"/>
              </a:spcBef>
              <a:buClr>
                <a:srgbClr val="1B75BB"/>
              </a:buClr>
              <a:buFont typeface="Arial"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rgbClr val="BE1E2D"/>
              </a:buClr>
              <a:buFont typeface="Wingdings" charset="2"/>
              <a:buChar char="ü"/>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1B75BB"/>
              </a:buClr>
              <a:buSzTx/>
              <a:buFont typeface="Arial" pitchFamily="34" charset="0"/>
              <a:buNone/>
              <a:tabLst/>
              <a:defRPr/>
            </a:pPr>
            <a:r>
              <a:rPr kumimoji="0" lang="en-US" sz="1800" b="1" i="0" u="none" strike="noStrike" kern="1200" cap="all" spc="0" normalizeH="0" baseline="0" noProof="0" dirty="0">
                <a:ln>
                  <a:noFill/>
                </a:ln>
                <a:solidFill>
                  <a:srgbClr val="1B75BB"/>
                </a:solidFill>
                <a:effectLst/>
                <a:uLnTx/>
                <a:uFillTx/>
                <a:latin typeface="Calibri" panose="020F0502020204030204"/>
                <a:ea typeface="+mn-ea"/>
                <a:cs typeface="+mn-cs"/>
              </a:rPr>
              <a:t>We've Won Our Clients Over $26 Billion in Government Contracts Since 2005 </a:t>
            </a:r>
          </a:p>
        </p:txBody>
      </p:sp>
      <p:sp>
        <p:nvSpPr>
          <p:cNvPr id="7" name="TextBox 6">
            <a:extLst>
              <a:ext uri="{FF2B5EF4-FFF2-40B4-BE49-F238E27FC236}">
                <a16:creationId xmlns:a16="http://schemas.microsoft.com/office/drawing/2014/main" id="{612CF5F4-49EC-748D-014E-8941B971100A}"/>
              </a:ext>
            </a:extLst>
          </p:cNvPr>
          <p:cNvSpPr txBox="1"/>
          <p:nvPr/>
        </p:nvSpPr>
        <p:spPr>
          <a:xfrm>
            <a:off x="1862183" y="2333304"/>
            <a:ext cx="7477099" cy="307777"/>
          </a:xfrm>
          <a:prstGeom prst="rect">
            <a:avLst/>
          </a:prstGeom>
          <a:noFill/>
        </p:spPr>
        <p:txBody>
          <a:bodyPr wrap="square" rtlCol="0">
            <a:spAutoFit/>
          </a:bodyPr>
          <a:lstStyle/>
          <a:p>
            <a:pPr fontAlgn="auto">
              <a:spcBef>
                <a:spcPts val="0"/>
              </a:spcBef>
              <a:spcAft>
                <a:spcPts val="0"/>
              </a:spcAft>
            </a:pPr>
            <a:r>
              <a:rPr lang="en-US" sz="1400" b="1" dirty="0">
                <a:solidFill>
                  <a:srgbClr val="5B9BD5">
                    <a:lumMod val="75000"/>
                  </a:srgbClr>
                </a:solidFill>
                <a:latin typeface="Arial Narrow"/>
                <a:cs typeface="Arial Narrow"/>
              </a:rPr>
              <a:t>BUSINESS DEVELOPMENT, CAPTURE, AND PROPOSAL CONSULTING</a:t>
            </a:r>
          </a:p>
        </p:txBody>
      </p:sp>
      <p:grpSp>
        <p:nvGrpSpPr>
          <p:cNvPr id="8" name="Group 7">
            <a:extLst>
              <a:ext uri="{FF2B5EF4-FFF2-40B4-BE49-F238E27FC236}">
                <a16:creationId xmlns:a16="http://schemas.microsoft.com/office/drawing/2014/main" id="{C1130627-825A-532D-9E69-EE3F88DB59BA}"/>
              </a:ext>
            </a:extLst>
          </p:cNvPr>
          <p:cNvGrpSpPr/>
          <p:nvPr/>
        </p:nvGrpSpPr>
        <p:grpSpPr>
          <a:xfrm>
            <a:off x="1510814" y="2643224"/>
            <a:ext cx="8065559" cy="1324375"/>
            <a:chOff x="1595479" y="2727889"/>
            <a:chExt cx="8065559" cy="1324375"/>
          </a:xfrm>
        </p:grpSpPr>
        <p:sp>
          <p:nvSpPr>
            <p:cNvPr id="9" name="Rectangle 8">
              <a:extLst>
                <a:ext uri="{FF2B5EF4-FFF2-40B4-BE49-F238E27FC236}">
                  <a16:creationId xmlns:a16="http://schemas.microsoft.com/office/drawing/2014/main" id="{C9E5D636-A231-DAAA-5969-8F5264340AFD}"/>
                </a:ext>
              </a:extLst>
            </p:cNvPr>
            <p:cNvSpPr/>
            <p:nvPr/>
          </p:nvSpPr>
          <p:spPr>
            <a:xfrm>
              <a:off x="1595479" y="2727889"/>
              <a:ext cx="1600200" cy="1287800"/>
            </a:xfrm>
            <a:prstGeom prst="rect">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1869111-585F-72BB-38D5-9E33B355F98E}"/>
                </a:ext>
              </a:extLst>
            </p:cNvPr>
            <p:cNvSpPr/>
            <p:nvPr/>
          </p:nvSpPr>
          <p:spPr>
            <a:xfrm>
              <a:off x="3195679" y="2727889"/>
              <a:ext cx="1637241" cy="1287800"/>
            </a:xfrm>
            <a:prstGeom prst="rect">
              <a:avLst/>
            </a:prstGeom>
            <a:solidFill>
              <a:srgbClr val="4344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705915A-0EDE-A241-47B5-6BEF238D2164}"/>
                </a:ext>
              </a:extLst>
            </p:cNvPr>
            <p:cNvSpPr/>
            <p:nvPr/>
          </p:nvSpPr>
          <p:spPr>
            <a:xfrm>
              <a:off x="4819543" y="2727889"/>
              <a:ext cx="1613577" cy="1287800"/>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21D8452-029E-6C16-FE12-B2A7066AB684}"/>
                </a:ext>
              </a:extLst>
            </p:cNvPr>
            <p:cNvSpPr/>
            <p:nvPr/>
          </p:nvSpPr>
          <p:spPr>
            <a:xfrm>
              <a:off x="6433120" y="2727889"/>
              <a:ext cx="1661751" cy="1287800"/>
            </a:xfrm>
            <a:prstGeom prst="rect">
              <a:avLst/>
            </a:prstGeom>
            <a:solidFill>
              <a:srgbClr val="A5A5A5">
                <a:lumMod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Technical-01.png" descr="/Users/bridget.skelly/Desktop/Technical-01.png">
              <a:extLst>
                <a:ext uri="{FF2B5EF4-FFF2-40B4-BE49-F238E27FC236}">
                  <a16:creationId xmlns:a16="http://schemas.microsoft.com/office/drawing/2014/main" id="{C84B3D05-E76A-8F38-6834-CC4796B4DF34}"/>
                </a:ext>
              </a:extLst>
            </p:cNvPr>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971702" y="3476510"/>
              <a:ext cx="5016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Engineering-01.png" descr="/Users/bridget.skelly/Desktop/Engineering-01.png">
              <a:extLst>
                <a:ext uri="{FF2B5EF4-FFF2-40B4-BE49-F238E27FC236}">
                  <a16:creationId xmlns:a16="http://schemas.microsoft.com/office/drawing/2014/main" id="{E2161E5B-1B65-3DC1-2E6D-C14E11F2E818}"/>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2165923" y="3535805"/>
              <a:ext cx="434158" cy="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D57D1401-C204-8215-C3C3-F3ED426E97B1}"/>
                </a:ext>
              </a:extLst>
            </p:cNvPr>
            <p:cNvSpPr txBox="1"/>
            <p:nvPr/>
          </p:nvSpPr>
          <p:spPr>
            <a:xfrm>
              <a:off x="1627168" y="2806832"/>
              <a:ext cx="1600200"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Build Portfolio of Indefinite Delivery Vehicles</a:t>
              </a:r>
            </a:p>
          </p:txBody>
        </p:sp>
        <p:sp>
          <p:nvSpPr>
            <p:cNvPr id="16" name="TextBox 15">
              <a:extLst>
                <a:ext uri="{FF2B5EF4-FFF2-40B4-BE49-F238E27FC236}">
                  <a16:creationId xmlns:a16="http://schemas.microsoft.com/office/drawing/2014/main" id="{CB64BEC6-F530-A1EE-A337-020498D46A6F}"/>
                </a:ext>
              </a:extLst>
            </p:cNvPr>
            <p:cNvSpPr txBox="1"/>
            <p:nvPr/>
          </p:nvSpPr>
          <p:spPr>
            <a:xfrm>
              <a:off x="3233873" y="2803122"/>
              <a:ext cx="1579744"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Develop Opportunity Pipelines</a:t>
              </a:r>
            </a:p>
          </p:txBody>
        </p:sp>
        <p:sp>
          <p:nvSpPr>
            <p:cNvPr id="17" name="TextBox 16">
              <a:extLst>
                <a:ext uri="{FF2B5EF4-FFF2-40B4-BE49-F238E27FC236}">
                  <a16:creationId xmlns:a16="http://schemas.microsoft.com/office/drawing/2014/main" id="{B89450B8-03D9-63E2-E745-3FD1BA70FE48}"/>
                </a:ext>
              </a:extLst>
            </p:cNvPr>
            <p:cNvSpPr txBox="1"/>
            <p:nvPr/>
          </p:nvSpPr>
          <p:spPr>
            <a:xfrm>
              <a:off x="6384813" y="2815314"/>
              <a:ext cx="1622001"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Win Proposals</a:t>
              </a:r>
            </a:p>
          </p:txBody>
        </p:sp>
        <p:sp>
          <p:nvSpPr>
            <p:cNvPr id="18" name="TextBox 17">
              <a:extLst>
                <a:ext uri="{FF2B5EF4-FFF2-40B4-BE49-F238E27FC236}">
                  <a16:creationId xmlns:a16="http://schemas.microsoft.com/office/drawing/2014/main" id="{55CD9CE3-80C4-45C8-5CF1-9ADAA356D3D9}"/>
                </a:ext>
              </a:extLst>
            </p:cNvPr>
            <p:cNvSpPr txBox="1"/>
            <p:nvPr/>
          </p:nvSpPr>
          <p:spPr>
            <a:xfrm>
              <a:off x="4826870" y="2825208"/>
              <a:ext cx="1579744"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Capture Opportunities</a:t>
              </a:r>
            </a:p>
          </p:txBody>
        </p:sp>
        <p:pic>
          <p:nvPicPr>
            <p:cNvPr id="19" name="Govt-01-01.png" descr="/Users/bridget.skelly/Desktop/Govt-01-01.png">
              <a:extLst>
                <a:ext uri="{FF2B5EF4-FFF2-40B4-BE49-F238E27FC236}">
                  <a16:creationId xmlns:a16="http://schemas.microsoft.com/office/drawing/2014/main" id="{CCCE0229-717B-9B4E-527D-BCA57CE60D23}"/>
                </a:ext>
              </a:extLst>
            </p:cNvPr>
            <p:cNvPicPr>
              <a:picLocks noChangeAspect="1"/>
            </p:cNvPicPr>
            <p:nvPr/>
          </p:nvPicPr>
          <p:blipFill>
            <a:blip r:embed="rId6" r:link="rId7" cstate="print">
              <a:extLst>
                <a:ext uri="{28A0092B-C50C-407E-A947-70E740481C1C}">
                  <a14:useLocalDpi xmlns:a14="http://schemas.microsoft.com/office/drawing/2010/main" val="0"/>
                </a:ext>
              </a:extLst>
            </a:blip>
            <a:stretch>
              <a:fillRect/>
            </a:stretch>
          </p:blipFill>
          <p:spPr>
            <a:xfrm>
              <a:off x="5361035" y="3401160"/>
              <a:ext cx="526554" cy="526554"/>
            </a:xfrm>
            <a:prstGeom prst="rect">
              <a:avLst/>
            </a:prstGeom>
          </p:spPr>
        </p:pic>
        <p:sp>
          <p:nvSpPr>
            <p:cNvPr id="20" name="Rectangle 19">
              <a:extLst>
                <a:ext uri="{FF2B5EF4-FFF2-40B4-BE49-F238E27FC236}">
                  <a16:creationId xmlns:a16="http://schemas.microsoft.com/office/drawing/2014/main" id="{688E21E6-3168-6409-B04A-EE8B9A609155}"/>
                </a:ext>
              </a:extLst>
            </p:cNvPr>
            <p:cNvSpPr/>
            <p:nvPr/>
          </p:nvSpPr>
          <p:spPr>
            <a:xfrm>
              <a:off x="8060838" y="2727890"/>
              <a:ext cx="1600200" cy="1287800"/>
            </a:xfrm>
            <a:prstGeom prst="rect">
              <a:avLst/>
            </a:prstGeom>
            <a:solidFill>
              <a:srgbClr val="2389B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Acquisition-01.png" descr="/Users/bridget.skelly/Desktop/Acquisition-01.png">
              <a:extLst>
                <a:ext uri="{FF2B5EF4-FFF2-40B4-BE49-F238E27FC236}">
                  <a16:creationId xmlns:a16="http://schemas.microsoft.com/office/drawing/2014/main" id="{CA0DFAD5-16D0-7ED7-77E0-B0970C62298E}"/>
                </a:ext>
              </a:extLst>
            </p:cNvPr>
            <p:cNvPicPr>
              <a:picLocks noChangeAspect="1"/>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8663535" y="3535805"/>
              <a:ext cx="395288"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21A5592E-432A-ABF3-66CE-27130F128AE3}"/>
                </a:ext>
              </a:extLst>
            </p:cNvPr>
            <p:cNvSpPr txBox="1"/>
            <p:nvPr/>
          </p:nvSpPr>
          <p:spPr>
            <a:xfrm>
              <a:off x="8060838" y="2803122"/>
              <a:ext cx="156616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Optimize Your Processes</a:t>
              </a:r>
            </a:p>
          </p:txBody>
        </p:sp>
        <p:pic>
          <p:nvPicPr>
            <p:cNvPr id="23" name="Picture 22">
              <a:extLst>
                <a:ext uri="{FF2B5EF4-FFF2-40B4-BE49-F238E27FC236}">
                  <a16:creationId xmlns:a16="http://schemas.microsoft.com/office/drawing/2014/main" id="{36BED053-A5D8-2F77-BBA7-7120F01AD171}"/>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4688" b="94141" l="3516" r="96484">
                          <a14:foregroundMark x1="37109" y1="30859" x2="37109" y2="30859"/>
                          <a14:foregroundMark x1="75781" y1="58984" x2="75781" y2="58984"/>
                          <a14:foregroundMark x1="25000" y1="58984" x2="25000" y2="58984"/>
                          <a14:backgroundMark x1="19922" y1="18750" x2="19922" y2="18750"/>
                        </a14:backgroundRemoval>
                      </a14:imgEffect>
                    </a14:imgLayer>
                  </a14:imgProps>
                </a:ext>
                <a:ext uri="{28A0092B-C50C-407E-A947-70E740481C1C}">
                  <a14:useLocalDpi xmlns:a14="http://schemas.microsoft.com/office/drawing/2010/main" val="0"/>
                </a:ext>
              </a:extLst>
            </a:blip>
            <a:stretch>
              <a:fillRect/>
            </a:stretch>
          </p:blipFill>
          <p:spPr>
            <a:xfrm>
              <a:off x="3629837" y="3373706"/>
              <a:ext cx="744656" cy="678558"/>
            </a:xfrm>
            <a:prstGeom prst="rect">
              <a:avLst/>
            </a:prstGeom>
          </p:spPr>
        </p:pic>
      </p:grpSp>
      <p:sp>
        <p:nvSpPr>
          <p:cNvPr id="24" name="TextBox 23">
            <a:extLst>
              <a:ext uri="{FF2B5EF4-FFF2-40B4-BE49-F238E27FC236}">
                <a16:creationId xmlns:a16="http://schemas.microsoft.com/office/drawing/2014/main" id="{D0F2FF34-10B7-5507-F56C-6E2E901E1DF7}"/>
              </a:ext>
            </a:extLst>
          </p:cNvPr>
          <p:cNvSpPr txBox="1"/>
          <p:nvPr/>
        </p:nvSpPr>
        <p:spPr>
          <a:xfrm>
            <a:off x="1880200" y="4437487"/>
            <a:ext cx="6334989" cy="523220"/>
          </a:xfrm>
          <a:prstGeom prst="rect">
            <a:avLst/>
          </a:prstGeom>
          <a:noFill/>
        </p:spPr>
        <p:txBody>
          <a:bodyPr wrap="square" rtlCol="0">
            <a:spAutoFit/>
          </a:bodyPr>
          <a:lstStyle>
            <a:defPPr>
              <a:defRPr lang="en-US"/>
            </a:defPPr>
            <a:lvl1pPr algn="ctr">
              <a:defRPr sz="1400" b="1">
                <a:solidFill>
                  <a:schemeClr val="accent4"/>
                </a:solidFill>
                <a:latin typeface="Arial Narrow"/>
                <a:cs typeface="Arial Narrow"/>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5B9BD5">
                    <a:lumMod val="75000"/>
                  </a:srgbClr>
                </a:solidFill>
                <a:effectLst/>
                <a:uLnTx/>
                <a:uFillTx/>
                <a:latin typeface="Arial Narrow"/>
              </a:rPr>
              <a:t>REGISTERED APPRENTICESHIP IN GOVERNMENT BUSINES</a:t>
            </a:r>
            <a:r>
              <a:rPr lang="en-US" kern="0" dirty="0">
                <a:solidFill>
                  <a:srgbClr val="5B9BD5">
                    <a:lumMod val="75000"/>
                  </a:srgbClr>
                </a:solidFill>
              </a:rPr>
              <a:t>S DEVELOPMENT; 1</a:t>
            </a:r>
            <a:r>
              <a:rPr kumimoji="0" lang="en-US" sz="1400" b="1" i="0" u="none" strike="noStrike" kern="0" cap="none" spc="0" normalizeH="0" baseline="0" noProof="0" dirty="0">
                <a:ln>
                  <a:noFill/>
                </a:ln>
                <a:solidFill>
                  <a:srgbClr val="5B9BD5">
                    <a:lumMod val="75000"/>
                  </a:srgbClr>
                </a:solidFill>
                <a:effectLst/>
                <a:uLnTx/>
                <a:uFillTx/>
                <a:latin typeface="Arial Narrow"/>
              </a:rPr>
              <a:t>8 COURSES IN ALL ASPECTS OF FEDERAL BUSINESS DEVELOPMENT</a:t>
            </a:r>
          </a:p>
        </p:txBody>
      </p:sp>
      <p:grpSp>
        <p:nvGrpSpPr>
          <p:cNvPr id="25" name="Group 24">
            <a:extLst>
              <a:ext uri="{FF2B5EF4-FFF2-40B4-BE49-F238E27FC236}">
                <a16:creationId xmlns:a16="http://schemas.microsoft.com/office/drawing/2014/main" id="{5918B90D-AECD-A18B-40A4-329A28CDC240}"/>
              </a:ext>
            </a:extLst>
          </p:cNvPr>
          <p:cNvGrpSpPr/>
          <p:nvPr/>
        </p:nvGrpSpPr>
        <p:grpSpPr>
          <a:xfrm>
            <a:off x="1493123" y="4990168"/>
            <a:ext cx="6755869" cy="1255838"/>
            <a:chOff x="1577788" y="5074833"/>
            <a:chExt cx="6755869" cy="1255838"/>
          </a:xfrm>
        </p:grpSpPr>
        <p:sp>
          <p:nvSpPr>
            <p:cNvPr id="26" name="Rectangle 25">
              <a:extLst>
                <a:ext uri="{FF2B5EF4-FFF2-40B4-BE49-F238E27FC236}">
                  <a16:creationId xmlns:a16="http://schemas.microsoft.com/office/drawing/2014/main" id="{B4C034FC-584A-EE69-A477-3DF9C7E48E76}"/>
                </a:ext>
              </a:extLst>
            </p:cNvPr>
            <p:cNvSpPr/>
            <p:nvPr/>
          </p:nvSpPr>
          <p:spPr>
            <a:xfrm>
              <a:off x="1577788" y="5078504"/>
              <a:ext cx="1414906" cy="1248690"/>
            </a:xfrm>
            <a:prstGeom prst="rect">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35ABDD9-9553-DC1C-0474-3868E24CF975}"/>
                </a:ext>
              </a:extLst>
            </p:cNvPr>
            <p:cNvSpPr/>
            <p:nvPr/>
          </p:nvSpPr>
          <p:spPr>
            <a:xfrm>
              <a:off x="2984409" y="5074833"/>
              <a:ext cx="1376431" cy="1252361"/>
            </a:xfrm>
            <a:prstGeom prst="rect">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8A89C84-4252-2D0E-195F-7F339023F18A}"/>
                </a:ext>
              </a:extLst>
            </p:cNvPr>
            <p:cNvSpPr/>
            <p:nvPr/>
          </p:nvSpPr>
          <p:spPr>
            <a:xfrm>
              <a:off x="4355234" y="5074833"/>
              <a:ext cx="1322693" cy="1252362"/>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44FF6140-F1D9-ED81-F8D3-4CD8F13C2D0B}"/>
                </a:ext>
              </a:extLst>
            </p:cNvPr>
            <p:cNvSpPr txBox="1"/>
            <p:nvPr/>
          </p:nvSpPr>
          <p:spPr>
            <a:xfrm>
              <a:off x="1627168" y="5120267"/>
              <a:ext cx="1298738"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Certified Business Developer</a:t>
              </a:r>
            </a:p>
          </p:txBody>
        </p:sp>
        <p:sp>
          <p:nvSpPr>
            <p:cNvPr id="30" name="TextBox 29">
              <a:extLst>
                <a:ext uri="{FF2B5EF4-FFF2-40B4-BE49-F238E27FC236}">
                  <a16:creationId xmlns:a16="http://schemas.microsoft.com/office/drawing/2014/main" id="{88A090CE-A911-3C21-B5F9-98FAA6E2A463}"/>
                </a:ext>
              </a:extLst>
            </p:cNvPr>
            <p:cNvSpPr txBox="1"/>
            <p:nvPr/>
          </p:nvSpPr>
          <p:spPr>
            <a:xfrm>
              <a:off x="3017246" y="5123459"/>
              <a:ext cx="1265895"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Certified Capture Manager</a:t>
              </a:r>
            </a:p>
          </p:txBody>
        </p:sp>
        <p:sp>
          <p:nvSpPr>
            <p:cNvPr id="31" name="TextBox 30">
              <a:extLst>
                <a:ext uri="{FF2B5EF4-FFF2-40B4-BE49-F238E27FC236}">
                  <a16:creationId xmlns:a16="http://schemas.microsoft.com/office/drawing/2014/main" id="{70D8DF33-016D-D80D-D780-E32423C71079}"/>
                </a:ext>
              </a:extLst>
            </p:cNvPr>
            <p:cNvSpPr txBox="1"/>
            <p:nvPr/>
          </p:nvSpPr>
          <p:spPr>
            <a:xfrm>
              <a:off x="4302730" y="5091417"/>
              <a:ext cx="1430827"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Certified Proposal Manager</a:t>
              </a:r>
            </a:p>
          </p:txBody>
        </p:sp>
        <p:sp>
          <p:nvSpPr>
            <p:cNvPr id="32" name="Rectangle 31">
              <a:extLst>
                <a:ext uri="{FF2B5EF4-FFF2-40B4-BE49-F238E27FC236}">
                  <a16:creationId xmlns:a16="http://schemas.microsoft.com/office/drawing/2014/main" id="{8C7697D0-7A46-9688-F719-E2D3EBFC313D}"/>
                </a:ext>
              </a:extLst>
            </p:cNvPr>
            <p:cNvSpPr/>
            <p:nvPr/>
          </p:nvSpPr>
          <p:spPr>
            <a:xfrm>
              <a:off x="5672590" y="5074833"/>
              <a:ext cx="1353475" cy="1252361"/>
            </a:xfrm>
            <a:prstGeom prst="rect">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3" name="Standards.png" descr="/Users/bridget.skelly/Desktop/Extras/00_ICONS/Standards.png">
              <a:extLst>
                <a:ext uri="{FF2B5EF4-FFF2-40B4-BE49-F238E27FC236}">
                  <a16:creationId xmlns:a16="http://schemas.microsoft.com/office/drawing/2014/main" id="{93EED886-9BB3-7BAE-D6C6-262673D3CDBA}"/>
                </a:ext>
              </a:extLst>
            </p:cNvPr>
            <p:cNvPicPr>
              <a:picLocks noChangeAspect="1"/>
            </p:cNvPicPr>
            <p:nvPr/>
          </p:nvPicPr>
          <p:blipFill>
            <a:blip r:embed="rId12" r:link="rId13" cstate="print">
              <a:lum bright="70000" contrast="-70000"/>
              <a:extLst>
                <a:ext uri="{28A0092B-C50C-407E-A947-70E740481C1C}">
                  <a14:useLocalDpi xmlns:a14="http://schemas.microsoft.com/office/drawing/2010/main" val="0"/>
                </a:ext>
              </a:extLst>
            </a:blip>
            <a:stretch>
              <a:fillRect/>
            </a:stretch>
          </p:blipFill>
          <p:spPr>
            <a:xfrm>
              <a:off x="2042691" y="5815158"/>
              <a:ext cx="512036" cy="512036"/>
            </a:xfrm>
            <a:prstGeom prst="rect">
              <a:avLst/>
            </a:prstGeom>
          </p:spPr>
        </p:pic>
        <p:pic>
          <p:nvPicPr>
            <p:cNvPr id="34" name="Picture 33">
              <a:extLst>
                <a:ext uri="{FF2B5EF4-FFF2-40B4-BE49-F238E27FC236}">
                  <a16:creationId xmlns:a16="http://schemas.microsoft.com/office/drawing/2014/main" id="{9436E5F8-39BC-7049-655E-031869706058}"/>
                </a:ext>
              </a:extLst>
            </p:cNvPr>
            <p:cNvPicPr>
              <a:picLocks noChangeAspect="1"/>
            </p:cNvPicPr>
            <p:nvPr/>
          </p:nvPicPr>
          <p:blipFill rotWithShape="1">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21744" t="23344" r="24341" b="15039"/>
            <a:stretch/>
          </p:blipFill>
          <p:spPr>
            <a:xfrm>
              <a:off x="4792786" y="5857364"/>
              <a:ext cx="390716" cy="446533"/>
            </a:xfrm>
            <a:prstGeom prst="rect">
              <a:avLst/>
            </a:prstGeom>
          </p:spPr>
        </p:pic>
        <p:sp>
          <p:nvSpPr>
            <p:cNvPr id="35" name="TextBox 34">
              <a:extLst>
                <a:ext uri="{FF2B5EF4-FFF2-40B4-BE49-F238E27FC236}">
                  <a16:creationId xmlns:a16="http://schemas.microsoft.com/office/drawing/2014/main" id="{D1049B03-1BF7-DE7B-BA05-9E8FAEEDB002}"/>
                </a:ext>
              </a:extLst>
            </p:cNvPr>
            <p:cNvSpPr txBox="1"/>
            <p:nvPr/>
          </p:nvSpPr>
          <p:spPr>
            <a:xfrm>
              <a:off x="5679485" y="5098573"/>
              <a:ext cx="1259435"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Certified Proposal Coordinator</a:t>
              </a:r>
            </a:p>
          </p:txBody>
        </p:sp>
        <p:sp>
          <p:nvSpPr>
            <p:cNvPr id="36" name="Rectangle 35">
              <a:extLst>
                <a:ext uri="{FF2B5EF4-FFF2-40B4-BE49-F238E27FC236}">
                  <a16:creationId xmlns:a16="http://schemas.microsoft.com/office/drawing/2014/main" id="{E0D15EA9-BC6A-E2FF-0D4A-CCC7AB8DC252}"/>
                </a:ext>
              </a:extLst>
            </p:cNvPr>
            <p:cNvSpPr/>
            <p:nvPr/>
          </p:nvSpPr>
          <p:spPr>
            <a:xfrm>
              <a:off x="6980876" y="5074834"/>
              <a:ext cx="1352781" cy="1252360"/>
            </a:xfrm>
            <a:prstGeom prst="rect">
              <a:avLst/>
            </a:prstGeom>
            <a:solidFill>
              <a:srgbClr val="040F1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94B11B5C-D27F-5D5A-AA6B-916402438841}"/>
                </a:ext>
              </a:extLst>
            </p:cNvPr>
            <p:cNvSpPr txBox="1"/>
            <p:nvPr/>
          </p:nvSpPr>
          <p:spPr>
            <a:xfrm>
              <a:off x="7032960" y="5120267"/>
              <a:ext cx="1266894"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Certified Proposal Writer</a:t>
              </a:r>
            </a:p>
          </p:txBody>
        </p:sp>
        <p:pic>
          <p:nvPicPr>
            <p:cNvPr id="38" name="Technical-01.png" descr="/Users/bridget.skelly/Desktop/Technical-01.png">
              <a:extLst>
                <a:ext uri="{FF2B5EF4-FFF2-40B4-BE49-F238E27FC236}">
                  <a16:creationId xmlns:a16="http://schemas.microsoft.com/office/drawing/2014/main" id="{902D8D28-1796-44C2-AE10-350C2C5723E8}"/>
                </a:ext>
              </a:extLst>
            </p:cNvPr>
            <p:cNvPicPr>
              <a:picLocks noChangeAspect="1"/>
            </p:cNvPicPr>
            <p:nvPr/>
          </p:nvPicPr>
          <p:blipFill>
            <a:blip r:embed="rId15" r:link="rId3" cstate="print">
              <a:extLst>
                <a:ext uri="{28A0092B-C50C-407E-A947-70E740481C1C}">
                  <a14:useLocalDpi xmlns:a14="http://schemas.microsoft.com/office/drawing/2010/main" val="0"/>
                </a:ext>
              </a:extLst>
            </a:blip>
            <a:srcRect/>
            <a:stretch>
              <a:fillRect/>
            </a:stretch>
          </p:blipFill>
          <p:spPr bwMode="auto">
            <a:xfrm>
              <a:off x="7478448" y="5893070"/>
              <a:ext cx="422671" cy="422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Intelligence-01.png" descr="/Users/bridget.skelly/Desktop/Intelligence-01.png">
              <a:extLst>
                <a:ext uri="{FF2B5EF4-FFF2-40B4-BE49-F238E27FC236}">
                  <a16:creationId xmlns:a16="http://schemas.microsoft.com/office/drawing/2014/main" id="{A3026239-588B-DF7C-54D8-1F2C4487974A}"/>
                </a:ext>
              </a:extLst>
            </p:cNvPr>
            <p:cNvPicPr>
              <a:picLocks noChangeAspect="1"/>
            </p:cNvPicPr>
            <p:nvPr/>
          </p:nvPicPr>
          <p:blipFill>
            <a:blip r:embed="rId16" r:link="rId17" cstate="print">
              <a:extLst>
                <a:ext uri="{28A0092B-C50C-407E-A947-70E740481C1C}">
                  <a14:useLocalDpi xmlns:a14="http://schemas.microsoft.com/office/drawing/2010/main" val="0"/>
                </a:ext>
              </a:extLst>
            </a:blip>
            <a:srcRect/>
            <a:stretch>
              <a:fillRect/>
            </a:stretch>
          </p:blipFill>
          <p:spPr bwMode="auto">
            <a:xfrm>
              <a:off x="6115869" y="5886010"/>
              <a:ext cx="444661" cy="44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vt-01-01.png" descr="/Users/bridget.skelly/Desktop/Govt-01-01.png">
              <a:extLst>
                <a:ext uri="{FF2B5EF4-FFF2-40B4-BE49-F238E27FC236}">
                  <a16:creationId xmlns:a16="http://schemas.microsoft.com/office/drawing/2014/main" id="{57228C67-6490-D3E2-ED79-220D47E1A606}"/>
                </a:ext>
              </a:extLst>
            </p:cNvPr>
            <p:cNvPicPr>
              <a:picLocks noChangeAspect="1"/>
            </p:cNvPicPr>
            <p:nvPr/>
          </p:nvPicPr>
          <p:blipFill>
            <a:blip r:embed="rId6" r:link="rId7" cstate="print">
              <a:extLst>
                <a:ext uri="{28A0092B-C50C-407E-A947-70E740481C1C}">
                  <a14:useLocalDpi xmlns:a14="http://schemas.microsoft.com/office/drawing/2010/main" val="0"/>
                </a:ext>
              </a:extLst>
            </a:blip>
            <a:stretch>
              <a:fillRect/>
            </a:stretch>
          </p:blipFill>
          <p:spPr>
            <a:xfrm>
              <a:off x="3428900" y="5818802"/>
              <a:ext cx="471545" cy="471545"/>
            </a:xfrm>
            <a:prstGeom prst="rect">
              <a:avLst/>
            </a:prstGeom>
          </p:spPr>
        </p:pic>
      </p:grpSp>
      <p:sp>
        <p:nvSpPr>
          <p:cNvPr id="41" name="Oval 40">
            <a:extLst>
              <a:ext uri="{FF2B5EF4-FFF2-40B4-BE49-F238E27FC236}">
                <a16:creationId xmlns:a16="http://schemas.microsoft.com/office/drawing/2014/main" id="{45D824B3-7AB3-67E9-F8BB-9B640901FBE4}"/>
              </a:ext>
            </a:extLst>
          </p:cNvPr>
          <p:cNvSpPr/>
          <p:nvPr/>
        </p:nvSpPr>
        <p:spPr>
          <a:xfrm>
            <a:off x="713835" y="4125130"/>
            <a:ext cx="1166364" cy="1166364"/>
          </a:xfrm>
          <a:prstGeom prst="ellipse">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9ACC0405-A286-6591-B48C-AD9580D9D68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9060" y="4236615"/>
            <a:ext cx="981312" cy="945818"/>
          </a:xfrm>
          <a:prstGeom prst="rect">
            <a:avLst/>
          </a:prstGeom>
        </p:spPr>
      </p:pic>
      <p:sp>
        <p:nvSpPr>
          <p:cNvPr id="43" name="Oval 42">
            <a:extLst>
              <a:ext uri="{FF2B5EF4-FFF2-40B4-BE49-F238E27FC236}">
                <a16:creationId xmlns:a16="http://schemas.microsoft.com/office/drawing/2014/main" id="{BDC06216-86D2-4F14-AFEE-42CD9AD7B746}"/>
              </a:ext>
            </a:extLst>
          </p:cNvPr>
          <p:cNvSpPr/>
          <p:nvPr/>
        </p:nvSpPr>
        <p:spPr>
          <a:xfrm>
            <a:off x="695819" y="1747488"/>
            <a:ext cx="1166364" cy="1166364"/>
          </a:xfrm>
          <a:prstGeom prst="ellipse">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F0BD4065-A8F2-FE95-5BF8-B8BFC84C5EE1}"/>
              </a:ext>
            </a:extLst>
          </p:cNvPr>
          <p:cNvPicPr>
            <a:picLocks noChangeAspect="1"/>
          </p:cNvPicPr>
          <p:nvPr/>
        </p:nvPicPr>
        <p:blipFill>
          <a:blip r:embed="rId19"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969248" y="1986912"/>
            <a:ext cx="652026" cy="652026"/>
          </a:xfrm>
          <a:prstGeom prst="rect">
            <a:avLst/>
          </a:prstGeom>
        </p:spPr>
      </p:pic>
      <p:sp>
        <p:nvSpPr>
          <p:cNvPr id="45" name="Oval 44">
            <a:extLst>
              <a:ext uri="{FF2B5EF4-FFF2-40B4-BE49-F238E27FC236}">
                <a16:creationId xmlns:a16="http://schemas.microsoft.com/office/drawing/2014/main" id="{005F5FFD-F99D-7E28-DD54-F374A629B142}"/>
              </a:ext>
            </a:extLst>
          </p:cNvPr>
          <p:cNvSpPr/>
          <p:nvPr/>
        </p:nvSpPr>
        <p:spPr>
          <a:xfrm>
            <a:off x="9347485" y="5049627"/>
            <a:ext cx="1166364" cy="1166364"/>
          </a:xfrm>
          <a:prstGeom prst="ellipse">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descr="A close up of a logo&#10;&#10;Description generated with very high confidence">
            <a:extLst>
              <a:ext uri="{FF2B5EF4-FFF2-40B4-BE49-F238E27FC236}">
                <a16:creationId xmlns:a16="http://schemas.microsoft.com/office/drawing/2014/main" id="{C0FC15CC-7D5A-E692-9479-06DFFD25B50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496311" y="5193422"/>
            <a:ext cx="868711" cy="864024"/>
          </a:xfrm>
          <a:prstGeom prst="rect">
            <a:avLst/>
          </a:prstGeom>
        </p:spPr>
      </p:pic>
      <p:sp>
        <p:nvSpPr>
          <p:cNvPr id="47" name="TextBox 46">
            <a:extLst>
              <a:ext uri="{FF2B5EF4-FFF2-40B4-BE49-F238E27FC236}">
                <a16:creationId xmlns:a16="http://schemas.microsoft.com/office/drawing/2014/main" id="{8170D4B3-B8D7-6839-50CF-1D13AE72DA13}"/>
              </a:ext>
            </a:extLst>
          </p:cNvPr>
          <p:cNvSpPr txBox="1"/>
          <p:nvPr/>
        </p:nvSpPr>
        <p:spPr>
          <a:xfrm>
            <a:off x="8759256" y="4467090"/>
            <a:ext cx="2325292" cy="523220"/>
          </a:xfrm>
          <a:prstGeom prst="rect">
            <a:avLst/>
          </a:prstGeom>
          <a:noFill/>
        </p:spPr>
        <p:txBody>
          <a:bodyPr wrap="square" rtlCol="0">
            <a:spAutoFit/>
          </a:bodyPr>
          <a:lstStyle/>
          <a:p>
            <a:pPr algn="ctr" fontAlgn="auto">
              <a:spcBef>
                <a:spcPts val="0"/>
              </a:spcBef>
              <a:spcAft>
                <a:spcPts val="0"/>
              </a:spcAft>
            </a:pPr>
            <a:r>
              <a:rPr lang="en-US" sz="1400" b="1" dirty="0">
                <a:solidFill>
                  <a:srgbClr val="5B9BD5">
                    <a:lumMod val="75000"/>
                  </a:srgbClr>
                </a:solidFill>
                <a:latin typeface="Arial Narrow"/>
                <a:cs typeface="Arial Narrow"/>
              </a:rPr>
              <a:t>SBIR/STTR Proposal Lab for Maryland and Alabama</a:t>
            </a:r>
          </a:p>
        </p:txBody>
      </p:sp>
    </p:spTree>
    <p:extLst>
      <p:ext uri="{BB962C8B-B14F-4D97-AF65-F5344CB8AC3E}">
        <p14:creationId xmlns:p14="http://schemas.microsoft.com/office/powerpoint/2010/main" val="3526555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6" r="6353" b="27162"/>
          <a:stretch/>
        </p:blipFill>
        <p:spPr>
          <a:xfrm>
            <a:off x="0" y="0"/>
            <a:ext cx="12192000" cy="6858000"/>
          </a:xfrm>
          <a:prstGeom prst="rect">
            <a:avLst/>
          </a:prstGeom>
        </p:spPr>
      </p:pic>
      <p:sp>
        <p:nvSpPr>
          <p:cNvPr id="4" name="Oval 4">
            <a:hlinkClick r:id="" action="ppaction://hlinkshowjump?jump=nextslide"/>
          </p:cNvPr>
          <p:cNvSpPr/>
          <p:nvPr/>
        </p:nvSpPr>
        <p:spPr>
          <a:xfrm>
            <a:off x="0" y="1453876"/>
            <a:ext cx="4067464" cy="4638964"/>
          </a:xfrm>
          <a:custGeom>
            <a:avLst/>
            <a:gdLst/>
            <a:ahLst/>
            <a:cxnLst/>
            <a:rect l="l" t="t" r="r" b="b"/>
            <a:pathLst>
              <a:path w="4067464" h="4638964">
                <a:moveTo>
                  <a:pt x="1747982" y="0"/>
                </a:moveTo>
                <a:cubicBezTo>
                  <a:pt x="3028997" y="0"/>
                  <a:pt x="4067464" y="1038467"/>
                  <a:pt x="4067464" y="2319482"/>
                </a:cubicBezTo>
                <a:cubicBezTo>
                  <a:pt x="4067464" y="3600497"/>
                  <a:pt x="3028997" y="4638964"/>
                  <a:pt x="1747982" y="4638964"/>
                </a:cubicBezTo>
                <a:cubicBezTo>
                  <a:pt x="1049771" y="4638964"/>
                  <a:pt x="423614" y="4330462"/>
                  <a:pt x="0" y="3840927"/>
                </a:cubicBezTo>
                <a:lnTo>
                  <a:pt x="0" y="798037"/>
                </a:lnTo>
                <a:cubicBezTo>
                  <a:pt x="423614" y="308502"/>
                  <a:pt x="1049771" y="0"/>
                  <a:pt x="1747982" y="0"/>
                </a:cubicBezTo>
                <a:close/>
              </a:path>
            </a:pathLst>
          </a:custGeom>
          <a:solidFill>
            <a:srgbClr val="14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4471" y="2747868"/>
            <a:ext cx="3504389" cy="2272610"/>
          </a:xfrm>
          <a:prstGeom prst="rect">
            <a:avLst/>
          </a:prstGeom>
          <a:noFill/>
        </p:spPr>
        <p:txBody>
          <a:bodyPr wrap="square" rtlCol="0" anchor="ctr">
            <a:spAutoFit/>
          </a:bodyPr>
          <a:lstStyle/>
          <a:p>
            <a:pPr>
              <a:lnSpc>
                <a:spcPct val="80000"/>
              </a:lnSpc>
            </a:pPr>
            <a:r>
              <a:rPr lang="en-US" sz="4400" b="1" dirty="0">
                <a:solidFill>
                  <a:schemeClr val="bg1"/>
                </a:solidFill>
                <a:latin typeface="+mj-lt"/>
              </a:rPr>
              <a:t>B&amp;P budgeting starts with a qualified pipeline</a:t>
            </a:r>
          </a:p>
        </p:txBody>
      </p:sp>
      <p:sp>
        <p:nvSpPr>
          <p:cNvPr id="7" name="TextBox 6"/>
          <p:cNvSpPr txBox="1"/>
          <p:nvPr/>
        </p:nvSpPr>
        <p:spPr>
          <a:xfrm>
            <a:off x="3451780" y="4512351"/>
            <a:ext cx="615684" cy="615684"/>
          </a:xfrm>
          <a:prstGeom prst="ellipse">
            <a:avLst/>
          </a:prstGeom>
          <a:solidFill>
            <a:srgbClr val="1B75BB"/>
          </a:solidFill>
        </p:spPr>
        <p:txBody>
          <a:bodyPr wrap="none" lIns="0" tIns="0" rIns="0" bIns="0" rtlCol="0" anchor="ctr">
            <a:noAutofit/>
          </a:bodyPr>
          <a:lstStyle/>
          <a:p>
            <a:pPr algn="ctr"/>
            <a:endParaRPr lang="ru-RU" sz="3200" dirty="0">
              <a:solidFill>
                <a:schemeClr val="bg1"/>
              </a:solidFill>
            </a:endParaRPr>
          </a:p>
        </p:txBody>
      </p:sp>
      <p:sp>
        <p:nvSpPr>
          <p:cNvPr id="10" name="Oval 9">
            <a:extLst>
              <a:ext uri="{FF2B5EF4-FFF2-40B4-BE49-F238E27FC236}">
                <a16:creationId xmlns:a16="http://schemas.microsoft.com/office/drawing/2014/main" id="{65609C9D-CDB6-4876-A6AB-E7CEA7504A67}"/>
              </a:ext>
            </a:extLst>
          </p:cNvPr>
          <p:cNvSpPr/>
          <p:nvPr/>
        </p:nvSpPr>
        <p:spPr>
          <a:xfrm>
            <a:off x="3565928" y="4959104"/>
            <a:ext cx="185865" cy="185865"/>
          </a:xfrm>
          <a:prstGeom prst="ellipse">
            <a:avLst/>
          </a:prstGeom>
          <a:solidFill>
            <a:srgbClr val="BE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13B2CB8-AEB8-41FD-AA4D-0C3747931A0D}"/>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333760" y="1794379"/>
            <a:ext cx="845932" cy="845932"/>
          </a:xfrm>
          <a:prstGeom prst="rect">
            <a:avLst/>
          </a:prstGeom>
        </p:spPr>
      </p:pic>
    </p:spTree>
    <p:extLst>
      <p:ext uri="{BB962C8B-B14F-4D97-AF65-F5344CB8AC3E}">
        <p14:creationId xmlns:p14="http://schemas.microsoft.com/office/powerpoint/2010/main" val="382788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76406" y="1775011"/>
            <a:ext cx="4675524" cy="4408971"/>
          </a:xfrm>
        </p:spPr>
        <p:txBody>
          <a:bodyPr>
            <a:noAutofit/>
          </a:bodyPr>
          <a:lstStyle/>
          <a:p>
            <a:r>
              <a:rPr lang="en-US" sz="2400" dirty="0"/>
              <a:t>Reporting on the total size to the pipeline is an important metric, but:</a:t>
            </a:r>
          </a:p>
          <a:p>
            <a:pPr lvl="1"/>
            <a:r>
              <a:rPr lang="en-US" sz="2000" dirty="0"/>
              <a:t>How many of those opportunities are real?</a:t>
            </a:r>
          </a:p>
          <a:p>
            <a:pPr lvl="1"/>
            <a:r>
              <a:rPr lang="en-US" sz="2000" dirty="0"/>
              <a:t>How many of those opportunities have progressed to capture?</a:t>
            </a:r>
          </a:p>
          <a:p>
            <a:pPr lvl="1"/>
            <a:r>
              <a:rPr lang="en-US" sz="2000" dirty="0"/>
              <a:t>What is the probability of go?</a:t>
            </a:r>
          </a:p>
          <a:p>
            <a:pPr lvl="1"/>
            <a:r>
              <a:rPr lang="en-US" sz="2000" dirty="0"/>
              <a:t>What is the win probability?</a:t>
            </a:r>
          </a:p>
          <a:p>
            <a:r>
              <a:rPr lang="en-US" sz="2400" dirty="0"/>
              <a:t>Quality of the opportunities are the key to B&amp;P budgeting</a:t>
            </a:r>
            <a:endParaRPr lang="en-US" sz="2000" dirty="0"/>
          </a:p>
        </p:txBody>
      </p:sp>
      <p:sp>
        <p:nvSpPr>
          <p:cNvPr id="3" name="Title 2"/>
          <p:cNvSpPr>
            <a:spLocks noGrp="1"/>
          </p:cNvSpPr>
          <p:nvPr>
            <p:ph type="title"/>
          </p:nvPr>
        </p:nvSpPr>
        <p:spPr/>
        <p:txBody>
          <a:bodyPr>
            <a:normAutofit fontScale="90000"/>
          </a:bodyPr>
          <a:lstStyle/>
          <a:p>
            <a:r>
              <a:rPr lang="en-US" dirty="0"/>
              <a:t>High Quality Budgeting Focuses on the Quality of Pipeline</a:t>
            </a:r>
          </a:p>
        </p:txBody>
      </p:sp>
      <p:pic>
        <p:nvPicPr>
          <p:cNvPr id="6" name="Picture 5">
            <a:extLst>
              <a:ext uri="{FF2B5EF4-FFF2-40B4-BE49-F238E27FC236}">
                <a16:creationId xmlns:a16="http://schemas.microsoft.com/office/drawing/2014/main" id="{3897C105-6F5D-4386-A1C7-2CCC05AB7EE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735422" y="2093866"/>
            <a:ext cx="5879482" cy="3509076"/>
          </a:xfrm>
          <a:prstGeom prst="rect">
            <a:avLst/>
          </a:prstGeom>
          <a:noFill/>
        </p:spPr>
      </p:pic>
    </p:spTree>
    <p:extLst>
      <p:ext uri="{BB962C8B-B14F-4D97-AF65-F5344CB8AC3E}">
        <p14:creationId xmlns:p14="http://schemas.microsoft.com/office/powerpoint/2010/main" val="824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sz="3600" dirty="0"/>
              <a:t>Qualified Opportunities</a:t>
            </a:r>
          </a:p>
        </p:txBody>
      </p:sp>
      <p:sp>
        <p:nvSpPr>
          <p:cNvPr id="3" name="Content Placeholder 2"/>
          <p:cNvSpPr>
            <a:spLocks noGrp="1"/>
          </p:cNvSpPr>
          <p:nvPr>
            <p:ph idx="1"/>
          </p:nvPr>
        </p:nvSpPr>
        <p:spPr>
          <a:xfrm>
            <a:off x="923926" y="1840862"/>
            <a:ext cx="6920192" cy="4746904"/>
          </a:xfrm>
        </p:spPr>
        <p:txBody>
          <a:bodyPr>
            <a:normAutofit fontScale="85000" lnSpcReduction="20000"/>
          </a:bodyPr>
          <a:lstStyle/>
          <a:p>
            <a:r>
              <a:rPr lang="en-US" sz="2000" dirty="0"/>
              <a:t>BD leaders need to be able to control costs responsibly – if there’s no scrutiny, then there might as well not be a budget</a:t>
            </a:r>
          </a:p>
          <a:p>
            <a:r>
              <a:rPr lang="en-US" sz="2000" dirty="0"/>
              <a:t>Questions to answer in your qualification sessions for every deal: </a:t>
            </a:r>
          </a:p>
          <a:p>
            <a:pPr lvl="1"/>
            <a:r>
              <a:rPr lang="en-US" sz="1600" dirty="0"/>
              <a:t>What exactly is the opportunity?</a:t>
            </a:r>
          </a:p>
          <a:p>
            <a:pPr lvl="1"/>
            <a:r>
              <a:rPr lang="en-US" sz="1600" dirty="0"/>
              <a:t>Why does the company want this opportunity? How does it fit within the strategic BD plan and what is the ROI?</a:t>
            </a:r>
          </a:p>
          <a:p>
            <a:pPr lvl="1"/>
            <a:r>
              <a:rPr lang="en-US" sz="1600" dirty="0"/>
              <a:t>Do company’s past performance and capabilities match the requirements to be able to respond and execute, perhaps with a teaming partner?</a:t>
            </a:r>
          </a:p>
          <a:p>
            <a:pPr lvl="1"/>
            <a:r>
              <a:rPr lang="en-US" sz="1600" dirty="0"/>
              <a:t>What is the current status – where is it in the procurement cycle?</a:t>
            </a:r>
          </a:p>
          <a:p>
            <a:pPr lvl="1"/>
            <a:r>
              <a:rPr lang="en-US" sz="1600" dirty="0"/>
              <a:t>What other opportunities would this opportunity position us for?</a:t>
            </a:r>
          </a:p>
          <a:p>
            <a:pPr lvl="1"/>
            <a:r>
              <a:rPr lang="en-US" sz="1600" dirty="0"/>
              <a:t>What opportunities would it preclude us from bidding on?  </a:t>
            </a:r>
          </a:p>
          <a:p>
            <a:pPr lvl="1"/>
            <a:r>
              <a:rPr lang="en-US" sz="1600" dirty="0"/>
              <a:t>Is this a possible candidate for a MUST WIN opportunity status – and if so, why? </a:t>
            </a:r>
          </a:p>
          <a:p>
            <a:pPr lvl="1"/>
            <a:r>
              <a:rPr lang="en-US" sz="1600" dirty="0"/>
              <a:t>How does the company stack up per the initial customer and competitive analysis, and could it win?</a:t>
            </a:r>
          </a:p>
          <a:p>
            <a:pPr lvl="1"/>
            <a:r>
              <a:rPr lang="en-US" sz="1600" dirty="0"/>
              <a:t>Does the company have the required facilities?</a:t>
            </a:r>
          </a:p>
          <a:p>
            <a:pPr lvl="1"/>
            <a:r>
              <a:rPr lang="en-US" sz="1600" dirty="0"/>
              <a:t>Does the company have the resources to run a capture effort, write a proposal, and execute?</a:t>
            </a:r>
          </a:p>
          <a:p>
            <a:r>
              <a:rPr lang="en-US" sz="2000" dirty="0"/>
              <a:t>Don’t let your business development be a balloon ride</a:t>
            </a:r>
          </a:p>
          <a:p>
            <a:pPr lvl="1"/>
            <a:r>
              <a:rPr lang="en-US" sz="1600" dirty="0"/>
              <a:t>Invest time to research the opportunity</a:t>
            </a:r>
          </a:p>
          <a:p>
            <a:pPr lvl="1"/>
            <a:r>
              <a:rPr lang="en-US" sz="1600" dirty="0"/>
              <a:t>Check the documents that exist (old RFP, old contract, draft RFP, final RFP, notices)</a:t>
            </a:r>
          </a:p>
          <a:p>
            <a:pPr lvl="1"/>
            <a:r>
              <a:rPr lang="en-US" sz="1600" dirty="0"/>
              <a:t>Read the solicitation documents carefully – use AI to help you save time</a:t>
            </a:r>
          </a:p>
        </p:txBody>
      </p:sp>
      <p:pic>
        <p:nvPicPr>
          <p:cNvPr id="4" name="Picture 2">
            <a:extLst>
              <a:ext uri="{FF2B5EF4-FFF2-40B4-BE49-F238E27FC236}">
                <a16:creationId xmlns:a16="http://schemas.microsoft.com/office/drawing/2014/main" id="{D9F3D28F-508E-5D6E-7E9B-FE16E0673BAC}"/>
              </a:ext>
            </a:extLst>
          </p:cNvPr>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7998289" y="1840862"/>
            <a:ext cx="3561700" cy="3176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FAC164B1-33D9-57FB-0F0A-B8511F80653D}"/>
              </a:ext>
            </a:extLst>
          </p:cNvPr>
          <p:cNvSpPr txBox="1"/>
          <p:nvPr/>
        </p:nvSpPr>
        <p:spPr>
          <a:xfrm>
            <a:off x="7998289" y="5124714"/>
            <a:ext cx="3561700" cy="584775"/>
          </a:xfrm>
          <a:prstGeom prst="rect">
            <a:avLst/>
          </a:prstGeom>
          <a:noFill/>
        </p:spPr>
        <p:txBody>
          <a:bodyPr wrap="square" rtlCol="0">
            <a:spAutoFit/>
          </a:bodyPr>
          <a:lstStyle/>
          <a:p>
            <a:r>
              <a:rPr lang="en-US" sz="1600" i="1" dirty="0">
                <a:solidFill>
                  <a:schemeClr val="tx2"/>
                </a:solidFill>
              </a:rPr>
              <a:t>1: Prime; 4 &amp; 2: – should probably sub; </a:t>
            </a:r>
          </a:p>
          <a:p>
            <a:r>
              <a:rPr lang="en-US" sz="1600" i="1" dirty="0">
                <a:solidFill>
                  <a:schemeClr val="tx2"/>
                </a:solidFill>
              </a:rPr>
              <a:t>3: unless joint-venturing, stay away</a:t>
            </a:r>
          </a:p>
        </p:txBody>
      </p:sp>
      <p:sp>
        <p:nvSpPr>
          <p:cNvPr id="6" name="Rectangle 5">
            <a:extLst>
              <a:ext uri="{FF2B5EF4-FFF2-40B4-BE49-F238E27FC236}">
                <a16:creationId xmlns:a16="http://schemas.microsoft.com/office/drawing/2014/main" id="{B67A5A72-E456-A351-72ED-BEA5E311F866}"/>
              </a:ext>
            </a:extLst>
          </p:cNvPr>
          <p:cNvSpPr/>
          <p:nvPr/>
        </p:nvSpPr>
        <p:spPr>
          <a:xfrm>
            <a:off x="8724726" y="3922820"/>
            <a:ext cx="842682" cy="3496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Prime</a:t>
            </a:r>
          </a:p>
        </p:txBody>
      </p:sp>
      <p:sp>
        <p:nvSpPr>
          <p:cNvPr id="7" name="Rectangle 6">
            <a:extLst>
              <a:ext uri="{FF2B5EF4-FFF2-40B4-BE49-F238E27FC236}">
                <a16:creationId xmlns:a16="http://schemas.microsoft.com/office/drawing/2014/main" id="{BDE34A34-9A75-CC1A-6A67-65A08C9D51D0}"/>
              </a:ext>
            </a:extLst>
          </p:cNvPr>
          <p:cNvSpPr/>
          <p:nvPr/>
        </p:nvSpPr>
        <p:spPr>
          <a:xfrm>
            <a:off x="9721579" y="3922820"/>
            <a:ext cx="842682" cy="3496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Sub</a:t>
            </a:r>
          </a:p>
        </p:txBody>
      </p:sp>
      <p:sp>
        <p:nvSpPr>
          <p:cNvPr id="8" name="Rectangle 7">
            <a:extLst>
              <a:ext uri="{FF2B5EF4-FFF2-40B4-BE49-F238E27FC236}">
                <a16:creationId xmlns:a16="http://schemas.microsoft.com/office/drawing/2014/main" id="{A58E8169-3F96-0111-2CF6-996D36D3D99E}"/>
              </a:ext>
            </a:extLst>
          </p:cNvPr>
          <p:cNvSpPr/>
          <p:nvPr/>
        </p:nvSpPr>
        <p:spPr>
          <a:xfrm>
            <a:off x="8724726" y="2760368"/>
            <a:ext cx="842682" cy="3496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Sub</a:t>
            </a:r>
          </a:p>
        </p:txBody>
      </p:sp>
      <p:sp>
        <p:nvSpPr>
          <p:cNvPr id="9" name="Rectangle 8">
            <a:extLst>
              <a:ext uri="{FF2B5EF4-FFF2-40B4-BE49-F238E27FC236}">
                <a16:creationId xmlns:a16="http://schemas.microsoft.com/office/drawing/2014/main" id="{A1013C31-0080-FE96-0462-0FFA5965DD95}"/>
              </a:ext>
            </a:extLst>
          </p:cNvPr>
          <p:cNvSpPr/>
          <p:nvPr/>
        </p:nvSpPr>
        <p:spPr>
          <a:xfrm>
            <a:off x="9721016" y="2760368"/>
            <a:ext cx="1004134" cy="3496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No-Bid</a:t>
            </a:r>
          </a:p>
        </p:txBody>
      </p:sp>
    </p:spTree>
    <p:extLst>
      <p:ext uri="{BB962C8B-B14F-4D97-AF65-F5344CB8AC3E}">
        <p14:creationId xmlns:p14="http://schemas.microsoft.com/office/powerpoint/2010/main" val="180955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fade">
                                      <p:cBhvr>
                                        <p:cTn id="59" dur="1000"/>
                                        <p:tgtEl>
                                          <p:spTgt spid="3">
                                            <p:txEl>
                                              <p:pRg st="10" end="10"/>
                                            </p:txEl>
                                          </p:spTgt>
                                        </p:tgtEl>
                                      </p:cBhvr>
                                    </p:animEffect>
                                    <p:anim calcmode="lin" valueType="num">
                                      <p:cBhvr>
                                        <p:cTn id="6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
                                            <p:txEl>
                                              <p:pRg st="11" end="11"/>
                                            </p:txEl>
                                          </p:spTgt>
                                        </p:tgtEl>
                                        <p:attrNameLst>
                                          <p:attrName>style.visibility</p:attrName>
                                        </p:attrNameLst>
                                      </p:cBhvr>
                                      <p:to>
                                        <p:strVal val="visible"/>
                                      </p:to>
                                    </p:set>
                                    <p:animEffect transition="in" filter="fade">
                                      <p:cBhvr>
                                        <p:cTn id="64" dur="1000"/>
                                        <p:tgtEl>
                                          <p:spTgt spid="3">
                                            <p:txEl>
                                              <p:pRg st="11" end="11"/>
                                            </p:txEl>
                                          </p:spTgt>
                                        </p:tgtEl>
                                      </p:cBhvr>
                                    </p:animEffect>
                                    <p:anim calcmode="lin" valueType="num">
                                      <p:cBhvr>
                                        <p:cTn id="6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Effect transition="in" filter="fade">
                                      <p:cBhvr>
                                        <p:cTn id="71" dur="1000"/>
                                        <p:tgtEl>
                                          <p:spTgt spid="3">
                                            <p:txEl>
                                              <p:pRg st="12" end="12"/>
                                            </p:txEl>
                                          </p:spTgt>
                                        </p:tgtEl>
                                      </p:cBhvr>
                                    </p:animEffect>
                                    <p:anim calcmode="lin" valueType="num">
                                      <p:cBhvr>
                                        <p:cTn id="7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
                                            <p:txEl>
                                              <p:pRg st="13" end="13"/>
                                            </p:txEl>
                                          </p:spTgt>
                                        </p:tgtEl>
                                        <p:attrNameLst>
                                          <p:attrName>style.visibility</p:attrName>
                                        </p:attrNameLst>
                                      </p:cBhvr>
                                      <p:to>
                                        <p:strVal val="visible"/>
                                      </p:to>
                                    </p:set>
                                    <p:animEffect transition="in" filter="fade">
                                      <p:cBhvr>
                                        <p:cTn id="76" dur="1000"/>
                                        <p:tgtEl>
                                          <p:spTgt spid="3">
                                            <p:txEl>
                                              <p:pRg st="13" end="13"/>
                                            </p:txEl>
                                          </p:spTgt>
                                        </p:tgtEl>
                                      </p:cBhvr>
                                    </p:animEffect>
                                    <p:anim calcmode="lin" valueType="num">
                                      <p:cBhvr>
                                        <p:cTn id="77"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3">
                                            <p:txEl>
                                              <p:pRg st="14" end="14"/>
                                            </p:txEl>
                                          </p:spTgt>
                                        </p:tgtEl>
                                        <p:attrNameLst>
                                          <p:attrName>style.visibility</p:attrName>
                                        </p:attrNameLst>
                                      </p:cBhvr>
                                      <p:to>
                                        <p:strVal val="visible"/>
                                      </p:to>
                                    </p:set>
                                    <p:animEffect transition="in" filter="fade">
                                      <p:cBhvr>
                                        <p:cTn id="81" dur="1000"/>
                                        <p:tgtEl>
                                          <p:spTgt spid="3">
                                            <p:txEl>
                                              <p:pRg st="14" end="14"/>
                                            </p:txEl>
                                          </p:spTgt>
                                        </p:tgtEl>
                                      </p:cBhvr>
                                    </p:animEffect>
                                    <p:anim calcmode="lin" valueType="num">
                                      <p:cBhvr>
                                        <p:cTn id="82"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83" dur="1000" fill="hold"/>
                                        <p:tgtEl>
                                          <p:spTgt spid="3">
                                            <p:txEl>
                                              <p:pRg st="14" end="14"/>
                                            </p:txEl>
                                          </p:spTgt>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3">
                                            <p:txEl>
                                              <p:pRg st="15" end="15"/>
                                            </p:txEl>
                                          </p:spTgt>
                                        </p:tgtEl>
                                        <p:attrNameLst>
                                          <p:attrName>style.visibility</p:attrName>
                                        </p:attrNameLst>
                                      </p:cBhvr>
                                      <p:to>
                                        <p:strVal val="visible"/>
                                      </p:to>
                                    </p:set>
                                    <p:animEffect transition="in" filter="fade">
                                      <p:cBhvr>
                                        <p:cTn id="86" dur="1000"/>
                                        <p:tgtEl>
                                          <p:spTgt spid="3">
                                            <p:txEl>
                                              <p:pRg st="15" end="15"/>
                                            </p:txEl>
                                          </p:spTgt>
                                        </p:tgtEl>
                                      </p:cBhvr>
                                    </p:animEffect>
                                    <p:anim calcmode="lin" valueType="num">
                                      <p:cBhvr>
                                        <p:cTn id="87"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88" dur="1000" fill="hold"/>
                                        <p:tgtEl>
                                          <p:spTgt spid="3">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C38A-9048-7155-998C-BF8A7A79A7EE}"/>
              </a:ext>
            </a:extLst>
          </p:cNvPr>
          <p:cNvSpPr>
            <a:spLocks noGrp="1"/>
          </p:cNvSpPr>
          <p:nvPr>
            <p:ph type="title"/>
          </p:nvPr>
        </p:nvSpPr>
        <p:spPr/>
        <p:txBody>
          <a:bodyPr>
            <a:normAutofit fontScale="90000"/>
          </a:bodyPr>
          <a:lstStyle/>
          <a:p>
            <a:r>
              <a:rPr lang="en-US" dirty="0"/>
              <a:t>Review Short and Mid-Term Opportunities</a:t>
            </a:r>
          </a:p>
        </p:txBody>
      </p:sp>
      <p:sp>
        <p:nvSpPr>
          <p:cNvPr id="3" name="Content Placeholder 2">
            <a:extLst>
              <a:ext uri="{FF2B5EF4-FFF2-40B4-BE49-F238E27FC236}">
                <a16:creationId xmlns:a16="http://schemas.microsoft.com/office/drawing/2014/main" id="{5EDFACFA-3BB4-0320-5817-157BD6819B89}"/>
              </a:ext>
            </a:extLst>
          </p:cNvPr>
          <p:cNvSpPr>
            <a:spLocks noGrp="1"/>
          </p:cNvSpPr>
          <p:nvPr>
            <p:ph idx="1"/>
          </p:nvPr>
        </p:nvSpPr>
        <p:spPr>
          <a:xfrm>
            <a:off x="838201" y="1825625"/>
            <a:ext cx="6386564" cy="4413810"/>
          </a:xfrm>
        </p:spPr>
        <p:txBody>
          <a:bodyPr>
            <a:normAutofit fontScale="70000" lnSpcReduction="20000"/>
          </a:bodyPr>
          <a:lstStyle/>
          <a:p>
            <a:r>
              <a:rPr lang="en-US" dirty="0"/>
              <a:t>Opportunities slip all the time</a:t>
            </a:r>
          </a:p>
          <a:p>
            <a:r>
              <a:rPr lang="en-US" dirty="0"/>
              <a:t>Review the short-term opportunities – </a:t>
            </a:r>
            <a:r>
              <a:rPr lang="en-US" sz="2800" dirty="0"/>
              <a:t>imminent release to those expected in the next 2-5 months</a:t>
            </a:r>
          </a:p>
          <a:p>
            <a:r>
              <a:rPr lang="en-US" dirty="0"/>
              <a:t>Review the mid-term opportunities – </a:t>
            </a:r>
            <a:r>
              <a:rPr lang="en-US" sz="2800" dirty="0"/>
              <a:t>6 months to 1 year</a:t>
            </a:r>
          </a:p>
          <a:p>
            <a:r>
              <a:rPr lang="en-US" sz="2800" dirty="0"/>
              <a:t>Typical well-functioning small to mid-size business will work on opportunities 9 months away – “the goldilocks zone”</a:t>
            </a:r>
            <a:endParaRPr lang="en-US" dirty="0"/>
          </a:p>
          <a:p>
            <a:r>
              <a:rPr lang="en-US" sz="2800" dirty="0"/>
              <a:t>Then proceed to your long-term opportunities, including your incumbent recompetes</a:t>
            </a:r>
          </a:p>
          <a:p>
            <a:r>
              <a:rPr lang="en-US" sz="2800" dirty="0"/>
              <a:t>Ensure opportunities are real (e.g. you didn’t just get them off of GovWin IQ and didn’t verify)</a:t>
            </a:r>
          </a:p>
          <a:p>
            <a:r>
              <a:rPr lang="en-US" dirty="0"/>
              <a:t>Identify your must-win opportunities</a:t>
            </a:r>
          </a:p>
          <a:p>
            <a:r>
              <a:rPr lang="en-US" sz="2800" dirty="0"/>
              <a:t>Rank in the order of priority (new, must-win, important, nice-to-have, and flavors of no-bid)</a:t>
            </a:r>
          </a:p>
          <a:p>
            <a:endParaRPr lang="en-US" sz="2800" dirty="0"/>
          </a:p>
          <a:p>
            <a:endParaRPr lang="en-US" dirty="0"/>
          </a:p>
        </p:txBody>
      </p:sp>
      <p:pic>
        <p:nvPicPr>
          <p:cNvPr id="5" name="Picture 4">
            <a:extLst>
              <a:ext uri="{FF2B5EF4-FFF2-40B4-BE49-F238E27FC236}">
                <a16:creationId xmlns:a16="http://schemas.microsoft.com/office/drawing/2014/main" id="{3D19A82B-CEA2-886B-7B29-D8D2FE0BCCBE}"/>
              </a:ext>
            </a:extLst>
          </p:cNvPr>
          <p:cNvPicPr>
            <a:picLocks noChangeAspect="1"/>
          </p:cNvPicPr>
          <p:nvPr/>
        </p:nvPicPr>
        <p:blipFill>
          <a:blip r:embed="rId2"/>
          <a:stretch>
            <a:fillRect/>
          </a:stretch>
        </p:blipFill>
        <p:spPr>
          <a:xfrm>
            <a:off x="7576115" y="1745238"/>
            <a:ext cx="3777684" cy="4002419"/>
          </a:xfrm>
          <a:prstGeom prst="rect">
            <a:avLst/>
          </a:prstGeom>
        </p:spPr>
      </p:pic>
      <p:sp>
        <p:nvSpPr>
          <p:cNvPr id="6" name="TextBox 5">
            <a:extLst>
              <a:ext uri="{FF2B5EF4-FFF2-40B4-BE49-F238E27FC236}">
                <a16:creationId xmlns:a16="http://schemas.microsoft.com/office/drawing/2014/main" id="{F8F5286C-A76B-0FD8-BBAF-170FDD6AE672}"/>
              </a:ext>
            </a:extLst>
          </p:cNvPr>
          <p:cNvSpPr txBox="1"/>
          <p:nvPr/>
        </p:nvSpPr>
        <p:spPr>
          <a:xfrm>
            <a:off x="7576115" y="5747657"/>
            <a:ext cx="4173846" cy="230832"/>
          </a:xfrm>
          <a:prstGeom prst="rect">
            <a:avLst/>
          </a:prstGeom>
          <a:noFill/>
        </p:spPr>
        <p:txBody>
          <a:bodyPr wrap="square" rtlCol="0">
            <a:spAutoFit/>
          </a:bodyPr>
          <a:lstStyle/>
          <a:p>
            <a:r>
              <a:rPr lang="en-US" sz="900" b="1" dirty="0"/>
              <a:t>Data Source: </a:t>
            </a:r>
            <a:r>
              <a:rPr lang="en-US" sz="900" dirty="0"/>
              <a:t>SPI 2024 Professional Services Maturity Benchmark. February 2024.</a:t>
            </a:r>
          </a:p>
        </p:txBody>
      </p:sp>
    </p:spTree>
    <p:extLst>
      <p:ext uri="{BB962C8B-B14F-4D97-AF65-F5344CB8AC3E}">
        <p14:creationId xmlns:p14="http://schemas.microsoft.com/office/powerpoint/2010/main" val="342134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C99A8-7F68-E3C5-CF10-937023DF4C07}"/>
              </a:ext>
            </a:extLst>
          </p:cNvPr>
          <p:cNvSpPr>
            <a:spLocks noGrp="1"/>
          </p:cNvSpPr>
          <p:nvPr>
            <p:ph type="title"/>
          </p:nvPr>
        </p:nvSpPr>
        <p:spPr/>
        <p:txBody>
          <a:bodyPr/>
          <a:lstStyle/>
          <a:p>
            <a:r>
              <a:rPr lang="en-US" dirty="0"/>
              <a:t>Key Terminology and Definitions</a:t>
            </a:r>
          </a:p>
        </p:txBody>
      </p:sp>
      <p:sp>
        <p:nvSpPr>
          <p:cNvPr id="3" name="Content Placeholder 2">
            <a:extLst>
              <a:ext uri="{FF2B5EF4-FFF2-40B4-BE49-F238E27FC236}">
                <a16:creationId xmlns:a16="http://schemas.microsoft.com/office/drawing/2014/main" id="{459104B0-798A-16AE-F2E5-00FD6EDC74CD}"/>
              </a:ext>
            </a:extLst>
          </p:cNvPr>
          <p:cNvSpPr>
            <a:spLocks noGrp="1"/>
          </p:cNvSpPr>
          <p:nvPr>
            <p:ph sz="half" idx="1"/>
          </p:nvPr>
        </p:nvSpPr>
        <p:spPr/>
        <p:txBody>
          <a:bodyPr>
            <a:normAutofit fontScale="70000" lnSpcReduction="20000"/>
          </a:bodyPr>
          <a:lstStyle/>
          <a:p>
            <a:r>
              <a:rPr lang="en-US" b="1" dirty="0"/>
              <a:t>Awarded Value </a:t>
            </a:r>
            <a:r>
              <a:rPr lang="en-US" dirty="0"/>
              <a:t>is the total dollars exercised on the contract at time of award</a:t>
            </a:r>
            <a:endParaRPr lang="en-US" b="1" dirty="0"/>
          </a:p>
          <a:p>
            <a:r>
              <a:rPr lang="en-US" b="1" dirty="0"/>
              <a:t>Backlog</a:t>
            </a:r>
            <a:r>
              <a:rPr lang="en-US" dirty="0"/>
              <a:t> is bookings – billings ( i.e. the total value of contract commitments yet to be executed or earned)</a:t>
            </a:r>
          </a:p>
          <a:p>
            <a:r>
              <a:rPr lang="en-US" b="1" dirty="0"/>
              <a:t>Bid Rate </a:t>
            </a:r>
            <a:r>
              <a:rPr lang="en-US" dirty="0"/>
              <a:t>is the number of proposals submitted divided by the number of opportunities inputted into the pipeline</a:t>
            </a:r>
            <a:endParaRPr lang="en-US" b="1" dirty="0"/>
          </a:p>
          <a:p>
            <a:r>
              <a:rPr lang="en-US" b="1" dirty="0"/>
              <a:t>Bid Win Ratio </a:t>
            </a:r>
            <a:r>
              <a:rPr lang="en-US" dirty="0"/>
              <a:t>(win rate) is the number of successful bids divided by the number of bid submitted</a:t>
            </a:r>
          </a:p>
          <a:p>
            <a:r>
              <a:rPr lang="en-US" b="1" dirty="0"/>
              <a:t>Billings</a:t>
            </a:r>
            <a:r>
              <a:rPr lang="en-US" dirty="0"/>
              <a:t> is the completed, accepted work that can been billed (T&amp;M, Work in process, Milestone, Deliverables) </a:t>
            </a:r>
          </a:p>
        </p:txBody>
      </p:sp>
      <p:sp>
        <p:nvSpPr>
          <p:cNvPr id="4" name="Content Placeholder 3">
            <a:extLst>
              <a:ext uri="{FF2B5EF4-FFF2-40B4-BE49-F238E27FC236}">
                <a16:creationId xmlns:a16="http://schemas.microsoft.com/office/drawing/2014/main" id="{0AE880E0-B81B-3AED-EABC-65980CAAB9F1}"/>
              </a:ext>
            </a:extLst>
          </p:cNvPr>
          <p:cNvSpPr>
            <a:spLocks noGrp="1"/>
          </p:cNvSpPr>
          <p:nvPr>
            <p:ph sz="half" idx="2"/>
          </p:nvPr>
        </p:nvSpPr>
        <p:spPr/>
        <p:txBody>
          <a:bodyPr>
            <a:normAutofit fontScale="70000" lnSpcReduction="20000"/>
          </a:bodyPr>
          <a:lstStyle/>
          <a:p>
            <a:r>
              <a:rPr lang="en-US" b="1" dirty="0"/>
              <a:t>Bookings </a:t>
            </a:r>
            <a:r>
              <a:rPr lang="en-US" dirty="0"/>
              <a:t>is the total value of signed contracts</a:t>
            </a:r>
          </a:p>
          <a:p>
            <a:r>
              <a:rPr lang="en-US" b="1" dirty="0"/>
              <a:t>Book to Bill Ratio </a:t>
            </a:r>
            <a:r>
              <a:rPr lang="en-US" dirty="0"/>
              <a:t>is the bookings divided by total revenue; a value &gt;1 represents growth</a:t>
            </a:r>
          </a:p>
          <a:p>
            <a:r>
              <a:rPr lang="en-US" b="1" dirty="0"/>
              <a:t>Capture Rate </a:t>
            </a:r>
            <a:r>
              <a:rPr lang="en-US" dirty="0"/>
              <a:t>is the total dollars won divided by the total dollars bid</a:t>
            </a:r>
          </a:p>
          <a:p>
            <a:r>
              <a:rPr lang="en-US" b="1" dirty="0" err="1"/>
              <a:t>Debookings</a:t>
            </a:r>
            <a:r>
              <a:rPr lang="en-US" b="1" dirty="0"/>
              <a:t> </a:t>
            </a:r>
            <a:r>
              <a:rPr lang="en-US" dirty="0"/>
              <a:t>is revenue that never materializes as a result of de-obligated funding or expiring period of performance</a:t>
            </a:r>
          </a:p>
          <a:p>
            <a:r>
              <a:rPr lang="en-US" b="1" dirty="0"/>
              <a:t>Gate 1 </a:t>
            </a:r>
            <a:r>
              <a:rPr lang="en-US" dirty="0"/>
              <a:t>is the go/no-go decision to move an opportunity into capture</a:t>
            </a:r>
          </a:p>
          <a:p>
            <a:r>
              <a:rPr lang="en-US" b="1" dirty="0"/>
              <a:t>Gate 2 </a:t>
            </a:r>
            <a:r>
              <a:rPr lang="en-US" dirty="0"/>
              <a:t>is often a decision to proceed with capture </a:t>
            </a:r>
          </a:p>
          <a:p>
            <a:r>
              <a:rPr lang="en-US" b="1" dirty="0"/>
              <a:t>Gate 3 </a:t>
            </a:r>
            <a:r>
              <a:rPr lang="en-US" dirty="0"/>
              <a:t>is the bid/no-bid decision when the final RFP is released to start the proposal effort</a:t>
            </a:r>
          </a:p>
        </p:txBody>
      </p:sp>
    </p:spTree>
    <p:extLst>
      <p:ext uri="{BB962C8B-B14F-4D97-AF65-F5344CB8AC3E}">
        <p14:creationId xmlns:p14="http://schemas.microsoft.com/office/powerpoint/2010/main" val="161419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fade">
                                      <p:cBhvr>
                                        <p:cTn id="42" dur="1000"/>
                                        <p:tgtEl>
                                          <p:spTgt spid="4">
                                            <p:txEl>
                                              <p:pRg st="0" end="0"/>
                                            </p:txEl>
                                          </p:spTgt>
                                        </p:tgtEl>
                                      </p:cBhvr>
                                    </p:animEffect>
                                    <p:anim calcmode="lin" valueType="num">
                                      <p:cBhvr>
                                        <p:cTn id="4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animEffect transition="in" filter="fade">
                                      <p:cBhvr>
                                        <p:cTn id="49" dur="1000"/>
                                        <p:tgtEl>
                                          <p:spTgt spid="4">
                                            <p:txEl>
                                              <p:pRg st="1" end="1"/>
                                            </p:txEl>
                                          </p:spTgt>
                                        </p:tgtEl>
                                      </p:cBhvr>
                                    </p:animEffect>
                                    <p:anim calcmode="lin" valueType="num">
                                      <p:cBhvr>
                                        <p:cTn id="5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
                                            <p:txEl>
                                              <p:pRg st="2" end="2"/>
                                            </p:txEl>
                                          </p:spTgt>
                                        </p:tgtEl>
                                        <p:attrNameLst>
                                          <p:attrName>style.visibility</p:attrName>
                                        </p:attrNameLst>
                                      </p:cBhvr>
                                      <p:to>
                                        <p:strVal val="visible"/>
                                      </p:to>
                                    </p:set>
                                    <p:animEffect transition="in" filter="fade">
                                      <p:cBhvr>
                                        <p:cTn id="56" dur="1000"/>
                                        <p:tgtEl>
                                          <p:spTgt spid="4">
                                            <p:txEl>
                                              <p:pRg st="2" end="2"/>
                                            </p:txEl>
                                          </p:spTgt>
                                        </p:tgtEl>
                                      </p:cBhvr>
                                    </p:animEffect>
                                    <p:anim calcmode="lin" valueType="num">
                                      <p:cBhvr>
                                        <p:cTn id="5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
                                            <p:txEl>
                                              <p:pRg st="3" end="3"/>
                                            </p:txEl>
                                          </p:spTgt>
                                        </p:tgtEl>
                                        <p:attrNameLst>
                                          <p:attrName>style.visibility</p:attrName>
                                        </p:attrNameLst>
                                      </p:cBhvr>
                                      <p:to>
                                        <p:strVal val="visible"/>
                                      </p:to>
                                    </p:set>
                                    <p:animEffect transition="in" filter="fade">
                                      <p:cBhvr>
                                        <p:cTn id="63" dur="1000"/>
                                        <p:tgtEl>
                                          <p:spTgt spid="4">
                                            <p:txEl>
                                              <p:pRg st="3" end="3"/>
                                            </p:txEl>
                                          </p:spTgt>
                                        </p:tgtEl>
                                      </p:cBhvr>
                                    </p:animEffect>
                                    <p:anim calcmode="lin" valueType="num">
                                      <p:cBhvr>
                                        <p:cTn id="6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
                                            <p:txEl>
                                              <p:pRg st="4" end="4"/>
                                            </p:txEl>
                                          </p:spTgt>
                                        </p:tgtEl>
                                        <p:attrNameLst>
                                          <p:attrName>style.visibility</p:attrName>
                                        </p:attrNameLst>
                                      </p:cBhvr>
                                      <p:to>
                                        <p:strVal val="visible"/>
                                      </p:to>
                                    </p:set>
                                    <p:animEffect transition="in" filter="fade">
                                      <p:cBhvr>
                                        <p:cTn id="70" dur="1000"/>
                                        <p:tgtEl>
                                          <p:spTgt spid="4">
                                            <p:txEl>
                                              <p:pRg st="4" end="4"/>
                                            </p:txEl>
                                          </p:spTgt>
                                        </p:tgtEl>
                                      </p:cBhvr>
                                    </p:animEffect>
                                    <p:anim calcmode="lin" valueType="num">
                                      <p:cBhvr>
                                        <p:cTn id="7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1000"/>
                                        <p:tgtEl>
                                          <p:spTgt spid="4">
                                            <p:txEl>
                                              <p:pRg st="5" end="5"/>
                                            </p:txEl>
                                          </p:spTgt>
                                        </p:tgtEl>
                                      </p:cBhvr>
                                    </p:animEffect>
                                    <p:anim calcmode="lin" valueType="num">
                                      <p:cBhvr>
                                        <p:cTn id="7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7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4">
                                            <p:txEl>
                                              <p:pRg st="6" end="6"/>
                                            </p:txEl>
                                          </p:spTgt>
                                        </p:tgtEl>
                                        <p:attrNameLst>
                                          <p:attrName>style.visibility</p:attrName>
                                        </p:attrNameLst>
                                      </p:cBhvr>
                                      <p:to>
                                        <p:strVal val="visible"/>
                                      </p:to>
                                    </p:set>
                                    <p:animEffect transition="in" filter="fade">
                                      <p:cBhvr>
                                        <p:cTn id="84" dur="1000"/>
                                        <p:tgtEl>
                                          <p:spTgt spid="4">
                                            <p:txEl>
                                              <p:pRg st="6" end="6"/>
                                            </p:txEl>
                                          </p:spTgt>
                                        </p:tgtEl>
                                      </p:cBhvr>
                                    </p:animEffect>
                                    <p:anim calcmode="lin" valueType="num">
                                      <p:cBhvr>
                                        <p:cTn id="8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86"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55416-5BB4-1A34-173B-6054E8755B4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816BAE9-E4D3-925D-BA07-DDF75998E71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6" r="6353" b="27162"/>
          <a:stretch/>
        </p:blipFill>
        <p:spPr>
          <a:xfrm>
            <a:off x="0" y="0"/>
            <a:ext cx="12192000" cy="6858000"/>
          </a:xfrm>
          <a:prstGeom prst="rect">
            <a:avLst/>
          </a:prstGeom>
        </p:spPr>
      </p:pic>
      <p:sp>
        <p:nvSpPr>
          <p:cNvPr id="4" name="Oval 4">
            <a:hlinkClick r:id="" action="ppaction://hlinkshowjump?jump=nextslide"/>
            <a:extLst>
              <a:ext uri="{FF2B5EF4-FFF2-40B4-BE49-F238E27FC236}">
                <a16:creationId xmlns:a16="http://schemas.microsoft.com/office/drawing/2014/main" id="{9E44573E-16AE-D35F-8065-F14CBD3C2708}"/>
              </a:ext>
            </a:extLst>
          </p:cNvPr>
          <p:cNvSpPr/>
          <p:nvPr/>
        </p:nvSpPr>
        <p:spPr>
          <a:xfrm>
            <a:off x="0" y="1453876"/>
            <a:ext cx="4067464" cy="4638964"/>
          </a:xfrm>
          <a:custGeom>
            <a:avLst/>
            <a:gdLst/>
            <a:ahLst/>
            <a:cxnLst/>
            <a:rect l="l" t="t" r="r" b="b"/>
            <a:pathLst>
              <a:path w="4067464" h="4638964">
                <a:moveTo>
                  <a:pt x="1747982" y="0"/>
                </a:moveTo>
                <a:cubicBezTo>
                  <a:pt x="3028997" y="0"/>
                  <a:pt x="4067464" y="1038467"/>
                  <a:pt x="4067464" y="2319482"/>
                </a:cubicBezTo>
                <a:cubicBezTo>
                  <a:pt x="4067464" y="3600497"/>
                  <a:pt x="3028997" y="4638964"/>
                  <a:pt x="1747982" y="4638964"/>
                </a:cubicBezTo>
                <a:cubicBezTo>
                  <a:pt x="1049771" y="4638964"/>
                  <a:pt x="423614" y="4330462"/>
                  <a:pt x="0" y="3840927"/>
                </a:cubicBezTo>
                <a:lnTo>
                  <a:pt x="0" y="798037"/>
                </a:lnTo>
                <a:cubicBezTo>
                  <a:pt x="423614" y="308502"/>
                  <a:pt x="1049771" y="0"/>
                  <a:pt x="1747982" y="0"/>
                </a:cubicBezTo>
                <a:close/>
              </a:path>
            </a:pathLst>
          </a:custGeom>
          <a:solidFill>
            <a:srgbClr val="14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748BF43-43DE-04C0-DACB-835F6D507B9E}"/>
              </a:ext>
            </a:extLst>
          </p:cNvPr>
          <p:cNvSpPr txBox="1"/>
          <p:nvPr/>
        </p:nvSpPr>
        <p:spPr>
          <a:xfrm>
            <a:off x="154471" y="3018712"/>
            <a:ext cx="3504389" cy="1730923"/>
          </a:xfrm>
          <a:prstGeom prst="rect">
            <a:avLst/>
          </a:prstGeom>
          <a:noFill/>
        </p:spPr>
        <p:txBody>
          <a:bodyPr wrap="square" rtlCol="0" anchor="ctr">
            <a:spAutoFit/>
          </a:bodyPr>
          <a:lstStyle/>
          <a:p>
            <a:pPr>
              <a:lnSpc>
                <a:spcPct val="80000"/>
              </a:lnSpc>
            </a:pPr>
            <a:r>
              <a:rPr lang="en-US" sz="4400" b="1" dirty="0">
                <a:solidFill>
                  <a:schemeClr val="bg1"/>
                </a:solidFill>
                <a:latin typeface="+mj-lt"/>
              </a:rPr>
              <a:t>Building an Estimate for the Year</a:t>
            </a:r>
          </a:p>
        </p:txBody>
      </p:sp>
      <p:sp>
        <p:nvSpPr>
          <p:cNvPr id="7" name="TextBox 6">
            <a:extLst>
              <a:ext uri="{FF2B5EF4-FFF2-40B4-BE49-F238E27FC236}">
                <a16:creationId xmlns:a16="http://schemas.microsoft.com/office/drawing/2014/main" id="{CE52A165-8A00-9320-60B5-C593E0480A26}"/>
              </a:ext>
            </a:extLst>
          </p:cNvPr>
          <p:cNvSpPr txBox="1"/>
          <p:nvPr/>
        </p:nvSpPr>
        <p:spPr>
          <a:xfrm>
            <a:off x="3451780" y="4512351"/>
            <a:ext cx="615684" cy="615684"/>
          </a:xfrm>
          <a:prstGeom prst="ellipse">
            <a:avLst/>
          </a:prstGeom>
          <a:solidFill>
            <a:srgbClr val="1B75BB"/>
          </a:solidFill>
        </p:spPr>
        <p:txBody>
          <a:bodyPr wrap="none" lIns="0" tIns="0" rIns="0" bIns="0" rtlCol="0" anchor="ctr">
            <a:noAutofit/>
          </a:bodyPr>
          <a:lstStyle/>
          <a:p>
            <a:pPr algn="ctr"/>
            <a:endParaRPr lang="ru-RU" sz="3200" dirty="0">
              <a:solidFill>
                <a:schemeClr val="bg1"/>
              </a:solidFill>
            </a:endParaRPr>
          </a:p>
        </p:txBody>
      </p:sp>
      <p:sp>
        <p:nvSpPr>
          <p:cNvPr id="10" name="Oval 9">
            <a:extLst>
              <a:ext uri="{FF2B5EF4-FFF2-40B4-BE49-F238E27FC236}">
                <a16:creationId xmlns:a16="http://schemas.microsoft.com/office/drawing/2014/main" id="{30894970-DE9B-E688-1A26-E838E7F3A74E}"/>
              </a:ext>
            </a:extLst>
          </p:cNvPr>
          <p:cNvSpPr/>
          <p:nvPr/>
        </p:nvSpPr>
        <p:spPr>
          <a:xfrm>
            <a:off x="3565928" y="4959104"/>
            <a:ext cx="185865" cy="185865"/>
          </a:xfrm>
          <a:prstGeom prst="ellipse">
            <a:avLst/>
          </a:prstGeom>
          <a:solidFill>
            <a:srgbClr val="BE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0E3A34E-6438-9085-24D2-1286D1AC6C6F}"/>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333760" y="1868808"/>
            <a:ext cx="845932" cy="845932"/>
          </a:xfrm>
          <a:prstGeom prst="rect">
            <a:avLst/>
          </a:prstGeom>
        </p:spPr>
      </p:pic>
    </p:spTree>
    <p:extLst>
      <p:ext uri="{BB962C8B-B14F-4D97-AF65-F5344CB8AC3E}">
        <p14:creationId xmlns:p14="http://schemas.microsoft.com/office/powerpoint/2010/main" val="70441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635DF-9B36-B574-5D19-9B4C5A063175}"/>
              </a:ext>
            </a:extLst>
          </p:cNvPr>
          <p:cNvSpPr>
            <a:spLocks noGrp="1"/>
          </p:cNvSpPr>
          <p:nvPr>
            <p:ph type="title"/>
          </p:nvPr>
        </p:nvSpPr>
        <p:spPr/>
        <p:txBody>
          <a:bodyPr>
            <a:normAutofit/>
          </a:bodyPr>
          <a:lstStyle/>
          <a:p>
            <a:r>
              <a:rPr lang="en-US" dirty="0"/>
              <a:t>Deal Velocity Benchmarks</a:t>
            </a:r>
          </a:p>
        </p:txBody>
      </p:sp>
      <p:sp>
        <p:nvSpPr>
          <p:cNvPr id="3" name="Content Placeholder 2">
            <a:extLst>
              <a:ext uri="{FF2B5EF4-FFF2-40B4-BE49-F238E27FC236}">
                <a16:creationId xmlns:a16="http://schemas.microsoft.com/office/drawing/2014/main" id="{CAB949F2-1A73-3839-58D9-6F49497454D6}"/>
              </a:ext>
            </a:extLst>
          </p:cNvPr>
          <p:cNvSpPr>
            <a:spLocks noGrp="1"/>
          </p:cNvSpPr>
          <p:nvPr>
            <p:ph idx="1"/>
          </p:nvPr>
        </p:nvSpPr>
        <p:spPr>
          <a:xfrm>
            <a:off x="838200" y="1825625"/>
            <a:ext cx="7355681" cy="4351338"/>
          </a:xfrm>
        </p:spPr>
        <p:txBody>
          <a:bodyPr>
            <a:normAutofit fontScale="85000" lnSpcReduction="20000"/>
          </a:bodyPr>
          <a:lstStyle/>
          <a:p>
            <a:r>
              <a:rPr lang="en-US" dirty="0"/>
              <a:t>How fast and well opportunities progress through the pipeline (your Gate process) are critical for budgeting and managing the health of the BD process</a:t>
            </a:r>
          </a:p>
          <a:p>
            <a:r>
              <a:rPr lang="en-US" dirty="0"/>
              <a:t>Win Rate, Capture Rate, and Bid Rate are the most common pipeline metrics</a:t>
            </a:r>
          </a:p>
          <a:p>
            <a:r>
              <a:rPr lang="en-US" dirty="0"/>
              <a:t>Benchmarks/goals for a well functioning BD organization with defined Gate Review processes are: </a:t>
            </a:r>
          </a:p>
          <a:p>
            <a:pPr lvl="1"/>
            <a:r>
              <a:rPr lang="en-US" dirty="0"/>
              <a:t>50% of opportunities inputted into the pipeline are qualified (i.e., pass Gate 1)</a:t>
            </a:r>
          </a:p>
          <a:p>
            <a:pPr lvl="1"/>
            <a:r>
              <a:rPr lang="en-US" dirty="0"/>
              <a:t>75% of qualified opportunities proceed to capture (i.e., pass Gate 2)</a:t>
            </a:r>
          </a:p>
          <a:p>
            <a:pPr lvl="1"/>
            <a:r>
              <a:rPr lang="en-US" dirty="0"/>
              <a:t>90% of captured opportunities proceed to the proposal phase (i.e., pass Gate 3)</a:t>
            </a:r>
          </a:p>
          <a:p>
            <a:r>
              <a:rPr lang="en-US" dirty="0"/>
              <a:t>These metrics will be critical for budgeting – use your actuals </a:t>
            </a:r>
          </a:p>
        </p:txBody>
      </p:sp>
      <p:sp>
        <p:nvSpPr>
          <p:cNvPr id="4" name="TextBox 3">
            <a:extLst>
              <a:ext uri="{FF2B5EF4-FFF2-40B4-BE49-F238E27FC236}">
                <a16:creationId xmlns:a16="http://schemas.microsoft.com/office/drawing/2014/main" id="{1140112D-1F5F-AF77-6253-C42FD7C620DE}"/>
              </a:ext>
            </a:extLst>
          </p:cNvPr>
          <p:cNvSpPr txBox="1"/>
          <p:nvPr/>
        </p:nvSpPr>
        <p:spPr>
          <a:xfrm>
            <a:off x="8460435" y="4735044"/>
            <a:ext cx="2893365" cy="861774"/>
          </a:xfrm>
          <a:prstGeom prst="rect">
            <a:avLst/>
          </a:prstGeom>
          <a:noFill/>
        </p:spPr>
        <p:txBody>
          <a:bodyPr wrap="square">
            <a:spAutoFit/>
          </a:bodyPr>
          <a:lstStyle/>
          <a:p>
            <a:pPr marL="171450" indent="-171450">
              <a:buClr>
                <a:schemeClr val="accent5"/>
              </a:buClr>
              <a:buSzPct val="125000"/>
              <a:buFont typeface="Wingdings" panose="05000000000000000000" pitchFamily="2" charset="2"/>
              <a:buChar char="ü"/>
            </a:pPr>
            <a:r>
              <a:rPr lang="en-US" sz="1000" dirty="0"/>
              <a:t>Gate 1 and 2 Reviews happen on a consistent schedule</a:t>
            </a:r>
          </a:p>
          <a:p>
            <a:pPr marL="171450" indent="-171450">
              <a:buClr>
                <a:schemeClr val="accent5"/>
              </a:buClr>
              <a:buSzPct val="125000"/>
              <a:buFont typeface="Wingdings" panose="05000000000000000000" pitchFamily="2" charset="2"/>
              <a:buChar char="ü"/>
            </a:pPr>
            <a:r>
              <a:rPr lang="en-US" sz="1000" dirty="0"/>
              <a:t>Qualifications are done on time so captures start early, in pace with government procurement</a:t>
            </a:r>
          </a:p>
          <a:p>
            <a:pPr marL="171450" indent="-171450">
              <a:spcAft>
                <a:spcPts val="1200"/>
              </a:spcAft>
              <a:buClr>
                <a:schemeClr val="accent5"/>
              </a:buClr>
              <a:buSzPct val="125000"/>
              <a:buFont typeface="Wingdings" panose="05000000000000000000" pitchFamily="2" charset="2"/>
              <a:buChar char="ü"/>
            </a:pPr>
            <a:r>
              <a:rPr lang="en-US" sz="1000" dirty="0"/>
              <a:t>Good opportunities don’t languish in the pipeline</a:t>
            </a:r>
          </a:p>
        </p:txBody>
      </p:sp>
      <p:sp>
        <p:nvSpPr>
          <p:cNvPr id="5" name="TextBox 4">
            <a:extLst>
              <a:ext uri="{FF2B5EF4-FFF2-40B4-BE49-F238E27FC236}">
                <a16:creationId xmlns:a16="http://schemas.microsoft.com/office/drawing/2014/main" id="{3838FEC2-1C86-6EDA-954A-CCDABC9138AF}"/>
              </a:ext>
            </a:extLst>
          </p:cNvPr>
          <p:cNvSpPr txBox="1"/>
          <p:nvPr/>
        </p:nvSpPr>
        <p:spPr>
          <a:xfrm>
            <a:off x="8467855" y="2417209"/>
            <a:ext cx="2630581" cy="1077218"/>
          </a:xfrm>
          <a:prstGeom prst="rect">
            <a:avLst/>
          </a:prstGeom>
          <a:solidFill>
            <a:schemeClr val="accent6"/>
          </a:solidFill>
        </p:spPr>
        <p:txBody>
          <a:bodyPr wrap="square">
            <a:spAutoFit/>
          </a:bodyPr>
          <a:lstStyle/>
          <a:p>
            <a:pPr algn="ctr"/>
            <a:r>
              <a:rPr lang="en-US" sz="1600" b="1" i="0" u="none" strike="noStrike" baseline="0" dirty="0">
                <a:solidFill>
                  <a:schemeClr val="bg1"/>
                </a:solidFill>
              </a:rPr>
              <a:t>Organizations With a Rigorous Gate Review Process Are x2 More </a:t>
            </a:r>
            <a:r>
              <a:rPr lang="en-US" sz="1600" b="1" dirty="0">
                <a:solidFill>
                  <a:schemeClr val="bg1"/>
                </a:solidFill>
              </a:rPr>
              <a:t>Likely to Have a &gt;50% Win Rate</a:t>
            </a:r>
            <a:endParaRPr lang="en-US" sz="1600" b="1" i="0" u="none" strike="noStrike" baseline="0" dirty="0">
              <a:solidFill>
                <a:schemeClr val="bg1"/>
              </a:solidFill>
            </a:endParaRPr>
          </a:p>
        </p:txBody>
      </p:sp>
      <p:sp>
        <p:nvSpPr>
          <p:cNvPr id="6" name="Rectangle 5">
            <a:extLst>
              <a:ext uri="{FF2B5EF4-FFF2-40B4-BE49-F238E27FC236}">
                <a16:creationId xmlns:a16="http://schemas.microsoft.com/office/drawing/2014/main" id="{81DEA538-73AD-7145-666C-672FDB218715}"/>
              </a:ext>
            </a:extLst>
          </p:cNvPr>
          <p:cNvSpPr/>
          <p:nvPr/>
        </p:nvSpPr>
        <p:spPr>
          <a:xfrm>
            <a:off x="8469506" y="3541683"/>
            <a:ext cx="1279948" cy="10988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0" u="none" strike="noStrike" baseline="0" dirty="0">
                <a:solidFill>
                  <a:schemeClr val="bg1"/>
                </a:solidFill>
              </a:rPr>
              <a:t>54% </a:t>
            </a:r>
          </a:p>
          <a:p>
            <a:pPr algn="ctr"/>
            <a:r>
              <a:rPr lang="en-US" sz="900" b="0" i="0" u="none" strike="noStrike" baseline="0" dirty="0">
                <a:solidFill>
                  <a:schemeClr val="bg1"/>
                </a:solidFill>
              </a:rPr>
              <a:t>of organizations with a comprehensive process for all gate reviews have win rates that &gt;50%</a:t>
            </a:r>
            <a:endParaRPr lang="en-US" sz="900" dirty="0"/>
          </a:p>
        </p:txBody>
      </p:sp>
      <p:sp>
        <p:nvSpPr>
          <p:cNvPr id="7" name="Rectangle 6">
            <a:extLst>
              <a:ext uri="{FF2B5EF4-FFF2-40B4-BE49-F238E27FC236}">
                <a16:creationId xmlns:a16="http://schemas.microsoft.com/office/drawing/2014/main" id="{4DDC43FF-C28B-CF46-A2ED-8748195708FD}"/>
              </a:ext>
            </a:extLst>
          </p:cNvPr>
          <p:cNvSpPr/>
          <p:nvPr/>
        </p:nvSpPr>
        <p:spPr>
          <a:xfrm>
            <a:off x="9828662" y="3541683"/>
            <a:ext cx="1269774" cy="11004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27% </a:t>
            </a:r>
          </a:p>
          <a:p>
            <a:pPr algn="ctr"/>
            <a:r>
              <a:rPr lang="en-US" sz="900" dirty="0">
                <a:solidFill>
                  <a:schemeClr val="bg1"/>
                </a:solidFill>
              </a:rPr>
              <a:t>of organizations with no documented process for most gate reviews have &gt;50% win rates</a:t>
            </a:r>
          </a:p>
        </p:txBody>
      </p:sp>
      <p:grpSp>
        <p:nvGrpSpPr>
          <p:cNvPr id="8" name="Group 7">
            <a:extLst>
              <a:ext uri="{FF2B5EF4-FFF2-40B4-BE49-F238E27FC236}">
                <a16:creationId xmlns:a16="http://schemas.microsoft.com/office/drawing/2014/main" id="{2173A6C9-393E-E152-B7E3-BC0B7A4617F2}"/>
              </a:ext>
            </a:extLst>
          </p:cNvPr>
          <p:cNvGrpSpPr/>
          <p:nvPr/>
        </p:nvGrpSpPr>
        <p:grpSpPr>
          <a:xfrm>
            <a:off x="9573291" y="1820602"/>
            <a:ext cx="404158" cy="544964"/>
            <a:chOff x="10105016" y="1015691"/>
            <a:chExt cx="797141" cy="1074860"/>
          </a:xfrm>
        </p:grpSpPr>
        <p:sp>
          <p:nvSpPr>
            <p:cNvPr id="9" name="Freeform 8">
              <a:extLst>
                <a:ext uri="{FF2B5EF4-FFF2-40B4-BE49-F238E27FC236}">
                  <a16:creationId xmlns:a16="http://schemas.microsoft.com/office/drawing/2014/main" id="{CB127B7B-C77D-3B84-0BA3-F1D98E718027}"/>
                </a:ext>
              </a:extLst>
            </p:cNvPr>
            <p:cNvSpPr>
              <a:spLocks/>
            </p:cNvSpPr>
            <p:nvPr/>
          </p:nvSpPr>
          <p:spPr bwMode="gray">
            <a:xfrm>
              <a:off x="10228984" y="1842613"/>
              <a:ext cx="549203" cy="247938"/>
            </a:xfrm>
            <a:custGeom>
              <a:avLst/>
              <a:gdLst>
                <a:gd name="T0" fmla="*/ 182 w 182"/>
                <a:gd name="T1" fmla="*/ 9 h 82"/>
                <a:gd name="T2" fmla="*/ 173 w 182"/>
                <a:gd name="T3" fmla="*/ 0 h 82"/>
                <a:gd name="T4" fmla="*/ 9 w 182"/>
                <a:gd name="T5" fmla="*/ 0 h 82"/>
                <a:gd name="T6" fmla="*/ 0 w 182"/>
                <a:gd name="T7" fmla="*/ 9 h 82"/>
                <a:gd name="T8" fmla="*/ 0 w 182"/>
                <a:gd name="T9" fmla="*/ 74 h 82"/>
                <a:gd name="T10" fmla="*/ 9 w 182"/>
                <a:gd name="T11" fmla="*/ 82 h 82"/>
                <a:gd name="T12" fmla="*/ 173 w 182"/>
                <a:gd name="T13" fmla="*/ 82 h 82"/>
                <a:gd name="T14" fmla="*/ 182 w 182"/>
                <a:gd name="T15" fmla="*/ 74 h 82"/>
                <a:gd name="T16" fmla="*/ 182 w 182"/>
                <a:gd name="T17" fmla="*/ 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82">
                  <a:moveTo>
                    <a:pt x="182" y="9"/>
                  </a:moveTo>
                  <a:cubicBezTo>
                    <a:pt x="182" y="4"/>
                    <a:pt x="178" y="0"/>
                    <a:pt x="173" y="0"/>
                  </a:cubicBezTo>
                  <a:cubicBezTo>
                    <a:pt x="9" y="0"/>
                    <a:pt x="9" y="0"/>
                    <a:pt x="9" y="0"/>
                  </a:cubicBezTo>
                  <a:cubicBezTo>
                    <a:pt x="4" y="0"/>
                    <a:pt x="0" y="4"/>
                    <a:pt x="0" y="9"/>
                  </a:cubicBezTo>
                  <a:cubicBezTo>
                    <a:pt x="0" y="74"/>
                    <a:pt x="0" y="74"/>
                    <a:pt x="0" y="74"/>
                  </a:cubicBezTo>
                  <a:cubicBezTo>
                    <a:pt x="0" y="78"/>
                    <a:pt x="4" y="82"/>
                    <a:pt x="9" y="82"/>
                  </a:cubicBezTo>
                  <a:cubicBezTo>
                    <a:pt x="173" y="82"/>
                    <a:pt x="173" y="82"/>
                    <a:pt x="173" y="82"/>
                  </a:cubicBezTo>
                  <a:cubicBezTo>
                    <a:pt x="178" y="82"/>
                    <a:pt x="182" y="78"/>
                    <a:pt x="182" y="74"/>
                  </a:cubicBezTo>
                  <a:lnTo>
                    <a:pt x="182" y="9"/>
                  </a:lnTo>
                  <a:close/>
                </a:path>
              </a:pathLst>
            </a:custGeom>
            <a:solidFill>
              <a:sysClr val="windowText" lastClr="000000">
                <a:lumMod val="75000"/>
                <a:lumOff val="2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10" name="Rectangle 9">
              <a:extLst>
                <a:ext uri="{FF2B5EF4-FFF2-40B4-BE49-F238E27FC236}">
                  <a16:creationId xmlns:a16="http://schemas.microsoft.com/office/drawing/2014/main" id="{CAF86741-246D-EDF5-60EA-3083034F4D4E}"/>
                </a:ext>
              </a:extLst>
            </p:cNvPr>
            <p:cNvSpPr>
              <a:spLocks noChangeArrowheads="1"/>
            </p:cNvSpPr>
            <p:nvPr/>
          </p:nvSpPr>
          <p:spPr bwMode="gray">
            <a:xfrm>
              <a:off x="10346720" y="1920872"/>
              <a:ext cx="313731" cy="907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11" name="Freeform 10">
              <a:extLst>
                <a:ext uri="{FF2B5EF4-FFF2-40B4-BE49-F238E27FC236}">
                  <a16:creationId xmlns:a16="http://schemas.microsoft.com/office/drawing/2014/main" id="{49F317AF-4848-962B-B576-523B9CD7375A}"/>
                </a:ext>
              </a:extLst>
            </p:cNvPr>
            <p:cNvSpPr>
              <a:spLocks noEditPoints="1"/>
            </p:cNvSpPr>
            <p:nvPr/>
          </p:nvSpPr>
          <p:spPr bwMode="gray">
            <a:xfrm>
              <a:off x="10672918" y="1069711"/>
              <a:ext cx="229239" cy="362211"/>
            </a:xfrm>
            <a:custGeom>
              <a:avLst/>
              <a:gdLst>
                <a:gd name="T0" fmla="*/ 0 w 76"/>
                <a:gd name="T1" fmla="*/ 120 h 120"/>
                <a:gd name="T2" fmla="*/ 0 w 76"/>
                <a:gd name="T3" fmla="*/ 0 h 120"/>
                <a:gd name="T4" fmla="*/ 54 w 76"/>
                <a:gd name="T5" fmla="*/ 0 h 120"/>
                <a:gd name="T6" fmla="*/ 69 w 76"/>
                <a:gd name="T7" fmla="*/ 7 h 120"/>
                <a:gd name="T8" fmla="*/ 76 w 76"/>
                <a:gd name="T9" fmla="*/ 22 h 120"/>
                <a:gd name="T10" fmla="*/ 9 w 76"/>
                <a:gd name="T11" fmla="*/ 117 h 120"/>
                <a:gd name="T12" fmla="*/ 0 w 76"/>
                <a:gd name="T13" fmla="*/ 120 h 120"/>
                <a:gd name="T14" fmla="*/ 13 w 76"/>
                <a:gd name="T15" fmla="*/ 13 h 120"/>
                <a:gd name="T16" fmla="*/ 13 w 76"/>
                <a:gd name="T17" fmla="*/ 102 h 120"/>
                <a:gd name="T18" fmla="*/ 63 w 76"/>
                <a:gd name="T19" fmla="*/ 22 h 120"/>
                <a:gd name="T20" fmla="*/ 61 w 76"/>
                <a:gd name="T21" fmla="*/ 15 h 120"/>
                <a:gd name="T22" fmla="*/ 54 w 76"/>
                <a:gd name="T23" fmla="*/ 13 h 120"/>
                <a:gd name="T24" fmla="*/ 13 w 76"/>
                <a:gd name="T25"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120">
                  <a:moveTo>
                    <a:pt x="0" y="120"/>
                  </a:moveTo>
                  <a:cubicBezTo>
                    <a:pt x="0" y="0"/>
                    <a:pt x="0" y="0"/>
                    <a:pt x="0" y="0"/>
                  </a:cubicBezTo>
                  <a:cubicBezTo>
                    <a:pt x="54" y="0"/>
                    <a:pt x="54" y="0"/>
                    <a:pt x="54" y="0"/>
                  </a:cubicBezTo>
                  <a:cubicBezTo>
                    <a:pt x="60" y="0"/>
                    <a:pt x="65" y="3"/>
                    <a:pt x="69" y="7"/>
                  </a:cubicBezTo>
                  <a:cubicBezTo>
                    <a:pt x="74" y="11"/>
                    <a:pt x="76" y="16"/>
                    <a:pt x="76" y="22"/>
                  </a:cubicBezTo>
                  <a:cubicBezTo>
                    <a:pt x="76" y="65"/>
                    <a:pt x="49" y="103"/>
                    <a:pt x="9" y="117"/>
                  </a:cubicBezTo>
                  <a:lnTo>
                    <a:pt x="0" y="120"/>
                  </a:lnTo>
                  <a:close/>
                  <a:moveTo>
                    <a:pt x="13" y="13"/>
                  </a:moveTo>
                  <a:cubicBezTo>
                    <a:pt x="13" y="102"/>
                    <a:pt x="13" y="102"/>
                    <a:pt x="13" y="102"/>
                  </a:cubicBezTo>
                  <a:cubicBezTo>
                    <a:pt x="43" y="88"/>
                    <a:pt x="63" y="56"/>
                    <a:pt x="63" y="22"/>
                  </a:cubicBezTo>
                  <a:cubicBezTo>
                    <a:pt x="63" y="20"/>
                    <a:pt x="62" y="17"/>
                    <a:pt x="61" y="15"/>
                  </a:cubicBezTo>
                  <a:cubicBezTo>
                    <a:pt x="59" y="14"/>
                    <a:pt x="57" y="13"/>
                    <a:pt x="54" y="13"/>
                  </a:cubicBezTo>
                  <a:lnTo>
                    <a:pt x="13" y="13"/>
                  </a:lnTo>
                  <a:close/>
                </a:path>
              </a:pathLst>
            </a:custGeom>
            <a:solidFill>
              <a:schemeClr val="accent4">
                <a:lumMod val="75000"/>
              </a:schemeClr>
            </a:solidFill>
            <a:ln>
              <a:noFill/>
            </a:ln>
          </p:spPr>
          <p:txBody>
            <a:bodyPr vert="horz" wrap="square" lIns="0" tIns="0" rIns="0" bIns="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12" name="Freeform 11">
              <a:extLst>
                <a:ext uri="{FF2B5EF4-FFF2-40B4-BE49-F238E27FC236}">
                  <a16:creationId xmlns:a16="http://schemas.microsoft.com/office/drawing/2014/main" id="{57EC53CB-6CAB-4150-F3B5-6F21FF6D545F}"/>
                </a:ext>
              </a:extLst>
            </p:cNvPr>
            <p:cNvSpPr>
              <a:spLocks noEditPoints="1"/>
            </p:cNvSpPr>
            <p:nvPr/>
          </p:nvSpPr>
          <p:spPr bwMode="gray">
            <a:xfrm>
              <a:off x="10105016" y="1069711"/>
              <a:ext cx="229239" cy="362211"/>
            </a:xfrm>
            <a:custGeom>
              <a:avLst/>
              <a:gdLst>
                <a:gd name="T0" fmla="*/ 76 w 76"/>
                <a:gd name="T1" fmla="*/ 120 h 120"/>
                <a:gd name="T2" fmla="*/ 67 w 76"/>
                <a:gd name="T3" fmla="*/ 117 h 120"/>
                <a:gd name="T4" fmla="*/ 0 w 76"/>
                <a:gd name="T5" fmla="*/ 22 h 120"/>
                <a:gd name="T6" fmla="*/ 7 w 76"/>
                <a:gd name="T7" fmla="*/ 7 h 120"/>
                <a:gd name="T8" fmla="*/ 22 w 76"/>
                <a:gd name="T9" fmla="*/ 0 h 120"/>
                <a:gd name="T10" fmla="*/ 76 w 76"/>
                <a:gd name="T11" fmla="*/ 0 h 120"/>
                <a:gd name="T12" fmla="*/ 76 w 76"/>
                <a:gd name="T13" fmla="*/ 120 h 120"/>
                <a:gd name="T14" fmla="*/ 22 w 76"/>
                <a:gd name="T15" fmla="*/ 13 h 120"/>
                <a:gd name="T16" fmla="*/ 15 w 76"/>
                <a:gd name="T17" fmla="*/ 15 h 120"/>
                <a:gd name="T18" fmla="*/ 13 w 76"/>
                <a:gd name="T19" fmla="*/ 22 h 120"/>
                <a:gd name="T20" fmla="*/ 63 w 76"/>
                <a:gd name="T21" fmla="*/ 102 h 120"/>
                <a:gd name="T22" fmla="*/ 63 w 76"/>
                <a:gd name="T23" fmla="*/ 13 h 120"/>
                <a:gd name="T24" fmla="*/ 22 w 76"/>
                <a:gd name="T25"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120">
                  <a:moveTo>
                    <a:pt x="76" y="120"/>
                  </a:moveTo>
                  <a:cubicBezTo>
                    <a:pt x="67" y="117"/>
                    <a:pt x="67" y="117"/>
                    <a:pt x="67" y="117"/>
                  </a:cubicBezTo>
                  <a:cubicBezTo>
                    <a:pt x="27" y="103"/>
                    <a:pt x="0" y="65"/>
                    <a:pt x="0" y="22"/>
                  </a:cubicBezTo>
                  <a:cubicBezTo>
                    <a:pt x="0" y="16"/>
                    <a:pt x="2" y="11"/>
                    <a:pt x="7" y="7"/>
                  </a:cubicBezTo>
                  <a:cubicBezTo>
                    <a:pt x="11" y="3"/>
                    <a:pt x="16" y="0"/>
                    <a:pt x="22" y="0"/>
                  </a:cubicBezTo>
                  <a:cubicBezTo>
                    <a:pt x="76" y="0"/>
                    <a:pt x="76" y="0"/>
                    <a:pt x="76" y="0"/>
                  </a:cubicBezTo>
                  <a:lnTo>
                    <a:pt x="76" y="120"/>
                  </a:lnTo>
                  <a:close/>
                  <a:moveTo>
                    <a:pt x="22" y="13"/>
                  </a:moveTo>
                  <a:cubicBezTo>
                    <a:pt x="19" y="13"/>
                    <a:pt x="17" y="14"/>
                    <a:pt x="15" y="15"/>
                  </a:cubicBezTo>
                  <a:cubicBezTo>
                    <a:pt x="14" y="17"/>
                    <a:pt x="13" y="20"/>
                    <a:pt x="13" y="22"/>
                  </a:cubicBezTo>
                  <a:cubicBezTo>
                    <a:pt x="13" y="56"/>
                    <a:pt x="33" y="88"/>
                    <a:pt x="63" y="102"/>
                  </a:cubicBezTo>
                  <a:cubicBezTo>
                    <a:pt x="63" y="13"/>
                    <a:pt x="63" y="13"/>
                    <a:pt x="63" y="13"/>
                  </a:cubicBezTo>
                  <a:lnTo>
                    <a:pt x="22" y="13"/>
                  </a:lnTo>
                  <a:close/>
                </a:path>
              </a:pathLst>
            </a:custGeom>
            <a:solidFill>
              <a:schemeClr val="accent4">
                <a:lumMod val="75000"/>
              </a:schemeClr>
            </a:solidFill>
            <a:ln>
              <a:noFill/>
            </a:ln>
          </p:spPr>
          <p:txBody>
            <a:bodyPr vert="horz" wrap="square" lIns="0" tIns="0" rIns="0" bIns="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13" name="Freeform 12">
              <a:extLst>
                <a:ext uri="{FF2B5EF4-FFF2-40B4-BE49-F238E27FC236}">
                  <a16:creationId xmlns:a16="http://schemas.microsoft.com/office/drawing/2014/main" id="{F8CEE1D1-CE28-CF17-EAA2-78A98E963F87}"/>
                </a:ext>
              </a:extLst>
            </p:cNvPr>
            <p:cNvSpPr>
              <a:spLocks/>
            </p:cNvSpPr>
            <p:nvPr/>
          </p:nvSpPr>
          <p:spPr bwMode="gray">
            <a:xfrm>
              <a:off x="10298241" y="1788593"/>
              <a:ext cx="410690" cy="54020"/>
            </a:xfrm>
            <a:custGeom>
              <a:avLst/>
              <a:gdLst>
                <a:gd name="T0" fmla="*/ 123 w 136"/>
                <a:gd name="T1" fmla="*/ 0 h 18"/>
                <a:gd name="T2" fmla="*/ 132 w 136"/>
                <a:gd name="T3" fmla="*/ 4 h 18"/>
                <a:gd name="T4" fmla="*/ 136 w 136"/>
                <a:gd name="T5" fmla="*/ 13 h 18"/>
                <a:gd name="T6" fmla="*/ 136 w 136"/>
                <a:gd name="T7" fmla="*/ 18 h 18"/>
                <a:gd name="T8" fmla="*/ 0 w 136"/>
                <a:gd name="T9" fmla="*/ 18 h 18"/>
                <a:gd name="T10" fmla="*/ 0 w 136"/>
                <a:gd name="T11" fmla="*/ 13 h 18"/>
                <a:gd name="T12" fmla="*/ 4 w 136"/>
                <a:gd name="T13" fmla="*/ 4 h 18"/>
                <a:gd name="T14" fmla="*/ 13 w 136"/>
                <a:gd name="T15" fmla="*/ 0 h 18"/>
                <a:gd name="T16" fmla="*/ 123 w 136"/>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18">
                  <a:moveTo>
                    <a:pt x="123" y="0"/>
                  </a:moveTo>
                  <a:cubicBezTo>
                    <a:pt x="127" y="0"/>
                    <a:pt x="130" y="1"/>
                    <a:pt x="132" y="4"/>
                  </a:cubicBezTo>
                  <a:cubicBezTo>
                    <a:pt x="135" y="6"/>
                    <a:pt x="136" y="10"/>
                    <a:pt x="136" y="13"/>
                  </a:cubicBezTo>
                  <a:cubicBezTo>
                    <a:pt x="136" y="18"/>
                    <a:pt x="136" y="18"/>
                    <a:pt x="136" y="18"/>
                  </a:cubicBezTo>
                  <a:cubicBezTo>
                    <a:pt x="0" y="18"/>
                    <a:pt x="0" y="18"/>
                    <a:pt x="0" y="18"/>
                  </a:cubicBezTo>
                  <a:cubicBezTo>
                    <a:pt x="0" y="13"/>
                    <a:pt x="0" y="13"/>
                    <a:pt x="0" y="13"/>
                  </a:cubicBezTo>
                  <a:cubicBezTo>
                    <a:pt x="0" y="10"/>
                    <a:pt x="1" y="6"/>
                    <a:pt x="4" y="4"/>
                  </a:cubicBezTo>
                  <a:cubicBezTo>
                    <a:pt x="6" y="1"/>
                    <a:pt x="9" y="0"/>
                    <a:pt x="13" y="0"/>
                  </a:cubicBezTo>
                  <a:lnTo>
                    <a:pt x="123" y="0"/>
                  </a:lnTo>
                  <a:close/>
                </a:path>
              </a:pathLst>
            </a:custGeom>
            <a:solidFill>
              <a:srgbClr val="FFE15A">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14" name="Freeform 13">
              <a:extLst>
                <a:ext uri="{FF2B5EF4-FFF2-40B4-BE49-F238E27FC236}">
                  <a16:creationId xmlns:a16="http://schemas.microsoft.com/office/drawing/2014/main" id="{76AF5E69-5057-4DF1-7C5A-246769643D18}"/>
                </a:ext>
              </a:extLst>
            </p:cNvPr>
            <p:cNvSpPr>
              <a:spLocks/>
            </p:cNvSpPr>
            <p:nvPr/>
          </p:nvSpPr>
          <p:spPr bwMode="gray">
            <a:xfrm>
              <a:off x="10228984" y="1015691"/>
              <a:ext cx="549203" cy="567210"/>
            </a:xfrm>
            <a:custGeom>
              <a:avLst/>
              <a:gdLst>
                <a:gd name="T0" fmla="*/ 179 w 182"/>
                <a:gd name="T1" fmla="*/ 2 h 188"/>
                <a:gd name="T2" fmla="*/ 173 w 182"/>
                <a:gd name="T3" fmla="*/ 0 h 188"/>
                <a:gd name="T4" fmla="*/ 9 w 182"/>
                <a:gd name="T5" fmla="*/ 0 h 188"/>
                <a:gd name="T6" fmla="*/ 3 w 182"/>
                <a:gd name="T7" fmla="*/ 2 h 188"/>
                <a:gd name="T8" fmla="*/ 0 w 182"/>
                <a:gd name="T9" fmla="*/ 8 h 188"/>
                <a:gd name="T10" fmla="*/ 0 w 182"/>
                <a:gd name="T11" fmla="*/ 25 h 188"/>
                <a:gd name="T12" fmla="*/ 80 w 182"/>
                <a:gd name="T13" fmla="*/ 187 h 188"/>
                <a:gd name="T14" fmla="*/ 91 w 182"/>
                <a:gd name="T15" fmla="*/ 188 h 188"/>
                <a:gd name="T16" fmla="*/ 102 w 182"/>
                <a:gd name="T17" fmla="*/ 187 h 188"/>
                <a:gd name="T18" fmla="*/ 114 w 182"/>
                <a:gd name="T19" fmla="*/ 183 h 188"/>
                <a:gd name="T20" fmla="*/ 116 w 182"/>
                <a:gd name="T21" fmla="*/ 181 h 188"/>
                <a:gd name="T22" fmla="*/ 182 w 182"/>
                <a:gd name="T23" fmla="*/ 25 h 188"/>
                <a:gd name="T24" fmla="*/ 182 w 182"/>
                <a:gd name="T25" fmla="*/ 8 h 188"/>
                <a:gd name="T26" fmla="*/ 179 w 182"/>
                <a:gd name="T27" fmla="*/ 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2" h="188">
                  <a:moveTo>
                    <a:pt x="179" y="2"/>
                  </a:moveTo>
                  <a:cubicBezTo>
                    <a:pt x="178" y="1"/>
                    <a:pt x="176" y="0"/>
                    <a:pt x="173" y="0"/>
                  </a:cubicBezTo>
                  <a:cubicBezTo>
                    <a:pt x="9" y="0"/>
                    <a:pt x="9" y="0"/>
                    <a:pt x="9" y="0"/>
                  </a:cubicBezTo>
                  <a:cubicBezTo>
                    <a:pt x="6" y="0"/>
                    <a:pt x="4" y="1"/>
                    <a:pt x="3" y="2"/>
                  </a:cubicBezTo>
                  <a:cubicBezTo>
                    <a:pt x="1" y="4"/>
                    <a:pt x="0" y="6"/>
                    <a:pt x="0" y="8"/>
                  </a:cubicBezTo>
                  <a:cubicBezTo>
                    <a:pt x="0" y="25"/>
                    <a:pt x="0" y="25"/>
                    <a:pt x="0" y="25"/>
                  </a:cubicBezTo>
                  <a:cubicBezTo>
                    <a:pt x="0" y="108"/>
                    <a:pt x="35" y="177"/>
                    <a:pt x="80" y="187"/>
                  </a:cubicBezTo>
                  <a:cubicBezTo>
                    <a:pt x="84" y="188"/>
                    <a:pt x="87" y="188"/>
                    <a:pt x="91" y="188"/>
                  </a:cubicBezTo>
                  <a:cubicBezTo>
                    <a:pt x="95" y="188"/>
                    <a:pt x="98" y="188"/>
                    <a:pt x="102" y="187"/>
                  </a:cubicBezTo>
                  <a:cubicBezTo>
                    <a:pt x="106" y="186"/>
                    <a:pt x="110" y="185"/>
                    <a:pt x="114" y="183"/>
                  </a:cubicBezTo>
                  <a:cubicBezTo>
                    <a:pt x="115" y="182"/>
                    <a:pt x="116" y="182"/>
                    <a:pt x="116" y="181"/>
                  </a:cubicBezTo>
                  <a:cubicBezTo>
                    <a:pt x="154" y="162"/>
                    <a:pt x="182" y="99"/>
                    <a:pt x="182" y="25"/>
                  </a:cubicBezTo>
                  <a:cubicBezTo>
                    <a:pt x="182" y="8"/>
                    <a:pt x="182" y="8"/>
                    <a:pt x="182" y="8"/>
                  </a:cubicBezTo>
                  <a:cubicBezTo>
                    <a:pt x="182" y="6"/>
                    <a:pt x="181" y="4"/>
                    <a:pt x="179" y="2"/>
                  </a:cubicBezTo>
                  <a:close/>
                </a:path>
              </a:pathLst>
            </a:custGeom>
            <a:solidFill>
              <a:schemeClr val="accent4">
                <a:lumMod val="75000"/>
              </a:schemeClr>
            </a:solidFill>
            <a:ln>
              <a:noFill/>
            </a:ln>
          </p:spPr>
          <p:txBody>
            <a:bodyPr vert="horz" wrap="square" lIns="0" tIns="0" rIns="0" bIns="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15" name="Freeform 14">
              <a:extLst>
                <a:ext uri="{FF2B5EF4-FFF2-40B4-BE49-F238E27FC236}">
                  <a16:creationId xmlns:a16="http://schemas.microsoft.com/office/drawing/2014/main" id="{9A5C80C7-91D9-3838-8166-40C74835E66E}"/>
                </a:ext>
              </a:extLst>
            </p:cNvPr>
            <p:cNvSpPr>
              <a:spLocks/>
            </p:cNvSpPr>
            <p:nvPr/>
          </p:nvSpPr>
          <p:spPr bwMode="gray">
            <a:xfrm>
              <a:off x="10358494" y="1733880"/>
              <a:ext cx="290184" cy="54713"/>
            </a:xfrm>
            <a:custGeom>
              <a:avLst/>
              <a:gdLst>
                <a:gd name="T0" fmla="*/ 83 w 96"/>
                <a:gd name="T1" fmla="*/ 0 h 18"/>
                <a:gd name="T2" fmla="*/ 92 w 96"/>
                <a:gd name="T3" fmla="*/ 4 h 18"/>
                <a:gd name="T4" fmla="*/ 96 w 96"/>
                <a:gd name="T5" fmla="*/ 13 h 18"/>
                <a:gd name="T6" fmla="*/ 96 w 96"/>
                <a:gd name="T7" fmla="*/ 18 h 18"/>
                <a:gd name="T8" fmla="*/ 0 w 96"/>
                <a:gd name="T9" fmla="*/ 18 h 18"/>
                <a:gd name="T10" fmla="*/ 0 w 96"/>
                <a:gd name="T11" fmla="*/ 13 h 18"/>
                <a:gd name="T12" fmla="*/ 4 w 96"/>
                <a:gd name="T13" fmla="*/ 4 h 18"/>
                <a:gd name="T14" fmla="*/ 13 w 96"/>
                <a:gd name="T15" fmla="*/ 0 h 18"/>
                <a:gd name="T16" fmla="*/ 83 w 96"/>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18">
                  <a:moveTo>
                    <a:pt x="83" y="0"/>
                  </a:moveTo>
                  <a:cubicBezTo>
                    <a:pt x="86" y="0"/>
                    <a:pt x="90" y="1"/>
                    <a:pt x="92" y="4"/>
                  </a:cubicBezTo>
                  <a:cubicBezTo>
                    <a:pt x="95" y="6"/>
                    <a:pt x="96" y="9"/>
                    <a:pt x="96" y="13"/>
                  </a:cubicBezTo>
                  <a:cubicBezTo>
                    <a:pt x="96" y="18"/>
                    <a:pt x="96" y="18"/>
                    <a:pt x="96" y="18"/>
                  </a:cubicBezTo>
                  <a:cubicBezTo>
                    <a:pt x="0" y="18"/>
                    <a:pt x="0" y="18"/>
                    <a:pt x="0" y="18"/>
                  </a:cubicBezTo>
                  <a:cubicBezTo>
                    <a:pt x="0" y="13"/>
                    <a:pt x="0" y="13"/>
                    <a:pt x="0" y="13"/>
                  </a:cubicBezTo>
                  <a:cubicBezTo>
                    <a:pt x="0" y="9"/>
                    <a:pt x="1" y="6"/>
                    <a:pt x="4" y="4"/>
                  </a:cubicBezTo>
                  <a:cubicBezTo>
                    <a:pt x="6" y="1"/>
                    <a:pt x="10" y="0"/>
                    <a:pt x="13" y="0"/>
                  </a:cubicBezTo>
                  <a:lnTo>
                    <a:pt x="83" y="0"/>
                  </a:lnTo>
                  <a:close/>
                </a:path>
              </a:pathLst>
            </a:custGeom>
            <a:solidFill>
              <a:schemeClr val="accent4">
                <a:lumMod val="75000"/>
              </a:schemeClr>
            </a:solidFill>
            <a:ln>
              <a:noFill/>
            </a:ln>
          </p:spPr>
          <p:txBody>
            <a:bodyPr vert="horz" wrap="square" lIns="0" tIns="0" rIns="0" bIns="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16" name="Rectangle 15">
              <a:extLst>
                <a:ext uri="{FF2B5EF4-FFF2-40B4-BE49-F238E27FC236}">
                  <a16:creationId xmlns:a16="http://schemas.microsoft.com/office/drawing/2014/main" id="{73A17594-ACB0-28FA-BB01-9DACA0B282FA}"/>
                </a:ext>
              </a:extLst>
            </p:cNvPr>
            <p:cNvSpPr>
              <a:spLocks noChangeArrowheads="1"/>
            </p:cNvSpPr>
            <p:nvPr/>
          </p:nvSpPr>
          <p:spPr bwMode="gray">
            <a:xfrm>
              <a:off x="10470689" y="1573898"/>
              <a:ext cx="65794" cy="159982"/>
            </a:xfrm>
            <a:prstGeom prst="rect">
              <a:avLst/>
            </a:prstGeom>
            <a:solidFill>
              <a:srgbClr val="FFE1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17" name="Freeform 16">
              <a:extLst>
                <a:ext uri="{FF2B5EF4-FFF2-40B4-BE49-F238E27FC236}">
                  <a16:creationId xmlns:a16="http://schemas.microsoft.com/office/drawing/2014/main" id="{9DCBA226-52F7-F8CE-2D5B-78F2940FAC31}"/>
                </a:ext>
              </a:extLst>
            </p:cNvPr>
            <p:cNvSpPr>
              <a:spLocks/>
            </p:cNvSpPr>
            <p:nvPr/>
          </p:nvSpPr>
          <p:spPr bwMode="gray">
            <a:xfrm>
              <a:off x="10536483" y="1567665"/>
              <a:ext cx="36706" cy="63716"/>
            </a:xfrm>
            <a:custGeom>
              <a:avLst/>
              <a:gdLst>
                <a:gd name="T0" fmla="*/ 12 w 12"/>
                <a:gd name="T1" fmla="*/ 0 h 21"/>
                <a:gd name="T2" fmla="*/ 0 w 12"/>
                <a:gd name="T3" fmla="*/ 21 h 21"/>
                <a:gd name="T4" fmla="*/ 0 w 12"/>
                <a:gd name="T5" fmla="*/ 4 h 21"/>
                <a:gd name="T6" fmla="*/ 12 w 12"/>
                <a:gd name="T7" fmla="*/ 0 h 21"/>
              </a:gdLst>
              <a:ahLst/>
              <a:cxnLst>
                <a:cxn ang="0">
                  <a:pos x="T0" y="T1"/>
                </a:cxn>
                <a:cxn ang="0">
                  <a:pos x="T2" y="T3"/>
                </a:cxn>
                <a:cxn ang="0">
                  <a:pos x="T4" y="T5"/>
                </a:cxn>
                <a:cxn ang="0">
                  <a:pos x="T6" y="T7"/>
                </a:cxn>
              </a:cxnLst>
              <a:rect l="0" t="0" r="r" b="b"/>
              <a:pathLst>
                <a:path w="12" h="21">
                  <a:moveTo>
                    <a:pt x="12" y="0"/>
                  </a:moveTo>
                  <a:cubicBezTo>
                    <a:pt x="5" y="4"/>
                    <a:pt x="0" y="12"/>
                    <a:pt x="0" y="21"/>
                  </a:cubicBezTo>
                  <a:cubicBezTo>
                    <a:pt x="0" y="4"/>
                    <a:pt x="0" y="4"/>
                    <a:pt x="0" y="4"/>
                  </a:cubicBezTo>
                  <a:cubicBezTo>
                    <a:pt x="4" y="3"/>
                    <a:pt x="8" y="2"/>
                    <a:pt x="12" y="0"/>
                  </a:cubicBezTo>
                  <a:close/>
                </a:path>
              </a:pathLst>
            </a:custGeom>
            <a:solidFill>
              <a:srgbClr val="FFE1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18" name="Freeform 17">
              <a:extLst>
                <a:ext uri="{FF2B5EF4-FFF2-40B4-BE49-F238E27FC236}">
                  <a16:creationId xmlns:a16="http://schemas.microsoft.com/office/drawing/2014/main" id="{8C065E7D-E989-1AAE-BC97-394CDA97E2AC}"/>
                </a:ext>
              </a:extLst>
            </p:cNvPr>
            <p:cNvSpPr>
              <a:spLocks/>
            </p:cNvSpPr>
            <p:nvPr/>
          </p:nvSpPr>
          <p:spPr bwMode="gray">
            <a:xfrm>
              <a:off x="10536483" y="1661853"/>
              <a:ext cx="72719" cy="72027"/>
            </a:xfrm>
            <a:custGeom>
              <a:avLst/>
              <a:gdLst>
                <a:gd name="T0" fmla="*/ 24 w 24"/>
                <a:gd name="T1" fmla="*/ 24 h 24"/>
                <a:gd name="T2" fmla="*/ 0 w 24"/>
                <a:gd name="T3" fmla="*/ 24 h 24"/>
                <a:gd name="T4" fmla="*/ 0 w 24"/>
                <a:gd name="T5" fmla="*/ 0 h 24"/>
                <a:gd name="T6" fmla="*/ 24 w 24"/>
                <a:gd name="T7" fmla="*/ 24 h 24"/>
              </a:gdLst>
              <a:ahLst/>
              <a:cxnLst>
                <a:cxn ang="0">
                  <a:pos x="T0" y="T1"/>
                </a:cxn>
                <a:cxn ang="0">
                  <a:pos x="T2" y="T3"/>
                </a:cxn>
                <a:cxn ang="0">
                  <a:pos x="T4" y="T5"/>
                </a:cxn>
                <a:cxn ang="0">
                  <a:pos x="T6" y="T7"/>
                </a:cxn>
              </a:cxnLst>
              <a:rect l="0" t="0" r="r" b="b"/>
              <a:pathLst>
                <a:path w="24" h="24">
                  <a:moveTo>
                    <a:pt x="24" y="24"/>
                  </a:moveTo>
                  <a:cubicBezTo>
                    <a:pt x="0" y="24"/>
                    <a:pt x="0" y="24"/>
                    <a:pt x="0" y="24"/>
                  </a:cubicBezTo>
                  <a:cubicBezTo>
                    <a:pt x="0" y="0"/>
                    <a:pt x="0" y="0"/>
                    <a:pt x="0" y="0"/>
                  </a:cubicBezTo>
                  <a:cubicBezTo>
                    <a:pt x="0" y="13"/>
                    <a:pt x="11" y="24"/>
                    <a:pt x="24" y="24"/>
                  </a:cubicBezTo>
                  <a:close/>
                </a:path>
              </a:pathLst>
            </a:custGeom>
            <a:solidFill>
              <a:srgbClr val="FFE1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19" name="Freeform 18">
              <a:extLst>
                <a:ext uri="{FF2B5EF4-FFF2-40B4-BE49-F238E27FC236}">
                  <a16:creationId xmlns:a16="http://schemas.microsoft.com/office/drawing/2014/main" id="{F346C820-4190-6181-AE0D-632758C0C8D1}"/>
                </a:ext>
              </a:extLst>
            </p:cNvPr>
            <p:cNvSpPr>
              <a:spLocks/>
            </p:cNvSpPr>
            <p:nvPr/>
          </p:nvSpPr>
          <p:spPr bwMode="gray">
            <a:xfrm>
              <a:off x="10433983" y="1567665"/>
              <a:ext cx="36706" cy="63716"/>
            </a:xfrm>
            <a:custGeom>
              <a:avLst/>
              <a:gdLst>
                <a:gd name="T0" fmla="*/ 0 w 12"/>
                <a:gd name="T1" fmla="*/ 0 h 21"/>
                <a:gd name="T2" fmla="*/ 12 w 12"/>
                <a:gd name="T3" fmla="*/ 21 h 21"/>
                <a:gd name="T4" fmla="*/ 12 w 12"/>
                <a:gd name="T5" fmla="*/ 4 h 21"/>
                <a:gd name="T6" fmla="*/ 0 w 12"/>
                <a:gd name="T7" fmla="*/ 0 h 21"/>
              </a:gdLst>
              <a:ahLst/>
              <a:cxnLst>
                <a:cxn ang="0">
                  <a:pos x="T0" y="T1"/>
                </a:cxn>
                <a:cxn ang="0">
                  <a:pos x="T2" y="T3"/>
                </a:cxn>
                <a:cxn ang="0">
                  <a:pos x="T4" y="T5"/>
                </a:cxn>
                <a:cxn ang="0">
                  <a:pos x="T6" y="T7"/>
                </a:cxn>
              </a:cxnLst>
              <a:rect l="0" t="0" r="r" b="b"/>
              <a:pathLst>
                <a:path w="12" h="21">
                  <a:moveTo>
                    <a:pt x="0" y="0"/>
                  </a:moveTo>
                  <a:cubicBezTo>
                    <a:pt x="7" y="4"/>
                    <a:pt x="12" y="12"/>
                    <a:pt x="12" y="21"/>
                  </a:cubicBezTo>
                  <a:cubicBezTo>
                    <a:pt x="12" y="4"/>
                    <a:pt x="12" y="4"/>
                    <a:pt x="12" y="4"/>
                  </a:cubicBezTo>
                  <a:cubicBezTo>
                    <a:pt x="8" y="3"/>
                    <a:pt x="4" y="2"/>
                    <a:pt x="0" y="0"/>
                  </a:cubicBezTo>
                  <a:close/>
                </a:path>
              </a:pathLst>
            </a:custGeom>
            <a:solidFill>
              <a:srgbClr val="FFE1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20" name="Freeform 19">
              <a:extLst>
                <a:ext uri="{FF2B5EF4-FFF2-40B4-BE49-F238E27FC236}">
                  <a16:creationId xmlns:a16="http://schemas.microsoft.com/office/drawing/2014/main" id="{8477CA9B-9024-5D3F-EBAF-771252F82603}"/>
                </a:ext>
              </a:extLst>
            </p:cNvPr>
            <p:cNvSpPr>
              <a:spLocks/>
            </p:cNvSpPr>
            <p:nvPr/>
          </p:nvSpPr>
          <p:spPr bwMode="gray">
            <a:xfrm>
              <a:off x="10397970" y="1661853"/>
              <a:ext cx="72719" cy="72027"/>
            </a:xfrm>
            <a:custGeom>
              <a:avLst/>
              <a:gdLst>
                <a:gd name="T0" fmla="*/ 0 w 24"/>
                <a:gd name="T1" fmla="*/ 24 h 24"/>
                <a:gd name="T2" fmla="*/ 24 w 24"/>
                <a:gd name="T3" fmla="*/ 24 h 24"/>
                <a:gd name="T4" fmla="*/ 24 w 24"/>
                <a:gd name="T5" fmla="*/ 0 h 24"/>
                <a:gd name="T6" fmla="*/ 0 w 24"/>
                <a:gd name="T7" fmla="*/ 24 h 24"/>
              </a:gdLst>
              <a:ahLst/>
              <a:cxnLst>
                <a:cxn ang="0">
                  <a:pos x="T0" y="T1"/>
                </a:cxn>
                <a:cxn ang="0">
                  <a:pos x="T2" y="T3"/>
                </a:cxn>
                <a:cxn ang="0">
                  <a:pos x="T4" y="T5"/>
                </a:cxn>
                <a:cxn ang="0">
                  <a:pos x="T6" y="T7"/>
                </a:cxn>
              </a:cxnLst>
              <a:rect l="0" t="0" r="r" b="b"/>
              <a:pathLst>
                <a:path w="24" h="24">
                  <a:moveTo>
                    <a:pt x="0" y="24"/>
                  </a:moveTo>
                  <a:cubicBezTo>
                    <a:pt x="24" y="24"/>
                    <a:pt x="24" y="24"/>
                    <a:pt x="24" y="24"/>
                  </a:cubicBezTo>
                  <a:cubicBezTo>
                    <a:pt x="24" y="0"/>
                    <a:pt x="24" y="0"/>
                    <a:pt x="24" y="0"/>
                  </a:cubicBezTo>
                  <a:cubicBezTo>
                    <a:pt x="24" y="13"/>
                    <a:pt x="13" y="24"/>
                    <a:pt x="0" y="24"/>
                  </a:cubicBezTo>
                  <a:close/>
                </a:path>
              </a:pathLst>
            </a:custGeom>
            <a:solidFill>
              <a:srgbClr val="FFE1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21" name="Freeform 20">
              <a:extLst>
                <a:ext uri="{FF2B5EF4-FFF2-40B4-BE49-F238E27FC236}">
                  <a16:creationId xmlns:a16="http://schemas.microsoft.com/office/drawing/2014/main" id="{2841F644-DABA-191B-1181-93CCF179060A}"/>
                </a:ext>
              </a:extLst>
            </p:cNvPr>
            <p:cNvSpPr>
              <a:spLocks/>
            </p:cNvSpPr>
            <p:nvPr/>
          </p:nvSpPr>
          <p:spPr bwMode="gray">
            <a:xfrm>
              <a:off x="10404203" y="1166670"/>
              <a:ext cx="198766" cy="189762"/>
            </a:xfrm>
            <a:custGeom>
              <a:avLst/>
              <a:gdLst>
                <a:gd name="T0" fmla="*/ 143 w 287"/>
                <a:gd name="T1" fmla="*/ 0 h 274"/>
                <a:gd name="T2" fmla="*/ 187 w 287"/>
                <a:gd name="T3" fmla="*/ 87 h 274"/>
                <a:gd name="T4" fmla="*/ 287 w 287"/>
                <a:gd name="T5" fmla="*/ 104 h 274"/>
                <a:gd name="T6" fmla="*/ 218 w 287"/>
                <a:gd name="T7" fmla="*/ 174 h 274"/>
                <a:gd name="T8" fmla="*/ 231 w 287"/>
                <a:gd name="T9" fmla="*/ 274 h 274"/>
                <a:gd name="T10" fmla="*/ 143 w 287"/>
                <a:gd name="T11" fmla="*/ 226 h 274"/>
                <a:gd name="T12" fmla="*/ 56 w 287"/>
                <a:gd name="T13" fmla="*/ 274 h 274"/>
                <a:gd name="T14" fmla="*/ 69 w 287"/>
                <a:gd name="T15" fmla="*/ 174 h 274"/>
                <a:gd name="T16" fmla="*/ 0 w 287"/>
                <a:gd name="T17" fmla="*/ 104 h 274"/>
                <a:gd name="T18" fmla="*/ 100 w 287"/>
                <a:gd name="T19" fmla="*/ 87 h 274"/>
                <a:gd name="T20" fmla="*/ 143 w 287"/>
                <a:gd name="T2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7" h="274">
                  <a:moveTo>
                    <a:pt x="143" y="0"/>
                  </a:moveTo>
                  <a:lnTo>
                    <a:pt x="187" y="87"/>
                  </a:lnTo>
                  <a:lnTo>
                    <a:pt x="287" y="104"/>
                  </a:lnTo>
                  <a:lnTo>
                    <a:pt x="218" y="174"/>
                  </a:lnTo>
                  <a:lnTo>
                    <a:pt x="231" y="274"/>
                  </a:lnTo>
                  <a:lnTo>
                    <a:pt x="143" y="226"/>
                  </a:lnTo>
                  <a:lnTo>
                    <a:pt x="56" y="274"/>
                  </a:lnTo>
                  <a:lnTo>
                    <a:pt x="69" y="174"/>
                  </a:lnTo>
                  <a:lnTo>
                    <a:pt x="0" y="104"/>
                  </a:lnTo>
                  <a:lnTo>
                    <a:pt x="100" y="87"/>
                  </a:lnTo>
                  <a:lnTo>
                    <a:pt x="143" y="0"/>
                  </a:lnTo>
                  <a:close/>
                </a:path>
              </a:pathLst>
            </a:custGeom>
            <a:solidFill>
              <a:srgbClr val="FFE15A">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22" name="Freeform 21">
              <a:extLst>
                <a:ext uri="{FF2B5EF4-FFF2-40B4-BE49-F238E27FC236}">
                  <a16:creationId xmlns:a16="http://schemas.microsoft.com/office/drawing/2014/main" id="{854A89A1-402E-4745-60F6-EDF83F5B5EAA}"/>
                </a:ext>
              </a:extLst>
            </p:cNvPr>
            <p:cNvSpPr>
              <a:spLocks/>
            </p:cNvSpPr>
            <p:nvPr/>
          </p:nvSpPr>
          <p:spPr bwMode="gray">
            <a:xfrm>
              <a:off x="10427750" y="1634151"/>
              <a:ext cx="151671" cy="48479"/>
            </a:xfrm>
            <a:custGeom>
              <a:avLst/>
              <a:gdLst>
                <a:gd name="T0" fmla="*/ 0 w 50"/>
                <a:gd name="T1" fmla="*/ 8 h 16"/>
                <a:gd name="T2" fmla="*/ 3 w 50"/>
                <a:gd name="T3" fmla="*/ 2 h 16"/>
                <a:gd name="T4" fmla="*/ 9 w 50"/>
                <a:gd name="T5" fmla="*/ 0 h 16"/>
                <a:gd name="T6" fmla="*/ 41 w 50"/>
                <a:gd name="T7" fmla="*/ 0 h 16"/>
                <a:gd name="T8" fmla="*/ 47 w 50"/>
                <a:gd name="T9" fmla="*/ 2 h 16"/>
                <a:gd name="T10" fmla="*/ 50 w 50"/>
                <a:gd name="T11" fmla="*/ 8 h 16"/>
                <a:gd name="T12" fmla="*/ 50 w 50"/>
                <a:gd name="T13" fmla="*/ 8 h 16"/>
                <a:gd name="T14" fmla="*/ 47 w 50"/>
                <a:gd name="T15" fmla="*/ 14 h 16"/>
                <a:gd name="T16" fmla="*/ 41 w 50"/>
                <a:gd name="T17" fmla="*/ 16 h 16"/>
                <a:gd name="T18" fmla="*/ 9 w 50"/>
                <a:gd name="T19" fmla="*/ 16 h 16"/>
                <a:gd name="T20" fmla="*/ 3 w 50"/>
                <a:gd name="T21" fmla="*/ 14 h 16"/>
                <a:gd name="T22" fmla="*/ 0 w 50"/>
                <a:gd name="T23"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6">
                  <a:moveTo>
                    <a:pt x="0" y="8"/>
                  </a:moveTo>
                  <a:cubicBezTo>
                    <a:pt x="0" y="6"/>
                    <a:pt x="1" y="4"/>
                    <a:pt x="3" y="2"/>
                  </a:cubicBezTo>
                  <a:cubicBezTo>
                    <a:pt x="4" y="1"/>
                    <a:pt x="7" y="0"/>
                    <a:pt x="9" y="0"/>
                  </a:cubicBezTo>
                  <a:cubicBezTo>
                    <a:pt x="41" y="0"/>
                    <a:pt x="41" y="0"/>
                    <a:pt x="41" y="0"/>
                  </a:cubicBezTo>
                  <a:cubicBezTo>
                    <a:pt x="43" y="0"/>
                    <a:pt x="46" y="1"/>
                    <a:pt x="47" y="2"/>
                  </a:cubicBezTo>
                  <a:cubicBezTo>
                    <a:pt x="49" y="4"/>
                    <a:pt x="50" y="6"/>
                    <a:pt x="50" y="8"/>
                  </a:cubicBezTo>
                  <a:cubicBezTo>
                    <a:pt x="50" y="8"/>
                    <a:pt x="50" y="8"/>
                    <a:pt x="50" y="8"/>
                  </a:cubicBezTo>
                  <a:cubicBezTo>
                    <a:pt x="50" y="10"/>
                    <a:pt x="49" y="12"/>
                    <a:pt x="47" y="14"/>
                  </a:cubicBezTo>
                  <a:cubicBezTo>
                    <a:pt x="46" y="15"/>
                    <a:pt x="43" y="16"/>
                    <a:pt x="41" y="16"/>
                  </a:cubicBezTo>
                  <a:cubicBezTo>
                    <a:pt x="9" y="16"/>
                    <a:pt x="9" y="16"/>
                    <a:pt x="9" y="16"/>
                  </a:cubicBezTo>
                  <a:cubicBezTo>
                    <a:pt x="7" y="16"/>
                    <a:pt x="4" y="15"/>
                    <a:pt x="3" y="14"/>
                  </a:cubicBezTo>
                  <a:cubicBezTo>
                    <a:pt x="1" y="12"/>
                    <a:pt x="0" y="10"/>
                    <a:pt x="0" y="8"/>
                  </a:cubicBezTo>
                  <a:close/>
                </a:path>
              </a:pathLst>
            </a:custGeom>
            <a:solidFill>
              <a:schemeClr val="accent4">
                <a:lumMod val="75000"/>
              </a:schemeClr>
            </a:solidFill>
            <a:ln>
              <a:noFill/>
            </a:ln>
          </p:spPr>
          <p:txBody>
            <a:bodyPr vert="horz" wrap="square" lIns="0" tIns="0" rIns="0" bIns="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grpSp>
      <p:sp>
        <p:nvSpPr>
          <p:cNvPr id="23" name="TextBox 22">
            <a:extLst>
              <a:ext uri="{FF2B5EF4-FFF2-40B4-BE49-F238E27FC236}">
                <a16:creationId xmlns:a16="http://schemas.microsoft.com/office/drawing/2014/main" id="{DDF0A557-A015-4BAC-D6C7-455AEF9D5219}"/>
              </a:ext>
            </a:extLst>
          </p:cNvPr>
          <p:cNvSpPr txBox="1"/>
          <p:nvPr/>
        </p:nvSpPr>
        <p:spPr>
          <a:xfrm>
            <a:off x="8469506" y="5596818"/>
            <a:ext cx="2628930" cy="369332"/>
          </a:xfrm>
          <a:prstGeom prst="rect">
            <a:avLst/>
          </a:prstGeom>
          <a:noFill/>
        </p:spPr>
        <p:txBody>
          <a:bodyPr wrap="square" rtlCol="0">
            <a:spAutoFit/>
          </a:bodyPr>
          <a:lstStyle/>
          <a:p>
            <a:r>
              <a:rPr lang="en-US" sz="900" b="1" dirty="0"/>
              <a:t>Data Source: </a:t>
            </a:r>
            <a:r>
              <a:rPr lang="en-US" sz="900" dirty="0"/>
              <a:t>APMP U.S. Bid &amp; Proposal Industry Benchmark Report, 2019</a:t>
            </a:r>
          </a:p>
        </p:txBody>
      </p:sp>
    </p:spTree>
    <p:extLst>
      <p:ext uri="{BB962C8B-B14F-4D97-AF65-F5344CB8AC3E}">
        <p14:creationId xmlns:p14="http://schemas.microsoft.com/office/powerpoint/2010/main" val="289452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12301</TotalTime>
  <Words>2587</Words>
  <Application>Microsoft Office PowerPoint</Application>
  <PresentationFormat>Widescreen</PresentationFormat>
  <Paragraphs>210</Paragraphs>
  <Slides>17</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Aptos</vt:lpstr>
      <vt:lpstr>Arial</vt:lpstr>
      <vt:lpstr>Arial Narrow</vt:lpstr>
      <vt:lpstr>Calibri</vt:lpstr>
      <vt:lpstr>Calibri Light</vt:lpstr>
      <vt:lpstr>Symbol</vt:lpstr>
      <vt:lpstr>Wingdings</vt:lpstr>
      <vt:lpstr>Office Theme</vt:lpstr>
      <vt:lpstr>Strategic Business Developing Planning and Budgeting:  Build a Winning Pipeline and Budget for Success</vt:lpstr>
      <vt:lpstr>OST Global Solutions</vt:lpstr>
      <vt:lpstr>PowerPoint Presentation</vt:lpstr>
      <vt:lpstr>High Quality Budgeting Focuses on the Quality of Pipeline</vt:lpstr>
      <vt:lpstr>Qualified Opportunities</vt:lpstr>
      <vt:lpstr>Review Short and Mid-Term Opportunities</vt:lpstr>
      <vt:lpstr>Key Terminology and Definitions</vt:lpstr>
      <vt:lpstr>PowerPoint Presentation</vt:lpstr>
      <vt:lpstr>Deal Velocity Benchmarks</vt:lpstr>
      <vt:lpstr>Start with the Goal</vt:lpstr>
      <vt:lpstr>Determine the Number of Proposals and Deals in the Pipeline</vt:lpstr>
      <vt:lpstr>Accounting for B&amp;P Costs</vt:lpstr>
      <vt:lpstr>Estimating Bid Costs</vt:lpstr>
      <vt:lpstr>Total Budget</vt:lpstr>
      <vt:lpstr>Planning for Uncertainty in the Administration Change</vt:lpstr>
      <vt:lpstr>Next Steps &amp; Resources</vt:lpstr>
      <vt:lpstr>Let’s Partner in Winning Business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Performance Indicators</dc:title>
  <dc:creator>Olessia Taylor</dc:creator>
  <cp:lastModifiedBy>David Huff</cp:lastModifiedBy>
  <cp:revision>346</cp:revision>
  <dcterms:created xsi:type="dcterms:W3CDTF">2017-02-09T21:07:21Z</dcterms:created>
  <dcterms:modified xsi:type="dcterms:W3CDTF">2024-11-14T18:05:17Z</dcterms:modified>
</cp:coreProperties>
</file>