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592" r:id="rId3"/>
    <p:sldId id="391" r:id="rId4"/>
    <p:sldId id="407" r:id="rId5"/>
    <p:sldId id="602" r:id="rId6"/>
    <p:sldId id="603" r:id="rId7"/>
    <p:sldId id="593" r:id="rId8"/>
    <p:sldId id="594" r:id="rId9"/>
    <p:sldId id="595" r:id="rId10"/>
    <p:sldId id="596" r:id="rId11"/>
    <p:sldId id="597" r:id="rId12"/>
    <p:sldId id="598" r:id="rId13"/>
    <p:sldId id="599" r:id="rId14"/>
    <p:sldId id="600" r:id="rId15"/>
    <p:sldId id="601" r:id="rId16"/>
    <p:sldId id="346" r:id="rId17"/>
    <p:sldId id="348" r:id="rId18"/>
    <p:sldId id="40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9E4"/>
    <a:srgbClr val="7BA7D3"/>
    <a:srgbClr val="3D7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B56BB-063D-4826-B407-1C431E1A43FE}" v="22" dt="2025-01-22T16:45:27.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87277" autoAdjust="0"/>
  </p:normalViewPr>
  <p:slideViewPr>
    <p:cSldViewPr snapToGrid="0">
      <p:cViewPr>
        <p:scale>
          <a:sx n="75" d="100"/>
          <a:sy n="75" d="100"/>
        </p:scale>
        <p:origin x="1752"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618CB-A86C-4B81-9F8A-B448D9D67A86}"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52E25-E1A6-431C-AF44-8350D066821B}" type="slidenum">
              <a:rPr lang="en-US" smtClean="0"/>
              <a:t>‹#›</a:t>
            </a:fld>
            <a:endParaRPr lang="en-US"/>
          </a:p>
        </p:txBody>
      </p:sp>
    </p:spTree>
    <p:extLst>
      <p:ext uri="{BB962C8B-B14F-4D97-AF65-F5344CB8AC3E}">
        <p14:creationId xmlns:p14="http://schemas.microsoft.com/office/powerpoint/2010/main" val="339139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1</a:t>
            </a:fld>
            <a:endParaRPr lang="en-US"/>
          </a:p>
        </p:txBody>
      </p:sp>
    </p:spTree>
    <p:extLst>
      <p:ext uri="{BB962C8B-B14F-4D97-AF65-F5344CB8AC3E}">
        <p14:creationId xmlns:p14="http://schemas.microsoft.com/office/powerpoint/2010/main" val="38816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F3608-5351-4851-9743-701E3CE2BA54}" type="slidenum">
              <a:rPr lang="en-US" smtClean="0"/>
              <a:t>18</a:t>
            </a:fld>
            <a:endParaRPr lang="en-US"/>
          </a:p>
        </p:txBody>
      </p:sp>
    </p:spTree>
    <p:extLst>
      <p:ext uri="{BB962C8B-B14F-4D97-AF65-F5344CB8AC3E}">
        <p14:creationId xmlns:p14="http://schemas.microsoft.com/office/powerpoint/2010/main" val="3374259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1567"/>
          <a:stretch/>
        </p:blipFill>
        <p:spPr>
          <a:xfrm>
            <a:off x="-1028" y="-13324"/>
            <a:ext cx="12191998" cy="6858000"/>
          </a:xfrm>
          <a:prstGeom prst="rect">
            <a:avLst/>
          </a:prstGeom>
        </p:spPr>
      </p:pic>
      <p:sp>
        <p:nvSpPr>
          <p:cNvPr id="9" name="Rectangle 8"/>
          <p:cNvSpPr/>
          <p:nvPr userDrawn="1"/>
        </p:nvSpPr>
        <p:spPr>
          <a:xfrm>
            <a:off x="6226233" y="5381104"/>
            <a:ext cx="5964737" cy="681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226233" y="5038896"/>
            <a:ext cx="5965767" cy="3480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226232" y="2749802"/>
            <a:ext cx="5964737" cy="22890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038623" y="3011208"/>
            <a:ext cx="4574257" cy="883141"/>
          </a:xfrm>
        </p:spPr>
        <p:txBody>
          <a:bodyPr anchor="b">
            <a:noAutofit/>
          </a:bodyPr>
          <a:lstStyle>
            <a:lvl1pPr algn="ctr">
              <a:defRPr sz="4800">
                <a:solidFill>
                  <a:schemeClr val="bg1"/>
                </a:solidFill>
              </a:defRPr>
            </a:lvl1pPr>
          </a:lstStyle>
          <a:p>
            <a:r>
              <a:rPr lang="en-US" dirty="0"/>
              <a:t>Master title style</a:t>
            </a:r>
          </a:p>
        </p:txBody>
      </p:sp>
      <p:sp>
        <p:nvSpPr>
          <p:cNvPr id="3" name="Subtitle 2"/>
          <p:cNvSpPr>
            <a:spLocks noGrp="1"/>
          </p:cNvSpPr>
          <p:nvPr>
            <p:ph type="subTitle" idx="1" hasCustomPrompt="1"/>
          </p:nvPr>
        </p:nvSpPr>
        <p:spPr>
          <a:xfrm>
            <a:off x="7406643" y="4015046"/>
            <a:ext cx="4184073" cy="72320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a:p>
            <a:r>
              <a:rPr lang="en-US" dirty="0"/>
              <a:t>11/11/2017</a:t>
            </a:r>
          </a:p>
        </p:txBody>
      </p:sp>
      <p:sp>
        <p:nvSpPr>
          <p:cNvPr id="17" name="Oval 16"/>
          <p:cNvSpPr/>
          <p:nvPr userDrawn="1"/>
        </p:nvSpPr>
        <p:spPr>
          <a:xfrm>
            <a:off x="4064922" y="620500"/>
            <a:ext cx="538925" cy="5266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872837" y="1649221"/>
            <a:ext cx="382151" cy="37259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603154" y="5882802"/>
            <a:ext cx="3210892" cy="830997"/>
          </a:xfrm>
          <a:prstGeom prst="rect">
            <a:avLst/>
          </a:prstGeom>
        </p:spPr>
        <p:txBody>
          <a:bodyPr wrap="square">
            <a:spAutoFit/>
          </a:bodyPr>
          <a:lstStyle/>
          <a:p>
            <a:pPr algn="ctr"/>
            <a:r>
              <a:rPr lang="en-US" sz="1200" b="1" dirty="0">
                <a:solidFill>
                  <a:schemeClr val="accent5">
                    <a:lumMod val="50000"/>
                  </a:schemeClr>
                </a:solidFill>
              </a:rPr>
              <a:t>7361 Calhoun Place, Suite 560</a:t>
            </a:r>
          </a:p>
          <a:p>
            <a:pPr algn="ctr"/>
            <a:r>
              <a:rPr lang="en-US" sz="1200" b="1" dirty="0">
                <a:solidFill>
                  <a:schemeClr val="accent5">
                    <a:lumMod val="50000"/>
                  </a:schemeClr>
                </a:solidFill>
              </a:rPr>
              <a:t>Rockville, MD</a:t>
            </a:r>
          </a:p>
          <a:p>
            <a:pPr algn="ctr"/>
            <a:r>
              <a:rPr lang="en-US" sz="1200" b="1" dirty="0">
                <a:solidFill>
                  <a:schemeClr val="accent5">
                    <a:lumMod val="50000"/>
                  </a:schemeClr>
                </a:solidFill>
                <a:hlinkClick r:id="rId3"/>
              </a:rPr>
              <a:t>service@ostglobalsolutions.com</a:t>
            </a:r>
            <a:r>
              <a:rPr lang="en-US" sz="1200" b="1" dirty="0">
                <a:solidFill>
                  <a:schemeClr val="accent5">
                    <a:lumMod val="50000"/>
                  </a:schemeClr>
                </a:solidFill>
              </a:rPr>
              <a:t> </a:t>
            </a:r>
          </a:p>
          <a:p>
            <a:pPr algn="ctr"/>
            <a:r>
              <a:rPr lang="en-US" sz="1200" b="1" dirty="0">
                <a:solidFill>
                  <a:schemeClr val="accent5">
                    <a:lumMod val="50000"/>
                  </a:schemeClr>
                </a:solidFill>
              </a:rPr>
              <a:t>301.384.3350 </a:t>
            </a:r>
            <a:r>
              <a:rPr lang="en-US" sz="1200" b="1" dirty="0">
                <a:solidFill>
                  <a:schemeClr val="accent5">
                    <a:lumMod val="50000"/>
                  </a:schemeClr>
                </a:solidFill>
                <a:sym typeface="Symbol" panose="05050102010706020507" pitchFamily="18" charset="2"/>
              </a:rPr>
              <a:t> www.ostglobalsolutions.com</a:t>
            </a:r>
            <a:endParaRPr lang="en-US" sz="2000" b="1" dirty="0">
              <a:solidFill>
                <a:schemeClr val="accent5">
                  <a:lumMod val="50000"/>
                </a:schemeClr>
              </a:solidFill>
            </a:endParaRPr>
          </a:p>
        </p:txBody>
      </p:sp>
    </p:spTree>
    <p:extLst>
      <p:ext uri="{BB962C8B-B14F-4D97-AF65-F5344CB8AC3E}">
        <p14:creationId xmlns:p14="http://schemas.microsoft.com/office/powerpoint/2010/main" val="167551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0234"/>
            <a:ext cx="8331679" cy="989849"/>
          </a:xfrm>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p:spPr>
        <p:txBody>
          <a:bodyPr/>
          <a:lstStyle>
            <a:lvl1pPr marL="228600" indent="-228600">
              <a:buClr>
                <a:schemeClr val="accent1"/>
              </a:buClr>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66BB81C2-0E08-DA71-978C-77350B128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22819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09938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0993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985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7488"/>
            <a:ext cx="8271294" cy="98985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D11C25A-E445-9C0F-0932-B4D8B0E9E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90707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62732"/>
            <a:ext cx="8338718" cy="10064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0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00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BBBDCA4-D7C7-2598-E700-F696EE1EE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7313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6803" y="304740"/>
            <a:ext cx="8274450" cy="1006475"/>
          </a:xfrm>
        </p:spPr>
        <p:txBody>
          <a:bodyPr/>
          <a:lstStyle/>
          <a:p>
            <a:r>
              <a:rPr lang="en-US"/>
              <a:t>Click to edit Master title style</a:t>
            </a:r>
          </a:p>
        </p:txBody>
      </p:sp>
      <p:pic>
        <p:nvPicPr>
          <p:cNvPr id="3" name="Picture 2">
            <a:extLst>
              <a:ext uri="{FF2B5EF4-FFF2-40B4-BE49-F238E27FC236}">
                <a16:creationId xmlns:a16="http://schemas.microsoft.com/office/drawing/2014/main" id="{15BF2C78-57DD-1215-4F63-E0BF696F8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197802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70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31" name="Group 1030"/>
          <p:cNvGrpSpPr/>
          <p:nvPr userDrawn="1"/>
        </p:nvGrpSpPr>
        <p:grpSpPr>
          <a:xfrm>
            <a:off x="4566458" y="4009606"/>
            <a:ext cx="7616198" cy="2843382"/>
            <a:chOff x="4574771" y="4001293"/>
            <a:chExt cx="7616198" cy="2843382"/>
          </a:xfrm>
        </p:grpSpPr>
        <p:pic>
          <p:nvPicPr>
            <p:cNvPr id="41" name="Picture 40"/>
            <p:cNvPicPr>
              <a:picLocks noChangeAspect="1"/>
            </p:cNvPicPr>
            <p:nvPr userDrawn="1"/>
          </p:nvPicPr>
          <p:blipFill rotWithShape="1">
            <a:blip r:embed="rId9">
              <a:extLst>
                <a:ext uri="{28A0092B-C50C-407E-A947-70E740481C1C}">
                  <a14:useLocalDpi xmlns:a14="http://schemas.microsoft.com/office/drawing/2010/main" val="0"/>
                </a:ext>
              </a:extLst>
            </a:blip>
            <a:srcRect l="43577" t="67261"/>
            <a:stretch/>
          </p:blipFill>
          <p:spPr>
            <a:xfrm>
              <a:off x="5311832" y="4563686"/>
              <a:ext cx="6879137" cy="2280989"/>
            </a:xfrm>
            <a:prstGeom prst="rect">
              <a:avLst/>
            </a:prstGeom>
          </p:spPr>
        </p:pic>
        <p:sp>
          <p:nvSpPr>
            <p:cNvPr id="1029" name="Rectangle 1028"/>
            <p:cNvSpPr/>
            <p:nvPr userDrawn="1"/>
          </p:nvSpPr>
          <p:spPr>
            <a:xfrm>
              <a:off x="4574771" y="4001293"/>
              <a:ext cx="2757054" cy="281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5508567" y="4488873"/>
              <a:ext cx="3042458" cy="822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2" name="Title Placeholder 1"/>
          <p:cNvSpPr>
            <a:spLocks noGrp="1"/>
          </p:cNvSpPr>
          <p:nvPr>
            <p:ph type="title"/>
          </p:nvPr>
        </p:nvSpPr>
        <p:spPr>
          <a:xfrm>
            <a:off x="836287" y="296490"/>
            <a:ext cx="8230075" cy="9879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AutoShape 8" descr="https://thumbs1.dreamstime.com/x/abstract-technology-background-various-technological-elements-innovation-56221148.jpg"/>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TextBox 1031"/>
          <p:cNvSpPr txBox="1"/>
          <p:nvPr userDrawn="1"/>
        </p:nvSpPr>
        <p:spPr>
          <a:xfrm>
            <a:off x="9472475" y="6240557"/>
            <a:ext cx="2425298" cy="307777"/>
          </a:xfrm>
          <a:prstGeom prst="rect">
            <a:avLst/>
          </a:prstGeom>
          <a:noFill/>
        </p:spPr>
        <p:txBody>
          <a:bodyPr wrap="square" rtlCol="0">
            <a:spAutoFit/>
          </a:bodyPr>
          <a:lstStyle/>
          <a:p>
            <a:pPr algn="r"/>
            <a:r>
              <a:rPr lang="en-US" sz="1400" b="1" dirty="0">
                <a:solidFill>
                  <a:schemeClr val="accent5">
                    <a:lumMod val="50000"/>
                  </a:schemeClr>
                </a:solidFill>
              </a:rPr>
              <a:t>www.ostglobalsolutions.com</a:t>
            </a:r>
          </a:p>
        </p:txBody>
      </p:sp>
      <p:sp>
        <p:nvSpPr>
          <p:cNvPr id="49" name="Rectangle 48"/>
          <p:cNvSpPr/>
          <p:nvPr userDrawn="1"/>
        </p:nvSpPr>
        <p:spPr>
          <a:xfrm>
            <a:off x="-1055" y="1589155"/>
            <a:ext cx="12199233" cy="57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0" y="1353091"/>
            <a:ext cx="12190970" cy="2386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p:cNvSpPr txBox="1"/>
          <p:nvPr userDrawn="1"/>
        </p:nvSpPr>
        <p:spPr>
          <a:xfrm>
            <a:off x="268746" y="6271335"/>
            <a:ext cx="1429789" cy="276999"/>
          </a:xfrm>
          <a:prstGeom prst="rect">
            <a:avLst/>
          </a:prstGeom>
          <a:noFill/>
        </p:spPr>
        <p:txBody>
          <a:bodyPr wrap="square" rtlCol="0">
            <a:spAutoFit/>
          </a:bodyPr>
          <a:lstStyle/>
          <a:p>
            <a:r>
              <a:rPr lang="en-US" sz="1200" dirty="0"/>
              <a:t> </a:t>
            </a:r>
            <a:r>
              <a:rPr lang="en-US" sz="1200" dirty="0">
                <a:solidFill>
                  <a:schemeClr val="accent5">
                    <a:lumMod val="50000"/>
                  </a:schemeClr>
                </a:solidFill>
              </a:rPr>
              <a:t>2024 </a:t>
            </a:r>
            <a:r>
              <a:rPr lang="en-US" sz="1200" dirty="0">
                <a:solidFill>
                  <a:schemeClr val="accent4"/>
                </a:solidFill>
              </a:rPr>
              <a:t>|</a:t>
            </a:r>
            <a:r>
              <a:rPr lang="en-US" sz="1200" dirty="0">
                <a:solidFill>
                  <a:schemeClr val="accent5">
                    <a:lumMod val="50000"/>
                  </a:schemeClr>
                </a:solidFill>
              </a:rPr>
              <a:t> </a:t>
            </a:r>
            <a:fld id="{F7DBC657-E1B6-42FD-A789-7A4398F76148}" type="slidenum">
              <a:rPr lang="en-US" sz="1200" smtClean="0">
                <a:solidFill>
                  <a:schemeClr val="accent5">
                    <a:lumMod val="50000"/>
                  </a:schemeClr>
                </a:solidFill>
              </a:rPr>
              <a:t>‹#›</a:t>
            </a:fld>
            <a:endParaRPr lang="en-US" sz="1200" dirty="0">
              <a:solidFill>
                <a:schemeClr val="accent5">
                  <a:lumMod val="50000"/>
                </a:schemeClr>
              </a:solidFill>
            </a:endParaRPr>
          </a:p>
        </p:txBody>
      </p:sp>
    </p:spTree>
    <p:extLst>
      <p:ext uri="{BB962C8B-B14F-4D97-AF65-F5344CB8AC3E}">
        <p14:creationId xmlns:p14="http://schemas.microsoft.com/office/powerpoint/2010/main" val="64417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hyperlink" Target="https://calendly.com/ostglobalsolutions/bdconsulting?month=2023-09" TargetMode="External"/><Relationship Id="rId2" Type="http://schemas.openxmlformats.org/officeDocument/2006/relationships/hyperlink" Target="https://www.ostglobalsolutions.com/teaming-partner-match-portal/"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ostglobalsolutions.com/tag/email/" TargetMode="External"/><Relationship Id="rId4" Type="http://schemas.openxmlformats.org/officeDocument/2006/relationships/hyperlink" Target="https://www.ostglobalsolutions.com/blo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file://localhost/Users/bridget.skelly/Desktop/Extras/00_ICONS/Standards.png" TargetMode="External"/><Relationship Id="rId18" Type="http://schemas.openxmlformats.org/officeDocument/2006/relationships/image" Target="../media/image14.png"/><Relationship Id="rId3" Type="http://schemas.openxmlformats.org/officeDocument/2006/relationships/image" Target="/Users/bridget.skelly/Desktop/Technical-01.png" TargetMode="External"/><Relationship Id="rId7" Type="http://schemas.openxmlformats.org/officeDocument/2006/relationships/image" Target="file://localhost/Users/bridget.skelly/Desktop/Govt-01-01.png" TargetMode="External"/><Relationship Id="rId12" Type="http://schemas.openxmlformats.org/officeDocument/2006/relationships/image" Target="../media/image10.png"/><Relationship Id="rId17" Type="http://schemas.openxmlformats.org/officeDocument/2006/relationships/image" Target="/Users/bridget.skelly/Desktop/Intelligence-01.png" TargetMode="External"/><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Users/bridget.skelly/Desktop/Engineering-01.png" TargetMode="External"/><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5.jpg"/><Relationship Id="rId4" Type="http://schemas.openxmlformats.org/officeDocument/2006/relationships/image" Target="../media/image6.png"/><Relationship Id="rId9" Type="http://schemas.openxmlformats.org/officeDocument/2006/relationships/image" Target="/Users/bridget.skelly/Desktop/Acquisition-01.png" TargetMode="Externa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7311" y="3174715"/>
            <a:ext cx="5422998" cy="1230517"/>
          </a:xfrm>
        </p:spPr>
        <p:txBody>
          <a:bodyPr>
            <a:noAutofit/>
          </a:bodyPr>
          <a:lstStyle/>
          <a:p>
            <a:r>
              <a:rPr lang="en-US" sz="3600" dirty="0"/>
              <a:t>Marketplace for the Acquisition of Professional Services (MAPS) IDIQ</a:t>
            </a:r>
          </a:p>
        </p:txBody>
      </p:sp>
      <p:sp>
        <p:nvSpPr>
          <p:cNvPr id="3" name="Subtitle 2"/>
          <p:cNvSpPr>
            <a:spLocks noGrp="1"/>
          </p:cNvSpPr>
          <p:nvPr>
            <p:ph type="subTitle" idx="1"/>
          </p:nvPr>
        </p:nvSpPr>
        <p:spPr>
          <a:xfrm>
            <a:off x="7108554" y="4535647"/>
            <a:ext cx="4184073" cy="725884"/>
          </a:xfrm>
        </p:spPr>
        <p:txBody>
          <a:bodyPr>
            <a:normAutofit/>
          </a:bodyPr>
          <a:lstStyle/>
          <a:p>
            <a:r>
              <a:rPr lang="en-US" dirty="0"/>
              <a:t>22 January 2025</a:t>
            </a:r>
          </a:p>
        </p:txBody>
      </p:sp>
      <p:pic>
        <p:nvPicPr>
          <p:cNvPr id="20" name="Picture 19">
            <a:extLst>
              <a:ext uri="{FF2B5EF4-FFF2-40B4-BE49-F238E27FC236}">
                <a16:creationId xmlns:a16="http://schemas.microsoft.com/office/drawing/2014/main" id="{8A3BE3EC-CA3A-4ED6-B17D-F2BAD3993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449" y="1759174"/>
            <a:ext cx="2112281" cy="857585"/>
          </a:xfrm>
          <a:prstGeom prst="rect">
            <a:avLst/>
          </a:prstGeom>
        </p:spPr>
      </p:pic>
      <p:pic>
        <p:nvPicPr>
          <p:cNvPr id="5" name="Picture 2" descr="Customers – Broadleaf, Inc.">
            <a:extLst>
              <a:ext uri="{FF2B5EF4-FFF2-40B4-BE49-F238E27FC236}">
                <a16:creationId xmlns:a16="http://schemas.microsoft.com/office/drawing/2014/main" id="{0AEFE794-8011-EB5B-14A4-2F2D00BC2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726" y="520155"/>
            <a:ext cx="2915728" cy="107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21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C11A-AF6F-113E-0E6F-7F74A077F884}"/>
              </a:ext>
            </a:extLst>
          </p:cNvPr>
          <p:cNvSpPr>
            <a:spLocks noGrp="1"/>
          </p:cNvSpPr>
          <p:nvPr>
            <p:ph type="title"/>
          </p:nvPr>
        </p:nvSpPr>
        <p:spPr/>
        <p:txBody>
          <a:bodyPr/>
          <a:lstStyle/>
          <a:p>
            <a:r>
              <a:rPr lang="en-US" dirty="0"/>
              <a:t>Volume III – Technical (6-page Limit)</a:t>
            </a:r>
          </a:p>
        </p:txBody>
      </p:sp>
      <p:sp>
        <p:nvSpPr>
          <p:cNvPr id="3" name="Content Placeholder 2">
            <a:extLst>
              <a:ext uri="{FF2B5EF4-FFF2-40B4-BE49-F238E27FC236}">
                <a16:creationId xmlns:a16="http://schemas.microsoft.com/office/drawing/2014/main" id="{4BE0DE3E-9011-D188-1749-DC6E2DAD059F}"/>
              </a:ext>
            </a:extLst>
          </p:cNvPr>
          <p:cNvSpPr>
            <a:spLocks noGrp="1"/>
          </p:cNvSpPr>
          <p:nvPr>
            <p:ph idx="1"/>
          </p:nvPr>
        </p:nvSpPr>
        <p:spPr/>
        <p:txBody>
          <a:bodyPr>
            <a:normAutofit fontScale="92500" lnSpcReduction="10000"/>
          </a:bodyPr>
          <a:lstStyle/>
          <a:p>
            <a:pPr marL="0" indent="0">
              <a:buNone/>
            </a:pPr>
            <a:r>
              <a:rPr lang="en-US" b="1" dirty="0"/>
              <a:t>Recruitment (2-page limit) </a:t>
            </a:r>
          </a:p>
          <a:p>
            <a:r>
              <a:rPr lang="en-US" dirty="0"/>
              <a:t>The Offeror shall provide an overview of its processes, procedures, and mechanisms utilized when it comes to employee recruitment. The overview shall demonstrate the Offeror’s ability to recruit and hire staff for specialized and non-specialized labor categories to limit staffing issues.  </a:t>
            </a:r>
          </a:p>
          <a:p>
            <a:r>
              <a:rPr lang="en-US" dirty="0"/>
              <a:t>At a minimum, the Offeror shall address the following:</a:t>
            </a:r>
          </a:p>
          <a:p>
            <a:pPr lvl="1"/>
            <a:r>
              <a:rPr lang="en-US" dirty="0"/>
              <a:t>How qualified candidates will be recruited; </a:t>
            </a:r>
          </a:p>
          <a:p>
            <a:pPr lvl="1"/>
            <a:r>
              <a:rPr lang="en-US" dirty="0"/>
              <a:t>How key positions will be recruited and staffed; </a:t>
            </a:r>
          </a:p>
          <a:p>
            <a:pPr lvl="1"/>
            <a:r>
              <a:rPr lang="en-US" dirty="0"/>
              <a:t>Identify the timeline needed to recruit and staff positions not already filled;  </a:t>
            </a:r>
          </a:p>
          <a:p>
            <a:pPr lvl="1"/>
            <a:r>
              <a:rPr lang="en-US" dirty="0"/>
              <a:t>Identify how many recruiter positions are currently staffed;  </a:t>
            </a:r>
          </a:p>
          <a:p>
            <a:pPr lvl="1"/>
            <a:r>
              <a:rPr lang="en-US" dirty="0"/>
              <a:t>Identify if you have a Human Resources department; and,  </a:t>
            </a:r>
          </a:p>
          <a:p>
            <a:pPr lvl="1"/>
            <a:r>
              <a:rPr lang="en-US" dirty="0"/>
              <a:t>Provide an organizational structure of your Human Resources Department.</a:t>
            </a:r>
          </a:p>
        </p:txBody>
      </p:sp>
    </p:spTree>
    <p:extLst>
      <p:ext uri="{BB962C8B-B14F-4D97-AF65-F5344CB8AC3E}">
        <p14:creationId xmlns:p14="http://schemas.microsoft.com/office/powerpoint/2010/main" val="1219179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96B8-4B27-263C-F7AC-C0184DCF9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75FED-6657-0309-4A08-0446012EE77B}"/>
              </a:ext>
            </a:extLst>
          </p:cNvPr>
          <p:cNvSpPr>
            <a:spLocks noGrp="1"/>
          </p:cNvSpPr>
          <p:nvPr>
            <p:ph type="title"/>
          </p:nvPr>
        </p:nvSpPr>
        <p:spPr/>
        <p:txBody>
          <a:bodyPr/>
          <a:lstStyle/>
          <a:p>
            <a:r>
              <a:rPr lang="en-US" dirty="0"/>
              <a:t>Volume III – Technical (6-page Limit)</a:t>
            </a:r>
          </a:p>
        </p:txBody>
      </p:sp>
      <p:sp>
        <p:nvSpPr>
          <p:cNvPr id="3" name="Content Placeholder 2">
            <a:extLst>
              <a:ext uri="{FF2B5EF4-FFF2-40B4-BE49-F238E27FC236}">
                <a16:creationId xmlns:a16="http://schemas.microsoft.com/office/drawing/2014/main" id="{4EAFA5F9-E684-8BE4-B69C-81CA9E079422}"/>
              </a:ext>
            </a:extLst>
          </p:cNvPr>
          <p:cNvSpPr>
            <a:spLocks noGrp="1"/>
          </p:cNvSpPr>
          <p:nvPr>
            <p:ph idx="1"/>
          </p:nvPr>
        </p:nvSpPr>
        <p:spPr/>
        <p:txBody>
          <a:bodyPr>
            <a:normAutofit lnSpcReduction="10000"/>
          </a:bodyPr>
          <a:lstStyle/>
          <a:p>
            <a:pPr marL="0" indent="0">
              <a:buNone/>
            </a:pPr>
            <a:r>
              <a:rPr lang="en-US" b="1" dirty="0"/>
              <a:t>Retention (2-page limit) </a:t>
            </a:r>
          </a:p>
          <a:p>
            <a:r>
              <a:rPr lang="en-US" dirty="0"/>
              <a:t>The Offeror shall provide an overview of its processes, procedures, and/or mechanisms utilized for retaining employees. The overview shall demonstrate the Offeror’s ability to retain employees throughout the life of the program.  </a:t>
            </a:r>
          </a:p>
          <a:p>
            <a:r>
              <a:rPr lang="en-US" dirty="0"/>
              <a:t>At a minimum the Offeror’s response shall address the following: </a:t>
            </a:r>
          </a:p>
          <a:p>
            <a:pPr lvl="1"/>
            <a:r>
              <a:rPr lang="en-US" dirty="0"/>
              <a:t>Provide an explanation of how your company supports internal and professional development;  </a:t>
            </a:r>
          </a:p>
          <a:p>
            <a:pPr lvl="1"/>
            <a:r>
              <a:rPr lang="en-US" dirty="0"/>
              <a:t>Identify any mentorship programs currently offered to employees; and, </a:t>
            </a:r>
          </a:p>
          <a:p>
            <a:pPr lvl="1"/>
            <a:r>
              <a:rPr lang="en-US" dirty="0"/>
              <a:t>Provide an overview of the specific processes currently being utilized to retain employees. </a:t>
            </a:r>
          </a:p>
        </p:txBody>
      </p:sp>
    </p:spTree>
    <p:extLst>
      <p:ext uri="{BB962C8B-B14F-4D97-AF65-F5344CB8AC3E}">
        <p14:creationId xmlns:p14="http://schemas.microsoft.com/office/powerpoint/2010/main" val="253821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5D2E2-5A92-D487-B0B4-FD8AE6311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F368B-58D2-B813-1572-5EFBD97FC314}"/>
              </a:ext>
            </a:extLst>
          </p:cNvPr>
          <p:cNvSpPr>
            <a:spLocks noGrp="1"/>
          </p:cNvSpPr>
          <p:nvPr>
            <p:ph type="title"/>
          </p:nvPr>
        </p:nvSpPr>
        <p:spPr/>
        <p:txBody>
          <a:bodyPr/>
          <a:lstStyle/>
          <a:p>
            <a:r>
              <a:rPr lang="en-US" dirty="0"/>
              <a:t>Volume III – Technical (6-page Limit)</a:t>
            </a:r>
          </a:p>
        </p:txBody>
      </p:sp>
      <p:sp>
        <p:nvSpPr>
          <p:cNvPr id="3" name="Content Placeholder 2">
            <a:extLst>
              <a:ext uri="{FF2B5EF4-FFF2-40B4-BE49-F238E27FC236}">
                <a16:creationId xmlns:a16="http://schemas.microsoft.com/office/drawing/2014/main" id="{98794C25-FD32-4E00-2FA6-BD900CC6A7B0}"/>
              </a:ext>
            </a:extLst>
          </p:cNvPr>
          <p:cNvSpPr>
            <a:spLocks noGrp="1"/>
          </p:cNvSpPr>
          <p:nvPr>
            <p:ph idx="1"/>
          </p:nvPr>
        </p:nvSpPr>
        <p:spPr/>
        <p:txBody>
          <a:bodyPr>
            <a:normAutofit lnSpcReduction="10000"/>
          </a:bodyPr>
          <a:lstStyle/>
          <a:p>
            <a:pPr marL="0" indent="0">
              <a:buNone/>
            </a:pPr>
            <a:r>
              <a:rPr lang="en-US" b="1" dirty="0"/>
              <a:t>Risk Management (2-page limit) </a:t>
            </a:r>
          </a:p>
          <a:p>
            <a:r>
              <a:rPr lang="en-US" dirty="0"/>
              <a:t>The Offeror shall provide an overview of its policies and procedures for identifying, mitigating, and managing risks in order to demonstrate its ability to identify and manage risks.  </a:t>
            </a:r>
          </a:p>
          <a:p>
            <a:r>
              <a:rPr lang="en-US" dirty="0"/>
              <a:t>At a minimum the Offeror’s response shall address the following: </a:t>
            </a:r>
          </a:p>
          <a:p>
            <a:pPr lvl="1"/>
            <a:r>
              <a:rPr lang="en-US" dirty="0"/>
              <a:t>Identify any proactive risk management strategies, to include risk identification, risk assessment, risk avoidance, risk monitoring, and risk response planning; and,  </a:t>
            </a:r>
          </a:p>
          <a:p>
            <a:pPr lvl="1"/>
            <a:r>
              <a:rPr lang="en-US" dirty="0"/>
              <a:t>Provide an overview of your current Organizational Conflict of Interest plan that prescribes responsibilities, general rules, and procedures for identifying, evaluating, and resolving organizational conflicts of interest in accordance with FAR Subpart 9.5.  </a:t>
            </a:r>
          </a:p>
        </p:txBody>
      </p:sp>
    </p:spTree>
    <p:extLst>
      <p:ext uri="{BB962C8B-B14F-4D97-AF65-F5344CB8AC3E}">
        <p14:creationId xmlns:p14="http://schemas.microsoft.com/office/powerpoint/2010/main" val="1014837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DE73-87F9-02E9-4FE0-A2E010521510}"/>
              </a:ext>
            </a:extLst>
          </p:cNvPr>
          <p:cNvSpPr>
            <a:spLocks noGrp="1"/>
          </p:cNvSpPr>
          <p:nvPr>
            <p:ph type="title"/>
          </p:nvPr>
        </p:nvSpPr>
        <p:spPr/>
        <p:txBody>
          <a:bodyPr/>
          <a:lstStyle/>
          <a:p>
            <a:r>
              <a:rPr lang="en-US" dirty="0"/>
              <a:t>MAPS Scorecard: Systems and Rates</a:t>
            </a:r>
          </a:p>
        </p:txBody>
      </p:sp>
      <p:sp>
        <p:nvSpPr>
          <p:cNvPr id="3" name="Content Placeholder 2">
            <a:extLst>
              <a:ext uri="{FF2B5EF4-FFF2-40B4-BE49-F238E27FC236}">
                <a16:creationId xmlns:a16="http://schemas.microsoft.com/office/drawing/2014/main" id="{F54C54BD-8B36-3801-24C6-D254378FAF9A}"/>
              </a:ext>
            </a:extLst>
          </p:cNvPr>
          <p:cNvSpPr>
            <a:spLocks noGrp="1"/>
          </p:cNvSpPr>
          <p:nvPr>
            <p:ph idx="1"/>
          </p:nvPr>
        </p:nvSpPr>
        <p:spPr>
          <a:xfrm>
            <a:off x="838200" y="1825625"/>
            <a:ext cx="10515600" cy="498475"/>
          </a:xfrm>
        </p:spPr>
        <p:txBody>
          <a:bodyPr/>
          <a:lstStyle/>
          <a:p>
            <a:pPr marL="0" indent="0">
              <a:buNone/>
            </a:pPr>
            <a:r>
              <a:rPr lang="en-US" dirty="0"/>
              <a:t>Large Business</a:t>
            </a:r>
          </a:p>
        </p:txBody>
      </p:sp>
      <p:pic>
        <p:nvPicPr>
          <p:cNvPr id="5" name="Picture 4">
            <a:extLst>
              <a:ext uri="{FF2B5EF4-FFF2-40B4-BE49-F238E27FC236}">
                <a16:creationId xmlns:a16="http://schemas.microsoft.com/office/drawing/2014/main" id="{875B6967-7EAC-79EA-861B-C24D40D8A7E2}"/>
              </a:ext>
            </a:extLst>
          </p:cNvPr>
          <p:cNvPicPr>
            <a:picLocks noChangeAspect="1"/>
          </p:cNvPicPr>
          <p:nvPr/>
        </p:nvPicPr>
        <p:blipFill>
          <a:blip r:embed="rId2"/>
          <a:stretch>
            <a:fillRect/>
          </a:stretch>
        </p:blipFill>
        <p:spPr>
          <a:xfrm>
            <a:off x="838200" y="2324100"/>
            <a:ext cx="10370083" cy="1505027"/>
          </a:xfrm>
          <a:prstGeom prst="rect">
            <a:avLst/>
          </a:prstGeom>
        </p:spPr>
      </p:pic>
      <p:sp>
        <p:nvSpPr>
          <p:cNvPr id="6" name="Content Placeholder 2">
            <a:extLst>
              <a:ext uri="{FF2B5EF4-FFF2-40B4-BE49-F238E27FC236}">
                <a16:creationId xmlns:a16="http://schemas.microsoft.com/office/drawing/2014/main" id="{64CE1C2E-DC49-2EA2-3DEF-FDFB66044BE7}"/>
              </a:ext>
            </a:extLst>
          </p:cNvPr>
          <p:cNvSpPr txBox="1">
            <a:spLocks/>
          </p:cNvSpPr>
          <p:nvPr/>
        </p:nvSpPr>
        <p:spPr>
          <a:xfrm>
            <a:off x="838200" y="4137025"/>
            <a:ext cx="10515600" cy="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Small Business</a:t>
            </a:r>
          </a:p>
        </p:txBody>
      </p:sp>
      <p:pic>
        <p:nvPicPr>
          <p:cNvPr id="8" name="Picture 7">
            <a:extLst>
              <a:ext uri="{FF2B5EF4-FFF2-40B4-BE49-F238E27FC236}">
                <a16:creationId xmlns:a16="http://schemas.microsoft.com/office/drawing/2014/main" id="{FC14C9A8-E327-11B6-8B80-856249C6761F}"/>
              </a:ext>
            </a:extLst>
          </p:cNvPr>
          <p:cNvPicPr>
            <a:picLocks noChangeAspect="1"/>
          </p:cNvPicPr>
          <p:nvPr/>
        </p:nvPicPr>
        <p:blipFill>
          <a:blip r:embed="rId3"/>
          <a:stretch>
            <a:fillRect/>
          </a:stretch>
        </p:blipFill>
        <p:spPr>
          <a:xfrm>
            <a:off x="857251" y="4578742"/>
            <a:ext cx="10351032" cy="1473276"/>
          </a:xfrm>
          <a:prstGeom prst="rect">
            <a:avLst/>
          </a:prstGeom>
        </p:spPr>
      </p:pic>
    </p:spTree>
    <p:extLst>
      <p:ext uri="{BB962C8B-B14F-4D97-AF65-F5344CB8AC3E}">
        <p14:creationId xmlns:p14="http://schemas.microsoft.com/office/powerpoint/2010/main" val="1409322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B5B5-F0B3-54D1-F837-27CDE9988AB3}"/>
              </a:ext>
            </a:extLst>
          </p:cNvPr>
          <p:cNvSpPr>
            <a:spLocks noGrp="1"/>
          </p:cNvSpPr>
          <p:nvPr>
            <p:ph type="title"/>
          </p:nvPr>
        </p:nvSpPr>
        <p:spPr/>
        <p:txBody>
          <a:bodyPr/>
          <a:lstStyle/>
          <a:p>
            <a:r>
              <a:rPr lang="en-US" dirty="0"/>
              <a:t>MAPS Scorecard: Past Performance</a:t>
            </a:r>
          </a:p>
        </p:txBody>
      </p:sp>
      <p:pic>
        <p:nvPicPr>
          <p:cNvPr id="5" name="Picture 4">
            <a:extLst>
              <a:ext uri="{FF2B5EF4-FFF2-40B4-BE49-F238E27FC236}">
                <a16:creationId xmlns:a16="http://schemas.microsoft.com/office/drawing/2014/main" id="{CB65D1F2-200E-80A4-8BF1-52D534479827}"/>
              </a:ext>
            </a:extLst>
          </p:cNvPr>
          <p:cNvPicPr>
            <a:picLocks noChangeAspect="1"/>
          </p:cNvPicPr>
          <p:nvPr/>
        </p:nvPicPr>
        <p:blipFill>
          <a:blip r:embed="rId2"/>
          <a:srcRect t="1262"/>
          <a:stretch/>
        </p:blipFill>
        <p:spPr>
          <a:xfrm>
            <a:off x="1104900" y="1574800"/>
            <a:ext cx="9398000" cy="5166614"/>
          </a:xfrm>
          <a:prstGeom prst="rect">
            <a:avLst/>
          </a:prstGeom>
        </p:spPr>
      </p:pic>
    </p:spTree>
    <p:extLst>
      <p:ext uri="{BB962C8B-B14F-4D97-AF65-F5344CB8AC3E}">
        <p14:creationId xmlns:p14="http://schemas.microsoft.com/office/powerpoint/2010/main" val="1734278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D090D-C767-1CEF-C45F-92D778972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74A35-0452-EB5C-817A-22A662614726}"/>
              </a:ext>
            </a:extLst>
          </p:cNvPr>
          <p:cNvSpPr>
            <a:spLocks noGrp="1"/>
          </p:cNvSpPr>
          <p:nvPr>
            <p:ph type="title"/>
          </p:nvPr>
        </p:nvSpPr>
        <p:spPr/>
        <p:txBody>
          <a:bodyPr/>
          <a:lstStyle/>
          <a:p>
            <a:r>
              <a:rPr lang="en-US" dirty="0"/>
              <a:t>MAPS Scorecard: Technical</a:t>
            </a:r>
          </a:p>
        </p:txBody>
      </p:sp>
      <p:pic>
        <p:nvPicPr>
          <p:cNvPr id="4" name="Picture 3">
            <a:extLst>
              <a:ext uri="{FF2B5EF4-FFF2-40B4-BE49-F238E27FC236}">
                <a16:creationId xmlns:a16="http://schemas.microsoft.com/office/drawing/2014/main" id="{045DD3D1-DA63-8C8A-845E-22CFCF6DCC50}"/>
              </a:ext>
            </a:extLst>
          </p:cNvPr>
          <p:cNvPicPr>
            <a:picLocks noChangeAspect="1"/>
          </p:cNvPicPr>
          <p:nvPr/>
        </p:nvPicPr>
        <p:blipFill>
          <a:blip r:embed="rId2"/>
          <a:srcRect t="354" b="-1"/>
          <a:stretch/>
        </p:blipFill>
        <p:spPr>
          <a:xfrm>
            <a:off x="1658620" y="967740"/>
            <a:ext cx="6010451" cy="5717708"/>
          </a:xfrm>
          <a:prstGeom prst="rect">
            <a:avLst/>
          </a:prstGeom>
        </p:spPr>
      </p:pic>
      <p:sp>
        <p:nvSpPr>
          <p:cNvPr id="6" name="Content Placeholder 2">
            <a:extLst>
              <a:ext uri="{FF2B5EF4-FFF2-40B4-BE49-F238E27FC236}">
                <a16:creationId xmlns:a16="http://schemas.microsoft.com/office/drawing/2014/main" id="{20E0FBD2-C6FF-AFC3-B7A5-50A4C76D447E}"/>
              </a:ext>
            </a:extLst>
          </p:cNvPr>
          <p:cNvSpPr>
            <a:spLocks noGrp="1"/>
          </p:cNvSpPr>
          <p:nvPr>
            <p:ph idx="1"/>
          </p:nvPr>
        </p:nvSpPr>
        <p:spPr>
          <a:xfrm>
            <a:off x="8039099" y="1825625"/>
            <a:ext cx="3314699" cy="4397375"/>
          </a:xfrm>
        </p:spPr>
        <p:txBody>
          <a:bodyPr/>
          <a:lstStyle/>
          <a:p>
            <a:pPr marL="0" indent="0">
              <a:buNone/>
            </a:pPr>
            <a:r>
              <a:rPr lang="en-US" dirty="0"/>
              <a:t>Large Business max points: 55</a:t>
            </a:r>
          </a:p>
          <a:p>
            <a:pPr marL="0" indent="0">
              <a:buNone/>
            </a:pPr>
            <a:endParaRPr lang="en-US" dirty="0"/>
          </a:p>
          <a:p>
            <a:pPr marL="0" indent="0">
              <a:buNone/>
            </a:pPr>
            <a:r>
              <a:rPr lang="en-US" dirty="0"/>
              <a:t>Small Business max points: 53</a:t>
            </a:r>
          </a:p>
        </p:txBody>
      </p:sp>
    </p:spTree>
    <p:extLst>
      <p:ext uri="{BB962C8B-B14F-4D97-AF65-F5344CB8AC3E}">
        <p14:creationId xmlns:p14="http://schemas.microsoft.com/office/powerpoint/2010/main" val="153472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3062" y="3349827"/>
            <a:ext cx="3302866" cy="1288943"/>
          </a:xfrm>
          <a:prstGeom prst="rect">
            <a:avLst/>
          </a:prstGeom>
          <a:noFill/>
        </p:spPr>
        <p:txBody>
          <a:bodyPr wrap="square" rtlCol="0" anchor="ctr">
            <a:spAutoFit/>
          </a:bodyPr>
          <a:lstStyle/>
          <a:p>
            <a:pPr>
              <a:lnSpc>
                <a:spcPct val="80000"/>
              </a:lnSpc>
            </a:pPr>
            <a:r>
              <a:rPr lang="en-US" sz="4800" b="1" dirty="0">
                <a:solidFill>
                  <a:schemeClr val="bg1"/>
                </a:solidFill>
                <a:latin typeface="+mj-lt"/>
              </a:rPr>
              <a:t>Next Steps </a:t>
            </a:r>
          </a:p>
          <a:p>
            <a:pPr>
              <a:lnSpc>
                <a:spcPct val="80000"/>
              </a:lnSpc>
            </a:pPr>
            <a:r>
              <a:rPr lang="en-US" sz="4800" b="1" dirty="0">
                <a:solidFill>
                  <a:schemeClr val="bg1"/>
                </a:solidFill>
                <a:latin typeface="+mj-lt"/>
              </a:rPr>
              <a:t>&amp; Resources</a:t>
            </a:r>
          </a:p>
        </p:txBody>
      </p:sp>
      <p:sp>
        <p:nvSpPr>
          <p:cNvPr id="7" name="TextBox 6"/>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65609C9D-CDB6-4876-A6AB-E7CEA7504A67}"/>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3B2CB8-AEB8-41FD-AA4D-0C3747931A0D}"/>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Tree>
    <p:extLst>
      <p:ext uri="{BB962C8B-B14F-4D97-AF65-F5344CB8AC3E}">
        <p14:creationId xmlns:p14="http://schemas.microsoft.com/office/powerpoint/2010/main" val="2821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D3A9-9719-3528-87A6-E9F0A0A88B1A}"/>
              </a:ext>
            </a:extLst>
          </p:cNvPr>
          <p:cNvSpPr>
            <a:spLocks noGrp="1"/>
          </p:cNvSpPr>
          <p:nvPr>
            <p:ph type="title"/>
          </p:nvPr>
        </p:nvSpPr>
        <p:spPr/>
        <p:txBody>
          <a:bodyPr/>
          <a:lstStyle/>
          <a:p>
            <a:r>
              <a:rPr lang="en-US" dirty="0"/>
              <a:t>Next Steps &amp; Resources</a:t>
            </a:r>
          </a:p>
        </p:txBody>
      </p:sp>
      <p:sp>
        <p:nvSpPr>
          <p:cNvPr id="3" name="Content Placeholder 2">
            <a:extLst>
              <a:ext uri="{FF2B5EF4-FFF2-40B4-BE49-F238E27FC236}">
                <a16:creationId xmlns:a16="http://schemas.microsoft.com/office/drawing/2014/main" id="{3FB13C45-BF78-59AB-4FB5-5C13B48E9969}"/>
              </a:ext>
            </a:extLst>
          </p:cNvPr>
          <p:cNvSpPr>
            <a:spLocks noGrp="1"/>
          </p:cNvSpPr>
          <p:nvPr>
            <p:ph idx="1"/>
          </p:nvPr>
        </p:nvSpPr>
        <p:spPr>
          <a:xfrm>
            <a:off x="838200" y="1825625"/>
            <a:ext cx="6466726" cy="4351338"/>
          </a:xfrm>
        </p:spPr>
        <p:txBody>
          <a:bodyPr>
            <a:normAutofit fontScale="77500" lnSpcReduction="20000"/>
          </a:bodyPr>
          <a:lstStyle/>
          <a:p>
            <a:r>
              <a:rPr lang="en-US" dirty="0"/>
              <a:t>We provide gap analysis, color reviews, and proposal support.</a:t>
            </a:r>
          </a:p>
          <a:p>
            <a:r>
              <a:rPr lang="en-US" dirty="0"/>
              <a:t>We have a subcontractor portal where you can upload your capabilities for this opportunity and others: </a:t>
            </a:r>
          </a:p>
          <a:p>
            <a:pPr lvl="1"/>
            <a:r>
              <a:rPr lang="en-US" dirty="0">
                <a:hlinkClick r:id="rId2"/>
              </a:rPr>
              <a:t>https://www.ostglobalsolutions.com/teaming-partner-match-portal/</a:t>
            </a:r>
            <a:r>
              <a:rPr lang="en-US" dirty="0"/>
              <a:t> </a:t>
            </a:r>
          </a:p>
          <a:p>
            <a:r>
              <a:rPr lang="en-US" dirty="0"/>
              <a:t>We are happy to schedule time to discuss your Army MAPS bid:</a:t>
            </a:r>
          </a:p>
          <a:p>
            <a:pPr lvl="1"/>
            <a:r>
              <a:rPr lang="en-US" dirty="0">
                <a:hlinkClick r:id="rId3"/>
              </a:rPr>
              <a:t>https://calendly.com/ostglobalsolutions/bdconsulting?month=2023-09</a:t>
            </a:r>
            <a:r>
              <a:rPr lang="en-US" dirty="0"/>
              <a:t> </a:t>
            </a:r>
          </a:p>
          <a:p>
            <a:r>
              <a:rPr lang="en-US" dirty="0"/>
              <a:t>We regularly publish updates to major contracts through our newsletter and blog: </a:t>
            </a:r>
          </a:p>
          <a:p>
            <a:pPr lvl="1"/>
            <a:r>
              <a:rPr lang="en-US" dirty="0"/>
              <a:t>Blog: </a:t>
            </a:r>
            <a:r>
              <a:rPr lang="en-US" dirty="0">
                <a:hlinkClick r:id="rId4"/>
              </a:rPr>
              <a:t>https://www.ostglobalsolutions.com/blog/</a:t>
            </a:r>
            <a:r>
              <a:rPr lang="en-US" dirty="0"/>
              <a:t> </a:t>
            </a:r>
          </a:p>
          <a:p>
            <a:pPr lvl="1"/>
            <a:r>
              <a:rPr lang="en-US" dirty="0"/>
              <a:t>Newsletter sign up: </a:t>
            </a:r>
            <a:r>
              <a:rPr lang="en-US" dirty="0">
                <a:hlinkClick r:id="rId5"/>
              </a:rPr>
              <a:t>https://www.ostglobalsolutions.com/tag/email/</a:t>
            </a:r>
            <a:r>
              <a:rPr lang="en-US" dirty="0"/>
              <a:t> </a:t>
            </a:r>
          </a:p>
        </p:txBody>
      </p:sp>
      <p:pic>
        <p:nvPicPr>
          <p:cNvPr id="5" name="Picture 4">
            <a:extLst>
              <a:ext uri="{FF2B5EF4-FFF2-40B4-BE49-F238E27FC236}">
                <a16:creationId xmlns:a16="http://schemas.microsoft.com/office/drawing/2014/main" id="{0E79E880-0E48-9C07-7BB5-84B6E43F99EB}"/>
              </a:ext>
            </a:extLst>
          </p:cNvPr>
          <p:cNvPicPr>
            <a:picLocks noChangeAspect="1"/>
          </p:cNvPicPr>
          <p:nvPr/>
        </p:nvPicPr>
        <p:blipFill>
          <a:blip r:embed="rId6"/>
          <a:stretch>
            <a:fillRect/>
          </a:stretch>
        </p:blipFill>
        <p:spPr>
          <a:xfrm>
            <a:off x="7600526" y="1825625"/>
            <a:ext cx="3594998" cy="3607612"/>
          </a:xfrm>
          <a:prstGeom prst="rect">
            <a:avLst/>
          </a:prstGeom>
        </p:spPr>
      </p:pic>
      <p:sp>
        <p:nvSpPr>
          <p:cNvPr id="6" name="Content Placeholder 2">
            <a:extLst>
              <a:ext uri="{FF2B5EF4-FFF2-40B4-BE49-F238E27FC236}">
                <a16:creationId xmlns:a16="http://schemas.microsoft.com/office/drawing/2014/main" id="{C8B8E0B5-C1A5-92EF-2F5D-A90FA734C068}"/>
              </a:ext>
            </a:extLst>
          </p:cNvPr>
          <p:cNvSpPr txBox="1">
            <a:spLocks/>
          </p:cNvSpPr>
          <p:nvPr/>
        </p:nvSpPr>
        <p:spPr>
          <a:xfrm>
            <a:off x="7600526" y="5590753"/>
            <a:ext cx="3594998" cy="586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Sign up for our newsletter and schedule an appointment</a:t>
            </a:r>
          </a:p>
        </p:txBody>
      </p:sp>
    </p:spTree>
    <p:extLst>
      <p:ext uri="{BB962C8B-B14F-4D97-AF65-F5344CB8AC3E}">
        <p14:creationId xmlns:p14="http://schemas.microsoft.com/office/powerpoint/2010/main" val="1104100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Let’s Partner in Winning Business</a:t>
            </a:r>
          </a:p>
        </p:txBody>
      </p:sp>
      <p:sp>
        <p:nvSpPr>
          <p:cNvPr id="4" name="Content Placeholder 4"/>
          <p:cNvSpPr txBox="1">
            <a:spLocks/>
          </p:cNvSpPr>
          <p:nvPr/>
        </p:nvSpPr>
        <p:spPr>
          <a:xfrm>
            <a:off x="3467492" y="2261213"/>
            <a:ext cx="35814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David Huff</a:t>
            </a:r>
          </a:p>
          <a:p>
            <a:r>
              <a:rPr lang="en-US" sz="1600" dirty="0"/>
              <a:t>CEO</a:t>
            </a:r>
          </a:p>
          <a:p>
            <a:pPr>
              <a:lnSpc>
                <a:spcPct val="150000"/>
              </a:lnSpc>
              <a:spcBef>
                <a:spcPts val="600"/>
              </a:spcBef>
            </a:pPr>
            <a:r>
              <a:rPr lang="en-US" sz="1600" b="1" dirty="0"/>
              <a:t>c: </a:t>
            </a:r>
            <a:r>
              <a:rPr lang="en-US" sz="1600" dirty="0"/>
              <a:t>513.316.0993</a:t>
            </a:r>
          </a:p>
          <a:p>
            <a:r>
              <a:rPr lang="en-US" sz="1600" b="1" dirty="0"/>
              <a:t>o: </a:t>
            </a:r>
            <a:r>
              <a:rPr lang="en-US" sz="1600" dirty="0"/>
              <a:t>301.769.6602</a:t>
            </a:r>
            <a:endParaRPr lang="en-US" sz="1600" b="1" dirty="0"/>
          </a:p>
          <a:p>
            <a:pPr>
              <a:spcBef>
                <a:spcPts val="600"/>
              </a:spcBef>
            </a:pPr>
            <a:r>
              <a:rPr lang="en-US" sz="1600" b="1" dirty="0"/>
              <a:t>e: </a:t>
            </a:r>
            <a:r>
              <a:rPr lang="en-US" sz="1600" dirty="0"/>
              <a:t>dhuff@ostglobalsolutions.com</a:t>
            </a:r>
            <a:endParaRPr lang="en-US" sz="1600" dirty="0">
              <a:solidFill>
                <a:srgbClr val="800000"/>
              </a:solidFill>
            </a:endParaRPr>
          </a:p>
          <a:p>
            <a:pPr lvl="1"/>
            <a:endParaRPr lang="en-US" sz="1600" dirty="0"/>
          </a:p>
        </p:txBody>
      </p:sp>
      <p:sp>
        <p:nvSpPr>
          <p:cNvPr id="6" name="Rectangle 5"/>
          <p:cNvSpPr/>
          <p:nvPr/>
        </p:nvSpPr>
        <p:spPr>
          <a:xfrm>
            <a:off x="910315" y="5032177"/>
            <a:ext cx="4562856" cy="833433"/>
          </a:xfrm>
          <a:prstGeom prst="rect">
            <a:avLst/>
          </a:prstGeom>
        </p:spPr>
        <p:txBody>
          <a:bodyPr wrap="square">
            <a:spAutoFit/>
          </a:bodyPr>
          <a:lstStyle/>
          <a:p>
            <a:pPr lvl="0">
              <a:lnSpc>
                <a:spcPct val="200000"/>
              </a:lnSpc>
            </a:pPr>
            <a:r>
              <a:rPr lang="en-US" sz="2800" b="1">
                <a:solidFill>
                  <a:schemeClr val="accent1"/>
                </a:solidFill>
                <a:latin typeface="+mn-lt"/>
              </a:rPr>
              <a:t>www.ostglobalsolutions.com</a:t>
            </a:r>
          </a:p>
        </p:txBody>
      </p:sp>
      <p:pic>
        <p:nvPicPr>
          <p:cNvPr id="9" name="Picture 8"/>
          <p:cNvPicPr>
            <a:picLocks noChangeAspect="1"/>
          </p:cNvPicPr>
          <p:nvPr/>
        </p:nvPicPr>
        <p:blipFill>
          <a:blip r:embed="rId3"/>
          <a:stretch>
            <a:fillRect/>
          </a:stretch>
        </p:blipFill>
        <p:spPr>
          <a:xfrm>
            <a:off x="8381106" y="1814474"/>
            <a:ext cx="3651477" cy="3120813"/>
          </a:xfrm>
          <a:prstGeom prst="rect">
            <a:avLst/>
          </a:prstGeom>
        </p:spPr>
      </p:pic>
      <p:pic>
        <p:nvPicPr>
          <p:cNvPr id="7" name="Picture 6" descr="A person in a suit&#10;&#10;Description automatically generated">
            <a:extLst>
              <a:ext uri="{FF2B5EF4-FFF2-40B4-BE49-F238E27FC236}">
                <a16:creationId xmlns:a16="http://schemas.microsoft.com/office/drawing/2014/main" id="{E95C1B1F-7CA7-E51A-250B-F26894F1A7CC}"/>
              </a:ext>
            </a:extLst>
          </p:cNvPr>
          <p:cNvPicPr>
            <a:picLocks noChangeAspect="1"/>
          </p:cNvPicPr>
          <p:nvPr/>
        </p:nvPicPr>
        <p:blipFill>
          <a:blip r:embed="rId4">
            <a:extLst>
              <a:ext uri="{28A0092B-C50C-407E-A947-70E740481C1C}">
                <a14:useLocalDpi xmlns:a14="http://schemas.microsoft.com/office/drawing/2010/main" val="0"/>
              </a:ext>
            </a:extLst>
          </a:blip>
          <a:srcRect b="12836"/>
          <a:stretch/>
        </p:blipFill>
        <p:spPr>
          <a:xfrm>
            <a:off x="1122411" y="2261213"/>
            <a:ext cx="1978744" cy="2335010"/>
          </a:xfrm>
          <a:prstGeom prst="rect">
            <a:avLst/>
          </a:prstGeom>
        </p:spPr>
      </p:pic>
    </p:spTree>
    <p:extLst>
      <p:ext uri="{BB962C8B-B14F-4D97-AF65-F5344CB8AC3E}">
        <p14:creationId xmlns:p14="http://schemas.microsoft.com/office/powerpoint/2010/main" val="176255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14CE-CDFB-4254-ABDA-6E02A943B2F6}"/>
              </a:ext>
            </a:extLst>
          </p:cNvPr>
          <p:cNvSpPr>
            <a:spLocks noGrp="1"/>
          </p:cNvSpPr>
          <p:nvPr>
            <p:ph type="title"/>
          </p:nvPr>
        </p:nvSpPr>
        <p:spPr/>
        <p:txBody>
          <a:bodyPr/>
          <a:lstStyle/>
          <a:p>
            <a:r>
              <a:rPr lang="en-US" dirty="0"/>
              <a:t>About OST</a:t>
            </a:r>
          </a:p>
        </p:txBody>
      </p:sp>
      <p:sp>
        <p:nvSpPr>
          <p:cNvPr id="4" name="Subtitle 2">
            <a:extLst>
              <a:ext uri="{FF2B5EF4-FFF2-40B4-BE49-F238E27FC236}">
                <a16:creationId xmlns:a16="http://schemas.microsoft.com/office/drawing/2014/main" id="{14EFD2CA-0ED4-4F8F-9974-79E514A8D8F2}"/>
              </a:ext>
            </a:extLst>
          </p:cNvPr>
          <p:cNvSpPr txBox="1">
            <a:spLocks/>
          </p:cNvSpPr>
          <p:nvPr/>
        </p:nvSpPr>
        <p:spPr>
          <a:xfrm>
            <a:off x="2125721" y="1770081"/>
            <a:ext cx="8692977" cy="448829"/>
          </a:xfrm>
          <a:prstGeom prst="rect">
            <a:avLst/>
          </a:prstGeom>
        </p:spPr>
        <p:txBody>
          <a:bodyPr>
            <a:noAutofit/>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B75BB"/>
              </a:buClr>
              <a:buSzTx/>
              <a:buFont typeface="Arial" pitchFamily="34" charset="0"/>
              <a:buNone/>
              <a:tabLst/>
              <a:defRPr/>
            </a:pPr>
            <a:r>
              <a:rPr kumimoji="0" lang="en-US" sz="1800" b="1" i="0" u="none" strike="noStrike" kern="1200" cap="all" spc="0" normalizeH="0" baseline="0" noProof="0" dirty="0">
                <a:ln>
                  <a:noFill/>
                </a:ln>
                <a:solidFill>
                  <a:srgbClr val="1B75BB"/>
                </a:solidFill>
                <a:effectLst/>
                <a:uLnTx/>
                <a:uFillTx/>
                <a:latin typeface="Calibri" panose="020F0502020204030204"/>
                <a:ea typeface="+mn-ea"/>
                <a:cs typeface="+mn-cs"/>
              </a:rPr>
              <a:t>We've Won Our Clients Over $26 Billion in Government Contracts Since 2005 </a:t>
            </a:r>
          </a:p>
        </p:txBody>
      </p:sp>
      <p:sp>
        <p:nvSpPr>
          <p:cNvPr id="5" name="TextBox 4">
            <a:extLst>
              <a:ext uri="{FF2B5EF4-FFF2-40B4-BE49-F238E27FC236}">
                <a16:creationId xmlns:a16="http://schemas.microsoft.com/office/drawing/2014/main" id="{C3E67B33-934A-4647-8211-62ED616725C9}"/>
              </a:ext>
            </a:extLst>
          </p:cNvPr>
          <p:cNvSpPr txBox="1"/>
          <p:nvPr/>
        </p:nvSpPr>
        <p:spPr>
          <a:xfrm>
            <a:off x="2099273" y="2324952"/>
            <a:ext cx="7477099" cy="307777"/>
          </a:xfrm>
          <a:prstGeom prst="rect">
            <a:avLst/>
          </a:prstGeom>
          <a:noFill/>
        </p:spPr>
        <p:txBody>
          <a:bodyPr wrap="square" rtlCol="0">
            <a:spAutoFit/>
          </a:bodyPr>
          <a:lstStyle/>
          <a:p>
            <a:pPr fontAlgn="auto">
              <a:spcBef>
                <a:spcPts val="0"/>
              </a:spcBef>
              <a:spcAft>
                <a:spcPts val="0"/>
              </a:spcAft>
            </a:pPr>
            <a:r>
              <a:rPr lang="en-US" sz="1400" b="1" dirty="0">
                <a:solidFill>
                  <a:srgbClr val="5B9BD5">
                    <a:lumMod val="75000"/>
                  </a:srgbClr>
                </a:solidFill>
                <a:latin typeface="Arial Narrow"/>
                <a:cs typeface="Arial Narrow"/>
              </a:rPr>
              <a:t>BUSINESS DEVELOPMENT, CAPTURE, AND PROPOSAL CONSULTING</a:t>
            </a:r>
          </a:p>
        </p:txBody>
      </p:sp>
      <p:grpSp>
        <p:nvGrpSpPr>
          <p:cNvPr id="6" name="Group 5">
            <a:extLst>
              <a:ext uri="{FF2B5EF4-FFF2-40B4-BE49-F238E27FC236}">
                <a16:creationId xmlns:a16="http://schemas.microsoft.com/office/drawing/2014/main" id="{858F9997-17C8-4C81-AA01-C5AFB9B9F753}"/>
              </a:ext>
            </a:extLst>
          </p:cNvPr>
          <p:cNvGrpSpPr/>
          <p:nvPr/>
        </p:nvGrpSpPr>
        <p:grpSpPr>
          <a:xfrm>
            <a:off x="1510814" y="2643224"/>
            <a:ext cx="8065559" cy="1324375"/>
            <a:chOff x="1595479" y="2727889"/>
            <a:chExt cx="8065559" cy="1324375"/>
          </a:xfrm>
        </p:grpSpPr>
        <p:sp>
          <p:nvSpPr>
            <p:cNvPr id="7" name="Rectangle 6">
              <a:extLst>
                <a:ext uri="{FF2B5EF4-FFF2-40B4-BE49-F238E27FC236}">
                  <a16:creationId xmlns:a16="http://schemas.microsoft.com/office/drawing/2014/main" id="{8904D387-C9A9-441D-9EAD-B6F787909833}"/>
                </a:ext>
              </a:extLst>
            </p:cNvPr>
            <p:cNvSpPr/>
            <p:nvPr/>
          </p:nvSpPr>
          <p:spPr>
            <a:xfrm>
              <a:off x="1595479" y="2727889"/>
              <a:ext cx="1600200" cy="128780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CE59BB-1E3C-462D-80AD-F186C401E97B}"/>
                </a:ext>
              </a:extLst>
            </p:cNvPr>
            <p:cNvSpPr/>
            <p:nvPr/>
          </p:nvSpPr>
          <p:spPr>
            <a:xfrm>
              <a:off x="3195679" y="2727889"/>
              <a:ext cx="1637241" cy="1287800"/>
            </a:xfrm>
            <a:prstGeom prst="rect">
              <a:avLst/>
            </a:prstGeom>
            <a:solidFill>
              <a:srgbClr val="434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F4496D-2B3B-42A2-A691-A68BF5887CEA}"/>
                </a:ext>
              </a:extLst>
            </p:cNvPr>
            <p:cNvSpPr/>
            <p:nvPr/>
          </p:nvSpPr>
          <p:spPr>
            <a:xfrm>
              <a:off x="4819543" y="2727889"/>
              <a:ext cx="1613577" cy="128780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774EDB9-E85B-4469-97DB-B6EA1EC57EFE}"/>
                </a:ext>
              </a:extLst>
            </p:cNvPr>
            <p:cNvSpPr/>
            <p:nvPr/>
          </p:nvSpPr>
          <p:spPr>
            <a:xfrm>
              <a:off x="6433120" y="2727889"/>
              <a:ext cx="1661751" cy="1287800"/>
            </a:xfrm>
            <a:prstGeom prst="rect">
              <a:avLst/>
            </a:prstGeom>
            <a:solidFill>
              <a:srgbClr val="A5A5A5">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Technical-01.png" descr="/Users/bridget.skelly/Desktop/Technical-01.png">
              <a:extLst>
                <a:ext uri="{FF2B5EF4-FFF2-40B4-BE49-F238E27FC236}">
                  <a16:creationId xmlns:a16="http://schemas.microsoft.com/office/drawing/2014/main" id="{6736D103-C79F-4858-89AD-A5BE895C4A3E}"/>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971702" y="3476510"/>
              <a:ext cx="50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Engineering-01.png" descr="/Users/bridget.skelly/Desktop/Engineering-01.png">
              <a:extLst>
                <a:ext uri="{FF2B5EF4-FFF2-40B4-BE49-F238E27FC236}">
                  <a16:creationId xmlns:a16="http://schemas.microsoft.com/office/drawing/2014/main" id="{23D2474B-BA68-4961-8830-53ADDAF04470}"/>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165923" y="3535805"/>
              <a:ext cx="434158" cy="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F9A05CB-F76E-4672-B7B8-73A51BE8556F}"/>
                </a:ext>
              </a:extLst>
            </p:cNvPr>
            <p:cNvSpPr txBox="1"/>
            <p:nvPr/>
          </p:nvSpPr>
          <p:spPr>
            <a:xfrm>
              <a:off x="1627168" y="2806832"/>
              <a:ext cx="160020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Build Portfolio of Indefinite Delivery Vehicles</a:t>
              </a:r>
            </a:p>
          </p:txBody>
        </p:sp>
        <p:sp>
          <p:nvSpPr>
            <p:cNvPr id="14" name="TextBox 13">
              <a:extLst>
                <a:ext uri="{FF2B5EF4-FFF2-40B4-BE49-F238E27FC236}">
                  <a16:creationId xmlns:a16="http://schemas.microsoft.com/office/drawing/2014/main" id="{EF2995FA-B872-4A5F-9449-F01D5A610A16}"/>
                </a:ext>
              </a:extLst>
            </p:cNvPr>
            <p:cNvSpPr txBox="1"/>
            <p:nvPr/>
          </p:nvSpPr>
          <p:spPr>
            <a:xfrm>
              <a:off x="3233873" y="2803122"/>
              <a:ext cx="157974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Develop Opportunity Pipelines</a:t>
              </a:r>
            </a:p>
          </p:txBody>
        </p:sp>
        <p:sp>
          <p:nvSpPr>
            <p:cNvPr id="15" name="TextBox 14">
              <a:extLst>
                <a:ext uri="{FF2B5EF4-FFF2-40B4-BE49-F238E27FC236}">
                  <a16:creationId xmlns:a16="http://schemas.microsoft.com/office/drawing/2014/main" id="{C19A1C96-B24E-42F5-9A3F-AA9D50687694}"/>
                </a:ext>
              </a:extLst>
            </p:cNvPr>
            <p:cNvSpPr txBox="1"/>
            <p:nvPr/>
          </p:nvSpPr>
          <p:spPr>
            <a:xfrm>
              <a:off x="6384813" y="2815314"/>
              <a:ext cx="162200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Win Proposals</a:t>
              </a:r>
            </a:p>
          </p:txBody>
        </p:sp>
        <p:sp>
          <p:nvSpPr>
            <p:cNvPr id="16" name="TextBox 15">
              <a:extLst>
                <a:ext uri="{FF2B5EF4-FFF2-40B4-BE49-F238E27FC236}">
                  <a16:creationId xmlns:a16="http://schemas.microsoft.com/office/drawing/2014/main" id="{F6F2967F-5127-47FE-83BA-197CEBB310DA}"/>
                </a:ext>
              </a:extLst>
            </p:cNvPr>
            <p:cNvSpPr txBox="1"/>
            <p:nvPr/>
          </p:nvSpPr>
          <p:spPr>
            <a:xfrm>
              <a:off x="4826870" y="2825208"/>
              <a:ext cx="157974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Capture Opportunities</a:t>
              </a:r>
            </a:p>
          </p:txBody>
        </p:sp>
        <p:pic>
          <p:nvPicPr>
            <p:cNvPr id="17" name="Govt-01-01.png" descr="/Users/bridget.skelly/Desktop/Govt-01-01.png">
              <a:extLst>
                <a:ext uri="{FF2B5EF4-FFF2-40B4-BE49-F238E27FC236}">
                  <a16:creationId xmlns:a16="http://schemas.microsoft.com/office/drawing/2014/main" id="{2C938B58-2F18-499E-98BA-75BE4E76BEA9}"/>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5361035" y="3401160"/>
              <a:ext cx="526554" cy="526554"/>
            </a:xfrm>
            <a:prstGeom prst="rect">
              <a:avLst/>
            </a:prstGeom>
          </p:spPr>
        </p:pic>
        <p:sp>
          <p:nvSpPr>
            <p:cNvPr id="18" name="Rectangle 17">
              <a:extLst>
                <a:ext uri="{FF2B5EF4-FFF2-40B4-BE49-F238E27FC236}">
                  <a16:creationId xmlns:a16="http://schemas.microsoft.com/office/drawing/2014/main" id="{17ADE74C-E299-4162-85EB-C2EB328FE9CB}"/>
                </a:ext>
              </a:extLst>
            </p:cNvPr>
            <p:cNvSpPr/>
            <p:nvPr/>
          </p:nvSpPr>
          <p:spPr>
            <a:xfrm>
              <a:off x="8060838" y="2727890"/>
              <a:ext cx="1600200" cy="1287800"/>
            </a:xfrm>
            <a:prstGeom prst="rect">
              <a:avLst/>
            </a:prstGeom>
            <a:solidFill>
              <a:srgbClr val="2389B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9" name="Acquisition-01.png" descr="/Users/bridget.skelly/Desktop/Acquisition-01.png">
              <a:extLst>
                <a:ext uri="{FF2B5EF4-FFF2-40B4-BE49-F238E27FC236}">
                  <a16:creationId xmlns:a16="http://schemas.microsoft.com/office/drawing/2014/main" id="{B90DDCEF-7830-4827-BF22-07A06C532A8B}"/>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8663535" y="3535805"/>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F731219-C85E-4DF0-B864-E608461CA981}"/>
                </a:ext>
              </a:extLst>
            </p:cNvPr>
            <p:cNvSpPr txBox="1"/>
            <p:nvPr/>
          </p:nvSpPr>
          <p:spPr>
            <a:xfrm>
              <a:off x="8060838" y="2803122"/>
              <a:ext cx="15661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Optimize Your Processes</a:t>
              </a:r>
            </a:p>
          </p:txBody>
        </p:sp>
        <p:pic>
          <p:nvPicPr>
            <p:cNvPr id="21" name="Picture 20">
              <a:extLst>
                <a:ext uri="{FF2B5EF4-FFF2-40B4-BE49-F238E27FC236}">
                  <a16:creationId xmlns:a16="http://schemas.microsoft.com/office/drawing/2014/main" id="{124D5AB0-88A4-4691-A6F7-DA310C74F40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688" b="94141" l="3516" r="96484">
                          <a14:foregroundMark x1="37109" y1="30859" x2="37109" y2="30859"/>
                          <a14:foregroundMark x1="75781" y1="58984" x2="75781" y2="58984"/>
                          <a14:foregroundMark x1="25000" y1="58984" x2="25000" y2="58984"/>
                          <a14:backgroundMark x1="19922" y1="18750" x2="19922" y2="18750"/>
                        </a14:backgroundRemoval>
                      </a14:imgEffect>
                    </a14:imgLayer>
                  </a14:imgProps>
                </a:ext>
                <a:ext uri="{28A0092B-C50C-407E-A947-70E740481C1C}">
                  <a14:useLocalDpi xmlns:a14="http://schemas.microsoft.com/office/drawing/2010/main" val="0"/>
                </a:ext>
              </a:extLst>
            </a:blip>
            <a:stretch>
              <a:fillRect/>
            </a:stretch>
          </p:blipFill>
          <p:spPr>
            <a:xfrm>
              <a:off x="3629837" y="3373706"/>
              <a:ext cx="744656" cy="678558"/>
            </a:xfrm>
            <a:prstGeom prst="rect">
              <a:avLst/>
            </a:prstGeom>
          </p:spPr>
        </p:pic>
      </p:grpSp>
      <p:sp>
        <p:nvSpPr>
          <p:cNvPr id="22" name="TextBox 21">
            <a:extLst>
              <a:ext uri="{FF2B5EF4-FFF2-40B4-BE49-F238E27FC236}">
                <a16:creationId xmlns:a16="http://schemas.microsoft.com/office/drawing/2014/main" id="{1CC4F5A3-5521-468A-BB99-689B3B77C60B}"/>
              </a:ext>
            </a:extLst>
          </p:cNvPr>
          <p:cNvSpPr txBox="1"/>
          <p:nvPr/>
        </p:nvSpPr>
        <p:spPr>
          <a:xfrm>
            <a:off x="2099274" y="4437487"/>
            <a:ext cx="6924257" cy="523220"/>
          </a:xfrm>
          <a:prstGeom prst="rect">
            <a:avLst/>
          </a:prstGeom>
          <a:noFill/>
        </p:spPr>
        <p:txBody>
          <a:bodyPr wrap="square" rtlCol="0">
            <a:spAutoFit/>
          </a:bodyPr>
          <a:lstStyle>
            <a:defPPr>
              <a:defRPr lang="en-US"/>
            </a:defPPr>
            <a:lvl1pPr algn="ctr">
              <a:defRPr sz="1400" b="1">
                <a:solidFill>
                  <a:schemeClr val="accent4"/>
                </a:solidFill>
                <a:latin typeface="Arial Narrow"/>
                <a:cs typeface="Arial Narrow"/>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lumMod val="75000"/>
                  </a:srgbClr>
                </a:solidFill>
                <a:effectLst/>
                <a:uLnTx/>
                <a:uFillTx/>
                <a:latin typeface="Arial Narrow"/>
              </a:rPr>
              <a:t>REGISTERED APPRENTICESHIP IN GOVERNMENT BUSINES</a:t>
            </a:r>
            <a:r>
              <a:rPr lang="en-US" kern="0" dirty="0">
                <a:solidFill>
                  <a:srgbClr val="5B9BD5">
                    <a:lumMod val="75000"/>
                  </a:srgbClr>
                </a:solidFill>
              </a:rPr>
              <a:t>S DEVELOPMENT; 1</a:t>
            </a:r>
            <a:r>
              <a:rPr kumimoji="0" lang="en-US" sz="1400" b="1" i="0" u="none" strike="noStrike" kern="0" cap="none" spc="0" normalizeH="0" baseline="0" noProof="0" dirty="0">
                <a:ln>
                  <a:noFill/>
                </a:ln>
                <a:solidFill>
                  <a:srgbClr val="5B9BD5">
                    <a:lumMod val="75000"/>
                  </a:srgbClr>
                </a:solidFill>
                <a:effectLst/>
                <a:uLnTx/>
                <a:uFillTx/>
                <a:latin typeface="Arial Narrow"/>
              </a:rPr>
              <a:t>8 COURSES IN ALL ASPECTS OF FEDERAL BUSINESS DEVELOPMENT</a:t>
            </a:r>
          </a:p>
        </p:txBody>
      </p:sp>
      <p:grpSp>
        <p:nvGrpSpPr>
          <p:cNvPr id="23" name="Group 22">
            <a:extLst>
              <a:ext uri="{FF2B5EF4-FFF2-40B4-BE49-F238E27FC236}">
                <a16:creationId xmlns:a16="http://schemas.microsoft.com/office/drawing/2014/main" id="{90BB7BAF-7E3E-471F-907F-36B7C5C492BB}"/>
              </a:ext>
            </a:extLst>
          </p:cNvPr>
          <p:cNvGrpSpPr/>
          <p:nvPr/>
        </p:nvGrpSpPr>
        <p:grpSpPr>
          <a:xfrm>
            <a:off x="1493123" y="4990168"/>
            <a:ext cx="6755869" cy="1255838"/>
            <a:chOff x="1577788" y="5074833"/>
            <a:chExt cx="6755869" cy="1255838"/>
          </a:xfrm>
        </p:grpSpPr>
        <p:sp>
          <p:nvSpPr>
            <p:cNvPr id="24" name="Rectangle 23">
              <a:extLst>
                <a:ext uri="{FF2B5EF4-FFF2-40B4-BE49-F238E27FC236}">
                  <a16:creationId xmlns:a16="http://schemas.microsoft.com/office/drawing/2014/main" id="{4CDBD849-23AB-4BFE-A688-C6098B2F494C}"/>
                </a:ext>
              </a:extLst>
            </p:cNvPr>
            <p:cNvSpPr/>
            <p:nvPr/>
          </p:nvSpPr>
          <p:spPr>
            <a:xfrm>
              <a:off x="1577788" y="5078504"/>
              <a:ext cx="1414906" cy="124869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F0D303A-74EF-4837-B0B3-EE1E50981D31}"/>
                </a:ext>
              </a:extLst>
            </p:cNvPr>
            <p:cNvSpPr/>
            <p:nvPr/>
          </p:nvSpPr>
          <p:spPr>
            <a:xfrm>
              <a:off x="2984409" y="5074833"/>
              <a:ext cx="1376431" cy="1252361"/>
            </a:xfrm>
            <a:prstGeom prst="rect">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9C59388-9E88-45AF-B7D1-104E2C3E8E0C}"/>
                </a:ext>
              </a:extLst>
            </p:cNvPr>
            <p:cNvSpPr/>
            <p:nvPr/>
          </p:nvSpPr>
          <p:spPr>
            <a:xfrm>
              <a:off x="4355234" y="5074833"/>
              <a:ext cx="1322693" cy="1252362"/>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7A53036-6839-45B6-9868-4AF3CE0D01BA}"/>
                </a:ext>
              </a:extLst>
            </p:cNvPr>
            <p:cNvSpPr txBox="1"/>
            <p:nvPr/>
          </p:nvSpPr>
          <p:spPr>
            <a:xfrm>
              <a:off x="1627168" y="5120267"/>
              <a:ext cx="1443782"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Business Developer</a:t>
              </a:r>
            </a:p>
          </p:txBody>
        </p:sp>
        <p:sp>
          <p:nvSpPr>
            <p:cNvPr id="28" name="TextBox 27">
              <a:extLst>
                <a:ext uri="{FF2B5EF4-FFF2-40B4-BE49-F238E27FC236}">
                  <a16:creationId xmlns:a16="http://schemas.microsoft.com/office/drawing/2014/main" id="{AF6B0EE7-5BD2-4018-9956-26DFA65606C0}"/>
                </a:ext>
              </a:extLst>
            </p:cNvPr>
            <p:cNvSpPr txBox="1"/>
            <p:nvPr/>
          </p:nvSpPr>
          <p:spPr>
            <a:xfrm>
              <a:off x="3017246" y="5123459"/>
              <a:ext cx="126589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Capture Manager</a:t>
              </a:r>
            </a:p>
          </p:txBody>
        </p:sp>
        <p:sp>
          <p:nvSpPr>
            <p:cNvPr id="29" name="TextBox 28">
              <a:extLst>
                <a:ext uri="{FF2B5EF4-FFF2-40B4-BE49-F238E27FC236}">
                  <a16:creationId xmlns:a16="http://schemas.microsoft.com/office/drawing/2014/main" id="{D8F4C263-6CD1-4A1A-B267-6021AEDFAB17}"/>
                </a:ext>
              </a:extLst>
            </p:cNvPr>
            <p:cNvSpPr txBox="1"/>
            <p:nvPr/>
          </p:nvSpPr>
          <p:spPr>
            <a:xfrm>
              <a:off x="4302730" y="5091417"/>
              <a:ext cx="1430827"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Manager</a:t>
              </a:r>
            </a:p>
          </p:txBody>
        </p:sp>
        <p:sp>
          <p:nvSpPr>
            <p:cNvPr id="30" name="Rectangle 29">
              <a:extLst>
                <a:ext uri="{FF2B5EF4-FFF2-40B4-BE49-F238E27FC236}">
                  <a16:creationId xmlns:a16="http://schemas.microsoft.com/office/drawing/2014/main" id="{7A9200AB-D818-4E7A-992F-423AEF1700D9}"/>
                </a:ext>
              </a:extLst>
            </p:cNvPr>
            <p:cNvSpPr/>
            <p:nvPr/>
          </p:nvSpPr>
          <p:spPr>
            <a:xfrm>
              <a:off x="5672590" y="5074833"/>
              <a:ext cx="1353475" cy="1252361"/>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1" name="Standards.png" descr="/Users/bridget.skelly/Desktop/Extras/00_ICONS/Standards.png">
              <a:extLst>
                <a:ext uri="{FF2B5EF4-FFF2-40B4-BE49-F238E27FC236}">
                  <a16:creationId xmlns:a16="http://schemas.microsoft.com/office/drawing/2014/main" id="{B04F2B3F-8C30-4B14-9953-4730CD7C2B5D}"/>
                </a:ext>
              </a:extLst>
            </p:cNvPr>
            <p:cNvPicPr>
              <a:picLocks noChangeAspect="1"/>
            </p:cNvPicPr>
            <p:nvPr/>
          </p:nvPicPr>
          <p:blipFill>
            <a:blip r:embed="rId12" r:link="rId13" cstate="print">
              <a:lum bright="70000" contrast="-70000"/>
              <a:extLst>
                <a:ext uri="{28A0092B-C50C-407E-A947-70E740481C1C}">
                  <a14:useLocalDpi xmlns:a14="http://schemas.microsoft.com/office/drawing/2010/main" val="0"/>
                </a:ext>
              </a:extLst>
            </a:blip>
            <a:stretch>
              <a:fillRect/>
            </a:stretch>
          </p:blipFill>
          <p:spPr>
            <a:xfrm>
              <a:off x="2042691" y="5815158"/>
              <a:ext cx="512036" cy="512036"/>
            </a:xfrm>
            <a:prstGeom prst="rect">
              <a:avLst/>
            </a:prstGeom>
          </p:spPr>
        </p:pic>
        <p:pic>
          <p:nvPicPr>
            <p:cNvPr id="32" name="Picture 31">
              <a:extLst>
                <a:ext uri="{FF2B5EF4-FFF2-40B4-BE49-F238E27FC236}">
                  <a16:creationId xmlns:a16="http://schemas.microsoft.com/office/drawing/2014/main" id="{68DFA955-995C-4490-9B12-CD115079C0BE}"/>
                </a:ext>
              </a:extLst>
            </p:cNvPr>
            <p:cNvPicPr>
              <a:picLocks noChangeAspect="1"/>
            </p:cNvPicPr>
            <p:nvPr/>
          </p:nvPicPr>
          <p:blipFill rotWithShape="1">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21744" t="23344" r="24341" b="15039"/>
            <a:stretch/>
          </p:blipFill>
          <p:spPr>
            <a:xfrm>
              <a:off x="4792786" y="5857364"/>
              <a:ext cx="390716" cy="446533"/>
            </a:xfrm>
            <a:prstGeom prst="rect">
              <a:avLst/>
            </a:prstGeom>
          </p:spPr>
        </p:pic>
        <p:sp>
          <p:nvSpPr>
            <p:cNvPr id="33" name="TextBox 32">
              <a:extLst>
                <a:ext uri="{FF2B5EF4-FFF2-40B4-BE49-F238E27FC236}">
                  <a16:creationId xmlns:a16="http://schemas.microsoft.com/office/drawing/2014/main" id="{F51287F5-475D-4250-8EE6-905A0499C106}"/>
                </a:ext>
              </a:extLst>
            </p:cNvPr>
            <p:cNvSpPr txBox="1"/>
            <p:nvPr/>
          </p:nvSpPr>
          <p:spPr>
            <a:xfrm>
              <a:off x="5679485" y="5098573"/>
              <a:ext cx="125943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Coordinator</a:t>
              </a:r>
            </a:p>
          </p:txBody>
        </p:sp>
        <p:sp>
          <p:nvSpPr>
            <p:cNvPr id="34" name="Rectangle 33">
              <a:extLst>
                <a:ext uri="{FF2B5EF4-FFF2-40B4-BE49-F238E27FC236}">
                  <a16:creationId xmlns:a16="http://schemas.microsoft.com/office/drawing/2014/main" id="{0870BD55-23EA-4179-AFA4-6F4B5053E594}"/>
                </a:ext>
              </a:extLst>
            </p:cNvPr>
            <p:cNvSpPr/>
            <p:nvPr/>
          </p:nvSpPr>
          <p:spPr>
            <a:xfrm>
              <a:off x="6980876" y="5074834"/>
              <a:ext cx="1352781" cy="1252360"/>
            </a:xfrm>
            <a:prstGeom prst="rect">
              <a:avLst/>
            </a:prstGeom>
            <a:solidFill>
              <a:srgbClr val="040F1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16970D6-6999-4641-813F-89BF71C214F1}"/>
                </a:ext>
              </a:extLst>
            </p:cNvPr>
            <p:cNvSpPr txBox="1"/>
            <p:nvPr/>
          </p:nvSpPr>
          <p:spPr>
            <a:xfrm>
              <a:off x="7032960" y="5120267"/>
              <a:ext cx="126689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Writer</a:t>
              </a:r>
            </a:p>
          </p:txBody>
        </p:sp>
        <p:pic>
          <p:nvPicPr>
            <p:cNvPr id="36" name="Technical-01.png" descr="/Users/bridget.skelly/Desktop/Technical-01.png">
              <a:extLst>
                <a:ext uri="{FF2B5EF4-FFF2-40B4-BE49-F238E27FC236}">
                  <a16:creationId xmlns:a16="http://schemas.microsoft.com/office/drawing/2014/main" id="{C60CE645-7DB9-48EF-AD6A-507BDBE35105}"/>
                </a:ext>
              </a:extLst>
            </p:cNvPr>
            <p:cNvPicPr>
              <a:picLocks noChangeAspect="1"/>
            </p:cNvPicPr>
            <p:nvPr/>
          </p:nvPicPr>
          <p:blipFill>
            <a:blip r:embed="rId15" r:link="rId3" cstate="print">
              <a:extLst>
                <a:ext uri="{28A0092B-C50C-407E-A947-70E740481C1C}">
                  <a14:useLocalDpi xmlns:a14="http://schemas.microsoft.com/office/drawing/2010/main" val="0"/>
                </a:ext>
              </a:extLst>
            </a:blip>
            <a:srcRect/>
            <a:stretch>
              <a:fillRect/>
            </a:stretch>
          </p:blipFill>
          <p:spPr bwMode="auto">
            <a:xfrm>
              <a:off x="7478448" y="5893070"/>
              <a:ext cx="422671"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ntelligence-01.png" descr="/Users/bridget.skelly/Desktop/Intelligence-01.png">
              <a:extLst>
                <a:ext uri="{FF2B5EF4-FFF2-40B4-BE49-F238E27FC236}">
                  <a16:creationId xmlns:a16="http://schemas.microsoft.com/office/drawing/2014/main" id="{BAB6AAC2-617E-4FBC-A514-8B7E0A4928B4}"/>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6115869" y="5886010"/>
              <a:ext cx="444661" cy="4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vt-01-01.png" descr="/Users/bridget.skelly/Desktop/Govt-01-01.png">
              <a:extLst>
                <a:ext uri="{FF2B5EF4-FFF2-40B4-BE49-F238E27FC236}">
                  <a16:creationId xmlns:a16="http://schemas.microsoft.com/office/drawing/2014/main" id="{E94AA7BE-58EE-4230-B4EE-316AD4AB07A5}"/>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3428900" y="5818802"/>
              <a:ext cx="471545" cy="471545"/>
            </a:xfrm>
            <a:prstGeom prst="rect">
              <a:avLst/>
            </a:prstGeom>
          </p:spPr>
        </p:pic>
      </p:grpSp>
      <p:sp>
        <p:nvSpPr>
          <p:cNvPr id="39" name="Oval 38">
            <a:extLst>
              <a:ext uri="{FF2B5EF4-FFF2-40B4-BE49-F238E27FC236}">
                <a16:creationId xmlns:a16="http://schemas.microsoft.com/office/drawing/2014/main" id="{68B47446-38BC-4F29-90B9-8D6043AD2F63}"/>
              </a:ext>
            </a:extLst>
          </p:cNvPr>
          <p:cNvSpPr/>
          <p:nvPr/>
        </p:nvSpPr>
        <p:spPr>
          <a:xfrm>
            <a:off x="932910" y="4067980"/>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3499C56E-66C0-4661-A266-7BBD5B8F58F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8135" y="4179465"/>
            <a:ext cx="981312" cy="945818"/>
          </a:xfrm>
          <a:prstGeom prst="rect">
            <a:avLst/>
          </a:prstGeom>
        </p:spPr>
      </p:pic>
      <p:sp>
        <p:nvSpPr>
          <p:cNvPr id="41" name="Oval 40">
            <a:extLst>
              <a:ext uri="{FF2B5EF4-FFF2-40B4-BE49-F238E27FC236}">
                <a16:creationId xmlns:a16="http://schemas.microsoft.com/office/drawing/2014/main" id="{38400264-6D70-4C59-BD6C-8BD812E86B53}"/>
              </a:ext>
            </a:extLst>
          </p:cNvPr>
          <p:cNvSpPr/>
          <p:nvPr/>
        </p:nvSpPr>
        <p:spPr>
          <a:xfrm>
            <a:off x="914894" y="1690338"/>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DDD32FED-F44B-46CD-BC78-02F9C051DA80}"/>
              </a:ext>
            </a:extLst>
          </p:cNvPr>
          <p:cNvPicPr>
            <a:picLocks noChangeAspect="1"/>
          </p:cNvPicPr>
          <p:nvPr/>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88323" y="1929762"/>
            <a:ext cx="652026" cy="652026"/>
          </a:xfrm>
          <a:prstGeom prst="rect">
            <a:avLst/>
          </a:prstGeom>
        </p:spPr>
      </p:pic>
      <p:sp>
        <p:nvSpPr>
          <p:cNvPr id="43" name="Oval 42">
            <a:extLst>
              <a:ext uri="{FF2B5EF4-FFF2-40B4-BE49-F238E27FC236}">
                <a16:creationId xmlns:a16="http://schemas.microsoft.com/office/drawing/2014/main" id="{8812731B-43CB-44D6-BC2F-E8ADE0C3574E}"/>
              </a:ext>
            </a:extLst>
          </p:cNvPr>
          <p:cNvSpPr/>
          <p:nvPr/>
        </p:nvSpPr>
        <p:spPr>
          <a:xfrm>
            <a:off x="9838542" y="5123678"/>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descr="A close up of a logo&#10;&#10;Description generated with very high confidence">
            <a:extLst>
              <a:ext uri="{FF2B5EF4-FFF2-40B4-BE49-F238E27FC236}">
                <a16:creationId xmlns:a16="http://schemas.microsoft.com/office/drawing/2014/main" id="{7194D68B-2D76-4DDF-80E2-B5434A1325A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87368" y="5267473"/>
            <a:ext cx="868711" cy="864024"/>
          </a:xfrm>
          <a:prstGeom prst="rect">
            <a:avLst/>
          </a:prstGeom>
        </p:spPr>
      </p:pic>
      <p:sp>
        <p:nvSpPr>
          <p:cNvPr id="45" name="TextBox 44">
            <a:extLst>
              <a:ext uri="{FF2B5EF4-FFF2-40B4-BE49-F238E27FC236}">
                <a16:creationId xmlns:a16="http://schemas.microsoft.com/office/drawing/2014/main" id="{7129393B-F171-454B-8978-1961665745D4}"/>
              </a:ext>
            </a:extLst>
          </p:cNvPr>
          <p:cNvSpPr txBox="1"/>
          <p:nvPr/>
        </p:nvSpPr>
        <p:spPr>
          <a:xfrm>
            <a:off x="9259077" y="4301164"/>
            <a:ext cx="2325292" cy="738664"/>
          </a:xfrm>
          <a:prstGeom prst="rect">
            <a:avLst/>
          </a:prstGeom>
          <a:noFill/>
        </p:spPr>
        <p:txBody>
          <a:bodyPr wrap="square" rtlCol="0">
            <a:spAutoFit/>
          </a:bodyPr>
          <a:lstStyle/>
          <a:p>
            <a:pPr algn="ctr" fontAlgn="auto">
              <a:spcBef>
                <a:spcPts val="0"/>
              </a:spcBef>
              <a:spcAft>
                <a:spcPts val="0"/>
              </a:spcAft>
            </a:pPr>
            <a:r>
              <a:rPr lang="en-US" sz="1400" b="1" dirty="0">
                <a:solidFill>
                  <a:srgbClr val="5B9BD5">
                    <a:lumMod val="75000"/>
                  </a:srgbClr>
                </a:solidFill>
                <a:latin typeface="Arial Narrow"/>
                <a:cs typeface="Arial Narrow"/>
              </a:rPr>
              <a:t>SBIR/STTR Proposal Lab for Maryland and Alabama SBA FAST Grant</a:t>
            </a:r>
          </a:p>
        </p:txBody>
      </p:sp>
    </p:spTree>
    <p:extLst>
      <p:ext uri="{BB962C8B-B14F-4D97-AF65-F5344CB8AC3E}">
        <p14:creationId xmlns:p14="http://schemas.microsoft.com/office/powerpoint/2010/main" val="251430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EBFE-27A4-3D8F-A01E-1BDD35C18B03}"/>
              </a:ext>
            </a:extLst>
          </p:cNvPr>
          <p:cNvSpPr>
            <a:spLocks noGrp="1"/>
          </p:cNvSpPr>
          <p:nvPr>
            <p:ph type="title"/>
          </p:nvPr>
        </p:nvSpPr>
        <p:spPr/>
        <p:txBody>
          <a:bodyPr/>
          <a:lstStyle/>
          <a:p>
            <a:r>
              <a:rPr lang="en-US" dirty="0"/>
              <a:t>OST’s MAPS IDIQ Support</a:t>
            </a:r>
          </a:p>
        </p:txBody>
      </p:sp>
      <p:sp>
        <p:nvSpPr>
          <p:cNvPr id="3" name="Content Placeholder 2">
            <a:extLst>
              <a:ext uri="{FF2B5EF4-FFF2-40B4-BE49-F238E27FC236}">
                <a16:creationId xmlns:a16="http://schemas.microsoft.com/office/drawing/2014/main" id="{6C87DD83-BCB9-712A-FC67-2D1808207DBC}"/>
              </a:ext>
            </a:extLst>
          </p:cNvPr>
          <p:cNvSpPr>
            <a:spLocks noGrp="1"/>
          </p:cNvSpPr>
          <p:nvPr>
            <p:ph idx="1"/>
          </p:nvPr>
        </p:nvSpPr>
        <p:spPr/>
        <p:txBody>
          <a:bodyPr>
            <a:normAutofit/>
          </a:bodyPr>
          <a:lstStyle/>
          <a:p>
            <a:r>
              <a:rPr lang="en-US" dirty="0"/>
              <a:t>Independent review of your scorecard and proposal content</a:t>
            </a:r>
          </a:p>
          <a:p>
            <a:r>
              <a:rPr lang="en-US" dirty="0"/>
              <a:t>Full proposal development</a:t>
            </a:r>
          </a:p>
          <a:p>
            <a:r>
              <a:rPr lang="en-US" dirty="0"/>
              <a:t>We offer: </a:t>
            </a:r>
          </a:p>
          <a:p>
            <a:pPr lvl="1"/>
            <a:r>
              <a:rPr lang="en-US" dirty="0"/>
              <a:t>Color Reviews</a:t>
            </a:r>
          </a:p>
          <a:p>
            <a:pPr lvl="1"/>
            <a:r>
              <a:rPr lang="en-US" dirty="0"/>
              <a:t>Compliance Reviews</a:t>
            </a:r>
          </a:p>
          <a:p>
            <a:pPr lvl="1"/>
            <a:r>
              <a:rPr lang="en-US" dirty="0"/>
              <a:t>Proposal Management</a:t>
            </a:r>
          </a:p>
          <a:p>
            <a:pPr lvl="1"/>
            <a:r>
              <a:rPr lang="en-US" dirty="0"/>
              <a:t>Proposal Writing &amp; Editing</a:t>
            </a:r>
          </a:p>
          <a:p>
            <a:pPr lvl="1"/>
            <a:r>
              <a:rPr lang="en-US" dirty="0"/>
              <a:t>Graphics and DTP</a:t>
            </a:r>
          </a:p>
          <a:p>
            <a:r>
              <a:rPr lang="en-US" dirty="0"/>
              <a:t>Schedule a call to learn more about our support</a:t>
            </a:r>
          </a:p>
        </p:txBody>
      </p:sp>
    </p:spTree>
    <p:extLst>
      <p:ext uri="{BB962C8B-B14F-4D97-AF65-F5344CB8AC3E}">
        <p14:creationId xmlns:p14="http://schemas.microsoft.com/office/powerpoint/2010/main" val="1315069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6D85-B95C-4F83-7739-1D2669305650}"/>
              </a:ext>
            </a:extLst>
          </p:cNvPr>
          <p:cNvSpPr>
            <a:spLocks noGrp="1"/>
          </p:cNvSpPr>
          <p:nvPr>
            <p:ph type="title"/>
          </p:nvPr>
        </p:nvSpPr>
        <p:spPr/>
        <p:txBody>
          <a:bodyPr/>
          <a:lstStyle/>
          <a:p>
            <a:r>
              <a:rPr lang="en-US" dirty="0"/>
              <a:t>About Army MAPS</a:t>
            </a:r>
          </a:p>
        </p:txBody>
      </p:sp>
      <p:sp>
        <p:nvSpPr>
          <p:cNvPr id="3" name="Content Placeholder 2">
            <a:extLst>
              <a:ext uri="{FF2B5EF4-FFF2-40B4-BE49-F238E27FC236}">
                <a16:creationId xmlns:a16="http://schemas.microsoft.com/office/drawing/2014/main" id="{F1F0B9C4-F93F-2446-A728-71E357C89B3C}"/>
              </a:ext>
            </a:extLst>
          </p:cNvPr>
          <p:cNvSpPr>
            <a:spLocks noGrp="1"/>
          </p:cNvSpPr>
          <p:nvPr>
            <p:ph idx="1"/>
          </p:nvPr>
        </p:nvSpPr>
        <p:spPr/>
        <p:txBody>
          <a:bodyPr>
            <a:normAutofit fontScale="70000" lnSpcReduction="20000"/>
          </a:bodyPr>
          <a:lstStyle/>
          <a:p>
            <a:r>
              <a:rPr lang="en-US" dirty="0"/>
              <a:t>Army Program Executive Office Enterprise Information Systems’ (PEO EIS) Enterprise Services Project Management Office and the Army Contracting Command Aberdeen Proving Ground (ACC-APG) consolidates the Information Technology Enterprise Solutions 3 – Services (ITES-3S) and Responsive Strategic Sourcing for Services (RS3) follow-on contracts</a:t>
            </a:r>
          </a:p>
          <a:p>
            <a:r>
              <a:rPr lang="en-US" dirty="0"/>
              <a:t>The Government intends to award 100 awards total; 20 per domain</a:t>
            </a:r>
          </a:p>
          <a:p>
            <a:pPr lvl="1"/>
            <a:r>
              <a:rPr lang="fr-FR" dirty="0"/>
              <a:t>Technical Domain (NAICS code: 541330) </a:t>
            </a:r>
            <a:endParaRPr lang="en-US" dirty="0"/>
          </a:p>
          <a:p>
            <a:pPr lvl="1"/>
            <a:r>
              <a:rPr lang="en-US" dirty="0"/>
              <a:t>Management and Advisory Domain (NAICS code: 541611) </a:t>
            </a:r>
          </a:p>
          <a:p>
            <a:pPr lvl="1"/>
            <a:r>
              <a:rPr lang="fr-FR" dirty="0"/>
              <a:t>RDT&amp;E Domain (NAICS code: 541715) </a:t>
            </a:r>
            <a:endParaRPr lang="en-US" dirty="0"/>
          </a:p>
          <a:p>
            <a:pPr lvl="1"/>
            <a:r>
              <a:rPr lang="en-US" dirty="0"/>
              <a:t>Emerging IT Domain (NAICS code: 541512) </a:t>
            </a:r>
          </a:p>
          <a:p>
            <a:pPr lvl="1"/>
            <a:r>
              <a:rPr lang="en-US" dirty="0"/>
              <a:t>Foundational IT Domain (NAICS code: 541519)</a:t>
            </a:r>
          </a:p>
          <a:p>
            <a:r>
              <a:rPr lang="en-US" dirty="0"/>
              <a:t>Awards go to the top 20 scores in each domain</a:t>
            </a:r>
          </a:p>
          <a:p>
            <a:pPr lvl="1"/>
            <a:r>
              <a:rPr lang="en-US" dirty="0"/>
              <a:t>In the event of a tie, the Government will look at the percentage of those tied Offeror’s CPARS element ratings over the last 3 years, within the 5 NAICS codes under this acquisition, that are rated as Exceptional. The Offeror that has a higher percentage of Exceptional ratings will win the tie. </a:t>
            </a:r>
          </a:p>
          <a:p>
            <a:pPr lvl="1"/>
            <a:r>
              <a:rPr lang="en-US" dirty="0"/>
              <a:t>If this review does not resolve the tie, the Government will then invoke a second tie breaker. The Government will look at the percentage of those tied Offeror’s CPARS e element ratings over the last 3 years, within the 5 NAICS codes under this acquisition, that are rated as Very Good. The Offeror that has a higher percentage of Very Good ratings will win the tie.</a:t>
            </a:r>
          </a:p>
        </p:txBody>
      </p:sp>
    </p:spTree>
    <p:extLst>
      <p:ext uri="{BB962C8B-B14F-4D97-AF65-F5344CB8AC3E}">
        <p14:creationId xmlns:p14="http://schemas.microsoft.com/office/powerpoint/2010/main" val="2880940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656A-6046-BAAB-D2C3-A72AF90D07F1}"/>
              </a:ext>
            </a:extLst>
          </p:cNvPr>
          <p:cNvSpPr>
            <a:spLocks noGrp="1"/>
          </p:cNvSpPr>
          <p:nvPr>
            <p:ph type="title"/>
          </p:nvPr>
        </p:nvSpPr>
        <p:spPr/>
        <p:txBody>
          <a:bodyPr/>
          <a:lstStyle/>
          <a:p>
            <a:r>
              <a:rPr lang="en-US" dirty="0"/>
              <a:t>MAPS Proposal Outline</a:t>
            </a:r>
          </a:p>
        </p:txBody>
      </p:sp>
      <p:pic>
        <p:nvPicPr>
          <p:cNvPr id="5" name="Picture 4">
            <a:extLst>
              <a:ext uri="{FF2B5EF4-FFF2-40B4-BE49-F238E27FC236}">
                <a16:creationId xmlns:a16="http://schemas.microsoft.com/office/drawing/2014/main" id="{434D076F-70CC-6CC2-4399-4246EAEB59CB}"/>
              </a:ext>
            </a:extLst>
          </p:cNvPr>
          <p:cNvPicPr>
            <a:picLocks noChangeAspect="1"/>
          </p:cNvPicPr>
          <p:nvPr/>
        </p:nvPicPr>
        <p:blipFill>
          <a:blip r:embed="rId2"/>
          <a:srcRect l="263" t="1027"/>
          <a:stretch/>
        </p:blipFill>
        <p:spPr>
          <a:xfrm>
            <a:off x="1886242" y="1816100"/>
            <a:ext cx="7283637" cy="4644666"/>
          </a:xfrm>
          <a:prstGeom prst="rect">
            <a:avLst/>
          </a:prstGeom>
        </p:spPr>
      </p:pic>
    </p:spTree>
    <p:extLst>
      <p:ext uri="{BB962C8B-B14F-4D97-AF65-F5344CB8AC3E}">
        <p14:creationId xmlns:p14="http://schemas.microsoft.com/office/powerpoint/2010/main" val="7322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C197-8DFC-B625-74B1-FA8F5D3E868E}"/>
              </a:ext>
            </a:extLst>
          </p:cNvPr>
          <p:cNvSpPr>
            <a:spLocks noGrp="1"/>
          </p:cNvSpPr>
          <p:nvPr>
            <p:ph type="title"/>
          </p:nvPr>
        </p:nvSpPr>
        <p:spPr/>
        <p:txBody>
          <a:bodyPr/>
          <a:lstStyle/>
          <a:p>
            <a:r>
              <a:rPr lang="en-US" dirty="0"/>
              <a:t>MAPS Gate Criteria</a:t>
            </a:r>
          </a:p>
        </p:txBody>
      </p:sp>
      <p:sp>
        <p:nvSpPr>
          <p:cNvPr id="3" name="Content Placeholder 2">
            <a:extLst>
              <a:ext uri="{FF2B5EF4-FFF2-40B4-BE49-F238E27FC236}">
                <a16:creationId xmlns:a16="http://schemas.microsoft.com/office/drawing/2014/main" id="{DACE0ABC-CE7B-FE23-8E70-D62838BE53BA}"/>
              </a:ext>
            </a:extLst>
          </p:cNvPr>
          <p:cNvSpPr>
            <a:spLocks noGrp="1"/>
          </p:cNvSpPr>
          <p:nvPr>
            <p:ph idx="1"/>
          </p:nvPr>
        </p:nvSpPr>
        <p:spPr/>
        <p:txBody>
          <a:bodyPr>
            <a:normAutofit fontScale="77500" lnSpcReduction="20000"/>
          </a:bodyPr>
          <a:lstStyle/>
          <a:p>
            <a:r>
              <a:rPr lang="en-US" dirty="0"/>
              <a:t>Offerors shall fully complete Attachment 0001 “Gate Criteria Questions” and provide required supporting documentation to include with their proposal. </a:t>
            </a:r>
          </a:p>
          <a:p>
            <a:r>
              <a:rPr lang="en-US" dirty="0"/>
              <a:t>The Government will utilize Attachment 0001, to first determine if the Offeror will make it through the gate questions onto the next step of the proposal evaluation process. </a:t>
            </a:r>
          </a:p>
          <a:p>
            <a:r>
              <a:rPr lang="en-US" dirty="0"/>
              <a:t>The Gate Criteria consists of the following for large businesses:  </a:t>
            </a:r>
          </a:p>
          <a:p>
            <a:pPr lvl="1"/>
            <a:r>
              <a:rPr lang="en-US" dirty="0"/>
              <a:t>Active Facility Clearance (Secret)</a:t>
            </a:r>
          </a:p>
          <a:p>
            <a:pPr lvl="1"/>
            <a:r>
              <a:rPr lang="en-US" dirty="0"/>
              <a:t>Certifications (ISO 9001:2015 and CMMC Level 2 or higher)</a:t>
            </a:r>
          </a:p>
          <a:p>
            <a:pPr lvl="1"/>
            <a:r>
              <a:rPr lang="en-US" dirty="0"/>
              <a:t>Government Approved Accounting System </a:t>
            </a:r>
          </a:p>
          <a:p>
            <a:pPr lvl="1"/>
            <a:r>
              <a:rPr lang="en-US" dirty="0"/>
              <a:t>Contractor Performance Assessment Reporting System (CPARS) Ratings </a:t>
            </a:r>
          </a:p>
          <a:p>
            <a:r>
              <a:rPr lang="en-US" dirty="0"/>
              <a:t>The Gate Criteria consists of the following for small businesses:  </a:t>
            </a:r>
          </a:p>
          <a:p>
            <a:pPr lvl="1"/>
            <a:r>
              <a:rPr lang="en-US" dirty="0"/>
              <a:t>Small Business Certification </a:t>
            </a:r>
          </a:p>
          <a:p>
            <a:pPr lvl="1"/>
            <a:r>
              <a:rPr lang="en-US" dirty="0"/>
              <a:t>Active Facility Clearance (Secret)</a:t>
            </a:r>
          </a:p>
          <a:p>
            <a:pPr lvl="1"/>
            <a:r>
              <a:rPr lang="en-US" dirty="0"/>
              <a:t>Certifications (ISO 9001:2015 and CMMC Level 2 or higher)</a:t>
            </a:r>
          </a:p>
          <a:p>
            <a:pPr lvl="1"/>
            <a:r>
              <a:rPr lang="en-US" dirty="0"/>
              <a:t>CPARS Ratings </a:t>
            </a:r>
          </a:p>
        </p:txBody>
      </p:sp>
    </p:spTree>
    <p:extLst>
      <p:ext uri="{BB962C8B-B14F-4D97-AF65-F5344CB8AC3E}">
        <p14:creationId xmlns:p14="http://schemas.microsoft.com/office/powerpoint/2010/main" val="1153779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2BEB-E83C-C185-85CF-FC7EB8954ACF}"/>
              </a:ext>
            </a:extLst>
          </p:cNvPr>
          <p:cNvSpPr>
            <a:spLocks noGrp="1"/>
          </p:cNvSpPr>
          <p:nvPr>
            <p:ph type="title"/>
          </p:nvPr>
        </p:nvSpPr>
        <p:spPr/>
        <p:txBody>
          <a:bodyPr>
            <a:normAutofit fontScale="90000"/>
          </a:bodyPr>
          <a:lstStyle/>
          <a:p>
            <a:r>
              <a:rPr lang="en-US" dirty="0"/>
              <a:t>Volume I – Systems, Rates, and Certifications</a:t>
            </a:r>
          </a:p>
        </p:txBody>
      </p:sp>
      <p:sp>
        <p:nvSpPr>
          <p:cNvPr id="3" name="Content Placeholder 2">
            <a:extLst>
              <a:ext uri="{FF2B5EF4-FFF2-40B4-BE49-F238E27FC236}">
                <a16:creationId xmlns:a16="http://schemas.microsoft.com/office/drawing/2014/main" id="{519AF6AD-53FE-670C-6510-D31E2927DE98}"/>
              </a:ext>
            </a:extLst>
          </p:cNvPr>
          <p:cNvSpPr>
            <a:spLocks noGrp="1"/>
          </p:cNvSpPr>
          <p:nvPr>
            <p:ph idx="1"/>
          </p:nvPr>
        </p:nvSpPr>
        <p:spPr/>
        <p:txBody>
          <a:bodyPr>
            <a:normAutofit fontScale="77500" lnSpcReduction="20000"/>
          </a:bodyPr>
          <a:lstStyle/>
          <a:p>
            <a:r>
              <a:rPr lang="en-US" dirty="0"/>
              <a:t>Large Business (Max Points: 2): receives 1 point for having 2 of the following approved systems or rates; Offeror receives 1 additional point for having 3 or more approved systems or rates: </a:t>
            </a:r>
          </a:p>
          <a:p>
            <a:pPr lvl="1"/>
            <a:r>
              <a:rPr lang="en-US" dirty="0"/>
              <a:t>Approved Rates (e.g., Forward Pricing/Billing)</a:t>
            </a:r>
          </a:p>
          <a:p>
            <a:pPr lvl="1"/>
            <a:r>
              <a:rPr lang="en-US" dirty="0"/>
              <a:t>Purchasing System</a:t>
            </a:r>
          </a:p>
          <a:p>
            <a:pPr lvl="1"/>
            <a:r>
              <a:rPr lang="en-US" dirty="0"/>
              <a:t>Estimating System</a:t>
            </a:r>
          </a:p>
          <a:p>
            <a:pPr lvl="1"/>
            <a:r>
              <a:rPr lang="en-US" dirty="0"/>
              <a:t>Property Management System</a:t>
            </a:r>
          </a:p>
          <a:p>
            <a:r>
              <a:rPr lang="en-US" dirty="0"/>
              <a:t>Large Business (Max Points: 2): Offeror receives 1 point (per certification), for having any of the additional certifications: </a:t>
            </a:r>
          </a:p>
          <a:p>
            <a:pPr lvl="1"/>
            <a:r>
              <a:rPr lang="en-US" dirty="0"/>
              <a:t>CMMC Level 2 or Higher</a:t>
            </a:r>
          </a:p>
          <a:p>
            <a:pPr lvl="1"/>
            <a:r>
              <a:rPr lang="en-US" dirty="0"/>
              <a:t>ISO/IEC 27001:2022</a:t>
            </a:r>
          </a:p>
          <a:p>
            <a:r>
              <a:rPr lang="en-US" dirty="0"/>
              <a:t>Small Business (Max Points: 2) Offeror receives 1 point (per certification), for having any of the additional certifications: </a:t>
            </a:r>
          </a:p>
          <a:p>
            <a:pPr lvl="1"/>
            <a:r>
              <a:rPr lang="en-US" dirty="0"/>
              <a:t>Small Business Certification</a:t>
            </a:r>
          </a:p>
          <a:p>
            <a:pPr lvl="1"/>
            <a:r>
              <a:rPr lang="en-US" dirty="0"/>
              <a:t>CMMC Level 2 or Higher</a:t>
            </a:r>
          </a:p>
        </p:txBody>
      </p:sp>
    </p:spTree>
    <p:extLst>
      <p:ext uri="{BB962C8B-B14F-4D97-AF65-F5344CB8AC3E}">
        <p14:creationId xmlns:p14="http://schemas.microsoft.com/office/powerpoint/2010/main" val="268602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FDD5C-A03A-F119-845C-97A26E7DD577}"/>
              </a:ext>
            </a:extLst>
          </p:cNvPr>
          <p:cNvSpPr>
            <a:spLocks noGrp="1"/>
          </p:cNvSpPr>
          <p:nvPr>
            <p:ph type="title"/>
          </p:nvPr>
        </p:nvSpPr>
        <p:spPr/>
        <p:txBody>
          <a:bodyPr/>
          <a:lstStyle/>
          <a:p>
            <a:r>
              <a:rPr lang="en-US" dirty="0"/>
              <a:t>Volume II – Past Performance</a:t>
            </a:r>
          </a:p>
        </p:txBody>
      </p:sp>
      <p:sp>
        <p:nvSpPr>
          <p:cNvPr id="3" name="Content Placeholder 2">
            <a:extLst>
              <a:ext uri="{FF2B5EF4-FFF2-40B4-BE49-F238E27FC236}">
                <a16:creationId xmlns:a16="http://schemas.microsoft.com/office/drawing/2014/main" id="{E086BCEA-6027-F876-04D5-04A92B278F20}"/>
              </a:ext>
            </a:extLst>
          </p:cNvPr>
          <p:cNvSpPr>
            <a:spLocks noGrp="1"/>
          </p:cNvSpPr>
          <p:nvPr>
            <p:ph idx="1"/>
          </p:nvPr>
        </p:nvSpPr>
        <p:spPr/>
        <p:txBody>
          <a:bodyPr>
            <a:normAutofit fontScale="70000" lnSpcReduction="20000"/>
          </a:bodyPr>
          <a:lstStyle/>
          <a:p>
            <a:r>
              <a:rPr lang="en-US" dirty="0"/>
              <a:t>Qualifying Project (QP) Submission: QPs will be used to evaluate the Past Performance factor. Offerors may submit a maximum of 3 distinct QPs for each specific Domain they are proposing to. The Offeror may not use QP’s of their teaming partners.</a:t>
            </a:r>
          </a:p>
          <a:p>
            <a:r>
              <a:rPr lang="en-US" dirty="0"/>
              <a:t>To be considered a QP, each submitted project must meet all the following minimum criteria:  </a:t>
            </a:r>
          </a:p>
          <a:p>
            <a:pPr lvl="1"/>
            <a:r>
              <a:rPr lang="en-US" dirty="0"/>
              <a:t>Be any of the following: </a:t>
            </a:r>
          </a:p>
          <a:p>
            <a:pPr lvl="2"/>
            <a:r>
              <a:rPr lang="en-US" dirty="0"/>
              <a:t>A single contract – including prime contracts, subcontracts, and commercial 239 contracts; or  </a:t>
            </a:r>
          </a:p>
          <a:p>
            <a:pPr lvl="2"/>
            <a:r>
              <a:rPr lang="en-US" dirty="0"/>
              <a:t>A single Task Order awarded under an IDIQ contract, Blanket Purchase Agreement (BPA), or Basic Ordering Agreement, including single or multiple award; or </a:t>
            </a:r>
          </a:p>
          <a:p>
            <a:pPr lvl="2"/>
            <a:r>
              <a:rPr lang="en-US" dirty="0"/>
              <a:t>A Task Order under a Federal Supply Schedule contract (FAR 8.405-2) or BPA (FAR 8.405-3) </a:t>
            </a:r>
          </a:p>
          <a:p>
            <a:pPr lvl="1"/>
            <a:r>
              <a:rPr lang="en-US" dirty="0"/>
              <a:t>Meet or exceed a minimum total contract value of $2M;</a:t>
            </a:r>
          </a:p>
          <a:p>
            <a:pPr lvl="1"/>
            <a:r>
              <a:rPr lang="en-US" dirty="0"/>
              <a:t>Have at least 1 year of performance, but not over 4 years old. The period of performance end date shall be within the last 4 years of the final proposal submission due date identified in this RFP. </a:t>
            </a:r>
          </a:p>
          <a:p>
            <a:pPr lvl="1"/>
            <a:r>
              <a:rPr lang="en-US" dirty="0"/>
              <a:t>The NAICS code of the QP must be the same as 1 of the 5 NAICS codes aligned to the Domains of this solicitation. Please note, while this is required, the QP does not have to match the exact NAICS code the Offeror is proposing to. </a:t>
            </a:r>
          </a:p>
          <a:p>
            <a:pPr lvl="2"/>
            <a:r>
              <a:rPr lang="en-US" dirty="0"/>
              <a:t>For example, Offeror A may submit a proposal to the Technical Domain (NAICS code: 255 541330) and utilize a QP that has a NAICS Code: 541715 (the RDT&amp;E Domain). </a:t>
            </a:r>
          </a:p>
        </p:txBody>
      </p:sp>
    </p:spTree>
    <p:extLst>
      <p:ext uri="{BB962C8B-B14F-4D97-AF65-F5344CB8AC3E}">
        <p14:creationId xmlns:p14="http://schemas.microsoft.com/office/powerpoint/2010/main" val="3087068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50870-4A79-D61E-578D-7820DD649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F320D3-D13E-760E-6335-522F11366B30}"/>
              </a:ext>
            </a:extLst>
          </p:cNvPr>
          <p:cNvSpPr>
            <a:spLocks noGrp="1"/>
          </p:cNvSpPr>
          <p:nvPr>
            <p:ph type="title"/>
          </p:nvPr>
        </p:nvSpPr>
        <p:spPr/>
        <p:txBody>
          <a:bodyPr/>
          <a:lstStyle/>
          <a:p>
            <a:r>
              <a:rPr lang="en-US" dirty="0"/>
              <a:t>Volume II – Past Performance</a:t>
            </a:r>
          </a:p>
        </p:txBody>
      </p:sp>
      <p:sp>
        <p:nvSpPr>
          <p:cNvPr id="3" name="Content Placeholder 2">
            <a:extLst>
              <a:ext uri="{FF2B5EF4-FFF2-40B4-BE49-F238E27FC236}">
                <a16:creationId xmlns:a16="http://schemas.microsoft.com/office/drawing/2014/main" id="{1B15326A-FB65-DDBA-9C0B-A332670C7D1D}"/>
              </a:ext>
            </a:extLst>
          </p:cNvPr>
          <p:cNvSpPr>
            <a:spLocks noGrp="1"/>
          </p:cNvSpPr>
          <p:nvPr>
            <p:ph idx="1"/>
          </p:nvPr>
        </p:nvSpPr>
        <p:spPr/>
        <p:txBody>
          <a:bodyPr>
            <a:normAutofit lnSpcReduction="10000"/>
          </a:bodyPr>
          <a:lstStyle/>
          <a:p>
            <a:r>
              <a:rPr lang="en-US" dirty="0"/>
              <a:t>The Offeror shall provide the following information for each QP: </a:t>
            </a:r>
          </a:p>
          <a:p>
            <a:pPr lvl="1"/>
            <a:r>
              <a:rPr lang="en-US" dirty="0"/>
              <a:t>The Specific Contract/Agreement number. If the Offeror was a subcontractor, they need to submit a copy of the signed agreement.  </a:t>
            </a:r>
          </a:p>
          <a:p>
            <a:pPr lvl="1"/>
            <a:r>
              <a:rPr lang="en-US" dirty="0"/>
              <a:t>Dollar value; </a:t>
            </a:r>
          </a:p>
          <a:p>
            <a:pPr lvl="1"/>
            <a:r>
              <a:rPr lang="en-US" dirty="0"/>
              <a:t>NAICS code; </a:t>
            </a:r>
          </a:p>
          <a:p>
            <a:pPr lvl="1"/>
            <a:r>
              <a:rPr lang="en-US" dirty="0"/>
              <a:t>A brief description of the work performed and a mapping to the PWS to demonstrate the work performed is relevant to the Offerors proposed Domain; and </a:t>
            </a:r>
          </a:p>
          <a:p>
            <a:pPr lvl="1"/>
            <a:r>
              <a:rPr lang="en-US" dirty="0"/>
              <a:t>If the Offeror’s QP is not available in the CPARS or does not have a specific NAICS identified, then the Offeror shall provide a Past Performance Questionnaire, Attachment 0002, which will not be counted toward the QP page limitation.</a:t>
            </a:r>
          </a:p>
        </p:txBody>
      </p:sp>
    </p:spTree>
    <p:extLst>
      <p:ext uri="{BB962C8B-B14F-4D97-AF65-F5344CB8AC3E}">
        <p14:creationId xmlns:p14="http://schemas.microsoft.com/office/powerpoint/2010/main" val="3070299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12098</TotalTime>
  <Words>1576</Words>
  <Application>Microsoft Office PowerPoint</Application>
  <PresentationFormat>Widescreen</PresentationFormat>
  <Paragraphs>134</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Narrow</vt:lpstr>
      <vt:lpstr>Calibri</vt:lpstr>
      <vt:lpstr>Calibri Light</vt:lpstr>
      <vt:lpstr>Symbol</vt:lpstr>
      <vt:lpstr>Wingdings</vt:lpstr>
      <vt:lpstr>Office Theme</vt:lpstr>
      <vt:lpstr>Marketplace for the Acquisition of Professional Services (MAPS) IDIQ</vt:lpstr>
      <vt:lpstr>About OST</vt:lpstr>
      <vt:lpstr>OST’s MAPS IDIQ Support</vt:lpstr>
      <vt:lpstr>About Army MAPS</vt:lpstr>
      <vt:lpstr>MAPS Proposal Outline</vt:lpstr>
      <vt:lpstr>MAPS Gate Criteria</vt:lpstr>
      <vt:lpstr>Volume I – Systems, Rates, and Certifications</vt:lpstr>
      <vt:lpstr>Volume II – Past Performance</vt:lpstr>
      <vt:lpstr>Volume II – Past Performance</vt:lpstr>
      <vt:lpstr>Volume III – Technical (6-page Limit)</vt:lpstr>
      <vt:lpstr>Volume III – Technical (6-page Limit)</vt:lpstr>
      <vt:lpstr>Volume III – Technical (6-page Limit)</vt:lpstr>
      <vt:lpstr>MAPS Scorecard: Systems and Rates</vt:lpstr>
      <vt:lpstr>MAPS Scorecard: Past Performance</vt:lpstr>
      <vt:lpstr>MAPS Scorecard: Technical</vt:lpstr>
      <vt:lpstr>PowerPoint Presentation</vt:lpstr>
      <vt:lpstr>Next Steps &amp; Resources</vt:lpstr>
      <vt:lpstr>Let’s Partner in Winning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Performance Indicators</dc:title>
  <dc:creator>Olessia Taylor</dc:creator>
  <cp:lastModifiedBy>David Huff</cp:lastModifiedBy>
  <cp:revision>344</cp:revision>
  <dcterms:created xsi:type="dcterms:W3CDTF">2017-02-09T21:07:21Z</dcterms:created>
  <dcterms:modified xsi:type="dcterms:W3CDTF">2025-01-22T18:07:15Z</dcterms:modified>
</cp:coreProperties>
</file>