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56" r:id="rId6"/>
    <p:sldId id="800" r:id="rId7"/>
    <p:sldId id="286" r:id="rId8"/>
    <p:sldId id="461" r:id="rId9"/>
    <p:sldId id="274" r:id="rId10"/>
    <p:sldId id="457" r:id="rId11"/>
    <p:sldId id="462" r:id="rId12"/>
    <p:sldId id="409" r:id="rId13"/>
    <p:sldId id="264" r:id="rId14"/>
    <p:sldId id="476" r:id="rId15"/>
    <p:sldId id="486" r:id="rId16"/>
    <p:sldId id="259" r:id="rId17"/>
    <p:sldId id="804" r:id="rId18"/>
    <p:sldId id="494" r:id="rId19"/>
    <p:sldId id="495" r:id="rId20"/>
    <p:sldId id="455" r:id="rId21"/>
    <p:sldId id="496" r:id="rId22"/>
    <p:sldId id="497" r:id="rId23"/>
    <p:sldId id="80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267BD-7008-4D2C-B2B0-9544B27E1D86}" v="58" dt="2025-02-11T17:58:26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75061" autoAdjust="0"/>
  </p:normalViewPr>
  <p:slideViewPr>
    <p:cSldViewPr snapToGrid="0">
      <p:cViewPr varScale="1">
        <p:scale>
          <a:sx n="79" d="100"/>
          <a:sy n="79" d="100"/>
        </p:scale>
        <p:origin x="496" y="68"/>
      </p:cViewPr>
      <p:guideLst/>
    </p:cSldViewPr>
  </p:slideViewPr>
  <p:outlineViewPr>
    <p:cViewPr>
      <p:scale>
        <a:sx n="33" d="100"/>
        <a:sy n="33" d="100"/>
      </p:scale>
      <p:origin x="0" y="-7986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ssia Smotrova" userId="a8d6da50-e254-43db-a743-03e22166bebd" providerId="ADAL" clId="{8DD267BD-7008-4D2C-B2B0-9544B27E1D86}"/>
    <pc:docChg chg="undo custSel addSld delSld modSld modMainMaster">
      <pc:chgData name="Olessia Smotrova" userId="a8d6da50-e254-43db-a743-03e22166bebd" providerId="ADAL" clId="{8DD267BD-7008-4D2C-B2B0-9544B27E1D86}" dt="2025-02-11T17:58:26.165" v="756" actId="1076"/>
      <pc:docMkLst>
        <pc:docMk/>
      </pc:docMkLst>
      <pc:sldChg chg="modSp mod">
        <pc:chgData name="Olessia Smotrova" userId="a8d6da50-e254-43db-a743-03e22166bebd" providerId="ADAL" clId="{8DD267BD-7008-4D2C-B2B0-9544B27E1D86}" dt="2025-02-11T16:12:00.822" v="3" actId="20577"/>
        <pc:sldMkLst>
          <pc:docMk/>
          <pc:sldMk cId="1709428363" sldId="256"/>
        </pc:sldMkLst>
        <pc:spChg chg="mod">
          <ac:chgData name="Olessia Smotrova" userId="a8d6da50-e254-43db-a743-03e22166bebd" providerId="ADAL" clId="{8DD267BD-7008-4D2C-B2B0-9544B27E1D86}" dt="2025-02-11T16:11:32.830" v="2" actId="20577"/>
          <ac:spMkLst>
            <pc:docMk/>
            <pc:sldMk cId="1709428363" sldId="256"/>
            <ac:spMk id="2" creationId="{80C5B019-77AB-C1F8-3268-D62699C13707}"/>
          </ac:spMkLst>
        </pc:spChg>
        <pc:spChg chg="mod">
          <ac:chgData name="Olessia Smotrova" userId="a8d6da50-e254-43db-a743-03e22166bebd" providerId="ADAL" clId="{8DD267BD-7008-4D2C-B2B0-9544B27E1D86}" dt="2025-02-11T16:12:00.822" v="3" actId="20577"/>
          <ac:spMkLst>
            <pc:docMk/>
            <pc:sldMk cId="1709428363" sldId="256"/>
            <ac:spMk id="3" creationId="{EF395E4D-4C3B-9964-DB7D-B081919D2657}"/>
          </ac:spMkLst>
        </pc:spChg>
      </pc:sldChg>
      <pc:sldChg chg="delSp modSp add mod">
        <pc:chgData name="Olessia Smotrova" userId="a8d6da50-e254-43db-a743-03e22166bebd" providerId="ADAL" clId="{8DD267BD-7008-4D2C-B2B0-9544B27E1D86}" dt="2025-02-11T16:28:10.719" v="546" actId="478"/>
        <pc:sldMkLst>
          <pc:docMk/>
          <pc:sldMk cId="3690889507" sldId="259"/>
        </pc:sldMkLst>
        <pc:spChg chg="mod">
          <ac:chgData name="Olessia Smotrova" userId="a8d6da50-e254-43db-a743-03e22166bebd" providerId="ADAL" clId="{8DD267BD-7008-4D2C-B2B0-9544B27E1D86}" dt="2025-02-11T16:28:04.951" v="544" actId="403"/>
          <ac:spMkLst>
            <pc:docMk/>
            <pc:sldMk cId="3690889507" sldId="259"/>
            <ac:spMk id="2" creationId="{616CF99F-AD2B-5020-B063-674E933744D1}"/>
          </ac:spMkLst>
        </pc:spChg>
        <pc:picChg chg="del">
          <ac:chgData name="Olessia Smotrova" userId="a8d6da50-e254-43db-a743-03e22166bebd" providerId="ADAL" clId="{8DD267BD-7008-4D2C-B2B0-9544B27E1D86}" dt="2025-02-11T16:27:59.278" v="541" actId="478"/>
          <ac:picMkLst>
            <pc:docMk/>
            <pc:sldMk cId="3690889507" sldId="259"/>
            <ac:picMk id="36" creationId="{4626EEAB-9EE7-2DEB-8257-FD992D785163}"/>
          </ac:picMkLst>
        </pc:picChg>
        <pc:picChg chg="del">
          <ac:chgData name="Olessia Smotrova" userId="a8d6da50-e254-43db-a743-03e22166bebd" providerId="ADAL" clId="{8DD267BD-7008-4D2C-B2B0-9544B27E1D86}" dt="2025-02-11T16:28:09.747" v="545" actId="478"/>
          <ac:picMkLst>
            <pc:docMk/>
            <pc:sldMk cId="3690889507" sldId="259"/>
            <ac:picMk id="37" creationId="{D95159C2-221C-7C8F-533B-B3D92230DB36}"/>
          </ac:picMkLst>
        </pc:picChg>
        <pc:picChg chg="del">
          <ac:chgData name="Olessia Smotrova" userId="a8d6da50-e254-43db-a743-03e22166bebd" providerId="ADAL" clId="{8DD267BD-7008-4D2C-B2B0-9544B27E1D86}" dt="2025-02-11T16:28:10.719" v="546" actId="478"/>
          <ac:picMkLst>
            <pc:docMk/>
            <pc:sldMk cId="3690889507" sldId="259"/>
            <ac:picMk id="38" creationId="{63DFAC99-5A91-4E60-B004-6B1A03A6EE25}"/>
          </ac:picMkLst>
        </pc:picChg>
      </pc:sldChg>
      <pc:sldChg chg="delSp modSp add del mod">
        <pc:chgData name="Olessia Smotrova" userId="a8d6da50-e254-43db-a743-03e22166bebd" providerId="ADAL" clId="{8DD267BD-7008-4D2C-B2B0-9544B27E1D86}" dt="2025-02-11T16:26:17.888" v="528" actId="20577"/>
        <pc:sldMkLst>
          <pc:docMk/>
          <pc:sldMk cId="3763032734" sldId="264"/>
        </pc:sldMkLst>
        <pc:spChg chg="mod">
          <ac:chgData name="Olessia Smotrova" userId="a8d6da50-e254-43db-a743-03e22166bebd" providerId="ADAL" clId="{8DD267BD-7008-4D2C-B2B0-9544B27E1D86}" dt="2025-02-11T16:26:03.564" v="483" actId="20577"/>
          <ac:spMkLst>
            <pc:docMk/>
            <pc:sldMk cId="3763032734" sldId="264"/>
            <ac:spMk id="2" creationId="{95DA6D38-7825-CC62-93D5-7CE0FA5195EC}"/>
          </ac:spMkLst>
        </pc:spChg>
        <pc:spChg chg="mod">
          <ac:chgData name="Olessia Smotrova" userId="a8d6da50-e254-43db-a743-03e22166bebd" providerId="ADAL" clId="{8DD267BD-7008-4D2C-B2B0-9544B27E1D86}" dt="2025-02-11T16:26:17.888" v="528" actId="20577"/>
          <ac:spMkLst>
            <pc:docMk/>
            <pc:sldMk cId="3763032734" sldId="264"/>
            <ac:spMk id="3" creationId="{509E1DD8-DB5E-744B-C9A7-8BBEC9D44D77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5" creationId="{C822009F-143D-77DB-4CA5-049CCCB4F481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7" creationId="{11FED3FE-CE7A-8EAE-BE89-EDA5ECC31E14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9" creationId="{EE311433-BC38-80C4-BC8A-1BD73DE0AACC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10" creationId="{AE3AD68D-B1A5-D647-7D6B-A71ADFEDB3C9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14" creationId="{1BB2237F-8AA4-ED59-15D6-699A21BAB137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17" creationId="{5CD2E697-9CF9-F270-8BE2-7AA8F173ADA9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18" creationId="{209E2F1F-C2E5-8EB1-225D-2102156787CE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20" creationId="{CD27AD74-DE3D-9655-DB21-0D4F30B9EE5C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23" creationId="{BF6077DC-B391-368E-C059-E35C214E223C}"/>
          </ac:spMkLst>
        </pc:spChg>
        <pc:spChg chg="mod">
          <ac:chgData name="Olessia Smotrova" userId="a8d6da50-e254-43db-a743-03e22166bebd" providerId="ADAL" clId="{8DD267BD-7008-4D2C-B2B0-9544B27E1D86}" dt="2025-02-11T16:23:49.877" v="231" actId="1035"/>
          <ac:spMkLst>
            <pc:docMk/>
            <pc:sldMk cId="3763032734" sldId="264"/>
            <ac:spMk id="27" creationId="{09E021E5-5548-BB1A-1398-DE96B8EBA421}"/>
          </ac:spMkLst>
        </pc:spChg>
        <pc:picChg chg="del">
          <ac:chgData name="Olessia Smotrova" userId="a8d6da50-e254-43db-a743-03e22166bebd" providerId="ADAL" clId="{8DD267BD-7008-4D2C-B2B0-9544B27E1D86}" dt="2025-02-11T16:23:34.328" v="212" actId="478"/>
          <ac:picMkLst>
            <pc:docMk/>
            <pc:sldMk cId="3763032734" sldId="264"/>
            <ac:picMk id="28" creationId="{3F96B9F3-811B-1883-BA5C-FBEC2036EAA8}"/>
          </ac:picMkLst>
        </pc:picChg>
        <pc:picChg chg="del">
          <ac:chgData name="Olessia Smotrova" userId="a8d6da50-e254-43db-a743-03e22166bebd" providerId="ADAL" clId="{8DD267BD-7008-4D2C-B2B0-9544B27E1D86}" dt="2025-02-11T16:23:41.486" v="213" actId="478"/>
          <ac:picMkLst>
            <pc:docMk/>
            <pc:sldMk cId="3763032734" sldId="264"/>
            <ac:picMk id="32" creationId="{78DF0F25-D986-F3C6-75B8-39348F0A2250}"/>
          </ac:picMkLst>
        </pc:picChg>
      </pc:sldChg>
      <pc:sldChg chg="del">
        <pc:chgData name="Olessia Smotrova" userId="a8d6da50-e254-43db-a743-03e22166bebd" providerId="ADAL" clId="{8DD267BD-7008-4D2C-B2B0-9544B27E1D86}" dt="2025-02-11T16:12:12.869" v="8" actId="47"/>
        <pc:sldMkLst>
          <pc:docMk/>
          <pc:sldMk cId="2253686922" sldId="271"/>
        </pc:sldMkLst>
      </pc:sldChg>
      <pc:sldChg chg="modSp mod modAnim">
        <pc:chgData name="Olessia Smotrova" userId="a8d6da50-e254-43db-a743-03e22166bebd" providerId="ADAL" clId="{8DD267BD-7008-4D2C-B2B0-9544B27E1D86}" dt="2025-02-11T17:50:31.880" v="613" actId="20577"/>
        <pc:sldMkLst>
          <pc:docMk/>
          <pc:sldMk cId="2491570593" sldId="274"/>
        </pc:sldMkLst>
        <pc:spChg chg="mod">
          <ac:chgData name="Olessia Smotrova" userId="a8d6da50-e254-43db-a743-03e22166bebd" providerId="ADAL" clId="{8DD267BD-7008-4D2C-B2B0-9544B27E1D86}" dt="2025-02-11T17:50:31.880" v="613" actId="20577"/>
          <ac:spMkLst>
            <pc:docMk/>
            <pc:sldMk cId="2491570593" sldId="274"/>
            <ac:spMk id="3" creationId="{DF8F1D2B-1E16-FED1-5538-9F06897D48E2}"/>
          </ac:spMkLst>
        </pc:spChg>
        <pc:grpChg chg="mod">
          <ac:chgData name="Olessia Smotrova" userId="a8d6da50-e254-43db-a743-03e22166bebd" providerId="ADAL" clId="{8DD267BD-7008-4D2C-B2B0-9544B27E1D86}" dt="2025-02-11T17:50:14.361" v="603" actId="1076"/>
          <ac:grpSpMkLst>
            <pc:docMk/>
            <pc:sldMk cId="2491570593" sldId="274"/>
            <ac:grpSpMk id="13" creationId="{823AF1DD-8A3C-6F4C-E72D-368F35B57CCD}"/>
          </ac:grpSpMkLst>
        </pc:grpChg>
      </pc:sldChg>
      <pc:sldChg chg="del">
        <pc:chgData name="Olessia Smotrova" userId="a8d6da50-e254-43db-a743-03e22166bebd" providerId="ADAL" clId="{8DD267BD-7008-4D2C-B2B0-9544B27E1D86}" dt="2025-02-11T16:12:08.980" v="5" actId="47"/>
        <pc:sldMkLst>
          <pc:docMk/>
          <pc:sldMk cId="657528616" sldId="333"/>
        </pc:sldMkLst>
      </pc:sldChg>
      <pc:sldChg chg="del">
        <pc:chgData name="Olessia Smotrova" userId="a8d6da50-e254-43db-a743-03e22166bebd" providerId="ADAL" clId="{8DD267BD-7008-4D2C-B2B0-9544B27E1D86}" dt="2025-02-11T16:12:04.072" v="4" actId="47"/>
        <pc:sldMkLst>
          <pc:docMk/>
          <pc:sldMk cId="1561880400" sldId="395"/>
        </pc:sldMkLst>
      </pc:sldChg>
      <pc:sldChg chg="del">
        <pc:chgData name="Olessia Smotrova" userId="a8d6da50-e254-43db-a743-03e22166bebd" providerId="ADAL" clId="{8DD267BD-7008-4D2C-B2B0-9544B27E1D86}" dt="2025-02-11T16:12:10.654" v="6" actId="47"/>
        <pc:sldMkLst>
          <pc:docMk/>
          <pc:sldMk cId="501751691" sldId="396"/>
        </pc:sldMkLst>
      </pc:sldChg>
      <pc:sldChg chg="del">
        <pc:chgData name="Olessia Smotrova" userId="a8d6da50-e254-43db-a743-03e22166bebd" providerId="ADAL" clId="{8DD267BD-7008-4D2C-B2B0-9544B27E1D86}" dt="2025-02-11T16:12:11.111" v="7" actId="47"/>
        <pc:sldMkLst>
          <pc:docMk/>
          <pc:sldMk cId="697003142" sldId="397"/>
        </pc:sldMkLst>
      </pc:sldChg>
      <pc:sldChg chg="del">
        <pc:chgData name="Olessia Smotrova" userId="a8d6da50-e254-43db-a743-03e22166bebd" providerId="ADAL" clId="{8DD267BD-7008-4D2C-B2B0-9544B27E1D86}" dt="2025-02-11T16:15:14.384" v="35" actId="47"/>
        <pc:sldMkLst>
          <pc:docMk/>
          <pc:sldMk cId="4160334255" sldId="407"/>
        </pc:sldMkLst>
      </pc:sldChg>
      <pc:sldChg chg="del">
        <pc:chgData name="Olessia Smotrova" userId="a8d6da50-e254-43db-a743-03e22166bebd" providerId="ADAL" clId="{8DD267BD-7008-4D2C-B2B0-9544B27E1D86}" dt="2025-02-11T16:12:36.626" v="9" actId="47"/>
        <pc:sldMkLst>
          <pc:docMk/>
          <pc:sldMk cId="1366122178" sldId="408"/>
        </pc:sldMkLst>
      </pc:sldChg>
      <pc:sldChg chg="del">
        <pc:chgData name="Olessia Smotrova" userId="a8d6da50-e254-43db-a743-03e22166bebd" providerId="ADAL" clId="{8DD267BD-7008-4D2C-B2B0-9544B27E1D86}" dt="2025-02-11T16:12:54.248" v="14" actId="47"/>
        <pc:sldMkLst>
          <pc:docMk/>
          <pc:sldMk cId="2413795046" sldId="410"/>
        </pc:sldMkLst>
      </pc:sldChg>
      <pc:sldChg chg="del">
        <pc:chgData name="Olessia Smotrova" userId="a8d6da50-e254-43db-a743-03e22166bebd" providerId="ADAL" clId="{8DD267BD-7008-4D2C-B2B0-9544B27E1D86}" dt="2025-02-11T16:29:42.217" v="586" actId="47"/>
        <pc:sldMkLst>
          <pc:docMk/>
          <pc:sldMk cId="3754249181" sldId="411"/>
        </pc:sldMkLst>
      </pc:sldChg>
      <pc:sldChg chg="del">
        <pc:chgData name="Olessia Smotrova" userId="a8d6da50-e254-43db-a743-03e22166bebd" providerId="ADAL" clId="{8DD267BD-7008-4D2C-B2B0-9544B27E1D86}" dt="2025-02-11T16:13:14.727" v="16" actId="47"/>
        <pc:sldMkLst>
          <pc:docMk/>
          <pc:sldMk cId="2994001597" sldId="412"/>
        </pc:sldMkLst>
      </pc:sldChg>
      <pc:sldChg chg="del">
        <pc:chgData name="Olessia Smotrova" userId="a8d6da50-e254-43db-a743-03e22166bebd" providerId="ADAL" clId="{8DD267BD-7008-4D2C-B2B0-9544B27E1D86}" dt="2025-02-11T16:13:32.241" v="21" actId="47"/>
        <pc:sldMkLst>
          <pc:docMk/>
          <pc:sldMk cId="3588039700" sldId="413"/>
        </pc:sldMkLst>
      </pc:sldChg>
      <pc:sldChg chg="del">
        <pc:chgData name="Olessia Smotrova" userId="a8d6da50-e254-43db-a743-03e22166bebd" providerId="ADAL" clId="{8DD267BD-7008-4D2C-B2B0-9544B27E1D86}" dt="2025-02-11T16:14:47.581" v="30" actId="47"/>
        <pc:sldMkLst>
          <pc:docMk/>
          <pc:sldMk cId="2711508181" sldId="415"/>
        </pc:sldMkLst>
      </pc:sldChg>
      <pc:sldChg chg="del">
        <pc:chgData name="Olessia Smotrova" userId="a8d6da50-e254-43db-a743-03e22166bebd" providerId="ADAL" clId="{8DD267BD-7008-4D2C-B2B0-9544B27E1D86}" dt="2025-02-11T16:14:55.733" v="33" actId="47"/>
        <pc:sldMkLst>
          <pc:docMk/>
          <pc:sldMk cId="3971194154" sldId="416"/>
        </pc:sldMkLst>
      </pc:sldChg>
      <pc:sldChg chg="del">
        <pc:chgData name="Olessia Smotrova" userId="a8d6da50-e254-43db-a743-03e22166bebd" providerId="ADAL" clId="{8DD267BD-7008-4D2C-B2B0-9544B27E1D86}" dt="2025-02-11T16:15:10.439" v="34" actId="47"/>
        <pc:sldMkLst>
          <pc:docMk/>
          <pc:sldMk cId="1603428984" sldId="417"/>
        </pc:sldMkLst>
      </pc:sldChg>
      <pc:sldChg chg="add">
        <pc:chgData name="Olessia Smotrova" userId="a8d6da50-e254-43db-a743-03e22166bebd" providerId="ADAL" clId="{8DD267BD-7008-4D2C-B2B0-9544B27E1D86}" dt="2025-02-11T16:17:09.474" v="37"/>
        <pc:sldMkLst>
          <pc:docMk/>
          <pc:sldMk cId="3355129725" sldId="455"/>
        </pc:sldMkLst>
      </pc:sldChg>
      <pc:sldChg chg="del">
        <pc:chgData name="Olessia Smotrova" userId="a8d6da50-e254-43db-a743-03e22166bebd" providerId="ADAL" clId="{8DD267BD-7008-4D2C-B2B0-9544B27E1D86}" dt="2025-02-11T16:12:47.090" v="11" actId="47"/>
        <pc:sldMkLst>
          <pc:docMk/>
          <pc:sldMk cId="4144828790" sldId="456"/>
        </pc:sldMkLst>
      </pc:sldChg>
      <pc:sldChg chg="del">
        <pc:chgData name="Olessia Smotrova" userId="a8d6da50-e254-43db-a743-03e22166bebd" providerId="ADAL" clId="{8DD267BD-7008-4D2C-B2B0-9544B27E1D86}" dt="2025-02-11T16:12:47.860" v="12" actId="47"/>
        <pc:sldMkLst>
          <pc:docMk/>
          <pc:sldMk cId="2828913858" sldId="458"/>
        </pc:sldMkLst>
      </pc:sldChg>
      <pc:sldChg chg="del">
        <pc:chgData name="Olessia Smotrova" userId="a8d6da50-e254-43db-a743-03e22166bebd" providerId="ADAL" clId="{8DD267BD-7008-4D2C-B2B0-9544B27E1D86}" dt="2025-02-11T16:12:48.787" v="13" actId="47"/>
        <pc:sldMkLst>
          <pc:docMk/>
          <pc:sldMk cId="2385063868" sldId="459"/>
        </pc:sldMkLst>
      </pc:sldChg>
      <pc:sldChg chg="del">
        <pc:chgData name="Olessia Smotrova" userId="a8d6da50-e254-43db-a743-03e22166bebd" providerId="ADAL" clId="{8DD267BD-7008-4D2C-B2B0-9544B27E1D86}" dt="2025-02-11T16:12:42.817" v="10" actId="47"/>
        <pc:sldMkLst>
          <pc:docMk/>
          <pc:sldMk cId="3154937030" sldId="463"/>
        </pc:sldMkLst>
      </pc:sldChg>
      <pc:sldChg chg="del">
        <pc:chgData name="Olessia Smotrova" userId="a8d6da50-e254-43db-a743-03e22166bebd" providerId="ADAL" clId="{8DD267BD-7008-4D2C-B2B0-9544B27E1D86}" dt="2025-02-11T16:13:31.687" v="20" actId="47"/>
        <pc:sldMkLst>
          <pc:docMk/>
          <pc:sldMk cId="114562246" sldId="464"/>
        </pc:sldMkLst>
      </pc:sldChg>
      <pc:sldChg chg="del">
        <pc:chgData name="Olessia Smotrova" userId="a8d6da50-e254-43db-a743-03e22166bebd" providerId="ADAL" clId="{8DD267BD-7008-4D2C-B2B0-9544B27E1D86}" dt="2025-02-11T16:13:10.903" v="15" actId="47"/>
        <pc:sldMkLst>
          <pc:docMk/>
          <pc:sldMk cId="4266837036" sldId="466"/>
        </pc:sldMkLst>
      </pc:sldChg>
      <pc:sldChg chg="del">
        <pc:chgData name="Olessia Smotrova" userId="a8d6da50-e254-43db-a743-03e22166bebd" providerId="ADAL" clId="{8DD267BD-7008-4D2C-B2B0-9544B27E1D86}" dt="2025-02-11T16:27:42.600" v="533" actId="47"/>
        <pc:sldMkLst>
          <pc:docMk/>
          <pc:sldMk cId="137889475" sldId="467"/>
        </pc:sldMkLst>
      </pc:sldChg>
      <pc:sldChg chg="del">
        <pc:chgData name="Olessia Smotrova" userId="a8d6da50-e254-43db-a743-03e22166bebd" providerId="ADAL" clId="{8DD267BD-7008-4D2C-B2B0-9544B27E1D86}" dt="2025-02-11T16:13:25.486" v="17" actId="47"/>
        <pc:sldMkLst>
          <pc:docMk/>
          <pc:sldMk cId="641121843" sldId="468"/>
        </pc:sldMkLst>
      </pc:sldChg>
      <pc:sldChg chg="del">
        <pc:chgData name="Olessia Smotrova" userId="a8d6da50-e254-43db-a743-03e22166bebd" providerId="ADAL" clId="{8DD267BD-7008-4D2C-B2B0-9544B27E1D86}" dt="2025-02-11T16:13:26.404" v="18" actId="47"/>
        <pc:sldMkLst>
          <pc:docMk/>
          <pc:sldMk cId="3181302029" sldId="469"/>
        </pc:sldMkLst>
      </pc:sldChg>
      <pc:sldChg chg="del">
        <pc:chgData name="Olessia Smotrova" userId="a8d6da50-e254-43db-a743-03e22166bebd" providerId="ADAL" clId="{8DD267BD-7008-4D2C-B2B0-9544B27E1D86}" dt="2025-02-11T16:13:28.404" v="19" actId="47"/>
        <pc:sldMkLst>
          <pc:docMk/>
          <pc:sldMk cId="3227494239" sldId="470"/>
        </pc:sldMkLst>
      </pc:sldChg>
      <pc:sldChg chg="del">
        <pc:chgData name="Olessia Smotrova" userId="a8d6da50-e254-43db-a743-03e22166bebd" providerId="ADAL" clId="{8DD267BD-7008-4D2C-B2B0-9544B27E1D86}" dt="2025-02-11T16:13:35.814" v="22" actId="47"/>
        <pc:sldMkLst>
          <pc:docMk/>
          <pc:sldMk cId="3046988753" sldId="471"/>
        </pc:sldMkLst>
      </pc:sldChg>
      <pc:sldChg chg="del">
        <pc:chgData name="Olessia Smotrova" userId="a8d6da50-e254-43db-a743-03e22166bebd" providerId="ADAL" clId="{8DD267BD-7008-4D2C-B2B0-9544B27E1D86}" dt="2025-02-11T16:27:42.046" v="532" actId="47"/>
        <pc:sldMkLst>
          <pc:docMk/>
          <pc:sldMk cId="970300784" sldId="472"/>
        </pc:sldMkLst>
      </pc:sldChg>
      <pc:sldChg chg="del">
        <pc:chgData name="Olessia Smotrova" userId="a8d6da50-e254-43db-a743-03e22166bebd" providerId="ADAL" clId="{8DD267BD-7008-4D2C-B2B0-9544B27E1D86}" dt="2025-02-11T16:13:39.711" v="23" actId="47"/>
        <pc:sldMkLst>
          <pc:docMk/>
          <pc:sldMk cId="3182685652" sldId="473"/>
        </pc:sldMkLst>
      </pc:sldChg>
      <pc:sldChg chg="del">
        <pc:chgData name="Olessia Smotrova" userId="a8d6da50-e254-43db-a743-03e22166bebd" providerId="ADAL" clId="{8DD267BD-7008-4D2C-B2B0-9544B27E1D86}" dt="2025-02-11T16:14:03.181" v="26" actId="47"/>
        <pc:sldMkLst>
          <pc:docMk/>
          <pc:sldMk cId="2098202386" sldId="474"/>
        </pc:sldMkLst>
      </pc:sldChg>
      <pc:sldChg chg="del">
        <pc:chgData name="Olessia Smotrova" userId="a8d6da50-e254-43db-a743-03e22166bebd" providerId="ADAL" clId="{8DD267BD-7008-4D2C-B2B0-9544B27E1D86}" dt="2025-02-11T16:13:50.797" v="24" actId="47"/>
        <pc:sldMkLst>
          <pc:docMk/>
          <pc:sldMk cId="3563124635" sldId="475"/>
        </pc:sldMkLst>
      </pc:sldChg>
      <pc:sldChg chg="del">
        <pc:chgData name="Olessia Smotrova" userId="a8d6da50-e254-43db-a743-03e22166bebd" providerId="ADAL" clId="{8DD267BD-7008-4D2C-B2B0-9544B27E1D86}" dt="2025-02-11T16:14:37.295" v="27" actId="47"/>
        <pc:sldMkLst>
          <pc:docMk/>
          <pc:sldMk cId="3765829817" sldId="476"/>
        </pc:sldMkLst>
      </pc:sldChg>
      <pc:sldChg chg="delSp modSp add mod modClrScheme chgLayout">
        <pc:chgData name="Olessia Smotrova" userId="a8d6da50-e254-43db-a743-03e22166bebd" providerId="ADAL" clId="{8DD267BD-7008-4D2C-B2B0-9544B27E1D86}" dt="2025-02-11T16:29:19.389" v="585" actId="20577"/>
        <pc:sldMkLst>
          <pc:docMk/>
          <pc:sldMk cId="4084432166" sldId="476"/>
        </pc:sldMkLst>
        <pc:spChg chg="mod ord">
          <ac:chgData name="Olessia Smotrova" userId="a8d6da50-e254-43db-a743-03e22166bebd" providerId="ADAL" clId="{8DD267BD-7008-4D2C-B2B0-9544B27E1D86}" dt="2025-02-11T16:28:27.059" v="548" actId="700"/>
          <ac:spMkLst>
            <pc:docMk/>
            <pc:sldMk cId="4084432166" sldId="476"/>
            <ac:spMk id="2" creationId="{0D8C8E16-941E-8B73-11AB-8970F6BDC50E}"/>
          </ac:spMkLst>
        </pc:spChg>
        <pc:spChg chg="mod">
          <ac:chgData name="Olessia Smotrova" userId="a8d6da50-e254-43db-a743-03e22166bebd" providerId="ADAL" clId="{8DD267BD-7008-4D2C-B2B0-9544B27E1D86}" dt="2025-02-11T16:29:19.389" v="585" actId="20577"/>
          <ac:spMkLst>
            <pc:docMk/>
            <pc:sldMk cId="4084432166" sldId="476"/>
            <ac:spMk id="28" creationId="{EA0F5A20-3207-18A7-E3E3-3E8FA48DACCD}"/>
          </ac:spMkLst>
        </pc:spChg>
        <pc:graphicFrameChg chg="mod ord">
          <ac:chgData name="Olessia Smotrova" userId="a8d6da50-e254-43db-a743-03e22166bebd" providerId="ADAL" clId="{8DD267BD-7008-4D2C-B2B0-9544B27E1D86}" dt="2025-02-11T16:28:27.059" v="548" actId="700"/>
          <ac:graphicFrameMkLst>
            <pc:docMk/>
            <pc:sldMk cId="4084432166" sldId="476"/>
            <ac:graphicFrameMk id="25" creationId="{6A6D9662-904B-E058-E7DA-786B540BAF32}"/>
          </ac:graphicFrameMkLst>
        </pc:graphicFrameChg>
        <pc:picChg chg="del">
          <ac:chgData name="Olessia Smotrova" userId="a8d6da50-e254-43db-a743-03e22166bebd" providerId="ADAL" clId="{8DD267BD-7008-4D2C-B2B0-9544B27E1D86}" dt="2025-02-11T16:27:20.335" v="531" actId="478"/>
          <ac:picMkLst>
            <pc:docMk/>
            <pc:sldMk cId="4084432166" sldId="476"/>
            <ac:picMk id="4" creationId="{DB533543-E5EC-5AF2-CADC-8A1408BB193C}"/>
          </ac:picMkLst>
        </pc:picChg>
        <pc:picChg chg="del">
          <ac:chgData name="Olessia Smotrova" userId="a8d6da50-e254-43db-a743-03e22166bebd" providerId="ADAL" clId="{8DD267BD-7008-4D2C-B2B0-9544B27E1D86}" dt="2025-02-11T16:26:59.957" v="530" actId="478"/>
          <ac:picMkLst>
            <pc:docMk/>
            <pc:sldMk cId="4084432166" sldId="476"/>
            <ac:picMk id="5" creationId="{4B380EB3-74DE-6246-8474-1735F40D0FFA}"/>
          </ac:picMkLst>
        </pc:picChg>
        <pc:picChg chg="del">
          <ac:chgData name="Olessia Smotrova" userId="a8d6da50-e254-43db-a743-03e22166bebd" providerId="ADAL" clId="{8DD267BD-7008-4D2C-B2B0-9544B27E1D86}" dt="2025-02-11T16:28:14.519" v="547" actId="478"/>
          <ac:picMkLst>
            <pc:docMk/>
            <pc:sldMk cId="4084432166" sldId="476"/>
            <ac:picMk id="7" creationId="{47E5A9B6-9FA5-8EF4-985F-D4B1ACBE2971}"/>
          </ac:picMkLst>
        </pc:picChg>
      </pc:sldChg>
      <pc:sldChg chg="del">
        <pc:chgData name="Olessia Smotrova" userId="a8d6da50-e254-43db-a743-03e22166bebd" providerId="ADAL" clId="{8DD267BD-7008-4D2C-B2B0-9544B27E1D86}" dt="2025-02-11T16:14:41.383" v="28" actId="47"/>
        <pc:sldMkLst>
          <pc:docMk/>
          <pc:sldMk cId="4019982523" sldId="478"/>
        </pc:sldMkLst>
      </pc:sldChg>
      <pc:sldChg chg="del">
        <pc:chgData name="Olessia Smotrova" userId="a8d6da50-e254-43db-a743-03e22166bebd" providerId="ADAL" clId="{8DD267BD-7008-4D2C-B2B0-9544B27E1D86}" dt="2025-02-11T16:14:45.061" v="29" actId="47"/>
        <pc:sldMkLst>
          <pc:docMk/>
          <pc:sldMk cId="3991410103" sldId="479"/>
        </pc:sldMkLst>
      </pc:sldChg>
      <pc:sldChg chg="del">
        <pc:chgData name="Olessia Smotrova" userId="a8d6da50-e254-43db-a743-03e22166bebd" providerId="ADAL" clId="{8DD267BD-7008-4D2C-B2B0-9544B27E1D86}" dt="2025-02-11T16:14:49.858" v="31" actId="47"/>
        <pc:sldMkLst>
          <pc:docMk/>
          <pc:sldMk cId="1105228900" sldId="481"/>
        </pc:sldMkLst>
      </pc:sldChg>
      <pc:sldChg chg="del">
        <pc:chgData name="Olessia Smotrova" userId="a8d6da50-e254-43db-a743-03e22166bebd" providerId="ADAL" clId="{8DD267BD-7008-4D2C-B2B0-9544B27E1D86}" dt="2025-02-11T16:14:53.362" v="32" actId="47"/>
        <pc:sldMkLst>
          <pc:docMk/>
          <pc:sldMk cId="3060896404" sldId="482"/>
        </pc:sldMkLst>
      </pc:sldChg>
      <pc:sldChg chg="del">
        <pc:chgData name="Olessia Smotrova" userId="a8d6da50-e254-43db-a743-03e22166bebd" providerId="ADAL" clId="{8DD267BD-7008-4D2C-B2B0-9544B27E1D86}" dt="2025-02-11T16:13:58.383" v="25" actId="47"/>
        <pc:sldMkLst>
          <pc:docMk/>
          <pc:sldMk cId="3938450317" sldId="485"/>
        </pc:sldMkLst>
      </pc:sldChg>
      <pc:sldChg chg="add">
        <pc:chgData name="Olessia Smotrova" userId="a8d6da50-e254-43db-a743-03e22166bebd" providerId="ADAL" clId="{8DD267BD-7008-4D2C-B2B0-9544B27E1D86}" dt="2025-02-11T16:16:36.863" v="36"/>
        <pc:sldMkLst>
          <pc:docMk/>
          <pc:sldMk cId="1479328220" sldId="494"/>
        </pc:sldMkLst>
      </pc:sldChg>
      <pc:sldChg chg="add">
        <pc:chgData name="Olessia Smotrova" userId="a8d6da50-e254-43db-a743-03e22166bebd" providerId="ADAL" clId="{8DD267BD-7008-4D2C-B2B0-9544B27E1D86}" dt="2025-02-11T16:34:12.421" v="587"/>
        <pc:sldMkLst>
          <pc:docMk/>
          <pc:sldMk cId="2967721464" sldId="495"/>
        </pc:sldMkLst>
      </pc:sldChg>
      <pc:sldChg chg="add">
        <pc:chgData name="Olessia Smotrova" userId="a8d6da50-e254-43db-a743-03e22166bebd" providerId="ADAL" clId="{8DD267BD-7008-4D2C-B2B0-9544B27E1D86}" dt="2025-02-11T16:34:33.842" v="588"/>
        <pc:sldMkLst>
          <pc:docMk/>
          <pc:sldMk cId="2139094406" sldId="496"/>
        </pc:sldMkLst>
      </pc:sldChg>
      <pc:sldChg chg="add">
        <pc:chgData name="Olessia Smotrova" userId="a8d6da50-e254-43db-a743-03e22166bebd" providerId="ADAL" clId="{8DD267BD-7008-4D2C-B2B0-9544B27E1D86}" dt="2025-02-11T16:34:33.842" v="588"/>
        <pc:sldMkLst>
          <pc:docMk/>
          <pc:sldMk cId="1421374389" sldId="497"/>
        </pc:sldMkLst>
      </pc:sldChg>
      <pc:sldChg chg="delSp modSp add mod">
        <pc:chgData name="Olessia Smotrova" userId="a8d6da50-e254-43db-a743-03e22166bebd" providerId="ADAL" clId="{8DD267BD-7008-4D2C-B2B0-9544B27E1D86}" dt="2025-02-11T17:58:26.165" v="756" actId="1076"/>
        <pc:sldMkLst>
          <pc:docMk/>
          <pc:sldMk cId="1399788703" sldId="800"/>
        </pc:sldMkLst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4" creationId="{8508C82C-BFEA-4F7B-99A3-D0DD84B3107E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8" creationId="{EA9E1F0E-1CC0-4594-8922-71B40E1FC4A9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9" creationId="{068C9C9D-4478-4B54-A8D5-91CF9BC2A58D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14" creationId="{160925B5-8303-4179-AF4D-5BB5C0307F00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15" creationId="{D2B13BF5-2A93-4238-91D7-22C7E053B3D8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16" creationId="{49F9BE4D-1FF9-4752-B580-02DF90AD2159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18" creationId="{C58C249A-6E9F-4B2C-A6D8-A7EE921650BC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22" creationId="{D3E8D392-6337-4A63-941C-7E759F08943F}"/>
          </ac:spMkLst>
        </pc:spChg>
        <pc:spChg chg="mod">
          <ac:chgData name="Olessia Smotrova" userId="a8d6da50-e254-43db-a743-03e22166bebd" providerId="ADAL" clId="{8DD267BD-7008-4D2C-B2B0-9544B27E1D86}" dt="2025-02-11T17:57:10.210" v="735" actId="1035"/>
          <ac:spMkLst>
            <pc:docMk/>
            <pc:sldMk cId="1399788703" sldId="800"/>
            <ac:spMk id="26" creationId="{2A337870-FACE-46EE-840E-403EA0FB4428}"/>
          </ac:spMkLst>
        </pc:spChg>
        <pc:spChg chg="mod">
          <ac:chgData name="Olessia Smotrova" userId="a8d6da50-e254-43db-a743-03e22166bebd" providerId="ADAL" clId="{8DD267BD-7008-4D2C-B2B0-9544B27E1D86}" dt="2025-02-11T17:57:10.210" v="735" actId="1035"/>
          <ac:spMkLst>
            <pc:docMk/>
            <pc:sldMk cId="1399788703" sldId="800"/>
            <ac:spMk id="29" creationId="{043A91FC-8386-4000-9E90-B3070940B038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39" creationId="{A742247C-BE33-4E17-8ABC-8B015763A2AA}"/>
          </ac:spMkLst>
        </pc:spChg>
        <pc:spChg chg="mod">
          <ac:chgData name="Olessia Smotrova" userId="a8d6da50-e254-43db-a743-03e22166bebd" providerId="ADAL" clId="{8DD267BD-7008-4D2C-B2B0-9544B27E1D86}" dt="2025-02-11T17:58:26.165" v="756" actId="1076"/>
          <ac:spMkLst>
            <pc:docMk/>
            <pc:sldMk cId="1399788703" sldId="800"/>
            <ac:spMk id="45" creationId="{75BFF5E6-E1BA-427F-B401-9042A7F68AA0}"/>
          </ac:spMkLst>
        </pc:spChg>
        <pc:grpChg chg="del">
          <ac:chgData name="Olessia Smotrova" userId="a8d6da50-e254-43db-a743-03e22166bebd" providerId="ADAL" clId="{8DD267BD-7008-4D2C-B2B0-9544B27E1D86}" dt="2025-02-11T17:57:24.985" v="736" actId="478"/>
          <ac:grpSpMkLst>
            <pc:docMk/>
            <pc:sldMk cId="1399788703" sldId="800"/>
            <ac:grpSpMk id="23" creationId="{FDF76736-82E9-47A2-8EF6-B00D975774C2}"/>
          </ac:grpSpMkLst>
        </pc:grpChg>
        <pc:picChg chg="mod">
          <ac:chgData name="Olessia Smotrova" userId="a8d6da50-e254-43db-a743-03e22166bebd" providerId="ADAL" clId="{8DD267BD-7008-4D2C-B2B0-9544B27E1D86}" dt="2025-02-11T17:57:30.802" v="737" actId="1076"/>
          <ac:picMkLst>
            <pc:docMk/>
            <pc:sldMk cId="1399788703" sldId="800"/>
            <ac:picMk id="40" creationId="{78504A9D-8AAD-445E-8C6E-7F482344CE9A}"/>
          </ac:picMkLst>
        </pc:picChg>
      </pc:sldChg>
      <pc:sldChg chg="modSp add mod">
        <pc:chgData name="Olessia Smotrova" userId="a8d6da50-e254-43db-a743-03e22166bebd" providerId="ADAL" clId="{8DD267BD-7008-4D2C-B2B0-9544B27E1D86}" dt="2025-02-11T17:55:33.281" v="654" actId="1076"/>
        <pc:sldMkLst>
          <pc:docMk/>
          <pc:sldMk cId="1149377305" sldId="803"/>
        </pc:sldMkLst>
        <pc:spChg chg="mod">
          <ac:chgData name="Olessia Smotrova" userId="a8d6da50-e254-43db-a743-03e22166bebd" providerId="ADAL" clId="{8DD267BD-7008-4D2C-B2B0-9544B27E1D86}" dt="2025-02-11T17:55:33.281" v="654" actId="1076"/>
          <ac:spMkLst>
            <pc:docMk/>
            <pc:sldMk cId="1149377305" sldId="803"/>
            <ac:spMk id="3" creationId="{96F697F1-0AA8-E5F8-251D-86FE3B86769A}"/>
          </ac:spMkLst>
        </pc:spChg>
        <pc:spChg chg="mod">
          <ac:chgData name="Olessia Smotrova" userId="a8d6da50-e254-43db-a743-03e22166bebd" providerId="ADAL" clId="{8DD267BD-7008-4D2C-B2B0-9544B27E1D86}" dt="2025-02-11T16:19:21.193" v="40" actId="14100"/>
          <ac:spMkLst>
            <pc:docMk/>
            <pc:sldMk cId="1149377305" sldId="803"/>
            <ac:spMk id="4" creationId="{CD333338-47C0-8193-BDDC-64AE08E79823}"/>
          </ac:spMkLst>
        </pc:spChg>
      </pc:sldChg>
      <pc:sldChg chg="modSp add mod">
        <pc:chgData name="Olessia Smotrova" userId="a8d6da50-e254-43db-a743-03e22166bebd" providerId="ADAL" clId="{8DD267BD-7008-4D2C-B2B0-9544B27E1D86}" dt="2025-02-11T17:55:22.402" v="652" actId="1076"/>
        <pc:sldMkLst>
          <pc:docMk/>
          <pc:sldMk cId="1111452232" sldId="804"/>
        </pc:sldMkLst>
        <pc:spChg chg="mod">
          <ac:chgData name="Olessia Smotrova" userId="a8d6da50-e254-43db-a743-03e22166bebd" providerId="ADAL" clId="{8DD267BD-7008-4D2C-B2B0-9544B27E1D86}" dt="2025-02-11T17:55:22.402" v="652" actId="1076"/>
          <ac:spMkLst>
            <pc:docMk/>
            <pc:sldMk cId="1111452232" sldId="804"/>
            <ac:spMk id="3" creationId="{3CDA2E1E-9013-EA79-8AE8-0DAD5AF82CFF}"/>
          </ac:spMkLst>
        </pc:spChg>
      </pc:sldChg>
      <pc:sldMasterChg chg="modSp mod">
        <pc:chgData name="Olessia Smotrova" userId="a8d6da50-e254-43db-a743-03e22166bebd" providerId="ADAL" clId="{8DD267BD-7008-4D2C-B2B0-9544B27E1D86}" dt="2025-02-11T16:29:01.014" v="581" actId="20577"/>
        <pc:sldMasterMkLst>
          <pc:docMk/>
          <pc:sldMasterMk cId="1123145840" sldId="2147483648"/>
        </pc:sldMasterMkLst>
        <pc:spChg chg="mod">
          <ac:chgData name="Olessia Smotrova" userId="a8d6da50-e254-43db-a743-03e22166bebd" providerId="ADAL" clId="{8DD267BD-7008-4D2C-B2B0-9544B27E1D86}" dt="2025-02-11T16:29:01.014" v="581" actId="20577"/>
          <ac:spMkLst>
            <pc:docMk/>
            <pc:sldMasterMk cId="1123145840" sldId="2147483648"/>
            <ac:spMk id="6" creationId="{12FF8985-E4EC-CC39-96BD-62140BF06ABD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09545-AB03-4936-AF11-AA014A193B8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9BD6EC-95E1-41D9-AF92-51AACBD25EFD}">
      <dgm:prSet custT="1"/>
      <dgm:spPr/>
      <dgm:t>
        <a:bodyPr/>
        <a:lstStyle/>
        <a:p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Troubles with locating the right data</a:t>
          </a:r>
        </a:p>
      </dgm:t>
    </dgm:pt>
    <dgm:pt modelId="{74D23996-10DE-40F3-8713-975A72107F36}" type="parTrans" cxnId="{6A270B41-4256-458B-9218-AB203171E486}">
      <dgm:prSet/>
      <dgm:spPr/>
      <dgm:t>
        <a:bodyPr/>
        <a:lstStyle/>
        <a:p>
          <a:endParaRPr lang="en-US"/>
        </a:p>
      </dgm:t>
    </dgm:pt>
    <dgm:pt modelId="{A3F9C6E1-CD3C-4EF7-8702-0A90A1C605AC}" type="sibTrans" cxnId="{6A270B41-4256-458B-9218-AB203171E486}">
      <dgm:prSet phldrT="1" phldr="0"/>
      <dgm:spPr>
        <a:solidFill>
          <a:srgbClr val="E97132"/>
        </a:solidFill>
      </dgm:spPr>
      <dgm:t>
        <a:bodyPr/>
        <a:lstStyle/>
        <a:p>
          <a:r>
            <a:rPr lang="en-US"/>
            <a:t>1</a:t>
          </a:r>
        </a:p>
      </dgm:t>
    </dgm:pt>
    <dgm:pt modelId="{2BC0B5D2-F812-4A40-BA34-708EE665A7B9}">
      <dgm:prSet custT="1"/>
      <dgm:spPr/>
      <dgm:t>
        <a:bodyPr/>
        <a:lstStyle/>
        <a:p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Drowning in irrelevant information while digging through mountains of data</a:t>
          </a:r>
        </a:p>
      </dgm:t>
    </dgm:pt>
    <dgm:pt modelId="{F265ECFD-29E9-4392-835F-9C23BDE2FFEA}" type="parTrans" cxnId="{2EDB310E-EF25-4ADD-B489-42AD41AB7965}">
      <dgm:prSet/>
      <dgm:spPr/>
      <dgm:t>
        <a:bodyPr/>
        <a:lstStyle/>
        <a:p>
          <a:endParaRPr lang="en-US"/>
        </a:p>
      </dgm:t>
    </dgm:pt>
    <dgm:pt modelId="{AB87943C-F992-45EA-AAC6-A065524C09A7}" type="sibTrans" cxnId="{2EDB310E-EF25-4ADD-B489-42AD41AB7965}">
      <dgm:prSet phldrT="2" phldr="0"/>
      <dgm:spPr>
        <a:solidFill>
          <a:srgbClr val="D2B81E"/>
        </a:solidFill>
      </dgm:spPr>
      <dgm:t>
        <a:bodyPr/>
        <a:lstStyle/>
        <a:p>
          <a:r>
            <a:rPr lang="en-US"/>
            <a:t>2</a:t>
          </a:r>
        </a:p>
      </dgm:t>
    </dgm:pt>
    <dgm:pt modelId="{D0610EA9-208A-456B-91F3-406281DE55FC}">
      <dgm:prSet custT="1"/>
      <dgm:spPr/>
      <dgm:t>
        <a:bodyPr/>
        <a:lstStyle/>
        <a:p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Importing stale materials to the new proposal while failing to formulate a unique new solution</a:t>
          </a:r>
        </a:p>
      </dgm:t>
    </dgm:pt>
    <dgm:pt modelId="{34DD331E-F79A-4374-852D-B8BA5D2DFB34}" type="parTrans" cxnId="{2C66C547-09EA-40D3-BAF8-7A99CEF2A835}">
      <dgm:prSet/>
      <dgm:spPr/>
      <dgm:t>
        <a:bodyPr/>
        <a:lstStyle/>
        <a:p>
          <a:endParaRPr lang="en-US"/>
        </a:p>
      </dgm:t>
    </dgm:pt>
    <dgm:pt modelId="{275C7F28-B863-4D9F-AA59-0558A23B7767}" type="sibTrans" cxnId="{2C66C547-09EA-40D3-BAF8-7A99CEF2A835}">
      <dgm:prSet phldrT="3" phldr="0"/>
      <dgm:spPr>
        <a:solidFill>
          <a:srgbClr val="75A71D"/>
        </a:solidFill>
      </dgm:spPr>
      <dgm:t>
        <a:bodyPr/>
        <a:lstStyle/>
        <a:p>
          <a:r>
            <a:rPr lang="en-US"/>
            <a:t>3</a:t>
          </a:r>
        </a:p>
      </dgm:t>
    </dgm:pt>
    <dgm:pt modelId="{C9B484C5-5D3E-44E0-9F29-2CA04040D6AB}">
      <dgm:prSet custT="1"/>
      <dgm:spPr/>
      <dgm:t>
        <a:bodyPr/>
        <a:lstStyle/>
        <a:p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Failing to weed out leftover artifacts that may be as egregious as another customer’s name</a:t>
          </a:r>
        </a:p>
      </dgm:t>
    </dgm:pt>
    <dgm:pt modelId="{F2461718-3ACB-43E8-9E52-EB10EC861139}" type="parTrans" cxnId="{72288895-B2D2-420E-83BA-9A1E166A9038}">
      <dgm:prSet/>
      <dgm:spPr/>
      <dgm:t>
        <a:bodyPr/>
        <a:lstStyle/>
        <a:p>
          <a:endParaRPr lang="en-US"/>
        </a:p>
      </dgm:t>
    </dgm:pt>
    <dgm:pt modelId="{47315C00-FAE8-46A0-B5E2-6D8A06107499}" type="sibTrans" cxnId="{72288895-B2D2-420E-83BA-9A1E166A9038}">
      <dgm:prSet phldrT="4" phldr="0"/>
      <dgm:spPr>
        <a:solidFill>
          <a:srgbClr val="277F1B"/>
        </a:solidFill>
      </dgm:spPr>
      <dgm:t>
        <a:bodyPr/>
        <a:lstStyle/>
        <a:p>
          <a:r>
            <a:rPr lang="en-US"/>
            <a:t>4</a:t>
          </a:r>
        </a:p>
      </dgm:t>
    </dgm:pt>
    <dgm:pt modelId="{794EA922-1543-4C68-A900-E7763FF690BF}" type="pres">
      <dgm:prSet presAssocID="{9A109545-AB03-4936-AF11-AA014A193B85}" presName="Name0" presStyleCnt="0">
        <dgm:presLayoutVars>
          <dgm:animLvl val="lvl"/>
          <dgm:resizeHandles val="exact"/>
        </dgm:presLayoutVars>
      </dgm:prSet>
      <dgm:spPr/>
    </dgm:pt>
    <dgm:pt modelId="{30C7A58A-E845-4568-A82F-9450A5461917}" type="pres">
      <dgm:prSet presAssocID="{049BD6EC-95E1-41D9-AF92-51AACBD25EFD}" presName="compositeNode" presStyleCnt="0">
        <dgm:presLayoutVars>
          <dgm:bulletEnabled val="1"/>
        </dgm:presLayoutVars>
      </dgm:prSet>
      <dgm:spPr/>
    </dgm:pt>
    <dgm:pt modelId="{B6C54561-C009-4CEE-953F-FAEE833D9A77}" type="pres">
      <dgm:prSet presAssocID="{049BD6EC-95E1-41D9-AF92-51AACBD25EFD}" presName="bgRect" presStyleLbl="bgAccFollowNode1" presStyleIdx="0" presStyleCnt="4"/>
      <dgm:spPr/>
    </dgm:pt>
    <dgm:pt modelId="{C34AF711-21F0-423F-9ECE-E76B256C084B}" type="pres">
      <dgm:prSet presAssocID="{A3F9C6E1-CD3C-4EF7-8702-0A90A1C605A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763BE784-A47F-43CC-B67F-82F5D29689E5}" type="pres">
      <dgm:prSet presAssocID="{049BD6EC-95E1-41D9-AF92-51AACBD25EFD}" presName="bottomLine" presStyleLbl="alignNode1" presStyleIdx="1" presStyleCnt="8">
        <dgm:presLayoutVars/>
      </dgm:prSet>
      <dgm:spPr/>
    </dgm:pt>
    <dgm:pt modelId="{76390828-D6D7-4D14-8750-299BABA9D303}" type="pres">
      <dgm:prSet presAssocID="{049BD6EC-95E1-41D9-AF92-51AACBD25EFD}" presName="nodeText" presStyleLbl="bgAccFollowNode1" presStyleIdx="0" presStyleCnt="4">
        <dgm:presLayoutVars>
          <dgm:bulletEnabled val="1"/>
        </dgm:presLayoutVars>
      </dgm:prSet>
      <dgm:spPr/>
    </dgm:pt>
    <dgm:pt modelId="{ACC9170E-1F7C-4448-AD1C-051304F316F2}" type="pres">
      <dgm:prSet presAssocID="{A3F9C6E1-CD3C-4EF7-8702-0A90A1C605AC}" presName="sibTrans" presStyleCnt="0"/>
      <dgm:spPr/>
    </dgm:pt>
    <dgm:pt modelId="{36E41933-6472-4D1F-92AB-C5C6FC66194B}" type="pres">
      <dgm:prSet presAssocID="{2BC0B5D2-F812-4A40-BA34-708EE665A7B9}" presName="compositeNode" presStyleCnt="0">
        <dgm:presLayoutVars>
          <dgm:bulletEnabled val="1"/>
        </dgm:presLayoutVars>
      </dgm:prSet>
      <dgm:spPr/>
    </dgm:pt>
    <dgm:pt modelId="{9DC7162D-BE87-43AF-A579-716F7D39B01C}" type="pres">
      <dgm:prSet presAssocID="{2BC0B5D2-F812-4A40-BA34-708EE665A7B9}" presName="bgRect" presStyleLbl="bgAccFollowNode1" presStyleIdx="1" presStyleCnt="4"/>
      <dgm:spPr/>
    </dgm:pt>
    <dgm:pt modelId="{21E2E443-8E58-4C4F-BE4C-FF0233D543B0}" type="pres">
      <dgm:prSet presAssocID="{AB87943C-F992-45EA-AAC6-A065524C09A7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F741DBDE-1750-4C14-A8E6-77E3DED46F9E}" type="pres">
      <dgm:prSet presAssocID="{2BC0B5D2-F812-4A40-BA34-708EE665A7B9}" presName="bottomLine" presStyleLbl="alignNode1" presStyleIdx="3" presStyleCnt="8">
        <dgm:presLayoutVars/>
      </dgm:prSet>
      <dgm:spPr/>
    </dgm:pt>
    <dgm:pt modelId="{25819604-66DE-4161-9EDE-4A72908D1C9B}" type="pres">
      <dgm:prSet presAssocID="{2BC0B5D2-F812-4A40-BA34-708EE665A7B9}" presName="nodeText" presStyleLbl="bgAccFollowNode1" presStyleIdx="1" presStyleCnt="4">
        <dgm:presLayoutVars>
          <dgm:bulletEnabled val="1"/>
        </dgm:presLayoutVars>
      </dgm:prSet>
      <dgm:spPr/>
    </dgm:pt>
    <dgm:pt modelId="{375C9ECC-F51B-4B8A-B0D7-83565A213716}" type="pres">
      <dgm:prSet presAssocID="{AB87943C-F992-45EA-AAC6-A065524C09A7}" presName="sibTrans" presStyleCnt="0"/>
      <dgm:spPr/>
    </dgm:pt>
    <dgm:pt modelId="{266E2B13-39C0-42FB-8C9B-2EC2DA4067E5}" type="pres">
      <dgm:prSet presAssocID="{D0610EA9-208A-456B-91F3-406281DE55FC}" presName="compositeNode" presStyleCnt="0">
        <dgm:presLayoutVars>
          <dgm:bulletEnabled val="1"/>
        </dgm:presLayoutVars>
      </dgm:prSet>
      <dgm:spPr/>
    </dgm:pt>
    <dgm:pt modelId="{CF920AE1-FC76-4D68-B046-047165879702}" type="pres">
      <dgm:prSet presAssocID="{D0610EA9-208A-456B-91F3-406281DE55FC}" presName="bgRect" presStyleLbl="bgAccFollowNode1" presStyleIdx="2" presStyleCnt="4"/>
      <dgm:spPr/>
    </dgm:pt>
    <dgm:pt modelId="{DBA992CA-0BBB-4190-B81E-B99FCADD4086}" type="pres">
      <dgm:prSet presAssocID="{275C7F28-B863-4D9F-AA59-0558A23B7767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DAA4945-A96D-40B0-B8B1-11B673D93CAC}" type="pres">
      <dgm:prSet presAssocID="{D0610EA9-208A-456B-91F3-406281DE55FC}" presName="bottomLine" presStyleLbl="alignNode1" presStyleIdx="5" presStyleCnt="8">
        <dgm:presLayoutVars/>
      </dgm:prSet>
      <dgm:spPr/>
    </dgm:pt>
    <dgm:pt modelId="{6D246024-846D-4EAB-B5AE-232666526130}" type="pres">
      <dgm:prSet presAssocID="{D0610EA9-208A-456B-91F3-406281DE55FC}" presName="nodeText" presStyleLbl="bgAccFollowNode1" presStyleIdx="2" presStyleCnt="4">
        <dgm:presLayoutVars>
          <dgm:bulletEnabled val="1"/>
        </dgm:presLayoutVars>
      </dgm:prSet>
      <dgm:spPr/>
    </dgm:pt>
    <dgm:pt modelId="{47CF349A-7948-491F-B526-4F0212CB1640}" type="pres">
      <dgm:prSet presAssocID="{275C7F28-B863-4D9F-AA59-0558A23B7767}" presName="sibTrans" presStyleCnt="0"/>
      <dgm:spPr/>
    </dgm:pt>
    <dgm:pt modelId="{9FFAE6A6-F1B4-43DD-8798-6703E388D562}" type="pres">
      <dgm:prSet presAssocID="{C9B484C5-5D3E-44E0-9F29-2CA04040D6AB}" presName="compositeNode" presStyleCnt="0">
        <dgm:presLayoutVars>
          <dgm:bulletEnabled val="1"/>
        </dgm:presLayoutVars>
      </dgm:prSet>
      <dgm:spPr/>
    </dgm:pt>
    <dgm:pt modelId="{6BEB6D23-DD15-4453-8209-4BB25E48488A}" type="pres">
      <dgm:prSet presAssocID="{C9B484C5-5D3E-44E0-9F29-2CA04040D6AB}" presName="bgRect" presStyleLbl="bgAccFollowNode1" presStyleIdx="3" presStyleCnt="4"/>
      <dgm:spPr/>
    </dgm:pt>
    <dgm:pt modelId="{8FFBA4EE-48EA-46BC-8ABF-5A1D864AA216}" type="pres">
      <dgm:prSet presAssocID="{47315C00-FAE8-46A0-B5E2-6D8A06107499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DE3FD6D-B93B-4A8F-BAFE-359FFC6CBBE9}" type="pres">
      <dgm:prSet presAssocID="{C9B484C5-5D3E-44E0-9F29-2CA04040D6AB}" presName="bottomLine" presStyleLbl="alignNode1" presStyleIdx="7" presStyleCnt="8">
        <dgm:presLayoutVars/>
      </dgm:prSet>
      <dgm:spPr/>
    </dgm:pt>
    <dgm:pt modelId="{B39446A6-31D6-4E69-99E1-ADD8E37F522C}" type="pres">
      <dgm:prSet presAssocID="{C9B484C5-5D3E-44E0-9F29-2CA04040D6AB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2EDB310E-EF25-4ADD-B489-42AD41AB7965}" srcId="{9A109545-AB03-4936-AF11-AA014A193B85}" destId="{2BC0B5D2-F812-4A40-BA34-708EE665A7B9}" srcOrd="1" destOrd="0" parTransId="{F265ECFD-29E9-4392-835F-9C23BDE2FFEA}" sibTransId="{AB87943C-F992-45EA-AAC6-A065524C09A7}"/>
    <dgm:cxn modelId="{37A42214-1EB8-4A19-8D9D-7BC289919E7B}" type="presOf" srcId="{C9B484C5-5D3E-44E0-9F29-2CA04040D6AB}" destId="{6BEB6D23-DD15-4453-8209-4BB25E48488A}" srcOrd="0" destOrd="0" presId="urn:microsoft.com/office/officeart/2016/7/layout/BasicLinearProcessNumbered"/>
    <dgm:cxn modelId="{79114D27-04C6-4F3E-ABB8-1DD1AE07BCF6}" type="presOf" srcId="{C9B484C5-5D3E-44E0-9F29-2CA04040D6AB}" destId="{B39446A6-31D6-4E69-99E1-ADD8E37F522C}" srcOrd="1" destOrd="0" presId="urn:microsoft.com/office/officeart/2016/7/layout/BasicLinearProcessNumbered"/>
    <dgm:cxn modelId="{6A270B41-4256-458B-9218-AB203171E486}" srcId="{9A109545-AB03-4936-AF11-AA014A193B85}" destId="{049BD6EC-95E1-41D9-AF92-51AACBD25EFD}" srcOrd="0" destOrd="0" parTransId="{74D23996-10DE-40F3-8713-975A72107F36}" sibTransId="{A3F9C6E1-CD3C-4EF7-8702-0A90A1C605AC}"/>
    <dgm:cxn modelId="{2C66C547-09EA-40D3-BAF8-7A99CEF2A835}" srcId="{9A109545-AB03-4936-AF11-AA014A193B85}" destId="{D0610EA9-208A-456B-91F3-406281DE55FC}" srcOrd="2" destOrd="0" parTransId="{34DD331E-F79A-4374-852D-B8BA5D2DFB34}" sibTransId="{275C7F28-B863-4D9F-AA59-0558A23B7767}"/>
    <dgm:cxn modelId="{5356B269-D8C1-48D1-BD57-DD38FC83B612}" type="presOf" srcId="{9A109545-AB03-4936-AF11-AA014A193B85}" destId="{794EA922-1543-4C68-A900-E7763FF690BF}" srcOrd="0" destOrd="0" presId="urn:microsoft.com/office/officeart/2016/7/layout/BasicLinearProcessNumbered"/>
    <dgm:cxn modelId="{FD528F6D-8ACF-49D3-BD21-0C9F82A64128}" type="presOf" srcId="{2BC0B5D2-F812-4A40-BA34-708EE665A7B9}" destId="{9DC7162D-BE87-43AF-A579-716F7D39B01C}" srcOrd="0" destOrd="0" presId="urn:microsoft.com/office/officeart/2016/7/layout/BasicLinearProcessNumbered"/>
    <dgm:cxn modelId="{72288895-B2D2-420E-83BA-9A1E166A9038}" srcId="{9A109545-AB03-4936-AF11-AA014A193B85}" destId="{C9B484C5-5D3E-44E0-9F29-2CA04040D6AB}" srcOrd="3" destOrd="0" parTransId="{F2461718-3ACB-43E8-9E52-EB10EC861139}" sibTransId="{47315C00-FAE8-46A0-B5E2-6D8A06107499}"/>
    <dgm:cxn modelId="{7EE9B197-4CA7-4E4D-AF67-D3E855D12514}" type="presOf" srcId="{47315C00-FAE8-46A0-B5E2-6D8A06107499}" destId="{8FFBA4EE-48EA-46BC-8ABF-5A1D864AA216}" srcOrd="0" destOrd="0" presId="urn:microsoft.com/office/officeart/2016/7/layout/BasicLinearProcessNumbered"/>
    <dgm:cxn modelId="{C913CA99-277E-483F-8F47-104CB7E73FD5}" type="presOf" srcId="{D0610EA9-208A-456B-91F3-406281DE55FC}" destId="{CF920AE1-FC76-4D68-B046-047165879702}" srcOrd="0" destOrd="0" presId="urn:microsoft.com/office/officeart/2016/7/layout/BasicLinearProcessNumbered"/>
    <dgm:cxn modelId="{AC1B5FB0-FE5A-46F9-8C50-1A56217182AB}" type="presOf" srcId="{AB87943C-F992-45EA-AAC6-A065524C09A7}" destId="{21E2E443-8E58-4C4F-BE4C-FF0233D543B0}" srcOrd="0" destOrd="0" presId="urn:microsoft.com/office/officeart/2016/7/layout/BasicLinearProcessNumbered"/>
    <dgm:cxn modelId="{7E9356C0-D32B-4334-8C61-E8D657EDCBA3}" type="presOf" srcId="{049BD6EC-95E1-41D9-AF92-51AACBD25EFD}" destId="{B6C54561-C009-4CEE-953F-FAEE833D9A77}" srcOrd="0" destOrd="0" presId="urn:microsoft.com/office/officeart/2016/7/layout/BasicLinearProcessNumbered"/>
    <dgm:cxn modelId="{D91E85C5-2894-4A23-B8B2-5DED3CFDF541}" type="presOf" srcId="{A3F9C6E1-CD3C-4EF7-8702-0A90A1C605AC}" destId="{C34AF711-21F0-423F-9ECE-E76B256C084B}" srcOrd="0" destOrd="0" presId="urn:microsoft.com/office/officeart/2016/7/layout/BasicLinearProcessNumbered"/>
    <dgm:cxn modelId="{9C86B1D8-53FC-4A48-B79F-C6125C432616}" type="presOf" srcId="{D0610EA9-208A-456B-91F3-406281DE55FC}" destId="{6D246024-846D-4EAB-B5AE-232666526130}" srcOrd="1" destOrd="0" presId="urn:microsoft.com/office/officeart/2016/7/layout/BasicLinearProcessNumbered"/>
    <dgm:cxn modelId="{C12676F3-7852-4C60-A21C-E337585F440F}" type="presOf" srcId="{049BD6EC-95E1-41D9-AF92-51AACBD25EFD}" destId="{76390828-D6D7-4D14-8750-299BABA9D303}" srcOrd="1" destOrd="0" presId="urn:microsoft.com/office/officeart/2016/7/layout/BasicLinearProcessNumbered"/>
    <dgm:cxn modelId="{D9E13FF9-035E-402C-A7E3-AA6281FC9D6E}" type="presOf" srcId="{2BC0B5D2-F812-4A40-BA34-708EE665A7B9}" destId="{25819604-66DE-4161-9EDE-4A72908D1C9B}" srcOrd="1" destOrd="0" presId="urn:microsoft.com/office/officeart/2016/7/layout/BasicLinearProcessNumbered"/>
    <dgm:cxn modelId="{F1F909FD-D57A-4612-B27F-E2481E9E3080}" type="presOf" srcId="{275C7F28-B863-4D9F-AA59-0558A23B7767}" destId="{DBA992CA-0BBB-4190-B81E-B99FCADD4086}" srcOrd="0" destOrd="0" presId="urn:microsoft.com/office/officeart/2016/7/layout/BasicLinearProcessNumbered"/>
    <dgm:cxn modelId="{E21E0502-A250-4A21-8AC4-27A7ADAB383A}" type="presParOf" srcId="{794EA922-1543-4C68-A900-E7763FF690BF}" destId="{30C7A58A-E845-4568-A82F-9450A5461917}" srcOrd="0" destOrd="0" presId="urn:microsoft.com/office/officeart/2016/7/layout/BasicLinearProcessNumbered"/>
    <dgm:cxn modelId="{3C9759AF-98F8-4520-A590-F30AE23856DF}" type="presParOf" srcId="{30C7A58A-E845-4568-A82F-9450A5461917}" destId="{B6C54561-C009-4CEE-953F-FAEE833D9A77}" srcOrd="0" destOrd="0" presId="urn:microsoft.com/office/officeart/2016/7/layout/BasicLinearProcessNumbered"/>
    <dgm:cxn modelId="{929C9D88-5029-4A7E-982E-F6EDFA21E71F}" type="presParOf" srcId="{30C7A58A-E845-4568-A82F-9450A5461917}" destId="{C34AF711-21F0-423F-9ECE-E76B256C084B}" srcOrd="1" destOrd="0" presId="urn:microsoft.com/office/officeart/2016/7/layout/BasicLinearProcessNumbered"/>
    <dgm:cxn modelId="{4C759ADF-2601-403C-8BCD-BD15FEB18A49}" type="presParOf" srcId="{30C7A58A-E845-4568-A82F-9450A5461917}" destId="{763BE784-A47F-43CC-B67F-82F5D29689E5}" srcOrd="2" destOrd="0" presId="urn:microsoft.com/office/officeart/2016/7/layout/BasicLinearProcessNumbered"/>
    <dgm:cxn modelId="{0EB1DDD7-3B5C-48F0-81AC-25EE8CB7FF1B}" type="presParOf" srcId="{30C7A58A-E845-4568-A82F-9450A5461917}" destId="{76390828-D6D7-4D14-8750-299BABA9D303}" srcOrd="3" destOrd="0" presId="urn:microsoft.com/office/officeart/2016/7/layout/BasicLinearProcessNumbered"/>
    <dgm:cxn modelId="{E56B2EE3-80F9-42C3-B78B-58A784620069}" type="presParOf" srcId="{794EA922-1543-4C68-A900-E7763FF690BF}" destId="{ACC9170E-1F7C-4448-AD1C-051304F316F2}" srcOrd="1" destOrd="0" presId="urn:microsoft.com/office/officeart/2016/7/layout/BasicLinearProcessNumbered"/>
    <dgm:cxn modelId="{51DD76FB-5061-4371-AEEA-7CF6D5203E8F}" type="presParOf" srcId="{794EA922-1543-4C68-A900-E7763FF690BF}" destId="{36E41933-6472-4D1F-92AB-C5C6FC66194B}" srcOrd="2" destOrd="0" presId="urn:microsoft.com/office/officeart/2016/7/layout/BasicLinearProcessNumbered"/>
    <dgm:cxn modelId="{77F0DD70-8780-49F5-AB2F-2B3F9BCF7366}" type="presParOf" srcId="{36E41933-6472-4D1F-92AB-C5C6FC66194B}" destId="{9DC7162D-BE87-43AF-A579-716F7D39B01C}" srcOrd="0" destOrd="0" presId="urn:microsoft.com/office/officeart/2016/7/layout/BasicLinearProcessNumbered"/>
    <dgm:cxn modelId="{0663DD07-8407-4504-8E40-55ACE730DB09}" type="presParOf" srcId="{36E41933-6472-4D1F-92AB-C5C6FC66194B}" destId="{21E2E443-8E58-4C4F-BE4C-FF0233D543B0}" srcOrd="1" destOrd="0" presId="urn:microsoft.com/office/officeart/2016/7/layout/BasicLinearProcessNumbered"/>
    <dgm:cxn modelId="{5EC598BC-4920-4F96-B80C-396D26C175B2}" type="presParOf" srcId="{36E41933-6472-4D1F-92AB-C5C6FC66194B}" destId="{F741DBDE-1750-4C14-A8E6-77E3DED46F9E}" srcOrd="2" destOrd="0" presId="urn:microsoft.com/office/officeart/2016/7/layout/BasicLinearProcessNumbered"/>
    <dgm:cxn modelId="{D28B6B74-098C-46A9-BE14-EB3A6A36CA5D}" type="presParOf" srcId="{36E41933-6472-4D1F-92AB-C5C6FC66194B}" destId="{25819604-66DE-4161-9EDE-4A72908D1C9B}" srcOrd="3" destOrd="0" presId="urn:microsoft.com/office/officeart/2016/7/layout/BasicLinearProcessNumbered"/>
    <dgm:cxn modelId="{EE7CEC31-7978-4399-B4C2-53433CB0C0C6}" type="presParOf" srcId="{794EA922-1543-4C68-A900-E7763FF690BF}" destId="{375C9ECC-F51B-4B8A-B0D7-83565A213716}" srcOrd="3" destOrd="0" presId="urn:microsoft.com/office/officeart/2016/7/layout/BasicLinearProcessNumbered"/>
    <dgm:cxn modelId="{A1933FA7-431F-4D9A-8E2E-B859206E9CCB}" type="presParOf" srcId="{794EA922-1543-4C68-A900-E7763FF690BF}" destId="{266E2B13-39C0-42FB-8C9B-2EC2DA4067E5}" srcOrd="4" destOrd="0" presId="urn:microsoft.com/office/officeart/2016/7/layout/BasicLinearProcessNumbered"/>
    <dgm:cxn modelId="{A0EC931D-0F4F-4A5C-833D-20A2BE8AE9E5}" type="presParOf" srcId="{266E2B13-39C0-42FB-8C9B-2EC2DA4067E5}" destId="{CF920AE1-FC76-4D68-B046-047165879702}" srcOrd="0" destOrd="0" presId="urn:microsoft.com/office/officeart/2016/7/layout/BasicLinearProcessNumbered"/>
    <dgm:cxn modelId="{B0BD93A7-25CA-4996-8D67-612744DEB63D}" type="presParOf" srcId="{266E2B13-39C0-42FB-8C9B-2EC2DA4067E5}" destId="{DBA992CA-0BBB-4190-B81E-B99FCADD4086}" srcOrd="1" destOrd="0" presId="urn:microsoft.com/office/officeart/2016/7/layout/BasicLinearProcessNumbered"/>
    <dgm:cxn modelId="{81A8D2F9-7430-409B-9F21-E57362D18930}" type="presParOf" srcId="{266E2B13-39C0-42FB-8C9B-2EC2DA4067E5}" destId="{BDAA4945-A96D-40B0-B8B1-11B673D93CAC}" srcOrd="2" destOrd="0" presId="urn:microsoft.com/office/officeart/2016/7/layout/BasicLinearProcessNumbered"/>
    <dgm:cxn modelId="{2C67B4BC-1C2A-4FD4-A416-4434F7AB8A88}" type="presParOf" srcId="{266E2B13-39C0-42FB-8C9B-2EC2DA4067E5}" destId="{6D246024-846D-4EAB-B5AE-232666526130}" srcOrd="3" destOrd="0" presId="urn:microsoft.com/office/officeart/2016/7/layout/BasicLinearProcessNumbered"/>
    <dgm:cxn modelId="{3C9CF603-93F6-487D-B3EA-2117A18B6F28}" type="presParOf" srcId="{794EA922-1543-4C68-A900-E7763FF690BF}" destId="{47CF349A-7948-491F-B526-4F0212CB1640}" srcOrd="5" destOrd="0" presId="urn:microsoft.com/office/officeart/2016/7/layout/BasicLinearProcessNumbered"/>
    <dgm:cxn modelId="{2CB3F4BD-36FB-44FC-B3BA-8506279929F5}" type="presParOf" srcId="{794EA922-1543-4C68-A900-E7763FF690BF}" destId="{9FFAE6A6-F1B4-43DD-8798-6703E388D562}" srcOrd="6" destOrd="0" presId="urn:microsoft.com/office/officeart/2016/7/layout/BasicLinearProcessNumbered"/>
    <dgm:cxn modelId="{A757DEA5-4F13-4604-96A6-34FC37057F4D}" type="presParOf" srcId="{9FFAE6A6-F1B4-43DD-8798-6703E388D562}" destId="{6BEB6D23-DD15-4453-8209-4BB25E48488A}" srcOrd="0" destOrd="0" presId="urn:microsoft.com/office/officeart/2016/7/layout/BasicLinearProcessNumbered"/>
    <dgm:cxn modelId="{656901C2-B9A7-411B-B576-698A6709CBA5}" type="presParOf" srcId="{9FFAE6A6-F1B4-43DD-8798-6703E388D562}" destId="{8FFBA4EE-48EA-46BC-8ABF-5A1D864AA216}" srcOrd="1" destOrd="0" presId="urn:microsoft.com/office/officeart/2016/7/layout/BasicLinearProcessNumbered"/>
    <dgm:cxn modelId="{B4474A8F-7065-4A1C-A326-C787AC379323}" type="presParOf" srcId="{9FFAE6A6-F1B4-43DD-8798-6703E388D562}" destId="{8DE3FD6D-B93B-4A8F-BAFE-359FFC6CBBE9}" srcOrd="2" destOrd="0" presId="urn:microsoft.com/office/officeart/2016/7/layout/BasicLinearProcessNumbered"/>
    <dgm:cxn modelId="{EE8D30ED-E336-48CD-9618-DB252889FBC8}" type="presParOf" srcId="{9FFAE6A6-F1B4-43DD-8798-6703E388D562}" destId="{B39446A6-31D6-4E69-99E1-ADD8E37F522C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54561-C009-4CEE-953F-FAEE833D9A77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Troubles with locating the right data</a:t>
          </a:r>
        </a:p>
      </dsp:txBody>
      <dsp:txXfrm>
        <a:off x="3080" y="1765067"/>
        <a:ext cx="2444055" cy="2053006"/>
      </dsp:txXfrm>
    </dsp:sp>
    <dsp:sp modelId="{C34AF711-21F0-423F-9ECE-E76B256C084B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solidFill>
          <a:srgbClr val="E97132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763BE784-A47F-43CC-B67F-82F5D29689E5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7162D-BE87-43AF-A579-716F7D39B01C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Drowning in irrelevant information while digging through mountains of data</a:t>
          </a:r>
        </a:p>
      </dsp:txBody>
      <dsp:txXfrm>
        <a:off x="2691541" y="1765067"/>
        <a:ext cx="2444055" cy="2053006"/>
      </dsp:txXfrm>
    </dsp:sp>
    <dsp:sp modelId="{21E2E443-8E58-4C4F-BE4C-FF0233D543B0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solidFill>
          <a:srgbClr val="D2B81E"/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F741DBDE-1750-4C14-A8E6-77E3DED46F9E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20AE1-FC76-4D68-B046-047165879702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Importing stale materials to the new proposal while failing to formulate a unique new solution</a:t>
          </a:r>
        </a:p>
      </dsp:txBody>
      <dsp:txXfrm>
        <a:off x="5380002" y="1765067"/>
        <a:ext cx="2444055" cy="2053006"/>
      </dsp:txXfrm>
    </dsp:sp>
    <dsp:sp modelId="{DBA992CA-0BBB-4190-B81E-B99FCADD4086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solidFill>
          <a:srgbClr val="75A71D"/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BDAA4945-A96D-40B0-B8B1-11B673D93CAC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B6D23-DD15-4453-8209-4BB25E48488A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tx1"/>
              </a:solidFill>
              <a:latin typeface="Bebas Neue" panose="020B0506020202020201" pitchFamily="34" charset="0"/>
              <a:ea typeface="+mn-ea"/>
              <a:cs typeface="+mn-cs"/>
            </a:rPr>
            <a:t>Failing to weed out leftover artifacts that may be as egregious as another customer’s name</a:t>
          </a:r>
        </a:p>
      </dsp:txBody>
      <dsp:txXfrm>
        <a:off x="8068463" y="1765067"/>
        <a:ext cx="2444055" cy="2053006"/>
      </dsp:txXfrm>
    </dsp:sp>
    <dsp:sp modelId="{8FFBA4EE-48EA-46BC-8ABF-5A1D864AA216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solidFill>
          <a:srgbClr val="277F1B"/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8DE3FD6D-B93B-4A8F-BAFE-359FFC6CBBE9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00E16-B835-4823-B715-A6D0771637F5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B31D3-CAFE-4916-93E6-F7C5189AE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3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Oxford University researches predict that machines might be able to perform half of all US jobs by 2033.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31D3-CAFE-4916-93E6-F7C5189AEB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6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31D3-CAFE-4916-93E6-F7C5189AEB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9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84156-22E4-D377-BA55-F0603D85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F05D0-12AE-681D-2094-81EB789E1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78FB1-4B66-EF44-4DFB-6FB2E974A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Google: https://</a:t>
            </a:r>
            <a:r>
              <a:rPr lang="en-US" dirty="0" err="1"/>
              <a:t>g.page</a:t>
            </a:r>
            <a:r>
              <a:rPr lang="en-US" dirty="0"/>
              <a:t>/r/</a:t>
            </a:r>
            <a:r>
              <a:rPr lang="en-US" dirty="0" err="1"/>
              <a:t>CeQcAmyWUhUZEAI</a:t>
            </a:r>
            <a:r>
              <a:rPr lang="en-US" dirty="0"/>
              <a:t>/review</a:t>
            </a:r>
          </a:p>
          <a:p>
            <a:r>
              <a:rPr lang="en-US" dirty="0"/>
              <a:t>Facebook: 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OSTGlobalSolutions</a:t>
            </a:r>
            <a:r>
              <a:rPr lang="en-US" dirty="0"/>
              <a:t>/reviews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57208-DE45-02F4-1E53-C8F1E0CA44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23F70-9D0A-C345-A954-CBF5B376DB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31D3-CAFE-4916-93E6-F7C5189AEB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31D3-CAFE-4916-93E6-F7C5189AEB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31D3-CAFE-4916-93E6-F7C5189AEB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B31D3-CAFE-4916-93E6-F7C5189AEB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Google: https://</a:t>
            </a:r>
            <a:r>
              <a:rPr lang="en-US" dirty="0" err="1"/>
              <a:t>g.page</a:t>
            </a:r>
            <a:r>
              <a:rPr lang="en-US" dirty="0"/>
              <a:t>/r/</a:t>
            </a:r>
            <a:r>
              <a:rPr lang="en-US" dirty="0" err="1"/>
              <a:t>CeQcAmyWUhUZEAI</a:t>
            </a:r>
            <a:r>
              <a:rPr lang="en-US" dirty="0"/>
              <a:t>/review</a:t>
            </a:r>
          </a:p>
          <a:p>
            <a:r>
              <a:rPr lang="en-US" dirty="0"/>
              <a:t>Facebook: 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OSTGlobalSolutions</a:t>
            </a:r>
            <a:r>
              <a:rPr lang="en-US" dirty="0"/>
              <a:t>/reviews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23F70-9D0A-C345-A954-CBF5B376DB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8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ostglobalsolutions.com/" TargetMode="Externa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using a computer&#10;&#10;Description automatically generated">
            <a:extLst>
              <a:ext uri="{FF2B5EF4-FFF2-40B4-BE49-F238E27FC236}">
                <a16:creationId xmlns:a16="http://schemas.microsoft.com/office/drawing/2014/main" id="{4C9E6A9A-073C-98E7-76E2-A52B63F0C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97" y="-11171"/>
            <a:ext cx="10018773" cy="6891517"/>
          </a:xfrm>
          <a:prstGeom prst="rect">
            <a:avLst/>
          </a:prstGeom>
        </p:spPr>
      </p:pic>
      <p:sp>
        <p:nvSpPr>
          <p:cNvPr id="4" name="Flowchart: Document 11">
            <a:extLst>
              <a:ext uri="{FF2B5EF4-FFF2-40B4-BE49-F238E27FC236}">
                <a16:creationId xmlns:a16="http://schemas.microsoft.com/office/drawing/2014/main" id="{37CC6CE7-77E9-225B-CC0E-D449773498A1}"/>
              </a:ext>
            </a:extLst>
          </p:cNvPr>
          <p:cNvSpPr/>
          <p:nvPr userDrawn="1"/>
        </p:nvSpPr>
        <p:spPr>
          <a:xfrm rot="5400000">
            <a:off x="6461539" y="1126694"/>
            <a:ext cx="6891516" cy="4615787"/>
          </a:xfrm>
          <a:prstGeom prst="flowChartDocumen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Document 21">
            <a:extLst>
              <a:ext uri="{FF2B5EF4-FFF2-40B4-BE49-F238E27FC236}">
                <a16:creationId xmlns:a16="http://schemas.microsoft.com/office/drawing/2014/main" id="{285D2B8C-58E7-9EBD-46CF-93837846902F}"/>
              </a:ext>
            </a:extLst>
          </p:cNvPr>
          <p:cNvSpPr/>
          <p:nvPr userDrawn="1"/>
        </p:nvSpPr>
        <p:spPr>
          <a:xfrm rot="5400000">
            <a:off x="6583921" y="1237906"/>
            <a:ext cx="6869173" cy="4393364"/>
          </a:xfrm>
          <a:prstGeom prst="flowChartDocumen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36C9DA-229D-FCF4-A4F1-3C0EAAC20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46" y="378275"/>
            <a:ext cx="2492648" cy="1012015"/>
          </a:xfrm>
          <a:prstGeom prst="rect">
            <a:avLst/>
          </a:prstGeom>
        </p:spPr>
      </p:pic>
      <p:pic>
        <p:nvPicPr>
          <p:cNvPr id="8" name="Picture 7" descr="A picture containing text, book&#10;&#10;Description generated with high confidence">
            <a:extLst>
              <a:ext uri="{FF2B5EF4-FFF2-40B4-BE49-F238E27FC236}">
                <a16:creationId xmlns:a16="http://schemas.microsoft.com/office/drawing/2014/main" id="{C05B02E9-C2BF-7BF4-618D-6802545766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87" y="262759"/>
            <a:ext cx="1313575" cy="12660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CA6AF2-B045-4161-9370-7E9BC7A53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1751" y="2224781"/>
            <a:ext cx="4213512" cy="2179608"/>
          </a:xfrm>
        </p:spPr>
        <p:txBody>
          <a:bodyPr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E204A-B778-B14F-F945-EEE6795429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27308" y="4864150"/>
            <a:ext cx="3619258" cy="150105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b="0" i="0" u="none" strike="noStrike" dirty="0">
                <a:effectLst/>
                <a:latin typeface="+mj-lt"/>
              </a:rPr>
              <a:t>OST Bid &amp; Proposal </a:t>
            </a:r>
          </a:p>
          <a:p>
            <a:r>
              <a:rPr lang="en-US" b="0" i="0" u="none" strike="noStrike" dirty="0">
                <a:effectLst/>
                <a:latin typeface="+mj-lt"/>
              </a:rPr>
              <a:t>Academy Course</a:t>
            </a:r>
          </a:p>
          <a:p>
            <a:endParaRPr lang="en-US" sz="400" b="0" i="0" u="none" strike="noStrike" dirty="0">
              <a:effectLst/>
              <a:latin typeface="+mj-lt"/>
            </a:endParaRPr>
          </a:p>
          <a:p>
            <a:r>
              <a:rPr lang="en-US" sz="18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www.ostglobalsolutions.com</a:t>
            </a:r>
            <a:r>
              <a:rPr lang="en-US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2018-5CA0-FB67-EFF8-DC2B2E6D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B33AE-F1E5-3B3E-60DB-C55B79845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1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3C9F65-5357-A288-D923-5D66E31B3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Mont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316B90-FB79-45FA-6526-E7462D069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401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4990-D5C9-1EDF-8A06-2B1C79257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D20CB-C606-AE00-7953-6DDE5EB00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DF5F-F6D3-5A67-90EC-623A025D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D6339-F882-6626-7700-BE3AF67C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70A71-5727-1F12-F389-4AD63A14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3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DA7E-DEC2-0DE1-8E4D-3D892F88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52EA-1853-00C9-F0F6-56F7C1040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E7AFE-9D43-3B96-171B-947480CC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D5B36-8667-08A9-071B-1F2ADFF0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AE593-8ADD-48CD-9E0E-1D447432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6459B-F710-A72E-4939-D806CEA5E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9E3DC-B038-489A-A54A-079F2387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4567-D475-39E9-F61A-617D6198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5A926-84DF-7450-A286-6F4E9D2B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49A6A-28C5-909E-970C-8E3FB45E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8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5278-5EFE-431A-BA0F-D597CAF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85A75-446D-42FD-FAB6-DA77B5CE2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F3FDF-CF76-77A6-CD1D-58F8DB16B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74307-C289-7775-6C2D-9AD47131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395A5-36D5-422E-CD19-A0C588C84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5C72D-972B-9E2B-FE68-B6FE90747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5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0B07-E021-6074-C23A-AFA0B863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A3D4F-0AF6-0285-4FE7-D96977009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E7011-E385-9BE4-E84B-1C591720C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663E5-2969-67EA-D2A7-41F307CA6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428FB-F65C-5296-2F32-6916919C4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E2911-6BE4-F4F3-423B-8837D948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BAC8CA-A4FF-6B1E-4BBD-4705D175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28686-6CAE-DB8D-1989-E15AD874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62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8F6A-78A9-B35D-0E09-B512BBA2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CA3DF-5C07-D06B-E0E7-FCA2319C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57319-5171-B969-ED06-80DCDDDA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0DB25-AD5F-FE81-28B1-C21CB52B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10C4FB-E320-5605-BC2B-ECA8AE10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0AF62-12DE-C785-6E0D-E6D489B2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0E0C-8F99-3C65-9742-38D012DFA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4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4043A-49F9-C771-0C59-0D223FF8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BD848-5A21-85F8-3629-B233A691D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6C9D7-3C84-CDC5-094F-E74040B52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CFE6E-A0DA-E68C-2351-57AE8D3F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2C578-5953-E420-D6E8-301C6DB8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B1509-5BED-F790-817D-BFC6F463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AF02-6E30-A138-6735-10F4154E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7B59-C206-69B7-C1B2-856013B3E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283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37EC-C080-C74D-D658-FB4FD2AB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421D7B-C2AD-DAFC-9E60-F0A86C3D26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0A810-1780-D318-9E62-C44F1AD73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D92FB-AE36-FE83-0B9F-9A1E42A2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424AD8-11EB-D4E9-4ED4-D0032687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AAA50-C09F-B921-ADBC-A9CA3988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1424-6CDA-B9D1-49BA-25B4BB57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6E72F-DDCE-0E60-5967-D17594527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02D3-CAE5-8334-4720-E0D4A810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77F5E-3494-CC00-098A-94CE8106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B31C0-04D6-CDD2-5201-CBE4D027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08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CF47E-28A0-A05A-F7D5-F0057A055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8A541-6963-8A59-2F7D-1D435C861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F5556-65B3-1643-1A2B-E664ACD3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E7CAC-759E-92BB-2906-33113BBAA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13A5-A01E-3A18-0E44-A6A9029C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4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63CCE-89B7-3944-4ED1-02D8BB624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8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3B2AA-EE7C-C3F7-344D-F80B2E44A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468225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56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D164-0724-95AA-7A8B-4F589462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B7C25-03CF-3303-EC11-FCA5228F0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87E50-5C2F-F3A1-71DD-BCFF0286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2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FC25E-0C45-18E0-CE7C-557464F8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4C144-6D72-8EDE-70E5-C4F44BCE5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D3A1B-6234-B6D8-DFE3-36FB22524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C1A62-E3D5-A0FB-A392-CB5FD0187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FE608-5D0D-CB6A-F6EC-2780EBED8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99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8596-FC0D-F0EC-9BAB-F64AC25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184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21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6E08-5172-A7DF-7677-0200127B1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38862-AC64-2378-91ED-F5FEB18E5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5C8B5-06F1-7073-E7B6-2BD20C364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88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31EC-C52B-C79C-D160-6B3C8091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Mont Heavy" panose="00000A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E4C4A8-4C88-9846-6430-7D4A96985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FEE8A-C725-D8B9-5D35-2AFE7D001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69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DB7CF-FB83-996B-054D-04069AF8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215554" cy="1094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81187-D60A-36C7-04B0-800C0BE5B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C3805-F93E-349D-AD20-75F4FEE17C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54" y="352765"/>
            <a:ext cx="2360162" cy="95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683DDF-2B24-8337-C5F0-8C2129723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16" y="352765"/>
            <a:ext cx="1031687" cy="994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F8985-E4EC-CC39-96BD-62140BF06ABD}"/>
              </a:ext>
            </a:extLst>
          </p:cNvPr>
          <p:cNvSpPr txBox="1"/>
          <p:nvPr userDrawn="1"/>
        </p:nvSpPr>
        <p:spPr>
          <a:xfrm>
            <a:off x="736895" y="6247369"/>
            <a:ext cx="5359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AI DISRUPTING BD AND PROPOSALS </a:t>
            </a:r>
            <a:r>
              <a:rPr lang="en-US" sz="1200" dirty="0">
                <a:solidFill>
                  <a:schemeClr val="accent6"/>
                </a:solidFill>
              </a:rPr>
              <a:t>| </a:t>
            </a:r>
            <a:fld id="{F7DBC657-E1B6-42FD-A789-7A4398F76148}" type="slidenum">
              <a:rPr lang="en-US" sz="1200" smtClean="0">
                <a:solidFill>
                  <a:schemeClr val="accent5"/>
                </a:solidFill>
              </a:rPr>
              <a:t>‹#›</a:t>
            </a:fld>
            <a:endParaRPr lang="en-US" sz="1200" dirty="0">
              <a:solidFill>
                <a:schemeClr val="accent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7E7F2-4CDF-49F3-9B6F-D0E026B13AE3}"/>
              </a:ext>
            </a:extLst>
          </p:cNvPr>
          <p:cNvSpPr txBox="1"/>
          <p:nvPr userDrawn="1"/>
        </p:nvSpPr>
        <p:spPr>
          <a:xfrm>
            <a:off x="9067800" y="6240557"/>
            <a:ext cx="2492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/>
                </a:solidFill>
              </a:rPr>
              <a:t>WWW.OSTGLOBALSOLUTIONS.COM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EFE8F6-438B-811E-CC0B-F8B08188224F}"/>
              </a:ext>
            </a:extLst>
          </p:cNvPr>
          <p:cNvCxnSpPr>
            <a:cxnSpLocks/>
          </p:cNvCxnSpPr>
          <p:nvPr userDrawn="1"/>
        </p:nvCxnSpPr>
        <p:spPr>
          <a:xfrm>
            <a:off x="0" y="1529864"/>
            <a:ext cx="805375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28B5B5-545B-27C7-ADF1-306BDF29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F534D-7F72-7C30-7730-BD9BDF44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33AC1-DD79-78A8-BD4B-ECF4A838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657BE2-9F8F-48FE-984B-318522A3794A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E0633-6A6C-71AF-9833-AC9DFD720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D965-49E1-E569-3970-D04FE5E22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AFA2E-5DA9-4C15-8A6E-38123CA56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tglobalsolution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diagramData" Target="../diagrams/data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globalsolutions.com/class/master-ai-to-enhance-bd-capture-proposal-processes-updated-to-include-the-latest-ai-developments-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s://calendly.com/olessia-ost/25-minute-meet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y.com/en_us/services/emerging-technologies/five-ai-adoption-strategies-surve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tglobalsolutions.com/class/master-ai-to-enhance-bd-capture-proposal-processes-updated-to-include-the-latest-ai-developments-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s://calendly.com/olessia-ost/25-minute-meet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g"/><Relationship Id="rId3" Type="http://schemas.openxmlformats.org/officeDocument/2006/relationships/image" Target="/Users/bridget.skelly/Desktop/Technical-01.png" TargetMode="External"/><Relationship Id="rId7" Type="http://schemas.openxmlformats.org/officeDocument/2006/relationships/image" Target="file://localhost/Users/bridget.skelly/Desktop/Govt-01-01.png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/Users/bridget.skelly/Desktop/Engineering-01.png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/Users/bridget.skelly/Desktop/Acquisition-01.png" TargetMode="External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5B019-77AB-C1F8-3268-D62699C13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3567" y="1805431"/>
            <a:ext cx="4008433" cy="3247138"/>
          </a:xfrm>
        </p:spPr>
        <p:txBody>
          <a:bodyPr>
            <a:noAutofit/>
          </a:bodyPr>
          <a:lstStyle/>
          <a:p>
            <a:r>
              <a:rPr lang="en-US" sz="4500" dirty="0"/>
              <a:t>AI Disrupting BD &amp; Proposals: Adapt or Fall Behind</a:t>
            </a:r>
            <a:br>
              <a:rPr lang="en-US" sz="4500" dirty="0"/>
            </a:b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95E4D-4C3B-9964-DB7D-B081919D2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583" y="5233490"/>
            <a:ext cx="3938953" cy="1326994"/>
          </a:xfrm>
        </p:spPr>
        <p:txBody>
          <a:bodyPr>
            <a:normAutofit fontScale="77500" lnSpcReduction="20000"/>
          </a:bodyPr>
          <a:lstStyle/>
          <a:p>
            <a:r>
              <a:rPr lang="en-US" sz="2000" b="0" i="0" u="none" strike="noStrike" dirty="0">
                <a:effectLst/>
                <a:latin typeface="+mj-lt"/>
              </a:rPr>
              <a:t>OST Bid &amp; Proposal </a:t>
            </a:r>
          </a:p>
          <a:p>
            <a:r>
              <a:rPr lang="en-US" sz="2000" b="0" i="0" u="none" strike="noStrike" dirty="0">
                <a:effectLst/>
                <a:latin typeface="+mj-lt"/>
              </a:rPr>
              <a:t>Academy Course</a:t>
            </a:r>
          </a:p>
          <a:p>
            <a:r>
              <a:rPr lang="en-US" sz="2000" b="0" i="0" u="none" strike="noStrike" dirty="0">
                <a:effectLst/>
                <a:latin typeface="+mj-lt"/>
              </a:rPr>
              <a:t>Copyright © 2025 OST Global Solutions</a:t>
            </a:r>
          </a:p>
          <a:p>
            <a:endParaRPr lang="en-US" sz="400" b="0" i="0" u="none" strike="noStrike" dirty="0">
              <a:effectLst/>
              <a:latin typeface="+mj-lt"/>
            </a:endParaRPr>
          </a:p>
          <a:p>
            <a:r>
              <a:rPr lang="en-US" sz="18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www.ostglobalsolutions.com</a:t>
            </a:r>
            <a:r>
              <a:rPr lang="en-US" sz="18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942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8E16-941E-8B73-11AB-8970F6BD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Traditional Boilerplate Reuse Process Is Fraught With Issues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A6D9662-904B-E058-E7DA-786B540BAF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6454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phic 5" descr="Folder Search with solid fill">
            <a:extLst>
              <a:ext uri="{FF2B5EF4-FFF2-40B4-BE49-F238E27FC236}">
                <a16:creationId xmlns:a16="http://schemas.microsoft.com/office/drawing/2014/main" id="{3D508381-A11F-9BD6-1BE3-29A1647CA0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597" y="4467225"/>
            <a:ext cx="1143000" cy="1143000"/>
          </a:xfrm>
          <a:prstGeom prst="rect">
            <a:avLst/>
          </a:prstGeom>
        </p:spPr>
      </p:pic>
      <p:pic>
        <p:nvPicPr>
          <p:cNvPr id="8" name="Graphic 7" descr="Database with solid fill">
            <a:extLst>
              <a:ext uri="{FF2B5EF4-FFF2-40B4-BE49-F238E27FC236}">
                <a16:creationId xmlns:a16="http://schemas.microsoft.com/office/drawing/2014/main" id="{67882C8F-BDC9-6A18-2E82-F33F9F9083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410074" y="4552950"/>
            <a:ext cx="1000125" cy="1000125"/>
          </a:xfrm>
          <a:prstGeom prst="rect">
            <a:avLst/>
          </a:prstGeom>
        </p:spPr>
      </p:pic>
      <p:pic>
        <p:nvPicPr>
          <p:cNvPr id="12" name="Graphic 11" descr="Aspiration with solid fill">
            <a:extLst>
              <a:ext uri="{FF2B5EF4-FFF2-40B4-BE49-F238E27FC236}">
                <a16:creationId xmlns:a16="http://schemas.microsoft.com/office/drawing/2014/main" id="{20EB2891-911C-971A-BD74-371ECB79FB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61385" y="4638675"/>
            <a:ext cx="828675" cy="828675"/>
          </a:xfrm>
          <a:prstGeom prst="rect">
            <a:avLst/>
          </a:prstGeom>
        </p:spPr>
      </p:pic>
      <p:pic>
        <p:nvPicPr>
          <p:cNvPr id="16" name="Graphic 15" descr="Back with solid fill">
            <a:extLst>
              <a:ext uri="{FF2B5EF4-FFF2-40B4-BE49-F238E27FC236}">
                <a16:creationId xmlns:a16="http://schemas.microsoft.com/office/drawing/2014/main" id="{4D0EBFD8-ACF3-6209-8206-E6541B7B0D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19876" y="4724317"/>
            <a:ext cx="914400" cy="914400"/>
          </a:xfrm>
          <a:prstGeom prst="rect">
            <a:avLst/>
          </a:prstGeom>
        </p:spPr>
      </p:pic>
      <p:pic>
        <p:nvPicPr>
          <p:cNvPr id="20" name="Graphic 19" descr="Banana Peel with solid fill">
            <a:extLst>
              <a:ext uri="{FF2B5EF4-FFF2-40B4-BE49-F238E27FC236}">
                <a16:creationId xmlns:a16="http://schemas.microsoft.com/office/drawing/2014/main" id="{87C0D831-46DF-A117-3559-9516AFC27C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43057" y="4657725"/>
            <a:ext cx="914400" cy="914400"/>
          </a:xfrm>
          <a:prstGeom prst="rect">
            <a:avLst/>
          </a:prstGeom>
        </p:spPr>
      </p:pic>
      <p:pic>
        <p:nvPicPr>
          <p:cNvPr id="27" name="Graphic 26" descr="Badge Cross with solid fill">
            <a:extLst>
              <a:ext uri="{FF2B5EF4-FFF2-40B4-BE49-F238E27FC236}">
                <a16:creationId xmlns:a16="http://schemas.microsoft.com/office/drawing/2014/main" id="{91E87D55-919B-1BF1-AB93-63C633E45E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6103" y="4667250"/>
            <a:ext cx="914400" cy="914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0F5A20-3207-18A7-E3E3-3E8FA48DACCD}"/>
              </a:ext>
            </a:extLst>
          </p:cNvPr>
          <p:cNvSpPr txBox="1"/>
          <p:nvPr/>
        </p:nvSpPr>
        <p:spPr>
          <a:xfrm>
            <a:off x="2140528" y="6649964"/>
            <a:ext cx="7910945" cy="1880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22" dirty="0"/>
              <a:t>© 2025 OST Global Solutions, Inc. All rights reserved. Unauthorized reproduction or distribution of this material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08443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F921-9D44-AE09-7872-BD4C0EDE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 Equipped with RAG Enables AI-Augmented Proposal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4B64E-0560-F584-DCE4-841A69594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845"/>
            <a:ext cx="596720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Retrieval Augmented Generation (RAG):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algorithm that helps you get and use your company data without the risk and high cost of training a local language model.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You want your data in a private vector database and not available for the LLM to use for training, so that your data stays secure.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</a:rPr>
              <a:t>Retain all proposal artifacts in a library to help AI search and retrieve information efficiently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Classify your data into groups and classes like Management Plan, Resume, etc.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Tag Your Data: Master’s, Top Secret, U.S. Navy, etc.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F5D72-3C75-F6FE-B9B2-D746DC39926A}"/>
              </a:ext>
            </a:extLst>
          </p:cNvPr>
          <p:cNvSpPr txBox="1"/>
          <p:nvPr/>
        </p:nvSpPr>
        <p:spPr>
          <a:xfrm>
            <a:off x="7511853" y="3979514"/>
            <a:ext cx="4067175" cy="1631216"/>
          </a:xfrm>
          <a:prstGeom prst="rect">
            <a:avLst/>
          </a:prstGeom>
          <a:solidFill>
            <a:srgbClr val="0F9ED5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506020202020201" pitchFamily="34" charset="0"/>
              </a:rPr>
              <a:t>AI is like a high-speed archeologist digging through years of past proposals unearthing treasures and transforming them into highly relevant content much faster than a human could</a:t>
            </a:r>
          </a:p>
        </p:txBody>
      </p:sp>
      <p:pic>
        <p:nvPicPr>
          <p:cNvPr id="8" name="Graphic 7" descr="Artificial Intelligence with solid fill">
            <a:extLst>
              <a:ext uri="{FF2B5EF4-FFF2-40B4-BE49-F238E27FC236}">
                <a16:creationId xmlns:a16="http://schemas.microsoft.com/office/drawing/2014/main" id="{A1B2D469-0E1D-0868-8E2D-20C6126A1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515" y="2171649"/>
            <a:ext cx="1685925" cy="1685925"/>
          </a:xfrm>
          <a:prstGeom prst="rect">
            <a:avLst/>
          </a:prstGeom>
        </p:spPr>
      </p:pic>
      <p:pic>
        <p:nvPicPr>
          <p:cNvPr id="9" name="Graphic 8" descr="Labor with solid fill">
            <a:extLst>
              <a:ext uri="{FF2B5EF4-FFF2-40B4-BE49-F238E27FC236}">
                <a16:creationId xmlns:a16="http://schemas.microsoft.com/office/drawing/2014/main" id="{66621B6E-C765-A4F4-64D1-6C00BC95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76372" y="2232619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CF99F-AD2B-5020-B063-674E9337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65" y="167302"/>
            <a:ext cx="7595301" cy="1164269"/>
          </a:xfrm>
        </p:spPr>
        <p:txBody>
          <a:bodyPr>
            <a:noAutofit/>
          </a:bodyPr>
          <a:lstStyle/>
          <a:p>
            <a:r>
              <a:rPr lang="en-US" sz="3600" dirty="0"/>
              <a:t>Five Components of Successful AI Integration Into the Proposal Development Process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61ADE-270C-9E1B-EAA9-A021E4156496}"/>
              </a:ext>
            </a:extLst>
          </p:cNvPr>
          <p:cNvSpPr txBox="1"/>
          <p:nvPr/>
        </p:nvSpPr>
        <p:spPr>
          <a:xfrm>
            <a:off x="540001" y="4534746"/>
            <a:ext cx="1110960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bas Neue" panose="020B0506020202020201" pitchFamily="34" charset="0"/>
              </a:rPr>
              <a:t>Integration with collaboration platforms such as SharePoint, Teams, Office, Outlook, browsers</a:t>
            </a:r>
          </a:p>
        </p:txBody>
      </p:sp>
      <p:sp>
        <p:nvSpPr>
          <p:cNvPr id="12" name="Rechteck 17">
            <a:extLst>
              <a:ext uri="{FF2B5EF4-FFF2-40B4-BE49-F238E27FC236}">
                <a16:creationId xmlns:a16="http://schemas.microsoft.com/office/drawing/2014/main" id="{BDB5C148-A317-B462-9AA1-6A2573A5B0A9}"/>
              </a:ext>
            </a:extLst>
          </p:cNvPr>
          <p:cNvSpPr/>
          <p:nvPr/>
        </p:nvSpPr>
        <p:spPr bwMode="gray">
          <a:xfrm>
            <a:off x="563881" y="3328173"/>
            <a:ext cx="19388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Calibri Light" panose="020F0302020204030204" pitchFamily="34" charset="0"/>
              </a:rPr>
              <a:t>Schedule, outline, compliance matrix, RFP analysis, etc.</a:t>
            </a:r>
          </a:p>
        </p:txBody>
      </p:sp>
      <p:sp>
        <p:nvSpPr>
          <p:cNvPr id="14" name="Rechteck 18">
            <a:extLst>
              <a:ext uri="{FF2B5EF4-FFF2-40B4-BE49-F238E27FC236}">
                <a16:creationId xmlns:a16="http://schemas.microsoft.com/office/drawing/2014/main" id="{5AA84C5D-B29C-00B4-F840-18D6F6181E45}"/>
              </a:ext>
            </a:extLst>
          </p:cNvPr>
          <p:cNvSpPr/>
          <p:nvPr/>
        </p:nvSpPr>
        <p:spPr bwMode="gray">
          <a:xfrm>
            <a:off x="2838365" y="3328173"/>
            <a:ext cx="1951105" cy="70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</a:pPr>
            <a:r>
              <a:rPr lang="en-US" sz="1400">
                <a:latin typeface="Calibri Light" panose="020F0302020204030204" pitchFamily="34" charset="0"/>
                <a:cs typeface="Arial" charset="0"/>
              </a:rPr>
              <a:t>Brainstorming, solutioning, proposal themes, etc. </a:t>
            </a:r>
          </a:p>
        </p:txBody>
      </p:sp>
      <p:sp>
        <p:nvSpPr>
          <p:cNvPr id="15" name="Rechteck 19">
            <a:extLst>
              <a:ext uri="{FF2B5EF4-FFF2-40B4-BE49-F238E27FC236}">
                <a16:creationId xmlns:a16="http://schemas.microsoft.com/office/drawing/2014/main" id="{7F5FB9A0-590D-37BD-F706-ADF259B51BE9}"/>
              </a:ext>
            </a:extLst>
          </p:cNvPr>
          <p:cNvSpPr/>
          <p:nvPr/>
        </p:nvSpPr>
        <p:spPr bwMode="gray">
          <a:xfrm>
            <a:off x="5113421" y="3328173"/>
            <a:ext cx="1962759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</a:pPr>
            <a:r>
              <a:rPr lang="en-US" sz="1400">
                <a:latin typeface="Calibri Light" panose="020F0302020204030204" pitchFamily="34" charset="0"/>
                <a:cs typeface="Arial" charset="0"/>
              </a:rPr>
              <a:t>Library of past proposals, past performance, resumes, graphics, and other artifacts</a:t>
            </a:r>
          </a:p>
        </p:txBody>
      </p:sp>
      <p:sp>
        <p:nvSpPr>
          <p:cNvPr id="17" name="Rechteck 21">
            <a:extLst>
              <a:ext uri="{FF2B5EF4-FFF2-40B4-BE49-F238E27FC236}">
                <a16:creationId xmlns:a16="http://schemas.microsoft.com/office/drawing/2014/main" id="{D34B09E7-9DA3-DB4A-AD59-5D2AA6DB6D07}"/>
              </a:ext>
            </a:extLst>
          </p:cNvPr>
          <p:cNvSpPr/>
          <p:nvPr/>
        </p:nvSpPr>
        <p:spPr bwMode="gray">
          <a:xfrm>
            <a:off x="9683788" y="3328173"/>
            <a:ext cx="1965813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</a:pPr>
            <a:r>
              <a:rPr lang="en-US" sz="1400">
                <a:latin typeface="Calibri Light" panose="020F0302020204030204" pitchFamily="34" charset="0"/>
                <a:cs typeface="Arial" charset="0"/>
              </a:rPr>
              <a:t>Color reviews, compliance checks</a:t>
            </a:r>
          </a:p>
        </p:txBody>
      </p:sp>
      <p:sp>
        <p:nvSpPr>
          <p:cNvPr id="18" name="Rechteck 2">
            <a:extLst>
              <a:ext uri="{FF2B5EF4-FFF2-40B4-BE49-F238E27FC236}">
                <a16:creationId xmlns:a16="http://schemas.microsoft.com/office/drawing/2014/main" id="{BC59729E-7AC1-84F7-CC6A-DCB6A95C76F4}"/>
              </a:ext>
            </a:extLst>
          </p:cNvPr>
          <p:cNvSpPr/>
          <p:nvPr/>
        </p:nvSpPr>
        <p:spPr bwMode="gray">
          <a:xfrm>
            <a:off x="540001" y="2534194"/>
            <a:ext cx="1962759" cy="713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Bebas Neue" panose="020B0506020202020201" pitchFamily="34" charset="0"/>
              </a:rPr>
              <a:t>Proposal management</a:t>
            </a:r>
          </a:p>
        </p:txBody>
      </p:sp>
      <p:sp>
        <p:nvSpPr>
          <p:cNvPr id="19" name="Rechteck 48">
            <a:extLst>
              <a:ext uri="{FF2B5EF4-FFF2-40B4-BE49-F238E27FC236}">
                <a16:creationId xmlns:a16="http://schemas.microsoft.com/office/drawing/2014/main" id="{4D8A691E-D0AB-43A2-3177-C683089D872D}"/>
              </a:ext>
            </a:extLst>
          </p:cNvPr>
          <p:cNvSpPr/>
          <p:nvPr/>
        </p:nvSpPr>
        <p:spPr bwMode="gray">
          <a:xfrm>
            <a:off x="2826711" y="2534194"/>
            <a:ext cx="1962759" cy="713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Bebas Neue" panose="020B0506020202020201" pitchFamily="34" charset="0"/>
              </a:rPr>
              <a:t>Solution &amp; win themes development</a:t>
            </a:r>
          </a:p>
        </p:txBody>
      </p:sp>
      <p:sp>
        <p:nvSpPr>
          <p:cNvPr id="20" name="Rechteck 49">
            <a:extLst>
              <a:ext uri="{FF2B5EF4-FFF2-40B4-BE49-F238E27FC236}">
                <a16:creationId xmlns:a16="http://schemas.microsoft.com/office/drawing/2014/main" id="{565D8DDC-8370-1B87-93C5-C49D9102980B}"/>
              </a:ext>
            </a:extLst>
          </p:cNvPr>
          <p:cNvSpPr/>
          <p:nvPr/>
        </p:nvSpPr>
        <p:spPr bwMode="gray">
          <a:xfrm>
            <a:off x="5113421" y="2534194"/>
            <a:ext cx="1962759" cy="713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Bebas Neue" panose="020B0506020202020201" pitchFamily="34" charset="0"/>
              </a:rPr>
              <a:t>Content library</a:t>
            </a:r>
          </a:p>
        </p:txBody>
      </p:sp>
      <p:sp>
        <p:nvSpPr>
          <p:cNvPr id="21" name="Rechteck 50">
            <a:extLst>
              <a:ext uri="{FF2B5EF4-FFF2-40B4-BE49-F238E27FC236}">
                <a16:creationId xmlns:a16="http://schemas.microsoft.com/office/drawing/2014/main" id="{2E10DBEC-7305-2CF7-278B-AE3A2D9DA80A}"/>
              </a:ext>
            </a:extLst>
          </p:cNvPr>
          <p:cNvSpPr/>
          <p:nvPr/>
        </p:nvSpPr>
        <p:spPr bwMode="gray">
          <a:xfrm>
            <a:off x="7400131" y="2534194"/>
            <a:ext cx="1962759" cy="713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Bebas Neue" panose="020B0506020202020201" pitchFamily="34" charset="0"/>
              </a:rPr>
              <a:t>Content authoring &amp; editing</a:t>
            </a:r>
          </a:p>
        </p:txBody>
      </p:sp>
      <p:sp>
        <p:nvSpPr>
          <p:cNvPr id="22" name="Rechteck 51">
            <a:extLst>
              <a:ext uri="{FF2B5EF4-FFF2-40B4-BE49-F238E27FC236}">
                <a16:creationId xmlns:a16="http://schemas.microsoft.com/office/drawing/2014/main" id="{DEC74E3F-D68B-BE4B-A38D-1A5DE4E93D4A}"/>
              </a:ext>
            </a:extLst>
          </p:cNvPr>
          <p:cNvSpPr/>
          <p:nvPr/>
        </p:nvSpPr>
        <p:spPr bwMode="gray">
          <a:xfrm>
            <a:off x="9686842" y="2534194"/>
            <a:ext cx="1962759" cy="7131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>
                <a:latin typeface="Bebas Neue" panose="020B0506020202020201" pitchFamily="34" charset="0"/>
              </a:rPr>
              <a:t>reviews</a:t>
            </a:r>
          </a:p>
        </p:txBody>
      </p:sp>
      <p:sp>
        <p:nvSpPr>
          <p:cNvPr id="23" name="Ellipse 5">
            <a:extLst>
              <a:ext uri="{FF2B5EF4-FFF2-40B4-BE49-F238E27FC236}">
                <a16:creationId xmlns:a16="http://schemas.microsoft.com/office/drawing/2014/main" id="{77356710-FA06-9237-D092-E800EBAA61D8}"/>
              </a:ext>
            </a:extLst>
          </p:cNvPr>
          <p:cNvSpPr/>
          <p:nvPr/>
        </p:nvSpPr>
        <p:spPr bwMode="gray">
          <a:xfrm>
            <a:off x="320251" y="2225765"/>
            <a:ext cx="435429" cy="4354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Bebas Neue" panose="020B0506020202020201" pitchFamily="34" charset="0"/>
              </a:rPr>
              <a:t>1</a:t>
            </a:r>
          </a:p>
        </p:txBody>
      </p:sp>
      <p:sp>
        <p:nvSpPr>
          <p:cNvPr id="24" name="Ellipse 52">
            <a:extLst>
              <a:ext uri="{FF2B5EF4-FFF2-40B4-BE49-F238E27FC236}">
                <a16:creationId xmlns:a16="http://schemas.microsoft.com/office/drawing/2014/main" id="{59CA5D09-1533-778F-59A9-A3154AC09C5F}"/>
              </a:ext>
            </a:extLst>
          </p:cNvPr>
          <p:cNvSpPr/>
          <p:nvPr/>
        </p:nvSpPr>
        <p:spPr bwMode="gray">
          <a:xfrm>
            <a:off x="2608627" y="2225765"/>
            <a:ext cx="435429" cy="4354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Bebas Neue" panose="020B0506020202020201" pitchFamily="34" charset="0"/>
              </a:rPr>
              <a:t>2</a:t>
            </a:r>
          </a:p>
        </p:txBody>
      </p:sp>
      <p:sp>
        <p:nvSpPr>
          <p:cNvPr id="25" name="Ellipse 53">
            <a:extLst>
              <a:ext uri="{FF2B5EF4-FFF2-40B4-BE49-F238E27FC236}">
                <a16:creationId xmlns:a16="http://schemas.microsoft.com/office/drawing/2014/main" id="{49762E14-29BE-487D-C4FC-01902F2D95F1}"/>
              </a:ext>
            </a:extLst>
          </p:cNvPr>
          <p:cNvSpPr/>
          <p:nvPr/>
        </p:nvSpPr>
        <p:spPr bwMode="gray">
          <a:xfrm>
            <a:off x="4894088" y="2225765"/>
            <a:ext cx="435429" cy="4354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Bebas Neue" panose="020B0506020202020201" pitchFamily="34" charset="0"/>
              </a:rPr>
              <a:t>3</a:t>
            </a:r>
          </a:p>
        </p:txBody>
      </p:sp>
      <p:sp>
        <p:nvSpPr>
          <p:cNvPr id="26" name="Ellipse 54">
            <a:extLst>
              <a:ext uri="{FF2B5EF4-FFF2-40B4-BE49-F238E27FC236}">
                <a16:creationId xmlns:a16="http://schemas.microsoft.com/office/drawing/2014/main" id="{0D2AA711-6A1C-16B0-7EBA-8BF0F1697145}"/>
              </a:ext>
            </a:extLst>
          </p:cNvPr>
          <p:cNvSpPr/>
          <p:nvPr/>
        </p:nvSpPr>
        <p:spPr bwMode="gray">
          <a:xfrm>
            <a:off x="7180313" y="2225765"/>
            <a:ext cx="435429" cy="4354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Bebas Neue" panose="020B0506020202020201" pitchFamily="34" charset="0"/>
              </a:rPr>
              <a:t>4</a:t>
            </a:r>
          </a:p>
        </p:txBody>
      </p:sp>
      <p:sp>
        <p:nvSpPr>
          <p:cNvPr id="27" name="Ellipse 55">
            <a:extLst>
              <a:ext uri="{FF2B5EF4-FFF2-40B4-BE49-F238E27FC236}">
                <a16:creationId xmlns:a16="http://schemas.microsoft.com/office/drawing/2014/main" id="{67E5092C-B02A-8F53-4178-B762674CFA21}"/>
              </a:ext>
            </a:extLst>
          </p:cNvPr>
          <p:cNvSpPr/>
          <p:nvPr/>
        </p:nvSpPr>
        <p:spPr bwMode="gray">
          <a:xfrm>
            <a:off x="9466074" y="2225765"/>
            <a:ext cx="435429" cy="4354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Bebas Neue" panose="020B0506020202020201" pitchFamily="34" charset="0"/>
              </a:rPr>
              <a:t>5</a:t>
            </a:r>
          </a:p>
        </p:txBody>
      </p:sp>
      <p:sp>
        <p:nvSpPr>
          <p:cNvPr id="29" name="Rechteck 21">
            <a:extLst>
              <a:ext uri="{FF2B5EF4-FFF2-40B4-BE49-F238E27FC236}">
                <a16:creationId xmlns:a16="http://schemas.microsoft.com/office/drawing/2014/main" id="{9F3DFC88-8B4C-6CF5-98D0-C8E44D9C9E1E}"/>
              </a:ext>
            </a:extLst>
          </p:cNvPr>
          <p:cNvSpPr/>
          <p:nvPr/>
        </p:nvSpPr>
        <p:spPr bwMode="gray">
          <a:xfrm>
            <a:off x="7415120" y="3319215"/>
            <a:ext cx="1965813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600"/>
              </a:spcAft>
              <a:buClr>
                <a:srgbClr val="969696"/>
              </a:buClr>
            </a:pPr>
            <a:r>
              <a:rPr lang="en-US" sz="1400">
                <a:latin typeface="Calibri Light" panose="020F0302020204030204" pitchFamily="34" charset="0"/>
                <a:cs typeface="Arial" charset="0"/>
              </a:rPr>
              <a:t>Knowledge searching, section writing, graphics conceptualization, action captions, tables, cost volume, editing, etc.</a:t>
            </a:r>
          </a:p>
        </p:txBody>
      </p:sp>
      <p:pic>
        <p:nvPicPr>
          <p:cNvPr id="31" name="Graphic 30" descr="Arrow: Straight with solid fill">
            <a:extLst>
              <a:ext uri="{FF2B5EF4-FFF2-40B4-BE49-F238E27FC236}">
                <a16:creationId xmlns:a16="http://schemas.microsoft.com/office/drawing/2014/main" id="{0A20EE6B-B1A9-8DFD-A2E8-2D6F181BC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151427" y="3603436"/>
            <a:ext cx="914400" cy="914400"/>
          </a:xfrm>
          <a:prstGeom prst="rect">
            <a:avLst/>
          </a:prstGeom>
        </p:spPr>
      </p:pic>
      <p:pic>
        <p:nvPicPr>
          <p:cNvPr id="32" name="Graphic 31" descr="Arrow: Straight with solid fill">
            <a:extLst>
              <a:ext uri="{FF2B5EF4-FFF2-40B4-BE49-F238E27FC236}">
                <a16:creationId xmlns:a16="http://schemas.microsoft.com/office/drawing/2014/main" id="{C9F0F4F7-0EC4-EB6F-4E8F-8DF40BBA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4459338" y="3603436"/>
            <a:ext cx="914400" cy="914400"/>
          </a:xfrm>
          <a:prstGeom prst="rect">
            <a:avLst/>
          </a:prstGeom>
        </p:spPr>
      </p:pic>
      <p:pic>
        <p:nvPicPr>
          <p:cNvPr id="33" name="Graphic 32" descr="Arrow: Straight with solid fill">
            <a:extLst>
              <a:ext uri="{FF2B5EF4-FFF2-40B4-BE49-F238E27FC236}">
                <a16:creationId xmlns:a16="http://schemas.microsoft.com/office/drawing/2014/main" id="{BEC0FE6C-26A2-5BEA-20E4-38D34F34A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767249" y="3603436"/>
            <a:ext cx="914400" cy="914400"/>
          </a:xfrm>
          <a:prstGeom prst="rect">
            <a:avLst/>
          </a:prstGeom>
        </p:spPr>
      </p:pic>
      <p:pic>
        <p:nvPicPr>
          <p:cNvPr id="34" name="Graphic 33" descr="Arrow: Straight with solid fill">
            <a:extLst>
              <a:ext uri="{FF2B5EF4-FFF2-40B4-BE49-F238E27FC236}">
                <a16:creationId xmlns:a16="http://schemas.microsoft.com/office/drawing/2014/main" id="{885C2D34-DA73-2347-63D5-6085227D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75161" y="3603436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27FA205-BE0D-E1BC-4781-FB3CA2EEFD14}"/>
              </a:ext>
            </a:extLst>
          </p:cNvPr>
          <p:cNvSpPr txBox="1"/>
          <p:nvPr/>
        </p:nvSpPr>
        <p:spPr>
          <a:xfrm>
            <a:off x="2140528" y="6649964"/>
            <a:ext cx="7910945" cy="1880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22"/>
              <a:t>© 2024 OST Global Solutions, Inc. All rights reserved. Unauthorized reproduction or distribution of this material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69088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0EED9-D466-3411-7EA8-FA8445D83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A2E1E-9013-EA79-8AE8-0DAD5AF82C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738" y="1703387"/>
            <a:ext cx="6497746" cy="48434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our AI in BD, Capture, and Proposals course on Feb 24-26: 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https://www.ostglobalsolutions.com/class/master-ai-to-enhance-bd-capture-proposal-processes-updated-to-include-the-latest-ai-developments-3/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ea typeface="Calibri" panose="020F0502020204030204" pitchFamily="34" charset="0"/>
              </a:rPr>
              <a:t>o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stglobalsolutions.com -&gt; Training -&gt; Shop All Training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the QR code with your phone camera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meet with me or click this link!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https://calendly.com/olessia-ost/25-minute-meeting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A49E65-BE96-F083-B0D0-907A90494EC4}"/>
              </a:ext>
            </a:extLst>
          </p:cNvPr>
          <p:cNvSpPr txBox="1"/>
          <p:nvPr/>
        </p:nvSpPr>
        <p:spPr>
          <a:xfrm>
            <a:off x="701566" y="116413"/>
            <a:ext cx="7649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  <a:ea typeface="+mj-ea"/>
                <a:cs typeface="+mj-cs"/>
              </a:rPr>
              <a:t>Interested in an In-depth Exploration of the AI for Your Company?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7924D0-8206-B262-3718-0ABC89BC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2" y="1591849"/>
            <a:ext cx="4602271" cy="46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52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B03A-A6D1-6D17-5DFD-B2F49707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5" y="390306"/>
            <a:ext cx="7215554" cy="1094334"/>
          </a:xfrm>
        </p:spPr>
        <p:txBody>
          <a:bodyPr>
            <a:normAutofit fontScale="90000"/>
          </a:bodyPr>
          <a:lstStyle/>
          <a:p>
            <a:r>
              <a:rPr lang="en-US" dirty="0"/>
              <a:t>Evolving Relationship of Human BD Expert and AI: Bloom’s Taxonomy</a:t>
            </a:r>
          </a:p>
        </p:txBody>
      </p:sp>
      <p:grpSp>
        <p:nvGrpSpPr>
          <p:cNvPr id="17" name="Group 276">
            <a:extLst>
              <a:ext uri="{FF2B5EF4-FFF2-40B4-BE49-F238E27FC236}">
                <a16:creationId xmlns:a16="http://schemas.microsoft.com/office/drawing/2014/main" id="{CEEAC315-F98B-59DA-3A4E-F9EA15CA7C5E}"/>
              </a:ext>
            </a:extLst>
          </p:cNvPr>
          <p:cNvGrpSpPr>
            <a:grpSpLocks/>
          </p:cNvGrpSpPr>
          <p:nvPr/>
        </p:nvGrpSpPr>
        <p:grpSpPr bwMode="gray">
          <a:xfrm>
            <a:off x="3471116" y="1882805"/>
            <a:ext cx="4979777" cy="4385773"/>
            <a:chOff x="3018" y="786"/>
            <a:chExt cx="1115" cy="982"/>
          </a:xfrm>
        </p:grpSpPr>
        <p:sp>
          <p:nvSpPr>
            <p:cNvPr id="18" name="Freeform 141">
              <a:extLst>
                <a:ext uri="{FF2B5EF4-FFF2-40B4-BE49-F238E27FC236}">
                  <a16:creationId xmlns:a16="http://schemas.microsoft.com/office/drawing/2014/main" id="{AD536A1A-9F9B-8050-E325-16ECAE896C14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" y="1604"/>
              <a:ext cx="558" cy="164"/>
            </a:xfrm>
            <a:custGeom>
              <a:avLst/>
              <a:gdLst>
                <a:gd name="T0" fmla="*/ 0 w 1392"/>
                <a:gd name="T1" fmla="*/ 0 h 408"/>
                <a:gd name="T2" fmla="*/ 0 w 1392"/>
                <a:gd name="T3" fmla="*/ 408 h 408"/>
                <a:gd name="T4" fmla="*/ 1392 w 1392"/>
                <a:gd name="T5" fmla="*/ 408 h 408"/>
                <a:gd name="T6" fmla="*/ 1160 w 1392"/>
                <a:gd name="T7" fmla="*/ 0 h 408"/>
                <a:gd name="T8" fmla="*/ 0 w 1392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2" h="408">
                  <a:moveTo>
                    <a:pt x="0" y="0"/>
                  </a:moveTo>
                  <a:lnTo>
                    <a:pt x="0" y="408"/>
                  </a:lnTo>
                  <a:lnTo>
                    <a:pt x="1392" y="408"/>
                  </a:lnTo>
                  <a:lnTo>
                    <a:pt x="11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42">
              <a:extLst>
                <a:ext uri="{FF2B5EF4-FFF2-40B4-BE49-F238E27FC236}">
                  <a16:creationId xmlns:a16="http://schemas.microsoft.com/office/drawing/2014/main" id="{B0C37DC8-0D2B-4CD8-D9FA-E2EE3375D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" y="1277"/>
              <a:ext cx="372" cy="164"/>
            </a:xfrm>
            <a:custGeom>
              <a:avLst/>
              <a:gdLst>
                <a:gd name="T0" fmla="*/ 0 w 928"/>
                <a:gd name="T1" fmla="*/ 409 h 409"/>
                <a:gd name="T2" fmla="*/ 928 w 928"/>
                <a:gd name="T3" fmla="*/ 409 h 409"/>
                <a:gd name="T4" fmla="*/ 696 w 928"/>
                <a:gd name="T5" fmla="*/ 0 h 409"/>
                <a:gd name="T6" fmla="*/ 0 w 928"/>
                <a:gd name="T7" fmla="*/ 0 h 409"/>
                <a:gd name="T8" fmla="*/ 0 w 928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8" h="409">
                  <a:moveTo>
                    <a:pt x="0" y="409"/>
                  </a:moveTo>
                  <a:lnTo>
                    <a:pt x="928" y="409"/>
                  </a:lnTo>
                  <a:lnTo>
                    <a:pt x="696" y="0"/>
                  </a:lnTo>
                  <a:lnTo>
                    <a:pt x="0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9BBB59"/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43">
              <a:extLst>
                <a:ext uri="{FF2B5EF4-FFF2-40B4-BE49-F238E27FC236}">
                  <a16:creationId xmlns:a16="http://schemas.microsoft.com/office/drawing/2014/main" id="{1C4BC216-D9D3-663D-FCD4-6C4D7363D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" y="1113"/>
              <a:ext cx="279" cy="164"/>
            </a:xfrm>
            <a:custGeom>
              <a:avLst/>
              <a:gdLst>
                <a:gd name="T0" fmla="*/ 0 w 696"/>
                <a:gd name="T1" fmla="*/ 408 h 408"/>
                <a:gd name="T2" fmla="*/ 696 w 696"/>
                <a:gd name="T3" fmla="*/ 408 h 408"/>
                <a:gd name="T4" fmla="*/ 464 w 696"/>
                <a:gd name="T5" fmla="*/ 0 h 408"/>
                <a:gd name="T6" fmla="*/ 0 w 696"/>
                <a:gd name="T7" fmla="*/ 0 h 408"/>
                <a:gd name="T8" fmla="*/ 0 w 696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6" h="408">
                  <a:moveTo>
                    <a:pt x="0" y="408"/>
                  </a:moveTo>
                  <a:lnTo>
                    <a:pt x="696" y="408"/>
                  </a:lnTo>
                  <a:lnTo>
                    <a:pt x="464" y="0"/>
                  </a:lnTo>
                  <a:lnTo>
                    <a:pt x="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44">
              <a:extLst>
                <a:ext uri="{FF2B5EF4-FFF2-40B4-BE49-F238E27FC236}">
                  <a16:creationId xmlns:a16="http://schemas.microsoft.com/office/drawing/2014/main" id="{6E9E4FE8-41FA-1D67-76C3-75C4F158392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" y="787"/>
              <a:ext cx="93" cy="163"/>
            </a:xfrm>
            <a:custGeom>
              <a:avLst/>
              <a:gdLst>
                <a:gd name="T0" fmla="*/ 232 w 232"/>
                <a:gd name="T1" fmla="*/ 406 h 406"/>
                <a:gd name="T2" fmla="*/ 0 w 232"/>
                <a:gd name="T3" fmla="*/ 0 h 406"/>
                <a:gd name="T4" fmla="*/ 0 w 232"/>
                <a:gd name="T5" fmla="*/ 406 h 406"/>
                <a:gd name="T6" fmla="*/ 232 w 232"/>
                <a:gd name="T7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406">
                  <a:moveTo>
                    <a:pt x="232" y="406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232" y="40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45">
              <a:extLst>
                <a:ext uri="{FF2B5EF4-FFF2-40B4-BE49-F238E27FC236}">
                  <a16:creationId xmlns:a16="http://schemas.microsoft.com/office/drawing/2014/main" id="{CA0629A5-FA80-14F6-74F3-C19634871533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" y="950"/>
              <a:ext cx="186" cy="163"/>
            </a:xfrm>
            <a:custGeom>
              <a:avLst/>
              <a:gdLst>
                <a:gd name="T0" fmla="*/ 0 w 464"/>
                <a:gd name="T1" fmla="*/ 409 h 409"/>
                <a:gd name="T2" fmla="*/ 464 w 464"/>
                <a:gd name="T3" fmla="*/ 409 h 409"/>
                <a:gd name="T4" fmla="*/ 232 w 464"/>
                <a:gd name="T5" fmla="*/ 0 h 409"/>
                <a:gd name="T6" fmla="*/ 0 w 464"/>
                <a:gd name="T7" fmla="*/ 0 h 409"/>
                <a:gd name="T8" fmla="*/ 0 w 464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09">
                  <a:moveTo>
                    <a:pt x="0" y="409"/>
                  </a:moveTo>
                  <a:lnTo>
                    <a:pt x="464" y="409"/>
                  </a:lnTo>
                  <a:lnTo>
                    <a:pt x="232" y="0"/>
                  </a:lnTo>
                  <a:lnTo>
                    <a:pt x="0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46">
              <a:extLst>
                <a:ext uri="{FF2B5EF4-FFF2-40B4-BE49-F238E27FC236}">
                  <a16:creationId xmlns:a16="http://schemas.microsoft.com/office/drawing/2014/main" id="{0B965C9E-DB05-94EF-2EF1-1C9BB1D9755A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5" y="1441"/>
              <a:ext cx="465" cy="163"/>
            </a:xfrm>
            <a:custGeom>
              <a:avLst/>
              <a:gdLst>
                <a:gd name="T0" fmla="*/ 0 w 1160"/>
                <a:gd name="T1" fmla="*/ 408 h 408"/>
                <a:gd name="T2" fmla="*/ 1160 w 1160"/>
                <a:gd name="T3" fmla="*/ 408 h 408"/>
                <a:gd name="T4" fmla="*/ 928 w 1160"/>
                <a:gd name="T5" fmla="*/ 0 h 408"/>
                <a:gd name="T6" fmla="*/ 0 w 1160"/>
                <a:gd name="T7" fmla="*/ 0 h 408"/>
                <a:gd name="T8" fmla="*/ 0 w 1160"/>
                <a:gd name="T9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0" h="408">
                  <a:moveTo>
                    <a:pt x="0" y="408"/>
                  </a:moveTo>
                  <a:lnTo>
                    <a:pt x="1160" y="408"/>
                  </a:lnTo>
                  <a:lnTo>
                    <a:pt x="928" y="0"/>
                  </a:lnTo>
                  <a:lnTo>
                    <a:pt x="0" y="0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47">
              <a:extLst>
                <a:ext uri="{FF2B5EF4-FFF2-40B4-BE49-F238E27FC236}">
                  <a16:creationId xmlns:a16="http://schemas.microsoft.com/office/drawing/2014/main" id="{27502CB9-6F0A-ADE2-1481-E2F34402378E}"/>
                </a:ext>
              </a:extLst>
            </p:cNvPr>
            <p:cNvSpPr>
              <a:spLocks/>
            </p:cNvSpPr>
            <p:nvPr/>
          </p:nvSpPr>
          <p:spPr bwMode="gray">
            <a:xfrm>
              <a:off x="3018" y="1604"/>
              <a:ext cx="557" cy="164"/>
            </a:xfrm>
            <a:custGeom>
              <a:avLst/>
              <a:gdLst>
                <a:gd name="T0" fmla="*/ 232 w 1391"/>
                <a:gd name="T1" fmla="*/ 0 h 408"/>
                <a:gd name="T2" fmla="*/ 0 w 1391"/>
                <a:gd name="T3" fmla="*/ 408 h 408"/>
                <a:gd name="T4" fmla="*/ 1391 w 1391"/>
                <a:gd name="T5" fmla="*/ 408 h 408"/>
                <a:gd name="T6" fmla="*/ 1391 w 1391"/>
                <a:gd name="T7" fmla="*/ 0 h 408"/>
                <a:gd name="T8" fmla="*/ 232 w 1391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1" h="408">
                  <a:moveTo>
                    <a:pt x="232" y="0"/>
                  </a:moveTo>
                  <a:lnTo>
                    <a:pt x="0" y="408"/>
                  </a:lnTo>
                  <a:lnTo>
                    <a:pt x="1391" y="408"/>
                  </a:lnTo>
                  <a:lnTo>
                    <a:pt x="1391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48">
              <a:extLst>
                <a:ext uri="{FF2B5EF4-FFF2-40B4-BE49-F238E27FC236}">
                  <a16:creationId xmlns:a16="http://schemas.microsoft.com/office/drawing/2014/main" id="{7B4191DF-CC7C-822A-2FC5-39C0EBABE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4" y="1277"/>
              <a:ext cx="371" cy="164"/>
            </a:xfrm>
            <a:custGeom>
              <a:avLst/>
              <a:gdLst>
                <a:gd name="T0" fmla="*/ 927 w 927"/>
                <a:gd name="T1" fmla="*/ 0 h 409"/>
                <a:gd name="T2" fmla="*/ 232 w 927"/>
                <a:gd name="T3" fmla="*/ 0 h 409"/>
                <a:gd name="T4" fmla="*/ 0 w 927"/>
                <a:gd name="T5" fmla="*/ 409 h 409"/>
                <a:gd name="T6" fmla="*/ 927 w 927"/>
                <a:gd name="T7" fmla="*/ 409 h 409"/>
                <a:gd name="T8" fmla="*/ 927 w 927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7" h="409">
                  <a:moveTo>
                    <a:pt x="927" y="0"/>
                  </a:moveTo>
                  <a:lnTo>
                    <a:pt x="232" y="0"/>
                  </a:lnTo>
                  <a:lnTo>
                    <a:pt x="0" y="409"/>
                  </a:lnTo>
                  <a:lnTo>
                    <a:pt x="927" y="40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49">
              <a:extLst>
                <a:ext uri="{FF2B5EF4-FFF2-40B4-BE49-F238E27FC236}">
                  <a16:creationId xmlns:a16="http://schemas.microsoft.com/office/drawing/2014/main" id="{99F694CC-9D3B-FB93-0F3C-29D922DEC50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7" y="1113"/>
              <a:ext cx="278" cy="164"/>
            </a:xfrm>
            <a:custGeom>
              <a:avLst/>
              <a:gdLst>
                <a:gd name="T0" fmla="*/ 695 w 695"/>
                <a:gd name="T1" fmla="*/ 0 h 408"/>
                <a:gd name="T2" fmla="*/ 231 w 695"/>
                <a:gd name="T3" fmla="*/ 0 h 408"/>
                <a:gd name="T4" fmla="*/ 0 w 695"/>
                <a:gd name="T5" fmla="*/ 408 h 408"/>
                <a:gd name="T6" fmla="*/ 695 w 695"/>
                <a:gd name="T7" fmla="*/ 408 h 408"/>
                <a:gd name="T8" fmla="*/ 695 w 695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408">
                  <a:moveTo>
                    <a:pt x="695" y="0"/>
                  </a:moveTo>
                  <a:lnTo>
                    <a:pt x="231" y="0"/>
                  </a:lnTo>
                  <a:lnTo>
                    <a:pt x="0" y="408"/>
                  </a:lnTo>
                  <a:lnTo>
                    <a:pt x="695" y="408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50">
              <a:extLst>
                <a:ext uri="{FF2B5EF4-FFF2-40B4-BE49-F238E27FC236}">
                  <a16:creationId xmlns:a16="http://schemas.microsoft.com/office/drawing/2014/main" id="{E28FA9F0-8082-CCD3-304F-24A811AFCE57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9" y="950"/>
              <a:ext cx="186" cy="163"/>
            </a:xfrm>
            <a:custGeom>
              <a:avLst/>
              <a:gdLst>
                <a:gd name="T0" fmla="*/ 464 w 464"/>
                <a:gd name="T1" fmla="*/ 0 h 409"/>
                <a:gd name="T2" fmla="*/ 232 w 464"/>
                <a:gd name="T3" fmla="*/ 0 h 409"/>
                <a:gd name="T4" fmla="*/ 0 w 464"/>
                <a:gd name="T5" fmla="*/ 409 h 409"/>
                <a:gd name="T6" fmla="*/ 464 w 464"/>
                <a:gd name="T7" fmla="*/ 409 h 409"/>
                <a:gd name="T8" fmla="*/ 464 w 464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409">
                  <a:moveTo>
                    <a:pt x="464" y="0"/>
                  </a:moveTo>
                  <a:lnTo>
                    <a:pt x="232" y="0"/>
                  </a:lnTo>
                  <a:lnTo>
                    <a:pt x="0" y="409"/>
                  </a:lnTo>
                  <a:lnTo>
                    <a:pt x="464" y="40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1">
              <a:extLst>
                <a:ext uri="{FF2B5EF4-FFF2-40B4-BE49-F238E27FC236}">
                  <a16:creationId xmlns:a16="http://schemas.microsoft.com/office/drawing/2014/main" id="{FF7E6BAF-5672-BEA2-806C-7D6430384B5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82" y="786"/>
              <a:ext cx="93" cy="164"/>
            </a:xfrm>
            <a:custGeom>
              <a:avLst/>
              <a:gdLst>
                <a:gd name="T0" fmla="*/ 232 w 232"/>
                <a:gd name="T1" fmla="*/ 2 h 408"/>
                <a:gd name="T2" fmla="*/ 232 w 232"/>
                <a:gd name="T3" fmla="*/ 0 h 408"/>
                <a:gd name="T4" fmla="*/ 0 w 232"/>
                <a:gd name="T5" fmla="*/ 408 h 408"/>
                <a:gd name="T6" fmla="*/ 232 w 232"/>
                <a:gd name="T7" fmla="*/ 408 h 408"/>
                <a:gd name="T8" fmla="*/ 232 w 232"/>
                <a:gd name="T9" fmla="*/ 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408">
                  <a:moveTo>
                    <a:pt x="232" y="2"/>
                  </a:moveTo>
                  <a:lnTo>
                    <a:pt x="232" y="0"/>
                  </a:lnTo>
                  <a:lnTo>
                    <a:pt x="0" y="408"/>
                  </a:lnTo>
                  <a:lnTo>
                    <a:pt x="232" y="408"/>
                  </a:lnTo>
                  <a:lnTo>
                    <a:pt x="232" y="2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52">
              <a:extLst>
                <a:ext uri="{FF2B5EF4-FFF2-40B4-BE49-F238E27FC236}">
                  <a16:creationId xmlns:a16="http://schemas.microsoft.com/office/drawing/2014/main" id="{66A97BD6-0F35-C639-D2C3-509FF1DFE9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1" y="1441"/>
              <a:ext cx="464" cy="163"/>
            </a:xfrm>
            <a:custGeom>
              <a:avLst/>
              <a:gdLst>
                <a:gd name="T0" fmla="*/ 1159 w 1159"/>
                <a:gd name="T1" fmla="*/ 0 h 408"/>
                <a:gd name="T2" fmla="*/ 232 w 1159"/>
                <a:gd name="T3" fmla="*/ 0 h 408"/>
                <a:gd name="T4" fmla="*/ 0 w 1159"/>
                <a:gd name="T5" fmla="*/ 408 h 408"/>
                <a:gd name="T6" fmla="*/ 1159 w 1159"/>
                <a:gd name="T7" fmla="*/ 408 h 408"/>
                <a:gd name="T8" fmla="*/ 1159 w 1159"/>
                <a:gd name="T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408">
                  <a:moveTo>
                    <a:pt x="1159" y="0"/>
                  </a:moveTo>
                  <a:lnTo>
                    <a:pt x="232" y="0"/>
                  </a:lnTo>
                  <a:lnTo>
                    <a:pt x="0" y="408"/>
                  </a:lnTo>
                  <a:lnTo>
                    <a:pt x="1159" y="408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ysClr val="window" lastClr="FFFFFF">
                  <a:lumMod val="85000"/>
                </a:sysClr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30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Line 153">
            <a:extLst>
              <a:ext uri="{FF2B5EF4-FFF2-40B4-BE49-F238E27FC236}">
                <a16:creationId xmlns:a16="http://schemas.microsoft.com/office/drawing/2014/main" id="{765C6630-BB9E-A674-3A6E-268E8DEDC468}"/>
              </a:ext>
            </a:extLst>
          </p:cNvPr>
          <p:cNvSpPr>
            <a:spLocks noChangeShapeType="1"/>
          </p:cNvSpPr>
          <p:nvPr/>
        </p:nvSpPr>
        <p:spPr bwMode="gray">
          <a:xfrm>
            <a:off x="6474098" y="2308651"/>
            <a:ext cx="5024459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155">
            <a:extLst>
              <a:ext uri="{FF2B5EF4-FFF2-40B4-BE49-F238E27FC236}">
                <a16:creationId xmlns:a16="http://schemas.microsoft.com/office/drawing/2014/main" id="{36FA81B4-5F8B-A15A-598A-CC436FC729A2}"/>
              </a:ext>
            </a:extLst>
          </p:cNvPr>
          <p:cNvSpPr>
            <a:spLocks noChangeShapeType="1"/>
          </p:cNvSpPr>
          <p:nvPr/>
        </p:nvSpPr>
        <p:spPr bwMode="gray">
          <a:xfrm>
            <a:off x="7013777" y="2994451"/>
            <a:ext cx="4484780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156">
            <a:extLst>
              <a:ext uri="{FF2B5EF4-FFF2-40B4-BE49-F238E27FC236}">
                <a16:creationId xmlns:a16="http://schemas.microsoft.com/office/drawing/2014/main" id="{78878AD9-9F8E-549C-C3F4-AF6FFDB95C37}"/>
              </a:ext>
            </a:extLst>
          </p:cNvPr>
          <p:cNvSpPr>
            <a:spLocks noChangeShapeType="1"/>
          </p:cNvSpPr>
          <p:nvPr/>
        </p:nvSpPr>
        <p:spPr bwMode="gray">
          <a:xfrm>
            <a:off x="7440500" y="3661201"/>
            <a:ext cx="4058056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4" name="Line 157">
            <a:extLst>
              <a:ext uri="{FF2B5EF4-FFF2-40B4-BE49-F238E27FC236}">
                <a16:creationId xmlns:a16="http://schemas.microsoft.com/office/drawing/2014/main" id="{D2AF9F25-D8B9-2872-16AF-75B067CF549F}"/>
              </a:ext>
            </a:extLst>
          </p:cNvPr>
          <p:cNvSpPr>
            <a:spLocks noChangeShapeType="1"/>
          </p:cNvSpPr>
          <p:nvPr/>
        </p:nvSpPr>
        <p:spPr bwMode="gray">
          <a:xfrm>
            <a:off x="7929977" y="4318426"/>
            <a:ext cx="3568579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5" name="Line 158">
            <a:extLst>
              <a:ext uri="{FF2B5EF4-FFF2-40B4-BE49-F238E27FC236}">
                <a16:creationId xmlns:a16="http://schemas.microsoft.com/office/drawing/2014/main" id="{811F41B2-4D4C-7662-3999-44058426AF69}"/>
              </a:ext>
            </a:extLst>
          </p:cNvPr>
          <p:cNvSpPr>
            <a:spLocks noChangeShapeType="1"/>
          </p:cNvSpPr>
          <p:nvPr/>
        </p:nvSpPr>
        <p:spPr bwMode="gray">
          <a:xfrm>
            <a:off x="8419455" y="4994701"/>
            <a:ext cx="307910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6" name="Line 159">
            <a:extLst>
              <a:ext uri="{FF2B5EF4-FFF2-40B4-BE49-F238E27FC236}">
                <a16:creationId xmlns:a16="http://schemas.microsoft.com/office/drawing/2014/main" id="{BCC63A38-F9D8-38E2-E3AD-269069DB8720}"/>
              </a:ext>
            </a:extLst>
          </p:cNvPr>
          <p:cNvSpPr>
            <a:spLocks noChangeShapeType="1"/>
          </p:cNvSpPr>
          <p:nvPr/>
        </p:nvSpPr>
        <p:spPr bwMode="gray">
          <a:xfrm>
            <a:off x="8934031" y="5651926"/>
            <a:ext cx="2564525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7" name="Rectangle 134">
            <a:extLst>
              <a:ext uri="{FF2B5EF4-FFF2-40B4-BE49-F238E27FC236}">
                <a16:creationId xmlns:a16="http://schemas.microsoft.com/office/drawing/2014/main" id="{3F757FD3-5C33-D433-F411-FE0BF94B0C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16303" y="2024489"/>
            <a:ext cx="51822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de-DE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Help design, assemble, author, develop, formulate, investigate</a:t>
            </a:r>
            <a:endParaRPr lang="en-US" altLang="de-DE" sz="1600" dirty="0">
              <a:latin typeface="Calibri Light" panose="020F0302020204030204" pitchFamily="34" charset="0"/>
            </a:endParaRPr>
          </a:p>
        </p:txBody>
      </p:sp>
      <p:sp>
        <p:nvSpPr>
          <p:cNvPr id="38" name="Rectangle 135">
            <a:extLst>
              <a:ext uri="{FF2B5EF4-FFF2-40B4-BE49-F238E27FC236}">
                <a16:creationId xmlns:a16="http://schemas.microsoft.com/office/drawing/2014/main" id="{69029E54-B4DD-CEC4-347B-832A00A64E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01960" y="3149736"/>
            <a:ext cx="4615876" cy="50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de-DE" sz="1600" dirty="0">
                <a:latin typeface="Calibri Light" panose="020F0302020204030204" pitchFamily="34" charset="0"/>
              </a:rPr>
              <a:t>Help differentiate, organize, relate, compare, contrast, distinguish, experiment, question, test</a:t>
            </a:r>
          </a:p>
        </p:txBody>
      </p:sp>
      <p:sp>
        <p:nvSpPr>
          <p:cNvPr id="39" name="Rectangle 136">
            <a:extLst>
              <a:ext uri="{FF2B5EF4-FFF2-40B4-BE49-F238E27FC236}">
                <a16:creationId xmlns:a16="http://schemas.microsoft.com/office/drawing/2014/main" id="{F554BEC0-C84A-358F-456F-72EE8B91A9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89477" y="2465618"/>
            <a:ext cx="4709079" cy="66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de-DE" sz="1600" dirty="0">
                <a:latin typeface="Calibri Light" panose="020F0302020204030204" pitchFamily="34" charset="0"/>
              </a:rPr>
              <a:t>Help review, argue a point, defend, judge, select, value, support, critique, weigh</a:t>
            </a:r>
          </a:p>
        </p:txBody>
      </p:sp>
      <p:sp>
        <p:nvSpPr>
          <p:cNvPr id="40" name="Rectangle 137">
            <a:extLst>
              <a:ext uri="{FF2B5EF4-FFF2-40B4-BE49-F238E27FC236}">
                <a16:creationId xmlns:a16="http://schemas.microsoft.com/office/drawing/2014/main" id="{2DEFB3C3-C7A3-5B70-6BFA-59909B3596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23245" y="3781950"/>
            <a:ext cx="3794591" cy="57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de-DE" sz="1600" dirty="0">
                <a:latin typeface="Calibri Light" panose="020F0302020204030204" pitchFamily="34" charset="0"/>
              </a:rPr>
              <a:t>Execute, implement, solve, use, demonstrate, interpret, operate, schedule, sketch</a:t>
            </a:r>
          </a:p>
        </p:txBody>
      </p:sp>
      <p:sp>
        <p:nvSpPr>
          <p:cNvPr id="41" name="Rectangle 138">
            <a:extLst>
              <a:ext uri="{FF2B5EF4-FFF2-40B4-BE49-F238E27FC236}">
                <a16:creationId xmlns:a16="http://schemas.microsoft.com/office/drawing/2014/main" id="{808E9CB3-568F-F11E-27CC-64E4CE4C77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054819" y="4466594"/>
            <a:ext cx="34630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de-DE" sz="1600" dirty="0">
                <a:latin typeface="Calibri Light" panose="020F0302020204030204" pitchFamily="34" charset="0"/>
              </a:rPr>
              <a:t>Classify, describe, discuss, explain, identify, locate, recognize, report, select</a:t>
            </a:r>
          </a:p>
        </p:txBody>
      </p:sp>
      <p:sp>
        <p:nvSpPr>
          <p:cNvPr id="42" name="Rectangle 139">
            <a:extLst>
              <a:ext uri="{FF2B5EF4-FFF2-40B4-BE49-F238E27FC236}">
                <a16:creationId xmlns:a16="http://schemas.microsoft.com/office/drawing/2014/main" id="{881F7114-B0DE-57C3-C7A9-33ADFD5FAC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80329" y="5113351"/>
            <a:ext cx="29182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altLang="de-DE" sz="1600" dirty="0">
                <a:latin typeface="Calibri Light" panose="020F0302020204030204" pitchFamily="34" charset="0"/>
              </a:rPr>
              <a:t>Define duplicate, list, memorize, repeat, state</a:t>
            </a:r>
          </a:p>
        </p:txBody>
      </p:sp>
      <p:sp>
        <p:nvSpPr>
          <p:cNvPr id="43" name="Rectangle 134">
            <a:extLst>
              <a:ext uri="{FF2B5EF4-FFF2-40B4-BE49-F238E27FC236}">
                <a16:creationId xmlns:a16="http://schemas.microsoft.com/office/drawing/2014/main" id="{777DEC1F-0A51-41B6-B52E-13CDB8C26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715" y="2072449"/>
            <a:ext cx="39964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 Light" panose="020F0302020204030204" pitchFamily="34" charset="0"/>
              </a:rPr>
              <a:t>Produce new or original work</a:t>
            </a:r>
            <a:endParaRPr lang="en-US" altLang="de-DE" sz="1600" dirty="0">
              <a:latin typeface="Calibri Light" panose="020F0302020204030204" pitchFamily="34" charset="0"/>
            </a:endParaRPr>
          </a:p>
        </p:txBody>
      </p:sp>
      <p:sp>
        <p:nvSpPr>
          <p:cNvPr id="44" name="Rectangle 135">
            <a:extLst>
              <a:ext uri="{FF2B5EF4-FFF2-40B4-BE49-F238E27FC236}">
                <a16:creationId xmlns:a16="http://schemas.microsoft.com/office/drawing/2014/main" id="{691F2573-38EB-0FBD-5C6E-4882FE70B3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715" y="3436112"/>
            <a:ext cx="46158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altLang="de-DE" sz="1600" dirty="0">
                <a:latin typeface="Calibri Light" panose="020F0302020204030204" pitchFamily="34" charset="0"/>
              </a:rPr>
              <a:t>Draw connections among ideas</a:t>
            </a:r>
          </a:p>
        </p:txBody>
      </p:sp>
      <p:sp>
        <p:nvSpPr>
          <p:cNvPr id="45" name="Rectangle 136">
            <a:extLst>
              <a:ext uri="{FF2B5EF4-FFF2-40B4-BE49-F238E27FC236}">
                <a16:creationId xmlns:a16="http://schemas.microsoft.com/office/drawing/2014/main" id="{834FFB95-75F0-6AD1-0581-D028006D33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716" y="2764599"/>
            <a:ext cx="27132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altLang="de-DE" sz="1600" dirty="0">
                <a:latin typeface="Calibri Light" panose="020F0302020204030204" pitchFamily="34" charset="0"/>
              </a:rPr>
              <a:t>Review, justify a decision</a:t>
            </a:r>
          </a:p>
        </p:txBody>
      </p:sp>
      <p:sp>
        <p:nvSpPr>
          <p:cNvPr id="46" name="Rectangle 137">
            <a:extLst>
              <a:ext uri="{FF2B5EF4-FFF2-40B4-BE49-F238E27FC236}">
                <a16:creationId xmlns:a16="http://schemas.microsoft.com/office/drawing/2014/main" id="{65C2D8B7-FD89-C371-2683-B9460E3BD9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716" y="4080637"/>
            <a:ext cx="30968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altLang="de-DE" sz="1600" dirty="0">
                <a:latin typeface="Calibri Light" panose="020F0302020204030204" pitchFamily="34" charset="0"/>
              </a:rPr>
              <a:t>Use information in new situation</a:t>
            </a:r>
          </a:p>
        </p:txBody>
      </p:sp>
      <p:sp>
        <p:nvSpPr>
          <p:cNvPr id="47" name="Rectangle 138">
            <a:extLst>
              <a:ext uri="{FF2B5EF4-FFF2-40B4-BE49-F238E27FC236}">
                <a16:creationId xmlns:a16="http://schemas.microsoft.com/office/drawing/2014/main" id="{1ECE1FF6-2AA3-B935-B51B-4228434E0B32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715" y="4763262"/>
            <a:ext cx="21633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altLang="de-DE" sz="1600" dirty="0">
                <a:latin typeface="Calibri Light" panose="020F0302020204030204" pitchFamily="34" charset="0"/>
              </a:rPr>
              <a:t>Explain ideas or concepts</a:t>
            </a:r>
          </a:p>
        </p:txBody>
      </p:sp>
      <p:sp>
        <p:nvSpPr>
          <p:cNvPr id="48" name="Rectangle 139">
            <a:extLst>
              <a:ext uri="{FF2B5EF4-FFF2-40B4-BE49-F238E27FC236}">
                <a16:creationId xmlns:a16="http://schemas.microsoft.com/office/drawing/2014/main" id="{CF2EE282-F63D-D8A1-C877-DE0EDF3AC9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8714" y="5425249"/>
            <a:ext cx="27977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en-US" altLang="de-DE" sz="1600" dirty="0">
                <a:latin typeface="Calibri Light" panose="020F0302020204030204" pitchFamily="34" charset="0"/>
              </a:rPr>
              <a:t>Recall facts and basic concepts</a:t>
            </a:r>
          </a:p>
        </p:txBody>
      </p:sp>
      <p:sp>
        <p:nvSpPr>
          <p:cNvPr id="49" name="Line 153">
            <a:extLst>
              <a:ext uri="{FF2B5EF4-FFF2-40B4-BE49-F238E27FC236}">
                <a16:creationId xmlns:a16="http://schemas.microsoft.com/office/drawing/2014/main" id="{730D751F-D4A5-1B14-721F-E40410881292}"/>
              </a:ext>
            </a:extLst>
          </p:cNvPr>
          <p:cNvSpPr>
            <a:spLocks noChangeShapeType="1"/>
          </p:cNvSpPr>
          <p:nvPr/>
        </p:nvSpPr>
        <p:spPr bwMode="gray">
          <a:xfrm>
            <a:off x="516254" y="2356611"/>
            <a:ext cx="5024459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0" name="Line 155">
            <a:extLst>
              <a:ext uri="{FF2B5EF4-FFF2-40B4-BE49-F238E27FC236}">
                <a16:creationId xmlns:a16="http://schemas.microsoft.com/office/drawing/2014/main" id="{22678C5C-FAE7-4E3F-1598-3BF3651AA021}"/>
              </a:ext>
            </a:extLst>
          </p:cNvPr>
          <p:cNvSpPr>
            <a:spLocks noChangeShapeType="1"/>
          </p:cNvSpPr>
          <p:nvPr/>
        </p:nvSpPr>
        <p:spPr bwMode="gray">
          <a:xfrm>
            <a:off x="516254" y="3042411"/>
            <a:ext cx="4484780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" name="Line 156">
            <a:extLst>
              <a:ext uri="{FF2B5EF4-FFF2-40B4-BE49-F238E27FC236}">
                <a16:creationId xmlns:a16="http://schemas.microsoft.com/office/drawing/2014/main" id="{4B965345-4B95-2CDD-1C50-6EF644536F1E}"/>
              </a:ext>
            </a:extLst>
          </p:cNvPr>
          <p:cNvSpPr>
            <a:spLocks noChangeShapeType="1"/>
          </p:cNvSpPr>
          <p:nvPr/>
        </p:nvSpPr>
        <p:spPr bwMode="gray">
          <a:xfrm>
            <a:off x="516253" y="3709161"/>
            <a:ext cx="4058056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" name="Line 157">
            <a:extLst>
              <a:ext uri="{FF2B5EF4-FFF2-40B4-BE49-F238E27FC236}">
                <a16:creationId xmlns:a16="http://schemas.microsoft.com/office/drawing/2014/main" id="{9F390C96-0F74-A810-DAE8-F09B841A60CB}"/>
              </a:ext>
            </a:extLst>
          </p:cNvPr>
          <p:cNvSpPr>
            <a:spLocks noChangeShapeType="1"/>
          </p:cNvSpPr>
          <p:nvPr/>
        </p:nvSpPr>
        <p:spPr bwMode="gray">
          <a:xfrm>
            <a:off x="516254" y="4366386"/>
            <a:ext cx="3568579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" name="Line 158">
            <a:extLst>
              <a:ext uri="{FF2B5EF4-FFF2-40B4-BE49-F238E27FC236}">
                <a16:creationId xmlns:a16="http://schemas.microsoft.com/office/drawing/2014/main" id="{1E3ED390-AB99-0311-1209-B5A18B8DB353}"/>
              </a:ext>
            </a:extLst>
          </p:cNvPr>
          <p:cNvSpPr>
            <a:spLocks noChangeShapeType="1"/>
          </p:cNvSpPr>
          <p:nvPr/>
        </p:nvSpPr>
        <p:spPr bwMode="gray">
          <a:xfrm>
            <a:off x="516253" y="5042661"/>
            <a:ext cx="3079102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" name="Line 159">
            <a:extLst>
              <a:ext uri="{FF2B5EF4-FFF2-40B4-BE49-F238E27FC236}">
                <a16:creationId xmlns:a16="http://schemas.microsoft.com/office/drawing/2014/main" id="{03C3E146-4099-6ADE-6E0A-97D168D3884C}"/>
              </a:ext>
            </a:extLst>
          </p:cNvPr>
          <p:cNvSpPr>
            <a:spLocks noChangeShapeType="1"/>
          </p:cNvSpPr>
          <p:nvPr/>
        </p:nvSpPr>
        <p:spPr bwMode="gray">
          <a:xfrm>
            <a:off x="516253" y="5699886"/>
            <a:ext cx="2564525" cy="0"/>
          </a:xfrm>
          <a:prstGeom prst="line">
            <a:avLst/>
          </a:prstGeom>
          <a:noFill/>
          <a:ln w="19050">
            <a:solidFill>
              <a:srgbClr val="33333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B3299-E218-F7AB-B253-53DE8AFF8708}"/>
              </a:ext>
            </a:extLst>
          </p:cNvPr>
          <p:cNvSpPr txBox="1"/>
          <p:nvPr/>
        </p:nvSpPr>
        <p:spPr>
          <a:xfrm>
            <a:off x="663555" y="1566764"/>
            <a:ext cx="262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Human BD Expert</a:t>
            </a:r>
          </a:p>
        </p:txBody>
      </p:sp>
      <p:pic>
        <p:nvPicPr>
          <p:cNvPr id="57" name="Graphic 56" descr="Woman with solid fill">
            <a:extLst>
              <a:ext uri="{FF2B5EF4-FFF2-40B4-BE49-F238E27FC236}">
                <a16:creationId xmlns:a16="http://schemas.microsoft.com/office/drawing/2014/main" id="{7EC61BC8-385D-6117-E933-23E0A3D52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83591" y="1582190"/>
            <a:ext cx="437673" cy="4376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76C0CB8-3289-B8A7-787C-D43593F73768}"/>
              </a:ext>
            </a:extLst>
          </p:cNvPr>
          <p:cNvSpPr txBox="1"/>
          <p:nvPr/>
        </p:nvSpPr>
        <p:spPr>
          <a:xfrm>
            <a:off x="9034897" y="1558198"/>
            <a:ext cx="262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AI</a:t>
            </a:r>
          </a:p>
        </p:txBody>
      </p:sp>
      <p:pic>
        <p:nvPicPr>
          <p:cNvPr id="61" name="Graphic 60" descr="Programmer female with solid fill">
            <a:extLst>
              <a:ext uri="{FF2B5EF4-FFF2-40B4-BE49-F238E27FC236}">
                <a16:creationId xmlns:a16="http://schemas.microsoft.com/office/drawing/2014/main" id="{7057858B-95E2-5E1C-903C-0189AA41D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34590" y="1517681"/>
            <a:ext cx="449775" cy="44977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23D46DD3-04E8-D4C7-258A-034D0870B175}"/>
              </a:ext>
            </a:extLst>
          </p:cNvPr>
          <p:cNvSpPr txBox="1"/>
          <p:nvPr/>
        </p:nvSpPr>
        <p:spPr>
          <a:xfrm>
            <a:off x="4717177" y="1882805"/>
            <a:ext cx="1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CREATE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5ACCB8-1920-1BF3-7FE8-26D650289DD3}"/>
              </a:ext>
            </a:extLst>
          </p:cNvPr>
          <p:cNvSpPr txBox="1"/>
          <p:nvPr/>
        </p:nvSpPr>
        <p:spPr>
          <a:xfrm>
            <a:off x="4161582" y="2623037"/>
            <a:ext cx="1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6D468A-67A3-C723-E52E-62D325C76972}"/>
              </a:ext>
            </a:extLst>
          </p:cNvPr>
          <p:cNvSpPr txBox="1"/>
          <p:nvPr/>
        </p:nvSpPr>
        <p:spPr>
          <a:xfrm>
            <a:off x="3692364" y="3153020"/>
            <a:ext cx="1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ANALYZE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12E7C8-35A5-6B5D-1F2F-46BE7C00BE43}"/>
              </a:ext>
            </a:extLst>
          </p:cNvPr>
          <p:cNvSpPr txBox="1"/>
          <p:nvPr/>
        </p:nvSpPr>
        <p:spPr>
          <a:xfrm>
            <a:off x="3356464" y="3819163"/>
            <a:ext cx="114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APPLY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3A0958C-9619-5FBC-C1CA-50B0A58D797F}"/>
              </a:ext>
            </a:extLst>
          </p:cNvPr>
          <p:cNvSpPr txBox="1"/>
          <p:nvPr/>
        </p:nvSpPr>
        <p:spPr>
          <a:xfrm>
            <a:off x="2444974" y="4530636"/>
            <a:ext cx="154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UNDERSTAND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6AE4B49-3644-85E0-128B-080B88E3424B}"/>
              </a:ext>
            </a:extLst>
          </p:cNvPr>
          <p:cNvSpPr txBox="1"/>
          <p:nvPr/>
        </p:nvSpPr>
        <p:spPr>
          <a:xfrm>
            <a:off x="1956781" y="5134779"/>
            <a:ext cx="154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14793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C1728E0-3182-2CB2-14EA-7FA67B561608}"/>
              </a:ext>
            </a:extLst>
          </p:cNvPr>
          <p:cNvSpPr txBox="1">
            <a:spLocks/>
          </p:cNvSpPr>
          <p:nvPr/>
        </p:nvSpPr>
        <p:spPr>
          <a:xfrm>
            <a:off x="374903" y="292608"/>
            <a:ext cx="5855963" cy="11790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AI Adoption Rates Per EY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2F4037-7148-12A8-20B3-849687B3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29" y="1752473"/>
            <a:ext cx="5122364" cy="4351338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000" dirty="0"/>
              <a:t>The “EY 2024 Work Reimagined Survey” highlights a significant rise in generative AI usage at work, increasing from 22% in 2023 to 75% across 27 industries globally. </a:t>
            </a:r>
          </a:p>
          <a:p>
            <a:pPr fontAlgn="base"/>
            <a:r>
              <a:rPr lang="en-US" sz="2000" dirty="0" err="1"/>
              <a:t>GenAI</a:t>
            </a:r>
            <a:r>
              <a:rPr lang="en-US" sz="2000" dirty="0"/>
              <a:t> adoption is high in the tech sector (90%), while government and public sectors trail (60%).</a:t>
            </a:r>
          </a:p>
          <a:p>
            <a:pPr fontAlgn="base"/>
            <a:r>
              <a:rPr lang="en-US" sz="2000" dirty="0"/>
              <a:t>Generative AI is fast taking over the workplaces.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/>
              <a:t>Anyone hesitating will be left behind.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/>
              <a:t>Adoption involves expanding use cases and mastery of the tools and takes time.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dirty="0"/>
              <a:t>Those who start early will significantly outpace the competitors.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2ACBC-2938-EA8C-DAAE-121D9300B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308" y="1587944"/>
            <a:ext cx="5390210" cy="4687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56D058-23CE-63B3-588C-7D3B60B200CA}"/>
              </a:ext>
            </a:extLst>
          </p:cNvPr>
          <p:cNvSpPr txBox="1"/>
          <p:nvPr/>
        </p:nvSpPr>
        <p:spPr>
          <a:xfrm>
            <a:off x="9394853" y="5372540"/>
            <a:ext cx="2686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Enterprise AI adoption key to corporate growth | EY - US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900D00-1B0E-E4F8-EF4C-A0E8813E7C83}"/>
              </a:ext>
            </a:extLst>
          </p:cNvPr>
          <p:cNvSpPr txBox="1"/>
          <p:nvPr/>
        </p:nvSpPr>
        <p:spPr>
          <a:xfrm>
            <a:off x="9665935" y="2959662"/>
            <a:ext cx="2144389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E2E38"/>
                </a:solidFill>
                <a:effectLst/>
              </a:rPr>
              <a:t>“Those who invest wisely in AI today will be the industry trailblazers of tomorrow.</a:t>
            </a:r>
            <a:r>
              <a:rPr lang="en-US" dirty="0">
                <a:solidFill>
                  <a:srgbClr val="2E2E38"/>
                </a:solidFill>
              </a:rPr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7FAD-EE54-CFA0-E3C1-91DCE560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231014"/>
            <a:ext cx="4293108" cy="1094334"/>
          </a:xfrm>
        </p:spPr>
        <p:txBody>
          <a:bodyPr>
            <a:noAutofit/>
          </a:bodyPr>
          <a:lstStyle/>
          <a:p>
            <a:r>
              <a:rPr lang="en-US" sz="3600" dirty="0"/>
              <a:t>About Artificial General Intelligence (AGI)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3060-C4FD-C986-E945-A02256C4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8" y="1752472"/>
            <a:ext cx="4779264" cy="4587367"/>
          </a:xfrm>
        </p:spPr>
        <p:txBody>
          <a:bodyPr>
            <a:noAutofit/>
          </a:bodyPr>
          <a:lstStyle/>
          <a:p>
            <a:pPr fontAlgn="base"/>
            <a:r>
              <a:rPr lang="en-US" sz="1400" dirty="0"/>
              <a:t>AGI is a "Full AI," a machine with the ability to understand, learn, and apply its intelligence broadly across a wide range of tasks, similar to how a human being operates.</a:t>
            </a:r>
          </a:p>
          <a:p>
            <a:pPr fontAlgn="base"/>
            <a:r>
              <a:rPr lang="en-US" sz="1400" dirty="0"/>
              <a:t>AGI would have the capacity for general reasoning, problem-solving, and learning, such that it could be applied to any domain without being specially tailored for it. </a:t>
            </a:r>
          </a:p>
          <a:p>
            <a:pPr fontAlgn="base"/>
            <a:r>
              <a:rPr lang="en-US" sz="1400" dirty="0"/>
              <a:t>AGI does not yet exist and remains a theoretical concept although leaks show that progress was made.</a:t>
            </a:r>
          </a:p>
          <a:p>
            <a:pPr fontAlgn="base"/>
            <a:r>
              <a:rPr lang="en-US" sz="1400" dirty="0"/>
              <a:t>AGI is not just designed to perform specific tasks but is capable of understanding and acquiring knowledge in a generalizable and adaptable manner.</a:t>
            </a:r>
          </a:p>
          <a:p>
            <a:pPr fontAlgn="base"/>
            <a:r>
              <a:rPr lang="en-US" sz="1400" dirty="0"/>
              <a:t>Prior to that or simultaneously, there may be agents that are able to perform highly specialized tasks.</a:t>
            </a:r>
          </a:p>
          <a:p>
            <a:pPr fontAlgn="base"/>
            <a:r>
              <a:rPr lang="en-US" sz="1400" dirty="0"/>
              <a:t>The timeline for the development of AGI is uncertain, and there is a robust debate about the nature and implications of creating machines with general intelligence. </a:t>
            </a:r>
          </a:p>
          <a:p>
            <a:pPr fontAlgn="base"/>
            <a:r>
              <a:rPr lang="en-US" sz="1400" dirty="0"/>
              <a:t>The human elements of trust, empathy, and relationship-building are deeply ingrained in BD and will always require a human touch – work on your EQ and personal growth. </a:t>
            </a:r>
          </a:p>
        </p:txBody>
      </p:sp>
      <p:pic>
        <p:nvPicPr>
          <p:cNvPr id="5" name="Picture 4" descr="A person with a robot head&#10;&#10;Description automatically generated with medium confidence">
            <a:extLst>
              <a:ext uri="{FF2B5EF4-FFF2-40B4-BE49-F238E27FC236}">
                <a16:creationId xmlns:a16="http://schemas.microsoft.com/office/drawing/2014/main" id="{9F92799C-C276-1C8C-3B78-162B8BBB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94" y="0"/>
            <a:ext cx="6888480" cy="6888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FEFBE8-8EAB-983E-8F00-7C39CC4EBFF1}"/>
              </a:ext>
            </a:extLst>
          </p:cNvPr>
          <p:cNvSpPr txBox="1"/>
          <p:nvPr/>
        </p:nvSpPr>
        <p:spPr>
          <a:xfrm>
            <a:off x="10210800" y="6338679"/>
            <a:ext cx="177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Art: Gemini</a:t>
            </a:r>
          </a:p>
        </p:txBody>
      </p:sp>
    </p:spTree>
    <p:extLst>
      <p:ext uri="{BB962C8B-B14F-4D97-AF65-F5344CB8AC3E}">
        <p14:creationId xmlns:p14="http://schemas.microsoft.com/office/powerpoint/2010/main" val="33551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161E-FFB1-FA45-BE3B-CD82B287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OpenAI Stages of Artificial Intelligence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77FF009-0920-FF6A-A908-3332B55E75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68742"/>
          <a:ext cx="10463784" cy="29635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059139">
                  <a:extLst>
                    <a:ext uri="{9D8B030D-6E8A-4147-A177-3AD203B41FA5}">
                      <a16:colId xmlns:a16="http://schemas.microsoft.com/office/drawing/2014/main" val="948680061"/>
                    </a:ext>
                  </a:extLst>
                </a:gridCol>
                <a:gridCol w="8404645">
                  <a:extLst>
                    <a:ext uri="{9D8B030D-6E8A-4147-A177-3AD203B41FA5}">
                      <a16:colId xmlns:a16="http://schemas.microsoft.com/office/drawing/2014/main" val="1105696553"/>
                    </a:ext>
                  </a:extLst>
                </a:gridCol>
              </a:tblGrid>
              <a:tr h="1886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Level 1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Chatbots, AI with conversational language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/>
                </a:tc>
                <a:extLst>
                  <a:ext uri="{0D108BD9-81ED-4DB2-BD59-A6C34878D82A}">
                    <a16:rowId xmlns:a16="http://schemas.microsoft.com/office/drawing/2014/main" val="586195984"/>
                  </a:ext>
                </a:extLst>
              </a:tr>
              <a:tr h="226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Level 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Reasoners, human-level problem solving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408693"/>
                  </a:ext>
                </a:extLst>
              </a:tr>
              <a:tr h="1886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Level 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Agents, systems that can take actions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56015"/>
                  </a:ext>
                </a:extLst>
              </a:tr>
              <a:tr h="1886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</a:rPr>
                        <a:t>Level 4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</a:rPr>
                        <a:t>Innovators, AI that can aid in invention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/>
                </a:tc>
                <a:extLst>
                  <a:ext uri="{0D108BD9-81ED-4DB2-BD59-A6C34878D82A}">
                    <a16:rowId xmlns:a16="http://schemas.microsoft.com/office/drawing/2014/main" val="3469311405"/>
                  </a:ext>
                </a:extLst>
              </a:tr>
              <a:tr h="301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>
                          <a:effectLst/>
                        </a:rPr>
                        <a:t>Level 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200" u="none" strike="noStrike" dirty="0">
                          <a:effectLst/>
                        </a:rPr>
                        <a:t>Organizations, AI that can do the work of an organization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502" marR="7502" marT="7502" marB="0" anchor="ctr"/>
                </a:tc>
                <a:extLst>
                  <a:ext uri="{0D108BD9-81ED-4DB2-BD59-A6C34878D82A}">
                    <a16:rowId xmlns:a16="http://schemas.microsoft.com/office/drawing/2014/main" val="4256596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094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5825-33B4-756B-30A7-C2271095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48" y="371957"/>
            <a:ext cx="7215554" cy="1094334"/>
          </a:xfrm>
        </p:spPr>
        <p:txBody>
          <a:bodyPr>
            <a:noAutofit/>
          </a:bodyPr>
          <a:lstStyle/>
          <a:p>
            <a:r>
              <a:rPr lang="en-US" sz="3600" dirty="0"/>
              <a:t>"Levels of AGI: Operationalizing Progress on the Path to AGI”: arXiv.org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8E71101-0D23-A9BD-37D5-C7D5E0DB3E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3148" y="1776960"/>
          <a:ext cx="8316468" cy="44111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9364">
                  <a:extLst>
                    <a:ext uri="{9D8B030D-6E8A-4147-A177-3AD203B41FA5}">
                      <a16:colId xmlns:a16="http://schemas.microsoft.com/office/drawing/2014/main" val="2880405343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3790200639"/>
                    </a:ext>
                  </a:extLst>
                </a:gridCol>
                <a:gridCol w="3133344">
                  <a:extLst>
                    <a:ext uri="{9D8B030D-6E8A-4147-A177-3AD203B41FA5}">
                      <a16:colId xmlns:a16="http://schemas.microsoft.com/office/drawing/2014/main" val="3119503443"/>
                    </a:ext>
                  </a:extLst>
                </a:gridCol>
              </a:tblGrid>
              <a:tr h="161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Performance (rows) x Generality (columns)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Narrow clearly scoped task or set of tasks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General wide range of non-physical tasks, including metacognitive tasks like learning new skills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861251"/>
                  </a:ext>
                </a:extLst>
              </a:tr>
              <a:tr h="1580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Level 0: No AI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u="none" strike="noStrike">
                          <a:effectLst/>
                        </a:rPr>
                        <a:t>Narrow Non-AI calculator software; compiler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General Non-AI human-in-the-loop computing, e.g., Amazon Mechanical Turk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extLst>
                  <a:ext uri="{0D108BD9-81ED-4DB2-BD59-A6C34878D82A}">
                    <a16:rowId xmlns:a16="http://schemas.microsoft.com/office/drawing/2014/main" val="2993380124"/>
                  </a:ext>
                </a:extLst>
              </a:tr>
              <a:tr h="26864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Level 1: Emerging equal to or somewhat better than an un-skilled human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Emerging Narrow AI GOFAI (Boden, 2014); simple rule-based systems, e.g., SHRDLU (Winograd, 1971)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Emerging AGI ChatGPT (OpenAI, 2023), Bard (Anil et al., 2023), Llama 2 (Touvron et al., 2023), Gemini (Pichai &amp; Hassabis, 2023)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extLst>
                  <a:ext uri="{0D108BD9-81ED-4DB2-BD59-A6C34878D82A}">
                    <a16:rowId xmlns:a16="http://schemas.microsoft.com/office/drawing/2014/main" val="1177477372"/>
                  </a:ext>
                </a:extLst>
              </a:tr>
              <a:tr h="1422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Level 2: Competent at least 50th percentile of skilled adults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Competent Narrow AI toxicity detectors such as Jigsaw (Das et al., 2022); Smart Speakers such as Siri (Apple), Alexa (Amazon), or Google Assistant (Google); VQA systems such as </a:t>
                      </a:r>
                      <a:r>
                        <a:rPr lang="en-US" sz="1200" u="none" strike="noStrike" dirty="0" err="1">
                          <a:effectLst/>
                        </a:rPr>
                        <a:t>PaLI</a:t>
                      </a:r>
                      <a:r>
                        <a:rPr lang="en-US" sz="1200" u="none" strike="noStrike" dirty="0">
                          <a:effectLst/>
                        </a:rPr>
                        <a:t> (Chen et al., 2023); Watson (IBM); SOTA LLMs for a subset of tasks (e.g., short essay writing, simple coding)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Competent AGI not yet achieved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extLst>
                  <a:ext uri="{0D108BD9-81ED-4DB2-BD59-A6C34878D82A}">
                    <a16:rowId xmlns:a16="http://schemas.microsoft.com/office/drawing/2014/main" val="529263179"/>
                  </a:ext>
                </a:extLst>
              </a:tr>
              <a:tr h="1264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Level 3: Expert at least 90th percentile of skilled adults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Expert Narrow AI spelling &amp; grammar checkers such as Grammarly (Grammarly, 2023); generative image models such as Imagen (Saharia et al., 2022) or DALL-E 2 (Ramesh et al., 2022)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Expert AGI not yet achieved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extLst>
                  <a:ext uri="{0D108BD9-81ED-4DB2-BD59-A6C34878D82A}">
                    <a16:rowId xmlns:a16="http://schemas.microsoft.com/office/drawing/2014/main" val="1278078131"/>
                  </a:ext>
                </a:extLst>
              </a:tr>
              <a:tr h="1264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Level 4: Virtuoso at least 99th percentile of skilled adults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Virtuoso Narrow AI Deep Blue (Campbell et al., 2002), AlphaGo (Silver et al., 2016; 2017)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Virtuoso AGI not yet achieved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extLst>
                  <a:ext uri="{0D108BD9-81ED-4DB2-BD59-A6C34878D82A}">
                    <a16:rowId xmlns:a16="http://schemas.microsoft.com/office/drawing/2014/main" val="2631718400"/>
                  </a:ext>
                </a:extLst>
              </a:tr>
              <a:tr h="1106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Level 5: Superhuman outperforms 100% of humans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Superhuman Narrow AI AlphaFold (Jumper et al., 2021; Varadi et al., 2021), AlphaZero (Silver et al., 2018), StockFish (Stockfish, 2023)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Artificial Superintelligence (ASI) not yet achieved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142" marR="3142" marT="3142" marB="0" anchor="ctr"/>
                </a:tc>
                <a:extLst>
                  <a:ext uri="{0D108BD9-81ED-4DB2-BD59-A6C34878D82A}">
                    <a16:rowId xmlns:a16="http://schemas.microsoft.com/office/drawing/2014/main" val="7624107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0B39B4-37FC-A18C-BB4C-2457BE8A1F36}"/>
              </a:ext>
            </a:extLst>
          </p:cNvPr>
          <p:cNvSpPr txBox="1"/>
          <p:nvPr/>
        </p:nvSpPr>
        <p:spPr>
          <a:xfrm>
            <a:off x="9119616" y="1776960"/>
            <a:ext cx="27553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sz="1800" dirty="0"/>
              <a:t>rogression towards AGI by examining both the depth (performance) and breadth (generality) of AI capabilities​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Levels from "No AI" to "Superhuman AI“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sz="1800" dirty="0"/>
              <a:t>istinctions between narrow AI (focused on specific tasks) and general AI (capable of a wide range of tasks)</a:t>
            </a:r>
          </a:p>
          <a:p>
            <a:br>
              <a:rPr lang="en-US" sz="1800" dirty="0"/>
            </a:br>
            <a:endParaRPr lang="en-US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A4950254-86D1-03CB-1235-B177F140B74C}"/>
              </a:ext>
            </a:extLst>
          </p:cNvPr>
          <p:cNvSpPr/>
          <p:nvPr/>
        </p:nvSpPr>
        <p:spPr>
          <a:xfrm>
            <a:off x="7924800" y="4206240"/>
            <a:ext cx="524256" cy="451104"/>
          </a:xfrm>
          <a:prstGeom prst="star5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74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97F1-0AA8-E5F8-251D-86FE3B8676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566" y="1687202"/>
            <a:ext cx="6497746" cy="48434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our AI in BD, Capture, and Proposals course on Feb 24-26: 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https://www.ostglobalsolutions.com/class/master-ai-to-enhance-bd-capture-proposal-processes-updated-to-include-the-latest-ai-developments-3/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ea typeface="Calibri" panose="020F0502020204030204" pitchFamily="34" charset="0"/>
              </a:rPr>
              <a:t>o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stglobalsolutions.com -&gt; Training -&gt; Shop All Training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the QR code with your phone camera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meet with me or click this link!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https://calendly.com/olessia-ost/25-minute-meeting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33338-47C0-8193-BDDC-64AE08E79823}"/>
              </a:ext>
            </a:extLst>
          </p:cNvPr>
          <p:cNvSpPr txBox="1"/>
          <p:nvPr/>
        </p:nvSpPr>
        <p:spPr>
          <a:xfrm>
            <a:off x="701566" y="116413"/>
            <a:ext cx="76494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  <a:ea typeface="+mj-ea"/>
                <a:cs typeface="+mj-cs"/>
              </a:rPr>
              <a:t>Interested in an In-depth Exploration of the AI for Your Company?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B4A36B-4C63-66D6-9590-E3A31596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2" y="1591849"/>
            <a:ext cx="4602271" cy="46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7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702F-38B2-47D1-8D3E-069002649C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4088" y="381899"/>
            <a:ext cx="6469063" cy="1041400"/>
          </a:xfrm>
        </p:spPr>
        <p:txBody>
          <a:bodyPr>
            <a:normAutofit/>
          </a:bodyPr>
          <a:lstStyle/>
          <a:p>
            <a:r>
              <a:rPr lang="en-US" dirty="0"/>
              <a:t>About OST Global Solutions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508C82C-BFEA-4F7B-99A3-D0DD84B3107E}"/>
              </a:ext>
            </a:extLst>
          </p:cNvPr>
          <p:cNvSpPr txBox="1">
            <a:spLocks/>
          </p:cNvSpPr>
          <p:nvPr/>
        </p:nvSpPr>
        <p:spPr>
          <a:xfrm>
            <a:off x="2050720" y="1817997"/>
            <a:ext cx="9642270" cy="448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Clr>
                <a:srgbClr val="1B75BB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BE1E2D"/>
              </a:buClr>
              <a:buFont typeface="Wingdings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B75B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>
                <a:ln>
                  <a:noFill/>
                </a:ln>
                <a:solidFill>
                  <a:srgbClr val="1B75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We've Won Our Clients Over $26 Billion in funded Government Contracts Since 2005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657D6-54A5-4F00-A6F2-9C6E94C7C051}"/>
              </a:ext>
            </a:extLst>
          </p:cNvPr>
          <p:cNvSpPr txBox="1"/>
          <p:nvPr/>
        </p:nvSpPr>
        <p:spPr>
          <a:xfrm>
            <a:off x="2050720" y="2394954"/>
            <a:ext cx="747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5B9BD5">
                    <a:lumMod val="75000"/>
                  </a:srgbClr>
                </a:solidFill>
                <a:latin typeface="Arial Narrow"/>
                <a:cs typeface="Arial Narrow"/>
              </a:rPr>
              <a:t>BUSINESS DEVELOPMENT, CAPTURE, AND PROPOSAL CONSULTING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812BBB-C331-4AF8-A377-6CF34D8184A1}"/>
              </a:ext>
            </a:extLst>
          </p:cNvPr>
          <p:cNvGrpSpPr/>
          <p:nvPr/>
        </p:nvGrpSpPr>
        <p:grpSpPr>
          <a:xfrm>
            <a:off x="1462261" y="2713226"/>
            <a:ext cx="8065559" cy="1324375"/>
            <a:chOff x="1595479" y="2727889"/>
            <a:chExt cx="8065559" cy="13243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6F6506-5E4F-4F40-A586-3679D85B44BF}"/>
                </a:ext>
              </a:extLst>
            </p:cNvPr>
            <p:cNvSpPr/>
            <p:nvPr/>
          </p:nvSpPr>
          <p:spPr>
            <a:xfrm>
              <a:off x="1595479" y="2727889"/>
              <a:ext cx="1600200" cy="12878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9E1F0E-1CC0-4594-8922-71B40E1FC4A9}"/>
                </a:ext>
              </a:extLst>
            </p:cNvPr>
            <p:cNvSpPr/>
            <p:nvPr/>
          </p:nvSpPr>
          <p:spPr>
            <a:xfrm>
              <a:off x="3195679" y="2727889"/>
              <a:ext cx="1637241" cy="1287800"/>
            </a:xfrm>
            <a:prstGeom prst="rect">
              <a:avLst/>
            </a:prstGeom>
            <a:solidFill>
              <a:srgbClr val="43444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68C9C9D-4478-4B54-A8D5-91CF9BC2A58D}"/>
                </a:ext>
              </a:extLst>
            </p:cNvPr>
            <p:cNvSpPr/>
            <p:nvPr/>
          </p:nvSpPr>
          <p:spPr>
            <a:xfrm>
              <a:off x="4819543" y="2727889"/>
              <a:ext cx="1613577" cy="1287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107A30-DFD5-4733-B098-2E0E887B7920}"/>
                </a:ext>
              </a:extLst>
            </p:cNvPr>
            <p:cNvSpPr/>
            <p:nvPr/>
          </p:nvSpPr>
          <p:spPr>
            <a:xfrm>
              <a:off x="6433120" y="2727889"/>
              <a:ext cx="1661751" cy="1287800"/>
            </a:xfrm>
            <a:prstGeom prst="rect">
              <a:avLst/>
            </a:prstGeom>
            <a:solidFill>
              <a:srgbClr val="A5A5A5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Technical-01.png" descr="/Users/bridget.skelly/Desktop/Technical-01.png">
              <a:extLst>
                <a:ext uri="{FF2B5EF4-FFF2-40B4-BE49-F238E27FC236}">
                  <a16:creationId xmlns:a16="http://schemas.microsoft.com/office/drawing/2014/main" id="{B4A1BC3D-0A54-43D4-9C19-3D47544F8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702" y="3476510"/>
              <a:ext cx="501650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Engineering-01.png" descr="/Users/bridget.skelly/Desktop/Engineering-01.png">
              <a:extLst>
                <a:ext uri="{FF2B5EF4-FFF2-40B4-BE49-F238E27FC236}">
                  <a16:creationId xmlns:a16="http://schemas.microsoft.com/office/drawing/2014/main" id="{ED3ABF16-4A56-406E-ABCA-B1F5F6C3D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5923" y="3535805"/>
              <a:ext cx="434158" cy="40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13550C-04AA-4B44-B1D0-483964EBC862}"/>
                </a:ext>
              </a:extLst>
            </p:cNvPr>
            <p:cNvSpPr txBox="1"/>
            <p:nvPr/>
          </p:nvSpPr>
          <p:spPr>
            <a:xfrm>
              <a:off x="1627168" y="2806832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Opportunity Identification (WinMoreBD™)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0925B5-8303-4179-AF4D-5BB5C0307F00}"/>
                </a:ext>
              </a:extLst>
            </p:cNvPr>
            <p:cNvSpPr txBox="1"/>
            <p:nvPr/>
          </p:nvSpPr>
          <p:spPr>
            <a:xfrm>
              <a:off x="3233873" y="2803122"/>
              <a:ext cx="1579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Opportunity Qualification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(WinMoreBD™)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B13BF5-2A93-4238-91D7-22C7E053B3D8}"/>
                </a:ext>
              </a:extLst>
            </p:cNvPr>
            <p:cNvSpPr txBox="1"/>
            <p:nvPr/>
          </p:nvSpPr>
          <p:spPr>
            <a:xfrm>
              <a:off x="6384813" y="2815314"/>
              <a:ext cx="1622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Proposal Development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F9BE4D-1FF9-4752-B580-02DF90AD2159}"/>
                </a:ext>
              </a:extLst>
            </p:cNvPr>
            <p:cNvSpPr txBox="1"/>
            <p:nvPr/>
          </p:nvSpPr>
          <p:spPr>
            <a:xfrm>
              <a:off x="4826870" y="2825208"/>
              <a:ext cx="15797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Calibri" panose="020F0502020204030204"/>
                </a:rPr>
                <a:t>Capture Management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7" name="Govt-01-01.png" descr="/Users/bridget.skelly/Desktop/Govt-01-01.png">
              <a:extLst>
                <a:ext uri="{FF2B5EF4-FFF2-40B4-BE49-F238E27FC236}">
                  <a16:creationId xmlns:a16="http://schemas.microsoft.com/office/drawing/2014/main" id="{2C6892BD-85A8-476A-9746-FE74AFDE8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035" y="3401160"/>
              <a:ext cx="526554" cy="52655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8C249A-6E9F-4B2C-A6D8-A7EE921650BC}"/>
                </a:ext>
              </a:extLst>
            </p:cNvPr>
            <p:cNvSpPr/>
            <p:nvPr/>
          </p:nvSpPr>
          <p:spPr>
            <a:xfrm>
              <a:off x="8060838" y="2727890"/>
              <a:ext cx="1600200" cy="1287800"/>
            </a:xfrm>
            <a:prstGeom prst="rect">
              <a:avLst/>
            </a:prstGeom>
            <a:solidFill>
              <a:srgbClr val="2389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Acquisition-01.png" descr="/Users/bridget.skelly/Desktop/Acquisition-01.png">
              <a:extLst>
                <a:ext uri="{FF2B5EF4-FFF2-40B4-BE49-F238E27FC236}">
                  <a16:creationId xmlns:a16="http://schemas.microsoft.com/office/drawing/2014/main" id="{3AF7108B-FA8C-45C6-903F-51C7B59BE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3535" y="3535805"/>
              <a:ext cx="395288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73A5BD-E08C-4756-B189-447997A19C28}"/>
                </a:ext>
              </a:extLst>
            </p:cNvPr>
            <p:cNvSpPr txBox="1"/>
            <p:nvPr/>
          </p:nvSpPr>
          <p:spPr>
            <a:xfrm>
              <a:off x="8060838" y="2803122"/>
              <a:ext cx="1566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Proposal Pricing Support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2A4362C-F2B8-49AE-9FAB-EC3F97F6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88" b="94141" l="3516" r="96484">
                          <a14:foregroundMark x1="37109" y1="30859" x2="37109" y2="30859"/>
                          <a14:foregroundMark x1="75781" y1="58984" x2="75781" y2="58984"/>
                          <a14:foregroundMark x1="25000" y1="58984" x2="25000" y2="58984"/>
                          <a14:backgroundMark x1="19922" y1="18750" x2="19922" y2="18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837" y="3373706"/>
              <a:ext cx="744656" cy="67855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3E8D392-6337-4A63-941C-7E759F08943F}"/>
              </a:ext>
            </a:extLst>
          </p:cNvPr>
          <p:cNvSpPr txBox="1"/>
          <p:nvPr/>
        </p:nvSpPr>
        <p:spPr>
          <a:xfrm>
            <a:off x="2136131" y="4849951"/>
            <a:ext cx="7608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accent4"/>
                </a:solidFill>
                <a:latin typeface="Arial Narrow"/>
                <a:cs typeface="Arial Narrow"/>
              </a:defRPr>
            </a:lvl1pPr>
          </a:lstStyle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5B9BD5">
                    <a:lumMod val="75000"/>
                  </a:srgbClr>
                </a:solidFill>
              </a:rPr>
              <a:t>REGISTERED APPRENTICESHIP IN GOVERNMENT BUSINESS DEVELOPMENT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rgbClr val="5B9BD5">
                    <a:lumMod val="75000"/>
                  </a:srgbClr>
                </a:solidFill>
              </a:rPr>
              <a:t>ACCEPT VETERANS ADMINISTRATION (VA) FUNDING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/>
              </a:rPr>
              <a:t>FULL BD LIFECYCLE TRAINING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42247C-BE33-4E17-8ABC-8B015763A2AA}"/>
              </a:ext>
            </a:extLst>
          </p:cNvPr>
          <p:cNvSpPr/>
          <p:nvPr/>
        </p:nvSpPr>
        <p:spPr>
          <a:xfrm>
            <a:off x="910768" y="4696523"/>
            <a:ext cx="1166364" cy="1166364"/>
          </a:xfrm>
          <a:prstGeom prst="ellipse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504A9D-8AAD-445E-8C6E-7F482344CE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3" y="4808008"/>
            <a:ext cx="981312" cy="945818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F9696F60-A594-4FA1-AB0F-8E67D7BD17FD}"/>
              </a:ext>
            </a:extLst>
          </p:cNvPr>
          <p:cNvSpPr/>
          <p:nvPr/>
        </p:nvSpPr>
        <p:spPr>
          <a:xfrm>
            <a:off x="866341" y="1760340"/>
            <a:ext cx="1166364" cy="1166364"/>
          </a:xfrm>
          <a:prstGeom prst="ellipse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1249F53-0E8F-4B02-BBA0-BCD51081241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70" y="1999764"/>
            <a:ext cx="652026" cy="65202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585C1ECE-2CFB-4B71-A301-EBEF069DDEB5}"/>
              </a:ext>
            </a:extLst>
          </p:cNvPr>
          <p:cNvSpPr/>
          <p:nvPr/>
        </p:nvSpPr>
        <p:spPr>
          <a:xfrm>
            <a:off x="10241347" y="4917604"/>
            <a:ext cx="1166364" cy="1166364"/>
          </a:xfrm>
          <a:prstGeom prst="ellipse">
            <a:avLst/>
          </a:prstGeom>
          <a:solidFill>
            <a:srgbClr val="5B9BD5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D00C73D-BC34-46D7-B107-A3C8A0E3291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73" y="5061399"/>
            <a:ext cx="868711" cy="86402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5BFF5E6-E1BA-427F-B401-9042A7F68AA0}"/>
              </a:ext>
            </a:extLst>
          </p:cNvPr>
          <p:cNvSpPr txBox="1"/>
          <p:nvPr/>
        </p:nvSpPr>
        <p:spPr>
          <a:xfrm>
            <a:off x="9659651" y="4092112"/>
            <a:ext cx="23252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5B9BD5">
                    <a:lumMod val="75000"/>
                  </a:srgbClr>
                </a:solidFill>
                <a:latin typeface="Arial Narrow"/>
                <a:cs typeface="Arial Narrow"/>
              </a:rPr>
              <a:t>SUPPORT FOR R&amp;D BUSINESSES FOCUSED ON SBIR/STTR </a:t>
            </a:r>
          </a:p>
        </p:txBody>
      </p:sp>
    </p:spTree>
    <p:extLst>
      <p:ext uri="{BB962C8B-B14F-4D97-AF65-F5344CB8AC3E}">
        <p14:creationId xmlns:p14="http://schemas.microsoft.com/office/powerpoint/2010/main" val="139978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factory&#10;&#10;Description automatically generated">
            <a:extLst>
              <a:ext uri="{FF2B5EF4-FFF2-40B4-BE49-F238E27FC236}">
                <a16:creationId xmlns:a16="http://schemas.microsoft.com/office/drawing/2014/main" id="{515E7B8D-C0AA-C7A9-02D1-A8EAEA4BD3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41D027-1102-695B-FFB2-11A4E3CA82ED}"/>
              </a:ext>
            </a:extLst>
          </p:cNvPr>
          <p:cNvSpPr txBox="1"/>
          <p:nvPr/>
        </p:nvSpPr>
        <p:spPr>
          <a:xfrm>
            <a:off x="5562600" y="3429000"/>
            <a:ext cx="5162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Industrial Revolution: 25% Productivity Increase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BC5CE-759C-DFEA-36E8-EF9FA3E24521}"/>
              </a:ext>
            </a:extLst>
          </p:cNvPr>
          <p:cNvSpPr txBox="1"/>
          <p:nvPr/>
        </p:nvSpPr>
        <p:spPr>
          <a:xfrm>
            <a:off x="9924288" y="6338679"/>
            <a:ext cx="205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Art: Google Gemini</a:t>
            </a:r>
          </a:p>
        </p:txBody>
      </p:sp>
    </p:spTree>
    <p:extLst>
      <p:ext uri="{BB962C8B-B14F-4D97-AF65-F5344CB8AC3E}">
        <p14:creationId xmlns:p14="http://schemas.microsoft.com/office/powerpoint/2010/main" val="5074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sitting at a desk with a robot on it&#10;&#10;Description automatically generated">
            <a:extLst>
              <a:ext uri="{FF2B5EF4-FFF2-40B4-BE49-F238E27FC236}">
                <a16:creationId xmlns:a16="http://schemas.microsoft.com/office/drawing/2014/main" id="{F028279C-62C7-6462-FB11-D45433ACA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9" b="170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5D1134-8742-E01D-F90B-BEB7751A182E}"/>
              </a:ext>
            </a:extLst>
          </p:cNvPr>
          <p:cNvSpPr txBox="1"/>
          <p:nvPr/>
        </p:nvSpPr>
        <p:spPr>
          <a:xfrm>
            <a:off x="2762250" y="400734"/>
            <a:ext cx="5314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AI Transformation: Estimated 30% - 80% Productivity Increase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20B4A-A36B-D728-C759-51561730D0CC}"/>
              </a:ext>
            </a:extLst>
          </p:cNvPr>
          <p:cNvSpPr txBox="1"/>
          <p:nvPr/>
        </p:nvSpPr>
        <p:spPr>
          <a:xfrm>
            <a:off x="10009632" y="6338679"/>
            <a:ext cx="197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Art: Google Gemini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EB27F-7667-662A-0163-B6E62900C5FD}"/>
              </a:ext>
            </a:extLst>
          </p:cNvPr>
          <p:cNvSpPr txBox="1"/>
          <p:nvPr/>
        </p:nvSpPr>
        <p:spPr>
          <a:xfrm>
            <a:off x="2774043" y="2520043"/>
            <a:ext cx="3931556" cy="21005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PwC claims AI could add nearly $16 trillion to the world </a:t>
            </a:r>
            <a:r>
              <a:rPr lang="en-US" sz="2400" b="1">
                <a:solidFill>
                  <a:schemeClr val="bg1"/>
                </a:solidFill>
              </a:rPr>
              <a:t>economy by 2030.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bg1"/>
                </a:solidFill>
              </a:rPr>
              <a:t>McKinsey predicts $13 trillion in the same time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.</a:t>
            </a:r>
            <a:r>
              <a:rPr lang="en-US" sz="1050" dirty="0">
                <a:solidFill>
                  <a:srgbClr val="333333"/>
                </a:solidFill>
                <a:latin typeface="Georgia"/>
              </a:rPr>
              <a:t> frame.</a:t>
            </a:r>
            <a:endParaRPr lang="en-US" sz="105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239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7F7-7B6F-309B-101D-05A613D6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4" y="365645"/>
            <a:ext cx="4675095" cy="1094334"/>
          </a:xfrm>
        </p:spPr>
        <p:txBody>
          <a:bodyPr>
            <a:noAutofit/>
          </a:bodyPr>
          <a:lstStyle/>
          <a:p>
            <a:r>
              <a:rPr lang="en-US" sz="2800" dirty="0"/>
              <a:t>Understanding AI in the Context of Government BD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1D2B-1E16-FED1-5538-9F06897D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682189"/>
            <a:ext cx="4598894" cy="422826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fontAlgn="base"/>
            <a:r>
              <a:rPr lang="en-US" dirty="0"/>
              <a:t>Many inventions in the past were initially regarded as cheating but now are an integral part of our lives: spell check, calculator, Grammarly, etc.</a:t>
            </a:r>
          </a:p>
          <a:p>
            <a:pPr fontAlgn="base"/>
            <a:r>
              <a:rPr lang="en-US" dirty="0">
                <a:latin typeface="Calibri"/>
                <a:ea typeface="Calibri"/>
                <a:cs typeface="Calibri"/>
              </a:rPr>
              <a:t>Leveraging AI as a collaborative partner is no longer optional to keep pace with the industry and remain relevant and in-demand.</a:t>
            </a:r>
          </a:p>
          <a:p>
            <a:pPr lvl="1" fontAlgn="base"/>
            <a:r>
              <a:rPr lang="en-US" dirty="0"/>
              <a:t>AI is rapidly becoming the standard in Government BD, with the Association of Proposal Management Professionals (APMP) leading the charge with AI-focused events and conferences.</a:t>
            </a:r>
          </a:p>
          <a:p>
            <a:pPr lvl="1" fontAlgn="base"/>
            <a:r>
              <a:rPr lang="en-US" dirty="0"/>
              <a:t>Government source selection is embracing AI, adding new scrutiny to evaluation of compliant and compelling offers.</a:t>
            </a:r>
          </a:p>
          <a:p>
            <a:pPr lvl="2" fontAlgn="base"/>
            <a:r>
              <a:rPr lang="en-US" dirty="0" err="1"/>
              <a:t>Acqbot</a:t>
            </a:r>
            <a:r>
              <a:rPr lang="en-US" dirty="0"/>
              <a:t> expedites contract writing and the federal acquisition process.</a:t>
            </a:r>
          </a:p>
          <a:p>
            <a:pPr lvl="2" fontAlgn="base"/>
            <a:r>
              <a:rPr lang="en-US" dirty="0" err="1"/>
              <a:t>GSAi</a:t>
            </a:r>
            <a:r>
              <a:rPr lang="en-US" dirty="0"/>
              <a:t> is a custom AI chatbot designed to boost productivity among GSA's employees by analyzing contract and procurement data</a:t>
            </a:r>
          </a:p>
        </p:txBody>
      </p:sp>
      <p:pic>
        <p:nvPicPr>
          <p:cNvPr id="8" name="Picture 7" descr="A Business Developer interacting with AI">
            <a:extLst>
              <a:ext uri="{FF2B5EF4-FFF2-40B4-BE49-F238E27FC236}">
                <a16:creationId xmlns:a16="http://schemas.microsoft.com/office/drawing/2014/main" id="{8D30D5EA-9108-8258-BEC2-A113AA2F0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23AF1DD-8A3C-6F4C-E72D-368F35B57CCD}"/>
              </a:ext>
            </a:extLst>
          </p:cNvPr>
          <p:cNvGrpSpPr/>
          <p:nvPr/>
        </p:nvGrpSpPr>
        <p:grpSpPr>
          <a:xfrm>
            <a:off x="560292" y="5613447"/>
            <a:ext cx="4639238" cy="594013"/>
            <a:chOff x="578221" y="5735506"/>
            <a:chExt cx="4639238" cy="594013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4D3976A-E125-6856-F398-81895F2A86F1}"/>
                </a:ext>
              </a:extLst>
            </p:cNvPr>
            <p:cNvSpPr/>
            <p:nvPr/>
          </p:nvSpPr>
          <p:spPr>
            <a:xfrm rot="5400000">
              <a:off x="533397" y="5780330"/>
              <a:ext cx="340659" cy="2510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6ACC9-A4B9-287F-4765-A2B96AA4A60E}"/>
                </a:ext>
              </a:extLst>
            </p:cNvPr>
            <p:cNvSpPr txBox="1"/>
            <p:nvPr/>
          </p:nvSpPr>
          <p:spPr>
            <a:xfrm>
              <a:off x="797858" y="5744744"/>
              <a:ext cx="441960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base">
                <a:buNone/>
              </a:pPr>
              <a:r>
                <a:rPr lang="en-US" sz="1600" b="1" dirty="0">
                  <a:solidFill>
                    <a:schemeClr val="accent1"/>
                  </a:solidFill>
                </a:rPr>
                <a:t>Future-proof your career to ensure you remain valuable as the field evolves.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7EDAFA6-BB17-85E0-89AF-1CD7141B08BF}"/>
              </a:ext>
            </a:extLst>
          </p:cNvPr>
          <p:cNvSpPr txBox="1"/>
          <p:nvPr/>
        </p:nvSpPr>
        <p:spPr>
          <a:xfrm>
            <a:off x="10744200" y="6338678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Art: DALL-E</a:t>
            </a:r>
          </a:p>
        </p:txBody>
      </p:sp>
    </p:spTree>
    <p:extLst>
      <p:ext uri="{BB962C8B-B14F-4D97-AF65-F5344CB8AC3E}">
        <p14:creationId xmlns:p14="http://schemas.microsoft.com/office/powerpoint/2010/main" val="24915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7F7-7B6F-309B-101D-05A613D6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4" y="365645"/>
            <a:ext cx="4598894" cy="1094334"/>
          </a:xfrm>
        </p:spPr>
        <p:txBody>
          <a:bodyPr>
            <a:noAutofit/>
          </a:bodyPr>
          <a:lstStyle/>
          <a:p>
            <a:r>
              <a:rPr lang="en-US" sz="2800" dirty="0"/>
              <a:t>AI Advantages in Government 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1D2B-1E16-FED1-5538-9F06897D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64" y="1684952"/>
            <a:ext cx="4598894" cy="415383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fontAlgn="base"/>
            <a:r>
              <a:rPr lang="en-US" dirty="0"/>
              <a:t>Provides strategic advantage in analyzing vast amounts of opportunity, pursuit, proposal, past performance, resume, and financial data.</a:t>
            </a:r>
          </a:p>
          <a:p>
            <a:pPr fontAlgn="base"/>
            <a:r>
              <a:rPr lang="en-US" dirty="0"/>
              <a:t>Allows precision by providing insights into patterns and trends, and offers predictive analytics results that may escape the human eye.</a:t>
            </a:r>
          </a:p>
          <a:p>
            <a:pPr fontAlgn="base"/>
            <a:r>
              <a:rPr lang="en-US" dirty="0">
                <a:latin typeface="Calibri"/>
                <a:ea typeface="Calibri"/>
                <a:cs typeface="Calibri"/>
              </a:rPr>
              <a:t>Currently increases productivity at least 30%, and results in 20% higher win rates and 25% labor cost savings.</a:t>
            </a:r>
          </a:p>
          <a:p>
            <a:pPr fontAlgn="base"/>
            <a:r>
              <a:rPr lang="en-US" dirty="0"/>
              <a:t>Helps identify risks and devise proactive mitigation strategies that save time and resources.</a:t>
            </a:r>
          </a:p>
          <a:p>
            <a:pPr fontAlgn="base"/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fontAlgn="base"/>
            <a:endParaRPr lang="en-US" sz="1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3AF1DD-8A3C-6F4C-E72D-368F35B57CCD}"/>
              </a:ext>
            </a:extLst>
          </p:cNvPr>
          <p:cNvGrpSpPr/>
          <p:nvPr/>
        </p:nvGrpSpPr>
        <p:grpSpPr>
          <a:xfrm>
            <a:off x="560292" y="5332496"/>
            <a:ext cx="4428566" cy="840235"/>
            <a:chOff x="578221" y="5735506"/>
            <a:chExt cx="4467416" cy="840235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74D3976A-E125-6856-F398-81895F2A86F1}"/>
                </a:ext>
              </a:extLst>
            </p:cNvPr>
            <p:cNvSpPr/>
            <p:nvPr/>
          </p:nvSpPr>
          <p:spPr>
            <a:xfrm rot="5400000">
              <a:off x="533397" y="5780330"/>
              <a:ext cx="340659" cy="2510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6ACC9-A4B9-287F-4765-A2B96AA4A60E}"/>
                </a:ext>
              </a:extLst>
            </p:cNvPr>
            <p:cNvSpPr txBox="1"/>
            <p:nvPr/>
          </p:nvSpPr>
          <p:spPr>
            <a:xfrm>
              <a:off x="797858" y="5744744"/>
              <a:ext cx="424777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fontAlgn="base">
                <a:buNone/>
              </a:pPr>
              <a:r>
                <a:rPr lang="en-US" sz="1600" b="1" dirty="0">
                  <a:solidFill>
                    <a:schemeClr val="accent1"/>
                  </a:solidFill>
                </a:rPr>
                <a:t>AI will not take your job, but another professional who masterfully uses AI will – be the one who remains.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08B9C9-A2BB-DB99-2C2E-E30A900A354F}"/>
              </a:ext>
            </a:extLst>
          </p:cNvPr>
          <p:cNvGrpSpPr/>
          <p:nvPr/>
        </p:nvGrpSpPr>
        <p:grpSpPr>
          <a:xfrm>
            <a:off x="5240425" y="0"/>
            <a:ext cx="6951575" cy="6858001"/>
            <a:chOff x="5240425" y="0"/>
            <a:chExt cx="6951575" cy="68580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69A863-0CBE-431A-9922-21708715F742}"/>
                </a:ext>
              </a:extLst>
            </p:cNvPr>
            <p:cNvGrpSpPr/>
            <p:nvPr/>
          </p:nvGrpSpPr>
          <p:grpSpPr>
            <a:xfrm>
              <a:off x="5240425" y="0"/>
              <a:ext cx="6951575" cy="6858001"/>
              <a:chOff x="5395913" y="-238125"/>
              <a:chExt cx="6858000" cy="6858000"/>
            </a:xfrm>
          </p:grpSpPr>
          <p:pic>
            <p:nvPicPr>
              <p:cNvPr id="6" name="Picture 5" descr="A BD Professional working with AI on proposal">
                <a:extLst>
                  <a:ext uri="{FF2B5EF4-FFF2-40B4-BE49-F238E27FC236}">
                    <a16:creationId xmlns:a16="http://schemas.microsoft.com/office/drawing/2014/main" id="{22EA929B-852F-CBA5-9F56-D1AE8D8719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913" y="-238125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E8008E2-7607-21DC-E856-22BCC761F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240179" flipV="1">
                <a:off x="8134644" y="4930047"/>
                <a:ext cx="1100138" cy="232488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482D98-3091-C1CB-C1B6-984AAB0D4E83}"/>
                </a:ext>
              </a:extLst>
            </p:cNvPr>
            <p:cNvSpPr txBox="1"/>
            <p:nvPr/>
          </p:nvSpPr>
          <p:spPr>
            <a:xfrm>
              <a:off x="10744200" y="6338678"/>
              <a:ext cx="1238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Art: DALL-E</a:t>
              </a:r>
            </a:p>
          </p:txBody>
        </p:sp>
        <p:pic>
          <p:nvPicPr>
            <p:cNvPr id="4" name="Picture 3" descr="A BD Professional working with AI on proposal">
              <a:extLst>
                <a:ext uri="{FF2B5EF4-FFF2-40B4-BE49-F238E27FC236}">
                  <a16:creationId xmlns:a16="http://schemas.microsoft.com/office/drawing/2014/main" id="{1667D1B6-5C29-8B5A-C57A-D466AAC9B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95" t="11105" r="40458" b="86605"/>
            <a:stretch/>
          </p:blipFill>
          <p:spPr>
            <a:xfrm>
              <a:off x="8160830" y="532036"/>
              <a:ext cx="1302659" cy="407797"/>
            </a:xfrm>
            <a:prstGeom prst="rect">
              <a:avLst/>
            </a:prstGeom>
          </p:spPr>
        </p:pic>
        <p:pic>
          <p:nvPicPr>
            <p:cNvPr id="5" name="Picture 4" descr="A BD Professional working with AI on proposal">
              <a:extLst>
                <a:ext uri="{FF2B5EF4-FFF2-40B4-BE49-F238E27FC236}">
                  <a16:creationId xmlns:a16="http://schemas.microsoft.com/office/drawing/2014/main" id="{DC9489EC-80AF-9C1E-83F2-19868A0F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95" t="11105" r="40458" b="86605"/>
            <a:stretch/>
          </p:blipFill>
          <p:spPr>
            <a:xfrm>
              <a:off x="8160830" y="1927952"/>
              <a:ext cx="1302659" cy="241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795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40B7-BFD0-0F1B-5B5D-EFAAEF8A9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tree with orange and blue veins&#10;&#10;Description automatically generated">
            <a:extLst>
              <a:ext uri="{FF2B5EF4-FFF2-40B4-BE49-F238E27FC236}">
                <a16:creationId xmlns:a16="http://schemas.microsoft.com/office/drawing/2014/main" id="{39D47266-7EC9-FF59-5AA7-BB3C11DEF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1" b="26568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979A2A-A181-511B-97CD-55B71AE9F1EC}"/>
              </a:ext>
            </a:extLst>
          </p:cNvPr>
          <p:cNvSpPr txBox="1">
            <a:spLocks/>
          </p:cNvSpPr>
          <p:nvPr/>
        </p:nvSpPr>
        <p:spPr>
          <a:xfrm>
            <a:off x="1192162" y="30302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Don’t think of AI as a Computer – it is a fellow thinker. AI creators don’t understand how an AI arrives at conclusions. Algorithms are still a “black box”: while researchers understand how they generally function, it’s often unclear why a specific output follows a particular input. We just experiment and add “guardrails.”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A3B03-997D-66CF-0DA5-F9BDF918166C}"/>
              </a:ext>
            </a:extLst>
          </p:cNvPr>
          <p:cNvSpPr txBox="1"/>
          <p:nvPr/>
        </p:nvSpPr>
        <p:spPr>
          <a:xfrm>
            <a:off x="9777984" y="6338679"/>
            <a:ext cx="2204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Art: Google Gemini</a:t>
            </a:r>
          </a:p>
        </p:txBody>
      </p:sp>
    </p:spTree>
    <p:extLst>
      <p:ext uri="{BB962C8B-B14F-4D97-AF65-F5344CB8AC3E}">
        <p14:creationId xmlns:p14="http://schemas.microsoft.com/office/powerpoint/2010/main" val="67675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7F7-7B6F-309B-101D-05A613D6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AI Fundamentals: AI in Government BD Lifecycle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F1D2B-1E16-FED1-5538-9F06897D4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324" y="1825625"/>
            <a:ext cx="2352676" cy="214630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374151"/>
                </a:solidFill>
                <a:effectLst/>
                <a:latin typeface="+mn-lt"/>
              </a:rPr>
              <a:t>AI is transforming government BD, capture, and proposal development workloads in every step of the BD lifecycle. </a:t>
            </a:r>
            <a:endParaRPr lang="en-US" sz="1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3C5275-843D-3643-4C4C-E262DCD1032F}"/>
              </a:ext>
            </a:extLst>
          </p:cNvPr>
          <p:cNvCxnSpPr/>
          <p:nvPr/>
        </p:nvCxnSpPr>
        <p:spPr>
          <a:xfrm rot="16200000" flipH="1">
            <a:off x="6524598" y="5216757"/>
            <a:ext cx="595312" cy="63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8A4AC3-AFE0-7D67-9696-78DAA470CEE9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2930731" y="5196076"/>
            <a:ext cx="2055" cy="31224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57CD94-4896-CA87-EF98-B453318826BA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595264" y="2204763"/>
            <a:ext cx="438252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D3C019-D0C5-662B-702C-C75011686D27}"/>
              </a:ext>
            </a:extLst>
          </p:cNvPr>
          <p:cNvCxnSpPr>
            <a:cxnSpLocks/>
            <a:stCxn id="28" idx="1"/>
            <a:endCxn id="30" idx="3"/>
          </p:cNvCxnSpPr>
          <p:nvPr/>
        </p:nvCxnSpPr>
        <p:spPr>
          <a:xfrm flipH="1" flipV="1">
            <a:off x="3694786" y="5851223"/>
            <a:ext cx="408830" cy="13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727151-DDEF-5912-0DA5-C91704281E99}"/>
              </a:ext>
            </a:extLst>
          </p:cNvPr>
          <p:cNvCxnSpPr/>
          <p:nvPr/>
        </p:nvCxnSpPr>
        <p:spPr>
          <a:xfrm>
            <a:off x="3478979" y="4851588"/>
            <a:ext cx="25781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D3D415-18C7-BB4A-53B5-F03EFE09DE3F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445641" y="2204763"/>
            <a:ext cx="649817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9304F0E1-BBB8-0A06-8976-131BBC24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242" y="1932732"/>
            <a:ext cx="1447800" cy="533400"/>
          </a:xfrm>
          <a:prstGeom prst="flowChartTerminator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lt1"/>
                </a:solidFill>
              </a:rPr>
              <a:t>Begin Business Development Process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AADA99A4-8A90-5923-30AB-1AA9CE647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458" y="1861863"/>
            <a:ext cx="1524000" cy="685800"/>
          </a:xfrm>
          <a:prstGeom prst="flowChartProcess">
            <a:avLst/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Build capacity by investing in new capabilities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47797-4575-F782-7439-8B78BC90D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686" y="2349227"/>
            <a:ext cx="45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1.0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40438694-BC06-5746-F346-203AC3F1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487" y="1861863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Conduct Strategic Business Development Planning Session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750316-FE56-DB12-56E0-25B289D27D57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619458" y="2198414"/>
            <a:ext cx="437621" cy="6349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56F79986-196D-EFDE-393E-E44422E0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516" y="1861863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Perform Market Research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DCC85190-459A-8CD3-DC17-94A0315B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0031" y="2784386"/>
            <a:ext cx="1219200" cy="1066800"/>
          </a:xfrm>
          <a:prstGeom prst="flowChartDecision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8D28512B-642B-9DE6-D299-8BA8E388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7195" y="3062198"/>
            <a:ext cx="936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Calibri" charset="0"/>
              </a:rPr>
              <a:t>Enough Info to Make Decisions?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7A990A-C63C-1015-36B8-645449896B2F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6826487" y="2547663"/>
            <a:ext cx="3144" cy="23672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>
            <a:extLst>
              <a:ext uri="{FF2B5EF4-FFF2-40B4-BE49-F238E27FC236}">
                <a16:creationId xmlns:a16="http://schemas.microsoft.com/office/drawing/2014/main" id="{58BD556A-768E-C94F-4F98-07750BD9F6F4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7428679" y="2547663"/>
            <a:ext cx="1366837" cy="770123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5">
            <a:extLst>
              <a:ext uri="{FF2B5EF4-FFF2-40B4-BE49-F238E27FC236}">
                <a16:creationId xmlns:a16="http://schemas.microsoft.com/office/drawing/2014/main" id="{4D28EF6C-3987-0F87-7927-C4F572E6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179" y="3182849"/>
            <a:ext cx="4127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  <a:latin typeface="Calibri" charset="0"/>
              </a:rPr>
              <a:t>No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4E3E5A-BA07-ABAC-AD3B-6842B561DF5C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6828046" y="3851186"/>
            <a:ext cx="1585" cy="659091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39">
            <a:extLst>
              <a:ext uri="{FF2B5EF4-FFF2-40B4-BE49-F238E27FC236}">
                <a16:creationId xmlns:a16="http://schemas.microsoft.com/office/drawing/2014/main" id="{B9433155-0864-461E-E3FB-D01C6F4CC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0641" y="4000689"/>
            <a:ext cx="414338" cy="2778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  <a:latin typeface="Calibri" charset="0"/>
              </a:rPr>
              <a:t>Yes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A1E9A22-09E2-65AF-AC44-FB4E74A0F719}"/>
              </a:ext>
            </a:extLst>
          </p:cNvPr>
          <p:cNvCxnSpPr>
            <a:cxnSpLocks/>
            <a:stCxn id="16" idx="1"/>
            <a:endCxn id="40" idx="3"/>
          </p:cNvCxnSpPr>
          <p:nvPr/>
        </p:nvCxnSpPr>
        <p:spPr>
          <a:xfrm flipH="1">
            <a:off x="5618951" y="3317786"/>
            <a:ext cx="601080" cy="84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7">
            <a:extLst>
              <a:ext uri="{FF2B5EF4-FFF2-40B4-BE49-F238E27FC236}">
                <a16:creationId xmlns:a16="http://schemas.microsoft.com/office/drawing/2014/main" id="{96BA6332-89A0-CF3D-36EC-62CC9D11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711" y="3179674"/>
            <a:ext cx="4127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  <a:latin typeface="Calibri" charset="0"/>
              </a:rPr>
              <a:t>Yes</a:t>
            </a:r>
          </a:p>
        </p:txBody>
      </p:sp>
      <p:cxnSp>
        <p:nvCxnSpPr>
          <p:cNvPr id="25" name="Shape 26">
            <a:extLst>
              <a:ext uri="{FF2B5EF4-FFF2-40B4-BE49-F238E27FC236}">
                <a16:creationId xmlns:a16="http://schemas.microsoft.com/office/drawing/2014/main" id="{A766202C-34B2-6047-B0AF-71C99A17ADFD}"/>
              </a:ext>
            </a:extLst>
          </p:cNvPr>
          <p:cNvCxnSpPr>
            <a:cxnSpLocks/>
            <a:stCxn id="42" idx="3"/>
            <a:endCxn id="13" idx="0"/>
          </p:cNvCxnSpPr>
          <p:nvPr/>
        </p:nvCxnSpPr>
        <p:spPr>
          <a:xfrm flipH="1" flipV="1">
            <a:off x="6826487" y="1861863"/>
            <a:ext cx="756179" cy="2991313"/>
          </a:xfrm>
          <a:prstGeom prst="bentConnector4">
            <a:avLst>
              <a:gd name="adj1" fmla="val -287075"/>
              <a:gd name="adj2" fmla="val 107642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54">
            <a:extLst>
              <a:ext uri="{FF2B5EF4-FFF2-40B4-BE49-F238E27FC236}">
                <a16:creationId xmlns:a16="http://schemas.microsoft.com/office/drawing/2014/main" id="{9ADD2D23-259D-FBDB-54C8-97708767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341" y="4714034"/>
            <a:ext cx="16002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b="1" dirty="0">
                <a:solidFill>
                  <a:schemeClr val="accent1"/>
                </a:solidFill>
                <a:latin typeface="+mn-lt"/>
              </a:rPr>
              <a:t>Check for Strategic Fit</a:t>
            </a: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52F1F2D6-FD08-F545-AEBC-BBED9932B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3429" y="5509651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Qualify Each Individual Opportunity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2AE8123E-BCD8-2D83-BA20-DD9BDC95C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16" y="5509651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Conduct Capture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B28B2AC-F15B-80C8-1653-AED98D3DEB9C}"/>
              </a:ext>
            </a:extLst>
          </p:cNvPr>
          <p:cNvCxnSpPr>
            <a:cxnSpLocks/>
            <a:stCxn id="27" idx="1"/>
            <a:endCxn id="28" idx="3"/>
          </p:cNvCxnSpPr>
          <p:nvPr/>
        </p:nvCxnSpPr>
        <p:spPr>
          <a:xfrm flipH="1">
            <a:off x="5627616" y="5852551"/>
            <a:ext cx="43581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9FD44189-4759-F2CF-EA9C-F2C14F7D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786" y="5508323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Prepare Proposal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51FCAE55-7838-662F-5498-5728E9306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731" y="4510276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Perform Business Development During Project Execution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B122F57-3861-AEBB-5A0E-5774C54AD4CB}"/>
              </a:ext>
            </a:extLst>
          </p:cNvPr>
          <p:cNvCxnSpPr>
            <a:cxnSpLocks/>
            <a:stCxn id="31" idx="0"/>
            <a:endCxn id="10" idx="2"/>
          </p:cNvCxnSpPr>
          <p:nvPr/>
        </p:nvCxnSpPr>
        <p:spPr>
          <a:xfrm flipH="1" flipV="1">
            <a:off x="2925142" y="2466132"/>
            <a:ext cx="5589" cy="204414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93">
            <a:extLst>
              <a:ext uri="{FF2B5EF4-FFF2-40B4-BE49-F238E27FC236}">
                <a16:creationId xmlns:a16="http://schemas.microsoft.com/office/drawing/2014/main" id="{7E70F28C-1E8B-510E-1666-C575DDD7D92D}"/>
              </a:ext>
            </a:extLst>
          </p:cNvPr>
          <p:cNvCxnSpPr>
            <a:cxnSpLocks/>
            <a:stCxn id="40" idx="2"/>
            <a:endCxn id="42" idx="1"/>
          </p:cNvCxnSpPr>
          <p:nvPr/>
        </p:nvCxnSpPr>
        <p:spPr>
          <a:xfrm rot="16200000" flipH="1">
            <a:off x="4865763" y="3660273"/>
            <a:ext cx="1184090" cy="1201715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98">
            <a:extLst>
              <a:ext uri="{FF2B5EF4-FFF2-40B4-BE49-F238E27FC236}">
                <a16:creationId xmlns:a16="http://schemas.microsoft.com/office/drawing/2014/main" id="{8C832E56-0EC1-8AD5-CBCA-B359F57F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9709" y="2351738"/>
            <a:ext cx="381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2.0</a:t>
            </a:r>
          </a:p>
        </p:txBody>
      </p:sp>
      <p:sp>
        <p:nvSpPr>
          <p:cNvPr id="35" name="TextBox 99">
            <a:extLst>
              <a:ext uri="{FF2B5EF4-FFF2-40B4-BE49-F238E27FC236}">
                <a16:creationId xmlns:a16="http://schemas.microsoft.com/office/drawing/2014/main" id="{0CB448C0-04A2-9B04-50DB-834E18BD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0046" y="2347247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3.0</a:t>
            </a:r>
          </a:p>
        </p:txBody>
      </p:sp>
      <p:sp>
        <p:nvSpPr>
          <p:cNvPr id="36" name="TextBox 102">
            <a:extLst>
              <a:ext uri="{FF2B5EF4-FFF2-40B4-BE49-F238E27FC236}">
                <a16:creationId xmlns:a16="http://schemas.microsoft.com/office/drawing/2014/main" id="{84FEB492-4311-7A99-0063-A89EE23D7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374" y="6008762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6.0</a:t>
            </a:r>
          </a:p>
        </p:txBody>
      </p:sp>
      <p:sp>
        <p:nvSpPr>
          <p:cNvPr id="37" name="TextBox 103">
            <a:extLst>
              <a:ext uri="{FF2B5EF4-FFF2-40B4-BE49-F238E27FC236}">
                <a16:creationId xmlns:a16="http://schemas.microsoft.com/office/drawing/2014/main" id="{A041F8FA-7CB2-123B-4DE7-B7A55CF8A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946" y="5993447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7.0</a:t>
            </a:r>
          </a:p>
        </p:txBody>
      </p:sp>
      <p:sp>
        <p:nvSpPr>
          <p:cNvPr id="38" name="TextBox 104">
            <a:extLst>
              <a:ext uri="{FF2B5EF4-FFF2-40B4-BE49-F238E27FC236}">
                <a16:creationId xmlns:a16="http://schemas.microsoft.com/office/drawing/2014/main" id="{C56A0348-0FE9-76C1-AA9C-2D65E2D6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361" y="6005268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8.0</a:t>
            </a:r>
          </a:p>
        </p:txBody>
      </p:sp>
      <p:sp>
        <p:nvSpPr>
          <p:cNvPr id="39" name="TextBox 105">
            <a:extLst>
              <a:ext uri="{FF2B5EF4-FFF2-40B4-BE49-F238E27FC236}">
                <a16:creationId xmlns:a16="http://schemas.microsoft.com/office/drawing/2014/main" id="{A49359C1-560D-E56C-4AC7-267203DA8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89" y="5004307"/>
            <a:ext cx="4572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9.0</a:t>
            </a:r>
          </a:p>
        </p:txBody>
      </p: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D5C63C46-2D10-4D17-63A2-C9E68F39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951" y="2983286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Market to Target Agencies &amp; Partners</a:t>
            </a:r>
          </a:p>
        </p:txBody>
      </p:sp>
      <p:sp>
        <p:nvSpPr>
          <p:cNvPr id="41" name="TextBox 100">
            <a:extLst>
              <a:ext uri="{FF2B5EF4-FFF2-40B4-BE49-F238E27FC236}">
                <a16:creationId xmlns:a16="http://schemas.microsoft.com/office/drawing/2014/main" id="{F6681E3C-A371-58E0-3F36-AE024047C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4159" y="3451453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4.0</a:t>
            </a:r>
          </a:p>
        </p:txBody>
      </p:sp>
      <p:sp>
        <p:nvSpPr>
          <p:cNvPr id="42" name="Flowchart: Process 41">
            <a:extLst>
              <a:ext uri="{FF2B5EF4-FFF2-40B4-BE49-F238E27FC236}">
                <a16:creationId xmlns:a16="http://schemas.microsoft.com/office/drawing/2014/main" id="{A9FD537C-BA42-300E-21F2-AFB0DC8DF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666" y="4510276"/>
            <a:ext cx="1524000" cy="685800"/>
          </a:xfrm>
          <a:prstGeom prst="flowChart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</a:rPr>
              <a:t>Build the Opportunities Pipeline</a:t>
            </a:r>
          </a:p>
        </p:txBody>
      </p:sp>
      <p:sp>
        <p:nvSpPr>
          <p:cNvPr id="43" name="TextBox 101">
            <a:extLst>
              <a:ext uri="{FF2B5EF4-FFF2-40B4-BE49-F238E27FC236}">
                <a16:creationId xmlns:a16="http://schemas.microsoft.com/office/drawing/2014/main" id="{D0B1D486-F950-D567-E723-630530A91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231" y="4997639"/>
            <a:ext cx="45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900" b="1" dirty="0">
                <a:solidFill>
                  <a:schemeClr val="bg1"/>
                </a:solidFill>
                <a:latin typeface="Calibri" charset="0"/>
              </a:rPr>
              <a:t>5.0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68806900-9D1B-03AD-A40F-46F491EF5723}"/>
              </a:ext>
            </a:extLst>
          </p:cNvPr>
          <p:cNvSpPr/>
          <p:nvPr/>
        </p:nvSpPr>
        <p:spPr>
          <a:xfrm>
            <a:off x="1963775" y="1599681"/>
            <a:ext cx="1987670" cy="1091158"/>
          </a:xfrm>
          <a:prstGeom prst="wedgeRoundRectCallout">
            <a:avLst>
              <a:gd name="adj1" fmla="val 69444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Analyze good opportunities you no-bid or lost for requirements you couldn’t fulfill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Devise strategies to obtain these missing credentials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FE281876-4B4A-55F4-BAB2-EAF8F0F51995}"/>
              </a:ext>
            </a:extLst>
          </p:cNvPr>
          <p:cNvSpPr/>
          <p:nvPr/>
        </p:nvSpPr>
        <p:spPr>
          <a:xfrm>
            <a:off x="3955065" y="1599681"/>
            <a:ext cx="1987670" cy="1265234"/>
          </a:xfrm>
          <a:prstGeom prst="wedgeRoundRectCallout">
            <a:avLst>
              <a:gd name="adj1" fmla="val 69444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Strategy development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Metrics development and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Portfolio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“Must Win” opportunity identification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Priority-based B&amp;P budget allocations</a:t>
            </a:r>
          </a:p>
        </p:txBody>
      </p:sp>
      <p:sp>
        <p:nvSpPr>
          <p:cNvPr id="68" name="Speech Bubble: Rectangle with Corners Rounded 67">
            <a:extLst>
              <a:ext uri="{FF2B5EF4-FFF2-40B4-BE49-F238E27FC236}">
                <a16:creationId xmlns:a16="http://schemas.microsoft.com/office/drawing/2014/main" id="{6E337D2E-B0B4-2650-722E-3F88E4E9CD61}"/>
              </a:ext>
            </a:extLst>
          </p:cNvPr>
          <p:cNvSpPr/>
          <p:nvPr/>
        </p:nvSpPr>
        <p:spPr>
          <a:xfrm>
            <a:off x="5966718" y="1599681"/>
            <a:ext cx="1987670" cy="1091158"/>
          </a:xfrm>
          <a:prstGeom prst="wedgeRoundRectCallout">
            <a:avLst>
              <a:gd name="adj1" fmla="val 69444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Agency deep-dives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Market landscape trends research and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Competitive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Other market research tasks associated with data analysis</a:t>
            </a:r>
          </a:p>
        </p:txBody>
      </p:sp>
      <p:sp>
        <p:nvSpPr>
          <p:cNvPr id="69" name="Speech Bubble: Rectangle with Corners Rounded 68">
            <a:extLst>
              <a:ext uri="{FF2B5EF4-FFF2-40B4-BE49-F238E27FC236}">
                <a16:creationId xmlns:a16="http://schemas.microsoft.com/office/drawing/2014/main" id="{468B3838-D16A-B319-8B14-15D03404110A}"/>
              </a:ext>
            </a:extLst>
          </p:cNvPr>
          <p:cNvSpPr/>
          <p:nvPr/>
        </p:nvSpPr>
        <p:spPr>
          <a:xfrm>
            <a:off x="1986632" y="2830719"/>
            <a:ext cx="1987670" cy="1091158"/>
          </a:xfrm>
          <a:prstGeom prst="wedgeRoundRectCallout">
            <a:avLst>
              <a:gd name="adj1" fmla="val 69444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Account plan development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Multitude of uses for marketing purposes: white paper copy development, case study development, web pages, press releases, cap statement tailoring, etc.</a:t>
            </a:r>
          </a:p>
        </p:txBody>
      </p:sp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D9A9D048-EC08-451D-1F76-BCD95580D937}"/>
              </a:ext>
            </a:extLst>
          </p:cNvPr>
          <p:cNvSpPr/>
          <p:nvPr/>
        </p:nvSpPr>
        <p:spPr>
          <a:xfrm>
            <a:off x="7747318" y="4223321"/>
            <a:ext cx="1987670" cy="1034998"/>
          </a:xfrm>
          <a:prstGeom prst="wedgeRoundRectCallout">
            <a:avLst>
              <a:gd name="adj1" fmla="val -68566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Analysis of expiring and new opportunity announcements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Opportunity fit analysis for interest/no-interest decision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Budgets/appropriated funds analysis</a:t>
            </a:r>
          </a:p>
        </p:txBody>
      </p:sp>
      <p:sp>
        <p:nvSpPr>
          <p:cNvPr id="71" name="Speech Bubble: Rectangle with Corners Rounded 70">
            <a:extLst>
              <a:ext uri="{FF2B5EF4-FFF2-40B4-BE49-F238E27FC236}">
                <a16:creationId xmlns:a16="http://schemas.microsoft.com/office/drawing/2014/main" id="{E5E8AF6F-3F15-2D47-F075-F5AF0A201100}"/>
              </a:ext>
            </a:extLst>
          </p:cNvPr>
          <p:cNvSpPr/>
          <p:nvPr/>
        </p:nvSpPr>
        <p:spPr>
          <a:xfrm>
            <a:off x="7747318" y="5343272"/>
            <a:ext cx="1987670" cy="842600"/>
          </a:xfrm>
          <a:prstGeom prst="wedgeRoundRectCallout">
            <a:avLst>
              <a:gd name="adj1" fmla="val -68566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“Top-Down” capture research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Granular analysis against search criteria, “deal breakers”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Old, draft, or related RFX analysis</a:t>
            </a: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7A3FA7D5-7CD5-D849-B0E1-A848583CAD19}"/>
              </a:ext>
            </a:extLst>
          </p:cNvPr>
          <p:cNvSpPr/>
          <p:nvPr/>
        </p:nvSpPr>
        <p:spPr>
          <a:xfrm>
            <a:off x="5733555" y="5356063"/>
            <a:ext cx="1987670" cy="1184089"/>
          </a:xfrm>
          <a:prstGeom prst="wedgeRoundRectCallout">
            <a:avLst>
              <a:gd name="adj1" fmla="val -68566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Customer hot buttons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Researched data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Win themes/strategy development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Competitive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Teaming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Solution development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0EE93A7D-4C4D-C076-6E62-9686ECDCAFC6}"/>
              </a:ext>
            </a:extLst>
          </p:cNvPr>
          <p:cNvSpPr/>
          <p:nvPr/>
        </p:nvSpPr>
        <p:spPr>
          <a:xfrm>
            <a:off x="3710530" y="4997639"/>
            <a:ext cx="1987670" cy="1531765"/>
          </a:xfrm>
          <a:prstGeom prst="wedgeRoundRectCallout">
            <a:avLst>
              <a:gd name="adj1" fmla="val -68566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RFX analysis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Schedule/proposal plan development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Compliance matrix/outline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Brainstorming, drafting, writing, editing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Past performance, resumes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Graphics conceptualization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Reviews</a:t>
            </a:r>
          </a:p>
        </p:txBody>
      </p:sp>
      <p:sp>
        <p:nvSpPr>
          <p:cNvPr id="77" name="Speech Bubble: Rectangle with Corners Rounded 76">
            <a:extLst>
              <a:ext uri="{FF2B5EF4-FFF2-40B4-BE49-F238E27FC236}">
                <a16:creationId xmlns:a16="http://schemas.microsoft.com/office/drawing/2014/main" id="{A8BFD637-5E8C-B542-B170-21B52B35567C}"/>
              </a:ext>
            </a:extLst>
          </p:cNvPr>
          <p:cNvSpPr/>
          <p:nvPr/>
        </p:nvSpPr>
        <p:spPr>
          <a:xfrm>
            <a:off x="64385" y="4086987"/>
            <a:ext cx="1987670" cy="1529202"/>
          </a:xfrm>
          <a:prstGeom prst="wedgeRoundRectCallout">
            <a:avLst>
              <a:gd name="adj1" fmla="val 69444"/>
              <a:gd name="adj2" fmla="val -976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Map out and manage stakeholder engagement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Compile and analyze performance data from the current project to use as part of the evidence of past performance in future bids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See capture and proposal tasks lists</a:t>
            </a:r>
          </a:p>
        </p:txBody>
      </p:sp>
    </p:spTree>
    <p:extLst>
      <p:ext uri="{BB962C8B-B14F-4D97-AF65-F5344CB8AC3E}">
        <p14:creationId xmlns:p14="http://schemas.microsoft.com/office/powerpoint/2010/main" val="34593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6D38-7825-CC62-93D5-7CE0FA519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09" y="571584"/>
            <a:ext cx="5410200" cy="1325563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1DD8-DB5E-744B-C9A7-8BBEC9D44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6" y="1679610"/>
            <a:ext cx="4204576" cy="436683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organizations are not leveraging AI even if they are at the Level 3 maturity “Defined,” or above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Much of the useful data that could enhance AI-enhanced employee productivity is kept across multiple employee’s computers and cloud spaces and hasn’t been consolidated it into one organized Library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Competitive opportunities are missed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822009F-143D-77DB-4CA5-049CCCB4F4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452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hteck 47">
            <a:extLst>
              <a:ext uri="{FF2B5EF4-FFF2-40B4-BE49-F238E27FC236}">
                <a16:creationId xmlns:a16="http://schemas.microsoft.com/office/drawing/2014/main" id="{86F3B514-7EF3-8DDB-2E7E-E0031E0C37F8}"/>
              </a:ext>
            </a:extLst>
          </p:cNvPr>
          <p:cNvSpPr/>
          <p:nvPr/>
        </p:nvSpPr>
        <p:spPr bwMode="gray">
          <a:xfrm>
            <a:off x="5461689" y="1934680"/>
            <a:ext cx="2320236" cy="719248"/>
          </a:xfrm>
          <a:prstGeom prst="rect">
            <a:avLst/>
          </a:prstGeom>
          <a:solidFill>
            <a:srgbClr val="2C3E50"/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Optimized </a:t>
            </a:r>
          </a:p>
        </p:txBody>
      </p:sp>
      <p:sp>
        <p:nvSpPr>
          <p:cNvPr id="7" name="Textfeld 48">
            <a:extLst>
              <a:ext uri="{FF2B5EF4-FFF2-40B4-BE49-F238E27FC236}">
                <a16:creationId xmlns:a16="http://schemas.microsoft.com/office/drawing/2014/main" id="{11FED3FE-CE7A-8EAE-BE89-EDA5ECC31E14}"/>
              </a:ext>
            </a:extLst>
          </p:cNvPr>
          <p:cNvSpPr txBox="1"/>
          <p:nvPr/>
        </p:nvSpPr>
        <p:spPr bwMode="gray">
          <a:xfrm>
            <a:off x="5594571" y="1960631"/>
            <a:ext cx="363546" cy="616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Rechteck 49">
            <a:extLst>
              <a:ext uri="{FF2B5EF4-FFF2-40B4-BE49-F238E27FC236}">
                <a16:creationId xmlns:a16="http://schemas.microsoft.com/office/drawing/2014/main" id="{EF4B35DD-07E8-439D-99A7-AFD34BDE981B}"/>
              </a:ext>
            </a:extLst>
          </p:cNvPr>
          <p:cNvSpPr/>
          <p:nvPr/>
        </p:nvSpPr>
        <p:spPr bwMode="gray">
          <a:xfrm>
            <a:off x="7777874" y="1924413"/>
            <a:ext cx="4204576" cy="71843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/>
        </p:spPr>
        <p:txBody>
          <a:bodyPr lIns="18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STANDARD BD PROCESSES ARE IMPROVED USING DATA DRIVEN BY FIRM, GROUP, AND INDIVIDUAL GOALS. AI AUTOMATION REACHED.</a:t>
            </a:r>
          </a:p>
        </p:txBody>
      </p:sp>
      <p:sp>
        <p:nvSpPr>
          <p:cNvPr id="9" name="Rechteck 44">
            <a:extLst>
              <a:ext uri="{FF2B5EF4-FFF2-40B4-BE49-F238E27FC236}">
                <a16:creationId xmlns:a16="http://schemas.microsoft.com/office/drawing/2014/main" id="{EE311433-BC38-80C4-BC8A-1BD73DE0AACC}"/>
              </a:ext>
            </a:extLst>
          </p:cNvPr>
          <p:cNvSpPr/>
          <p:nvPr/>
        </p:nvSpPr>
        <p:spPr bwMode="gray">
          <a:xfrm>
            <a:off x="5461689" y="2834579"/>
            <a:ext cx="2320236" cy="719248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Quantitatively Managed </a:t>
            </a:r>
          </a:p>
        </p:txBody>
      </p:sp>
      <p:sp>
        <p:nvSpPr>
          <p:cNvPr id="10" name="Textfeld 45">
            <a:extLst>
              <a:ext uri="{FF2B5EF4-FFF2-40B4-BE49-F238E27FC236}">
                <a16:creationId xmlns:a16="http://schemas.microsoft.com/office/drawing/2014/main" id="{AE3AD68D-B1A5-D647-7D6B-A71ADFEDB3C9}"/>
              </a:ext>
            </a:extLst>
          </p:cNvPr>
          <p:cNvSpPr txBox="1"/>
          <p:nvPr/>
        </p:nvSpPr>
        <p:spPr bwMode="gray">
          <a:xfrm>
            <a:off x="5594571" y="2860530"/>
            <a:ext cx="363546" cy="616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1" name="Rechteck 46">
            <a:extLst>
              <a:ext uri="{FF2B5EF4-FFF2-40B4-BE49-F238E27FC236}">
                <a16:creationId xmlns:a16="http://schemas.microsoft.com/office/drawing/2014/main" id="{1D96FB6C-A1B7-F384-EC77-72E4E5D69F3D}"/>
              </a:ext>
            </a:extLst>
          </p:cNvPr>
          <p:cNvSpPr/>
          <p:nvPr/>
        </p:nvSpPr>
        <p:spPr bwMode="gray">
          <a:xfrm>
            <a:off x="7777874" y="2824312"/>
            <a:ext cx="4204576" cy="71843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/>
        </p:spPr>
        <p:txBody>
          <a:bodyPr lIns="18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STANDARD BD PROCESS IMPLEMENTED THROUGHOUT THE FIRM, MEASURING WHAT MATTERS. AI EMBEDDED IN STRATEGY.</a:t>
            </a:r>
          </a:p>
        </p:txBody>
      </p:sp>
      <p:sp>
        <p:nvSpPr>
          <p:cNvPr id="12" name="Rechteck 28">
            <a:extLst>
              <a:ext uri="{FF2B5EF4-FFF2-40B4-BE49-F238E27FC236}">
                <a16:creationId xmlns:a16="http://schemas.microsoft.com/office/drawing/2014/main" id="{41459A31-42AD-25B1-A22C-6E9AA6CF2F20}"/>
              </a:ext>
            </a:extLst>
          </p:cNvPr>
          <p:cNvSpPr/>
          <p:nvPr/>
        </p:nvSpPr>
        <p:spPr bwMode="gray">
          <a:xfrm>
            <a:off x="5461689" y="3734477"/>
            <a:ext cx="2320236" cy="719248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Defined</a:t>
            </a:r>
          </a:p>
        </p:txBody>
      </p:sp>
      <p:sp>
        <p:nvSpPr>
          <p:cNvPr id="13" name="Textfeld 29">
            <a:extLst>
              <a:ext uri="{FF2B5EF4-FFF2-40B4-BE49-F238E27FC236}">
                <a16:creationId xmlns:a16="http://schemas.microsoft.com/office/drawing/2014/main" id="{9818F25B-1A04-282A-D312-C2F90733DC0C}"/>
              </a:ext>
            </a:extLst>
          </p:cNvPr>
          <p:cNvSpPr txBox="1"/>
          <p:nvPr/>
        </p:nvSpPr>
        <p:spPr bwMode="gray">
          <a:xfrm>
            <a:off x="5594571" y="3760835"/>
            <a:ext cx="363546" cy="616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" name="Rechteck 30">
            <a:extLst>
              <a:ext uri="{FF2B5EF4-FFF2-40B4-BE49-F238E27FC236}">
                <a16:creationId xmlns:a16="http://schemas.microsoft.com/office/drawing/2014/main" id="{1BB2237F-8AA4-ED59-15D6-699A21BAB137}"/>
              </a:ext>
            </a:extLst>
          </p:cNvPr>
          <p:cNvSpPr/>
          <p:nvPr/>
        </p:nvSpPr>
        <p:spPr bwMode="gray">
          <a:xfrm>
            <a:off x="7777874" y="3724210"/>
            <a:ext cx="4204576" cy="71843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/>
        </p:spPr>
        <p:txBody>
          <a:bodyPr lIns="18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STANDARDIZED BD PROCESS IN POCKETS WITHOUT ORGANIZATIONWIDE PROCESS IMPROVEMENTS. AI BECOMES OPERATIONAL.</a:t>
            </a:r>
          </a:p>
        </p:txBody>
      </p:sp>
      <p:sp>
        <p:nvSpPr>
          <p:cNvPr id="15" name="Rechteck 25">
            <a:extLst>
              <a:ext uri="{FF2B5EF4-FFF2-40B4-BE49-F238E27FC236}">
                <a16:creationId xmlns:a16="http://schemas.microsoft.com/office/drawing/2014/main" id="{F11CBAE0-FA96-DF9A-67BA-5EAB2D3C15C1}"/>
              </a:ext>
            </a:extLst>
          </p:cNvPr>
          <p:cNvSpPr/>
          <p:nvPr/>
        </p:nvSpPr>
        <p:spPr bwMode="gray">
          <a:xfrm>
            <a:off x="5461689" y="4634376"/>
            <a:ext cx="2320236" cy="71924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reactive</a:t>
            </a:r>
          </a:p>
        </p:txBody>
      </p:sp>
      <p:sp>
        <p:nvSpPr>
          <p:cNvPr id="16" name="Textfeld 26">
            <a:extLst>
              <a:ext uri="{FF2B5EF4-FFF2-40B4-BE49-F238E27FC236}">
                <a16:creationId xmlns:a16="http://schemas.microsoft.com/office/drawing/2014/main" id="{EB85003A-7022-C5B7-D1DB-AC18E72CDF4B}"/>
              </a:ext>
            </a:extLst>
          </p:cNvPr>
          <p:cNvSpPr txBox="1"/>
          <p:nvPr/>
        </p:nvSpPr>
        <p:spPr bwMode="gray">
          <a:xfrm>
            <a:off x="5594571" y="4660327"/>
            <a:ext cx="363546" cy="616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Rechteck 27">
            <a:extLst>
              <a:ext uri="{FF2B5EF4-FFF2-40B4-BE49-F238E27FC236}">
                <a16:creationId xmlns:a16="http://schemas.microsoft.com/office/drawing/2014/main" id="{5CD2E697-9CF9-F270-8BE2-7AA8F173ADA9}"/>
              </a:ext>
            </a:extLst>
          </p:cNvPr>
          <p:cNvSpPr/>
          <p:nvPr/>
        </p:nvSpPr>
        <p:spPr bwMode="gray">
          <a:xfrm>
            <a:off x="7777874" y="4624109"/>
            <a:ext cx="4204576" cy="71843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/>
        </p:spPr>
        <p:txBody>
          <a:bodyPr lIns="18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CHAOTIC AND TACTICAL, RESPONDING BASED ON INDIVIDUAL PERFORMANCE. EXPERIMENTATION WITH MAINSTREAM AI.</a:t>
            </a:r>
          </a:p>
        </p:txBody>
      </p:sp>
      <p:sp>
        <p:nvSpPr>
          <p:cNvPr id="18" name="Rechteck 22">
            <a:extLst>
              <a:ext uri="{FF2B5EF4-FFF2-40B4-BE49-F238E27FC236}">
                <a16:creationId xmlns:a16="http://schemas.microsoft.com/office/drawing/2014/main" id="{209E2F1F-C2E5-8EB1-225D-2102156787CE}"/>
              </a:ext>
            </a:extLst>
          </p:cNvPr>
          <p:cNvSpPr/>
          <p:nvPr/>
        </p:nvSpPr>
        <p:spPr bwMode="gray">
          <a:xfrm>
            <a:off x="5461689" y="5534681"/>
            <a:ext cx="2320236" cy="71924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Ad hoc</a:t>
            </a: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B0BA80B0-A352-FC5C-D033-E709BCC8F80A}"/>
              </a:ext>
            </a:extLst>
          </p:cNvPr>
          <p:cNvSpPr txBox="1"/>
          <p:nvPr/>
        </p:nvSpPr>
        <p:spPr bwMode="gray">
          <a:xfrm>
            <a:off x="5594571" y="5560632"/>
            <a:ext cx="363546" cy="616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Rechteck 24">
            <a:extLst>
              <a:ext uri="{FF2B5EF4-FFF2-40B4-BE49-F238E27FC236}">
                <a16:creationId xmlns:a16="http://schemas.microsoft.com/office/drawing/2014/main" id="{CD27AD74-DE3D-9655-DB21-0D4F30B9EE5C}"/>
              </a:ext>
            </a:extLst>
          </p:cNvPr>
          <p:cNvSpPr/>
          <p:nvPr/>
        </p:nvSpPr>
        <p:spPr bwMode="gray">
          <a:xfrm>
            <a:off x="7777874" y="5524414"/>
            <a:ext cx="4204576" cy="71843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/>
        </p:spPr>
        <p:txBody>
          <a:bodyPr lIns="18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UNORGANIZED. AUTOMATICALLY AT THIS MATURITY LEVEL. INTERESTED IN AI.</a:t>
            </a:r>
          </a:p>
        </p:txBody>
      </p:sp>
      <p:sp>
        <p:nvSpPr>
          <p:cNvPr id="21" name="Rechteck 47">
            <a:extLst>
              <a:ext uri="{FF2B5EF4-FFF2-40B4-BE49-F238E27FC236}">
                <a16:creationId xmlns:a16="http://schemas.microsoft.com/office/drawing/2014/main" id="{0594782B-BA0B-4D4B-C5EA-F1BBAFA4499E}"/>
              </a:ext>
            </a:extLst>
          </p:cNvPr>
          <p:cNvSpPr/>
          <p:nvPr/>
        </p:nvSpPr>
        <p:spPr bwMode="gray">
          <a:xfrm>
            <a:off x="5461689" y="1040139"/>
            <a:ext cx="2320236" cy="719248"/>
          </a:xfrm>
          <a:prstGeom prst="rect">
            <a:avLst/>
          </a:prstGeom>
          <a:solidFill>
            <a:schemeClr val="accent5"/>
          </a:solidFill>
          <a:ln w="12700">
            <a:noFill/>
            <a:miter lim="800000"/>
            <a:headEnd/>
            <a:tailEnd/>
          </a:ln>
          <a:effectLst/>
        </p:spPr>
        <p:txBody>
          <a:bodyPr lIns="72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differentiated </a:t>
            </a:r>
          </a:p>
        </p:txBody>
      </p:sp>
      <p:sp>
        <p:nvSpPr>
          <p:cNvPr id="22" name="Rechteck 49">
            <a:extLst>
              <a:ext uri="{FF2B5EF4-FFF2-40B4-BE49-F238E27FC236}">
                <a16:creationId xmlns:a16="http://schemas.microsoft.com/office/drawing/2014/main" id="{725C72E0-8F20-A275-67E1-1B822D1F8A94}"/>
              </a:ext>
            </a:extLst>
          </p:cNvPr>
          <p:cNvSpPr/>
          <p:nvPr/>
        </p:nvSpPr>
        <p:spPr bwMode="gray">
          <a:xfrm>
            <a:off x="7777874" y="1029872"/>
            <a:ext cx="4204576" cy="718437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  <a:effectLst/>
        </p:spPr>
        <p:txBody>
          <a:bodyPr lIns="180000" tIns="72000" rIns="144000" bIns="72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Arial" charset="0"/>
              </a:rPr>
              <a:t>COMPETITIVE DIFFERENTIATION DRIVES LIFETIME CLIENT BASE. AI AUTOMATION RESULTS IN MAXIMUM VOLUME AND QUALITY.</a:t>
            </a:r>
          </a:p>
        </p:txBody>
      </p:sp>
      <p:sp>
        <p:nvSpPr>
          <p:cNvPr id="23" name="Textfeld 48">
            <a:extLst>
              <a:ext uri="{FF2B5EF4-FFF2-40B4-BE49-F238E27FC236}">
                <a16:creationId xmlns:a16="http://schemas.microsoft.com/office/drawing/2014/main" id="{BF6077DC-B391-368E-C059-E35C214E223C}"/>
              </a:ext>
            </a:extLst>
          </p:cNvPr>
          <p:cNvSpPr txBox="1"/>
          <p:nvPr/>
        </p:nvSpPr>
        <p:spPr bwMode="gray">
          <a:xfrm>
            <a:off x="5594571" y="1131765"/>
            <a:ext cx="363546" cy="6165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48DE07-E892-B44D-60E4-D24B043CB126}"/>
              </a:ext>
            </a:extLst>
          </p:cNvPr>
          <p:cNvSpPr txBox="1"/>
          <p:nvPr/>
        </p:nvSpPr>
        <p:spPr>
          <a:xfrm>
            <a:off x="2140528" y="6649964"/>
            <a:ext cx="7910945" cy="1880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2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© 2024 OST Global Solutions, Inc. All rights reserved. Unauthorized reproduction or distribution of this material is prohibited.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E021E5-5548-BB1A-1398-DE96B8EBA421}"/>
              </a:ext>
            </a:extLst>
          </p:cNvPr>
          <p:cNvSpPr txBox="1"/>
          <p:nvPr/>
        </p:nvSpPr>
        <p:spPr>
          <a:xfrm>
            <a:off x="6248400" y="581239"/>
            <a:ext cx="51911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506020202020201" pitchFamily="34" charset="0"/>
                <a:ea typeface="+mn-ea"/>
                <a:cs typeface="Arial" charset="0"/>
              </a:rPr>
              <a:t>Business development and ai integration Maturity Levels</a:t>
            </a:r>
          </a:p>
        </p:txBody>
      </p:sp>
      <p:pic>
        <p:nvPicPr>
          <p:cNvPr id="31" name="Picture 30" descr="A black and white logo&#10;&#10;Description automatically generated">
            <a:extLst>
              <a:ext uri="{FF2B5EF4-FFF2-40B4-BE49-F238E27FC236}">
                <a16:creationId xmlns:a16="http://schemas.microsoft.com/office/drawing/2014/main" id="{57D35AA6-D2AB-2C3B-DB47-0358B901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6046440"/>
            <a:ext cx="3075771" cy="54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3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DC22 Presentation Template" id="{D8309191-81DD-4F2E-8482-A098EB988239}" vid="{96D962CB-9D05-444B-8859-379A713AC4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F5C55BF1D3814A9780CFD66D018A55" ma:contentTypeVersion="8" ma:contentTypeDescription="Create a new document." ma:contentTypeScope="" ma:versionID="a20161400773e5a973e8bfd5c514f22d">
  <xsd:schema xmlns:xsd="http://www.w3.org/2001/XMLSchema" xmlns:xs="http://www.w3.org/2001/XMLSchema" xmlns:p="http://schemas.microsoft.com/office/2006/metadata/properties" xmlns:ns2="26108974-ee81-4d92-9938-53236a4d7764" xmlns:ns3="fa932a79-22aa-4d37-91cf-c80e1fe92fa2" xmlns:ns4="0d2c0b90-7933-4143-90fc-02bd1832f434" xmlns:ns5="6f577870-d1bc-435a-a875-457a02ffe45a" targetNamespace="http://schemas.microsoft.com/office/2006/metadata/properties" ma:root="true" ma:fieldsID="8b553482a0f6a2f8efab55f777596b64" ns2:_="" ns3:_="" ns4:_="" ns5:_="">
    <xsd:import namespace="26108974-ee81-4d92-9938-53236a4d7764"/>
    <xsd:import namespace="fa932a79-22aa-4d37-91cf-c80e1fe92fa2"/>
    <xsd:import namespace="0d2c0b90-7933-4143-90fc-02bd1832f434"/>
    <xsd:import namespace="6f577870-d1bc-435a-a875-457a02ffe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MediaServiceObjectDetectorVersions" minOccurs="0"/>
                <xsd:element ref="ns4:lcf76f155ced4ddcb4097134ff3c332f" minOccurs="0"/>
                <xsd:element ref="ns5:TaxCatchAll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108974-ee81-4d92-9938-53236a4d7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32a79-22aa-4d37-91cf-c80e1fe92fa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c0b90-7933-4143-90fc-02bd1832f434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d2a979-002b-442d-8eb6-2c8f3232ae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77870-d1bc-435a-a875-457a02ffe45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f577870-d1bc-435a-a875-457a02ffe45a}" ma:internalName="TaxCatchAll" ma:showField="CatchAllData" ma:web="fa932a79-22aa-4d37-91cf-c80e1fe92f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577870-d1bc-435a-a875-457a02ffe45a" xsi:nil="true"/>
    <lcf76f155ced4ddcb4097134ff3c332f xmlns="0d2c0b90-7933-4143-90fc-02bd1832f43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C4CAB8-A4DA-4A50-BEDE-A5FADF70D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B1882-6F3E-4926-803F-31E469AE75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108974-ee81-4d92-9938-53236a4d7764"/>
    <ds:schemaRef ds:uri="fa932a79-22aa-4d37-91cf-c80e1fe92fa2"/>
    <ds:schemaRef ds:uri="0d2c0b90-7933-4143-90fc-02bd1832f434"/>
    <ds:schemaRef ds:uri="6f577870-d1bc-435a-a875-457a02ffe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9B158F-0E0A-4FD0-A300-37E42ABF24D1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d2c0b90-7933-4143-90fc-02bd1832f434"/>
    <ds:schemaRef ds:uri="6f577870-d1bc-435a-a875-457a02ffe45a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a932a79-22aa-4d37-91cf-c80e1fe92fa2"/>
    <ds:schemaRef ds:uri="26108974-ee81-4d92-9938-53236a4d776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37597</TotalTime>
  <Words>2484</Words>
  <Application>Microsoft Office PowerPoint</Application>
  <PresentationFormat>Widescreen</PresentationFormat>
  <Paragraphs>266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Aptos</vt:lpstr>
      <vt:lpstr>Aptos Display</vt:lpstr>
      <vt:lpstr>Aptos Narrow</vt:lpstr>
      <vt:lpstr>Arial</vt:lpstr>
      <vt:lpstr>Arial Narrow</vt:lpstr>
      <vt:lpstr>Bebas Neue</vt:lpstr>
      <vt:lpstr>Calibri</vt:lpstr>
      <vt:lpstr>Calibri Light</vt:lpstr>
      <vt:lpstr>Georgia</vt:lpstr>
      <vt:lpstr>Mont Heavy</vt:lpstr>
      <vt:lpstr>Segoe UI</vt:lpstr>
      <vt:lpstr>Wingdings</vt:lpstr>
      <vt:lpstr>Office Theme</vt:lpstr>
      <vt:lpstr>1_Office Theme</vt:lpstr>
      <vt:lpstr>AI Disrupting BD &amp; Proposals: Adapt or Fall Behind </vt:lpstr>
      <vt:lpstr>About OST Global Solutions</vt:lpstr>
      <vt:lpstr>PowerPoint Presentation</vt:lpstr>
      <vt:lpstr>PowerPoint Presentation</vt:lpstr>
      <vt:lpstr>Understanding AI in the Context of Government BD </vt:lpstr>
      <vt:lpstr>AI Advantages in Government BD</vt:lpstr>
      <vt:lpstr>PowerPoint Presentation</vt:lpstr>
      <vt:lpstr>AI Fundamentals: AI in Government BD Lifecycle (2)</vt:lpstr>
      <vt:lpstr>Challenge</vt:lpstr>
      <vt:lpstr>Traditional Boilerplate Reuse Process Is Fraught With Issues</vt:lpstr>
      <vt:lpstr>AI Equipped with RAG Enables AI-Augmented Proposal Libraries</vt:lpstr>
      <vt:lpstr>Five Components of Successful AI Integration Into the Proposal Development Process</vt:lpstr>
      <vt:lpstr>PowerPoint Presentation</vt:lpstr>
      <vt:lpstr>Evolving Relationship of Human BD Expert and AI: Bloom’s Taxonomy</vt:lpstr>
      <vt:lpstr>PowerPoint Presentation</vt:lpstr>
      <vt:lpstr>About Artificial General Intelligence (AGI)</vt:lpstr>
      <vt:lpstr>OpenAI Stages of Artificial Intelligence</vt:lpstr>
      <vt:lpstr>"Levels of AGI: Operationalizing Progress on the Path to AGI”: arXiv.org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Velazquez</dc:creator>
  <cp:lastModifiedBy>Olessia Smotrova</cp:lastModifiedBy>
  <cp:revision>87</cp:revision>
  <dcterms:created xsi:type="dcterms:W3CDTF">2023-10-16T16:24:15Z</dcterms:created>
  <dcterms:modified xsi:type="dcterms:W3CDTF">2025-02-11T17:58:27Z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0x010100AEC807C9929DE545A9A301AA530E40A7</vt:lpwstr>
  </property>
  <property fmtid="{D5CDD505-2E9C-101B-9397-08002B2CF9AE}" pid="3" name="MediaServiceImageTags">
    <vt:lpwstr/>
  </property>
</Properties>
</file>