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592" r:id="rId3"/>
    <p:sldId id="391" r:id="rId4"/>
    <p:sldId id="594" r:id="rId5"/>
    <p:sldId id="407" r:id="rId6"/>
    <p:sldId id="593" r:id="rId7"/>
    <p:sldId id="595" r:id="rId8"/>
    <p:sldId id="596" r:id="rId9"/>
    <p:sldId id="597" r:id="rId10"/>
    <p:sldId id="598" r:id="rId11"/>
    <p:sldId id="599" r:id="rId12"/>
    <p:sldId id="600" r:id="rId13"/>
    <p:sldId id="602" r:id="rId14"/>
    <p:sldId id="603" r:id="rId15"/>
    <p:sldId id="601" r:id="rId16"/>
    <p:sldId id="604" r:id="rId17"/>
    <p:sldId id="605" r:id="rId18"/>
    <p:sldId id="606" r:id="rId19"/>
    <p:sldId id="607" r:id="rId20"/>
    <p:sldId id="608" r:id="rId21"/>
    <p:sldId id="609" r:id="rId22"/>
    <p:sldId id="610" r:id="rId23"/>
    <p:sldId id="611" r:id="rId24"/>
    <p:sldId id="612" r:id="rId25"/>
    <p:sldId id="614" r:id="rId26"/>
    <p:sldId id="615" r:id="rId27"/>
    <p:sldId id="613" r:id="rId28"/>
    <p:sldId id="616" r:id="rId29"/>
    <p:sldId id="617" r:id="rId30"/>
    <p:sldId id="619" r:id="rId31"/>
    <p:sldId id="618" r:id="rId32"/>
    <p:sldId id="346" r:id="rId33"/>
    <p:sldId id="348" r:id="rId34"/>
    <p:sldId id="40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9E4"/>
    <a:srgbClr val="7BA7D3"/>
    <a:srgbClr val="3D7B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DFE3E1-E513-4DE5-B086-537D598C3C43}" v="44" dt="2025-02-05T16:14:07.2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87277" autoAdjust="0"/>
  </p:normalViewPr>
  <p:slideViewPr>
    <p:cSldViewPr snapToGrid="0">
      <p:cViewPr varScale="1">
        <p:scale>
          <a:sx n="93" d="100"/>
          <a:sy n="93" d="100"/>
        </p:scale>
        <p:origin x="10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618CB-A86C-4B81-9F8A-B448D9D67A86}" type="datetimeFigureOut">
              <a:rPr lang="en-US" smtClean="0"/>
              <a:t>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52E25-E1A6-431C-AF44-8350D066821B}" type="slidenum">
              <a:rPr lang="en-US" smtClean="0"/>
              <a:t>‹#›</a:t>
            </a:fld>
            <a:endParaRPr lang="en-US" dirty="0"/>
          </a:p>
        </p:txBody>
      </p:sp>
    </p:spTree>
    <p:extLst>
      <p:ext uri="{BB962C8B-B14F-4D97-AF65-F5344CB8AC3E}">
        <p14:creationId xmlns:p14="http://schemas.microsoft.com/office/powerpoint/2010/main" val="339139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52E25-E1A6-431C-AF44-8350D066821B}" type="slidenum">
              <a:rPr lang="en-US" smtClean="0"/>
              <a:t>1</a:t>
            </a:fld>
            <a:endParaRPr lang="en-US" dirty="0"/>
          </a:p>
        </p:txBody>
      </p:sp>
    </p:spTree>
    <p:extLst>
      <p:ext uri="{BB962C8B-B14F-4D97-AF65-F5344CB8AC3E}">
        <p14:creationId xmlns:p14="http://schemas.microsoft.com/office/powerpoint/2010/main" val="388164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52E25-E1A6-431C-AF44-8350D066821B}" type="slidenum">
              <a:rPr lang="en-US" smtClean="0"/>
              <a:t>8</a:t>
            </a:fld>
            <a:endParaRPr lang="en-US" dirty="0"/>
          </a:p>
        </p:txBody>
      </p:sp>
    </p:spTree>
    <p:extLst>
      <p:ext uri="{BB962C8B-B14F-4D97-AF65-F5344CB8AC3E}">
        <p14:creationId xmlns:p14="http://schemas.microsoft.com/office/powerpoint/2010/main" val="4046008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52E25-E1A6-431C-AF44-8350D066821B}" type="slidenum">
              <a:rPr lang="en-US" smtClean="0"/>
              <a:t>31</a:t>
            </a:fld>
            <a:endParaRPr lang="en-US" dirty="0"/>
          </a:p>
        </p:txBody>
      </p:sp>
    </p:spTree>
    <p:extLst>
      <p:ext uri="{BB962C8B-B14F-4D97-AF65-F5344CB8AC3E}">
        <p14:creationId xmlns:p14="http://schemas.microsoft.com/office/powerpoint/2010/main" val="4131415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F3608-5351-4851-9743-701E3CE2BA54}" type="slidenum">
              <a:rPr lang="en-US" smtClean="0"/>
              <a:t>34</a:t>
            </a:fld>
            <a:endParaRPr lang="en-US" dirty="0"/>
          </a:p>
        </p:txBody>
      </p:sp>
    </p:spTree>
    <p:extLst>
      <p:ext uri="{BB962C8B-B14F-4D97-AF65-F5344CB8AC3E}">
        <p14:creationId xmlns:p14="http://schemas.microsoft.com/office/powerpoint/2010/main" val="3374259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1567"/>
          <a:stretch/>
        </p:blipFill>
        <p:spPr>
          <a:xfrm>
            <a:off x="-1028" y="-13324"/>
            <a:ext cx="12191998" cy="6858000"/>
          </a:xfrm>
          <a:prstGeom prst="rect">
            <a:avLst/>
          </a:prstGeom>
        </p:spPr>
      </p:pic>
      <p:sp>
        <p:nvSpPr>
          <p:cNvPr id="9" name="Rectangle 8"/>
          <p:cNvSpPr/>
          <p:nvPr userDrawn="1"/>
        </p:nvSpPr>
        <p:spPr>
          <a:xfrm>
            <a:off x="6226233" y="5381104"/>
            <a:ext cx="5964737" cy="681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226233" y="5038896"/>
            <a:ext cx="5965767" cy="34805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226232" y="2749802"/>
            <a:ext cx="5964737" cy="22890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7038623" y="3011208"/>
            <a:ext cx="4574257" cy="883141"/>
          </a:xfrm>
        </p:spPr>
        <p:txBody>
          <a:bodyPr anchor="b">
            <a:noAutofit/>
          </a:bodyPr>
          <a:lstStyle>
            <a:lvl1pPr algn="ctr">
              <a:defRPr sz="4800">
                <a:solidFill>
                  <a:schemeClr val="bg1"/>
                </a:solidFill>
              </a:defRPr>
            </a:lvl1pPr>
          </a:lstStyle>
          <a:p>
            <a:r>
              <a:rPr lang="en-US" dirty="0"/>
              <a:t>Master title style</a:t>
            </a:r>
          </a:p>
        </p:txBody>
      </p:sp>
      <p:sp>
        <p:nvSpPr>
          <p:cNvPr id="3" name="Subtitle 2"/>
          <p:cNvSpPr>
            <a:spLocks noGrp="1"/>
          </p:cNvSpPr>
          <p:nvPr>
            <p:ph type="subTitle" idx="1" hasCustomPrompt="1"/>
          </p:nvPr>
        </p:nvSpPr>
        <p:spPr>
          <a:xfrm>
            <a:off x="7406643" y="4015046"/>
            <a:ext cx="4184073" cy="723209"/>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a:t>
            </a:r>
          </a:p>
          <a:p>
            <a:r>
              <a:rPr lang="en-US" dirty="0"/>
              <a:t>11/11/2017</a:t>
            </a:r>
          </a:p>
        </p:txBody>
      </p:sp>
      <p:sp>
        <p:nvSpPr>
          <p:cNvPr id="17" name="Oval 16"/>
          <p:cNvSpPr/>
          <p:nvPr userDrawn="1"/>
        </p:nvSpPr>
        <p:spPr>
          <a:xfrm>
            <a:off x="4064922" y="620500"/>
            <a:ext cx="538925" cy="52665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userDrawn="1"/>
        </p:nvSpPr>
        <p:spPr>
          <a:xfrm>
            <a:off x="872837" y="1649221"/>
            <a:ext cx="382151" cy="37259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7603154" y="5882802"/>
            <a:ext cx="3210892" cy="830997"/>
          </a:xfrm>
          <a:prstGeom prst="rect">
            <a:avLst/>
          </a:prstGeom>
        </p:spPr>
        <p:txBody>
          <a:bodyPr wrap="square">
            <a:spAutoFit/>
          </a:bodyPr>
          <a:lstStyle/>
          <a:p>
            <a:pPr algn="ctr"/>
            <a:r>
              <a:rPr lang="en-US" sz="1200" b="1" dirty="0">
                <a:solidFill>
                  <a:schemeClr val="accent5">
                    <a:lumMod val="50000"/>
                  </a:schemeClr>
                </a:solidFill>
              </a:rPr>
              <a:t>7361 Calhoun Place, Suite 560</a:t>
            </a:r>
          </a:p>
          <a:p>
            <a:pPr algn="ctr"/>
            <a:r>
              <a:rPr lang="en-US" sz="1200" b="1" dirty="0">
                <a:solidFill>
                  <a:schemeClr val="accent5">
                    <a:lumMod val="50000"/>
                  </a:schemeClr>
                </a:solidFill>
              </a:rPr>
              <a:t>Rockville, MD</a:t>
            </a:r>
          </a:p>
          <a:p>
            <a:pPr algn="ctr"/>
            <a:r>
              <a:rPr lang="en-US" sz="1200" b="1" dirty="0">
                <a:solidFill>
                  <a:schemeClr val="accent5">
                    <a:lumMod val="50000"/>
                  </a:schemeClr>
                </a:solidFill>
                <a:hlinkClick r:id="rId3"/>
              </a:rPr>
              <a:t>service@ostglobalsolutions.com</a:t>
            </a:r>
            <a:r>
              <a:rPr lang="en-US" sz="1200" b="1" dirty="0">
                <a:solidFill>
                  <a:schemeClr val="accent5">
                    <a:lumMod val="50000"/>
                  </a:schemeClr>
                </a:solidFill>
              </a:rPr>
              <a:t> </a:t>
            </a:r>
          </a:p>
          <a:p>
            <a:pPr algn="ctr"/>
            <a:r>
              <a:rPr lang="en-US" sz="1200" b="1" dirty="0">
                <a:solidFill>
                  <a:schemeClr val="accent5">
                    <a:lumMod val="50000"/>
                  </a:schemeClr>
                </a:solidFill>
              </a:rPr>
              <a:t>301.384.3350 </a:t>
            </a:r>
            <a:r>
              <a:rPr lang="en-US" sz="1200" b="1" dirty="0">
                <a:solidFill>
                  <a:schemeClr val="accent5">
                    <a:lumMod val="50000"/>
                  </a:schemeClr>
                </a:solidFill>
                <a:sym typeface="Symbol" panose="05050102010706020507" pitchFamily="18" charset="2"/>
              </a:rPr>
              <a:t> www.ostglobalsolutions.com</a:t>
            </a:r>
            <a:endParaRPr lang="en-US" sz="2000" b="1" dirty="0">
              <a:solidFill>
                <a:schemeClr val="accent5">
                  <a:lumMod val="50000"/>
                </a:schemeClr>
              </a:solidFill>
            </a:endParaRPr>
          </a:p>
        </p:txBody>
      </p:sp>
    </p:spTree>
    <p:extLst>
      <p:ext uri="{BB962C8B-B14F-4D97-AF65-F5344CB8AC3E}">
        <p14:creationId xmlns:p14="http://schemas.microsoft.com/office/powerpoint/2010/main" val="167551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0234"/>
            <a:ext cx="8331679" cy="989849"/>
          </a:xfrm>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p:spPr>
        <p:txBody>
          <a:bodyPr/>
          <a:lstStyle>
            <a:lvl1pPr marL="228600" indent="-228600">
              <a:buClr>
                <a:schemeClr val="accent1"/>
              </a:buClr>
              <a:buFont typeface="Wingdings" panose="05000000000000000000"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66BB81C2-0E08-DA71-978C-77350B128A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22819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099386"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09938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3985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87488"/>
            <a:ext cx="8271294" cy="989850"/>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D11C25A-E445-9C0F-0932-B4D8B0E9E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90707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62732"/>
            <a:ext cx="8338718" cy="10064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00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00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BBBDCA4-D7C7-2598-E700-F696EE1EE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73135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86803" y="304740"/>
            <a:ext cx="8274450" cy="1006475"/>
          </a:xfrm>
        </p:spPr>
        <p:txBody>
          <a:bodyPr/>
          <a:lstStyle/>
          <a:p>
            <a:r>
              <a:rPr lang="en-US"/>
              <a:t>Click to edit Master title style</a:t>
            </a:r>
          </a:p>
        </p:txBody>
      </p:sp>
      <p:pic>
        <p:nvPicPr>
          <p:cNvPr id="3" name="Picture 2">
            <a:extLst>
              <a:ext uri="{FF2B5EF4-FFF2-40B4-BE49-F238E27FC236}">
                <a16:creationId xmlns:a16="http://schemas.microsoft.com/office/drawing/2014/main" id="{15BF2C78-57DD-1215-4F63-E0BF696F86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197802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705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31" name="Group 1030"/>
          <p:cNvGrpSpPr/>
          <p:nvPr userDrawn="1"/>
        </p:nvGrpSpPr>
        <p:grpSpPr>
          <a:xfrm>
            <a:off x="4566458" y="4009606"/>
            <a:ext cx="7616198" cy="2843382"/>
            <a:chOff x="4574771" y="4001293"/>
            <a:chExt cx="7616198" cy="2843382"/>
          </a:xfrm>
        </p:grpSpPr>
        <p:pic>
          <p:nvPicPr>
            <p:cNvPr id="41" name="Picture 40"/>
            <p:cNvPicPr>
              <a:picLocks noChangeAspect="1"/>
            </p:cNvPicPr>
            <p:nvPr userDrawn="1"/>
          </p:nvPicPr>
          <p:blipFill rotWithShape="1">
            <a:blip r:embed="rId9">
              <a:extLst>
                <a:ext uri="{28A0092B-C50C-407E-A947-70E740481C1C}">
                  <a14:useLocalDpi xmlns:a14="http://schemas.microsoft.com/office/drawing/2010/main" val="0"/>
                </a:ext>
              </a:extLst>
            </a:blip>
            <a:srcRect l="43577" t="67261"/>
            <a:stretch/>
          </p:blipFill>
          <p:spPr>
            <a:xfrm>
              <a:off x="5311832" y="4563686"/>
              <a:ext cx="6879137" cy="2280989"/>
            </a:xfrm>
            <a:prstGeom prst="rect">
              <a:avLst/>
            </a:prstGeom>
          </p:spPr>
        </p:pic>
        <p:sp>
          <p:nvSpPr>
            <p:cNvPr id="1029" name="Rectangle 1028"/>
            <p:cNvSpPr/>
            <p:nvPr userDrawn="1"/>
          </p:nvSpPr>
          <p:spPr>
            <a:xfrm>
              <a:off x="4574771" y="4001293"/>
              <a:ext cx="2757054" cy="2817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userDrawn="1"/>
          </p:nvSpPr>
          <p:spPr>
            <a:xfrm>
              <a:off x="5508567" y="4488873"/>
              <a:ext cx="3042458" cy="822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2" name="Title Placeholder 1"/>
          <p:cNvSpPr>
            <a:spLocks noGrp="1"/>
          </p:cNvSpPr>
          <p:nvPr>
            <p:ph type="title"/>
          </p:nvPr>
        </p:nvSpPr>
        <p:spPr>
          <a:xfrm>
            <a:off x="836287" y="296490"/>
            <a:ext cx="8230075" cy="9879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AutoShape 8" descr="https://thumbs1.dreamstime.com/x/abstract-technology-background-various-technological-elements-innovation-56221148.jpg"/>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2" name="TextBox 1031"/>
          <p:cNvSpPr txBox="1"/>
          <p:nvPr userDrawn="1"/>
        </p:nvSpPr>
        <p:spPr>
          <a:xfrm>
            <a:off x="9472475" y="6240557"/>
            <a:ext cx="2425298" cy="307777"/>
          </a:xfrm>
          <a:prstGeom prst="rect">
            <a:avLst/>
          </a:prstGeom>
          <a:noFill/>
        </p:spPr>
        <p:txBody>
          <a:bodyPr wrap="square" rtlCol="0">
            <a:spAutoFit/>
          </a:bodyPr>
          <a:lstStyle/>
          <a:p>
            <a:pPr algn="r"/>
            <a:r>
              <a:rPr lang="en-US" sz="1400" b="1" dirty="0">
                <a:solidFill>
                  <a:schemeClr val="accent5">
                    <a:lumMod val="50000"/>
                  </a:schemeClr>
                </a:solidFill>
              </a:rPr>
              <a:t>www.ostglobalsolutions.com</a:t>
            </a:r>
          </a:p>
        </p:txBody>
      </p:sp>
      <p:sp>
        <p:nvSpPr>
          <p:cNvPr id="49" name="Rectangle 48"/>
          <p:cNvSpPr/>
          <p:nvPr userDrawn="1"/>
        </p:nvSpPr>
        <p:spPr>
          <a:xfrm>
            <a:off x="-1055" y="1589155"/>
            <a:ext cx="12199233" cy="570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userDrawn="1"/>
        </p:nvSpPr>
        <p:spPr>
          <a:xfrm>
            <a:off x="0" y="1353091"/>
            <a:ext cx="12190970" cy="23863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TextBox 1034"/>
          <p:cNvSpPr txBox="1"/>
          <p:nvPr userDrawn="1"/>
        </p:nvSpPr>
        <p:spPr>
          <a:xfrm>
            <a:off x="268746" y="6271335"/>
            <a:ext cx="1429789" cy="276999"/>
          </a:xfrm>
          <a:prstGeom prst="rect">
            <a:avLst/>
          </a:prstGeom>
          <a:noFill/>
        </p:spPr>
        <p:txBody>
          <a:bodyPr wrap="square" rtlCol="0">
            <a:spAutoFit/>
          </a:bodyPr>
          <a:lstStyle/>
          <a:p>
            <a:r>
              <a:rPr lang="en-US" sz="1200" dirty="0"/>
              <a:t> </a:t>
            </a:r>
            <a:r>
              <a:rPr lang="en-US" sz="1200" dirty="0">
                <a:solidFill>
                  <a:schemeClr val="accent5">
                    <a:lumMod val="50000"/>
                  </a:schemeClr>
                </a:solidFill>
              </a:rPr>
              <a:t>2024 </a:t>
            </a:r>
            <a:r>
              <a:rPr lang="en-US" sz="1200" dirty="0">
                <a:solidFill>
                  <a:schemeClr val="accent4"/>
                </a:solidFill>
              </a:rPr>
              <a:t>|</a:t>
            </a:r>
            <a:r>
              <a:rPr lang="en-US" sz="1200" dirty="0">
                <a:solidFill>
                  <a:schemeClr val="accent5">
                    <a:lumMod val="50000"/>
                  </a:schemeClr>
                </a:solidFill>
              </a:rPr>
              <a:t> </a:t>
            </a:r>
            <a:fld id="{F7DBC657-E1B6-42FD-A789-7A4398F76148}" type="slidenum">
              <a:rPr lang="en-US" sz="1200" smtClean="0">
                <a:solidFill>
                  <a:schemeClr val="accent5">
                    <a:lumMod val="50000"/>
                  </a:schemeClr>
                </a:solidFill>
              </a:rPr>
              <a:t>‹#›</a:t>
            </a:fld>
            <a:endParaRPr lang="en-US" sz="1200" dirty="0">
              <a:solidFill>
                <a:schemeClr val="accent5">
                  <a:lumMod val="50000"/>
                </a:schemeClr>
              </a:solidFill>
            </a:endParaRPr>
          </a:p>
        </p:txBody>
      </p:sp>
    </p:spTree>
    <p:extLst>
      <p:ext uri="{BB962C8B-B14F-4D97-AF65-F5344CB8AC3E}">
        <p14:creationId xmlns:p14="http://schemas.microsoft.com/office/powerpoint/2010/main" val="644179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9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file://localhost/Users/bridget.skelly/Desktop/Extras/00_ICONS/Standards.png" TargetMode="External"/><Relationship Id="rId18" Type="http://schemas.openxmlformats.org/officeDocument/2006/relationships/image" Target="../media/image16.png"/><Relationship Id="rId3" Type="http://schemas.openxmlformats.org/officeDocument/2006/relationships/image" Target="/Users/bridget.skelly/Desktop/Technical-01.png" TargetMode="External"/><Relationship Id="rId7" Type="http://schemas.openxmlformats.org/officeDocument/2006/relationships/image" Target="file://localhost/Users/bridget.skelly/Desktop/Govt-01-01.png" TargetMode="External"/><Relationship Id="rId12" Type="http://schemas.openxmlformats.org/officeDocument/2006/relationships/image" Target="../media/image12.png"/><Relationship Id="rId17" Type="http://schemas.openxmlformats.org/officeDocument/2006/relationships/image" Target="/Users/bridget.skelly/Desktop/Intelligence-01.png" TargetMode="External"/><Relationship Id="rId2" Type="http://schemas.openxmlformats.org/officeDocument/2006/relationships/image" Target="../media/image7.png"/><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Users/bridget.skelly/Desktop/Engineering-01.png" TargetMode="External"/><Relationship Id="rId15" Type="http://schemas.openxmlformats.org/officeDocument/2006/relationships/image" Target="../media/image14.png"/><Relationship Id="rId10" Type="http://schemas.openxmlformats.org/officeDocument/2006/relationships/image" Target="../media/image11.png"/><Relationship Id="rId19" Type="http://schemas.openxmlformats.org/officeDocument/2006/relationships/image" Target="../media/image17.jpg"/><Relationship Id="rId4" Type="http://schemas.openxmlformats.org/officeDocument/2006/relationships/image" Target="../media/image8.png"/><Relationship Id="rId9" Type="http://schemas.openxmlformats.org/officeDocument/2006/relationships/image" Target="/Users/bridget.skelly/Desktop/Acquisition-01.png" TargetMode="External"/><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33.xml.rels><?xml version="1.0" encoding="UTF-8" standalone="yes"?>
<Relationships xmlns="http://schemas.openxmlformats.org/package/2006/relationships"><Relationship Id="rId3" Type="http://schemas.openxmlformats.org/officeDocument/2006/relationships/hyperlink" Target="https://www.ostglobalsolutions.com/teaming-partner-match-portal/" TargetMode="External"/><Relationship Id="rId7" Type="http://schemas.openxmlformats.org/officeDocument/2006/relationships/image" Target="../media/image32.png"/><Relationship Id="rId2" Type="http://schemas.openxmlformats.org/officeDocument/2006/relationships/hyperlink" Target="https://www.ostglobalsolutions.com/bid-proposal-training/how-to-develop-and-coach-winning-oral-proposals/" TargetMode="External"/><Relationship Id="rId1" Type="http://schemas.openxmlformats.org/officeDocument/2006/relationships/slideLayout" Target="../slideLayouts/slideLayout2.xml"/><Relationship Id="rId6" Type="http://schemas.openxmlformats.org/officeDocument/2006/relationships/hyperlink" Target="https://www.ostglobalsolutions.com/tag/email/" TargetMode="External"/><Relationship Id="rId5" Type="http://schemas.openxmlformats.org/officeDocument/2006/relationships/hyperlink" Target="https://www.ostglobalsolutions.com/blog/" TargetMode="External"/><Relationship Id="rId4" Type="http://schemas.openxmlformats.org/officeDocument/2006/relationships/hyperlink" Target="https://calendly.com/ostglobalsolutions/bdconsulting?month=2023-09"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9090" y="3061700"/>
            <a:ext cx="5422998" cy="1360932"/>
          </a:xfrm>
        </p:spPr>
        <p:txBody>
          <a:bodyPr>
            <a:noAutofit/>
          </a:bodyPr>
          <a:lstStyle/>
          <a:p>
            <a:r>
              <a:rPr lang="en-US" sz="4000" dirty="0"/>
              <a:t>Modern Software Delivery (MSD) IDIQ</a:t>
            </a:r>
          </a:p>
        </p:txBody>
      </p:sp>
      <p:sp>
        <p:nvSpPr>
          <p:cNvPr id="3" name="Subtitle 2"/>
          <p:cNvSpPr>
            <a:spLocks noGrp="1"/>
          </p:cNvSpPr>
          <p:nvPr>
            <p:ph type="subTitle" idx="1"/>
          </p:nvPr>
        </p:nvSpPr>
        <p:spPr>
          <a:xfrm>
            <a:off x="7108554" y="4535647"/>
            <a:ext cx="4184073" cy="725884"/>
          </a:xfrm>
        </p:spPr>
        <p:txBody>
          <a:bodyPr>
            <a:normAutofit/>
          </a:bodyPr>
          <a:lstStyle/>
          <a:p>
            <a:r>
              <a:rPr lang="en-US" dirty="0"/>
              <a:t>5 February 2025</a:t>
            </a:r>
          </a:p>
        </p:txBody>
      </p:sp>
      <p:pic>
        <p:nvPicPr>
          <p:cNvPr id="20" name="Picture 19">
            <a:extLst>
              <a:ext uri="{FF2B5EF4-FFF2-40B4-BE49-F238E27FC236}">
                <a16:creationId xmlns:a16="http://schemas.microsoft.com/office/drawing/2014/main" id="{8A3BE3EC-CA3A-4ED6-B17D-F2BAD3993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449" y="1759174"/>
            <a:ext cx="2112281" cy="857585"/>
          </a:xfrm>
          <a:prstGeom prst="rect">
            <a:avLst/>
          </a:prstGeom>
        </p:spPr>
      </p:pic>
      <p:pic>
        <p:nvPicPr>
          <p:cNvPr id="5" name="Picture 2" descr="Customers – Broadleaf, Inc.">
            <a:extLst>
              <a:ext uri="{FF2B5EF4-FFF2-40B4-BE49-F238E27FC236}">
                <a16:creationId xmlns:a16="http://schemas.microsoft.com/office/drawing/2014/main" id="{0AEFE794-8011-EB5B-14A4-2F2D00BC2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918" y="665649"/>
            <a:ext cx="2323193" cy="8575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my Contracting Centers Merge at Aberdeen Proving Ground | Article ...">
            <a:extLst>
              <a:ext uri="{FF2B5EF4-FFF2-40B4-BE49-F238E27FC236}">
                <a16:creationId xmlns:a16="http://schemas.microsoft.com/office/drawing/2014/main" id="{A57C3C35-FE7A-EC95-0822-26F17550D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8659" y="746707"/>
            <a:ext cx="783422" cy="797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S Army Materiel Command - AMC Combat Service Identification Badge (CSIB)">
            <a:extLst>
              <a:ext uri="{FF2B5EF4-FFF2-40B4-BE49-F238E27FC236}">
                <a16:creationId xmlns:a16="http://schemas.microsoft.com/office/drawing/2014/main" id="{D453197B-6565-8522-4B82-232BA4047A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67" t="5546" r="7003" b="5017"/>
          <a:stretch/>
        </p:blipFill>
        <p:spPr bwMode="auto">
          <a:xfrm>
            <a:off x="9750176" y="726159"/>
            <a:ext cx="637661" cy="79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21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81FC-5455-A337-ADB0-6CBF1BEC01B1}"/>
              </a:ext>
            </a:extLst>
          </p:cNvPr>
          <p:cNvSpPr>
            <a:spLocks noGrp="1"/>
          </p:cNvSpPr>
          <p:nvPr>
            <p:ph type="title"/>
          </p:nvPr>
        </p:nvSpPr>
        <p:spPr/>
        <p:txBody>
          <a:bodyPr/>
          <a:lstStyle/>
          <a:p>
            <a:r>
              <a:rPr lang="en-US" dirty="0"/>
              <a:t>Phase One – Volume I: General</a:t>
            </a:r>
          </a:p>
        </p:txBody>
      </p:sp>
      <p:sp>
        <p:nvSpPr>
          <p:cNvPr id="3" name="Content Placeholder 2">
            <a:extLst>
              <a:ext uri="{FF2B5EF4-FFF2-40B4-BE49-F238E27FC236}">
                <a16:creationId xmlns:a16="http://schemas.microsoft.com/office/drawing/2014/main" id="{D97C7946-1F36-F4EB-B4E3-F55A58A0C4E5}"/>
              </a:ext>
            </a:extLst>
          </p:cNvPr>
          <p:cNvSpPr>
            <a:spLocks noGrp="1"/>
          </p:cNvSpPr>
          <p:nvPr>
            <p:ph idx="1"/>
          </p:nvPr>
        </p:nvSpPr>
        <p:spPr/>
        <p:txBody>
          <a:bodyPr>
            <a:normAutofit fontScale="92500" lnSpcReduction="20000"/>
          </a:bodyPr>
          <a:lstStyle/>
          <a:p>
            <a:r>
              <a:rPr lang="en-US" dirty="0"/>
              <a:t>Element 1: Cover Letter</a:t>
            </a:r>
          </a:p>
          <a:p>
            <a:pPr lvl="1"/>
            <a:r>
              <a:rPr lang="en-US" dirty="0"/>
              <a:t>Typical proposal front matter and contractual submissions</a:t>
            </a:r>
          </a:p>
          <a:p>
            <a:r>
              <a:rPr lang="en-US" dirty="0"/>
              <a:t>Element 2: Property Management Plan – addresses each of the 10 outcomes</a:t>
            </a:r>
          </a:p>
          <a:p>
            <a:pPr marL="914400" lvl="1" indent="-457200">
              <a:buFont typeface="+mj-lt"/>
              <a:buAutoNum type="arabicPeriod"/>
            </a:pPr>
            <a:r>
              <a:rPr lang="en-US" dirty="0"/>
              <a:t>Acquisition</a:t>
            </a:r>
          </a:p>
          <a:p>
            <a:pPr marL="914400" lvl="1" indent="-457200">
              <a:buFont typeface="+mj-lt"/>
              <a:buAutoNum type="arabicPeriod"/>
            </a:pPr>
            <a:r>
              <a:rPr lang="en-US" dirty="0"/>
              <a:t>Receipt</a:t>
            </a:r>
          </a:p>
          <a:p>
            <a:pPr marL="914400" lvl="1" indent="-457200">
              <a:buFont typeface="+mj-lt"/>
              <a:buAutoNum type="arabicPeriod"/>
            </a:pPr>
            <a:r>
              <a:rPr lang="en-US" dirty="0"/>
              <a:t>Records</a:t>
            </a:r>
          </a:p>
          <a:p>
            <a:pPr marL="914400" lvl="1" indent="-457200">
              <a:buFont typeface="+mj-lt"/>
              <a:buAutoNum type="arabicPeriod"/>
            </a:pPr>
            <a:r>
              <a:rPr lang="en-US" dirty="0"/>
              <a:t>Physical Inventory</a:t>
            </a:r>
          </a:p>
          <a:p>
            <a:pPr marL="914400" lvl="1" indent="-457200">
              <a:buFont typeface="+mj-lt"/>
              <a:buAutoNum type="arabicPeriod"/>
            </a:pPr>
            <a:r>
              <a:rPr lang="en-US" dirty="0"/>
              <a:t>Subcontractor Control</a:t>
            </a:r>
          </a:p>
          <a:p>
            <a:pPr marL="914400" lvl="1" indent="-457200">
              <a:buFont typeface="+mj-lt"/>
              <a:buAutoNum type="arabicPeriod"/>
            </a:pPr>
            <a:r>
              <a:rPr lang="en-US" dirty="0"/>
              <a:t>Reports</a:t>
            </a:r>
          </a:p>
          <a:p>
            <a:pPr marL="914400" lvl="1" indent="-457200">
              <a:buFont typeface="+mj-lt"/>
              <a:buAutoNum type="arabicPeriod"/>
            </a:pPr>
            <a:r>
              <a:rPr lang="en-US" dirty="0"/>
              <a:t>Relief of Stewardship Responsibility and Liability</a:t>
            </a:r>
          </a:p>
          <a:p>
            <a:pPr marL="914400" lvl="1" indent="-457200">
              <a:buFont typeface="+mj-lt"/>
              <a:buAutoNum type="arabicPeriod"/>
            </a:pPr>
            <a:r>
              <a:rPr lang="en-US" dirty="0"/>
              <a:t>Utilization</a:t>
            </a:r>
          </a:p>
          <a:p>
            <a:pPr marL="914400" lvl="1" indent="-457200">
              <a:buFont typeface="+mj-lt"/>
              <a:buAutoNum type="arabicPeriod"/>
            </a:pPr>
            <a:r>
              <a:rPr lang="en-US" dirty="0"/>
              <a:t>Maintenance</a:t>
            </a:r>
          </a:p>
          <a:p>
            <a:pPr marL="914400" lvl="1" indent="-457200">
              <a:buFont typeface="+mj-lt"/>
              <a:buAutoNum type="arabicPeriod"/>
            </a:pPr>
            <a:r>
              <a:rPr lang="en-US" dirty="0"/>
              <a:t>Property Closeout</a:t>
            </a:r>
          </a:p>
        </p:txBody>
      </p:sp>
    </p:spTree>
    <p:extLst>
      <p:ext uri="{BB962C8B-B14F-4D97-AF65-F5344CB8AC3E}">
        <p14:creationId xmlns:p14="http://schemas.microsoft.com/office/powerpoint/2010/main" val="2455858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AB3C-9234-6641-9252-1FE36E283F16}"/>
              </a:ext>
            </a:extLst>
          </p:cNvPr>
          <p:cNvSpPr>
            <a:spLocks noGrp="1"/>
          </p:cNvSpPr>
          <p:nvPr>
            <p:ph type="title"/>
          </p:nvPr>
        </p:nvSpPr>
        <p:spPr/>
        <p:txBody>
          <a:bodyPr>
            <a:normAutofit fontScale="90000"/>
          </a:bodyPr>
          <a:lstStyle/>
          <a:p>
            <a:r>
              <a:rPr lang="en-US" dirty="0"/>
              <a:t>Phase One – Volume II – Factor 1: Technical Corporate Experience</a:t>
            </a:r>
          </a:p>
        </p:txBody>
      </p:sp>
      <p:sp>
        <p:nvSpPr>
          <p:cNvPr id="3" name="Content Placeholder 2">
            <a:extLst>
              <a:ext uri="{FF2B5EF4-FFF2-40B4-BE49-F238E27FC236}">
                <a16:creationId xmlns:a16="http://schemas.microsoft.com/office/drawing/2014/main" id="{53B6935A-396A-5297-D37C-DBD227A35942}"/>
              </a:ext>
            </a:extLst>
          </p:cNvPr>
          <p:cNvSpPr>
            <a:spLocks noGrp="1"/>
          </p:cNvSpPr>
          <p:nvPr>
            <p:ph idx="1"/>
          </p:nvPr>
        </p:nvSpPr>
        <p:spPr/>
        <p:txBody>
          <a:bodyPr/>
          <a:lstStyle/>
          <a:p>
            <a:r>
              <a:rPr lang="en-US" dirty="0"/>
              <a:t>Each Prime Offeror shall complete the Technical Corporate Experience Worksheet found within Solicitation Attachment 0004 in its entirety.</a:t>
            </a:r>
          </a:p>
          <a:p>
            <a:r>
              <a:rPr lang="en-US" dirty="0"/>
              <a:t>Technical Corporate Experience shall be demonstrated utilizing 3 examples of projects executing requirements relevant to those required in the PWS.</a:t>
            </a:r>
          </a:p>
          <a:p>
            <a:r>
              <a:rPr lang="en-US" dirty="0"/>
              <a:t>Offerors shall not propose a base IDIQ contract or a Blanket Purchase Agreement (BPA) as an example, however offerors may propose individual orders as examples. </a:t>
            </a:r>
          </a:p>
          <a:p>
            <a:r>
              <a:rPr lang="en-US" dirty="0"/>
              <a:t>1 contract, 1 order, </a:t>
            </a:r>
            <a:r>
              <a:rPr lang="en-US" b="1" dirty="0"/>
              <a:t>OR</a:t>
            </a:r>
            <a:r>
              <a:rPr lang="en-US" dirty="0"/>
              <a:t> multiple orders under the same IDIQ contract or BPA for identical requirements, constitutes 1 example.</a:t>
            </a:r>
          </a:p>
        </p:txBody>
      </p:sp>
    </p:spTree>
    <p:extLst>
      <p:ext uri="{BB962C8B-B14F-4D97-AF65-F5344CB8AC3E}">
        <p14:creationId xmlns:p14="http://schemas.microsoft.com/office/powerpoint/2010/main" val="3945875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49A1A-B5C2-B4D2-AC34-2413D11CD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8A276-686A-E44B-07B7-7CCBB2268192}"/>
              </a:ext>
            </a:extLst>
          </p:cNvPr>
          <p:cNvSpPr>
            <a:spLocks noGrp="1"/>
          </p:cNvSpPr>
          <p:nvPr>
            <p:ph type="title"/>
          </p:nvPr>
        </p:nvSpPr>
        <p:spPr/>
        <p:txBody>
          <a:bodyPr>
            <a:normAutofit fontScale="90000"/>
          </a:bodyPr>
          <a:lstStyle/>
          <a:p>
            <a:r>
              <a:rPr lang="en-US" dirty="0"/>
              <a:t>Phase One – Volume II – Factor 1: Technical Corporate Experience</a:t>
            </a:r>
          </a:p>
        </p:txBody>
      </p:sp>
      <p:sp>
        <p:nvSpPr>
          <p:cNvPr id="3" name="Content Placeholder 2">
            <a:extLst>
              <a:ext uri="{FF2B5EF4-FFF2-40B4-BE49-F238E27FC236}">
                <a16:creationId xmlns:a16="http://schemas.microsoft.com/office/drawing/2014/main" id="{50DC00D6-2B55-2F2E-84F7-7E051E2362E5}"/>
              </a:ext>
            </a:extLst>
          </p:cNvPr>
          <p:cNvSpPr>
            <a:spLocks noGrp="1"/>
          </p:cNvSpPr>
          <p:nvPr>
            <p:ph idx="1"/>
          </p:nvPr>
        </p:nvSpPr>
        <p:spPr>
          <a:xfrm>
            <a:off x="838200" y="1825625"/>
            <a:ext cx="10515600" cy="568254"/>
          </a:xfrm>
        </p:spPr>
        <p:txBody>
          <a:bodyPr>
            <a:normAutofit fontScale="70000" lnSpcReduction="20000"/>
          </a:bodyPr>
          <a:lstStyle/>
          <a:p>
            <a:r>
              <a:rPr lang="en-US" b="1" dirty="0"/>
              <a:t>Each example </a:t>
            </a:r>
            <a:r>
              <a:rPr lang="en-US" dirty="0"/>
              <a:t>included in the corporate experience proposal shall meet all of the following minimum requirements:</a:t>
            </a:r>
          </a:p>
        </p:txBody>
      </p:sp>
      <p:pic>
        <p:nvPicPr>
          <p:cNvPr id="5" name="Picture 4">
            <a:extLst>
              <a:ext uri="{FF2B5EF4-FFF2-40B4-BE49-F238E27FC236}">
                <a16:creationId xmlns:a16="http://schemas.microsoft.com/office/drawing/2014/main" id="{C2561078-9B9B-A1C3-A811-CE7DCD5A730E}"/>
              </a:ext>
            </a:extLst>
          </p:cNvPr>
          <p:cNvPicPr>
            <a:picLocks noChangeAspect="1"/>
          </p:cNvPicPr>
          <p:nvPr/>
        </p:nvPicPr>
        <p:blipFill>
          <a:blip r:embed="rId2"/>
          <a:stretch>
            <a:fillRect/>
          </a:stretch>
        </p:blipFill>
        <p:spPr>
          <a:xfrm>
            <a:off x="2974539" y="2308494"/>
            <a:ext cx="5134464" cy="2106831"/>
          </a:xfrm>
          <a:prstGeom prst="rect">
            <a:avLst/>
          </a:prstGeom>
        </p:spPr>
      </p:pic>
      <p:pic>
        <p:nvPicPr>
          <p:cNvPr id="7" name="Picture 6">
            <a:extLst>
              <a:ext uri="{FF2B5EF4-FFF2-40B4-BE49-F238E27FC236}">
                <a16:creationId xmlns:a16="http://schemas.microsoft.com/office/drawing/2014/main" id="{135F992F-692C-F8F2-1EB1-E83800A75188}"/>
              </a:ext>
            </a:extLst>
          </p:cNvPr>
          <p:cNvPicPr>
            <a:picLocks noChangeAspect="1"/>
          </p:cNvPicPr>
          <p:nvPr/>
        </p:nvPicPr>
        <p:blipFill>
          <a:blip r:embed="rId3"/>
          <a:stretch>
            <a:fillRect/>
          </a:stretch>
        </p:blipFill>
        <p:spPr>
          <a:xfrm>
            <a:off x="2979786" y="4415325"/>
            <a:ext cx="5124455" cy="1921670"/>
          </a:xfrm>
          <a:prstGeom prst="rect">
            <a:avLst/>
          </a:prstGeom>
        </p:spPr>
      </p:pic>
    </p:spTree>
    <p:extLst>
      <p:ext uri="{BB962C8B-B14F-4D97-AF65-F5344CB8AC3E}">
        <p14:creationId xmlns:p14="http://schemas.microsoft.com/office/powerpoint/2010/main" val="3116124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7AC6-1FE4-BA74-96B0-B8481DE8E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7B02A-DADB-E731-8FE1-A45506FB26F3}"/>
              </a:ext>
            </a:extLst>
          </p:cNvPr>
          <p:cNvSpPr>
            <a:spLocks noGrp="1"/>
          </p:cNvSpPr>
          <p:nvPr>
            <p:ph type="title"/>
          </p:nvPr>
        </p:nvSpPr>
        <p:spPr/>
        <p:txBody>
          <a:bodyPr>
            <a:normAutofit fontScale="90000"/>
          </a:bodyPr>
          <a:lstStyle/>
          <a:p>
            <a:r>
              <a:rPr lang="en-US" dirty="0"/>
              <a:t>Phase One – Volume II – Factor 1: Technical Corporate Experience</a:t>
            </a:r>
          </a:p>
        </p:txBody>
      </p:sp>
      <p:sp>
        <p:nvSpPr>
          <p:cNvPr id="3" name="Content Placeholder 2">
            <a:extLst>
              <a:ext uri="{FF2B5EF4-FFF2-40B4-BE49-F238E27FC236}">
                <a16:creationId xmlns:a16="http://schemas.microsoft.com/office/drawing/2014/main" id="{165A2334-BF10-1E04-65E3-8A9EE359302C}"/>
              </a:ext>
            </a:extLst>
          </p:cNvPr>
          <p:cNvSpPr>
            <a:spLocks noGrp="1"/>
          </p:cNvSpPr>
          <p:nvPr>
            <p:ph idx="1"/>
          </p:nvPr>
        </p:nvSpPr>
        <p:spPr>
          <a:xfrm>
            <a:off x="838200" y="1825624"/>
            <a:ext cx="10515600" cy="4448175"/>
          </a:xfrm>
        </p:spPr>
        <p:txBody>
          <a:bodyPr>
            <a:normAutofit fontScale="62500" lnSpcReduction="20000"/>
          </a:bodyPr>
          <a:lstStyle/>
          <a:p>
            <a:r>
              <a:rPr lang="en-US" dirty="0"/>
              <a:t>Offerors shall provide sufficient information for the Government to determine its level of confidence based on whether the Offeror has the experience necessary to execute the scope of work IAW the PWS by evaluation of the below 7 Task Areas.</a:t>
            </a:r>
          </a:p>
          <a:p>
            <a:r>
              <a:rPr lang="en-US" dirty="0"/>
              <a:t>The below Task Areas (Items 1-7) shall be demonstrated across the 3 Technical Corporate Experience examples. </a:t>
            </a:r>
          </a:p>
          <a:p>
            <a:r>
              <a:rPr lang="en-US" dirty="0"/>
              <a:t>Each Technical Corporate Experience example may demonstrate as few as 1 Task Area or as many as all 7 Task Areas, provided that the 3 examples in total address all 7 Task Areas. </a:t>
            </a:r>
          </a:p>
          <a:p>
            <a:r>
              <a:rPr lang="en-US" dirty="0"/>
              <a:t>The Government may note facts and/or findings that </a:t>
            </a:r>
            <a:r>
              <a:rPr lang="en-US" b="1" dirty="0">
                <a:highlight>
                  <a:srgbClr val="FFFF00"/>
                </a:highlight>
              </a:rPr>
              <a:t>raise or lower </a:t>
            </a:r>
            <a:r>
              <a:rPr lang="en-US" dirty="0"/>
              <a:t>the Government’s expectation of successful performance. Please note, the Government </a:t>
            </a:r>
            <a:r>
              <a:rPr lang="en-US" b="1" dirty="0">
                <a:highlight>
                  <a:srgbClr val="FFFF00"/>
                </a:highlight>
              </a:rPr>
              <a:t>may assess increased confidence for examples with more task areas addressed in each example</a:t>
            </a:r>
            <a:r>
              <a:rPr lang="en-US" dirty="0"/>
              <a:t>. </a:t>
            </a:r>
          </a:p>
          <a:p>
            <a:r>
              <a:rPr lang="en-US" dirty="0"/>
              <a:t>Task Areas:</a:t>
            </a:r>
          </a:p>
          <a:p>
            <a:pPr marL="914400" lvl="1" indent="-457200">
              <a:buFont typeface="+mj-lt"/>
              <a:buAutoNum type="arabicPeriod"/>
            </a:pPr>
            <a:r>
              <a:rPr lang="en-US" dirty="0"/>
              <a:t>Configuration and Integration of Software as described in PWS paragraph 2.1.1</a:t>
            </a:r>
          </a:p>
          <a:p>
            <a:pPr marL="914400" lvl="1" indent="-457200">
              <a:buFont typeface="+mj-lt"/>
              <a:buAutoNum type="arabicPeriod"/>
            </a:pPr>
            <a:r>
              <a:rPr lang="en-US" dirty="0"/>
              <a:t>Low Code Software Solution as described in PWS paragraph 2.1.2</a:t>
            </a:r>
          </a:p>
          <a:p>
            <a:pPr marL="914400" lvl="1" indent="-457200">
              <a:buFont typeface="+mj-lt"/>
              <a:buAutoNum type="arabicPeriod"/>
            </a:pPr>
            <a:r>
              <a:rPr lang="en-US" dirty="0"/>
              <a:t>Custom Software Development as described in PWS paragraph 2.1.3</a:t>
            </a:r>
          </a:p>
          <a:p>
            <a:pPr marL="914400" lvl="1" indent="-457200">
              <a:buFont typeface="+mj-lt"/>
              <a:buAutoNum type="arabicPeriod"/>
            </a:pPr>
            <a:r>
              <a:rPr lang="en-US" dirty="0"/>
              <a:t>Modern Software Hosting &amp; Operations as described in PWS paragraph 2.2.1</a:t>
            </a:r>
          </a:p>
          <a:p>
            <a:pPr marL="914400" lvl="1" indent="-457200">
              <a:buFont typeface="+mj-lt"/>
              <a:buAutoNum type="arabicPeriod"/>
            </a:pPr>
            <a:r>
              <a:rPr lang="en-US" dirty="0"/>
              <a:t>Software Security as described in PWS paragraph 2.2.2</a:t>
            </a:r>
          </a:p>
          <a:p>
            <a:pPr marL="914400" lvl="1" indent="-457200">
              <a:buFont typeface="+mj-lt"/>
              <a:buAutoNum type="arabicPeriod"/>
            </a:pPr>
            <a:r>
              <a:rPr lang="en-US" dirty="0"/>
              <a:t>Data Mesh principles as described in PWS paragraph 2.2.3</a:t>
            </a:r>
          </a:p>
          <a:p>
            <a:pPr marL="914400" lvl="1" indent="-457200">
              <a:buFont typeface="+mj-lt"/>
              <a:buAutoNum type="arabicPeriod"/>
            </a:pPr>
            <a:r>
              <a:rPr lang="en-US" dirty="0"/>
              <a:t>Agile Program Management as described in PWS paragraph 2.2.4</a:t>
            </a:r>
          </a:p>
        </p:txBody>
      </p:sp>
    </p:spTree>
    <p:extLst>
      <p:ext uri="{BB962C8B-B14F-4D97-AF65-F5344CB8AC3E}">
        <p14:creationId xmlns:p14="http://schemas.microsoft.com/office/powerpoint/2010/main" val="2954983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A3B46-5948-297D-4D4E-BCDC17C6B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8A3E6-F1B1-F921-0C6A-BDCB9DD6C5D8}"/>
              </a:ext>
            </a:extLst>
          </p:cNvPr>
          <p:cNvSpPr>
            <a:spLocks noGrp="1"/>
          </p:cNvSpPr>
          <p:nvPr>
            <p:ph type="title"/>
          </p:nvPr>
        </p:nvSpPr>
        <p:spPr/>
        <p:txBody>
          <a:bodyPr>
            <a:normAutofit fontScale="90000"/>
          </a:bodyPr>
          <a:lstStyle/>
          <a:p>
            <a:r>
              <a:rPr lang="en-US" dirty="0"/>
              <a:t>Phase One – Volume II – Factor 1: Technical Corporate Experience</a:t>
            </a:r>
          </a:p>
        </p:txBody>
      </p:sp>
      <p:sp>
        <p:nvSpPr>
          <p:cNvPr id="3" name="Content Placeholder 2">
            <a:extLst>
              <a:ext uri="{FF2B5EF4-FFF2-40B4-BE49-F238E27FC236}">
                <a16:creationId xmlns:a16="http://schemas.microsoft.com/office/drawing/2014/main" id="{F2F58457-66C7-38C6-9C96-6955BF10784E}"/>
              </a:ext>
            </a:extLst>
          </p:cNvPr>
          <p:cNvSpPr>
            <a:spLocks noGrp="1"/>
          </p:cNvSpPr>
          <p:nvPr>
            <p:ph idx="1"/>
          </p:nvPr>
        </p:nvSpPr>
        <p:spPr>
          <a:xfrm>
            <a:off x="838200" y="1825624"/>
            <a:ext cx="10515600" cy="4448175"/>
          </a:xfrm>
        </p:spPr>
        <p:txBody>
          <a:bodyPr>
            <a:normAutofit fontScale="77500" lnSpcReduction="20000"/>
          </a:bodyPr>
          <a:lstStyle/>
          <a:p>
            <a:r>
              <a:rPr lang="en-US" dirty="0"/>
              <a:t>The following specialized experience will also be considered for the evaluation of confidence and are opportunities to increase the Government's level of confidence for this Factor:</a:t>
            </a:r>
          </a:p>
          <a:p>
            <a:pPr marL="914400" lvl="1" indent="-457200">
              <a:buFont typeface="+mj-lt"/>
              <a:buAutoNum type="arabicPeriod"/>
            </a:pPr>
            <a:r>
              <a:rPr lang="en-US" dirty="0"/>
              <a:t>The frequency of tested software deployments in support of a software solution in use by the DoD, either a weapon system or a business system (or commercial equivalent). </a:t>
            </a:r>
          </a:p>
          <a:p>
            <a:pPr marL="914400" lvl="1" indent="-457200">
              <a:buFont typeface="+mj-lt"/>
              <a:buAutoNum type="arabicPeriod"/>
            </a:pPr>
            <a:r>
              <a:rPr lang="en-US" dirty="0"/>
              <a:t>The Impact Level (IL) that software has been delivered into DoD cloud instances and/or a proven standardized commercial approach to security assessment, authorization, and continuous monitoring for cloud products and services. </a:t>
            </a:r>
          </a:p>
          <a:p>
            <a:pPr marL="914400" lvl="1" indent="-457200">
              <a:buFont typeface="+mj-lt"/>
              <a:buAutoNum type="arabicPeriod"/>
            </a:pPr>
            <a:r>
              <a:rPr lang="en-US" dirty="0"/>
              <a:t>Whether the software is deployed through automation, or other than automated procedures. Automation in this context means that the build, package, test, and release of new code merges to staging servers without manual intervention after a code review occurs. </a:t>
            </a:r>
          </a:p>
          <a:p>
            <a:pPr marL="914400" lvl="1" indent="-457200">
              <a:buFont typeface="+mj-lt"/>
              <a:buAutoNum type="arabicPeriod"/>
            </a:pPr>
            <a:r>
              <a:rPr lang="en-US" dirty="0"/>
              <a:t>The level of Authority to Operate (ATO) achieved in the example. The Agency who granted the ATO and the amount of time it took to achieve the ATO. </a:t>
            </a:r>
          </a:p>
          <a:p>
            <a:pPr marL="914400" lvl="1" indent="-457200">
              <a:buFont typeface="+mj-lt"/>
              <a:buAutoNum type="arabicPeriod"/>
            </a:pPr>
            <a:r>
              <a:rPr lang="en-US" dirty="0"/>
              <a:t>Demonstration of simplification and streamlining of unnecessary complexity in software design to achieve the core functionality with minimal effort and resources.</a:t>
            </a:r>
          </a:p>
          <a:p>
            <a:r>
              <a:rPr lang="en-US" dirty="0"/>
              <a:t>The Government will use the fields in the Technical Corporate Experience Worksheet (Solicitation Attachment XXX) for the evaluation of Technical Corporate Experience and determining the overall confidence level for this Factor.</a:t>
            </a:r>
          </a:p>
        </p:txBody>
      </p:sp>
    </p:spTree>
    <p:extLst>
      <p:ext uri="{BB962C8B-B14F-4D97-AF65-F5344CB8AC3E}">
        <p14:creationId xmlns:p14="http://schemas.microsoft.com/office/powerpoint/2010/main" val="2582490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54D0-7BBB-5077-8E18-BE603FE8FABB}"/>
              </a:ext>
            </a:extLst>
          </p:cNvPr>
          <p:cNvSpPr>
            <a:spLocks noGrp="1"/>
          </p:cNvSpPr>
          <p:nvPr>
            <p:ph type="title"/>
          </p:nvPr>
        </p:nvSpPr>
        <p:spPr/>
        <p:txBody>
          <a:bodyPr/>
          <a:lstStyle/>
          <a:p>
            <a:r>
              <a:rPr lang="en-US" dirty="0"/>
              <a:t>Q&amp;A Impacts to Phase One</a:t>
            </a:r>
          </a:p>
        </p:txBody>
      </p:sp>
      <p:sp>
        <p:nvSpPr>
          <p:cNvPr id="3" name="Content Placeholder 2">
            <a:extLst>
              <a:ext uri="{FF2B5EF4-FFF2-40B4-BE49-F238E27FC236}">
                <a16:creationId xmlns:a16="http://schemas.microsoft.com/office/drawing/2014/main" id="{F14E2BAE-9665-A92F-574D-CE02FBB27FD4}"/>
              </a:ext>
            </a:extLst>
          </p:cNvPr>
          <p:cNvSpPr>
            <a:spLocks noGrp="1"/>
          </p:cNvSpPr>
          <p:nvPr>
            <p:ph idx="1"/>
          </p:nvPr>
        </p:nvSpPr>
        <p:spPr/>
        <p:txBody>
          <a:bodyPr>
            <a:normAutofit lnSpcReduction="10000"/>
          </a:bodyPr>
          <a:lstStyle/>
          <a:p>
            <a:r>
              <a:rPr lang="en-US" b="1" dirty="0"/>
              <a:t>Question 11: </a:t>
            </a:r>
            <a:r>
              <a:rPr lang="en-US" dirty="0"/>
              <a:t>the 30% of TCV seems restrictive for Small Business. We are a sub on a multi billion dollar contract, we do the majority of the work in our core capabilities and NAICS, but it is no where near 30% of TCV.</a:t>
            </a:r>
          </a:p>
          <a:p>
            <a:r>
              <a:rPr lang="en-US" b="1" dirty="0"/>
              <a:t>Answer 11: </a:t>
            </a:r>
            <a:r>
              <a:rPr lang="en-US" dirty="0"/>
              <a:t>The Government team is continuing to develop the corporate experience factor, please provide feedback in the RFP comment matrix.</a:t>
            </a:r>
          </a:p>
          <a:p>
            <a:r>
              <a:rPr lang="en-US" b="1" dirty="0"/>
              <a:t>Question 95: </a:t>
            </a:r>
            <a:r>
              <a:rPr lang="en-US" dirty="0"/>
              <a:t>At the IDIQ level for MSD, Subcontractors are not allowed to submit past performance or assist with the tech challenge correct?</a:t>
            </a:r>
          </a:p>
          <a:p>
            <a:r>
              <a:rPr lang="en-US" b="1" dirty="0"/>
              <a:t>Answer 95: </a:t>
            </a:r>
            <a:r>
              <a:rPr lang="en-US" dirty="0"/>
              <a:t>This is correct</a:t>
            </a:r>
          </a:p>
        </p:txBody>
      </p:sp>
    </p:spTree>
    <p:extLst>
      <p:ext uri="{BB962C8B-B14F-4D97-AF65-F5344CB8AC3E}">
        <p14:creationId xmlns:p14="http://schemas.microsoft.com/office/powerpoint/2010/main" val="2931544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BCD97-4012-89D9-F686-90AAB9B3110E}"/>
              </a:ext>
            </a:extLst>
          </p:cNvPr>
          <p:cNvSpPr>
            <a:spLocks noGrp="1"/>
          </p:cNvSpPr>
          <p:nvPr>
            <p:ph type="title"/>
          </p:nvPr>
        </p:nvSpPr>
        <p:spPr/>
        <p:txBody>
          <a:bodyPr/>
          <a:lstStyle/>
          <a:p>
            <a:r>
              <a:rPr lang="en-US" dirty="0"/>
              <a:t>Phase One Evaluation </a:t>
            </a:r>
          </a:p>
        </p:txBody>
      </p:sp>
      <p:sp>
        <p:nvSpPr>
          <p:cNvPr id="3" name="Content Placeholder 2">
            <a:extLst>
              <a:ext uri="{FF2B5EF4-FFF2-40B4-BE49-F238E27FC236}">
                <a16:creationId xmlns:a16="http://schemas.microsoft.com/office/drawing/2014/main" id="{F201EE11-59AF-E828-30D1-6065E0C82EBE}"/>
              </a:ext>
            </a:extLst>
          </p:cNvPr>
          <p:cNvSpPr>
            <a:spLocks noGrp="1"/>
          </p:cNvSpPr>
          <p:nvPr>
            <p:ph idx="1"/>
          </p:nvPr>
        </p:nvSpPr>
        <p:spPr/>
        <p:txBody>
          <a:bodyPr>
            <a:normAutofit fontScale="85000" lnSpcReduction="20000"/>
          </a:bodyPr>
          <a:lstStyle/>
          <a:p>
            <a:r>
              <a:rPr lang="en-US" dirty="0"/>
              <a:t>The Government will first evaluate Factor 1 – Technical Corporate Experience as outlined below. </a:t>
            </a:r>
          </a:p>
          <a:p>
            <a:r>
              <a:rPr lang="en-US" dirty="0"/>
              <a:t>Based on a comparative analysis of Factor 1 – Technical Corporate Experience, the Government reserves the right to </a:t>
            </a:r>
            <a:r>
              <a:rPr lang="en-US" b="1" dirty="0">
                <a:highlight>
                  <a:srgbClr val="FFFF00"/>
                </a:highlight>
              </a:rPr>
              <a:t>select no more than approximately the top 60% of offerors with the highest confidence </a:t>
            </a:r>
            <a:r>
              <a:rPr lang="en-US" dirty="0"/>
              <a:t>to continue into Phase 2. </a:t>
            </a:r>
          </a:p>
          <a:p>
            <a:r>
              <a:rPr lang="en-US" dirty="0"/>
              <a:t>If an offeror is not selected to participate in Phase 2 or Phase 3, the Government will not accept Phase 2 or Phase 3 proposal submissions and will not be evaluated further. </a:t>
            </a:r>
          </a:p>
          <a:p>
            <a:r>
              <a:rPr lang="en-US" dirty="0"/>
              <a:t>If the Government’s Phase 1 evaluation determines that the offerors with the highest confidence represents approximately 30 or less offerors, the Government reserves the right to bypass Phase 2 in its entirety. A Phase 2 bypass will result in Offeror’s receiving a Phase 3 invitation.</a:t>
            </a:r>
          </a:p>
          <a:p>
            <a:r>
              <a:rPr lang="en-US" dirty="0"/>
              <a:t>The Government reserves the right to consider the Small Business reserve percentage into the selection of Offerors to continue into Phase 2.</a:t>
            </a:r>
          </a:p>
        </p:txBody>
      </p:sp>
    </p:spTree>
    <p:extLst>
      <p:ext uri="{BB962C8B-B14F-4D97-AF65-F5344CB8AC3E}">
        <p14:creationId xmlns:p14="http://schemas.microsoft.com/office/powerpoint/2010/main" val="2835307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5C73C-C32A-4C1E-3A7F-9AE57958971C}"/>
              </a:ext>
            </a:extLst>
          </p:cNvPr>
          <p:cNvSpPr>
            <a:spLocks noGrp="1"/>
          </p:cNvSpPr>
          <p:nvPr>
            <p:ph type="title"/>
          </p:nvPr>
        </p:nvSpPr>
        <p:spPr/>
        <p:txBody>
          <a:bodyPr>
            <a:normAutofit fontScale="90000"/>
          </a:bodyPr>
          <a:lstStyle/>
          <a:p>
            <a:r>
              <a:rPr lang="en-US" dirty="0"/>
              <a:t>M.2.2 Factor 1- Technical Corporate Experience</a:t>
            </a:r>
          </a:p>
        </p:txBody>
      </p:sp>
      <p:sp>
        <p:nvSpPr>
          <p:cNvPr id="3" name="Content Placeholder 2">
            <a:extLst>
              <a:ext uri="{FF2B5EF4-FFF2-40B4-BE49-F238E27FC236}">
                <a16:creationId xmlns:a16="http://schemas.microsoft.com/office/drawing/2014/main" id="{0E0E89F9-855F-2D93-6AFC-AB8A6EEE8403}"/>
              </a:ext>
            </a:extLst>
          </p:cNvPr>
          <p:cNvSpPr>
            <a:spLocks noGrp="1"/>
          </p:cNvSpPr>
          <p:nvPr>
            <p:ph idx="1"/>
          </p:nvPr>
        </p:nvSpPr>
        <p:spPr>
          <a:xfrm>
            <a:off x="838200" y="1825625"/>
            <a:ext cx="10515600" cy="1781175"/>
          </a:xfrm>
        </p:spPr>
        <p:txBody>
          <a:bodyPr>
            <a:normAutofit fontScale="62500" lnSpcReduction="20000"/>
          </a:bodyPr>
          <a:lstStyle/>
          <a:p>
            <a:r>
              <a:rPr lang="en-US" dirty="0"/>
              <a:t>For Factor 1 –Technical Corporate Experience, the Government will assess its confidence that the Offeror has the experience necessary to execute the scope of work IAW the PWS. </a:t>
            </a:r>
          </a:p>
          <a:p>
            <a:r>
              <a:rPr lang="en-US" dirty="0"/>
              <a:t>The Government will note facts and/or findings from the Offeror’s proposal that may raise or lower the expectation of success (if any) and/or other findings, which may be of importance in determining the appropriate confidence rating and/or the best suited offeror.</a:t>
            </a:r>
          </a:p>
          <a:p>
            <a:r>
              <a:rPr lang="en-US" dirty="0"/>
              <a:t>Recent is defined as experience occurring within the last 5 years from the date of solicitation release. Relevant is defined as all 3 examples meeting the </a:t>
            </a:r>
            <a:r>
              <a:rPr lang="en-US" dirty="0">
                <a:highlight>
                  <a:srgbClr val="FFFF00"/>
                </a:highlight>
              </a:rPr>
              <a:t>6 [sic]</a:t>
            </a:r>
            <a:r>
              <a:rPr lang="en-US" dirty="0"/>
              <a:t> task areas listed in Section L, Factor 1.</a:t>
            </a:r>
          </a:p>
        </p:txBody>
      </p:sp>
      <p:pic>
        <p:nvPicPr>
          <p:cNvPr id="5" name="Picture 4">
            <a:extLst>
              <a:ext uri="{FF2B5EF4-FFF2-40B4-BE49-F238E27FC236}">
                <a16:creationId xmlns:a16="http://schemas.microsoft.com/office/drawing/2014/main" id="{555131E2-3D5F-F19A-62FF-A8670876F7CF}"/>
              </a:ext>
            </a:extLst>
          </p:cNvPr>
          <p:cNvPicPr>
            <a:picLocks noChangeAspect="1"/>
          </p:cNvPicPr>
          <p:nvPr/>
        </p:nvPicPr>
        <p:blipFill>
          <a:blip r:embed="rId2"/>
          <a:stretch>
            <a:fillRect/>
          </a:stretch>
        </p:blipFill>
        <p:spPr>
          <a:xfrm>
            <a:off x="2419482" y="3660267"/>
            <a:ext cx="6750397" cy="2902099"/>
          </a:xfrm>
          <a:prstGeom prst="rect">
            <a:avLst/>
          </a:prstGeom>
        </p:spPr>
      </p:pic>
    </p:spTree>
    <p:extLst>
      <p:ext uri="{BB962C8B-B14F-4D97-AF65-F5344CB8AC3E}">
        <p14:creationId xmlns:p14="http://schemas.microsoft.com/office/powerpoint/2010/main" val="121247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3DFA-A84F-7963-2923-BF665F449F26}"/>
              </a:ext>
            </a:extLst>
          </p:cNvPr>
          <p:cNvSpPr>
            <a:spLocks noGrp="1"/>
          </p:cNvSpPr>
          <p:nvPr>
            <p:ph type="title"/>
          </p:nvPr>
        </p:nvSpPr>
        <p:spPr/>
        <p:txBody>
          <a:bodyPr>
            <a:normAutofit fontScale="90000"/>
          </a:bodyPr>
          <a:lstStyle/>
          <a:p>
            <a:r>
              <a:rPr lang="en-US" dirty="0"/>
              <a:t>Phase Two: Volume III Factor 2 – Technical Scenario Pivot Challenge</a:t>
            </a:r>
          </a:p>
        </p:txBody>
      </p:sp>
      <p:sp>
        <p:nvSpPr>
          <p:cNvPr id="3" name="Content Placeholder 2">
            <a:extLst>
              <a:ext uri="{FF2B5EF4-FFF2-40B4-BE49-F238E27FC236}">
                <a16:creationId xmlns:a16="http://schemas.microsoft.com/office/drawing/2014/main" id="{60CE5E39-DC33-8DD9-4FBD-C7162EC27606}"/>
              </a:ext>
            </a:extLst>
          </p:cNvPr>
          <p:cNvSpPr>
            <a:spLocks noGrp="1"/>
          </p:cNvSpPr>
          <p:nvPr>
            <p:ph idx="1"/>
          </p:nvPr>
        </p:nvSpPr>
        <p:spPr/>
        <p:txBody>
          <a:bodyPr>
            <a:normAutofit fontScale="85000" lnSpcReduction="20000"/>
          </a:bodyPr>
          <a:lstStyle/>
          <a:p>
            <a:r>
              <a:rPr lang="en-US" dirty="0"/>
              <a:t>The Technical Scenario Pivot Challenge will be used to assess the Offeror’s capability to satisfy the requirements set forth in the PWS.</a:t>
            </a:r>
          </a:p>
          <a:p>
            <a:r>
              <a:rPr lang="en-US" dirty="0"/>
              <a:t>The offerors chosen to participate will receive an invitation to the Technical Scenario Pivot Challenge, which will include a date to receive the Technical Scenario Pivot Challenge scenario, timeline for completion and submission of video proposal instructions to be completed within 180 minutes of receipt of the Government issued scenario. The Government will provide a written formal scenario via an email. Submission instructions will be provided in the email.</a:t>
            </a:r>
          </a:p>
          <a:p>
            <a:r>
              <a:rPr lang="en-US" dirty="0"/>
              <a:t>Participation Representation.</a:t>
            </a:r>
          </a:p>
          <a:p>
            <a:pPr lvl="1"/>
            <a:r>
              <a:rPr lang="en-US" dirty="0"/>
              <a:t>All Contributing Personnel shall have at least twelve months of continued employment with the Prime concern (or predecessor company as appropriate)</a:t>
            </a:r>
          </a:p>
          <a:p>
            <a:pPr lvl="1"/>
            <a:r>
              <a:rPr lang="en-US" dirty="0"/>
              <a:t>An Offeror may only participate in 1 Technical Scenario Pivot Challenge as a prime Offeror (to include Joint Ventures). </a:t>
            </a:r>
          </a:p>
          <a:p>
            <a:pPr lvl="1"/>
            <a:r>
              <a:rPr lang="en-US" dirty="0"/>
              <a:t>Additionally, an individual representative may only attend/participate in a single Technical Scenario Pivot Challenge with 1 prime Offeror.</a:t>
            </a:r>
          </a:p>
        </p:txBody>
      </p:sp>
    </p:spTree>
    <p:extLst>
      <p:ext uri="{BB962C8B-B14F-4D97-AF65-F5344CB8AC3E}">
        <p14:creationId xmlns:p14="http://schemas.microsoft.com/office/powerpoint/2010/main" val="764199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4F28A-D949-EC35-3ED0-2D2E2B4E2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068A6-21D4-CD81-E2F6-800124B6CB4B}"/>
              </a:ext>
            </a:extLst>
          </p:cNvPr>
          <p:cNvSpPr>
            <a:spLocks noGrp="1"/>
          </p:cNvSpPr>
          <p:nvPr>
            <p:ph type="title"/>
          </p:nvPr>
        </p:nvSpPr>
        <p:spPr/>
        <p:txBody>
          <a:bodyPr>
            <a:normAutofit fontScale="90000"/>
          </a:bodyPr>
          <a:lstStyle/>
          <a:p>
            <a:r>
              <a:rPr lang="en-US" dirty="0"/>
              <a:t>Phase Two: Volume III Factor 2 – Technical Scenario Pivot Challenge</a:t>
            </a:r>
          </a:p>
        </p:txBody>
      </p:sp>
      <p:sp>
        <p:nvSpPr>
          <p:cNvPr id="3" name="Content Placeholder 2">
            <a:extLst>
              <a:ext uri="{FF2B5EF4-FFF2-40B4-BE49-F238E27FC236}">
                <a16:creationId xmlns:a16="http://schemas.microsoft.com/office/drawing/2014/main" id="{2DBA2610-14CE-A30B-97BD-FF2F8FECD80D}"/>
              </a:ext>
            </a:extLst>
          </p:cNvPr>
          <p:cNvSpPr>
            <a:spLocks noGrp="1"/>
          </p:cNvSpPr>
          <p:nvPr>
            <p:ph idx="1"/>
          </p:nvPr>
        </p:nvSpPr>
        <p:spPr/>
        <p:txBody>
          <a:bodyPr>
            <a:normAutofit fontScale="70000" lnSpcReduction="20000"/>
          </a:bodyPr>
          <a:lstStyle/>
          <a:p>
            <a:r>
              <a:rPr lang="en-US" dirty="0"/>
              <a:t>The Offeror shall submit a 7 minute or less video based on a response to the Technical Scenario Pivot Challenge scenario that provides an approach, plan and demonstrates proficient knowledge and understanding of </a:t>
            </a:r>
            <a:r>
              <a:rPr lang="en-US" b="1" dirty="0"/>
              <a:t>at least 3 of the 8 following focus areas</a:t>
            </a:r>
            <a:r>
              <a:rPr lang="en-US" dirty="0"/>
              <a:t>:</a:t>
            </a:r>
          </a:p>
          <a:p>
            <a:pPr marL="914400" lvl="1" indent="-457200">
              <a:buFont typeface="+mj-lt"/>
              <a:buAutoNum type="arabicPeriod"/>
            </a:pPr>
            <a:r>
              <a:rPr lang="en-US" dirty="0"/>
              <a:t>Secure Development practices</a:t>
            </a:r>
          </a:p>
          <a:p>
            <a:pPr marL="914400" lvl="1" indent="-457200">
              <a:buFont typeface="+mj-lt"/>
              <a:buAutoNum type="arabicPeriod"/>
            </a:pPr>
            <a:r>
              <a:rPr lang="en-US" dirty="0"/>
              <a:t>DevSecOps Software Development Practices</a:t>
            </a:r>
          </a:p>
          <a:p>
            <a:pPr marL="914400" lvl="1" indent="-457200">
              <a:buFont typeface="+mj-lt"/>
              <a:buAutoNum type="arabicPeriod"/>
            </a:pPr>
            <a:r>
              <a:rPr lang="en-US" dirty="0"/>
              <a:t>Modular Open System Development</a:t>
            </a:r>
          </a:p>
          <a:p>
            <a:pPr marL="914400" lvl="1" indent="-457200">
              <a:buFont typeface="+mj-lt"/>
              <a:buAutoNum type="arabicPeriod"/>
            </a:pPr>
            <a:r>
              <a:rPr lang="en-US" dirty="0"/>
              <a:t>API First Development Practices</a:t>
            </a:r>
          </a:p>
          <a:p>
            <a:pPr marL="914400" lvl="1" indent="-457200">
              <a:buFont typeface="+mj-lt"/>
              <a:buAutoNum type="arabicPeriod"/>
            </a:pPr>
            <a:r>
              <a:rPr lang="en-US" dirty="0"/>
              <a:t>Data Centricity Development Practices</a:t>
            </a:r>
          </a:p>
          <a:p>
            <a:pPr marL="914400" lvl="1" indent="-457200">
              <a:buFont typeface="+mj-lt"/>
              <a:buAutoNum type="arabicPeriod"/>
            </a:pPr>
            <a:r>
              <a:rPr lang="en-US" dirty="0"/>
              <a:t>Human Centered Design Development Practices</a:t>
            </a:r>
          </a:p>
          <a:p>
            <a:pPr marL="914400" lvl="1" indent="-457200">
              <a:buFont typeface="+mj-lt"/>
              <a:buAutoNum type="arabicPeriod"/>
            </a:pPr>
            <a:r>
              <a:rPr lang="en-US" dirty="0"/>
              <a:t>Integration of AI into workflows</a:t>
            </a:r>
          </a:p>
          <a:p>
            <a:pPr marL="914400" lvl="1" indent="-457200">
              <a:buFont typeface="+mj-lt"/>
              <a:buAutoNum type="arabicPeriod"/>
            </a:pPr>
            <a:r>
              <a:rPr lang="en-US" dirty="0"/>
              <a:t>Use of Digital Engineering and Model Based System Engineering practices to develop software</a:t>
            </a:r>
          </a:p>
          <a:p>
            <a:r>
              <a:rPr lang="en-US" dirty="0"/>
              <a:t>Offerors are cautioned that the Government is looking for in-depth discussion on the offeror’s selected focus areas rather than high level discussion on all focus areas. Offerors will not be evaluated on the production quality of the video. </a:t>
            </a:r>
          </a:p>
          <a:p>
            <a:r>
              <a:rPr lang="en-US" dirty="0"/>
              <a:t>Offerors are discouraged from using generative AI tools in developing their Technical Scenario Pivot Challenge submissions.</a:t>
            </a:r>
          </a:p>
        </p:txBody>
      </p:sp>
    </p:spTree>
    <p:extLst>
      <p:ext uri="{BB962C8B-B14F-4D97-AF65-F5344CB8AC3E}">
        <p14:creationId xmlns:p14="http://schemas.microsoft.com/office/powerpoint/2010/main" val="150185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14CE-CDFB-4254-ABDA-6E02A943B2F6}"/>
              </a:ext>
            </a:extLst>
          </p:cNvPr>
          <p:cNvSpPr>
            <a:spLocks noGrp="1"/>
          </p:cNvSpPr>
          <p:nvPr>
            <p:ph type="title"/>
          </p:nvPr>
        </p:nvSpPr>
        <p:spPr/>
        <p:txBody>
          <a:bodyPr/>
          <a:lstStyle/>
          <a:p>
            <a:r>
              <a:rPr lang="en-US" dirty="0"/>
              <a:t>About OST</a:t>
            </a:r>
          </a:p>
        </p:txBody>
      </p:sp>
      <p:sp>
        <p:nvSpPr>
          <p:cNvPr id="4" name="Subtitle 2">
            <a:extLst>
              <a:ext uri="{FF2B5EF4-FFF2-40B4-BE49-F238E27FC236}">
                <a16:creationId xmlns:a16="http://schemas.microsoft.com/office/drawing/2014/main" id="{14EFD2CA-0ED4-4F8F-9974-79E514A8D8F2}"/>
              </a:ext>
            </a:extLst>
          </p:cNvPr>
          <p:cNvSpPr txBox="1">
            <a:spLocks/>
          </p:cNvSpPr>
          <p:nvPr/>
        </p:nvSpPr>
        <p:spPr>
          <a:xfrm>
            <a:off x="2125721" y="1770081"/>
            <a:ext cx="8692977" cy="448829"/>
          </a:xfrm>
          <a:prstGeom prst="rect">
            <a:avLst/>
          </a:prstGeom>
        </p:spPr>
        <p:txBody>
          <a:bodyPr>
            <a:noAutofit/>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B75BB"/>
              </a:buClr>
              <a:buSzTx/>
              <a:buFont typeface="Arial" pitchFamily="34" charset="0"/>
              <a:buNone/>
              <a:tabLst/>
              <a:defRPr/>
            </a:pPr>
            <a:r>
              <a:rPr kumimoji="0" lang="en-US" sz="1800" b="1" i="0" u="none" strike="noStrike" kern="1200" cap="all" spc="0" normalizeH="0" baseline="0" noProof="0" dirty="0">
                <a:ln>
                  <a:noFill/>
                </a:ln>
                <a:solidFill>
                  <a:srgbClr val="1B75BB"/>
                </a:solidFill>
                <a:effectLst/>
                <a:uLnTx/>
                <a:uFillTx/>
                <a:latin typeface="Calibri" panose="020F0502020204030204"/>
                <a:ea typeface="+mn-ea"/>
                <a:cs typeface="+mn-cs"/>
              </a:rPr>
              <a:t>We've Won Our Clients Over $26 Billion in Government Contracts Since 2005 </a:t>
            </a:r>
          </a:p>
        </p:txBody>
      </p:sp>
      <p:sp>
        <p:nvSpPr>
          <p:cNvPr id="5" name="TextBox 4">
            <a:extLst>
              <a:ext uri="{FF2B5EF4-FFF2-40B4-BE49-F238E27FC236}">
                <a16:creationId xmlns:a16="http://schemas.microsoft.com/office/drawing/2014/main" id="{C3E67B33-934A-4647-8211-62ED616725C9}"/>
              </a:ext>
            </a:extLst>
          </p:cNvPr>
          <p:cNvSpPr txBox="1"/>
          <p:nvPr/>
        </p:nvSpPr>
        <p:spPr>
          <a:xfrm>
            <a:off x="2099273" y="2324952"/>
            <a:ext cx="7477099" cy="307777"/>
          </a:xfrm>
          <a:prstGeom prst="rect">
            <a:avLst/>
          </a:prstGeom>
          <a:noFill/>
        </p:spPr>
        <p:txBody>
          <a:bodyPr wrap="square" rtlCol="0">
            <a:spAutoFit/>
          </a:bodyPr>
          <a:lstStyle/>
          <a:p>
            <a:pPr fontAlgn="auto">
              <a:spcBef>
                <a:spcPts val="0"/>
              </a:spcBef>
              <a:spcAft>
                <a:spcPts val="0"/>
              </a:spcAft>
            </a:pPr>
            <a:r>
              <a:rPr lang="en-US" sz="1400" b="1" dirty="0">
                <a:solidFill>
                  <a:srgbClr val="5B9BD5">
                    <a:lumMod val="75000"/>
                  </a:srgbClr>
                </a:solidFill>
                <a:latin typeface="Arial Narrow"/>
                <a:cs typeface="Arial Narrow"/>
              </a:rPr>
              <a:t>BUSINESS DEVELOPMENT, CAPTURE, AND PROPOSAL CONSULTING</a:t>
            </a:r>
          </a:p>
        </p:txBody>
      </p:sp>
      <p:grpSp>
        <p:nvGrpSpPr>
          <p:cNvPr id="6" name="Group 5">
            <a:extLst>
              <a:ext uri="{FF2B5EF4-FFF2-40B4-BE49-F238E27FC236}">
                <a16:creationId xmlns:a16="http://schemas.microsoft.com/office/drawing/2014/main" id="{858F9997-17C8-4C81-AA01-C5AFB9B9F753}"/>
              </a:ext>
            </a:extLst>
          </p:cNvPr>
          <p:cNvGrpSpPr/>
          <p:nvPr/>
        </p:nvGrpSpPr>
        <p:grpSpPr>
          <a:xfrm>
            <a:off x="1510814" y="2643224"/>
            <a:ext cx="8065559" cy="1324375"/>
            <a:chOff x="1595479" y="2727889"/>
            <a:chExt cx="8065559" cy="1324375"/>
          </a:xfrm>
        </p:grpSpPr>
        <p:sp>
          <p:nvSpPr>
            <p:cNvPr id="7" name="Rectangle 6">
              <a:extLst>
                <a:ext uri="{FF2B5EF4-FFF2-40B4-BE49-F238E27FC236}">
                  <a16:creationId xmlns:a16="http://schemas.microsoft.com/office/drawing/2014/main" id="{8904D387-C9A9-441D-9EAD-B6F787909833}"/>
                </a:ext>
              </a:extLst>
            </p:cNvPr>
            <p:cNvSpPr/>
            <p:nvPr/>
          </p:nvSpPr>
          <p:spPr>
            <a:xfrm>
              <a:off x="1595479" y="2727889"/>
              <a:ext cx="1600200" cy="1287800"/>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7CE59BB-1E3C-462D-80AD-F186C401E97B}"/>
                </a:ext>
              </a:extLst>
            </p:cNvPr>
            <p:cNvSpPr/>
            <p:nvPr/>
          </p:nvSpPr>
          <p:spPr>
            <a:xfrm>
              <a:off x="3195679" y="2727889"/>
              <a:ext cx="1637241" cy="1287800"/>
            </a:xfrm>
            <a:prstGeom prst="rect">
              <a:avLst/>
            </a:prstGeom>
            <a:solidFill>
              <a:srgbClr val="4344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FF4496D-2B3B-42A2-A691-A68BF5887CEA}"/>
                </a:ext>
              </a:extLst>
            </p:cNvPr>
            <p:cNvSpPr/>
            <p:nvPr/>
          </p:nvSpPr>
          <p:spPr>
            <a:xfrm>
              <a:off x="4819543" y="2727889"/>
              <a:ext cx="1613577" cy="128780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774EDB9-E85B-4469-97DB-B6EA1EC57EFE}"/>
                </a:ext>
              </a:extLst>
            </p:cNvPr>
            <p:cNvSpPr/>
            <p:nvPr/>
          </p:nvSpPr>
          <p:spPr>
            <a:xfrm>
              <a:off x="6433120" y="2727889"/>
              <a:ext cx="1661751" cy="1287800"/>
            </a:xfrm>
            <a:prstGeom prst="rect">
              <a:avLst/>
            </a:prstGeom>
            <a:solidFill>
              <a:srgbClr val="A5A5A5">
                <a:lumMod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1" name="Technical-01.png" descr="/Users/bridget.skelly/Desktop/Technical-01.png">
              <a:extLst>
                <a:ext uri="{FF2B5EF4-FFF2-40B4-BE49-F238E27FC236}">
                  <a16:creationId xmlns:a16="http://schemas.microsoft.com/office/drawing/2014/main" id="{6736D103-C79F-4858-89AD-A5BE895C4A3E}"/>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971702" y="3476510"/>
              <a:ext cx="5016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Engineering-01.png" descr="/Users/bridget.skelly/Desktop/Engineering-01.png">
              <a:extLst>
                <a:ext uri="{FF2B5EF4-FFF2-40B4-BE49-F238E27FC236}">
                  <a16:creationId xmlns:a16="http://schemas.microsoft.com/office/drawing/2014/main" id="{23D2474B-BA68-4961-8830-53ADDAF04470}"/>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165923" y="3535805"/>
              <a:ext cx="434158" cy="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F9A05CB-F76E-4672-B7B8-73A51BE8556F}"/>
                </a:ext>
              </a:extLst>
            </p:cNvPr>
            <p:cNvSpPr txBox="1"/>
            <p:nvPr/>
          </p:nvSpPr>
          <p:spPr>
            <a:xfrm>
              <a:off x="1627168" y="2806832"/>
              <a:ext cx="1600200"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Build Portfolio of Indefinite Delivery Vehicles</a:t>
              </a:r>
            </a:p>
          </p:txBody>
        </p:sp>
        <p:sp>
          <p:nvSpPr>
            <p:cNvPr id="14" name="TextBox 13">
              <a:extLst>
                <a:ext uri="{FF2B5EF4-FFF2-40B4-BE49-F238E27FC236}">
                  <a16:creationId xmlns:a16="http://schemas.microsoft.com/office/drawing/2014/main" id="{EF2995FA-B872-4A5F-9449-F01D5A610A16}"/>
                </a:ext>
              </a:extLst>
            </p:cNvPr>
            <p:cNvSpPr txBox="1"/>
            <p:nvPr/>
          </p:nvSpPr>
          <p:spPr>
            <a:xfrm>
              <a:off x="3233873" y="2803122"/>
              <a:ext cx="1579744"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Develop Opportunity Pipelines</a:t>
              </a:r>
            </a:p>
          </p:txBody>
        </p:sp>
        <p:sp>
          <p:nvSpPr>
            <p:cNvPr id="15" name="TextBox 14">
              <a:extLst>
                <a:ext uri="{FF2B5EF4-FFF2-40B4-BE49-F238E27FC236}">
                  <a16:creationId xmlns:a16="http://schemas.microsoft.com/office/drawing/2014/main" id="{C19A1C96-B24E-42F5-9A3F-AA9D50687694}"/>
                </a:ext>
              </a:extLst>
            </p:cNvPr>
            <p:cNvSpPr txBox="1"/>
            <p:nvPr/>
          </p:nvSpPr>
          <p:spPr>
            <a:xfrm>
              <a:off x="6384813" y="2815314"/>
              <a:ext cx="162200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Win Proposals</a:t>
              </a:r>
            </a:p>
          </p:txBody>
        </p:sp>
        <p:sp>
          <p:nvSpPr>
            <p:cNvPr id="16" name="TextBox 15">
              <a:extLst>
                <a:ext uri="{FF2B5EF4-FFF2-40B4-BE49-F238E27FC236}">
                  <a16:creationId xmlns:a16="http://schemas.microsoft.com/office/drawing/2014/main" id="{F6F2967F-5127-47FE-83BA-197CEBB310DA}"/>
                </a:ext>
              </a:extLst>
            </p:cNvPr>
            <p:cNvSpPr txBox="1"/>
            <p:nvPr/>
          </p:nvSpPr>
          <p:spPr>
            <a:xfrm>
              <a:off x="4826870" y="2825208"/>
              <a:ext cx="157974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Capture Opportunities</a:t>
              </a:r>
            </a:p>
          </p:txBody>
        </p:sp>
        <p:pic>
          <p:nvPicPr>
            <p:cNvPr id="17" name="Govt-01-01.png" descr="/Users/bridget.skelly/Desktop/Govt-01-01.png">
              <a:extLst>
                <a:ext uri="{FF2B5EF4-FFF2-40B4-BE49-F238E27FC236}">
                  <a16:creationId xmlns:a16="http://schemas.microsoft.com/office/drawing/2014/main" id="{2C938B58-2F18-499E-98BA-75BE4E76BEA9}"/>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5361035" y="3401160"/>
              <a:ext cx="526554" cy="526554"/>
            </a:xfrm>
            <a:prstGeom prst="rect">
              <a:avLst/>
            </a:prstGeom>
          </p:spPr>
        </p:pic>
        <p:sp>
          <p:nvSpPr>
            <p:cNvPr id="18" name="Rectangle 17">
              <a:extLst>
                <a:ext uri="{FF2B5EF4-FFF2-40B4-BE49-F238E27FC236}">
                  <a16:creationId xmlns:a16="http://schemas.microsoft.com/office/drawing/2014/main" id="{17ADE74C-E299-4162-85EB-C2EB328FE9CB}"/>
                </a:ext>
              </a:extLst>
            </p:cNvPr>
            <p:cNvSpPr/>
            <p:nvPr/>
          </p:nvSpPr>
          <p:spPr>
            <a:xfrm>
              <a:off x="8060838" y="2727890"/>
              <a:ext cx="1600200" cy="1287800"/>
            </a:xfrm>
            <a:prstGeom prst="rect">
              <a:avLst/>
            </a:prstGeom>
            <a:solidFill>
              <a:srgbClr val="2389B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9" name="Acquisition-01.png" descr="/Users/bridget.skelly/Desktop/Acquisition-01.png">
              <a:extLst>
                <a:ext uri="{FF2B5EF4-FFF2-40B4-BE49-F238E27FC236}">
                  <a16:creationId xmlns:a16="http://schemas.microsoft.com/office/drawing/2014/main" id="{B90DDCEF-7830-4827-BF22-07A06C532A8B}"/>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8663535" y="3535805"/>
              <a:ext cx="39528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3F731219-C85E-4DF0-B864-E608461CA981}"/>
                </a:ext>
              </a:extLst>
            </p:cNvPr>
            <p:cNvSpPr txBox="1"/>
            <p:nvPr/>
          </p:nvSpPr>
          <p:spPr>
            <a:xfrm>
              <a:off x="8060838" y="2803122"/>
              <a:ext cx="156616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Optimize Your Processes</a:t>
              </a:r>
            </a:p>
          </p:txBody>
        </p:sp>
        <p:pic>
          <p:nvPicPr>
            <p:cNvPr id="21" name="Picture 20">
              <a:extLst>
                <a:ext uri="{FF2B5EF4-FFF2-40B4-BE49-F238E27FC236}">
                  <a16:creationId xmlns:a16="http://schemas.microsoft.com/office/drawing/2014/main" id="{124D5AB0-88A4-4691-A6F7-DA310C74F40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688" b="94141" l="3516" r="96484">
                          <a14:foregroundMark x1="37109" y1="30859" x2="37109" y2="30859"/>
                          <a14:foregroundMark x1="75781" y1="58984" x2="75781" y2="58984"/>
                          <a14:foregroundMark x1="25000" y1="58984" x2="25000" y2="58984"/>
                          <a14:backgroundMark x1="19922" y1="18750" x2="19922" y2="18750"/>
                        </a14:backgroundRemoval>
                      </a14:imgEffect>
                    </a14:imgLayer>
                  </a14:imgProps>
                </a:ext>
                <a:ext uri="{28A0092B-C50C-407E-A947-70E740481C1C}">
                  <a14:useLocalDpi xmlns:a14="http://schemas.microsoft.com/office/drawing/2010/main" val="0"/>
                </a:ext>
              </a:extLst>
            </a:blip>
            <a:stretch>
              <a:fillRect/>
            </a:stretch>
          </p:blipFill>
          <p:spPr>
            <a:xfrm>
              <a:off x="3629837" y="3373706"/>
              <a:ext cx="744656" cy="678558"/>
            </a:xfrm>
            <a:prstGeom prst="rect">
              <a:avLst/>
            </a:prstGeom>
          </p:spPr>
        </p:pic>
      </p:grpSp>
      <p:sp>
        <p:nvSpPr>
          <p:cNvPr id="22" name="TextBox 21">
            <a:extLst>
              <a:ext uri="{FF2B5EF4-FFF2-40B4-BE49-F238E27FC236}">
                <a16:creationId xmlns:a16="http://schemas.microsoft.com/office/drawing/2014/main" id="{1CC4F5A3-5521-468A-BB99-689B3B77C60B}"/>
              </a:ext>
            </a:extLst>
          </p:cNvPr>
          <p:cNvSpPr txBox="1"/>
          <p:nvPr/>
        </p:nvSpPr>
        <p:spPr>
          <a:xfrm>
            <a:off x="2099274" y="4437487"/>
            <a:ext cx="6924257" cy="523220"/>
          </a:xfrm>
          <a:prstGeom prst="rect">
            <a:avLst/>
          </a:prstGeom>
          <a:noFill/>
        </p:spPr>
        <p:txBody>
          <a:bodyPr wrap="square" rtlCol="0">
            <a:spAutoFit/>
          </a:bodyPr>
          <a:lstStyle>
            <a:defPPr>
              <a:defRPr lang="en-US"/>
            </a:defPPr>
            <a:lvl1pPr algn="ctr">
              <a:defRPr sz="1400" b="1">
                <a:solidFill>
                  <a:schemeClr val="accent4"/>
                </a:solidFill>
                <a:latin typeface="Arial Narrow"/>
                <a:cs typeface="Arial Narrow"/>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B9BD5">
                    <a:lumMod val="75000"/>
                  </a:srgbClr>
                </a:solidFill>
                <a:effectLst/>
                <a:uLnTx/>
                <a:uFillTx/>
                <a:latin typeface="Arial Narrow"/>
              </a:rPr>
              <a:t>REGISTERED APPRENTICESHIP IN GOVERNMENT BUSINES</a:t>
            </a:r>
            <a:r>
              <a:rPr lang="en-US" kern="0" dirty="0">
                <a:solidFill>
                  <a:srgbClr val="5B9BD5">
                    <a:lumMod val="75000"/>
                  </a:srgbClr>
                </a:solidFill>
              </a:rPr>
              <a:t>S DEVELOPMENT; 1</a:t>
            </a:r>
            <a:r>
              <a:rPr kumimoji="0" lang="en-US" sz="1400" b="1" i="0" u="none" strike="noStrike" kern="0" cap="none" spc="0" normalizeH="0" baseline="0" noProof="0" dirty="0">
                <a:ln>
                  <a:noFill/>
                </a:ln>
                <a:solidFill>
                  <a:srgbClr val="5B9BD5">
                    <a:lumMod val="75000"/>
                  </a:srgbClr>
                </a:solidFill>
                <a:effectLst/>
                <a:uLnTx/>
                <a:uFillTx/>
                <a:latin typeface="Arial Narrow"/>
              </a:rPr>
              <a:t>8 COURSES IN ALL ASPECTS OF FEDERAL BUSINESS DEVELOPMENT</a:t>
            </a:r>
          </a:p>
        </p:txBody>
      </p:sp>
      <p:grpSp>
        <p:nvGrpSpPr>
          <p:cNvPr id="23" name="Group 22">
            <a:extLst>
              <a:ext uri="{FF2B5EF4-FFF2-40B4-BE49-F238E27FC236}">
                <a16:creationId xmlns:a16="http://schemas.microsoft.com/office/drawing/2014/main" id="{90BB7BAF-7E3E-471F-907F-36B7C5C492BB}"/>
              </a:ext>
            </a:extLst>
          </p:cNvPr>
          <p:cNvGrpSpPr/>
          <p:nvPr/>
        </p:nvGrpSpPr>
        <p:grpSpPr>
          <a:xfrm>
            <a:off x="1493123" y="4990168"/>
            <a:ext cx="6755869" cy="1255838"/>
            <a:chOff x="1577788" y="5074833"/>
            <a:chExt cx="6755869" cy="1255838"/>
          </a:xfrm>
        </p:grpSpPr>
        <p:sp>
          <p:nvSpPr>
            <p:cNvPr id="24" name="Rectangle 23">
              <a:extLst>
                <a:ext uri="{FF2B5EF4-FFF2-40B4-BE49-F238E27FC236}">
                  <a16:creationId xmlns:a16="http://schemas.microsoft.com/office/drawing/2014/main" id="{4CDBD849-23AB-4BFE-A688-C6098B2F494C}"/>
                </a:ext>
              </a:extLst>
            </p:cNvPr>
            <p:cNvSpPr/>
            <p:nvPr/>
          </p:nvSpPr>
          <p:spPr>
            <a:xfrm>
              <a:off x="1577788" y="5078504"/>
              <a:ext cx="1414906" cy="1248690"/>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F0D303A-74EF-4837-B0B3-EE1E50981D31}"/>
                </a:ext>
              </a:extLst>
            </p:cNvPr>
            <p:cNvSpPr/>
            <p:nvPr/>
          </p:nvSpPr>
          <p:spPr>
            <a:xfrm>
              <a:off x="2984409" y="5074833"/>
              <a:ext cx="1376431" cy="1252361"/>
            </a:xfrm>
            <a:prstGeom prst="rect">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9C59388-9E88-45AF-B7D1-104E2C3E8E0C}"/>
                </a:ext>
              </a:extLst>
            </p:cNvPr>
            <p:cNvSpPr/>
            <p:nvPr/>
          </p:nvSpPr>
          <p:spPr>
            <a:xfrm>
              <a:off x="4355234" y="5074833"/>
              <a:ext cx="1322693" cy="1252362"/>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7A53036-6839-45B6-9868-4AF3CE0D01BA}"/>
                </a:ext>
              </a:extLst>
            </p:cNvPr>
            <p:cNvSpPr txBox="1"/>
            <p:nvPr/>
          </p:nvSpPr>
          <p:spPr>
            <a:xfrm>
              <a:off x="1627168" y="5120267"/>
              <a:ext cx="1443782"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Business Developer</a:t>
              </a:r>
            </a:p>
          </p:txBody>
        </p:sp>
        <p:sp>
          <p:nvSpPr>
            <p:cNvPr id="28" name="TextBox 27">
              <a:extLst>
                <a:ext uri="{FF2B5EF4-FFF2-40B4-BE49-F238E27FC236}">
                  <a16:creationId xmlns:a16="http://schemas.microsoft.com/office/drawing/2014/main" id="{AF6B0EE7-5BD2-4018-9956-26DFA65606C0}"/>
                </a:ext>
              </a:extLst>
            </p:cNvPr>
            <p:cNvSpPr txBox="1"/>
            <p:nvPr/>
          </p:nvSpPr>
          <p:spPr>
            <a:xfrm>
              <a:off x="3017246" y="5123459"/>
              <a:ext cx="1265895"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Capture Manager</a:t>
              </a:r>
            </a:p>
          </p:txBody>
        </p:sp>
        <p:sp>
          <p:nvSpPr>
            <p:cNvPr id="29" name="TextBox 28">
              <a:extLst>
                <a:ext uri="{FF2B5EF4-FFF2-40B4-BE49-F238E27FC236}">
                  <a16:creationId xmlns:a16="http://schemas.microsoft.com/office/drawing/2014/main" id="{D8F4C263-6CD1-4A1A-B267-6021AEDFAB17}"/>
                </a:ext>
              </a:extLst>
            </p:cNvPr>
            <p:cNvSpPr txBox="1"/>
            <p:nvPr/>
          </p:nvSpPr>
          <p:spPr>
            <a:xfrm>
              <a:off x="4302730" y="5091417"/>
              <a:ext cx="1430827"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Manager</a:t>
              </a:r>
            </a:p>
          </p:txBody>
        </p:sp>
        <p:sp>
          <p:nvSpPr>
            <p:cNvPr id="30" name="Rectangle 29">
              <a:extLst>
                <a:ext uri="{FF2B5EF4-FFF2-40B4-BE49-F238E27FC236}">
                  <a16:creationId xmlns:a16="http://schemas.microsoft.com/office/drawing/2014/main" id="{7A9200AB-D818-4E7A-992F-423AEF1700D9}"/>
                </a:ext>
              </a:extLst>
            </p:cNvPr>
            <p:cNvSpPr/>
            <p:nvPr/>
          </p:nvSpPr>
          <p:spPr>
            <a:xfrm>
              <a:off x="5672590" y="5074833"/>
              <a:ext cx="1353475" cy="1252361"/>
            </a:xfrm>
            <a:prstGeom prst="rect">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1" name="Standards.png" descr="/Users/bridget.skelly/Desktop/Extras/00_ICONS/Standards.png">
              <a:extLst>
                <a:ext uri="{FF2B5EF4-FFF2-40B4-BE49-F238E27FC236}">
                  <a16:creationId xmlns:a16="http://schemas.microsoft.com/office/drawing/2014/main" id="{B04F2B3F-8C30-4B14-9953-4730CD7C2B5D}"/>
                </a:ext>
              </a:extLst>
            </p:cNvPr>
            <p:cNvPicPr>
              <a:picLocks noChangeAspect="1"/>
            </p:cNvPicPr>
            <p:nvPr/>
          </p:nvPicPr>
          <p:blipFill>
            <a:blip r:embed="rId12" r:link="rId13" cstate="print">
              <a:lum bright="70000" contrast="-70000"/>
              <a:extLst>
                <a:ext uri="{28A0092B-C50C-407E-A947-70E740481C1C}">
                  <a14:useLocalDpi xmlns:a14="http://schemas.microsoft.com/office/drawing/2010/main" val="0"/>
                </a:ext>
              </a:extLst>
            </a:blip>
            <a:stretch>
              <a:fillRect/>
            </a:stretch>
          </p:blipFill>
          <p:spPr>
            <a:xfrm>
              <a:off x="2042691" y="5815158"/>
              <a:ext cx="512036" cy="512036"/>
            </a:xfrm>
            <a:prstGeom prst="rect">
              <a:avLst/>
            </a:prstGeom>
          </p:spPr>
        </p:pic>
        <p:pic>
          <p:nvPicPr>
            <p:cNvPr id="32" name="Picture 31">
              <a:extLst>
                <a:ext uri="{FF2B5EF4-FFF2-40B4-BE49-F238E27FC236}">
                  <a16:creationId xmlns:a16="http://schemas.microsoft.com/office/drawing/2014/main" id="{68DFA955-995C-4490-9B12-CD115079C0BE}"/>
                </a:ext>
              </a:extLst>
            </p:cNvPr>
            <p:cNvPicPr>
              <a:picLocks noChangeAspect="1"/>
            </p:cNvPicPr>
            <p:nvPr/>
          </p:nvPicPr>
          <p:blipFill rotWithShape="1">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21744" t="23344" r="24341" b="15039"/>
            <a:stretch/>
          </p:blipFill>
          <p:spPr>
            <a:xfrm>
              <a:off x="4792786" y="5857364"/>
              <a:ext cx="390716" cy="446533"/>
            </a:xfrm>
            <a:prstGeom prst="rect">
              <a:avLst/>
            </a:prstGeom>
          </p:spPr>
        </p:pic>
        <p:sp>
          <p:nvSpPr>
            <p:cNvPr id="33" name="TextBox 32">
              <a:extLst>
                <a:ext uri="{FF2B5EF4-FFF2-40B4-BE49-F238E27FC236}">
                  <a16:creationId xmlns:a16="http://schemas.microsoft.com/office/drawing/2014/main" id="{F51287F5-475D-4250-8EE6-905A0499C106}"/>
                </a:ext>
              </a:extLst>
            </p:cNvPr>
            <p:cNvSpPr txBox="1"/>
            <p:nvPr/>
          </p:nvSpPr>
          <p:spPr>
            <a:xfrm>
              <a:off x="5679485" y="5098573"/>
              <a:ext cx="1259435"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Coordinator</a:t>
              </a:r>
            </a:p>
          </p:txBody>
        </p:sp>
        <p:sp>
          <p:nvSpPr>
            <p:cNvPr id="34" name="Rectangle 33">
              <a:extLst>
                <a:ext uri="{FF2B5EF4-FFF2-40B4-BE49-F238E27FC236}">
                  <a16:creationId xmlns:a16="http://schemas.microsoft.com/office/drawing/2014/main" id="{0870BD55-23EA-4179-AFA4-6F4B5053E594}"/>
                </a:ext>
              </a:extLst>
            </p:cNvPr>
            <p:cNvSpPr/>
            <p:nvPr/>
          </p:nvSpPr>
          <p:spPr>
            <a:xfrm>
              <a:off x="6980876" y="5074834"/>
              <a:ext cx="1352781" cy="1252360"/>
            </a:xfrm>
            <a:prstGeom prst="rect">
              <a:avLst/>
            </a:prstGeom>
            <a:solidFill>
              <a:srgbClr val="040F1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16970D6-6999-4641-813F-89BF71C214F1}"/>
                </a:ext>
              </a:extLst>
            </p:cNvPr>
            <p:cNvSpPr txBox="1"/>
            <p:nvPr/>
          </p:nvSpPr>
          <p:spPr>
            <a:xfrm>
              <a:off x="7032960" y="5120267"/>
              <a:ext cx="1266894"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Writer</a:t>
              </a:r>
            </a:p>
          </p:txBody>
        </p:sp>
        <p:pic>
          <p:nvPicPr>
            <p:cNvPr id="36" name="Technical-01.png" descr="/Users/bridget.skelly/Desktop/Technical-01.png">
              <a:extLst>
                <a:ext uri="{FF2B5EF4-FFF2-40B4-BE49-F238E27FC236}">
                  <a16:creationId xmlns:a16="http://schemas.microsoft.com/office/drawing/2014/main" id="{C60CE645-7DB9-48EF-AD6A-507BDBE35105}"/>
                </a:ext>
              </a:extLst>
            </p:cNvPr>
            <p:cNvPicPr>
              <a:picLocks noChangeAspect="1"/>
            </p:cNvPicPr>
            <p:nvPr/>
          </p:nvPicPr>
          <p:blipFill>
            <a:blip r:embed="rId15" r:link="rId3" cstate="print">
              <a:extLst>
                <a:ext uri="{28A0092B-C50C-407E-A947-70E740481C1C}">
                  <a14:useLocalDpi xmlns:a14="http://schemas.microsoft.com/office/drawing/2010/main" val="0"/>
                </a:ext>
              </a:extLst>
            </a:blip>
            <a:srcRect/>
            <a:stretch>
              <a:fillRect/>
            </a:stretch>
          </p:blipFill>
          <p:spPr bwMode="auto">
            <a:xfrm>
              <a:off x="7478448" y="5893070"/>
              <a:ext cx="422671" cy="42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ntelligence-01.png" descr="/Users/bridget.skelly/Desktop/Intelligence-01.png">
              <a:extLst>
                <a:ext uri="{FF2B5EF4-FFF2-40B4-BE49-F238E27FC236}">
                  <a16:creationId xmlns:a16="http://schemas.microsoft.com/office/drawing/2014/main" id="{BAB6AAC2-617E-4FBC-A514-8B7E0A4928B4}"/>
                </a:ext>
              </a:extLst>
            </p:cNvPr>
            <p:cNvPicPr>
              <a:picLocks noChangeAspect="1"/>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a:off x="6115869" y="5886010"/>
              <a:ext cx="444661" cy="44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vt-01-01.png" descr="/Users/bridget.skelly/Desktop/Govt-01-01.png">
              <a:extLst>
                <a:ext uri="{FF2B5EF4-FFF2-40B4-BE49-F238E27FC236}">
                  <a16:creationId xmlns:a16="http://schemas.microsoft.com/office/drawing/2014/main" id="{E94AA7BE-58EE-4230-B4EE-316AD4AB07A5}"/>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3428900" y="5818802"/>
              <a:ext cx="471545" cy="471545"/>
            </a:xfrm>
            <a:prstGeom prst="rect">
              <a:avLst/>
            </a:prstGeom>
          </p:spPr>
        </p:pic>
      </p:grpSp>
      <p:sp>
        <p:nvSpPr>
          <p:cNvPr id="39" name="Oval 38">
            <a:extLst>
              <a:ext uri="{FF2B5EF4-FFF2-40B4-BE49-F238E27FC236}">
                <a16:creationId xmlns:a16="http://schemas.microsoft.com/office/drawing/2014/main" id="{68B47446-38BC-4F29-90B9-8D6043AD2F63}"/>
              </a:ext>
            </a:extLst>
          </p:cNvPr>
          <p:cNvSpPr/>
          <p:nvPr/>
        </p:nvSpPr>
        <p:spPr>
          <a:xfrm>
            <a:off x="932910" y="4067980"/>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3499C56E-66C0-4661-A266-7BBD5B8F58F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8135" y="4179465"/>
            <a:ext cx="981312" cy="945818"/>
          </a:xfrm>
          <a:prstGeom prst="rect">
            <a:avLst/>
          </a:prstGeom>
        </p:spPr>
      </p:pic>
      <p:sp>
        <p:nvSpPr>
          <p:cNvPr id="41" name="Oval 40">
            <a:extLst>
              <a:ext uri="{FF2B5EF4-FFF2-40B4-BE49-F238E27FC236}">
                <a16:creationId xmlns:a16="http://schemas.microsoft.com/office/drawing/2014/main" id="{38400264-6D70-4C59-BD6C-8BD812E86B53}"/>
              </a:ext>
            </a:extLst>
          </p:cNvPr>
          <p:cNvSpPr/>
          <p:nvPr/>
        </p:nvSpPr>
        <p:spPr>
          <a:xfrm>
            <a:off x="914894" y="1690338"/>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DDD32FED-F44B-46CD-BC78-02F9C051DA80}"/>
              </a:ext>
            </a:extLst>
          </p:cNvPr>
          <p:cNvPicPr>
            <a:picLocks noChangeAspect="1"/>
          </p:cNvPicPr>
          <p:nvPr/>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188323" y="1929762"/>
            <a:ext cx="652026" cy="652026"/>
          </a:xfrm>
          <a:prstGeom prst="rect">
            <a:avLst/>
          </a:prstGeom>
        </p:spPr>
      </p:pic>
      <p:sp>
        <p:nvSpPr>
          <p:cNvPr id="43" name="Oval 42">
            <a:extLst>
              <a:ext uri="{FF2B5EF4-FFF2-40B4-BE49-F238E27FC236}">
                <a16:creationId xmlns:a16="http://schemas.microsoft.com/office/drawing/2014/main" id="{8812731B-43CB-44D6-BC2F-E8ADE0C3574E}"/>
              </a:ext>
            </a:extLst>
          </p:cNvPr>
          <p:cNvSpPr/>
          <p:nvPr/>
        </p:nvSpPr>
        <p:spPr>
          <a:xfrm>
            <a:off x="10041471" y="4891807"/>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4" name="Picture 43" descr="A close up of a logo&#10;&#10;Description generated with very high confidence">
            <a:extLst>
              <a:ext uri="{FF2B5EF4-FFF2-40B4-BE49-F238E27FC236}">
                <a16:creationId xmlns:a16="http://schemas.microsoft.com/office/drawing/2014/main" id="{7194D68B-2D76-4DDF-80E2-B5434A1325A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190297" y="5035602"/>
            <a:ext cx="868711" cy="864024"/>
          </a:xfrm>
          <a:prstGeom prst="rect">
            <a:avLst/>
          </a:prstGeom>
        </p:spPr>
      </p:pic>
      <p:sp>
        <p:nvSpPr>
          <p:cNvPr id="45" name="TextBox 44">
            <a:extLst>
              <a:ext uri="{FF2B5EF4-FFF2-40B4-BE49-F238E27FC236}">
                <a16:creationId xmlns:a16="http://schemas.microsoft.com/office/drawing/2014/main" id="{7129393B-F171-454B-8978-1961665745D4}"/>
              </a:ext>
            </a:extLst>
          </p:cNvPr>
          <p:cNvSpPr txBox="1"/>
          <p:nvPr/>
        </p:nvSpPr>
        <p:spPr>
          <a:xfrm>
            <a:off x="9462006" y="4069293"/>
            <a:ext cx="2325292" cy="738664"/>
          </a:xfrm>
          <a:prstGeom prst="rect">
            <a:avLst/>
          </a:prstGeom>
          <a:noFill/>
        </p:spPr>
        <p:txBody>
          <a:bodyPr wrap="square" rtlCol="0">
            <a:spAutoFit/>
          </a:bodyPr>
          <a:lstStyle/>
          <a:p>
            <a:pPr algn="ctr" fontAlgn="auto">
              <a:spcBef>
                <a:spcPts val="0"/>
              </a:spcBef>
              <a:spcAft>
                <a:spcPts val="0"/>
              </a:spcAft>
            </a:pPr>
            <a:r>
              <a:rPr lang="en-US" sz="1400" b="1" dirty="0">
                <a:solidFill>
                  <a:srgbClr val="5B9BD5">
                    <a:lumMod val="75000"/>
                  </a:srgbClr>
                </a:solidFill>
                <a:latin typeface="Arial Narrow"/>
                <a:cs typeface="Arial Narrow"/>
              </a:rPr>
              <a:t>SBIR/STTR Proposal Lab for Maryland and Alabama SBA FAST Grant</a:t>
            </a:r>
          </a:p>
        </p:txBody>
      </p:sp>
    </p:spTree>
    <p:extLst>
      <p:ext uri="{BB962C8B-B14F-4D97-AF65-F5344CB8AC3E}">
        <p14:creationId xmlns:p14="http://schemas.microsoft.com/office/powerpoint/2010/main" val="2514301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32D96-CA0F-7ACD-C51B-7E0AF8146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03298-63AE-D416-9D27-A2C4F186B1C9}"/>
              </a:ext>
            </a:extLst>
          </p:cNvPr>
          <p:cNvSpPr>
            <a:spLocks noGrp="1"/>
          </p:cNvSpPr>
          <p:nvPr>
            <p:ph type="title"/>
          </p:nvPr>
        </p:nvSpPr>
        <p:spPr/>
        <p:txBody>
          <a:bodyPr>
            <a:normAutofit fontScale="90000"/>
          </a:bodyPr>
          <a:lstStyle/>
          <a:p>
            <a:r>
              <a:rPr lang="en-US" dirty="0"/>
              <a:t>Phase Two: Volume III Factor 2 – Technical Scenario Pivot Challenge</a:t>
            </a:r>
          </a:p>
        </p:txBody>
      </p:sp>
      <p:sp>
        <p:nvSpPr>
          <p:cNvPr id="3" name="Content Placeholder 2">
            <a:extLst>
              <a:ext uri="{FF2B5EF4-FFF2-40B4-BE49-F238E27FC236}">
                <a16:creationId xmlns:a16="http://schemas.microsoft.com/office/drawing/2014/main" id="{D951B309-B9BC-7D7D-86EF-1868AD49C464}"/>
              </a:ext>
            </a:extLst>
          </p:cNvPr>
          <p:cNvSpPr>
            <a:spLocks noGrp="1"/>
          </p:cNvSpPr>
          <p:nvPr>
            <p:ph idx="1"/>
          </p:nvPr>
        </p:nvSpPr>
        <p:spPr>
          <a:xfrm>
            <a:off x="838200" y="1825625"/>
            <a:ext cx="10515600" cy="2085975"/>
          </a:xfrm>
        </p:spPr>
        <p:txBody>
          <a:bodyPr>
            <a:normAutofit fontScale="92500" lnSpcReduction="20000"/>
          </a:bodyPr>
          <a:lstStyle/>
          <a:p>
            <a:r>
              <a:rPr lang="en-US" dirty="0"/>
              <a:t>The Government shall provide a written scenario of the Technical Scenario Pivot Challenge and competency focus areas electronically, where the offeror shall independently develop their video submission during their allotted caucus time slot. </a:t>
            </a:r>
          </a:p>
          <a:p>
            <a:r>
              <a:rPr lang="en-US" dirty="0"/>
              <a:t>The offeror will be required to submit an Offeror created 7 minute or less video by the Technical Scenario Pivot Challenge submission time.</a:t>
            </a:r>
          </a:p>
        </p:txBody>
      </p:sp>
      <p:pic>
        <p:nvPicPr>
          <p:cNvPr id="5" name="Picture 4">
            <a:extLst>
              <a:ext uri="{FF2B5EF4-FFF2-40B4-BE49-F238E27FC236}">
                <a16:creationId xmlns:a16="http://schemas.microsoft.com/office/drawing/2014/main" id="{757266DB-A1DF-AE89-AE94-B20D2F4057E4}"/>
              </a:ext>
            </a:extLst>
          </p:cNvPr>
          <p:cNvPicPr>
            <a:picLocks noChangeAspect="1"/>
          </p:cNvPicPr>
          <p:nvPr/>
        </p:nvPicPr>
        <p:blipFill>
          <a:blip r:embed="rId2"/>
          <a:stretch>
            <a:fillRect/>
          </a:stretch>
        </p:blipFill>
        <p:spPr>
          <a:xfrm>
            <a:off x="1691825" y="3911600"/>
            <a:ext cx="8808349" cy="2085974"/>
          </a:xfrm>
          <a:prstGeom prst="rect">
            <a:avLst/>
          </a:prstGeom>
        </p:spPr>
      </p:pic>
    </p:spTree>
    <p:extLst>
      <p:ext uri="{BB962C8B-B14F-4D97-AF65-F5344CB8AC3E}">
        <p14:creationId xmlns:p14="http://schemas.microsoft.com/office/powerpoint/2010/main" val="210172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B871A-0204-FF29-36A2-172D52883266}"/>
              </a:ext>
            </a:extLst>
          </p:cNvPr>
          <p:cNvSpPr>
            <a:spLocks noGrp="1"/>
          </p:cNvSpPr>
          <p:nvPr>
            <p:ph type="title"/>
          </p:nvPr>
        </p:nvSpPr>
        <p:spPr/>
        <p:txBody>
          <a:bodyPr/>
          <a:lstStyle/>
          <a:p>
            <a:r>
              <a:rPr lang="en-US" dirty="0"/>
              <a:t>Q&amp;A Impacts to Phase Two</a:t>
            </a:r>
          </a:p>
        </p:txBody>
      </p:sp>
      <p:sp>
        <p:nvSpPr>
          <p:cNvPr id="3" name="Content Placeholder 2">
            <a:extLst>
              <a:ext uri="{FF2B5EF4-FFF2-40B4-BE49-F238E27FC236}">
                <a16:creationId xmlns:a16="http://schemas.microsoft.com/office/drawing/2014/main" id="{6D811552-D92F-82D6-96FE-525BF254F938}"/>
              </a:ext>
            </a:extLst>
          </p:cNvPr>
          <p:cNvSpPr>
            <a:spLocks noGrp="1"/>
          </p:cNvSpPr>
          <p:nvPr>
            <p:ph idx="1"/>
          </p:nvPr>
        </p:nvSpPr>
        <p:spPr/>
        <p:txBody>
          <a:bodyPr>
            <a:normAutofit fontScale="92500" lnSpcReduction="20000"/>
          </a:bodyPr>
          <a:lstStyle/>
          <a:p>
            <a:r>
              <a:rPr lang="en-US" sz="2000" b="1" dirty="0"/>
              <a:t>Question 18: </a:t>
            </a:r>
            <a:r>
              <a:rPr lang="en-US" sz="2000" dirty="0"/>
              <a:t> Can any of the Udemy courses, DAU Workshops be made available to industry, or at least the course titles?</a:t>
            </a:r>
          </a:p>
          <a:p>
            <a:r>
              <a:rPr lang="en-US" sz="2000" b="1" dirty="0"/>
              <a:t>Answer 18: </a:t>
            </a:r>
            <a:r>
              <a:rPr lang="en-US" sz="2000" dirty="0"/>
              <a:t>The DC3oE recommends Digital Transformation 2023 Masterclass, Agile Samurai Bootcamp, and Product Management for AI &amp; Data Science. These courses are available to the public with a fee.</a:t>
            </a:r>
            <a:endParaRPr lang="en-US" sz="2000" b="1" dirty="0"/>
          </a:p>
          <a:p>
            <a:r>
              <a:rPr lang="en-US" sz="2000" b="1" dirty="0"/>
              <a:t>Question 84: </a:t>
            </a:r>
            <a:r>
              <a:rPr lang="en-US" sz="2000" dirty="0"/>
              <a:t>Are subcontractor employees allowed to be used on the tech challenge - or do they all need to be from the prime offeror?</a:t>
            </a:r>
          </a:p>
          <a:p>
            <a:r>
              <a:rPr lang="en-US" sz="2000" b="1" dirty="0"/>
              <a:t>Answer 84: </a:t>
            </a:r>
            <a:r>
              <a:rPr lang="en-US" sz="2000" dirty="0"/>
              <a:t>Participants shall be Prime Contractor’s existing employee(s) with a minimum of one (1) year of continuous employment via a signed affirmative written statement. RFP L.3.4.2</a:t>
            </a:r>
          </a:p>
          <a:p>
            <a:r>
              <a:rPr lang="en-US" sz="2000" b="1" dirty="0"/>
              <a:t>Question 89: </a:t>
            </a:r>
            <a:r>
              <a:rPr lang="en-US" sz="2000" dirty="0"/>
              <a:t>Subs and consultants will be integral parts of every team - why would you exclude them now?</a:t>
            </a:r>
          </a:p>
          <a:p>
            <a:r>
              <a:rPr lang="en-US" sz="2000" b="1" dirty="0"/>
              <a:t>Answer 89: </a:t>
            </a:r>
            <a:r>
              <a:rPr lang="en-US" sz="2000" dirty="0"/>
              <a:t>The MSD Team anticipates flexible teaming at the order level. The IDIQ evaluation is focused on the prime contractor's capability.</a:t>
            </a:r>
          </a:p>
          <a:p>
            <a:r>
              <a:rPr lang="en-US" sz="2000" b="1" dirty="0"/>
              <a:t>Question 96: </a:t>
            </a:r>
            <a:r>
              <a:rPr lang="en-US" sz="2000" dirty="0"/>
              <a:t>If a joint venture is bidding, can members from both entities participate in the code challenge?</a:t>
            </a:r>
          </a:p>
          <a:p>
            <a:r>
              <a:rPr lang="en-US" sz="2000" b="1" dirty="0"/>
              <a:t>Answer 96: </a:t>
            </a:r>
            <a:r>
              <a:rPr lang="en-US" sz="2000" dirty="0"/>
              <a:t>Yes</a:t>
            </a:r>
          </a:p>
        </p:txBody>
      </p:sp>
    </p:spTree>
    <p:extLst>
      <p:ext uri="{BB962C8B-B14F-4D97-AF65-F5344CB8AC3E}">
        <p14:creationId xmlns:p14="http://schemas.microsoft.com/office/powerpoint/2010/main" val="1846093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FF50-A0F9-907D-2FF2-B77EA7E69112}"/>
              </a:ext>
            </a:extLst>
          </p:cNvPr>
          <p:cNvSpPr>
            <a:spLocks noGrp="1"/>
          </p:cNvSpPr>
          <p:nvPr>
            <p:ph type="title"/>
          </p:nvPr>
        </p:nvSpPr>
        <p:spPr/>
        <p:txBody>
          <a:bodyPr>
            <a:normAutofit fontScale="90000"/>
          </a:bodyPr>
          <a:lstStyle/>
          <a:p>
            <a:r>
              <a:rPr lang="en-US" dirty="0"/>
              <a:t>M.2.3 Factor 2- Technical Scenario Pivot Challenge</a:t>
            </a:r>
          </a:p>
        </p:txBody>
      </p:sp>
      <p:sp>
        <p:nvSpPr>
          <p:cNvPr id="3" name="Content Placeholder 2">
            <a:extLst>
              <a:ext uri="{FF2B5EF4-FFF2-40B4-BE49-F238E27FC236}">
                <a16:creationId xmlns:a16="http://schemas.microsoft.com/office/drawing/2014/main" id="{979F81BF-6671-921B-BAA4-6710D185E871}"/>
              </a:ext>
            </a:extLst>
          </p:cNvPr>
          <p:cNvSpPr>
            <a:spLocks noGrp="1"/>
          </p:cNvSpPr>
          <p:nvPr>
            <p:ph idx="1"/>
          </p:nvPr>
        </p:nvSpPr>
        <p:spPr>
          <a:xfrm>
            <a:off x="838200" y="1825625"/>
            <a:ext cx="10515600" cy="1603375"/>
          </a:xfrm>
        </p:spPr>
        <p:txBody>
          <a:bodyPr>
            <a:normAutofit fontScale="55000" lnSpcReduction="20000"/>
          </a:bodyPr>
          <a:lstStyle/>
          <a:p>
            <a:r>
              <a:rPr lang="en-US" dirty="0"/>
              <a:t>Based on a comparative analysis of Factor 2, </a:t>
            </a:r>
            <a:r>
              <a:rPr lang="en-US" b="1" dirty="0">
                <a:highlight>
                  <a:srgbClr val="FFFF00"/>
                </a:highlight>
              </a:rPr>
              <a:t>the Government will select approximately 30 of the highest rated offerors to proceed to Phase 3</a:t>
            </a:r>
            <a:r>
              <a:rPr lang="en-US" dirty="0"/>
              <a:t>. </a:t>
            </a:r>
          </a:p>
          <a:p>
            <a:r>
              <a:rPr lang="en-US" dirty="0"/>
              <a:t>The Government reserves the right to select fewer offerors. </a:t>
            </a:r>
          </a:p>
          <a:p>
            <a:r>
              <a:rPr lang="en-US" dirty="0"/>
              <a:t>The Government reserves the right to consider the Small Business reserve percentage into the selection of Offerors to continue into Phase 3.</a:t>
            </a:r>
          </a:p>
          <a:p>
            <a:r>
              <a:rPr lang="en-US" dirty="0"/>
              <a:t>The offeror shall demonstrate proficient knowledge and understanding of Modern Software capability/methodologies through completion of a Technical Scenario Pivot Challenge.</a:t>
            </a:r>
          </a:p>
        </p:txBody>
      </p:sp>
      <p:pic>
        <p:nvPicPr>
          <p:cNvPr id="5" name="Picture 4">
            <a:extLst>
              <a:ext uri="{FF2B5EF4-FFF2-40B4-BE49-F238E27FC236}">
                <a16:creationId xmlns:a16="http://schemas.microsoft.com/office/drawing/2014/main" id="{132E0352-16E2-5F25-EB62-2033A3DEBBA9}"/>
              </a:ext>
            </a:extLst>
          </p:cNvPr>
          <p:cNvPicPr>
            <a:picLocks noChangeAspect="1"/>
          </p:cNvPicPr>
          <p:nvPr/>
        </p:nvPicPr>
        <p:blipFill>
          <a:blip r:embed="rId2"/>
          <a:stretch>
            <a:fillRect/>
          </a:stretch>
        </p:blipFill>
        <p:spPr>
          <a:xfrm>
            <a:off x="3238412" y="3429000"/>
            <a:ext cx="5715176" cy="3291518"/>
          </a:xfrm>
          <a:prstGeom prst="rect">
            <a:avLst/>
          </a:prstGeom>
        </p:spPr>
      </p:pic>
    </p:spTree>
    <p:extLst>
      <p:ext uri="{BB962C8B-B14F-4D97-AF65-F5344CB8AC3E}">
        <p14:creationId xmlns:p14="http://schemas.microsoft.com/office/powerpoint/2010/main" val="80119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1E1B2-0758-1324-8BDD-817B5951844D}"/>
              </a:ext>
            </a:extLst>
          </p:cNvPr>
          <p:cNvSpPr>
            <a:spLocks noGrp="1"/>
          </p:cNvSpPr>
          <p:nvPr>
            <p:ph type="title"/>
          </p:nvPr>
        </p:nvSpPr>
        <p:spPr/>
        <p:txBody>
          <a:bodyPr>
            <a:normAutofit fontScale="90000"/>
          </a:bodyPr>
          <a:lstStyle/>
          <a:p>
            <a:r>
              <a:rPr lang="en-US" dirty="0"/>
              <a:t>Phase Three: Volume IV – Factor 3 – Price </a:t>
            </a:r>
          </a:p>
        </p:txBody>
      </p:sp>
      <p:sp>
        <p:nvSpPr>
          <p:cNvPr id="3" name="Content Placeholder 2">
            <a:extLst>
              <a:ext uri="{FF2B5EF4-FFF2-40B4-BE49-F238E27FC236}">
                <a16:creationId xmlns:a16="http://schemas.microsoft.com/office/drawing/2014/main" id="{7D6C1CDC-6622-86E7-6F4E-9DBCFB067454}"/>
              </a:ext>
            </a:extLst>
          </p:cNvPr>
          <p:cNvSpPr>
            <a:spLocks noGrp="1"/>
          </p:cNvSpPr>
          <p:nvPr>
            <p:ph idx="1"/>
          </p:nvPr>
        </p:nvSpPr>
        <p:spPr/>
        <p:txBody>
          <a:bodyPr>
            <a:normAutofit fontScale="77500" lnSpcReduction="20000"/>
          </a:bodyPr>
          <a:lstStyle/>
          <a:p>
            <a:r>
              <a:rPr lang="en-US" dirty="0"/>
              <a:t>This solicitation is for the award of a hybrid Cost-Plus-Fixed-Fee (CPFF), Firm Fixed Price (FFP), Labor Hour (LH), Time and Materials (T&amp;M), and Cost Reimbursement (CR) Indefinite Delivery/Indefinite Quantity (ID/IQ) contract and for the necessary licenses, travel, and Other Direct Costs (ODCs) to support those efforts.</a:t>
            </a:r>
          </a:p>
          <a:p>
            <a:r>
              <a:rPr lang="en-US" dirty="0"/>
              <a:t>Labor Hour Model Worksheet Instructions: The Offeror shall complete and submit Attachment 0003 the MSD IDIQ Labor Hour Model.</a:t>
            </a:r>
          </a:p>
          <a:p>
            <a:r>
              <a:rPr lang="en-US" dirty="0"/>
              <a:t>The proposed labor rates shall be fully burdened labor rates encompassing all direct labor costs, applicable indirect costs, and profit in accordance with your companies accounting system.</a:t>
            </a:r>
          </a:p>
          <a:p>
            <a:r>
              <a:rPr lang="en-US" dirty="0"/>
              <a:t>The Offeror shall propose median rates applicable to Labor Hour type orders. These rates are to be based upon an analysis of the median labor rate within a given labor category, working in the highest paid area within CONUS, on a complex Modern Software requirement including work requiring a secret clearance. </a:t>
            </a:r>
          </a:p>
          <a:p>
            <a:r>
              <a:rPr lang="en-US" dirty="0"/>
              <a:t>Top Secret/SCI and OCONUS work are excluded.</a:t>
            </a:r>
          </a:p>
          <a:p>
            <a:r>
              <a:rPr lang="en-US" dirty="0"/>
              <a:t>Requires a basis of estimate</a:t>
            </a:r>
          </a:p>
        </p:txBody>
      </p:sp>
    </p:spTree>
    <p:extLst>
      <p:ext uri="{BB962C8B-B14F-4D97-AF65-F5344CB8AC3E}">
        <p14:creationId xmlns:p14="http://schemas.microsoft.com/office/powerpoint/2010/main" val="4053788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95C62-FBE3-B096-CF1F-B4C84FC0EC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D871EA-4891-54AD-73BA-E1899B0976DF}"/>
              </a:ext>
            </a:extLst>
          </p:cNvPr>
          <p:cNvSpPr>
            <a:spLocks noGrp="1"/>
          </p:cNvSpPr>
          <p:nvPr>
            <p:ph type="title"/>
          </p:nvPr>
        </p:nvSpPr>
        <p:spPr/>
        <p:txBody>
          <a:bodyPr>
            <a:normAutofit fontScale="90000"/>
          </a:bodyPr>
          <a:lstStyle/>
          <a:p>
            <a:r>
              <a:rPr lang="en-US" dirty="0"/>
              <a:t>Phase Three: Volume V – Factor 4 – Ultimate Technical Challenge </a:t>
            </a:r>
          </a:p>
        </p:txBody>
      </p:sp>
      <p:sp>
        <p:nvSpPr>
          <p:cNvPr id="3" name="Content Placeholder 2">
            <a:extLst>
              <a:ext uri="{FF2B5EF4-FFF2-40B4-BE49-F238E27FC236}">
                <a16:creationId xmlns:a16="http://schemas.microsoft.com/office/drawing/2014/main" id="{663B03EF-318A-5A3B-5CAE-5346B12AEBE5}"/>
              </a:ext>
            </a:extLst>
          </p:cNvPr>
          <p:cNvSpPr>
            <a:spLocks noGrp="1"/>
          </p:cNvSpPr>
          <p:nvPr>
            <p:ph idx="1"/>
          </p:nvPr>
        </p:nvSpPr>
        <p:spPr/>
        <p:txBody>
          <a:bodyPr>
            <a:normAutofit fontScale="85000" lnSpcReduction="20000"/>
          </a:bodyPr>
          <a:lstStyle/>
          <a:p>
            <a:r>
              <a:rPr lang="en-US" dirty="0"/>
              <a:t>The Ultimate Technical Challenge will be used to assess the Offeror’s technical capability to satisfy the requirements set forth in the PWS and determine how each Offeror performs in a real-time scenario resulting in a solution. </a:t>
            </a:r>
          </a:p>
          <a:p>
            <a:r>
              <a:rPr lang="en-US" dirty="0"/>
              <a:t>The Ultimate Technical Challenge shall follow the Agile Manifesto and Agile principles. </a:t>
            </a:r>
          </a:p>
          <a:p>
            <a:r>
              <a:rPr lang="en-US" dirty="0"/>
              <a:t>Solutions that do not comply with the Agile Manifesto and Agile principles may be determined as a weakness, significant weakness or a deficiency.</a:t>
            </a:r>
          </a:p>
          <a:p>
            <a:r>
              <a:rPr lang="en-US" dirty="0"/>
              <a:t>The submission is anticipated to be required 10 business days, post receipt of the Government issued challenge.</a:t>
            </a:r>
          </a:p>
          <a:p>
            <a:r>
              <a:rPr lang="en-US" dirty="0"/>
              <a:t>Offerors shall provide a technical solution utilizing an Offeror selected development and deployment environment. Offerors shall provide the government access into the deployment environment to verify functionality of the solution. Offerors shall not utilize Artificial Intelligence (AI) tools and resources under this Factor.</a:t>
            </a:r>
          </a:p>
        </p:txBody>
      </p:sp>
    </p:spTree>
    <p:extLst>
      <p:ext uri="{BB962C8B-B14F-4D97-AF65-F5344CB8AC3E}">
        <p14:creationId xmlns:p14="http://schemas.microsoft.com/office/powerpoint/2010/main" val="2315712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24DD5-58A4-9AB4-AA40-FC5607D2DD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1BA54-4002-75E4-3C2E-1B6D8186714D}"/>
              </a:ext>
            </a:extLst>
          </p:cNvPr>
          <p:cNvSpPr>
            <a:spLocks noGrp="1"/>
          </p:cNvSpPr>
          <p:nvPr>
            <p:ph type="title"/>
          </p:nvPr>
        </p:nvSpPr>
        <p:spPr/>
        <p:txBody>
          <a:bodyPr>
            <a:normAutofit fontScale="90000"/>
          </a:bodyPr>
          <a:lstStyle/>
          <a:p>
            <a:r>
              <a:rPr lang="en-US" dirty="0"/>
              <a:t>Phase Three: Volume V – Factor 4 – Ultimate Technical Challenge </a:t>
            </a:r>
          </a:p>
        </p:txBody>
      </p:sp>
      <p:sp>
        <p:nvSpPr>
          <p:cNvPr id="3" name="Content Placeholder 2">
            <a:extLst>
              <a:ext uri="{FF2B5EF4-FFF2-40B4-BE49-F238E27FC236}">
                <a16:creationId xmlns:a16="http://schemas.microsoft.com/office/drawing/2014/main" id="{F3ADBA5B-6290-45A0-F19C-8B10470F4F90}"/>
              </a:ext>
            </a:extLst>
          </p:cNvPr>
          <p:cNvSpPr>
            <a:spLocks noGrp="1"/>
          </p:cNvSpPr>
          <p:nvPr>
            <p:ph idx="1"/>
          </p:nvPr>
        </p:nvSpPr>
        <p:spPr/>
        <p:txBody>
          <a:bodyPr>
            <a:normAutofit fontScale="62500" lnSpcReduction="20000"/>
          </a:bodyPr>
          <a:lstStyle/>
          <a:p>
            <a:r>
              <a:rPr lang="en-US" dirty="0"/>
              <a:t>Focus areas for evaluation of the Ultimate Technical Challenge solution include, but is not limited to the following:</a:t>
            </a:r>
          </a:p>
          <a:p>
            <a:pPr marL="914400" lvl="1" indent="-457200">
              <a:buFont typeface="+mj-lt"/>
              <a:buAutoNum type="arabicPeriod"/>
            </a:pPr>
            <a:r>
              <a:rPr lang="en-US" dirty="0"/>
              <a:t>Open Architecture – Extent to which the system design allows for easy adding, upgrading, testing, and swapping of components</a:t>
            </a:r>
          </a:p>
          <a:p>
            <a:pPr marL="914400" lvl="1" indent="-457200">
              <a:buFont typeface="+mj-lt"/>
              <a:buAutoNum type="arabicPeriod"/>
            </a:pPr>
            <a:r>
              <a:rPr lang="en-US" dirty="0"/>
              <a:t>Cyber Hygiene – Extent to which the submission is comprised of secure coding practices and complies with current Army cybersecurity regulations. </a:t>
            </a:r>
          </a:p>
          <a:p>
            <a:pPr marL="914400" lvl="1" indent="-457200">
              <a:buFont typeface="+mj-lt"/>
              <a:buAutoNum type="arabicPeriod"/>
            </a:pPr>
            <a:r>
              <a:rPr lang="en-US" dirty="0"/>
              <a:t>Resiliency of the system – Extent to which the structure of the system that allows for high availability, avoidance of errors, and rapid recovery from issues. </a:t>
            </a:r>
          </a:p>
          <a:p>
            <a:pPr marL="914400" lvl="1" indent="-457200">
              <a:buFont typeface="+mj-lt"/>
              <a:buAutoNum type="arabicPeriod"/>
            </a:pPr>
            <a:r>
              <a:rPr lang="en-US" dirty="0"/>
              <a:t>DevOps Integration – Utilization of “as-code” functionality in the development, integration, testing, and deployment processes. </a:t>
            </a:r>
          </a:p>
          <a:p>
            <a:r>
              <a:rPr lang="en-US" dirty="0"/>
              <a:t>During the tech challenge the offerors shall instrument the collection of metrics to drive the following outcomes:</a:t>
            </a:r>
          </a:p>
          <a:p>
            <a:pPr lvl="1"/>
            <a:r>
              <a:rPr lang="en-US" dirty="0"/>
              <a:t>Improved team efficiency – Automation/code coverage</a:t>
            </a:r>
          </a:p>
          <a:p>
            <a:pPr lvl="1"/>
            <a:r>
              <a:rPr lang="en-US" dirty="0"/>
              <a:t>Improved code security and quality</a:t>
            </a:r>
          </a:p>
          <a:p>
            <a:pPr lvl="1"/>
            <a:r>
              <a:rPr lang="en-US" dirty="0"/>
              <a:t>Improve release frequency</a:t>
            </a:r>
          </a:p>
          <a:p>
            <a:pPr lvl="1"/>
            <a:r>
              <a:rPr lang="en-US" dirty="0"/>
              <a:t>Improve system modularity</a:t>
            </a:r>
          </a:p>
          <a:p>
            <a:r>
              <a:rPr lang="en-US" dirty="0"/>
              <a:t>Offerors are limited to no more than 7 representatives and shall be the Prime Contractor’s existing employee(s) with a minimum of 1 year of continuous employment via a signed affirmative written statement</a:t>
            </a:r>
          </a:p>
        </p:txBody>
      </p:sp>
    </p:spTree>
    <p:extLst>
      <p:ext uri="{BB962C8B-B14F-4D97-AF65-F5344CB8AC3E}">
        <p14:creationId xmlns:p14="http://schemas.microsoft.com/office/powerpoint/2010/main" val="68426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D275B-82FC-6442-6F9E-960BF6FD2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A04ED4-260A-05E1-6AF4-329837D91ADD}"/>
              </a:ext>
            </a:extLst>
          </p:cNvPr>
          <p:cNvSpPr>
            <a:spLocks noGrp="1"/>
          </p:cNvSpPr>
          <p:nvPr>
            <p:ph type="title"/>
          </p:nvPr>
        </p:nvSpPr>
        <p:spPr/>
        <p:txBody>
          <a:bodyPr>
            <a:normAutofit fontScale="90000"/>
          </a:bodyPr>
          <a:lstStyle/>
          <a:p>
            <a:r>
              <a:rPr lang="en-US" dirty="0"/>
              <a:t>Phase Three: Volume V – Factor 4 – Ultimate Technical Challenge </a:t>
            </a:r>
          </a:p>
        </p:txBody>
      </p:sp>
      <p:sp>
        <p:nvSpPr>
          <p:cNvPr id="3" name="Content Placeholder 2">
            <a:extLst>
              <a:ext uri="{FF2B5EF4-FFF2-40B4-BE49-F238E27FC236}">
                <a16:creationId xmlns:a16="http://schemas.microsoft.com/office/drawing/2014/main" id="{9874DD8C-B081-6412-328A-315228BEBA83}"/>
              </a:ext>
            </a:extLst>
          </p:cNvPr>
          <p:cNvSpPr>
            <a:spLocks noGrp="1"/>
          </p:cNvSpPr>
          <p:nvPr>
            <p:ph idx="1"/>
          </p:nvPr>
        </p:nvSpPr>
        <p:spPr/>
        <p:txBody>
          <a:bodyPr>
            <a:normAutofit fontScale="62500" lnSpcReduction="20000"/>
          </a:bodyPr>
          <a:lstStyle/>
          <a:p>
            <a:r>
              <a:rPr lang="en-US" dirty="0"/>
              <a:t>Upon submission of the Ultimate Technical Challenge solution, the Government will schedule a rapid-fire virtual, oral demonstration session and will include 4 elements.</a:t>
            </a:r>
          </a:p>
          <a:p>
            <a:r>
              <a:rPr lang="en-US" dirty="0"/>
              <a:t>Offerors shall present Element #1 through #3 for up to 45 minutes and Element #4 will be for up to 15 minutes. </a:t>
            </a:r>
          </a:p>
          <a:p>
            <a:pPr lvl="1"/>
            <a:r>
              <a:rPr lang="en-US" dirty="0"/>
              <a:t>Element #1: Offerors shall demonstrate 1 Offeror selected pull request and deploy the change within their environment. The offeror will then demonstrate successful deployment of the changed functionality to the government. </a:t>
            </a:r>
          </a:p>
          <a:p>
            <a:pPr lvl="1"/>
            <a:r>
              <a:rPr lang="en-US" dirty="0"/>
              <a:t>Element #2: The Offeror shall demonstrate their solution and discuss how their solution addresses the 4 focus areas of the Ultimate Technical Challenge. Additionally, the Offerors shall demonstrate a quality assurance audit to explore the development process and that standards and specifications were met during the development process. </a:t>
            </a:r>
          </a:p>
          <a:p>
            <a:pPr lvl="1"/>
            <a:r>
              <a:rPr lang="en-US" dirty="0"/>
              <a:t>Element #3: Offerors shall demonstrate how they instrumented the metrics in the Offeror’s environment and then explain the approach for using those metrics to improve the performance of software delivery teams. </a:t>
            </a:r>
          </a:p>
          <a:p>
            <a:pPr lvl="1"/>
            <a:r>
              <a:rPr lang="en-US" dirty="0"/>
              <a:t>Element #4: The Government reserves the right to ask a standard set of questions to the Offeror. Each Phase 3, Factor 4 Offeror will be provided the same set of questions. The Government anticipates providing the questions at the beginning of Element 4.</a:t>
            </a:r>
          </a:p>
          <a:p>
            <a:r>
              <a:rPr lang="en-US" dirty="0"/>
              <a:t>Offerors shall include their Rapid Fire Session Presentation materials as xxxxORALPRESENTATIONxxxx.docx (or PDF or PPT) within 5 business days by 12:00PM EST after conclusion and submission of the Ultimate Technical Challenge.</a:t>
            </a:r>
          </a:p>
          <a:p>
            <a:r>
              <a:rPr lang="en-US" dirty="0"/>
              <a:t>The Rapid Fire presentation submission shall be a PDF or PPT, not exceeding 36 slides/pages.</a:t>
            </a:r>
          </a:p>
        </p:txBody>
      </p:sp>
    </p:spTree>
    <p:extLst>
      <p:ext uri="{BB962C8B-B14F-4D97-AF65-F5344CB8AC3E}">
        <p14:creationId xmlns:p14="http://schemas.microsoft.com/office/powerpoint/2010/main" val="1378195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8A9E9-2ADF-7F2D-91B6-F2BFD0F3CA52}"/>
              </a:ext>
            </a:extLst>
          </p:cNvPr>
          <p:cNvSpPr>
            <a:spLocks noGrp="1"/>
          </p:cNvSpPr>
          <p:nvPr>
            <p:ph type="title"/>
          </p:nvPr>
        </p:nvSpPr>
        <p:spPr/>
        <p:txBody>
          <a:bodyPr>
            <a:normAutofit fontScale="90000"/>
          </a:bodyPr>
          <a:lstStyle/>
          <a:p>
            <a:r>
              <a:rPr lang="en-US" dirty="0"/>
              <a:t>Phase Three: Volume VI – Factor 5 – Management Approach</a:t>
            </a:r>
          </a:p>
        </p:txBody>
      </p:sp>
      <p:sp>
        <p:nvSpPr>
          <p:cNvPr id="3" name="Content Placeholder 2">
            <a:extLst>
              <a:ext uri="{FF2B5EF4-FFF2-40B4-BE49-F238E27FC236}">
                <a16:creationId xmlns:a16="http://schemas.microsoft.com/office/drawing/2014/main" id="{E52E704D-CBBF-F88B-D805-4A9A09C0938D}"/>
              </a:ext>
            </a:extLst>
          </p:cNvPr>
          <p:cNvSpPr>
            <a:spLocks noGrp="1"/>
          </p:cNvSpPr>
          <p:nvPr>
            <p:ph idx="1"/>
          </p:nvPr>
        </p:nvSpPr>
        <p:spPr/>
        <p:txBody>
          <a:bodyPr>
            <a:normAutofit fontScale="92500" lnSpcReduction="20000"/>
          </a:bodyPr>
          <a:lstStyle/>
          <a:p>
            <a:r>
              <a:rPr lang="en-US" dirty="0"/>
              <a:t>3 Page Limit</a:t>
            </a:r>
          </a:p>
          <a:p>
            <a:r>
              <a:rPr lang="en-US" dirty="0"/>
              <a:t>This factor will evaluate the Offeror’s Management Approach to adequately support the execution of Modern Software Delivery. </a:t>
            </a:r>
          </a:p>
          <a:p>
            <a:r>
              <a:rPr lang="en-US" dirty="0"/>
              <a:t>Offeror’s shall provide the following information:</a:t>
            </a:r>
          </a:p>
          <a:p>
            <a:pPr marL="914400" lvl="1" indent="-457200">
              <a:buFont typeface="+mj-lt"/>
              <a:buAutoNum type="arabicPeriod"/>
            </a:pPr>
            <a:r>
              <a:rPr lang="en-US" dirty="0"/>
              <a:t>Describe the process to fill advanced expertise or "niche" positions to support orders issued under MSD. Provide examples within the last 2 years when your company filled advanced expertise or "niche" positions. </a:t>
            </a:r>
          </a:p>
          <a:p>
            <a:pPr marL="914400" lvl="1" indent="-457200">
              <a:buFont typeface="+mj-lt"/>
              <a:buAutoNum type="arabicPeriod"/>
            </a:pPr>
            <a:r>
              <a:rPr lang="en-US" dirty="0"/>
              <a:t>Describe the process and approach for retaining personnel for Orders issued under MSD taking into consideration the potential for shorter performance periods of 12 months or less and multiple orders concurrently performing. </a:t>
            </a:r>
          </a:p>
          <a:p>
            <a:pPr marL="914400" lvl="1" indent="-457200">
              <a:buFont typeface="+mj-lt"/>
              <a:buAutoNum type="arabicPeriod"/>
            </a:pPr>
            <a:r>
              <a:rPr lang="en-US" dirty="0"/>
              <a:t>Describe the approach and process for organizing the scaling and staffing of Agile teams across multiple active orders. </a:t>
            </a:r>
          </a:p>
          <a:p>
            <a:pPr marL="914400" lvl="1" indent="-457200">
              <a:buFont typeface="+mj-lt"/>
              <a:buAutoNum type="arabicPeriod"/>
            </a:pPr>
            <a:r>
              <a:rPr lang="en-US" dirty="0"/>
              <a:t>Describe the current process to foster personnel enrichment and innovation that addresses upskilling, reskilling, tech enablement, innovation, culture and knowledge sharing.</a:t>
            </a:r>
          </a:p>
        </p:txBody>
      </p:sp>
    </p:spTree>
    <p:extLst>
      <p:ext uri="{BB962C8B-B14F-4D97-AF65-F5344CB8AC3E}">
        <p14:creationId xmlns:p14="http://schemas.microsoft.com/office/powerpoint/2010/main" val="1542316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7B30-53DD-81A8-8E43-5FFCDF09C768}"/>
              </a:ext>
            </a:extLst>
          </p:cNvPr>
          <p:cNvSpPr>
            <a:spLocks noGrp="1"/>
          </p:cNvSpPr>
          <p:nvPr>
            <p:ph type="title"/>
          </p:nvPr>
        </p:nvSpPr>
        <p:spPr/>
        <p:txBody>
          <a:bodyPr>
            <a:normAutofit fontScale="90000"/>
          </a:bodyPr>
          <a:lstStyle/>
          <a:p>
            <a:r>
              <a:rPr lang="en-US" dirty="0"/>
              <a:t>M.2.4 Factor 3 – Price; M.2.5 Factor 4 – The Ultimate Technical Challenge</a:t>
            </a:r>
          </a:p>
        </p:txBody>
      </p:sp>
      <p:sp>
        <p:nvSpPr>
          <p:cNvPr id="3" name="Content Placeholder 2">
            <a:extLst>
              <a:ext uri="{FF2B5EF4-FFF2-40B4-BE49-F238E27FC236}">
                <a16:creationId xmlns:a16="http://schemas.microsoft.com/office/drawing/2014/main" id="{BF1A64C7-29EF-BD9A-5C97-47C7A1334A2C}"/>
              </a:ext>
            </a:extLst>
          </p:cNvPr>
          <p:cNvSpPr>
            <a:spLocks noGrp="1"/>
          </p:cNvSpPr>
          <p:nvPr>
            <p:ph idx="1"/>
          </p:nvPr>
        </p:nvSpPr>
        <p:spPr>
          <a:xfrm>
            <a:off x="838200" y="1825625"/>
            <a:ext cx="10515600" cy="1717675"/>
          </a:xfrm>
        </p:spPr>
        <p:txBody>
          <a:bodyPr>
            <a:normAutofit fontScale="62500" lnSpcReduction="20000"/>
          </a:bodyPr>
          <a:lstStyle/>
          <a:p>
            <a:r>
              <a:rPr lang="en-US" b="1" dirty="0"/>
              <a:t>M.2.4 Factor 3 – Price: </a:t>
            </a:r>
            <a:r>
              <a:rPr lang="en-US" dirty="0"/>
              <a:t>To evaluate Factor 4, the Government will review the information contained in Volume V (see RFP Section L.3.4.2), and the information contained in Solicitation Attachment 0003.</a:t>
            </a:r>
          </a:p>
          <a:p>
            <a:r>
              <a:rPr lang="en-US" b="1" dirty="0"/>
              <a:t>M.2.5 Factor 4 – The Ultimate Technical Challenge: </a:t>
            </a:r>
            <a:r>
              <a:rPr lang="en-US" dirty="0"/>
              <a:t>For Factor 5 – The Ultimate Technical Challenge, the Government will evaluate the Offeror’s technical capability to satisfy the requirements set forth in the PWS. The offeror shall demonstrate knowledge and understanding of Modern Software capability through completion of the Ultimate Technical Challenge. The ratings are defined as follows: </a:t>
            </a:r>
          </a:p>
        </p:txBody>
      </p:sp>
      <p:pic>
        <p:nvPicPr>
          <p:cNvPr id="5" name="Picture 4">
            <a:extLst>
              <a:ext uri="{FF2B5EF4-FFF2-40B4-BE49-F238E27FC236}">
                <a16:creationId xmlns:a16="http://schemas.microsoft.com/office/drawing/2014/main" id="{CB2C3B39-1E05-3706-E53A-E8C45D59C33C}"/>
              </a:ext>
            </a:extLst>
          </p:cNvPr>
          <p:cNvPicPr>
            <a:picLocks noChangeAspect="1"/>
          </p:cNvPicPr>
          <p:nvPr/>
        </p:nvPicPr>
        <p:blipFill>
          <a:blip r:embed="rId2"/>
          <a:stretch>
            <a:fillRect/>
          </a:stretch>
        </p:blipFill>
        <p:spPr>
          <a:xfrm>
            <a:off x="3200463" y="3215641"/>
            <a:ext cx="5791073" cy="3383488"/>
          </a:xfrm>
          <a:prstGeom prst="rect">
            <a:avLst/>
          </a:prstGeom>
        </p:spPr>
      </p:pic>
    </p:spTree>
    <p:extLst>
      <p:ext uri="{BB962C8B-B14F-4D97-AF65-F5344CB8AC3E}">
        <p14:creationId xmlns:p14="http://schemas.microsoft.com/office/powerpoint/2010/main" val="133374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3917-365D-BDD0-DBA7-8BA528F5252A}"/>
              </a:ext>
            </a:extLst>
          </p:cNvPr>
          <p:cNvSpPr>
            <a:spLocks noGrp="1"/>
          </p:cNvSpPr>
          <p:nvPr>
            <p:ph type="title"/>
          </p:nvPr>
        </p:nvSpPr>
        <p:spPr/>
        <p:txBody>
          <a:bodyPr>
            <a:normAutofit fontScale="90000"/>
          </a:bodyPr>
          <a:lstStyle/>
          <a:p>
            <a:r>
              <a:rPr lang="en-US" dirty="0"/>
              <a:t>M.2.6 Factor 5 – Management Approach</a:t>
            </a:r>
          </a:p>
        </p:txBody>
      </p:sp>
      <p:sp>
        <p:nvSpPr>
          <p:cNvPr id="3" name="Content Placeholder 2">
            <a:extLst>
              <a:ext uri="{FF2B5EF4-FFF2-40B4-BE49-F238E27FC236}">
                <a16:creationId xmlns:a16="http://schemas.microsoft.com/office/drawing/2014/main" id="{F9F75B9C-A659-F2EF-2666-18A92B1E2F4A}"/>
              </a:ext>
            </a:extLst>
          </p:cNvPr>
          <p:cNvSpPr>
            <a:spLocks noGrp="1"/>
          </p:cNvSpPr>
          <p:nvPr>
            <p:ph idx="1"/>
          </p:nvPr>
        </p:nvSpPr>
        <p:spPr>
          <a:xfrm>
            <a:off x="838200" y="1825625"/>
            <a:ext cx="10515600" cy="676275"/>
          </a:xfrm>
        </p:spPr>
        <p:txBody>
          <a:bodyPr>
            <a:normAutofit fontScale="62500" lnSpcReduction="20000"/>
          </a:bodyPr>
          <a:lstStyle/>
          <a:p>
            <a:r>
              <a:rPr lang="en-US" dirty="0"/>
              <a:t>For Factor 5 – Management Approach, the Government will evaluate the Offeror’s Staffing approach to adequately support the execution of Modern Software Delivery. The ratings are defined as follows:</a:t>
            </a:r>
          </a:p>
        </p:txBody>
      </p:sp>
      <p:pic>
        <p:nvPicPr>
          <p:cNvPr id="5" name="Picture 4">
            <a:extLst>
              <a:ext uri="{FF2B5EF4-FFF2-40B4-BE49-F238E27FC236}">
                <a16:creationId xmlns:a16="http://schemas.microsoft.com/office/drawing/2014/main" id="{9B1BCC9E-CD4F-396D-9398-211878D65F29}"/>
              </a:ext>
            </a:extLst>
          </p:cNvPr>
          <p:cNvPicPr>
            <a:picLocks noChangeAspect="1"/>
          </p:cNvPicPr>
          <p:nvPr/>
        </p:nvPicPr>
        <p:blipFill>
          <a:blip r:embed="rId2"/>
          <a:srcRect b="1340"/>
          <a:stretch/>
        </p:blipFill>
        <p:spPr>
          <a:xfrm>
            <a:off x="2663648" y="2270043"/>
            <a:ext cx="6864703" cy="3163970"/>
          </a:xfrm>
          <a:prstGeom prst="rect">
            <a:avLst/>
          </a:prstGeom>
        </p:spPr>
      </p:pic>
      <p:pic>
        <p:nvPicPr>
          <p:cNvPr id="7" name="Picture 6">
            <a:extLst>
              <a:ext uri="{FF2B5EF4-FFF2-40B4-BE49-F238E27FC236}">
                <a16:creationId xmlns:a16="http://schemas.microsoft.com/office/drawing/2014/main" id="{06A605A0-A4AA-B1E0-A7BA-3198D1E27F36}"/>
              </a:ext>
            </a:extLst>
          </p:cNvPr>
          <p:cNvPicPr>
            <a:picLocks noChangeAspect="1"/>
          </p:cNvPicPr>
          <p:nvPr/>
        </p:nvPicPr>
        <p:blipFill>
          <a:blip r:embed="rId3"/>
          <a:srcRect t="5053"/>
          <a:stretch/>
        </p:blipFill>
        <p:spPr>
          <a:xfrm>
            <a:off x="2632692" y="5434013"/>
            <a:ext cx="6902805" cy="1037072"/>
          </a:xfrm>
          <a:prstGeom prst="rect">
            <a:avLst/>
          </a:prstGeom>
        </p:spPr>
      </p:pic>
    </p:spTree>
    <p:extLst>
      <p:ext uri="{BB962C8B-B14F-4D97-AF65-F5344CB8AC3E}">
        <p14:creationId xmlns:p14="http://schemas.microsoft.com/office/powerpoint/2010/main" val="3237255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EBFE-27A4-3D8F-A01E-1BDD35C18B03}"/>
              </a:ext>
            </a:extLst>
          </p:cNvPr>
          <p:cNvSpPr>
            <a:spLocks noGrp="1"/>
          </p:cNvSpPr>
          <p:nvPr>
            <p:ph type="title"/>
          </p:nvPr>
        </p:nvSpPr>
        <p:spPr/>
        <p:txBody>
          <a:bodyPr/>
          <a:lstStyle/>
          <a:p>
            <a:r>
              <a:rPr lang="en-US" dirty="0"/>
              <a:t>OST’s MSD IDIQ Support</a:t>
            </a:r>
          </a:p>
        </p:txBody>
      </p:sp>
      <p:sp>
        <p:nvSpPr>
          <p:cNvPr id="3" name="Content Placeholder 2">
            <a:extLst>
              <a:ext uri="{FF2B5EF4-FFF2-40B4-BE49-F238E27FC236}">
                <a16:creationId xmlns:a16="http://schemas.microsoft.com/office/drawing/2014/main" id="{6C87DD83-BCB9-712A-FC67-2D1808207DBC}"/>
              </a:ext>
            </a:extLst>
          </p:cNvPr>
          <p:cNvSpPr>
            <a:spLocks noGrp="1"/>
          </p:cNvSpPr>
          <p:nvPr>
            <p:ph idx="1"/>
          </p:nvPr>
        </p:nvSpPr>
        <p:spPr/>
        <p:txBody>
          <a:bodyPr>
            <a:normAutofit fontScale="85000" lnSpcReduction="20000"/>
          </a:bodyPr>
          <a:lstStyle/>
          <a:p>
            <a:r>
              <a:rPr lang="en-US" dirty="0"/>
              <a:t>Experience selection, scorecard, and narrative development to focus on the extra consideration points </a:t>
            </a:r>
          </a:p>
          <a:p>
            <a:r>
              <a:rPr lang="en-US" dirty="0"/>
              <a:t>We offer: </a:t>
            </a:r>
          </a:p>
          <a:p>
            <a:pPr lvl="1"/>
            <a:r>
              <a:rPr lang="en-US" dirty="0"/>
              <a:t>Proposal Management</a:t>
            </a:r>
          </a:p>
          <a:p>
            <a:pPr lvl="1"/>
            <a:r>
              <a:rPr lang="en-US" dirty="0"/>
              <a:t>Proposal Writing &amp; Editing</a:t>
            </a:r>
          </a:p>
          <a:p>
            <a:pPr lvl="1"/>
            <a:r>
              <a:rPr lang="en-US" dirty="0"/>
              <a:t>Orals coaching and preparation </a:t>
            </a:r>
          </a:p>
          <a:p>
            <a:pPr lvl="1"/>
            <a:r>
              <a:rPr lang="en-US" dirty="0"/>
              <a:t>Graphics and DTP</a:t>
            </a:r>
          </a:p>
          <a:p>
            <a:pPr lvl="1"/>
            <a:r>
              <a:rPr lang="en-US" dirty="0"/>
              <a:t>Color Reviews</a:t>
            </a:r>
          </a:p>
          <a:p>
            <a:pPr lvl="1"/>
            <a:r>
              <a:rPr lang="en-US" dirty="0"/>
              <a:t>Compliance Reviews</a:t>
            </a:r>
          </a:p>
          <a:p>
            <a:pPr lvl="1"/>
            <a:r>
              <a:rPr lang="en-US" dirty="0"/>
              <a:t>Labor rate analysis and basis of estimate development </a:t>
            </a:r>
          </a:p>
          <a:p>
            <a:r>
              <a:rPr lang="en-US" dirty="0"/>
              <a:t>How to Develop &amp; Coach Winning Oral Proposals </a:t>
            </a:r>
          </a:p>
          <a:p>
            <a:pPr lvl="1"/>
            <a:r>
              <a:rPr lang="en-US" dirty="0"/>
              <a:t>Prices are increasing March 1</a:t>
            </a:r>
            <a:r>
              <a:rPr lang="en-US" baseline="30000" dirty="0"/>
              <a:t>st</a:t>
            </a:r>
            <a:r>
              <a:rPr lang="en-US" dirty="0"/>
              <a:t>  </a:t>
            </a:r>
          </a:p>
          <a:p>
            <a:r>
              <a:rPr lang="en-US" dirty="0"/>
              <a:t>Schedule a call to learn more about our support</a:t>
            </a:r>
          </a:p>
        </p:txBody>
      </p:sp>
    </p:spTree>
    <p:extLst>
      <p:ext uri="{BB962C8B-B14F-4D97-AF65-F5344CB8AC3E}">
        <p14:creationId xmlns:p14="http://schemas.microsoft.com/office/powerpoint/2010/main" val="1315069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D4C2-5F6F-EC9E-D7C4-E9EE36BDB1B8}"/>
              </a:ext>
            </a:extLst>
          </p:cNvPr>
          <p:cNvSpPr>
            <a:spLocks noGrp="1"/>
          </p:cNvSpPr>
          <p:nvPr>
            <p:ph type="title"/>
          </p:nvPr>
        </p:nvSpPr>
        <p:spPr/>
        <p:txBody>
          <a:bodyPr/>
          <a:lstStyle/>
          <a:p>
            <a:r>
              <a:rPr lang="en-US" dirty="0"/>
              <a:t>M.1 BASIS FOR AWARD</a:t>
            </a:r>
          </a:p>
        </p:txBody>
      </p:sp>
      <p:sp>
        <p:nvSpPr>
          <p:cNvPr id="3" name="Content Placeholder 2">
            <a:extLst>
              <a:ext uri="{FF2B5EF4-FFF2-40B4-BE49-F238E27FC236}">
                <a16:creationId xmlns:a16="http://schemas.microsoft.com/office/drawing/2014/main" id="{320BB426-DAA0-CFD3-B108-5EC7FC7DD866}"/>
              </a:ext>
            </a:extLst>
          </p:cNvPr>
          <p:cNvSpPr>
            <a:spLocks noGrp="1"/>
          </p:cNvSpPr>
          <p:nvPr>
            <p:ph idx="1"/>
          </p:nvPr>
        </p:nvSpPr>
        <p:spPr>
          <a:xfrm>
            <a:off x="838200" y="1825626"/>
            <a:ext cx="10515600" cy="2520344"/>
          </a:xfrm>
        </p:spPr>
        <p:txBody>
          <a:bodyPr>
            <a:normAutofit fontScale="55000" lnSpcReduction="20000"/>
          </a:bodyPr>
          <a:lstStyle/>
          <a:p>
            <a:r>
              <a:rPr lang="en-US" dirty="0"/>
              <a:t>For this requirement the best value basis will be determined by the Highest Technically Rated Offerors with a Fair and Reasonable Price.</a:t>
            </a:r>
          </a:p>
          <a:p>
            <a:r>
              <a:rPr lang="en-US" dirty="0"/>
              <a:t>The Government intends to make multiple contract awards under this solicitation which will include reserve awards with a minimum guarantee of 10 small business base awards or 20% based on the total awarded MSD MAIDIQ base contract awards to be set aside for Small Businesses, whichever is greater of all contract awards.</a:t>
            </a:r>
          </a:p>
          <a:p>
            <a:r>
              <a:rPr lang="en-US" dirty="0"/>
              <a:t>Factor 4 - The Ultimate Technical Challenge Factor is significantly more important than Factor 1 – Technical Corporate Experience, Factor 2 – Technical Scenario Pivot Challenge, and Factor 5 – Management Approach.</a:t>
            </a:r>
          </a:p>
          <a:p>
            <a:r>
              <a:rPr lang="en-US" dirty="0"/>
              <a:t>To be considered eligible for award, an Offeror’s proposal at a minimum shall provide all submission requirements for all Volumes, be found to be compliant with Volume 1 – General and receive a rating as stated below:</a:t>
            </a:r>
          </a:p>
        </p:txBody>
      </p:sp>
      <p:pic>
        <p:nvPicPr>
          <p:cNvPr id="5" name="Picture 4">
            <a:extLst>
              <a:ext uri="{FF2B5EF4-FFF2-40B4-BE49-F238E27FC236}">
                <a16:creationId xmlns:a16="http://schemas.microsoft.com/office/drawing/2014/main" id="{46641421-4AD9-BA10-8575-743AC250A70B}"/>
              </a:ext>
            </a:extLst>
          </p:cNvPr>
          <p:cNvPicPr>
            <a:picLocks noChangeAspect="1"/>
          </p:cNvPicPr>
          <p:nvPr/>
        </p:nvPicPr>
        <p:blipFill>
          <a:blip r:embed="rId2"/>
          <a:stretch>
            <a:fillRect/>
          </a:stretch>
        </p:blipFill>
        <p:spPr>
          <a:xfrm>
            <a:off x="2339782" y="3815726"/>
            <a:ext cx="7512436" cy="2425825"/>
          </a:xfrm>
          <a:prstGeom prst="rect">
            <a:avLst/>
          </a:prstGeom>
        </p:spPr>
      </p:pic>
    </p:spTree>
    <p:extLst>
      <p:ext uri="{BB962C8B-B14F-4D97-AF65-F5344CB8AC3E}">
        <p14:creationId xmlns:p14="http://schemas.microsoft.com/office/powerpoint/2010/main" val="957207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4879-F275-5D4F-ACD0-54BA2C7E9336}"/>
              </a:ext>
            </a:extLst>
          </p:cNvPr>
          <p:cNvSpPr>
            <a:spLocks noGrp="1"/>
          </p:cNvSpPr>
          <p:nvPr>
            <p:ph type="title"/>
          </p:nvPr>
        </p:nvSpPr>
        <p:spPr/>
        <p:txBody>
          <a:bodyPr/>
          <a:lstStyle/>
          <a:p>
            <a:r>
              <a:rPr lang="en-US" dirty="0"/>
              <a:t>Number of Awards</a:t>
            </a:r>
          </a:p>
        </p:txBody>
      </p:sp>
      <p:sp>
        <p:nvSpPr>
          <p:cNvPr id="3" name="Content Placeholder 2">
            <a:extLst>
              <a:ext uri="{FF2B5EF4-FFF2-40B4-BE49-F238E27FC236}">
                <a16:creationId xmlns:a16="http://schemas.microsoft.com/office/drawing/2014/main" id="{D328BBE9-8F71-8074-405F-7150998FC7E4}"/>
              </a:ext>
            </a:extLst>
          </p:cNvPr>
          <p:cNvSpPr>
            <a:spLocks noGrp="1"/>
          </p:cNvSpPr>
          <p:nvPr>
            <p:ph idx="1"/>
          </p:nvPr>
        </p:nvSpPr>
        <p:spPr/>
        <p:txBody>
          <a:bodyPr/>
          <a:lstStyle/>
          <a:p>
            <a:r>
              <a:rPr lang="en-US" b="1" dirty="0"/>
              <a:t>Question 70: </a:t>
            </a:r>
            <a:r>
              <a:rPr lang="en-US" dirty="0"/>
              <a:t>With 20 total awards, that's 10 for Large and 10 for small businesses?</a:t>
            </a:r>
          </a:p>
          <a:p>
            <a:r>
              <a:rPr lang="en-US" b="1" dirty="0"/>
              <a:t>Answer 70: </a:t>
            </a:r>
            <a:r>
              <a:rPr lang="en-US" dirty="0"/>
              <a:t>The Government anticipates a reserve with a minimum guarantee of 10 small business base awards or 20% based on the total awarded MSD MAIDIQ base contract awards to be set aside for Small Businesses, whichever is greater. There is not a maximum number of Small Business awards. RFP paragraph H.12.</a:t>
            </a:r>
          </a:p>
          <a:p>
            <a:r>
              <a:rPr lang="en-US" dirty="0"/>
              <a:t>The Government is only inviting “approximately 30” Offerors to participate in Phase 3.</a:t>
            </a:r>
          </a:p>
        </p:txBody>
      </p:sp>
    </p:spTree>
    <p:extLst>
      <p:ext uri="{BB962C8B-B14F-4D97-AF65-F5344CB8AC3E}">
        <p14:creationId xmlns:p14="http://schemas.microsoft.com/office/powerpoint/2010/main" val="3759480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6" r="6353" b="27162"/>
          <a:stretch/>
        </p:blipFill>
        <p:spPr>
          <a:xfrm>
            <a:off x="0" y="0"/>
            <a:ext cx="12192000" cy="6858000"/>
          </a:xfrm>
          <a:prstGeom prst="rect">
            <a:avLst/>
          </a:prstGeom>
        </p:spPr>
      </p:pic>
      <p:sp>
        <p:nvSpPr>
          <p:cNvPr id="4" name="Oval 4">
            <a:hlinkClick r:id="" action="ppaction://hlinkshowjump?jump=nextslide"/>
          </p:cNvPr>
          <p:cNvSpPr/>
          <p:nvPr/>
        </p:nvSpPr>
        <p:spPr>
          <a:xfrm>
            <a:off x="0" y="1453876"/>
            <a:ext cx="4067464" cy="4638964"/>
          </a:xfrm>
          <a:custGeom>
            <a:avLst/>
            <a:gdLst/>
            <a:ahLst/>
            <a:cxnLst/>
            <a:rect l="l" t="t" r="r" b="b"/>
            <a:pathLst>
              <a:path w="4067464" h="4638964">
                <a:moveTo>
                  <a:pt x="1747982" y="0"/>
                </a:moveTo>
                <a:cubicBezTo>
                  <a:pt x="3028997" y="0"/>
                  <a:pt x="4067464" y="1038467"/>
                  <a:pt x="4067464" y="2319482"/>
                </a:cubicBezTo>
                <a:cubicBezTo>
                  <a:pt x="4067464" y="3600497"/>
                  <a:pt x="3028997" y="4638964"/>
                  <a:pt x="1747982" y="4638964"/>
                </a:cubicBezTo>
                <a:cubicBezTo>
                  <a:pt x="1049771" y="4638964"/>
                  <a:pt x="423614" y="4330462"/>
                  <a:pt x="0" y="3840927"/>
                </a:cubicBezTo>
                <a:lnTo>
                  <a:pt x="0" y="798037"/>
                </a:lnTo>
                <a:cubicBezTo>
                  <a:pt x="423614" y="308502"/>
                  <a:pt x="1049771" y="0"/>
                  <a:pt x="1747982" y="0"/>
                </a:cubicBezTo>
                <a:close/>
              </a:path>
            </a:pathLst>
          </a:custGeom>
          <a:solidFill>
            <a:srgbClr val="14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63062" y="3349827"/>
            <a:ext cx="3302866" cy="1288943"/>
          </a:xfrm>
          <a:prstGeom prst="rect">
            <a:avLst/>
          </a:prstGeom>
          <a:noFill/>
        </p:spPr>
        <p:txBody>
          <a:bodyPr wrap="square" rtlCol="0" anchor="ctr">
            <a:spAutoFit/>
          </a:bodyPr>
          <a:lstStyle/>
          <a:p>
            <a:pPr>
              <a:lnSpc>
                <a:spcPct val="80000"/>
              </a:lnSpc>
            </a:pPr>
            <a:r>
              <a:rPr lang="en-US" sz="4800" b="1" dirty="0">
                <a:solidFill>
                  <a:schemeClr val="bg1"/>
                </a:solidFill>
                <a:latin typeface="+mj-lt"/>
              </a:rPr>
              <a:t>Next Steps </a:t>
            </a:r>
          </a:p>
          <a:p>
            <a:pPr>
              <a:lnSpc>
                <a:spcPct val="80000"/>
              </a:lnSpc>
            </a:pPr>
            <a:r>
              <a:rPr lang="en-US" sz="4800" b="1" dirty="0">
                <a:solidFill>
                  <a:schemeClr val="bg1"/>
                </a:solidFill>
                <a:latin typeface="+mj-lt"/>
              </a:rPr>
              <a:t>&amp; Resources</a:t>
            </a:r>
          </a:p>
        </p:txBody>
      </p:sp>
      <p:sp>
        <p:nvSpPr>
          <p:cNvPr id="7" name="TextBox 6"/>
          <p:cNvSpPr txBox="1"/>
          <p:nvPr/>
        </p:nvSpPr>
        <p:spPr>
          <a:xfrm>
            <a:off x="3451780" y="4512351"/>
            <a:ext cx="615684" cy="615684"/>
          </a:xfrm>
          <a:prstGeom prst="ellipse">
            <a:avLst/>
          </a:prstGeom>
          <a:solidFill>
            <a:srgbClr val="1B75BB"/>
          </a:solidFill>
        </p:spPr>
        <p:txBody>
          <a:bodyPr wrap="none" lIns="0" tIns="0" rIns="0" bIns="0" rtlCol="0" anchor="ctr">
            <a:noAutofit/>
          </a:bodyPr>
          <a:lstStyle/>
          <a:p>
            <a:pPr algn="ctr"/>
            <a:endParaRPr lang="ru-RU" sz="3200" dirty="0">
              <a:solidFill>
                <a:schemeClr val="bg1"/>
              </a:solidFill>
            </a:endParaRPr>
          </a:p>
        </p:txBody>
      </p:sp>
      <p:sp>
        <p:nvSpPr>
          <p:cNvPr id="10" name="Oval 9">
            <a:extLst>
              <a:ext uri="{FF2B5EF4-FFF2-40B4-BE49-F238E27FC236}">
                <a16:creationId xmlns:a16="http://schemas.microsoft.com/office/drawing/2014/main" id="{65609C9D-CDB6-4876-A6AB-E7CEA7504A67}"/>
              </a:ext>
            </a:extLst>
          </p:cNvPr>
          <p:cNvSpPr/>
          <p:nvPr/>
        </p:nvSpPr>
        <p:spPr>
          <a:xfrm>
            <a:off x="3565928" y="4959104"/>
            <a:ext cx="185865" cy="185865"/>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13B2CB8-AEB8-41FD-AA4D-0C3747931A0D}"/>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288726" y="2161701"/>
            <a:ext cx="845932" cy="845932"/>
          </a:xfrm>
          <a:prstGeom prst="rect">
            <a:avLst/>
          </a:prstGeom>
        </p:spPr>
      </p:pic>
    </p:spTree>
    <p:extLst>
      <p:ext uri="{BB962C8B-B14F-4D97-AF65-F5344CB8AC3E}">
        <p14:creationId xmlns:p14="http://schemas.microsoft.com/office/powerpoint/2010/main" val="2821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D3A9-9719-3528-87A6-E9F0A0A88B1A}"/>
              </a:ext>
            </a:extLst>
          </p:cNvPr>
          <p:cNvSpPr>
            <a:spLocks noGrp="1"/>
          </p:cNvSpPr>
          <p:nvPr>
            <p:ph type="title"/>
          </p:nvPr>
        </p:nvSpPr>
        <p:spPr/>
        <p:txBody>
          <a:bodyPr/>
          <a:lstStyle/>
          <a:p>
            <a:r>
              <a:rPr lang="en-US" dirty="0"/>
              <a:t>Next Steps &amp; Resources</a:t>
            </a:r>
          </a:p>
        </p:txBody>
      </p:sp>
      <p:sp>
        <p:nvSpPr>
          <p:cNvPr id="3" name="Content Placeholder 2">
            <a:extLst>
              <a:ext uri="{FF2B5EF4-FFF2-40B4-BE49-F238E27FC236}">
                <a16:creationId xmlns:a16="http://schemas.microsoft.com/office/drawing/2014/main" id="{3FB13C45-BF78-59AB-4FB5-5C13B48E9969}"/>
              </a:ext>
            </a:extLst>
          </p:cNvPr>
          <p:cNvSpPr>
            <a:spLocks noGrp="1"/>
          </p:cNvSpPr>
          <p:nvPr>
            <p:ph idx="1"/>
          </p:nvPr>
        </p:nvSpPr>
        <p:spPr>
          <a:xfrm>
            <a:off x="838200" y="1825625"/>
            <a:ext cx="6466726" cy="4351338"/>
          </a:xfrm>
        </p:spPr>
        <p:txBody>
          <a:bodyPr>
            <a:normAutofit fontScale="62500" lnSpcReduction="20000"/>
          </a:bodyPr>
          <a:lstStyle/>
          <a:p>
            <a:r>
              <a:rPr lang="en-US" dirty="0"/>
              <a:t>We provide gap analysis, color reviews, and proposal support.</a:t>
            </a:r>
          </a:p>
          <a:p>
            <a:r>
              <a:rPr lang="en-US" dirty="0"/>
              <a:t>Review our How to Develop &amp; Coach Winning Oral Proposals before price increases: </a:t>
            </a:r>
          </a:p>
          <a:p>
            <a:pPr lvl="1"/>
            <a:r>
              <a:rPr lang="en-US" dirty="0">
                <a:hlinkClick r:id="rId2"/>
              </a:rPr>
              <a:t>How to Develop &amp; Coach Winning Oral Proposals | OST Global Solutions, Inc.</a:t>
            </a:r>
            <a:endParaRPr lang="en-US" dirty="0"/>
          </a:p>
          <a:p>
            <a:r>
              <a:rPr lang="en-US" dirty="0"/>
              <a:t>We have a subcontractor portal where you can upload your capabilities for this opportunity and others: </a:t>
            </a:r>
          </a:p>
          <a:p>
            <a:pPr lvl="1"/>
            <a:r>
              <a:rPr lang="en-US" dirty="0">
                <a:hlinkClick r:id="rId3"/>
              </a:rPr>
              <a:t>https://www.ostglobalsolutions.com/teaming-partner-match-portal/</a:t>
            </a:r>
            <a:r>
              <a:rPr lang="en-US" dirty="0"/>
              <a:t> </a:t>
            </a:r>
          </a:p>
          <a:p>
            <a:r>
              <a:rPr lang="en-US" dirty="0"/>
              <a:t>We are happy to schedule time to discuss your Army MDS bid:</a:t>
            </a:r>
          </a:p>
          <a:p>
            <a:pPr lvl="1"/>
            <a:r>
              <a:rPr lang="en-US" dirty="0">
                <a:hlinkClick r:id="rId4"/>
              </a:rPr>
              <a:t>https://calendly.com/ostglobalsolutions/bdconsulting?month=2023-09</a:t>
            </a:r>
            <a:r>
              <a:rPr lang="en-US" dirty="0"/>
              <a:t> </a:t>
            </a:r>
          </a:p>
          <a:p>
            <a:r>
              <a:rPr lang="en-US" dirty="0"/>
              <a:t>We regularly publish updates to major contracts through our newsletter and blog: </a:t>
            </a:r>
          </a:p>
          <a:p>
            <a:pPr lvl="1"/>
            <a:r>
              <a:rPr lang="en-US" dirty="0"/>
              <a:t>Blog: </a:t>
            </a:r>
            <a:r>
              <a:rPr lang="en-US" dirty="0">
                <a:hlinkClick r:id="rId5"/>
              </a:rPr>
              <a:t>https://www.ostglobalsolutions.com/blog/</a:t>
            </a:r>
            <a:r>
              <a:rPr lang="en-US" dirty="0"/>
              <a:t> </a:t>
            </a:r>
          </a:p>
          <a:p>
            <a:pPr lvl="1"/>
            <a:r>
              <a:rPr lang="en-US" dirty="0"/>
              <a:t>Newsletter sign up: </a:t>
            </a:r>
            <a:r>
              <a:rPr lang="en-US" dirty="0">
                <a:hlinkClick r:id="rId6"/>
              </a:rPr>
              <a:t>https://www.ostglobalsolutions.com/tag/email/</a:t>
            </a:r>
            <a:r>
              <a:rPr lang="en-US" dirty="0"/>
              <a:t> </a:t>
            </a:r>
          </a:p>
        </p:txBody>
      </p:sp>
      <p:pic>
        <p:nvPicPr>
          <p:cNvPr id="5" name="Picture 4">
            <a:extLst>
              <a:ext uri="{FF2B5EF4-FFF2-40B4-BE49-F238E27FC236}">
                <a16:creationId xmlns:a16="http://schemas.microsoft.com/office/drawing/2014/main" id="{0E79E880-0E48-9C07-7BB5-84B6E43F99EB}"/>
              </a:ext>
            </a:extLst>
          </p:cNvPr>
          <p:cNvPicPr>
            <a:picLocks noChangeAspect="1"/>
          </p:cNvPicPr>
          <p:nvPr/>
        </p:nvPicPr>
        <p:blipFill>
          <a:blip r:embed="rId7"/>
          <a:stretch>
            <a:fillRect/>
          </a:stretch>
        </p:blipFill>
        <p:spPr>
          <a:xfrm>
            <a:off x="7600526" y="1825625"/>
            <a:ext cx="3594998" cy="3607612"/>
          </a:xfrm>
          <a:prstGeom prst="rect">
            <a:avLst/>
          </a:prstGeom>
        </p:spPr>
      </p:pic>
      <p:sp>
        <p:nvSpPr>
          <p:cNvPr id="6" name="Content Placeholder 2">
            <a:extLst>
              <a:ext uri="{FF2B5EF4-FFF2-40B4-BE49-F238E27FC236}">
                <a16:creationId xmlns:a16="http://schemas.microsoft.com/office/drawing/2014/main" id="{C8B8E0B5-C1A5-92EF-2F5D-A90FA734C068}"/>
              </a:ext>
            </a:extLst>
          </p:cNvPr>
          <p:cNvSpPr txBox="1">
            <a:spLocks/>
          </p:cNvSpPr>
          <p:nvPr/>
        </p:nvSpPr>
        <p:spPr>
          <a:xfrm>
            <a:off x="7600526" y="5590753"/>
            <a:ext cx="3594998" cy="586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9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t>Sign up for our newsletter and schedule an appointment</a:t>
            </a:r>
          </a:p>
        </p:txBody>
      </p:sp>
    </p:spTree>
    <p:extLst>
      <p:ext uri="{BB962C8B-B14F-4D97-AF65-F5344CB8AC3E}">
        <p14:creationId xmlns:p14="http://schemas.microsoft.com/office/powerpoint/2010/main" val="1104100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Let’s Partner in Winning Business</a:t>
            </a:r>
          </a:p>
        </p:txBody>
      </p:sp>
      <p:sp>
        <p:nvSpPr>
          <p:cNvPr id="4" name="Content Placeholder 4"/>
          <p:cNvSpPr txBox="1">
            <a:spLocks/>
          </p:cNvSpPr>
          <p:nvPr/>
        </p:nvSpPr>
        <p:spPr>
          <a:xfrm>
            <a:off x="3467492" y="2261213"/>
            <a:ext cx="3581400" cy="25908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600" b="1" dirty="0"/>
              <a:t>David Huff</a:t>
            </a:r>
          </a:p>
          <a:p>
            <a:r>
              <a:rPr lang="en-US" sz="1600" dirty="0"/>
              <a:t>CEO</a:t>
            </a:r>
          </a:p>
          <a:p>
            <a:pPr>
              <a:lnSpc>
                <a:spcPct val="150000"/>
              </a:lnSpc>
              <a:spcBef>
                <a:spcPts val="600"/>
              </a:spcBef>
            </a:pPr>
            <a:r>
              <a:rPr lang="en-US" sz="1600" b="1" dirty="0"/>
              <a:t>c: </a:t>
            </a:r>
            <a:r>
              <a:rPr lang="en-US" sz="1600" dirty="0"/>
              <a:t>513.316.0993</a:t>
            </a:r>
          </a:p>
          <a:p>
            <a:r>
              <a:rPr lang="en-US" sz="1600" b="1" dirty="0"/>
              <a:t>o: </a:t>
            </a:r>
            <a:r>
              <a:rPr lang="en-US" sz="1600" dirty="0"/>
              <a:t>301.769.6602</a:t>
            </a:r>
            <a:endParaRPr lang="en-US" sz="1600" b="1" dirty="0"/>
          </a:p>
          <a:p>
            <a:pPr>
              <a:spcBef>
                <a:spcPts val="600"/>
              </a:spcBef>
            </a:pPr>
            <a:r>
              <a:rPr lang="en-US" sz="1600" b="1" dirty="0"/>
              <a:t>e: </a:t>
            </a:r>
            <a:r>
              <a:rPr lang="en-US" sz="1600" dirty="0"/>
              <a:t>dhuff@ostglobalsolutions.com</a:t>
            </a:r>
            <a:endParaRPr lang="en-US" sz="1600" dirty="0">
              <a:solidFill>
                <a:srgbClr val="800000"/>
              </a:solidFill>
            </a:endParaRPr>
          </a:p>
          <a:p>
            <a:pPr lvl="1"/>
            <a:endParaRPr lang="en-US" sz="1600" dirty="0"/>
          </a:p>
        </p:txBody>
      </p:sp>
      <p:sp>
        <p:nvSpPr>
          <p:cNvPr id="6" name="Rectangle 5"/>
          <p:cNvSpPr/>
          <p:nvPr/>
        </p:nvSpPr>
        <p:spPr>
          <a:xfrm>
            <a:off x="910315" y="5032177"/>
            <a:ext cx="4562856" cy="833433"/>
          </a:xfrm>
          <a:prstGeom prst="rect">
            <a:avLst/>
          </a:prstGeom>
        </p:spPr>
        <p:txBody>
          <a:bodyPr wrap="square">
            <a:spAutoFit/>
          </a:bodyPr>
          <a:lstStyle/>
          <a:p>
            <a:pPr lvl="0">
              <a:lnSpc>
                <a:spcPct val="200000"/>
              </a:lnSpc>
            </a:pPr>
            <a:r>
              <a:rPr lang="en-US" sz="2800" b="1" dirty="0">
                <a:solidFill>
                  <a:schemeClr val="accent1"/>
                </a:solidFill>
                <a:latin typeface="+mn-lt"/>
              </a:rPr>
              <a:t>www.ostglobalsolutions.com</a:t>
            </a:r>
          </a:p>
        </p:txBody>
      </p:sp>
      <p:pic>
        <p:nvPicPr>
          <p:cNvPr id="9" name="Picture 8"/>
          <p:cNvPicPr>
            <a:picLocks noChangeAspect="1"/>
          </p:cNvPicPr>
          <p:nvPr/>
        </p:nvPicPr>
        <p:blipFill>
          <a:blip r:embed="rId3"/>
          <a:stretch>
            <a:fillRect/>
          </a:stretch>
        </p:blipFill>
        <p:spPr>
          <a:xfrm>
            <a:off x="8381106" y="1814474"/>
            <a:ext cx="3651477" cy="3120813"/>
          </a:xfrm>
          <a:prstGeom prst="rect">
            <a:avLst/>
          </a:prstGeom>
        </p:spPr>
      </p:pic>
      <p:pic>
        <p:nvPicPr>
          <p:cNvPr id="7" name="Picture 6" descr="A person in a suit&#10;&#10;Description automatically generated">
            <a:extLst>
              <a:ext uri="{FF2B5EF4-FFF2-40B4-BE49-F238E27FC236}">
                <a16:creationId xmlns:a16="http://schemas.microsoft.com/office/drawing/2014/main" id="{E95C1B1F-7CA7-E51A-250B-F26894F1A7CC}"/>
              </a:ext>
            </a:extLst>
          </p:cNvPr>
          <p:cNvPicPr>
            <a:picLocks noChangeAspect="1"/>
          </p:cNvPicPr>
          <p:nvPr/>
        </p:nvPicPr>
        <p:blipFill>
          <a:blip r:embed="rId4">
            <a:extLst>
              <a:ext uri="{28A0092B-C50C-407E-A947-70E740481C1C}">
                <a14:useLocalDpi xmlns:a14="http://schemas.microsoft.com/office/drawing/2010/main" val="0"/>
              </a:ext>
            </a:extLst>
          </a:blip>
          <a:srcRect b="12836"/>
          <a:stretch/>
        </p:blipFill>
        <p:spPr>
          <a:xfrm>
            <a:off x="1122411" y="2261213"/>
            <a:ext cx="1978744" cy="2335010"/>
          </a:xfrm>
          <a:prstGeom prst="rect">
            <a:avLst/>
          </a:prstGeom>
        </p:spPr>
      </p:pic>
    </p:spTree>
    <p:extLst>
      <p:ext uri="{BB962C8B-B14F-4D97-AF65-F5344CB8AC3E}">
        <p14:creationId xmlns:p14="http://schemas.microsoft.com/office/powerpoint/2010/main" val="1762557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674A-25CF-0EDC-07BE-E126CB6D5279}"/>
              </a:ext>
            </a:extLst>
          </p:cNvPr>
          <p:cNvSpPr>
            <a:spLocks noGrp="1"/>
          </p:cNvSpPr>
          <p:nvPr>
            <p:ph type="title"/>
          </p:nvPr>
        </p:nvSpPr>
        <p:spPr/>
        <p:txBody>
          <a:bodyPr/>
          <a:lstStyle/>
          <a:p>
            <a:r>
              <a:rPr lang="en-US" dirty="0"/>
              <a:t>MSD Key Details</a:t>
            </a:r>
          </a:p>
        </p:txBody>
      </p:sp>
      <p:sp>
        <p:nvSpPr>
          <p:cNvPr id="3" name="Content Placeholder 2">
            <a:extLst>
              <a:ext uri="{FF2B5EF4-FFF2-40B4-BE49-F238E27FC236}">
                <a16:creationId xmlns:a16="http://schemas.microsoft.com/office/drawing/2014/main" id="{40F6696A-B1DE-D5DD-CF6B-86DB3A4A654A}"/>
              </a:ext>
            </a:extLst>
          </p:cNvPr>
          <p:cNvSpPr>
            <a:spLocks noGrp="1"/>
          </p:cNvSpPr>
          <p:nvPr>
            <p:ph idx="1"/>
          </p:nvPr>
        </p:nvSpPr>
        <p:spPr/>
        <p:txBody>
          <a:bodyPr>
            <a:normAutofit fontScale="77500" lnSpcReduction="20000"/>
          </a:bodyPr>
          <a:lstStyle/>
          <a:p>
            <a:r>
              <a:rPr lang="en-US" dirty="0"/>
              <a:t>Estimated Value: $10 billion or greater</a:t>
            </a:r>
          </a:p>
          <a:p>
            <a:r>
              <a:rPr lang="en-US" dirty="0"/>
              <a:t>Contract Type: Multi-award IDIQ with: </a:t>
            </a:r>
          </a:p>
          <a:p>
            <a:pPr lvl="1"/>
            <a:r>
              <a:rPr lang="en-US" dirty="0"/>
              <a:t>Firm Fixed Price</a:t>
            </a:r>
          </a:p>
          <a:p>
            <a:pPr lvl="1"/>
            <a:r>
              <a:rPr lang="en-US" dirty="0"/>
              <a:t>Cost Plus Fixed Fee</a:t>
            </a:r>
          </a:p>
          <a:p>
            <a:pPr lvl="1"/>
            <a:r>
              <a:rPr lang="en-US" dirty="0"/>
              <a:t>Time and Materials</a:t>
            </a:r>
          </a:p>
          <a:p>
            <a:pPr lvl="1"/>
            <a:r>
              <a:rPr lang="en-US" dirty="0"/>
              <a:t>Labor Hour task orders</a:t>
            </a:r>
          </a:p>
          <a:p>
            <a:r>
              <a:rPr lang="en-US" dirty="0"/>
              <a:t>Duration: Five-year base period with a five-year option</a:t>
            </a:r>
          </a:p>
          <a:p>
            <a:r>
              <a:rPr lang="en-US" dirty="0"/>
              <a:t>Primary NAICS: 541511 - Custom Computer Programming Services</a:t>
            </a:r>
          </a:p>
          <a:p>
            <a:r>
              <a:rPr lang="en-US" dirty="0"/>
              <a:t>Small Business Reserve: A minimum of 10 small business awards or 20% of all awards, whichever is greater</a:t>
            </a:r>
          </a:p>
          <a:p>
            <a:r>
              <a:rPr lang="en-US" dirty="0"/>
              <a:t>Estimated Timeline: </a:t>
            </a:r>
          </a:p>
          <a:p>
            <a:pPr lvl="1"/>
            <a:r>
              <a:rPr lang="en-US" dirty="0"/>
              <a:t>Final RFP: Jan 2025</a:t>
            </a:r>
          </a:p>
          <a:p>
            <a:pPr lvl="1"/>
            <a:r>
              <a:rPr lang="en-US" dirty="0"/>
              <a:t>IDIQ Award: FYQ2 2025</a:t>
            </a:r>
          </a:p>
          <a:p>
            <a:pPr lvl="1"/>
            <a:r>
              <a:rPr lang="en-US" dirty="0"/>
              <a:t>TO Issuance Begins: FYQ3 2025</a:t>
            </a:r>
          </a:p>
          <a:p>
            <a:endParaRPr lang="en-US" dirty="0"/>
          </a:p>
        </p:txBody>
      </p:sp>
    </p:spTree>
    <p:extLst>
      <p:ext uri="{BB962C8B-B14F-4D97-AF65-F5344CB8AC3E}">
        <p14:creationId xmlns:p14="http://schemas.microsoft.com/office/powerpoint/2010/main" val="73653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6D85-B95C-4F83-7739-1D2669305650}"/>
              </a:ext>
            </a:extLst>
          </p:cNvPr>
          <p:cNvSpPr>
            <a:spLocks noGrp="1"/>
          </p:cNvSpPr>
          <p:nvPr>
            <p:ph type="title"/>
          </p:nvPr>
        </p:nvSpPr>
        <p:spPr/>
        <p:txBody>
          <a:bodyPr/>
          <a:lstStyle/>
          <a:p>
            <a:r>
              <a:rPr lang="en-US" dirty="0"/>
              <a:t>About Army MSD</a:t>
            </a:r>
          </a:p>
        </p:txBody>
      </p:sp>
      <p:sp>
        <p:nvSpPr>
          <p:cNvPr id="3" name="Content Placeholder 2">
            <a:extLst>
              <a:ext uri="{FF2B5EF4-FFF2-40B4-BE49-F238E27FC236}">
                <a16:creationId xmlns:a16="http://schemas.microsoft.com/office/drawing/2014/main" id="{F1F0B9C4-F93F-2446-A728-71E357C89B3C}"/>
              </a:ext>
            </a:extLst>
          </p:cNvPr>
          <p:cNvSpPr>
            <a:spLocks noGrp="1"/>
          </p:cNvSpPr>
          <p:nvPr>
            <p:ph idx="1"/>
          </p:nvPr>
        </p:nvSpPr>
        <p:spPr/>
        <p:txBody>
          <a:bodyPr>
            <a:normAutofit fontScale="92500"/>
          </a:bodyPr>
          <a:lstStyle/>
          <a:p>
            <a:r>
              <a:rPr lang="en-US" sz="1600" dirty="0"/>
              <a:t>Procured by the Army Program Executive Office Enterprise Information Systems’ (PEO EIS) Enterprise Services supported by: </a:t>
            </a:r>
          </a:p>
          <a:p>
            <a:pPr lvl="1"/>
            <a:r>
              <a:rPr lang="en-US" sz="1400" dirty="0"/>
              <a:t>Deputy Assistant Secretary of the Army (Data, Engineering, and Software) (DASA (DES))</a:t>
            </a:r>
          </a:p>
          <a:p>
            <a:pPr lvl="1"/>
            <a:r>
              <a:rPr lang="en-US" sz="1400" dirty="0"/>
              <a:t>Digital Capability Contracting Center of Excellence (DC3oE)</a:t>
            </a:r>
          </a:p>
          <a:p>
            <a:r>
              <a:rPr lang="en-US" sz="1600" dirty="0"/>
              <a:t>The MSD MAIDIQ is designed to provide the U.S. Army with the ability to rapidly design, develop, test, deploy, and maintain mission critical applications and systems. </a:t>
            </a:r>
          </a:p>
          <a:p>
            <a:r>
              <a:rPr lang="en-US" sz="1600" dirty="0"/>
              <a:t>It aligns with Army Directive (AD) 2024-02 for Enabling Modern Software for Defense and Acquisition Practices and DoD Modern Software Strategy Memorandum, 2 February 2022. </a:t>
            </a:r>
          </a:p>
          <a:p>
            <a:r>
              <a:rPr lang="en-US" sz="1600" dirty="0"/>
              <a:t>The MSD MAIDIQ enables the Government to build functionality, implement, and extend the capabilities of U.S. Army and to modernize the Army through rapid development and delivery of software capability. This vehicle will have in place mechanisms to sense, respond, and adjust deliveries to increase effectiveness and efficiency throughout the software lifecycle.</a:t>
            </a:r>
          </a:p>
          <a:p>
            <a:r>
              <a:rPr lang="en-US" sz="1600" dirty="0"/>
              <a:t>This MAIDIQ is designed to provide a vehicle to award task orders in an efficient manner to support software capability efforts that incorporate but are not limited to the following:</a:t>
            </a:r>
          </a:p>
          <a:p>
            <a:pPr lvl="1"/>
            <a:r>
              <a:rPr lang="en-US" sz="1400" dirty="0"/>
              <a:t>Software development, security, and operations (DevSecOps, DSO)</a:t>
            </a:r>
          </a:p>
          <a:p>
            <a:pPr lvl="1"/>
            <a:r>
              <a:rPr lang="en-US" sz="1400" dirty="0"/>
              <a:t>Software delivery using modern architectures, infrastructure, and platforms</a:t>
            </a:r>
          </a:p>
          <a:p>
            <a:pPr lvl="1"/>
            <a:r>
              <a:rPr lang="en-US" sz="1400" dirty="0"/>
              <a:t>Support digital transformations that apply modern technologies</a:t>
            </a:r>
          </a:p>
          <a:p>
            <a:r>
              <a:rPr lang="en-US" sz="1600" dirty="0"/>
              <a:t>Currently only available to Army customers, per the Q&amp;A</a:t>
            </a:r>
          </a:p>
        </p:txBody>
      </p:sp>
    </p:spTree>
    <p:extLst>
      <p:ext uri="{BB962C8B-B14F-4D97-AF65-F5344CB8AC3E}">
        <p14:creationId xmlns:p14="http://schemas.microsoft.com/office/powerpoint/2010/main" val="2880940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C2CC-1E4C-2983-FC1F-0CAC8484720F}"/>
              </a:ext>
            </a:extLst>
          </p:cNvPr>
          <p:cNvSpPr>
            <a:spLocks noGrp="1"/>
          </p:cNvSpPr>
          <p:nvPr>
            <p:ph type="title"/>
          </p:nvPr>
        </p:nvSpPr>
        <p:spPr/>
        <p:txBody>
          <a:bodyPr/>
          <a:lstStyle/>
          <a:p>
            <a:r>
              <a:rPr lang="en-US" dirty="0"/>
              <a:t>MSD IDIQ and MAPS IDIQ</a:t>
            </a:r>
          </a:p>
        </p:txBody>
      </p:sp>
      <p:sp>
        <p:nvSpPr>
          <p:cNvPr id="3" name="Content Placeholder 2">
            <a:extLst>
              <a:ext uri="{FF2B5EF4-FFF2-40B4-BE49-F238E27FC236}">
                <a16:creationId xmlns:a16="http://schemas.microsoft.com/office/drawing/2014/main" id="{734EB815-C154-E7B8-FD12-802593CAA823}"/>
              </a:ext>
            </a:extLst>
          </p:cNvPr>
          <p:cNvSpPr>
            <a:spLocks noGrp="1"/>
          </p:cNvSpPr>
          <p:nvPr>
            <p:ph idx="1"/>
          </p:nvPr>
        </p:nvSpPr>
        <p:spPr/>
        <p:txBody>
          <a:bodyPr/>
          <a:lstStyle/>
          <a:p>
            <a:r>
              <a:rPr lang="en-US" dirty="0"/>
              <a:t>Different vehicles with different scopes</a:t>
            </a:r>
          </a:p>
          <a:p>
            <a:endParaRPr lang="en-US" dirty="0"/>
          </a:p>
        </p:txBody>
      </p:sp>
      <p:pic>
        <p:nvPicPr>
          <p:cNvPr id="5" name="Picture 4">
            <a:extLst>
              <a:ext uri="{FF2B5EF4-FFF2-40B4-BE49-F238E27FC236}">
                <a16:creationId xmlns:a16="http://schemas.microsoft.com/office/drawing/2014/main" id="{C9C58875-0919-4916-5B00-5968DA584E32}"/>
              </a:ext>
            </a:extLst>
          </p:cNvPr>
          <p:cNvPicPr>
            <a:picLocks noChangeAspect="1"/>
          </p:cNvPicPr>
          <p:nvPr/>
        </p:nvPicPr>
        <p:blipFill>
          <a:blip r:embed="rId2"/>
          <a:srcRect t="15748"/>
          <a:stretch/>
        </p:blipFill>
        <p:spPr>
          <a:xfrm>
            <a:off x="1524894" y="2364577"/>
            <a:ext cx="7644985" cy="4087594"/>
          </a:xfrm>
          <a:prstGeom prst="rect">
            <a:avLst/>
          </a:prstGeom>
        </p:spPr>
      </p:pic>
    </p:spTree>
    <p:extLst>
      <p:ext uri="{BB962C8B-B14F-4D97-AF65-F5344CB8AC3E}">
        <p14:creationId xmlns:p14="http://schemas.microsoft.com/office/powerpoint/2010/main" val="1207387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1E03D-3FE4-D064-0427-49F04AAF3D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6AEDACC-EE8D-EA4C-7C48-3134C8EAE9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6" r="6353" b="27162"/>
          <a:stretch/>
        </p:blipFill>
        <p:spPr>
          <a:xfrm>
            <a:off x="0" y="0"/>
            <a:ext cx="12192000" cy="6858000"/>
          </a:xfrm>
          <a:prstGeom prst="rect">
            <a:avLst/>
          </a:prstGeom>
        </p:spPr>
      </p:pic>
      <p:sp>
        <p:nvSpPr>
          <p:cNvPr id="4" name="Oval 4">
            <a:hlinkClick r:id="" action="ppaction://hlinkshowjump?jump=nextslide"/>
            <a:extLst>
              <a:ext uri="{FF2B5EF4-FFF2-40B4-BE49-F238E27FC236}">
                <a16:creationId xmlns:a16="http://schemas.microsoft.com/office/drawing/2014/main" id="{6AD6B37B-0E08-A4BD-32AC-14C24A078F1C}"/>
              </a:ext>
            </a:extLst>
          </p:cNvPr>
          <p:cNvSpPr/>
          <p:nvPr/>
        </p:nvSpPr>
        <p:spPr>
          <a:xfrm>
            <a:off x="0" y="1453876"/>
            <a:ext cx="4067464" cy="4638964"/>
          </a:xfrm>
          <a:custGeom>
            <a:avLst/>
            <a:gdLst/>
            <a:ahLst/>
            <a:cxnLst/>
            <a:rect l="l" t="t" r="r" b="b"/>
            <a:pathLst>
              <a:path w="4067464" h="4638964">
                <a:moveTo>
                  <a:pt x="1747982" y="0"/>
                </a:moveTo>
                <a:cubicBezTo>
                  <a:pt x="3028997" y="0"/>
                  <a:pt x="4067464" y="1038467"/>
                  <a:pt x="4067464" y="2319482"/>
                </a:cubicBezTo>
                <a:cubicBezTo>
                  <a:pt x="4067464" y="3600497"/>
                  <a:pt x="3028997" y="4638964"/>
                  <a:pt x="1747982" y="4638964"/>
                </a:cubicBezTo>
                <a:cubicBezTo>
                  <a:pt x="1049771" y="4638964"/>
                  <a:pt x="423614" y="4330462"/>
                  <a:pt x="0" y="3840927"/>
                </a:cubicBezTo>
                <a:lnTo>
                  <a:pt x="0" y="798037"/>
                </a:lnTo>
                <a:cubicBezTo>
                  <a:pt x="423614" y="308502"/>
                  <a:pt x="1049771" y="0"/>
                  <a:pt x="1747982" y="0"/>
                </a:cubicBezTo>
                <a:close/>
              </a:path>
            </a:pathLst>
          </a:custGeom>
          <a:solidFill>
            <a:srgbClr val="14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40F7CF1-A8B8-63C4-7EB3-FF1F6D66C7A2}"/>
              </a:ext>
            </a:extLst>
          </p:cNvPr>
          <p:cNvSpPr txBox="1"/>
          <p:nvPr/>
        </p:nvSpPr>
        <p:spPr>
          <a:xfrm>
            <a:off x="263062" y="3054362"/>
            <a:ext cx="3302866" cy="1879874"/>
          </a:xfrm>
          <a:prstGeom prst="rect">
            <a:avLst/>
          </a:prstGeom>
          <a:noFill/>
        </p:spPr>
        <p:txBody>
          <a:bodyPr wrap="square" rtlCol="0" anchor="ctr">
            <a:spAutoFit/>
          </a:bodyPr>
          <a:lstStyle/>
          <a:p>
            <a:pPr>
              <a:lnSpc>
                <a:spcPct val="80000"/>
              </a:lnSpc>
            </a:pPr>
            <a:r>
              <a:rPr lang="en-US" sz="4800" b="1" dirty="0">
                <a:solidFill>
                  <a:schemeClr val="bg1"/>
                </a:solidFill>
                <a:latin typeface="+mj-lt"/>
              </a:rPr>
              <a:t>Draft RFP #3 Structure &amp; Evaluation</a:t>
            </a:r>
          </a:p>
        </p:txBody>
      </p:sp>
      <p:sp>
        <p:nvSpPr>
          <p:cNvPr id="7" name="TextBox 6">
            <a:extLst>
              <a:ext uri="{FF2B5EF4-FFF2-40B4-BE49-F238E27FC236}">
                <a16:creationId xmlns:a16="http://schemas.microsoft.com/office/drawing/2014/main" id="{28A0BBD4-D1AC-B353-83EA-9F7EA5210B1A}"/>
              </a:ext>
            </a:extLst>
          </p:cNvPr>
          <p:cNvSpPr txBox="1"/>
          <p:nvPr/>
        </p:nvSpPr>
        <p:spPr>
          <a:xfrm>
            <a:off x="3451780" y="4512351"/>
            <a:ext cx="615684" cy="615684"/>
          </a:xfrm>
          <a:prstGeom prst="ellipse">
            <a:avLst/>
          </a:prstGeom>
          <a:solidFill>
            <a:srgbClr val="1B75BB"/>
          </a:solidFill>
        </p:spPr>
        <p:txBody>
          <a:bodyPr wrap="none" lIns="0" tIns="0" rIns="0" bIns="0" rtlCol="0" anchor="ctr">
            <a:noAutofit/>
          </a:bodyPr>
          <a:lstStyle/>
          <a:p>
            <a:pPr algn="ctr"/>
            <a:endParaRPr lang="ru-RU" sz="3200" dirty="0">
              <a:solidFill>
                <a:schemeClr val="bg1"/>
              </a:solidFill>
            </a:endParaRPr>
          </a:p>
        </p:txBody>
      </p:sp>
      <p:sp>
        <p:nvSpPr>
          <p:cNvPr id="10" name="Oval 9">
            <a:extLst>
              <a:ext uri="{FF2B5EF4-FFF2-40B4-BE49-F238E27FC236}">
                <a16:creationId xmlns:a16="http://schemas.microsoft.com/office/drawing/2014/main" id="{421EC83F-5200-6E68-DBC7-EB676FFD9E33}"/>
              </a:ext>
            </a:extLst>
          </p:cNvPr>
          <p:cNvSpPr/>
          <p:nvPr/>
        </p:nvSpPr>
        <p:spPr>
          <a:xfrm>
            <a:off x="3565928" y="4959104"/>
            <a:ext cx="185865" cy="185865"/>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DC2F578-ABD2-C74E-192A-3C66782AC594}"/>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288726" y="2161701"/>
            <a:ext cx="845932" cy="845932"/>
          </a:xfrm>
          <a:prstGeom prst="rect">
            <a:avLst/>
          </a:prstGeom>
        </p:spPr>
      </p:pic>
    </p:spTree>
    <p:extLst>
      <p:ext uri="{BB962C8B-B14F-4D97-AF65-F5344CB8AC3E}">
        <p14:creationId xmlns:p14="http://schemas.microsoft.com/office/powerpoint/2010/main" val="21181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96A5E-8E84-6AF7-D442-75AB21D96C98}"/>
              </a:ext>
            </a:extLst>
          </p:cNvPr>
          <p:cNvSpPr>
            <a:spLocks noGrp="1"/>
          </p:cNvSpPr>
          <p:nvPr>
            <p:ph type="title"/>
          </p:nvPr>
        </p:nvSpPr>
        <p:spPr/>
        <p:txBody>
          <a:bodyPr/>
          <a:lstStyle/>
          <a:p>
            <a:r>
              <a:rPr lang="en-US" dirty="0"/>
              <a:t>Three Phase Evaluation </a:t>
            </a:r>
          </a:p>
        </p:txBody>
      </p:sp>
      <p:sp>
        <p:nvSpPr>
          <p:cNvPr id="3" name="Content Placeholder 2">
            <a:extLst>
              <a:ext uri="{FF2B5EF4-FFF2-40B4-BE49-F238E27FC236}">
                <a16:creationId xmlns:a16="http://schemas.microsoft.com/office/drawing/2014/main" id="{94EA5508-F89B-E18D-B1C8-ED3F4DF3F6A1}"/>
              </a:ext>
            </a:extLst>
          </p:cNvPr>
          <p:cNvSpPr>
            <a:spLocks noGrp="1"/>
          </p:cNvSpPr>
          <p:nvPr>
            <p:ph idx="1"/>
          </p:nvPr>
        </p:nvSpPr>
        <p:spPr/>
        <p:txBody>
          <a:bodyPr/>
          <a:lstStyle/>
          <a:p>
            <a:r>
              <a:rPr lang="en-US" dirty="0"/>
              <a:t>Must submit a Phase 1 proposal in order to be considered for Phases 2 and 3</a:t>
            </a:r>
          </a:p>
        </p:txBody>
      </p:sp>
      <p:pic>
        <p:nvPicPr>
          <p:cNvPr id="5" name="Picture 4">
            <a:extLst>
              <a:ext uri="{FF2B5EF4-FFF2-40B4-BE49-F238E27FC236}">
                <a16:creationId xmlns:a16="http://schemas.microsoft.com/office/drawing/2014/main" id="{14D9C447-A1A5-E98B-5E69-E90EC7655FA2}"/>
              </a:ext>
            </a:extLst>
          </p:cNvPr>
          <p:cNvPicPr>
            <a:picLocks noChangeAspect="1"/>
          </p:cNvPicPr>
          <p:nvPr/>
        </p:nvPicPr>
        <p:blipFill>
          <a:blip r:embed="rId3"/>
          <a:stretch>
            <a:fillRect/>
          </a:stretch>
        </p:blipFill>
        <p:spPr>
          <a:xfrm>
            <a:off x="2762567" y="2485455"/>
            <a:ext cx="5721644" cy="4102311"/>
          </a:xfrm>
          <a:prstGeom prst="rect">
            <a:avLst/>
          </a:prstGeom>
        </p:spPr>
      </p:pic>
    </p:spTree>
    <p:extLst>
      <p:ext uri="{BB962C8B-B14F-4D97-AF65-F5344CB8AC3E}">
        <p14:creationId xmlns:p14="http://schemas.microsoft.com/office/powerpoint/2010/main" val="2871257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DAD3F-A0A9-A7CC-4BA5-F341DFA6DD89}"/>
              </a:ext>
            </a:extLst>
          </p:cNvPr>
          <p:cNvSpPr>
            <a:spLocks noGrp="1"/>
          </p:cNvSpPr>
          <p:nvPr>
            <p:ph type="title"/>
          </p:nvPr>
        </p:nvSpPr>
        <p:spPr/>
        <p:txBody>
          <a:bodyPr/>
          <a:lstStyle/>
          <a:p>
            <a:r>
              <a:rPr lang="en-US" dirty="0"/>
              <a:t>Total Proposal Structure</a:t>
            </a:r>
          </a:p>
        </p:txBody>
      </p:sp>
      <p:pic>
        <p:nvPicPr>
          <p:cNvPr id="5" name="Picture 4">
            <a:extLst>
              <a:ext uri="{FF2B5EF4-FFF2-40B4-BE49-F238E27FC236}">
                <a16:creationId xmlns:a16="http://schemas.microsoft.com/office/drawing/2014/main" id="{B2CFDEB0-789E-88F5-0C5A-9DE57CC03275}"/>
              </a:ext>
            </a:extLst>
          </p:cNvPr>
          <p:cNvPicPr>
            <a:picLocks noChangeAspect="1"/>
          </p:cNvPicPr>
          <p:nvPr/>
        </p:nvPicPr>
        <p:blipFill>
          <a:blip r:embed="rId2"/>
          <a:stretch>
            <a:fillRect/>
          </a:stretch>
        </p:blipFill>
        <p:spPr>
          <a:xfrm>
            <a:off x="2565184" y="1661673"/>
            <a:ext cx="5110643" cy="4926093"/>
          </a:xfrm>
          <a:prstGeom prst="rect">
            <a:avLst/>
          </a:prstGeom>
        </p:spPr>
      </p:pic>
    </p:spTree>
    <p:extLst>
      <p:ext uri="{BB962C8B-B14F-4D97-AF65-F5344CB8AC3E}">
        <p14:creationId xmlns:p14="http://schemas.microsoft.com/office/powerpoint/2010/main" val="733958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12344</TotalTime>
  <Words>3879</Words>
  <Application>Microsoft Office PowerPoint</Application>
  <PresentationFormat>Widescreen</PresentationFormat>
  <Paragraphs>236</Paragraphs>
  <Slides>34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Narrow</vt:lpstr>
      <vt:lpstr>Calibri</vt:lpstr>
      <vt:lpstr>Calibri Light</vt:lpstr>
      <vt:lpstr>Symbol</vt:lpstr>
      <vt:lpstr>Wingdings</vt:lpstr>
      <vt:lpstr>Office Theme</vt:lpstr>
      <vt:lpstr>Modern Software Delivery (MSD) IDIQ</vt:lpstr>
      <vt:lpstr>About OST</vt:lpstr>
      <vt:lpstr>OST’s MSD IDIQ Support</vt:lpstr>
      <vt:lpstr>MSD Key Details</vt:lpstr>
      <vt:lpstr>About Army MSD</vt:lpstr>
      <vt:lpstr>MSD IDIQ and MAPS IDIQ</vt:lpstr>
      <vt:lpstr>PowerPoint Presentation</vt:lpstr>
      <vt:lpstr>Three Phase Evaluation </vt:lpstr>
      <vt:lpstr>Total Proposal Structure</vt:lpstr>
      <vt:lpstr>Phase One – Volume I: General</vt:lpstr>
      <vt:lpstr>Phase One – Volume II – Factor 1: Technical Corporate Experience</vt:lpstr>
      <vt:lpstr>Phase One – Volume II – Factor 1: Technical Corporate Experience</vt:lpstr>
      <vt:lpstr>Phase One – Volume II – Factor 1: Technical Corporate Experience</vt:lpstr>
      <vt:lpstr>Phase One – Volume II – Factor 1: Technical Corporate Experience</vt:lpstr>
      <vt:lpstr>Q&amp;A Impacts to Phase One</vt:lpstr>
      <vt:lpstr>Phase One Evaluation </vt:lpstr>
      <vt:lpstr>M.2.2 Factor 1- Technical Corporate Experience</vt:lpstr>
      <vt:lpstr>Phase Two: Volume III Factor 2 – Technical Scenario Pivot Challenge</vt:lpstr>
      <vt:lpstr>Phase Two: Volume III Factor 2 – Technical Scenario Pivot Challenge</vt:lpstr>
      <vt:lpstr>Phase Two: Volume III Factor 2 – Technical Scenario Pivot Challenge</vt:lpstr>
      <vt:lpstr>Q&amp;A Impacts to Phase Two</vt:lpstr>
      <vt:lpstr>M.2.3 Factor 2- Technical Scenario Pivot Challenge</vt:lpstr>
      <vt:lpstr>Phase Three: Volume IV – Factor 3 – Price </vt:lpstr>
      <vt:lpstr>Phase Three: Volume V – Factor 4 – Ultimate Technical Challenge </vt:lpstr>
      <vt:lpstr>Phase Three: Volume V – Factor 4 – Ultimate Technical Challenge </vt:lpstr>
      <vt:lpstr>Phase Three: Volume V – Factor 4 – Ultimate Technical Challenge </vt:lpstr>
      <vt:lpstr>Phase Three: Volume VI – Factor 5 – Management Approach</vt:lpstr>
      <vt:lpstr>M.2.4 Factor 3 – Price; M.2.5 Factor 4 – The Ultimate Technical Challenge</vt:lpstr>
      <vt:lpstr>M.2.6 Factor 5 – Management Approach</vt:lpstr>
      <vt:lpstr>M.1 BASIS FOR AWARD</vt:lpstr>
      <vt:lpstr>Number of Awards</vt:lpstr>
      <vt:lpstr>PowerPoint Presentation</vt:lpstr>
      <vt:lpstr>Next Steps &amp; Resources</vt:lpstr>
      <vt:lpstr>Let’s Partner in Winning Business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Performance Indicators</dc:title>
  <dc:creator>Olessia Taylor</dc:creator>
  <cp:lastModifiedBy>David Huff</cp:lastModifiedBy>
  <cp:revision>345</cp:revision>
  <dcterms:created xsi:type="dcterms:W3CDTF">2017-02-09T21:07:21Z</dcterms:created>
  <dcterms:modified xsi:type="dcterms:W3CDTF">2025-02-05T18:02:03Z</dcterms:modified>
</cp:coreProperties>
</file>