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592" r:id="rId3"/>
    <p:sldId id="628" r:id="rId4"/>
    <p:sldId id="391" r:id="rId5"/>
    <p:sldId id="407" r:id="rId6"/>
    <p:sldId id="605" r:id="rId7"/>
    <p:sldId id="606" r:id="rId8"/>
    <p:sldId id="607" r:id="rId9"/>
    <p:sldId id="608" r:id="rId10"/>
    <p:sldId id="604" r:id="rId11"/>
    <p:sldId id="620" r:id="rId12"/>
    <p:sldId id="618" r:id="rId13"/>
    <p:sldId id="614" r:id="rId14"/>
    <p:sldId id="621" r:id="rId15"/>
    <p:sldId id="622" r:id="rId16"/>
    <p:sldId id="617" r:id="rId17"/>
    <p:sldId id="623" r:id="rId18"/>
    <p:sldId id="613" r:id="rId19"/>
    <p:sldId id="624" r:id="rId20"/>
    <p:sldId id="625" r:id="rId21"/>
    <p:sldId id="626" r:id="rId22"/>
    <p:sldId id="616" r:id="rId23"/>
    <p:sldId id="627" r:id="rId24"/>
    <p:sldId id="615" r:id="rId25"/>
    <p:sldId id="612" r:id="rId26"/>
    <p:sldId id="611" r:id="rId27"/>
    <p:sldId id="609" r:id="rId28"/>
    <p:sldId id="346" r:id="rId29"/>
    <p:sldId id="348"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9E4"/>
    <a:srgbClr val="7BA7D3"/>
    <a:srgbClr val="3D7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05F23-2BF4-4715-99A6-F3C7FF132266}" v="15" dt="2025-03-26T14:14:37.887"/>
    <p1510:client id="{C9A72AA8-9734-4311-A0AE-B4E9D7EFA255}" v="120" dt="2025-03-26T11:55:14.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7277" autoAdjust="0"/>
  </p:normalViewPr>
  <p:slideViewPr>
    <p:cSldViewPr snapToGrid="0">
      <p:cViewPr varScale="1">
        <p:scale>
          <a:sx n="85" d="100"/>
          <a:sy n="85" d="100"/>
        </p:scale>
        <p:origin x="139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18CB-A86C-4B81-9F8A-B448D9D67A86}"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52E25-E1A6-431C-AF44-8350D066821B}" type="slidenum">
              <a:rPr lang="en-US" smtClean="0"/>
              <a:t>‹#›</a:t>
            </a:fld>
            <a:endParaRPr lang="en-US"/>
          </a:p>
        </p:txBody>
      </p:sp>
    </p:spTree>
    <p:extLst>
      <p:ext uri="{BB962C8B-B14F-4D97-AF65-F5344CB8AC3E}">
        <p14:creationId xmlns:p14="http://schemas.microsoft.com/office/powerpoint/2010/main" val="33913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a:t>
            </a:fld>
            <a:endParaRPr lang="en-US"/>
          </a:p>
        </p:txBody>
      </p:sp>
    </p:spTree>
    <p:extLst>
      <p:ext uri="{BB962C8B-B14F-4D97-AF65-F5344CB8AC3E}">
        <p14:creationId xmlns:p14="http://schemas.microsoft.com/office/powerpoint/2010/main" val="388164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16</a:t>
            </a:fld>
            <a:endParaRPr lang="en-US"/>
          </a:p>
        </p:txBody>
      </p:sp>
    </p:spTree>
    <p:extLst>
      <p:ext uri="{BB962C8B-B14F-4D97-AF65-F5344CB8AC3E}">
        <p14:creationId xmlns:p14="http://schemas.microsoft.com/office/powerpoint/2010/main" val="422887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17</a:t>
            </a:fld>
            <a:endParaRPr lang="en-US"/>
          </a:p>
        </p:txBody>
      </p:sp>
    </p:spTree>
    <p:extLst>
      <p:ext uri="{BB962C8B-B14F-4D97-AF65-F5344CB8AC3E}">
        <p14:creationId xmlns:p14="http://schemas.microsoft.com/office/powerpoint/2010/main" val="100740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26</a:t>
            </a:fld>
            <a:endParaRPr lang="en-US"/>
          </a:p>
        </p:txBody>
      </p:sp>
    </p:spTree>
    <p:extLst>
      <p:ext uri="{BB962C8B-B14F-4D97-AF65-F5344CB8AC3E}">
        <p14:creationId xmlns:p14="http://schemas.microsoft.com/office/powerpoint/2010/main" val="75133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7F3608-5351-4851-9743-701E3CE2BA54}" type="slidenum">
              <a:rPr lang="en-US" smtClean="0"/>
              <a:t>30</a:t>
            </a:fld>
            <a:endParaRPr lang="en-US"/>
          </a:p>
        </p:txBody>
      </p:sp>
    </p:spTree>
    <p:extLst>
      <p:ext uri="{BB962C8B-B14F-4D97-AF65-F5344CB8AC3E}">
        <p14:creationId xmlns:p14="http://schemas.microsoft.com/office/powerpoint/2010/main" val="337425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ervice@ostglobal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567"/>
          <a:stretch/>
        </p:blipFill>
        <p:spPr>
          <a:xfrm>
            <a:off x="-1028" y="-13324"/>
            <a:ext cx="12191998" cy="6858000"/>
          </a:xfrm>
          <a:prstGeom prst="rect">
            <a:avLst/>
          </a:prstGeom>
        </p:spPr>
      </p:pic>
      <p:sp>
        <p:nvSpPr>
          <p:cNvPr id="9" name="Rectangle 8"/>
          <p:cNvSpPr/>
          <p:nvPr userDrawn="1"/>
        </p:nvSpPr>
        <p:spPr>
          <a:xfrm>
            <a:off x="6226233" y="5381104"/>
            <a:ext cx="5964737" cy="68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226233" y="5038896"/>
            <a:ext cx="5965767" cy="3480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26232" y="2749802"/>
            <a:ext cx="5964737" cy="22890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038623" y="3011208"/>
            <a:ext cx="4574257" cy="883141"/>
          </a:xfrm>
        </p:spPr>
        <p:txBody>
          <a:bodyPr anchor="b">
            <a:noAutofit/>
          </a:bodyPr>
          <a:lstStyle>
            <a:lvl1pPr algn="ctr">
              <a:defRPr sz="4800">
                <a:solidFill>
                  <a:schemeClr val="bg1"/>
                </a:solidFill>
              </a:defRPr>
            </a:lvl1pPr>
          </a:lstStyle>
          <a:p>
            <a:r>
              <a:rPr lang="en-US" dirty="0"/>
              <a:t>Master title style</a:t>
            </a:r>
          </a:p>
        </p:txBody>
      </p:sp>
      <p:sp>
        <p:nvSpPr>
          <p:cNvPr id="3" name="Subtitle 2"/>
          <p:cNvSpPr>
            <a:spLocks noGrp="1"/>
          </p:cNvSpPr>
          <p:nvPr>
            <p:ph type="subTitle" idx="1" hasCustomPrompt="1"/>
          </p:nvPr>
        </p:nvSpPr>
        <p:spPr>
          <a:xfrm>
            <a:off x="7406643" y="4015046"/>
            <a:ext cx="4184073" cy="723209"/>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a:p>
            <a:r>
              <a:rPr lang="en-US" dirty="0"/>
              <a:t>11/11/2017</a:t>
            </a:r>
          </a:p>
        </p:txBody>
      </p:sp>
      <p:sp>
        <p:nvSpPr>
          <p:cNvPr id="17" name="Oval 16"/>
          <p:cNvSpPr/>
          <p:nvPr userDrawn="1"/>
        </p:nvSpPr>
        <p:spPr>
          <a:xfrm>
            <a:off x="4064922" y="620500"/>
            <a:ext cx="538925" cy="5266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872837" y="1649221"/>
            <a:ext cx="382151" cy="3725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603154" y="5882802"/>
            <a:ext cx="3210892" cy="830997"/>
          </a:xfrm>
          <a:prstGeom prst="rect">
            <a:avLst/>
          </a:prstGeom>
        </p:spPr>
        <p:txBody>
          <a:bodyPr wrap="square">
            <a:spAutoFit/>
          </a:bodyPr>
          <a:lstStyle/>
          <a:p>
            <a:pPr algn="ctr"/>
            <a:r>
              <a:rPr lang="en-US" sz="1200" b="1" dirty="0">
                <a:solidFill>
                  <a:schemeClr val="accent5">
                    <a:lumMod val="50000"/>
                  </a:schemeClr>
                </a:solidFill>
              </a:rPr>
              <a:t>7361 Calhoun Place, Suite 560</a:t>
            </a:r>
          </a:p>
          <a:p>
            <a:pPr algn="ctr"/>
            <a:r>
              <a:rPr lang="en-US" sz="1200" b="1" dirty="0">
                <a:solidFill>
                  <a:schemeClr val="accent5">
                    <a:lumMod val="50000"/>
                  </a:schemeClr>
                </a:solidFill>
              </a:rPr>
              <a:t>Rockville, MD</a:t>
            </a:r>
          </a:p>
          <a:p>
            <a:pPr algn="ctr"/>
            <a:r>
              <a:rPr lang="en-US" sz="1200" b="1" dirty="0">
                <a:solidFill>
                  <a:schemeClr val="accent5">
                    <a:lumMod val="50000"/>
                  </a:schemeClr>
                </a:solidFill>
                <a:hlinkClick r:id="rId3"/>
              </a:rPr>
              <a:t>service@ostglobalsolutions.com</a:t>
            </a:r>
            <a:r>
              <a:rPr lang="en-US" sz="1200" b="1" dirty="0">
                <a:solidFill>
                  <a:schemeClr val="accent5">
                    <a:lumMod val="50000"/>
                  </a:schemeClr>
                </a:solidFill>
              </a:rPr>
              <a:t> </a:t>
            </a:r>
          </a:p>
          <a:p>
            <a:pPr algn="ctr"/>
            <a:r>
              <a:rPr lang="en-US" sz="1200" b="1" dirty="0">
                <a:solidFill>
                  <a:schemeClr val="accent5">
                    <a:lumMod val="50000"/>
                  </a:schemeClr>
                </a:solidFill>
              </a:rPr>
              <a:t>301.384.3350 </a:t>
            </a:r>
            <a:r>
              <a:rPr lang="en-US" sz="1200" b="1" dirty="0">
                <a:solidFill>
                  <a:schemeClr val="accent5">
                    <a:lumMod val="50000"/>
                  </a:schemeClr>
                </a:solidFill>
                <a:sym typeface="Symbol" panose="05050102010706020507" pitchFamily="18" charset="2"/>
              </a:rPr>
              <a:t> www.ostglobalsolutions.com</a:t>
            </a:r>
            <a:endParaRPr lang="en-US" sz="2000" b="1" dirty="0">
              <a:solidFill>
                <a:schemeClr val="accent5">
                  <a:lumMod val="50000"/>
                </a:schemeClr>
              </a:solidFill>
            </a:endParaRPr>
          </a:p>
        </p:txBody>
      </p:sp>
    </p:spTree>
    <p:extLst>
      <p:ext uri="{BB962C8B-B14F-4D97-AF65-F5344CB8AC3E}">
        <p14:creationId xmlns:p14="http://schemas.microsoft.com/office/powerpoint/2010/main" val="167551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0234"/>
            <a:ext cx="8331679" cy="989849"/>
          </a:xfr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lvl1pPr marL="228600" indent="-228600">
              <a:buClr>
                <a:schemeClr val="accent1"/>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6BB81C2-0E08-DA71-978C-77350B128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2281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09938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09938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3985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7488"/>
            <a:ext cx="8271294" cy="989850"/>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D11C25A-E445-9C0F-0932-B4D8B0E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90707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2732"/>
            <a:ext cx="8338718" cy="1006475"/>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0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00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BBBDCA4-D7C7-2598-E700-F696EE1E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7313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6803" y="304740"/>
            <a:ext cx="8274450" cy="1006475"/>
          </a:xfrm>
        </p:spPr>
        <p:txBody>
          <a:bodyPr/>
          <a:lstStyle/>
          <a:p>
            <a:r>
              <a:rPr lang="en-US"/>
              <a:t>Click to edit Master title style</a:t>
            </a:r>
          </a:p>
        </p:txBody>
      </p:sp>
      <p:pic>
        <p:nvPicPr>
          <p:cNvPr id="3" name="Picture 2">
            <a:extLst>
              <a:ext uri="{FF2B5EF4-FFF2-40B4-BE49-F238E27FC236}">
                <a16:creationId xmlns:a16="http://schemas.microsoft.com/office/drawing/2014/main" id="{15BF2C78-57DD-1215-4F63-E0BF696F8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19780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0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31" name="Group 1030"/>
          <p:cNvGrpSpPr/>
          <p:nvPr userDrawn="1"/>
        </p:nvGrpSpPr>
        <p:grpSpPr>
          <a:xfrm>
            <a:off x="4566458" y="4009606"/>
            <a:ext cx="7616198" cy="2843382"/>
            <a:chOff x="4574771" y="4001293"/>
            <a:chExt cx="7616198" cy="2843382"/>
          </a:xfrm>
        </p:grpSpPr>
        <p:pic>
          <p:nvPicPr>
            <p:cNvPr id="41" name="Picture 40"/>
            <p:cNvPicPr>
              <a:picLocks noChangeAspect="1"/>
            </p:cNvPicPr>
            <p:nvPr userDrawn="1"/>
          </p:nvPicPr>
          <p:blipFill rotWithShape="1">
            <a:blip r:embed="rId9">
              <a:extLst>
                <a:ext uri="{28A0092B-C50C-407E-A947-70E740481C1C}">
                  <a14:useLocalDpi xmlns:a14="http://schemas.microsoft.com/office/drawing/2010/main" val="0"/>
                </a:ext>
              </a:extLst>
            </a:blip>
            <a:srcRect l="43577" t="67261"/>
            <a:stretch/>
          </p:blipFill>
          <p:spPr>
            <a:xfrm>
              <a:off x="5311832" y="4563686"/>
              <a:ext cx="6879137" cy="2280989"/>
            </a:xfrm>
            <a:prstGeom prst="rect">
              <a:avLst/>
            </a:prstGeom>
          </p:spPr>
        </p:pic>
        <p:sp>
          <p:nvSpPr>
            <p:cNvPr id="1029" name="Rectangle 1028"/>
            <p:cNvSpPr/>
            <p:nvPr userDrawn="1"/>
          </p:nvSpPr>
          <p:spPr>
            <a:xfrm>
              <a:off x="4574771" y="4001293"/>
              <a:ext cx="2757054" cy="281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5508567" y="4488873"/>
              <a:ext cx="3042458" cy="82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 name="Title Placeholder 1"/>
          <p:cNvSpPr>
            <a:spLocks noGrp="1"/>
          </p:cNvSpPr>
          <p:nvPr>
            <p:ph type="title"/>
          </p:nvPr>
        </p:nvSpPr>
        <p:spPr>
          <a:xfrm>
            <a:off x="836287" y="296490"/>
            <a:ext cx="8230075" cy="9879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AutoShape 8" descr="https://thumbs1.dreamstime.com/x/abstract-technology-background-various-technological-elements-innovation-56221148.jpg"/>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TextBox 1031"/>
          <p:cNvSpPr txBox="1"/>
          <p:nvPr userDrawn="1"/>
        </p:nvSpPr>
        <p:spPr>
          <a:xfrm>
            <a:off x="9472475" y="6240557"/>
            <a:ext cx="2425298" cy="307777"/>
          </a:xfrm>
          <a:prstGeom prst="rect">
            <a:avLst/>
          </a:prstGeom>
          <a:noFill/>
        </p:spPr>
        <p:txBody>
          <a:bodyPr wrap="square" rtlCol="0">
            <a:spAutoFit/>
          </a:bodyPr>
          <a:lstStyle/>
          <a:p>
            <a:pPr algn="r"/>
            <a:r>
              <a:rPr lang="en-US" sz="1400" b="1" dirty="0">
                <a:solidFill>
                  <a:schemeClr val="accent5">
                    <a:lumMod val="50000"/>
                  </a:schemeClr>
                </a:solidFill>
              </a:rPr>
              <a:t>www.ostglobalsolutions.com</a:t>
            </a:r>
          </a:p>
        </p:txBody>
      </p:sp>
      <p:sp>
        <p:nvSpPr>
          <p:cNvPr id="49" name="Rectangle 48"/>
          <p:cNvSpPr/>
          <p:nvPr userDrawn="1"/>
        </p:nvSpPr>
        <p:spPr>
          <a:xfrm>
            <a:off x="-1055" y="1589155"/>
            <a:ext cx="12199233" cy="570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0" y="1353091"/>
            <a:ext cx="12190970" cy="2386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userDrawn="1"/>
        </p:nvSpPr>
        <p:spPr>
          <a:xfrm>
            <a:off x="268746" y="6271335"/>
            <a:ext cx="1429789" cy="276999"/>
          </a:xfrm>
          <a:prstGeom prst="rect">
            <a:avLst/>
          </a:prstGeom>
          <a:noFill/>
        </p:spPr>
        <p:txBody>
          <a:bodyPr wrap="square" rtlCol="0">
            <a:spAutoFit/>
          </a:bodyPr>
          <a:lstStyle/>
          <a:p>
            <a:r>
              <a:rPr lang="en-US" sz="1200" dirty="0"/>
              <a:t> </a:t>
            </a:r>
            <a:r>
              <a:rPr lang="en-US" sz="1200" dirty="0">
                <a:solidFill>
                  <a:schemeClr val="accent5">
                    <a:lumMod val="50000"/>
                  </a:schemeClr>
                </a:solidFill>
              </a:rPr>
              <a:t>2025 </a:t>
            </a:r>
            <a:r>
              <a:rPr lang="en-US" sz="1200" dirty="0">
                <a:solidFill>
                  <a:schemeClr val="accent4"/>
                </a:solidFill>
              </a:rPr>
              <a:t>|</a:t>
            </a:r>
            <a:r>
              <a:rPr lang="en-US" sz="1200" dirty="0">
                <a:solidFill>
                  <a:schemeClr val="accent5">
                    <a:lumMod val="50000"/>
                  </a:schemeClr>
                </a:solidFill>
              </a:rPr>
              <a:t> </a:t>
            </a:r>
            <a:fld id="{F7DBC657-E1B6-42FD-A789-7A4398F76148}" type="slidenum">
              <a:rPr lang="en-US" sz="1200" smtClean="0">
                <a:solidFill>
                  <a:schemeClr val="accent5">
                    <a:lumMod val="50000"/>
                  </a:schemeClr>
                </a:solidFill>
              </a:rPr>
              <a:t>‹#›</a:t>
            </a:fld>
            <a:endParaRPr lang="en-US" sz="1200" dirty="0">
              <a:solidFill>
                <a:schemeClr val="accent5">
                  <a:lumMod val="50000"/>
                </a:schemeClr>
              </a:solidFill>
            </a:endParaRPr>
          </a:p>
        </p:txBody>
      </p:sp>
    </p:spTree>
    <p:extLst>
      <p:ext uri="{BB962C8B-B14F-4D97-AF65-F5344CB8AC3E}">
        <p14:creationId xmlns:p14="http://schemas.microsoft.com/office/powerpoint/2010/main" val="64417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bridget.skelly/Desktop/Extras/00_ICONS/Standards.png" TargetMode="External"/><Relationship Id="rId18" Type="http://schemas.openxmlformats.org/officeDocument/2006/relationships/image" Target="../media/image13.png"/><Relationship Id="rId3" Type="http://schemas.openxmlformats.org/officeDocument/2006/relationships/image" Target="/Users/bridget.skelly/Desktop/Technical-01.png" TargetMode="External"/><Relationship Id="rId7" Type="http://schemas.openxmlformats.org/officeDocument/2006/relationships/image" Target="file://localhost/Users/bridget.skelly/Desktop/Govt-01-01.png" TargetMode="External"/><Relationship Id="rId12" Type="http://schemas.openxmlformats.org/officeDocument/2006/relationships/image" Target="../media/image9.png"/><Relationship Id="rId17" Type="http://schemas.openxmlformats.org/officeDocument/2006/relationships/image" Target="/Users/bridget.skelly/Desktop/Intelligence-01.png" TargetMode="External"/><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Users/bridget.skelly/Desktop/Engineering-01.png" TargetMode="External"/><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4.jpg"/><Relationship Id="rId4" Type="http://schemas.openxmlformats.org/officeDocument/2006/relationships/image" Target="../media/image5.png"/><Relationship Id="rId9" Type="http://schemas.openxmlformats.org/officeDocument/2006/relationships/image" Target="/Users/bridget.skelly/Desktop/Acquisition-01.png" TargetMode="Externa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hyperlink" Target="https://www.ostglobalsolutions.com/teaming-partner-match-portal/" TargetMode="External"/><Relationship Id="rId2" Type="http://schemas.openxmlformats.org/officeDocument/2006/relationships/hyperlink" Target="https://calendly.com/ostglobalsolutions/bdconsulting?month=2023-09"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ostglobalsolutions.com/tag/email/" TargetMode="External"/><Relationship Id="rId4" Type="http://schemas.openxmlformats.org/officeDocument/2006/relationships/hyperlink" Target="https://www.ostglobalsolutions.com/blo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7311" y="3174715"/>
            <a:ext cx="5422998" cy="1230517"/>
          </a:xfrm>
        </p:spPr>
        <p:txBody>
          <a:bodyPr>
            <a:noAutofit/>
          </a:bodyPr>
          <a:lstStyle/>
          <a:p>
            <a:r>
              <a:rPr lang="en-US" sz="3600" dirty="0"/>
              <a:t>FY2025 Budget Review (H.R. 1968) and FY2026 Forecasts </a:t>
            </a:r>
          </a:p>
        </p:txBody>
      </p:sp>
      <p:sp>
        <p:nvSpPr>
          <p:cNvPr id="3" name="Subtitle 2"/>
          <p:cNvSpPr>
            <a:spLocks noGrp="1"/>
          </p:cNvSpPr>
          <p:nvPr>
            <p:ph type="subTitle" idx="1"/>
          </p:nvPr>
        </p:nvSpPr>
        <p:spPr>
          <a:xfrm>
            <a:off x="7108554" y="4535647"/>
            <a:ext cx="4184073" cy="725884"/>
          </a:xfrm>
        </p:spPr>
        <p:txBody>
          <a:bodyPr>
            <a:normAutofit/>
          </a:bodyPr>
          <a:lstStyle/>
          <a:p>
            <a:r>
              <a:rPr lang="en-US" dirty="0"/>
              <a:t>26 March 2025</a:t>
            </a:r>
          </a:p>
        </p:txBody>
      </p:sp>
      <p:pic>
        <p:nvPicPr>
          <p:cNvPr id="20" name="Picture 19">
            <a:extLst>
              <a:ext uri="{FF2B5EF4-FFF2-40B4-BE49-F238E27FC236}">
                <a16:creationId xmlns:a16="http://schemas.microsoft.com/office/drawing/2014/main" id="{8A3BE3EC-CA3A-4ED6-B17D-F2BAD3993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436" y="863728"/>
            <a:ext cx="3030834" cy="1230517"/>
          </a:xfrm>
          <a:prstGeom prst="rect">
            <a:avLst/>
          </a:prstGeom>
        </p:spPr>
      </p:pic>
    </p:spTree>
    <p:extLst>
      <p:ext uri="{BB962C8B-B14F-4D97-AF65-F5344CB8AC3E}">
        <p14:creationId xmlns:p14="http://schemas.microsoft.com/office/powerpoint/2010/main" val="361121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C120-05BE-8917-E1D3-EE909FAFE388}"/>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387966C-C5D9-D96D-8C0F-5E21CD8F0557}"/>
              </a:ext>
            </a:extLst>
          </p:cNvPr>
          <p:cNvGraphicFramePr>
            <a:graphicFrameLocks noGrp="1"/>
          </p:cNvGraphicFramePr>
          <p:nvPr>
            <p:extLst>
              <p:ext uri="{D42A27DB-BD31-4B8C-83A1-F6EECF244321}">
                <p14:modId xmlns:p14="http://schemas.microsoft.com/office/powerpoint/2010/main" val="1443622676"/>
              </p:ext>
            </p:extLst>
          </p:nvPr>
        </p:nvGraphicFramePr>
        <p:xfrm>
          <a:off x="838200" y="2049623"/>
          <a:ext cx="11018519" cy="2659538"/>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951124378"/>
                    </a:ext>
                  </a:extLst>
                </a:gridCol>
                <a:gridCol w="1930400">
                  <a:extLst>
                    <a:ext uri="{9D8B030D-6E8A-4147-A177-3AD203B41FA5}">
                      <a16:colId xmlns:a16="http://schemas.microsoft.com/office/drawing/2014/main" val="4289658678"/>
                    </a:ext>
                  </a:extLst>
                </a:gridCol>
                <a:gridCol w="2057400">
                  <a:extLst>
                    <a:ext uri="{9D8B030D-6E8A-4147-A177-3AD203B41FA5}">
                      <a16:colId xmlns:a16="http://schemas.microsoft.com/office/drawing/2014/main" val="110321815"/>
                    </a:ext>
                  </a:extLst>
                </a:gridCol>
                <a:gridCol w="1277619">
                  <a:extLst>
                    <a:ext uri="{9D8B030D-6E8A-4147-A177-3AD203B41FA5}">
                      <a16:colId xmlns:a16="http://schemas.microsoft.com/office/drawing/2014/main" val="3259987851"/>
                    </a:ext>
                  </a:extLst>
                </a:gridCol>
              </a:tblGrid>
              <a:tr h="425273">
                <a:tc>
                  <a:txBody>
                    <a:bodyPr/>
                    <a:lstStyle/>
                    <a:p>
                      <a:r>
                        <a:rPr lang="en-US" sz="1800" dirty="0"/>
                        <a:t>Agency/Program</a:t>
                      </a:r>
                    </a:p>
                  </a:txBody>
                  <a:tcPr/>
                </a:tc>
                <a:tc>
                  <a:txBody>
                    <a:bodyPr/>
                    <a:lstStyle/>
                    <a:p>
                      <a:pPr algn="ctr"/>
                      <a:r>
                        <a:rPr lang="en-US" sz="1800" dirty="0"/>
                        <a:t>HR 10545 (Old CR)</a:t>
                      </a:r>
                    </a:p>
                  </a:txBody>
                  <a:tcPr/>
                </a:tc>
                <a:tc>
                  <a:txBody>
                    <a:bodyPr/>
                    <a:lstStyle/>
                    <a:p>
                      <a:pPr algn="ctr"/>
                      <a:r>
                        <a:rPr lang="en-US" sz="1800" dirty="0"/>
                        <a:t>HR 1968 (New CR)</a:t>
                      </a:r>
                    </a:p>
                  </a:txBody>
                  <a:tcPr/>
                </a:tc>
                <a:tc>
                  <a:txBody>
                    <a:bodyPr/>
                    <a:lstStyle/>
                    <a:p>
                      <a:pPr algn="ctr"/>
                      <a:r>
                        <a:rPr lang="en-US" sz="1800" dirty="0"/>
                        <a:t>% Change</a:t>
                      </a:r>
                    </a:p>
                  </a:txBody>
                  <a:tcPr/>
                </a:tc>
                <a:extLst>
                  <a:ext uri="{0D108BD9-81ED-4DB2-BD59-A6C34878D82A}">
                    <a16:rowId xmlns:a16="http://schemas.microsoft.com/office/drawing/2014/main" val="1620398088"/>
                  </a:ext>
                </a:extLst>
              </a:tr>
              <a:tr h="191570">
                <a:tc>
                  <a:txBody>
                    <a:bodyPr/>
                    <a:lstStyle/>
                    <a:p>
                      <a:pPr marL="0" algn="l" defTabSz="914400" rtl="0" eaLnBrk="1" fontAlgn="ctr" latinLnBrk="0" hangingPunct="1"/>
                      <a:r>
                        <a:rPr lang="en-US" sz="1800" kern="1200" dirty="0">
                          <a:solidFill>
                            <a:schemeClr val="dk1"/>
                          </a:solidFill>
                          <a:latin typeface="+mn-lt"/>
                          <a:ea typeface="+mn-ea"/>
                          <a:cs typeface="+mn-cs"/>
                        </a:rPr>
                        <a:t>Food and Nutrition Service—Special Supplemental Nutrition</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$7,097,000,000 </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$7,597,000,000 </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7.05%</a:t>
                      </a:r>
                    </a:p>
                  </a:txBody>
                  <a:tcPr marL="6350" marR="6350" marT="6350" marB="0" anchor="ctr"/>
                </a:tc>
                <a:extLst>
                  <a:ext uri="{0D108BD9-81ED-4DB2-BD59-A6C34878D82A}">
                    <a16:rowId xmlns:a16="http://schemas.microsoft.com/office/drawing/2014/main" val="3449270958"/>
                  </a:ext>
                </a:extLst>
              </a:tr>
              <a:tr h="282275">
                <a:tc>
                  <a:txBody>
                    <a:bodyPr/>
                    <a:lstStyle/>
                    <a:p>
                      <a:pPr marL="0" algn="l" defTabSz="914400" rtl="0" eaLnBrk="1" fontAlgn="ctr" latinLnBrk="0" hangingPunct="1"/>
                      <a:r>
                        <a:rPr lang="en-US" sz="1800" kern="1200" dirty="0">
                          <a:solidFill>
                            <a:schemeClr val="dk1"/>
                          </a:solidFill>
                          <a:latin typeface="+mn-lt"/>
                          <a:ea typeface="+mn-ea"/>
                          <a:cs typeface="+mn-cs"/>
                        </a:rPr>
                        <a:t>Shipbuilding and Conversion, Navy</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$5,691,000,000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$5,996,130,000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5.37%</a:t>
                      </a:r>
                    </a:p>
                  </a:txBody>
                  <a:tcPr marL="6350" marR="6350" marT="6350" marB="0" anchor="ctr"/>
                </a:tc>
                <a:extLst>
                  <a:ext uri="{0D108BD9-81ED-4DB2-BD59-A6C34878D82A}">
                    <a16:rowId xmlns:a16="http://schemas.microsoft.com/office/drawing/2014/main" val="741084730"/>
                  </a:ext>
                </a:extLst>
              </a:tr>
              <a:tr h="365760">
                <a:tc>
                  <a:txBody>
                    <a:bodyPr/>
                    <a:lstStyle/>
                    <a:p>
                      <a:pPr marL="0" algn="l" defTabSz="914400" rtl="0" eaLnBrk="1" fontAlgn="ctr" latinLnBrk="0" hangingPunct="1"/>
                      <a:r>
                        <a:rPr lang="en-US" sz="1800" kern="1200" dirty="0">
                          <a:solidFill>
                            <a:schemeClr val="dk1"/>
                          </a:solidFill>
                          <a:latin typeface="+mn-lt"/>
                          <a:ea typeface="+mn-ea"/>
                          <a:cs typeface="+mn-cs"/>
                        </a:rPr>
                        <a:t>Special Supplemental Nutrition Program for Women, Infants, and Children (WIC)</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$7,097,000,000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$7,597,000,000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7.05%</a:t>
                      </a:r>
                    </a:p>
                  </a:txBody>
                  <a:tcPr marL="6350" marR="6350" marT="6350" marB="0" anchor="ctr"/>
                </a:tc>
                <a:extLst>
                  <a:ext uri="{0D108BD9-81ED-4DB2-BD59-A6C34878D82A}">
                    <a16:rowId xmlns:a16="http://schemas.microsoft.com/office/drawing/2014/main" val="2776565307"/>
                  </a:ext>
                </a:extLst>
              </a:tr>
              <a:tr h="375385">
                <a:tc>
                  <a:txBody>
                    <a:bodyPr/>
                    <a:lstStyle/>
                    <a:p>
                      <a:pPr marL="0" algn="l" defTabSz="914400" rtl="0" eaLnBrk="1" fontAlgn="ctr" latinLnBrk="0" hangingPunct="1"/>
                      <a:r>
                        <a:rPr lang="en-US" sz="1800" kern="1200" dirty="0">
                          <a:solidFill>
                            <a:schemeClr val="dk1"/>
                          </a:solidFill>
                          <a:latin typeface="+mn-lt"/>
                          <a:ea typeface="+mn-ea"/>
                          <a:cs typeface="+mn-cs"/>
                        </a:rPr>
                        <a:t>Defense-Wide Operations and Maintenance (Emergency Allocation)</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N/A</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$913,000,000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N/A</a:t>
                      </a:r>
                    </a:p>
                  </a:txBody>
                  <a:tcPr marL="6350" marR="6350" marT="6350" marB="0" anchor="ctr"/>
                </a:tc>
                <a:extLst>
                  <a:ext uri="{0D108BD9-81ED-4DB2-BD59-A6C34878D82A}">
                    <a16:rowId xmlns:a16="http://schemas.microsoft.com/office/drawing/2014/main" val="1504284202"/>
                  </a:ext>
                </a:extLst>
              </a:tr>
              <a:tr h="130008">
                <a:tc>
                  <a:txBody>
                    <a:bodyPr/>
                    <a:lstStyle/>
                    <a:p>
                      <a:pPr marL="0" algn="l" defTabSz="914400" rtl="0" eaLnBrk="1" fontAlgn="ctr" latinLnBrk="0" hangingPunct="1"/>
                      <a:r>
                        <a:rPr lang="en-US" sz="1800" kern="1200" dirty="0">
                          <a:solidFill>
                            <a:schemeClr val="dk1"/>
                          </a:solidFill>
                          <a:latin typeface="+mn-lt"/>
                          <a:ea typeface="+mn-ea"/>
                          <a:cs typeface="+mn-cs"/>
                        </a:rPr>
                        <a:t>Federal Bureau of Investigation (FBI)</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N/A</a:t>
                      </a: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17,000,000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N/A</a:t>
                      </a:r>
                    </a:p>
                  </a:txBody>
                  <a:tcPr marL="6350" marR="6350" marT="6350" marB="0" anchor="ctr"/>
                </a:tc>
                <a:extLst>
                  <a:ext uri="{0D108BD9-81ED-4DB2-BD59-A6C34878D82A}">
                    <a16:rowId xmlns:a16="http://schemas.microsoft.com/office/drawing/2014/main" val="1836556228"/>
                  </a:ext>
                </a:extLst>
              </a:tr>
              <a:tr h="230338">
                <a:tc>
                  <a:txBody>
                    <a:bodyPr/>
                    <a:lstStyle/>
                    <a:p>
                      <a:pPr marL="0" algn="l" defTabSz="914400" rtl="0" eaLnBrk="1" fontAlgn="ctr" latinLnBrk="0" hangingPunct="1"/>
                      <a:r>
                        <a:rPr lang="en-US" sz="1800" kern="1200" dirty="0">
                          <a:solidFill>
                            <a:schemeClr val="dk1"/>
                          </a:solidFill>
                          <a:latin typeface="+mn-lt"/>
                          <a:ea typeface="+mn-ea"/>
                          <a:cs typeface="+mn-cs"/>
                        </a:rPr>
                        <a:t>Department of Energy (Emergency Allocation)</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N/A</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$2,000,000</a:t>
                      </a:r>
                    </a:p>
                  </a:txBody>
                  <a:tcPr marL="6350" marR="6350" marT="6350" marB="0" anchor="ctr"/>
                </a:tc>
                <a:tc>
                  <a:txBody>
                    <a:bodyPr/>
                    <a:lstStyle/>
                    <a:p>
                      <a:pPr marL="0" algn="l" defTabSz="914400" rtl="0" eaLnBrk="1" fontAlgn="ctr" latinLnBrk="0" hangingPunct="1"/>
                      <a:r>
                        <a:rPr lang="en-US" sz="1800" kern="1200" dirty="0">
                          <a:solidFill>
                            <a:schemeClr val="dk1"/>
                          </a:solidFill>
                          <a:latin typeface="+mn-lt"/>
                          <a:ea typeface="+mn-ea"/>
                          <a:cs typeface="+mn-cs"/>
                        </a:rPr>
                        <a:t>N/A</a:t>
                      </a:r>
                    </a:p>
                  </a:txBody>
                  <a:tcPr marL="6350" marR="6350" marT="6350" marB="0" anchor="ctr"/>
                </a:tc>
                <a:extLst>
                  <a:ext uri="{0D108BD9-81ED-4DB2-BD59-A6C34878D82A}">
                    <a16:rowId xmlns:a16="http://schemas.microsoft.com/office/drawing/2014/main" val="4150779301"/>
                  </a:ext>
                </a:extLst>
              </a:tr>
            </a:tbl>
          </a:graphicData>
        </a:graphic>
      </p:graphicFrame>
      <p:sp>
        <p:nvSpPr>
          <p:cNvPr id="5" name="Title 4">
            <a:extLst>
              <a:ext uri="{FF2B5EF4-FFF2-40B4-BE49-F238E27FC236}">
                <a16:creationId xmlns:a16="http://schemas.microsoft.com/office/drawing/2014/main" id="{CF49A143-F304-8E72-C9D9-0BE9B2969097}"/>
              </a:ext>
            </a:extLst>
          </p:cNvPr>
          <p:cNvSpPr>
            <a:spLocks noGrp="1"/>
          </p:cNvSpPr>
          <p:nvPr>
            <p:ph type="title"/>
          </p:nvPr>
        </p:nvSpPr>
        <p:spPr/>
        <p:txBody>
          <a:bodyPr>
            <a:normAutofit/>
          </a:bodyPr>
          <a:lstStyle/>
          <a:p>
            <a:r>
              <a:rPr lang="en-US" dirty="0"/>
              <a:t>Title II-XIII – Other Funding Changes</a:t>
            </a:r>
          </a:p>
        </p:txBody>
      </p:sp>
    </p:spTree>
    <p:extLst>
      <p:ext uri="{BB962C8B-B14F-4D97-AF65-F5344CB8AC3E}">
        <p14:creationId xmlns:p14="http://schemas.microsoft.com/office/powerpoint/2010/main" val="368365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06AF-20F0-B9A1-15A9-FED8A30253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0DF166-6E3F-8E6E-EC52-D2C1AA723DD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a:extLst>
              <a:ext uri="{FF2B5EF4-FFF2-40B4-BE49-F238E27FC236}">
                <a16:creationId xmlns:a16="http://schemas.microsoft.com/office/drawing/2014/main" id="{3A993064-8837-1C4E-D28B-6986CB8AD9D1}"/>
              </a:ext>
            </a:extLst>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5D0683-5F98-2C1E-7834-149C54B53551}"/>
              </a:ext>
            </a:extLst>
          </p:cNvPr>
          <p:cNvSpPr txBox="1"/>
          <p:nvPr/>
        </p:nvSpPr>
        <p:spPr>
          <a:xfrm>
            <a:off x="263061" y="3205896"/>
            <a:ext cx="3804403"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FY26 Potential Budget Shifts</a:t>
            </a:r>
          </a:p>
        </p:txBody>
      </p:sp>
      <p:sp>
        <p:nvSpPr>
          <p:cNvPr id="7" name="TextBox 6">
            <a:extLst>
              <a:ext uri="{FF2B5EF4-FFF2-40B4-BE49-F238E27FC236}">
                <a16:creationId xmlns:a16="http://schemas.microsoft.com/office/drawing/2014/main" id="{A881BE4E-D68F-4176-6648-BA13FB653A54}"/>
              </a:ext>
            </a:extLst>
          </p:cNvPr>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537BF5A6-944E-D2D9-81CB-FEF85B66B9FF}"/>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EBD6E23-7C2E-B4B8-6016-17C8B97350FE}"/>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32055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78F-DE08-E5B8-26F8-24B47ACAA060}"/>
              </a:ext>
            </a:extLst>
          </p:cNvPr>
          <p:cNvSpPr>
            <a:spLocks noGrp="1"/>
          </p:cNvSpPr>
          <p:nvPr>
            <p:ph type="title"/>
          </p:nvPr>
        </p:nvSpPr>
        <p:spPr/>
        <p:txBody>
          <a:bodyPr/>
          <a:lstStyle/>
          <a:p>
            <a:r>
              <a:rPr lang="en-US" dirty="0"/>
              <a:t>Department of Defense</a:t>
            </a:r>
          </a:p>
        </p:txBody>
      </p:sp>
      <p:sp>
        <p:nvSpPr>
          <p:cNvPr id="3" name="Content Placeholder 2">
            <a:extLst>
              <a:ext uri="{FF2B5EF4-FFF2-40B4-BE49-F238E27FC236}">
                <a16:creationId xmlns:a16="http://schemas.microsoft.com/office/drawing/2014/main" id="{BB491458-36B5-3572-F441-6EF9E7828FD7}"/>
              </a:ext>
            </a:extLst>
          </p:cNvPr>
          <p:cNvSpPr>
            <a:spLocks noGrp="1"/>
          </p:cNvSpPr>
          <p:nvPr>
            <p:ph idx="1"/>
          </p:nvPr>
        </p:nvSpPr>
        <p:spPr/>
        <p:txBody>
          <a:bodyPr>
            <a:normAutofit fontScale="55000" lnSpcReduction="20000"/>
          </a:bodyPr>
          <a:lstStyle/>
          <a:p>
            <a:r>
              <a:rPr lang="en-US" dirty="0"/>
              <a:t>The Pentagon’s FY2026 planning reflects a realignment of resources toward core warfighting needs, coupled with internal cost-cutting. </a:t>
            </a:r>
          </a:p>
          <a:p>
            <a:r>
              <a:rPr lang="en-US" dirty="0"/>
              <a:t>A March 13</a:t>
            </a:r>
            <a:r>
              <a:rPr lang="en-US" baseline="30000" dirty="0"/>
              <a:t>th</a:t>
            </a:r>
            <a:r>
              <a:rPr lang="en-US" dirty="0"/>
              <a:t> letter to Congress indicated that DoD to identify roughly 8% of its budget for reallocation from lower-priority areas to higher priorities​</a:t>
            </a:r>
          </a:p>
          <a:p>
            <a:r>
              <a:rPr lang="en-US" dirty="0"/>
              <a:t>DoD leadership aims to </a:t>
            </a:r>
            <a:r>
              <a:rPr lang="en-US" b="1" dirty="0"/>
              <a:t>“</a:t>
            </a:r>
            <a:r>
              <a:rPr lang="en-US" dirty="0"/>
              <a:t>eliminate waste” and cut funding for programs deemed non-essential, explicitly targeting initiatives related to diversity, equity &amp; inclusion (DEI) and climate change</a:t>
            </a:r>
          </a:p>
          <a:p>
            <a:r>
              <a:rPr lang="en-US" dirty="0"/>
              <a:t>All services were directed to propose cuts in legacy forces or overhead as part of this realignment. </a:t>
            </a:r>
          </a:p>
          <a:p>
            <a:r>
              <a:rPr lang="en-US" dirty="0"/>
              <a:t>The memo discusses savings from efficiencies will be rechanneled into combat power</a:t>
            </a:r>
          </a:p>
          <a:p>
            <a:r>
              <a:rPr lang="en-US" dirty="0"/>
              <a:t>Certain programs were explicitly exempted from any cuts – including nuclear deterrence programs, munitions procurement, missile defense, Virginia-class submarines, counter-drone weapons, and support for operations at the southern U.S. border​</a:t>
            </a:r>
          </a:p>
          <a:p>
            <a:r>
              <a:rPr lang="en-US" dirty="0"/>
              <a:t>These areas may see stable or increased funding as other programs are trimmed.​</a:t>
            </a:r>
          </a:p>
          <a:p>
            <a:r>
              <a:rPr lang="en-US" dirty="0"/>
              <a:t>Officials hinted that roughly </a:t>
            </a:r>
            <a:r>
              <a:rPr lang="en-US" b="1" dirty="0"/>
              <a:t>$50 billion could be cut or reallocated</a:t>
            </a:r>
            <a:r>
              <a:rPr lang="en-US" dirty="0"/>
              <a:t> from what the previous administration had planned for FY2026​</a:t>
            </a:r>
          </a:p>
          <a:p>
            <a:r>
              <a:rPr lang="en-US" dirty="0"/>
              <a:t>Don’t expect the defense budget will shrink outright – it could remain near last year’s level (around the high-$800 billions) – but internally, DoD is shedding lower-priority costs to fund critical programs. For instance:</a:t>
            </a:r>
          </a:p>
          <a:p>
            <a:pPr lvl="1"/>
            <a:r>
              <a:rPr lang="en-US" dirty="0"/>
              <a:t>Space Force zeroed out funding for in-space satellite servicing in its FY26 request despite prior advocacy</a:t>
            </a:r>
          </a:p>
          <a:p>
            <a:pPr lvl="1"/>
            <a:r>
              <a:rPr lang="en-US" dirty="0"/>
              <a:t>However, the Air Force and Space Force successfully argued for tens of billions in </a:t>
            </a:r>
            <a:r>
              <a:rPr lang="en-US" i="1" dirty="0"/>
              <a:t>additional</a:t>
            </a:r>
            <a:r>
              <a:rPr lang="en-US" dirty="0"/>
              <a:t> future funds for modernization, which the new administration will now decide how to allocate</a:t>
            </a:r>
          </a:p>
          <a:p>
            <a:endParaRPr lang="en-US" dirty="0"/>
          </a:p>
          <a:p>
            <a:endParaRPr lang="en-US" dirty="0"/>
          </a:p>
        </p:txBody>
      </p:sp>
    </p:spTree>
    <p:extLst>
      <p:ext uri="{BB962C8B-B14F-4D97-AF65-F5344CB8AC3E}">
        <p14:creationId xmlns:p14="http://schemas.microsoft.com/office/powerpoint/2010/main" val="81637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D7FE-5044-4087-B04F-0F7A0FF39C33}"/>
              </a:ext>
            </a:extLst>
          </p:cNvPr>
          <p:cNvSpPr>
            <a:spLocks noGrp="1"/>
          </p:cNvSpPr>
          <p:nvPr>
            <p:ph type="title"/>
          </p:nvPr>
        </p:nvSpPr>
        <p:spPr/>
        <p:txBody>
          <a:bodyPr>
            <a:normAutofit fontScale="90000"/>
          </a:bodyPr>
          <a:lstStyle/>
          <a:p>
            <a:r>
              <a:rPr lang="en-US" dirty="0"/>
              <a:t>EO 14186: The Iron Dome for America</a:t>
            </a:r>
          </a:p>
        </p:txBody>
      </p:sp>
      <p:sp>
        <p:nvSpPr>
          <p:cNvPr id="3" name="Content Placeholder 2">
            <a:extLst>
              <a:ext uri="{FF2B5EF4-FFF2-40B4-BE49-F238E27FC236}">
                <a16:creationId xmlns:a16="http://schemas.microsoft.com/office/drawing/2014/main" id="{A5BDB468-2404-D7E1-FE30-98B608DD3654}"/>
              </a:ext>
            </a:extLst>
          </p:cNvPr>
          <p:cNvSpPr>
            <a:spLocks noGrp="1"/>
          </p:cNvSpPr>
          <p:nvPr>
            <p:ph idx="1"/>
          </p:nvPr>
        </p:nvSpPr>
        <p:spPr/>
        <p:txBody>
          <a:bodyPr>
            <a:normAutofit fontScale="62500" lnSpcReduction="20000"/>
          </a:bodyPr>
          <a:lstStyle/>
          <a:p>
            <a:r>
              <a:rPr lang="en-US" dirty="0"/>
              <a:t>Executive Order 14186 of January 27, 2025: The Iron Dome for America </a:t>
            </a:r>
          </a:p>
          <a:p>
            <a:r>
              <a:rPr lang="en-US" dirty="0"/>
              <a:t>(a) The United States will provide for the common defense of its citizens and the Nation by deploying and maintaining a next-generation missile defense shield; (b) The United States will deter—and defend its citizens and critical infrastructure against—any foreign aerial attack on the Homeland; and (c) The United States will guarantee its secure second-strike capability.</a:t>
            </a:r>
          </a:p>
          <a:p>
            <a:r>
              <a:rPr lang="en-US" dirty="0"/>
              <a:t>Sec. 3. Implementation. Within 60 days of the date of this order, the Secretary of Defense shall: (a) Submit to the President a reference architecture, capabilities-based requirements, and an implementation plan for the next-generation missile defense shield. The architecture shall include, at a minimum, plans for: (i) Defense of the United States against ballistic, hypersonic, advanced cruise missiles, and other next-generation aerial attacks from peer, near- peer, and rogue adversaries; (ii) Acceleration of the deployment of the Hypersonic and Ballistic Tracking Space Sensor layer; (iii) Development and deployment of proliferated space-based interceptors capable of boost-phase intercept; (iv) Deployment of underlayer and terminal-phase intercept capabilities postured to defeat a countervalue attack; (v) Development and deployment of a custody layer of the Proliferated Warfighter Space Architecture; (vi) Development and deployment of capabilities to defeat missile attacks prior to launch and in the boost phase; (vii) Development and deployment of a secure supply chain for all components with next-generation security and resilience features; and (viii) Development and deployment of non-kinetic capabilities to augment the kinetic defeat of ballistic, hypersonic, advanced cruise missiles, and other next-generation aerial attacks; </a:t>
            </a:r>
          </a:p>
        </p:txBody>
      </p:sp>
    </p:spTree>
    <p:extLst>
      <p:ext uri="{BB962C8B-B14F-4D97-AF65-F5344CB8AC3E}">
        <p14:creationId xmlns:p14="http://schemas.microsoft.com/office/powerpoint/2010/main" val="134046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BA50-6A1F-135E-55DA-A1B5BA6AC7BD}"/>
              </a:ext>
            </a:extLst>
          </p:cNvPr>
          <p:cNvSpPr>
            <a:spLocks noGrp="1"/>
          </p:cNvSpPr>
          <p:nvPr>
            <p:ph type="title"/>
          </p:nvPr>
        </p:nvSpPr>
        <p:spPr/>
        <p:txBody>
          <a:bodyPr>
            <a:normAutofit fontScale="90000"/>
          </a:bodyPr>
          <a:lstStyle/>
          <a:p>
            <a:r>
              <a:rPr lang="en-US" dirty="0"/>
              <a:t>Department of Health and Human Services</a:t>
            </a:r>
          </a:p>
        </p:txBody>
      </p:sp>
      <p:sp>
        <p:nvSpPr>
          <p:cNvPr id="3" name="Content Placeholder 2">
            <a:extLst>
              <a:ext uri="{FF2B5EF4-FFF2-40B4-BE49-F238E27FC236}">
                <a16:creationId xmlns:a16="http://schemas.microsoft.com/office/drawing/2014/main" id="{F4791FC6-78A4-EEC1-2201-6F6CEBF4B144}"/>
              </a:ext>
            </a:extLst>
          </p:cNvPr>
          <p:cNvSpPr>
            <a:spLocks noGrp="1"/>
          </p:cNvSpPr>
          <p:nvPr>
            <p:ph idx="1"/>
          </p:nvPr>
        </p:nvSpPr>
        <p:spPr/>
        <p:txBody>
          <a:bodyPr>
            <a:normAutofit fontScale="55000" lnSpcReduction="20000"/>
          </a:bodyPr>
          <a:lstStyle/>
          <a:p>
            <a:r>
              <a:rPr lang="en-US" dirty="0"/>
              <a:t>Early signals from HHS point to a major redirection of health program funding in FY2026. </a:t>
            </a:r>
          </a:p>
          <a:p>
            <a:r>
              <a:rPr lang="en-US" dirty="0"/>
              <a:t>The administration is emphasizing addressing chronic diseases and reforming public health agencies, while scrutinizing or cutting some existing program</a:t>
            </a:r>
          </a:p>
          <a:p>
            <a:r>
              <a:rPr lang="en-US" dirty="0"/>
              <a:t>A February executive order created a </a:t>
            </a:r>
            <a:r>
              <a:rPr lang="en-US" i="1" dirty="0"/>
              <a:t>“Make America Healthy Again Commission”</a:t>
            </a:r>
            <a:r>
              <a:rPr lang="en-US" dirty="0"/>
              <a:t> to marshal federal agencies against pressing health challenges like mental illness, obesity, diabetes, and substance abuse​s.</a:t>
            </a:r>
          </a:p>
          <a:p>
            <a:r>
              <a:rPr lang="en-US" dirty="0"/>
              <a:t>The FY2026 HHS budget will channel funds into initiatives for mental health and chronic disease prevention</a:t>
            </a:r>
          </a:p>
          <a:p>
            <a:r>
              <a:rPr lang="en-US" dirty="0"/>
              <a:t>We might see increased support for programs dealing with behavioral health, nutrition, and exercise, aligning with this directive. At the same time, </a:t>
            </a:r>
            <a:r>
              <a:rPr lang="en-US" b="1" dirty="0"/>
              <a:t>programs not fitting these priorities could face cuts</a:t>
            </a:r>
            <a:r>
              <a:rPr lang="en-US" dirty="0"/>
              <a:t>. For example, officials have hinted at downsizing certain HIV/AIDS initiatives: media reports in March said the administration was considering </a:t>
            </a:r>
            <a:r>
              <a:rPr lang="en-US" i="1" dirty="0"/>
              <a:t>restructuring or eliminating federal HIV prevention programs</a:t>
            </a:r>
          </a:p>
          <a:p>
            <a:r>
              <a:rPr lang="en-US" dirty="0"/>
              <a:t>On March 12</a:t>
            </a:r>
            <a:r>
              <a:rPr lang="en-US" baseline="30000" dirty="0"/>
              <a:t>th</a:t>
            </a:r>
            <a:r>
              <a:rPr lang="en-US" dirty="0"/>
              <a:t>, Republican law makers introduced a bill to </a:t>
            </a:r>
            <a:r>
              <a:rPr lang="en-US" b="1" dirty="0"/>
              <a:t>restructure the CDC and NIH</a:t>
            </a:r>
            <a:r>
              <a:rPr lang="en-US" dirty="0"/>
              <a:t> – moving several CDC centers (such as the center for HIV, Viral Hepatitis, STI and TB prevention) under NIH, and </a:t>
            </a:r>
            <a:r>
              <a:rPr lang="en-US" i="1" dirty="0"/>
              <a:t>narrowing CDC’s mission strictly to infectious diseases</a:t>
            </a:r>
            <a:r>
              <a:rPr lang="en-US" dirty="0"/>
              <a:t>​</a:t>
            </a:r>
          </a:p>
          <a:p>
            <a:r>
              <a:rPr lang="en-US" dirty="0"/>
              <a:t>We can expect the FY2026 CDC budget to pare back funding for public health work outside of communicable disease, which may point to less funding for CDC’s outreach, policy guidance, and non-infectious disease programs </a:t>
            </a:r>
          </a:p>
          <a:p>
            <a:r>
              <a:rPr lang="en-US" dirty="0"/>
              <a:t>NIH may absorb some programs and could see its budget reshuffled to take on these functions</a:t>
            </a:r>
          </a:p>
          <a:p>
            <a:r>
              <a:rPr lang="en-US" dirty="0"/>
              <a:t>HHS’s discretionary budget will likely shift toward conservative health priorities (like abstinence education, opioid treatment via law enforcement, etc.) and away from progressive initiatives (such as expansive HIV prevention efforts, harm reduction programs, or climate change and health)</a:t>
            </a:r>
          </a:p>
        </p:txBody>
      </p:sp>
    </p:spTree>
    <p:extLst>
      <p:ext uri="{BB962C8B-B14F-4D97-AF65-F5344CB8AC3E}">
        <p14:creationId xmlns:p14="http://schemas.microsoft.com/office/powerpoint/2010/main" val="390166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A4F3-29C0-273F-593F-7C2D29352D4F}"/>
              </a:ext>
            </a:extLst>
          </p:cNvPr>
          <p:cNvSpPr>
            <a:spLocks noGrp="1"/>
          </p:cNvSpPr>
          <p:nvPr>
            <p:ph type="title"/>
          </p:nvPr>
        </p:nvSpPr>
        <p:spPr/>
        <p:txBody>
          <a:bodyPr/>
          <a:lstStyle/>
          <a:p>
            <a:r>
              <a:rPr lang="en-US" dirty="0"/>
              <a:t>Department of Homeland Security </a:t>
            </a:r>
          </a:p>
        </p:txBody>
      </p:sp>
      <p:sp>
        <p:nvSpPr>
          <p:cNvPr id="3" name="Content Placeholder 2">
            <a:extLst>
              <a:ext uri="{FF2B5EF4-FFF2-40B4-BE49-F238E27FC236}">
                <a16:creationId xmlns:a16="http://schemas.microsoft.com/office/drawing/2014/main" id="{E320D6C5-9C82-6020-0CAE-49B912CCE366}"/>
              </a:ext>
            </a:extLst>
          </p:cNvPr>
          <p:cNvSpPr>
            <a:spLocks noGrp="1"/>
          </p:cNvSpPr>
          <p:nvPr>
            <p:ph idx="1"/>
          </p:nvPr>
        </p:nvSpPr>
        <p:spPr>
          <a:xfrm>
            <a:off x="838200" y="1825624"/>
            <a:ext cx="10515600" cy="4552597"/>
          </a:xfrm>
        </p:spPr>
        <p:txBody>
          <a:bodyPr>
            <a:normAutofit fontScale="55000" lnSpcReduction="20000"/>
          </a:bodyPr>
          <a:lstStyle/>
          <a:p>
            <a:r>
              <a:rPr lang="en-US" dirty="0"/>
              <a:t>The FY2026 budget outlook for DHS favors border security and immigration enforcement, while downplaying initiatives related to climate, equity, or non-security functions</a:t>
            </a:r>
          </a:p>
          <a:p>
            <a:r>
              <a:rPr lang="en-US" dirty="0"/>
              <a:t>President Trump’s Day-1 executive order on “Protecting the American People Against Invasion” authorized DHS to use all tools against illegal immigration and even involve the Department of Defense at the border</a:t>
            </a:r>
          </a:p>
          <a:p>
            <a:r>
              <a:rPr lang="en-US" dirty="0"/>
              <a:t>The FY2026 request is expected to seek more funding for the southern border wall and Border Patrol – House appropriators in the current cycle already signaled priorities by adding $600 million for border wall construction in their FY2025 bill​</a:t>
            </a:r>
          </a:p>
          <a:p>
            <a:r>
              <a:rPr lang="en-US" dirty="0"/>
              <a:t>Anticipate </a:t>
            </a:r>
            <a:r>
              <a:rPr lang="en-US" b="1" dirty="0"/>
              <a:t>increased funding for border infrastructure, surveillance technology, and personnel</a:t>
            </a:r>
            <a:r>
              <a:rPr lang="en-US" dirty="0"/>
              <a:t> – e.g. sustaining 22,000 Border Patrol agents and expanding detention capacity. </a:t>
            </a:r>
          </a:p>
          <a:p>
            <a:r>
              <a:rPr lang="en-US" dirty="0"/>
              <a:t>Immigration and Customs Enforcement (ICE) detention bed funding is also on track to rise (the House FY25 markup funded a record 50,000 beds)​</a:t>
            </a:r>
          </a:p>
          <a:p>
            <a:r>
              <a:rPr lang="en-US" dirty="0"/>
              <a:t>In March, a new EO on “National Resilience Strategy” was issued, aiming to shift more responsibility for disaster risk management to state and local governments​</a:t>
            </a:r>
          </a:p>
          <a:p>
            <a:r>
              <a:rPr lang="en-US" dirty="0"/>
              <a:t>FEMA’s role in disaster response may be downscaled over time, with the federal budget correspondingly reducing grants for long-term climate resilience or state preparedness</a:t>
            </a:r>
          </a:p>
          <a:p>
            <a:r>
              <a:rPr lang="en-US" dirty="0"/>
              <a:t>This could translate into level funding (or even cuts) for FEMA’s grant programs like BRIC (Building Resilient Infrastructure and Communities) and a push for states to pick up more of the tab for disaster mitigation</a:t>
            </a:r>
          </a:p>
          <a:p>
            <a:r>
              <a:rPr lang="en-US" dirty="0"/>
              <a:t>DHS will likely maintain or increase funding for the Cybersecurity and Infrastructure Security Agency (CISA) given ongoing threats, but even there the focus might tilt toward protecting physical infrastructure and away from newer initiatives</a:t>
            </a:r>
          </a:p>
          <a:p>
            <a:r>
              <a:rPr lang="en-US" dirty="0"/>
              <a:t>The top-line budget will likely not decrease, but DHS’s budget is being realigned to emphasize hard security (borders, law enforcement, counter-China measures via the Coast Guard and to trim what are viewed as extraneous projects.</a:t>
            </a:r>
          </a:p>
        </p:txBody>
      </p:sp>
    </p:spTree>
    <p:extLst>
      <p:ext uri="{BB962C8B-B14F-4D97-AF65-F5344CB8AC3E}">
        <p14:creationId xmlns:p14="http://schemas.microsoft.com/office/powerpoint/2010/main" val="233031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9A38-B681-95E5-5D8E-1CEC8D4FE4A5}"/>
              </a:ext>
            </a:extLst>
          </p:cNvPr>
          <p:cNvSpPr>
            <a:spLocks noGrp="1"/>
          </p:cNvSpPr>
          <p:nvPr>
            <p:ph type="title"/>
          </p:nvPr>
        </p:nvSpPr>
        <p:spPr/>
        <p:txBody>
          <a:bodyPr/>
          <a:lstStyle/>
          <a:p>
            <a:r>
              <a:rPr lang="en-US" dirty="0"/>
              <a:t>EO 14165: Securing our Borders</a:t>
            </a:r>
          </a:p>
        </p:txBody>
      </p:sp>
      <p:sp>
        <p:nvSpPr>
          <p:cNvPr id="3" name="Content Placeholder 2">
            <a:extLst>
              <a:ext uri="{FF2B5EF4-FFF2-40B4-BE49-F238E27FC236}">
                <a16:creationId xmlns:a16="http://schemas.microsoft.com/office/drawing/2014/main" id="{F8914D50-E753-8F8E-1AF3-3B4BE9876604}"/>
              </a:ext>
            </a:extLst>
          </p:cNvPr>
          <p:cNvSpPr>
            <a:spLocks noGrp="1"/>
          </p:cNvSpPr>
          <p:nvPr>
            <p:ph idx="1"/>
          </p:nvPr>
        </p:nvSpPr>
        <p:spPr/>
        <p:txBody>
          <a:bodyPr>
            <a:normAutofit fontScale="70000" lnSpcReduction="20000"/>
          </a:bodyPr>
          <a:lstStyle/>
          <a:p>
            <a:r>
              <a:rPr lang="en-US" dirty="0"/>
              <a:t>Executive Order 14165 of January 20, 2025 Securing Our Borders </a:t>
            </a:r>
          </a:p>
          <a:p>
            <a:r>
              <a:rPr lang="en-US" dirty="0"/>
              <a:t>It is the policy of the United States to take all appropriate action to secure the borders of our Nation through the following means: (a) Establishing a physical wall and other barriers monitored and supported by adequate personnel and technology; (b) Deterring and preventing the entry of illegal aliens into the United States; (c) Detaining, to the maximum extent authorized by law, aliens apprehended on suspicion of violating Federal or State law, until such time as they are removed from the United States; (d) Removing promptly all aliens who enter or remain in violation of Federal law; (e) Pursuing criminal charges against illegal aliens who violate the immigration laws, and against those who facilitate their unlawful presence in the United States; (f) Cooperating fully with State and local law enforcement officials in enacting Federal-State partnerships to enforce Federal immigration priorities; and (g) Obtaining complete operational control of the borders of the United States. </a:t>
            </a:r>
          </a:p>
          <a:p>
            <a:r>
              <a:rPr lang="en-US" dirty="0"/>
              <a:t>Sec. 3. Physical Barriers. The Secretary of Defense and the Secretary of Homeland Security shall take all appropriate action to deploy and construct temporary and permanent physical barriers to ensure complete operational control of the southern border of the United States. Sec. 4. Deployment of Personnel. (a) The Secretary of Defense and the Secretary of Homeland Security shall take all appropriate and lawful action to deploy sufficient personnel along the southern border of the United States to ensure complete operational control;</a:t>
            </a:r>
          </a:p>
        </p:txBody>
      </p:sp>
    </p:spTree>
    <p:extLst>
      <p:ext uri="{BB962C8B-B14F-4D97-AF65-F5344CB8AC3E}">
        <p14:creationId xmlns:p14="http://schemas.microsoft.com/office/powerpoint/2010/main" val="223160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97BF-0B3A-A511-D0ED-20118D516080}"/>
              </a:ext>
            </a:extLst>
          </p:cNvPr>
          <p:cNvSpPr>
            <a:spLocks noGrp="1"/>
          </p:cNvSpPr>
          <p:nvPr>
            <p:ph type="title"/>
          </p:nvPr>
        </p:nvSpPr>
        <p:spPr/>
        <p:txBody>
          <a:bodyPr/>
          <a:lstStyle/>
          <a:p>
            <a:r>
              <a:rPr lang="en-US" dirty="0"/>
              <a:t>Department of Education</a:t>
            </a:r>
          </a:p>
        </p:txBody>
      </p:sp>
      <p:sp>
        <p:nvSpPr>
          <p:cNvPr id="3" name="Content Placeholder 2">
            <a:extLst>
              <a:ext uri="{FF2B5EF4-FFF2-40B4-BE49-F238E27FC236}">
                <a16:creationId xmlns:a16="http://schemas.microsoft.com/office/drawing/2014/main" id="{A84E7BE4-0496-55A7-AF7B-C5985B84BC9C}"/>
              </a:ext>
            </a:extLst>
          </p:cNvPr>
          <p:cNvSpPr>
            <a:spLocks noGrp="1"/>
          </p:cNvSpPr>
          <p:nvPr>
            <p:ph idx="1"/>
          </p:nvPr>
        </p:nvSpPr>
        <p:spPr/>
        <p:txBody>
          <a:bodyPr>
            <a:normAutofit fontScale="55000" lnSpcReduction="20000"/>
          </a:bodyPr>
          <a:lstStyle/>
          <a:p>
            <a:r>
              <a:rPr lang="en-US" dirty="0"/>
              <a:t>On March 20, 2025, President Trump issued an executive order directing Education Secretary Linda McMahon to “take all steps necessary” to facilitate the closure of the U.S. Department of Education</a:t>
            </a:r>
          </a:p>
          <a:p>
            <a:r>
              <a:rPr lang="en-US" dirty="0"/>
              <a:t>The order explicitly asks the Secretary to identify any functions, programs, and offices not required by statute and eliminate them</a:t>
            </a:r>
          </a:p>
          <a:p>
            <a:r>
              <a:rPr lang="en-US" dirty="0"/>
              <a:t>The Department </a:t>
            </a:r>
            <a:r>
              <a:rPr lang="en-US" b="1" dirty="0"/>
              <a:t>announced a massive reduction-in-force</a:t>
            </a:r>
            <a:r>
              <a:rPr lang="en-US" dirty="0"/>
              <a:t> in mid-March, reportedly laying off nearly </a:t>
            </a:r>
            <a:r>
              <a:rPr lang="en-US" b="1" dirty="0"/>
              <a:t>50% of its workforce</a:t>
            </a:r>
            <a:r>
              <a:rPr lang="en-US" dirty="0"/>
              <a:t> across all offices</a:t>
            </a:r>
          </a:p>
          <a:p>
            <a:r>
              <a:rPr lang="en-US" dirty="0"/>
              <a:t>The FY2026 budget request will sharply reduce funding for the department’s administration and many of its programs</a:t>
            </a:r>
          </a:p>
          <a:p>
            <a:r>
              <a:rPr lang="en-US" dirty="0"/>
              <a:t>Many longstanding federal education programs face cuts – the administration is likely to eliminate various discretionary grant programs that are not explicitly mandated by law, which may include funding for after-school programs and academic enrichment programs</a:t>
            </a:r>
          </a:p>
          <a:p>
            <a:r>
              <a:rPr lang="en-US" dirty="0"/>
              <a:t>Title I aid for low-income schools and IDEA special education grants – which are authorized by statute – could be reduced or restructured if Congress cooperates</a:t>
            </a:r>
          </a:p>
          <a:p>
            <a:r>
              <a:rPr lang="en-US" dirty="0"/>
              <a:t>The executive order suggests </a:t>
            </a:r>
            <a:r>
              <a:rPr lang="en-US" b="1" dirty="0"/>
              <a:t>moving some legally-required functions elsewhere</a:t>
            </a:r>
            <a:r>
              <a:rPr lang="en-US" dirty="0"/>
              <a:t>; for instance, one could imagine federal student aid programs (Pell Grants, student loans) being moved to the Treasury or a standalone agency, and K-12 formula grants possibly being folded into a block grant to states</a:t>
            </a:r>
          </a:p>
          <a:p>
            <a:r>
              <a:rPr lang="en-US" dirty="0"/>
              <a:t>Anticipate the FY2026 request will introduce funding for school choice programs at the federal level – perhaps a tax-credit scholarship program or portability of Title I funds – to align with Eos: </a:t>
            </a:r>
            <a:r>
              <a:rPr lang="en-US" i="1" dirty="0"/>
              <a:t>“Expanding Educational Freedom and Opportunity for Families”</a:t>
            </a:r>
            <a:r>
              <a:rPr lang="en-US" dirty="0"/>
              <a:t> (issued Jan 29) and on “Ending Radical Left Indoctrination” in schools</a:t>
            </a:r>
          </a:p>
          <a:p>
            <a:r>
              <a:rPr lang="en-US" dirty="0"/>
              <a:t>President Trump has long advocated redirecting federal dollars to follow students to the school of their choice; the FY2026 budget could create a pilot program or a federal incentive fund for states that adopt voucher programs. </a:t>
            </a:r>
          </a:p>
        </p:txBody>
      </p:sp>
    </p:spTree>
    <p:extLst>
      <p:ext uri="{BB962C8B-B14F-4D97-AF65-F5344CB8AC3E}">
        <p14:creationId xmlns:p14="http://schemas.microsoft.com/office/powerpoint/2010/main" val="148331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7ACA-326C-4871-E6A5-C8F70CCFB421}"/>
              </a:ext>
            </a:extLst>
          </p:cNvPr>
          <p:cNvSpPr>
            <a:spLocks noGrp="1"/>
          </p:cNvSpPr>
          <p:nvPr>
            <p:ph type="title"/>
          </p:nvPr>
        </p:nvSpPr>
        <p:spPr/>
        <p:txBody>
          <a:bodyPr>
            <a:normAutofit fontScale="90000"/>
          </a:bodyPr>
          <a:lstStyle/>
          <a:p>
            <a:r>
              <a:rPr lang="en-US" dirty="0"/>
              <a:t>EO 14191: Expanding Educational Freedom and Opportunity for Families</a:t>
            </a:r>
          </a:p>
        </p:txBody>
      </p:sp>
      <p:sp>
        <p:nvSpPr>
          <p:cNvPr id="3" name="Content Placeholder 2">
            <a:extLst>
              <a:ext uri="{FF2B5EF4-FFF2-40B4-BE49-F238E27FC236}">
                <a16:creationId xmlns:a16="http://schemas.microsoft.com/office/drawing/2014/main" id="{5461D535-7060-C37F-7F6C-7F32009F7C27}"/>
              </a:ext>
            </a:extLst>
          </p:cNvPr>
          <p:cNvSpPr>
            <a:spLocks noGrp="1"/>
          </p:cNvSpPr>
          <p:nvPr>
            <p:ph idx="1"/>
          </p:nvPr>
        </p:nvSpPr>
        <p:spPr/>
        <p:txBody>
          <a:bodyPr>
            <a:normAutofit fontScale="85000" lnSpcReduction="10000"/>
          </a:bodyPr>
          <a:lstStyle/>
          <a:p>
            <a:r>
              <a:rPr lang="en-US" dirty="0"/>
              <a:t>Executive Order 14191 of January 29, 2025: Expanding educational choice outside of governmental entities</a:t>
            </a:r>
          </a:p>
          <a:p>
            <a:pPr lvl="1"/>
            <a:r>
              <a:rPr lang="en-US" dirty="0"/>
              <a:t>(a) The Secretary of Education shall include education freedom as a priority in discretionary grant programs, as appropriate and consistent with applicable law. </a:t>
            </a:r>
          </a:p>
          <a:p>
            <a:pPr lvl="1"/>
            <a:r>
              <a:rPr lang="en-US" dirty="0"/>
              <a:t>(b) Within 90 days of the date of this order, the Secretary of Labor and the Secretary of Education shall review their respective discretionary grant programs and each submit a plan to the President, through the Assistant to the President for Domestic Policy, that identifies, evaluates, and makes recommendations regarding using relevant discretionary grant programs to expand education freedom for America’s families and teachers. </a:t>
            </a:r>
          </a:p>
          <a:p>
            <a:pPr lvl="1"/>
            <a:r>
              <a:rPr lang="en-US" dirty="0"/>
              <a:t>Within 90 days of the date of this order, the Secretary of Health and Human Services shall issue guidance regarding whether and how States receiving block grants for families and children from the Department, including the Child Care and Development Block Grant (CCDGB), can use them to expand educational choice and support families who choose educational alternatives to governmental entities, including private and faith-based options. </a:t>
            </a:r>
          </a:p>
          <a:p>
            <a:pPr lvl="1"/>
            <a:r>
              <a:rPr lang="en-US" dirty="0"/>
              <a:t>Applies to military families and Bureau of Indian Education (BIE) Schools</a:t>
            </a:r>
          </a:p>
        </p:txBody>
      </p:sp>
    </p:spTree>
    <p:extLst>
      <p:ext uri="{BB962C8B-B14F-4D97-AF65-F5344CB8AC3E}">
        <p14:creationId xmlns:p14="http://schemas.microsoft.com/office/powerpoint/2010/main" val="154552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AA61-BCA4-B532-34F6-8E69C0C40D21}"/>
              </a:ext>
            </a:extLst>
          </p:cNvPr>
          <p:cNvSpPr>
            <a:spLocks noGrp="1"/>
          </p:cNvSpPr>
          <p:nvPr>
            <p:ph type="title"/>
          </p:nvPr>
        </p:nvSpPr>
        <p:spPr/>
        <p:txBody>
          <a:bodyPr/>
          <a:lstStyle/>
          <a:p>
            <a:r>
              <a:rPr lang="en-US" dirty="0"/>
              <a:t>Department of Energy</a:t>
            </a:r>
          </a:p>
        </p:txBody>
      </p:sp>
      <p:sp>
        <p:nvSpPr>
          <p:cNvPr id="3" name="Content Placeholder 2">
            <a:extLst>
              <a:ext uri="{FF2B5EF4-FFF2-40B4-BE49-F238E27FC236}">
                <a16:creationId xmlns:a16="http://schemas.microsoft.com/office/drawing/2014/main" id="{AFC9C07F-3F74-3212-9649-864381CC07F1}"/>
              </a:ext>
            </a:extLst>
          </p:cNvPr>
          <p:cNvSpPr>
            <a:spLocks noGrp="1"/>
          </p:cNvSpPr>
          <p:nvPr>
            <p:ph idx="1"/>
          </p:nvPr>
        </p:nvSpPr>
        <p:spPr/>
        <p:txBody>
          <a:bodyPr>
            <a:normAutofit fontScale="47500" lnSpcReduction="20000"/>
          </a:bodyPr>
          <a:lstStyle/>
          <a:p>
            <a:r>
              <a:rPr lang="en-US" dirty="0"/>
              <a:t>Energy’s FY2026 budget request is expected to reflect a major pivot toward fossil and nuclear energy and away from climate-related programs</a:t>
            </a:r>
          </a:p>
          <a:p>
            <a:r>
              <a:rPr lang="en-US" dirty="0"/>
              <a:t>The incoming Energy Secretary, Chris Wright, has outlined a nine-point plan that echoes recommendations from the Heritage Foundation’s </a:t>
            </a:r>
            <a:r>
              <a:rPr lang="en-US" i="1" dirty="0"/>
              <a:t>Project 2025</a:t>
            </a:r>
          </a:p>
          <a:p>
            <a:r>
              <a:rPr lang="en-US" dirty="0"/>
              <a:t>Secretary Wright has signaled support for “breaking up and downsizing” parts of DOE, particularly those involved in climate research and clean energy, consistent with Project 2025​; one report says the administration is looking to cut DOE’s budget by 30% and reduce federal staff accordingly</a:t>
            </a:r>
          </a:p>
          <a:p>
            <a:r>
              <a:rPr lang="en-US" dirty="0"/>
              <a:t>A key target is the Office of Energy Efficiency and Renewable Energy (EERE) – Heritage’s plan recommends dramatically shrinking EERE, and President Trump </a:t>
            </a:r>
            <a:r>
              <a:rPr lang="en-US" i="1" dirty="0"/>
              <a:t>repeatedly proposed eliminating or slashing EERE funding in his first term – e</a:t>
            </a:r>
            <a:r>
              <a:rPr lang="en-US" dirty="0"/>
              <a:t>xpect the FY2026 budget to propose large cuts to EERE funding​</a:t>
            </a:r>
          </a:p>
          <a:p>
            <a:r>
              <a:rPr lang="en-US" dirty="0"/>
              <a:t>ARPA-E (Advanced Research Projects Agency-Energy) programs fund high-risk clean energy R&amp;D is likely to be eliminated or greatly reduced, which was a goal in prior Trump budgets</a:t>
            </a:r>
          </a:p>
          <a:p>
            <a:r>
              <a:rPr lang="en-US" dirty="0"/>
              <a:t>Secretary Wright’s policy outline specifically calls for advancing Liquefied Natural Gas (LNG) export projects and refilling the Strategic Petroleum Reserve (SPR)</a:t>
            </a:r>
          </a:p>
          <a:p>
            <a:r>
              <a:rPr lang="en-US" dirty="0"/>
              <a:t>The FY2026 request will likely seek to boost funding for DOE’s Office of Fossil Energy and Carbon Management to support natural gas infrastructure and possibly technologies like carbon capture </a:t>
            </a:r>
          </a:p>
          <a:p>
            <a:r>
              <a:rPr lang="en-US" dirty="0"/>
              <a:t>Wright’s plan also includes modernizing the nation’s nuclear weapons stockpile and emphasizing nuclear energy science​</a:t>
            </a:r>
          </a:p>
          <a:p>
            <a:r>
              <a:rPr lang="en-US" dirty="0"/>
              <a:t> The National Nuclear Security Administration (NNSA), a semi-autonomous part of DOE that maintains nuclear warheads, could see a healthy budget increase as it undertakes warhead life-extension and modernization programs</a:t>
            </a:r>
          </a:p>
          <a:p>
            <a:r>
              <a:rPr lang="en-US" dirty="0"/>
              <a:t>In his first directive, Secretary Wright emphasized basic research, aligning with the Heritage view that DOE should focus on fundamental science rather than climate policy​</a:t>
            </a:r>
          </a:p>
          <a:p>
            <a:r>
              <a:rPr lang="en-US" dirty="0"/>
              <a:t>The DOE Office of Science (which funds national labs and research in physics, chemistry, etc.) might fare relatively well – it could maintain or even slightly increase funding, particularly for areas like artificial intelligence, quantum computing, and fusion research that have national security or competitiveness angles</a:t>
            </a:r>
          </a:p>
        </p:txBody>
      </p:sp>
    </p:spTree>
    <p:extLst>
      <p:ext uri="{BB962C8B-B14F-4D97-AF65-F5344CB8AC3E}">
        <p14:creationId xmlns:p14="http://schemas.microsoft.com/office/powerpoint/2010/main" val="354103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14CE-CDFB-4254-ABDA-6E02A943B2F6}"/>
              </a:ext>
            </a:extLst>
          </p:cNvPr>
          <p:cNvSpPr>
            <a:spLocks noGrp="1"/>
          </p:cNvSpPr>
          <p:nvPr>
            <p:ph type="title"/>
          </p:nvPr>
        </p:nvSpPr>
        <p:spPr/>
        <p:txBody>
          <a:bodyPr/>
          <a:lstStyle/>
          <a:p>
            <a:r>
              <a:rPr lang="en-US" dirty="0"/>
              <a:t>About OST</a:t>
            </a:r>
          </a:p>
        </p:txBody>
      </p:sp>
      <p:sp>
        <p:nvSpPr>
          <p:cNvPr id="4" name="Subtitle 2">
            <a:extLst>
              <a:ext uri="{FF2B5EF4-FFF2-40B4-BE49-F238E27FC236}">
                <a16:creationId xmlns:a16="http://schemas.microsoft.com/office/drawing/2014/main" id="{14EFD2CA-0ED4-4F8F-9974-79E514A8D8F2}"/>
              </a:ext>
            </a:extLst>
          </p:cNvPr>
          <p:cNvSpPr txBox="1">
            <a:spLocks/>
          </p:cNvSpPr>
          <p:nvPr/>
        </p:nvSpPr>
        <p:spPr>
          <a:xfrm>
            <a:off x="2125721" y="1770081"/>
            <a:ext cx="8692977" cy="448829"/>
          </a:xfrm>
          <a:prstGeom prst="rect">
            <a:avLst/>
          </a:prstGeom>
        </p:spPr>
        <p:txBody>
          <a:bodyPr>
            <a:noAutofit/>
          </a:bodyPr>
          <a:lstStyle>
            <a:lvl1pPr marL="228600" indent="-228600" algn="l" defTabSz="914400" rtl="0" eaLnBrk="1" latinLnBrk="0" hangingPunct="1">
              <a:spcBef>
                <a:spcPct val="20000"/>
              </a:spcBef>
              <a:buClr>
                <a:srgbClr val="1B75BB"/>
              </a:buClr>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BE1E2D"/>
              </a:buClr>
              <a:buFont typeface="Wingdings" charset="2"/>
              <a:buChar char="ü"/>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B75BB"/>
              </a:buClr>
              <a:buSzTx/>
              <a:buFont typeface="Arial" pitchFamily="34" charset="0"/>
              <a:buNone/>
              <a:tabLst/>
              <a:defRPr/>
            </a:pPr>
            <a:r>
              <a:rPr kumimoji="0" lang="en-US" sz="1800" b="1" i="0" u="none" strike="noStrike" kern="1200" cap="all" spc="0" normalizeH="0" baseline="0" noProof="0" dirty="0">
                <a:ln>
                  <a:noFill/>
                </a:ln>
                <a:solidFill>
                  <a:srgbClr val="1B75BB"/>
                </a:solidFill>
                <a:effectLst/>
                <a:uLnTx/>
                <a:uFillTx/>
                <a:latin typeface="Calibri" panose="020F0502020204030204"/>
                <a:ea typeface="+mn-ea"/>
                <a:cs typeface="+mn-cs"/>
              </a:rPr>
              <a:t>We've Won Our Clients Over $26 Billion in Government Contracts Since 2005 </a:t>
            </a:r>
          </a:p>
        </p:txBody>
      </p:sp>
      <p:sp>
        <p:nvSpPr>
          <p:cNvPr id="5" name="TextBox 4">
            <a:extLst>
              <a:ext uri="{FF2B5EF4-FFF2-40B4-BE49-F238E27FC236}">
                <a16:creationId xmlns:a16="http://schemas.microsoft.com/office/drawing/2014/main" id="{C3E67B33-934A-4647-8211-62ED616725C9}"/>
              </a:ext>
            </a:extLst>
          </p:cNvPr>
          <p:cNvSpPr txBox="1"/>
          <p:nvPr/>
        </p:nvSpPr>
        <p:spPr>
          <a:xfrm>
            <a:off x="2099273" y="2324952"/>
            <a:ext cx="7477099" cy="307777"/>
          </a:xfrm>
          <a:prstGeom prst="rect">
            <a:avLst/>
          </a:prstGeom>
          <a:noFill/>
        </p:spPr>
        <p:txBody>
          <a:bodyPr wrap="square" rtlCol="0">
            <a:spAutoFit/>
          </a:bodyPr>
          <a:lstStyle/>
          <a:p>
            <a:pPr fontAlgn="auto">
              <a:spcBef>
                <a:spcPts val="0"/>
              </a:spcBef>
              <a:spcAft>
                <a:spcPts val="0"/>
              </a:spcAft>
            </a:pPr>
            <a:r>
              <a:rPr lang="en-US" sz="1400" b="1" dirty="0">
                <a:solidFill>
                  <a:srgbClr val="5B9BD5">
                    <a:lumMod val="75000"/>
                  </a:srgbClr>
                </a:solidFill>
                <a:latin typeface="Arial Narrow"/>
                <a:cs typeface="Arial Narrow"/>
              </a:rPr>
              <a:t>BUSINESS DEVELOPMENT, CAPTURE, AND PROPOSAL CONSULTING</a:t>
            </a:r>
          </a:p>
        </p:txBody>
      </p:sp>
      <p:grpSp>
        <p:nvGrpSpPr>
          <p:cNvPr id="6" name="Group 5">
            <a:extLst>
              <a:ext uri="{FF2B5EF4-FFF2-40B4-BE49-F238E27FC236}">
                <a16:creationId xmlns:a16="http://schemas.microsoft.com/office/drawing/2014/main" id="{858F9997-17C8-4C81-AA01-C5AFB9B9F753}"/>
              </a:ext>
            </a:extLst>
          </p:cNvPr>
          <p:cNvGrpSpPr/>
          <p:nvPr/>
        </p:nvGrpSpPr>
        <p:grpSpPr>
          <a:xfrm>
            <a:off x="1510814" y="2643224"/>
            <a:ext cx="8065559" cy="1324375"/>
            <a:chOff x="1595479" y="2727889"/>
            <a:chExt cx="8065559" cy="1324375"/>
          </a:xfrm>
        </p:grpSpPr>
        <p:sp>
          <p:nvSpPr>
            <p:cNvPr id="7" name="Rectangle 6">
              <a:extLst>
                <a:ext uri="{FF2B5EF4-FFF2-40B4-BE49-F238E27FC236}">
                  <a16:creationId xmlns:a16="http://schemas.microsoft.com/office/drawing/2014/main" id="{8904D387-C9A9-441D-9EAD-B6F787909833}"/>
                </a:ext>
              </a:extLst>
            </p:cNvPr>
            <p:cNvSpPr/>
            <p:nvPr/>
          </p:nvSpPr>
          <p:spPr>
            <a:xfrm>
              <a:off x="1595479" y="2727889"/>
              <a:ext cx="1600200" cy="12878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7CE59BB-1E3C-462D-80AD-F186C401E97B}"/>
                </a:ext>
              </a:extLst>
            </p:cNvPr>
            <p:cNvSpPr/>
            <p:nvPr/>
          </p:nvSpPr>
          <p:spPr>
            <a:xfrm>
              <a:off x="3195679" y="2727889"/>
              <a:ext cx="1637241" cy="1287800"/>
            </a:xfrm>
            <a:prstGeom prst="rect">
              <a:avLst/>
            </a:prstGeom>
            <a:solidFill>
              <a:srgbClr val="4344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F4496D-2B3B-42A2-A691-A68BF5887CEA}"/>
                </a:ext>
              </a:extLst>
            </p:cNvPr>
            <p:cNvSpPr/>
            <p:nvPr/>
          </p:nvSpPr>
          <p:spPr>
            <a:xfrm>
              <a:off x="4819543" y="2727889"/>
              <a:ext cx="1613577" cy="1287800"/>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774EDB9-E85B-4469-97DB-B6EA1EC57EFE}"/>
                </a:ext>
              </a:extLst>
            </p:cNvPr>
            <p:cNvSpPr/>
            <p:nvPr/>
          </p:nvSpPr>
          <p:spPr>
            <a:xfrm>
              <a:off x="6433120" y="2727889"/>
              <a:ext cx="1661751" cy="1287800"/>
            </a:xfrm>
            <a:prstGeom prst="rect">
              <a:avLst/>
            </a:prstGeom>
            <a:solidFill>
              <a:srgbClr val="A5A5A5">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Technical-01.png" descr="/Users/bridget.skelly/Desktop/Technical-01.png">
              <a:extLst>
                <a:ext uri="{FF2B5EF4-FFF2-40B4-BE49-F238E27FC236}">
                  <a16:creationId xmlns:a16="http://schemas.microsoft.com/office/drawing/2014/main" id="{6736D103-C79F-4858-89AD-A5BE895C4A3E}"/>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971702" y="347651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Engineering-01.png" descr="/Users/bridget.skelly/Desktop/Engineering-01.png">
              <a:extLst>
                <a:ext uri="{FF2B5EF4-FFF2-40B4-BE49-F238E27FC236}">
                  <a16:creationId xmlns:a16="http://schemas.microsoft.com/office/drawing/2014/main" id="{23D2474B-BA68-4961-8830-53ADDAF04470}"/>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165923" y="3535805"/>
              <a:ext cx="434158" cy="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F9A05CB-F76E-4672-B7B8-73A51BE8556F}"/>
                </a:ext>
              </a:extLst>
            </p:cNvPr>
            <p:cNvSpPr txBox="1"/>
            <p:nvPr/>
          </p:nvSpPr>
          <p:spPr>
            <a:xfrm>
              <a:off x="1627168" y="2806832"/>
              <a:ext cx="160020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Build Portfolio of Indefinite Delivery Vehicles</a:t>
              </a:r>
            </a:p>
          </p:txBody>
        </p:sp>
        <p:sp>
          <p:nvSpPr>
            <p:cNvPr id="14" name="TextBox 13">
              <a:extLst>
                <a:ext uri="{FF2B5EF4-FFF2-40B4-BE49-F238E27FC236}">
                  <a16:creationId xmlns:a16="http://schemas.microsoft.com/office/drawing/2014/main" id="{EF2995FA-B872-4A5F-9449-F01D5A610A16}"/>
                </a:ext>
              </a:extLst>
            </p:cNvPr>
            <p:cNvSpPr txBox="1"/>
            <p:nvPr/>
          </p:nvSpPr>
          <p:spPr>
            <a:xfrm>
              <a:off x="3233873" y="2803122"/>
              <a:ext cx="1579744"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Develop Opportunity Pipelines</a:t>
              </a:r>
            </a:p>
          </p:txBody>
        </p:sp>
        <p:sp>
          <p:nvSpPr>
            <p:cNvPr id="15" name="TextBox 14">
              <a:extLst>
                <a:ext uri="{FF2B5EF4-FFF2-40B4-BE49-F238E27FC236}">
                  <a16:creationId xmlns:a16="http://schemas.microsoft.com/office/drawing/2014/main" id="{C19A1C96-B24E-42F5-9A3F-AA9D50687694}"/>
                </a:ext>
              </a:extLst>
            </p:cNvPr>
            <p:cNvSpPr txBox="1"/>
            <p:nvPr/>
          </p:nvSpPr>
          <p:spPr>
            <a:xfrm>
              <a:off x="6384813" y="2815314"/>
              <a:ext cx="16220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Win Proposals</a:t>
              </a:r>
            </a:p>
          </p:txBody>
        </p:sp>
        <p:sp>
          <p:nvSpPr>
            <p:cNvPr id="16" name="TextBox 15">
              <a:extLst>
                <a:ext uri="{FF2B5EF4-FFF2-40B4-BE49-F238E27FC236}">
                  <a16:creationId xmlns:a16="http://schemas.microsoft.com/office/drawing/2014/main" id="{F6F2967F-5127-47FE-83BA-197CEBB310DA}"/>
                </a:ext>
              </a:extLst>
            </p:cNvPr>
            <p:cNvSpPr txBox="1"/>
            <p:nvPr/>
          </p:nvSpPr>
          <p:spPr>
            <a:xfrm>
              <a:off x="4826870" y="2825208"/>
              <a:ext cx="15797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Capture Opportunities</a:t>
              </a:r>
            </a:p>
          </p:txBody>
        </p:sp>
        <p:pic>
          <p:nvPicPr>
            <p:cNvPr id="17" name="Govt-01-01.png" descr="/Users/bridget.skelly/Desktop/Govt-01-01.png">
              <a:extLst>
                <a:ext uri="{FF2B5EF4-FFF2-40B4-BE49-F238E27FC236}">
                  <a16:creationId xmlns:a16="http://schemas.microsoft.com/office/drawing/2014/main" id="{2C938B58-2F18-499E-98BA-75BE4E76BEA9}"/>
                </a:ext>
              </a:extLst>
            </p:cNvPr>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5361035" y="3401160"/>
              <a:ext cx="526554" cy="526554"/>
            </a:xfrm>
            <a:prstGeom prst="rect">
              <a:avLst/>
            </a:prstGeom>
          </p:spPr>
        </p:pic>
        <p:sp>
          <p:nvSpPr>
            <p:cNvPr id="18" name="Rectangle 17">
              <a:extLst>
                <a:ext uri="{FF2B5EF4-FFF2-40B4-BE49-F238E27FC236}">
                  <a16:creationId xmlns:a16="http://schemas.microsoft.com/office/drawing/2014/main" id="{17ADE74C-E299-4162-85EB-C2EB328FE9CB}"/>
                </a:ext>
              </a:extLst>
            </p:cNvPr>
            <p:cNvSpPr/>
            <p:nvPr/>
          </p:nvSpPr>
          <p:spPr>
            <a:xfrm>
              <a:off x="8060838" y="2727890"/>
              <a:ext cx="1600200" cy="1287800"/>
            </a:xfrm>
            <a:prstGeom prst="rect">
              <a:avLst/>
            </a:prstGeom>
            <a:solidFill>
              <a:srgbClr val="2389B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 name="Acquisition-01.png" descr="/Users/bridget.skelly/Desktop/Acquisition-01.png">
              <a:extLst>
                <a:ext uri="{FF2B5EF4-FFF2-40B4-BE49-F238E27FC236}">
                  <a16:creationId xmlns:a16="http://schemas.microsoft.com/office/drawing/2014/main" id="{B90DDCEF-7830-4827-BF22-07A06C532A8B}"/>
                </a:ext>
              </a:extLst>
            </p:cNvPr>
            <p:cNvPicPr>
              <a:picLocks noChangeAspect="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8663535" y="3535805"/>
              <a:ext cx="3952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F731219-C85E-4DF0-B864-E608461CA981}"/>
                </a:ext>
              </a:extLst>
            </p:cNvPr>
            <p:cNvSpPr txBox="1"/>
            <p:nvPr/>
          </p:nvSpPr>
          <p:spPr>
            <a:xfrm>
              <a:off x="8060838" y="2803122"/>
              <a:ext cx="156616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Optimize Your Processes</a:t>
              </a:r>
            </a:p>
          </p:txBody>
        </p:sp>
        <p:pic>
          <p:nvPicPr>
            <p:cNvPr id="21" name="Picture 20">
              <a:extLst>
                <a:ext uri="{FF2B5EF4-FFF2-40B4-BE49-F238E27FC236}">
                  <a16:creationId xmlns:a16="http://schemas.microsoft.com/office/drawing/2014/main" id="{124D5AB0-88A4-4691-A6F7-DA310C74F407}"/>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688" b="94141" l="3516" r="96484">
                          <a14:foregroundMark x1="37109" y1="30859" x2="37109" y2="30859"/>
                          <a14:foregroundMark x1="75781" y1="58984" x2="75781" y2="58984"/>
                          <a14:foregroundMark x1="25000" y1="58984" x2="25000" y2="58984"/>
                          <a14:backgroundMark x1="19922" y1="18750" x2="19922" y2="18750"/>
                        </a14:backgroundRemoval>
                      </a14:imgEffect>
                    </a14:imgLayer>
                  </a14:imgProps>
                </a:ext>
                <a:ext uri="{28A0092B-C50C-407E-A947-70E740481C1C}">
                  <a14:useLocalDpi xmlns:a14="http://schemas.microsoft.com/office/drawing/2010/main" val="0"/>
                </a:ext>
              </a:extLst>
            </a:blip>
            <a:stretch>
              <a:fillRect/>
            </a:stretch>
          </p:blipFill>
          <p:spPr>
            <a:xfrm>
              <a:off x="3629837" y="3373706"/>
              <a:ext cx="744656" cy="678558"/>
            </a:xfrm>
            <a:prstGeom prst="rect">
              <a:avLst/>
            </a:prstGeom>
          </p:spPr>
        </p:pic>
      </p:grpSp>
      <p:sp>
        <p:nvSpPr>
          <p:cNvPr id="22" name="TextBox 21">
            <a:extLst>
              <a:ext uri="{FF2B5EF4-FFF2-40B4-BE49-F238E27FC236}">
                <a16:creationId xmlns:a16="http://schemas.microsoft.com/office/drawing/2014/main" id="{1CC4F5A3-5521-468A-BB99-689B3B77C60B}"/>
              </a:ext>
            </a:extLst>
          </p:cNvPr>
          <p:cNvSpPr txBox="1"/>
          <p:nvPr/>
        </p:nvSpPr>
        <p:spPr>
          <a:xfrm>
            <a:off x="2099274" y="4437487"/>
            <a:ext cx="6924257" cy="523220"/>
          </a:xfrm>
          <a:prstGeom prst="rect">
            <a:avLst/>
          </a:prstGeom>
          <a:noFill/>
        </p:spPr>
        <p:txBody>
          <a:bodyPr wrap="square" rtlCol="0">
            <a:spAutoFit/>
          </a:bodyPr>
          <a:lstStyle>
            <a:defPPr>
              <a:defRPr lang="en-US"/>
            </a:defPPr>
            <a:lvl1pPr algn="ctr">
              <a:defRPr sz="1400" b="1">
                <a:solidFill>
                  <a:schemeClr val="accent4"/>
                </a:solidFill>
                <a:latin typeface="Arial Narrow"/>
                <a:cs typeface="Arial Narrow"/>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Arial Narrow"/>
              </a:rPr>
              <a:t>REGISTERED APPRENTICESHIP IN GOVERNMENT BUSINES</a:t>
            </a:r>
            <a:r>
              <a:rPr lang="en-US" kern="0" dirty="0">
                <a:solidFill>
                  <a:srgbClr val="5B9BD5">
                    <a:lumMod val="75000"/>
                  </a:srgbClr>
                </a:solidFill>
              </a:rPr>
              <a:t>S DEVELOPMENT; 1</a:t>
            </a:r>
            <a:r>
              <a:rPr kumimoji="0" lang="en-US" sz="1400" b="1" i="0" u="none" strike="noStrike" kern="0" cap="none" spc="0" normalizeH="0" baseline="0" noProof="0" dirty="0">
                <a:ln>
                  <a:noFill/>
                </a:ln>
                <a:solidFill>
                  <a:srgbClr val="5B9BD5">
                    <a:lumMod val="75000"/>
                  </a:srgbClr>
                </a:solidFill>
                <a:effectLst/>
                <a:uLnTx/>
                <a:uFillTx/>
                <a:latin typeface="Arial Narrow"/>
              </a:rPr>
              <a:t>8 COURSES IN ALL ASPECTS OF FEDERAL BUSINESS DEVELOPMENT</a:t>
            </a:r>
          </a:p>
        </p:txBody>
      </p:sp>
      <p:grpSp>
        <p:nvGrpSpPr>
          <p:cNvPr id="23" name="Group 22">
            <a:extLst>
              <a:ext uri="{FF2B5EF4-FFF2-40B4-BE49-F238E27FC236}">
                <a16:creationId xmlns:a16="http://schemas.microsoft.com/office/drawing/2014/main" id="{90BB7BAF-7E3E-471F-907F-36B7C5C492BB}"/>
              </a:ext>
            </a:extLst>
          </p:cNvPr>
          <p:cNvGrpSpPr/>
          <p:nvPr/>
        </p:nvGrpSpPr>
        <p:grpSpPr>
          <a:xfrm>
            <a:off x="1493123" y="4990168"/>
            <a:ext cx="6755869" cy="1255838"/>
            <a:chOff x="1577788" y="5074833"/>
            <a:chExt cx="6755869" cy="1255838"/>
          </a:xfrm>
        </p:grpSpPr>
        <p:sp>
          <p:nvSpPr>
            <p:cNvPr id="24" name="Rectangle 23">
              <a:extLst>
                <a:ext uri="{FF2B5EF4-FFF2-40B4-BE49-F238E27FC236}">
                  <a16:creationId xmlns:a16="http://schemas.microsoft.com/office/drawing/2014/main" id="{4CDBD849-23AB-4BFE-A688-C6098B2F494C}"/>
                </a:ext>
              </a:extLst>
            </p:cNvPr>
            <p:cNvSpPr/>
            <p:nvPr/>
          </p:nvSpPr>
          <p:spPr>
            <a:xfrm>
              <a:off x="1577788" y="5078504"/>
              <a:ext cx="1414906" cy="124869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F0D303A-74EF-4837-B0B3-EE1E50981D31}"/>
                </a:ext>
              </a:extLst>
            </p:cNvPr>
            <p:cNvSpPr/>
            <p:nvPr/>
          </p:nvSpPr>
          <p:spPr>
            <a:xfrm>
              <a:off x="2984409" y="5074833"/>
              <a:ext cx="1376431" cy="1252361"/>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9C59388-9E88-45AF-B7D1-104E2C3E8E0C}"/>
                </a:ext>
              </a:extLst>
            </p:cNvPr>
            <p:cNvSpPr/>
            <p:nvPr/>
          </p:nvSpPr>
          <p:spPr>
            <a:xfrm>
              <a:off x="4355234" y="5074833"/>
              <a:ext cx="1322693" cy="1252362"/>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7A53036-6839-45B6-9868-4AF3CE0D01BA}"/>
                </a:ext>
              </a:extLst>
            </p:cNvPr>
            <p:cNvSpPr txBox="1"/>
            <p:nvPr/>
          </p:nvSpPr>
          <p:spPr>
            <a:xfrm>
              <a:off x="1627168" y="5120267"/>
              <a:ext cx="1443782"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Business Developer</a:t>
              </a:r>
            </a:p>
          </p:txBody>
        </p:sp>
        <p:sp>
          <p:nvSpPr>
            <p:cNvPr id="28" name="TextBox 27">
              <a:extLst>
                <a:ext uri="{FF2B5EF4-FFF2-40B4-BE49-F238E27FC236}">
                  <a16:creationId xmlns:a16="http://schemas.microsoft.com/office/drawing/2014/main" id="{AF6B0EE7-5BD2-4018-9956-26DFA65606C0}"/>
                </a:ext>
              </a:extLst>
            </p:cNvPr>
            <p:cNvSpPr txBox="1"/>
            <p:nvPr/>
          </p:nvSpPr>
          <p:spPr>
            <a:xfrm>
              <a:off x="3017246" y="5123459"/>
              <a:ext cx="1265895"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Capture Manager</a:t>
              </a:r>
            </a:p>
          </p:txBody>
        </p:sp>
        <p:sp>
          <p:nvSpPr>
            <p:cNvPr id="29" name="TextBox 28">
              <a:extLst>
                <a:ext uri="{FF2B5EF4-FFF2-40B4-BE49-F238E27FC236}">
                  <a16:creationId xmlns:a16="http://schemas.microsoft.com/office/drawing/2014/main" id="{D8F4C263-6CD1-4A1A-B267-6021AEDFAB17}"/>
                </a:ext>
              </a:extLst>
            </p:cNvPr>
            <p:cNvSpPr txBox="1"/>
            <p:nvPr/>
          </p:nvSpPr>
          <p:spPr>
            <a:xfrm>
              <a:off x="4302730" y="5091417"/>
              <a:ext cx="1430827"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Proposal Manager</a:t>
              </a:r>
            </a:p>
          </p:txBody>
        </p:sp>
        <p:sp>
          <p:nvSpPr>
            <p:cNvPr id="30" name="Rectangle 29">
              <a:extLst>
                <a:ext uri="{FF2B5EF4-FFF2-40B4-BE49-F238E27FC236}">
                  <a16:creationId xmlns:a16="http://schemas.microsoft.com/office/drawing/2014/main" id="{7A9200AB-D818-4E7A-992F-423AEF1700D9}"/>
                </a:ext>
              </a:extLst>
            </p:cNvPr>
            <p:cNvSpPr/>
            <p:nvPr/>
          </p:nvSpPr>
          <p:spPr>
            <a:xfrm>
              <a:off x="5672590" y="5074833"/>
              <a:ext cx="1353475" cy="1252361"/>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Standards.png" descr="/Users/bridget.skelly/Desktop/Extras/00_ICONS/Standards.png">
              <a:extLst>
                <a:ext uri="{FF2B5EF4-FFF2-40B4-BE49-F238E27FC236}">
                  <a16:creationId xmlns:a16="http://schemas.microsoft.com/office/drawing/2014/main" id="{B04F2B3F-8C30-4B14-9953-4730CD7C2B5D}"/>
                </a:ext>
              </a:extLst>
            </p:cNvPr>
            <p:cNvPicPr>
              <a:picLocks noChangeAspect="1"/>
            </p:cNvPicPr>
            <p:nvPr/>
          </p:nvPicPr>
          <p:blipFill>
            <a:blip r:embed="rId12" r:link="rId13" cstate="print">
              <a:lum bright="70000" contrast="-70000"/>
              <a:extLst>
                <a:ext uri="{28A0092B-C50C-407E-A947-70E740481C1C}">
                  <a14:useLocalDpi xmlns:a14="http://schemas.microsoft.com/office/drawing/2010/main" val="0"/>
                </a:ext>
              </a:extLst>
            </a:blip>
            <a:stretch>
              <a:fillRect/>
            </a:stretch>
          </p:blipFill>
          <p:spPr>
            <a:xfrm>
              <a:off x="2042691" y="5815158"/>
              <a:ext cx="512036" cy="512036"/>
            </a:xfrm>
            <a:prstGeom prst="rect">
              <a:avLst/>
            </a:prstGeom>
          </p:spPr>
        </p:pic>
        <p:pic>
          <p:nvPicPr>
            <p:cNvPr id="32" name="Picture 31">
              <a:extLst>
                <a:ext uri="{FF2B5EF4-FFF2-40B4-BE49-F238E27FC236}">
                  <a16:creationId xmlns:a16="http://schemas.microsoft.com/office/drawing/2014/main" id="{68DFA955-995C-4490-9B12-CD115079C0BE}"/>
                </a:ext>
              </a:extLst>
            </p:cNvPr>
            <p:cNvPicPr>
              <a:picLocks noChangeAspect="1"/>
            </p:cNvPicPr>
            <p:nvPr/>
          </p:nvPicPr>
          <p:blipFill rotWithShape="1">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l="21744" t="23344" r="24341" b="15039"/>
            <a:stretch/>
          </p:blipFill>
          <p:spPr>
            <a:xfrm>
              <a:off x="4792786" y="5857364"/>
              <a:ext cx="390716" cy="446533"/>
            </a:xfrm>
            <a:prstGeom prst="rect">
              <a:avLst/>
            </a:prstGeom>
          </p:spPr>
        </p:pic>
        <p:sp>
          <p:nvSpPr>
            <p:cNvPr id="33" name="TextBox 32">
              <a:extLst>
                <a:ext uri="{FF2B5EF4-FFF2-40B4-BE49-F238E27FC236}">
                  <a16:creationId xmlns:a16="http://schemas.microsoft.com/office/drawing/2014/main" id="{F51287F5-475D-4250-8EE6-905A0499C106}"/>
                </a:ext>
              </a:extLst>
            </p:cNvPr>
            <p:cNvSpPr txBox="1"/>
            <p:nvPr/>
          </p:nvSpPr>
          <p:spPr>
            <a:xfrm>
              <a:off x="5679485" y="5098573"/>
              <a:ext cx="1259435"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Proposal Coordinator</a:t>
              </a:r>
            </a:p>
          </p:txBody>
        </p:sp>
        <p:sp>
          <p:nvSpPr>
            <p:cNvPr id="34" name="Rectangle 33">
              <a:extLst>
                <a:ext uri="{FF2B5EF4-FFF2-40B4-BE49-F238E27FC236}">
                  <a16:creationId xmlns:a16="http://schemas.microsoft.com/office/drawing/2014/main" id="{0870BD55-23EA-4179-AFA4-6F4B5053E594}"/>
                </a:ext>
              </a:extLst>
            </p:cNvPr>
            <p:cNvSpPr/>
            <p:nvPr/>
          </p:nvSpPr>
          <p:spPr>
            <a:xfrm>
              <a:off x="6980876" y="5074834"/>
              <a:ext cx="1352781" cy="1252360"/>
            </a:xfrm>
            <a:prstGeom prst="rect">
              <a:avLst/>
            </a:prstGeom>
            <a:solidFill>
              <a:srgbClr val="040F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F16970D6-6999-4641-813F-89BF71C214F1}"/>
                </a:ext>
              </a:extLst>
            </p:cNvPr>
            <p:cNvSpPr txBox="1"/>
            <p:nvPr/>
          </p:nvSpPr>
          <p:spPr>
            <a:xfrm>
              <a:off x="7032960" y="5120267"/>
              <a:ext cx="1266894"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Proposal Writer</a:t>
              </a:r>
            </a:p>
          </p:txBody>
        </p:sp>
        <p:pic>
          <p:nvPicPr>
            <p:cNvPr id="36" name="Technical-01.png" descr="/Users/bridget.skelly/Desktop/Technical-01.png">
              <a:extLst>
                <a:ext uri="{FF2B5EF4-FFF2-40B4-BE49-F238E27FC236}">
                  <a16:creationId xmlns:a16="http://schemas.microsoft.com/office/drawing/2014/main" id="{C60CE645-7DB9-48EF-AD6A-507BDBE35105}"/>
                </a:ext>
              </a:extLst>
            </p:cNvPr>
            <p:cNvPicPr>
              <a:picLocks noChangeAspect="1"/>
            </p:cNvPicPr>
            <p:nvPr/>
          </p:nvPicPr>
          <p:blipFill>
            <a:blip r:embed="rId15" r:link="rId3" cstate="print">
              <a:extLst>
                <a:ext uri="{28A0092B-C50C-407E-A947-70E740481C1C}">
                  <a14:useLocalDpi xmlns:a14="http://schemas.microsoft.com/office/drawing/2010/main" val="0"/>
                </a:ext>
              </a:extLst>
            </a:blip>
            <a:srcRect/>
            <a:stretch>
              <a:fillRect/>
            </a:stretch>
          </p:blipFill>
          <p:spPr bwMode="auto">
            <a:xfrm>
              <a:off x="7478448" y="5893070"/>
              <a:ext cx="422671" cy="42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ntelligence-01.png" descr="/Users/bridget.skelly/Desktop/Intelligence-01.png">
              <a:extLst>
                <a:ext uri="{FF2B5EF4-FFF2-40B4-BE49-F238E27FC236}">
                  <a16:creationId xmlns:a16="http://schemas.microsoft.com/office/drawing/2014/main" id="{BAB6AAC2-617E-4FBC-A514-8B7E0A4928B4}"/>
                </a:ext>
              </a:extLst>
            </p:cNvPr>
            <p:cNvPicPr>
              <a:picLocks noChangeAspect="1"/>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6115869" y="5886010"/>
              <a:ext cx="444661" cy="4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ovt-01-01.png" descr="/Users/bridget.skelly/Desktop/Govt-01-01.png">
              <a:extLst>
                <a:ext uri="{FF2B5EF4-FFF2-40B4-BE49-F238E27FC236}">
                  <a16:creationId xmlns:a16="http://schemas.microsoft.com/office/drawing/2014/main" id="{E94AA7BE-58EE-4230-B4EE-316AD4AB07A5}"/>
                </a:ext>
              </a:extLst>
            </p:cNvPr>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3428900" y="5818802"/>
              <a:ext cx="471545" cy="471545"/>
            </a:xfrm>
            <a:prstGeom prst="rect">
              <a:avLst/>
            </a:prstGeom>
          </p:spPr>
        </p:pic>
      </p:grpSp>
      <p:sp>
        <p:nvSpPr>
          <p:cNvPr id="39" name="Oval 38">
            <a:extLst>
              <a:ext uri="{FF2B5EF4-FFF2-40B4-BE49-F238E27FC236}">
                <a16:creationId xmlns:a16="http://schemas.microsoft.com/office/drawing/2014/main" id="{68B47446-38BC-4F29-90B9-8D6043AD2F63}"/>
              </a:ext>
            </a:extLst>
          </p:cNvPr>
          <p:cNvSpPr/>
          <p:nvPr/>
        </p:nvSpPr>
        <p:spPr>
          <a:xfrm>
            <a:off x="932910" y="4067980"/>
            <a:ext cx="1166364" cy="1166364"/>
          </a:xfrm>
          <a:prstGeom prst="ellipse">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3499C56E-66C0-4661-A266-7BBD5B8F58F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8135" y="4179465"/>
            <a:ext cx="981312" cy="945818"/>
          </a:xfrm>
          <a:prstGeom prst="rect">
            <a:avLst/>
          </a:prstGeom>
        </p:spPr>
      </p:pic>
      <p:sp>
        <p:nvSpPr>
          <p:cNvPr id="41" name="Oval 40">
            <a:extLst>
              <a:ext uri="{FF2B5EF4-FFF2-40B4-BE49-F238E27FC236}">
                <a16:creationId xmlns:a16="http://schemas.microsoft.com/office/drawing/2014/main" id="{38400264-6D70-4C59-BD6C-8BD812E86B53}"/>
              </a:ext>
            </a:extLst>
          </p:cNvPr>
          <p:cNvSpPr/>
          <p:nvPr/>
        </p:nvSpPr>
        <p:spPr>
          <a:xfrm>
            <a:off x="914894" y="1690338"/>
            <a:ext cx="1166364" cy="1166364"/>
          </a:xfrm>
          <a:prstGeom prst="ellipse">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DDD32FED-F44B-46CD-BC78-02F9C051DA80}"/>
              </a:ext>
            </a:extLst>
          </p:cNvPr>
          <p:cNvPicPr>
            <a:picLocks noChangeAspect="1"/>
          </p:cNvPicPr>
          <p:nvPr/>
        </p:nvPicPr>
        <p:blipFill>
          <a:blip r:embed="rId19"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188323" y="1929762"/>
            <a:ext cx="652026" cy="652026"/>
          </a:xfrm>
          <a:prstGeom prst="rect">
            <a:avLst/>
          </a:prstGeom>
        </p:spPr>
      </p:pic>
      <p:sp>
        <p:nvSpPr>
          <p:cNvPr id="43" name="Oval 42">
            <a:extLst>
              <a:ext uri="{FF2B5EF4-FFF2-40B4-BE49-F238E27FC236}">
                <a16:creationId xmlns:a16="http://schemas.microsoft.com/office/drawing/2014/main" id="{8812731B-43CB-44D6-BC2F-E8ADE0C3574E}"/>
              </a:ext>
            </a:extLst>
          </p:cNvPr>
          <p:cNvSpPr/>
          <p:nvPr/>
        </p:nvSpPr>
        <p:spPr>
          <a:xfrm>
            <a:off x="9838542" y="5123678"/>
            <a:ext cx="1166364" cy="1166364"/>
          </a:xfrm>
          <a:prstGeom prst="ellipse">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descr="A close up of a logo&#10;&#10;Description generated with very high confidence">
            <a:extLst>
              <a:ext uri="{FF2B5EF4-FFF2-40B4-BE49-F238E27FC236}">
                <a16:creationId xmlns:a16="http://schemas.microsoft.com/office/drawing/2014/main" id="{7194D68B-2D76-4DDF-80E2-B5434A1325A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87368" y="5267473"/>
            <a:ext cx="868711" cy="864024"/>
          </a:xfrm>
          <a:prstGeom prst="rect">
            <a:avLst/>
          </a:prstGeom>
        </p:spPr>
      </p:pic>
      <p:sp>
        <p:nvSpPr>
          <p:cNvPr id="45" name="TextBox 44">
            <a:extLst>
              <a:ext uri="{FF2B5EF4-FFF2-40B4-BE49-F238E27FC236}">
                <a16:creationId xmlns:a16="http://schemas.microsoft.com/office/drawing/2014/main" id="{7129393B-F171-454B-8978-1961665745D4}"/>
              </a:ext>
            </a:extLst>
          </p:cNvPr>
          <p:cNvSpPr txBox="1"/>
          <p:nvPr/>
        </p:nvSpPr>
        <p:spPr>
          <a:xfrm>
            <a:off x="9259077" y="4301164"/>
            <a:ext cx="2325292" cy="738664"/>
          </a:xfrm>
          <a:prstGeom prst="rect">
            <a:avLst/>
          </a:prstGeom>
          <a:noFill/>
        </p:spPr>
        <p:txBody>
          <a:bodyPr wrap="square" rtlCol="0">
            <a:spAutoFit/>
          </a:bodyPr>
          <a:lstStyle/>
          <a:p>
            <a:pPr algn="ctr" fontAlgn="auto">
              <a:spcBef>
                <a:spcPts val="0"/>
              </a:spcBef>
              <a:spcAft>
                <a:spcPts val="0"/>
              </a:spcAft>
            </a:pPr>
            <a:r>
              <a:rPr lang="en-US" sz="1400" b="1" dirty="0">
                <a:solidFill>
                  <a:srgbClr val="5B9BD5">
                    <a:lumMod val="75000"/>
                  </a:srgbClr>
                </a:solidFill>
                <a:latin typeface="Arial Narrow"/>
                <a:cs typeface="Arial Narrow"/>
              </a:rPr>
              <a:t>SBIR/STTR Proposal Lab for Maryland and Alabama SBA FAST Grant</a:t>
            </a:r>
          </a:p>
        </p:txBody>
      </p:sp>
    </p:spTree>
    <p:extLst>
      <p:ext uri="{BB962C8B-B14F-4D97-AF65-F5344CB8AC3E}">
        <p14:creationId xmlns:p14="http://schemas.microsoft.com/office/powerpoint/2010/main" val="251430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8569-CA90-AD2C-2DE0-D54AC6CFD965}"/>
              </a:ext>
            </a:extLst>
          </p:cNvPr>
          <p:cNvSpPr>
            <a:spLocks noGrp="1"/>
          </p:cNvSpPr>
          <p:nvPr>
            <p:ph type="title"/>
          </p:nvPr>
        </p:nvSpPr>
        <p:spPr/>
        <p:txBody>
          <a:bodyPr/>
          <a:lstStyle/>
          <a:p>
            <a:r>
              <a:rPr lang="en-US" dirty="0"/>
              <a:t>Department of Commerce</a:t>
            </a:r>
          </a:p>
        </p:txBody>
      </p:sp>
      <p:sp>
        <p:nvSpPr>
          <p:cNvPr id="3" name="Content Placeholder 2">
            <a:extLst>
              <a:ext uri="{FF2B5EF4-FFF2-40B4-BE49-F238E27FC236}">
                <a16:creationId xmlns:a16="http://schemas.microsoft.com/office/drawing/2014/main" id="{9D429440-BAAC-B989-4BBE-64C0BFFAC19C}"/>
              </a:ext>
            </a:extLst>
          </p:cNvPr>
          <p:cNvSpPr>
            <a:spLocks noGrp="1"/>
          </p:cNvSpPr>
          <p:nvPr>
            <p:ph idx="1"/>
          </p:nvPr>
        </p:nvSpPr>
        <p:spPr/>
        <p:txBody>
          <a:bodyPr>
            <a:normAutofit fontScale="62500" lnSpcReduction="20000"/>
          </a:bodyPr>
          <a:lstStyle/>
          <a:p>
            <a:r>
              <a:rPr lang="en-US" dirty="0"/>
              <a:t>Within the Commerce Department, the National Oceanic and Atmospheric Administration (NOAA) is facing major budget cuts and a potential overhaul, given its central role in climate research and environmental monitoring</a:t>
            </a:r>
          </a:p>
          <a:p>
            <a:r>
              <a:rPr lang="en-US" dirty="0"/>
              <a:t>Early information suggests NOAA’s FY2026 funding will be dramatically reduced</a:t>
            </a:r>
          </a:p>
          <a:p>
            <a:r>
              <a:rPr lang="en-US" dirty="0"/>
              <a:t>Reports from February and March 2025 indicate the administration is looking to halve NOAA’s workforce (reducing staff from ~12,000 to 6,000) and implement roughly a 30% cut to NOAA’s budget​</a:t>
            </a:r>
          </a:p>
          <a:p>
            <a:r>
              <a:rPr lang="en-US" dirty="0"/>
              <a:t>The FY2026 plan will likely slash funding for climate research, coastal management, and perhaps some weather services</a:t>
            </a:r>
          </a:p>
          <a:p>
            <a:r>
              <a:rPr lang="en-US" dirty="0"/>
              <a:t>Areas that could see cuts or elimination include NOAA’s climate research programs, regional climate centers, education initiatives, and possibly certain fisheries or coastal grants</a:t>
            </a:r>
          </a:p>
          <a:p>
            <a:r>
              <a:rPr lang="en-US" dirty="0"/>
              <a:t>The administration is considering terminating leases for key NOAA facilities, including a major Weather Service forecasting center in College Park, MD​</a:t>
            </a:r>
          </a:p>
          <a:p>
            <a:r>
              <a:rPr lang="en-US" dirty="0"/>
              <a:t>Weather forecasting and fisheries management are core statutory functions, so they won’t vanish, but those could be strained by severe resource reductions. </a:t>
            </a:r>
          </a:p>
          <a:p>
            <a:r>
              <a:rPr lang="en-US" dirty="0"/>
              <a:t>The budget justification may argue that some functions (like climate services) are duplicative or better handled by other entities, as a rationale for the cuts</a:t>
            </a:r>
          </a:p>
        </p:txBody>
      </p:sp>
    </p:spTree>
    <p:extLst>
      <p:ext uri="{BB962C8B-B14F-4D97-AF65-F5344CB8AC3E}">
        <p14:creationId xmlns:p14="http://schemas.microsoft.com/office/powerpoint/2010/main" val="242573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E064-6198-7EB7-7579-55F96CEF1737}"/>
              </a:ext>
            </a:extLst>
          </p:cNvPr>
          <p:cNvSpPr>
            <a:spLocks noGrp="1"/>
          </p:cNvSpPr>
          <p:nvPr>
            <p:ph type="title"/>
          </p:nvPr>
        </p:nvSpPr>
        <p:spPr/>
        <p:txBody>
          <a:bodyPr>
            <a:normAutofit fontScale="90000"/>
          </a:bodyPr>
          <a:lstStyle/>
          <a:p>
            <a:r>
              <a:rPr lang="en-US" dirty="0"/>
              <a:t>Department of State and Foreign Aid Programs</a:t>
            </a:r>
          </a:p>
        </p:txBody>
      </p:sp>
      <p:sp>
        <p:nvSpPr>
          <p:cNvPr id="3" name="Content Placeholder 2">
            <a:extLst>
              <a:ext uri="{FF2B5EF4-FFF2-40B4-BE49-F238E27FC236}">
                <a16:creationId xmlns:a16="http://schemas.microsoft.com/office/drawing/2014/main" id="{9C90F5CE-D7AD-852D-27FD-1A2A026BA807}"/>
              </a:ext>
            </a:extLst>
          </p:cNvPr>
          <p:cNvSpPr>
            <a:spLocks noGrp="1"/>
          </p:cNvSpPr>
          <p:nvPr>
            <p:ph idx="1"/>
          </p:nvPr>
        </p:nvSpPr>
        <p:spPr/>
        <p:txBody>
          <a:bodyPr>
            <a:normAutofit fontScale="62500" lnSpcReduction="20000"/>
          </a:bodyPr>
          <a:lstStyle/>
          <a:p>
            <a:r>
              <a:rPr lang="en-US" dirty="0"/>
              <a:t>The administration conducted a sweeping review of foreign aid programs and moved to terminate the majority of existing multi-year foreign aid contracts and grants. </a:t>
            </a:r>
          </a:p>
          <a:p>
            <a:r>
              <a:rPr lang="en-US" dirty="0"/>
              <a:t>According to an internal State Department memo, the plan is to eliminate 5,800 out of 6,200 USAID contract awards, amounting to a cut of $54 billion in development and humanitarian programs​</a:t>
            </a:r>
          </a:p>
          <a:p>
            <a:r>
              <a:rPr lang="en-US" dirty="0"/>
              <a:t>At State, 4,100 of 9,100 grants (such as funding to NGOs and international organizations) are being canceled, for an additional $4.4 billion in cuts</a:t>
            </a:r>
          </a:p>
          <a:p>
            <a:r>
              <a:rPr lang="en-US" dirty="0"/>
              <a:t>These figures represent roughly a 90% reduction in the project-based foreign aid budget – effectively a near-halt to new foreign aid spending</a:t>
            </a:r>
          </a:p>
          <a:p>
            <a:r>
              <a:rPr lang="en-US" dirty="0"/>
              <a:t>The PEPFAR program (President’s Emergency Plan for AIDS Relief) and other global health efforts are being sharply scaled back or frozen​</a:t>
            </a:r>
          </a:p>
          <a:p>
            <a:r>
              <a:rPr lang="en-US" dirty="0"/>
              <a:t>Development projects in areas like food security, climate change adaptation, democracy promotion, and cultural exchanges are similarly targeted for elimination</a:t>
            </a:r>
          </a:p>
          <a:p>
            <a:r>
              <a:rPr lang="en-US" dirty="0"/>
              <a:t>The FY2026 budget is likely to reflect drastic reductions in the State/USAID international affairs account</a:t>
            </a:r>
          </a:p>
          <a:p>
            <a:r>
              <a:rPr lang="en-US" dirty="0"/>
              <a:t>Foreign aid programs are among the biggest losers in the FY2026 budget on the order of $50–60 billion in cuts compared to prior plans</a:t>
            </a:r>
          </a:p>
        </p:txBody>
      </p:sp>
    </p:spTree>
    <p:extLst>
      <p:ext uri="{BB962C8B-B14F-4D97-AF65-F5344CB8AC3E}">
        <p14:creationId xmlns:p14="http://schemas.microsoft.com/office/powerpoint/2010/main" val="224347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D549-FE30-0380-A526-146F8589BB24}"/>
              </a:ext>
            </a:extLst>
          </p:cNvPr>
          <p:cNvSpPr>
            <a:spLocks noGrp="1"/>
          </p:cNvSpPr>
          <p:nvPr>
            <p:ph type="title"/>
          </p:nvPr>
        </p:nvSpPr>
        <p:spPr/>
        <p:txBody>
          <a:bodyPr>
            <a:normAutofit fontScale="90000"/>
          </a:bodyPr>
          <a:lstStyle/>
          <a:p>
            <a:r>
              <a:rPr lang="en-US" dirty="0"/>
              <a:t>EO 14169: Reevaluating and Realigning United States Foreign Aid</a:t>
            </a:r>
          </a:p>
        </p:txBody>
      </p:sp>
      <p:sp>
        <p:nvSpPr>
          <p:cNvPr id="3" name="Content Placeholder 2">
            <a:extLst>
              <a:ext uri="{FF2B5EF4-FFF2-40B4-BE49-F238E27FC236}">
                <a16:creationId xmlns:a16="http://schemas.microsoft.com/office/drawing/2014/main" id="{DED3AD30-AF23-1D14-BA25-270CA8A7D1DC}"/>
              </a:ext>
            </a:extLst>
          </p:cNvPr>
          <p:cNvSpPr>
            <a:spLocks noGrp="1"/>
          </p:cNvSpPr>
          <p:nvPr>
            <p:ph idx="1"/>
          </p:nvPr>
        </p:nvSpPr>
        <p:spPr/>
        <p:txBody>
          <a:bodyPr>
            <a:normAutofit fontScale="70000" lnSpcReduction="20000"/>
          </a:bodyPr>
          <a:lstStyle/>
          <a:p>
            <a:r>
              <a:rPr lang="en-US" dirty="0"/>
              <a:t>Executive Order 14169 of January 20, 2025 Reevaluating and Realigning United States Foreign Aid</a:t>
            </a:r>
          </a:p>
          <a:p>
            <a:r>
              <a:rPr lang="en-US" dirty="0"/>
              <a:t>Sec. 3. (a) 90-day pause in United States foreign development assistance for assessment of programmatic efficiencies and consistency with United States foreign policy. All department and agency heads with responsibility for United States foreign development assistance programs shall immediately pause new obligations and disbursements of development assistance funds to foreign countries and implementing non-governmental organizations, international organizations, and contractors pending reviews of such programs for programmatic efficiency and consistency with United States foreign policy, to be conducted within 90 days of this order. The Office of Management and Budget (OMB) shall enforce this pause through its apportionment authority. </a:t>
            </a:r>
          </a:p>
          <a:p>
            <a:r>
              <a:rPr lang="en-US" dirty="0"/>
              <a:t>The responsible department and agency heads, in consultation with the Director of OMB, will make determinations within 90 days of this order on whether to continue, modify, or cease each foreign assistance program based upon the review recommendations, with the concurrence of the Secretary of State.</a:t>
            </a:r>
          </a:p>
          <a:p>
            <a:r>
              <a:rPr lang="en-US" dirty="0"/>
              <a:t>Resumption of paused development assistance funding. New obligations and disbursements of foreign development assistance funds may resume for a program prior to the end of the 90-day period if a review is conducted, and the Secretary of State or his designee, in consultation with the Director of OMB, decide to continue the program in the same or modified form. </a:t>
            </a:r>
          </a:p>
        </p:txBody>
      </p:sp>
    </p:spTree>
    <p:extLst>
      <p:ext uri="{BB962C8B-B14F-4D97-AF65-F5344CB8AC3E}">
        <p14:creationId xmlns:p14="http://schemas.microsoft.com/office/powerpoint/2010/main" val="181376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A22B-F033-3B70-462A-34E8F63985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5AF73B-9B5E-1508-88E7-8064899F36E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a:extLst>
              <a:ext uri="{FF2B5EF4-FFF2-40B4-BE49-F238E27FC236}">
                <a16:creationId xmlns:a16="http://schemas.microsoft.com/office/drawing/2014/main" id="{8EE6F1AC-F55C-E55C-9FE5-4A4D680FFB9F}"/>
              </a:ext>
            </a:extLst>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B6401B-1D56-7563-357E-7528A15FC302}"/>
              </a:ext>
            </a:extLst>
          </p:cNvPr>
          <p:cNvSpPr txBox="1"/>
          <p:nvPr/>
        </p:nvSpPr>
        <p:spPr>
          <a:xfrm>
            <a:off x="263062" y="3007633"/>
            <a:ext cx="3804402" cy="2470805"/>
          </a:xfrm>
          <a:prstGeom prst="rect">
            <a:avLst/>
          </a:prstGeom>
          <a:noFill/>
        </p:spPr>
        <p:txBody>
          <a:bodyPr wrap="square" rtlCol="0" anchor="ctr">
            <a:spAutoFit/>
          </a:bodyPr>
          <a:lstStyle/>
          <a:p>
            <a:pPr>
              <a:lnSpc>
                <a:spcPct val="80000"/>
              </a:lnSpc>
            </a:pPr>
            <a:r>
              <a:rPr lang="en-US" sz="4800" b="1" dirty="0">
                <a:solidFill>
                  <a:schemeClr val="bg1"/>
                </a:solidFill>
                <a:latin typeface="+mj-lt"/>
              </a:rPr>
              <a:t>Other Impactful Executive Orders</a:t>
            </a:r>
          </a:p>
        </p:txBody>
      </p:sp>
      <p:sp>
        <p:nvSpPr>
          <p:cNvPr id="7" name="TextBox 6">
            <a:extLst>
              <a:ext uri="{FF2B5EF4-FFF2-40B4-BE49-F238E27FC236}">
                <a16:creationId xmlns:a16="http://schemas.microsoft.com/office/drawing/2014/main" id="{FA03D93C-D154-A37A-B0E3-B4AA35A9E785}"/>
              </a:ext>
            </a:extLst>
          </p:cNvPr>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4823428D-0C05-C4C0-3B6E-492C269CE63A}"/>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D78A8C-C763-881C-D2D5-9F2A46D4C6A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22087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EF0E-EF84-63FA-A55F-DDD6B6B4D903}"/>
              </a:ext>
            </a:extLst>
          </p:cNvPr>
          <p:cNvSpPr>
            <a:spLocks noGrp="1"/>
          </p:cNvSpPr>
          <p:nvPr>
            <p:ph type="title"/>
          </p:nvPr>
        </p:nvSpPr>
        <p:spPr/>
        <p:txBody>
          <a:bodyPr>
            <a:noAutofit/>
          </a:bodyPr>
          <a:lstStyle/>
          <a:p>
            <a:r>
              <a:rPr lang="en-US" sz="2800" dirty="0"/>
              <a:t>EO 14158: Establishing and Implementing the President's "Department of Government Efficiency"</a:t>
            </a:r>
          </a:p>
        </p:txBody>
      </p:sp>
      <p:sp>
        <p:nvSpPr>
          <p:cNvPr id="3" name="Content Placeholder 2">
            <a:extLst>
              <a:ext uri="{FF2B5EF4-FFF2-40B4-BE49-F238E27FC236}">
                <a16:creationId xmlns:a16="http://schemas.microsoft.com/office/drawing/2014/main" id="{2956F965-6A50-5A8C-1D82-3BD9FEF558C3}"/>
              </a:ext>
            </a:extLst>
          </p:cNvPr>
          <p:cNvSpPr>
            <a:spLocks noGrp="1"/>
          </p:cNvSpPr>
          <p:nvPr>
            <p:ph idx="1"/>
          </p:nvPr>
        </p:nvSpPr>
        <p:spPr/>
        <p:txBody>
          <a:bodyPr>
            <a:normAutofit fontScale="55000" lnSpcReduction="20000"/>
          </a:bodyPr>
          <a:lstStyle/>
          <a:p>
            <a:r>
              <a:rPr lang="en-US" dirty="0"/>
              <a:t>Executive Order 14158 of January 20, 2025 Establishing and Implementing the President’s ‘‘Department of Government Efficiency’’ </a:t>
            </a:r>
          </a:p>
          <a:p>
            <a:r>
              <a:rPr lang="en-US" dirty="0"/>
              <a:t>(b) Establishment of a Temporary Organization. There shall be a USDS Administrator established in the Executive Office of the President who shall report to the White House Chief of Staff. There is further established within USDS, in accordance with section 3161 of title 5, United States Code, a temporary organization known as ‘‘the U.S. DOGE Service Temporary Organization’’. The U.S. DOGE Service Temporary Organization shall be headed by the USDS Administrator and shall be dedicated to advancing the President’s 18-month DOGE agenda. The U.S. DOGE Service Temporary Organization shall terminate on July 4, 2026. The termination of the U.S. DOGE Service Temporary Organization shall not be interpreted to imply the termination, attenuation, or amendment of any other authority or provision of this order</a:t>
            </a:r>
          </a:p>
          <a:p>
            <a:r>
              <a:rPr lang="en-US" dirty="0"/>
              <a:t>DOGE Teams. In consultation with USDS, each Agency Head shall establish within their respective Agencies a DOGE Team of at least four employees, which may include Special Government Employees, hired or assigned within thirty days of the date of this Order. Agency Heads shall select the DOGE Team members in consultation with the USDS Administrator. Each DOGE Team will typically include one DOGE Team Lead, one engineer, one human resources specialist, and one attorney. Agency Heads shall ensure that DOGE Team Leads coordinate their work with USDS and advise their respective Agency Heads on implementing the President’s DOGE Agenda.</a:t>
            </a:r>
          </a:p>
          <a:p>
            <a:r>
              <a:rPr lang="en-US" dirty="0"/>
              <a:t>Modernizing Federal Technology and Software to Maximize Efficiency and Productivity. (a) The USDS Administrator shall commence a Software Modernization Initiative to improve the quality and efficiency of government- wide software, network infrastructure, and information technology (IT) systems. Among other things, the USDS Administrator shall work with Agency Heads to promote inter-operability between agency networks and systems, ensure data integrity, and facilitate responsible data collection and synchronization. </a:t>
            </a:r>
          </a:p>
        </p:txBody>
      </p:sp>
    </p:spTree>
    <p:extLst>
      <p:ext uri="{BB962C8B-B14F-4D97-AF65-F5344CB8AC3E}">
        <p14:creationId xmlns:p14="http://schemas.microsoft.com/office/powerpoint/2010/main" val="333277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91FA-42DC-3781-EDFF-61D85309B49E}"/>
              </a:ext>
            </a:extLst>
          </p:cNvPr>
          <p:cNvSpPr>
            <a:spLocks noGrp="1"/>
          </p:cNvSpPr>
          <p:nvPr>
            <p:ph type="title"/>
          </p:nvPr>
        </p:nvSpPr>
        <p:spPr/>
        <p:txBody>
          <a:bodyPr>
            <a:noAutofit/>
          </a:bodyPr>
          <a:lstStyle/>
          <a:p>
            <a:r>
              <a:rPr lang="en-US" sz="2400" dirty="0"/>
              <a:t>EO 14210: Implementing the President's "Department of Government Efficiency" Workforce Optimization Initiative</a:t>
            </a:r>
          </a:p>
        </p:txBody>
      </p:sp>
      <p:sp>
        <p:nvSpPr>
          <p:cNvPr id="3" name="Content Placeholder 2">
            <a:extLst>
              <a:ext uri="{FF2B5EF4-FFF2-40B4-BE49-F238E27FC236}">
                <a16:creationId xmlns:a16="http://schemas.microsoft.com/office/drawing/2014/main" id="{84FAB083-1175-7251-41AF-BB905F6F0868}"/>
              </a:ext>
            </a:extLst>
          </p:cNvPr>
          <p:cNvSpPr>
            <a:spLocks noGrp="1"/>
          </p:cNvSpPr>
          <p:nvPr>
            <p:ph idx="1"/>
          </p:nvPr>
        </p:nvSpPr>
        <p:spPr/>
        <p:txBody>
          <a:bodyPr>
            <a:normAutofit fontScale="62500" lnSpcReduction="20000"/>
          </a:bodyPr>
          <a:lstStyle/>
          <a:p>
            <a:r>
              <a:rPr lang="en-US" dirty="0"/>
              <a:t>Executive Order 14210 of February 11, 2025 </a:t>
            </a:r>
          </a:p>
          <a:p>
            <a:r>
              <a:rPr lang="en-US" dirty="0"/>
              <a:t>Pursuant to the Presidential Memorandum of January 20, 2025 (Hiring Freeze), the Director of the Office of Management and Budget shall submit a plan to reduce the size of the Federal Government’s workforce through efficiency improvements and attrition (Plan). The Plan shall require that </a:t>
            </a:r>
            <a:r>
              <a:rPr lang="en-US" b="1" dirty="0"/>
              <a:t>each agency hire no more than one employee for every four employees that depart</a:t>
            </a:r>
            <a:r>
              <a:rPr lang="en-US" dirty="0"/>
              <a:t>, consistent with the plan and any applicable exemptions and details provided for in the Plan.</a:t>
            </a:r>
          </a:p>
          <a:p>
            <a:r>
              <a:rPr lang="en-US" dirty="0"/>
              <a:t>This ratio shall not apply to functions related to public safety, immigration enforcement, or law enforcement.</a:t>
            </a:r>
          </a:p>
          <a:p>
            <a:r>
              <a:rPr lang="en-US" dirty="0"/>
              <a:t>Agency Heads shall promptly undertake preparations to initiate large-scale reductions in force (RIFs), consistent with applicable law, and to separate from Federal service temporary employees and reemployed annuitants working in areas that will likely be subject to the RIFs. </a:t>
            </a:r>
          </a:p>
          <a:p>
            <a:r>
              <a:rPr lang="en-US" dirty="0"/>
              <a:t>All offices that perform functions not mandated by statute or other law shall be prioritized in the RIFs, including all agency diversity, equity, and inclusion initiatives; all agency initiatives, components, or operations that my Administration suspends or closes; and all components and employees performing functions not mandated by statute or other law who are not typically designated as essential during a lapse in appropriations as provided in the Agency Contingency Plans on the Office of Management and Budget website.</a:t>
            </a:r>
          </a:p>
          <a:p>
            <a:endParaRPr lang="en-US" dirty="0"/>
          </a:p>
        </p:txBody>
      </p:sp>
    </p:spTree>
    <p:extLst>
      <p:ext uri="{BB962C8B-B14F-4D97-AF65-F5344CB8AC3E}">
        <p14:creationId xmlns:p14="http://schemas.microsoft.com/office/powerpoint/2010/main" val="272155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7EEC-CDF2-AA24-36D5-95FF991FF4F7}"/>
              </a:ext>
            </a:extLst>
          </p:cNvPr>
          <p:cNvSpPr>
            <a:spLocks noGrp="1"/>
          </p:cNvSpPr>
          <p:nvPr>
            <p:ph type="title"/>
          </p:nvPr>
        </p:nvSpPr>
        <p:spPr/>
        <p:txBody>
          <a:bodyPr>
            <a:noAutofit/>
          </a:bodyPr>
          <a:lstStyle/>
          <a:p>
            <a:r>
              <a:rPr lang="en-US" sz="2800" dirty="0"/>
              <a:t>EO 14222: Implementing the President's "Department of Government Efficiency" Cost Efficiency Initiative</a:t>
            </a:r>
          </a:p>
        </p:txBody>
      </p:sp>
      <p:sp>
        <p:nvSpPr>
          <p:cNvPr id="3" name="Content Placeholder 2">
            <a:extLst>
              <a:ext uri="{FF2B5EF4-FFF2-40B4-BE49-F238E27FC236}">
                <a16:creationId xmlns:a16="http://schemas.microsoft.com/office/drawing/2014/main" id="{9FC007A4-5CD2-FFB8-389E-35C43419CAC4}"/>
              </a:ext>
            </a:extLst>
          </p:cNvPr>
          <p:cNvSpPr>
            <a:spLocks noGrp="1"/>
          </p:cNvSpPr>
          <p:nvPr>
            <p:ph idx="1"/>
          </p:nvPr>
        </p:nvSpPr>
        <p:spPr>
          <a:xfrm>
            <a:off x="838200" y="1825624"/>
            <a:ext cx="10515600" cy="4413252"/>
          </a:xfrm>
        </p:spPr>
        <p:txBody>
          <a:bodyPr>
            <a:normAutofit fontScale="55000" lnSpcReduction="20000"/>
          </a:bodyPr>
          <a:lstStyle/>
          <a:p>
            <a:r>
              <a:rPr lang="en-US" dirty="0"/>
              <a:t>Executive Order 14222 of February 26, 2025: Clarify the role of the Department of Government Efficiency (DOGE)</a:t>
            </a:r>
          </a:p>
          <a:p>
            <a:pPr lvl="1"/>
            <a:r>
              <a:rPr lang="en-US" dirty="0"/>
              <a:t>(a) </a:t>
            </a:r>
            <a:r>
              <a:rPr lang="en-US" b="1" dirty="0"/>
              <a:t>Contract and Grant Justification. </a:t>
            </a:r>
            <a:r>
              <a:rPr lang="en-US" dirty="0"/>
              <a:t>Each Agency Head shall build a centralized technological system within the agency to seamlessly record every payment issued by the agency pursuant to each of the agency’s covered contracts and grants, along with a brief, written justification for each payment submitted by the agency employee who approved the payment. </a:t>
            </a:r>
          </a:p>
          <a:p>
            <a:pPr lvl="1"/>
            <a:r>
              <a:rPr lang="en-US" dirty="0"/>
              <a:t>(b) </a:t>
            </a:r>
            <a:r>
              <a:rPr lang="en-US" b="1" dirty="0"/>
              <a:t>Review of Covered Contracts and Grants</a:t>
            </a:r>
            <a:r>
              <a:rPr lang="en-US" dirty="0"/>
              <a:t>. Each Agency Head shall review all existing covered contracts and grants and terminate or modify such covered contracts and grants to reduce overall Federal spending or reallocate spending to promote efficiency and advance the policies of my Administration. This process shall commence immediately and shall prioritize the review of funds disbursed under covered contracts and grants to educational institutions and foreign entities for waste, fraud, and abuse. </a:t>
            </a:r>
          </a:p>
          <a:p>
            <a:pPr lvl="1"/>
            <a:r>
              <a:rPr lang="en-US" dirty="0"/>
              <a:t>(c) </a:t>
            </a:r>
            <a:r>
              <a:rPr lang="en-US" b="1" dirty="0"/>
              <a:t>Contract and Grant Process Review</a:t>
            </a:r>
            <a:r>
              <a:rPr lang="en-US" dirty="0"/>
              <a:t>. Each Agency Head shall conduct a comprehensive review of each agency’s contracting policies, procedures, and personnel. Each Agency Head shall complete this process within 30 days of the date of this order and shall not issue or approve new contracting officer warrants during the review period, unless the Agency Head determines such approval is necessary. </a:t>
            </a:r>
          </a:p>
          <a:p>
            <a:pPr lvl="1"/>
            <a:r>
              <a:rPr lang="en-US" dirty="0"/>
              <a:t>(d) </a:t>
            </a:r>
            <a:r>
              <a:rPr lang="en-US" b="1" dirty="0"/>
              <a:t>Covered Contract and Grant Approval</a:t>
            </a:r>
            <a:r>
              <a:rPr lang="en-US" dirty="0"/>
              <a:t>. </a:t>
            </a:r>
          </a:p>
          <a:p>
            <a:pPr lvl="2"/>
            <a:r>
              <a:rPr lang="en-US" dirty="0"/>
              <a:t>(i) Following the review specified in subsection (c) of this section, and prior to entering into new contracts, each Agency Head shall issue guidance on signing new contracts or modifying existing contracts to promote Government efficiency and the policies of my Administration. The Agency Head may approve new contracts prior to the issuance of such guidance on a case-by-case basis. </a:t>
            </a:r>
          </a:p>
          <a:p>
            <a:pPr lvl="2"/>
            <a:r>
              <a:rPr lang="en-US" dirty="0"/>
              <a:t>(ii) Each DOGE Team Lead shall provide the Administrator with a monthly informational report on contracting activities. As soon as an agency’s contract and grant justification process described in subsection (a) of this section is established, this report shall include all payment justifications provided pursuant to that process, to the extent consistent with law. </a:t>
            </a:r>
          </a:p>
          <a:p>
            <a:pPr lvl="1"/>
            <a:r>
              <a:rPr lang="en-US" dirty="0"/>
              <a:t>(e) </a:t>
            </a:r>
            <a:r>
              <a:rPr lang="en-US" b="1" dirty="0"/>
              <a:t>Non-Essential Travel Justification</a:t>
            </a:r>
            <a:r>
              <a:rPr lang="en-US" dirty="0"/>
              <a:t>. Each Agency Head shall build a technological system within each agency that centrally records approval for federally funded travel for conferences and other non-essential purposes. The Agency Head shall prohibit agency employees from engaging in federally funded travel for conferences or other non-essential purposes unless the travel-approving official has submitted a brief, written justification for the federally funded travel within such system. </a:t>
            </a:r>
          </a:p>
          <a:p>
            <a:pPr lvl="1"/>
            <a:r>
              <a:rPr lang="en-US" dirty="0"/>
              <a:t>(f) </a:t>
            </a:r>
            <a:r>
              <a:rPr lang="en-US" b="1" dirty="0"/>
              <a:t>Credit Card Freeze</a:t>
            </a:r>
            <a:r>
              <a:rPr lang="en-US" dirty="0"/>
              <a:t>. To the maximum extent permitted by law, all credit cards held by agency employees shall be treated as frozen for 30 days from the date of this order, except for any credit cards held by employees engaged in, or charges related to employees utilizing such credit cards for, disaster relief or natural disaster response benefits or operations or other critical services as determined by the Agency Head. </a:t>
            </a:r>
          </a:p>
          <a:p>
            <a:pPr lvl="1"/>
            <a:r>
              <a:rPr lang="en-US" dirty="0"/>
              <a:t>(g) </a:t>
            </a:r>
            <a:r>
              <a:rPr lang="en-US" b="1" dirty="0"/>
              <a:t>Real Property Disposition. </a:t>
            </a:r>
          </a:p>
        </p:txBody>
      </p:sp>
    </p:spTree>
    <p:extLst>
      <p:ext uri="{BB962C8B-B14F-4D97-AF65-F5344CB8AC3E}">
        <p14:creationId xmlns:p14="http://schemas.microsoft.com/office/powerpoint/2010/main" val="253178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12A0-79AE-53B5-1492-80771806BEBC}"/>
              </a:ext>
            </a:extLst>
          </p:cNvPr>
          <p:cNvSpPr>
            <a:spLocks noGrp="1"/>
          </p:cNvSpPr>
          <p:nvPr>
            <p:ph type="title"/>
          </p:nvPr>
        </p:nvSpPr>
        <p:spPr/>
        <p:txBody>
          <a:bodyPr>
            <a:noAutofit/>
          </a:bodyPr>
          <a:lstStyle/>
          <a:p>
            <a:r>
              <a:rPr lang="en-US" sz="3200" dirty="0"/>
              <a:t>EO 14240: Eliminating Waste and Saving Taxpayer Dollars by Consolidating Procurement</a:t>
            </a:r>
          </a:p>
        </p:txBody>
      </p:sp>
      <p:sp>
        <p:nvSpPr>
          <p:cNvPr id="3" name="Content Placeholder 2">
            <a:extLst>
              <a:ext uri="{FF2B5EF4-FFF2-40B4-BE49-F238E27FC236}">
                <a16:creationId xmlns:a16="http://schemas.microsoft.com/office/drawing/2014/main" id="{B906DD6D-4965-E981-1DDD-9310CD3B6885}"/>
              </a:ext>
            </a:extLst>
          </p:cNvPr>
          <p:cNvSpPr>
            <a:spLocks noGrp="1"/>
          </p:cNvSpPr>
          <p:nvPr>
            <p:ph idx="1"/>
          </p:nvPr>
        </p:nvSpPr>
        <p:spPr/>
        <p:txBody>
          <a:bodyPr>
            <a:normAutofit fontScale="77500" lnSpcReduction="20000"/>
          </a:bodyPr>
          <a:lstStyle/>
          <a:p>
            <a:r>
              <a:rPr lang="en-US" dirty="0"/>
              <a:t>Executive Order 14240 of March 20, 2025: Consolidating domestic Federal procurement in the General Services Administration</a:t>
            </a:r>
          </a:p>
          <a:p>
            <a:pPr lvl="1"/>
            <a:r>
              <a:rPr lang="en-US" dirty="0"/>
              <a:t>(a) Within 60 days of the date of this order, agency heads shall submit to the Administrator </a:t>
            </a:r>
            <a:r>
              <a:rPr lang="en-US" dirty="0" err="1"/>
              <a:t>proposalsto</a:t>
            </a:r>
            <a:r>
              <a:rPr lang="en-US" dirty="0"/>
              <a:t> have the General Services Administration conduct domestic procurement with respect to common goods and services for the agency. </a:t>
            </a:r>
          </a:p>
          <a:p>
            <a:pPr lvl="1"/>
            <a:r>
              <a:rPr lang="en-US" dirty="0"/>
              <a:t>(b) Within 90 days of the date of this order, the Administrator shall submit a comprehensive plan to the Director of OMB for the General Services Administration to procure common goods and services across the domestic components of the Government. </a:t>
            </a:r>
          </a:p>
          <a:p>
            <a:pPr lvl="1"/>
            <a:r>
              <a:rPr lang="en-US" dirty="0"/>
              <a:t>(c) Within 30 days of the date of this order, the Director of OMB shall designate the Administrator as the executive agent for all Government-wide acquisition contracts for information technology. The Administrator, in consultation with the Director of OMB, shall defer or decline the executive agent designation for Government-wide acquisition contracts for information technology when necessary to ensure continuity of service or as otherwise appropriate. The Administrator shall further, on an ongoing basis and consistent with applicable law, rationalize Government-wide indefinite delivery contract vehicles for information technology for agencies across the Government, including as part of identifying and eliminating contract duplication, redundancy, and other inefficiencies. </a:t>
            </a:r>
          </a:p>
          <a:p>
            <a:pPr lvl="1"/>
            <a:r>
              <a:rPr lang="en-US" dirty="0"/>
              <a:t>(d) Within 14 days of the date of this order, the Director of OMB shall issue a memorandum to agencies implementing subsection (c) of this section. </a:t>
            </a:r>
          </a:p>
        </p:txBody>
      </p:sp>
    </p:spTree>
    <p:extLst>
      <p:ext uri="{BB962C8B-B14F-4D97-AF65-F5344CB8AC3E}">
        <p14:creationId xmlns:p14="http://schemas.microsoft.com/office/powerpoint/2010/main" val="370856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349827"/>
            <a:ext cx="3302866"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Next Steps </a:t>
            </a:r>
          </a:p>
          <a:p>
            <a:pPr>
              <a:lnSpc>
                <a:spcPct val="80000"/>
              </a:lnSpc>
            </a:pPr>
            <a:r>
              <a:rPr lang="en-US" sz="4800" b="1" dirty="0">
                <a:solidFill>
                  <a:schemeClr val="bg1"/>
                </a:solidFill>
                <a:latin typeface="+mj-lt"/>
              </a:rPr>
              <a:t>&amp; Resources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2821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D3A9-9719-3528-87A6-E9F0A0A88B1A}"/>
              </a:ext>
            </a:extLst>
          </p:cNvPr>
          <p:cNvSpPr>
            <a:spLocks noGrp="1"/>
          </p:cNvSpPr>
          <p:nvPr>
            <p:ph type="title"/>
          </p:nvPr>
        </p:nvSpPr>
        <p:spPr/>
        <p:txBody>
          <a:bodyPr/>
          <a:lstStyle/>
          <a:p>
            <a:r>
              <a:rPr lang="en-US" dirty="0"/>
              <a:t>Next Steps &amp; Resources</a:t>
            </a:r>
          </a:p>
        </p:txBody>
      </p:sp>
      <p:sp>
        <p:nvSpPr>
          <p:cNvPr id="3" name="Content Placeholder 2">
            <a:extLst>
              <a:ext uri="{FF2B5EF4-FFF2-40B4-BE49-F238E27FC236}">
                <a16:creationId xmlns:a16="http://schemas.microsoft.com/office/drawing/2014/main" id="{3FB13C45-BF78-59AB-4FB5-5C13B48E9969}"/>
              </a:ext>
            </a:extLst>
          </p:cNvPr>
          <p:cNvSpPr>
            <a:spLocks noGrp="1"/>
          </p:cNvSpPr>
          <p:nvPr>
            <p:ph idx="1"/>
          </p:nvPr>
        </p:nvSpPr>
        <p:spPr>
          <a:xfrm>
            <a:off x="838200" y="1825625"/>
            <a:ext cx="6466726" cy="4351338"/>
          </a:xfrm>
        </p:spPr>
        <p:txBody>
          <a:bodyPr>
            <a:normAutofit fontScale="77500" lnSpcReduction="20000"/>
          </a:bodyPr>
          <a:lstStyle/>
          <a:p>
            <a:r>
              <a:rPr lang="en-US" dirty="0"/>
              <a:t>We provide market analysis, BD strategy, pipeline management, opportunity qualification, and other capture support.</a:t>
            </a:r>
          </a:p>
          <a:p>
            <a:r>
              <a:rPr lang="en-US" dirty="0"/>
              <a:t>We are happy to schedule time to discuss your business development needs:</a:t>
            </a:r>
          </a:p>
          <a:p>
            <a:pPr lvl="1"/>
            <a:r>
              <a:rPr lang="en-US" dirty="0">
                <a:hlinkClick r:id="rId2"/>
              </a:rPr>
              <a:t>https://calendly.com/ostglobalsolutions/bdconsulting?month=2023-09</a:t>
            </a:r>
            <a:r>
              <a:rPr lang="en-US" dirty="0"/>
              <a:t> </a:t>
            </a:r>
          </a:p>
          <a:p>
            <a:r>
              <a:rPr lang="en-US" dirty="0"/>
              <a:t>We have a subcontractor portal where you can upload your capabilities for opportunities: </a:t>
            </a:r>
          </a:p>
          <a:p>
            <a:pPr lvl="1"/>
            <a:r>
              <a:rPr lang="en-US" dirty="0">
                <a:hlinkClick r:id="rId3"/>
              </a:rPr>
              <a:t>https://www.ostglobalsolutions.com/teaming-partner-match-portal/</a:t>
            </a:r>
            <a:r>
              <a:rPr lang="en-US" dirty="0"/>
              <a:t> </a:t>
            </a:r>
          </a:p>
          <a:p>
            <a:r>
              <a:rPr lang="en-US" dirty="0"/>
              <a:t>We regularly publish updates to major contracts through our newsletter and blog: </a:t>
            </a:r>
          </a:p>
          <a:p>
            <a:pPr lvl="1"/>
            <a:r>
              <a:rPr lang="en-US" dirty="0"/>
              <a:t>Blog: </a:t>
            </a:r>
            <a:r>
              <a:rPr lang="en-US" dirty="0">
                <a:hlinkClick r:id="rId4"/>
              </a:rPr>
              <a:t>https://www.ostglobalsolutions.com/blog/</a:t>
            </a:r>
            <a:r>
              <a:rPr lang="en-US" dirty="0"/>
              <a:t> </a:t>
            </a:r>
          </a:p>
          <a:p>
            <a:pPr lvl="1"/>
            <a:r>
              <a:rPr lang="en-US" dirty="0"/>
              <a:t>Newsletter sign up: </a:t>
            </a:r>
            <a:r>
              <a:rPr lang="en-US" dirty="0">
                <a:hlinkClick r:id="rId5"/>
              </a:rPr>
              <a:t>https://www.ostglobalsolutions.com/tag/email/</a:t>
            </a:r>
            <a:r>
              <a:rPr lang="en-US" dirty="0"/>
              <a:t> </a:t>
            </a:r>
          </a:p>
        </p:txBody>
      </p:sp>
      <p:pic>
        <p:nvPicPr>
          <p:cNvPr id="5" name="Picture 4">
            <a:extLst>
              <a:ext uri="{FF2B5EF4-FFF2-40B4-BE49-F238E27FC236}">
                <a16:creationId xmlns:a16="http://schemas.microsoft.com/office/drawing/2014/main" id="{0E79E880-0E48-9C07-7BB5-84B6E43F99EB}"/>
              </a:ext>
            </a:extLst>
          </p:cNvPr>
          <p:cNvPicPr>
            <a:picLocks noChangeAspect="1"/>
          </p:cNvPicPr>
          <p:nvPr/>
        </p:nvPicPr>
        <p:blipFill>
          <a:blip r:embed="rId6"/>
          <a:stretch>
            <a:fillRect/>
          </a:stretch>
        </p:blipFill>
        <p:spPr>
          <a:xfrm>
            <a:off x="7600526" y="1825625"/>
            <a:ext cx="3594998" cy="3607612"/>
          </a:xfrm>
          <a:prstGeom prst="rect">
            <a:avLst/>
          </a:prstGeom>
        </p:spPr>
      </p:pic>
      <p:sp>
        <p:nvSpPr>
          <p:cNvPr id="6" name="Content Placeholder 2">
            <a:extLst>
              <a:ext uri="{FF2B5EF4-FFF2-40B4-BE49-F238E27FC236}">
                <a16:creationId xmlns:a16="http://schemas.microsoft.com/office/drawing/2014/main" id="{C8B8E0B5-C1A5-92EF-2F5D-A90FA734C068}"/>
              </a:ext>
            </a:extLst>
          </p:cNvPr>
          <p:cNvSpPr txBox="1">
            <a:spLocks/>
          </p:cNvSpPr>
          <p:nvPr/>
        </p:nvSpPr>
        <p:spPr>
          <a:xfrm>
            <a:off x="7600526" y="5590753"/>
            <a:ext cx="3594998" cy="586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Sign up for our newsletter and schedule an appointment</a:t>
            </a:r>
          </a:p>
        </p:txBody>
      </p:sp>
    </p:spTree>
    <p:extLst>
      <p:ext uri="{BB962C8B-B14F-4D97-AF65-F5344CB8AC3E}">
        <p14:creationId xmlns:p14="http://schemas.microsoft.com/office/powerpoint/2010/main" val="110410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0E6C2-C9EE-D700-DDAE-F9958F4BFE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504179-A75F-946F-2E1D-B5FEF958AB8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a:extLst>
              <a:ext uri="{FF2B5EF4-FFF2-40B4-BE49-F238E27FC236}">
                <a16:creationId xmlns:a16="http://schemas.microsoft.com/office/drawing/2014/main" id="{E1C98674-2014-BF6A-49D9-EB7254EABF94}"/>
              </a:ext>
            </a:extLst>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EDC2BD-982D-19F2-ACC1-F0C81686A212}"/>
              </a:ext>
            </a:extLst>
          </p:cNvPr>
          <p:cNvSpPr txBox="1"/>
          <p:nvPr/>
        </p:nvSpPr>
        <p:spPr>
          <a:xfrm>
            <a:off x="263061" y="3366761"/>
            <a:ext cx="3804403"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H.R. 1968 Review</a:t>
            </a:r>
          </a:p>
        </p:txBody>
      </p:sp>
      <p:sp>
        <p:nvSpPr>
          <p:cNvPr id="7" name="TextBox 6">
            <a:extLst>
              <a:ext uri="{FF2B5EF4-FFF2-40B4-BE49-F238E27FC236}">
                <a16:creationId xmlns:a16="http://schemas.microsoft.com/office/drawing/2014/main" id="{D4EF0144-ACCF-F0E6-D75F-797CBCA52567}"/>
              </a:ext>
            </a:extLst>
          </p:cNvPr>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9DE0C070-619A-B8CA-5E98-7054492CE62A}"/>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F020BC-FB28-45AB-8659-BD875E95385A}"/>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391468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Let’s Partner in Winning Business</a:t>
            </a:r>
          </a:p>
        </p:txBody>
      </p:sp>
      <p:sp>
        <p:nvSpPr>
          <p:cNvPr id="4" name="Content Placeholder 4"/>
          <p:cNvSpPr txBox="1">
            <a:spLocks/>
          </p:cNvSpPr>
          <p:nvPr/>
        </p:nvSpPr>
        <p:spPr>
          <a:xfrm>
            <a:off x="3467492" y="2261213"/>
            <a:ext cx="3581400" cy="25908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1B75BB"/>
              </a:buClr>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BE1E2D"/>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b="1" dirty="0"/>
              <a:t>David Huff</a:t>
            </a:r>
          </a:p>
          <a:p>
            <a:r>
              <a:rPr lang="en-US" sz="1600" dirty="0"/>
              <a:t>CEO</a:t>
            </a:r>
          </a:p>
          <a:p>
            <a:pPr>
              <a:lnSpc>
                <a:spcPct val="150000"/>
              </a:lnSpc>
              <a:spcBef>
                <a:spcPts val="600"/>
              </a:spcBef>
            </a:pPr>
            <a:r>
              <a:rPr lang="en-US" sz="1600" b="1" dirty="0"/>
              <a:t>c: </a:t>
            </a:r>
            <a:r>
              <a:rPr lang="en-US" sz="1600" dirty="0"/>
              <a:t>513.316.0993</a:t>
            </a:r>
          </a:p>
          <a:p>
            <a:r>
              <a:rPr lang="en-US" sz="1600" b="1" dirty="0"/>
              <a:t>o: </a:t>
            </a:r>
            <a:r>
              <a:rPr lang="en-US" sz="1600" dirty="0"/>
              <a:t>301.769.6602</a:t>
            </a:r>
            <a:endParaRPr lang="en-US" sz="1600" b="1" dirty="0"/>
          </a:p>
          <a:p>
            <a:pPr>
              <a:spcBef>
                <a:spcPts val="600"/>
              </a:spcBef>
            </a:pPr>
            <a:r>
              <a:rPr lang="en-US" sz="1600" b="1" dirty="0"/>
              <a:t>e: </a:t>
            </a:r>
            <a:r>
              <a:rPr lang="en-US" sz="1600" dirty="0"/>
              <a:t>dhuff@ostglobalsolutions.com</a:t>
            </a:r>
            <a:endParaRPr lang="en-US" sz="1600" dirty="0">
              <a:solidFill>
                <a:srgbClr val="800000"/>
              </a:solidFill>
            </a:endParaRPr>
          </a:p>
          <a:p>
            <a:pPr lvl="1"/>
            <a:endParaRPr lang="en-US" sz="1600" dirty="0"/>
          </a:p>
        </p:txBody>
      </p:sp>
      <p:sp>
        <p:nvSpPr>
          <p:cNvPr id="6" name="Rectangle 5"/>
          <p:cNvSpPr/>
          <p:nvPr/>
        </p:nvSpPr>
        <p:spPr>
          <a:xfrm>
            <a:off x="910315" y="5032177"/>
            <a:ext cx="4562856" cy="833433"/>
          </a:xfrm>
          <a:prstGeom prst="rect">
            <a:avLst/>
          </a:prstGeom>
        </p:spPr>
        <p:txBody>
          <a:bodyPr wrap="square">
            <a:spAutoFit/>
          </a:bodyPr>
          <a:lstStyle/>
          <a:p>
            <a:pPr lvl="0">
              <a:lnSpc>
                <a:spcPct val="200000"/>
              </a:lnSpc>
            </a:pPr>
            <a:r>
              <a:rPr lang="en-US" sz="2800" b="1">
                <a:solidFill>
                  <a:schemeClr val="accent1"/>
                </a:solidFill>
                <a:latin typeface="+mn-lt"/>
              </a:rPr>
              <a:t>www.ostglobalsolutions.com</a:t>
            </a:r>
          </a:p>
        </p:txBody>
      </p:sp>
      <p:pic>
        <p:nvPicPr>
          <p:cNvPr id="9" name="Picture 8"/>
          <p:cNvPicPr>
            <a:picLocks noChangeAspect="1"/>
          </p:cNvPicPr>
          <p:nvPr/>
        </p:nvPicPr>
        <p:blipFill>
          <a:blip r:embed="rId3"/>
          <a:stretch>
            <a:fillRect/>
          </a:stretch>
        </p:blipFill>
        <p:spPr>
          <a:xfrm>
            <a:off x="8381106" y="1814474"/>
            <a:ext cx="3651477" cy="3120813"/>
          </a:xfrm>
          <a:prstGeom prst="rect">
            <a:avLst/>
          </a:prstGeom>
        </p:spPr>
      </p:pic>
      <p:pic>
        <p:nvPicPr>
          <p:cNvPr id="7" name="Picture 6" descr="A person in a suit&#10;&#10;Description automatically generated">
            <a:extLst>
              <a:ext uri="{FF2B5EF4-FFF2-40B4-BE49-F238E27FC236}">
                <a16:creationId xmlns:a16="http://schemas.microsoft.com/office/drawing/2014/main" id="{E95C1B1F-7CA7-E51A-250B-F26894F1A7CC}"/>
              </a:ext>
            </a:extLst>
          </p:cNvPr>
          <p:cNvPicPr>
            <a:picLocks noChangeAspect="1"/>
          </p:cNvPicPr>
          <p:nvPr/>
        </p:nvPicPr>
        <p:blipFill>
          <a:blip r:embed="rId4">
            <a:extLst>
              <a:ext uri="{28A0092B-C50C-407E-A947-70E740481C1C}">
                <a14:useLocalDpi xmlns:a14="http://schemas.microsoft.com/office/drawing/2010/main" val="0"/>
              </a:ext>
            </a:extLst>
          </a:blip>
          <a:srcRect b="12836"/>
          <a:stretch/>
        </p:blipFill>
        <p:spPr>
          <a:xfrm>
            <a:off x="1122411" y="2261213"/>
            <a:ext cx="1978744" cy="2335010"/>
          </a:xfrm>
          <a:prstGeom prst="rect">
            <a:avLst/>
          </a:prstGeom>
        </p:spPr>
      </p:pic>
    </p:spTree>
    <p:extLst>
      <p:ext uri="{BB962C8B-B14F-4D97-AF65-F5344CB8AC3E}">
        <p14:creationId xmlns:p14="http://schemas.microsoft.com/office/powerpoint/2010/main" val="176255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EBFE-27A4-3D8F-A01E-1BDD35C18B03}"/>
              </a:ext>
            </a:extLst>
          </p:cNvPr>
          <p:cNvSpPr>
            <a:spLocks noGrp="1"/>
          </p:cNvSpPr>
          <p:nvPr>
            <p:ph type="title"/>
          </p:nvPr>
        </p:nvSpPr>
        <p:spPr/>
        <p:txBody>
          <a:bodyPr>
            <a:normAutofit fontScale="90000"/>
          </a:bodyPr>
          <a:lstStyle/>
          <a:p>
            <a:r>
              <a:rPr lang="en-US" dirty="0"/>
              <a:t>Continuing Resolution (CR): H.R. 1968</a:t>
            </a:r>
          </a:p>
        </p:txBody>
      </p:sp>
      <p:sp>
        <p:nvSpPr>
          <p:cNvPr id="3" name="Content Placeholder 2">
            <a:extLst>
              <a:ext uri="{FF2B5EF4-FFF2-40B4-BE49-F238E27FC236}">
                <a16:creationId xmlns:a16="http://schemas.microsoft.com/office/drawing/2014/main" id="{6C87DD83-BCB9-712A-FC67-2D1808207DBC}"/>
              </a:ext>
            </a:extLst>
          </p:cNvPr>
          <p:cNvSpPr>
            <a:spLocks noGrp="1"/>
          </p:cNvSpPr>
          <p:nvPr>
            <p:ph idx="1"/>
          </p:nvPr>
        </p:nvSpPr>
        <p:spPr/>
        <p:txBody>
          <a:bodyPr>
            <a:normAutofit fontScale="92500" lnSpcReduction="10000"/>
          </a:bodyPr>
          <a:lstStyle/>
          <a:p>
            <a:r>
              <a:rPr lang="en-US" dirty="0"/>
              <a:t>The Full-Year Continuing Appropriations and Extensions Act, 2025 (H.R. 1968),updated the American Relief Act, 2025 (H.R. 10545) </a:t>
            </a:r>
          </a:p>
          <a:p>
            <a:r>
              <a:rPr lang="en-US" dirty="0"/>
              <a:t>H.R. 1968 was signed into law March 15</a:t>
            </a:r>
            <a:r>
              <a:rPr lang="en-US" baseline="30000" dirty="0"/>
              <a:t>th</a:t>
            </a:r>
            <a:r>
              <a:rPr lang="en-US" dirty="0"/>
              <a:t>, 2025 and extended funding through September 30</a:t>
            </a:r>
            <a:r>
              <a:rPr lang="en-US" baseline="30000" dirty="0"/>
              <a:t>th</a:t>
            </a:r>
            <a:r>
              <a:rPr lang="en-US" dirty="0"/>
              <a:t>, 2025</a:t>
            </a:r>
          </a:p>
          <a:p>
            <a:r>
              <a:rPr lang="en-US" dirty="0"/>
              <a:t>CRs typically reuse existing legislation as vehicles which is common during times of budgetary disruption</a:t>
            </a:r>
          </a:p>
          <a:p>
            <a:r>
              <a:rPr lang="en-US" dirty="0"/>
              <a:t>The CR was passed prior to a Government shutdown</a:t>
            </a:r>
          </a:p>
          <a:p>
            <a:r>
              <a:rPr lang="en-US" dirty="0"/>
              <a:t>H.R. 1968 gives us clues about the new administration’s budget priorities, so we can update our market analysis/BD strategy for 2025</a:t>
            </a:r>
          </a:p>
          <a:p>
            <a:r>
              <a:rPr lang="en-US" dirty="0"/>
              <a:t>H.R. 1968 authorizes approximately $6 billion in new defense spending and approximately $13 billion in cuts to domestic, non-defense spending</a:t>
            </a:r>
          </a:p>
        </p:txBody>
      </p:sp>
    </p:spTree>
    <p:extLst>
      <p:ext uri="{BB962C8B-B14F-4D97-AF65-F5344CB8AC3E}">
        <p14:creationId xmlns:p14="http://schemas.microsoft.com/office/powerpoint/2010/main" val="131506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6D85-B95C-4F83-7739-1D2669305650}"/>
              </a:ext>
            </a:extLst>
          </p:cNvPr>
          <p:cNvSpPr>
            <a:spLocks noGrp="1"/>
          </p:cNvSpPr>
          <p:nvPr>
            <p:ph type="title"/>
          </p:nvPr>
        </p:nvSpPr>
        <p:spPr/>
        <p:txBody>
          <a:bodyPr>
            <a:normAutofit fontScale="90000"/>
          </a:bodyPr>
          <a:lstStyle/>
          <a:p>
            <a:r>
              <a:rPr lang="en-US" dirty="0"/>
              <a:t>Title I – General Provisions Funding Changes</a:t>
            </a:r>
          </a:p>
        </p:txBody>
      </p:sp>
      <p:graphicFrame>
        <p:nvGraphicFramePr>
          <p:cNvPr id="9" name="Table 8">
            <a:extLst>
              <a:ext uri="{FF2B5EF4-FFF2-40B4-BE49-F238E27FC236}">
                <a16:creationId xmlns:a16="http://schemas.microsoft.com/office/drawing/2014/main" id="{7B89B06C-FF85-CEE8-5C82-FBBCC5975080}"/>
              </a:ext>
            </a:extLst>
          </p:cNvPr>
          <p:cNvGraphicFramePr>
            <a:graphicFrameLocks noGrp="1"/>
          </p:cNvGraphicFramePr>
          <p:nvPr>
            <p:extLst>
              <p:ext uri="{D42A27DB-BD31-4B8C-83A1-F6EECF244321}">
                <p14:modId xmlns:p14="http://schemas.microsoft.com/office/powerpoint/2010/main" val="1328779119"/>
              </p:ext>
            </p:extLst>
          </p:nvPr>
        </p:nvGraphicFramePr>
        <p:xfrm>
          <a:off x="833392" y="1497606"/>
          <a:ext cx="10525216" cy="5191760"/>
        </p:xfrm>
        <a:graphic>
          <a:graphicData uri="http://schemas.openxmlformats.org/drawingml/2006/table">
            <a:tbl>
              <a:tblPr firstRow="1" bandRow="1">
                <a:tableStyleId>{5C22544A-7EE6-4342-B048-85BDC9FD1C3A}</a:tableStyleId>
              </a:tblPr>
              <a:tblGrid>
                <a:gridCol w="4399626">
                  <a:extLst>
                    <a:ext uri="{9D8B030D-6E8A-4147-A177-3AD203B41FA5}">
                      <a16:colId xmlns:a16="http://schemas.microsoft.com/office/drawing/2014/main" val="951124378"/>
                    </a:ext>
                  </a:extLst>
                </a:gridCol>
                <a:gridCol w="2325950">
                  <a:extLst>
                    <a:ext uri="{9D8B030D-6E8A-4147-A177-3AD203B41FA5}">
                      <a16:colId xmlns:a16="http://schemas.microsoft.com/office/drawing/2014/main" val="4289658678"/>
                    </a:ext>
                  </a:extLst>
                </a:gridCol>
                <a:gridCol w="2263806">
                  <a:extLst>
                    <a:ext uri="{9D8B030D-6E8A-4147-A177-3AD203B41FA5}">
                      <a16:colId xmlns:a16="http://schemas.microsoft.com/office/drawing/2014/main" val="110321815"/>
                    </a:ext>
                  </a:extLst>
                </a:gridCol>
                <a:gridCol w="1535834">
                  <a:extLst>
                    <a:ext uri="{9D8B030D-6E8A-4147-A177-3AD203B41FA5}">
                      <a16:colId xmlns:a16="http://schemas.microsoft.com/office/drawing/2014/main" val="3259987851"/>
                    </a:ext>
                  </a:extLst>
                </a:gridCol>
              </a:tblGrid>
              <a:tr h="370840">
                <a:tc>
                  <a:txBody>
                    <a:bodyPr/>
                    <a:lstStyle/>
                    <a:p>
                      <a:r>
                        <a:rPr lang="en-US" dirty="0"/>
                        <a:t>Agency/Program</a:t>
                      </a:r>
                    </a:p>
                  </a:txBody>
                  <a:tcPr/>
                </a:tc>
                <a:tc>
                  <a:txBody>
                    <a:bodyPr/>
                    <a:lstStyle/>
                    <a:p>
                      <a:pPr algn="ctr"/>
                      <a:r>
                        <a:rPr lang="en-US" dirty="0"/>
                        <a:t>HR 10545 (Old CR)</a:t>
                      </a:r>
                    </a:p>
                  </a:txBody>
                  <a:tcPr/>
                </a:tc>
                <a:tc>
                  <a:txBody>
                    <a:bodyPr/>
                    <a:lstStyle/>
                    <a:p>
                      <a:pPr algn="ctr"/>
                      <a:r>
                        <a:rPr lang="en-US" dirty="0"/>
                        <a:t>HR 1968 (New CR)</a:t>
                      </a:r>
                    </a:p>
                  </a:txBody>
                  <a:tcPr/>
                </a:tc>
                <a:tc>
                  <a:txBody>
                    <a:bodyPr/>
                    <a:lstStyle/>
                    <a:p>
                      <a:pPr algn="ctr"/>
                      <a:r>
                        <a:rPr lang="en-US" dirty="0"/>
                        <a:t>% Change</a:t>
                      </a:r>
                    </a:p>
                  </a:txBody>
                  <a:tcPr/>
                </a:tc>
                <a:extLst>
                  <a:ext uri="{0D108BD9-81ED-4DB2-BD59-A6C34878D82A}">
                    <a16:rowId xmlns:a16="http://schemas.microsoft.com/office/drawing/2014/main" val="1620398088"/>
                  </a:ext>
                </a:extLst>
              </a:tr>
              <a:tr h="370840">
                <a:tc>
                  <a:txBody>
                    <a:bodyPr/>
                    <a:lstStyle/>
                    <a:p>
                      <a:r>
                        <a:rPr lang="en-US" dirty="0"/>
                        <a:t>Commerce, Justice, Science: Sec 510</a:t>
                      </a:r>
                    </a:p>
                  </a:txBody>
                  <a:tcPr/>
                </a:tc>
                <a:tc>
                  <a:txBody>
                    <a:bodyPr/>
                    <a:lstStyle/>
                    <a:p>
                      <a:pPr algn="ctr"/>
                      <a:r>
                        <a:rPr lang="en-US" dirty="0"/>
                        <a:t>$1,353,000,000</a:t>
                      </a:r>
                    </a:p>
                  </a:txBody>
                  <a:tcPr/>
                </a:tc>
                <a:tc>
                  <a:txBody>
                    <a:bodyPr/>
                    <a:lstStyle/>
                    <a:p>
                      <a:pPr algn="ctr"/>
                      <a:r>
                        <a:rPr lang="en-US" dirty="0"/>
                        <a:t>$1,900,000,000</a:t>
                      </a:r>
                    </a:p>
                  </a:txBody>
                  <a:tcPr/>
                </a:tc>
                <a:tc>
                  <a:txBody>
                    <a:bodyPr/>
                    <a:lstStyle/>
                    <a:p>
                      <a:pPr algn="ctr"/>
                      <a:r>
                        <a:rPr lang="en-US" dirty="0">
                          <a:solidFill>
                            <a:schemeClr val="accent6">
                              <a:lumMod val="75000"/>
                            </a:schemeClr>
                          </a:solidFill>
                        </a:rPr>
                        <a:t>40.43%</a:t>
                      </a:r>
                    </a:p>
                  </a:txBody>
                  <a:tcPr/>
                </a:tc>
                <a:extLst>
                  <a:ext uri="{0D108BD9-81ED-4DB2-BD59-A6C34878D82A}">
                    <a16:rowId xmlns:a16="http://schemas.microsoft.com/office/drawing/2014/main" val="3449270958"/>
                  </a:ext>
                </a:extLst>
              </a:tr>
              <a:tr h="370840">
                <a:tc>
                  <a:txBody>
                    <a:bodyPr/>
                    <a:lstStyle/>
                    <a:p>
                      <a:r>
                        <a:rPr lang="fr-FR" dirty="0"/>
                        <a:t>Commerce, Justice, Science: Sec 521(a)(1)</a:t>
                      </a:r>
                      <a:endParaRPr lang="en-US" dirty="0"/>
                    </a:p>
                  </a:txBody>
                  <a:tcPr/>
                </a:tc>
                <a:tc>
                  <a:txBody>
                    <a:bodyPr/>
                    <a:lstStyle/>
                    <a:p>
                      <a:pPr algn="ctr"/>
                      <a:r>
                        <a:rPr lang="en-US" dirty="0"/>
                        <a:t>$35,000,000</a:t>
                      </a:r>
                    </a:p>
                  </a:txBody>
                  <a:tcPr/>
                </a:tc>
                <a:tc>
                  <a:txBody>
                    <a:bodyPr/>
                    <a:lstStyle/>
                    <a:p>
                      <a:pPr algn="ctr"/>
                      <a:r>
                        <a:rPr lang="en-US" dirty="0"/>
                        <a:t>$30,000,000</a:t>
                      </a:r>
                    </a:p>
                  </a:txBody>
                  <a:tcPr/>
                </a:tc>
                <a:tc>
                  <a:txBody>
                    <a:bodyPr/>
                    <a:lstStyle/>
                    <a:p>
                      <a:pPr algn="ctr"/>
                      <a:r>
                        <a:rPr lang="en-US" dirty="0">
                          <a:solidFill>
                            <a:srgbClr val="FF0000"/>
                          </a:solidFill>
                        </a:rPr>
                        <a:t>(14.29%)</a:t>
                      </a:r>
                    </a:p>
                  </a:txBody>
                  <a:tcPr/>
                </a:tc>
                <a:extLst>
                  <a:ext uri="{0D108BD9-81ED-4DB2-BD59-A6C34878D82A}">
                    <a16:rowId xmlns:a16="http://schemas.microsoft.com/office/drawing/2014/main" val="741084730"/>
                  </a:ext>
                </a:extLst>
              </a:tr>
              <a:tr h="370840">
                <a:tc>
                  <a:txBody>
                    <a:bodyPr/>
                    <a:lstStyle/>
                    <a:p>
                      <a:r>
                        <a:rPr lang="fr-FR" dirty="0"/>
                        <a:t>Commerce, Justice, Science: Sec 521(a)(4)</a:t>
                      </a:r>
                      <a:endParaRPr lang="en-US" dirty="0"/>
                    </a:p>
                  </a:txBody>
                  <a:tcPr/>
                </a:tc>
                <a:tc>
                  <a:txBody>
                    <a:bodyPr/>
                    <a:lstStyle/>
                    <a:p>
                      <a:pPr algn="ctr"/>
                      <a:r>
                        <a:rPr lang="en-US" dirty="0"/>
                        <a:t>$12,440,000,000</a:t>
                      </a:r>
                    </a:p>
                  </a:txBody>
                  <a:tcPr/>
                </a:tc>
                <a:tc>
                  <a:txBody>
                    <a:bodyPr/>
                    <a:lstStyle/>
                    <a:p>
                      <a:pPr algn="ctr"/>
                      <a:r>
                        <a:rPr lang="en-US" dirty="0"/>
                        <a:t>$9,560,000,000</a:t>
                      </a:r>
                    </a:p>
                  </a:txBody>
                  <a:tcPr/>
                </a:tc>
                <a:tc>
                  <a:txBody>
                    <a:bodyPr/>
                    <a:lstStyle/>
                    <a:p>
                      <a:pPr algn="ctr"/>
                      <a:r>
                        <a:rPr lang="en-US" dirty="0">
                          <a:solidFill>
                            <a:srgbClr val="FF0000"/>
                          </a:solidFill>
                        </a:rPr>
                        <a:t>(23.15%)</a:t>
                      </a:r>
                    </a:p>
                  </a:txBody>
                  <a:tcPr/>
                </a:tc>
                <a:extLst>
                  <a:ext uri="{0D108BD9-81ED-4DB2-BD59-A6C34878D82A}">
                    <a16:rowId xmlns:a16="http://schemas.microsoft.com/office/drawing/2014/main" val="2776565307"/>
                  </a:ext>
                </a:extLst>
              </a:tr>
              <a:tr h="370840">
                <a:tc>
                  <a:txBody>
                    <a:bodyPr/>
                    <a:lstStyle/>
                    <a:p>
                      <a:r>
                        <a:rPr lang="fr-FR" dirty="0"/>
                        <a:t>Commerce, Justice, Science: Sec 521(b)(3)</a:t>
                      </a:r>
                      <a:endParaRPr lang="en-US" dirty="0"/>
                    </a:p>
                  </a:txBody>
                  <a:tcPr/>
                </a:tc>
                <a:tc>
                  <a:txBody>
                    <a:bodyPr/>
                    <a:lstStyle/>
                    <a:p>
                      <a:pPr algn="ctr"/>
                      <a:r>
                        <a:rPr lang="en-US" dirty="0"/>
                        <a:t>$5,000,000</a:t>
                      </a:r>
                    </a:p>
                  </a:txBody>
                  <a:tcPr/>
                </a:tc>
                <a:tc>
                  <a:txBody>
                    <a:bodyPr/>
                    <a:lstStyle/>
                    <a:p>
                      <a:pPr algn="ctr"/>
                      <a:r>
                        <a:rPr lang="en-US" dirty="0"/>
                        <a:t>$15,000,000</a:t>
                      </a:r>
                    </a:p>
                  </a:txBody>
                  <a:tcPr/>
                </a:tc>
                <a:tc>
                  <a:txBody>
                    <a:bodyPr/>
                    <a:lstStyle/>
                    <a:p>
                      <a:pPr algn="ctr"/>
                      <a:r>
                        <a:rPr lang="en-US" dirty="0">
                          <a:solidFill>
                            <a:schemeClr val="accent6">
                              <a:lumMod val="75000"/>
                            </a:schemeClr>
                          </a:solidFill>
                        </a:rPr>
                        <a:t>200%</a:t>
                      </a:r>
                    </a:p>
                  </a:txBody>
                  <a:tcPr/>
                </a:tc>
                <a:extLst>
                  <a:ext uri="{0D108BD9-81ED-4DB2-BD59-A6C34878D82A}">
                    <a16:rowId xmlns:a16="http://schemas.microsoft.com/office/drawing/2014/main" val="1504284202"/>
                  </a:ext>
                </a:extLst>
              </a:tr>
              <a:tr h="370840">
                <a:tc>
                  <a:txBody>
                    <a:bodyPr/>
                    <a:lstStyle/>
                    <a:p>
                      <a:r>
                        <a:rPr lang="fr-FR" dirty="0"/>
                        <a:t>Commerce, Justice, Science: Sec 521(b)(4)</a:t>
                      </a:r>
                      <a:endParaRPr lang="en-US" dirty="0"/>
                    </a:p>
                  </a:txBody>
                  <a:tcPr/>
                </a:tc>
                <a:tc>
                  <a:txBody>
                    <a:bodyPr/>
                    <a:lstStyle/>
                    <a:p>
                      <a:pPr algn="ctr"/>
                      <a:r>
                        <a:rPr lang="en-US" dirty="0"/>
                        <a:t>$120,000,000</a:t>
                      </a:r>
                    </a:p>
                  </a:txBody>
                  <a:tcPr/>
                </a:tc>
                <a:tc>
                  <a:txBody>
                    <a:bodyPr/>
                    <a:lstStyle/>
                    <a:p>
                      <a:pPr algn="ctr"/>
                      <a:r>
                        <a:rPr lang="en-US" dirty="0"/>
                        <a:t>$125,000,000</a:t>
                      </a:r>
                    </a:p>
                  </a:txBody>
                  <a:tcPr/>
                </a:tc>
                <a:tc>
                  <a:txBody>
                    <a:bodyPr/>
                    <a:lstStyle/>
                    <a:p>
                      <a:pPr algn="ctr"/>
                      <a:r>
                        <a:rPr lang="en-US" dirty="0">
                          <a:solidFill>
                            <a:schemeClr val="accent6">
                              <a:lumMod val="75000"/>
                            </a:schemeClr>
                          </a:solidFill>
                        </a:rPr>
                        <a:t>4.2%</a:t>
                      </a:r>
                    </a:p>
                  </a:txBody>
                  <a:tcPr/>
                </a:tc>
                <a:extLst>
                  <a:ext uri="{0D108BD9-81ED-4DB2-BD59-A6C34878D82A}">
                    <a16:rowId xmlns:a16="http://schemas.microsoft.com/office/drawing/2014/main" val="1836556228"/>
                  </a:ext>
                </a:extLst>
              </a:tr>
              <a:tr h="370840">
                <a:tc>
                  <a:txBody>
                    <a:bodyPr/>
                    <a:lstStyle/>
                    <a:p>
                      <a:r>
                        <a:rPr lang="fr-FR" dirty="0"/>
                        <a:t>Commerce, Justice, Science: Sec 521(b)(5)</a:t>
                      </a:r>
                      <a:endParaRPr lang="en-US" dirty="0"/>
                    </a:p>
                  </a:txBody>
                  <a:tcPr/>
                </a:tc>
                <a:tc>
                  <a:txBody>
                    <a:bodyPr/>
                    <a:lstStyle/>
                    <a:p>
                      <a:pPr algn="ctr"/>
                      <a:r>
                        <a:rPr lang="en-US" dirty="0"/>
                        <a:t>$15,000,000</a:t>
                      </a:r>
                    </a:p>
                  </a:txBody>
                  <a:tcPr/>
                </a:tc>
                <a:tc>
                  <a:txBody>
                    <a:bodyPr/>
                    <a:lstStyle/>
                    <a:p>
                      <a:pPr algn="ctr"/>
                      <a:r>
                        <a:rPr lang="en-US" dirty="0"/>
                        <a:t>$20,000,000</a:t>
                      </a:r>
                    </a:p>
                  </a:txBody>
                  <a:tcPr/>
                </a:tc>
                <a:tc>
                  <a:txBody>
                    <a:bodyPr/>
                    <a:lstStyle/>
                    <a:p>
                      <a:pPr algn="ctr"/>
                      <a:r>
                        <a:rPr lang="en-US" dirty="0">
                          <a:solidFill>
                            <a:schemeClr val="accent6">
                              <a:lumMod val="75000"/>
                            </a:schemeClr>
                          </a:solidFill>
                        </a:rPr>
                        <a:t>33.33%</a:t>
                      </a:r>
                    </a:p>
                  </a:txBody>
                  <a:tcPr/>
                </a:tc>
                <a:extLst>
                  <a:ext uri="{0D108BD9-81ED-4DB2-BD59-A6C34878D82A}">
                    <a16:rowId xmlns:a16="http://schemas.microsoft.com/office/drawing/2014/main" val="4150779301"/>
                  </a:ext>
                </a:extLst>
              </a:tr>
              <a:tr h="370840">
                <a:tc>
                  <a:txBody>
                    <a:bodyPr/>
                    <a:lstStyle/>
                    <a:p>
                      <a:r>
                        <a:rPr lang="fr-FR" dirty="0"/>
                        <a:t>Commerce, Justice, Science: Sec 521(c)(1)</a:t>
                      </a:r>
                      <a:endParaRPr lang="en-US" dirty="0"/>
                    </a:p>
                  </a:txBody>
                  <a:tcPr/>
                </a:tc>
                <a:tc>
                  <a:txBody>
                    <a:bodyPr/>
                    <a:lstStyle/>
                    <a:p>
                      <a:pPr algn="ctr"/>
                      <a:r>
                        <a:rPr lang="en-US" dirty="0"/>
                        <a:t>$131,572,000</a:t>
                      </a:r>
                    </a:p>
                  </a:txBody>
                  <a:tcPr/>
                </a:tc>
                <a:tc>
                  <a:txBody>
                    <a:bodyPr/>
                    <a:lstStyle/>
                    <a:p>
                      <a:pPr algn="ctr"/>
                      <a:r>
                        <a:rPr lang="en-US" dirty="0"/>
                        <a:t>$300,000,000</a:t>
                      </a:r>
                    </a:p>
                  </a:txBody>
                  <a:tcPr/>
                </a:tc>
                <a:tc>
                  <a:txBody>
                    <a:bodyPr/>
                    <a:lstStyle/>
                    <a:p>
                      <a:pPr algn="ctr"/>
                      <a:r>
                        <a:rPr lang="en-US" dirty="0">
                          <a:solidFill>
                            <a:schemeClr val="accent6">
                              <a:lumMod val="75000"/>
                            </a:schemeClr>
                          </a:solidFill>
                        </a:rPr>
                        <a:t>128%</a:t>
                      </a:r>
                    </a:p>
                  </a:txBody>
                  <a:tcPr/>
                </a:tc>
                <a:extLst>
                  <a:ext uri="{0D108BD9-81ED-4DB2-BD59-A6C34878D82A}">
                    <a16:rowId xmlns:a16="http://schemas.microsoft.com/office/drawing/2014/main" val="3473187469"/>
                  </a:ext>
                </a:extLst>
              </a:tr>
              <a:tr h="370840">
                <a:tc>
                  <a:txBody>
                    <a:bodyPr/>
                    <a:lstStyle/>
                    <a:p>
                      <a:r>
                        <a:rPr lang="fr-FR" dirty="0"/>
                        <a:t>Commerce, Justice, Science: Sec 521(c)(2)</a:t>
                      </a:r>
                      <a:endParaRPr lang="en-US" dirty="0"/>
                    </a:p>
                  </a:txBody>
                  <a:tcPr/>
                </a:tc>
                <a:tc>
                  <a:txBody>
                    <a:bodyPr/>
                    <a:lstStyle/>
                    <a:p>
                      <a:pPr algn="ctr"/>
                      <a:r>
                        <a:rPr lang="en-US" dirty="0"/>
                        <a:t>$500,000,000</a:t>
                      </a:r>
                    </a:p>
                  </a:txBody>
                  <a:tcPr/>
                </a:tc>
                <a:tc>
                  <a:txBody>
                    <a:bodyPr/>
                    <a:lstStyle/>
                    <a:p>
                      <a:pPr algn="ctr"/>
                      <a:r>
                        <a:rPr lang="en-US" dirty="0"/>
                        <a:t>$250,000,000</a:t>
                      </a:r>
                    </a:p>
                  </a:txBody>
                  <a:tcPr/>
                </a:tc>
                <a:tc>
                  <a:txBody>
                    <a:bodyPr/>
                    <a:lstStyle/>
                    <a:p>
                      <a:pPr algn="ctr"/>
                      <a:r>
                        <a:rPr lang="en-US" dirty="0">
                          <a:solidFill>
                            <a:srgbClr val="FF0000"/>
                          </a:solidFill>
                        </a:rPr>
                        <a:t>(50%)</a:t>
                      </a:r>
                    </a:p>
                  </a:txBody>
                  <a:tcPr/>
                </a:tc>
                <a:extLst>
                  <a:ext uri="{0D108BD9-81ED-4DB2-BD59-A6C34878D82A}">
                    <a16:rowId xmlns:a16="http://schemas.microsoft.com/office/drawing/2014/main" val="1261880940"/>
                  </a:ext>
                </a:extLst>
              </a:tr>
              <a:tr h="370840">
                <a:tc>
                  <a:txBody>
                    <a:bodyPr/>
                    <a:lstStyle/>
                    <a:p>
                      <a:r>
                        <a:rPr lang="en-US" dirty="0"/>
                        <a:t>Financial Services: Sec 635</a:t>
                      </a:r>
                    </a:p>
                  </a:txBody>
                  <a:tcPr/>
                </a:tc>
                <a:tc>
                  <a:txBody>
                    <a:bodyPr/>
                    <a:lstStyle/>
                    <a:p>
                      <a:pPr algn="ctr"/>
                      <a:r>
                        <a:rPr lang="en-US" dirty="0"/>
                        <a:t>$387,500,000</a:t>
                      </a:r>
                    </a:p>
                  </a:txBody>
                  <a:tcPr/>
                </a:tc>
                <a:tc>
                  <a:txBody>
                    <a:bodyPr/>
                    <a:lstStyle/>
                    <a:p>
                      <a:pPr algn="ctr"/>
                      <a:r>
                        <a:rPr lang="en-US" dirty="0"/>
                        <a:t>$400,000,000</a:t>
                      </a:r>
                    </a:p>
                  </a:txBody>
                  <a:tcPr/>
                </a:tc>
                <a:tc>
                  <a:txBody>
                    <a:bodyPr/>
                    <a:lstStyle/>
                    <a:p>
                      <a:pPr algn="ctr"/>
                      <a:r>
                        <a:rPr lang="en-US" dirty="0">
                          <a:solidFill>
                            <a:schemeClr val="accent6">
                              <a:lumMod val="75000"/>
                            </a:schemeClr>
                          </a:solidFill>
                        </a:rPr>
                        <a:t>3.23%</a:t>
                      </a:r>
                    </a:p>
                  </a:txBody>
                  <a:tcPr/>
                </a:tc>
                <a:extLst>
                  <a:ext uri="{0D108BD9-81ED-4DB2-BD59-A6C34878D82A}">
                    <a16:rowId xmlns:a16="http://schemas.microsoft.com/office/drawing/2014/main" val="3506578703"/>
                  </a:ext>
                </a:extLst>
              </a:tr>
              <a:tr h="370840">
                <a:tc>
                  <a:txBody>
                    <a:bodyPr/>
                    <a:lstStyle/>
                    <a:p>
                      <a:r>
                        <a:rPr lang="en-US" dirty="0"/>
                        <a:t>Financial Services: DC Defender Services</a:t>
                      </a:r>
                    </a:p>
                  </a:txBody>
                  <a:tcPr/>
                </a:tc>
                <a:tc>
                  <a:txBody>
                    <a:bodyPr/>
                    <a:lstStyle/>
                    <a:p>
                      <a:pPr algn="ctr"/>
                      <a:r>
                        <a:rPr lang="en-US" dirty="0"/>
                        <a:t>$25,000,000</a:t>
                      </a:r>
                    </a:p>
                  </a:txBody>
                  <a:tcPr/>
                </a:tc>
                <a:tc>
                  <a:txBody>
                    <a:bodyPr/>
                    <a:lstStyle/>
                    <a:p>
                      <a:pPr algn="ctr"/>
                      <a:r>
                        <a:rPr lang="en-US" dirty="0"/>
                        <a:t>$12,000,000</a:t>
                      </a:r>
                    </a:p>
                  </a:txBody>
                  <a:tcPr/>
                </a:tc>
                <a:tc>
                  <a:txBody>
                    <a:bodyPr/>
                    <a:lstStyle/>
                    <a:p>
                      <a:pPr algn="ctr"/>
                      <a:r>
                        <a:rPr lang="en-US" dirty="0">
                          <a:solidFill>
                            <a:srgbClr val="FF0000"/>
                          </a:solidFill>
                        </a:rPr>
                        <a:t>(52%)</a:t>
                      </a:r>
                    </a:p>
                  </a:txBody>
                  <a:tcPr/>
                </a:tc>
                <a:extLst>
                  <a:ext uri="{0D108BD9-81ED-4DB2-BD59-A6C34878D82A}">
                    <a16:rowId xmlns:a16="http://schemas.microsoft.com/office/drawing/2014/main" val="3231130997"/>
                  </a:ext>
                </a:extLst>
              </a:tr>
              <a:tr h="370840">
                <a:tc>
                  <a:txBody>
                    <a:bodyPr/>
                    <a:lstStyle/>
                    <a:p>
                      <a:r>
                        <a:rPr lang="en-US" dirty="0"/>
                        <a:t>Labor, HHS, Education: Sec 240</a:t>
                      </a:r>
                    </a:p>
                  </a:txBody>
                  <a:tcPr/>
                </a:tc>
                <a:tc>
                  <a:txBody>
                    <a:bodyPr/>
                    <a:lstStyle/>
                    <a:p>
                      <a:pPr algn="ctr"/>
                      <a:r>
                        <a:rPr lang="en-US" dirty="0"/>
                        <a:t>$1,250,000,000</a:t>
                      </a:r>
                    </a:p>
                  </a:txBody>
                  <a:tcPr/>
                </a:tc>
                <a:tc>
                  <a:txBody>
                    <a:bodyPr/>
                    <a:lstStyle/>
                    <a:p>
                      <a:pPr algn="ctr"/>
                      <a:r>
                        <a:rPr lang="en-US" dirty="0"/>
                        <a:t>$1,471,000,000</a:t>
                      </a:r>
                    </a:p>
                  </a:txBody>
                  <a:tcPr/>
                </a:tc>
                <a:tc>
                  <a:txBody>
                    <a:bodyPr/>
                    <a:lstStyle/>
                    <a:p>
                      <a:pPr algn="ctr"/>
                      <a:r>
                        <a:rPr lang="en-US" dirty="0">
                          <a:solidFill>
                            <a:schemeClr val="accent6">
                              <a:lumMod val="75000"/>
                            </a:schemeClr>
                          </a:solidFill>
                        </a:rPr>
                        <a:t>17.68%</a:t>
                      </a:r>
                    </a:p>
                  </a:txBody>
                  <a:tcPr/>
                </a:tc>
                <a:extLst>
                  <a:ext uri="{0D108BD9-81ED-4DB2-BD59-A6C34878D82A}">
                    <a16:rowId xmlns:a16="http://schemas.microsoft.com/office/drawing/2014/main" val="1882306536"/>
                  </a:ext>
                </a:extLst>
              </a:tr>
              <a:tr h="370840">
                <a:tc>
                  <a:txBody>
                    <a:bodyPr/>
                    <a:lstStyle/>
                    <a:p>
                      <a:r>
                        <a:rPr lang="en-US" dirty="0"/>
                        <a:t>Labor, HHS, Education: Sec 528</a:t>
                      </a:r>
                    </a:p>
                  </a:txBody>
                  <a:tcPr/>
                </a:tc>
                <a:tc>
                  <a:txBody>
                    <a:bodyPr/>
                    <a:lstStyle/>
                    <a:p>
                      <a:pPr algn="ctr"/>
                      <a:r>
                        <a:rPr lang="en-US" dirty="0"/>
                        <a:t>$14,224,000,000</a:t>
                      </a:r>
                    </a:p>
                  </a:txBody>
                  <a:tcPr/>
                </a:tc>
                <a:tc>
                  <a:txBody>
                    <a:bodyPr/>
                    <a:lstStyle/>
                    <a:p>
                      <a:pPr algn="ctr"/>
                      <a:r>
                        <a:rPr lang="en-US" dirty="0"/>
                        <a:t>$13,059,000,000</a:t>
                      </a:r>
                    </a:p>
                  </a:txBody>
                  <a:tcPr/>
                </a:tc>
                <a:tc>
                  <a:txBody>
                    <a:bodyPr/>
                    <a:lstStyle/>
                    <a:p>
                      <a:pPr algn="ctr"/>
                      <a:r>
                        <a:rPr lang="en-US" dirty="0">
                          <a:solidFill>
                            <a:srgbClr val="FF0000"/>
                          </a:solidFill>
                        </a:rPr>
                        <a:t>(8.19%)</a:t>
                      </a:r>
                    </a:p>
                  </a:txBody>
                  <a:tcPr/>
                </a:tc>
                <a:extLst>
                  <a:ext uri="{0D108BD9-81ED-4DB2-BD59-A6C34878D82A}">
                    <a16:rowId xmlns:a16="http://schemas.microsoft.com/office/drawing/2014/main" val="3905727148"/>
                  </a:ext>
                </a:extLst>
              </a:tr>
              <a:tr h="370840">
                <a:tc>
                  <a:txBody>
                    <a:bodyPr/>
                    <a:lstStyle/>
                    <a:p>
                      <a:r>
                        <a:rPr lang="en-US" dirty="0"/>
                        <a:t>Labor, HHS, Education: Sec 529</a:t>
                      </a:r>
                    </a:p>
                  </a:txBody>
                  <a:tcPr/>
                </a:tc>
                <a:tc>
                  <a:txBody>
                    <a:bodyPr/>
                    <a:lstStyle/>
                    <a:p>
                      <a:pPr algn="ctr"/>
                      <a:r>
                        <a:rPr lang="en-US" dirty="0"/>
                        <a:t>$4,309,000,000</a:t>
                      </a:r>
                    </a:p>
                  </a:txBody>
                  <a:tcPr/>
                </a:tc>
                <a:tc>
                  <a:txBody>
                    <a:bodyPr/>
                    <a:lstStyle/>
                    <a:p>
                      <a:pPr algn="ctr"/>
                      <a:r>
                        <a:rPr lang="en-US" dirty="0"/>
                        <a:t>$160,000,000</a:t>
                      </a:r>
                    </a:p>
                  </a:txBody>
                  <a:tcPr/>
                </a:tc>
                <a:tc>
                  <a:txBody>
                    <a:bodyPr/>
                    <a:lstStyle/>
                    <a:p>
                      <a:pPr algn="ctr"/>
                      <a:r>
                        <a:rPr lang="en-US" dirty="0">
                          <a:solidFill>
                            <a:srgbClr val="FF0000"/>
                          </a:solidFill>
                        </a:rPr>
                        <a:t>(96.29%)</a:t>
                      </a:r>
                    </a:p>
                  </a:txBody>
                  <a:tcPr/>
                </a:tc>
                <a:extLst>
                  <a:ext uri="{0D108BD9-81ED-4DB2-BD59-A6C34878D82A}">
                    <a16:rowId xmlns:a16="http://schemas.microsoft.com/office/drawing/2014/main" val="4201454421"/>
                  </a:ext>
                </a:extLst>
              </a:tr>
            </a:tbl>
          </a:graphicData>
        </a:graphic>
      </p:graphicFrame>
    </p:spTree>
    <p:extLst>
      <p:ext uri="{BB962C8B-B14F-4D97-AF65-F5344CB8AC3E}">
        <p14:creationId xmlns:p14="http://schemas.microsoft.com/office/powerpoint/2010/main" val="288094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EE02-E491-2260-598C-8F2CF0C20CD3}"/>
              </a:ext>
            </a:extLst>
          </p:cNvPr>
          <p:cNvSpPr>
            <a:spLocks noGrp="1"/>
          </p:cNvSpPr>
          <p:nvPr>
            <p:ph type="title"/>
          </p:nvPr>
        </p:nvSpPr>
        <p:spPr/>
        <p:txBody>
          <a:bodyPr/>
          <a:lstStyle/>
          <a:p>
            <a:r>
              <a:rPr lang="en-US" dirty="0"/>
              <a:t>Title I – Largest Funding Cuts</a:t>
            </a:r>
          </a:p>
        </p:txBody>
      </p:sp>
      <p:sp>
        <p:nvSpPr>
          <p:cNvPr id="3" name="Content Placeholder 2">
            <a:extLst>
              <a:ext uri="{FF2B5EF4-FFF2-40B4-BE49-F238E27FC236}">
                <a16:creationId xmlns:a16="http://schemas.microsoft.com/office/drawing/2014/main" id="{E16C0DC1-5CE4-C25C-4F39-41B243242FD4}"/>
              </a:ext>
            </a:extLst>
          </p:cNvPr>
          <p:cNvSpPr>
            <a:spLocks noGrp="1"/>
          </p:cNvSpPr>
          <p:nvPr>
            <p:ph idx="1"/>
          </p:nvPr>
        </p:nvSpPr>
        <p:spPr/>
        <p:txBody>
          <a:bodyPr>
            <a:normAutofit fontScale="85000" lnSpcReduction="20000"/>
          </a:bodyPr>
          <a:lstStyle/>
          <a:p>
            <a:r>
              <a:rPr lang="en-US" dirty="0"/>
              <a:t>Commerce, Justice, Science: Section 521(a)(4)</a:t>
            </a:r>
          </a:p>
          <a:p>
            <a:r>
              <a:rPr lang="en-US" dirty="0"/>
              <a:t>Funding Reduction: Approximately </a:t>
            </a:r>
            <a:r>
              <a:rPr lang="en-US" dirty="0">
                <a:solidFill>
                  <a:srgbClr val="FF0000"/>
                </a:solidFill>
              </a:rPr>
              <a:t>$2.88 billion decrease </a:t>
            </a:r>
            <a:r>
              <a:rPr lang="en-US" dirty="0"/>
              <a:t>from $12.44 billion to $9.56 billion.​</a:t>
            </a:r>
          </a:p>
          <a:p>
            <a:r>
              <a:rPr lang="en-US" dirty="0"/>
              <a:t>Affected Agencies:</a:t>
            </a:r>
          </a:p>
          <a:p>
            <a:pPr lvl="1"/>
            <a:r>
              <a:rPr lang="en-US" dirty="0"/>
              <a:t>Department of Commerce: </a:t>
            </a:r>
          </a:p>
          <a:p>
            <a:pPr lvl="2"/>
            <a:r>
              <a:rPr lang="en-US" dirty="0"/>
              <a:t>National Oceanic and Atmospheric Administration (NOAA)</a:t>
            </a:r>
          </a:p>
          <a:p>
            <a:pPr lvl="2"/>
            <a:r>
              <a:rPr lang="en-US" dirty="0"/>
              <a:t>National Institute of Standards and Technology (NIST).</a:t>
            </a:r>
          </a:p>
          <a:p>
            <a:pPr lvl="2"/>
            <a:r>
              <a:rPr lang="en-US" dirty="0"/>
              <a:t>Economic Development Administration (EDA)</a:t>
            </a:r>
          </a:p>
          <a:p>
            <a:pPr lvl="1"/>
            <a:r>
              <a:rPr lang="en-US" dirty="0"/>
              <a:t>Department of Justice (DOJ): </a:t>
            </a:r>
          </a:p>
          <a:p>
            <a:pPr lvl="2"/>
            <a:r>
              <a:rPr lang="en-US" dirty="0"/>
              <a:t>Federal Bureau of Investigation (FBI)</a:t>
            </a:r>
          </a:p>
          <a:p>
            <a:pPr lvl="2"/>
            <a:r>
              <a:rPr lang="en-US" dirty="0"/>
              <a:t>Drug Enforcement Administration (DEA)</a:t>
            </a:r>
          </a:p>
          <a:p>
            <a:pPr lvl="2"/>
            <a:r>
              <a:rPr lang="en-US" dirty="0"/>
              <a:t>Office of Justice Programs (</a:t>
            </a:r>
            <a:r>
              <a:rPr lang="en-US"/>
              <a:t>OJP)</a:t>
            </a:r>
            <a:endParaRPr lang="en-US" dirty="0"/>
          </a:p>
          <a:p>
            <a:pPr lvl="1"/>
            <a:r>
              <a:rPr lang="en-US" dirty="0"/>
              <a:t>Science Agencies: </a:t>
            </a:r>
          </a:p>
          <a:p>
            <a:pPr lvl="2"/>
            <a:r>
              <a:rPr lang="en-US" dirty="0"/>
              <a:t>National Aeronautics and Space Administration (NASA)</a:t>
            </a:r>
          </a:p>
          <a:p>
            <a:pPr lvl="2"/>
            <a:r>
              <a:rPr lang="en-US" dirty="0"/>
              <a:t>National Science Foundation (NSF)</a:t>
            </a:r>
          </a:p>
        </p:txBody>
      </p:sp>
    </p:spTree>
    <p:extLst>
      <p:ext uri="{BB962C8B-B14F-4D97-AF65-F5344CB8AC3E}">
        <p14:creationId xmlns:p14="http://schemas.microsoft.com/office/powerpoint/2010/main" val="59864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CE68-61EC-7521-9436-EA317C843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5BD84-6087-509D-EB09-FA5493548A04}"/>
              </a:ext>
            </a:extLst>
          </p:cNvPr>
          <p:cNvSpPr>
            <a:spLocks noGrp="1"/>
          </p:cNvSpPr>
          <p:nvPr>
            <p:ph type="title"/>
          </p:nvPr>
        </p:nvSpPr>
        <p:spPr/>
        <p:txBody>
          <a:bodyPr/>
          <a:lstStyle/>
          <a:p>
            <a:r>
              <a:rPr lang="en-US" dirty="0"/>
              <a:t>Title I – Largest Funding Cuts</a:t>
            </a:r>
          </a:p>
        </p:txBody>
      </p:sp>
      <p:sp>
        <p:nvSpPr>
          <p:cNvPr id="3" name="Content Placeholder 2">
            <a:extLst>
              <a:ext uri="{FF2B5EF4-FFF2-40B4-BE49-F238E27FC236}">
                <a16:creationId xmlns:a16="http://schemas.microsoft.com/office/drawing/2014/main" id="{CDA9DE03-CADD-10F6-E7D2-9CF4E754309B}"/>
              </a:ext>
            </a:extLst>
          </p:cNvPr>
          <p:cNvSpPr>
            <a:spLocks noGrp="1"/>
          </p:cNvSpPr>
          <p:nvPr>
            <p:ph idx="1"/>
          </p:nvPr>
        </p:nvSpPr>
        <p:spPr/>
        <p:txBody>
          <a:bodyPr>
            <a:normAutofit fontScale="92500" lnSpcReduction="20000"/>
          </a:bodyPr>
          <a:lstStyle/>
          <a:p>
            <a:r>
              <a:rPr lang="en-US" dirty="0"/>
              <a:t>Labor, Health and Human Services, Education: Section 528</a:t>
            </a:r>
          </a:p>
          <a:p>
            <a:r>
              <a:rPr lang="en-US" dirty="0"/>
              <a:t>Funding Reduction: Approximately </a:t>
            </a:r>
            <a:r>
              <a:rPr lang="en-US" dirty="0">
                <a:solidFill>
                  <a:srgbClr val="FF0000"/>
                </a:solidFill>
              </a:rPr>
              <a:t>$1.165 billion decrease </a:t>
            </a:r>
            <a:r>
              <a:rPr lang="en-US" dirty="0"/>
              <a:t>from $14.224 billion to $13.059 billion</a:t>
            </a:r>
          </a:p>
          <a:p>
            <a:r>
              <a:rPr lang="en-US" dirty="0"/>
              <a:t>​Affected Departments/Programs: </a:t>
            </a:r>
          </a:p>
          <a:p>
            <a:pPr lvl="1"/>
            <a:r>
              <a:rPr lang="en-US" dirty="0"/>
              <a:t>Department of Labor:</a:t>
            </a:r>
          </a:p>
          <a:p>
            <a:pPr lvl="2"/>
            <a:r>
              <a:rPr lang="en-US" dirty="0"/>
              <a:t>Employment and Training Administration (ETA)</a:t>
            </a:r>
          </a:p>
          <a:p>
            <a:pPr lvl="2"/>
            <a:r>
              <a:rPr lang="en-US" dirty="0"/>
              <a:t>Occupational Safety and Health Administration (OSHA)</a:t>
            </a:r>
          </a:p>
          <a:p>
            <a:pPr lvl="1"/>
            <a:r>
              <a:rPr lang="en-US" dirty="0"/>
              <a:t>Department of Health and Human Services (HHS):</a:t>
            </a:r>
          </a:p>
          <a:p>
            <a:pPr lvl="2"/>
            <a:r>
              <a:rPr lang="en-US" dirty="0"/>
              <a:t>Centers for Disease Control and Prevention (CDC) </a:t>
            </a:r>
          </a:p>
          <a:p>
            <a:pPr lvl="2"/>
            <a:r>
              <a:rPr lang="en-US" dirty="0"/>
              <a:t>National Institutes of Health (NIH)</a:t>
            </a:r>
          </a:p>
          <a:p>
            <a:pPr lvl="1"/>
            <a:r>
              <a:rPr lang="en-US" dirty="0"/>
              <a:t>Department of Education:</a:t>
            </a:r>
          </a:p>
          <a:p>
            <a:pPr lvl="2"/>
            <a:r>
              <a:rPr lang="en-US" dirty="0"/>
              <a:t>Office of Elementary and Secondary Education</a:t>
            </a:r>
          </a:p>
          <a:p>
            <a:pPr lvl="2"/>
            <a:r>
              <a:rPr lang="en-US" dirty="0"/>
              <a:t>Office of Federal Student Aid</a:t>
            </a:r>
          </a:p>
        </p:txBody>
      </p:sp>
    </p:spTree>
    <p:extLst>
      <p:ext uri="{BB962C8B-B14F-4D97-AF65-F5344CB8AC3E}">
        <p14:creationId xmlns:p14="http://schemas.microsoft.com/office/powerpoint/2010/main" val="120875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D8DA-C31C-0F3D-21D6-0FD945C5BC13}"/>
              </a:ext>
            </a:extLst>
          </p:cNvPr>
          <p:cNvSpPr>
            <a:spLocks noGrp="1"/>
          </p:cNvSpPr>
          <p:nvPr>
            <p:ph type="title"/>
          </p:nvPr>
        </p:nvSpPr>
        <p:spPr/>
        <p:txBody>
          <a:bodyPr/>
          <a:lstStyle/>
          <a:p>
            <a:r>
              <a:rPr lang="en-US" dirty="0"/>
              <a:t>Title I – Largest Funding Cuts</a:t>
            </a:r>
          </a:p>
        </p:txBody>
      </p:sp>
      <p:sp>
        <p:nvSpPr>
          <p:cNvPr id="3" name="Content Placeholder 2">
            <a:extLst>
              <a:ext uri="{FF2B5EF4-FFF2-40B4-BE49-F238E27FC236}">
                <a16:creationId xmlns:a16="http://schemas.microsoft.com/office/drawing/2014/main" id="{29E9783F-729B-3917-E718-85BA84EEE4E6}"/>
              </a:ext>
            </a:extLst>
          </p:cNvPr>
          <p:cNvSpPr>
            <a:spLocks noGrp="1"/>
          </p:cNvSpPr>
          <p:nvPr>
            <p:ph idx="1"/>
          </p:nvPr>
        </p:nvSpPr>
        <p:spPr/>
        <p:txBody>
          <a:bodyPr/>
          <a:lstStyle/>
          <a:p>
            <a:r>
              <a:rPr lang="en-US" dirty="0"/>
              <a:t>Labor, Health and Human Services, Education: Section 529</a:t>
            </a:r>
          </a:p>
          <a:p>
            <a:r>
              <a:rPr lang="en-US" dirty="0"/>
              <a:t>Funding Reduction: Approximately </a:t>
            </a:r>
            <a:r>
              <a:rPr lang="en-US" dirty="0">
                <a:solidFill>
                  <a:srgbClr val="FF0000"/>
                </a:solidFill>
              </a:rPr>
              <a:t>$4.149 billion decrease </a:t>
            </a:r>
            <a:r>
              <a:rPr lang="en-US" dirty="0"/>
              <a:t>from $4.309 billion to $160 million, representing a 96% reduction.</a:t>
            </a:r>
          </a:p>
          <a:p>
            <a:r>
              <a:rPr lang="en-US" dirty="0"/>
              <a:t>​Affected Programs:</a:t>
            </a:r>
          </a:p>
          <a:p>
            <a:pPr lvl="1"/>
            <a:r>
              <a:rPr lang="en-US" dirty="0"/>
              <a:t>Department of Education: </a:t>
            </a:r>
          </a:p>
          <a:p>
            <a:pPr lvl="2"/>
            <a:r>
              <a:rPr lang="en-US" dirty="0"/>
              <a:t>Office of Career, Technical, and Adult Education (OCTAE).</a:t>
            </a:r>
          </a:p>
          <a:p>
            <a:pPr lvl="2"/>
            <a:r>
              <a:rPr lang="en-US" dirty="0"/>
              <a:t>Adult Education and Family Literacy Act (AEFLA) Programs</a:t>
            </a:r>
          </a:p>
        </p:txBody>
      </p:sp>
    </p:spTree>
    <p:extLst>
      <p:ext uri="{BB962C8B-B14F-4D97-AF65-F5344CB8AC3E}">
        <p14:creationId xmlns:p14="http://schemas.microsoft.com/office/powerpoint/2010/main" val="250476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ADCB-53E6-B1DB-0F98-F903D46EC0D6}"/>
              </a:ext>
            </a:extLst>
          </p:cNvPr>
          <p:cNvSpPr>
            <a:spLocks noGrp="1"/>
          </p:cNvSpPr>
          <p:nvPr>
            <p:ph type="title"/>
          </p:nvPr>
        </p:nvSpPr>
        <p:spPr/>
        <p:txBody>
          <a:bodyPr/>
          <a:lstStyle/>
          <a:p>
            <a:r>
              <a:rPr lang="en-US" dirty="0"/>
              <a:t>Title 1 – Largest Budget Increases</a:t>
            </a:r>
          </a:p>
        </p:txBody>
      </p:sp>
      <p:sp>
        <p:nvSpPr>
          <p:cNvPr id="3" name="Content Placeholder 2">
            <a:extLst>
              <a:ext uri="{FF2B5EF4-FFF2-40B4-BE49-F238E27FC236}">
                <a16:creationId xmlns:a16="http://schemas.microsoft.com/office/drawing/2014/main" id="{43EF0E2E-D874-54BB-6FE9-59827861FCE5}"/>
              </a:ext>
            </a:extLst>
          </p:cNvPr>
          <p:cNvSpPr>
            <a:spLocks noGrp="1"/>
          </p:cNvSpPr>
          <p:nvPr>
            <p:ph idx="1"/>
          </p:nvPr>
        </p:nvSpPr>
        <p:spPr/>
        <p:txBody>
          <a:bodyPr>
            <a:normAutofit fontScale="85000" lnSpcReduction="10000"/>
          </a:bodyPr>
          <a:lstStyle/>
          <a:p>
            <a:r>
              <a:rPr lang="en-US" dirty="0"/>
              <a:t>Commerce, Justice, Science: Section 510</a:t>
            </a:r>
          </a:p>
          <a:p>
            <a:pPr lvl="1"/>
            <a:r>
              <a:rPr lang="en-US" dirty="0"/>
              <a:t>Funding increase of </a:t>
            </a:r>
            <a:r>
              <a:rPr lang="en-US" dirty="0">
                <a:solidFill>
                  <a:schemeClr val="accent6">
                    <a:lumMod val="75000"/>
                  </a:schemeClr>
                </a:solidFill>
              </a:rPr>
              <a:t>approximately $547 million </a:t>
            </a:r>
            <a:r>
              <a:rPr lang="en-US" dirty="0"/>
              <a:t>from $1,353,000,000 to $1,900,000,000 </a:t>
            </a:r>
          </a:p>
          <a:p>
            <a:pPr lvl="1"/>
            <a:r>
              <a:rPr lang="en-US" dirty="0"/>
              <a:t>Affected Agency/Program: Legal Services Corporation (LSC), which provides financial support for civil legal aid to low-income Americans. </a:t>
            </a:r>
          </a:p>
          <a:p>
            <a:r>
              <a:rPr lang="en-US" dirty="0"/>
              <a:t>Commerce, Justice, Science: Section 521(c)(1)</a:t>
            </a:r>
          </a:p>
          <a:p>
            <a:pPr lvl="1"/>
            <a:r>
              <a:rPr lang="en-US" dirty="0"/>
              <a:t>Funding increase of </a:t>
            </a:r>
            <a:r>
              <a:rPr lang="en-US" dirty="0">
                <a:solidFill>
                  <a:schemeClr val="accent6">
                    <a:lumMod val="75000"/>
                  </a:schemeClr>
                </a:solidFill>
              </a:rPr>
              <a:t>approximately $168.4 million</a:t>
            </a:r>
            <a:r>
              <a:rPr lang="en-US" dirty="0"/>
              <a:t> from $131,572,000 to $300,000,000</a:t>
            </a:r>
            <a:endParaRPr lang="en-US" dirty="0">
              <a:solidFill>
                <a:schemeClr val="accent6">
                  <a:lumMod val="75000"/>
                </a:schemeClr>
              </a:solidFill>
            </a:endParaRPr>
          </a:p>
          <a:p>
            <a:pPr lvl="1"/>
            <a:r>
              <a:rPr lang="en-US" dirty="0"/>
              <a:t>Affected Agency/Program: Community Oriented Policing Services (COPS) Hiring Program within the Department of Justice. </a:t>
            </a:r>
          </a:p>
          <a:p>
            <a:r>
              <a:rPr lang="en-US" dirty="0"/>
              <a:t>Labor, Health and Human Services, Education: Section 240</a:t>
            </a:r>
          </a:p>
          <a:p>
            <a:pPr lvl="1"/>
            <a:r>
              <a:rPr lang="en-US" dirty="0"/>
              <a:t>Funding increase of </a:t>
            </a:r>
            <a:r>
              <a:rPr lang="en-US" dirty="0">
                <a:solidFill>
                  <a:schemeClr val="accent6">
                    <a:lumMod val="75000"/>
                  </a:schemeClr>
                </a:solidFill>
              </a:rPr>
              <a:t>approximately $221 million </a:t>
            </a:r>
            <a:r>
              <a:rPr lang="en-US" dirty="0"/>
              <a:t>from $1,250,000,000 to $1,471,000,000 </a:t>
            </a:r>
          </a:p>
          <a:p>
            <a:pPr lvl="1"/>
            <a:r>
              <a:rPr lang="en-US" dirty="0"/>
              <a:t>Affected Program: Child Care and Development Block Grant (CCDBG), administered by the Department of Health and Human Services. The CCDBG provides financial assistance to low-income families to access child care, supporting parents' ability to work or attend education and training programs while promoting the development and well-being of children.</a:t>
            </a:r>
          </a:p>
        </p:txBody>
      </p:sp>
    </p:spTree>
    <p:extLst>
      <p:ext uri="{BB962C8B-B14F-4D97-AF65-F5344CB8AC3E}">
        <p14:creationId xmlns:p14="http://schemas.microsoft.com/office/powerpoint/2010/main" val="129121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13389</TotalTime>
  <Words>5702</Words>
  <Application>Microsoft Office PowerPoint</Application>
  <PresentationFormat>Widescreen</PresentationFormat>
  <Paragraphs>302</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Symbol</vt:lpstr>
      <vt:lpstr>Wingdings</vt:lpstr>
      <vt:lpstr>Office Theme</vt:lpstr>
      <vt:lpstr>FY2025 Budget Review (H.R. 1968) and FY2026 Forecasts </vt:lpstr>
      <vt:lpstr>About OST</vt:lpstr>
      <vt:lpstr>PowerPoint Presentation</vt:lpstr>
      <vt:lpstr>Continuing Resolution (CR): H.R. 1968</vt:lpstr>
      <vt:lpstr>Title I – General Provisions Funding Changes</vt:lpstr>
      <vt:lpstr>Title I – Largest Funding Cuts</vt:lpstr>
      <vt:lpstr>Title I – Largest Funding Cuts</vt:lpstr>
      <vt:lpstr>Title I – Largest Funding Cuts</vt:lpstr>
      <vt:lpstr>Title 1 – Largest Budget Increases</vt:lpstr>
      <vt:lpstr>Title II-XIII – Other Funding Changes</vt:lpstr>
      <vt:lpstr>PowerPoint Presentation</vt:lpstr>
      <vt:lpstr>Department of Defense</vt:lpstr>
      <vt:lpstr>EO 14186: The Iron Dome for America</vt:lpstr>
      <vt:lpstr>Department of Health and Human Services</vt:lpstr>
      <vt:lpstr>Department of Homeland Security </vt:lpstr>
      <vt:lpstr>EO 14165: Securing our Borders</vt:lpstr>
      <vt:lpstr>Department of Education</vt:lpstr>
      <vt:lpstr>EO 14191: Expanding Educational Freedom and Opportunity for Families</vt:lpstr>
      <vt:lpstr>Department of Energy</vt:lpstr>
      <vt:lpstr>Department of Commerce</vt:lpstr>
      <vt:lpstr>Department of State and Foreign Aid Programs</vt:lpstr>
      <vt:lpstr>EO 14169: Reevaluating and Realigning United States Foreign Aid</vt:lpstr>
      <vt:lpstr>PowerPoint Presentation</vt:lpstr>
      <vt:lpstr>EO 14158: Establishing and Implementing the President's "Department of Government Efficiency"</vt:lpstr>
      <vt:lpstr>EO 14210: Implementing the President's "Department of Government Efficiency" Workforce Optimization Initiative</vt:lpstr>
      <vt:lpstr>EO 14222: Implementing the President's "Department of Government Efficiency" Cost Efficiency Initiative</vt:lpstr>
      <vt:lpstr>EO 14240: Eliminating Waste and Saving Taxpayer Dollars by Consolidating Procurement</vt:lpstr>
      <vt:lpstr>PowerPoint Presentation</vt:lpstr>
      <vt:lpstr>Next Steps &amp; Resources</vt:lpstr>
      <vt:lpstr>Let’s Partner in Winning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Performance Indicators</dc:title>
  <dc:creator>Olessia Taylor</dc:creator>
  <cp:lastModifiedBy>David Huff</cp:lastModifiedBy>
  <cp:revision>345</cp:revision>
  <dcterms:created xsi:type="dcterms:W3CDTF">2017-02-09T21:07:21Z</dcterms:created>
  <dcterms:modified xsi:type="dcterms:W3CDTF">2025-03-26T14:15:44Z</dcterms:modified>
</cp:coreProperties>
</file>