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592" r:id="rId3"/>
    <p:sldId id="628" r:id="rId4"/>
    <p:sldId id="391" r:id="rId5"/>
    <p:sldId id="629" r:id="rId6"/>
    <p:sldId id="630" r:id="rId7"/>
    <p:sldId id="631" r:id="rId8"/>
    <p:sldId id="632" r:id="rId9"/>
    <p:sldId id="620" r:id="rId10"/>
    <p:sldId id="634" r:id="rId11"/>
    <p:sldId id="635" r:id="rId12"/>
    <p:sldId id="346" r:id="rId13"/>
    <p:sldId id="348" r:id="rId14"/>
    <p:sldId id="40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9E4"/>
    <a:srgbClr val="7BA7D3"/>
    <a:srgbClr val="3D7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A92D1-F840-420D-9704-979C034D8540}" v="518" dt="2025-06-05T17:40:26.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9952" autoAdjust="0"/>
  </p:normalViewPr>
  <p:slideViewPr>
    <p:cSldViewPr snapToGrid="0">
      <p:cViewPr varScale="1">
        <p:scale>
          <a:sx n="88" d="100"/>
          <a:sy n="88" d="100"/>
        </p:scale>
        <p:origin x="127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Huff" userId="1ac00f76-ff47-4288-bc4a-c21d8a947610" providerId="ADAL" clId="{26FA92D1-F840-420D-9704-979C034D8540}"/>
    <pc:docChg chg="undo redo custSel addSld delSld modSld">
      <pc:chgData name="David Huff" userId="1ac00f76-ff47-4288-bc4a-c21d8a947610" providerId="ADAL" clId="{26FA92D1-F840-420D-9704-979C034D8540}" dt="2025-06-05T17:40:26.671" v="5926" actId="20577"/>
      <pc:docMkLst>
        <pc:docMk/>
      </pc:docMkLst>
      <pc:sldChg chg="modSp mod">
        <pc:chgData name="David Huff" userId="1ac00f76-ff47-4288-bc4a-c21d8a947610" providerId="ADAL" clId="{26FA92D1-F840-420D-9704-979C034D8540}" dt="2025-06-05T11:03:48.285" v="68" actId="20577"/>
        <pc:sldMkLst>
          <pc:docMk/>
          <pc:sldMk cId="3611211958" sldId="256"/>
        </pc:sldMkLst>
        <pc:spChg chg="mod">
          <ac:chgData name="David Huff" userId="1ac00f76-ff47-4288-bc4a-c21d8a947610" providerId="ADAL" clId="{26FA92D1-F840-420D-9704-979C034D8540}" dt="2025-06-05T11:03:41.598" v="61" actId="6549"/>
          <ac:spMkLst>
            <pc:docMk/>
            <pc:sldMk cId="3611211958" sldId="256"/>
            <ac:spMk id="2" creationId="{00000000-0000-0000-0000-000000000000}"/>
          </ac:spMkLst>
        </pc:spChg>
        <pc:spChg chg="mod">
          <ac:chgData name="David Huff" userId="1ac00f76-ff47-4288-bc4a-c21d8a947610" providerId="ADAL" clId="{26FA92D1-F840-420D-9704-979C034D8540}" dt="2025-06-05T11:03:48.285" v="68" actId="20577"/>
          <ac:spMkLst>
            <pc:docMk/>
            <pc:sldMk cId="3611211958" sldId="256"/>
            <ac:spMk id="3" creationId="{00000000-0000-0000-0000-000000000000}"/>
          </ac:spMkLst>
        </pc:spChg>
      </pc:sldChg>
      <pc:sldChg chg="addSp delSp modSp mod modAnim">
        <pc:chgData name="David Huff" userId="1ac00f76-ff47-4288-bc4a-c21d8a947610" providerId="ADAL" clId="{26FA92D1-F840-420D-9704-979C034D8540}" dt="2025-06-05T15:42:08.657" v="5809"/>
        <pc:sldMkLst>
          <pc:docMk/>
          <pc:sldMk cId="1315069980" sldId="391"/>
        </pc:sldMkLst>
        <pc:spChg chg="mod">
          <ac:chgData name="David Huff" userId="1ac00f76-ff47-4288-bc4a-c21d8a947610" providerId="ADAL" clId="{26FA92D1-F840-420D-9704-979C034D8540}" dt="2025-06-05T11:05:33.121" v="196" actId="20577"/>
          <ac:spMkLst>
            <pc:docMk/>
            <pc:sldMk cId="1315069980" sldId="391"/>
            <ac:spMk id="2" creationId="{3B07EBFE-27A4-3D8F-A01E-1BDD35C18B03}"/>
          </ac:spMkLst>
        </pc:spChg>
        <pc:spChg chg="mod">
          <ac:chgData name="David Huff" userId="1ac00f76-ff47-4288-bc4a-c21d8a947610" providerId="ADAL" clId="{26FA92D1-F840-420D-9704-979C034D8540}" dt="2025-06-05T11:35:10.686" v="666" actId="14100"/>
          <ac:spMkLst>
            <pc:docMk/>
            <pc:sldMk cId="1315069980" sldId="391"/>
            <ac:spMk id="3" creationId="{6C87DD83-BCB9-712A-FC67-2D1808207DBC}"/>
          </ac:spMkLst>
        </pc:spChg>
        <pc:spChg chg="add mod">
          <ac:chgData name="David Huff" userId="1ac00f76-ff47-4288-bc4a-c21d8a947610" providerId="ADAL" clId="{26FA92D1-F840-420D-9704-979C034D8540}" dt="2025-06-05T11:16:31.977" v="379" actId="122"/>
          <ac:spMkLst>
            <pc:docMk/>
            <pc:sldMk cId="1315069980" sldId="391"/>
            <ac:spMk id="5" creationId="{65BE358C-9BDA-161A-84B4-D0A44CEEED7B}"/>
          </ac:spMkLst>
        </pc:spChg>
        <pc:spChg chg="add mod ord">
          <ac:chgData name="David Huff" userId="1ac00f76-ff47-4288-bc4a-c21d8a947610" providerId="ADAL" clId="{26FA92D1-F840-420D-9704-979C034D8540}" dt="2025-06-05T11:17:06.066" v="381" actId="207"/>
          <ac:spMkLst>
            <pc:docMk/>
            <pc:sldMk cId="1315069980" sldId="391"/>
            <ac:spMk id="7" creationId="{6D78DADA-1D57-07D3-2633-5857576BE99A}"/>
          </ac:spMkLst>
        </pc:spChg>
        <pc:graphicFrameChg chg="add mod modGraphic">
          <ac:chgData name="David Huff" userId="1ac00f76-ff47-4288-bc4a-c21d8a947610" providerId="ADAL" clId="{26FA92D1-F840-420D-9704-979C034D8540}" dt="2025-06-05T11:29:45.183" v="417" actId="108"/>
          <ac:graphicFrameMkLst>
            <pc:docMk/>
            <pc:sldMk cId="1315069980" sldId="391"/>
            <ac:graphicFrameMk id="4" creationId="{3CCE6AD2-71FD-EF4E-8C47-681781FE4172}"/>
          </ac:graphicFrameMkLst>
        </pc:graphicFrameChg>
        <pc:graphicFrameChg chg="add del mod modGraphic">
          <ac:chgData name="David Huff" userId="1ac00f76-ff47-4288-bc4a-c21d8a947610" providerId="ADAL" clId="{26FA92D1-F840-420D-9704-979C034D8540}" dt="2025-06-05T11:15:01.096" v="357" actId="478"/>
          <ac:graphicFrameMkLst>
            <pc:docMk/>
            <pc:sldMk cId="1315069980" sldId="391"/>
            <ac:graphicFrameMk id="6" creationId="{C548E9F6-01F7-575F-85FD-AB27EF47784A}"/>
          </ac:graphicFrameMkLst>
        </pc:graphicFrameChg>
      </pc:sldChg>
      <pc:sldChg chg="del">
        <pc:chgData name="David Huff" userId="1ac00f76-ff47-4288-bc4a-c21d8a947610" providerId="ADAL" clId="{26FA92D1-F840-420D-9704-979C034D8540}" dt="2025-06-05T14:17:22.526" v="2883" actId="47"/>
        <pc:sldMkLst>
          <pc:docMk/>
          <pc:sldMk cId="2880940719" sldId="407"/>
        </pc:sldMkLst>
      </pc:sldChg>
      <pc:sldChg chg="modSp mod">
        <pc:chgData name="David Huff" userId="1ac00f76-ff47-4288-bc4a-c21d8a947610" providerId="ADAL" clId="{26FA92D1-F840-420D-9704-979C034D8540}" dt="2025-06-05T11:03:56.345" v="69" actId="20577"/>
        <pc:sldMkLst>
          <pc:docMk/>
          <pc:sldMk cId="2514301673" sldId="592"/>
        </pc:sldMkLst>
        <pc:spChg chg="mod">
          <ac:chgData name="David Huff" userId="1ac00f76-ff47-4288-bc4a-c21d8a947610" providerId="ADAL" clId="{26FA92D1-F840-420D-9704-979C034D8540}" dt="2025-06-05T11:03:56.345" v="69" actId="20577"/>
          <ac:spMkLst>
            <pc:docMk/>
            <pc:sldMk cId="2514301673" sldId="592"/>
            <ac:spMk id="4" creationId="{14EFD2CA-0ED4-4F8F-9974-79E514A8D8F2}"/>
          </ac:spMkLst>
        </pc:spChg>
      </pc:sldChg>
      <pc:sldChg chg="del">
        <pc:chgData name="David Huff" userId="1ac00f76-ff47-4288-bc4a-c21d8a947610" providerId="ADAL" clId="{26FA92D1-F840-420D-9704-979C034D8540}" dt="2025-06-05T14:17:22.526" v="2883" actId="47"/>
        <pc:sldMkLst>
          <pc:docMk/>
          <pc:sldMk cId="3683656241" sldId="604"/>
        </pc:sldMkLst>
      </pc:sldChg>
      <pc:sldChg chg="del">
        <pc:chgData name="David Huff" userId="1ac00f76-ff47-4288-bc4a-c21d8a947610" providerId="ADAL" clId="{26FA92D1-F840-420D-9704-979C034D8540}" dt="2025-06-05T14:17:22.526" v="2883" actId="47"/>
        <pc:sldMkLst>
          <pc:docMk/>
          <pc:sldMk cId="598644473" sldId="605"/>
        </pc:sldMkLst>
      </pc:sldChg>
      <pc:sldChg chg="del">
        <pc:chgData name="David Huff" userId="1ac00f76-ff47-4288-bc4a-c21d8a947610" providerId="ADAL" clId="{26FA92D1-F840-420D-9704-979C034D8540}" dt="2025-06-05T14:17:22.526" v="2883" actId="47"/>
        <pc:sldMkLst>
          <pc:docMk/>
          <pc:sldMk cId="1208757508" sldId="606"/>
        </pc:sldMkLst>
      </pc:sldChg>
      <pc:sldChg chg="del">
        <pc:chgData name="David Huff" userId="1ac00f76-ff47-4288-bc4a-c21d8a947610" providerId="ADAL" clId="{26FA92D1-F840-420D-9704-979C034D8540}" dt="2025-06-05T14:17:22.526" v="2883" actId="47"/>
        <pc:sldMkLst>
          <pc:docMk/>
          <pc:sldMk cId="2504766093" sldId="607"/>
        </pc:sldMkLst>
      </pc:sldChg>
      <pc:sldChg chg="del">
        <pc:chgData name="David Huff" userId="1ac00f76-ff47-4288-bc4a-c21d8a947610" providerId="ADAL" clId="{26FA92D1-F840-420D-9704-979C034D8540}" dt="2025-06-05T14:17:22.526" v="2883" actId="47"/>
        <pc:sldMkLst>
          <pc:docMk/>
          <pc:sldMk cId="129121116" sldId="608"/>
        </pc:sldMkLst>
      </pc:sldChg>
      <pc:sldChg chg="del">
        <pc:chgData name="David Huff" userId="1ac00f76-ff47-4288-bc4a-c21d8a947610" providerId="ADAL" clId="{26FA92D1-F840-420D-9704-979C034D8540}" dt="2025-06-05T15:41:02.430" v="5801" actId="47"/>
        <pc:sldMkLst>
          <pc:docMk/>
          <pc:sldMk cId="3708562873" sldId="609"/>
        </pc:sldMkLst>
      </pc:sldChg>
      <pc:sldChg chg="del">
        <pc:chgData name="David Huff" userId="1ac00f76-ff47-4288-bc4a-c21d8a947610" providerId="ADAL" clId="{26FA92D1-F840-420D-9704-979C034D8540}" dt="2025-06-05T15:41:02.430" v="5801" actId="47"/>
        <pc:sldMkLst>
          <pc:docMk/>
          <pc:sldMk cId="2531789416" sldId="611"/>
        </pc:sldMkLst>
      </pc:sldChg>
      <pc:sldChg chg="del">
        <pc:chgData name="David Huff" userId="1ac00f76-ff47-4288-bc4a-c21d8a947610" providerId="ADAL" clId="{26FA92D1-F840-420D-9704-979C034D8540}" dt="2025-06-05T15:41:02.430" v="5801" actId="47"/>
        <pc:sldMkLst>
          <pc:docMk/>
          <pc:sldMk cId="2721551523" sldId="612"/>
        </pc:sldMkLst>
      </pc:sldChg>
      <pc:sldChg chg="add del">
        <pc:chgData name="David Huff" userId="1ac00f76-ff47-4288-bc4a-c21d8a947610" providerId="ADAL" clId="{26FA92D1-F840-420D-9704-979C034D8540}" dt="2025-06-05T15:24:13.956" v="4737" actId="47"/>
        <pc:sldMkLst>
          <pc:docMk/>
          <pc:sldMk cId="1545524119" sldId="613"/>
        </pc:sldMkLst>
      </pc:sldChg>
      <pc:sldChg chg="add del">
        <pc:chgData name="David Huff" userId="1ac00f76-ff47-4288-bc4a-c21d8a947610" providerId="ADAL" clId="{26FA92D1-F840-420D-9704-979C034D8540}" dt="2025-06-05T15:24:13.956" v="4737" actId="47"/>
        <pc:sldMkLst>
          <pc:docMk/>
          <pc:sldMk cId="1340461931" sldId="614"/>
        </pc:sldMkLst>
      </pc:sldChg>
      <pc:sldChg chg="del">
        <pc:chgData name="David Huff" userId="1ac00f76-ff47-4288-bc4a-c21d8a947610" providerId="ADAL" clId="{26FA92D1-F840-420D-9704-979C034D8540}" dt="2025-06-05T15:41:02.430" v="5801" actId="47"/>
        <pc:sldMkLst>
          <pc:docMk/>
          <pc:sldMk cId="3332773354" sldId="615"/>
        </pc:sldMkLst>
      </pc:sldChg>
      <pc:sldChg chg="add del">
        <pc:chgData name="David Huff" userId="1ac00f76-ff47-4288-bc4a-c21d8a947610" providerId="ADAL" clId="{26FA92D1-F840-420D-9704-979C034D8540}" dt="2025-06-05T15:24:13.956" v="4737" actId="47"/>
        <pc:sldMkLst>
          <pc:docMk/>
          <pc:sldMk cId="1813769330" sldId="616"/>
        </pc:sldMkLst>
      </pc:sldChg>
      <pc:sldChg chg="add del">
        <pc:chgData name="David Huff" userId="1ac00f76-ff47-4288-bc4a-c21d8a947610" providerId="ADAL" clId="{26FA92D1-F840-420D-9704-979C034D8540}" dt="2025-06-05T15:24:13.956" v="4737" actId="47"/>
        <pc:sldMkLst>
          <pc:docMk/>
          <pc:sldMk cId="2231603383" sldId="617"/>
        </pc:sldMkLst>
      </pc:sldChg>
      <pc:sldChg chg="add del">
        <pc:chgData name="David Huff" userId="1ac00f76-ff47-4288-bc4a-c21d8a947610" providerId="ADAL" clId="{26FA92D1-F840-420D-9704-979C034D8540}" dt="2025-06-05T15:24:13.956" v="4737" actId="47"/>
        <pc:sldMkLst>
          <pc:docMk/>
          <pc:sldMk cId="816378391" sldId="618"/>
        </pc:sldMkLst>
      </pc:sldChg>
      <pc:sldChg chg="modSp mod">
        <pc:chgData name="David Huff" userId="1ac00f76-ff47-4288-bc4a-c21d8a947610" providerId="ADAL" clId="{26FA92D1-F840-420D-9704-979C034D8540}" dt="2025-06-05T15:12:02.637" v="4422" actId="1037"/>
        <pc:sldMkLst>
          <pc:docMk/>
          <pc:sldMk cId="3205550059" sldId="620"/>
        </pc:sldMkLst>
        <pc:spChg chg="mod">
          <ac:chgData name="David Huff" userId="1ac00f76-ff47-4288-bc4a-c21d8a947610" providerId="ADAL" clId="{26FA92D1-F840-420D-9704-979C034D8540}" dt="2025-06-05T15:12:02.637" v="4422" actId="1037"/>
          <ac:spMkLst>
            <pc:docMk/>
            <pc:sldMk cId="3205550059" sldId="620"/>
            <ac:spMk id="5" creationId="{D35D0683-5F98-2C1E-7834-149C54B53551}"/>
          </ac:spMkLst>
        </pc:spChg>
      </pc:sldChg>
      <pc:sldChg chg="add del">
        <pc:chgData name="David Huff" userId="1ac00f76-ff47-4288-bc4a-c21d8a947610" providerId="ADAL" clId="{26FA92D1-F840-420D-9704-979C034D8540}" dt="2025-06-05T15:24:13.956" v="4737" actId="47"/>
        <pc:sldMkLst>
          <pc:docMk/>
          <pc:sldMk cId="3901660184" sldId="621"/>
        </pc:sldMkLst>
      </pc:sldChg>
      <pc:sldChg chg="add del">
        <pc:chgData name="David Huff" userId="1ac00f76-ff47-4288-bc4a-c21d8a947610" providerId="ADAL" clId="{26FA92D1-F840-420D-9704-979C034D8540}" dt="2025-06-05T15:24:13.956" v="4737" actId="47"/>
        <pc:sldMkLst>
          <pc:docMk/>
          <pc:sldMk cId="2330314248" sldId="622"/>
        </pc:sldMkLst>
      </pc:sldChg>
      <pc:sldChg chg="add del">
        <pc:chgData name="David Huff" userId="1ac00f76-ff47-4288-bc4a-c21d8a947610" providerId="ADAL" clId="{26FA92D1-F840-420D-9704-979C034D8540}" dt="2025-06-05T15:24:13.956" v="4737" actId="47"/>
        <pc:sldMkLst>
          <pc:docMk/>
          <pc:sldMk cId="1483313038" sldId="623"/>
        </pc:sldMkLst>
      </pc:sldChg>
      <pc:sldChg chg="add del">
        <pc:chgData name="David Huff" userId="1ac00f76-ff47-4288-bc4a-c21d8a947610" providerId="ADAL" clId="{26FA92D1-F840-420D-9704-979C034D8540}" dt="2025-06-05T15:24:13.956" v="4737" actId="47"/>
        <pc:sldMkLst>
          <pc:docMk/>
          <pc:sldMk cId="3541037321" sldId="624"/>
        </pc:sldMkLst>
      </pc:sldChg>
      <pc:sldChg chg="add del">
        <pc:chgData name="David Huff" userId="1ac00f76-ff47-4288-bc4a-c21d8a947610" providerId="ADAL" clId="{26FA92D1-F840-420D-9704-979C034D8540}" dt="2025-06-05T15:24:13.956" v="4737" actId="47"/>
        <pc:sldMkLst>
          <pc:docMk/>
          <pc:sldMk cId="2425730273" sldId="625"/>
        </pc:sldMkLst>
      </pc:sldChg>
      <pc:sldChg chg="add del">
        <pc:chgData name="David Huff" userId="1ac00f76-ff47-4288-bc4a-c21d8a947610" providerId="ADAL" clId="{26FA92D1-F840-420D-9704-979C034D8540}" dt="2025-06-05T15:24:13.956" v="4737" actId="47"/>
        <pc:sldMkLst>
          <pc:docMk/>
          <pc:sldMk cId="2243479483" sldId="626"/>
        </pc:sldMkLst>
      </pc:sldChg>
      <pc:sldChg chg="del">
        <pc:chgData name="David Huff" userId="1ac00f76-ff47-4288-bc4a-c21d8a947610" providerId="ADAL" clId="{26FA92D1-F840-420D-9704-979C034D8540}" dt="2025-06-05T15:41:02.430" v="5801" actId="47"/>
        <pc:sldMkLst>
          <pc:docMk/>
          <pc:sldMk cId="2208796754" sldId="627"/>
        </pc:sldMkLst>
      </pc:sldChg>
      <pc:sldChg chg="modSp mod">
        <pc:chgData name="David Huff" userId="1ac00f76-ff47-4288-bc4a-c21d8a947610" providerId="ADAL" clId="{26FA92D1-F840-420D-9704-979C034D8540}" dt="2025-06-05T11:05:21.441" v="163" actId="1076"/>
        <pc:sldMkLst>
          <pc:docMk/>
          <pc:sldMk cId="3914686066" sldId="628"/>
        </pc:sldMkLst>
        <pc:spChg chg="mod">
          <ac:chgData name="David Huff" userId="1ac00f76-ff47-4288-bc4a-c21d8a947610" providerId="ADAL" clId="{26FA92D1-F840-420D-9704-979C034D8540}" dt="2025-06-05T11:05:21.441" v="163" actId="1076"/>
          <ac:spMkLst>
            <pc:docMk/>
            <pc:sldMk cId="3914686066" sldId="628"/>
            <ac:spMk id="5" creationId="{A6EDC2BD-982D-19F2-ACC1-F0C81686A212}"/>
          </ac:spMkLst>
        </pc:spChg>
        <pc:picChg chg="mod">
          <ac:chgData name="David Huff" userId="1ac00f76-ff47-4288-bc4a-c21d8a947610" providerId="ADAL" clId="{26FA92D1-F840-420D-9704-979C034D8540}" dt="2025-06-05T11:05:19.090" v="162" actId="1076"/>
          <ac:picMkLst>
            <pc:docMk/>
            <pc:sldMk cId="3914686066" sldId="628"/>
            <ac:picMk id="11" creationId="{7AF020BC-FB28-45AB-8659-BD875E95385A}"/>
          </ac:picMkLst>
        </pc:picChg>
      </pc:sldChg>
      <pc:sldChg chg="addSp delSp modSp new mod modAnim">
        <pc:chgData name="David Huff" userId="1ac00f76-ff47-4288-bc4a-c21d8a947610" providerId="ADAL" clId="{26FA92D1-F840-420D-9704-979C034D8540}" dt="2025-06-05T15:42:47.154" v="5814"/>
        <pc:sldMkLst>
          <pc:docMk/>
          <pc:sldMk cId="2945489959" sldId="629"/>
        </pc:sldMkLst>
        <pc:spChg chg="mod">
          <ac:chgData name="David Huff" userId="1ac00f76-ff47-4288-bc4a-c21d8a947610" providerId="ADAL" clId="{26FA92D1-F840-420D-9704-979C034D8540}" dt="2025-06-05T11:41:10.280" v="736" actId="20577"/>
          <ac:spMkLst>
            <pc:docMk/>
            <pc:sldMk cId="2945489959" sldId="629"/>
            <ac:spMk id="2" creationId="{E7643106-438A-8BF1-B5A1-806A417FF7D5}"/>
          </ac:spMkLst>
        </pc:spChg>
        <pc:spChg chg="add del mod">
          <ac:chgData name="David Huff" userId="1ac00f76-ff47-4288-bc4a-c21d8a947610" providerId="ADAL" clId="{26FA92D1-F840-420D-9704-979C034D8540}" dt="2025-06-05T11:45:24.256" v="844" actId="20577"/>
          <ac:spMkLst>
            <pc:docMk/>
            <pc:sldMk cId="2945489959" sldId="629"/>
            <ac:spMk id="3" creationId="{3CA4F32D-F5ED-3CBF-5410-C36116225CB1}"/>
          </ac:spMkLst>
        </pc:spChg>
        <pc:spChg chg="add mod">
          <ac:chgData name="David Huff" userId="1ac00f76-ff47-4288-bc4a-c21d8a947610" providerId="ADAL" clId="{26FA92D1-F840-420D-9704-979C034D8540}" dt="2025-06-05T11:55:29.619" v="1086" actId="14100"/>
          <ac:spMkLst>
            <pc:docMk/>
            <pc:sldMk cId="2945489959" sldId="629"/>
            <ac:spMk id="4" creationId="{DDAA029B-A9E5-2480-62EE-1FA891933DD7}"/>
          </ac:spMkLst>
        </pc:spChg>
        <pc:spChg chg="add mod">
          <ac:chgData name="David Huff" userId="1ac00f76-ff47-4288-bc4a-c21d8a947610" providerId="ADAL" clId="{26FA92D1-F840-420D-9704-979C034D8540}" dt="2025-06-05T11:42:13.343" v="744"/>
          <ac:spMkLst>
            <pc:docMk/>
            <pc:sldMk cId="2945489959" sldId="629"/>
            <ac:spMk id="5" creationId="{444B2793-C806-7842-3ABF-26DE0936FFBF}"/>
          </ac:spMkLst>
        </pc:spChg>
        <pc:spChg chg="add mod">
          <ac:chgData name="David Huff" userId="1ac00f76-ff47-4288-bc4a-c21d8a947610" providerId="ADAL" clId="{26FA92D1-F840-420D-9704-979C034D8540}" dt="2025-06-05T11:54:31.978" v="1062" actId="207"/>
          <ac:spMkLst>
            <pc:docMk/>
            <pc:sldMk cId="2945489959" sldId="629"/>
            <ac:spMk id="6" creationId="{2EE87AD7-C7C2-AC09-3FC7-FC09D8011E62}"/>
          </ac:spMkLst>
        </pc:spChg>
        <pc:spChg chg="add mod">
          <ac:chgData name="David Huff" userId="1ac00f76-ff47-4288-bc4a-c21d8a947610" providerId="ADAL" clId="{26FA92D1-F840-420D-9704-979C034D8540}" dt="2025-06-05T11:55:35.742" v="1087" actId="113"/>
          <ac:spMkLst>
            <pc:docMk/>
            <pc:sldMk cId="2945489959" sldId="629"/>
            <ac:spMk id="8" creationId="{7A3026C1-79B6-87C9-8F46-3C5A53356548}"/>
          </ac:spMkLst>
        </pc:spChg>
        <pc:graphicFrameChg chg="add mod modGraphic">
          <ac:chgData name="David Huff" userId="1ac00f76-ff47-4288-bc4a-c21d8a947610" providerId="ADAL" clId="{26FA92D1-F840-420D-9704-979C034D8540}" dt="2025-06-05T11:54:18.332" v="1060" actId="1076"/>
          <ac:graphicFrameMkLst>
            <pc:docMk/>
            <pc:sldMk cId="2945489959" sldId="629"/>
            <ac:graphicFrameMk id="7" creationId="{83985B81-D2C2-9E49-6137-E5854D953695}"/>
          </ac:graphicFrameMkLst>
        </pc:graphicFrameChg>
      </pc:sldChg>
      <pc:sldChg chg="addSp delSp modSp new mod modAnim modNotesTx">
        <pc:chgData name="David Huff" userId="1ac00f76-ff47-4288-bc4a-c21d8a947610" providerId="ADAL" clId="{26FA92D1-F840-420D-9704-979C034D8540}" dt="2025-06-05T17:40:26.671" v="5926" actId="20577"/>
        <pc:sldMkLst>
          <pc:docMk/>
          <pc:sldMk cId="3856263768" sldId="630"/>
        </pc:sldMkLst>
        <pc:spChg chg="mod">
          <ac:chgData name="David Huff" userId="1ac00f76-ff47-4288-bc4a-c21d8a947610" providerId="ADAL" clId="{26FA92D1-F840-420D-9704-979C034D8540}" dt="2025-06-05T12:39:04.126" v="1649" actId="27636"/>
          <ac:spMkLst>
            <pc:docMk/>
            <pc:sldMk cId="3856263768" sldId="630"/>
            <ac:spMk id="2" creationId="{EC33DE5F-86D4-F34B-9CD9-4D174FD40CB3}"/>
          </ac:spMkLst>
        </pc:spChg>
        <pc:spChg chg="del">
          <ac:chgData name="David Huff" userId="1ac00f76-ff47-4288-bc4a-c21d8a947610" providerId="ADAL" clId="{26FA92D1-F840-420D-9704-979C034D8540}" dt="2025-06-05T12:24:35.489" v="1089" actId="478"/>
          <ac:spMkLst>
            <pc:docMk/>
            <pc:sldMk cId="3856263768" sldId="630"/>
            <ac:spMk id="3" creationId="{05A35F50-6667-A580-E5D6-9B3ACD296791}"/>
          </ac:spMkLst>
        </pc:spChg>
        <pc:spChg chg="add mod">
          <ac:chgData name="David Huff" userId="1ac00f76-ff47-4288-bc4a-c21d8a947610" providerId="ADAL" clId="{26FA92D1-F840-420D-9704-979C034D8540}" dt="2025-06-05T12:24:40.645" v="1093"/>
          <ac:spMkLst>
            <pc:docMk/>
            <pc:sldMk cId="3856263768" sldId="630"/>
            <ac:spMk id="4" creationId="{CE416F10-2C5C-AC09-6EAB-E3FE22BBC74E}"/>
          </ac:spMkLst>
        </pc:spChg>
        <pc:spChg chg="mod">
          <ac:chgData name="David Huff" userId="1ac00f76-ff47-4288-bc4a-c21d8a947610" providerId="ADAL" clId="{26FA92D1-F840-420D-9704-979C034D8540}" dt="2025-06-05T12:24:36.429" v="1090"/>
          <ac:spMkLst>
            <pc:docMk/>
            <pc:sldMk cId="3856263768" sldId="630"/>
            <ac:spMk id="6" creationId="{0BE820EA-7012-B266-3879-F5635F1F3D93}"/>
          </ac:spMkLst>
        </pc:spChg>
        <pc:spChg chg="mod">
          <ac:chgData name="David Huff" userId="1ac00f76-ff47-4288-bc4a-c21d8a947610" providerId="ADAL" clId="{26FA92D1-F840-420D-9704-979C034D8540}" dt="2025-06-05T12:24:36.429" v="1090"/>
          <ac:spMkLst>
            <pc:docMk/>
            <pc:sldMk cId="3856263768" sldId="630"/>
            <ac:spMk id="9" creationId="{B334E8BD-F878-699D-E345-AE2FFA823606}"/>
          </ac:spMkLst>
        </pc:spChg>
        <pc:spChg chg="mod">
          <ac:chgData name="David Huff" userId="1ac00f76-ff47-4288-bc4a-c21d8a947610" providerId="ADAL" clId="{26FA92D1-F840-420D-9704-979C034D8540}" dt="2025-06-05T12:24:36.429" v="1090"/>
          <ac:spMkLst>
            <pc:docMk/>
            <pc:sldMk cId="3856263768" sldId="630"/>
            <ac:spMk id="12" creationId="{1574F78A-055D-CB94-5AD6-47791D6CBD3F}"/>
          </ac:spMkLst>
        </pc:spChg>
        <pc:spChg chg="mod">
          <ac:chgData name="David Huff" userId="1ac00f76-ff47-4288-bc4a-c21d8a947610" providerId="ADAL" clId="{26FA92D1-F840-420D-9704-979C034D8540}" dt="2025-06-05T12:24:36.429" v="1090"/>
          <ac:spMkLst>
            <pc:docMk/>
            <pc:sldMk cId="3856263768" sldId="630"/>
            <ac:spMk id="13" creationId="{47FAFFB0-4A98-1563-0BF7-101ECA7D3863}"/>
          </ac:spMkLst>
        </pc:spChg>
        <pc:spChg chg="mod">
          <ac:chgData name="David Huff" userId="1ac00f76-ff47-4288-bc4a-c21d8a947610" providerId="ADAL" clId="{26FA92D1-F840-420D-9704-979C034D8540}" dt="2025-06-05T12:24:36.429" v="1090"/>
          <ac:spMkLst>
            <pc:docMk/>
            <pc:sldMk cId="3856263768" sldId="630"/>
            <ac:spMk id="16" creationId="{D493B12D-6C5F-F30A-1A4C-DE0810BD6ACC}"/>
          </ac:spMkLst>
        </pc:spChg>
        <pc:spChg chg="mod">
          <ac:chgData name="David Huff" userId="1ac00f76-ff47-4288-bc4a-c21d8a947610" providerId="ADAL" clId="{26FA92D1-F840-420D-9704-979C034D8540}" dt="2025-06-05T12:24:36.429" v="1090"/>
          <ac:spMkLst>
            <pc:docMk/>
            <pc:sldMk cId="3856263768" sldId="630"/>
            <ac:spMk id="17" creationId="{F83071B2-BA97-00F9-B1F8-32971B30C6B4}"/>
          </ac:spMkLst>
        </pc:spChg>
        <pc:spChg chg="mod">
          <ac:chgData name="David Huff" userId="1ac00f76-ff47-4288-bc4a-c21d8a947610" providerId="ADAL" clId="{26FA92D1-F840-420D-9704-979C034D8540}" dt="2025-06-05T12:24:36.429" v="1090"/>
          <ac:spMkLst>
            <pc:docMk/>
            <pc:sldMk cId="3856263768" sldId="630"/>
            <ac:spMk id="18" creationId="{659DE667-2EC1-E03E-23A7-4FDB7AB0B05D}"/>
          </ac:spMkLst>
        </pc:spChg>
        <pc:spChg chg="mod">
          <ac:chgData name="David Huff" userId="1ac00f76-ff47-4288-bc4a-c21d8a947610" providerId="ADAL" clId="{26FA92D1-F840-420D-9704-979C034D8540}" dt="2025-06-05T12:24:36.429" v="1090"/>
          <ac:spMkLst>
            <pc:docMk/>
            <pc:sldMk cId="3856263768" sldId="630"/>
            <ac:spMk id="19" creationId="{5DFF4C9E-7BFC-DED2-2008-1FC32ADEA0BA}"/>
          </ac:spMkLst>
        </pc:spChg>
        <pc:spChg chg="add mod">
          <ac:chgData name="David Huff" userId="1ac00f76-ff47-4288-bc4a-c21d8a947610" providerId="ADAL" clId="{26FA92D1-F840-420D-9704-979C034D8540}" dt="2025-06-05T12:24:36.429" v="1090"/>
          <ac:spMkLst>
            <pc:docMk/>
            <pc:sldMk cId="3856263768" sldId="630"/>
            <ac:spMk id="34" creationId="{AE74EC41-3BE9-A80C-C0CF-AF4AF985A201}"/>
          </ac:spMkLst>
        </pc:spChg>
        <pc:spChg chg="add mod">
          <ac:chgData name="David Huff" userId="1ac00f76-ff47-4288-bc4a-c21d8a947610" providerId="ADAL" clId="{26FA92D1-F840-420D-9704-979C034D8540}" dt="2025-06-05T17:40:10.799" v="5923" actId="20577"/>
          <ac:spMkLst>
            <pc:docMk/>
            <pc:sldMk cId="3856263768" sldId="630"/>
            <ac:spMk id="38" creationId="{18BEB300-DB08-7EB4-F001-7BEDD4864A55}"/>
          </ac:spMkLst>
        </pc:spChg>
        <pc:spChg chg="mod">
          <ac:chgData name="David Huff" userId="1ac00f76-ff47-4288-bc4a-c21d8a947610" providerId="ADAL" clId="{26FA92D1-F840-420D-9704-979C034D8540}" dt="2025-06-05T12:24:40.661" v="1094"/>
          <ac:spMkLst>
            <pc:docMk/>
            <pc:sldMk cId="3856263768" sldId="630"/>
            <ac:spMk id="42" creationId="{3140EA6C-16B1-E0EA-5DD1-10C7B8C2B4BB}"/>
          </ac:spMkLst>
        </pc:spChg>
        <pc:spChg chg="mod">
          <ac:chgData name="David Huff" userId="1ac00f76-ff47-4288-bc4a-c21d8a947610" providerId="ADAL" clId="{26FA92D1-F840-420D-9704-979C034D8540}" dt="2025-06-05T12:30:30.594" v="1370" actId="20577"/>
          <ac:spMkLst>
            <pc:docMk/>
            <pc:sldMk cId="3856263768" sldId="630"/>
            <ac:spMk id="43" creationId="{5BB275CE-8C06-0636-4DA6-C6A0658EAE06}"/>
          </ac:spMkLst>
        </pc:spChg>
        <pc:spChg chg="mod">
          <ac:chgData name="David Huff" userId="1ac00f76-ff47-4288-bc4a-c21d8a947610" providerId="ADAL" clId="{26FA92D1-F840-420D-9704-979C034D8540}" dt="2025-06-05T12:24:40.661" v="1094"/>
          <ac:spMkLst>
            <pc:docMk/>
            <pc:sldMk cId="3856263768" sldId="630"/>
            <ac:spMk id="47" creationId="{DA916CE8-7FAE-36B4-F024-901C8FA75E3A}"/>
          </ac:spMkLst>
        </pc:spChg>
        <pc:spChg chg="mod">
          <ac:chgData name="David Huff" userId="1ac00f76-ff47-4288-bc4a-c21d8a947610" providerId="ADAL" clId="{26FA92D1-F840-420D-9704-979C034D8540}" dt="2025-06-05T12:24:40.661" v="1094"/>
          <ac:spMkLst>
            <pc:docMk/>
            <pc:sldMk cId="3856263768" sldId="630"/>
            <ac:spMk id="48" creationId="{13F48E22-2229-558C-DC81-FC1E211C3B64}"/>
          </ac:spMkLst>
        </pc:spChg>
        <pc:spChg chg="mod">
          <ac:chgData name="David Huff" userId="1ac00f76-ff47-4288-bc4a-c21d8a947610" providerId="ADAL" clId="{26FA92D1-F840-420D-9704-979C034D8540}" dt="2025-06-05T12:24:40.661" v="1094"/>
          <ac:spMkLst>
            <pc:docMk/>
            <pc:sldMk cId="3856263768" sldId="630"/>
            <ac:spMk id="51" creationId="{D64FFAC7-79BA-71B4-3158-D956CD9AFB66}"/>
          </ac:spMkLst>
        </pc:spChg>
        <pc:spChg chg="mod">
          <ac:chgData name="David Huff" userId="1ac00f76-ff47-4288-bc4a-c21d8a947610" providerId="ADAL" clId="{26FA92D1-F840-420D-9704-979C034D8540}" dt="2025-06-05T12:34:07.157" v="1516" actId="1076"/>
          <ac:spMkLst>
            <pc:docMk/>
            <pc:sldMk cId="3856263768" sldId="630"/>
            <ac:spMk id="52" creationId="{B1791BCB-02C1-9409-8175-7D12988583BF}"/>
          </ac:spMkLst>
        </pc:spChg>
        <pc:spChg chg="mod">
          <ac:chgData name="David Huff" userId="1ac00f76-ff47-4288-bc4a-c21d8a947610" providerId="ADAL" clId="{26FA92D1-F840-420D-9704-979C034D8540}" dt="2025-06-05T12:24:40.661" v="1094"/>
          <ac:spMkLst>
            <pc:docMk/>
            <pc:sldMk cId="3856263768" sldId="630"/>
            <ac:spMk id="53" creationId="{E6929431-92DF-53B1-D353-DE6C0FCB608B}"/>
          </ac:spMkLst>
        </pc:spChg>
        <pc:spChg chg="add mod">
          <ac:chgData name="David Huff" userId="1ac00f76-ff47-4288-bc4a-c21d8a947610" providerId="ADAL" clId="{26FA92D1-F840-420D-9704-979C034D8540}" dt="2025-06-05T12:34:14.813" v="1517" actId="1076"/>
          <ac:spMkLst>
            <pc:docMk/>
            <pc:sldMk cId="3856263768" sldId="630"/>
            <ac:spMk id="68" creationId="{4E3E0456-885D-FA5E-0D71-8CF97783AA44}"/>
          </ac:spMkLst>
        </pc:spChg>
        <pc:spChg chg="add mod">
          <ac:chgData name="David Huff" userId="1ac00f76-ff47-4288-bc4a-c21d8a947610" providerId="ADAL" clId="{26FA92D1-F840-420D-9704-979C034D8540}" dt="2025-06-05T12:34:43.809" v="1519" actId="207"/>
          <ac:spMkLst>
            <pc:docMk/>
            <pc:sldMk cId="3856263768" sldId="630"/>
            <ac:spMk id="69" creationId="{DE457F25-2911-7C5D-21C0-3A382F828EDA}"/>
          </ac:spMkLst>
        </pc:spChg>
        <pc:spChg chg="add mod">
          <ac:chgData name="David Huff" userId="1ac00f76-ff47-4288-bc4a-c21d8a947610" providerId="ADAL" clId="{26FA92D1-F840-420D-9704-979C034D8540}" dt="2025-06-05T12:31:32.135" v="1387" actId="1038"/>
          <ac:spMkLst>
            <pc:docMk/>
            <pc:sldMk cId="3856263768" sldId="630"/>
            <ac:spMk id="74" creationId="{FC566E97-6474-1D9D-9415-AA979CD1DBDF}"/>
          </ac:spMkLst>
        </pc:spChg>
        <pc:spChg chg="add mod">
          <ac:chgData name="David Huff" userId="1ac00f76-ff47-4288-bc4a-c21d8a947610" providerId="ADAL" clId="{26FA92D1-F840-420D-9704-979C034D8540}" dt="2025-06-05T17:40:26.671" v="5926" actId="20577"/>
          <ac:spMkLst>
            <pc:docMk/>
            <pc:sldMk cId="3856263768" sldId="630"/>
            <ac:spMk id="75" creationId="{E39E3A23-DFC8-BF8E-3C57-345415F3188F}"/>
          </ac:spMkLst>
        </pc:spChg>
        <pc:picChg chg="del">
          <ac:chgData name="David Huff" userId="1ac00f76-ff47-4288-bc4a-c21d8a947610" providerId="ADAL" clId="{26FA92D1-F840-420D-9704-979C034D8540}" dt="2025-06-05T12:29:55.143" v="1361" actId="478"/>
          <ac:picMkLst>
            <pc:docMk/>
            <pc:sldMk cId="3856263768" sldId="630"/>
            <ac:picMk id="67" creationId="{7DDB2292-8721-F9BA-122F-C4CC781ACA56}"/>
          </ac:picMkLst>
        </pc:picChg>
        <pc:picChg chg="mod">
          <ac:chgData name="David Huff" userId="1ac00f76-ff47-4288-bc4a-c21d8a947610" providerId="ADAL" clId="{26FA92D1-F840-420D-9704-979C034D8540}" dt="2025-06-05T12:34:48.279" v="1522" actId="1038"/>
          <ac:picMkLst>
            <pc:docMk/>
            <pc:sldMk cId="3856263768" sldId="630"/>
            <ac:picMk id="70" creationId="{178ED3B6-438B-68E0-C96E-2ED0CE5AE926}"/>
          </ac:picMkLst>
        </pc:picChg>
        <pc:cxnChg chg="mod">
          <ac:chgData name="David Huff" userId="1ac00f76-ff47-4288-bc4a-c21d8a947610" providerId="ADAL" clId="{26FA92D1-F840-420D-9704-979C034D8540}" dt="2025-06-05T12:36:54.634" v="1523" actId="208"/>
          <ac:cxnSpMkLst>
            <pc:docMk/>
            <pc:sldMk cId="3856263768" sldId="630"/>
            <ac:cxnSpMk id="61" creationId="{4181023D-3C7B-3204-C303-FB62ACB10B54}"/>
          </ac:cxnSpMkLst>
        </pc:cxnChg>
        <pc:cxnChg chg="mod">
          <ac:chgData name="David Huff" userId="1ac00f76-ff47-4288-bc4a-c21d8a947610" providerId="ADAL" clId="{26FA92D1-F840-420D-9704-979C034D8540}" dt="2025-06-05T12:34:07.157" v="1516" actId="1076"/>
          <ac:cxnSpMkLst>
            <pc:docMk/>
            <pc:sldMk cId="3856263768" sldId="630"/>
            <ac:cxnSpMk id="66" creationId="{F1A29E14-B3F7-495C-6B83-B5BE80B4A583}"/>
          </ac:cxnSpMkLst>
        </pc:cxnChg>
      </pc:sldChg>
      <pc:sldChg chg="addSp delSp modSp new mod modNotesTx">
        <pc:chgData name="David Huff" userId="1ac00f76-ff47-4288-bc4a-c21d8a947610" providerId="ADAL" clId="{26FA92D1-F840-420D-9704-979C034D8540}" dt="2025-06-05T14:18:02.087" v="2884" actId="13926"/>
        <pc:sldMkLst>
          <pc:docMk/>
          <pc:sldMk cId="521701802" sldId="631"/>
        </pc:sldMkLst>
        <pc:spChg chg="mod">
          <ac:chgData name="David Huff" userId="1ac00f76-ff47-4288-bc4a-c21d8a947610" providerId="ADAL" clId="{26FA92D1-F840-420D-9704-979C034D8540}" dt="2025-06-05T12:52:14.180" v="1689" actId="20577"/>
          <ac:spMkLst>
            <pc:docMk/>
            <pc:sldMk cId="521701802" sldId="631"/>
            <ac:spMk id="2" creationId="{B2E734BE-F561-F9FC-6FA3-56F250830B14}"/>
          </ac:spMkLst>
        </pc:spChg>
        <pc:spChg chg="del">
          <ac:chgData name="David Huff" userId="1ac00f76-ff47-4288-bc4a-c21d8a947610" providerId="ADAL" clId="{26FA92D1-F840-420D-9704-979C034D8540}" dt="2025-06-05T13:02:34.571" v="1691" actId="1957"/>
          <ac:spMkLst>
            <pc:docMk/>
            <pc:sldMk cId="521701802" sldId="631"/>
            <ac:spMk id="3" creationId="{37642A82-42C7-2A39-99DF-16A2F5E77B63}"/>
          </ac:spMkLst>
        </pc:spChg>
        <pc:spChg chg="add del mod">
          <ac:chgData name="David Huff" userId="1ac00f76-ff47-4288-bc4a-c21d8a947610" providerId="ADAL" clId="{26FA92D1-F840-420D-9704-979C034D8540}" dt="2025-06-05T13:03:43.702" v="1694" actId="1957"/>
          <ac:spMkLst>
            <pc:docMk/>
            <pc:sldMk cId="521701802" sldId="631"/>
            <ac:spMk id="8" creationId="{614B4B92-6AD2-BEAC-52C4-73924336BA32}"/>
          </ac:spMkLst>
        </pc:spChg>
        <pc:spChg chg="add del mod">
          <ac:chgData name="David Huff" userId="1ac00f76-ff47-4288-bc4a-c21d8a947610" providerId="ADAL" clId="{26FA92D1-F840-420D-9704-979C034D8540}" dt="2025-06-05T13:11:54.058" v="1728" actId="478"/>
          <ac:spMkLst>
            <pc:docMk/>
            <pc:sldMk cId="521701802" sldId="631"/>
            <ac:spMk id="13" creationId="{84EAFA74-EF36-44D7-41C9-A45185FAA2DE}"/>
          </ac:spMkLst>
        </pc:spChg>
        <pc:spChg chg="add mod">
          <ac:chgData name="David Huff" userId="1ac00f76-ff47-4288-bc4a-c21d8a947610" providerId="ADAL" clId="{26FA92D1-F840-420D-9704-979C034D8540}" dt="2025-06-05T13:54:55.807" v="2850" actId="1037"/>
          <ac:spMkLst>
            <pc:docMk/>
            <pc:sldMk cId="521701802" sldId="631"/>
            <ac:spMk id="14" creationId="{D11DEE13-A076-7E81-A81F-64D9BC6CCDE2}"/>
          </ac:spMkLst>
        </pc:spChg>
        <pc:spChg chg="add mod">
          <ac:chgData name="David Huff" userId="1ac00f76-ff47-4288-bc4a-c21d8a947610" providerId="ADAL" clId="{26FA92D1-F840-420D-9704-979C034D8540}" dt="2025-06-05T13:54:55.807" v="2850" actId="1037"/>
          <ac:spMkLst>
            <pc:docMk/>
            <pc:sldMk cId="521701802" sldId="631"/>
            <ac:spMk id="15" creationId="{E24B9084-D6A0-46C0-FEE5-7C044DA2E42A}"/>
          </ac:spMkLst>
        </pc:spChg>
        <pc:spChg chg="add mod">
          <ac:chgData name="David Huff" userId="1ac00f76-ff47-4288-bc4a-c21d8a947610" providerId="ADAL" clId="{26FA92D1-F840-420D-9704-979C034D8540}" dt="2025-06-05T13:54:55.807" v="2850" actId="1037"/>
          <ac:spMkLst>
            <pc:docMk/>
            <pc:sldMk cId="521701802" sldId="631"/>
            <ac:spMk id="16" creationId="{47318E62-EF9F-6C81-CCF7-13081F561DA0}"/>
          </ac:spMkLst>
        </pc:spChg>
        <pc:spChg chg="add mod">
          <ac:chgData name="David Huff" userId="1ac00f76-ff47-4288-bc4a-c21d8a947610" providerId="ADAL" clId="{26FA92D1-F840-420D-9704-979C034D8540}" dt="2025-06-05T13:54:55.807" v="2850" actId="1037"/>
          <ac:spMkLst>
            <pc:docMk/>
            <pc:sldMk cId="521701802" sldId="631"/>
            <ac:spMk id="17" creationId="{F7767DF0-5E66-ECD4-8BD5-FAFB8533A934}"/>
          </ac:spMkLst>
        </pc:spChg>
        <pc:spChg chg="add mod">
          <ac:chgData name="David Huff" userId="1ac00f76-ff47-4288-bc4a-c21d8a947610" providerId="ADAL" clId="{26FA92D1-F840-420D-9704-979C034D8540}" dt="2025-06-05T13:54:55.807" v="2850" actId="1037"/>
          <ac:spMkLst>
            <pc:docMk/>
            <pc:sldMk cId="521701802" sldId="631"/>
            <ac:spMk id="18" creationId="{CDC93AE0-C40A-F03E-4EAB-46C15EBC7667}"/>
          </ac:spMkLst>
        </pc:spChg>
        <pc:spChg chg="add mod">
          <ac:chgData name="David Huff" userId="1ac00f76-ff47-4288-bc4a-c21d8a947610" providerId="ADAL" clId="{26FA92D1-F840-420D-9704-979C034D8540}" dt="2025-06-05T13:22:22.282" v="1860" actId="20577"/>
          <ac:spMkLst>
            <pc:docMk/>
            <pc:sldMk cId="521701802" sldId="631"/>
            <ac:spMk id="19" creationId="{28474ADB-836A-AF60-A3D9-CAF5D690B61E}"/>
          </ac:spMkLst>
        </pc:spChg>
        <pc:spChg chg="add mod">
          <ac:chgData name="David Huff" userId="1ac00f76-ff47-4288-bc4a-c21d8a947610" providerId="ADAL" clId="{26FA92D1-F840-420D-9704-979C034D8540}" dt="2025-06-05T13:54:55.807" v="2850" actId="1037"/>
          <ac:spMkLst>
            <pc:docMk/>
            <pc:sldMk cId="521701802" sldId="631"/>
            <ac:spMk id="20" creationId="{176E24C3-9946-9DF5-7C2E-9E22E951036E}"/>
          </ac:spMkLst>
        </pc:spChg>
        <pc:spChg chg="add mod">
          <ac:chgData name="David Huff" userId="1ac00f76-ff47-4288-bc4a-c21d8a947610" providerId="ADAL" clId="{26FA92D1-F840-420D-9704-979C034D8540}" dt="2025-06-05T13:54:55.807" v="2850" actId="1037"/>
          <ac:spMkLst>
            <pc:docMk/>
            <pc:sldMk cId="521701802" sldId="631"/>
            <ac:spMk id="21" creationId="{8DC5C725-AF27-9282-DEC1-304D8D5992BA}"/>
          </ac:spMkLst>
        </pc:spChg>
        <pc:spChg chg="add mod">
          <ac:chgData name="David Huff" userId="1ac00f76-ff47-4288-bc4a-c21d8a947610" providerId="ADAL" clId="{26FA92D1-F840-420D-9704-979C034D8540}" dt="2025-06-05T13:54:55.807" v="2850" actId="1037"/>
          <ac:spMkLst>
            <pc:docMk/>
            <pc:sldMk cId="521701802" sldId="631"/>
            <ac:spMk id="22" creationId="{AAA86B0F-42AD-3BA0-587E-6191F2C8CC5D}"/>
          </ac:spMkLst>
        </pc:spChg>
        <pc:spChg chg="add mod">
          <ac:chgData name="David Huff" userId="1ac00f76-ff47-4288-bc4a-c21d8a947610" providerId="ADAL" clId="{26FA92D1-F840-420D-9704-979C034D8540}" dt="2025-06-05T13:54:55.807" v="2850" actId="1037"/>
          <ac:spMkLst>
            <pc:docMk/>
            <pc:sldMk cId="521701802" sldId="631"/>
            <ac:spMk id="23" creationId="{1AA20A0A-CBB1-1E4E-4DE2-03B3F7C47EC9}"/>
          </ac:spMkLst>
        </pc:spChg>
        <pc:spChg chg="add mod">
          <ac:chgData name="David Huff" userId="1ac00f76-ff47-4288-bc4a-c21d8a947610" providerId="ADAL" clId="{26FA92D1-F840-420D-9704-979C034D8540}" dt="2025-06-05T13:25:07.921" v="1893" actId="1076"/>
          <ac:spMkLst>
            <pc:docMk/>
            <pc:sldMk cId="521701802" sldId="631"/>
            <ac:spMk id="24" creationId="{C42CF3E5-399B-A9A6-C529-B942D91FF440}"/>
          </ac:spMkLst>
        </pc:spChg>
        <pc:spChg chg="add mod">
          <ac:chgData name="David Huff" userId="1ac00f76-ff47-4288-bc4a-c21d8a947610" providerId="ADAL" clId="{26FA92D1-F840-420D-9704-979C034D8540}" dt="2025-06-05T13:55:10.874" v="2865" actId="1036"/>
          <ac:spMkLst>
            <pc:docMk/>
            <pc:sldMk cId="521701802" sldId="631"/>
            <ac:spMk id="28" creationId="{8A3974B6-A241-725E-51EA-DF790F4A86D3}"/>
          </ac:spMkLst>
        </pc:spChg>
        <pc:graphicFrameChg chg="add del mod">
          <ac:chgData name="David Huff" userId="1ac00f76-ff47-4288-bc4a-c21d8a947610" providerId="ADAL" clId="{26FA92D1-F840-420D-9704-979C034D8540}" dt="2025-06-05T13:03:07.322" v="1692" actId="478"/>
          <ac:graphicFrameMkLst>
            <pc:docMk/>
            <pc:sldMk cId="521701802" sldId="631"/>
            <ac:graphicFrameMk id="6" creationId="{8CBDB70C-5C48-D79C-B1F4-5BD8C34E51DE}"/>
          </ac:graphicFrameMkLst>
        </pc:graphicFrameChg>
        <pc:graphicFrameChg chg="add del mod">
          <ac:chgData name="David Huff" userId="1ac00f76-ff47-4288-bc4a-c21d8a947610" providerId="ADAL" clId="{26FA92D1-F840-420D-9704-979C034D8540}" dt="2025-06-05T13:54:45.194" v="2835" actId="1076"/>
          <ac:graphicFrameMkLst>
            <pc:docMk/>
            <pc:sldMk cId="521701802" sldId="631"/>
            <ac:graphicFrameMk id="11" creationId="{FD37C85E-E9D5-A600-A8F9-6B3A1698E053}"/>
          </ac:graphicFrameMkLst>
        </pc:graphicFrameChg>
        <pc:graphicFrameChg chg="add mod modGraphic">
          <ac:chgData name="David Huff" userId="1ac00f76-ff47-4288-bc4a-c21d8a947610" providerId="ADAL" clId="{26FA92D1-F840-420D-9704-979C034D8540}" dt="2025-06-05T13:55:06.147" v="2861" actId="1036"/>
          <ac:graphicFrameMkLst>
            <pc:docMk/>
            <pc:sldMk cId="521701802" sldId="631"/>
            <ac:graphicFrameMk id="25" creationId="{FECA6E16-C62B-64A6-D089-28A84217F782}"/>
          </ac:graphicFrameMkLst>
        </pc:graphicFrameChg>
        <pc:graphicFrameChg chg="add mod modGraphic">
          <ac:chgData name="David Huff" userId="1ac00f76-ff47-4288-bc4a-c21d8a947610" providerId="ADAL" clId="{26FA92D1-F840-420D-9704-979C034D8540}" dt="2025-06-05T14:18:02.087" v="2884" actId="13926"/>
          <ac:graphicFrameMkLst>
            <pc:docMk/>
            <pc:sldMk cId="521701802" sldId="631"/>
            <ac:graphicFrameMk id="26" creationId="{82763881-803B-88E3-D096-3FD6195E7618}"/>
          </ac:graphicFrameMkLst>
        </pc:graphicFrameChg>
        <pc:graphicFrameChg chg="add mod modGraphic">
          <ac:chgData name="David Huff" userId="1ac00f76-ff47-4288-bc4a-c21d8a947610" providerId="ADAL" clId="{26FA92D1-F840-420D-9704-979C034D8540}" dt="2025-06-05T13:55:06.147" v="2861" actId="1036"/>
          <ac:graphicFrameMkLst>
            <pc:docMk/>
            <pc:sldMk cId="521701802" sldId="631"/>
            <ac:graphicFrameMk id="27" creationId="{35B1A8F9-0C84-6059-CE8D-A8EF49CD83E0}"/>
          </ac:graphicFrameMkLst>
        </pc:graphicFrameChg>
      </pc:sldChg>
      <pc:sldChg chg="addSp modSp new mod modAnim modNotesTx">
        <pc:chgData name="David Huff" userId="1ac00f76-ff47-4288-bc4a-c21d8a947610" providerId="ADAL" clId="{26FA92D1-F840-420D-9704-979C034D8540}" dt="2025-06-05T15:45:15.713" v="5908"/>
        <pc:sldMkLst>
          <pc:docMk/>
          <pc:sldMk cId="3005499530" sldId="632"/>
        </pc:sldMkLst>
        <pc:spChg chg="mod">
          <ac:chgData name="David Huff" userId="1ac00f76-ff47-4288-bc4a-c21d8a947610" providerId="ADAL" clId="{26FA92D1-F840-420D-9704-979C034D8540}" dt="2025-06-05T14:40:52.655" v="3477" actId="20577"/>
          <ac:spMkLst>
            <pc:docMk/>
            <pc:sldMk cId="3005499530" sldId="632"/>
            <ac:spMk id="2" creationId="{FC123E3F-1E01-49F0-D713-E0C924D60D7F}"/>
          </ac:spMkLst>
        </pc:spChg>
        <pc:spChg chg="mod">
          <ac:chgData name="David Huff" userId="1ac00f76-ff47-4288-bc4a-c21d8a947610" providerId="ADAL" clId="{26FA92D1-F840-420D-9704-979C034D8540}" dt="2025-06-05T14:39:18.861" v="3417" actId="20577"/>
          <ac:spMkLst>
            <pc:docMk/>
            <pc:sldMk cId="3005499530" sldId="632"/>
            <ac:spMk id="3" creationId="{4ECCD88F-7F29-5738-A128-74E8377D43F9}"/>
          </ac:spMkLst>
        </pc:spChg>
        <pc:spChg chg="add mod">
          <ac:chgData name="David Huff" userId="1ac00f76-ff47-4288-bc4a-c21d8a947610" providerId="ADAL" clId="{26FA92D1-F840-420D-9704-979C034D8540}" dt="2025-06-05T14:30:10.934" v="2991"/>
          <ac:spMkLst>
            <pc:docMk/>
            <pc:sldMk cId="3005499530" sldId="632"/>
            <ac:spMk id="4" creationId="{FFA3A035-3DAE-B3D6-5401-8ED511625FE8}"/>
          </ac:spMkLst>
        </pc:spChg>
        <pc:spChg chg="add mod">
          <ac:chgData name="David Huff" userId="1ac00f76-ff47-4288-bc4a-c21d8a947610" providerId="ADAL" clId="{26FA92D1-F840-420D-9704-979C034D8540}" dt="2025-06-05T14:30:43.520" v="3028" actId="20577"/>
          <ac:spMkLst>
            <pc:docMk/>
            <pc:sldMk cId="3005499530" sldId="632"/>
            <ac:spMk id="5" creationId="{610DCE67-CF3D-5A76-C672-1B94E032339D}"/>
          </ac:spMkLst>
        </pc:spChg>
        <pc:spChg chg="add mod">
          <ac:chgData name="David Huff" userId="1ac00f76-ff47-4288-bc4a-c21d8a947610" providerId="ADAL" clId="{26FA92D1-F840-420D-9704-979C034D8540}" dt="2025-06-05T14:40:45.133" v="3464" actId="113"/>
          <ac:spMkLst>
            <pc:docMk/>
            <pc:sldMk cId="3005499530" sldId="632"/>
            <ac:spMk id="7" creationId="{72A8EDC9-B198-4F43-1892-EEE7B357F97D}"/>
          </ac:spMkLst>
        </pc:spChg>
        <pc:graphicFrameChg chg="add mod modGraphic">
          <ac:chgData name="David Huff" userId="1ac00f76-ff47-4288-bc4a-c21d8a947610" providerId="ADAL" clId="{26FA92D1-F840-420D-9704-979C034D8540}" dt="2025-06-05T14:34:02.066" v="3406" actId="1037"/>
          <ac:graphicFrameMkLst>
            <pc:docMk/>
            <pc:sldMk cId="3005499530" sldId="632"/>
            <ac:graphicFrameMk id="6" creationId="{BF859983-B0D1-9245-831A-3CC89E7872E6}"/>
          </ac:graphicFrameMkLst>
        </pc:graphicFrameChg>
      </pc:sldChg>
      <pc:sldChg chg="new del">
        <pc:chgData name="David Huff" userId="1ac00f76-ff47-4288-bc4a-c21d8a947610" providerId="ADAL" clId="{26FA92D1-F840-420D-9704-979C034D8540}" dt="2025-06-05T14:49:27.453" v="3568" actId="47"/>
        <pc:sldMkLst>
          <pc:docMk/>
          <pc:sldMk cId="1800450789" sldId="633"/>
        </pc:sldMkLst>
      </pc:sldChg>
      <pc:sldChg chg="addSp modSp new mod modAnim modNotesTx">
        <pc:chgData name="David Huff" userId="1ac00f76-ff47-4288-bc4a-c21d8a947610" providerId="ADAL" clId="{26FA92D1-F840-420D-9704-979C034D8540}" dt="2025-06-05T15:45:49.265" v="5914"/>
        <pc:sldMkLst>
          <pc:docMk/>
          <pc:sldMk cId="3910340107" sldId="634"/>
        </pc:sldMkLst>
        <pc:spChg chg="mod">
          <ac:chgData name="David Huff" userId="1ac00f76-ff47-4288-bc4a-c21d8a947610" providerId="ADAL" clId="{26FA92D1-F840-420D-9704-979C034D8540}" dt="2025-06-05T15:36:06.611" v="5398" actId="20577"/>
          <ac:spMkLst>
            <pc:docMk/>
            <pc:sldMk cId="3910340107" sldId="634"/>
            <ac:spMk id="2" creationId="{71B19FF2-D091-62E5-CCF7-472E5DE02A37}"/>
          </ac:spMkLst>
        </pc:spChg>
        <pc:spChg chg="mod">
          <ac:chgData name="David Huff" userId="1ac00f76-ff47-4288-bc4a-c21d8a947610" providerId="ADAL" clId="{26FA92D1-F840-420D-9704-979C034D8540}" dt="2025-06-05T15:19:13.736" v="4707" actId="21"/>
          <ac:spMkLst>
            <pc:docMk/>
            <pc:sldMk cId="3910340107" sldId="634"/>
            <ac:spMk id="3" creationId="{BF591D04-6D64-EA7C-7814-FD3EE7313DF4}"/>
          </ac:spMkLst>
        </pc:spChg>
        <pc:spChg chg="add">
          <ac:chgData name="David Huff" userId="1ac00f76-ff47-4288-bc4a-c21d8a947610" providerId="ADAL" clId="{26FA92D1-F840-420D-9704-979C034D8540}" dt="2025-06-05T14:50:33.804" v="3608"/>
          <ac:spMkLst>
            <pc:docMk/>
            <pc:sldMk cId="3910340107" sldId="634"/>
            <ac:spMk id="4" creationId="{A63B9B44-FE8A-B2E7-4D18-76436266668B}"/>
          </ac:spMkLst>
        </pc:spChg>
        <pc:spChg chg="add">
          <ac:chgData name="David Huff" userId="1ac00f76-ff47-4288-bc4a-c21d8a947610" providerId="ADAL" clId="{26FA92D1-F840-420D-9704-979C034D8540}" dt="2025-06-05T14:52:52.007" v="3677"/>
          <ac:spMkLst>
            <pc:docMk/>
            <pc:sldMk cId="3910340107" sldId="634"/>
            <ac:spMk id="5" creationId="{2BA03573-35B8-2183-0775-F0C5788A2E42}"/>
          </ac:spMkLst>
        </pc:spChg>
        <pc:spChg chg="add">
          <ac:chgData name="David Huff" userId="1ac00f76-ff47-4288-bc4a-c21d8a947610" providerId="ADAL" clId="{26FA92D1-F840-420D-9704-979C034D8540}" dt="2025-06-05T14:53:49.292" v="3699"/>
          <ac:spMkLst>
            <pc:docMk/>
            <pc:sldMk cId="3910340107" sldId="634"/>
            <ac:spMk id="6" creationId="{B716A383-3476-6F0B-7951-8B05EDAD0661}"/>
          </ac:spMkLst>
        </pc:spChg>
        <pc:spChg chg="add mod">
          <ac:chgData name="David Huff" userId="1ac00f76-ff47-4288-bc4a-c21d8a947610" providerId="ADAL" clId="{26FA92D1-F840-420D-9704-979C034D8540}" dt="2025-06-05T15:14:22.775" v="4526" actId="14100"/>
          <ac:spMkLst>
            <pc:docMk/>
            <pc:sldMk cId="3910340107" sldId="634"/>
            <ac:spMk id="7" creationId="{BB37E0AB-D9D1-AF83-86F4-7DB282EAB4AE}"/>
          </ac:spMkLst>
        </pc:spChg>
        <pc:spChg chg="add mod">
          <ac:chgData name="David Huff" userId="1ac00f76-ff47-4288-bc4a-c21d8a947610" providerId="ADAL" clId="{26FA92D1-F840-420D-9704-979C034D8540}" dt="2025-06-05T15:14:29.025" v="4529" actId="27636"/>
          <ac:spMkLst>
            <pc:docMk/>
            <pc:sldMk cId="3910340107" sldId="634"/>
            <ac:spMk id="8" creationId="{1D8AA7F2-D77C-0BC5-E3DA-62B5733F5821}"/>
          </ac:spMkLst>
        </pc:spChg>
        <pc:spChg chg="add mod">
          <ac:chgData name="David Huff" userId="1ac00f76-ff47-4288-bc4a-c21d8a947610" providerId="ADAL" clId="{26FA92D1-F840-420D-9704-979C034D8540}" dt="2025-06-05T15:14:39.410" v="4530" actId="113"/>
          <ac:spMkLst>
            <pc:docMk/>
            <pc:sldMk cId="3910340107" sldId="634"/>
            <ac:spMk id="9" creationId="{B4AF6A2E-41B0-4BB1-7207-F0329EF89A20}"/>
          </ac:spMkLst>
        </pc:spChg>
        <pc:spChg chg="add mod">
          <ac:chgData name="David Huff" userId="1ac00f76-ff47-4288-bc4a-c21d8a947610" providerId="ADAL" clId="{26FA92D1-F840-420D-9704-979C034D8540}" dt="2025-06-05T15:14:42.087" v="4531" actId="113"/>
          <ac:spMkLst>
            <pc:docMk/>
            <pc:sldMk cId="3910340107" sldId="634"/>
            <ac:spMk id="10" creationId="{F539B9EF-E56B-C7BE-B670-FCBE9096614C}"/>
          </ac:spMkLst>
        </pc:spChg>
      </pc:sldChg>
      <pc:sldChg chg="addSp delSp modSp new mod modAnim">
        <pc:chgData name="David Huff" userId="1ac00f76-ff47-4288-bc4a-c21d8a947610" providerId="ADAL" clId="{26FA92D1-F840-420D-9704-979C034D8540}" dt="2025-06-05T15:46:22.876" v="5922"/>
        <pc:sldMkLst>
          <pc:docMk/>
          <pc:sldMk cId="1051607157" sldId="635"/>
        </pc:sldMkLst>
        <pc:spChg chg="mod">
          <ac:chgData name="David Huff" userId="1ac00f76-ff47-4288-bc4a-c21d8a947610" providerId="ADAL" clId="{26FA92D1-F840-420D-9704-979C034D8540}" dt="2025-06-05T15:31:48.126" v="5221" actId="20577"/>
          <ac:spMkLst>
            <pc:docMk/>
            <pc:sldMk cId="1051607157" sldId="635"/>
            <ac:spMk id="2" creationId="{D3A22AF6-5555-E7F5-F03E-AAE5FF17BA3A}"/>
          </ac:spMkLst>
        </pc:spChg>
        <pc:spChg chg="add del mod">
          <ac:chgData name="David Huff" userId="1ac00f76-ff47-4288-bc4a-c21d8a947610" providerId="ADAL" clId="{26FA92D1-F840-420D-9704-979C034D8540}" dt="2025-06-05T15:46:06.326" v="5917" actId="20577"/>
          <ac:spMkLst>
            <pc:docMk/>
            <pc:sldMk cId="1051607157" sldId="635"/>
            <ac:spMk id="3" creationId="{33B96B94-DBDF-C299-7D40-BD83F278D5F1}"/>
          </ac:spMkLst>
        </pc:spChg>
        <pc:spChg chg="add mod">
          <ac:chgData name="David Huff" userId="1ac00f76-ff47-4288-bc4a-c21d8a947610" providerId="ADAL" clId="{26FA92D1-F840-420D-9704-979C034D8540}" dt="2025-06-05T15:28:01.437" v="4778"/>
          <ac:spMkLst>
            <pc:docMk/>
            <pc:sldMk cId="1051607157" sldId="635"/>
            <ac:spMk id="4" creationId="{AAFEAFC4-3A2B-A9CA-4217-A17CDA4473A7}"/>
          </ac:spMkLst>
        </pc:spChg>
        <pc:spChg chg="add mod">
          <ac:chgData name="David Huff" userId="1ac00f76-ff47-4288-bc4a-c21d8a947610" providerId="ADAL" clId="{26FA92D1-F840-420D-9704-979C034D8540}" dt="2025-06-05T15:43:51.251" v="5902" actId="14100"/>
          <ac:spMkLst>
            <pc:docMk/>
            <pc:sldMk cId="1051607157" sldId="635"/>
            <ac:spMk id="5" creationId="{18C23149-B77D-549A-C21B-ECBB5781A861}"/>
          </ac:spMkLst>
        </pc:spChg>
        <pc:spChg chg="add mod">
          <ac:chgData name="David Huff" userId="1ac00f76-ff47-4288-bc4a-c21d8a947610" providerId="ADAL" clId="{26FA92D1-F840-420D-9704-979C034D8540}" dt="2025-06-05T15:43:42.211" v="5901" actId="27636"/>
          <ac:spMkLst>
            <pc:docMk/>
            <pc:sldMk cId="1051607157" sldId="635"/>
            <ac:spMk id="6" creationId="{B87AD513-901E-5841-B5D9-B31C3C9582C6}"/>
          </ac:spMkLst>
        </pc:spChg>
        <pc:spChg chg="add mod">
          <ac:chgData name="David Huff" userId="1ac00f76-ff47-4288-bc4a-c21d8a947610" providerId="ADAL" clId="{26FA92D1-F840-420D-9704-979C034D8540}" dt="2025-06-05T15:39:57.369" v="5795" actId="14100"/>
          <ac:spMkLst>
            <pc:docMk/>
            <pc:sldMk cId="1051607157" sldId="635"/>
            <ac:spMk id="7" creationId="{16D858FD-E848-F0D4-DC8A-1B486C8E70A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Percentage Change From FY24 Budget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Percentage Increase </c:v>
                </c:pt>
              </c:strCache>
            </c:strRef>
          </c:tx>
          <c:spPr>
            <a:solidFill>
              <a:schemeClr val="accent6">
                <a:lumMod val="50000"/>
              </a:schemeClr>
            </a:solidFill>
            <a:ln>
              <a:noFill/>
            </a:ln>
            <a:effectLst/>
          </c:spPr>
          <c:invertIfNegative val="0"/>
          <c:cat>
            <c:strRef>
              <c:f>Sheet1!$A$2:$A$12</c:f>
              <c:strCache>
                <c:ptCount val="11"/>
                <c:pt idx="0">
                  <c:v>Agriculture &amp; FDA</c:v>
                </c:pt>
                <c:pt idx="1">
                  <c:v>Commerce-Justice-Science</c:v>
                </c:pt>
                <c:pt idx="2">
                  <c:v>Defense </c:v>
                </c:pt>
                <c:pt idx="3">
                  <c:v>Energy &amp; Water </c:v>
                </c:pt>
                <c:pt idx="4">
                  <c:v>Homeland Security</c:v>
                </c:pt>
                <c:pt idx="5">
                  <c:v>Interior, Environment </c:v>
                </c:pt>
                <c:pt idx="6">
                  <c:v>Labor-HHS-Ed </c:v>
                </c:pt>
                <c:pt idx="7">
                  <c:v>Legislative Branch</c:v>
                </c:pt>
                <c:pt idx="8">
                  <c:v>Mil Constr-VA </c:v>
                </c:pt>
                <c:pt idx="9">
                  <c:v>State, Foreign Ops</c:v>
                </c:pt>
                <c:pt idx="10">
                  <c:v>Transportation-HUD</c:v>
                </c:pt>
              </c:strCache>
            </c:strRef>
          </c:cat>
          <c:val>
            <c:numRef>
              <c:f>Sheet1!$B$2:$B$12</c:f>
              <c:numCache>
                <c:formatCode>General</c:formatCode>
                <c:ptCount val="11"/>
                <c:pt idx="1">
                  <c:v>17.7</c:v>
                </c:pt>
                <c:pt idx="2">
                  <c:v>1</c:v>
                </c:pt>
                <c:pt idx="3">
                  <c:v>1.7</c:v>
                </c:pt>
                <c:pt idx="4">
                  <c:v>4.9000000000000004</c:v>
                </c:pt>
                <c:pt idx="7">
                  <c:v>4.4000000000000004</c:v>
                </c:pt>
                <c:pt idx="10">
                  <c:v>1</c:v>
                </c:pt>
              </c:numCache>
            </c:numRef>
          </c:val>
          <c:extLst>
            <c:ext xmlns:c16="http://schemas.microsoft.com/office/drawing/2014/chart" uri="{C3380CC4-5D6E-409C-BE32-E72D297353CC}">
              <c16:uniqueId val="{00000000-4996-4CD9-AF1F-44C85DC8A9F8}"/>
            </c:ext>
          </c:extLst>
        </c:ser>
        <c:ser>
          <c:idx val="1"/>
          <c:order val="1"/>
          <c:tx>
            <c:strRef>
              <c:f>Sheet1!$C$1</c:f>
              <c:strCache>
                <c:ptCount val="1"/>
                <c:pt idx="0">
                  <c:v>Percentage Decrease</c:v>
                </c:pt>
              </c:strCache>
            </c:strRef>
          </c:tx>
          <c:spPr>
            <a:solidFill>
              <a:srgbClr val="C00000"/>
            </a:solidFill>
            <a:ln>
              <a:noFill/>
            </a:ln>
            <a:effectLst/>
          </c:spPr>
          <c:invertIfNegative val="0"/>
          <c:cat>
            <c:strRef>
              <c:f>Sheet1!$A$2:$A$12</c:f>
              <c:strCache>
                <c:ptCount val="11"/>
                <c:pt idx="0">
                  <c:v>Agriculture &amp; FDA</c:v>
                </c:pt>
                <c:pt idx="1">
                  <c:v>Commerce-Justice-Science</c:v>
                </c:pt>
                <c:pt idx="2">
                  <c:v>Defense </c:v>
                </c:pt>
                <c:pt idx="3">
                  <c:v>Energy &amp; Water </c:v>
                </c:pt>
                <c:pt idx="4">
                  <c:v>Homeland Security</c:v>
                </c:pt>
                <c:pt idx="5">
                  <c:v>Interior, Environment </c:v>
                </c:pt>
                <c:pt idx="6">
                  <c:v>Labor-HHS-Ed </c:v>
                </c:pt>
                <c:pt idx="7">
                  <c:v>Legislative Branch</c:v>
                </c:pt>
                <c:pt idx="8">
                  <c:v>Mil Constr-VA </c:v>
                </c:pt>
                <c:pt idx="9">
                  <c:v>State, Foreign Ops</c:v>
                </c:pt>
                <c:pt idx="10">
                  <c:v>Transportation-HUD</c:v>
                </c:pt>
              </c:strCache>
            </c:strRef>
          </c:cat>
          <c:val>
            <c:numRef>
              <c:f>Sheet1!$C$2:$C$12</c:f>
              <c:numCache>
                <c:formatCode>General</c:formatCode>
                <c:ptCount val="11"/>
                <c:pt idx="0">
                  <c:v>-1.1000000000000001</c:v>
                </c:pt>
                <c:pt idx="5">
                  <c:v>-2.2999999999999998</c:v>
                </c:pt>
                <c:pt idx="6">
                  <c:v>-4</c:v>
                </c:pt>
                <c:pt idx="8">
                  <c:v>-4.2</c:v>
                </c:pt>
                <c:pt idx="9">
                  <c:v>-7.4</c:v>
                </c:pt>
              </c:numCache>
            </c:numRef>
          </c:val>
          <c:extLst>
            <c:ext xmlns:c16="http://schemas.microsoft.com/office/drawing/2014/chart" uri="{C3380CC4-5D6E-409C-BE32-E72D297353CC}">
              <c16:uniqueId val="{00000003-4996-4CD9-AF1F-44C85DC8A9F8}"/>
            </c:ext>
          </c:extLst>
        </c:ser>
        <c:dLbls>
          <c:showLegendKey val="0"/>
          <c:showVal val="0"/>
          <c:showCatName val="0"/>
          <c:showSerName val="0"/>
          <c:showPercent val="0"/>
          <c:showBubbleSize val="0"/>
        </c:dLbls>
        <c:gapWidth val="150"/>
        <c:overlap val="100"/>
        <c:axId val="390902432"/>
        <c:axId val="390899072"/>
      </c:barChart>
      <c:catAx>
        <c:axId val="39090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Narrow" panose="020B0606020202030204" pitchFamily="34" charset="0"/>
                <a:ea typeface="+mn-ea"/>
                <a:cs typeface="+mn-cs"/>
              </a:defRPr>
            </a:pPr>
            <a:endParaRPr lang="en-US"/>
          </a:p>
        </c:txPr>
        <c:crossAx val="390899072"/>
        <c:crosses val="autoZero"/>
        <c:auto val="1"/>
        <c:lblAlgn val="ctr"/>
        <c:lblOffset val="100"/>
        <c:noMultiLvlLbl val="0"/>
      </c:catAx>
      <c:valAx>
        <c:axId val="39089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0902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618CB-A86C-4B81-9F8A-B448D9D67A86}" type="datetimeFigureOut">
              <a:rPr lang="en-US" smtClean="0"/>
              <a:t>6/5/2025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52E25-E1A6-431C-AF44-8350D066821B}" type="slidenum">
              <a:rPr lang="en-US" smtClean="0"/>
              <a:t>‹#›</a:t>
            </a:fld>
            <a:endParaRPr lang="en-US"/>
          </a:p>
        </p:txBody>
      </p:sp>
    </p:spTree>
    <p:extLst>
      <p:ext uri="{BB962C8B-B14F-4D97-AF65-F5344CB8AC3E}">
        <p14:creationId xmlns:p14="http://schemas.microsoft.com/office/powerpoint/2010/main" val="339139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1</a:t>
            </a:fld>
            <a:endParaRPr lang="en-US"/>
          </a:p>
        </p:txBody>
      </p:sp>
    </p:spTree>
    <p:extLst>
      <p:ext uri="{BB962C8B-B14F-4D97-AF65-F5344CB8AC3E}">
        <p14:creationId xmlns:p14="http://schemas.microsoft.com/office/powerpoint/2010/main" val="388164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currently after the House has passed its FY 25 budget resolution but before the Senate acts. Appropriators can start moving bills (statutory window opened May 15), but agencies remain stuck at FY 24 funding because the full-year CR is still controlling obligations. That tension and Trump’s EOs pausing acquisition combined is why opportunity flow has slowed and why BD teams need contingency plans.</a:t>
            </a:r>
          </a:p>
        </p:txBody>
      </p:sp>
      <p:sp>
        <p:nvSpPr>
          <p:cNvPr id="4" name="Slide Number Placeholder 3"/>
          <p:cNvSpPr>
            <a:spLocks noGrp="1"/>
          </p:cNvSpPr>
          <p:nvPr>
            <p:ph type="sldNum" sz="quarter" idx="5"/>
          </p:nvPr>
        </p:nvSpPr>
        <p:spPr/>
        <p:txBody>
          <a:bodyPr/>
          <a:lstStyle/>
          <a:p>
            <a:fld id="{B7452E25-E1A6-431C-AF44-8350D066821B}" type="slidenum">
              <a:rPr lang="en-US" smtClean="0"/>
              <a:t>6</a:t>
            </a:fld>
            <a:endParaRPr lang="en-US"/>
          </a:p>
        </p:txBody>
      </p:sp>
    </p:spTree>
    <p:extLst>
      <p:ext uri="{BB962C8B-B14F-4D97-AF65-F5344CB8AC3E}">
        <p14:creationId xmlns:p14="http://schemas.microsoft.com/office/powerpoint/2010/main" val="236521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those DOE &amp; DHS figures look “small”</a:t>
            </a:r>
          </a:p>
          <a:p>
            <a:r>
              <a:rPr lang="en-US" b="1" dirty="0"/>
              <a:t>What the chart shows</a:t>
            </a:r>
          </a:p>
          <a:p>
            <a:r>
              <a:rPr lang="en-US" dirty="0"/>
              <a:t>Base discretionary budget authority that each House Appropriations sub-committee received in its 302(b) allocation on 23 May 2025.</a:t>
            </a:r>
          </a:p>
          <a:p>
            <a:r>
              <a:rPr lang="en-US" dirty="0"/>
              <a:t>• “Energy &amp; Water” pot = $59.2 B → covers DOE, the Corps of Engineers, Bureau of Reclamation, etc.</a:t>
            </a:r>
          </a:p>
          <a:p>
            <a:r>
              <a:rPr lang="en-US" dirty="0"/>
              <a:t>• “Homeland Security” pot = $64.8 B → covers the entire DHS enterprise.</a:t>
            </a:r>
          </a:p>
          <a:p>
            <a:endParaRPr lang="en-US" dirty="0"/>
          </a:p>
          <a:p>
            <a:r>
              <a:rPr lang="en-US" dirty="0"/>
              <a:t>What it </a:t>
            </a:r>
            <a:r>
              <a:rPr lang="en-US" b="1" dirty="0"/>
              <a:t>doesn’t</a:t>
            </a:r>
            <a:r>
              <a:rPr lang="en-US" dirty="0"/>
              <a:t> show</a:t>
            </a:r>
          </a:p>
          <a:p>
            <a:r>
              <a:rPr lang="en-US" i="1" dirty="0"/>
              <a:t>Anything</a:t>
            </a:r>
            <a:r>
              <a:rPr lang="en-US" dirty="0"/>
              <a:t> outside that annual, base-discretionary slice, such as: </a:t>
            </a:r>
            <a:br>
              <a:rPr lang="en-US" dirty="0"/>
            </a:br>
            <a:r>
              <a:rPr lang="en-US" dirty="0"/>
              <a:t>• </a:t>
            </a:r>
            <a:r>
              <a:rPr lang="en-US" b="1" dirty="0"/>
              <a:t>Mandatory programs &amp; trust funds</a:t>
            </a:r>
            <a:r>
              <a:rPr lang="en-US" dirty="0"/>
              <a:t> (e.g., FEMA flood insurance, energy loan guarantees, nuclear-waste fees). </a:t>
            </a:r>
            <a:br>
              <a:rPr lang="en-US" dirty="0"/>
            </a:br>
            <a:r>
              <a:rPr lang="en-US" dirty="0"/>
              <a:t>• </a:t>
            </a:r>
            <a:r>
              <a:rPr lang="en-US" b="1" dirty="0"/>
              <a:t>Emergency &amp; supplemental spending</a:t>
            </a:r>
            <a:r>
              <a:rPr lang="en-US" dirty="0"/>
              <a:t> (Disaster Relief Fund add-ons, border surges). </a:t>
            </a:r>
            <a:br>
              <a:rPr lang="en-US" dirty="0"/>
            </a:br>
            <a:r>
              <a:rPr lang="en-US" dirty="0"/>
              <a:t>• </a:t>
            </a:r>
            <a:r>
              <a:rPr lang="en-US" b="1" dirty="0"/>
              <a:t>Multi-year advance or mandatory appropriations</a:t>
            </a:r>
            <a:r>
              <a:rPr lang="en-US" dirty="0"/>
              <a:t> in laws like the Bipartisan Infrastructure Law and Inflation Reduction Act (hundreds of billions for DOE clean-energy grants and tax credits).</a:t>
            </a:r>
          </a:p>
          <a:p>
            <a:endParaRPr lang="en-US" dirty="0"/>
          </a:p>
          <a:p>
            <a:r>
              <a:rPr lang="en-US" dirty="0"/>
              <a:t>Definitions</a:t>
            </a:r>
          </a:p>
          <a:p>
            <a:r>
              <a:rPr lang="en-US" b="1" dirty="0"/>
              <a:t>Budget authority (BA):</a:t>
            </a:r>
            <a:r>
              <a:rPr lang="en-US" dirty="0"/>
              <a:t> The permission to obligate money; set in appropriation or authorizing law. Where an RFP’s funding clause ultimately traces back to. </a:t>
            </a:r>
          </a:p>
          <a:p>
            <a:r>
              <a:rPr lang="en-US" b="1" dirty="0"/>
              <a:t>Base discretionary BA:</a:t>
            </a:r>
            <a:r>
              <a:rPr lang="en-US" dirty="0"/>
              <a:t> The part of BA subject to the annual caps and 302(b) allocations. 90 % + of competed service &amp; IT contracts sit here. </a:t>
            </a:r>
          </a:p>
          <a:p>
            <a:r>
              <a:rPr lang="en-US" b="1" dirty="0"/>
              <a:t>Mandatory BA:</a:t>
            </a:r>
            <a:r>
              <a:rPr lang="en-US" dirty="0"/>
              <a:t> Spending written permanently into law (entitlements, some loan programs). Rarely competed; mainly benefit payments or direct loans. </a:t>
            </a:r>
          </a:p>
          <a:p>
            <a:r>
              <a:rPr lang="en-US" b="1" dirty="0"/>
              <a:t>Emergency / Overseas Contingency:</a:t>
            </a:r>
            <a:r>
              <a:rPr lang="en-US" dirty="0"/>
              <a:t> Exempt from the caps; provided in separate supplementals. Can drive sudden spikes in task-order volume (e.g., DRF). </a:t>
            </a:r>
          </a:p>
        </p:txBody>
      </p:sp>
      <p:sp>
        <p:nvSpPr>
          <p:cNvPr id="4" name="Slide Number Placeholder 3"/>
          <p:cNvSpPr>
            <a:spLocks noGrp="1"/>
          </p:cNvSpPr>
          <p:nvPr>
            <p:ph type="sldNum" sz="quarter" idx="5"/>
          </p:nvPr>
        </p:nvSpPr>
        <p:spPr/>
        <p:txBody>
          <a:bodyPr/>
          <a:lstStyle/>
          <a:p>
            <a:fld id="{B7452E25-E1A6-431C-AF44-8350D066821B}" type="slidenum">
              <a:rPr lang="en-US" smtClean="0"/>
              <a:t>7</a:t>
            </a:fld>
            <a:endParaRPr lang="en-US"/>
          </a:p>
        </p:txBody>
      </p:sp>
    </p:spTree>
    <p:extLst>
      <p:ext uri="{BB962C8B-B14F-4D97-AF65-F5344CB8AC3E}">
        <p14:creationId xmlns:p14="http://schemas.microsoft.com/office/powerpoint/2010/main" val="419404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“Border $$ offsets” — what the phrase actually means</a:t>
            </a:r>
          </a:p>
          <a:p>
            <a:r>
              <a:rPr lang="en-US" b="1" dirty="0"/>
              <a:t>Offsets</a:t>
            </a:r>
            <a:r>
              <a:rPr lang="en-US" dirty="0"/>
              <a:t> = </a:t>
            </a:r>
            <a:r>
              <a:rPr lang="en-US" i="1" dirty="0"/>
              <a:t>Pay-</a:t>
            </a:r>
            <a:r>
              <a:rPr lang="en-US" i="1" dirty="0" err="1"/>
              <a:t>fors</a:t>
            </a:r>
            <a:r>
              <a:rPr lang="en-US" i="1" dirty="0"/>
              <a:t>.</a:t>
            </a:r>
            <a:r>
              <a:rPr lang="en-US" dirty="0"/>
              <a:t> Under the FRA caps, if you raise one non-defense account, you have to cut another so the column total stays flat.</a:t>
            </a:r>
          </a:p>
          <a:p>
            <a:r>
              <a:rPr lang="en-US" dirty="0"/>
              <a:t>What Scott, Cruz, and other border-hawks are pushing</a:t>
            </a:r>
          </a:p>
          <a:p>
            <a:r>
              <a:rPr lang="en-US" dirty="0"/>
              <a:t>They want to </a:t>
            </a:r>
            <a:r>
              <a:rPr lang="en-US" b="1" dirty="0"/>
              <a:t>plus-up DHS border and immigration accounts (CBP, ICE, asylum adjudication, wall tech, etc.)</a:t>
            </a:r>
            <a:r>
              <a:rPr lang="en-US" dirty="0"/>
              <a:t> </a:t>
            </a:r>
            <a:r>
              <a:rPr lang="en-US" i="1" dirty="0"/>
              <a:t>without</a:t>
            </a:r>
            <a:r>
              <a:rPr lang="en-US" dirty="0"/>
              <a:t> busting the non-defense cap.</a:t>
            </a:r>
          </a:p>
          <a:p>
            <a:endParaRPr lang="en-US" dirty="0"/>
          </a:p>
          <a:p>
            <a:r>
              <a:rPr lang="en-US" b="1" dirty="0"/>
              <a:t>Foreign-aid rescissions</a:t>
            </a:r>
            <a:r>
              <a:rPr lang="en-US" dirty="0"/>
              <a:t> = Taking back, or reducing, un-obligated funds in State/USAID accounts (economic support, global health, climate funds, UN dues).</a:t>
            </a:r>
          </a:p>
          <a:p>
            <a:r>
              <a:rPr lang="en-US" dirty="0"/>
              <a:t>Senators </a:t>
            </a:r>
            <a:r>
              <a:rPr lang="en-US" b="1" dirty="0"/>
              <a:t>Rick Scott and Ted Cruz</a:t>
            </a:r>
            <a:r>
              <a:rPr lang="en-US" dirty="0"/>
              <a:t> have floated amendments to </a:t>
            </a:r>
            <a:r>
              <a:rPr lang="en-US" b="1" dirty="0"/>
              <a:t>redirect those savings to Homeland Security</a:t>
            </a:r>
            <a:r>
              <a:rPr lang="en-US" dirty="0"/>
              <a:t>—literally moving dollars from the </a:t>
            </a:r>
            <a:r>
              <a:rPr lang="en-US" i="1" dirty="0"/>
              <a:t>State &amp; Foreign Ops</a:t>
            </a:r>
            <a:r>
              <a:rPr lang="en-US" dirty="0"/>
              <a:t> bill (which the House already trims by ≈ $4 B, –7 %) into the </a:t>
            </a:r>
            <a:r>
              <a:rPr lang="en-US" i="1" dirty="0"/>
              <a:t>Homeland Security</a:t>
            </a:r>
            <a:r>
              <a:rPr lang="en-US" dirty="0"/>
              <a:t> bill.</a:t>
            </a:r>
          </a:p>
          <a:p>
            <a:endParaRPr lang="en-US" dirty="0"/>
          </a:p>
          <a:p>
            <a:r>
              <a:rPr lang="en-US" b="1" dirty="0"/>
              <a:t>House vs. Senate nuance</a:t>
            </a:r>
          </a:p>
          <a:p>
            <a:r>
              <a:rPr lang="en-US" dirty="0"/>
              <a:t>The </a:t>
            </a:r>
            <a:r>
              <a:rPr lang="en-US" b="1" dirty="0"/>
              <a:t>House blueprint already cuts the State/Foreign Ops bill by –7.4 %</a:t>
            </a:r>
            <a:r>
              <a:rPr lang="en-US" dirty="0"/>
              <a:t> (to $51.7 B). Scott &amp; Cruz argue that </a:t>
            </a:r>
            <a:r>
              <a:rPr lang="en-US" i="1" dirty="0"/>
              <a:t>more</a:t>
            </a:r>
            <a:r>
              <a:rPr lang="en-US" dirty="0"/>
              <a:t> of that reduction—or outright rescissions of unobligated prior-year balances—should be </a:t>
            </a:r>
            <a:r>
              <a:rPr lang="en-US" b="1" dirty="0"/>
              <a:t>explicitly re-programmed to CBP/ICE</a:t>
            </a:r>
            <a:r>
              <a:rPr lang="en-US" dirty="0"/>
              <a:t> rather than simply lowering the foreign-aid topline.</a:t>
            </a:r>
          </a:p>
          <a:p>
            <a:r>
              <a:rPr lang="en-US" dirty="0"/>
              <a:t>Senate appropriators (Collins, Murphy) warn that going too deep into foreign-aid rescissions </a:t>
            </a:r>
            <a:r>
              <a:rPr lang="en-US" b="1" dirty="0"/>
              <a:t>breaks existing security-aid deals</a:t>
            </a:r>
            <a:r>
              <a:rPr lang="en-US" dirty="0"/>
              <a:t> and could trigger a White House veto—hence the fight.</a:t>
            </a:r>
          </a:p>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8</a:t>
            </a:fld>
            <a:endParaRPr lang="en-US"/>
          </a:p>
        </p:txBody>
      </p:sp>
    </p:spTree>
    <p:extLst>
      <p:ext uri="{BB962C8B-B14F-4D97-AF65-F5344CB8AC3E}">
        <p14:creationId xmlns:p14="http://schemas.microsoft.com/office/powerpoint/2010/main" val="42209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Order 14240 of March 20, 2025: Consolidating domestic Federal procurement in the General Services Administration</a:t>
            </a:r>
          </a:p>
          <a:p>
            <a:pPr lvl="1"/>
            <a:r>
              <a:rPr lang="en-US" dirty="0"/>
              <a:t>(a) Within 60 days of the date of this order, agency heads shall submit to the Administrator </a:t>
            </a:r>
            <a:r>
              <a:rPr lang="en-US" dirty="0" err="1"/>
              <a:t>proposalsto</a:t>
            </a:r>
            <a:r>
              <a:rPr lang="en-US" dirty="0"/>
              <a:t> have the General Services Administration conduct domestic procurement with respect to common goods and services for the agency. </a:t>
            </a:r>
          </a:p>
          <a:p>
            <a:pPr lvl="1"/>
            <a:r>
              <a:rPr lang="en-US" dirty="0"/>
              <a:t>(b) Within 90 days of the date of this order, the Administrator shall submit a comprehensive plan to the Director of OMB for the General Services Administration to procure common goods and services across the domestic components of the Government. </a:t>
            </a:r>
          </a:p>
          <a:p>
            <a:pPr lvl="1"/>
            <a:r>
              <a:rPr lang="en-US" dirty="0"/>
              <a:t>(c) Within 30 days of the date of this order, the Director of OMB shall designate the Administrator as the executive agent for all Government-wide acquisition contracts for information technology. The Administrator, in consultation with the Director of OMB, shall defer or decline the executive agent designation for Government-wide acquisition contracts for information technology when necessary to ensure continuity of service or as otherwise appropriate. The Administrator shall further, on an ongoing basis and consistent with applicable law, rationalize Government-wide indefinite delivery contract vehicles for information technology for agencies across the Government, including as part of identifying and eliminating contract duplication, redundancy, and other inefficiencies. </a:t>
            </a:r>
          </a:p>
          <a:p>
            <a:pPr lvl="1"/>
            <a:r>
              <a:rPr lang="en-US" dirty="0"/>
              <a:t>(d) Within 14 days of the date of this order, the Director of OMB shall issue a memorandum to agencies implementing subsection (c) of this section. </a:t>
            </a:r>
          </a:p>
          <a:p>
            <a:endParaRPr lang="en-US" b="1" dirty="0"/>
          </a:p>
          <a:p>
            <a:endParaRPr lang="en-US" b="1" dirty="0"/>
          </a:p>
          <a:p>
            <a:endParaRPr lang="en-US" b="1" dirty="0"/>
          </a:p>
          <a:p>
            <a:r>
              <a:rPr lang="en-US" b="1" dirty="0"/>
              <a:t>AMCOM</a:t>
            </a:r>
            <a:r>
              <a:rPr lang="en-US" dirty="0"/>
              <a:t> – Army Aviation &amp; Missile Command</a:t>
            </a:r>
          </a:p>
          <a:p>
            <a:r>
              <a:rPr lang="en-US" b="1" dirty="0"/>
              <a:t>ASTRO</a:t>
            </a:r>
            <a:r>
              <a:rPr lang="en-US" dirty="0"/>
              <a:t> – GSA’s unmanned &amp; platform services IDIQ</a:t>
            </a:r>
          </a:p>
          <a:p>
            <a:r>
              <a:rPr lang="en-US" b="1" dirty="0"/>
              <a:t>BPA</a:t>
            </a:r>
            <a:r>
              <a:rPr lang="en-US" dirty="0"/>
              <a:t> – Blanket Purchase Agreement</a:t>
            </a:r>
          </a:p>
          <a:p>
            <a:r>
              <a:rPr lang="en-US" b="1" dirty="0"/>
              <a:t>CBP</a:t>
            </a:r>
            <a:r>
              <a:rPr lang="en-US" dirty="0"/>
              <a:t> – Customs &amp; Border Protection</a:t>
            </a:r>
          </a:p>
          <a:p>
            <a:r>
              <a:rPr lang="en-US" b="1" dirty="0"/>
              <a:t>CIO-SP4</a:t>
            </a:r>
            <a:r>
              <a:rPr lang="en-US" dirty="0"/>
              <a:t> – Chief Information Officer–Solutions &amp; Partners 4 GWAC</a:t>
            </a:r>
          </a:p>
          <a:p>
            <a:r>
              <a:rPr lang="en-US" b="1" dirty="0"/>
              <a:t>DARPA</a:t>
            </a:r>
            <a:r>
              <a:rPr lang="en-US" dirty="0"/>
              <a:t> – Defense Advanced Research Projects Agency</a:t>
            </a:r>
          </a:p>
          <a:p>
            <a:r>
              <a:rPr lang="en-US" b="1" dirty="0"/>
              <a:t>DESS-5</a:t>
            </a:r>
            <a:r>
              <a:rPr lang="en-US" dirty="0"/>
              <a:t> – Design &amp; Engineering Support Services V (DOT)</a:t>
            </a:r>
          </a:p>
          <a:p>
            <a:r>
              <a:rPr lang="en-US" b="1" dirty="0"/>
              <a:t>DIU</a:t>
            </a:r>
            <a:r>
              <a:rPr lang="en-US" dirty="0"/>
              <a:t> – Defense Innovation Unit</a:t>
            </a:r>
          </a:p>
          <a:p>
            <a:r>
              <a:rPr lang="en-US" b="1" dirty="0"/>
              <a:t>DHA</a:t>
            </a:r>
            <a:r>
              <a:rPr lang="en-US" dirty="0"/>
              <a:t> – Defense Health Agency</a:t>
            </a:r>
          </a:p>
          <a:p>
            <a:r>
              <a:rPr lang="en-US" b="1" dirty="0"/>
              <a:t>DHS</a:t>
            </a:r>
            <a:r>
              <a:rPr lang="en-US" dirty="0"/>
              <a:t> – Department of Homeland Security</a:t>
            </a:r>
          </a:p>
          <a:p>
            <a:r>
              <a:rPr lang="en-US" b="1" dirty="0"/>
              <a:t>DOE / DoD / DOT / VA</a:t>
            </a:r>
            <a:r>
              <a:rPr lang="en-US" dirty="0"/>
              <a:t> – Energy / Defense / Transportation / Veterans Affairs</a:t>
            </a:r>
          </a:p>
          <a:p>
            <a:r>
              <a:rPr lang="en-US" b="1" dirty="0" err="1"/>
              <a:t>eFAST</a:t>
            </a:r>
            <a:r>
              <a:rPr lang="en-US" dirty="0"/>
              <a:t> – Electronic FAA Accelerated &amp; Simplified Tasks</a:t>
            </a:r>
          </a:p>
          <a:p>
            <a:r>
              <a:rPr lang="en-US" b="1" dirty="0"/>
              <a:t>FSGG / THUD / CJS</a:t>
            </a:r>
            <a:r>
              <a:rPr lang="en-US" dirty="0"/>
              <a:t> – House </a:t>
            </a:r>
            <a:r>
              <a:rPr lang="en-US" dirty="0" err="1"/>
              <a:t>approps</a:t>
            </a:r>
            <a:r>
              <a:rPr lang="en-US" dirty="0"/>
              <a:t> shorthand (Fin. </a:t>
            </a:r>
            <a:r>
              <a:rPr lang="en-US" dirty="0" err="1"/>
              <a:t>Svcs</a:t>
            </a:r>
            <a:r>
              <a:rPr lang="en-US" dirty="0"/>
              <a:t> &amp; Gen. Gov’t / Transportation-HUD / Commerce-Justice-Science)</a:t>
            </a:r>
          </a:p>
          <a:p>
            <a:r>
              <a:rPr lang="en-US" b="1" dirty="0"/>
              <a:t>GWAC</a:t>
            </a:r>
            <a:r>
              <a:rPr lang="en-US" dirty="0"/>
              <a:t> – Government-wide Acquisition Contract</a:t>
            </a:r>
          </a:p>
          <a:p>
            <a:r>
              <a:rPr lang="en-US" b="1" dirty="0"/>
              <a:t>IDIQ</a:t>
            </a:r>
            <a:r>
              <a:rPr lang="en-US" dirty="0"/>
              <a:t> – Indefinite Delivery / Indefinite Quantity contract</a:t>
            </a:r>
          </a:p>
          <a:p>
            <a:r>
              <a:rPr lang="en-US" b="1" dirty="0"/>
              <a:t>INDOPACOM</a:t>
            </a:r>
            <a:r>
              <a:rPr lang="en-US" dirty="0"/>
              <a:t> – U.S. Indo-Pacific Command</a:t>
            </a:r>
          </a:p>
          <a:p>
            <a:r>
              <a:rPr lang="en-US" b="1" dirty="0"/>
              <a:t>NASA / NSF / NIST</a:t>
            </a:r>
            <a:r>
              <a:rPr lang="en-US" dirty="0"/>
              <a:t> – National Aeronautics &amp; Space Admin. / National Science Foundation / National Institute of Standards &amp; Tech.</a:t>
            </a:r>
          </a:p>
          <a:p>
            <a:r>
              <a:rPr lang="en-US" b="1" dirty="0"/>
              <a:t>NTP</a:t>
            </a:r>
            <a:r>
              <a:rPr lang="en-US" dirty="0"/>
              <a:t> – Notice to Proceed</a:t>
            </a:r>
          </a:p>
          <a:p>
            <a:r>
              <a:rPr lang="en-US" b="1" dirty="0"/>
              <a:t>OTA</a:t>
            </a:r>
            <a:r>
              <a:rPr lang="en-US" dirty="0"/>
              <a:t> – Other Transaction Authority</a:t>
            </a:r>
          </a:p>
          <a:p>
            <a:r>
              <a:rPr lang="en-US" b="1" dirty="0"/>
              <a:t>RFP / SOW</a:t>
            </a:r>
            <a:r>
              <a:rPr lang="en-US" dirty="0"/>
              <a:t> – Request for Proposal / Statement of Work</a:t>
            </a:r>
          </a:p>
          <a:p>
            <a:r>
              <a:rPr lang="en-US" b="1" dirty="0"/>
              <a:t>RMAC</a:t>
            </a:r>
            <a:r>
              <a:rPr lang="en-US" dirty="0"/>
              <a:t> – Regional Multi-Domain Awareness Capability</a:t>
            </a:r>
          </a:p>
          <a:p>
            <a:r>
              <a:rPr lang="en-US" b="1" dirty="0"/>
              <a:t>SEWP</a:t>
            </a:r>
            <a:r>
              <a:rPr lang="en-US" dirty="0"/>
              <a:t> – Solutions for Enterprise-Wide Procurement</a:t>
            </a:r>
          </a:p>
          <a:p>
            <a:r>
              <a:rPr lang="en-US" b="1" dirty="0"/>
              <a:t>T4NG2</a:t>
            </a:r>
            <a:r>
              <a:rPr lang="en-US" dirty="0"/>
              <a:t> – Transformation Twenty-One Total Technology 2</a:t>
            </a:r>
          </a:p>
          <a:p>
            <a:r>
              <a:rPr lang="en-US" b="1" dirty="0"/>
              <a:t>VAR</a:t>
            </a:r>
            <a:r>
              <a:rPr lang="en-US" dirty="0"/>
              <a:t> – Value-Added Reseller</a:t>
            </a:r>
          </a:p>
        </p:txBody>
      </p:sp>
      <p:sp>
        <p:nvSpPr>
          <p:cNvPr id="4" name="Slide Number Placeholder 3"/>
          <p:cNvSpPr>
            <a:spLocks noGrp="1"/>
          </p:cNvSpPr>
          <p:nvPr>
            <p:ph type="sldNum" sz="quarter" idx="5"/>
          </p:nvPr>
        </p:nvSpPr>
        <p:spPr/>
        <p:txBody>
          <a:bodyPr/>
          <a:lstStyle/>
          <a:p>
            <a:fld id="{B7452E25-E1A6-431C-AF44-8350D066821B}" type="slidenum">
              <a:rPr lang="en-US" smtClean="0"/>
              <a:t>10</a:t>
            </a:fld>
            <a:endParaRPr lang="en-US"/>
          </a:p>
        </p:txBody>
      </p:sp>
    </p:spTree>
    <p:extLst>
      <p:ext uri="{BB962C8B-B14F-4D97-AF65-F5344CB8AC3E}">
        <p14:creationId xmlns:p14="http://schemas.microsoft.com/office/powerpoint/2010/main" val="210246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7F3608-5351-4851-9743-701E3CE2BA54}" type="slidenum">
              <a:rPr lang="en-US" smtClean="0"/>
              <a:t>14</a:t>
            </a:fld>
            <a:endParaRPr lang="en-US"/>
          </a:p>
        </p:txBody>
      </p:sp>
    </p:spTree>
    <p:extLst>
      <p:ext uri="{BB962C8B-B14F-4D97-AF65-F5344CB8AC3E}">
        <p14:creationId xmlns:p14="http://schemas.microsoft.com/office/powerpoint/2010/main" val="3374259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service@ostglobalsolutions.com"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567"/>
          <a:stretch/>
        </p:blipFill>
        <p:spPr>
          <a:xfrm>
            <a:off x="-1028" y="-13324"/>
            <a:ext cx="12191998" cy="6858000"/>
          </a:xfrm>
          <a:prstGeom prst="rect">
            <a:avLst/>
          </a:prstGeom>
        </p:spPr>
      </p:pic>
      <p:sp>
        <p:nvSpPr>
          <p:cNvPr id="9" name="Rectangle 8"/>
          <p:cNvSpPr/>
          <p:nvPr userDrawn="1"/>
        </p:nvSpPr>
        <p:spPr>
          <a:xfrm>
            <a:off x="6226233" y="5381104"/>
            <a:ext cx="5964737" cy="681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226233" y="5038896"/>
            <a:ext cx="5965767" cy="34805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226232" y="2749802"/>
            <a:ext cx="5964737" cy="228909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038623" y="3011208"/>
            <a:ext cx="4574257" cy="883141"/>
          </a:xfrm>
        </p:spPr>
        <p:txBody>
          <a:bodyPr anchor="b">
            <a:noAutofit/>
          </a:bodyPr>
          <a:lstStyle>
            <a:lvl1pPr algn="ctr">
              <a:defRPr sz="4800">
                <a:solidFill>
                  <a:schemeClr val="bg1"/>
                </a:solidFill>
              </a:defRPr>
            </a:lvl1pPr>
          </a:lstStyle>
          <a:p>
            <a:r>
              <a:rPr lang="en-US" dirty="0"/>
              <a:t>Master title style</a:t>
            </a:r>
          </a:p>
        </p:txBody>
      </p:sp>
      <p:sp>
        <p:nvSpPr>
          <p:cNvPr id="3" name="Subtitle 2"/>
          <p:cNvSpPr>
            <a:spLocks noGrp="1"/>
          </p:cNvSpPr>
          <p:nvPr>
            <p:ph type="subTitle" idx="1" hasCustomPrompt="1"/>
          </p:nvPr>
        </p:nvSpPr>
        <p:spPr>
          <a:xfrm>
            <a:off x="7406643" y="4015046"/>
            <a:ext cx="4184073" cy="723209"/>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a:t>
            </a:r>
          </a:p>
          <a:p>
            <a:r>
              <a:rPr lang="en-US" dirty="0"/>
              <a:t>11/11/2017</a:t>
            </a:r>
          </a:p>
        </p:txBody>
      </p:sp>
      <p:sp>
        <p:nvSpPr>
          <p:cNvPr id="17" name="Oval 16"/>
          <p:cNvSpPr/>
          <p:nvPr userDrawn="1"/>
        </p:nvSpPr>
        <p:spPr>
          <a:xfrm>
            <a:off x="4064922" y="620500"/>
            <a:ext cx="538925" cy="5266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872837" y="1649221"/>
            <a:ext cx="382151" cy="37259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603154" y="5882802"/>
            <a:ext cx="3210892" cy="830997"/>
          </a:xfrm>
          <a:prstGeom prst="rect">
            <a:avLst/>
          </a:prstGeom>
        </p:spPr>
        <p:txBody>
          <a:bodyPr wrap="square">
            <a:spAutoFit/>
          </a:bodyPr>
          <a:lstStyle/>
          <a:p>
            <a:pPr algn="ctr"/>
            <a:r>
              <a:rPr lang="en-US" sz="1200" b="1" dirty="0">
                <a:solidFill>
                  <a:schemeClr val="accent5">
                    <a:lumMod val="50000"/>
                  </a:schemeClr>
                </a:solidFill>
              </a:rPr>
              <a:t>7361 Calhoun Place, Suite 560</a:t>
            </a:r>
          </a:p>
          <a:p>
            <a:pPr algn="ctr"/>
            <a:r>
              <a:rPr lang="en-US" sz="1200" b="1" dirty="0">
                <a:solidFill>
                  <a:schemeClr val="accent5">
                    <a:lumMod val="50000"/>
                  </a:schemeClr>
                </a:solidFill>
              </a:rPr>
              <a:t>Rockville, MD</a:t>
            </a:r>
          </a:p>
          <a:p>
            <a:pPr algn="ctr"/>
            <a:r>
              <a:rPr lang="en-US" sz="1200" b="1" dirty="0">
                <a:solidFill>
                  <a:schemeClr val="accent5">
                    <a:lumMod val="50000"/>
                  </a:schemeClr>
                </a:solidFill>
                <a:hlinkClick r:id="rId3"/>
              </a:rPr>
              <a:t>service@ostglobalsolutions.com</a:t>
            </a:r>
            <a:r>
              <a:rPr lang="en-US" sz="1200" b="1" dirty="0">
                <a:solidFill>
                  <a:schemeClr val="accent5">
                    <a:lumMod val="50000"/>
                  </a:schemeClr>
                </a:solidFill>
              </a:rPr>
              <a:t> </a:t>
            </a:r>
          </a:p>
          <a:p>
            <a:pPr algn="ctr"/>
            <a:r>
              <a:rPr lang="en-US" sz="1200" b="1" dirty="0">
                <a:solidFill>
                  <a:schemeClr val="accent5">
                    <a:lumMod val="50000"/>
                  </a:schemeClr>
                </a:solidFill>
              </a:rPr>
              <a:t>301.384.3350 </a:t>
            </a:r>
            <a:r>
              <a:rPr lang="en-US" sz="1200" b="1" dirty="0">
                <a:solidFill>
                  <a:schemeClr val="accent5">
                    <a:lumMod val="50000"/>
                  </a:schemeClr>
                </a:solidFill>
                <a:sym typeface="Symbol" panose="05050102010706020507" pitchFamily="18" charset="2"/>
              </a:rPr>
              <a:t> www.ostglobalsolutions.com</a:t>
            </a:r>
            <a:endParaRPr lang="en-US" sz="2000" b="1" dirty="0">
              <a:solidFill>
                <a:schemeClr val="accent5">
                  <a:lumMod val="50000"/>
                </a:schemeClr>
              </a:solidFill>
            </a:endParaRPr>
          </a:p>
        </p:txBody>
      </p:sp>
    </p:spTree>
    <p:extLst>
      <p:ext uri="{BB962C8B-B14F-4D97-AF65-F5344CB8AC3E}">
        <p14:creationId xmlns:p14="http://schemas.microsoft.com/office/powerpoint/2010/main" val="167551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0234"/>
            <a:ext cx="8331679" cy="989849"/>
          </a:xfrm>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351338"/>
          </a:xfrm>
        </p:spPr>
        <p:txBody>
          <a:bodyPr/>
          <a:lstStyle>
            <a:lvl1pPr marL="228600" indent="-228600">
              <a:buClr>
                <a:schemeClr val="accent1"/>
              </a:buClr>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66BB81C2-0E08-DA71-978C-77350B128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22819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099386"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09938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3985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87488"/>
            <a:ext cx="8271294" cy="989850"/>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D11C25A-E445-9C0F-0932-B4D8B0E9E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90707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62732"/>
            <a:ext cx="8338718" cy="1006475"/>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0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00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BBBDCA4-D7C7-2598-E700-F696EE1EE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73135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6803" y="304740"/>
            <a:ext cx="8274450" cy="1006475"/>
          </a:xfrm>
        </p:spPr>
        <p:txBody>
          <a:bodyPr/>
          <a:lstStyle/>
          <a:p>
            <a:r>
              <a:rPr lang="en-US"/>
              <a:t>Click to edit Master title style</a:t>
            </a:r>
          </a:p>
        </p:txBody>
      </p:sp>
      <p:pic>
        <p:nvPicPr>
          <p:cNvPr id="3" name="Picture 2">
            <a:extLst>
              <a:ext uri="{FF2B5EF4-FFF2-40B4-BE49-F238E27FC236}">
                <a16:creationId xmlns:a16="http://schemas.microsoft.com/office/drawing/2014/main" id="{15BF2C78-57DD-1215-4F63-E0BF696F86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197802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70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31" name="Group 1030"/>
          <p:cNvGrpSpPr/>
          <p:nvPr userDrawn="1"/>
        </p:nvGrpSpPr>
        <p:grpSpPr>
          <a:xfrm>
            <a:off x="4566458" y="4009606"/>
            <a:ext cx="7616198" cy="2843382"/>
            <a:chOff x="4574771" y="4001293"/>
            <a:chExt cx="7616198" cy="2843382"/>
          </a:xfrm>
        </p:grpSpPr>
        <p:pic>
          <p:nvPicPr>
            <p:cNvPr id="41" name="Picture 40"/>
            <p:cNvPicPr>
              <a:picLocks noChangeAspect="1"/>
            </p:cNvPicPr>
            <p:nvPr userDrawn="1"/>
          </p:nvPicPr>
          <p:blipFill rotWithShape="1">
            <a:blip r:embed="rId9">
              <a:extLst>
                <a:ext uri="{28A0092B-C50C-407E-A947-70E740481C1C}">
                  <a14:useLocalDpi xmlns:a14="http://schemas.microsoft.com/office/drawing/2010/main" val="0"/>
                </a:ext>
              </a:extLst>
            </a:blip>
            <a:srcRect l="43577" t="67261"/>
            <a:stretch/>
          </p:blipFill>
          <p:spPr>
            <a:xfrm>
              <a:off x="5311832" y="4563686"/>
              <a:ext cx="6879137" cy="2280989"/>
            </a:xfrm>
            <a:prstGeom prst="rect">
              <a:avLst/>
            </a:prstGeom>
          </p:spPr>
        </p:pic>
        <p:sp>
          <p:nvSpPr>
            <p:cNvPr id="1029" name="Rectangle 1028"/>
            <p:cNvSpPr/>
            <p:nvPr userDrawn="1"/>
          </p:nvSpPr>
          <p:spPr>
            <a:xfrm>
              <a:off x="4574771" y="4001293"/>
              <a:ext cx="2757054" cy="2817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5508567" y="4488873"/>
              <a:ext cx="3042458" cy="822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2" name="Title Placeholder 1"/>
          <p:cNvSpPr>
            <a:spLocks noGrp="1"/>
          </p:cNvSpPr>
          <p:nvPr>
            <p:ph type="title"/>
          </p:nvPr>
        </p:nvSpPr>
        <p:spPr>
          <a:xfrm>
            <a:off x="836287" y="296490"/>
            <a:ext cx="8230075" cy="9879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AutoShape 8" descr="https://thumbs1.dreamstime.com/x/abstract-technology-background-various-technological-elements-innovation-56221148.jpg"/>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TextBox 1031"/>
          <p:cNvSpPr txBox="1"/>
          <p:nvPr userDrawn="1"/>
        </p:nvSpPr>
        <p:spPr>
          <a:xfrm>
            <a:off x="9472475" y="6240557"/>
            <a:ext cx="2425298" cy="307777"/>
          </a:xfrm>
          <a:prstGeom prst="rect">
            <a:avLst/>
          </a:prstGeom>
          <a:noFill/>
        </p:spPr>
        <p:txBody>
          <a:bodyPr wrap="square" rtlCol="0">
            <a:spAutoFit/>
          </a:bodyPr>
          <a:lstStyle/>
          <a:p>
            <a:pPr algn="r"/>
            <a:r>
              <a:rPr lang="en-US" sz="1400" b="1" dirty="0">
                <a:solidFill>
                  <a:schemeClr val="accent5">
                    <a:lumMod val="50000"/>
                  </a:schemeClr>
                </a:solidFill>
              </a:rPr>
              <a:t>www.ostglobalsolutions.com</a:t>
            </a:r>
          </a:p>
        </p:txBody>
      </p:sp>
      <p:sp>
        <p:nvSpPr>
          <p:cNvPr id="49" name="Rectangle 48"/>
          <p:cNvSpPr/>
          <p:nvPr userDrawn="1"/>
        </p:nvSpPr>
        <p:spPr>
          <a:xfrm>
            <a:off x="-1055" y="1589155"/>
            <a:ext cx="12199233" cy="570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0" y="1353091"/>
            <a:ext cx="12190970" cy="23863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extBox 1034"/>
          <p:cNvSpPr txBox="1"/>
          <p:nvPr userDrawn="1"/>
        </p:nvSpPr>
        <p:spPr>
          <a:xfrm>
            <a:off x="268746" y="6271335"/>
            <a:ext cx="1429789" cy="276999"/>
          </a:xfrm>
          <a:prstGeom prst="rect">
            <a:avLst/>
          </a:prstGeom>
          <a:noFill/>
        </p:spPr>
        <p:txBody>
          <a:bodyPr wrap="square" rtlCol="0">
            <a:spAutoFit/>
          </a:bodyPr>
          <a:lstStyle/>
          <a:p>
            <a:r>
              <a:rPr lang="en-US" sz="1200" dirty="0"/>
              <a:t> </a:t>
            </a:r>
            <a:r>
              <a:rPr lang="en-US" sz="1200" dirty="0">
                <a:solidFill>
                  <a:schemeClr val="accent5">
                    <a:lumMod val="50000"/>
                  </a:schemeClr>
                </a:solidFill>
              </a:rPr>
              <a:t>2025 </a:t>
            </a:r>
            <a:r>
              <a:rPr lang="en-US" sz="1200" dirty="0">
                <a:solidFill>
                  <a:schemeClr val="accent4"/>
                </a:solidFill>
              </a:rPr>
              <a:t>|</a:t>
            </a:r>
            <a:r>
              <a:rPr lang="en-US" sz="1200" dirty="0">
                <a:solidFill>
                  <a:schemeClr val="accent5">
                    <a:lumMod val="50000"/>
                  </a:schemeClr>
                </a:solidFill>
              </a:rPr>
              <a:t> </a:t>
            </a:r>
            <a:fld id="{F7DBC657-E1B6-42FD-A789-7A4398F76148}" type="slidenum">
              <a:rPr lang="en-US" sz="1200" smtClean="0">
                <a:solidFill>
                  <a:schemeClr val="accent5">
                    <a:lumMod val="50000"/>
                  </a:schemeClr>
                </a:solidFill>
              </a:rPr>
              <a:t>‹#›</a:t>
            </a:fld>
            <a:endParaRPr lang="en-US" sz="1200" dirty="0">
              <a:solidFill>
                <a:schemeClr val="accent5">
                  <a:lumMod val="50000"/>
                </a:schemeClr>
              </a:solidFill>
            </a:endParaRPr>
          </a:p>
        </p:txBody>
      </p:sp>
    </p:spTree>
    <p:extLst>
      <p:ext uri="{BB962C8B-B14F-4D97-AF65-F5344CB8AC3E}">
        <p14:creationId xmlns:p14="http://schemas.microsoft.com/office/powerpoint/2010/main" val="64417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9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https://www.ostglobalsolutions.com/teaming-partner-match-portal/" TargetMode="External"/><Relationship Id="rId2" Type="http://schemas.openxmlformats.org/officeDocument/2006/relationships/hyperlink" Target="https://calendly.com/ostglobalsolutions/bdconsulting?month=2023-09"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ostglobalsolutions.com/tag/email/" TargetMode="External"/><Relationship Id="rId4" Type="http://schemas.openxmlformats.org/officeDocument/2006/relationships/hyperlink" Target="https://www.ostglobalsolutions.com/blo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file://localhost/Users/bridget.skelly/Desktop/Extras/00_ICONS/Standards.png" TargetMode="External"/><Relationship Id="rId18" Type="http://schemas.openxmlformats.org/officeDocument/2006/relationships/image" Target="../media/image13.png"/><Relationship Id="rId3" Type="http://schemas.openxmlformats.org/officeDocument/2006/relationships/image" Target="/Users/bridget.skelly/Desktop/Technical-01.png" TargetMode="External"/><Relationship Id="rId7" Type="http://schemas.openxmlformats.org/officeDocument/2006/relationships/image" Target="file://localhost/Users/bridget.skelly/Desktop/Govt-01-01.png" TargetMode="External"/><Relationship Id="rId12" Type="http://schemas.openxmlformats.org/officeDocument/2006/relationships/image" Target="../media/image9.png"/><Relationship Id="rId17" Type="http://schemas.openxmlformats.org/officeDocument/2006/relationships/image" Target="/Users/bridget.skelly/Desktop/Intelligence-01.png" TargetMode="External"/><Relationship Id="rId2" Type="http://schemas.openxmlformats.org/officeDocument/2006/relationships/image" Target="../media/image4.png"/><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Users/bridget.skelly/Desktop/Engineering-01.png" TargetMode="External"/><Relationship Id="rId15" Type="http://schemas.openxmlformats.org/officeDocument/2006/relationships/image" Target="../media/image11.png"/><Relationship Id="rId10" Type="http://schemas.openxmlformats.org/officeDocument/2006/relationships/image" Target="../media/image8.png"/><Relationship Id="rId19" Type="http://schemas.openxmlformats.org/officeDocument/2006/relationships/image" Target="../media/image14.jpg"/><Relationship Id="rId4" Type="http://schemas.openxmlformats.org/officeDocument/2006/relationships/image" Target="../media/image5.png"/><Relationship Id="rId9" Type="http://schemas.openxmlformats.org/officeDocument/2006/relationships/image" Target="/Users/bridget.skelly/Desktop/Acquisition-01.png" TargetMode="External"/><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7311" y="3174715"/>
            <a:ext cx="5422998" cy="1230517"/>
          </a:xfrm>
        </p:spPr>
        <p:txBody>
          <a:bodyPr>
            <a:noAutofit/>
          </a:bodyPr>
          <a:lstStyle/>
          <a:p>
            <a:r>
              <a:rPr lang="en-US" sz="3600" dirty="0"/>
              <a:t>Decoding Federal Budgets  H. Con. Res. 14 </a:t>
            </a:r>
            <a:br>
              <a:rPr lang="en-US" sz="3600" dirty="0"/>
            </a:br>
            <a:r>
              <a:rPr lang="en-US" sz="3600" dirty="0"/>
              <a:t>FY25 Budget</a:t>
            </a:r>
          </a:p>
        </p:txBody>
      </p:sp>
      <p:sp>
        <p:nvSpPr>
          <p:cNvPr id="3" name="Subtitle 2"/>
          <p:cNvSpPr>
            <a:spLocks noGrp="1"/>
          </p:cNvSpPr>
          <p:nvPr>
            <p:ph type="subTitle" idx="1"/>
          </p:nvPr>
        </p:nvSpPr>
        <p:spPr>
          <a:xfrm>
            <a:off x="7108554" y="4535647"/>
            <a:ext cx="4184073" cy="725884"/>
          </a:xfrm>
        </p:spPr>
        <p:txBody>
          <a:bodyPr>
            <a:normAutofit/>
          </a:bodyPr>
          <a:lstStyle/>
          <a:p>
            <a:r>
              <a:rPr lang="en-US" dirty="0"/>
              <a:t>5 June 2025</a:t>
            </a:r>
          </a:p>
        </p:txBody>
      </p:sp>
      <p:pic>
        <p:nvPicPr>
          <p:cNvPr id="20" name="Picture 19">
            <a:extLst>
              <a:ext uri="{FF2B5EF4-FFF2-40B4-BE49-F238E27FC236}">
                <a16:creationId xmlns:a16="http://schemas.microsoft.com/office/drawing/2014/main" id="{8A3BE3EC-CA3A-4ED6-B17D-F2BAD3993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436" y="863728"/>
            <a:ext cx="3030834" cy="1230517"/>
          </a:xfrm>
          <a:prstGeom prst="rect">
            <a:avLst/>
          </a:prstGeom>
        </p:spPr>
      </p:pic>
    </p:spTree>
    <p:extLst>
      <p:ext uri="{BB962C8B-B14F-4D97-AF65-F5344CB8AC3E}">
        <p14:creationId xmlns:p14="http://schemas.microsoft.com/office/powerpoint/2010/main" val="3611211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9FF2-D091-62E5-CCF7-472E5DE02A37}"/>
              </a:ext>
            </a:extLst>
          </p:cNvPr>
          <p:cNvSpPr>
            <a:spLocks noGrp="1"/>
          </p:cNvSpPr>
          <p:nvPr>
            <p:ph type="title"/>
          </p:nvPr>
        </p:nvSpPr>
        <p:spPr/>
        <p:txBody>
          <a:bodyPr>
            <a:normAutofit fontScale="90000"/>
          </a:bodyPr>
          <a:lstStyle/>
          <a:p>
            <a:r>
              <a:rPr lang="en-US" b="1" dirty="0"/>
              <a:t>Develop Pipeline of IDIQs/GWACs; Update GSA Schedules (EO 14240)</a:t>
            </a:r>
          </a:p>
        </p:txBody>
      </p:sp>
      <p:sp>
        <p:nvSpPr>
          <p:cNvPr id="3" name="Content Placeholder 2">
            <a:extLst>
              <a:ext uri="{FF2B5EF4-FFF2-40B4-BE49-F238E27FC236}">
                <a16:creationId xmlns:a16="http://schemas.microsoft.com/office/drawing/2014/main" id="{BF591D04-6D64-EA7C-7814-FD3EE7313DF4}"/>
              </a:ext>
            </a:extLst>
          </p:cNvPr>
          <p:cNvSpPr>
            <a:spLocks noGrp="1"/>
          </p:cNvSpPr>
          <p:nvPr>
            <p:ph idx="1"/>
          </p:nvPr>
        </p:nvSpPr>
        <p:spPr>
          <a:xfrm>
            <a:off x="838200" y="1825626"/>
            <a:ext cx="6911594" cy="5137152"/>
          </a:xfrm>
        </p:spPr>
        <p:txBody>
          <a:bodyPr>
            <a:normAutofit fontScale="40000" lnSpcReduction="20000"/>
          </a:bodyPr>
          <a:lstStyle/>
          <a:p>
            <a:r>
              <a:rPr lang="en-US" b="1" dirty="0"/>
              <a:t>Defense (+1% | $833b)</a:t>
            </a:r>
          </a:p>
          <a:p>
            <a:pPr lvl="1"/>
            <a:r>
              <a:rPr lang="en-US" dirty="0"/>
              <a:t>Plus-up: $4 B missile &amp; precision-munitions surge; 4.5 % pay raise for all troops (+15 % for junior enlisted).</a:t>
            </a:r>
          </a:p>
          <a:p>
            <a:pPr lvl="1"/>
            <a:r>
              <a:rPr lang="en-US" dirty="0"/>
              <a:t>Hot sub-accounts: INDOPACOM posture, long-range fires, Guam missile defense, AI/ML R&amp;D inside DARPA.</a:t>
            </a:r>
          </a:p>
          <a:p>
            <a:pPr lvl="1"/>
            <a:r>
              <a:rPr lang="en-US" dirty="0"/>
              <a:t>Contract avenues: AMCOM Express recompete (Q1FY26), ASTRO (on-ramp expected FY26), Seaport-</a:t>
            </a:r>
            <a:r>
              <a:rPr lang="en-US" dirty="0" err="1"/>
              <a:t>NxG</a:t>
            </a:r>
            <a:r>
              <a:rPr lang="en-US" dirty="0"/>
              <a:t> rolling admissions.</a:t>
            </a:r>
          </a:p>
          <a:p>
            <a:r>
              <a:rPr lang="en-US" b="1" dirty="0"/>
              <a:t>Infrastructure (THUD) (1% | $90.4b)</a:t>
            </a:r>
          </a:p>
          <a:p>
            <a:pPr lvl="1"/>
            <a:r>
              <a:rPr lang="en-US" dirty="0"/>
              <a:t>Modest uptick in discretionary dollars, but IIJA/BIL formula &amp; grant flows (~$70 B/yr) continue on top.</a:t>
            </a:r>
          </a:p>
          <a:p>
            <a:pPr lvl="1"/>
            <a:r>
              <a:rPr lang="en-US" dirty="0"/>
              <a:t>Hot programs: Federal-Aid Highways obligation authority, FRA grade-crossing safety, FAA NextGen tower upgrades.</a:t>
            </a:r>
          </a:p>
          <a:p>
            <a:pPr lvl="1"/>
            <a:r>
              <a:rPr lang="en-US" dirty="0"/>
              <a:t>Contract avenues: DOT IDIQ Design &amp; Engineering Support Services V (DESS-5) (Q1 FY 26; FAA </a:t>
            </a:r>
            <a:r>
              <a:rPr lang="en-US" dirty="0" err="1"/>
              <a:t>eFAST</a:t>
            </a:r>
            <a:r>
              <a:rPr lang="en-US" dirty="0"/>
              <a:t> (</a:t>
            </a:r>
            <a:r>
              <a:rPr lang="en-US" dirty="0" err="1"/>
              <a:t>PoP</a:t>
            </a:r>
            <a:r>
              <a:rPr lang="en-US" dirty="0"/>
              <a:t> through 2027; FAA considering re-compete strategy).</a:t>
            </a:r>
          </a:p>
          <a:p>
            <a:r>
              <a:rPr lang="en-US" b="1" dirty="0"/>
              <a:t>Healthcare / VA (-4 % | $147.5b)</a:t>
            </a:r>
          </a:p>
          <a:p>
            <a:pPr lvl="1"/>
            <a:r>
              <a:rPr lang="en-US" dirty="0"/>
              <a:t>Headline cut driven by </a:t>
            </a:r>
            <a:r>
              <a:rPr lang="en-US" dirty="0" err="1"/>
              <a:t>MilCon</a:t>
            </a:r>
            <a:r>
              <a:rPr lang="en-US" dirty="0"/>
              <a:t> trims, but advance‐appropriated VA medical care stays fully funded (FY 26: $131 B).</a:t>
            </a:r>
          </a:p>
          <a:p>
            <a:pPr lvl="1"/>
            <a:r>
              <a:rPr lang="en-US" dirty="0"/>
              <a:t>Hot sub-accounts: EHR Modernization sustainment, Community Care network, VA construction backlog (medical centers).</a:t>
            </a:r>
          </a:p>
          <a:p>
            <a:pPr lvl="1"/>
            <a:r>
              <a:rPr lang="en-US" dirty="0"/>
              <a:t>Contract avenues: VA T4NG2 (awaiting protest decision); DHA MHS GENESIS sustainment task orders; HHS CIO-SP4 award &amp; on-ramps.</a:t>
            </a:r>
          </a:p>
          <a:p>
            <a:r>
              <a:rPr lang="en-US" b="1" dirty="0"/>
              <a:t>Tech / Cyber (CJS + cross-agency) (+17.7 % | $78.3b)</a:t>
            </a:r>
          </a:p>
          <a:p>
            <a:pPr lvl="1"/>
            <a:r>
              <a:rPr lang="en-US" dirty="0"/>
              <a:t>Biggest percentage gainer—House adds &gt;$11 B to NASA &amp; NSF to back CHIPS &amp; Science Act, Artemis, AI/quantum R&amp;D.</a:t>
            </a:r>
          </a:p>
          <a:p>
            <a:pPr lvl="1"/>
            <a:r>
              <a:rPr lang="en-US" dirty="0"/>
              <a:t>Hot sub-accounts: NSF TIP Directorate (+5 %), NASA Space Tech (+2 %), NIST quantum labs (+1 %).</a:t>
            </a:r>
          </a:p>
          <a:p>
            <a:pPr lvl="1"/>
            <a:r>
              <a:rPr lang="en-US" dirty="0"/>
              <a:t>Contract avenues: NASA SEWP VI (awards expected Q4FY25); GSA Alliant 3 (awards expected Q1FY26); Polaris (Notice to Process once protests are resolved) DHS </a:t>
            </a:r>
            <a:r>
              <a:rPr lang="en-US" dirty="0" err="1"/>
              <a:t>FirstSource</a:t>
            </a:r>
            <a:r>
              <a:rPr lang="en-US" dirty="0"/>
              <a:t> III (GAO/COFC rulings expected mid-CY2025).</a:t>
            </a:r>
          </a:p>
          <a:p>
            <a:r>
              <a:rPr lang="en-US" b="1" dirty="0"/>
              <a:t>Border Security (DHS) (+4.9 % | $64.8b) </a:t>
            </a:r>
          </a:p>
          <a:p>
            <a:pPr lvl="1"/>
            <a:r>
              <a:rPr lang="en-US" sz="2600" dirty="0"/>
              <a:t>House boost funds CBP &amp; ICE for surveillance towers, autonomous ground sensors, migrant-processing facilities.</a:t>
            </a:r>
          </a:p>
          <a:p>
            <a:pPr lvl="1"/>
            <a:r>
              <a:rPr lang="en-US" sz="2600" dirty="0"/>
              <a:t>Contract avenues: CBP Regional Multi-Domain Awareness Capability (RMAC) IDIQ (Draft SOW on sam.gov), DHS P25 Land-Mobile Radio Services BPA, DIU Border Tech OTA (next call expected Jul 25).</a:t>
            </a:r>
          </a:p>
        </p:txBody>
      </p:sp>
      <p:sp>
        <p:nvSpPr>
          <p:cNvPr id="7" name="Rectangle 6">
            <a:extLst>
              <a:ext uri="{FF2B5EF4-FFF2-40B4-BE49-F238E27FC236}">
                <a16:creationId xmlns:a16="http://schemas.microsoft.com/office/drawing/2014/main" id="{BB37E0AB-D9D1-AF83-86F4-7DB282EAB4AE}"/>
              </a:ext>
            </a:extLst>
          </p:cNvPr>
          <p:cNvSpPr/>
          <p:nvPr/>
        </p:nvSpPr>
        <p:spPr>
          <a:xfrm>
            <a:off x="7772400" y="1825626"/>
            <a:ext cx="4205110" cy="37084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1D8AA7F2-D77C-0BC5-E3DA-62B5733F5821}"/>
              </a:ext>
            </a:extLst>
          </p:cNvPr>
          <p:cNvSpPr txBox="1">
            <a:spLocks/>
          </p:cNvSpPr>
          <p:nvPr/>
        </p:nvSpPr>
        <p:spPr>
          <a:xfrm>
            <a:off x="7877174" y="1942009"/>
            <a:ext cx="4100335" cy="59336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1">
                    <a:lumMod val="50000"/>
                  </a:schemeClr>
                </a:solidFill>
              </a:rPr>
              <a:t>MDA’s Scalable Homeland Innovative Enterprise Layered Defense (SHIELD) IDIQ</a:t>
            </a:r>
          </a:p>
        </p:txBody>
      </p:sp>
      <p:sp>
        <p:nvSpPr>
          <p:cNvPr id="9" name="Title 1">
            <a:extLst>
              <a:ext uri="{FF2B5EF4-FFF2-40B4-BE49-F238E27FC236}">
                <a16:creationId xmlns:a16="http://schemas.microsoft.com/office/drawing/2014/main" id="{B4AF6A2E-41B0-4BB1-7207-F0329EF89A20}"/>
              </a:ext>
            </a:extLst>
          </p:cNvPr>
          <p:cNvSpPr txBox="1">
            <a:spLocks/>
          </p:cNvSpPr>
          <p:nvPr/>
        </p:nvSpPr>
        <p:spPr>
          <a:xfrm>
            <a:off x="7416800" y="5534026"/>
            <a:ext cx="4560710" cy="5933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t>*Not to be confused with the Strategic Homeland Intervention, Enforcement, and Logistics Division</a:t>
            </a:r>
            <a:r>
              <a:rPr lang="en-US" sz="1400" dirty="0">
                <a:solidFill>
                  <a:schemeClr val="accent1">
                    <a:lumMod val="50000"/>
                  </a:schemeClr>
                </a:solidFill>
              </a:rPr>
              <a:t>.</a:t>
            </a:r>
          </a:p>
        </p:txBody>
      </p:sp>
      <p:sp>
        <p:nvSpPr>
          <p:cNvPr id="10" name="Content Placeholder 2">
            <a:extLst>
              <a:ext uri="{FF2B5EF4-FFF2-40B4-BE49-F238E27FC236}">
                <a16:creationId xmlns:a16="http://schemas.microsoft.com/office/drawing/2014/main" id="{F539B9EF-E56B-C7BE-B670-FCBE9096614C}"/>
              </a:ext>
            </a:extLst>
          </p:cNvPr>
          <p:cNvSpPr txBox="1">
            <a:spLocks/>
          </p:cNvSpPr>
          <p:nvPr/>
        </p:nvSpPr>
        <p:spPr>
          <a:xfrm>
            <a:off x="7972425" y="2651760"/>
            <a:ext cx="3877705" cy="295846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9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Full and open competition that will be award to all qualified, technically acceptable offeror. </a:t>
            </a:r>
          </a:p>
          <a:p>
            <a:pPr marL="0" indent="0">
              <a:buNone/>
            </a:pPr>
            <a:r>
              <a:rPr lang="en-US" dirty="0"/>
              <a:t>Scope includes: </a:t>
            </a:r>
          </a:p>
          <a:p>
            <a:r>
              <a:rPr lang="en-US" dirty="0"/>
              <a:t>Advanced R&amp;D and S&amp;T services</a:t>
            </a:r>
          </a:p>
          <a:p>
            <a:r>
              <a:rPr lang="en-US" dirty="0"/>
              <a:t>Prototyping, testing, and integration</a:t>
            </a:r>
          </a:p>
          <a:p>
            <a:r>
              <a:rPr lang="en-US" dirty="0"/>
              <a:t>Modeling, simulation, and mission analysis</a:t>
            </a:r>
          </a:p>
          <a:p>
            <a:r>
              <a:rPr lang="en-US" dirty="0"/>
              <a:t>Cybersecurity and mission IT</a:t>
            </a:r>
          </a:p>
          <a:p>
            <a:r>
              <a:rPr lang="en-US" dirty="0"/>
              <a:t>Artificial intelligence, machine learning, and digital engineering</a:t>
            </a:r>
          </a:p>
          <a:p>
            <a:r>
              <a:rPr lang="en-US" dirty="0"/>
              <a:t>Agile and model-based acquisition support</a:t>
            </a:r>
          </a:p>
          <a:p>
            <a:pPr marL="0" indent="0">
              <a:buNone/>
            </a:pPr>
            <a:r>
              <a:rPr lang="en-US" b="1" dirty="0"/>
              <a:t>$151b ceiling with a 10-year </a:t>
            </a:r>
            <a:r>
              <a:rPr lang="en-US" b="1" dirty="0" err="1"/>
              <a:t>PoP</a:t>
            </a:r>
            <a:r>
              <a:rPr lang="en-US" b="1" dirty="0"/>
              <a:t>. Draft RFP expected in June of 2025. </a:t>
            </a:r>
          </a:p>
        </p:txBody>
      </p:sp>
    </p:spTree>
    <p:extLst>
      <p:ext uri="{BB962C8B-B14F-4D97-AF65-F5344CB8AC3E}">
        <p14:creationId xmlns:p14="http://schemas.microsoft.com/office/powerpoint/2010/main" val="391034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1000"/>
                                        <p:tgtEl>
                                          <p:spTgt spid="3">
                                            <p:txEl>
                                              <p:pRg st="12" end="12"/>
                                            </p:txEl>
                                          </p:spTgt>
                                        </p:tgtEl>
                                      </p:cBhvr>
                                    </p:animEffect>
                                    <p:anim calcmode="lin" valueType="num">
                                      <p:cBhvr>
                                        <p:cTn id="7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Effect transition="in" filter="fade">
                                      <p:cBhvr>
                                        <p:cTn id="78" dur="1000"/>
                                        <p:tgtEl>
                                          <p:spTgt spid="3">
                                            <p:txEl>
                                              <p:pRg st="13" end="13"/>
                                            </p:txEl>
                                          </p:spTgt>
                                        </p:tgtEl>
                                      </p:cBhvr>
                                    </p:animEffect>
                                    <p:anim calcmode="lin" valueType="num">
                                      <p:cBhvr>
                                        <p:cTn id="7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
                                            <p:txEl>
                                              <p:pRg st="14" end="14"/>
                                            </p:txEl>
                                          </p:spTgt>
                                        </p:tgtEl>
                                        <p:attrNameLst>
                                          <p:attrName>style.visibility</p:attrName>
                                        </p:attrNameLst>
                                      </p:cBhvr>
                                      <p:to>
                                        <p:strVal val="visible"/>
                                      </p:to>
                                    </p:set>
                                    <p:animEffect transition="in" filter="fade">
                                      <p:cBhvr>
                                        <p:cTn id="83" dur="1000"/>
                                        <p:tgtEl>
                                          <p:spTgt spid="3">
                                            <p:txEl>
                                              <p:pRg st="14" end="14"/>
                                            </p:txEl>
                                          </p:spTgt>
                                        </p:tgtEl>
                                      </p:cBhvr>
                                    </p:animEffect>
                                    <p:anim calcmode="lin" valueType="num">
                                      <p:cBhvr>
                                        <p:cTn id="8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3">
                                            <p:txEl>
                                              <p:pRg st="15" end="15"/>
                                            </p:txEl>
                                          </p:spTgt>
                                        </p:tgtEl>
                                        <p:attrNameLst>
                                          <p:attrName>style.visibility</p:attrName>
                                        </p:attrNameLst>
                                      </p:cBhvr>
                                      <p:to>
                                        <p:strVal val="visible"/>
                                      </p:to>
                                    </p:set>
                                    <p:animEffect transition="in" filter="fade">
                                      <p:cBhvr>
                                        <p:cTn id="88" dur="1000"/>
                                        <p:tgtEl>
                                          <p:spTgt spid="3">
                                            <p:txEl>
                                              <p:pRg st="15" end="15"/>
                                            </p:txEl>
                                          </p:spTgt>
                                        </p:tgtEl>
                                      </p:cBhvr>
                                    </p:animEffect>
                                    <p:anim calcmode="lin" valueType="num">
                                      <p:cBhvr>
                                        <p:cTn id="89"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3">
                                            <p:txEl>
                                              <p:pRg st="16" end="16"/>
                                            </p:txEl>
                                          </p:spTgt>
                                        </p:tgtEl>
                                        <p:attrNameLst>
                                          <p:attrName>style.visibility</p:attrName>
                                        </p:attrNameLst>
                                      </p:cBhvr>
                                      <p:to>
                                        <p:strVal val="visible"/>
                                      </p:to>
                                    </p:set>
                                    <p:animEffect transition="in" filter="fade">
                                      <p:cBhvr>
                                        <p:cTn id="95" dur="1000"/>
                                        <p:tgtEl>
                                          <p:spTgt spid="3">
                                            <p:txEl>
                                              <p:pRg st="16" end="16"/>
                                            </p:txEl>
                                          </p:spTgt>
                                        </p:tgtEl>
                                      </p:cBhvr>
                                    </p:animEffect>
                                    <p:anim calcmode="lin" valueType="num">
                                      <p:cBhvr>
                                        <p:cTn id="96"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3">
                                            <p:txEl>
                                              <p:pRg st="17" end="17"/>
                                            </p:txEl>
                                          </p:spTgt>
                                        </p:tgtEl>
                                        <p:attrNameLst>
                                          <p:attrName>style.visibility</p:attrName>
                                        </p:attrNameLst>
                                      </p:cBhvr>
                                      <p:to>
                                        <p:strVal val="visible"/>
                                      </p:to>
                                    </p:set>
                                    <p:animEffect transition="in" filter="fade">
                                      <p:cBhvr>
                                        <p:cTn id="100" dur="1000"/>
                                        <p:tgtEl>
                                          <p:spTgt spid="3">
                                            <p:txEl>
                                              <p:pRg st="17" end="17"/>
                                            </p:txEl>
                                          </p:spTgt>
                                        </p:tgtEl>
                                      </p:cBhvr>
                                    </p:animEffect>
                                    <p:anim calcmode="lin" valueType="num">
                                      <p:cBhvr>
                                        <p:cTn id="101"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02"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3">
                                            <p:txEl>
                                              <p:pRg st="18" end="18"/>
                                            </p:txEl>
                                          </p:spTgt>
                                        </p:tgtEl>
                                        <p:attrNameLst>
                                          <p:attrName>style.visibility</p:attrName>
                                        </p:attrNameLst>
                                      </p:cBhvr>
                                      <p:to>
                                        <p:strVal val="visible"/>
                                      </p:to>
                                    </p:set>
                                    <p:animEffect transition="in" filter="fade">
                                      <p:cBhvr>
                                        <p:cTn id="105" dur="1000"/>
                                        <p:tgtEl>
                                          <p:spTgt spid="3">
                                            <p:txEl>
                                              <p:pRg st="18" end="18"/>
                                            </p:txEl>
                                          </p:spTgt>
                                        </p:tgtEl>
                                      </p:cBhvr>
                                    </p:animEffect>
                                    <p:anim calcmode="lin" valueType="num">
                                      <p:cBhvr>
                                        <p:cTn id="106"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fade">
                                      <p:cBhvr>
                                        <p:cTn id="117" dur="1000"/>
                                        <p:tgtEl>
                                          <p:spTgt spid="8"/>
                                        </p:tgtEl>
                                      </p:cBhvr>
                                    </p:animEffect>
                                    <p:anim calcmode="lin" valueType="num">
                                      <p:cBhvr>
                                        <p:cTn id="118" dur="1000" fill="hold"/>
                                        <p:tgtEl>
                                          <p:spTgt spid="8"/>
                                        </p:tgtEl>
                                        <p:attrNameLst>
                                          <p:attrName>ppt_x</p:attrName>
                                        </p:attrNameLst>
                                      </p:cBhvr>
                                      <p:tavLst>
                                        <p:tav tm="0">
                                          <p:val>
                                            <p:strVal val="#ppt_x"/>
                                          </p:val>
                                        </p:tav>
                                        <p:tav tm="100000">
                                          <p:val>
                                            <p:strVal val="#ppt_x"/>
                                          </p:val>
                                        </p:tav>
                                      </p:tavLst>
                                    </p:anim>
                                    <p:anim calcmode="lin" valueType="num">
                                      <p:cBhvr>
                                        <p:cTn id="119" dur="1000" fill="hold"/>
                                        <p:tgtEl>
                                          <p:spTgt spid="8"/>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fade">
                                      <p:cBhvr>
                                        <p:cTn id="122" dur="1000"/>
                                        <p:tgtEl>
                                          <p:spTgt spid="9"/>
                                        </p:tgtEl>
                                      </p:cBhvr>
                                    </p:animEffect>
                                    <p:anim calcmode="lin" valueType="num">
                                      <p:cBhvr>
                                        <p:cTn id="123" dur="1000" fill="hold"/>
                                        <p:tgtEl>
                                          <p:spTgt spid="9"/>
                                        </p:tgtEl>
                                        <p:attrNameLst>
                                          <p:attrName>ppt_x</p:attrName>
                                        </p:attrNameLst>
                                      </p:cBhvr>
                                      <p:tavLst>
                                        <p:tav tm="0">
                                          <p:val>
                                            <p:strVal val="#ppt_x"/>
                                          </p:val>
                                        </p:tav>
                                        <p:tav tm="100000">
                                          <p:val>
                                            <p:strVal val="#ppt_x"/>
                                          </p:val>
                                        </p:tav>
                                      </p:tavLst>
                                    </p:anim>
                                    <p:anim calcmode="lin" valueType="num">
                                      <p:cBhvr>
                                        <p:cTn id="124" dur="1000" fill="hold"/>
                                        <p:tgtEl>
                                          <p:spTgt spid="9"/>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fade">
                                      <p:cBhvr>
                                        <p:cTn id="127" dur="1000"/>
                                        <p:tgtEl>
                                          <p:spTgt spid="10"/>
                                        </p:tgtEl>
                                      </p:cBhvr>
                                    </p:animEffect>
                                    <p:anim calcmode="lin" valueType="num">
                                      <p:cBhvr>
                                        <p:cTn id="128" dur="1000" fill="hold"/>
                                        <p:tgtEl>
                                          <p:spTgt spid="10"/>
                                        </p:tgtEl>
                                        <p:attrNameLst>
                                          <p:attrName>ppt_x</p:attrName>
                                        </p:attrNameLst>
                                      </p:cBhvr>
                                      <p:tavLst>
                                        <p:tav tm="0">
                                          <p:val>
                                            <p:strVal val="#ppt_x"/>
                                          </p:val>
                                        </p:tav>
                                        <p:tav tm="100000">
                                          <p:val>
                                            <p:strVal val="#ppt_x"/>
                                          </p:val>
                                        </p:tav>
                                      </p:tavLst>
                                    </p:anim>
                                    <p:anim calcmode="lin" valueType="num">
                                      <p:cBhvr>
                                        <p:cTn id="1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2AF6-5555-E7F5-F03E-AAE5FF17BA3A}"/>
              </a:ext>
            </a:extLst>
          </p:cNvPr>
          <p:cNvSpPr>
            <a:spLocks noGrp="1"/>
          </p:cNvSpPr>
          <p:nvPr>
            <p:ph type="title"/>
          </p:nvPr>
        </p:nvSpPr>
        <p:spPr/>
        <p:txBody>
          <a:bodyPr>
            <a:normAutofit fontScale="90000"/>
          </a:bodyPr>
          <a:lstStyle/>
          <a:p>
            <a:r>
              <a:rPr lang="en-US" dirty="0"/>
              <a:t>Practical Recommendations for BD Leaders</a:t>
            </a:r>
          </a:p>
        </p:txBody>
      </p:sp>
      <p:sp>
        <p:nvSpPr>
          <p:cNvPr id="3" name="Content Placeholder 2">
            <a:extLst>
              <a:ext uri="{FF2B5EF4-FFF2-40B4-BE49-F238E27FC236}">
                <a16:creationId xmlns:a16="http://schemas.microsoft.com/office/drawing/2014/main" id="{33B96B94-DBDF-C299-7D40-BD83F278D5F1}"/>
              </a:ext>
            </a:extLst>
          </p:cNvPr>
          <p:cNvSpPr>
            <a:spLocks noGrp="1"/>
          </p:cNvSpPr>
          <p:nvPr>
            <p:ph idx="1"/>
          </p:nvPr>
        </p:nvSpPr>
        <p:spPr>
          <a:xfrm>
            <a:off x="838200" y="1825625"/>
            <a:ext cx="7128641" cy="4351338"/>
          </a:xfrm>
        </p:spPr>
        <p:txBody>
          <a:bodyPr>
            <a:normAutofit fontScale="70000" lnSpcReduction="20000"/>
          </a:bodyPr>
          <a:lstStyle/>
          <a:p>
            <a:r>
              <a:rPr lang="en-US" b="1" dirty="0"/>
              <a:t>Increase the number of opportunities in your pipeline: </a:t>
            </a:r>
            <a:r>
              <a:rPr lang="en-US" dirty="0"/>
              <a:t>traditional wisdom has been total pipeline of 2-3x your growth goals; consider increasing to 3-4x growth goals to counter “pipeline drag”.  </a:t>
            </a:r>
          </a:p>
          <a:p>
            <a:r>
              <a:rPr lang="en-US" b="1" dirty="0"/>
              <a:t>Shift capacity toward recompetes and quick-turn task orders </a:t>
            </a:r>
            <a:r>
              <a:rPr lang="en-US" dirty="0"/>
              <a:t>on vehicles you already hold.</a:t>
            </a:r>
          </a:p>
          <a:p>
            <a:r>
              <a:rPr lang="en-US" b="1" dirty="0"/>
              <a:t>Plan for increased competition </a:t>
            </a:r>
            <a:r>
              <a:rPr lang="en-US" dirty="0"/>
              <a:t>by conducting enhanced competitive analysis and price-to-win scenarios.</a:t>
            </a:r>
          </a:p>
          <a:p>
            <a:r>
              <a:rPr lang="en-US" b="1" dirty="0"/>
              <a:t>Expand searches to include: </a:t>
            </a:r>
            <a:r>
              <a:rPr lang="en-US" dirty="0"/>
              <a:t>Other Transaction Authority (OTA) and Small Business Innovation Research (SBIR) calls, which can bypass CR limits.</a:t>
            </a:r>
          </a:p>
          <a:p>
            <a:r>
              <a:rPr lang="en-US" b="1" dirty="0"/>
              <a:t>Diversify agencies</a:t>
            </a:r>
            <a:r>
              <a:rPr lang="en-US" dirty="0"/>
              <a:t>: start looking into agencies who are getting budget increases to see what past performance/capabilities can be marketed.</a:t>
            </a:r>
          </a:p>
          <a:p>
            <a:r>
              <a:rPr lang="en-US" b="1" dirty="0"/>
              <a:t>Re-baseline forecasts by adding a “CR drag factor” </a:t>
            </a:r>
            <a:r>
              <a:rPr lang="en-US" dirty="0"/>
              <a:t>to stage-gate modeling so revenue targets remain realistic.</a:t>
            </a:r>
          </a:p>
        </p:txBody>
      </p:sp>
      <p:sp>
        <p:nvSpPr>
          <p:cNvPr id="5" name="Rectangle 4">
            <a:extLst>
              <a:ext uri="{FF2B5EF4-FFF2-40B4-BE49-F238E27FC236}">
                <a16:creationId xmlns:a16="http://schemas.microsoft.com/office/drawing/2014/main" id="{18C23149-B77D-549A-C21B-ECBB5781A861}"/>
              </a:ext>
            </a:extLst>
          </p:cNvPr>
          <p:cNvSpPr/>
          <p:nvPr/>
        </p:nvSpPr>
        <p:spPr>
          <a:xfrm>
            <a:off x="7966840" y="1825626"/>
            <a:ext cx="4010669" cy="35104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B87AD513-901E-5841-B5D9-B31C3C9582C6}"/>
              </a:ext>
            </a:extLst>
          </p:cNvPr>
          <p:cNvSpPr txBox="1">
            <a:spLocks/>
          </p:cNvSpPr>
          <p:nvPr/>
        </p:nvSpPr>
        <p:spPr>
          <a:xfrm>
            <a:off x="7972425" y="2535376"/>
            <a:ext cx="3877705" cy="255019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9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Weekly pipeline meetings</a:t>
            </a:r>
          </a:p>
          <a:p>
            <a:r>
              <a:rPr lang="en-US" sz="1800" dirty="0"/>
              <a:t>Reevaluate your IDIQ/GWAC pipeline</a:t>
            </a:r>
          </a:p>
          <a:p>
            <a:r>
              <a:rPr lang="en-US" sz="1800" dirty="0"/>
              <a:t>Consider new pipeline metrics: </a:t>
            </a:r>
          </a:p>
          <a:p>
            <a:pPr marL="400050" lvl="1"/>
            <a:r>
              <a:rPr lang="en-US" sz="1600" dirty="0"/>
              <a:t>Drag Index: # of active pursuits / # forecasted 6 months ago (target greater than 80%)</a:t>
            </a:r>
          </a:p>
          <a:p>
            <a:pPr marL="400050" lvl="1"/>
            <a:r>
              <a:rPr lang="en-US" sz="1600" dirty="0"/>
              <a:t>Diversity Ratio: revenue forecast outside top-3 agencies (goal greater than 35%)</a:t>
            </a:r>
          </a:p>
          <a:p>
            <a:r>
              <a:rPr lang="en-US" sz="1800" dirty="0"/>
              <a:t>Reevaluate </a:t>
            </a:r>
            <a:r>
              <a:rPr lang="en-US" sz="1800" dirty="0" err="1"/>
              <a:t>Pwin</a:t>
            </a:r>
            <a:r>
              <a:rPr lang="en-US" sz="1800" dirty="0"/>
              <a:t> and consider impact from increase competition on forecasts</a:t>
            </a:r>
          </a:p>
          <a:p>
            <a:pPr lvl="1"/>
            <a:endParaRPr lang="en-US" sz="1600" dirty="0"/>
          </a:p>
        </p:txBody>
      </p:sp>
      <p:sp>
        <p:nvSpPr>
          <p:cNvPr id="7" name="Title 1">
            <a:extLst>
              <a:ext uri="{FF2B5EF4-FFF2-40B4-BE49-F238E27FC236}">
                <a16:creationId xmlns:a16="http://schemas.microsoft.com/office/drawing/2014/main" id="{16D858FD-E848-F0D4-DC8A-1B486C8E70AE}"/>
              </a:ext>
            </a:extLst>
          </p:cNvPr>
          <p:cNvSpPr txBox="1">
            <a:spLocks/>
          </p:cNvSpPr>
          <p:nvPr/>
        </p:nvSpPr>
        <p:spPr>
          <a:xfrm>
            <a:off x="7877174" y="1825626"/>
            <a:ext cx="4100335" cy="8674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1">
                    <a:lumMod val="50000"/>
                  </a:schemeClr>
                </a:solidFill>
              </a:rPr>
              <a:t>Pipeline Management Considerations</a:t>
            </a:r>
          </a:p>
        </p:txBody>
      </p:sp>
    </p:spTree>
    <p:extLst>
      <p:ext uri="{BB962C8B-B14F-4D97-AF65-F5344CB8AC3E}">
        <p14:creationId xmlns:p14="http://schemas.microsoft.com/office/powerpoint/2010/main" val="10516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062" y="3349827"/>
            <a:ext cx="3302866" cy="1288943"/>
          </a:xfrm>
          <a:prstGeom prst="rect">
            <a:avLst/>
          </a:prstGeom>
          <a:noFill/>
        </p:spPr>
        <p:txBody>
          <a:bodyPr wrap="square" rtlCol="0" anchor="ctr">
            <a:spAutoFit/>
          </a:bodyPr>
          <a:lstStyle/>
          <a:p>
            <a:pPr>
              <a:lnSpc>
                <a:spcPct val="80000"/>
              </a:lnSpc>
            </a:pPr>
            <a:r>
              <a:rPr lang="en-US" sz="4800" b="1" dirty="0">
                <a:solidFill>
                  <a:schemeClr val="bg1"/>
                </a:solidFill>
                <a:latin typeface="+mj-lt"/>
              </a:rPr>
              <a:t>Next Steps </a:t>
            </a:r>
          </a:p>
          <a:p>
            <a:pPr>
              <a:lnSpc>
                <a:spcPct val="80000"/>
              </a:lnSpc>
            </a:pPr>
            <a:r>
              <a:rPr lang="en-US" sz="4800" b="1" dirty="0">
                <a:solidFill>
                  <a:schemeClr val="bg1"/>
                </a:solidFill>
                <a:latin typeface="+mj-lt"/>
              </a:rPr>
              <a:t>&amp; Resources</a:t>
            </a:r>
          </a:p>
        </p:txBody>
      </p:sp>
      <p:sp>
        <p:nvSpPr>
          <p:cNvPr id="7" name="TextBox 6"/>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65609C9D-CDB6-4876-A6AB-E7CEA7504A67}"/>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3B2CB8-AEB8-41FD-AA4D-0C3747931A0D}"/>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88726" y="2161701"/>
            <a:ext cx="845932" cy="845932"/>
          </a:xfrm>
          <a:prstGeom prst="rect">
            <a:avLst/>
          </a:prstGeom>
        </p:spPr>
      </p:pic>
    </p:spTree>
    <p:extLst>
      <p:ext uri="{BB962C8B-B14F-4D97-AF65-F5344CB8AC3E}">
        <p14:creationId xmlns:p14="http://schemas.microsoft.com/office/powerpoint/2010/main" val="28217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D3A9-9719-3528-87A6-E9F0A0A88B1A}"/>
              </a:ext>
            </a:extLst>
          </p:cNvPr>
          <p:cNvSpPr>
            <a:spLocks noGrp="1"/>
          </p:cNvSpPr>
          <p:nvPr>
            <p:ph type="title"/>
          </p:nvPr>
        </p:nvSpPr>
        <p:spPr/>
        <p:txBody>
          <a:bodyPr/>
          <a:lstStyle/>
          <a:p>
            <a:r>
              <a:rPr lang="en-US" dirty="0"/>
              <a:t>Next Steps &amp; Resources</a:t>
            </a:r>
          </a:p>
        </p:txBody>
      </p:sp>
      <p:sp>
        <p:nvSpPr>
          <p:cNvPr id="3" name="Content Placeholder 2">
            <a:extLst>
              <a:ext uri="{FF2B5EF4-FFF2-40B4-BE49-F238E27FC236}">
                <a16:creationId xmlns:a16="http://schemas.microsoft.com/office/drawing/2014/main" id="{3FB13C45-BF78-59AB-4FB5-5C13B48E9969}"/>
              </a:ext>
            </a:extLst>
          </p:cNvPr>
          <p:cNvSpPr>
            <a:spLocks noGrp="1"/>
          </p:cNvSpPr>
          <p:nvPr>
            <p:ph idx="1"/>
          </p:nvPr>
        </p:nvSpPr>
        <p:spPr>
          <a:xfrm>
            <a:off x="838200" y="1825625"/>
            <a:ext cx="6466726" cy="4351338"/>
          </a:xfrm>
        </p:spPr>
        <p:txBody>
          <a:bodyPr>
            <a:normAutofit fontScale="77500" lnSpcReduction="20000"/>
          </a:bodyPr>
          <a:lstStyle/>
          <a:p>
            <a:r>
              <a:rPr lang="en-US" dirty="0"/>
              <a:t>We provide market analysis, BD strategy, pipeline management, opportunity qualification, and other capture support.</a:t>
            </a:r>
          </a:p>
          <a:p>
            <a:r>
              <a:rPr lang="en-US" dirty="0"/>
              <a:t>We are happy to schedule time to discuss your business development needs:</a:t>
            </a:r>
          </a:p>
          <a:p>
            <a:pPr lvl="1"/>
            <a:r>
              <a:rPr lang="en-US" dirty="0">
                <a:hlinkClick r:id="rId2"/>
              </a:rPr>
              <a:t>https://calendly.com/ostglobalsolutions/bdconsulting?month=2023-09</a:t>
            </a:r>
            <a:r>
              <a:rPr lang="en-US" dirty="0"/>
              <a:t> </a:t>
            </a:r>
          </a:p>
          <a:p>
            <a:r>
              <a:rPr lang="en-US" dirty="0"/>
              <a:t>We have a subcontractor portal where you can upload your capabilities for opportunities: </a:t>
            </a:r>
          </a:p>
          <a:p>
            <a:pPr lvl="1"/>
            <a:r>
              <a:rPr lang="en-US" dirty="0">
                <a:hlinkClick r:id="rId3"/>
              </a:rPr>
              <a:t>https://www.ostglobalsolutions.com/teaming-partner-match-portal/</a:t>
            </a:r>
            <a:r>
              <a:rPr lang="en-US" dirty="0"/>
              <a:t> </a:t>
            </a:r>
          </a:p>
          <a:p>
            <a:r>
              <a:rPr lang="en-US" dirty="0"/>
              <a:t>We regularly publish updates to major contracts through our newsletter and blog: </a:t>
            </a:r>
          </a:p>
          <a:p>
            <a:pPr lvl="1"/>
            <a:r>
              <a:rPr lang="en-US" dirty="0"/>
              <a:t>Blog: </a:t>
            </a:r>
            <a:r>
              <a:rPr lang="en-US" dirty="0">
                <a:hlinkClick r:id="rId4"/>
              </a:rPr>
              <a:t>https://www.ostglobalsolutions.com/blog/</a:t>
            </a:r>
            <a:r>
              <a:rPr lang="en-US" dirty="0"/>
              <a:t> </a:t>
            </a:r>
          </a:p>
          <a:p>
            <a:pPr lvl="1"/>
            <a:r>
              <a:rPr lang="en-US" dirty="0"/>
              <a:t>Newsletter sign up: </a:t>
            </a:r>
            <a:r>
              <a:rPr lang="en-US" dirty="0">
                <a:hlinkClick r:id="rId5"/>
              </a:rPr>
              <a:t>https://www.ostglobalsolutions.com/tag/email/</a:t>
            </a:r>
            <a:r>
              <a:rPr lang="en-US" dirty="0"/>
              <a:t> </a:t>
            </a:r>
          </a:p>
        </p:txBody>
      </p:sp>
      <p:pic>
        <p:nvPicPr>
          <p:cNvPr id="5" name="Picture 4">
            <a:extLst>
              <a:ext uri="{FF2B5EF4-FFF2-40B4-BE49-F238E27FC236}">
                <a16:creationId xmlns:a16="http://schemas.microsoft.com/office/drawing/2014/main" id="{0E79E880-0E48-9C07-7BB5-84B6E43F99EB}"/>
              </a:ext>
            </a:extLst>
          </p:cNvPr>
          <p:cNvPicPr>
            <a:picLocks noChangeAspect="1"/>
          </p:cNvPicPr>
          <p:nvPr/>
        </p:nvPicPr>
        <p:blipFill>
          <a:blip r:embed="rId6"/>
          <a:stretch>
            <a:fillRect/>
          </a:stretch>
        </p:blipFill>
        <p:spPr>
          <a:xfrm>
            <a:off x="7600526" y="1825625"/>
            <a:ext cx="3594998" cy="3607612"/>
          </a:xfrm>
          <a:prstGeom prst="rect">
            <a:avLst/>
          </a:prstGeom>
        </p:spPr>
      </p:pic>
      <p:sp>
        <p:nvSpPr>
          <p:cNvPr id="6" name="Content Placeholder 2">
            <a:extLst>
              <a:ext uri="{FF2B5EF4-FFF2-40B4-BE49-F238E27FC236}">
                <a16:creationId xmlns:a16="http://schemas.microsoft.com/office/drawing/2014/main" id="{C8B8E0B5-C1A5-92EF-2F5D-A90FA734C068}"/>
              </a:ext>
            </a:extLst>
          </p:cNvPr>
          <p:cNvSpPr txBox="1">
            <a:spLocks/>
          </p:cNvSpPr>
          <p:nvPr/>
        </p:nvSpPr>
        <p:spPr>
          <a:xfrm>
            <a:off x="7600526" y="5590753"/>
            <a:ext cx="3594998" cy="5862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9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Sign up for our newsletter and schedule an appointment</a:t>
            </a:r>
          </a:p>
        </p:txBody>
      </p:sp>
    </p:spTree>
    <p:extLst>
      <p:ext uri="{BB962C8B-B14F-4D97-AF65-F5344CB8AC3E}">
        <p14:creationId xmlns:p14="http://schemas.microsoft.com/office/powerpoint/2010/main" val="1104100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Let’s Partner in Winning Business</a:t>
            </a:r>
          </a:p>
        </p:txBody>
      </p:sp>
      <p:sp>
        <p:nvSpPr>
          <p:cNvPr id="4" name="Content Placeholder 4"/>
          <p:cNvSpPr txBox="1">
            <a:spLocks/>
          </p:cNvSpPr>
          <p:nvPr/>
        </p:nvSpPr>
        <p:spPr>
          <a:xfrm>
            <a:off x="3467492" y="2261213"/>
            <a:ext cx="3581400" cy="259080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rgbClr val="1B75BB"/>
              </a:buClr>
              <a:buFontTx/>
              <a:buNone/>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Tx/>
              <a:buNone/>
              <a:defRPr sz="2400" kern="1200">
                <a:solidFill>
                  <a:schemeClr val="bg1"/>
                </a:solidFill>
                <a:latin typeface="+mn-lt"/>
                <a:ea typeface="+mn-ea"/>
                <a:cs typeface="+mn-cs"/>
              </a:defRPr>
            </a:lvl2pPr>
            <a:lvl3pPr marL="1143000" indent="-228600" algn="l" defTabSz="914400" rtl="0" eaLnBrk="1" latinLnBrk="0" hangingPunct="1">
              <a:spcBef>
                <a:spcPct val="20000"/>
              </a:spcBef>
              <a:buClr>
                <a:srgbClr val="BE1E2D"/>
              </a:buClr>
              <a:buFontTx/>
              <a:buNone/>
              <a:defRPr sz="2000" kern="1200">
                <a:solidFill>
                  <a:schemeClr val="bg1"/>
                </a:solidFill>
                <a:latin typeface="+mn-lt"/>
                <a:ea typeface="+mn-ea"/>
                <a:cs typeface="+mn-cs"/>
              </a:defRPr>
            </a:lvl3pPr>
            <a:lvl4pPr marL="1600200" indent="-228600" algn="l" defTabSz="914400" rtl="0" eaLnBrk="1" latinLnBrk="0" hangingPunct="1">
              <a:spcBef>
                <a:spcPct val="20000"/>
              </a:spcBef>
              <a:buFontTx/>
              <a:buNone/>
              <a:defRPr sz="1800" kern="1200">
                <a:solidFill>
                  <a:schemeClr val="bg1"/>
                </a:solidFill>
                <a:latin typeface="+mn-lt"/>
                <a:ea typeface="+mn-ea"/>
                <a:cs typeface="+mn-cs"/>
              </a:defRPr>
            </a:lvl4pPr>
            <a:lvl5pPr marL="2057400" indent="-228600" algn="l" defTabSz="914400" rtl="0" eaLnBrk="1" latinLnBrk="0" hangingPunct="1">
              <a:spcBef>
                <a:spcPct val="20000"/>
              </a:spcBef>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600" b="1" dirty="0"/>
              <a:t>David Huff</a:t>
            </a:r>
          </a:p>
          <a:p>
            <a:r>
              <a:rPr lang="en-US" sz="1600" dirty="0"/>
              <a:t>CEO</a:t>
            </a:r>
          </a:p>
          <a:p>
            <a:pPr>
              <a:lnSpc>
                <a:spcPct val="150000"/>
              </a:lnSpc>
              <a:spcBef>
                <a:spcPts val="600"/>
              </a:spcBef>
            </a:pPr>
            <a:r>
              <a:rPr lang="en-US" sz="1600" b="1" dirty="0"/>
              <a:t>c: </a:t>
            </a:r>
            <a:r>
              <a:rPr lang="en-US" sz="1600" dirty="0"/>
              <a:t>513.316.0993</a:t>
            </a:r>
          </a:p>
          <a:p>
            <a:r>
              <a:rPr lang="en-US" sz="1600" b="1" dirty="0"/>
              <a:t>o: </a:t>
            </a:r>
            <a:r>
              <a:rPr lang="en-US" sz="1600" dirty="0"/>
              <a:t>301.769.6602</a:t>
            </a:r>
            <a:endParaRPr lang="en-US" sz="1600" b="1" dirty="0"/>
          </a:p>
          <a:p>
            <a:pPr>
              <a:spcBef>
                <a:spcPts val="600"/>
              </a:spcBef>
            </a:pPr>
            <a:r>
              <a:rPr lang="en-US" sz="1600" b="1" dirty="0"/>
              <a:t>e: </a:t>
            </a:r>
            <a:r>
              <a:rPr lang="en-US" sz="1600" dirty="0"/>
              <a:t>dhuff@ostglobalsolutions.com</a:t>
            </a:r>
            <a:endParaRPr lang="en-US" sz="1600" dirty="0">
              <a:solidFill>
                <a:srgbClr val="800000"/>
              </a:solidFill>
            </a:endParaRPr>
          </a:p>
          <a:p>
            <a:pPr lvl="1"/>
            <a:endParaRPr lang="en-US" sz="1600" dirty="0"/>
          </a:p>
        </p:txBody>
      </p:sp>
      <p:sp>
        <p:nvSpPr>
          <p:cNvPr id="6" name="Rectangle 5"/>
          <p:cNvSpPr/>
          <p:nvPr/>
        </p:nvSpPr>
        <p:spPr>
          <a:xfrm>
            <a:off x="910315" y="5032177"/>
            <a:ext cx="4562856" cy="833433"/>
          </a:xfrm>
          <a:prstGeom prst="rect">
            <a:avLst/>
          </a:prstGeom>
        </p:spPr>
        <p:txBody>
          <a:bodyPr wrap="square">
            <a:spAutoFit/>
          </a:bodyPr>
          <a:lstStyle/>
          <a:p>
            <a:pPr lvl="0">
              <a:lnSpc>
                <a:spcPct val="200000"/>
              </a:lnSpc>
            </a:pPr>
            <a:r>
              <a:rPr lang="en-US" sz="2800" b="1">
                <a:solidFill>
                  <a:schemeClr val="accent1"/>
                </a:solidFill>
                <a:latin typeface="+mn-lt"/>
              </a:rPr>
              <a:t>www.ostglobalsolutions.com</a:t>
            </a:r>
          </a:p>
        </p:txBody>
      </p:sp>
      <p:pic>
        <p:nvPicPr>
          <p:cNvPr id="9" name="Picture 8"/>
          <p:cNvPicPr>
            <a:picLocks noChangeAspect="1"/>
          </p:cNvPicPr>
          <p:nvPr/>
        </p:nvPicPr>
        <p:blipFill>
          <a:blip r:embed="rId3"/>
          <a:stretch>
            <a:fillRect/>
          </a:stretch>
        </p:blipFill>
        <p:spPr>
          <a:xfrm>
            <a:off x="8381106" y="1814474"/>
            <a:ext cx="3651477" cy="3120813"/>
          </a:xfrm>
          <a:prstGeom prst="rect">
            <a:avLst/>
          </a:prstGeom>
        </p:spPr>
      </p:pic>
      <p:pic>
        <p:nvPicPr>
          <p:cNvPr id="7" name="Picture 6" descr="A person in a suit&#10;&#10;Description automatically generated">
            <a:extLst>
              <a:ext uri="{FF2B5EF4-FFF2-40B4-BE49-F238E27FC236}">
                <a16:creationId xmlns:a16="http://schemas.microsoft.com/office/drawing/2014/main" id="{E95C1B1F-7CA7-E51A-250B-F26894F1A7CC}"/>
              </a:ext>
            </a:extLst>
          </p:cNvPr>
          <p:cNvPicPr>
            <a:picLocks noChangeAspect="1"/>
          </p:cNvPicPr>
          <p:nvPr/>
        </p:nvPicPr>
        <p:blipFill>
          <a:blip r:embed="rId4">
            <a:extLst>
              <a:ext uri="{28A0092B-C50C-407E-A947-70E740481C1C}">
                <a14:useLocalDpi xmlns:a14="http://schemas.microsoft.com/office/drawing/2010/main" val="0"/>
              </a:ext>
            </a:extLst>
          </a:blip>
          <a:srcRect b="12836"/>
          <a:stretch/>
        </p:blipFill>
        <p:spPr>
          <a:xfrm>
            <a:off x="1122411" y="2261213"/>
            <a:ext cx="1978744" cy="2335010"/>
          </a:xfrm>
          <a:prstGeom prst="rect">
            <a:avLst/>
          </a:prstGeom>
        </p:spPr>
      </p:pic>
    </p:spTree>
    <p:extLst>
      <p:ext uri="{BB962C8B-B14F-4D97-AF65-F5344CB8AC3E}">
        <p14:creationId xmlns:p14="http://schemas.microsoft.com/office/powerpoint/2010/main" val="176255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14CE-CDFB-4254-ABDA-6E02A943B2F6}"/>
              </a:ext>
            </a:extLst>
          </p:cNvPr>
          <p:cNvSpPr>
            <a:spLocks noGrp="1"/>
          </p:cNvSpPr>
          <p:nvPr>
            <p:ph type="title"/>
          </p:nvPr>
        </p:nvSpPr>
        <p:spPr/>
        <p:txBody>
          <a:bodyPr/>
          <a:lstStyle/>
          <a:p>
            <a:r>
              <a:rPr lang="en-US" dirty="0"/>
              <a:t>About OST</a:t>
            </a:r>
          </a:p>
        </p:txBody>
      </p:sp>
      <p:sp>
        <p:nvSpPr>
          <p:cNvPr id="4" name="Subtitle 2">
            <a:extLst>
              <a:ext uri="{FF2B5EF4-FFF2-40B4-BE49-F238E27FC236}">
                <a16:creationId xmlns:a16="http://schemas.microsoft.com/office/drawing/2014/main" id="{14EFD2CA-0ED4-4F8F-9974-79E514A8D8F2}"/>
              </a:ext>
            </a:extLst>
          </p:cNvPr>
          <p:cNvSpPr txBox="1">
            <a:spLocks/>
          </p:cNvSpPr>
          <p:nvPr/>
        </p:nvSpPr>
        <p:spPr>
          <a:xfrm>
            <a:off x="2125721" y="1770081"/>
            <a:ext cx="8692977" cy="448829"/>
          </a:xfrm>
          <a:prstGeom prst="rect">
            <a:avLst/>
          </a:prstGeom>
        </p:spPr>
        <p:txBody>
          <a:bodyPr>
            <a:noAutofit/>
          </a:bodyPr>
          <a:lstStyle>
            <a:lvl1pPr marL="228600" indent="-228600" algn="l" defTabSz="914400" rtl="0" eaLnBrk="1" latinLnBrk="0" hangingPunct="1">
              <a:spcBef>
                <a:spcPct val="20000"/>
              </a:spcBef>
              <a:buClr>
                <a:srgbClr val="1B75BB"/>
              </a:buClr>
              <a:buFont typeface="Arial"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BE1E2D"/>
              </a:buClr>
              <a:buFont typeface="Wingdings" charset="2"/>
              <a:buChar char="ü"/>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B75BB"/>
              </a:buClr>
              <a:buSzTx/>
              <a:buFont typeface="Arial" pitchFamily="34" charset="0"/>
              <a:buNone/>
              <a:tabLst/>
              <a:defRPr/>
            </a:pPr>
            <a:r>
              <a:rPr kumimoji="0" lang="en-US" sz="1800" b="1" i="0" u="none" strike="noStrike" kern="1200" cap="all" spc="0" normalizeH="0" baseline="0" noProof="0" dirty="0">
                <a:ln>
                  <a:noFill/>
                </a:ln>
                <a:solidFill>
                  <a:srgbClr val="1B75BB"/>
                </a:solidFill>
                <a:effectLst/>
                <a:uLnTx/>
                <a:uFillTx/>
                <a:latin typeface="Calibri" panose="020F0502020204030204"/>
                <a:ea typeface="+mn-ea"/>
                <a:cs typeface="+mn-cs"/>
              </a:rPr>
              <a:t>We've Won Our Clients Over $27 Billion in Government Contracts Since 2005 </a:t>
            </a:r>
          </a:p>
        </p:txBody>
      </p:sp>
      <p:sp>
        <p:nvSpPr>
          <p:cNvPr id="5" name="TextBox 4">
            <a:extLst>
              <a:ext uri="{FF2B5EF4-FFF2-40B4-BE49-F238E27FC236}">
                <a16:creationId xmlns:a16="http://schemas.microsoft.com/office/drawing/2014/main" id="{C3E67B33-934A-4647-8211-62ED616725C9}"/>
              </a:ext>
            </a:extLst>
          </p:cNvPr>
          <p:cNvSpPr txBox="1"/>
          <p:nvPr/>
        </p:nvSpPr>
        <p:spPr>
          <a:xfrm>
            <a:off x="2099273" y="2324952"/>
            <a:ext cx="7477099" cy="307777"/>
          </a:xfrm>
          <a:prstGeom prst="rect">
            <a:avLst/>
          </a:prstGeom>
          <a:noFill/>
        </p:spPr>
        <p:txBody>
          <a:bodyPr wrap="square" rtlCol="0">
            <a:spAutoFit/>
          </a:bodyPr>
          <a:lstStyle/>
          <a:p>
            <a:pPr fontAlgn="auto">
              <a:spcBef>
                <a:spcPts val="0"/>
              </a:spcBef>
              <a:spcAft>
                <a:spcPts val="0"/>
              </a:spcAft>
            </a:pPr>
            <a:r>
              <a:rPr lang="en-US" sz="1400" b="1" dirty="0">
                <a:solidFill>
                  <a:srgbClr val="5B9BD5">
                    <a:lumMod val="75000"/>
                  </a:srgbClr>
                </a:solidFill>
                <a:latin typeface="Arial Narrow"/>
                <a:cs typeface="Arial Narrow"/>
              </a:rPr>
              <a:t>BUSINESS DEVELOPMENT, CAPTURE, AND PROPOSAL CONSULTING</a:t>
            </a:r>
          </a:p>
        </p:txBody>
      </p:sp>
      <p:grpSp>
        <p:nvGrpSpPr>
          <p:cNvPr id="6" name="Group 5">
            <a:extLst>
              <a:ext uri="{FF2B5EF4-FFF2-40B4-BE49-F238E27FC236}">
                <a16:creationId xmlns:a16="http://schemas.microsoft.com/office/drawing/2014/main" id="{858F9997-17C8-4C81-AA01-C5AFB9B9F753}"/>
              </a:ext>
            </a:extLst>
          </p:cNvPr>
          <p:cNvGrpSpPr/>
          <p:nvPr/>
        </p:nvGrpSpPr>
        <p:grpSpPr>
          <a:xfrm>
            <a:off x="1510814" y="2643224"/>
            <a:ext cx="8065559" cy="1324375"/>
            <a:chOff x="1595479" y="2727889"/>
            <a:chExt cx="8065559" cy="1324375"/>
          </a:xfrm>
        </p:grpSpPr>
        <p:sp>
          <p:nvSpPr>
            <p:cNvPr id="7" name="Rectangle 6">
              <a:extLst>
                <a:ext uri="{FF2B5EF4-FFF2-40B4-BE49-F238E27FC236}">
                  <a16:creationId xmlns:a16="http://schemas.microsoft.com/office/drawing/2014/main" id="{8904D387-C9A9-441D-9EAD-B6F787909833}"/>
                </a:ext>
              </a:extLst>
            </p:cNvPr>
            <p:cNvSpPr/>
            <p:nvPr/>
          </p:nvSpPr>
          <p:spPr>
            <a:xfrm>
              <a:off x="1595479" y="2727889"/>
              <a:ext cx="1600200" cy="128780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7CE59BB-1E3C-462D-80AD-F186C401E97B}"/>
                </a:ext>
              </a:extLst>
            </p:cNvPr>
            <p:cNvSpPr/>
            <p:nvPr/>
          </p:nvSpPr>
          <p:spPr>
            <a:xfrm>
              <a:off x="3195679" y="2727889"/>
              <a:ext cx="1637241" cy="1287800"/>
            </a:xfrm>
            <a:prstGeom prst="rect">
              <a:avLst/>
            </a:prstGeom>
            <a:solidFill>
              <a:srgbClr val="4344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FF4496D-2B3B-42A2-A691-A68BF5887CEA}"/>
                </a:ext>
              </a:extLst>
            </p:cNvPr>
            <p:cNvSpPr/>
            <p:nvPr/>
          </p:nvSpPr>
          <p:spPr>
            <a:xfrm>
              <a:off x="4819543" y="2727889"/>
              <a:ext cx="1613577" cy="1287800"/>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774EDB9-E85B-4469-97DB-B6EA1EC57EFE}"/>
                </a:ext>
              </a:extLst>
            </p:cNvPr>
            <p:cNvSpPr/>
            <p:nvPr/>
          </p:nvSpPr>
          <p:spPr>
            <a:xfrm>
              <a:off x="6433120" y="2727889"/>
              <a:ext cx="1661751" cy="1287800"/>
            </a:xfrm>
            <a:prstGeom prst="rect">
              <a:avLst/>
            </a:prstGeom>
            <a:solidFill>
              <a:srgbClr val="A5A5A5">
                <a:lumMod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1" name="Technical-01.png" descr="/Users/bridget.skelly/Desktop/Technical-01.png">
              <a:extLst>
                <a:ext uri="{FF2B5EF4-FFF2-40B4-BE49-F238E27FC236}">
                  <a16:creationId xmlns:a16="http://schemas.microsoft.com/office/drawing/2014/main" id="{6736D103-C79F-4858-89AD-A5BE895C4A3E}"/>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971702" y="3476510"/>
              <a:ext cx="5016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Engineering-01.png" descr="/Users/bridget.skelly/Desktop/Engineering-01.png">
              <a:extLst>
                <a:ext uri="{FF2B5EF4-FFF2-40B4-BE49-F238E27FC236}">
                  <a16:creationId xmlns:a16="http://schemas.microsoft.com/office/drawing/2014/main" id="{23D2474B-BA68-4961-8830-53ADDAF04470}"/>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2165923" y="3535805"/>
              <a:ext cx="434158" cy="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F9A05CB-F76E-4672-B7B8-73A51BE8556F}"/>
                </a:ext>
              </a:extLst>
            </p:cNvPr>
            <p:cNvSpPr txBox="1"/>
            <p:nvPr/>
          </p:nvSpPr>
          <p:spPr>
            <a:xfrm>
              <a:off x="1627168" y="2806832"/>
              <a:ext cx="1600200"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Build Portfolio of Indefinite Delivery Vehicles</a:t>
              </a:r>
            </a:p>
          </p:txBody>
        </p:sp>
        <p:sp>
          <p:nvSpPr>
            <p:cNvPr id="14" name="TextBox 13">
              <a:extLst>
                <a:ext uri="{FF2B5EF4-FFF2-40B4-BE49-F238E27FC236}">
                  <a16:creationId xmlns:a16="http://schemas.microsoft.com/office/drawing/2014/main" id="{EF2995FA-B872-4A5F-9449-F01D5A610A16}"/>
                </a:ext>
              </a:extLst>
            </p:cNvPr>
            <p:cNvSpPr txBox="1"/>
            <p:nvPr/>
          </p:nvSpPr>
          <p:spPr>
            <a:xfrm>
              <a:off x="3233873" y="2803122"/>
              <a:ext cx="1579744"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Develop Opportunity Pipelines</a:t>
              </a:r>
            </a:p>
          </p:txBody>
        </p:sp>
        <p:sp>
          <p:nvSpPr>
            <p:cNvPr id="15" name="TextBox 14">
              <a:extLst>
                <a:ext uri="{FF2B5EF4-FFF2-40B4-BE49-F238E27FC236}">
                  <a16:creationId xmlns:a16="http://schemas.microsoft.com/office/drawing/2014/main" id="{C19A1C96-B24E-42F5-9A3F-AA9D50687694}"/>
                </a:ext>
              </a:extLst>
            </p:cNvPr>
            <p:cNvSpPr txBox="1"/>
            <p:nvPr/>
          </p:nvSpPr>
          <p:spPr>
            <a:xfrm>
              <a:off x="6384813" y="2815314"/>
              <a:ext cx="162200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Win Proposals</a:t>
              </a:r>
            </a:p>
          </p:txBody>
        </p:sp>
        <p:sp>
          <p:nvSpPr>
            <p:cNvPr id="16" name="TextBox 15">
              <a:extLst>
                <a:ext uri="{FF2B5EF4-FFF2-40B4-BE49-F238E27FC236}">
                  <a16:creationId xmlns:a16="http://schemas.microsoft.com/office/drawing/2014/main" id="{F6F2967F-5127-47FE-83BA-197CEBB310DA}"/>
                </a:ext>
              </a:extLst>
            </p:cNvPr>
            <p:cNvSpPr txBox="1"/>
            <p:nvPr/>
          </p:nvSpPr>
          <p:spPr>
            <a:xfrm>
              <a:off x="4826870" y="2825208"/>
              <a:ext cx="157974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Capture Opportunities</a:t>
              </a:r>
            </a:p>
          </p:txBody>
        </p:sp>
        <p:pic>
          <p:nvPicPr>
            <p:cNvPr id="17" name="Govt-01-01.png" descr="/Users/bridget.skelly/Desktop/Govt-01-01.png">
              <a:extLst>
                <a:ext uri="{FF2B5EF4-FFF2-40B4-BE49-F238E27FC236}">
                  <a16:creationId xmlns:a16="http://schemas.microsoft.com/office/drawing/2014/main" id="{2C938B58-2F18-499E-98BA-75BE4E76BEA9}"/>
                </a:ext>
              </a:extLst>
            </p:cNvPr>
            <p:cNvPicPr>
              <a:picLocks noChangeAspect="1"/>
            </p:cNvPicPr>
            <p:nvPr/>
          </p:nvPicPr>
          <p:blipFill>
            <a:blip r:embed="rId6" r:link="rId7" cstate="print">
              <a:extLst>
                <a:ext uri="{28A0092B-C50C-407E-A947-70E740481C1C}">
                  <a14:useLocalDpi xmlns:a14="http://schemas.microsoft.com/office/drawing/2010/main" val="0"/>
                </a:ext>
              </a:extLst>
            </a:blip>
            <a:stretch>
              <a:fillRect/>
            </a:stretch>
          </p:blipFill>
          <p:spPr>
            <a:xfrm>
              <a:off x="5361035" y="3401160"/>
              <a:ext cx="526554" cy="526554"/>
            </a:xfrm>
            <a:prstGeom prst="rect">
              <a:avLst/>
            </a:prstGeom>
          </p:spPr>
        </p:pic>
        <p:sp>
          <p:nvSpPr>
            <p:cNvPr id="18" name="Rectangle 17">
              <a:extLst>
                <a:ext uri="{FF2B5EF4-FFF2-40B4-BE49-F238E27FC236}">
                  <a16:creationId xmlns:a16="http://schemas.microsoft.com/office/drawing/2014/main" id="{17ADE74C-E299-4162-85EB-C2EB328FE9CB}"/>
                </a:ext>
              </a:extLst>
            </p:cNvPr>
            <p:cNvSpPr/>
            <p:nvPr/>
          </p:nvSpPr>
          <p:spPr>
            <a:xfrm>
              <a:off x="8060838" y="2727890"/>
              <a:ext cx="1600200" cy="1287800"/>
            </a:xfrm>
            <a:prstGeom prst="rect">
              <a:avLst/>
            </a:prstGeom>
            <a:solidFill>
              <a:srgbClr val="2389B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9" name="Acquisition-01.png" descr="/Users/bridget.skelly/Desktop/Acquisition-01.png">
              <a:extLst>
                <a:ext uri="{FF2B5EF4-FFF2-40B4-BE49-F238E27FC236}">
                  <a16:creationId xmlns:a16="http://schemas.microsoft.com/office/drawing/2014/main" id="{B90DDCEF-7830-4827-BF22-07A06C532A8B}"/>
                </a:ext>
              </a:extLst>
            </p:cNvPr>
            <p:cNvPicPr>
              <a:picLocks noChangeAspect="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8663535" y="3535805"/>
              <a:ext cx="39528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3F731219-C85E-4DF0-B864-E608461CA981}"/>
                </a:ext>
              </a:extLst>
            </p:cNvPr>
            <p:cNvSpPr txBox="1"/>
            <p:nvPr/>
          </p:nvSpPr>
          <p:spPr>
            <a:xfrm>
              <a:off x="8060838" y="2803122"/>
              <a:ext cx="156616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Optimize Your Processes</a:t>
              </a:r>
            </a:p>
          </p:txBody>
        </p:sp>
        <p:pic>
          <p:nvPicPr>
            <p:cNvPr id="21" name="Picture 20">
              <a:extLst>
                <a:ext uri="{FF2B5EF4-FFF2-40B4-BE49-F238E27FC236}">
                  <a16:creationId xmlns:a16="http://schemas.microsoft.com/office/drawing/2014/main" id="{124D5AB0-88A4-4691-A6F7-DA310C74F407}"/>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4688" b="94141" l="3516" r="96484">
                          <a14:foregroundMark x1="37109" y1="30859" x2="37109" y2="30859"/>
                          <a14:foregroundMark x1="75781" y1="58984" x2="75781" y2="58984"/>
                          <a14:foregroundMark x1="25000" y1="58984" x2="25000" y2="58984"/>
                          <a14:backgroundMark x1="19922" y1="18750" x2="19922" y2="18750"/>
                        </a14:backgroundRemoval>
                      </a14:imgEffect>
                    </a14:imgLayer>
                  </a14:imgProps>
                </a:ext>
                <a:ext uri="{28A0092B-C50C-407E-A947-70E740481C1C}">
                  <a14:useLocalDpi xmlns:a14="http://schemas.microsoft.com/office/drawing/2010/main" val="0"/>
                </a:ext>
              </a:extLst>
            </a:blip>
            <a:stretch>
              <a:fillRect/>
            </a:stretch>
          </p:blipFill>
          <p:spPr>
            <a:xfrm>
              <a:off x="3629837" y="3373706"/>
              <a:ext cx="744656" cy="678558"/>
            </a:xfrm>
            <a:prstGeom prst="rect">
              <a:avLst/>
            </a:prstGeom>
          </p:spPr>
        </p:pic>
      </p:grpSp>
      <p:sp>
        <p:nvSpPr>
          <p:cNvPr id="22" name="TextBox 21">
            <a:extLst>
              <a:ext uri="{FF2B5EF4-FFF2-40B4-BE49-F238E27FC236}">
                <a16:creationId xmlns:a16="http://schemas.microsoft.com/office/drawing/2014/main" id="{1CC4F5A3-5521-468A-BB99-689B3B77C60B}"/>
              </a:ext>
            </a:extLst>
          </p:cNvPr>
          <p:cNvSpPr txBox="1"/>
          <p:nvPr/>
        </p:nvSpPr>
        <p:spPr>
          <a:xfrm>
            <a:off x="2099274" y="4437487"/>
            <a:ext cx="6924257" cy="523220"/>
          </a:xfrm>
          <a:prstGeom prst="rect">
            <a:avLst/>
          </a:prstGeom>
          <a:noFill/>
        </p:spPr>
        <p:txBody>
          <a:bodyPr wrap="square" rtlCol="0">
            <a:spAutoFit/>
          </a:bodyPr>
          <a:lstStyle>
            <a:defPPr>
              <a:defRPr lang="en-US"/>
            </a:defPPr>
            <a:lvl1pPr algn="ctr">
              <a:defRPr sz="1400" b="1">
                <a:solidFill>
                  <a:schemeClr val="accent4"/>
                </a:solidFill>
                <a:latin typeface="Arial Narrow"/>
                <a:cs typeface="Arial Narrow"/>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B9BD5">
                    <a:lumMod val="75000"/>
                  </a:srgbClr>
                </a:solidFill>
                <a:effectLst/>
                <a:uLnTx/>
                <a:uFillTx/>
                <a:latin typeface="Arial Narrow"/>
              </a:rPr>
              <a:t>REGISTERED APPRENTICESHIP IN GOVERNMENT BUSINES</a:t>
            </a:r>
            <a:r>
              <a:rPr lang="en-US" kern="0" dirty="0">
                <a:solidFill>
                  <a:srgbClr val="5B9BD5">
                    <a:lumMod val="75000"/>
                  </a:srgbClr>
                </a:solidFill>
              </a:rPr>
              <a:t>S DEVELOPMENT; 1</a:t>
            </a:r>
            <a:r>
              <a:rPr kumimoji="0" lang="en-US" sz="1400" b="1" i="0" u="none" strike="noStrike" kern="0" cap="none" spc="0" normalizeH="0" baseline="0" noProof="0" dirty="0">
                <a:ln>
                  <a:noFill/>
                </a:ln>
                <a:solidFill>
                  <a:srgbClr val="5B9BD5">
                    <a:lumMod val="75000"/>
                  </a:srgbClr>
                </a:solidFill>
                <a:effectLst/>
                <a:uLnTx/>
                <a:uFillTx/>
                <a:latin typeface="Arial Narrow"/>
              </a:rPr>
              <a:t>8 COURSES IN ALL ASPECTS OF FEDERAL BUSINESS DEVELOPMENT</a:t>
            </a:r>
          </a:p>
        </p:txBody>
      </p:sp>
      <p:grpSp>
        <p:nvGrpSpPr>
          <p:cNvPr id="23" name="Group 22">
            <a:extLst>
              <a:ext uri="{FF2B5EF4-FFF2-40B4-BE49-F238E27FC236}">
                <a16:creationId xmlns:a16="http://schemas.microsoft.com/office/drawing/2014/main" id="{90BB7BAF-7E3E-471F-907F-36B7C5C492BB}"/>
              </a:ext>
            </a:extLst>
          </p:cNvPr>
          <p:cNvGrpSpPr/>
          <p:nvPr/>
        </p:nvGrpSpPr>
        <p:grpSpPr>
          <a:xfrm>
            <a:off x="1493123" y="4990168"/>
            <a:ext cx="6755869" cy="1255838"/>
            <a:chOff x="1577788" y="5074833"/>
            <a:chExt cx="6755869" cy="1255838"/>
          </a:xfrm>
        </p:grpSpPr>
        <p:sp>
          <p:nvSpPr>
            <p:cNvPr id="24" name="Rectangle 23">
              <a:extLst>
                <a:ext uri="{FF2B5EF4-FFF2-40B4-BE49-F238E27FC236}">
                  <a16:creationId xmlns:a16="http://schemas.microsoft.com/office/drawing/2014/main" id="{4CDBD849-23AB-4BFE-A688-C6098B2F494C}"/>
                </a:ext>
              </a:extLst>
            </p:cNvPr>
            <p:cNvSpPr/>
            <p:nvPr/>
          </p:nvSpPr>
          <p:spPr>
            <a:xfrm>
              <a:off x="1577788" y="5078504"/>
              <a:ext cx="1414906" cy="1248690"/>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F0D303A-74EF-4837-B0B3-EE1E50981D31}"/>
                </a:ext>
              </a:extLst>
            </p:cNvPr>
            <p:cNvSpPr/>
            <p:nvPr/>
          </p:nvSpPr>
          <p:spPr>
            <a:xfrm>
              <a:off x="2984409" y="5074833"/>
              <a:ext cx="1376431" cy="1252361"/>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9C59388-9E88-45AF-B7D1-104E2C3E8E0C}"/>
                </a:ext>
              </a:extLst>
            </p:cNvPr>
            <p:cNvSpPr/>
            <p:nvPr/>
          </p:nvSpPr>
          <p:spPr>
            <a:xfrm>
              <a:off x="4355234" y="5074833"/>
              <a:ext cx="1322693" cy="1252362"/>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7A53036-6839-45B6-9868-4AF3CE0D01BA}"/>
                </a:ext>
              </a:extLst>
            </p:cNvPr>
            <p:cNvSpPr txBox="1"/>
            <p:nvPr/>
          </p:nvSpPr>
          <p:spPr>
            <a:xfrm>
              <a:off x="1627168" y="5120267"/>
              <a:ext cx="1443782"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Certified Business Developer</a:t>
              </a:r>
            </a:p>
          </p:txBody>
        </p:sp>
        <p:sp>
          <p:nvSpPr>
            <p:cNvPr id="28" name="TextBox 27">
              <a:extLst>
                <a:ext uri="{FF2B5EF4-FFF2-40B4-BE49-F238E27FC236}">
                  <a16:creationId xmlns:a16="http://schemas.microsoft.com/office/drawing/2014/main" id="{AF6B0EE7-5BD2-4018-9956-26DFA65606C0}"/>
                </a:ext>
              </a:extLst>
            </p:cNvPr>
            <p:cNvSpPr txBox="1"/>
            <p:nvPr/>
          </p:nvSpPr>
          <p:spPr>
            <a:xfrm>
              <a:off x="3017246" y="5123459"/>
              <a:ext cx="1265895"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Certified Capture Manager</a:t>
              </a:r>
            </a:p>
          </p:txBody>
        </p:sp>
        <p:sp>
          <p:nvSpPr>
            <p:cNvPr id="29" name="TextBox 28">
              <a:extLst>
                <a:ext uri="{FF2B5EF4-FFF2-40B4-BE49-F238E27FC236}">
                  <a16:creationId xmlns:a16="http://schemas.microsoft.com/office/drawing/2014/main" id="{D8F4C263-6CD1-4A1A-B267-6021AEDFAB17}"/>
                </a:ext>
              </a:extLst>
            </p:cNvPr>
            <p:cNvSpPr txBox="1"/>
            <p:nvPr/>
          </p:nvSpPr>
          <p:spPr>
            <a:xfrm>
              <a:off x="4302730" y="5091417"/>
              <a:ext cx="1430827"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Certified Proposal Manager</a:t>
              </a:r>
            </a:p>
          </p:txBody>
        </p:sp>
        <p:sp>
          <p:nvSpPr>
            <p:cNvPr id="30" name="Rectangle 29">
              <a:extLst>
                <a:ext uri="{FF2B5EF4-FFF2-40B4-BE49-F238E27FC236}">
                  <a16:creationId xmlns:a16="http://schemas.microsoft.com/office/drawing/2014/main" id="{7A9200AB-D818-4E7A-992F-423AEF1700D9}"/>
                </a:ext>
              </a:extLst>
            </p:cNvPr>
            <p:cNvSpPr/>
            <p:nvPr/>
          </p:nvSpPr>
          <p:spPr>
            <a:xfrm>
              <a:off x="5672590" y="5074833"/>
              <a:ext cx="1353475" cy="1252361"/>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1" name="Standards.png" descr="/Users/bridget.skelly/Desktop/Extras/00_ICONS/Standards.png">
              <a:extLst>
                <a:ext uri="{FF2B5EF4-FFF2-40B4-BE49-F238E27FC236}">
                  <a16:creationId xmlns:a16="http://schemas.microsoft.com/office/drawing/2014/main" id="{B04F2B3F-8C30-4B14-9953-4730CD7C2B5D}"/>
                </a:ext>
              </a:extLst>
            </p:cNvPr>
            <p:cNvPicPr>
              <a:picLocks noChangeAspect="1"/>
            </p:cNvPicPr>
            <p:nvPr/>
          </p:nvPicPr>
          <p:blipFill>
            <a:blip r:embed="rId12" r:link="rId13" cstate="print">
              <a:lum bright="70000" contrast="-70000"/>
              <a:extLst>
                <a:ext uri="{28A0092B-C50C-407E-A947-70E740481C1C}">
                  <a14:useLocalDpi xmlns:a14="http://schemas.microsoft.com/office/drawing/2010/main" val="0"/>
                </a:ext>
              </a:extLst>
            </a:blip>
            <a:stretch>
              <a:fillRect/>
            </a:stretch>
          </p:blipFill>
          <p:spPr>
            <a:xfrm>
              <a:off x="2042691" y="5815158"/>
              <a:ext cx="512036" cy="512036"/>
            </a:xfrm>
            <a:prstGeom prst="rect">
              <a:avLst/>
            </a:prstGeom>
          </p:spPr>
        </p:pic>
        <p:pic>
          <p:nvPicPr>
            <p:cNvPr id="32" name="Picture 31">
              <a:extLst>
                <a:ext uri="{FF2B5EF4-FFF2-40B4-BE49-F238E27FC236}">
                  <a16:creationId xmlns:a16="http://schemas.microsoft.com/office/drawing/2014/main" id="{68DFA955-995C-4490-9B12-CD115079C0BE}"/>
                </a:ext>
              </a:extLst>
            </p:cNvPr>
            <p:cNvPicPr>
              <a:picLocks noChangeAspect="1"/>
            </p:cNvPicPr>
            <p:nvPr/>
          </p:nvPicPr>
          <p:blipFill rotWithShape="1">
            <a:blip r:embed="rId14" cstate="print">
              <a:clrChange>
                <a:clrFrom>
                  <a:srgbClr val="000000"/>
                </a:clrFrom>
                <a:clrTo>
                  <a:srgbClr val="000000">
                    <a:alpha val="0"/>
                  </a:srgbClr>
                </a:clrTo>
              </a:clrChange>
              <a:extLst>
                <a:ext uri="{28A0092B-C50C-407E-A947-70E740481C1C}">
                  <a14:useLocalDpi xmlns:a14="http://schemas.microsoft.com/office/drawing/2010/main" val="0"/>
                </a:ext>
              </a:extLst>
            </a:blip>
            <a:srcRect l="21744" t="23344" r="24341" b="15039"/>
            <a:stretch/>
          </p:blipFill>
          <p:spPr>
            <a:xfrm>
              <a:off x="4792786" y="5857364"/>
              <a:ext cx="390716" cy="446533"/>
            </a:xfrm>
            <a:prstGeom prst="rect">
              <a:avLst/>
            </a:prstGeom>
          </p:spPr>
        </p:pic>
        <p:sp>
          <p:nvSpPr>
            <p:cNvPr id="33" name="TextBox 32">
              <a:extLst>
                <a:ext uri="{FF2B5EF4-FFF2-40B4-BE49-F238E27FC236}">
                  <a16:creationId xmlns:a16="http://schemas.microsoft.com/office/drawing/2014/main" id="{F51287F5-475D-4250-8EE6-905A0499C106}"/>
                </a:ext>
              </a:extLst>
            </p:cNvPr>
            <p:cNvSpPr txBox="1"/>
            <p:nvPr/>
          </p:nvSpPr>
          <p:spPr>
            <a:xfrm>
              <a:off x="5679485" y="5098573"/>
              <a:ext cx="1259435"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Certified Proposal Coordinator</a:t>
              </a:r>
            </a:p>
          </p:txBody>
        </p:sp>
        <p:sp>
          <p:nvSpPr>
            <p:cNvPr id="34" name="Rectangle 33">
              <a:extLst>
                <a:ext uri="{FF2B5EF4-FFF2-40B4-BE49-F238E27FC236}">
                  <a16:creationId xmlns:a16="http://schemas.microsoft.com/office/drawing/2014/main" id="{0870BD55-23EA-4179-AFA4-6F4B5053E594}"/>
                </a:ext>
              </a:extLst>
            </p:cNvPr>
            <p:cNvSpPr/>
            <p:nvPr/>
          </p:nvSpPr>
          <p:spPr>
            <a:xfrm>
              <a:off x="6980876" y="5074834"/>
              <a:ext cx="1352781" cy="1252360"/>
            </a:xfrm>
            <a:prstGeom prst="rect">
              <a:avLst/>
            </a:prstGeom>
            <a:solidFill>
              <a:srgbClr val="040F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F16970D6-6999-4641-813F-89BF71C214F1}"/>
                </a:ext>
              </a:extLst>
            </p:cNvPr>
            <p:cNvSpPr txBox="1"/>
            <p:nvPr/>
          </p:nvSpPr>
          <p:spPr>
            <a:xfrm>
              <a:off x="7032960" y="5120267"/>
              <a:ext cx="1266894"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rPr>
                <a:t>Certified Proposal Writer</a:t>
              </a:r>
            </a:p>
          </p:txBody>
        </p:sp>
        <p:pic>
          <p:nvPicPr>
            <p:cNvPr id="36" name="Technical-01.png" descr="/Users/bridget.skelly/Desktop/Technical-01.png">
              <a:extLst>
                <a:ext uri="{FF2B5EF4-FFF2-40B4-BE49-F238E27FC236}">
                  <a16:creationId xmlns:a16="http://schemas.microsoft.com/office/drawing/2014/main" id="{C60CE645-7DB9-48EF-AD6A-507BDBE35105}"/>
                </a:ext>
              </a:extLst>
            </p:cNvPr>
            <p:cNvPicPr>
              <a:picLocks noChangeAspect="1"/>
            </p:cNvPicPr>
            <p:nvPr/>
          </p:nvPicPr>
          <p:blipFill>
            <a:blip r:embed="rId15" r:link="rId3" cstate="print">
              <a:extLst>
                <a:ext uri="{28A0092B-C50C-407E-A947-70E740481C1C}">
                  <a14:useLocalDpi xmlns:a14="http://schemas.microsoft.com/office/drawing/2010/main" val="0"/>
                </a:ext>
              </a:extLst>
            </a:blip>
            <a:srcRect/>
            <a:stretch>
              <a:fillRect/>
            </a:stretch>
          </p:blipFill>
          <p:spPr bwMode="auto">
            <a:xfrm>
              <a:off x="7478448" y="5893070"/>
              <a:ext cx="422671" cy="42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ntelligence-01.png" descr="/Users/bridget.skelly/Desktop/Intelligence-01.png">
              <a:extLst>
                <a:ext uri="{FF2B5EF4-FFF2-40B4-BE49-F238E27FC236}">
                  <a16:creationId xmlns:a16="http://schemas.microsoft.com/office/drawing/2014/main" id="{BAB6AAC2-617E-4FBC-A514-8B7E0A4928B4}"/>
                </a:ext>
              </a:extLst>
            </p:cNvPr>
            <p:cNvPicPr>
              <a:picLocks noChangeAspect="1"/>
            </p:cNvPicPr>
            <p:nvPr/>
          </p:nvPicPr>
          <p:blipFill>
            <a:blip r:embed="rId16" r:link="rId17" cstate="print">
              <a:extLst>
                <a:ext uri="{28A0092B-C50C-407E-A947-70E740481C1C}">
                  <a14:useLocalDpi xmlns:a14="http://schemas.microsoft.com/office/drawing/2010/main" val="0"/>
                </a:ext>
              </a:extLst>
            </a:blip>
            <a:srcRect/>
            <a:stretch>
              <a:fillRect/>
            </a:stretch>
          </p:blipFill>
          <p:spPr bwMode="auto">
            <a:xfrm>
              <a:off x="6115869" y="5886010"/>
              <a:ext cx="444661" cy="44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Govt-01-01.png" descr="/Users/bridget.skelly/Desktop/Govt-01-01.png">
              <a:extLst>
                <a:ext uri="{FF2B5EF4-FFF2-40B4-BE49-F238E27FC236}">
                  <a16:creationId xmlns:a16="http://schemas.microsoft.com/office/drawing/2014/main" id="{E94AA7BE-58EE-4230-B4EE-316AD4AB07A5}"/>
                </a:ext>
              </a:extLst>
            </p:cNvPr>
            <p:cNvPicPr>
              <a:picLocks noChangeAspect="1"/>
            </p:cNvPicPr>
            <p:nvPr/>
          </p:nvPicPr>
          <p:blipFill>
            <a:blip r:embed="rId6" r:link="rId7" cstate="print">
              <a:extLst>
                <a:ext uri="{28A0092B-C50C-407E-A947-70E740481C1C}">
                  <a14:useLocalDpi xmlns:a14="http://schemas.microsoft.com/office/drawing/2010/main" val="0"/>
                </a:ext>
              </a:extLst>
            </a:blip>
            <a:stretch>
              <a:fillRect/>
            </a:stretch>
          </p:blipFill>
          <p:spPr>
            <a:xfrm>
              <a:off x="3428900" y="5818802"/>
              <a:ext cx="471545" cy="471545"/>
            </a:xfrm>
            <a:prstGeom prst="rect">
              <a:avLst/>
            </a:prstGeom>
          </p:spPr>
        </p:pic>
      </p:grpSp>
      <p:sp>
        <p:nvSpPr>
          <p:cNvPr id="39" name="Oval 38">
            <a:extLst>
              <a:ext uri="{FF2B5EF4-FFF2-40B4-BE49-F238E27FC236}">
                <a16:creationId xmlns:a16="http://schemas.microsoft.com/office/drawing/2014/main" id="{68B47446-38BC-4F29-90B9-8D6043AD2F63}"/>
              </a:ext>
            </a:extLst>
          </p:cNvPr>
          <p:cNvSpPr/>
          <p:nvPr/>
        </p:nvSpPr>
        <p:spPr>
          <a:xfrm>
            <a:off x="932910" y="4067980"/>
            <a:ext cx="1166364" cy="1166364"/>
          </a:xfrm>
          <a:prstGeom prst="ellipse">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3499C56E-66C0-4661-A266-7BBD5B8F58F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8135" y="4179465"/>
            <a:ext cx="981312" cy="945818"/>
          </a:xfrm>
          <a:prstGeom prst="rect">
            <a:avLst/>
          </a:prstGeom>
        </p:spPr>
      </p:pic>
      <p:sp>
        <p:nvSpPr>
          <p:cNvPr id="41" name="Oval 40">
            <a:extLst>
              <a:ext uri="{FF2B5EF4-FFF2-40B4-BE49-F238E27FC236}">
                <a16:creationId xmlns:a16="http://schemas.microsoft.com/office/drawing/2014/main" id="{38400264-6D70-4C59-BD6C-8BD812E86B53}"/>
              </a:ext>
            </a:extLst>
          </p:cNvPr>
          <p:cNvSpPr/>
          <p:nvPr/>
        </p:nvSpPr>
        <p:spPr>
          <a:xfrm>
            <a:off x="914894" y="1690338"/>
            <a:ext cx="1166364" cy="1166364"/>
          </a:xfrm>
          <a:prstGeom prst="ellipse">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a:extLst>
              <a:ext uri="{FF2B5EF4-FFF2-40B4-BE49-F238E27FC236}">
                <a16:creationId xmlns:a16="http://schemas.microsoft.com/office/drawing/2014/main" id="{DDD32FED-F44B-46CD-BC78-02F9C051DA80}"/>
              </a:ext>
            </a:extLst>
          </p:cNvPr>
          <p:cNvPicPr>
            <a:picLocks noChangeAspect="1"/>
          </p:cNvPicPr>
          <p:nvPr/>
        </p:nvPicPr>
        <p:blipFill>
          <a:blip r:embed="rId19"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188323" y="1929762"/>
            <a:ext cx="652026" cy="652026"/>
          </a:xfrm>
          <a:prstGeom prst="rect">
            <a:avLst/>
          </a:prstGeom>
        </p:spPr>
      </p:pic>
      <p:sp>
        <p:nvSpPr>
          <p:cNvPr id="43" name="Oval 42">
            <a:extLst>
              <a:ext uri="{FF2B5EF4-FFF2-40B4-BE49-F238E27FC236}">
                <a16:creationId xmlns:a16="http://schemas.microsoft.com/office/drawing/2014/main" id="{8812731B-43CB-44D6-BC2F-E8ADE0C3574E}"/>
              </a:ext>
            </a:extLst>
          </p:cNvPr>
          <p:cNvSpPr/>
          <p:nvPr/>
        </p:nvSpPr>
        <p:spPr>
          <a:xfrm>
            <a:off x="9838542" y="5123678"/>
            <a:ext cx="1166364" cy="1166364"/>
          </a:xfrm>
          <a:prstGeom prst="ellipse">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descr="A close up of a logo&#10;&#10;Description generated with very high confidence">
            <a:extLst>
              <a:ext uri="{FF2B5EF4-FFF2-40B4-BE49-F238E27FC236}">
                <a16:creationId xmlns:a16="http://schemas.microsoft.com/office/drawing/2014/main" id="{7194D68B-2D76-4DDF-80E2-B5434A1325A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987368" y="5267473"/>
            <a:ext cx="868711" cy="864024"/>
          </a:xfrm>
          <a:prstGeom prst="rect">
            <a:avLst/>
          </a:prstGeom>
        </p:spPr>
      </p:pic>
      <p:sp>
        <p:nvSpPr>
          <p:cNvPr id="45" name="TextBox 44">
            <a:extLst>
              <a:ext uri="{FF2B5EF4-FFF2-40B4-BE49-F238E27FC236}">
                <a16:creationId xmlns:a16="http://schemas.microsoft.com/office/drawing/2014/main" id="{7129393B-F171-454B-8978-1961665745D4}"/>
              </a:ext>
            </a:extLst>
          </p:cNvPr>
          <p:cNvSpPr txBox="1"/>
          <p:nvPr/>
        </p:nvSpPr>
        <p:spPr>
          <a:xfrm>
            <a:off x="9259077" y="4301164"/>
            <a:ext cx="2325292" cy="738664"/>
          </a:xfrm>
          <a:prstGeom prst="rect">
            <a:avLst/>
          </a:prstGeom>
          <a:noFill/>
        </p:spPr>
        <p:txBody>
          <a:bodyPr wrap="square" rtlCol="0">
            <a:spAutoFit/>
          </a:bodyPr>
          <a:lstStyle/>
          <a:p>
            <a:pPr algn="ctr" fontAlgn="auto">
              <a:spcBef>
                <a:spcPts val="0"/>
              </a:spcBef>
              <a:spcAft>
                <a:spcPts val="0"/>
              </a:spcAft>
            </a:pPr>
            <a:r>
              <a:rPr lang="en-US" sz="1400" b="1" dirty="0">
                <a:solidFill>
                  <a:srgbClr val="5B9BD5">
                    <a:lumMod val="75000"/>
                  </a:srgbClr>
                </a:solidFill>
                <a:latin typeface="Arial Narrow"/>
                <a:cs typeface="Arial Narrow"/>
              </a:rPr>
              <a:t>SBIR/STTR Proposal Lab for Maryland and Alabama SBA FAST Grant</a:t>
            </a:r>
          </a:p>
        </p:txBody>
      </p:sp>
    </p:spTree>
    <p:extLst>
      <p:ext uri="{BB962C8B-B14F-4D97-AF65-F5344CB8AC3E}">
        <p14:creationId xmlns:p14="http://schemas.microsoft.com/office/powerpoint/2010/main" val="251430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0E6C2-C9EE-D700-DDAE-F9958F4BFE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5504179-A75F-946F-2E1D-B5FEF958AB8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a:extLst>
              <a:ext uri="{FF2B5EF4-FFF2-40B4-BE49-F238E27FC236}">
                <a16:creationId xmlns:a16="http://schemas.microsoft.com/office/drawing/2014/main" id="{E1C98674-2014-BF6A-49D9-EB7254EABF94}"/>
              </a:ext>
            </a:extLst>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EDC2BD-982D-19F2-ACC1-F0C81686A212}"/>
              </a:ext>
            </a:extLst>
          </p:cNvPr>
          <p:cNvSpPr txBox="1"/>
          <p:nvPr/>
        </p:nvSpPr>
        <p:spPr>
          <a:xfrm>
            <a:off x="238808" y="2940319"/>
            <a:ext cx="3589847" cy="1879874"/>
          </a:xfrm>
          <a:prstGeom prst="rect">
            <a:avLst/>
          </a:prstGeom>
          <a:noFill/>
        </p:spPr>
        <p:txBody>
          <a:bodyPr wrap="square" rtlCol="0" anchor="ctr">
            <a:spAutoFit/>
          </a:bodyPr>
          <a:lstStyle/>
          <a:p>
            <a:pPr>
              <a:lnSpc>
                <a:spcPct val="80000"/>
              </a:lnSpc>
            </a:pPr>
            <a:r>
              <a:rPr lang="en-US" sz="4800" b="1" dirty="0">
                <a:solidFill>
                  <a:schemeClr val="bg1"/>
                </a:solidFill>
                <a:latin typeface="+mj-lt"/>
              </a:rPr>
              <a:t>Recent History &amp; Environment</a:t>
            </a:r>
          </a:p>
        </p:txBody>
      </p:sp>
      <p:sp>
        <p:nvSpPr>
          <p:cNvPr id="7" name="TextBox 6">
            <a:extLst>
              <a:ext uri="{FF2B5EF4-FFF2-40B4-BE49-F238E27FC236}">
                <a16:creationId xmlns:a16="http://schemas.microsoft.com/office/drawing/2014/main" id="{D4EF0144-ACCF-F0E6-D75F-797CBCA52567}"/>
              </a:ext>
            </a:extLst>
          </p:cNvPr>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9DE0C070-619A-B8CA-5E98-7054492CE62A}"/>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F020BC-FB28-45AB-8659-BD875E95385A}"/>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97604" y="1839620"/>
            <a:ext cx="845932" cy="845932"/>
          </a:xfrm>
          <a:prstGeom prst="rect">
            <a:avLst/>
          </a:prstGeom>
        </p:spPr>
      </p:pic>
    </p:spTree>
    <p:extLst>
      <p:ext uri="{BB962C8B-B14F-4D97-AF65-F5344CB8AC3E}">
        <p14:creationId xmlns:p14="http://schemas.microsoft.com/office/powerpoint/2010/main" val="391468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78DADA-1D57-07D3-2633-5857576BE99A}"/>
              </a:ext>
            </a:extLst>
          </p:cNvPr>
          <p:cNvSpPr/>
          <p:nvPr/>
        </p:nvSpPr>
        <p:spPr>
          <a:xfrm>
            <a:off x="7182034" y="0"/>
            <a:ext cx="500996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7EBFE-27A4-3D8F-A01E-1BDD35C18B03}"/>
              </a:ext>
            </a:extLst>
          </p:cNvPr>
          <p:cNvSpPr>
            <a:spLocks noGrp="1"/>
          </p:cNvSpPr>
          <p:nvPr>
            <p:ph type="title"/>
          </p:nvPr>
        </p:nvSpPr>
        <p:spPr/>
        <p:txBody>
          <a:bodyPr>
            <a:normAutofit/>
          </a:bodyPr>
          <a:lstStyle/>
          <a:p>
            <a:r>
              <a:rPr lang="en-US" dirty="0"/>
              <a:t>Why This Matters Now</a:t>
            </a:r>
          </a:p>
        </p:txBody>
      </p:sp>
      <p:sp>
        <p:nvSpPr>
          <p:cNvPr id="3" name="Content Placeholder 2">
            <a:extLst>
              <a:ext uri="{FF2B5EF4-FFF2-40B4-BE49-F238E27FC236}">
                <a16:creationId xmlns:a16="http://schemas.microsoft.com/office/drawing/2014/main" id="{6C87DD83-BCB9-712A-FC67-2D1808207DBC}"/>
              </a:ext>
            </a:extLst>
          </p:cNvPr>
          <p:cNvSpPr>
            <a:spLocks noGrp="1"/>
          </p:cNvSpPr>
          <p:nvPr>
            <p:ph idx="1"/>
          </p:nvPr>
        </p:nvSpPr>
        <p:spPr>
          <a:xfrm>
            <a:off x="838200" y="1825624"/>
            <a:ext cx="6175159" cy="4530019"/>
          </a:xfrm>
        </p:spPr>
        <p:txBody>
          <a:bodyPr>
            <a:normAutofit fontScale="55000" lnSpcReduction="20000"/>
          </a:bodyPr>
          <a:lstStyle/>
          <a:p>
            <a:r>
              <a:rPr lang="en-US" b="1" dirty="0"/>
              <a:t>Living in last year’s budget. </a:t>
            </a:r>
            <a:r>
              <a:rPr lang="en-US" dirty="0"/>
              <a:t>The Full-Year Continuing Appropriations &amp; Extensions Act, 2025 (H.R. 1968) — signed 15 Mar 2025 — keeps most accounts locked at FY 24 budget levels through 30 Sep 2025.</a:t>
            </a:r>
          </a:p>
          <a:p>
            <a:r>
              <a:rPr lang="en-US" b="1" dirty="0"/>
              <a:t>Only a handful of anomalies got extra dollars</a:t>
            </a:r>
            <a:r>
              <a:rPr lang="en-US" dirty="0"/>
              <a:t> (Disaster Relief Fund, VA medical care, selected DoD munitions buys); everything else is effectively “flat-lined.”</a:t>
            </a:r>
          </a:p>
          <a:p>
            <a:r>
              <a:rPr lang="en-US" b="1" dirty="0"/>
              <a:t>Pipeline Drag – New Start Prohibition. </a:t>
            </a:r>
            <a:r>
              <a:rPr lang="en-US" dirty="0"/>
              <a:t>Without explicit anomaly or re-programming authority, agencies can’t launch new programs, so they are leaning on recompetes, option-year mods, and existing IDIQs to meet mission gaps.</a:t>
            </a:r>
          </a:p>
          <a:p>
            <a:r>
              <a:rPr lang="en-US" b="1" dirty="0"/>
              <a:t>Inflation is a stealth cut. </a:t>
            </a:r>
            <a:r>
              <a:rPr lang="en-US" dirty="0"/>
              <a:t>CPI inflation at ~3-4 % means real buying power is sliding coupled with contractor escalation is squeezing agencies at both ends.</a:t>
            </a:r>
          </a:p>
          <a:p>
            <a:r>
              <a:rPr lang="en-US" b="1" dirty="0"/>
              <a:t>House blueprint vs. CR. </a:t>
            </a:r>
            <a:r>
              <a:rPr lang="en-US" dirty="0"/>
              <a:t>On 10 Apr the House adopted H. Con. Res. 14 (the FY 2025 budget resolution), but until the 12 appropriations bills (or a new omnibus) clear the Senate, the CR levels rule. </a:t>
            </a:r>
          </a:p>
          <a:p>
            <a:r>
              <a:rPr lang="en-US" b="1" dirty="0"/>
              <a:t>Congress is on the clock. </a:t>
            </a:r>
            <a:r>
              <a:rPr lang="en-US" dirty="0"/>
              <a:t>There are 117 days left to reconcile the budget bills before the next shutdown deadline.</a:t>
            </a:r>
          </a:p>
          <a:p>
            <a:r>
              <a:rPr lang="en-US" dirty="0"/>
              <a:t>The window to align capture plans with both the CR reality and the pending FY 25 reshuffle is now.</a:t>
            </a:r>
          </a:p>
        </p:txBody>
      </p:sp>
      <p:graphicFrame>
        <p:nvGraphicFramePr>
          <p:cNvPr id="4" name="Table 3">
            <a:extLst>
              <a:ext uri="{FF2B5EF4-FFF2-40B4-BE49-F238E27FC236}">
                <a16:creationId xmlns:a16="http://schemas.microsoft.com/office/drawing/2014/main" id="{3CCE6AD2-71FD-EF4E-8C47-681781FE4172}"/>
              </a:ext>
            </a:extLst>
          </p:cNvPr>
          <p:cNvGraphicFramePr>
            <a:graphicFrameLocks noGrp="1"/>
          </p:cNvGraphicFramePr>
          <p:nvPr>
            <p:extLst>
              <p:ext uri="{D42A27DB-BD31-4B8C-83A1-F6EECF244321}">
                <p14:modId xmlns:p14="http://schemas.microsoft.com/office/powerpoint/2010/main" val="607741839"/>
              </p:ext>
            </p:extLst>
          </p:nvPr>
        </p:nvGraphicFramePr>
        <p:xfrm>
          <a:off x="7474443" y="439918"/>
          <a:ext cx="4425146" cy="5608320"/>
        </p:xfrm>
        <a:graphic>
          <a:graphicData uri="http://schemas.openxmlformats.org/drawingml/2006/table">
            <a:tbl>
              <a:tblPr firstRow="1" bandRow="1">
                <a:tableStyleId>{5C22544A-7EE6-4342-B048-85BDC9FD1C3A}</a:tableStyleId>
              </a:tblPr>
              <a:tblGrid>
                <a:gridCol w="3280114">
                  <a:extLst>
                    <a:ext uri="{9D8B030D-6E8A-4147-A177-3AD203B41FA5}">
                      <a16:colId xmlns:a16="http://schemas.microsoft.com/office/drawing/2014/main" val="951124378"/>
                    </a:ext>
                  </a:extLst>
                </a:gridCol>
                <a:gridCol w="1145032">
                  <a:extLst>
                    <a:ext uri="{9D8B030D-6E8A-4147-A177-3AD203B41FA5}">
                      <a16:colId xmlns:a16="http://schemas.microsoft.com/office/drawing/2014/main" val="3259987851"/>
                    </a:ext>
                  </a:extLst>
                </a:gridCol>
              </a:tblGrid>
              <a:tr h="218736">
                <a:tc>
                  <a:txBody>
                    <a:bodyPr/>
                    <a:lstStyle/>
                    <a:p>
                      <a:r>
                        <a:rPr lang="en-US" sz="1400" dirty="0"/>
                        <a:t>Agency/Program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 Change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620398088"/>
                  </a:ext>
                </a:extLst>
              </a:tr>
              <a:tr h="267320">
                <a:tc>
                  <a:txBody>
                    <a:bodyPr/>
                    <a:lstStyle/>
                    <a:p>
                      <a:r>
                        <a:rPr lang="en-US" sz="1400" dirty="0"/>
                        <a:t>Commerce, Justice, Science: Sec 510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400" dirty="0">
                          <a:solidFill>
                            <a:schemeClr val="accent6">
                              <a:lumMod val="75000"/>
                            </a:schemeClr>
                          </a:solidFill>
                        </a:rPr>
                        <a:t>40.43%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49270958"/>
                  </a:ext>
                </a:extLst>
              </a:tr>
              <a:tr h="267320">
                <a:tc>
                  <a:txBody>
                    <a:bodyPr/>
                    <a:lstStyle/>
                    <a:p>
                      <a:r>
                        <a:rPr lang="fr-FR" sz="1400" dirty="0"/>
                        <a:t>Commerce, Justice, Science: Sec 521(a)(1)</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solidFill>
                            <a:srgbClr val="FF0000"/>
                          </a:solidFill>
                        </a:rPr>
                        <a:t>(14.29%)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41084730"/>
                  </a:ext>
                </a:extLst>
              </a:tr>
              <a:tr h="267320">
                <a:tc>
                  <a:txBody>
                    <a:bodyPr/>
                    <a:lstStyle/>
                    <a:p>
                      <a:r>
                        <a:rPr lang="fr-FR" sz="1400" dirty="0"/>
                        <a:t>Commerce, Justice, Science: Sec 521(a)(4)</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solidFill>
                            <a:srgbClr val="FF0000"/>
                          </a:solidFill>
                        </a:rPr>
                        <a:t>(23.15%)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6565307"/>
                  </a:ext>
                </a:extLst>
              </a:tr>
              <a:tr h="267320">
                <a:tc>
                  <a:txBody>
                    <a:bodyPr/>
                    <a:lstStyle/>
                    <a:p>
                      <a:r>
                        <a:rPr lang="fr-FR" sz="1400" dirty="0"/>
                        <a:t>Commerce, Justice, Science: Sec 521(b)(3)</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solidFill>
                            <a:schemeClr val="accent6">
                              <a:lumMod val="75000"/>
                            </a:schemeClr>
                          </a:solidFill>
                        </a:rPr>
                        <a:t>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04284202"/>
                  </a:ext>
                </a:extLst>
              </a:tr>
              <a:tr h="267320">
                <a:tc>
                  <a:txBody>
                    <a:bodyPr/>
                    <a:lstStyle/>
                    <a:p>
                      <a:r>
                        <a:rPr lang="fr-FR" sz="1400" dirty="0"/>
                        <a:t>Commerce, Justice, Science: Sec 521(b)(4)</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solidFill>
                            <a:schemeClr val="accent6">
                              <a:lumMod val="75000"/>
                            </a:schemeClr>
                          </a:solidFill>
                        </a:rPr>
                        <a:t>4.2%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6556228"/>
                  </a:ext>
                </a:extLst>
              </a:tr>
              <a:tr h="267320">
                <a:tc>
                  <a:txBody>
                    <a:bodyPr/>
                    <a:lstStyle/>
                    <a:p>
                      <a:r>
                        <a:rPr lang="fr-FR" sz="1400" dirty="0"/>
                        <a:t>Commerce, Justice, Science: Sec 521(b)(5)</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solidFill>
                            <a:schemeClr val="accent6">
                              <a:lumMod val="75000"/>
                            </a:schemeClr>
                          </a:solidFill>
                        </a:rPr>
                        <a:t>33.33%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0779301"/>
                  </a:ext>
                </a:extLst>
              </a:tr>
              <a:tr h="267320">
                <a:tc>
                  <a:txBody>
                    <a:bodyPr/>
                    <a:lstStyle/>
                    <a:p>
                      <a:r>
                        <a:rPr lang="fr-FR" sz="1400" dirty="0"/>
                        <a:t>Commerce, Justice, Science: Sec 521(c)(1)</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solidFill>
                            <a:schemeClr val="accent6">
                              <a:lumMod val="75000"/>
                            </a:schemeClr>
                          </a:solidFill>
                        </a:rPr>
                        <a:t>128%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73187469"/>
                  </a:ext>
                </a:extLst>
              </a:tr>
              <a:tr h="267320">
                <a:tc>
                  <a:txBody>
                    <a:bodyPr/>
                    <a:lstStyle/>
                    <a:p>
                      <a:r>
                        <a:rPr lang="fr-FR" sz="1400" dirty="0"/>
                        <a:t>Commerce, Justice, Science: Sec 521(c)(2)</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solidFill>
                            <a:srgbClr val="FF0000"/>
                          </a:solidFill>
                        </a:rPr>
                        <a:t>(50%)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1880940"/>
                  </a:ext>
                </a:extLst>
              </a:tr>
              <a:tr h="267320">
                <a:tc>
                  <a:txBody>
                    <a:bodyPr/>
                    <a:lstStyle/>
                    <a:p>
                      <a:r>
                        <a:rPr lang="en-US" sz="1400" dirty="0"/>
                        <a:t>Financial Services: Sec 635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solidFill>
                            <a:schemeClr val="accent6">
                              <a:lumMod val="75000"/>
                            </a:schemeClr>
                          </a:solidFill>
                        </a:rPr>
                        <a:t>3.23%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6578703"/>
                  </a:ext>
                </a:extLst>
              </a:tr>
              <a:tr h="267320">
                <a:tc>
                  <a:txBody>
                    <a:bodyPr/>
                    <a:lstStyle/>
                    <a:p>
                      <a:r>
                        <a:rPr lang="en-US" sz="1400" dirty="0"/>
                        <a:t>Financial Services: DC Defender Services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solidFill>
                            <a:srgbClr val="FF0000"/>
                          </a:solidFill>
                        </a:rPr>
                        <a:t>(52%)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1130997"/>
                  </a:ext>
                </a:extLst>
              </a:tr>
              <a:tr h="267320">
                <a:tc>
                  <a:txBody>
                    <a:bodyPr/>
                    <a:lstStyle/>
                    <a:p>
                      <a:r>
                        <a:rPr lang="en-US" sz="1400" dirty="0"/>
                        <a:t>Labor, HHS, Education: Sec 240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solidFill>
                            <a:schemeClr val="accent6">
                              <a:lumMod val="75000"/>
                            </a:schemeClr>
                          </a:solidFill>
                        </a:rPr>
                        <a:t>17.68%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2306536"/>
                  </a:ext>
                </a:extLst>
              </a:tr>
              <a:tr h="267320">
                <a:tc>
                  <a:txBody>
                    <a:bodyPr/>
                    <a:lstStyle/>
                    <a:p>
                      <a:r>
                        <a:rPr lang="en-US" sz="1400" dirty="0"/>
                        <a:t>Labor, HHS, Education: Sec 528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solidFill>
                            <a:srgbClr val="FF0000"/>
                          </a:solidFill>
                        </a:rPr>
                        <a:t>(8.19%)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05727148"/>
                  </a:ext>
                </a:extLst>
              </a:tr>
              <a:tr h="267320">
                <a:tc>
                  <a:txBody>
                    <a:bodyPr/>
                    <a:lstStyle/>
                    <a:p>
                      <a:r>
                        <a:rPr lang="en-US" sz="1400" dirty="0"/>
                        <a:t>Labor, HHS, Education: Sec 529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a:solidFill>
                            <a:srgbClr val="FF0000"/>
                          </a:solidFill>
                        </a:rPr>
                        <a:t>(96.29%)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01454421"/>
                  </a:ext>
                </a:extLst>
              </a:tr>
              <a:tr h="267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Food and Nutrition Service—Special Supplemental Nutrition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accent6">
                              <a:lumMod val="75000"/>
                            </a:schemeClr>
                          </a:solidFill>
                          <a:latin typeface="+mn-lt"/>
                          <a:ea typeface="+mn-ea"/>
                          <a:cs typeface="+mn-cs"/>
                        </a:rPr>
                        <a:t>7.05%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9412271"/>
                  </a:ext>
                </a:extLst>
              </a:tr>
              <a:tr h="267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Shipbuilding and Conversion, Navy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accent6">
                              <a:lumMod val="75000"/>
                            </a:schemeClr>
                          </a:solidFill>
                          <a:latin typeface="+mn-lt"/>
                          <a:ea typeface="+mn-ea"/>
                          <a:cs typeface="+mn-cs"/>
                        </a:rPr>
                        <a:t>5.37%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7584265"/>
                  </a:ext>
                </a:extLst>
              </a:tr>
              <a:tr h="267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Special Supplemental Nutrition Program for Women, Infants, and Children (WIC)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accent6">
                              <a:lumMod val="75000"/>
                            </a:schemeClr>
                          </a:solidFill>
                          <a:latin typeface="+mn-lt"/>
                          <a:ea typeface="+mn-ea"/>
                          <a:cs typeface="+mn-cs"/>
                        </a:rPr>
                        <a:t>7.05%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7701289"/>
                  </a:ext>
                </a:extLst>
              </a:tr>
            </a:tbl>
          </a:graphicData>
        </a:graphic>
      </p:graphicFrame>
      <p:sp>
        <p:nvSpPr>
          <p:cNvPr id="5" name="Content Placeholder 2">
            <a:extLst>
              <a:ext uri="{FF2B5EF4-FFF2-40B4-BE49-F238E27FC236}">
                <a16:creationId xmlns:a16="http://schemas.microsoft.com/office/drawing/2014/main" id="{65BE358C-9BDA-161A-84B4-D0A44CEEED7B}"/>
              </a:ext>
            </a:extLst>
          </p:cNvPr>
          <p:cNvSpPr txBox="1">
            <a:spLocks/>
          </p:cNvSpPr>
          <p:nvPr/>
        </p:nvSpPr>
        <p:spPr>
          <a:xfrm>
            <a:off x="7474443" y="6141926"/>
            <a:ext cx="4520951" cy="552312"/>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9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solidFill>
                  <a:schemeClr val="accent1">
                    <a:lumMod val="50000"/>
                  </a:schemeClr>
                </a:solidFill>
              </a:rPr>
              <a:t>% Changes from FY24 budget to CR that is currently funding the Gov’t. </a:t>
            </a:r>
          </a:p>
        </p:txBody>
      </p:sp>
    </p:spTree>
    <p:extLst>
      <p:ext uri="{BB962C8B-B14F-4D97-AF65-F5344CB8AC3E}">
        <p14:creationId xmlns:p14="http://schemas.microsoft.com/office/powerpoint/2010/main" val="13150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3106-438A-8BF1-B5A1-806A417FF7D5}"/>
              </a:ext>
            </a:extLst>
          </p:cNvPr>
          <p:cNvSpPr>
            <a:spLocks noGrp="1"/>
          </p:cNvSpPr>
          <p:nvPr>
            <p:ph type="title"/>
          </p:nvPr>
        </p:nvSpPr>
        <p:spPr/>
        <p:txBody>
          <a:bodyPr>
            <a:normAutofit fontScale="90000"/>
          </a:bodyPr>
          <a:lstStyle/>
          <a:p>
            <a:r>
              <a:rPr lang="en-US" dirty="0"/>
              <a:t>Pipeline Drag from the CR Environment</a:t>
            </a:r>
          </a:p>
        </p:txBody>
      </p:sp>
      <p:sp>
        <p:nvSpPr>
          <p:cNvPr id="3" name="Content Placeholder 2">
            <a:extLst>
              <a:ext uri="{FF2B5EF4-FFF2-40B4-BE49-F238E27FC236}">
                <a16:creationId xmlns:a16="http://schemas.microsoft.com/office/drawing/2014/main" id="{3CA4F32D-F5ED-3CBF-5410-C36116225CB1}"/>
              </a:ext>
            </a:extLst>
          </p:cNvPr>
          <p:cNvSpPr>
            <a:spLocks noGrp="1"/>
          </p:cNvSpPr>
          <p:nvPr>
            <p:ph idx="1"/>
          </p:nvPr>
        </p:nvSpPr>
        <p:spPr>
          <a:xfrm>
            <a:off x="838200" y="1825625"/>
            <a:ext cx="6375400" cy="4351338"/>
          </a:xfrm>
        </p:spPr>
        <p:txBody>
          <a:bodyPr>
            <a:normAutofit fontScale="77500" lnSpcReduction="20000"/>
          </a:bodyPr>
          <a:lstStyle/>
          <a:p>
            <a:r>
              <a:rPr lang="en-US" b="1" dirty="0"/>
              <a:t>New-start prohibition. </a:t>
            </a:r>
            <a:r>
              <a:rPr lang="en-US" dirty="0"/>
              <a:t>CRs generally bar agencies from obligating funds for programs that didn’t exist in the previous fiscal year—unless Congress inserts a specific “anomaly.”</a:t>
            </a:r>
          </a:p>
          <a:p>
            <a:r>
              <a:rPr lang="en-US" b="1" dirty="0"/>
              <a:t>Resource re-allocation crises. </a:t>
            </a:r>
            <a:r>
              <a:rPr lang="en-US" dirty="0"/>
              <a:t>Program offices shuffle their FY 24-level dollars to cover must-fund items, pushing discretionary IT, R&amp;D, and services work to the right.</a:t>
            </a:r>
          </a:p>
          <a:p>
            <a:r>
              <a:rPr lang="en-US" b="1" dirty="0"/>
              <a:t>Knock-on schedule impacts. </a:t>
            </a:r>
            <a:r>
              <a:rPr lang="en-US" dirty="0"/>
              <a:t>Delayed pre-solicitations delays draft RFPs, which delays the final RFP, which pushes award compounding through your pipeline like traffic backing up on a freeway.</a:t>
            </a:r>
          </a:p>
          <a:p>
            <a:r>
              <a:rPr lang="en-US" b="1" dirty="0"/>
              <a:t>Hyper-competition for the few deals that do move. </a:t>
            </a:r>
            <a:r>
              <a:rPr lang="en-US" dirty="0"/>
              <a:t>More bidders pile onto recompetes and IDIQ task orders, diluting individual </a:t>
            </a:r>
            <a:r>
              <a:rPr lang="en-US" dirty="0" err="1"/>
              <a:t>PWin</a:t>
            </a:r>
            <a:r>
              <a:rPr lang="en-US" dirty="0"/>
              <a:t> and potentially extending the protest cycle.</a:t>
            </a:r>
          </a:p>
        </p:txBody>
      </p:sp>
      <p:sp>
        <p:nvSpPr>
          <p:cNvPr id="4" name="Rectangle 3">
            <a:extLst>
              <a:ext uri="{FF2B5EF4-FFF2-40B4-BE49-F238E27FC236}">
                <a16:creationId xmlns:a16="http://schemas.microsoft.com/office/drawing/2014/main" id="{DDAA029B-A9E5-2480-62EE-1FA891933DD7}"/>
              </a:ext>
            </a:extLst>
          </p:cNvPr>
          <p:cNvSpPr/>
          <p:nvPr/>
        </p:nvSpPr>
        <p:spPr>
          <a:xfrm>
            <a:off x="7416800" y="1825625"/>
            <a:ext cx="4560710" cy="39274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2EE87AD7-C7C2-AC09-3FC7-FC09D8011E62}"/>
              </a:ext>
            </a:extLst>
          </p:cNvPr>
          <p:cNvSpPr txBox="1">
            <a:spLocks/>
          </p:cNvSpPr>
          <p:nvPr/>
        </p:nvSpPr>
        <p:spPr>
          <a:xfrm>
            <a:off x="7416800" y="1942009"/>
            <a:ext cx="4560710" cy="5933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1">
                    <a:lumMod val="50000"/>
                  </a:schemeClr>
                </a:solidFill>
              </a:rPr>
              <a:t>What Pipeline Drag Means for BD Execs</a:t>
            </a:r>
          </a:p>
        </p:txBody>
      </p:sp>
      <p:graphicFrame>
        <p:nvGraphicFramePr>
          <p:cNvPr id="7" name="Table 6">
            <a:extLst>
              <a:ext uri="{FF2B5EF4-FFF2-40B4-BE49-F238E27FC236}">
                <a16:creationId xmlns:a16="http://schemas.microsoft.com/office/drawing/2014/main" id="{83985B81-D2C2-9E49-6137-E5854D953695}"/>
              </a:ext>
            </a:extLst>
          </p:cNvPr>
          <p:cNvGraphicFramePr>
            <a:graphicFrameLocks noGrp="1"/>
          </p:cNvGraphicFramePr>
          <p:nvPr>
            <p:extLst>
              <p:ext uri="{D42A27DB-BD31-4B8C-83A1-F6EECF244321}">
                <p14:modId xmlns:p14="http://schemas.microsoft.com/office/powerpoint/2010/main" val="2593337314"/>
              </p:ext>
            </p:extLst>
          </p:nvPr>
        </p:nvGraphicFramePr>
        <p:xfrm>
          <a:off x="7535050" y="2709952"/>
          <a:ext cx="4442460" cy="1554480"/>
        </p:xfrm>
        <a:graphic>
          <a:graphicData uri="http://schemas.openxmlformats.org/drawingml/2006/table">
            <a:tbl>
              <a:tblPr firstRow="1" bandRow="1">
                <a:tableStyleId>{5C22544A-7EE6-4342-B048-85BDC9FD1C3A}</a:tableStyleId>
              </a:tblPr>
              <a:tblGrid>
                <a:gridCol w="2221230">
                  <a:extLst>
                    <a:ext uri="{9D8B030D-6E8A-4147-A177-3AD203B41FA5}">
                      <a16:colId xmlns:a16="http://schemas.microsoft.com/office/drawing/2014/main" val="3239385074"/>
                    </a:ext>
                  </a:extLst>
                </a:gridCol>
                <a:gridCol w="2221230">
                  <a:extLst>
                    <a:ext uri="{9D8B030D-6E8A-4147-A177-3AD203B41FA5}">
                      <a16:colId xmlns:a16="http://schemas.microsoft.com/office/drawing/2014/main" val="2025505364"/>
                    </a:ext>
                  </a:extLst>
                </a:gridCol>
              </a:tblGrid>
              <a:tr h="164548">
                <a:tc>
                  <a:txBody>
                    <a:bodyPr/>
                    <a:lstStyle/>
                    <a:p>
                      <a:r>
                        <a:rPr lang="en-US" sz="1200" dirty="0">
                          <a:solidFill>
                            <a:schemeClr val="tx1"/>
                          </a:solidFill>
                        </a:rPr>
                        <a:t>Concept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200" dirty="0">
                          <a:solidFill>
                            <a:schemeClr val="tx1"/>
                          </a:solidFill>
                        </a:rPr>
                        <a:t>Practical Effect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48696694"/>
                  </a:ext>
                </a:extLst>
              </a:tr>
              <a:tr h="228324">
                <a:tc>
                  <a:txBody>
                    <a:bodyPr/>
                    <a:lstStyle/>
                    <a:p>
                      <a:r>
                        <a:rPr lang="en-US" sz="1200" b="1" dirty="0"/>
                        <a:t>Pipeline: </a:t>
                      </a:r>
                      <a:r>
                        <a:rPr lang="en-US" sz="1200" b="0" dirty="0"/>
                        <a:t>T</a:t>
                      </a:r>
                      <a:r>
                        <a:rPr lang="en-US" sz="1200" dirty="0"/>
                        <a:t>he queue of opportunities moving from lead to capture to proposal to award.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dirty="0"/>
                        <a:t>Your forecasted dollar value by stage may need to be adjusted ($600 M in Gate 2 pursuits)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7871326"/>
                  </a:ext>
                </a:extLst>
              </a:tr>
              <a:tr h="370840">
                <a:tc>
                  <a:txBody>
                    <a:bodyPr/>
                    <a:lstStyle/>
                    <a:p>
                      <a:r>
                        <a:rPr lang="en-US" sz="1200" b="1" dirty="0"/>
                        <a:t>Drag:</a:t>
                      </a:r>
                      <a:r>
                        <a:rPr lang="en-US" sz="1200" dirty="0"/>
                        <a:t> resistance that slows that flow.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kern="1200" dirty="0">
                          <a:solidFill>
                            <a:schemeClr val="dk1"/>
                          </a:solidFill>
                          <a:latin typeface="+mn-lt"/>
                          <a:ea typeface="+mn-ea"/>
                          <a:cs typeface="+mn-cs"/>
                        </a:rPr>
                        <a:t>Fewer RFPs drop, decision dates slip, win-rates fall, and revenue conversions miss their quarter.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1996561"/>
                  </a:ext>
                </a:extLst>
              </a:tr>
            </a:tbl>
          </a:graphicData>
        </a:graphic>
      </p:graphicFrame>
      <p:sp>
        <p:nvSpPr>
          <p:cNvPr id="8" name="Title 1">
            <a:extLst>
              <a:ext uri="{FF2B5EF4-FFF2-40B4-BE49-F238E27FC236}">
                <a16:creationId xmlns:a16="http://schemas.microsoft.com/office/drawing/2014/main" id="{7A3026C1-79B6-87C9-8F46-3C5A53356548}"/>
              </a:ext>
            </a:extLst>
          </p:cNvPr>
          <p:cNvSpPr txBox="1">
            <a:spLocks/>
          </p:cNvSpPr>
          <p:nvPr/>
        </p:nvSpPr>
        <p:spPr>
          <a:xfrm>
            <a:off x="7416800" y="4439009"/>
            <a:ext cx="4560710" cy="10950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1">
                    <a:lumMod val="50000"/>
                  </a:schemeClr>
                </a:solidFill>
              </a:rPr>
              <a:t>“</a:t>
            </a:r>
            <a:r>
              <a:rPr lang="en-US" sz="1600" dirty="0">
                <a:solidFill>
                  <a:schemeClr val="accent1">
                    <a:lumMod val="50000"/>
                  </a:schemeClr>
                </a:solidFill>
              </a:rPr>
              <a:t>Our capture velocity is dropping because the CR is adding </a:t>
            </a:r>
            <a:r>
              <a:rPr lang="en-US" sz="1600" b="1" dirty="0">
                <a:solidFill>
                  <a:schemeClr val="accent1">
                    <a:lumMod val="50000"/>
                  </a:schemeClr>
                </a:solidFill>
              </a:rPr>
              <a:t>pipeline drag</a:t>
            </a:r>
            <a:r>
              <a:rPr lang="en-US" sz="1600" dirty="0">
                <a:solidFill>
                  <a:schemeClr val="accent1">
                    <a:lumMod val="50000"/>
                  </a:schemeClr>
                </a:solidFill>
              </a:rPr>
              <a:t>—fewer opportunities are entering the funnel and those already in motion are slowing down</a:t>
            </a:r>
            <a:r>
              <a:rPr lang="en-US" sz="1500" dirty="0">
                <a:solidFill>
                  <a:schemeClr val="accent1">
                    <a:lumMod val="50000"/>
                  </a:schemeClr>
                </a:solidFill>
              </a:rPr>
              <a:t>.</a:t>
            </a:r>
            <a:r>
              <a:rPr lang="en-US" sz="1500" b="1" dirty="0">
                <a:solidFill>
                  <a:schemeClr val="accent1">
                    <a:lumMod val="50000"/>
                  </a:schemeClr>
                </a:solidFill>
              </a:rPr>
              <a:t>”</a:t>
            </a:r>
          </a:p>
        </p:txBody>
      </p:sp>
    </p:spTree>
    <p:extLst>
      <p:ext uri="{BB962C8B-B14F-4D97-AF65-F5344CB8AC3E}">
        <p14:creationId xmlns:p14="http://schemas.microsoft.com/office/powerpoint/2010/main" val="294548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DE5F-86D4-F34B-9CD9-4D174FD40CB3}"/>
              </a:ext>
            </a:extLst>
          </p:cNvPr>
          <p:cNvSpPr>
            <a:spLocks noGrp="1"/>
          </p:cNvSpPr>
          <p:nvPr>
            <p:ph type="title"/>
          </p:nvPr>
        </p:nvSpPr>
        <p:spPr/>
        <p:txBody>
          <a:bodyPr>
            <a:normAutofit fontScale="90000"/>
          </a:bodyPr>
          <a:lstStyle/>
          <a:p>
            <a:r>
              <a:rPr lang="en-US" dirty="0"/>
              <a:t>Appropriated Funds: Budgetary Cycle</a:t>
            </a:r>
          </a:p>
        </p:txBody>
      </p:sp>
      <p:sp>
        <p:nvSpPr>
          <p:cNvPr id="38" name="Content Placeholder 2">
            <a:extLst>
              <a:ext uri="{FF2B5EF4-FFF2-40B4-BE49-F238E27FC236}">
                <a16:creationId xmlns:a16="http://schemas.microsoft.com/office/drawing/2014/main" id="{18BEB300-DB08-7EB4-F001-7BEDD4864A55}"/>
              </a:ext>
            </a:extLst>
          </p:cNvPr>
          <p:cNvSpPr txBox="1">
            <a:spLocks/>
          </p:cNvSpPr>
          <p:nvPr/>
        </p:nvSpPr>
        <p:spPr>
          <a:xfrm>
            <a:off x="105153" y="1795906"/>
            <a:ext cx="2702782" cy="4985894"/>
          </a:xfrm>
          <a:prstGeom prst="rect">
            <a:avLst/>
          </a:prstGeom>
          <a:solidFill>
            <a:schemeClr val="bg1"/>
          </a:solidFill>
        </p:spPr>
        <p:txBody>
          <a:bodyPr/>
          <a:lstStyle>
            <a:lvl1pPr marL="342900" indent="-342900" algn="l" rtl="0" eaLnBrk="0" fontAlgn="base" hangingPunct="0">
              <a:spcBef>
                <a:spcPct val="20000"/>
              </a:spcBef>
              <a:spcAft>
                <a:spcPct val="0"/>
              </a:spcAft>
              <a:buClr>
                <a:srgbClr val="005A9C"/>
              </a:buClr>
              <a:buFont typeface="Wingdings" pitchFamily="2" charset="2"/>
              <a:buChar char="§"/>
              <a:defRPr sz="3200">
                <a:solidFill>
                  <a:srgbClr val="174B87"/>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3197D4"/>
              </a:buClr>
              <a:buFont typeface="Wingdings" pitchFamily="2" charset="2"/>
              <a:buChar char="§"/>
              <a:defRPr sz="2800">
                <a:solidFill>
                  <a:srgbClr val="174B87"/>
                </a:solidFill>
                <a:latin typeface="Arial" pitchFamily="34" charset="0"/>
                <a:cs typeface="Arial" pitchFamily="34" charset="0"/>
              </a:defRPr>
            </a:lvl2pPr>
            <a:lvl3pPr marL="1143000" indent="-228600" algn="l" rtl="0" eaLnBrk="0" fontAlgn="base" hangingPunct="0">
              <a:spcBef>
                <a:spcPct val="20000"/>
              </a:spcBef>
              <a:spcAft>
                <a:spcPct val="0"/>
              </a:spcAft>
              <a:buClr>
                <a:srgbClr val="633F80"/>
              </a:buClr>
              <a:buFont typeface="Wingdings" pitchFamily="2" charset="2"/>
              <a:buChar char="§"/>
              <a:defRPr sz="2400">
                <a:solidFill>
                  <a:srgbClr val="174B87"/>
                </a:solidFill>
                <a:latin typeface="Arial" pitchFamily="34" charset="0"/>
                <a:cs typeface="Arial" pitchFamily="34" charset="0"/>
              </a:defRPr>
            </a:lvl3pPr>
            <a:lvl4pPr marL="1600200" indent="-228600" algn="l" rtl="0" eaLnBrk="0" fontAlgn="base" hangingPunct="0">
              <a:spcBef>
                <a:spcPct val="20000"/>
              </a:spcBef>
              <a:spcAft>
                <a:spcPct val="0"/>
              </a:spcAft>
              <a:buClr>
                <a:srgbClr val="633F80"/>
              </a:buClr>
              <a:buFont typeface="Wingdings" pitchFamily="2" charset="2"/>
              <a:buChar char="§"/>
              <a:defRPr sz="2000">
                <a:solidFill>
                  <a:srgbClr val="174B87"/>
                </a:solidFill>
                <a:latin typeface="Arial" pitchFamily="34" charset="0"/>
                <a:cs typeface="Arial" pitchFamily="34" charset="0"/>
              </a:defRPr>
            </a:lvl4pPr>
            <a:lvl5pPr marL="2057400" indent="-228600" algn="l" rtl="0" eaLnBrk="0" fontAlgn="base" hangingPunct="0">
              <a:spcBef>
                <a:spcPct val="20000"/>
              </a:spcBef>
              <a:spcAft>
                <a:spcPct val="0"/>
              </a:spcAft>
              <a:buClr>
                <a:srgbClr val="633F80"/>
              </a:buClr>
              <a:buFont typeface="Wingdings" pitchFamily="2" charset="2"/>
              <a:buChar char="§"/>
              <a:defRPr sz="2000">
                <a:solidFill>
                  <a:srgbClr val="174B87"/>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12713" marR="0" lvl="0" indent="-112713" algn="l" defTabSz="914400" rtl="0" eaLnBrk="0" fontAlgn="base" latinLnBrk="0" hangingPunct="0">
              <a:lnSpc>
                <a:spcPct val="100000"/>
              </a:lnSpc>
              <a:spcBef>
                <a:spcPct val="20000"/>
              </a:spcBef>
              <a:spcAft>
                <a:spcPct val="0"/>
              </a:spcAft>
              <a:buClr>
                <a:srgbClr val="005A9C"/>
              </a:buClr>
              <a:buSzTx/>
              <a:buFont typeface="Wingdings" pitchFamily="2" charset="2"/>
              <a:buChar char="§"/>
              <a:tabLst/>
              <a:defRPr/>
            </a:pPr>
            <a:r>
              <a:rPr kumimoji="0" lang="en-US" sz="1600" b="0" i="0" u="none" strike="noStrike" kern="0" cap="none" spc="0" normalizeH="0" baseline="0" noProof="0" dirty="0">
                <a:ln>
                  <a:noFill/>
                </a:ln>
                <a:solidFill>
                  <a:srgbClr val="174B87"/>
                </a:solidFill>
                <a:effectLst/>
                <a:uLnTx/>
                <a:uFillTx/>
                <a:latin typeface="Arial" pitchFamily="34" charset="0"/>
                <a:ea typeface="+mn-ea"/>
                <a:cs typeface="Arial" pitchFamily="34" charset="0"/>
              </a:rPr>
              <a:t>President’s Budget is good information even if it’s early in the cycle</a:t>
            </a:r>
          </a:p>
          <a:p>
            <a:pPr marL="112713" marR="0" lvl="0" indent="-112713" algn="l" defTabSz="914400" rtl="0" eaLnBrk="0" fontAlgn="base" latinLnBrk="0" hangingPunct="0">
              <a:lnSpc>
                <a:spcPct val="100000"/>
              </a:lnSpc>
              <a:spcBef>
                <a:spcPct val="20000"/>
              </a:spcBef>
              <a:spcAft>
                <a:spcPct val="0"/>
              </a:spcAft>
              <a:buClr>
                <a:srgbClr val="005A9C"/>
              </a:buClr>
              <a:buSzTx/>
              <a:buFont typeface="Wingdings" pitchFamily="2" charset="2"/>
              <a:buChar char="§"/>
              <a:tabLst/>
              <a:defRPr/>
            </a:pPr>
            <a:r>
              <a:rPr kumimoji="0" lang="en-US" sz="1600" b="0" i="0" u="none" strike="noStrike" kern="0" cap="none" spc="0" normalizeH="0" baseline="0" noProof="0" dirty="0">
                <a:ln>
                  <a:noFill/>
                </a:ln>
                <a:solidFill>
                  <a:srgbClr val="174B87"/>
                </a:solidFill>
                <a:effectLst/>
                <a:uLnTx/>
                <a:uFillTx/>
                <a:latin typeface="Arial" pitchFamily="34" charset="0"/>
                <a:ea typeface="+mn-ea"/>
                <a:cs typeface="Arial" pitchFamily="34" charset="0"/>
              </a:rPr>
              <a:t>FY25 Statutory deadlines</a:t>
            </a:r>
            <a:r>
              <a:rPr kumimoji="0" lang="en-US" sz="1600" b="0" i="0" u="none" strike="noStrike" kern="0" cap="none" spc="0" normalizeH="0" noProof="0" dirty="0">
                <a:ln>
                  <a:noFill/>
                </a:ln>
                <a:solidFill>
                  <a:srgbClr val="174B87"/>
                </a:solidFill>
                <a:effectLst/>
                <a:uLnTx/>
                <a:uFillTx/>
                <a:latin typeface="Arial" pitchFamily="34" charset="0"/>
                <a:ea typeface="+mn-ea"/>
                <a:cs typeface="Arial" pitchFamily="34" charset="0"/>
              </a:rPr>
              <a:t> already missed (operating under FY24 CR until 30 September)</a:t>
            </a:r>
            <a:endParaRPr kumimoji="0" lang="en-US" sz="1600" b="0" i="0" u="none" strike="noStrike" kern="0" cap="none" spc="0" normalizeH="0" baseline="0" noProof="0" dirty="0">
              <a:ln>
                <a:noFill/>
              </a:ln>
              <a:solidFill>
                <a:srgbClr val="174B87"/>
              </a:solidFill>
              <a:effectLst/>
              <a:uLnTx/>
              <a:uFillTx/>
              <a:latin typeface="Arial" pitchFamily="34" charset="0"/>
              <a:ea typeface="+mn-ea"/>
              <a:cs typeface="Arial" pitchFamily="34" charset="0"/>
            </a:endParaRPr>
          </a:p>
          <a:p>
            <a:pPr marL="112713" marR="0" lvl="0" indent="-112713" algn="l" defTabSz="914400" rtl="0" eaLnBrk="0" fontAlgn="base" latinLnBrk="0" hangingPunct="0">
              <a:lnSpc>
                <a:spcPct val="100000"/>
              </a:lnSpc>
              <a:spcBef>
                <a:spcPct val="20000"/>
              </a:spcBef>
              <a:spcAft>
                <a:spcPct val="0"/>
              </a:spcAft>
              <a:buClr>
                <a:srgbClr val="005A9C"/>
              </a:buClr>
              <a:buSzTx/>
              <a:buFont typeface="Wingdings" pitchFamily="2" charset="2"/>
              <a:buChar char="§"/>
              <a:tabLst/>
              <a:defRPr/>
            </a:pPr>
            <a:r>
              <a:rPr kumimoji="0" lang="en-US" sz="1600" b="0" i="0" u="none" strike="noStrike" kern="0" cap="none" spc="0" normalizeH="0" baseline="0" noProof="0" dirty="0">
                <a:ln>
                  <a:noFill/>
                </a:ln>
                <a:solidFill>
                  <a:srgbClr val="174B87"/>
                </a:solidFill>
                <a:effectLst/>
                <a:uLnTx/>
                <a:uFillTx/>
                <a:latin typeface="Arial" pitchFamily="34" charset="0"/>
                <a:ea typeface="+mn-ea"/>
                <a:cs typeface="Arial" pitchFamily="34" charset="0"/>
              </a:rPr>
              <a:t>Budget line items are important for Price to Win analysis</a:t>
            </a:r>
          </a:p>
          <a:p>
            <a:pPr marL="112713" marR="0" lvl="0" indent="-112713" algn="l" defTabSz="914400" rtl="0" eaLnBrk="0" fontAlgn="base" latinLnBrk="0" hangingPunct="0">
              <a:lnSpc>
                <a:spcPct val="100000"/>
              </a:lnSpc>
              <a:spcBef>
                <a:spcPct val="20000"/>
              </a:spcBef>
              <a:spcAft>
                <a:spcPct val="0"/>
              </a:spcAft>
              <a:buClr>
                <a:srgbClr val="005A9C"/>
              </a:buClr>
              <a:buSzTx/>
              <a:buFont typeface="Wingdings" pitchFamily="2" charset="2"/>
              <a:buChar char="§"/>
              <a:tabLst/>
              <a:defRPr/>
            </a:pPr>
            <a:r>
              <a:rPr kumimoji="0" lang="en-US" sz="1600" b="0" i="0" u="none" strike="noStrike" kern="0" cap="none" spc="0" normalizeH="0" baseline="0" noProof="0" dirty="0">
                <a:ln>
                  <a:noFill/>
                </a:ln>
                <a:solidFill>
                  <a:srgbClr val="174B87"/>
                </a:solidFill>
                <a:effectLst/>
                <a:uLnTx/>
                <a:uFillTx/>
                <a:latin typeface="Arial" pitchFamily="34" charset="0"/>
                <a:ea typeface="+mn-ea"/>
                <a:cs typeface="Arial" pitchFamily="34" charset="0"/>
              </a:rPr>
              <a:t>Plan captures on a 2-year time horizon (FY25</a:t>
            </a:r>
            <a:r>
              <a:rPr kumimoji="0" lang="en-US" sz="1600" b="0" i="0" u="none" strike="noStrike" kern="0" cap="none" spc="0" normalizeH="0" noProof="0" dirty="0">
                <a:ln>
                  <a:noFill/>
                </a:ln>
                <a:solidFill>
                  <a:srgbClr val="174B87"/>
                </a:solidFill>
                <a:effectLst/>
                <a:uLnTx/>
                <a:uFillTx/>
                <a:latin typeface="Arial" pitchFamily="34" charset="0"/>
                <a:ea typeface="+mn-ea"/>
                <a:cs typeface="Arial" pitchFamily="34" charset="0"/>
              </a:rPr>
              <a:t> reshuffle + FY 26 request)</a:t>
            </a:r>
            <a:endParaRPr kumimoji="0" lang="en-US" sz="1600" b="0" i="0" u="none" strike="noStrike" kern="0" cap="none" spc="0" normalizeH="0" baseline="0" noProof="0" dirty="0">
              <a:ln>
                <a:noFill/>
              </a:ln>
              <a:solidFill>
                <a:srgbClr val="174B87"/>
              </a:solidFill>
              <a:effectLst/>
              <a:uLnTx/>
              <a:uFillTx/>
              <a:latin typeface="Arial" pitchFamily="34" charset="0"/>
              <a:ea typeface="+mn-ea"/>
              <a:cs typeface="Arial" pitchFamily="34" charset="0"/>
            </a:endParaRPr>
          </a:p>
          <a:p>
            <a:pPr marL="112713" marR="0" lvl="0" indent="-112713" algn="l" defTabSz="914400" rtl="0" eaLnBrk="0" fontAlgn="base" latinLnBrk="0" hangingPunct="0">
              <a:lnSpc>
                <a:spcPct val="100000"/>
              </a:lnSpc>
              <a:spcBef>
                <a:spcPct val="20000"/>
              </a:spcBef>
              <a:spcAft>
                <a:spcPct val="0"/>
              </a:spcAft>
              <a:buClr>
                <a:srgbClr val="005A9C"/>
              </a:buClr>
              <a:buSzTx/>
              <a:buFont typeface="Wingdings" pitchFamily="2" charset="2"/>
              <a:buChar char="§"/>
              <a:tabLst/>
              <a:defRPr/>
            </a:pPr>
            <a:r>
              <a:rPr kumimoji="0" lang="en-US" sz="1600" b="0" i="0" u="none" strike="noStrike" kern="0" cap="none" spc="0" normalizeH="0" baseline="0" noProof="0" dirty="0">
                <a:ln>
                  <a:noFill/>
                </a:ln>
                <a:solidFill>
                  <a:srgbClr val="174B87"/>
                </a:solidFill>
                <a:effectLst/>
                <a:uLnTx/>
                <a:uFillTx/>
                <a:latin typeface="Arial" pitchFamily="34" charset="0"/>
                <a:ea typeface="+mn-ea"/>
                <a:cs typeface="Arial" pitchFamily="34" charset="0"/>
              </a:rPr>
              <a:t>DOD budgeting is a 7-year process for the 5-year Defense plan</a:t>
            </a:r>
          </a:p>
          <a:p>
            <a:pPr marL="112713" marR="0" lvl="0" indent="-112713" algn="l" defTabSz="914400" rtl="0" eaLnBrk="0" fontAlgn="base" latinLnBrk="0" hangingPunct="0">
              <a:lnSpc>
                <a:spcPct val="100000"/>
              </a:lnSpc>
              <a:spcBef>
                <a:spcPct val="20000"/>
              </a:spcBef>
              <a:spcAft>
                <a:spcPct val="0"/>
              </a:spcAft>
              <a:buClr>
                <a:srgbClr val="005A9C"/>
              </a:buClr>
              <a:buSzTx/>
              <a:buFont typeface="Wingdings" pitchFamily="2" charset="2"/>
              <a:buChar char="§"/>
              <a:tabLst/>
              <a:defRPr/>
            </a:pPr>
            <a:r>
              <a:rPr kumimoji="0" lang="en-US" sz="1600" b="0" i="0" u="none" strike="noStrike" kern="0" cap="none" spc="0" normalizeH="0" baseline="0" noProof="0" dirty="0">
                <a:ln>
                  <a:noFill/>
                </a:ln>
                <a:solidFill>
                  <a:srgbClr val="174B87"/>
                </a:solidFill>
                <a:effectLst/>
                <a:uLnTx/>
                <a:uFillTx/>
                <a:latin typeface="Arial" pitchFamily="34" charset="0"/>
                <a:ea typeface="+mn-ea"/>
                <a:cs typeface="Arial" pitchFamily="34" charset="0"/>
              </a:rPr>
              <a:t>Government shutdown is painful to government contractors</a:t>
            </a:r>
          </a:p>
        </p:txBody>
      </p:sp>
      <p:grpSp>
        <p:nvGrpSpPr>
          <p:cNvPr id="39" name="Group 36">
            <a:extLst>
              <a:ext uri="{FF2B5EF4-FFF2-40B4-BE49-F238E27FC236}">
                <a16:creationId xmlns:a16="http://schemas.microsoft.com/office/drawing/2014/main" id="{39AF655A-803A-BB6C-29A4-7EAFCC4077C2}"/>
              </a:ext>
            </a:extLst>
          </p:cNvPr>
          <p:cNvGrpSpPr/>
          <p:nvPr/>
        </p:nvGrpSpPr>
        <p:grpSpPr>
          <a:xfrm>
            <a:off x="2938788" y="1676399"/>
            <a:ext cx="8152828" cy="4509932"/>
            <a:chOff x="228600" y="709735"/>
            <a:chExt cx="7086600" cy="4637136"/>
          </a:xfrm>
        </p:grpSpPr>
        <p:sp>
          <p:nvSpPr>
            <p:cNvPr id="40" name="TextBox 39">
              <a:extLst>
                <a:ext uri="{FF2B5EF4-FFF2-40B4-BE49-F238E27FC236}">
                  <a16:creationId xmlns:a16="http://schemas.microsoft.com/office/drawing/2014/main" id="{6D3C1AB9-062B-63FC-5157-C7170788B610}"/>
                </a:ext>
              </a:extLst>
            </p:cNvPr>
            <p:cNvSpPr txBox="1"/>
            <p:nvPr/>
          </p:nvSpPr>
          <p:spPr>
            <a:xfrm>
              <a:off x="2209800" y="1143000"/>
              <a:ext cx="1905000" cy="791143"/>
            </a:xfrm>
            <a:prstGeom prst="rect">
              <a:avLst/>
            </a:prstGeom>
            <a:solidFill>
              <a:srgbClr val="F79646">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Federal agencies submit budget estimates in accordance with President’s strategy by Summer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endParaRPr>
            </a:p>
          </p:txBody>
        </p:sp>
        <p:sp>
          <p:nvSpPr>
            <p:cNvPr id="41" name="TextBox 40">
              <a:extLst>
                <a:ext uri="{FF2B5EF4-FFF2-40B4-BE49-F238E27FC236}">
                  <a16:creationId xmlns:a16="http://schemas.microsoft.com/office/drawing/2014/main" id="{C1BA174E-0451-0A32-030B-34F2804B7910}"/>
                </a:ext>
              </a:extLst>
            </p:cNvPr>
            <p:cNvSpPr txBox="1"/>
            <p:nvPr/>
          </p:nvSpPr>
          <p:spPr>
            <a:xfrm>
              <a:off x="4267200" y="1143000"/>
              <a:ext cx="1219200" cy="791143"/>
            </a:xfrm>
            <a:prstGeom prst="rect">
              <a:avLst/>
            </a:prstGeom>
            <a:solidFill>
              <a:srgbClr val="1F497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OMB reviews submitted estimates in the Fall</a:t>
              </a:r>
            </a:p>
          </p:txBody>
        </p:sp>
        <p:sp>
          <p:nvSpPr>
            <p:cNvPr id="42" name="TextBox 41">
              <a:extLst>
                <a:ext uri="{FF2B5EF4-FFF2-40B4-BE49-F238E27FC236}">
                  <a16:creationId xmlns:a16="http://schemas.microsoft.com/office/drawing/2014/main" id="{3140EA6C-16B1-E0EA-5DD1-10C7B8C2B4BB}"/>
                </a:ext>
              </a:extLst>
            </p:cNvPr>
            <p:cNvSpPr txBox="1"/>
            <p:nvPr/>
          </p:nvSpPr>
          <p:spPr>
            <a:xfrm>
              <a:off x="5638800" y="1143000"/>
              <a:ext cx="1676400" cy="791143"/>
            </a:xfrm>
            <a:prstGeom prst="rect">
              <a:avLst/>
            </a:prstGeom>
            <a:solidFill>
              <a:srgbClr val="1F497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President reviews and finalizes the budget, and submits to Congress by first Monday in February</a:t>
              </a:r>
            </a:p>
          </p:txBody>
        </p:sp>
        <p:sp>
          <p:nvSpPr>
            <p:cNvPr id="43" name="Rectangle 42">
              <a:extLst>
                <a:ext uri="{FF2B5EF4-FFF2-40B4-BE49-F238E27FC236}">
                  <a16:creationId xmlns:a16="http://schemas.microsoft.com/office/drawing/2014/main" id="{5BB275CE-8C06-0636-4DA6-C6A0658EAE06}"/>
                </a:ext>
              </a:extLst>
            </p:cNvPr>
            <p:cNvSpPr/>
            <p:nvPr/>
          </p:nvSpPr>
          <p:spPr>
            <a:xfrm>
              <a:off x="304800" y="2209800"/>
              <a:ext cx="1752600" cy="791143"/>
            </a:xfrm>
            <a:prstGeom prst="rect">
              <a:avLst/>
            </a:prstGeom>
            <a:solidFill>
              <a:srgbClr val="1F497D">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By Jan 15, Congressional Budget Office submits economic and budget outlook report to Budget Committees</a:t>
              </a:r>
            </a:p>
          </p:txBody>
        </p:sp>
        <p:sp>
          <p:nvSpPr>
            <p:cNvPr id="44" name="Rectangle 43">
              <a:extLst>
                <a:ext uri="{FF2B5EF4-FFF2-40B4-BE49-F238E27FC236}">
                  <a16:creationId xmlns:a16="http://schemas.microsoft.com/office/drawing/2014/main" id="{A7D42B9C-62B9-0F7A-A036-B64102E1DF43}"/>
                </a:ext>
              </a:extLst>
            </p:cNvPr>
            <p:cNvSpPr/>
            <p:nvPr/>
          </p:nvSpPr>
          <p:spPr>
            <a:xfrm>
              <a:off x="2209800" y="2209800"/>
              <a:ext cx="1905000" cy="791143"/>
            </a:xfrm>
            <a:prstGeom prst="rect">
              <a:avLst/>
            </a:prstGeom>
            <a:solidFill>
              <a:srgbClr val="1F497D">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Six weeks after President submits budget Committees submit views and estimates to Budget Committees</a:t>
              </a:r>
            </a:p>
          </p:txBody>
        </p:sp>
        <p:sp>
          <p:nvSpPr>
            <p:cNvPr id="45" name="Rectangle 44">
              <a:extLst>
                <a:ext uri="{FF2B5EF4-FFF2-40B4-BE49-F238E27FC236}">
                  <a16:creationId xmlns:a16="http://schemas.microsoft.com/office/drawing/2014/main" id="{9B7ECAD7-F232-73F6-5F57-E8BC828A69CD}"/>
                </a:ext>
              </a:extLst>
            </p:cNvPr>
            <p:cNvSpPr/>
            <p:nvPr/>
          </p:nvSpPr>
          <p:spPr>
            <a:xfrm>
              <a:off x="4267200" y="2209800"/>
              <a:ext cx="1219200" cy="791143"/>
            </a:xfrm>
            <a:prstGeom prst="rect">
              <a:avLst/>
            </a:prstGeom>
            <a:solidFill>
              <a:srgbClr val="1F497D">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Apr 1 Senate Budget Committee reports budget resolution</a:t>
              </a:r>
            </a:p>
          </p:txBody>
        </p:sp>
        <p:sp>
          <p:nvSpPr>
            <p:cNvPr id="46" name="Rectangle 45">
              <a:extLst>
                <a:ext uri="{FF2B5EF4-FFF2-40B4-BE49-F238E27FC236}">
                  <a16:creationId xmlns:a16="http://schemas.microsoft.com/office/drawing/2014/main" id="{425BBBA5-1DF4-EBFF-4C4C-F70B9C58D518}"/>
                </a:ext>
              </a:extLst>
            </p:cNvPr>
            <p:cNvSpPr/>
            <p:nvPr/>
          </p:nvSpPr>
          <p:spPr>
            <a:xfrm>
              <a:off x="5638800" y="2209800"/>
              <a:ext cx="1676400" cy="791143"/>
            </a:xfrm>
            <a:prstGeom prst="rect">
              <a:avLst/>
            </a:prstGeom>
            <a:solidFill>
              <a:srgbClr val="1F497D">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Apr 15 Congress completes action on budget resolution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endParaRPr>
            </a:p>
          </p:txBody>
        </p:sp>
        <p:sp>
          <p:nvSpPr>
            <p:cNvPr id="47" name="Rectangle 46">
              <a:extLst>
                <a:ext uri="{FF2B5EF4-FFF2-40B4-BE49-F238E27FC236}">
                  <a16:creationId xmlns:a16="http://schemas.microsoft.com/office/drawing/2014/main" id="{DA916CE8-7FAE-36B4-F024-901C8FA75E3A}"/>
                </a:ext>
              </a:extLst>
            </p:cNvPr>
            <p:cNvSpPr/>
            <p:nvPr/>
          </p:nvSpPr>
          <p:spPr>
            <a:xfrm>
              <a:off x="304800" y="3281000"/>
              <a:ext cx="1752600" cy="965196"/>
            </a:xfrm>
            <a:prstGeom prst="rect">
              <a:avLst/>
            </a:prstGeom>
            <a:solidFill>
              <a:srgbClr val="1F497D">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May 15: Annual appropriations bills that fund agencies may be considered in the House, even if action on budget resolution has not been completed</a:t>
              </a:r>
            </a:p>
          </p:txBody>
        </p:sp>
        <p:sp>
          <p:nvSpPr>
            <p:cNvPr id="48" name="Rectangle 47">
              <a:extLst>
                <a:ext uri="{FF2B5EF4-FFF2-40B4-BE49-F238E27FC236}">
                  <a16:creationId xmlns:a16="http://schemas.microsoft.com/office/drawing/2014/main" id="{13F48E22-2229-558C-DC81-FC1E211C3B64}"/>
                </a:ext>
              </a:extLst>
            </p:cNvPr>
            <p:cNvSpPr/>
            <p:nvPr/>
          </p:nvSpPr>
          <p:spPr>
            <a:xfrm>
              <a:off x="2209800" y="3281000"/>
              <a:ext cx="1905000" cy="965196"/>
            </a:xfrm>
            <a:prstGeom prst="rect">
              <a:avLst/>
            </a:prstGeom>
            <a:solidFill>
              <a:srgbClr val="1F497D">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Jun 10 House Appropriations Committee reports last annual appropriations bill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endParaRPr>
            </a:p>
          </p:txBody>
        </p:sp>
        <p:sp>
          <p:nvSpPr>
            <p:cNvPr id="49" name="Rectangle 48">
              <a:extLst>
                <a:ext uri="{FF2B5EF4-FFF2-40B4-BE49-F238E27FC236}">
                  <a16:creationId xmlns:a16="http://schemas.microsoft.com/office/drawing/2014/main" id="{1D38F154-A8A2-0DFC-A700-27F73B436A5A}"/>
                </a:ext>
              </a:extLst>
            </p:cNvPr>
            <p:cNvSpPr/>
            <p:nvPr/>
          </p:nvSpPr>
          <p:spPr>
            <a:xfrm>
              <a:off x="4267200" y="3281000"/>
              <a:ext cx="1219200" cy="965196"/>
            </a:xfrm>
            <a:prstGeom prst="rect">
              <a:avLst/>
            </a:prstGeom>
            <a:solidFill>
              <a:srgbClr val="1F497D">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Jun 15 Congress completes action on reconciliation legislation (if</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required)</a:t>
              </a:r>
            </a:p>
          </p:txBody>
        </p:sp>
        <p:sp>
          <p:nvSpPr>
            <p:cNvPr id="50" name="Rectangle 49">
              <a:extLst>
                <a:ext uri="{FF2B5EF4-FFF2-40B4-BE49-F238E27FC236}">
                  <a16:creationId xmlns:a16="http://schemas.microsoft.com/office/drawing/2014/main" id="{09E8B4B3-44DE-FD1B-750B-4923A7C68D22}"/>
                </a:ext>
              </a:extLst>
            </p:cNvPr>
            <p:cNvSpPr/>
            <p:nvPr/>
          </p:nvSpPr>
          <p:spPr>
            <a:xfrm>
              <a:off x="5638800" y="3281000"/>
              <a:ext cx="1676400" cy="965196"/>
            </a:xfrm>
            <a:prstGeom prst="rect">
              <a:avLst/>
            </a:prstGeom>
            <a:solidFill>
              <a:srgbClr val="1F497D">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Jun 30 House completes action on annual appropriations bills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endParaRPr>
            </a:p>
          </p:txBody>
        </p:sp>
        <p:sp>
          <p:nvSpPr>
            <p:cNvPr id="51" name="Rectangle 50">
              <a:extLst>
                <a:ext uri="{FF2B5EF4-FFF2-40B4-BE49-F238E27FC236}">
                  <a16:creationId xmlns:a16="http://schemas.microsoft.com/office/drawing/2014/main" id="{D64FFAC7-79BA-71B4-3158-D956CD9AFB66}"/>
                </a:ext>
              </a:extLst>
            </p:cNvPr>
            <p:cNvSpPr/>
            <p:nvPr/>
          </p:nvSpPr>
          <p:spPr>
            <a:xfrm>
              <a:off x="304800" y="4555728"/>
              <a:ext cx="1752600" cy="791143"/>
            </a:xfrm>
            <a:prstGeom prst="rect">
              <a:avLst/>
            </a:prstGeom>
            <a:solidFill>
              <a:srgbClr val="1F497D">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Jul 15 President submits mid-session review of the budget to Congress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endParaRPr>
            </a:p>
          </p:txBody>
        </p:sp>
        <p:sp>
          <p:nvSpPr>
            <p:cNvPr id="52" name="Isosceles Triangle 51">
              <a:extLst>
                <a:ext uri="{FF2B5EF4-FFF2-40B4-BE49-F238E27FC236}">
                  <a16:creationId xmlns:a16="http://schemas.microsoft.com/office/drawing/2014/main" id="{B1791BCB-02C1-9409-8175-7D12988583BF}"/>
                </a:ext>
              </a:extLst>
            </p:cNvPr>
            <p:cNvSpPr/>
            <p:nvPr/>
          </p:nvSpPr>
          <p:spPr>
            <a:xfrm>
              <a:off x="2317474" y="4554984"/>
              <a:ext cx="1524000" cy="791143"/>
            </a:xfrm>
            <a:prstGeom prst="triangle">
              <a:avLst>
                <a:gd name="adj" fmla="val 50644"/>
              </a:avLst>
            </a:prstGeom>
            <a:solidFill>
              <a:srgbClr val="C0504D"/>
            </a:solidFill>
            <a:ln w="25400" cap="flat" cmpd="sng" algn="ctr">
              <a:noFill/>
              <a:prstDash val="solid"/>
            </a:ln>
            <a:effectLst/>
          </p:spPr>
          <p:txBody>
            <a:bodyPr t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rPr>
                <a:t>Oct 1 Fiscal year begins</a:t>
              </a:r>
            </a:p>
          </p:txBody>
        </p:sp>
        <p:sp>
          <p:nvSpPr>
            <p:cNvPr id="53" name="TextBox 52">
              <a:extLst>
                <a:ext uri="{FF2B5EF4-FFF2-40B4-BE49-F238E27FC236}">
                  <a16:creationId xmlns:a16="http://schemas.microsoft.com/office/drawing/2014/main" id="{E6929431-92DF-53B1-D353-DE6C0FCB608B}"/>
                </a:ext>
              </a:extLst>
            </p:cNvPr>
            <p:cNvSpPr txBox="1"/>
            <p:nvPr/>
          </p:nvSpPr>
          <p:spPr>
            <a:xfrm>
              <a:off x="228600" y="1137355"/>
              <a:ext cx="1828800" cy="791143"/>
            </a:xfrm>
            <a:prstGeom prst="rect">
              <a:avLst/>
            </a:prstGeom>
            <a:solidFill>
              <a:srgbClr val="F79646">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Bottom-up and top-down  budget needs – per agency’s mission and inputs up the chain of command</a:t>
              </a:r>
              <a:endParaRPr kumimoji="0" lang="en-US" sz="1100" b="1" i="0" u="none" strike="noStrike" kern="0" cap="none" spc="0" normalizeH="0" baseline="0" noProof="0" dirty="0">
                <a:ln>
                  <a:noFill/>
                </a:ln>
                <a:solidFill>
                  <a:sysClr val="windowText" lastClr="000000"/>
                </a:solidFill>
                <a:effectLst/>
                <a:uLnTx/>
                <a:uFillTx/>
              </a:endParaRPr>
            </a:p>
          </p:txBody>
        </p:sp>
        <p:cxnSp>
          <p:nvCxnSpPr>
            <p:cNvPr id="54" name="Straight Arrow Connector 53">
              <a:extLst>
                <a:ext uri="{FF2B5EF4-FFF2-40B4-BE49-F238E27FC236}">
                  <a16:creationId xmlns:a16="http://schemas.microsoft.com/office/drawing/2014/main" id="{F9B542E1-3858-0AB1-61D5-D6F6BBDDC504}"/>
                </a:ext>
              </a:extLst>
            </p:cNvPr>
            <p:cNvCxnSpPr/>
            <p:nvPr/>
          </p:nvCxnSpPr>
          <p:spPr>
            <a:xfrm>
              <a:off x="3191014" y="709735"/>
              <a:ext cx="0" cy="433264"/>
            </a:xfrm>
            <a:prstGeom prst="straightConnector1">
              <a:avLst/>
            </a:prstGeom>
            <a:noFill/>
            <a:ln w="9525" cap="flat" cmpd="sng" algn="ctr">
              <a:solidFill>
                <a:srgbClr val="4F81BD">
                  <a:shade val="95000"/>
                  <a:satMod val="105000"/>
                </a:srgbClr>
              </a:solidFill>
              <a:prstDash val="solid"/>
              <a:tailEnd type="arrow"/>
            </a:ln>
            <a:effectLst/>
          </p:spPr>
        </p:cxnSp>
        <p:cxnSp>
          <p:nvCxnSpPr>
            <p:cNvPr id="55" name="Straight Arrow Connector 54">
              <a:extLst>
                <a:ext uri="{FF2B5EF4-FFF2-40B4-BE49-F238E27FC236}">
                  <a16:creationId xmlns:a16="http://schemas.microsoft.com/office/drawing/2014/main" id="{16B18190-8D14-6D98-B012-39AD92F120EB}"/>
                </a:ext>
              </a:extLst>
            </p:cNvPr>
            <p:cNvCxnSpPr>
              <a:stCxn id="53" idx="3"/>
              <a:endCxn id="40" idx="1"/>
            </p:cNvCxnSpPr>
            <p:nvPr/>
          </p:nvCxnSpPr>
          <p:spPr>
            <a:xfrm>
              <a:off x="2057400" y="1532928"/>
              <a:ext cx="152399" cy="5645"/>
            </a:xfrm>
            <a:prstGeom prst="straightConnector1">
              <a:avLst/>
            </a:prstGeom>
            <a:noFill/>
            <a:ln w="9525" cap="flat" cmpd="sng" algn="ctr">
              <a:solidFill>
                <a:srgbClr val="4F81BD">
                  <a:shade val="95000"/>
                  <a:satMod val="105000"/>
                </a:srgbClr>
              </a:solidFill>
              <a:prstDash val="solid"/>
              <a:tailEnd type="arrow"/>
            </a:ln>
            <a:effectLst/>
          </p:spPr>
        </p:cxnSp>
        <p:cxnSp>
          <p:nvCxnSpPr>
            <p:cNvPr id="56" name="Straight Arrow Connector 55">
              <a:extLst>
                <a:ext uri="{FF2B5EF4-FFF2-40B4-BE49-F238E27FC236}">
                  <a16:creationId xmlns:a16="http://schemas.microsoft.com/office/drawing/2014/main" id="{080B651F-2A99-5E25-D6AC-45470CCE4A31}"/>
                </a:ext>
              </a:extLst>
            </p:cNvPr>
            <p:cNvCxnSpPr/>
            <p:nvPr/>
          </p:nvCxnSpPr>
          <p:spPr>
            <a:xfrm>
              <a:off x="4114800" y="1474634"/>
              <a:ext cx="152400" cy="1"/>
            </a:xfrm>
            <a:prstGeom prst="straightConnector1">
              <a:avLst/>
            </a:prstGeom>
            <a:noFill/>
            <a:ln w="9525" cap="flat" cmpd="sng" algn="ctr">
              <a:solidFill>
                <a:srgbClr val="4F81BD">
                  <a:shade val="95000"/>
                  <a:satMod val="105000"/>
                </a:srgbClr>
              </a:solidFill>
              <a:prstDash val="solid"/>
              <a:tailEnd type="arrow"/>
            </a:ln>
            <a:effectLst/>
          </p:spPr>
        </p:cxnSp>
        <p:cxnSp>
          <p:nvCxnSpPr>
            <p:cNvPr id="57" name="Shape 56">
              <a:extLst>
                <a:ext uri="{FF2B5EF4-FFF2-40B4-BE49-F238E27FC236}">
                  <a16:creationId xmlns:a16="http://schemas.microsoft.com/office/drawing/2014/main" id="{5315084E-8463-BA82-071D-67312914E86E}"/>
                </a:ext>
              </a:extLst>
            </p:cNvPr>
            <p:cNvCxnSpPr>
              <a:stCxn id="42" idx="3"/>
              <a:endCxn id="43" idx="1"/>
            </p:cNvCxnSpPr>
            <p:nvPr/>
          </p:nvCxnSpPr>
          <p:spPr>
            <a:xfrm flipH="1">
              <a:off x="304800" y="1538572"/>
              <a:ext cx="7010400" cy="1066800"/>
            </a:xfrm>
            <a:prstGeom prst="bentConnector5">
              <a:avLst>
                <a:gd name="adj1" fmla="val -2834"/>
                <a:gd name="adj2" fmla="val 50000"/>
                <a:gd name="adj3" fmla="val 102834"/>
              </a:avLst>
            </a:prstGeom>
            <a:noFill/>
            <a:ln w="9525" cap="flat" cmpd="sng" algn="ctr">
              <a:solidFill>
                <a:srgbClr val="4F81BD">
                  <a:shade val="95000"/>
                  <a:satMod val="105000"/>
                </a:srgbClr>
              </a:solidFill>
              <a:prstDash val="solid"/>
              <a:tailEnd type="arrow"/>
            </a:ln>
            <a:effectLst/>
          </p:spPr>
        </p:cxnSp>
        <p:cxnSp>
          <p:nvCxnSpPr>
            <p:cNvPr id="58" name="Straight Arrow Connector 57">
              <a:extLst>
                <a:ext uri="{FF2B5EF4-FFF2-40B4-BE49-F238E27FC236}">
                  <a16:creationId xmlns:a16="http://schemas.microsoft.com/office/drawing/2014/main" id="{9D24CCF9-2F6C-B264-8C35-9CA36D7C6441}"/>
                </a:ext>
              </a:extLst>
            </p:cNvPr>
            <p:cNvCxnSpPr>
              <a:stCxn id="43" idx="3"/>
              <a:endCxn id="44" idx="1"/>
            </p:cNvCxnSpPr>
            <p:nvPr/>
          </p:nvCxnSpPr>
          <p:spPr>
            <a:xfrm>
              <a:off x="2057400" y="2605372"/>
              <a:ext cx="152399"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59" name="Straight Arrow Connector 58">
              <a:extLst>
                <a:ext uri="{FF2B5EF4-FFF2-40B4-BE49-F238E27FC236}">
                  <a16:creationId xmlns:a16="http://schemas.microsoft.com/office/drawing/2014/main" id="{C7A98957-5B1C-F0D1-1FF9-3839AC10D693}"/>
                </a:ext>
              </a:extLst>
            </p:cNvPr>
            <p:cNvCxnSpPr>
              <a:endCxn id="45" idx="1"/>
            </p:cNvCxnSpPr>
            <p:nvPr/>
          </p:nvCxnSpPr>
          <p:spPr>
            <a:xfrm>
              <a:off x="4114800" y="2605371"/>
              <a:ext cx="152400" cy="1"/>
            </a:xfrm>
            <a:prstGeom prst="straightConnector1">
              <a:avLst/>
            </a:prstGeom>
            <a:noFill/>
            <a:ln w="9525" cap="flat" cmpd="sng" algn="ctr">
              <a:solidFill>
                <a:srgbClr val="4F81BD">
                  <a:shade val="95000"/>
                  <a:satMod val="105000"/>
                </a:srgbClr>
              </a:solidFill>
              <a:prstDash val="solid"/>
              <a:tailEnd type="arrow"/>
            </a:ln>
            <a:effectLst/>
          </p:spPr>
        </p:cxnSp>
        <p:cxnSp>
          <p:nvCxnSpPr>
            <p:cNvPr id="60" name="Straight Arrow Connector 59">
              <a:extLst>
                <a:ext uri="{FF2B5EF4-FFF2-40B4-BE49-F238E27FC236}">
                  <a16:creationId xmlns:a16="http://schemas.microsoft.com/office/drawing/2014/main" id="{7D282E28-ABB9-B840-8EDC-3F1A8A58E94C}"/>
                </a:ext>
              </a:extLst>
            </p:cNvPr>
            <p:cNvCxnSpPr>
              <a:stCxn id="45" idx="3"/>
              <a:endCxn id="46" idx="1"/>
            </p:cNvCxnSpPr>
            <p:nvPr/>
          </p:nvCxnSpPr>
          <p:spPr>
            <a:xfrm>
              <a:off x="5486400" y="2605372"/>
              <a:ext cx="152400"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61" name="Shape 60">
              <a:extLst>
                <a:ext uri="{FF2B5EF4-FFF2-40B4-BE49-F238E27FC236}">
                  <a16:creationId xmlns:a16="http://schemas.microsoft.com/office/drawing/2014/main" id="{4181023D-3C7B-3204-C303-FB62ACB10B54}"/>
                </a:ext>
              </a:extLst>
            </p:cNvPr>
            <p:cNvCxnSpPr>
              <a:cxnSpLocks/>
              <a:stCxn id="46" idx="3"/>
              <a:endCxn id="47" idx="1"/>
            </p:cNvCxnSpPr>
            <p:nvPr/>
          </p:nvCxnSpPr>
          <p:spPr>
            <a:xfrm flipH="1">
              <a:off x="304800" y="2605372"/>
              <a:ext cx="7010400" cy="1158226"/>
            </a:xfrm>
            <a:prstGeom prst="bentConnector5">
              <a:avLst>
                <a:gd name="adj1" fmla="val -2834"/>
                <a:gd name="adj2" fmla="val 46243"/>
                <a:gd name="adj3" fmla="val 102834"/>
              </a:avLst>
            </a:prstGeom>
            <a:noFill/>
            <a:ln w="9525" cap="flat" cmpd="sng" algn="ctr">
              <a:solidFill>
                <a:srgbClr val="FF0000"/>
              </a:solidFill>
              <a:prstDash val="solid"/>
              <a:tailEnd type="arrow"/>
            </a:ln>
            <a:effectLst/>
          </p:spPr>
        </p:cxnSp>
        <p:cxnSp>
          <p:nvCxnSpPr>
            <p:cNvPr id="62" name="Straight Arrow Connector 61">
              <a:extLst>
                <a:ext uri="{FF2B5EF4-FFF2-40B4-BE49-F238E27FC236}">
                  <a16:creationId xmlns:a16="http://schemas.microsoft.com/office/drawing/2014/main" id="{539357D0-D7B8-7699-8536-F362EFB63461}"/>
                </a:ext>
              </a:extLst>
            </p:cNvPr>
            <p:cNvCxnSpPr/>
            <p:nvPr/>
          </p:nvCxnSpPr>
          <p:spPr>
            <a:xfrm flipV="1">
              <a:off x="2057400" y="3944113"/>
              <a:ext cx="152400" cy="5691"/>
            </a:xfrm>
            <a:prstGeom prst="straightConnector1">
              <a:avLst/>
            </a:prstGeom>
            <a:noFill/>
            <a:ln w="9525" cap="flat" cmpd="sng" algn="ctr">
              <a:solidFill>
                <a:srgbClr val="4F81BD">
                  <a:shade val="95000"/>
                  <a:satMod val="105000"/>
                </a:srgbClr>
              </a:solidFill>
              <a:prstDash val="solid"/>
              <a:tailEnd type="arrow"/>
            </a:ln>
            <a:effectLst/>
          </p:spPr>
        </p:cxnSp>
        <p:cxnSp>
          <p:nvCxnSpPr>
            <p:cNvPr id="63" name="Straight Arrow Connector 62">
              <a:extLst>
                <a:ext uri="{FF2B5EF4-FFF2-40B4-BE49-F238E27FC236}">
                  <a16:creationId xmlns:a16="http://schemas.microsoft.com/office/drawing/2014/main" id="{94103255-9D90-4A49-D17E-A726D3C9D527}"/>
                </a:ext>
              </a:extLst>
            </p:cNvPr>
            <p:cNvCxnSpPr>
              <a:stCxn id="48" idx="3"/>
              <a:endCxn id="49" idx="1"/>
            </p:cNvCxnSpPr>
            <p:nvPr/>
          </p:nvCxnSpPr>
          <p:spPr>
            <a:xfrm>
              <a:off x="4114800" y="3763598"/>
              <a:ext cx="152400"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64" name="Straight Arrow Connector 63">
              <a:extLst>
                <a:ext uri="{FF2B5EF4-FFF2-40B4-BE49-F238E27FC236}">
                  <a16:creationId xmlns:a16="http://schemas.microsoft.com/office/drawing/2014/main" id="{13D55AB4-F428-BA33-07E2-1B8E6448180E}"/>
                </a:ext>
              </a:extLst>
            </p:cNvPr>
            <p:cNvCxnSpPr>
              <a:stCxn id="49" idx="3"/>
              <a:endCxn id="50" idx="1"/>
            </p:cNvCxnSpPr>
            <p:nvPr/>
          </p:nvCxnSpPr>
          <p:spPr>
            <a:xfrm>
              <a:off x="5486400" y="3763598"/>
              <a:ext cx="152400"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65" name="Shape 64">
              <a:extLst>
                <a:ext uri="{FF2B5EF4-FFF2-40B4-BE49-F238E27FC236}">
                  <a16:creationId xmlns:a16="http://schemas.microsoft.com/office/drawing/2014/main" id="{0CDF8B77-C160-88F4-5C87-4F7D11175DC0}"/>
                </a:ext>
              </a:extLst>
            </p:cNvPr>
            <p:cNvCxnSpPr>
              <a:stCxn id="50" idx="3"/>
              <a:endCxn id="51" idx="1"/>
            </p:cNvCxnSpPr>
            <p:nvPr/>
          </p:nvCxnSpPr>
          <p:spPr>
            <a:xfrm flipH="1">
              <a:off x="304800" y="3763599"/>
              <a:ext cx="7010400" cy="1187702"/>
            </a:xfrm>
            <a:prstGeom prst="bentConnector5">
              <a:avLst>
                <a:gd name="adj1" fmla="val -2834"/>
                <a:gd name="adj2" fmla="val 53664"/>
                <a:gd name="adj3" fmla="val 102834"/>
              </a:avLst>
            </a:prstGeom>
            <a:noFill/>
            <a:ln w="9525" cap="flat" cmpd="sng" algn="ctr">
              <a:solidFill>
                <a:srgbClr val="4F81BD">
                  <a:shade val="95000"/>
                  <a:satMod val="105000"/>
                </a:srgbClr>
              </a:solidFill>
              <a:prstDash val="solid"/>
              <a:tailEnd type="arrow"/>
            </a:ln>
            <a:effectLst/>
          </p:spPr>
        </p:cxnSp>
        <p:cxnSp>
          <p:nvCxnSpPr>
            <p:cNvPr id="66" name="Straight Arrow Connector 65">
              <a:extLst>
                <a:ext uri="{FF2B5EF4-FFF2-40B4-BE49-F238E27FC236}">
                  <a16:creationId xmlns:a16="http://schemas.microsoft.com/office/drawing/2014/main" id="{F1A29E14-B3F7-495C-6B83-B5BE80B4A583}"/>
                </a:ext>
              </a:extLst>
            </p:cNvPr>
            <p:cNvCxnSpPr>
              <a:cxnSpLocks/>
              <a:stCxn id="51" idx="3"/>
              <a:endCxn id="52" idx="1"/>
            </p:cNvCxnSpPr>
            <p:nvPr/>
          </p:nvCxnSpPr>
          <p:spPr>
            <a:xfrm flipV="1">
              <a:off x="2057400" y="4950556"/>
              <a:ext cx="645982" cy="743"/>
            </a:xfrm>
            <a:prstGeom prst="straightConnector1">
              <a:avLst/>
            </a:prstGeom>
            <a:noFill/>
            <a:ln w="9525" cap="flat" cmpd="sng" algn="ctr">
              <a:solidFill>
                <a:srgbClr val="4F81BD">
                  <a:shade val="95000"/>
                  <a:satMod val="105000"/>
                </a:srgbClr>
              </a:solidFill>
              <a:prstDash val="solid"/>
              <a:tailEnd type="arrow"/>
            </a:ln>
            <a:effectLst/>
          </p:spPr>
        </p:cxnSp>
      </p:grpSp>
      <p:sp>
        <p:nvSpPr>
          <p:cNvPr id="68" name="TextBox 67">
            <a:extLst>
              <a:ext uri="{FF2B5EF4-FFF2-40B4-BE49-F238E27FC236}">
                <a16:creationId xmlns:a16="http://schemas.microsoft.com/office/drawing/2014/main" id="{4E3E0456-885D-FA5E-0D71-8CF97783AA44}"/>
              </a:ext>
            </a:extLst>
          </p:cNvPr>
          <p:cNvSpPr txBox="1"/>
          <p:nvPr/>
        </p:nvSpPr>
        <p:spPr>
          <a:xfrm>
            <a:off x="7313762" y="5376231"/>
            <a:ext cx="3735426" cy="93871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C00000"/>
                </a:solidFill>
                <a:effectLst/>
                <a:uLnTx/>
                <a:uFillTx/>
              </a:rPr>
              <a:t>Continuing resolution (CR) is needed if any of the 12 appropriations bills isn’t passed and signed into law by October 1, the start of the new fiscal year. Congress can pass multiple short-term CRs, causing uncertainty for agencies and contractors.</a:t>
            </a:r>
          </a:p>
        </p:txBody>
      </p:sp>
      <p:sp>
        <p:nvSpPr>
          <p:cNvPr id="69" name="TextBox 68">
            <a:extLst>
              <a:ext uri="{FF2B5EF4-FFF2-40B4-BE49-F238E27FC236}">
                <a16:creationId xmlns:a16="http://schemas.microsoft.com/office/drawing/2014/main" id="{DE457F25-2911-7C5D-21C0-3A382F828EDA}"/>
              </a:ext>
            </a:extLst>
          </p:cNvPr>
          <p:cNvSpPr txBox="1"/>
          <p:nvPr/>
        </p:nvSpPr>
        <p:spPr>
          <a:xfrm>
            <a:off x="4502868" y="1498297"/>
            <a:ext cx="3431456" cy="430887"/>
          </a:xfrm>
          <a:prstGeom prst="rect">
            <a:avLst/>
          </a:prstGeom>
          <a:solidFill>
            <a:schemeClr val="accent1">
              <a:lumMod val="5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solidFill>
                <a:effectLst/>
                <a:uLnTx/>
                <a:uFillTx/>
              </a:rPr>
              <a:t>President  develops overall budget strategy </a:t>
            </a:r>
            <a:r>
              <a:rPr kumimoji="0" lang="en-US" sz="1100" b="1" i="0" u="none" strike="noStrike" kern="0" cap="none" spc="0" normalizeH="0" baseline="0" noProof="0" dirty="0">
                <a:ln>
                  <a:noFill/>
                </a:ln>
                <a:solidFill>
                  <a:schemeClr val="bg1"/>
                </a:solidFill>
                <a:effectLst/>
                <a:uLnTx/>
                <a:uFillTx/>
              </a:rPr>
              <a:t>one year before submission to Congress</a:t>
            </a:r>
          </a:p>
        </p:txBody>
      </p:sp>
      <p:pic>
        <p:nvPicPr>
          <p:cNvPr id="70" name="Picture 69" descr="seal_us_presidential.gif">
            <a:extLst>
              <a:ext uri="{FF2B5EF4-FFF2-40B4-BE49-F238E27FC236}">
                <a16:creationId xmlns:a16="http://schemas.microsoft.com/office/drawing/2014/main" id="{178ED3B6-438B-68E0-C96E-2ED0CE5AE926}"/>
              </a:ext>
            </a:extLst>
          </p:cNvPr>
          <p:cNvPicPr>
            <a:picLocks noChangeAspect="1"/>
          </p:cNvPicPr>
          <p:nvPr/>
        </p:nvPicPr>
        <p:blipFill>
          <a:blip r:embed="rId3" cstate="print"/>
          <a:stretch>
            <a:fillRect/>
          </a:stretch>
        </p:blipFill>
        <p:spPr>
          <a:xfrm>
            <a:off x="7635938" y="1447800"/>
            <a:ext cx="564966" cy="532663"/>
          </a:xfrm>
          <a:prstGeom prst="rect">
            <a:avLst/>
          </a:prstGeom>
        </p:spPr>
      </p:pic>
      <p:cxnSp>
        <p:nvCxnSpPr>
          <p:cNvPr id="71" name="Straight Arrow Connector 70">
            <a:extLst>
              <a:ext uri="{FF2B5EF4-FFF2-40B4-BE49-F238E27FC236}">
                <a16:creationId xmlns:a16="http://schemas.microsoft.com/office/drawing/2014/main" id="{DB548D32-6637-4D4A-6541-C67835FCDB99}"/>
              </a:ext>
            </a:extLst>
          </p:cNvPr>
          <p:cNvCxnSpPr/>
          <p:nvPr/>
        </p:nvCxnSpPr>
        <p:spPr>
          <a:xfrm>
            <a:off x="9001584" y="2438399"/>
            <a:ext cx="175330" cy="1"/>
          </a:xfrm>
          <a:prstGeom prst="straightConnector1">
            <a:avLst/>
          </a:prstGeom>
          <a:noFill/>
          <a:ln w="9525" cap="flat" cmpd="sng" algn="ctr">
            <a:solidFill>
              <a:srgbClr val="4F81BD">
                <a:shade val="95000"/>
                <a:satMod val="105000"/>
              </a:srgbClr>
            </a:solidFill>
            <a:prstDash val="solid"/>
            <a:tailEnd type="arrow"/>
          </a:ln>
          <a:effectLst/>
        </p:spPr>
      </p:cxnSp>
      <p:sp>
        <p:nvSpPr>
          <p:cNvPr id="74" name="Multiplication Sign 73">
            <a:extLst>
              <a:ext uri="{FF2B5EF4-FFF2-40B4-BE49-F238E27FC236}">
                <a16:creationId xmlns:a16="http://schemas.microsoft.com/office/drawing/2014/main" id="{FC566E97-6474-1D9D-9415-AA979CD1DBDF}"/>
              </a:ext>
            </a:extLst>
          </p:cNvPr>
          <p:cNvSpPr/>
          <p:nvPr/>
        </p:nvSpPr>
        <p:spPr>
          <a:xfrm>
            <a:off x="10815389" y="2933534"/>
            <a:ext cx="417689" cy="417689"/>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E39E3A23-DFC8-BF8E-3C57-345415F3188F}"/>
              </a:ext>
            </a:extLst>
          </p:cNvPr>
          <p:cNvSpPr txBox="1"/>
          <p:nvPr/>
        </p:nvSpPr>
        <p:spPr>
          <a:xfrm>
            <a:off x="11310134" y="2882731"/>
            <a:ext cx="958923" cy="784830"/>
          </a:xfrm>
          <a:prstGeom prst="rect">
            <a:avLst/>
          </a:prstGeom>
          <a:noFill/>
        </p:spPr>
        <p:txBody>
          <a:bodyPr wrap="square" rtlCol="0">
            <a:spAutoFit/>
          </a:bodyPr>
          <a:lstStyle/>
          <a:p>
            <a:r>
              <a:rPr lang="en-US" sz="900" dirty="0"/>
              <a:t>Missed in ’25; House adopted its resolution May 15; Senate still pending.</a:t>
            </a:r>
          </a:p>
        </p:txBody>
      </p:sp>
    </p:spTree>
    <p:extLst>
      <p:ext uri="{BB962C8B-B14F-4D97-AF65-F5344CB8AC3E}">
        <p14:creationId xmlns:p14="http://schemas.microsoft.com/office/powerpoint/2010/main" val="385626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1000"/>
                                        <p:tgtEl>
                                          <p:spTgt spid="38">
                                            <p:txEl>
                                              <p:pRg st="0" end="0"/>
                                            </p:txEl>
                                          </p:spTgt>
                                        </p:tgtEl>
                                      </p:cBhvr>
                                    </p:animEffect>
                                    <p:anim calcmode="lin" valueType="num">
                                      <p:cBhvr>
                                        <p:cTn id="8"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
                                            <p:txEl>
                                              <p:pRg st="1" end="1"/>
                                            </p:txEl>
                                          </p:spTgt>
                                        </p:tgtEl>
                                        <p:attrNameLst>
                                          <p:attrName>style.visibility</p:attrName>
                                        </p:attrNameLst>
                                      </p:cBhvr>
                                      <p:to>
                                        <p:strVal val="visible"/>
                                      </p:to>
                                    </p:set>
                                    <p:animEffect transition="in" filter="fade">
                                      <p:cBhvr>
                                        <p:cTn id="14" dur="1000"/>
                                        <p:tgtEl>
                                          <p:spTgt spid="38">
                                            <p:txEl>
                                              <p:pRg st="1" end="1"/>
                                            </p:txEl>
                                          </p:spTgt>
                                        </p:tgtEl>
                                      </p:cBhvr>
                                    </p:animEffect>
                                    <p:anim calcmode="lin" valueType="num">
                                      <p:cBhvr>
                                        <p:cTn id="15"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
                                            <p:txEl>
                                              <p:pRg st="2" end="2"/>
                                            </p:txEl>
                                          </p:spTgt>
                                        </p:tgtEl>
                                        <p:attrNameLst>
                                          <p:attrName>style.visibility</p:attrName>
                                        </p:attrNameLst>
                                      </p:cBhvr>
                                      <p:to>
                                        <p:strVal val="visible"/>
                                      </p:to>
                                    </p:set>
                                    <p:animEffect transition="in" filter="fade">
                                      <p:cBhvr>
                                        <p:cTn id="21" dur="1000"/>
                                        <p:tgtEl>
                                          <p:spTgt spid="38">
                                            <p:txEl>
                                              <p:pRg st="2" end="2"/>
                                            </p:txEl>
                                          </p:spTgt>
                                        </p:tgtEl>
                                      </p:cBhvr>
                                    </p:animEffect>
                                    <p:anim calcmode="lin" valueType="num">
                                      <p:cBhvr>
                                        <p:cTn id="22"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
                                            <p:txEl>
                                              <p:pRg st="3" end="3"/>
                                            </p:txEl>
                                          </p:spTgt>
                                        </p:tgtEl>
                                        <p:attrNameLst>
                                          <p:attrName>style.visibility</p:attrName>
                                        </p:attrNameLst>
                                      </p:cBhvr>
                                      <p:to>
                                        <p:strVal val="visible"/>
                                      </p:to>
                                    </p:set>
                                    <p:animEffect transition="in" filter="fade">
                                      <p:cBhvr>
                                        <p:cTn id="28" dur="1000"/>
                                        <p:tgtEl>
                                          <p:spTgt spid="38">
                                            <p:txEl>
                                              <p:pRg st="3" end="3"/>
                                            </p:txEl>
                                          </p:spTgt>
                                        </p:tgtEl>
                                      </p:cBhvr>
                                    </p:animEffect>
                                    <p:anim calcmode="lin" valueType="num">
                                      <p:cBhvr>
                                        <p:cTn id="29" dur="10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
                                            <p:txEl>
                                              <p:pRg st="4" end="4"/>
                                            </p:txEl>
                                          </p:spTgt>
                                        </p:tgtEl>
                                        <p:attrNameLst>
                                          <p:attrName>style.visibility</p:attrName>
                                        </p:attrNameLst>
                                      </p:cBhvr>
                                      <p:to>
                                        <p:strVal val="visible"/>
                                      </p:to>
                                    </p:set>
                                    <p:animEffect transition="in" filter="fade">
                                      <p:cBhvr>
                                        <p:cTn id="35" dur="1000"/>
                                        <p:tgtEl>
                                          <p:spTgt spid="38">
                                            <p:txEl>
                                              <p:pRg st="4" end="4"/>
                                            </p:txEl>
                                          </p:spTgt>
                                        </p:tgtEl>
                                      </p:cBhvr>
                                    </p:animEffect>
                                    <p:anim calcmode="lin" valueType="num">
                                      <p:cBhvr>
                                        <p:cTn id="36" dur="1000" fill="hold"/>
                                        <p:tgtEl>
                                          <p:spTgt spid="3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
                                            <p:txEl>
                                              <p:pRg st="5" end="5"/>
                                            </p:txEl>
                                          </p:spTgt>
                                        </p:tgtEl>
                                        <p:attrNameLst>
                                          <p:attrName>style.visibility</p:attrName>
                                        </p:attrNameLst>
                                      </p:cBhvr>
                                      <p:to>
                                        <p:strVal val="visible"/>
                                      </p:to>
                                    </p:set>
                                    <p:animEffect transition="in" filter="fade">
                                      <p:cBhvr>
                                        <p:cTn id="42" dur="1000"/>
                                        <p:tgtEl>
                                          <p:spTgt spid="38">
                                            <p:txEl>
                                              <p:pRg st="5" end="5"/>
                                            </p:txEl>
                                          </p:spTgt>
                                        </p:tgtEl>
                                      </p:cBhvr>
                                    </p:animEffect>
                                    <p:anim calcmode="lin" valueType="num">
                                      <p:cBhvr>
                                        <p:cTn id="43" dur="10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34BE-F561-F9FC-6FA3-56F250830B14}"/>
              </a:ext>
            </a:extLst>
          </p:cNvPr>
          <p:cNvSpPr>
            <a:spLocks noGrp="1"/>
          </p:cNvSpPr>
          <p:nvPr>
            <p:ph type="title"/>
          </p:nvPr>
        </p:nvSpPr>
        <p:spPr/>
        <p:txBody>
          <a:bodyPr/>
          <a:lstStyle/>
          <a:p>
            <a:r>
              <a:rPr lang="en-US" dirty="0"/>
              <a:t>Budget Top-Line Changes</a:t>
            </a:r>
          </a:p>
        </p:txBody>
      </p:sp>
      <p:graphicFrame>
        <p:nvGraphicFramePr>
          <p:cNvPr id="11" name="Content Placeholder 10">
            <a:extLst>
              <a:ext uri="{FF2B5EF4-FFF2-40B4-BE49-F238E27FC236}">
                <a16:creationId xmlns:a16="http://schemas.microsoft.com/office/drawing/2014/main" id="{FD37C85E-E9D5-A600-A8F9-6B3A1698E053}"/>
              </a:ext>
            </a:extLst>
          </p:cNvPr>
          <p:cNvGraphicFramePr>
            <a:graphicFrameLocks noGrp="1"/>
          </p:cNvGraphicFramePr>
          <p:nvPr>
            <p:ph idx="1"/>
            <p:extLst>
              <p:ext uri="{D42A27DB-BD31-4B8C-83A1-F6EECF244321}">
                <p14:modId xmlns:p14="http://schemas.microsoft.com/office/powerpoint/2010/main" val="3384776542"/>
              </p:ext>
            </p:extLst>
          </p:nvPr>
        </p:nvGraphicFramePr>
        <p:xfrm>
          <a:off x="183042" y="1330102"/>
          <a:ext cx="11796888" cy="337855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D11DEE13-A076-7E81-A81F-64D9BC6CCDE2}"/>
              </a:ext>
            </a:extLst>
          </p:cNvPr>
          <p:cNvSpPr txBox="1"/>
          <p:nvPr/>
        </p:nvSpPr>
        <p:spPr>
          <a:xfrm>
            <a:off x="750873" y="3019378"/>
            <a:ext cx="720513" cy="276999"/>
          </a:xfrm>
          <a:prstGeom prst="rect">
            <a:avLst/>
          </a:prstGeom>
          <a:noFill/>
        </p:spPr>
        <p:txBody>
          <a:bodyPr wrap="square" rtlCol="0">
            <a:spAutoFit/>
          </a:bodyPr>
          <a:lstStyle/>
          <a:p>
            <a:pPr algn="ctr"/>
            <a:r>
              <a:rPr lang="en-US" sz="1200" b="1" dirty="0">
                <a:solidFill>
                  <a:srgbClr val="C00000"/>
                </a:solidFill>
              </a:rPr>
              <a:t>-1.1%</a:t>
            </a:r>
          </a:p>
        </p:txBody>
      </p:sp>
      <p:sp>
        <p:nvSpPr>
          <p:cNvPr id="15" name="TextBox 14">
            <a:extLst>
              <a:ext uri="{FF2B5EF4-FFF2-40B4-BE49-F238E27FC236}">
                <a16:creationId xmlns:a16="http://schemas.microsoft.com/office/drawing/2014/main" id="{E24B9084-D6A0-46C0-FEE5-7C044DA2E42A}"/>
              </a:ext>
            </a:extLst>
          </p:cNvPr>
          <p:cNvSpPr txBox="1"/>
          <p:nvPr/>
        </p:nvSpPr>
        <p:spPr>
          <a:xfrm>
            <a:off x="5881673" y="3019377"/>
            <a:ext cx="720513" cy="276999"/>
          </a:xfrm>
          <a:prstGeom prst="rect">
            <a:avLst/>
          </a:prstGeom>
          <a:noFill/>
        </p:spPr>
        <p:txBody>
          <a:bodyPr wrap="square" rtlCol="0">
            <a:spAutoFit/>
          </a:bodyPr>
          <a:lstStyle/>
          <a:p>
            <a:pPr algn="ctr"/>
            <a:r>
              <a:rPr lang="en-US" sz="1200" b="1" dirty="0">
                <a:solidFill>
                  <a:srgbClr val="C00000"/>
                </a:solidFill>
              </a:rPr>
              <a:t>-2.3%</a:t>
            </a:r>
          </a:p>
        </p:txBody>
      </p:sp>
      <p:sp>
        <p:nvSpPr>
          <p:cNvPr id="16" name="TextBox 15">
            <a:extLst>
              <a:ext uri="{FF2B5EF4-FFF2-40B4-BE49-F238E27FC236}">
                <a16:creationId xmlns:a16="http://schemas.microsoft.com/office/drawing/2014/main" id="{47318E62-EF9F-6C81-CCF7-13081F561DA0}"/>
              </a:ext>
            </a:extLst>
          </p:cNvPr>
          <p:cNvSpPr txBox="1"/>
          <p:nvPr/>
        </p:nvSpPr>
        <p:spPr>
          <a:xfrm>
            <a:off x="6892028" y="3019376"/>
            <a:ext cx="720513" cy="276999"/>
          </a:xfrm>
          <a:prstGeom prst="rect">
            <a:avLst/>
          </a:prstGeom>
          <a:noFill/>
        </p:spPr>
        <p:txBody>
          <a:bodyPr wrap="square" rtlCol="0">
            <a:spAutoFit/>
          </a:bodyPr>
          <a:lstStyle/>
          <a:p>
            <a:pPr algn="ctr"/>
            <a:r>
              <a:rPr lang="en-US" sz="1200" b="1" dirty="0">
                <a:solidFill>
                  <a:srgbClr val="C00000"/>
                </a:solidFill>
              </a:rPr>
              <a:t>-4%</a:t>
            </a:r>
          </a:p>
        </p:txBody>
      </p:sp>
      <p:sp>
        <p:nvSpPr>
          <p:cNvPr id="17" name="TextBox 16">
            <a:extLst>
              <a:ext uri="{FF2B5EF4-FFF2-40B4-BE49-F238E27FC236}">
                <a16:creationId xmlns:a16="http://schemas.microsoft.com/office/drawing/2014/main" id="{F7767DF0-5E66-ECD4-8BD5-FAFB8533A934}"/>
              </a:ext>
            </a:extLst>
          </p:cNvPr>
          <p:cNvSpPr txBox="1"/>
          <p:nvPr/>
        </p:nvSpPr>
        <p:spPr>
          <a:xfrm>
            <a:off x="8930801" y="3019375"/>
            <a:ext cx="720513" cy="276999"/>
          </a:xfrm>
          <a:prstGeom prst="rect">
            <a:avLst/>
          </a:prstGeom>
          <a:noFill/>
        </p:spPr>
        <p:txBody>
          <a:bodyPr wrap="square" rtlCol="0">
            <a:spAutoFit/>
          </a:bodyPr>
          <a:lstStyle/>
          <a:p>
            <a:pPr algn="ctr"/>
            <a:r>
              <a:rPr lang="en-US" sz="1200" b="1" dirty="0">
                <a:solidFill>
                  <a:srgbClr val="C00000"/>
                </a:solidFill>
              </a:rPr>
              <a:t>-4.2%</a:t>
            </a:r>
          </a:p>
        </p:txBody>
      </p:sp>
      <p:sp>
        <p:nvSpPr>
          <p:cNvPr id="18" name="TextBox 17">
            <a:extLst>
              <a:ext uri="{FF2B5EF4-FFF2-40B4-BE49-F238E27FC236}">
                <a16:creationId xmlns:a16="http://schemas.microsoft.com/office/drawing/2014/main" id="{CDC93AE0-C40A-F03E-4EAB-46C15EBC7667}"/>
              </a:ext>
            </a:extLst>
          </p:cNvPr>
          <p:cNvSpPr txBox="1"/>
          <p:nvPr/>
        </p:nvSpPr>
        <p:spPr>
          <a:xfrm>
            <a:off x="9941156" y="3019582"/>
            <a:ext cx="720513" cy="276999"/>
          </a:xfrm>
          <a:prstGeom prst="rect">
            <a:avLst/>
          </a:prstGeom>
          <a:noFill/>
        </p:spPr>
        <p:txBody>
          <a:bodyPr wrap="square" rtlCol="0">
            <a:spAutoFit/>
          </a:bodyPr>
          <a:lstStyle/>
          <a:p>
            <a:pPr algn="ctr"/>
            <a:r>
              <a:rPr lang="en-US" sz="1200" b="1" dirty="0">
                <a:solidFill>
                  <a:srgbClr val="C00000"/>
                </a:solidFill>
              </a:rPr>
              <a:t>-7.4%</a:t>
            </a:r>
          </a:p>
        </p:txBody>
      </p:sp>
      <p:sp>
        <p:nvSpPr>
          <p:cNvPr id="19" name="TextBox 18">
            <a:extLst>
              <a:ext uri="{FF2B5EF4-FFF2-40B4-BE49-F238E27FC236}">
                <a16:creationId xmlns:a16="http://schemas.microsoft.com/office/drawing/2014/main" id="{28474ADB-836A-AF60-A3D9-CAF5D690B61E}"/>
              </a:ext>
            </a:extLst>
          </p:cNvPr>
          <p:cNvSpPr txBox="1"/>
          <p:nvPr/>
        </p:nvSpPr>
        <p:spPr>
          <a:xfrm>
            <a:off x="1795095" y="1817111"/>
            <a:ext cx="720513" cy="276999"/>
          </a:xfrm>
          <a:prstGeom prst="rect">
            <a:avLst/>
          </a:prstGeom>
          <a:noFill/>
        </p:spPr>
        <p:txBody>
          <a:bodyPr wrap="square" rtlCol="0">
            <a:spAutoFit/>
          </a:bodyPr>
          <a:lstStyle/>
          <a:p>
            <a:pPr algn="ctr"/>
            <a:r>
              <a:rPr lang="en-US" sz="1200" b="1" dirty="0">
                <a:solidFill>
                  <a:schemeClr val="accent6">
                    <a:lumMod val="50000"/>
                  </a:schemeClr>
                </a:solidFill>
              </a:rPr>
              <a:t>17.7%</a:t>
            </a:r>
          </a:p>
        </p:txBody>
      </p:sp>
      <p:sp>
        <p:nvSpPr>
          <p:cNvPr id="20" name="TextBox 19">
            <a:extLst>
              <a:ext uri="{FF2B5EF4-FFF2-40B4-BE49-F238E27FC236}">
                <a16:creationId xmlns:a16="http://schemas.microsoft.com/office/drawing/2014/main" id="{176E24C3-9946-9DF5-7C2E-9E22E951036E}"/>
              </a:ext>
            </a:extLst>
          </p:cNvPr>
          <p:cNvSpPr txBox="1"/>
          <p:nvPr/>
        </p:nvSpPr>
        <p:spPr>
          <a:xfrm>
            <a:off x="2821255" y="2926031"/>
            <a:ext cx="720513" cy="276999"/>
          </a:xfrm>
          <a:prstGeom prst="rect">
            <a:avLst/>
          </a:prstGeom>
          <a:noFill/>
        </p:spPr>
        <p:txBody>
          <a:bodyPr wrap="square" rtlCol="0">
            <a:spAutoFit/>
          </a:bodyPr>
          <a:lstStyle/>
          <a:p>
            <a:pPr algn="ctr"/>
            <a:r>
              <a:rPr lang="en-US" sz="1200" b="1" dirty="0">
                <a:solidFill>
                  <a:schemeClr val="accent6">
                    <a:lumMod val="50000"/>
                  </a:schemeClr>
                </a:solidFill>
              </a:rPr>
              <a:t>1%</a:t>
            </a:r>
          </a:p>
        </p:txBody>
      </p:sp>
      <p:sp>
        <p:nvSpPr>
          <p:cNvPr id="21" name="TextBox 20">
            <a:extLst>
              <a:ext uri="{FF2B5EF4-FFF2-40B4-BE49-F238E27FC236}">
                <a16:creationId xmlns:a16="http://schemas.microsoft.com/office/drawing/2014/main" id="{8DC5C725-AF27-9282-DEC1-304D8D5992BA}"/>
              </a:ext>
            </a:extLst>
          </p:cNvPr>
          <p:cNvSpPr txBox="1"/>
          <p:nvPr/>
        </p:nvSpPr>
        <p:spPr>
          <a:xfrm>
            <a:off x="3821450" y="2880875"/>
            <a:ext cx="720513" cy="276999"/>
          </a:xfrm>
          <a:prstGeom prst="rect">
            <a:avLst/>
          </a:prstGeom>
          <a:noFill/>
        </p:spPr>
        <p:txBody>
          <a:bodyPr wrap="square" rtlCol="0">
            <a:spAutoFit/>
          </a:bodyPr>
          <a:lstStyle/>
          <a:p>
            <a:pPr algn="ctr"/>
            <a:r>
              <a:rPr lang="en-US" sz="1200" b="1" dirty="0">
                <a:solidFill>
                  <a:schemeClr val="accent6">
                    <a:lumMod val="50000"/>
                  </a:schemeClr>
                </a:solidFill>
              </a:rPr>
              <a:t>1.7%</a:t>
            </a:r>
          </a:p>
        </p:txBody>
      </p:sp>
      <p:sp>
        <p:nvSpPr>
          <p:cNvPr id="22" name="TextBox 21">
            <a:extLst>
              <a:ext uri="{FF2B5EF4-FFF2-40B4-BE49-F238E27FC236}">
                <a16:creationId xmlns:a16="http://schemas.microsoft.com/office/drawing/2014/main" id="{AAA86B0F-42AD-3BA0-587E-6191F2C8CC5D}"/>
              </a:ext>
            </a:extLst>
          </p:cNvPr>
          <p:cNvSpPr txBox="1"/>
          <p:nvPr/>
        </p:nvSpPr>
        <p:spPr>
          <a:xfrm>
            <a:off x="4891637" y="2657495"/>
            <a:ext cx="720513" cy="276999"/>
          </a:xfrm>
          <a:prstGeom prst="rect">
            <a:avLst/>
          </a:prstGeom>
          <a:noFill/>
        </p:spPr>
        <p:txBody>
          <a:bodyPr wrap="square" rtlCol="0">
            <a:spAutoFit/>
          </a:bodyPr>
          <a:lstStyle/>
          <a:p>
            <a:pPr algn="ctr"/>
            <a:r>
              <a:rPr lang="en-US" sz="1200" b="1" dirty="0">
                <a:solidFill>
                  <a:schemeClr val="accent6">
                    <a:lumMod val="50000"/>
                  </a:schemeClr>
                </a:solidFill>
              </a:rPr>
              <a:t>4.9%</a:t>
            </a:r>
          </a:p>
        </p:txBody>
      </p:sp>
      <p:sp>
        <p:nvSpPr>
          <p:cNvPr id="23" name="TextBox 22">
            <a:extLst>
              <a:ext uri="{FF2B5EF4-FFF2-40B4-BE49-F238E27FC236}">
                <a16:creationId xmlns:a16="http://schemas.microsoft.com/office/drawing/2014/main" id="{1AA20A0A-CBB1-1E4E-4DE2-03B3F7C47EC9}"/>
              </a:ext>
            </a:extLst>
          </p:cNvPr>
          <p:cNvSpPr txBox="1"/>
          <p:nvPr/>
        </p:nvSpPr>
        <p:spPr>
          <a:xfrm>
            <a:off x="7923268" y="2730658"/>
            <a:ext cx="720513" cy="276999"/>
          </a:xfrm>
          <a:prstGeom prst="rect">
            <a:avLst/>
          </a:prstGeom>
          <a:noFill/>
        </p:spPr>
        <p:txBody>
          <a:bodyPr wrap="square" rtlCol="0">
            <a:spAutoFit/>
          </a:bodyPr>
          <a:lstStyle/>
          <a:p>
            <a:pPr algn="ctr"/>
            <a:r>
              <a:rPr lang="en-US" sz="1200" b="1" dirty="0">
                <a:solidFill>
                  <a:schemeClr val="accent6">
                    <a:lumMod val="50000"/>
                  </a:schemeClr>
                </a:solidFill>
              </a:rPr>
              <a:t>4.4%</a:t>
            </a:r>
          </a:p>
        </p:txBody>
      </p:sp>
      <p:sp>
        <p:nvSpPr>
          <p:cNvPr id="24" name="TextBox 23">
            <a:extLst>
              <a:ext uri="{FF2B5EF4-FFF2-40B4-BE49-F238E27FC236}">
                <a16:creationId xmlns:a16="http://schemas.microsoft.com/office/drawing/2014/main" id="{C42CF3E5-399B-A9A6-C529-B942D91FF440}"/>
              </a:ext>
            </a:extLst>
          </p:cNvPr>
          <p:cNvSpPr txBox="1"/>
          <p:nvPr/>
        </p:nvSpPr>
        <p:spPr>
          <a:xfrm>
            <a:off x="10969574" y="2926030"/>
            <a:ext cx="720513" cy="276999"/>
          </a:xfrm>
          <a:prstGeom prst="rect">
            <a:avLst/>
          </a:prstGeom>
          <a:noFill/>
        </p:spPr>
        <p:txBody>
          <a:bodyPr wrap="square" rtlCol="0">
            <a:spAutoFit/>
          </a:bodyPr>
          <a:lstStyle/>
          <a:p>
            <a:pPr algn="ctr"/>
            <a:r>
              <a:rPr lang="en-US" sz="1200" b="1" dirty="0">
                <a:solidFill>
                  <a:schemeClr val="accent6">
                    <a:lumMod val="50000"/>
                  </a:schemeClr>
                </a:solidFill>
              </a:rPr>
              <a:t>1%</a:t>
            </a:r>
          </a:p>
        </p:txBody>
      </p:sp>
      <p:graphicFrame>
        <p:nvGraphicFramePr>
          <p:cNvPr id="25" name="Table 24">
            <a:extLst>
              <a:ext uri="{FF2B5EF4-FFF2-40B4-BE49-F238E27FC236}">
                <a16:creationId xmlns:a16="http://schemas.microsoft.com/office/drawing/2014/main" id="{FECA6E16-C62B-64A6-D089-28A84217F782}"/>
              </a:ext>
            </a:extLst>
          </p:cNvPr>
          <p:cNvGraphicFramePr>
            <a:graphicFrameLocks noGrp="1"/>
          </p:cNvGraphicFramePr>
          <p:nvPr>
            <p:extLst>
              <p:ext uri="{D42A27DB-BD31-4B8C-83A1-F6EECF244321}">
                <p14:modId xmlns:p14="http://schemas.microsoft.com/office/powerpoint/2010/main" val="1601607298"/>
              </p:ext>
            </p:extLst>
          </p:nvPr>
        </p:nvGraphicFramePr>
        <p:xfrm>
          <a:off x="50446" y="5315898"/>
          <a:ext cx="3896079" cy="1371600"/>
        </p:xfrm>
        <a:graphic>
          <a:graphicData uri="http://schemas.openxmlformats.org/drawingml/2006/table">
            <a:tbl>
              <a:tblPr firstRow="1" bandRow="1">
                <a:tableStyleId>{5C22544A-7EE6-4342-B048-85BDC9FD1C3A}</a:tableStyleId>
              </a:tblPr>
              <a:tblGrid>
                <a:gridCol w="1924404">
                  <a:extLst>
                    <a:ext uri="{9D8B030D-6E8A-4147-A177-3AD203B41FA5}">
                      <a16:colId xmlns:a16="http://schemas.microsoft.com/office/drawing/2014/main" val="4210192889"/>
                    </a:ext>
                  </a:extLst>
                </a:gridCol>
                <a:gridCol w="685800">
                  <a:extLst>
                    <a:ext uri="{9D8B030D-6E8A-4147-A177-3AD203B41FA5}">
                      <a16:colId xmlns:a16="http://schemas.microsoft.com/office/drawing/2014/main" val="127902468"/>
                    </a:ext>
                  </a:extLst>
                </a:gridCol>
                <a:gridCol w="695325">
                  <a:extLst>
                    <a:ext uri="{9D8B030D-6E8A-4147-A177-3AD203B41FA5}">
                      <a16:colId xmlns:a16="http://schemas.microsoft.com/office/drawing/2014/main" val="1404853427"/>
                    </a:ext>
                  </a:extLst>
                </a:gridCol>
                <a:gridCol w="590550">
                  <a:extLst>
                    <a:ext uri="{9D8B030D-6E8A-4147-A177-3AD203B41FA5}">
                      <a16:colId xmlns:a16="http://schemas.microsoft.com/office/drawing/2014/main" val="864263841"/>
                    </a:ext>
                  </a:extLst>
                </a:gridCol>
              </a:tblGrid>
              <a:tr h="185420">
                <a:tc>
                  <a:txBody>
                    <a:bodyPr/>
                    <a:lstStyle/>
                    <a:p>
                      <a:r>
                        <a:rPr lang="en-US" sz="1000" dirty="0"/>
                        <a:t>Lead Agencies</a:t>
                      </a:r>
                    </a:p>
                  </a:txBody>
                  <a:tcPr/>
                </a:tc>
                <a:tc>
                  <a:txBody>
                    <a:bodyPr/>
                    <a:lstStyle/>
                    <a:p>
                      <a:r>
                        <a:rPr lang="en-US" sz="1000" dirty="0"/>
                        <a:t>FY24 ($B)</a:t>
                      </a:r>
                    </a:p>
                  </a:txBody>
                  <a:tcPr/>
                </a:tc>
                <a:tc>
                  <a:txBody>
                    <a:bodyPr/>
                    <a:lstStyle/>
                    <a:p>
                      <a:r>
                        <a:rPr lang="en-US" sz="1000" dirty="0"/>
                        <a:t>FY25 ($B)</a:t>
                      </a:r>
                    </a:p>
                  </a:txBody>
                  <a:tcPr/>
                </a:tc>
                <a:tc>
                  <a:txBody>
                    <a:bodyPr/>
                    <a:lstStyle/>
                    <a:p>
                      <a:r>
                        <a:rPr lang="en-US" sz="1000" dirty="0"/>
                        <a:t>% </a:t>
                      </a:r>
                      <a:r>
                        <a:rPr lang="el-GR" sz="1000" dirty="0"/>
                        <a:t>Δ</a:t>
                      </a:r>
                      <a:endParaRPr lang="en-US" sz="1000" dirty="0"/>
                    </a:p>
                  </a:txBody>
                  <a:tcPr/>
                </a:tc>
                <a:extLst>
                  <a:ext uri="{0D108BD9-81ED-4DB2-BD59-A6C34878D82A}">
                    <a16:rowId xmlns:a16="http://schemas.microsoft.com/office/drawing/2014/main" val="3336866007"/>
                  </a:ext>
                </a:extLst>
              </a:tr>
              <a:tr h="185420">
                <a:tc>
                  <a:txBody>
                    <a:bodyPr/>
                    <a:lstStyle/>
                    <a:p>
                      <a:r>
                        <a:rPr lang="fr-FR" sz="1000" dirty="0"/>
                        <a:t>Agriculture &amp; FDA</a:t>
                      </a:r>
                      <a:endParaRPr lang="en-US" sz="1000" dirty="0"/>
                    </a:p>
                  </a:txBody>
                  <a:tcPr/>
                </a:tc>
                <a:tc>
                  <a:txBody>
                    <a:bodyPr/>
                    <a:lstStyle/>
                    <a:p>
                      <a:r>
                        <a:rPr lang="fr-FR" sz="1000" dirty="0"/>
                        <a:t>26.2</a:t>
                      </a:r>
                      <a:endParaRPr lang="en-US" sz="1000" dirty="0"/>
                    </a:p>
                  </a:txBody>
                  <a:tcPr/>
                </a:tc>
                <a:tc>
                  <a:txBody>
                    <a:bodyPr/>
                    <a:lstStyle/>
                    <a:p>
                      <a:r>
                        <a:rPr lang="fr-FR" sz="1000" dirty="0"/>
                        <a:t>25.9</a:t>
                      </a:r>
                      <a:endParaRPr lang="en-US" sz="1000" dirty="0"/>
                    </a:p>
                  </a:txBody>
                  <a:tcPr/>
                </a:tc>
                <a:tc>
                  <a:txBody>
                    <a:bodyPr/>
                    <a:lstStyle/>
                    <a:p>
                      <a:r>
                        <a:rPr lang="fr-FR" sz="1000" dirty="0"/>
                        <a:t>-1.1 %</a:t>
                      </a:r>
                    </a:p>
                  </a:txBody>
                  <a:tcPr/>
                </a:tc>
                <a:extLst>
                  <a:ext uri="{0D108BD9-81ED-4DB2-BD59-A6C34878D82A}">
                    <a16:rowId xmlns:a16="http://schemas.microsoft.com/office/drawing/2014/main" val="3328721794"/>
                  </a:ext>
                </a:extLst>
              </a:tr>
              <a:tr h="185420">
                <a:tc>
                  <a:txBody>
                    <a:bodyPr/>
                    <a:lstStyle/>
                    <a:p>
                      <a:r>
                        <a:rPr lang="en-US" sz="1000" dirty="0"/>
                        <a:t>CJS (</a:t>
                      </a:r>
                      <a:r>
                        <a:rPr lang="en-US" sz="1000" dirty="0" err="1"/>
                        <a:t>DoC</a:t>
                      </a:r>
                      <a:r>
                        <a:rPr lang="en-US" sz="1000" dirty="0"/>
                        <a:t>, </a:t>
                      </a:r>
                      <a:r>
                        <a:rPr lang="en-US" sz="1000" dirty="0" err="1"/>
                        <a:t>DoJ</a:t>
                      </a:r>
                      <a:r>
                        <a:rPr lang="en-US" sz="1000" dirty="0"/>
                        <a:t>, NASA, NSF)</a:t>
                      </a:r>
                    </a:p>
                  </a:txBody>
                  <a:tcPr/>
                </a:tc>
                <a:tc>
                  <a:txBody>
                    <a:bodyPr/>
                    <a:lstStyle/>
                    <a:p>
                      <a:r>
                        <a:rPr lang="en-US" sz="1000" dirty="0"/>
                        <a:t>66.5</a:t>
                      </a:r>
                    </a:p>
                  </a:txBody>
                  <a:tcPr/>
                </a:tc>
                <a:tc>
                  <a:txBody>
                    <a:bodyPr/>
                    <a:lstStyle/>
                    <a:p>
                      <a:r>
                        <a:rPr lang="en-US" sz="1000" dirty="0"/>
                        <a:t>78.3</a:t>
                      </a:r>
                    </a:p>
                  </a:txBody>
                  <a:tcPr/>
                </a:tc>
                <a:tc>
                  <a:txBody>
                    <a:bodyPr/>
                    <a:lstStyle/>
                    <a:p>
                      <a:r>
                        <a:rPr lang="fr-FR" sz="1000" dirty="0"/>
                        <a:t>+17.7%</a:t>
                      </a:r>
                    </a:p>
                  </a:txBody>
                  <a:tcPr/>
                </a:tc>
                <a:extLst>
                  <a:ext uri="{0D108BD9-81ED-4DB2-BD59-A6C34878D82A}">
                    <a16:rowId xmlns:a16="http://schemas.microsoft.com/office/drawing/2014/main" val="2372994639"/>
                  </a:ext>
                </a:extLst>
              </a:tr>
              <a:tr h="185420">
                <a:tc>
                  <a:txBody>
                    <a:bodyPr/>
                    <a:lstStyle/>
                    <a:p>
                      <a:r>
                        <a:rPr lang="en-US" sz="1000" dirty="0"/>
                        <a:t>Defense (DoD, intel pass through)</a:t>
                      </a:r>
                    </a:p>
                  </a:txBody>
                  <a:tcPr/>
                </a:tc>
                <a:tc>
                  <a:txBody>
                    <a:bodyPr/>
                    <a:lstStyle/>
                    <a:p>
                      <a:r>
                        <a:rPr lang="en-US" sz="1000" dirty="0"/>
                        <a:t>824.5</a:t>
                      </a:r>
                    </a:p>
                  </a:txBody>
                  <a:tcPr/>
                </a:tc>
                <a:tc>
                  <a:txBody>
                    <a:bodyPr/>
                    <a:lstStyle/>
                    <a:p>
                      <a:r>
                        <a:rPr lang="en-US" sz="1000" dirty="0"/>
                        <a:t>833.1</a:t>
                      </a:r>
                    </a:p>
                  </a:txBody>
                  <a:tcPr/>
                </a:tc>
                <a:tc>
                  <a:txBody>
                    <a:bodyPr/>
                    <a:lstStyle/>
                    <a:p>
                      <a:r>
                        <a:rPr lang="fr-FR" sz="1000" dirty="0"/>
                        <a:t>+1%</a:t>
                      </a:r>
                    </a:p>
                  </a:txBody>
                  <a:tcPr/>
                </a:tc>
                <a:extLst>
                  <a:ext uri="{0D108BD9-81ED-4DB2-BD59-A6C34878D82A}">
                    <a16:rowId xmlns:a16="http://schemas.microsoft.com/office/drawing/2014/main" val="1413842334"/>
                  </a:ext>
                </a:extLst>
              </a:tr>
              <a:tr h="185420">
                <a:tc>
                  <a:txBody>
                    <a:bodyPr/>
                    <a:lstStyle/>
                    <a:p>
                      <a:r>
                        <a:rPr lang="en-US" sz="1000" dirty="0"/>
                        <a:t>Energy &amp; Water (DOE, Corps, Bureau of Reclamation) </a:t>
                      </a:r>
                    </a:p>
                  </a:txBody>
                  <a:tcPr/>
                </a:tc>
                <a:tc>
                  <a:txBody>
                    <a:bodyPr/>
                    <a:lstStyle/>
                    <a:p>
                      <a:r>
                        <a:rPr lang="en-US" sz="1000" dirty="0"/>
                        <a:t>58.2</a:t>
                      </a:r>
                    </a:p>
                  </a:txBody>
                  <a:tcPr/>
                </a:tc>
                <a:tc>
                  <a:txBody>
                    <a:bodyPr/>
                    <a:lstStyle/>
                    <a:p>
                      <a:r>
                        <a:rPr lang="en-US" sz="1000" dirty="0"/>
                        <a:t>59.2</a:t>
                      </a:r>
                    </a:p>
                  </a:txBody>
                  <a:tcPr/>
                </a:tc>
                <a:tc>
                  <a:txBody>
                    <a:bodyPr/>
                    <a:lstStyle/>
                    <a:p>
                      <a:r>
                        <a:rPr lang="fr-FR" sz="1000" dirty="0"/>
                        <a:t>+1.7%</a:t>
                      </a:r>
                    </a:p>
                  </a:txBody>
                  <a:tcPr/>
                </a:tc>
                <a:extLst>
                  <a:ext uri="{0D108BD9-81ED-4DB2-BD59-A6C34878D82A}">
                    <a16:rowId xmlns:a16="http://schemas.microsoft.com/office/drawing/2014/main" val="2951024654"/>
                  </a:ext>
                </a:extLst>
              </a:tr>
            </a:tbl>
          </a:graphicData>
        </a:graphic>
      </p:graphicFrame>
      <p:graphicFrame>
        <p:nvGraphicFramePr>
          <p:cNvPr id="26" name="Table 25">
            <a:extLst>
              <a:ext uri="{FF2B5EF4-FFF2-40B4-BE49-F238E27FC236}">
                <a16:creationId xmlns:a16="http://schemas.microsoft.com/office/drawing/2014/main" id="{82763881-803B-88E3-D096-3FD6195E7618}"/>
              </a:ext>
            </a:extLst>
          </p:cNvPr>
          <p:cNvGraphicFramePr>
            <a:graphicFrameLocks noGrp="1"/>
          </p:cNvGraphicFramePr>
          <p:nvPr>
            <p:extLst>
              <p:ext uri="{D42A27DB-BD31-4B8C-83A1-F6EECF244321}">
                <p14:modId xmlns:p14="http://schemas.microsoft.com/office/powerpoint/2010/main" val="2494483145"/>
              </p:ext>
            </p:extLst>
          </p:nvPr>
        </p:nvGraphicFramePr>
        <p:xfrm>
          <a:off x="3984625" y="5311776"/>
          <a:ext cx="4222750" cy="1371600"/>
        </p:xfrm>
        <a:graphic>
          <a:graphicData uri="http://schemas.openxmlformats.org/drawingml/2006/table">
            <a:tbl>
              <a:tblPr firstRow="1" bandRow="1">
                <a:tableStyleId>{5C22544A-7EE6-4342-B048-85BDC9FD1C3A}</a:tableStyleId>
              </a:tblPr>
              <a:tblGrid>
                <a:gridCol w="2207974">
                  <a:extLst>
                    <a:ext uri="{9D8B030D-6E8A-4147-A177-3AD203B41FA5}">
                      <a16:colId xmlns:a16="http://schemas.microsoft.com/office/drawing/2014/main" val="4210192889"/>
                    </a:ext>
                  </a:extLst>
                </a:gridCol>
                <a:gridCol w="719376">
                  <a:extLst>
                    <a:ext uri="{9D8B030D-6E8A-4147-A177-3AD203B41FA5}">
                      <a16:colId xmlns:a16="http://schemas.microsoft.com/office/drawing/2014/main" val="127902468"/>
                    </a:ext>
                  </a:extLst>
                </a:gridCol>
                <a:gridCol w="704850">
                  <a:extLst>
                    <a:ext uri="{9D8B030D-6E8A-4147-A177-3AD203B41FA5}">
                      <a16:colId xmlns:a16="http://schemas.microsoft.com/office/drawing/2014/main" val="1404853427"/>
                    </a:ext>
                  </a:extLst>
                </a:gridCol>
                <a:gridCol w="590550">
                  <a:extLst>
                    <a:ext uri="{9D8B030D-6E8A-4147-A177-3AD203B41FA5}">
                      <a16:colId xmlns:a16="http://schemas.microsoft.com/office/drawing/2014/main" val="864263841"/>
                    </a:ext>
                  </a:extLst>
                </a:gridCol>
              </a:tblGrid>
              <a:tr h="185420">
                <a:tc>
                  <a:txBody>
                    <a:bodyPr/>
                    <a:lstStyle/>
                    <a:p>
                      <a:r>
                        <a:rPr lang="en-US" sz="1000" dirty="0"/>
                        <a:t>Lead Agencies</a:t>
                      </a:r>
                    </a:p>
                  </a:txBody>
                  <a:tcPr/>
                </a:tc>
                <a:tc>
                  <a:txBody>
                    <a:bodyPr/>
                    <a:lstStyle/>
                    <a:p>
                      <a:r>
                        <a:rPr lang="en-US" sz="1000" dirty="0"/>
                        <a:t>FY24 ($B)</a:t>
                      </a:r>
                    </a:p>
                  </a:txBody>
                  <a:tcPr/>
                </a:tc>
                <a:tc>
                  <a:txBody>
                    <a:bodyPr/>
                    <a:lstStyle/>
                    <a:p>
                      <a:r>
                        <a:rPr lang="en-US" sz="1000" dirty="0"/>
                        <a:t>FY25 ($B)</a:t>
                      </a:r>
                    </a:p>
                  </a:txBody>
                  <a:tcPr/>
                </a:tc>
                <a:tc>
                  <a:txBody>
                    <a:bodyPr/>
                    <a:lstStyle/>
                    <a:p>
                      <a:r>
                        <a:rPr lang="en-US" sz="1000" dirty="0"/>
                        <a:t>% </a:t>
                      </a:r>
                      <a:r>
                        <a:rPr lang="el-GR" sz="1000" dirty="0"/>
                        <a:t>Δ</a:t>
                      </a:r>
                      <a:endParaRPr lang="en-US" sz="1000" dirty="0"/>
                    </a:p>
                  </a:txBody>
                  <a:tcPr/>
                </a:tc>
                <a:extLst>
                  <a:ext uri="{0D108BD9-81ED-4DB2-BD59-A6C34878D82A}">
                    <a16:rowId xmlns:a16="http://schemas.microsoft.com/office/drawing/2014/main" val="3336866007"/>
                  </a:ext>
                </a:extLst>
              </a:tr>
              <a:tr h="185420">
                <a:tc>
                  <a:txBody>
                    <a:bodyPr/>
                    <a:lstStyle/>
                    <a:p>
                      <a:r>
                        <a:rPr lang="fr-FR" sz="1000" dirty="0">
                          <a:highlight>
                            <a:srgbClr val="FFFF00"/>
                          </a:highlight>
                        </a:rPr>
                        <a:t>Fin </a:t>
                      </a:r>
                      <a:r>
                        <a:rPr lang="fr-FR" sz="1000" dirty="0" err="1">
                          <a:highlight>
                            <a:srgbClr val="FFFF00"/>
                          </a:highlight>
                        </a:rPr>
                        <a:t>Svcs</a:t>
                      </a:r>
                      <a:r>
                        <a:rPr lang="fr-FR" sz="1000" dirty="0">
                          <a:highlight>
                            <a:srgbClr val="FFFF00"/>
                          </a:highlight>
                        </a:rPr>
                        <a:t> &amp; </a:t>
                      </a:r>
                      <a:r>
                        <a:rPr lang="fr-FR" sz="1000" dirty="0" err="1">
                          <a:highlight>
                            <a:srgbClr val="FFFF00"/>
                          </a:highlight>
                        </a:rPr>
                        <a:t>GenGov</a:t>
                      </a:r>
                      <a:r>
                        <a:rPr lang="fr-FR" sz="1000" dirty="0">
                          <a:highlight>
                            <a:srgbClr val="FFFF00"/>
                          </a:highlight>
                        </a:rPr>
                        <a:t> (</a:t>
                      </a:r>
                      <a:r>
                        <a:rPr lang="fr-FR" sz="1000" dirty="0" err="1">
                          <a:highlight>
                            <a:srgbClr val="FFFF00"/>
                          </a:highlight>
                        </a:rPr>
                        <a:t>Treasury</a:t>
                      </a:r>
                      <a:r>
                        <a:rPr lang="fr-FR" sz="1000" dirty="0">
                          <a:highlight>
                            <a:srgbClr val="FFFF00"/>
                          </a:highlight>
                        </a:rPr>
                        <a:t>, GSA, IRS)</a:t>
                      </a:r>
                      <a:endParaRPr lang="en-US" sz="1000" dirty="0">
                        <a:highlight>
                          <a:srgbClr val="FFFF00"/>
                        </a:highlight>
                      </a:endParaRPr>
                    </a:p>
                  </a:txBody>
                  <a:tcPr/>
                </a:tc>
                <a:tc>
                  <a:txBody>
                    <a:bodyPr/>
                    <a:lstStyle/>
                    <a:p>
                      <a:r>
                        <a:rPr lang="fr-FR" sz="1000" dirty="0">
                          <a:highlight>
                            <a:srgbClr val="FFFF00"/>
                          </a:highlight>
                        </a:rPr>
                        <a:t>13.7</a:t>
                      </a:r>
                      <a:endParaRPr lang="en-US" sz="1000" dirty="0">
                        <a:highlight>
                          <a:srgbClr val="FFFF00"/>
                        </a:highlight>
                      </a:endParaRPr>
                    </a:p>
                  </a:txBody>
                  <a:tcPr/>
                </a:tc>
                <a:tc>
                  <a:txBody>
                    <a:bodyPr/>
                    <a:lstStyle/>
                    <a:p>
                      <a:r>
                        <a:rPr lang="fr-FR" sz="1000" dirty="0">
                          <a:highlight>
                            <a:srgbClr val="FFFF00"/>
                          </a:highlight>
                        </a:rPr>
                        <a:t>23.6</a:t>
                      </a:r>
                      <a:endParaRPr lang="en-US" sz="1000" dirty="0">
                        <a:highlight>
                          <a:srgbClr val="FFFF00"/>
                        </a:highlight>
                      </a:endParaRPr>
                    </a:p>
                  </a:txBody>
                  <a:tcPr/>
                </a:tc>
                <a:tc>
                  <a:txBody>
                    <a:bodyPr/>
                    <a:lstStyle/>
                    <a:p>
                      <a:r>
                        <a:rPr lang="fr-FR" sz="1000" dirty="0">
                          <a:highlight>
                            <a:srgbClr val="FFFF00"/>
                          </a:highlight>
                        </a:rPr>
                        <a:t>+72.3%</a:t>
                      </a:r>
                    </a:p>
                  </a:txBody>
                  <a:tcPr/>
                </a:tc>
                <a:extLst>
                  <a:ext uri="{0D108BD9-81ED-4DB2-BD59-A6C34878D82A}">
                    <a16:rowId xmlns:a16="http://schemas.microsoft.com/office/drawing/2014/main" val="3328721794"/>
                  </a:ext>
                </a:extLst>
              </a:tr>
              <a:tr h="185420">
                <a:tc>
                  <a:txBody>
                    <a:bodyPr/>
                    <a:lstStyle/>
                    <a:p>
                      <a:r>
                        <a:rPr lang="en-US" sz="1000" dirty="0"/>
                        <a:t>Homeland Security (DHS, FEMA)</a:t>
                      </a:r>
                    </a:p>
                  </a:txBody>
                  <a:tcPr/>
                </a:tc>
                <a:tc>
                  <a:txBody>
                    <a:bodyPr/>
                    <a:lstStyle/>
                    <a:p>
                      <a:r>
                        <a:rPr lang="en-US" sz="1000" dirty="0"/>
                        <a:t>61.8</a:t>
                      </a:r>
                    </a:p>
                  </a:txBody>
                  <a:tcPr/>
                </a:tc>
                <a:tc>
                  <a:txBody>
                    <a:bodyPr/>
                    <a:lstStyle/>
                    <a:p>
                      <a:r>
                        <a:rPr lang="en-US" sz="1000" dirty="0"/>
                        <a:t>64.8</a:t>
                      </a:r>
                    </a:p>
                  </a:txBody>
                  <a:tcPr/>
                </a:tc>
                <a:tc>
                  <a:txBody>
                    <a:bodyPr/>
                    <a:lstStyle/>
                    <a:p>
                      <a:r>
                        <a:rPr lang="fr-FR" sz="1000" dirty="0"/>
                        <a:t>+4.9%</a:t>
                      </a:r>
                    </a:p>
                  </a:txBody>
                  <a:tcPr/>
                </a:tc>
                <a:extLst>
                  <a:ext uri="{0D108BD9-81ED-4DB2-BD59-A6C34878D82A}">
                    <a16:rowId xmlns:a16="http://schemas.microsoft.com/office/drawing/2014/main" val="2372994639"/>
                  </a:ext>
                </a:extLst>
              </a:tr>
              <a:tr h="185420">
                <a:tc>
                  <a:txBody>
                    <a:bodyPr/>
                    <a:lstStyle/>
                    <a:p>
                      <a:r>
                        <a:rPr lang="en-US" sz="1000" dirty="0"/>
                        <a:t>Interior, Environment (DOI, EPA, NOAA Coastal</a:t>
                      </a:r>
                    </a:p>
                  </a:txBody>
                  <a:tcPr/>
                </a:tc>
                <a:tc>
                  <a:txBody>
                    <a:bodyPr/>
                    <a:lstStyle/>
                    <a:p>
                      <a:r>
                        <a:rPr lang="en-US" sz="1000" dirty="0"/>
                        <a:t>38.6</a:t>
                      </a:r>
                    </a:p>
                  </a:txBody>
                  <a:tcPr/>
                </a:tc>
                <a:tc>
                  <a:txBody>
                    <a:bodyPr/>
                    <a:lstStyle/>
                    <a:p>
                      <a:r>
                        <a:rPr lang="en-US" sz="1000" dirty="0"/>
                        <a:t>37.7</a:t>
                      </a:r>
                    </a:p>
                  </a:txBody>
                  <a:tcPr/>
                </a:tc>
                <a:tc>
                  <a:txBody>
                    <a:bodyPr/>
                    <a:lstStyle/>
                    <a:p>
                      <a:r>
                        <a:rPr lang="fr-FR" sz="1000" dirty="0"/>
                        <a:t>-2.3%</a:t>
                      </a:r>
                    </a:p>
                  </a:txBody>
                  <a:tcPr/>
                </a:tc>
                <a:extLst>
                  <a:ext uri="{0D108BD9-81ED-4DB2-BD59-A6C34878D82A}">
                    <a16:rowId xmlns:a16="http://schemas.microsoft.com/office/drawing/2014/main" val="1413842334"/>
                  </a:ext>
                </a:extLst>
              </a:tr>
              <a:tr h="185420">
                <a:tc>
                  <a:txBody>
                    <a:bodyPr/>
                    <a:lstStyle/>
                    <a:p>
                      <a:r>
                        <a:rPr lang="en-US" sz="1000" dirty="0"/>
                        <a:t>Labor-HHS-Ed (NIH, CDC, Ed)</a:t>
                      </a:r>
                    </a:p>
                  </a:txBody>
                  <a:tcPr/>
                </a:tc>
                <a:tc>
                  <a:txBody>
                    <a:bodyPr/>
                    <a:lstStyle/>
                    <a:p>
                      <a:r>
                        <a:rPr lang="en-US" sz="1000" dirty="0"/>
                        <a:t>194.4</a:t>
                      </a:r>
                    </a:p>
                  </a:txBody>
                  <a:tcPr/>
                </a:tc>
                <a:tc>
                  <a:txBody>
                    <a:bodyPr/>
                    <a:lstStyle/>
                    <a:p>
                      <a:r>
                        <a:rPr lang="en-US" sz="1000" dirty="0"/>
                        <a:t>186.6</a:t>
                      </a:r>
                    </a:p>
                  </a:txBody>
                  <a:tcPr/>
                </a:tc>
                <a:tc>
                  <a:txBody>
                    <a:bodyPr/>
                    <a:lstStyle/>
                    <a:p>
                      <a:r>
                        <a:rPr lang="fr-FR" sz="1000" dirty="0"/>
                        <a:t>-4%</a:t>
                      </a:r>
                    </a:p>
                  </a:txBody>
                  <a:tcPr/>
                </a:tc>
                <a:extLst>
                  <a:ext uri="{0D108BD9-81ED-4DB2-BD59-A6C34878D82A}">
                    <a16:rowId xmlns:a16="http://schemas.microsoft.com/office/drawing/2014/main" val="2951024654"/>
                  </a:ext>
                </a:extLst>
              </a:tr>
            </a:tbl>
          </a:graphicData>
        </a:graphic>
      </p:graphicFrame>
      <p:graphicFrame>
        <p:nvGraphicFramePr>
          <p:cNvPr id="27" name="Table 26">
            <a:extLst>
              <a:ext uri="{FF2B5EF4-FFF2-40B4-BE49-F238E27FC236}">
                <a16:creationId xmlns:a16="http://schemas.microsoft.com/office/drawing/2014/main" id="{35B1A8F9-0C84-6059-CE8D-A8EF49CD83E0}"/>
              </a:ext>
            </a:extLst>
          </p:cNvPr>
          <p:cNvGraphicFramePr>
            <a:graphicFrameLocks noGrp="1"/>
          </p:cNvGraphicFramePr>
          <p:nvPr>
            <p:extLst>
              <p:ext uri="{D42A27DB-BD31-4B8C-83A1-F6EECF244321}">
                <p14:modId xmlns:p14="http://schemas.microsoft.com/office/powerpoint/2010/main" val="665004970"/>
              </p:ext>
            </p:extLst>
          </p:nvPr>
        </p:nvGraphicFramePr>
        <p:xfrm>
          <a:off x="8243642" y="5311775"/>
          <a:ext cx="3866446" cy="1371600"/>
        </p:xfrm>
        <a:graphic>
          <a:graphicData uri="http://schemas.openxmlformats.org/drawingml/2006/table">
            <a:tbl>
              <a:tblPr firstRow="1" bandRow="1">
                <a:tableStyleId>{5C22544A-7EE6-4342-B048-85BDC9FD1C3A}</a:tableStyleId>
              </a:tblPr>
              <a:tblGrid>
                <a:gridCol w="1913468">
                  <a:extLst>
                    <a:ext uri="{9D8B030D-6E8A-4147-A177-3AD203B41FA5}">
                      <a16:colId xmlns:a16="http://schemas.microsoft.com/office/drawing/2014/main" val="4210192889"/>
                    </a:ext>
                  </a:extLst>
                </a:gridCol>
                <a:gridCol w="688622">
                  <a:extLst>
                    <a:ext uri="{9D8B030D-6E8A-4147-A177-3AD203B41FA5}">
                      <a16:colId xmlns:a16="http://schemas.microsoft.com/office/drawing/2014/main" val="127902468"/>
                    </a:ext>
                  </a:extLst>
                </a:gridCol>
                <a:gridCol w="699911">
                  <a:extLst>
                    <a:ext uri="{9D8B030D-6E8A-4147-A177-3AD203B41FA5}">
                      <a16:colId xmlns:a16="http://schemas.microsoft.com/office/drawing/2014/main" val="1404853427"/>
                    </a:ext>
                  </a:extLst>
                </a:gridCol>
                <a:gridCol w="564445">
                  <a:extLst>
                    <a:ext uri="{9D8B030D-6E8A-4147-A177-3AD203B41FA5}">
                      <a16:colId xmlns:a16="http://schemas.microsoft.com/office/drawing/2014/main" val="864263841"/>
                    </a:ext>
                  </a:extLst>
                </a:gridCol>
              </a:tblGrid>
              <a:tr h="185420">
                <a:tc>
                  <a:txBody>
                    <a:bodyPr/>
                    <a:lstStyle/>
                    <a:p>
                      <a:r>
                        <a:rPr lang="en-US" sz="1000" dirty="0"/>
                        <a:t>Lead Agencies</a:t>
                      </a:r>
                    </a:p>
                  </a:txBody>
                  <a:tcPr/>
                </a:tc>
                <a:tc>
                  <a:txBody>
                    <a:bodyPr/>
                    <a:lstStyle/>
                    <a:p>
                      <a:r>
                        <a:rPr lang="en-US" sz="1000" dirty="0"/>
                        <a:t>FY24 ($B)</a:t>
                      </a:r>
                    </a:p>
                  </a:txBody>
                  <a:tcPr/>
                </a:tc>
                <a:tc>
                  <a:txBody>
                    <a:bodyPr/>
                    <a:lstStyle/>
                    <a:p>
                      <a:r>
                        <a:rPr lang="en-US" sz="1000" dirty="0"/>
                        <a:t>FY25 ($B)</a:t>
                      </a:r>
                    </a:p>
                  </a:txBody>
                  <a:tcPr/>
                </a:tc>
                <a:tc>
                  <a:txBody>
                    <a:bodyPr/>
                    <a:lstStyle/>
                    <a:p>
                      <a:r>
                        <a:rPr lang="en-US" sz="1000" dirty="0"/>
                        <a:t>% </a:t>
                      </a:r>
                      <a:r>
                        <a:rPr lang="el-GR" sz="1000" dirty="0"/>
                        <a:t>Δ</a:t>
                      </a:r>
                      <a:endParaRPr lang="en-US" sz="1000" dirty="0"/>
                    </a:p>
                  </a:txBody>
                  <a:tcPr/>
                </a:tc>
                <a:extLst>
                  <a:ext uri="{0D108BD9-81ED-4DB2-BD59-A6C34878D82A}">
                    <a16:rowId xmlns:a16="http://schemas.microsoft.com/office/drawing/2014/main" val="3336866007"/>
                  </a:ext>
                </a:extLst>
              </a:tr>
              <a:tr h="185420">
                <a:tc>
                  <a:txBody>
                    <a:bodyPr/>
                    <a:lstStyle/>
                    <a:p>
                      <a:r>
                        <a:rPr lang="fr-FR" sz="1000" dirty="0" err="1"/>
                        <a:t>Legislative</a:t>
                      </a:r>
                      <a:r>
                        <a:rPr lang="fr-FR" sz="1000" dirty="0"/>
                        <a:t> Branch </a:t>
                      </a:r>
                      <a:endParaRPr lang="en-US" sz="1000" dirty="0"/>
                    </a:p>
                  </a:txBody>
                  <a:tcPr/>
                </a:tc>
                <a:tc>
                  <a:txBody>
                    <a:bodyPr/>
                    <a:lstStyle/>
                    <a:p>
                      <a:r>
                        <a:rPr lang="fr-FR" sz="1000" dirty="0"/>
                        <a:t>6.8</a:t>
                      </a:r>
                      <a:endParaRPr lang="en-US" sz="1000" dirty="0"/>
                    </a:p>
                  </a:txBody>
                  <a:tcPr/>
                </a:tc>
                <a:tc>
                  <a:txBody>
                    <a:bodyPr/>
                    <a:lstStyle/>
                    <a:p>
                      <a:r>
                        <a:rPr lang="fr-FR" sz="1000" dirty="0"/>
                        <a:t>7.1</a:t>
                      </a:r>
                      <a:endParaRPr lang="en-US" sz="1000" dirty="0"/>
                    </a:p>
                  </a:txBody>
                  <a:tcPr/>
                </a:tc>
                <a:tc>
                  <a:txBody>
                    <a:bodyPr/>
                    <a:lstStyle/>
                    <a:p>
                      <a:r>
                        <a:rPr lang="fr-FR" sz="1000" dirty="0"/>
                        <a:t>+4.4%</a:t>
                      </a:r>
                    </a:p>
                  </a:txBody>
                  <a:tcPr/>
                </a:tc>
                <a:extLst>
                  <a:ext uri="{0D108BD9-81ED-4DB2-BD59-A6C34878D82A}">
                    <a16:rowId xmlns:a16="http://schemas.microsoft.com/office/drawing/2014/main" val="3328721794"/>
                  </a:ext>
                </a:extLst>
              </a:tr>
              <a:tr h="185420">
                <a:tc>
                  <a:txBody>
                    <a:bodyPr/>
                    <a:lstStyle/>
                    <a:p>
                      <a:r>
                        <a:rPr lang="en-US" sz="1000" dirty="0"/>
                        <a:t>Mil </a:t>
                      </a:r>
                      <a:r>
                        <a:rPr lang="en-US" sz="1000" dirty="0" err="1"/>
                        <a:t>Constr</a:t>
                      </a:r>
                      <a:r>
                        <a:rPr lang="en-US" sz="1000" dirty="0"/>
                        <a:t>-VA (</a:t>
                      </a:r>
                      <a:r>
                        <a:rPr lang="en-US" sz="1000" dirty="0" err="1"/>
                        <a:t>MilCon</a:t>
                      </a:r>
                      <a:r>
                        <a:rPr lang="en-US" sz="1000" dirty="0"/>
                        <a:t>, VA medical)</a:t>
                      </a:r>
                    </a:p>
                  </a:txBody>
                  <a:tcPr/>
                </a:tc>
                <a:tc>
                  <a:txBody>
                    <a:bodyPr/>
                    <a:lstStyle/>
                    <a:p>
                      <a:r>
                        <a:rPr lang="en-US" sz="1000" dirty="0"/>
                        <a:t>153.9</a:t>
                      </a:r>
                    </a:p>
                  </a:txBody>
                  <a:tcPr/>
                </a:tc>
                <a:tc>
                  <a:txBody>
                    <a:bodyPr/>
                    <a:lstStyle/>
                    <a:p>
                      <a:r>
                        <a:rPr lang="en-US" sz="1000" dirty="0"/>
                        <a:t>147.5</a:t>
                      </a:r>
                    </a:p>
                  </a:txBody>
                  <a:tcPr/>
                </a:tc>
                <a:tc>
                  <a:txBody>
                    <a:bodyPr/>
                    <a:lstStyle/>
                    <a:p>
                      <a:r>
                        <a:rPr lang="fr-FR" sz="1000" dirty="0"/>
                        <a:t>-4.2%</a:t>
                      </a:r>
                    </a:p>
                  </a:txBody>
                  <a:tcPr/>
                </a:tc>
                <a:extLst>
                  <a:ext uri="{0D108BD9-81ED-4DB2-BD59-A6C34878D82A}">
                    <a16:rowId xmlns:a16="http://schemas.microsoft.com/office/drawing/2014/main" val="2372994639"/>
                  </a:ext>
                </a:extLst>
              </a:tr>
              <a:tr h="185420">
                <a:tc>
                  <a:txBody>
                    <a:bodyPr/>
                    <a:lstStyle/>
                    <a:p>
                      <a:r>
                        <a:rPr lang="en-US" sz="1000" dirty="0"/>
                        <a:t>State, Foreign Ops</a:t>
                      </a:r>
                    </a:p>
                  </a:txBody>
                  <a:tcPr/>
                </a:tc>
                <a:tc>
                  <a:txBody>
                    <a:bodyPr/>
                    <a:lstStyle/>
                    <a:p>
                      <a:r>
                        <a:rPr lang="en-US" sz="1000" dirty="0"/>
                        <a:t>55.8</a:t>
                      </a:r>
                    </a:p>
                  </a:txBody>
                  <a:tcPr/>
                </a:tc>
                <a:tc>
                  <a:txBody>
                    <a:bodyPr/>
                    <a:lstStyle/>
                    <a:p>
                      <a:r>
                        <a:rPr lang="en-US" sz="1000" dirty="0"/>
                        <a:t>51.7</a:t>
                      </a:r>
                    </a:p>
                  </a:txBody>
                  <a:tcPr/>
                </a:tc>
                <a:tc>
                  <a:txBody>
                    <a:bodyPr/>
                    <a:lstStyle/>
                    <a:p>
                      <a:r>
                        <a:rPr lang="fr-FR" sz="1000" dirty="0"/>
                        <a:t>-7.4%</a:t>
                      </a:r>
                    </a:p>
                  </a:txBody>
                  <a:tcPr/>
                </a:tc>
                <a:extLst>
                  <a:ext uri="{0D108BD9-81ED-4DB2-BD59-A6C34878D82A}">
                    <a16:rowId xmlns:a16="http://schemas.microsoft.com/office/drawing/2014/main" val="1413842334"/>
                  </a:ext>
                </a:extLst>
              </a:tr>
              <a:tr h="185420">
                <a:tc>
                  <a:txBody>
                    <a:bodyPr/>
                    <a:lstStyle/>
                    <a:p>
                      <a:r>
                        <a:rPr lang="en-US" sz="1000" dirty="0"/>
                        <a:t>Transportation-HUD</a:t>
                      </a:r>
                    </a:p>
                  </a:txBody>
                  <a:tcPr/>
                </a:tc>
                <a:tc>
                  <a:txBody>
                    <a:bodyPr/>
                    <a:lstStyle/>
                    <a:p>
                      <a:r>
                        <a:rPr lang="en-US" sz="1000" dirty="0"/>
                        <a:t>89.5</a:t>
                      </a:r>
                    </a:p>
                  </a:txBody>
                  <a:tcPr/>
                </a:tc>
                <a:tc>
                  <a:txBody>
                    <a:bodyPr/>
                    <a:lstStyle/>
                    <a:p>
                      <a:r>
                        <a:rPr lang="en-US" sz="1000" dirty="0"/>
                        <a:t>90.4</a:t>
                      </a:r>
                    </a:p>
                  </a:txBody>
                  <a:tcPr/>
                </a:tc>
                <a:tc>
                  <a:txBody>
                    <a:bodyPr/>
                    <a:lstStyle/>
                    <a:p>
                      <a:r>
                        <a:rPr lang="fr-FR" sz="1000" dirty="0"/>
                        <a:t>+1%</a:t>
                      </a:r>
                    </a:p>
                  </a:txBody>
                  <a:tcPr/>
                </a:tc>
                <a:extLst>
                  <a:ext uri="{0D108BD9-81ED-4DB2-BD59-A6C34878D82A}">
                    <a16:rowId xmlns:a16="http://schemas.microsoft.com/office/drawing/2014/main" val="2951024654"/>
                  </a:ext>
                </a:extLst>
              </a:tr>
            </a:tbl>
          </a:graphicData>
        </a:graphic>
      </p:graphicFrame>
      <p:sp>
        <p:nvSpPr>
          <p:cNvPr id="28" name="TextBox 27">
            <a:extLst>
              <a:ext uri="{FF2B5EF4-FFF2-40B4-BE49-F238E27FC236}">
                <a16:creationId xmlns:a16="http://schemas.microsoft.com/office/drawing/2014/main" id="{8A3974B6-A241-725E-51EA-DF790F4A86D3}"/>
              </a:ext>
            </a:extLst>
          </p:cNvPr>
          <p:cNvSpPr txBox="1"/>
          <p:nvPr/>
        </p:nvSpPr>
        <p:spPr>
          <a:xfrm>
            <a:off x="1722563" y="4592775"/>
            <a:ext cx="9038731" cy="461665"/>
          </a:xfrm>
          <a:prstGeom prst="rect">
            <a:avLst/>
          </a:prstGeom>
          <a:noFill/>
        </p:spPr>
        <p:txBody>
          <a:bodyPr wrap="square" rtlCol="0">
            <a:spAutoFit/>
          </a:bodyPr>
          <a:lstStyle/>
          <a:p>
            <a:pPr algn="ctr"/>
            <a:r>
              <a:rPr lang="en-US" sz="1200" dirty="0"/>
              <a:t>*Numbers shown are House FY 25 302(b) discretionary allocations—the pot agencies will use for most competed contracting. They exclude big mandatory and supplemental dollars, which is why these numbers are smaller than the ‘headline’ budgets commonly advertised.</a:t>
            </a:r>
          </a:p>
        </p:txBody>
      </p:sp>
    </p:spTree>
    <p:extLst>
      <p:ext uri="{BB962C8B-B14F-4D97-AF65-F5344CB8AC3E}">
        <p14:creationId xmlns:p14="http://schemas.microsoft.com/office/powerpoint/2010/main" val="52170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3E3F-1E01-49F0-D713-E0C924D60D7F}"/>
              </a:ext>
            </a:extLst>
          </p:cNvPr>
          <p:cNvSpPr>
            <a:spLocks noGrp="1"/>
          </p:cNvSpPr>
          <p:nvPr>
            <p:ph type="title"/>
          </p:nvPr>
        </p:nvSpPr>
        <p:spPr/>
        <p:txBody>
          <a:bodyPr/>
          <a:lstStyle/>
          <a:p>
            <a:r>
              <a:rPr lang="en-US" dirty="0"/>
              <a:t>Political Budget Fights</a:t>
            </a:r>
          </a:p>
        </p:txBody>
      </p:sp>
      <p:sp>
        <p:nvSpPr>
          <p:cNvPr id="3" name="Content Placeholder 2">
            <a:extLst>
              <a:ext uri="{FF2B5EF4-FFF2-40B4-BE49-F238E27FC236}">
                <a16:creationId xmlns:a16="http://schemas.microsoft.com/office/drawing/2014/main" id="{4ECCD88F-7F29-5738-A128-74E8377D43F9}"/>
              </a:ext>
            </a:extLst>
          </p:cNvPr>
          <p:cNvSpPr>
            <a:spLocks noGrp="1"/>
          </p:cNvSpPr>
          <p:nvPr>
            <p:ph idx="1"/>
          </p:nvPr>
        </p:nvSpPr>
        <p:spPr>
          <a:xfrm>
            <a:off x="838200" y="1825625"/>
            <a:ext cx="6364111" cy="4868687"/>
          </a:xfrm>
        </p:spPr>
        <p:txBody>
          <a:bodyPr>
            <a:normAutofit fontScale="47500" lnSpcReduction="20000"/>
          </a:bodyPr>
          <a:lstStyle/>
          <a:p>
            <a:r>
              <a:rPr lang="en-US" b="1" dirty="0"/>
              <a:t>Senate GOP fiscal-hawk blockade</a:t>
            </a:r>
          </a:p>
          <a:p>
            <a:pPr lvl="1"/>
            <a:r>
              <a:rPr lang="en-US" dirty="0"/>
              <a:t>Rand Paul (KY) &amp; Ron Johnson (WI) warn they’ll vote no unless the bill shaves far more off the debt; Johnson calls the House plan “so far off the mark … grotesque.” </a:t>
            </a:r>
          </a:p>
          <a:p>
            <a:pPr lvl="1"/>
            <a:r>
              <a:rPr lang="en-US" dirty="0"/>
              <a:t>Sens. Rick Scott (FL) &amp; Mike Lee (UT) privately lobbying colleagues for parallel amendments that would cap new borrowing and force deeper agency rescissions.</a:t>
            </a:r>
          </a:p>
          <a:p>
            <a:r>
              <a:rPr lang="en-US" b="1" dirty="0"/>
              <a:t>Senate centrist &amp; social-safety-net anxiety</a:t>
            </a:r>
          </a:p>
          <a:p>
            <a:pPr lvl="1"/>
            <a:r>
              <a:rPr lang="en-US" dirty="0"/>
              <a:t>Susan Collins (ME) signals discomfort with Medicaid cuts; Josh Hawley (MO) calls slashing working-class benefits “morally wrong and politically suicidal.” </a:t>
            </a:r>
          </a:p>
          <a:p>
            <a:pPr lvl="1"/>
            <a:r>
              <a:rPr lang="en-US" dirty="0"/>
              <a:t>GOP leadership must now balance fiscal hawks vs program protectors.</a:t>
            </a:r>
          </a:p>
          <a:p>
            <a:r>
              <a:rPr lang="en-US" b="1" dirty="0"/>
              <a:t>Defense hawks vs. missing budget book</a:t>
            </a:r>
          </a:p>
          <a:p>
            <a:pPr lvl="1"/>
            <a:r>
              <a:rPr lang="en-US" dirty="0"/>
              <a:t>Bipartisan Armed Services members fume that the administration has asked for a 13 % defense hike—topping $1 T—without delivering a full budget or 10-year plan.</a:t>
            </a:r>
          </a:p>
          <a:p>
            <a:pPr lvl="1"/>
            <a:r>
              <a:rPr lang="en-US" dirty="0"/>
              <a:t>Quote from recent hearing: “We need to see your math,” Chair Mike Rogers told Army leaders. Senators on appropriations say they’ll withhold plus-ups until the plan arrives.</a:t>
            </a:r>
          </a:p>
          <a:p>
            <a:r>
              <a:rPr lang="en-US" b="1" dirty="0"/>
              <a:t>Trump’s July 4 deadline vs. Senate reluctance</a:t>
            </a:r>
          </a:p>
          <a:p>
            <a:pPr lvl="1"/>
            <a:r>
              <a:rPr lang="en-US" dirty="0"/>
              <a:t>The White House insists on final passage “by Independence Day.” </a:t>
            </a:r>
          </a:p>
          <a:p>
            <a:pPr lvl="1"/>
            <a:r>
              <a:rPr lang="en-US" dirty="0"/>
              <a:t>Senior Republicans (including Paul &amp; Johnson) say that timetable is “unrealistic unless the bill is rewritten.”</a:t>
            </a:r>
          </a:p>
          <a:p>
            <a:r>
              <a:rPr lang="en-US" b="1" dirty="0"/>
              <a:t>House GOP second-guessing their own vote</a:t>
            </a:r>
          </a:p>
          <a:p>
            <a:pPr lvl="1"/>
            <a:r>
              <a:rPr lang="en-US" dirty="0"/>
              <a:t>After squeaking the bill through 215-214, some conservatives are already in open revolt: Rep. Thomas Massie (KY) urges Elon Musk to fund primary challengers against colleagues who supported the package, calling it a “pork-filled, disgusting abomination.”</a:t>
            </a:r>
          </a:p>
          <a:p>
            <a:pPr lvl="1"/>
            <a:r>
              <a:rPr lang="en-US" dirty="0"/>
              <a:t>Freedom Caucus members signal they’ll oppose the Senate version unless it comes back with steeper cuts and border/security sweeteners.</a:t>
            </a:r>
          </a:p>
        </p:txBody>
      </p:sp>
      <p:sp>
        <p:nvSpPr>
          <p:cNvPr id="4" name="Rectangle 3">
            <a:extLst>
              <a:ext uri="{FF2B5EF4-FFF2-40B4-BE49-F238E27FC236}">
                <a16:creationId xmlns:a16="http://schemas.microsoft.com/office/drawing/2014/main" id="{FFA3A035-3DAE-B3D6-5401-8ED511625FE8}"/>
              </a:ext>
            </a:extLst>
          </p:cNvPr>
          <p:cNvSpPr/>
          <p:nvPr/>
        </p:nvSpPr>
        <p:spPr>
          <a:xfrm>
            <a:off x="7416800" y="1825625"/>
            <a:ext cx="4560710" cy="39274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610DCE67-CF3D-5A76-C672-1B94E032339D}"/>
              </a:ext>
            </a:extLst>
          </p:cNvPr>
          <p:cNvSpPr txBox="1">
            <a:spLocks/>
          </p:cNvSpPr>
          <p:nvPr/>
        </p:nvSpPr>
        <p:spPr>
          <a:xfrm>
            <a:off x="7416800" y="1942009"/>
            <a:ext cx="4560710" cy="5933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1">
                    <a:lumMod val="50000"/>
                  </a:schemeClr>
                </a:solidFill>
              </a:rPr>
              <a:t>Key Sticking Points in the Senate</a:t>
            </a:r>
          </a:p>
        </p:txBody>
      </p:sp>
      <p:graphicFrame>
        <p:nvGraphicFramePr>
          <p:cNvPr id="6" name="Table 5">
            <a:extLst>
              <a:ext uri="{FF2B5EF4-FFF2-40B4-BE49-F238E27FC236}">
                <a16:creationId xmlns:a16="http://schemas.microsoft.com/office/drawing/2014/main" id="{BF859983-B0D1-9245-831A-3CC89E7872E6}"/>
              </a:ext>
            </a:extLst>
          </p:cNvPr>
          <p:cNvGraphicFramePr>
            <a:graphicFrameLocks noGrp="1"/>
          </p:cNvGraphicFramePr>
          <p:nvPr>
            <p:extLst>
              <p:ext uri="{D42A27DB-BD31-4B8C-83A1-F6EECF244321}">
                <p14:modId xmlns:p14="http://schemas.microsoft.com/office/powerpoint/2010/main" val="2525073785"/>
              </p:ext>
            </p:extLst>
          </p:nvPr>
        </p:nvGraphicFramePr>
        <p:xfrm>
          <a:off x="7478605" y="2709952"/>
          <a:ext cx="4442460" cy="2103120"/>
        </p:xfrm>
        <a:graphic>
          <a:graphicData uri="http://schemas.openxmlformats.org/drawingml/2006/table">
            <a:tbl>
              <a:tblPr firstRow="1" bandRow="1">
                <a:tableStyleId>{5C22544A-7EE6-4342-B048-85BDC9FD1C3A}</a:tableStyleId>
              </a:tblPr>
              <a:tblGrid>
                <a:gridCol w="1575083">
                  <a:extLst>
                    <a:ext uri="{9D8B030D-6E8A-4147-A177-3AD203B41FA5}">
                      <a16:colId xmlns:a16="http://schemas.microsoft.com/office/drawing/2014/main" val="3239385074"/>
                    </a:ext>
                  </a:extLst>
                </a:gridCol>
                <a:gridCol w="1411111">
                  <a:extLst>
                    <a:ext uri="{9D8B030D-6E8A-4147-A177-3AD203B41FA5}">
                      <a16:colId xmlns:a16="http://schemas.microsoft.com/office/drawing/2014/main" val="2025505364"/>
                    </a:ext>
                  </a:extLst>
                </a:gridCol>
                <a:gridCol w="1456266">
                  <a:extLst>
                    <a:ext uri="{9D8B030D-6E8A-4147-A177-3AD203B41FA5}">
                      <a16:colId xmlns:a16="http://schemas.microsoft.com/office/drawing/2014/main" val="508964944"/>
                    </a:ext>
                  </a:extLst>
                </a:gridCol>
              </a:tblGrid>
              <a:tr h="164548">
                <a:tc>
                  <a:txBody>
                    <a:bodyPr/>
                    <a:lstStyle/>
                    <a:p>
                      <a:r>
                        <a:rPr lang="en-US" sz="1200" dirty="0">
                          <a:solidFill>
                            <a:schemeClr val="tx1"/>
                          </a:solidFill>
                        </a:rPr>
                        <a:t>Flashpoint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200" dirty="0">
                          <a:solidFill>
                            <a:schemeClr val="tx1"/>
                          </a:solidFill>
                        </a:rPr>
                        <a:t>Senators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200" dirty="0">
                          <a:solidFill>
                            <a:schemeClr val="tx1"/>
                          </a:solidFill>
                        </a:rPr>
                        <a:t>What they want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48696694"/>
                  </a:ext>
                </a:extLst>
              </a:tr>
              <a:tr h="228324">
                <a:tc>
                  <a:txBody>
                    <a:bodyPr/>
                    <a:lstStyle/>
                    <a:p>
                      <a:r>
                        <a:rPr lang="en-US" sz="1200" b="1" dirty="0"/>
                        <a:t>Debt-limit of $4 trillion+</a:t>
                      </a:r>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dirty="0"/>
                        <a:t>Paul, Johnson, Scott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dirty="0"/>
                        <a:t>Strip or shrink the increase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7871326"/>
                  </a:ext>
                </a:extLst>
              </a:tr>
              <a:tr h="370840">
                <a:tc>
                  <a:txBody>
                    <a:bodyPr/>
                    <a:lstStyle/>
                    <a:p>
                      <a:r>
                        <a:rPr lang="en-US" sz="1200" b="1" dirty="0"/>
                        <a:t>Medicaid/SNAP trims</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kern="1200" dirty="0">
                          <a:solidFill>
                            <a:schemeClr val="dk1"/>
                          </a:solidFill>
                          <a:latin typeface="+mn-lt"/>
                          <a:ea typeface="+mn-ea"/>
                          <a:cs typeface="+mn-cs"/>
                        </a:rPr>
                        <a:t>Collins, Hawley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kern="1200" dirty="0">
                          <a:solidFill>
                            <a:schemeClr val="dk1"/>
                          </a:solidFill>
                          <a:latin typeface="+mn-lt"/>
                          <a:ea typeface="+mn-ea"/>
                          <a:cs typeface="+mn-cs"/>
                        </a:rPr>
                        <a:t>Soften or drop health-care cuts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1996561"/>
                  </a:ext>
                </a:extLst>
              </a:tr>
              <a:tr h="370840">
                <a:tc>
                  <a:txBody>
                    <a:bodyPr/>
                    <a:lstStyle/>
                    <a:p>
                      <a:r>
                        <a:rPr lang="en-US" sz="1200" b="1" dirty="0"/>
                        <a:t>Border budget offsets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kern="1200" dirty="0">
                          <a:solidFill>
                            <a:schemeClr val="dk1"/>
                          </a:solidFill>
                          <a:latin typeface="+mn-lt"/>
                          <a:ea typeface="+mn-ea"/>
                          <a:cs typeface="+mn-cs"/>
                        </a:rPr>
                        <a:t>Scott, Cruz</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kern="1200" dirty="0">
                          <a:solidFill>
                            <a:schemeClr val="dk1"/>
                          </a:solidFill>
                          <a:latin typeface="+mn-lt"/>
                          <a:ea typeface="+mn-ea"/>
                          <a:cs typeface="+mn-cs"/>
                        </a:rPr>
                        <a:t>Redirect foreign-aid recissions to DHS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0080666"/>
                  </a:ext>
                </a:extLst>
              </a:tr>
              <a:tr h="370840">
                <a:tc>
                  <a:txBody>
                    <a:bodyPr/>
                    <a:lstStyle/>
                    <a:p>
                      <a:r>
                        <a:rPr lang="en-US" sz="1200" b="1" dirty="0"/>
                        <a:t>Defense topline transparency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kern="1200" dirty="0">
                          <a:solidFill>
                            <a:schemeClr val="dk1"/>
                          </a:solidFill>
                          <a:latin typeface="+mn-lt"/>
                          <a:ea typeface="+mn-ea"/>
                          <a:cs typeface="+mn-cs"/>
                        </a:rPr>
                        <a:t>Grahm, Wicker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kern="1200" dirty="0">
                          <a:solidFill>
                            <a:schemeClr val="dk1"/>
                          </a:solidFill>
                          <a:latin typeface="+mn-lt"/>
                          <a:ea typeface="+mn-ea"/>
                          <a:cs typeface="+mn-cs"/>
                        </a:rPr>
                        <a:t>Full 25-29 program list before vote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4973253"/>
                  </a:ext>
                </a:extLst>
              </a:tr>
            </a:tbl>
          </a:graphicData>
        </a:graphic>
      </p:graphicFrame>
      <p:sp>
        <p:nvSpPr>
          <p:cNvPr id="7" name="Title 1">
            <a:extLst>
              <a:ext uri="{FF2B5EF4-FFF2-40B4-BE49-F238E27FC236}">
                <a16:creationId xmlns:a16="http://schemas.microsoft.com/office/drawing/2014/main" id="{72A8EDC9-B198-4F43-1892-EEE7B357F97D}"/>
              </a:ext>
            </a:extLst>
          </p:cNvPr>
          <p:cNvSpPr txBox="1">
            <a:spLocks/>
          </p:cNvSpPr>
          <p:nvPr/>
        </p:nvSpPr>
        <p:spPr>
          <a:xfrm>
            <a:off x="7416800" y="4861613"/>
            <a:ext cx="4560710" cy="84294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solidFill>
                  <a:schemeClr val="accent1">
                    <a:lumMod val="50000"/>
                  </a:schemeClr>
                </a:solidFill>
              </a:rPr>
              <a:t> </a:t>
            </a:r>
            <a:r>
              <a:rPr lang="en-US" sz="1400" dirty="0">
                <a:solidFill>
                  <a:schemeClr val="accent1">
                    <a:lumMod val="50000"/>
                  </a:schemeClr>
                </a:solidFill>
              </a:rPr>
              <a:t>GOP can only lose 3 votes—so every flashpoint can swing the numbers. Treat the House toplines as provisional ranges, not final figures, until reconciliation is done.</a:t>
            </a:r>
            <a:endParaRPr lang="en-US" sz="1000" dirty="0">
              <a:solidFill>
                <a:schemeClr val="accent1">
                  <a:lumMod val="50000"/>
                </a:schemeClr>
              </a:solidFill>
            </a:endParaRPr>
          </a:p>
        </p:txBody>
      </p:sp>
    </p:spTree>
    <p:extLst>
      <p:ext uri="{BB962C8B-B14F-4D97-AF65-F5344CB8AC3E}">
        <p14:creationId xmlns:p14="http://schemas.microsoft.com/office/powerpoint/2010/main" val="300549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1000"/>
                                        <p:tgtEl>
                                          <p:spTgt spid="3">
                                            <p:txEl>
                                              <p:pRg st="12" end="12"/>
                                            </p:txEl>
                                          </p:spTgt>
                                        </p:tgtEl>
                                      </p:cBhvr>
                                    </p:animEffect>
                                    <p:anim calcmode="lin" valueType="num">
                                      <p:cBhvr>
                                        <p:cTn id="7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Effect transition="in" filter="fade">
                                      <p:cBhvr>
                                        <p:cTn id="80" dur="1000"/>
                                        <p:tgtEl>
                                          <p:spTgt spid="3">
                                            <p:txEl>
                                              <p:pRg st="13" end="13"/>
                                            </p:txEl>
                                          </p:spTgt>
                                        </p:tgtEl>
                                      </p:cBhvr>
                                    </p:animEffect>
                                    <p:anim calcmode="lin" valueType="num">
                                      <p:cBhvr>
                                        <p:cTn id="8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Effect transition="in" filter="fade">
                                      <p:cBhvr>
                                        <p:cTn id="85" dur="1000"/>
                                        <p:tgtEl>
                                          <p:spTgt spid="3">
                                            <p:txEl>
                                              <p:pRg st="14" end="14"/>
                                            </p:txEl>
                                          </p:spTgt>
                                        </p:tgtEl>
                                      </p:cBhvr>
                                    </p:animEffect>
                                    <p:anim calcmode="lin" valueType="num">
                                      <p:cBhvr>
                                        <p:cTn id="8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fade">
                                      <p:cBhvr>
                                        <p:cTn id="92" dur="1000"/>
                                        <p:tgtEl>
                                          <p:spTgt spid="4"/>
                                        </p:tgtEl>
                                      </p:cBhvr>
                                    </p:animEffect>
                                    <p:anim calcmode="lin" valueType="num">
                                      <p:cBhvr>
                                        <p:cTn id="93" dur="1000" fill="hold"/>
                                        <p:tgtEl>
                                          <p:spTgt spid="4"/>
                                        </p:tgtEl>
                                        <p:attrNameLst>
                                          <p:attrName>ppt_x</p:attrName>
                                        </p:attrNameLst>
                                      </p:cBhvr>
                                      <p:tavLst>
                                        <p:tav tm="0">
                                          <p:val>
                                            <p:strVal val="#ppt_x"/>
                                          </p:val>
                                        </p:tav>
                                        <p:tav tm="100000">
                                          <p:val>
                                            <p:strVal val="#ppt_x"/>
                                          </p:val>
                                        </p:tav>
                                      </p:tavLst>
                                    </p:anim>
                                    <p:anim calcmode="lin" valueType="num">
                                      <p:cBhvr>
                                        <p:cTn id="94" dur="1000" fill="hold"/>
                                        <p:tgtEl>
                                          <p:spTgt spid="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1000"/>
                                        <p:tgtEl>
                                          <p:spTgt spid="5"/>
                                        </p:tgtEl>
                                      </p:cBhvr>
                                    </p:animEffect>
                                    <p:anim calcmode="lin" valueType="num">
                                      <p:cBhvr>
                                        <p:cTn id="98" dur="1000" fill="hold"/>
                                        <p:tgtEl>
                                          <p:spTgt spid="5"/>
                                        </p:tgtEl>
                                        <p:attrNameLst>
                                          <p:attrName>ppt_x</p:attrName>
                                        </p:attrNameLst>
                                      </p:cBhvr>
                                      <p:tavLst>
                                        <p:tav tm="0">
                                          <p:val>
                                            <p:strVal val="#ppt_x"/>
                                          </p:val>
                                        </p:tav>
                                        <p:tav tm="100000">
                                          <p:val>
                                            <p:strVal val="#ppt_x"/>
                                          </p:val>
                                        </p:tav>
                                      </p:tavLst>
                                    </p:anim>
                                    <p:anim calcmode="lin" valueType="num">
                                      <p:cBhvr>
                                        <p:cTn id="99" dur="1000" fill="hold"/>
                                        <p:tgtEl>
                                          <p:spTgt spid="5"/>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fade">
                                      <p:cBhvr>
                                        <p:cTn id="102" dur="1000"/>
                                        <p:tgtEl>
                                          <p:spTgt spid="6"/>
                                        </p:tgtEl>
                                      </p:cBhvr>
                                    </p:animEffect>
                                    <p:anim calcmode="lin" valueType="num">
                                      <p:cBhvr>
                                        <p:cTn id="103" dur="1000" fill="hold"/>
                                        <p:tgtEl>
                                          <p:spTgt spid="6"/>
                                        </p:tgtEl>
                                        <p:attrNameLst>
                                          <p:attrName>ppt_x</p:attrName>
                                        </p:attrNameLst>
                                      </p:cBhvr>
                                      <p:tavLst>
                                        <p:tav tm="0">
                                          <p:val>
                                            <p:strVal val="#ppt_x"/>
                                          </p:val>
                                        </p:tav>
                                        <p:tav tm="100000">
                                          <p:val>
                                            <p:strVal val="#ppt_x"/>
                                          </p:val>
                                        </p:tav>
                                      </p:tavLst>
                                    </p:anim>
                                    <p:anim calcmode="lin" valueType="num">
                                      <p:cBhvr>
                                        <p:cTn id="104" dur="1000" fill="hold"/>
                                        <p:tgtEl>
                                          <p:spTgt spid="6"/>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fade">
                                      <p:cBhvr>
                                        <p:cTn id="107" dur="1000"/>
                                        <p:tgtEl>
                                          <p:spTgt spid="7"/>
                                        </p:tgtEl>
                                      </p:cBhvr>
                                    </p:animEffect>
                                    <p:anim calcmode="lin" valueType="num">
                                      <p:cBhvr>
                                        <p:cTn id="108" dur="1000" fill="hold"/>
                                        <p:tgtEl>
                                          <p:spTgt spid="7"/>
                                        </p:tgtEl>
                                        <p:attrNameLst>
                                          <p:attrName>ppt_x</p:attrName>
                                        </p:attrNameLst>
                                      </p:cBhvr>
                                      <p:tavLst>
                                        <p:tav tm="0">
                                          <p:val>
                                            <p:strVal val="#ppt_x"/>
                                          </p:val>
                                        </p:tav>
                                        <p:tav tm="100000">
                                          <p:val>
                                            <p:strVal val="#ppt_x"/>
                                          </p:val>
                                        </p:tav>
                                      </p:tavLst>
                                    </p:anim>
                                    <p:anim calcmode="lin" valueType="num">
                                      <p:cBhvr>
                                        <p:cTn id="10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606AF-20F0-B9A1-15A9-FED8A302530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50DF166-6E3F-8E6E-EC52-D2C1AA723DD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a:extLst>
              <a:ext uri="{FF2B5EF4-FFF2-40B4-BE49-F238E27FC236}">
                <a16:creationId xmlns:a16="http://schemas.microsoft.com/office/drawing/2014/main" id="{3A993064-8837-1C4E-D28B-6986CB8AD9D1}"/>
              </a:ext>
            </a:extLst>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35D0683-5F98-2C1E-7834-149C54B53551}"/>
              </a:ext>
            </a:extLst>
          </p:cNvPr>
          <p:cNvSpPr txBox="1"/>
          <p:nvPr/>
        </p:nvSpPr>
        <p:spPr>
          <a:xfrm>
            <a:off x="186861" y="3248025"/>
            <a:ext cx="3804403" cy="1288943"/>
          </a:xfrm>
          <a:prstGeom prst="rect">
            <a:avLst/>
          </a:prstGeom>
          <a:noFill/>
        </p:spPr>
        <p:txBody>
          <a:bodyPr wrap="square" rtlCol="0" anchor="ctr">
            <a:spAutoFit/>
          </a:bodyPr>
          <a:lstStyle/>
          <a:p>
            <a:pPr>
              <a:lnSpc>
                <a:spcPct val="80000"/>
              </a:lnSpc>
            </a:pPr>
            <a:r>
              <a:rPr lang="en-US" sz="4800" b="1" dirty="0">
                <a:solidFill>
                  <a:schemeClr val="bg1"/>
                </a:solidFill>
                <a:latin typeface="+mj-lt"/>
              </a:rPr>
              <a:t>Pipeline Considerations</a:t>
            </a:r>
          </a:p>
        </p:txBody>
      </p:sp>
      <p:sp>
        <p:nvSpPr>
          <p:cNvPr id="7" name="TextBox 6">
            <a:extLst>
              <a:ext uri="{FF2B5EF4-FFF2-40B4-BE49-F238E27FC236}">
                <a16:creationId xmlns:a16="http://schemas.microsoft.com/office/drawing/2014/main" id="{A881BE4E-D68F-4176-6648-BA13FB653A54}"/>
              </a:ext>
            </a:extLst>
          </p:cNvPr>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537BF5A6-944E-D2D9-81CB-FEF85B66B9FF}"/>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EBD6E23-7C2E-B4B8-6016-17C8B97350FE}"/>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88726" y="2161701"/>
            <a:ext cx="845932" cy="845932"/>
          </a:xfrm>
          <a:prstGeom prst="rect">
            <a:avLst/>
          </a:prstGeom>
        </p:spPr>
      </p:pic>
    </p:spTree>
    <p:extLst>
      <p:ext uri="{BB962C8B-B14F-4D97-AF65-F5344CB8AC3E}">
        <p14:creationId xmlns:p14="http://schemas.microsoft.com/office/powerpoint/2010/main" val="320555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13806</TotalTime>
  <Words>3679</Words>
  <Application>Microsoft Office PowerPoint</Application>
  <PresentationFormat>Widescreen</PresentationFormat>
  <Paragraphs>335</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Calibri Light</vt:lpstr>
      <vt:lpstr>Symbol</vt:lpstr>
      <vt:lpstr>Wingdings</vt:lpstr>
      <vt:lpstr>Office Theme</vt:lpstr>
      <vt:lpstr>Decoding Federal Budgets  H. Con. Res. 14  FY25 Budget</vt:lpstr>
      <vt:lpstr>About OST</vt:lpstr>
      <vt:lpstr>PowerPoint Presentation</vt:lpstr>
      <vt:lpstr>Why This Matters Now</vt:lpstr>
      <vt:lpstr>Pipeline Drag from the CR Environment</vt:lpstr>
      <vt:lpstr>Appropriated Funds: Budgetary Cycle</vt:lpstr>
      <vt:lpstr>Budget Top-Line Changes</vt:lpstr>
      <vt:lpstr>Political Budget Fights</vt:lpstr>
      <vt:lpstr>PowerPoint Presentation</vt:lpstr>
      <vt:lpstr>Develop Pipeline of IDIQs/GWACs; Update GSA Schedules (EO 14240)</vt:lpstr>
      <vt:lpstr>Practical Recommendations for BD Leaders</vt:lpstr>
      <vt:lpstr>PowerPoint Presentation</vt:lpstr>
      <vt:lpstr>Next Steps &amp; Resources</vt:lpstr>
      <vt:lpstr>Let’s Partner in Winning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Performance Indicators</dc:title>
  <dc:creator>Olessia Taylor</dc:creator>
  <cp:lastModifiedBy>David Huff</cp:lastModifiedBy>
  <cp:revision>345</cp:revision>
  <dcterms:created xsi:type="dcterms:W3CDTF">2017-02-09T21:07:21Z</dcterms:created>
  <dcterms:modified xsi:type="dcterms:W3CDTF">2025-06-05T17:40:29Z</dcterms:modified>
</cp:coreProperties>
</file>